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9" r:id="rId3"/>
    <p:sldId id="260" r:id="rId4"/>
    <p:sldId id="261" r:id="rId5"/>
    <p:sldId id="262" r:id="rId6"/>
    <p:sldId id="267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CB700D-7E1A-49E2-ABAD-092ACBACD43B}" type="datetime1">
              <a:rPr lang="pt-BR" smtClean="0"/>
              <a:t>10/11/2021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E3353A-A592-44BD-B6AB-B98E47E0DF51}" type="datetime1">
              <a:rPr lang="pt-BR" smtClean="0"/>
              <a:t>10/11/2021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472D23-6933-4398-B088-86D87D4569A8}" type="datetime1">
              <a:rPr lang="pt-BR" smtClean="0"/>
              <a:t>10/11/2021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8CAC3A-C360-423D-8EE7-1FC8754818CB}" type="datetime1">
              <a:rPr lang="pt-BR" smtClean="0"/>
              <a:t>10/11/2021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BA3C67-7F45-4D7A-B048-0542E838373B}" type="datetime1">
              <a:rPr lang="pt-BR" smtClean="0"/>
              <a:t>10/11/2021</a:t>
            </a:fld>
            <a:endParaRPr lang="en-US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866A0C-EEE8-4DE1-9ECF-51EC9C0B8BE2}" type="datetime1">
              <a:rPr lang="pt-BR" smtClean="0"/>
              <a:t>10/11/2021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F9B11C-AD18-4A04-821E-C5366FCA14C8}" type="datetime1">
              <a:rPr lang="pt-BR" smtClean="0"/>
              <a:t>10/11/2021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4586AC-0217-4567-B29B-23EE9A9222A5}" type="datetime1">
              <a:rPr lang="pt-BR" smtClean="0"/>
              <a:t>10/11/2021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A9A4D-5B4A-4536-B4F3-3781F06B7402}" type="datetime1">
              <a:rPr lang="pt-BR" smtClean="0"/>
              <a:t>10/11/2021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D2EFA0-DD31-4334-BD97-CA68CA1EAF7D}" type="datetime1">
              <a:rPr lang="pt-BR" smtClean="0"/>
              <a:t>10/11/2021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22C804-0B7D-49A4-9AA4-17093ACFAE26}" type="datetime1">
              <a:rPr lang="pt-BR" smtClean="0"/>
              <a:t>10/11/2021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26C5998-667C-4083-8EAC-8B78C6E30EC5}" type="datetime1">
              <a:rPr lang="pt-BR" smtClean="0"/>
              <a:t>10/11/2021</a:t>
            </a:fld>
            <a:endParaRPr lang="en-US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C8F94-10C4-4E0E-B702-FA76FB225505}" type="datetime1">
              <a:rPr lang="pt-BR" smtClean="0"/>
              <a:t>10/11/2021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CCDFDDD-D174-442B-974C-2E7F8D4F71ED}" type="datetime1">
              <a:rPr lang="pt-BR" smtClean="0"/>
              <a:t>10/11/2021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mpd01605/3810679130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ogdomario.com/2009/10/libras-o-som-do-silencio-realmente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ducacaofisicaconceitos.blogspot.com/2015/10/linguagem-em-libras-para-nos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algn="ctr" rtl="0"/>
            <a:r>
              <a:rPr lang="pt-BR" dirty="0"/>
              <a:t>educação bilingue para surdos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aluno: marcelo de araújo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1877B-128C-4DC0-A220-447F2EDD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/>
              <a:t>oralismo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C57696B-983A-430B-9EAA-782606DE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D2EFA0-DD31-4334-BD97-CA68CA1EAF7D}" type="datetime1">
              <a:rPr lang="pt-BR" smtClean="0"/>
              <a:t>10/11/2021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DE45297-C341-4CD0-A88D-4D354D02EA5F}"/>
              </a:ext>
            </a:extLst>
          </p:cNvPr>
          <p:cNvSpPr txBox="1"/>
          <p:nvPr/>
        </p:nvSpPr>
        <p:spPr>
          <a:xfrm>
            <a:off x="1046923" y="2252870"/>
            <a:ext cx="3405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Surgiu por volta do século XVIII e a partir das resoluções do Congresso de Milão (1880). Na época a língua de sinais foi oficialmente proibida nas escolas e a comunidade surda foi excluída da política e instituições de ensino.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2929C76-02C7-458D-9385-150106DFD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965" y="2252870"/>
            <a:ext cx="4816545" cy="270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0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C004A-CE72-461E-A5BD-2BD576F2A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/>
              <a:t>comunicação total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21826F6-26F9-4FFE-A704-481987C8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D2EFA0-DD31-4334-BD97-CA68CA1EAF7D}" type="datetime1">
              <a:rPr lang="pt-BR" smtClean="0"/>
              <a:t>10/11/2021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E355449-A8EF-489A-B47E-3A19A7B7824C}"/>
              </a:ext>
            </a:extLst>
          </p:cNvPr>
          <p:cNvSpPr txBox="1"/>
          <p:nvPr/>
        </p:nvSpPr>
        <p:spPr>
          <a:xfrm>
            <a:off x="575894" y="2123594"/>
            <a:ext cx="38696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insucesso do Oralismo deu origem a novas propostas em relação á educação da pessoa surda. A abordagem que surgiu por volta de 1970 foi chamada de Comunicação Total. Nessa abordagem educacional foi permitida a prática de uma série de recursos: língua de sinais, leitura orofacial, utilização de aparelhos de amplificação sonora, alfabeto digital. Os estudantes surdos poderiam então expressar-se como achassem mais conveniente.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C77E172-9DD4-4105-8EAB-CFB1A893A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57" y="2123594"/>
            <a:ext cx="5785149" cy="433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45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FE1E4-81FE-49D4-9DE7-322AF21F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/>
              <a:t>bilinguismo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518D07-0BD6-479A-AC91-B86BED942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D2EFA0-DD31-4334-BD97-CA68CA1EAF7D}" type="datetime1">
              <a:rPr lang="pt-BR" smtClean="0"/>
              <a:t>10/11/2021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6B88454-CE19-4605-93F3-E6F47E603EE6}"/>
              </a:ext>
            </a:extLst>
          </p:cNvPr>
          <p:cNvSpPr txBox="1"/>
          <p:nvPr/>
        </p:nvSpPr>
        <p:spPr>
          <a:xfrm>
            <a:off x="575894" y="2000690"/>
            <a:ext cx="28447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 Bilinguismo, como proposta para a educação de surdos, surgiu na década de 80. Esta linha teórica defende que o aprendizado da Língua sinalizada deve preceder o da Língua oral, utilizada na comunidade a qual o surdo pertence.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9F28673-D9C7-4C45-8495-BCE6BE90D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373" y="1646937"/>
            <a:ext cx="3234733" cy="470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80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9C00F-D731-462C-8B76-77AFA91E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/>
              <a:t>referências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6677698-0E18-4DBC-9877-37B06FF2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D2EFA0-DD31-4334-BD97-CA68CA1EAF7D}" type="datetime1">
              <a:rPr lang="pt-BR" smtClean="0"/>
              <a:t>10/11/2021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A31EC5A-46CA-4B9F-860A-61DFD607FC8B}"/>
              </a:ext>
            </a:extLst>
          </p:cNvPr>
          <p:cNvSpPr txBox="1"/>
          <p:nvPr/>
        </p:nvSpPr>
        <p:spPr>
          <a:xfrm>
            <a:off x="575895" y="2478157"/>
            <a:ext cx="110296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https://languages.oup.com/google-dictionary-pt/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https://labdoensino.com.br/blog/tipos-de-bilinguismo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https://portaleducacao.com.br/conteudo/artigos/fonoaudiologia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http://petpedagogia.ufba.br/proposta-bilingue-na-educacao-de-surdos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https://ufrgs.br/psicoeduc/wiki/index.php/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https://anais.unicentro.br/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https://adaptareincluir.blogs.sapo.pt/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GOLDFELD, M. A criança surda: Linguagem e Cognição numa perspectiva sociointeracionista, São Paulo: 2ª Edição. Pexus, 1997. </a:t>
            </a:r>
          </a:p>
        </p:txBody>
      </p:sp>
    </p:spTree>
    <p:extLst>
      <p:ext uri="{BB962C8B-B14F-4D97-AF65-F5344CB8AC3E}">
        <p14:creationId xmlns:p14="http://schemas.microsoft.com/office/powerpoint/2010/main" val="185386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5E242-0C4A-4C63-B651-36C40DB81EDD}"/>
              </a:ext>
            </a:extLst>
          </p:cNvPr>
          <p:cNvSpPr>
            <a:spLocks noGrp="1"/>
          </p:cNvSpPr>
          <p:nvPr>
            <p:ph type="title"/>
          </p:nvPr>
        </p:nvSpPr>
        <p:spPr>
          <a:scene3d>
            <a:camera prst="perspectiveRelaxedModerately"/>
            <a:lightRig rig="threePt" dir="t"/>
          </a:scene3d>
        </p:spPr>
        <p:txBody>
          <a:bodyPr>
            <a:normAutofit/>
          </a:bodyPr>
          <a:lstStyle/>
          <a:p>
            <a:pPr algn="ctr"/>
            <a:r>
              <a:rPr lang="pt-BR" sz="3600" dirty="0"/>
              <a:t>sumário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EA18C57-FEF9-4531-9B8A-E2B79F3A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D2EFA0-DD31-4334-BD97-CA68CA1EAF7D}" type="datetime1">
              <a:rPr lang="pt-BR" smtClean="0"/>
              <a:t>10/11/2021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C3025D-FDBE-445E-B493-DD67652B57FC}"/>
              </a:ext>
            </a:extLst>
          </p:cNvPr>
          <p:cNvSpPr txBox="1"/>
          <p:nvPr/>
        </p:nvSpPr>
        <p:spPr>
          <a:xfrm>
            <a:off x="575894" y="1953650"/>
            <a:ext cx="110296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i="1" dirty="0"/>
              <a:t>O que é Bilinguismo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i="1" dirty="0"/>
              <a:t>Tipos de Ensino Bilingue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i="1" dirty="0"/>
              <a:t>O Ensino Bilingue para surdos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i="1" dirty="0"/>
              <a:t>Língua de sinais e Língua oral para o surdo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i="1" dirty="0"/>
              <a:t>Conceito Filosófico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i="1" dirty="0"/>
              <a:t>Objetivo do Ensino Bilingue para surdos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i="1" dirty="0"/>
              <a:t>Metodologias do Ensino Bilingue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i="1" dirty="0"/>
              <a:t>Oralismo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i="1" dirty="0"/>
              <a:t>Comunicação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i="1" dirty="0"/>
              <a:t>Bilinguismo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i="1" dirty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166472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2B55B-C0FF-4DA8-B747-717AFBB2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/>
              <a:t>O que é bilinguismo?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7F2890-6BA8-4906-8A00-944585FC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D2EFA0-DD31-4334-BD97-CA68CA1EAF7D}" type="datetime1">
              <a:rPr lang="pt-BR" smtClean="0"/>
              <a:t>10/11/2021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D4FC24B-4F19-4F0C-9B38-56AE5CCB3B6C}"/>
              </a:ext>
            </a:extLst>
          </p:cNvPr>
          <p:cNvSpPr txBox="1"/>
          <p:nvPr/>
        </p:nvSpPr>
        <p:spPr>
          <a:xfrm>
            <a:off x="575894" y="2084799"/>
            <a:ext cx="32202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t-BR" b="0" i="0" dirty="0">
                <a:effectLst/>
                <a:latin typeface="arial" panose="020B0604020202020204" pitchFamily="34" charset="0"/>
              </a:rPr>
              <a:t>coexistência de dois sistemas linguísticos diferentes (língua, dialeto, falar etc.) numa coletividade,  alternativamente pelos falantes segundo exigências do meio em que vivem, ou de situações específicas.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effectLst/>
                <a:latin typeface="arial" panose="020B0604020202020204" pitchFamily="34" charset="0"/>
              </a:rPr>
              <a:t>uso concomitante de duas línguas por um falante, ou grupo, com igual fluência ou com a proeminência de uma delas.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E2B52A0-E48B-4E45-8C97-76A3C82B4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94271" y="2084799"/>
            <a:ext cx="5540560" cy="415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4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F9225-4445-4BCE-8144-862D2D83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/>
              <a:t>Tipos de ENSINO BILINGUE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59E96E-8D18-4DB5-BB0A-8029FE30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D2EFA0-DD31-4334-BD97-CA68CA1EAF7D}" type="datetime1">
              <a:rPr lang="pt-BR" smtClean="0"/>
              <a:t>10/11/2021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C6BB82D-3439-47BF-8FBE-3E1FB3BFCFFC}"/>
              </a:ext>
            </a:extLst>
          </p:cNvPr>
          <p:cNvSpPr txBox="1"/>
          <p:nvPr/>
        </p:nvSpPr>
        <p:spPr>
          <a:xfrm>
            <a:off x="1047571" y="2202844"/>
            <a:ext cx="16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0" i="0" dirty="0">
                <a:solidFill>
                  <a:srgbClr val="252528"/>
                </a:solidFill>
                <a:effectLst/>
                <a:latin typeface="+mj-lt"/>
              </a:rPr>
              <a:t>SIMULTÂNEO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7086C1-827C-4182-A5AD-A82CD99D96CB}"/>
              </a:ext>
            </a:extLst>
          </p:cNvPr>
          <p:cNvSpPr txBox="1"/>
          <p:nvPr/>
        </p:nvSpPr>
        <p:spPr>
          <a:xfrm>
            <a:off x="4747731" y="2202844"/>
            <a:ext cx="16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0" i="0" dirty="0">
                <a:solidFill>
                  <a:srgbClr val="252528"/>
                </a:solidFill>
                <a:effectLst/>
                <a:latin typeface="+mj-lt"/>
              </a:rPr>
              <a:t>CONSECUTIVO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749991-76BF-4C26-BF27-28245B5F92AF}"/>
              </a:ext>
            </a:extLst>
          </p:cNvPr>
          <p:cNvSpPr txBox="1"/>
          <p:nvPr/>
        </p:nvSpPr>
        <p:spPr>
          <a:xfrm>
            <a:off x="9282778" y="2202844"/>
            <a:ext cx="16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0" i="0" dirty="0">
                <a:solidFill>
                  <a:srgbClr val="252528"/>
                </a:solidFill>
                <a:effectLst/>
                <a:latin typeface="+mj-lt"/>
              </a:rPr>
              <a:t>TARDIO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6DD4942-3E3A-4F94-8736-59977E15FC6E}"/>
              </a:ext>
            </a:extLst>
          </p:cNvPr>
          <p:cNvSpPr txBox="1"/>
          <p:nvPr/>
        </p:nvSpPr>
        <p:spPr>
          <a:xfrm>
            <a:off x="575894" y="2565336"/>
            <a:ext cx="31479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Neste processo, o aluno é imerso no processo de aprendizagem dos dois idiomas de forma concomitante, ou seja, conhecerá as estruturas linguísticas de cada língua ao mesmo tempo.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01AB490-0A97-4465-8144-9C6ED57D3B28}"/>
              </a:ext>
            </a:extLst>
          </p:cNvPr>
          <p:cNvSpPr txBox="1"/>
          <p:nvPr/>
        </p:nvSpPr>
        <p:spPr>
          <a:xfrm>
            <a:off x="4171954" y="2565336"/>
            <a:ext cx="34339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Acontece quando o aluno já tem algum conhecimento de um idioma e passa a aprender uma nova. Neste cenário, o aprendizado prévio da língua principal ajudará na compreensão do outro idioma.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392B686-7683-4AD6-A9A5-726097AECB34}"/>
              </a:ext>
            </a:extLst>
          </p:cNvPr>
          <p:cNvSpPr txBox="1"/>
          <p:nvPr/>
        </p:nvSpPr>
        <p:spPr>
          <a:xfrm>
            <a:off x="8629821" y="2565336"/>
            <a:ext cx="29756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aprendizado dos idiomas podem acontecer por aprendizagem ou aquisição (intercâmbios, mudar de país) e normalmente tem o seu início na adolescência.</a:t>
            </a:r>
          </a:p>
        </p:txBody>
      </p:sp>
    </p:spTree>
    <p:extLst>
      <p:ext uri="{BB962C8B-B14F-4D97-AF65-F5344CB8AC3E}">
        <p14:creationId xmlns:p14="http://schemas.microsoft.com/office/powerpoint/2010/main" val="228442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3A65D-383D-4CC5-BFEC-0D4A975F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/>
              <a:t>O ensino bilingue para surdos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6338E33-8D05-41A8-A186-CA84479A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D2EFA0-DD31-4334-BD97-CA68CA1EAF7D}" type="datetime1">
              <a:rPr lang="pt-BR" smtClean="0"/>
              <a:t>10/11/2021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1836B00-1771-45FF-9B2C-F4A1FC07CA01}"/>
              </a:ext>
            </a:extLst>
          </p:cNvPr>
          <p:cNvSpPr txBox="1"/>
          <p:nvPr/>
        </p:nvSpPr>
        <p:spPr>
          <a:xfrm>
            <a:off x="575894" y="2084799"/>
            <a:ext cx="32202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ensino bilingue tem como pressuposto básico a necessidade do surdo ser bilíngue, ou seja, este deve adquirir a Língua de Sinais, que é considerada a língua natural dos surdos, como língua materna e como segunda língua, a língua oral utilizada em seu país. Estas duas não devem ser utilizadas simultaneamente para que suas estruturas sejam preservadas.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01CB1F3-96C8-4585-9F42-47F431028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25008" y="2084799"/>
            <a:ext cx="6980502" cy="391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3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B9837-28D8-4531-B026-8B39E38B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/>
              <a:t>língua de sinais e língua oral para o surdo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3E3248-5ED3-40AD-9C6B-0AB3D253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D2EFA0-DD31-4334-BD97-CA68CA1EAF7D}" type="datetime1">
              <a:rPr lang="pt-BR" smtClean="0"/>
              <a:t>10/11/2021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F6C5E2B-BCC9-45C7-ABA8-7C8E0E440EF7}"/>
              </a:ext>
            </a:extLst>
          </p:cNvPr>
          <p:cNvSpPr txBox="1"/>
          <p:nvPr/>
        </p:nvSpPr>
        <p:spPr>
          <a:xfrm>
            <a:off x="629701" y="2224292"/>
            <a:ext cx="43599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 línguas de sinais são basicamente diferentes das línguas orais devido à sua modalidade espaço-visual, que faz com que sejam percebidas através da visão e produzidas através das mãos e das expressões faciais e corporais. A aquisição da LIBRAS pelo surdo, ao contrário da língua oral, deve ocorrer espontaneamente, ou seja, através do diálogo. O surdo não necessita de aulas de LIBRAS e sim de conviver com indivíduos que tenham fluência nessa língua.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7350ADC-1701-4CFF-B435-766B337D5398}"/>
              </a:ext>
            </a:extLst>
          </p:cNvPr>
          <p:cNvSpPr txBox="1"/>
          <p:nvPr/>
        </p:nvSpPr>
        <p:spPr>
          <a:xfrm>
            <a:off x="7202332" y="2222219"/>
            <a:ext cx="43599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língua oral é aprendida mais lentamente pelo surdo porque esse aprendizado requer uma sistematização e utilização de recursos e técnicas específicas para suprir a falta do órgão sensorial da audição. O ensino bilingue acredita que dominando a Língua de Sinais é mais fácil para o surdo perceber estes aspectos na língua oral, já que ele tem exemplos na língua de sinais para se guiar.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36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D69C3-2C92-4C93-BEC8-65DEC41B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/>
              <a:t>Conceito filosófico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1D9A416-84FC-4045-845D-F2021C64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D2EFA0-DD31-4334-BD97-CA68CA1EAF7D}" type="datetime1">
              <a:rPr lang="pt-BR" smtClean="0"/>
              <a:t>10/11/2021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E8F8159-D697-47BB-A24B-C53652F8F1D0}"/>
              </a:ext>
            </a:extLst>
          </p:cNvPr>
          <p:cNvSpPr txBox="1"/>
          <p:nvPr/>
        </p:nvSpPr>
        <p:spPr>
          <a:xfrm>
            <a:off x="575894" y="1717990"/>
            <a:ext cx="32202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conceito mais importante que a filosofia traz é que os surdos formam uma comunidade, com cultura e língua próprias. Durante muitos anos as línguas de sinais foram proibidas aos surdos por serem consideradas um meio de comunicação inferior, inconveniente e destituída de rigor científico. A partir de Stokoe (1960), passou-se a ver a língua de sinais como realmente uma língua e não apenas como mero gesto.</a:t>
            </a:r>
            <a:endParaRPr lang="pt-BR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38C823A-BD1F-4684-91DB-2078DB9D0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108" y="5147564"/>
            <a:ext cx="3590925" cy="12763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B4E068A-F9CE-400A-ADEC-59CE1A2A2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108" y="1908459"/>
            <a:ext cx="5404483" cy="304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6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340CB-BA5A-4DA2-A71C-AF3A65EA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/>
              <a:t>Objetivo do ensino bilingue para surdos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17331C6-A906-42D9-BC39-8EEF2D2B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D2EFA0-DD31-4334-BD97-CA68CA1EAF7D}" type="datetime1">
              <a:rPr lang="pt-BR" smtClean="0"/>
              <a:t>10/11/2021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21CD9FD-DEDD-4E9F-BACD-4E13ACCAE5F1}"/>
              </a:ext>
            </a:extLst>
          </p:cNvPr>
          <p:cNvSpPr txBox="1"/>
          <p:nvPr/>
        </p:nvSpPr>
        <p:spPr>
          <a:xfrm>
            <a:off x="575894" y="1717990"/>
            <a:ext cx="32202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0" i="0" dirty="0">
                <a:effectLst/>
                <a:latin typeface="Arial" panose="020B0604020202020204" pitchFamily="34" charset="0"/>
              </a:rPr>
              <a:t>O ensino bilingue propõe que o surdo comunique-se fluentemente na sua língua materna (língua de sinais) e na língua oficial de seu país. </a:t>
            </a:r>
            <a:r>
              <a:rPr lang="pt-BR" dirty="0">
                <a:latin typeface="Arial" panose="020B0604020202020204" pitchFamily="34" charset="0"/>
              </a:rPr>
              <a:t>O</a:t>
            </a:r>
            <a:r>
              <a:rPr lang="pt-BR" b="0" i="0" dirty="0">
                <a:effectLst/>
                <a:latin typeface="Arial" panose="020B0604020202020204" pitchFamily="34" charset="0"/>
              </a:rPr>
              <a:t> desenvolvimento cognitivo, afetivo, sociocultural e acadêmico dos surdos não depende necessariamente de audição, mas sim do desenvolvimento espontâneo da sua língua. A língua de sinais propicia o desenvolvimento linguístico e cognitivo do surdo, facilita o processo de aprendizagem, serve de apoio para a leitura e compreensão.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845B7EF-F202-46E0-8AEA-4EEA54F58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05830" y="1844203"/>
            <a:ext cx="60102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0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C528F-92A4-466B-849A-7BD2749C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/>
              <a:t>metodologias DO ENSINO BILINGUE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5C2D4F1-E945-4E25-B550-DCB6E20F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D2EFA0-DD31-4334-BD97-CA68CA1EAF7D}" type="datetime1">
              <a:rPr lang="pt-BR" smtClean="0"/>
              <a:t>10/11/2021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0CAE05-850D-4C7B-9F53-80745B42A7F5}"/>
              </a:ext>
            </a:extLst>
          </p:cNvPr>
          <p:cNvSpPr txBox="1"/>
          <p:nvPr/>
        </p:nvSpPr>
        <p:spPr>
          <a:xfrm>
            <a:off x="845316" y="2285610"/>
            <a:ext cx="221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ORALISMO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0D92818-5365-4AAC-9D10-7E2C3F6DEB4D}"/>
              </a:ext>
            </a:extLst>
          </p:cNvPr>
          <p:cNvSpPr txBox="1"/>
          <p:nvPr/>
        </p:nvSpPr>
        <p:spPr>
          <a:xfrm>
            <a:off x="8906036" y="2285610"/>
            <a:ext cx="271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COMUNICAÇÃO TOTAL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BFD6BCF-0458-48E2-B2DF-B9C2901B560A}"/>
              </a:ext>
            </a:extLst>
          </p:cNvPr>
          <p:cNvSpPr txBox="1"/>
          <p:nvPr/>
        </p:nvSpPr>
        <p:spPr>
          <a:xfrm>
            <a:off x="575894" y="2730595"/>
            <a:ext cx="32202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 como objetivo integrar os surdos nas comunidades ouvintes por meio da fala, condicionando-os e desenvolvendo-os na linguagem oral. Para se ter uma boa comunicação é importante que o Surdo oralize bem. O oralismo tem como principal objetivo habilitar o surdo a falar fazendo que ele se integre nas comunidades ouvintes.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3CE75FF-7274-47B8-85FF-DCD57E3A072C}"/>
              </a:ext>
            </a:extLst>
          </p:cNvPr>
          <p:cNvSpPr txBox="1"/>
          <p:nvPr/>
        </p:nvSpPr>
        <p:spPr>
          <a:xfrm>
            <a:off x="8664529" y="2654942"/>
            <a:ext cx="32202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 como objetivo a comunicação, usando ao mesmo tempo duas línguas, oral e visual, por exemplo, no nosso caso: Português e LIBRAS, os sinais são usados na ordem da Língua Oral (S.V. O/ S.O.V), não respeitando a própria Língua de Sinais, uma comunicação BIMODAL.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29F4153-6423-42C1-9669-B2B694F87C2C}"/>
              </a:ext>
            </a:extLst>
          </p:cNvPr>
          <p:cNvSpPr txBox="1"/>
          <p:nvPr/>
        </p:nvSpPr>
        <p:spPr>
          <a:xfrm>
            <a:off x="4499645" y="2285610"/>
            <a:ext cx="271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BILINGUISMO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6AA7AF2-CAAF-46D9-B8BC-B479249AC0DE}"/>
              </a:ext>
            </a:extLst>
          </p:cNvPr>
          <p:cNvSpPr txBox="1"/>
          <p:nvPr/>
        </p:nvSpPr>
        <p:spPr>
          <a:xfrm>
            <a:off x="4616193" y="2730595"/>
            <a:ext cx="32202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 uma proposta de ensino usada por escolas, igrejas, empresas que se propõe a deixar acessível aos Surdos às duas Línguas. Priorizando as seguintes ordens: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Sinais;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Leitura;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Escrita;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Fala (opcional).</a:t>
            </a:r>
            <a:endParaRPr lang="pt-BR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3214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3_TF33552983" id="{3F923CBD-04A0-41B3-B873-EF426160762E}" vid="{54083136-2BEC-4495-B8B7-3CA1817B37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{C9FC9D44-F4BE-4635-B01E-2EC1CA9377A4}tf33552983_win32</Template>
  <TotalTime>274</TotalTime>
  <Words>1046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Arial</vt:lpstr>
      <vt:lpstr>Calibri</vt:lpstr>
      <vt:lpstr>Franklin Gothic Book</vt:lpstr>
      <vt:lpstr>Franklin Gothic Demi</vt:lpstr>
      <vt:lpstr>Wingdings 2</vt:lpstr>
      <vt:lpstr>DividendVTI</vt:lpstr>
      <vt:lpstr>educação bilingue para surdos</vt:lpstr>
      <vt:lpstr>sumário</vt:lpstr>
      <vt:lpstr>O que é bilinguismo?</vt:lpstr>
      <vt:lpstr>Tipos de ENSINO BILINGUE</vt:lpstr>
      <vt:lpstr>O ensino bilingue para surdos</vt:lpstr>
      <vt:lpstr>língua de sinais e língua oral para o surdo</vt:lpstr>
      <vt:lpstr>Conceito filosófico</vt:lpstr>
      <vt:lpstr>Objetivo do ensino bilingue para surdos</vt:lpstr>
      <vt:lpstr>metodologias DO ENSINO BILINGUE</vt:lpstr>
      <vt:lpstr>oralismo</vt:lpstr>
      <vt:lpstr>comunicação total</vt:lpstr>
      <vt:lpstr>bilinguismo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bilinguismo</dc:title>
  <dc:creator>marcello araujjo</dc:creator>
  <cp:lastModifiedBy>marcello araujjo</cp:lastModifiedBy>
  <cp:revision>10</cp:revision>
  <dcterms:created xsi:type="dcterms:W3CDTF">2021-11-10T09:00:35Z</dcterms:created>
  <dcterms:modified xsi:type="dcterms:W3CDTF">2021-11-10T13:35:13Z</dcterms:modified>
</cp:coreProperties>
</file>