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49521" y="2756262"/>
            <a:ext cx="11542479" cy="1057087"/>
          </a:xfrm>
        </p:spPr>
        <p:txBody>
          <a:bodyPr/>
          <a:lstStyle/>
          <a:p>
            <a:r>
              <a:rPr lang="pt-BR" sz="6600" dirty="0" smtClean="0"/>
              <a:t>Ergonomia de Interfaces</a:t>
            </a:r>
            <a:endParaRPr lang="pt-BR" sz="6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1" y="78377"/>
            <a:ext cx="5293877" cy="193330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49521" y="5133701"/>
            <a:ext cx="5646776" cy="120032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008A"/>
                </a:solidFill>
              </a:rPr>
              <a:t>Aluno :</a:t>
            </a:r>
            <a:r>
              <a:rPr lang="pt-BR" sz="2400" dirty="0" smtClean="0">
                <a:solidFill>
                  <a:srgbClr val="00008A"/>
                </a:solidFill>
              </a:rPr>
              <a:t> </a:t>
            </a:r>
            <a:r>
              <a:rPr lang="pt-BR" sz="2400" dirty="0" smtClean="0"/>
              <a:t>André Vieira da Silva</a:t>
            </a:r>
          </a:p>
          <a:p>
            <a:r>
              <a:rPr lang="pt-BR" sz="2400" b="1" dirty="0" smtClean="0">
                <a:solidFill>
                  <a:srgbClr val="00008A"/>
                </a:solidFill>
              </a:rPr>
              <a:t>Curso :</a:t>
            </a:r>
            <a:r>
              <a:rPr lang="pt-BR" sz="2400" dirty="0" smtClean="0">
                <a:solidFill>
                  <a:srgbClr val="00008A"/>
                </a:solidFill>
              </a:rPr>
              <a:t> </a:t>
            </a:r>
            <a:r>
              <a:rPr lang="pt-BR" sz="2400" dirty="0" smtClean="0"/>
              <a:t>Engenharia da Computação</a:t>
            </a:r>
          </a:p>
          <a:p>
            <a:r>
              <a:rPr lang="pt-BR" sz="2400" b="1" dirty="0" smtClean="0">
                <a:solidFill>
                  <a:srgbClr val="00008A"/>
                </a:solidFill>
              </a:rPr>
              <a:t>E-mail:</a:t>
            </a:r>
            <a:r>
              <a:rPr lang="pt-BR" sz="2400" dirty="0" smtClean="0">
                <a:solidFill>
                  <a:srgbClr val="00008A"/>
                </a:solidFill>
              </a:rPr>
              <a:t> </a:t>
            </a:r>
            <a:r>
              <a:rPr lang="pt-BR" sz="2400" dirty="0" smtClean="0"/>
              <a:t>sgavsnake@gmail.com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599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666611" y="1964392"/>
            <a:ext cx="3457998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pt-BR" sz="3200" dirty="0" smtClean="0"/>
              <a:t>Fluxo Alternativo</a:t>
            </a:r>
            <a:endParaRPr lang="pt-BR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35838" y="351397"/>
            <a:ext cx="1078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 smtClean="0"/>
              <a:t>Considerações Finais</a:t>
            </a:r>
            <a:endParaRPr lang="pt-BR" sz="4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8440" y="2463447"/>
            <a:ext cx="3783763" cy="424800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Demandam:</a:t>
            </a:r>
            <a:endParaRPr lang="pt-BR" sz="28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Tempo.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Precisão.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Informação Confiável.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636338" y="2463098"/>
            <a:ext cx="6976542" cy="424800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  <a:lvl2pPr marL="914400" lvl="1" indent="-457200">
              <a:lnSpc>
                <a:spcPct val="150000"/>
              </a:lnSpc>
              <a:buFont typeface="+mj-lt"/>
              <a:buAutoNum type="arabicPeriod"/>
              <a:defRPr sz="2800"/>
            </a:lvl2pPr>
          </a:lstStyle>
          <a:p>
            <a:r>
              <a:rPr lang="pt-BR" dirty="0" err="1" smtClean="0"/>
              <a:t>Possue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Agilidade, sem desbloqueio.</a:t>
            </a:r>
            <a:endParaRPr lang="pt-BR" dirty="0"/>
          </a:p>
          <a:p>
            <a:pPr lvl="1"/>
            <a:r>
              <a:rPr lang="pt-BR" dirty="0" smtClean="0"/>
              <a:t>Resposta Simples, coloca o usuário onde ele </a:t>
            </a:r>
            <a:r>
              <a:rPr lang="pt-BR" b="1" u="sng" cap="all" dirty="0" smtClean="0">
                <a:solidFill>
                  <a:srgbClr val="FF0000"/>
                </a:solidFill>
              </a:rPr>
              <a:t>precisa</a:t>
            </a:r>
            <a:r>
              <a:rPr lang="pt-BR" dirty="0" smtClean="0"/>
              <a:t> estar.</a:t>
            </a:r>
            <a:endParaRPr lang="pt-BR" dirty="0"/>
          </a:p>
          <a:p>
            <a:pPr lvl="1">
              <a:lnSpc>
                <a:spcPct val="100000"/>
              </a:lnSpc>
            </a:pPr>
            <a:r>
              <a:rPr lang="pt-BR" dirty="0" smtClean="0"/>
              <a:t>Sem memorização, usuário não precisa informar números padronizados.</a:t>
            </a:r>
            <a:endParaRPr lang="pt-BR" dirty="0"/>
          </a:p>
          <a:p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35837" y="1219450"/>
            <a:ext cx="6044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Situações Emergenciais</a:t>
            </a:r>
          </a:p>
        </p:txBody>
      </p:sp>
    </p:spTree>
    <p:extLst>
      <p:ext uri="{BB962C8B-B14F-4D97-AF65-F5344CB8AC3E}">
        <p14:creationId xmlns:p14="http://schemas.microsoft.com/office/powerpoint/2010/main" val="23302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349075" y="2808514"/>
            <a:ext cx="11542479" cy="1057087"/>
          </a:xfrm>
        </p:spPr>
        <p:txBody>
          <a:bodyPr/>
          <a:lstStyle/>
          <a:p>
            <a:pPr algn="ctr"/>
            <a:r>
              <a:rPr lang="pt-BR" sz="6600" dirty="0" smtClean="0"/>
              <a:t>Obrigado!</a:t>
            </a:r>
            <a:endParaRPr lang="pt-BR" sz="6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1" y="78377"/>
            <a:ext cx="5293877" cy="193330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49521" y="5133701"/>
            <a:ext cx="5646776" cy="120032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Aluno :</a:t>
            </a:r>
            <a:r>
              <a:rPr lang="pt-BR" sz="2400" dirty="0" smtClean="0"/>
              <a:t> André Vieira da Silva</a:t>
            </a:r>
          </a:p>
          <a:p>
            <a:r>
              <a:rPr lang="pt-BR" sz="2400" b="1" dirty="0" smtClean="0">
                <a:solidFill>
                  <a:srgbClr val="FF0000"/>
                </a:solidFill>
              </a:rPr>
              <a:t>Curso :</a:t>
            </a:r>
            <a:r>
              <a:rPr lang="pt-BR" sz="2400" dirty="0" smtClean="0"/>
              <a:t> Engenharia da Computação</a:t>
            </a:r>
          </a:p>
          <a:p>
            <a:r>
              <a:rPr lang="pt-BR" sz="2400" b="1" dirty="0" smtClean="0">
                <a:solidFill>
                  <a:srgbClr val="FF0000"/>
                </a:solidFill>
              </a:rPr>
              <a:t>E-mail:</a:t>
            </a:r>
            <a:r>
              <a:rPr lang="pt-BR" sz="2400" dirty="0" smtClean="0"/>
              <a:t> sgavsnake@gmail.com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58228" y="5142408"/>
            <a:ext cx="5646776" cy="120032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008A"/>
                </a:solidFill>
              </a:rPr>
              <a:t>Aluno :</a:t>
            </a:r>
            <a:r>
              <a:rPr lang="pt-BR" sz="2400" dirty="0" smtClean="0">
                <a:solidFill>
                  <a:srgbClr val="00008A"/>
                </a:solidFill>
              </a:rPr>
              <a:t> </a:t>
            </a:r>
            <a:r>
              <a:rPr lang="pt-BR" sz="2400" dirty="0" smtClean="0"/>
              <a:t>André Vieira da Silva</a:t>
            </a:r>
          </a:p>
          <a:p>
            <a:r>
              <a:rPr lang="pt-BR" sz="2400" b="1" dirty="0" smtClean="0">
                <a:solidFill>
                  <a:srgbClr val="00008A"/>
                </a:solidFill>
              </a:rPr>
              <a:t>Curso :</a:t>
            </a:r>
            <a:r>
              <a:rPr lang="pt-BR" sz="2400" dirty="0" smtClean="0">
                <a:solidFill>
                  <a:srgbClr val="00008A"/>
                </a:solidFill>
              </a:rPr>
              <a:t> </a:t>
            </a:r>
            <a:r>
              <a:rPr lang="pt-BR" sz="2400" dirty="0" smtClean="0"/>
              <a:t>Engenharia da Computação</a:t>
            </a:r>
          </a:p>
          <a:p>
            <a:r>
              <a:rPr lang="pt-BR" sz="2400" b="1" dirty="0" smtClean="0">
                <a:solidFill>
                  <a:srgbClr val="00008A"/>
                </a:solidFill>
              </a:rPr>
              <a:t>E-mail:</a:t>
            </a:r>
            <a:r>
              <a:rPr lang="pt-BR" sz="2400" dirty="0" smtClean="0">
                <a:solidFill>
                  <a:srgbClr val="00008A"/>
                </a:solidFill>
              </a:rPr>
              <a:t> </a:t>
            </a:r>
            <a:r>
              <a:rPr lang="pt-BR" sz="2400" dirty="0" smtClean="0"/>
              <a:t>sgavsnake@gmail.com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657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3476" y="1762481"/>
            <a:ext cx="9661091" cy="2965269"/>
          </a:xfrm>
        </p:spPr>
        <p:txBody>
          <a:bodyPr/>
          <a:lstStyle/>
          <a:p>
            <a:r>
              <a:rPr lang="pt-BR" sz="6000" dirty="0" smtClean="0"/>
              <a:t>Solicitação de Chamada de Emergência em Celulares Andróide.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1767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75247" y="1772529"/>
            <a:ext cx="107899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/>
              <a:t>	Pensando </a:t>
            </a:r>
            <a:r>
              <a:rPr lang="pt-BR" sz="4000" dirty="0"/>
              <a:t>na situação de emergência, o fluxo convencional em um momento de tensão extrema pode </a:t>
            </a:r>
            <a:r>
              <a:rPr lang="pt-BR" sz="4000" dirty="0" smtClean="0"/>
              <a:t>se tornar um grande problema. </a:t>
            </a:r>
          </a:p>
          <a:p>
            <a:pPr algn="just"/>
            <a:r>
              <a:rPr lang="pt-BR" sz="4000" dirty="0"/>
              <a:t>	</a:t>
            </a:r>
            <a:r>
              <a:rPr lang="pt-BR" sz="4000" dirty="0" smtClean="0"/>
              <a:t>A </a:t>
            </a:r>
            <a:r>
              <a:rPr lang="pt-BR" sz="4000" dirty="0"/>
              <a:t>ideia é </a:t>
            </a:r>
            <a:r>
              <a:rPr lang="pt-BR" sz="4000" dirty="0" smtClean="0"/>
              <a:t>mapear </a:t>
            </a:r>
            <a:r>
              <a:rPr lang="pt-BR" sz="4000" dirty="0"/>
              <a:t>dois ou mais padrões rápidos para agilizar e deixar mais </a:t>
            </a:r>
            <a:r>
              <a:rPr lang="pt-BR" sz="4000" dirty="0" smtClean="0"/>
              <a:t>óbvia essa </a:t>
            </a:r>
            <a:r>
              <a:rPr lang="pt-BR" sz="4000" dirty="0"/>
              <a:t>solicitação.</a:t>
            </a:r>
            <a:endParaRPr lang="pt-BR" sz="4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18158" y="363415"/>
            <a:ext cx="10789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000" dirty="0" smtClean="0"/>
              <a:t>Situação Problema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6769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635838" y="351397"/>
            <a:ext cx="10789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000" dirty="0" smtClean="0"/>
              <a:t>Fluxo Atual</a:t>
            </a:r>
            <a:endParaRPr lang="pt-BR" sz="6000" dirty="0"/>
          </a:p>
        </p:txBody>
      </p:sp>
      <p:sp>
        <p:nvSpPr>
          <p:cNvPr id="4" name="Pentágono 3"/>
          <p:cNvSpPr/>
          <p:nvPr/>
        </p:nvSpPr>
        <p:spPr>
          <a:xfrm>
            <a:off x="1876328" y="2425885"/>
            <a:ext cx="2085975" cy="914399"/>
          </a:xfrm>
          <a:prstGeom prst="homePlate">
            <a:avLst/>
          </a:prstGeom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Despertar Aparelho.</a:t>
            </a:r>
            <a:endParaRPr lang="pt-BR" dirty="0"/>
          </a:p>
        </p:txBody>
      </p:sp>
      <p:sp>
        <p:nvSpPr>
          <p:cNvPr id="5" name="Pentágono 4"/>
          <p:cNvSpPr/>
          <p:nvPr/>
        </p:nvSpPr>
        <p:spPr>
          <a:xfrm>
            <a:off x="3962303" y="2425886"/>
            <a:ext cx="2124611" cy="914399"/>
          </a:xfrm>
          <a:prstGeom prst="homePlate">
            <a:avLst/>
          </a:prstGeom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Informar Chamada de Emergência.</a:t>
            </a:r>
            <a:endParaRPr lang="pt-BR" dirty="0"/>
          </a:p>
        </p:txBody>
      </p:sp>
      <p:sp>
        <p:nvSpPr>
          <p:cNvPr id="6" name="Pentágono 5"/>
          <p:cNvSpPr/>
          <p:nvPr/>
        </p:nvSpPr>
        <p:spPr>
          <a:xfrm>
            <a:off x="6102789" y="2425884"/>
            <a:ext cx="2124611" cy="914399"/>
          </a:xfrm>
          <a:prstGeom prst="homePlate">
            <a:avLst/>
          </a:prstGeom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Discar Número.</a:t>
            </a:r>
            <a:endParaRPr lang="pt-BR" dirty="0"/>
          </a:p>
        </p:txBody>
      </p:sp>
      <p:sp>
        <p:nvSpPr>
          <p:cNvPr id="7" name="Pentágono 6"/>
          <p:cNvSpPr/>
          <p:nvPr/>
        </p:nvSpPr>
        <p:spPr>
          <a:xfrm>
            <a:off x="8227400" y="2425883"/>
            <a:ext cx="2124611" cy="914399"/>
          </a:xfrm>
          <a:prstGeom prst="homePlate">
            <a:avLst/>
          </a:prstGeom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Chamada.</a:t>
            </a:r>
          </a:p>
        </p:txBody>
      </p:sp>
      <p:sp>
        <p:nvSpPr>
          <p:cNvPr id="9" name="Pentágono 8"/>
          <p:cNvSpPr/>
          <p:nvPr/>
        </p:nvSpPr>
        <p:spPr>
          <a:xfrm>
            <a:off x="656592" y="2425883"/>
            <a:ext cx="1219736" cy="914399"/>
          </a:xfrm>
          <a:prstGeom prst="homePlate">
            <a:avLst/>
          </a:prstGeom>
          <a:solidFill>
            <a:srgbClr val="92D050"/>
          </a:solidFill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Início.</a:t>
            </a:r>
          </a:p>
        </p:txBody>
      </p:sp>
      <p:sp>
        <p:nvSpPr>
          <p:cNvPr id="10" name="Pentágono 9"/>
          <p:cNvSpPr/>
          <p:nvPr/>
        </p:nvSpPr>
        <p:spPr>
          <a:xfrm flipH="1">
            <a:off x="10377800" y="2425883"/>
            <a:ext cx="745590" cy="914399"/>
          </a:xfrm>
          <a:prstGeom prst="homePlate">
            <a:avLst>
              <a:gd name="adj" fmla="val 0"/>
            </a:avLst>
          </a:prstGeom>
          <a:solidFill>
            <a:srgbClr val="FF0000"/>
          </a:solidFill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Fim.</a:t>
            </a:r>
          </a:p>
        </p:txBody>
      </p:sp>
      <p:sp>
        <p:nvSpPr>
          <p:cNvPr id="12" name="Pentágono 11"/>
          <p:cNvSpPr/>
          <p:nvPr/>
        </p:nvSpPr>
        <p:spPr>
          <a:xfrm>
            <a:off x="3256341" y="4451626"/>
            <a:ext cx="2085975" cy="914399"/>
          </a:xfrm>
          <a:prstGeom prst="homePlate">
            <a:avLst/>
          </a:prstGeom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Desbloquear Aparelho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24578" y="1630609"/>
            <a:ext cx="1041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Melhor Fluxo Disponível</a:t>
            </a:r>
            <a:endParaRPr lang="pt-BR" sz="4000" dirty="0"/>
          </a:p>
        </p:txBody>
      </p:sp>
      <p:sp>
        <p:nvSpPr>
          <p:cNvPr id="20" name="Pentágono 19"/>
          <p:cNvSpPr/>
          <p:nvPr/>
        </p:nvSpPr>
        <p:spPr>
          <a:xfrm>
            <a:off x="1423892" y="4451628"/>
            <a:ext cx="1793814" cy="914399"/>
          </a:xfrm>
          <a:prstGeom prst="homePlate">
            <a:avLst/>
          </a:prstGeom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Despertar Aparelho.</a:t>
            </a:r>
            <a:endParaRPr lang="pt-BR" dirty="0"/>
          </a:p>
        </p:txBody>
      </p:sp>
      <p:sp>
        <p:nvSpPr>
          <p:cNvPr id="21" name="Pentágono 20"/>
          <p:cNvSpPr/>
          <p:nvPr/>
        </p:nvSpPr>
        <p:spPr>
          <a:xfrm>
            <a:off x="5342316" y="4429722"/>
            <a:ext cx="1861626" cy="914399"/>
          </a:xfrm>
          <a:prstGeom prst="homePlate">
            <a:avLst/>
          </a:prstGeom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Informar Chamada.</a:t>
            </a:r>
            <a:endParaRPr lang="pt-BR" dirty="0"/>
          </a:p>
        </p:txBody>
      </p:sp>
      <p:sp>
        <p:nvSpPr>
          <p:cNvPr id="22" name="Pentágono 21"/>
          <p:cNvSpPr/>
          <p:nvPr/>
        </p:nvSpPr>
        <p:spPr>
          <a:xfrm>
            <a:off x="7203942" y="4451626"/>
            <a:ext cx="1761586" cy="914399"/>
          </a:xfrm>
          <a:prstGeom prst="homePlate">
            <a:avLst/>
          </a:prstGeom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Discar Número.</a:t>
            </a:r>
            <a:endParaRPr lang="pt-BR" dirty="0"/>
          </a:p>
        </p:txBody>
      </p:sp>
      <p:sp>
        <p:nvSpPr>
          <p:cNvPr id="23" name="Pentágono 22"/>
          <p:cNvSpPr/>
          <p:nvPr/>
        </p:nvSpPr>
        <p:spPr>
          <a:xfrm>
            <a:off x="8965528" y="4451626"/>
            <a:ext cx="2124611" cy="914399"/>
          </a:xfrm>
          <a:prstGeom prst="homePlate">
            <a:avLst/>
          </a:prstGeom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Chamada.</a:t>
            </a:r>
          </a:p>
        </p:txBody>
      </p:sp>
      <p:sp>
        <p:nvSpPr>
          <p:cNvPr id="24" name="Pentágono 23"/>
          <p:cNvSpPr/>
          <p:nvPr/>
        </p:nvSpPr>
        <p:spPr>
          <a:xfrm>
            <a:off x="204155" y="4451628"/>
            <a:ext cx="1219736" cy="914399"/>
          </a:xfrm>
          <a:prstGeom prst="homePlate">
            <a:avLst/>
          </a:prstGeom>
          <a:solidFill>
            <a:srgbClr val="92D050"/>
          </a:solidFill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Início.</a:t>
            </a:r>
          </a:p>
        </p:txBody>
      </p:sp>
      <p:sp>
        <p:nvSpPr>
          <p:cNvPr id="25" name="Pentágono 24"/>
          <p:cNvSpPr/>
          <p:nvPr/>
        </p:nvSpPr>
        <p:spPr>
          <a:xfrm flipH="1">
            <a:off x="11090139" y="4456252"/>
            <a:ext cx="745590" cy="914399"/>
          </a:xfrm>
          <a:prstGeom prst="homePlate">
            <a:avLst>
              <a:gd name="adj" fmla="val 0"/>
            </a:avLst>
          </a:prstGeom>
          <a:solidFill>
            <a:srgbClr val="FF0000"/>
          </a:solidFill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10950" y="3609295"/>
            <a:ext cx="1041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Um dos Piores Fluxos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440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635838" y="351397"/>
            <a:ext cx="1078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 smtClean="0"/>
              <a:t>Fluxo de Telas Atual Melhor Caso</a:t>
            </a:r>
            <a:endParaRPr lang="pt-BR" sz="4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4"/>
          <a:stretch/>
        </p:blipFill>
        <p:spPr>
          <a:xfrm>
            <a:off x="2760004" y="1747508"/>
            <a:ext cx="2255936" cy="380952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4" r="37033"/>
          <a:stretch/>
        </p:blipFill>
        <p:spPr>
          <a:xfrm>
            <a:off x="760268" y="1747508"/>
            <a:ext cx="1491176" cy="380952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92"/>
          <a:stretch/>
        </p:blipFill>
        <p:spPr>
          <a:xfrm>
            <a:off x="5714414" y="1747508"/>
            <a:ext cx="2298140" cy="3809524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11299" y="5614314"/>
            <a:ext cx="163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 Apertar o Botão Físico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1809750" y="2328863"/>
            <a:ext cx="108000" cy="3381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2892415" y="5616545"/>
            <a:ext cx="2236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– Tocar em “Chamada de Emergência”</a:t>
            </a:r>
            <a:endParaRPr lang="pt-BR" dirty="0"/>
          </a:p>
        </p:txBody>
      </p:sp>
      <p:sp>
        <p:nvSpPr>
          <p:cNvPr id="28" name="Retângulo Arredondado 27"/>
          <p:cNvSpPr/>
          <p:nvPr/>
        </p:nvSpPr>
        <p:spPr>
          <a:xfrm>
            <a:off x="2892415" y="5064125"/>
            <a:ext cx="1005082" cy="149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5778818" y="5614313"/>
            <a:ext cx="237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– </a:t>
            </a:r>
            <a:r>
              <a:rPr lang="pt-BR" dirty="0" err="1" smtClean="0"/>
              <a:t>Infomar</a:t>
            </a:r>
            <a:r>
              <a:rPr lang="pt-BR" dirty="0" smtClean="0"/>
              <a:t> Número e tocar “Chamar”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8521114" y="5614313"/>
            <a:ext cx="265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 – Realizar Chamada</a:t>
            </a:r>
            <a:endParaRPr lang="pt-BR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63" y="1518669"/>
            <a:ext cx="3259403" cy="48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635838" y="351397"/>
            <a:ext cx="1078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 smtClean="0"/>
              <a:t>Fluxo de Telas atual Pior Caso</a:t>
            </a:r>
            <a:endParaRPr lang="pt-BR" sz="4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4"/>
          <a:stretch/>
        </p:blipFill>
        <p:spPr>
          <a:xfrm>
            <a:off x="2004703" y="1747508"/>
            <a:ext cx="2255936" cy="380952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4" r="37033"/>
          <a:stretch/>
        </p:blipFill>
        <p:spPr>
          <a:xfrm>
            <a:off x="579721" y="1747508"/>
            <a:ext cx="1424982" cy="364041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92"/>
          <a:stretch/>
        </p:blipFill>
        <p:spPr>
          <a:xfrm>
            <a:off x="7056764" y="1747508"/>
            <a:ext cx="2298140" cy="3809524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35272" y="5595132"/>
            <a:ext cx="163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 Apertar o Botão Físico.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1575709" y="2284413"/>
            <a:ext cx="108000" cy="3381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2235623" y="5614313"/>
            <a:ext cx="223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– Informar Padrão/Senha.</a:t>
            </a:r>
            <a:endParaRPr lang="pt-BR" dirty="0"/>
          </a:p>
        </p:txBody>
      </p:sp>
      <p:sp>
        <p:nvSpPr>
          <p:cNvPr id="28" name="Retângulo Arredondado 27"/>
          <p:cNvSpPr/>
          <p:nvPr/>
        </p:nvSpPr>
        <p:spPr>
          <a:xfrm>
            <a:off x="2265067" y="3177541"/>
            <a:ext cx="1732925" cy="17310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6977171" y="5614313"/>
            <a:ext cx="250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 – Informar Número e tocar “Chamar”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0077277" y="5618401"/>
            <a:ext cx="265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– Realizar</a:t>
            </a:r>
          </a:p>
          <a:p>
            <a:r>
              <a:rPr lang="pt-BR" dirty="0" smtClean="0"/>
              <a:t> Chamada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39"/>
          <a:stretch/>
        </p:blipFill>
        <p:spPr>
          <a:xfrm>
            <a:off x="4530543" y="1747508"/>
            <a:ext cx="2264320" cy="381076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4488351" y="5614313"/>
            <a:ext cx="237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–Informar desejo de Chamada.</a:t>
            </a:r>
            <a:endParaRPr lang="pt-BR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4607069" y="5162550"/>
            <a:ext cx="360220" cy="3336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695" y="1491674"/>
            <a:ext cx="3259403" cy="48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635838" y="351397"/>
            <a:ext cx="1078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 smtClean="0"/>
              <a:t>Considerações</a:t>
            </a:r>
            <a:endParaRPr lang="pt-BR" sz="4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8440" y="2285647"/>
            <a:ext cx="3783763" cy="363600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Demandam:</a:t>
            </a:r>
            <a:endParaRPr lang="pt-BR" sz="28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Tempo.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Precisão.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Informação Confiável.</a:t>
            </a:r>
          </a:p>
          <a:p>
            <a:pPr marL="457200" indent="-457200">
              <a:buFont typeface="+mj-lt"/>
              <a:buAutoNum type="arabicPeriod"/>
            </a:pPr>
            <a:endParaRPr lang="pt-BR" sz="2800" dirty="0" smtClean="0"/>
          </a:p>
        </p:txBody>
      </p:sp>
      <p:sp>
        <p:nvSpPr>
          <p:cNvPr id="23" name="CaixaDeTexto 22"/>
          <p:cNvSpPr txBox="1"/>
          <p:nvPr/>
        </p:nvSpPr>
        <p:spPr>
          <a:xfrm>
            <a:off x="4636338" y="2285298"/>
            <a:ext cx="6976542" cy="363600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  <a:lvl2pPr marL="914400" lvl="1" indent="-457200">
              <a:lnSpc>
                <a:spcPct val="150000"/>
              </a:lnSpc>
              <a:buFont typeface="+mj-lt"/>
              <a:buAutoNum type="arabicPeriod"/>
              <a:defRPr sz="2800"/>
            </a:lvl2pPr>
          </a:lstStyle>
          <a:p>
            <a:r>
              <a:rPr lang="pt-BR" dirty="0"/>
              <a:t>Incluem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Nervosismo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Incapacidade de Resposta.</a:t>
            </a:r>
          </a:p>
          <a:p>
            <a:pPr lvl="1"/>
            <a:r>
              <a:rPr lang="pt-BR" dirty="0"/>
              <a:t>Variação conforme tecnologia e Idade.</a:t>
            </a:r>
          </a:p>
          <a:p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35837" y="1219450"/>
            <a:ext cx="6044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Situações Emergenciais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65761" y="5986872"/>
            <a:ext cx="1163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Maior complexidade demanda maior taxa de erro.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823200" y="5241930"/>
            <a:ext cx="3599062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pt-BR" sz="3200" dirty="0"/>
              <a:t>Pense em </a:t>
            </a:r>
            <a:r>
              <a:rPr lang="pt-BR" sz="3200" dirty="0" smtClean="0"/>
              <a:t>Idosos!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27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ta Dobrada 30"/>
          <p:cNvSpPr/>
          <p:nvPr/>
        </p:nvSpPr>
        <p:spPr>
          <a:xfrm flipV="1">
            <a:off x="3047864" y="4036352"/>
            <a:ext cx="1316124" cy="1137575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 Dobrada 14"/>
          <p:cNvSpPr/>
          <p:nvPr/>
        </p:nvSpPr>
        <p:spPr>
          <a:xfrm>
            <a:off x="3047863" y="1793729"/>
            <a:ext cx="1316124" cy="1184820"/>
          </a:xfrm>
          <a:prstGeom prst="bentArrow">
            <a:avLst>
              <a:gd name="adj1" fmla="val 25000"/>
              <a:gd name="adj2" fmla="val 24444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35838" y="351397"/>
            <a:ext cx="10789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000" dirty="0" smtClean="0"/>
              <a:t>Fluxo Alternativo</a:t>
            </a:r>
            <a:endParaRPr lang="pt-BR" sz="6000" dirty="0"/>
          </a:p>
        </p:txBody>
      </p:sp>
      <p:sp>
        <p:nvSpPr>
          <p:cNvPr id="9" name="Pentágono 8"/>
          <p:cNvSpPr/>
          <p:nvPr/>
        </p:nvSpPr>
        <p:spPr>
          <a:xfrm>
            <a:off x="1026820" y="3086409"/>
            <a:ext cx="1545538" cy="914399"/>
          </a:xfrm>
          <a:prstGeom prst="homePlate">
            <a:avLst/>
          </a:prstGeom>
          <a:solidFill>
            <a:srgbClr val="92D050"/>
          </a:solidFill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Início.</a:t>
            </a:r>
          </a:p>
        </p:txBody>
      </p:sp>
      <p:sp>
        <p:nvSpPr>
          <p:cNvPr id="10" name="Pentágono 9"/>
          <p:cNvSpPr/>
          <p:nvPr/>
        </p:nvSpPr>
        <p:spPr>
          <a:xfrm flipH="1">
            <a:off x="10126385" y="3007081"/>
            <a:ext cx="745590" cy="914399"/>
          </a:xfrm>
          <a:prstGeom prst="homePlate">
            <a:avLst>
              <a:gd name="adj" fmla="val 0"/>
            </a:avLst>
          </a:prstGeom>
          <a:solidFill>
            <a:srgbClr val="FF0000"/>
          </a:solidFill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Fim.</a:t>
            </a:r>
          </a:p>
        </p:txBody>
      </p:sp>
      <p:sp>
        <p:nvSpPr>
          <p:cNvPr id="2" name="Fluxograma: Ou 1"/>
          <p:cNvSpPr/>
          <p:nvPr/>
        </p:nvSpPr>
        <p:spPr>
          <a:xfrm>
            <a:off x="2577850" y="2927749"/>
            <a:ext cx="1227356" cy="1252860"/>
          </a:xfrm>
          <a:prstGeom prst="flowChar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Pentágono 26"/>
          <p:cNvSpPr/>
          <p:nvPr/>
        </p:nvSpPr>
        <p:spPr>
          <a:xfrm>
            <a:off x="4368665" y="1669091"/>
            <a:ext cx="3112865" cy="914399"/>
          </a:xfrm>
          <a:prstGeom prst="homePlate">
            <a:avLst/>
          </a:prstGeom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Padrão no Touch.</a:t>
            </a:r>
            <a:endParaRPr lang="pt-BR" dirty="0"/>
          </a:p>
        </p:txBody>
      </p:sp>
      <p:sp>
        <p:nvSpPr>
          <p:cNvPr id="28" name="Pentágono 27"/>
          <p:cNvSpPr/>
          <p:nvPr/>
        </p:nvSpPr>
        <p:spPr>
          <a:xfrm>
            <a:off x="4368665" y="4383809"/>
            <a:ext cx="3112866" cy="914399"/>
          </a:xfrm>
          <a:prstGeom prst="homePlate">
            <a:avLst/>
          </a:prstGeom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Combinação de Teclas.</a:t>
            </a:r>
            <a:endParaRPr lang="pt-BR" dirty="0"/>
          </a:p>
        </p:txBody>
      </p:sp>
      <p:sp>
        <p:nvSpPr>
          <p:cNvPr id="29" name="Pentágono 28"/>
          <p:cNvSpPr/>
          <p:nvPr/>
        </p:nvSpPr>
        <p:spPr>
          <a:xfrm>
            <a:off x="7987706" y="3007081"/>
            <a:ext cx="2124611" cy="914399"/>
          </a:xfrm>
          <a:prstGeom prst="homePlate">
            <a:avLst/>
          </a:prstGeom>
          <a:effectLst>
            <a:outerShdw blurRad="127000" dist="76200" dir="20400000" sx="101000" sy="101000" algn="t" rotWithShape="0">
              <a:prstClr val="black">
                <a:alpha val="38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Chamada.</a:t>
            </a:r>
          </a:p>
        </p:txBody>
      </p:sp>
      <p:sp>
        <p:nvSpPr>
          <p:cNvPr id="39" name="Seta Dobrada 38"/>
          <p:cNvSpPr/>
          <p:nvPr/>
        </p:nvSpPr>
        <p:spPr>
          <a:xfrm rot="5400000">
            <a:off x="7830004" y="1645781"/>
            <a:ext cx="973796" cy="1691743"/>
          </a:xfrm>
          <a:prstGeom prst="bentArrow">
            <a:avLst>
              <a:gd name="adj1" fmla="val 25000"/>
              <a:gd name="adj2" fmla="val 24444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Seta Dobrada 39"/>
          <p:cNvSpPr/>
          <p:nvPr/>
        </p:nvSpPr>
        <p:spPr>
          <a:xfrm rot="5400000" flipH="1">
            <a:off x="7802863" y="3602348"/>
            <a:ext cx="1053480" cy="1691744"/>
          </a:xfrm>
          <a:prstGeom prst="bentArrow">
            <a:avLst>
              <a:gd name="adj1" fmla="val 25000"/>
              <a:gd name="adj2" fmla="val 24444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68536" y="5322417"/>
            <a:ext cx="12647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Número de Emergência são padronizados nacionalmente 190,192,193 e após a copa os números 911 e 112, números 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i</a:t>
            </a:r>
            <a:r>
              <a:rPr lang="pt-BR" sz="3200" b="1" dirty="0" smtClean="0">
                <a:solidFill>
                  <a:srgbClr val="FF0000"/>
                </a:solidFill>
              </a:rPr>
              <a:t>nternacionais foram inclusos.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923329" y="2819922"/>
            <a:ext cx="40035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rgbClr val="FF0000"/>
                </a:solidFill>
              </a:rPr>
              <a:t>Importante:</a:t>
            </a:r>
          </a:p>
          <a:p>
            <a:r>
              <a:rPr lang="pt-BR" sz="2200" dirty="0" smtClean="0"/>
              <a:t>Números de Emergência Configurados previamente.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455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0" r="41910"/>
          <a:stretch/>
        </p:blipFill>
        <p:spPr>
          <a:xfrm>
            <a:off x="1832032" y="2023233"/>
            <a:ext cx="1236053" cy="392596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35838" y="351397"/>
            <a:ext cx="1078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 smtClean="0"/>
              <a:t>Fluxo de Telas Alternativo</a:t>
            </a:r>
            <a:endParaRPr lang="pt-BR" sz="4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654488" y="5927179"/>
            <a:ext cx="211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– Combinação de Teclas.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2852939" y="2617933"/>
            <a:ext cx="108000" cy="3249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8285986" y="5984460"/>
            <a:ext cx="265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 – Realizar Chamada</a:t>
            </a:r>
            <a:endParaRPr lang="pt-BR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2852939" y="3043832"/>
            <a:ext cx="108000" cy="3249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8" r="31535"/>
          <a:stretch/>
        </p:blipFill>
        <p:spPr>
          <a:xfrm>
            <a:off x="4811151" y="2021611"/>
            <a:ext cx="1842868" cy="3809524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4970237" y="5984460"/>
            <a:ext cx="211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– Padrão Touch.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489571" y="3493806"/>
            <a:ext cx="896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ou</a:t>
            </a:r>
            <a:endParaRPr lang="pt-BR" sz="4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288429" y="3418541"/>
            <a:ext cx="693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=</a:t>
            </a: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35" y="1732027"/>
            <a:ext cx="3259403" cy="48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</TotalTime>
  <Words>325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</vt:lpstr>
      <vt:lpstr>Ergonomia de Interfaces</vt:lpstr>
      <vt:lpstr>Solicitação de Chamada de Emergência em Celulares Andróide.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Solicitação de Chamada de Emergência em Celulares Andróide.</dc:title>
  <dc:creator>ANDRE sILVA</dc:creator>
  <cp:lastModifiedBy>ANDRE sILVA</cp:lastModifiedBy>
  <cp:revision>33</cp:revision>
  <dcterms:created xsi:type="dcterms:W3CDTF">2017-09-28T21:56:09Z</dcterms:created>
  <dcterms:modified xsi:type="dcterms:W3CDTF">2017-09-29T02:38:45Z</dcterms:modified>
</cp:coreProperties>
</file>