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7" r:id="rId3"/>
    <p:sldId id="349" r:id="rId4"/>
    <p:sldId id="350" r:id="rId5"/>
    <p:sldId id="357" r:id="rId6"/>
    <p:sldId id="358" r:id="rId7"/>
    <p:sldId id="348" r:id="rId8"/>
    <p:sldId id="351" r:id="rId9"/>
    <p:sldId id="352" r:id="rId10"/>
    <p:sldId id="353" r:id="rId11"/>
    <p:sldId id="355" r:id="rId12"/>
    <p:sldId id="356" r:id="rId13"/>
    <p:sldId id="359" r:id="rId14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ol Vallmajo" initials="OV" lastIdx="1" clrIdx="0">
    <p:extLst>
      <p:ext uri="{19B8F6BF-5375-455C-9EA6-DF929625EA0E}">
        <p15:presenceInfo xmlns:p15="http://schemas.microsoft.com/office/powerpoint/2012/main" userId="Oriol Vallma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6884" autoAdjust="0"/>
  </p:normalViewPr>
  <p:slideViewPr>
    <p:cSldViewPr>
      <p:cViewPr varScale="1">
        <p:scale>
          <a:sx n="106" d="100"/>
          <a:sy n="106" d="100"/>
        </p:scale>
        <p:origin x="17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540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69F6-ABC8-47B4-AA12-A4736F5F0FE9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C23F3-4830-4EE8-993E-0B39D455283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8842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5F69F-258E-48DC-A6A0-64BF4E222D01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E7466-7F54-43FB-8793-C27BD4302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8328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1403648" y="44623"/>
            <a:ext cx="7560840" cy="896565"/>
          </a:xfrm>
        </p:spPr>
        <p:txBody>
          <a:bodyPr/>
          <a:lstStyle>
            <a:lvl1pPr algn="l">
              <a:defRPr sz="2800" b="1" cap="all" baseline="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</a:t>
            </a:r>
            <a:br>
              <a:rPr lang="es-ES" dirty="0" smtClean="0"/>
            </a:br>
            <a:r>
              <a:rPr lang="es-ES" dirty="0" err="1" smtClean="0"/>
              <a:t>Subtitle</a:t>
            </a:r>
            <a:r>
              <a:rPr lang="es-ES" dirty="0" smtClean="0"/>
              <a:t> 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77714"/>
            <a:ext cx="8784976" cy="53831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8" name="7 Rectángulo"/>
          <p:cNvSpPr/>
          <p:nvPr userDrawn="1"/>
        </p:nvSpPr>
        <p:spPr>
          <a:xfrm>
            <a:off x="0" y="6597352"/>
            <a:ext cx="9144000" cy="2606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b="1" baseline="0" noProof="0" dirty="0" smtClean="0"/>
              <a:t>TITLE	</a:t>
            </a:r>
            <a:r>
              <a:rPr lang="ca-ES" b="1" baseline="0" dirty="0" smtClean="0"/>
              <a:t>	          		                                                               </a:t>
            </a:r>
            <a:r>
              <a:rPr lang="ca-ES" dirty="0" smtClean="0"/>
              <a:t>Oriol</a:t>
            </a:r>
            <a:r>
              <a:rPr lang="ca-ES" baseline="0" dirty="0" smtClean="0"/>
              <a:t> Vallmajó Martín</a:t>
            </a:r>
            <a:endParaRPr lang="ca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cap="all" baseline="0">
                <a:solidFill>
                  <a:schemeClr val="tx2"/>
                </a:solidFill>
              </a:defRPr>
            </a:lvl1pPr>
          </a:lstStyle>
          <a:p>
            <a:r>
              <a:rPr lang="es-ES" dirty="0" smtClean="0"/>
              <a:t>Haga clic para modificar el estilo de 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0" name="9 Rectángulo"/>
          <p:cNvSpPr/>
          <p:nvPr userDrawn="1"/>
        </p:nvSpPr>
        <p:spPr>
          <a:xfrm>
            <a:off x="0" y="6093296"/>
            <a:ext cx="9144000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ca-ES" dirty="0" smtClean="0"/>
              <a:t>Exercici 3								              14/12/15</a:t>
            </a:r>
          </a:p>
          <a:p>
            <a:pPr algn="l"/>
            <a:r>
              <a:rPr lang="ca-ES" dirty="0" smtClean="0"/>
              <a:t>Simulació de Sistemes Mecànics</a:t>
            </a:r>
            <a:endParaRPr lang="ca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259632" y="86136"/>
            <a:ext cx="76328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9512" y="1412776"/>
            <a:ext cx="8784976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ca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6086-7E76-4153-98CF-4FDCB7363CA0}" type="datetimeFigureOut">
              <a:rPr lang="ca-ES" smtClean="0"/>
              <a:pPr/>
              <a:t>15/12/2022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65B3-EDA2-4013-B090-49B0381FDA0E}" type="slidenum">
              <a:rPr lang="ca-ES" smtClean="0"/>
              <a:pPr/>
              <a:t>‹Nº›</a:t>
            </a:fld>
            <a:endParaRPr lang="ca-ES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824" y="28021"/>
            <a:ext cx="956792" cy="952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8496944" cy="4032448"/>
          </a:xfrm>
        </p:spPr>
        <p:txBody>
          <a:bodyPr>
            <a:noAutofit/>
          </a:bodyPr>
          <a:lstStyle/>
          <a:p>
            <a:pPr algn="ctr"/>
            <a:r>
              <a:rPr lang="en-GB" sz="6000" b="1" dirty="0" smtClean="0"/>
              <a:t>RVE GENERATOR</a:t>
            </a:r>
            <a:endParaRPr lang="en-GB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1619672" y="5805264"/>
            <a:ext cx="5868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dirty="0" smtClean="0"/>
              <a:t>Oriol </a:t>
            </a:r>
            <a:r>
              <a:rPr lang="ca-ES" sz="1600" dirty="0" err="1" smtClean="0"/>
              <a:t>Vallmajó</a:t>
            </a:r>
            <a:r>
              <a:rPr lang="ca-ES" sz="1600" dirty="0" smtClean="0"/>
              <a:t> Martín</a:t>
            </a:r>
          </a:p>
          <a:p>
            <a:pPr algn="ctr"/>
            <a:r>
              <a:rPr lang="ca-ES" sz="1600" dirty="0" err="1" smtClean="0"/>
              <a:t>PhD</a:t>
            </a:r>
            <a:r>
              <a:rPr lang="ca-ES" sz="1600" dirty="0" smtClean="0"/>
              <a:t> </a:t>
            </a:r>
            <a:r>
              <a:rPr lang="ca-ES" sz="1600" dirty="0" err="1" smtClean="0"/>
              <a:t>student</a:t>
            </a:r>
            <a:r>
              <a:rPr lang="ca-ES" sz="1600" dirty="0" smtClean="0"/>
              <a:t>, UdG</a:t>
            </a:r>
          </a:p>
          <a:p>
            <a:pPr algn="ctr"/>
            <a:r>
              <a:rPr lang="ca-ES" sz="1600" dirty="0" err="1" smtClean="0"/>
              <a:t>oriol.vallmajo</a:t>
            </a:r>
            <a:r>
              <a:rPr lang="ca-ES" sz="1600" dirty="0" smtClean="0"/>
              <a:t>@</a:t>
            </a:r>
            <a:r>
              <a:rPr lang="ca-ES" sz="1600" dirty="0" err="1" smtClean="0"/>
              <a:t>gmail.com</a:t>
            </a:r>
            <a:endParaRPr lang="ca-E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sz="2400" i="1" dirty="0" err="1" smtClean="0">
                <a:latin typeface="Courier Std" panose="02070409020205020404" pitchFamily="49" charset="0"/>
                <a:ea typeface="+mn-ea"/>
                <a:cs typeface="+mn-cs"/>
              </a:rPr>
              <a:t>Rand_uSTRU_f_OVERLAP</a:t>
            </a:r>
            <a:endParaRPr lang="en-GB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77714"/>
                <a:ext cx="6048672" cy="5375622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GB" dirty="0" smtClean="0"/>
                  <a:t>It contains the function: </a:t>
                </a:r>
                <a:r>
                  <a:rPr lang="en-GB" sz="1800" dirty="0" smtClean="0">
                    <a:latin typeface="Courier Std" panose="02070409020205020404" pitchFamily="49" charset="0"/>
                  </a:rPr>
                  <a:t>f_overlap</a:t>
                </a:r>
                <a:endParaRPr lang="en-GB" dirty="0" smtClean="0"/>
              </a:p>
              <a:p>
                <a:pPr lvl="1" algn="just"/>
                <a:r>
                  <a:rPr lang="en-GB" dirty="0" smtClean="0"/>
                  <a:t>The function is compiled with @</a:t>
                </a:r>
                <a:r>
                  <a:rPr lang="en-GB" dirty="0" err="1" smtClean="0"/>
                  <a:t>jit</a:t>
                </a:r>
                <a:r>
                  <a:rPr lang="en-GB" dirty="0" smtClean="0"/>
                  <a:t> (from </a:t>
                </a:r>
                <a:r>
                  <a:rPr lang="en-GB" dirty="0" err="1" smtClean="0"/>
                  <a:t>numba</a:t>
                </a:r>
                <a:r>
                  <a:rPr lang="en-GB" dirty="0" smtClean="0"/>
                  <a:t> import </a:t>
                </a:r>
                <a:r>
                  <a:rPr lang="en-GB" dirty="0" err="1" smtClean="0"/>
                  <a:t>jit</a:t>
                </a:r>
                <a:r>
                  <a:rPr lang="en-GB" dirty="0" smtClean="0"/>
                  <a:t>)</a:t>
                </a:r>
              </a:p>
              <a:p>
                <a:pPr lvl="1" algn="just"/>
                <a:endParaRPr lang="en-GB" dirty="0"/>
              </a:p>
              <a:p>
                <a:pPr lvl="1" algn="just"/>
                <a:r>
                  <a:rPr lang="en-GB" dirty="0" smtClean="0"/>
                  <a:t>Check if a fibre overlaps any other fibre. The distance between the centres of the new fibre (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) and any other fibre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) must be: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a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lvl="1" algn="just"/>
                <a:r>
                  <a:rPr lang="en-GB" dirty="0" smtClean="0"/>
                  <a:t>Check if a fibre is inside a domain defined as 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±4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𝐷𝑖𝑠𝑡</m:t>
                    </m:r>
                  </m:oMath>
                </a14:m>
                <a:endParaRPr lang="en-GB" dirty="0" smtClean="0"/>
              </a:p>
              <a:p>
                <a:pPr lvl="1" algn="just"/>
                <a:r>
                  <a:rPr lang="en-GB" dirty="0" smtClean="0"/>
                  <a:t>Check if the real distance (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GB" dirty="0" smtClean="0"/>
                  <a:t>) between two fibres inside this domain is smaller than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𝐷𝑖𝑠𝑡</m:t>
                    </m:r>
                  </m:oMath>
                </a14:m>
                <a:r>
                  <a:rPr lang="en-GB" dirty="0" smtClean="0"/>
                  <a:t>: 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a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a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a-E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ca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ca-ES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𝑜𝑣𝑒𝑟𝑙𝑎𝑝𝑠</m:t>
                      </m:r>
                    </m:oMath>
                  </m:oMathPara>
                </a14:m>
                <a:endParaRPr lang="en-GB" dirty="0" smtClean="0"/>
              </a:p>
              <a:p>
                <a:pPr algn="just"/>
                <a:endParaRPr lang="en-GB" dirty="0" smtClean="0"/>
              </a:p>
              <a:p>
                <a:pPr algn="just"/>
                <a:r>
                  <a:rPr lang="en-GB" dirty="0" smtClean="0"/>
                  <a:t>It </a:t>
                </a:r>
                <a:r>
                  <a:rPr lang="en-GB" dirty="0"/>
                  <a:t>contains the function: 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f_overlap_min</a:t>
                </a:r>
                <a:endParaRPr lang="en-GB" sz="1800" dirty="0">
                  <a:latin typeface="Courier Std" panose="02070409020205020404" pitchFamily="49" charset="0"/>
                </a:endParaRPr>
              </a:p>
              <a:p>
                <a:pPr lvl="1" algn="just"/>
                <a:r>
                  <a:rPr lang="en-GB" dirty="0"/>
                  <a:t>It is used in the </a:t>
                </a:r>
                <a:r>
                  <a:rPr lang="en-GB" dirty="0" err="1">
                    <a:latin typeface="Courier Std" panose="02070409020205020404" pitchFamily="49" charset="0"/>
                  </a:rPr>
                  <a:t>Rand_Per_uSTRU_SecHeur</a:t>
                </a:r>
                <a:endParaRPr lang="en-GB" dirty="0">
                  <a:latin typeface="Courier Std" panose="02070409020205020404" pitchFamily="49" charset="0"/>
                </a:endParaRPr>
              </a:p>
              <a:p>
                <a:pPr lvl="1" algn="just"/>
                <a:r>
                  <a:rPr lang="en-GB" dirty="0"/>
                  <a:t>It is the same function as </a:t>
                </a:r>
                <a:r>
                  <a:rPr lang="en-GB" dirty="0">
                    <a:latin typeface="Courier Std" panose="02070409020205020404" pitchFamily="49" charset="0"/>
                  </a:rPr>
                  <a:t>f_overlap </a:t>
                </a:r>
                <a:r>
                  <a:rPr lang="en-GB" dirty="0"/>
                  <a:t>but it also calculates which is the minimum distance between the fibre and the closest neighbour.</a:t>
                </a:r>
              </a:p>
              <a:p>
                <a:pPr marL="457200" lvl="1" indent="0" algn="just">
                  <a:buNone/>
                </a:pPr>
                <a:r>
                  <a:rPr lang="ca-ES" dirty="0"/>
                  <a:t>	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a-ES" i="1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ca-E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𝐷𝑖𝑠𝑡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ca-ES" dirty="0"/>
                  <a:t> </a:t>
                </a:r>
              </a:p>
              <a:p>
                <a:pPr marL="457200" lvl="1" indent="0" algn="just">
                  <a:buNone/>
                </a:pPr>
                <a:r>
                  <a:rPr lang="ca-ES" dirty="0"/>
                  <a:t>		</a:t>
                </a:r>
                <a14:m>
                  <m:oMath xmlns:m="http://schemas.openxmlformats.org/officeDocument/2006/math">
                    <m:r>
                      <a:rPr lang="ca-E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a-ES" i="1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  <m:r>
                      <a:rPr lang="ca-E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ca-ES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ca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a-ES" i="1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77714"/>
                <a:ext cx="6048672" cy="5375622"/>
              </a:xfrm>
              <a:blipFill rotWithShape="0">
                <a:blip r:embed="rId2"/>
                <a:stretch>
                  <a:fillRect l="-504" t="-907" r="-3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1484783"/>
            <a:ext cx="2305017" cy="1800201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5724128" y="44623"/>
            <a:ext cx="338437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Rand_fibres_main_mod_OVM</a:t>
            </a:r>
            <a:endParaRPr lang="en-GB" sz="800" dirty="0">
              <a:solidFill>
                <a:schemeClr val="tx1"/>
              </a:solidFill>
            </a:endParaRPr>
          </a:p>
          <a:p>
            <a:pPr marL="88900" indent="-88900">
              <a:buFont typeface="Wingdings" panose="05000000000000000000" pitchFamily="2" charset="2"/>
              <a:buChar char="Ø"/>
            </a:pPr>
            <a:r>
              <a:rPr lang="en-GB" sz="800" dirty="0" err="1" smtClean="0">
                <a:solidFill>
                  <a:schemeClr val="tx1"/>
                </a:solidFill>
              </a:rPr>
              <a:t>Rand_Ustru_f_Loop</a:t>
            </a:r>
            <a:endParaRPr lang="en-GB" sz="800" dirty="0">
              <a:solidFill>
                <a:schemeClr val="tx1"/>
              </a:solidFill>
            </a:endParaRPr>
          </a:p>
          <a:p>
            <a:pPr marL="177800" lvl="1" indent="-88900">
              <a:buFont typeface="Arial" panose="020B0604020202020204" pitchFamily="34" charset="0"/>
              <a:buChar char="•"/>
            </a:pP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RandGen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main function </a:t>
            </a:r>
          </a:p>
          <a:p>
            <a:pPr marL="266700" lvl="2" indent="-88900">
              <a:buFont typeface="Wingdings" panose="05000000000000000000" pitchFamily="2" charset="2"/>
              <a:buChar char="Ø"/>
            </a:pPr>
            <a:r>
              <a:rPr lang="en-GB" sz="800" dirty="0" smtClean="0">
                <a:solidFill>
                  <a:schemeClr val="tx1"/>
                </a:solidFill>
              </a:rPr>
              <a:t>Rand_uSTRU_f_HardCoreModel</a:t>
            </a:r>
          </a:p>
          <a:p>
            <a:pPr marL="361950" lvl="3" indent="-95250">
              <a:buFont typeface="Arial" panose="020B0604020202020204" pitchFamily="34" charset="0"/>
              <a:buChar char="•"/>
            </a:pP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Rand_PER_uSTRU_GEN_3D_LayerBundle</a:t>
            </a: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f_overlap (</a:t>
            </a:r>
            <a:r>
              <a:rPr lang="en-GB" sz="800" b="1" dirty="0" smtClean="0">
                <a:solidFill>
                  <a:schemeClr val="tx1"/>
                </a:solidFill>
              </a:rPr>
              <a:t>Rand_uSTRU_f_overlap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</a:p>
          <a:p>
            <a:pPr marL="361950" lvl="3" indent="-95250"/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	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(</a:t>
            </a:r>
            <a:r>
              <a:rPr lang="en-GB" sz="800" dirty="0" smtClean="0">
                <a:solidFill>
                  <a:schemeClr val="tx1"/>
                </a:solidFill>
              </a:rPr>
              <a:t>Rand_uSTRU_f_FirstHeur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dirty="0">
                <a:solidFill>
                  <a:schemeClr val="tx1"/>
                </a:solidFill>
              </a:rPr>
              <a:t>Rand_uSTRU_f_SecHeur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363592" y="3402868"/>
            <a:ext cx="27542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/>
              <a:t>Three different distances have been defined:</a:t>
            </a:r>
          </a:p>
          <a:p>
            <a:pPr marL="285750" indent="-285750">
              <a:buFontTx/>
              <a:buChar char="-"/>
            </a:pPr>
            <a:r>
              <a:rPr lang="en-GB" sz="1100" dirty="0" smtClean="0"/>
              <a:t>Between fibre</a:t>
            </a:r>
          </a:p>
          <a:p>
            <a:pPr marL="285750" indent="-285750">
              <a:buFontTx/>
              <a:buChar char="-"/>
            </a:pPr>
            <a:r>
              <a:rPr lang="en-GB" sz="1100" dirty="0" smtClean="0"/>
              <a:t>Between fibre and void</a:t>
            </a:r>
          </a:p>
          <a:p>
            <a:pPr marL="285750" indent="-285750">
              <a:buFontTx/>
              <a:buChar char="-"/>
            </a:pPr>
            <a:r>
              <a:rPr lang="en-GB" sz="1100" dirty="0" smtClean="0"/>
              <a:t>Between voids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798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sz="2400" i="1" dirty="0" smtClean="0">
                <a:latin typeface="Courier Std" panose="02070409020205020404" pitchFamily="49" charset="0"/>
                <a:ea typeface="+mn-ea"/>
                <a:cs typeface="+mn-cs"/>
              </a:rPr>
              <a:t>Rand_uSTRU_f_FirstHeur</a:t>
            </a:r>
            <a:endParaRPr lang="en-GB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77715"/>
                <a:ext cx="6120680" cy="523160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dirty="0" smtClean="0"/>
                  <a:t>It contains the function:</a:t>
                </a:r>
              </a:p>
              <a:p>
                <a:pPr marL="0" indent="0" algn="just">
                  <a:buNone/>
                </a:pPr>
                <a:r>
                  <a:rPr lang="en-GB" sz="1800" dirty="0" smtClean="0">
                    <a:latin typeface="Courier Std" panose="02070409020205020404" pitchFamily="49" charset="0"/>
                  </a:rPr>
                  <a:t>	</a:t>
                </a:r>
                <a:r>
                  <a:rPr lang="en-GB" sz="1800" dirty="0" err="1" smtClean="0">
                    <a:latin typeface="Courier Std" panose="02070409020205020404" pitchFamily="49" charset="0"/>
                  </a:rPr>
                  <a:t>Rand_Per_uSTRU_FirstHeur</a:t>
                </a:r>
                <a:endParaRPr lang="en-GB" sz="1800" dirty="0">
                  <a:latin typeface="Courier Std" panose="02070409020205020404" pitchFamily="49" charset="0"/>
                </a:endParaRPr>
              </a:p>
              <a:p>
                <a:pPr algn="just"/>
                <a:endParaRPr lang="en-GB" dirty="0" smtClean="0"/>
              </a:p>
              <a:p>
                <a:pPr marL="717550" lvl="1" indent="-260350" algn="just"/>
                <a:r>
                  <a:rPr lang="en-GB" dirty="0" smtClean="0"/>
                  <a:t>The function is compiled with @</a:t>
                </a:r>
                <a:r>
                  <a:rPr lang="en-GB" dirty="0" err="1" smtClean="0"/>
                  <a:t>jit</a:t>
                </a:r>
                <a:r>
                  <a:rPr lang="en-GB" dirty="0" smtClean="0"/>
                  <a:t> (from </a:t>
                </a:r>
                <a:r>
                  <a:rPr lang="en-GB" dirty="0" err="1" smtClean="0"/>
                  <a:t>numba</a:t>
                </a:r>
                <a:r>
                  <a:rPr lang="en-GB" dirty="0" smtClean="0"/>
                  <a:t> import </a:t>
                </a:r>
                <a:r>
                  <a:rPr lang="en-GB" dirty="0" err="1" smtClean="0"/>
                  <a:t>jit</a:t>
                </a:r>
                <a:r>
                  <a:rPr lang="en-GB" dirty="0" smtClean="0"/>
                  <a:t>)</a:t>
                </a:r>
              </a:p>
              <a:p>
                <a:pPr marL="717550" lvl="1" indent="-260350" algn="just"/>
                <a:endParaRPr lang="en-GB" dirty="0" smtClean="0"/>
              </a:p>
              <a:p>
                <a:pPr marL="717550" lvl="1" indent="-260350" algn="just"/>
                <a:r>
                  <a:rPr lang="en-GB" dirty="0" smtClean="0"/>
                  <a:t>Start a loop for each fibre (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  <a:p>
                <a:pPr marL="895350" lvl="2" indent="-177800" algn="just"/>
                <a:r>
                  <a:rPr lang="en-GB" dirty="0" smtClean="0"/>
                  <a:t>Check the real distance (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GB" dirty="0" smtClean="0"/>
                  <a:t>) between another fibres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): </a:t>
                </a:r>
              </a:p>
              <a:p>
                <a:pPr marL="895350" lvl="1" indent="-1778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>
                          <a:latin typeface="Cambria Math" panose="02040503050406030204" pitchFamily="18" charset="0"/>
                        </a:rPr>
                        <m:t>𝐷𝑖𝑠</m:t>
                      </m:r>
                      <m:sSub>
                        <m:sSub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ca-E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ca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a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ca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a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ca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 smtClean="0"/>
              </a:p>
              <a:p>
                <a:pPr marL="895350" lvl="2" indent="-177800" algn="just"/>
                <a:r>
                  <a:rPr lang="en-GB" dirty="0" smtClean="0"/>
                  <a:t>Check if the fibre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) is inside a threshold 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±4</m:t>
                    </m:r>
                    <m:r>
                      <a:rPr lang="ca-ES" b="0" i="1" smtClean="0">
                        <a:latin typeface="Cambria Math" panose="02040503050406030204" pitchFamily="18" charset="0"/>
                      </a:rPr>
                      <m:t>𝐷𝑖𝑠𝑡</m:t>
                    </m:r>
                  </m:oMath>
                </a14:m>
                <a:r>
                  <a:rPr lang="en-GB" dirty="0" smtClean="0"/>
                  <a:t> and choose some neighbour to stir the fibre.</a:t>
                </a:r>
              </a:p>
              <a:p>
                <a:pPr marL="895350" lvl="2" indent="-177800" algn="just"/>
                <a:r>
                  <a:rPr lang="en-GB" dirty="0" smtClean="0"/>
                  <a:t>Define a new distance between the fibre (</a:t>
                </a:r>
                <a14:m>
                  <m:oMath xmlns:m="http://schemas.openxmlformats.org/officeDocument/2006/math">
                    <m:r>
                      <a:rPr lang="ca-E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) and the neighbour chosen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) and check if it overlaps.</a:t>
                </a:r>
              </a:p>
              <a:p>
                <a:pPr marL="895350" lvl="2" indent="-177800" algn="just"/>
                <a:r>
                  <a:rPr lang="en-GB" dirty="0" smtClean="0"/>
                  <a:t>Then check if a fibre is in an edge or in a vertex is moved and so some other fibres must be deleted or created.</a:t>
                </a:r>
              </a:p>
              <a:p>
                <a:pPr marL="457200" lvl="1" indent="0" algn="just">
                  <a:buNone/>
                </a:pPr>
                <a:endParaRPr lang="ca-ES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endParaRPr lang="ca-E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77715"/>
                <a:ext cx="6120680" cy="5231605"/>
              </a:xfrm>
              <a:blipFill rotWithShape="0">
                <a:blip r:embed="rId2"/>
                <a:stretch>
                  <a:fillRect l="-896" t="-699" r="-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351721"/>
            <a:ext cx="2769506" cy="4525551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6052911" y="6084465"/>
            <a:ext cx="3091089" cy="461665"/>
            <a:chOff x="2289231" y="5927355"/>
            <a:chExt cx="2523830" cy="461665"/>
          </a:xfrm>
        </p:grpSpPr>
        <p:sp>
          <p:nvSpPr>
            <p:cNvPr id="9" name="CuadroTexto 8"/>
            <p:cNvSpPr txBox="1"/>
            <p:nvPr/>
          </p:nvSpPr>
          <p:spPr>
            <a:xfrm>
              <a:off x="2720415" y="5927355"/>
              <a:ext cx="2092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800" dirty="0" smtClean="0"/>
                <a:t>Melro2008generation – </a:t>
              </a:r>
              <a:r>
                <a:rPr lang="en-GB" sz="800" dirty="0" err="1" smtClean="0"/>
                <a:t>Computational_Micromechanics</a:t>
              </a:r>
              <a:endParaRPr lang="en-GB" sz="800" dirty="0" smtClean="0"/>
            </a:p>
            <a:p>
              <a:pPr algn="just"/>
              <a:r>
                <a:rPr lang="en-GB" sz="800" i="1" dirty="0" smtClean="0"/>
                <a:t>Generation of random distribution of fibres in long-fibre reinforced composites</a:t>
              </a:r>
              <a:r>
                <a:rPr lang="en-GB" sz="800" dirty="0" smtClean="0"/>
                <a:t>. </a:t>
              </a:r>
              <a:r>
                <a:rPr lang="en-GB" sz="800" dirty="0" err="1" smtClean="0"/>
                <a:t>Melro</a:t>
              </a:r>
              <a:r>
                <a:rPr lang="en-GB" sz="800" dirty="0" smtClean="0"/>
                <a:t>, A.R. et al.</a:t>
              </a:r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89231" y="5980530"/>
              <a:ext cx="438840" cy="355314"/>
            </a:xfrm>
            <a:prstGeom prst="rect">
              <a:avLst/>
            </a:prstGeom>
          </p:spPr>
        </p:pic>
      </p:grpSp>
      <p:sp>
        <p:nvSpPr>
          <p:cNvPr id="11" name="Rectángulo 10"/>
          <p:cNvSpPr/>
          <p:nvPr/>
        </p:nvSpPr>
        <p:spPr>
          <a:xfrm>
            <a:off x="5724128" y="44623"/>
            <a:ext cx="338437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Rand_fibres_main_mod_OVM</a:t>
            </a:r>
            <a:endParaRPr lang="en-GB" sz="800" dirty="0">
              <a:solidFill>
                <a:schemeClr val="tx1"/>
              </a:solidFill>
            </a:endParaRPr>
          </a:p>
          <a:p>
            <a:pPr marL="88900" indent="-88900">
              <a:buFont typeface="Wingdings" panose="05000000000000000000" pitchFamily="2" charset="2"/>
              <a:buChar char="Ø"/>
            </a:pPr>
            <a:r>
              <a:rPr lang="en-GB" sz="800" dirty="0" err="1" smtClean="0">
                <a:solidFill>
                  <a:schemeClr val="tx1"/>
                </a:solidFill>
              </a:rPr>
              <a:t>Rand_Ustru_f_Loop</a:t>
            </a:r>
            <a:endParaRPr lang="en-GB" sz="800" dirty="0">
              <a:solidFill>
                <a:schemeClr val="tx1"/>
              </a:solidFill>
            </a:endParaRPr>
          </a:p>
          <a:p>
            <a:pPr marL="177800" lvl="1" indent="-88900">
              <a:buFont typeface="Arial" panose="020B0604020202020204" pitchFamily="34" charset="0"/>
              <a:buChar char="•"/>
            </a:pP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RandGen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main function </a:t>
            </a:r>
          </a:p>
          <a:p>
            <a:pPr marL="266700" lvl="2" indent="-88900">
              <a:buFont typeface="Wingdings" panose="05000000000000000000" pitchFamily="2" charset="2"/>
              <a:buChar char="Ø"/>
            </a:pPr>
            <a:r>
              <a:rPr lang="en-GB" sz="800" dirty="0" smtClean="0">
                <a:solidFill>
                  <a:schemeClr val="tx1"/>
                </a:solidFill>
              </a:rPr>
              <a:t>Rand_uSTRU_f_HardCoreModel</a:t>
            </a:r>
          </a:p>
          <a:p>
            <a:pPr marL="361950" lvl="3" indent="-95250">
              <a:buFont typeface="Arial" panose="020B0604020202020204" pitchFamily="34" charset="0"/>
              <a:buChar char="•"/>
            </a:pP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Rand_PER_uSTRU_GEN_3D_LayerBundle</a:t>
            </a: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f_overlap (</a:t>
            </a:r>
            <a:r>
              <a:rPr lang="en-GB" sz="800" dirty="0" smtClean="0">
                <a:solidFill>
                  <a:schemeClr val="tx1"/>
                </a:solidFill>
              </a:rPr>
              <a:t>Rand_uSTRU_f_overlap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</a:p>
          <a:p>
            <a:pPr marL="361950" lvl="3" indent="-95250"/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	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(</a:t>
            </a:r>
            <a:r>
              <a:rPr lang="en-GB" sz="800" b="1" dirty="0" smtClean="0">
                <a:solidFill>
                  <a:schemeClr val="tx1"/>
                </a:solidFill>
              </a:rPr>
              <a:t>Rand_uSTRU_f_FirstHeur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dirty="0">
                <a:solidFill>
                  <a:schemeClr val="tx1"/>
                </a:solidFill>
              </a:rPr>
              <a:t>Rand_uSTRU_f_SecHeur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sz="2400" i="1" dirty="0" err="1" smtClean="0">
                <a:latin typeface="Courier Std" panose="02070409020205020404" pitchFamily="49" charset="0"/>
                <a:ea typeface="+mn-ea"/>
                <a:cs typeface="+mn-cs"/>
              </a:rPr>
              <a:t>Rand_uSTRU_f_SECHeur</a:t>
            </a:r>
            <a:endParaRPr lang="en-GB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077715"/>
                <a:ext cx="6120680" cy="494357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dirty="0" smtClean="0"/>
                  <a:t>It contains the function: </a:t>
                </a:r>
                <a:r>
                  <a:rPr lang="en-GB" sz="1800" dirty="0" err="1" smtClean="0">
                    <a:latin typeface="Courier Std" panose="02070409020205020404" pitchFamily="49" charset="0"/>
                  </a:rPr>
                  <a:t>Rand_Per_uSTRU_SecHeur</a:t>
                </a:r>
                <a:endParaRPr lang="en-GB" sz="1800" dirty="0">
                  <a:latin typeface="Courier Std" panose="02070409020205020404" pitchFamily="49" charset="0"/>
                </a:endParaRPr>
              </a:p>
              <a:p>
                <a:pPr algn="just"/>
                <a:endParaRPr lang="en-GB" dirty="0" smtClean="0"/>
              </a:p>
              <a:p>
                <a:pPr marL="717550" lvl="1" indent="-177800" algn="just"/>
                <a:r>
                  <a:rPr lang="en-GB" dirty="0" smtClean="0"/>
                  <a:t>The function is compiled with @</a:t>
                </a:r>
                <a:r>
                  <a:rPr lang="en-GB" dirty="0" err="1" smtClean="0"/>
                  <a:t>jit</a:t>
                </a:r>
                <a:r>
                  <a:rPr lang="en-GB" dirty="0" smtClean="0"/>
                  <a:t> (from </a:t>
                </a:r>
                <a:r>
                  <a:rPr lang="en-GB" dirty="0" err="1" smtClean="0"/>
                  <a:t>numba</a:t>
                </a:r>
                <a:r>
                  <a:rPr lang="en-GB" dirty="0" smtClean="0"/>
                  <a:t> import </a:t>
                </a:r>
                <a:r>
                  <a:rPr lang="en-GB" dirty="0" err="1" smtClean="0"/>
                  <a:t>jit</a:t>
                </a:r>
                <a:r>
                  <a:rPr lang="en-GB" dirty="0" smtClean="0"/>
                  <a:t>)</a:t>
                </a:r>
              </a:p>
              <a:p>
                <a:pPr marL="717550" lvl="1" indent="-177800" algn="just"/>
                <a:endParaRPr lang="en-GB" dirty="0" smtClean="0"/>
              </a:p>
              <a:p>
                <a:pPr marL="717550" lvl="1" indent="-177800" algn="just"/>
                <a:r>
                  <a:rPr lang="en-GB" dirty="0" smtClean="0"/>
                  <a:t>Start a loop for each fibre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  <a:p>
                <a:pPr marL="895350" lvl="2" indent="-177800" algn="just"/>
                <a:r>
                  <a:rPr lang="en-GB" dirty="0" smtClean="0"/>
                  <a:t>Check the position of a fibre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marL="895350" lvl="2" indent="-177800" algn="just"/>
                <a:r>
                  <a:rPr lang="en-GB" dirty="0" smtClean="0"/>
                  <a:t>Determine the size of the square that affects the fibre</a:t>
                </a:r>
              </a:p>
              <a:p>
                <a:pPr marL="895350" lvl="2" indent="-177800" algn="just"/>
                <a:r>
                  <a:rPr lang="en-GB" dirty="0" smtClean="0"/>
                  <a:t>Check where the fibre in relation with the square and find an angle and a distance that reduces the gap between the fibre and any other neighbour.</a:t>
                </a:r>
              </a:p>
              <a:p>
                <a:pPr marL="895350" lvl="2" indent="-177800" algn="just"/>
                <a:r>
                  <a:rPr lang="en-GB" dirty="0" smtClean="0"/>
                  <a:t>If an angle is found and the fibre was outside the square, the fibre is moved. </a:t>
                </a:r>
              </a:p>
              <a:p>
                <a:pPr marL="895350" lvl="2" indent="-177800" algn="just"/>
                <a:r>
                  <a:rPr lang="en-GB" dirty="0" smtClean="0"/>
                  <a:t>Then check if a fibre is in an edge or in a vertex is moved and so some other fibres must be deleted or created.</a:t>
                </a:r>
              </a:p>
              <a:p>
                <a:pPr marL="457200" lvl="1" indent="0" algn="just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077715"/>
                <a:ext cx="6120680" cy="4943573"/>
              </a:xfrm>
              <a:blipFill rotWithShape="0">
                <a:blip r:embed="rId2"/>
                <a:stretch>
                  <a:fillRect l="-896" t="-740" r="-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25" y="1192951"/>
            <a:ext cx="1978423" cy="4900345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6052911" y="6084465"/>
            <a:ext cx="3091089" cy="461665"/>
            <a:chOff x="2289231" y="5927355"/>
            <a:chExt cx="2523830" cy="461665"/>
          </a:xfrm>
        </p:grpSpPr>
        <p:sp>
          <p:nvSpPr>
            <p:cNvPr id="9" name="CuadroTexto 8"/>
            <p:cNvSpPr txBox="1"/>
            <p:nvPr/>
          </p:nvSpPr>
          <p:spPr>
            <a:xfrm>
              <a:off x="2720415" y="5927355"/>
              <a:ext cx="2092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800" dirty="0" smtClean="0"/>
                <a:t>Melro2008generation – </a:t>
              </a:r>
              <a:r>
                <a:rPr lang="en-GB" sz="800" dirty="0" err="1" smtClean="0"/>
                <a:t>Computational_Micromechanics</a:t>
              </a:r>
              <a:endParaRPr lang="en-GB" sz="800" dirty="0" smtClean="0"/>
            </a:p>
            <a:p>
              <a:pPr algn="just"/>
              <a:r>
                <a:rPr lang="en-GB" sz="800" i="1" dirty="0" smtClean="0"/>
                <a:t>Generation of random distribution of fibres in long-fibre reinforced composites</a:t>
              </a:r>
              <a:r>
                <a:rPr lang="en-GB" sz="800" dirty="0" smtClean="0"/>
                <a:t>. </a:t>
              </a:r>
              <a:r>
                <a:rPr lang="en-GB" sz="800" dirty="0" err="1" smtClean="0"/>
                <a:t>Melro</a:t>
              </a:r>
              <a:r>
                <a:rPr lang="en-GB" sz="800" dirty="0" smtClean="0"/>
                <a:t>, A.R. et al.</a:t>
              </a:r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89231" y="5980530"/>
              <a:ext cx="438840" cy="355314"/>
            </a:xfrm>
            <a:prstGeom prst="rect">
              <a:avLst/>
            </a:prstGeom>
          </p:spPr>
        </p:pic>
      </p:grpSp>
      <p:sp>
        <p:nvSpPr>
          <p:cNvPr id="11" name="Rectángulo 10"/>
          <p:cNvSpPr/>
          <p:nvPr/>
        </p:nvSpPr>
        <p:spPr>
          <a:xfrm>
            <a:off x="5724128" y="44623"/>
            <a:ext cx="338437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Rand_fibres_main_mod_OVM</a:t>
            </a:r>
            <a:endParaRPr lang="en-GB" sz="800" dirty="0">
              <a:solidFill>
                <a:schemeClr val="tx1"/>
              </a:solidFill>
            </a:endParaRPr>
          </a:p>
          <a:p>
            <a:pPr marL="88900" indent="-88900">
              <a:buFont typeface="Wingdings" panose="05000000000000000000" pitchFamily="2" charset="2"/>
              <a:buChar char="Ø"/>
            </a:pPr>
            <a:r>
              <a:rPr lang="en-GB" sz="800" dirty="0" err="1" smtClean="0">
                <a:solidFill>
                  <a:schemeClr val="tx1"/>
                </a:solidFill>
              </a:rPr>
              <a:t>Rand_Ustru_f_Loop</a:t>
            </a:r>
            <a:endParaRPr lang="en-GB" sz="800" dirty="0">
              <a:solidFill>
                <a:schemeClr val="tx1"/>
              </a:solidFill>
            </a:endParaRPr>
          </a:p>
          <a:p>
            <a:pPr marL="177800" lvl="1" indent="-88900">
              <a:buFont typeface="Arial" panose="020B0604020202020204" pitchFamily="34" charset="0"/>
              <a:buChar char="•"/>
            </a:pP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RandGen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main function </a:t>
            </a:r>
          </a:p>
          <a:p>
            <a:pPr marL="266700" lvl="2" indent="-88900">
              <a:buFont typeface="Wingdings" panose="05000000000000000000" pitchFamily="2" charset="2"/>
              <a:buChar char="Ø"/>
            </a:pPr>
            <a:r>
              <a:rPr lang="en-GB" sz="800" dirty="0" smtClean="0">
                <a:solidFill>
                  <a:schemeClr val="tx1"/>
                </a:solidFill>
              </a:rPr>
              <a:t>Rand_uSTRU_f_HardCoreModel</a:t>
            </a:r>
          </a:p>
          <a:p>
            <a:pPr marL="361950" lvl="3" indent="-95250">
              <a:buFont typeface="Arial" panose="020B0604020202020204" pitchFamily="34" charset="0"/>
              <a:buChar char="•"/>
            </a:pP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Rand_PER_uSTRU_GEN_3D_LayerBundle</a:t>
            </a: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f_overlap (</a:t>
            </a:r>
            <a:r>
              <a:rPr lang="en-GB" sz="800" dirty="0" smtClean="0">
                <a:solidFill>
                  <a:schemeClr val="tx1"/>
                </a:solidFill>
              </a:rPr>
              <a:t>Rand_uSTRU_f_overlap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</a:p>
          <a:p>
            <a:pPr marL="361950" lvl="3" indent="-95250"/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	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(</a:t>
            </a:r>
            <a:r>
              <a:rPr lang="en-GB" sz="800" dirty="0" smtClean="0">
                <a:solidFill>
                  <a:schemeClr val="tx1"/>
                </a:solidFill>
              </a:rPr>
              <a:t>Rand_uSTRU_f_FirstHeur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b="1" dirty="0">
                <a:solidFill>
                  <a:schemeClr val="tx1"/>
                </a:solidFill>
              </a:rPr>
              <a:t>Rand_uSTRU_f_SecHeur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OF THE algorithm</a:t>
            </a:r>
            <a:endParaRPr lang="en-GB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077715"/>
            <a:ext cx="5760640" cy="4943573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Briefly summary of the algorithm:</a:t>
            </a:r>
          </a:p>
          <a:p>
            <a:pPr marL="800100" lvl="1" indent="-342900" algn="just">
              <a:buAutoNum type="arabicPeriod"/>
            </a:pPr>
            <a:r>
              <a:rPr lang="en-GB" sz="1600" dirty="0" smtClean="0"/>
              <a:t>Collocates the fibres randomly</a:t>
            </a:r>
          </a:p>
          <a:p>
            <a:pPr marL="800100" lvl="1" indent="-342900" algn="just">
              <a:buAutoNum type="arabicPeriod"/>
            </a:pPr>
            <a:r>
              <a:rPr lang="en-GB" sz="1600" dirty="0" smtClean="0"/>
              <a:t>Use the First Heuristic to move the fibres together to gain more empty areas</a:t>
            </a:r>
          </a:p>
          <a:p>
            <a:pPr marL="800100" lvl="1" indent="-342900" algn="just">
              <a:buAutoNum type="arabicPeriod"/>
            </a:pPr>
            <a:r>
              <a:rPr lang="en-GB" sz="1600" dirty="0" smtClean="0"/>
              <a:t>Use the Second Heuristic to compact the fibres on the outskirts of the RVE</a:t>
            </a:r>
          </a:p>
          <a:p>
            <a:pPr marL="800100" lvl="1" indent="-342900" algn="just">
              <a:buAutoNum type="arabicPeriod"/>
            </a:pPr>
            <a:endParaRPr lang="en-GB" sz="1600" dirty="0">
              <a:latin typeface="Courier Std" panose="02070409020205020404" pitchFamily="49" charset="0"/>
            </a:endParaRPr>
          </a:p>
          <a:p>
            <a:pPr marL="311150" algn="just"/>
            <a:r>
              <a:rPr lang="en-GB" dirty="0" smtClean="0"/>
              <a:t>The algorithm stops when:</a:t>
            </a:r>
          </a:p>
          <a:p>
            <a:pPr marL="882650" lvl="1" algn="just"/>
            <a:r>
              <a:rPr lang="en-GB" dirty="0" smtClean="0"/>
              <a:t>The difference between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fibre</a:t>
            </a:r>
            <a:r>
              <a:rPr lang="en-GB" dirty="0" smtClean="0"/>
              <a:t> desired and the one achieved is lower than </a:t>
            </a:r>
            <a:r>
              <a:rPr lang="en-GB" i="1" dirty="0" err="1" smtClean="0"/>
              <a:t>Error_V_fibres</a:t>
            </a:r>
            <a:endParaRPr lang="en-GB" i="1" dirty="0" smtClean="0"/>
          </a:p>
          <a:p>
            <a:pPr marL="882650" lvl="1" algn="just"/>
            <a:r>
              <a:rPr lang="en-GB" dirty="0" smtClean="0"/>
              <a:t>The difference between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voids</a:t>
            </a:r>
            <a:r>
              <a:rPr lang="en-GB" dirty="0" smtClean="0"/>
              <a:t> desired and the one achieved is lower than </a:t>
            </a:r>
            <a:r>
              <a:rPr lang="en-GB" i="1" dirty="0" err="1" smtClean="0"/>
              <a:t>Error_V_voids</a:t>
            </a:r>
            <a:endParaRPr lang="en-GB" i="1" dirty="0" smtClean="0"/>
          </a:p>
          <a:p>
            <a:pPr marL="882650" lvl="1" algn="just"/>
            <a:r>
              <a:rPr lang="en-GB" dirty="0" smtClean="0"/>
              <a:t>The number of cycles is higher than </a:t>
            </a:r>
            <a:r>
              <a:rPr lang="en-GB" i="1" dirty="0" err="1" smtClean="0"/>
              <a:t>N_cycles_max</a:t>
            </a:r>
            <a:endParaRPr lang="en-GB" i="1" dirty="0" smtClean="0"/>
          </a:p>
        </p:txBody>
      </p:sp>
      <p:grpSp>
        <p:nvGrpSpPr>
          <p:cNvPr id="8" name="Grupo 7"/>
          <p:cNvGrpSpPr/>
          <p:nvPr/>
        </p:nvGrpSpPr>
        <p:grpSpPr>
          <a:xfrm>
            <a:off x="6052911" y="6084465"/>
            <a:ext cx="3091089" cy="461665"/>
            <a:chOff x="2289231" y="5927355"/>
            <a:chExt cx="2523830" cy="461665"/>
          </a:xfrm>
        </p:grpSpPr>
        <p:sp>
          <p:nvSpPr>
            <p:cNvPr id="9" name="CuadroTexto 8"/>
            <p:cNvSpPr txBox="1"/>
            <p:nvPr/>
          </p:nvSpPr>
          <p:spPr>
            <a:xfrm>
              <a:off x="2720415" y="5927355"/>
              <a:ext cx="2092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800" dirty="0" smtClean="0"/>
                <a:t>Melro2008generation – </a:t>
              </a:r>
              <a:r>
                <a:rPr lang="en-GB" sz="800" dirty="0" err="1" smtClean="0"/>
                <a:t>Computational_Micromechanics</a:t>
              </a:r>
              <a:endParaRPr lang="en-GB" sz="800" dirty="0" smtClean="0"/>
            </a:p>
            <a:p>
              <a:pPr algn="just"/>
              <a:r>
                <a:rPr lang="en-GB" sz="800" i="1" dirty="0" smtClean="0"/>
                <a:t>Generation of random distribution of fibres in long-fibre reinforced composites</a:t>
              </a:r>
              <a:r>
                <a:rPr lang="en-GB" sz="800" dirty="0" smtClean="0"/>
                <a:t>. </a:t>
              </a:r>
              <a:r>
                <a:rPr lang="en-GB" sz="800" dirty="0" err="1" smtClean="0"/>
                <a:t>Melro</a:t>
              </a:r>
              <a:r>
                <a:rPr lang="en-GB" sz="800" dirty="0" smtClean="0"/>
                <a:t>, A.R. et al.</a:t>
              </a:r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289231" y="5980530"/>
              <a:ext cx="438840" cy="355314"/>
            </a:xfrm>
            <a:prstGeom prst="rect">
              <a:avLst/>
            </a:prstGeom>
          </p:spPr>
        </p:pic>
      </p:grpSp>
      <p:grpSp>
        <p:nvGrpSpPr>
          <p:cNvPr id="12" name="Grupo 11"/>
          <p:cNvGrpSpPr/>
          <p:nvPr/>
        </p:nvGrpSpPr>
        <p:grpSpPr>
          <a:xfrm>
            <a:off x="6444208" y="1203585"/>
            <a:ext cx="2678436" cy="4799135"/>
            <a:chOff x="6444208" y="1203585"/>
            <a:chExt cx="2678436" cy="4799135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008" y="1203585"/>
              <a:ext cx="2232565" cy="4799135"/>
            </a:xfrm>
            <a:prstGeom prst="rect">
              <a:avLst/>
            </a:prstGeom>
          </p:spPr>
        </p:pic>
        <p:sp>
          <p:nvSpPr>
            <p:cNvPr id="14" name="Rectángulo 13"/>
            <p:cNvSpPr/>
            <p:nvPr/>
          </p:nvSpPr>
          <p:spPr>
            <a:xfrm>
              <a:off x="6444208" y="1203585"/>
              <a:ext cx="2520280" cy="2657463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6602364" y="4797152"/>
              <a:ext cx="2520280" cy="101554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866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Run the main script </a:t>
            </a:r>
            <a:r>
              <a:rPr lang="en-GB" i="1" dirty="0" smtClean="0">
                <a:latin typeface="Courier Std" panose="02070409020205020404" pitchFamily="49" charset="0"/>
              </a:rPr>
              <a:t>RVE_generator.py</a:t>
            </a:r>
          </a:p>
          <a:p>
            <a:pPr algn="just"/>
            <a:endParaRPr lang="en-GB" i="1" dirty="0">
              <a:latin typeface="Courier Std" panose="02070409020205020404" pitchFamily="49" charset="0"/>
            </a:endParaRPr>
          </a:p>
          <a:p>
            <a:pPr algn="just"/>
            <a:endParaRPr lang="en-GB" i="1" dirty="0" smtClean="0">
              <a:latin typeface="Courier Std" panose="02070409020205020404" pitchFamily="49" charset="0"/>
            </a:endParaRPr>
          </a:p>
          <a:p>
            <a:pPr marL="0" indent="0" algn="just">
              <a:buNone/>
            </a:pPr>
            <a:endParaRPr lang="en-GB" i="1" dirty="0" smtClean="0">
              <a:latin typeface="Courier Std" panose="02070409020205020404" pitchFamily="49" charset="0"/>
            </a:endParaRPr>
          </a:p>
          <a:p>
            <a:pPr algn="just"/>
            <a:r>
              <a:rPr lang="en-GB" dirty="0"/>
              <a:t>Outputs:</a:t>
            </a:r>
          </a:p>
          <a:p>
            <a:pPr lvl="1" algn="just"/>
            <a:r>
              <a:rPr lang="en-GB" dirty="0" smtClean="0"/>
              <a:t>A </a:t>
            </a:r>
            <a:r>
              <a:rPr lang="en-GB" dirty="0" err="1" smtClean="0"/>
              <a:t>numpy</a:t>
            </a:r>
            <a:r>
              <a:rPr lang="en-GB" dirty="0" smtClean="0"/>
              <a:t> file which save several arrays into a single file in </a:t>
            </a:r>
            <a:r>
              <a:rPr lang="en-GB" dirty="0" err="1" smtClean="0"/>
              <a:t>uncrompressed.npz</a:t>
            </a:r>
            <a:r>
              <a:rPr lang="en-GB" dirty="0" smtClean="0"/>
              <a:t> format will be automatically created.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 smtClean="0"/>
              <a:t>A txt file with the summary of the inputs and some general information of the RVE</a:t>
            </a:r>
            <a:endParaRPr lang="en-GB" dirty="0"/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Also</a:t>
            </a:r>
            <a:r>
              <a:rPr lang="en-GB" dirty="0"/>
              <a:t>, a .pdf with the representation of the RVE is created.</a:t>
            </a:r>
          </a:p>
          <a:p>
            <a:pPr algn="just"/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611560" y="1556792"/>
            <a:ext cx="344838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&gt;&gt; python </a:t>
            </a:r>
            <a:r>
              <a:rPr lang="en-GB" i="1" dirty="0" smtClean="0">
                <a:solidFill>
                  <a:schemeClr val="bg1"/>
                </a:solidFill>
                <a:latin typeface="Courier Std" panose="02070409020205020404" pitchFamily="49" charset="0"/>
              </a:rPr>
              <a:t>RVE_generator.py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WORKS?</a:t>
            </a:r>
            <a:endParaRPr lang="en-GB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</a:t>
            </a:r>
            <a:r>
              <a:rPr lang="en-GB" dirty="0" err="1" smtClean="0"/>
              <a:t>npz</a:t>
            </a:r>
            <a:endParaRPr lang="en-GB" dirty="0" smtClean="0"/>
          </a:p>
          <a:p>
            <a:pPr lvl="1"/>
            <a:r>
              <a:rPr lang="en-GB" dirty="0"/>
              <a:t>To load the file</a:t>
            </a:r>
            <a:r>
              <a:rPr lang="en-GB" dirty="0" smtClean="0"/>
              <a:t>:</a:t>
            </a:r>
          </a:p>
          <a:p>
            <a:pPr marL="457200" lvl="1" indent="0">
              <a:buNone/>
            </a:pPr>
            <a:endParaRPr lang="ca-ES" dirty="0"/>
          </a:p>
          <a:p>
            <a:pPr lvl="1"/>
            <a:r>
              <a:rPr lang="en-GB" dirty="0" smtClean="0"/>
              <a:t>To read the inputs and all the parameters of this file:</a:t>
            </a:r>
          </a:p>
          <a:p>
            <a:pPr marL="457200" lvl="1" indent="0">
              <a:buNone/>
            </a:pPr>
            <a:endParaRPr lang="ca-ES" dirty="0"/>
          </a:p>
          <a:p>
            <a:pPr lvl="0"/>
            <a:endParaRPr lang="en-GB" dirty="0" smtClean="0"/>
          </a:p>
        </p:txBody>
      </p:sp>
      <p:sp>
        <p:nvSpPr>
          <p:cNvPr id="8" name="Rectángulo 7"/>
          <p:cNvSpPr/>
          <p:nvPr/>
        </p:nvSpPr>
        <p:spPr>
          <a:xfrm>
            <a:off x="1187624" y="1752491"/>
            <a:ext cx="365972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&gt;&gt; File = </a:t>
            </a:r>
            <a:r>
              <a:rPr lang="en-GB" dirty="0" err="1" smtClean="0">
                <a:solidFill>
                  <a:schemeClr val="bg1"/>
                </a:solidFill>
              </a:rPr>
              <a:t>numpy.load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 err="1" smtClean="0">
                <a:solidFill>
                  <a:schemeClr val="bg1"/>
                </a:solidFill>
              </a:rPr>
              <a:t>file_name.npz</a:t>
            </a:r>
            <a:r>
              <a:rPr lang="en-GB" dirty="0" smtClean="0">
                <a:solidFill>
                  <a:schemeClr val="bg1"/>
                </a:solidFill>
              </a:rPr>
              <a:t>)</a:t>
            </a:r>
            <a:r>
              <a:rPr lang="en-GB" dirty="0" smtClean="0"/>
              <a:t>)</a:t>
            </a:r>
            <a:endParaRPr lang="ca-ES" dirty="0"/>
          </a:p>
        </p:txBody>
      </p:sp>
      <p:sp>
        <p:nvSpPr>
          <p:cNvPr id="9" name="Rectángulo 8"/>
          <p:cNvSpPr/>
          <p:nvPr/>
        </p:nvSpPr>
        <p:spPr>
          <a:xfrm>
            <a:off x="1187624" y="2427268"/>
            <a:ext cx="123014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&gt;&gt; </a:t>
            </a:r>
            <a:r>
              <a:rPr lang="en-GB" dirty="0" err="1" smtClean="0">
                <a:solidFill>
                  <a:schemeClr val="bg1"/>
                </a:solidFill>
              </a:rPr>
              <a:t>File.files</a:t>
            </a:r>
            <a:endParaRPr lang="ca-E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85561"/>
              </p:ext>
            </p:extLst>
          </p:nvPr>
        </p:nvGraphicFramePr>
        <p:xfrm>
          <a:off x="305526" y="2852935"/>
          <a:ext cx="8532948" cy="3714248"/>
        </p:xfrm>
        <a:graphic>
          <a:graphicData uri="http://schemas.openxmlformats.org/drawingml/2006/table">
            <a:tbl>
              <a:tblPr firstRow="1" firstCol="1" bandRow="1"/>
              <a:tblGrid>
                <a:gridCol w="1676821">
                  <a:extLst>
                    <a:ext uri="{9D8B030D-6E8A-4147-A177-3AD203B41FA5}">
                      <a16:colId xmlns:a16="http://schemas.microsoft.com/office/drawing/2014/main" val="664321722"/>
                    </a:ext>
                  </a:extLst>
                </a:gridCol>
                <a:gridCol w="6856127">
                  <a:extLst>
                    <a:ext uri="{9D8B030D-6E8A-4147-A177-3AD203B41FA5}">
                      <a16:colId xmlns:a16="http://schemas.microsoft.com/office/drawing/2014/main" val="1385973774"/>
                    </a:ext>
                  </a:extLst>
                </a:gridCol>
              </a:tblGrid>
              <a:tr h="382614">
                <a:tc gridSpan="2">
                  <a:txBody>
                    <a:bodyPr/>
                    <a:lstStyle/>
                    <a:p>
                      <a:pPr marL="889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Fibre_pos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'R', 'R1', 'DISTMIN', 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SimNumb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delta_width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delta_height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'Fibre_type_1', 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A_total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'a', 'b', 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hybrid_option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Hybrid_type</a:t>
                      </a:r>
                      <a:r>
                        <a:rPr lang="en-GB" sz="1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'R_STDEV', 'R1_STDEV']</a:t>
                      </a:r>
                      <a:endParaRPr lang="ca-E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48276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Fibre_pos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Matrix with the fibre coordinates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129441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Diameter of population 0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75095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Diameter of population 1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02857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DISTMIN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distance 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multiplier between two consecutive fibres: DISTMIN*</a:t>
                      </a:r>
                      <a:r>
                        <a:rPr lang="en-GB" sz="1100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Mean_fibre_radius</a:t>
                      </a: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it is the separation.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=0, the</a:t>
                      </a:r>
                      <a:r>
                        <a:rPr lang="en-GB" sz="1100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fibres touches. If &lt;0, the fibres overlap.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44875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SimNumb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Simulation number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95419"/>
                  </a:ext>
                </a:extLst>
              </a:tr>
              <a:tr h="253811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Delta_width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RVE width/fibre radius</a:t>
                      </a:r>
                      <a:endParaRPr lang="ca-ES" sz="11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296808"/>
                  </a:ext>
                </a:extLst>
              </a:tr>
              <a:tr h="253811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Delta_height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RVE length/fibre radius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466324"/>
                  </a:ext>
                </a:extLst>
              </a:tr>
              <a:tr h="253811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Fibre_type_1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Fibre volume fraction of population 1 over the total fiber volume fraction</a:t>
                      </a:r>
                      <a:endParaRPr lang="ca-ES" sz="11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81357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A_total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Area total (a x b)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973236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ca-ES" sz="1100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79920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876014"/>
                  </a:ext>
                </a:extLst>
              </a:tr>
              <a:tr h="382614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Hybrid_type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lang="en-GB" sz="11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hybrid_option</a:t>
                      </a: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=1, type of hybrid to make: 0=</a:t>
                      </a:r>
                      <a:r>
                        <a:rPr lang="en-GB" sz="11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fiber</a:t>
                      </a: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-by-</a:t>
                      </a:r>
                      <a:r>
                        <a:rPr lang="en-GB" sz="11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fiber</a:t>
                      </a: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11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intrayarn</a:t>
                      </a: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1=layer-by-layer (interlayer), 2=Bundle-by-bundle (</a:t>
                      </a:r>
                      <a:r>
                        <a:rPr lang="en-GB" sz="1100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intralayer</a:t>
                      </a: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756496"/>
                  </a:ext>
                </a:extLst>
              </a:tr>
              <a:tr h="189206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R_STDEV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 for fibre type 1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98755"/>
                  </a:ext>
                </a:extLst>
              </a:tr>
              <a:tr h="253811"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R1_STDEV</a:t>
                      </a:r>
                      <a:endParaRPr lang="ca-ES" sz="11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 deviation for fibre type 2</a:t>
                      </a:r>
                      <a:endParaRPr lang="ca-ES" sz="11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07" marR="611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7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IT WORKS?</a:t>
            </a:r>
            <a:endParaRPr lang="en-GB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read the position of the fibres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11560" y="1484784"/>
            <a:ext cx="31874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&gt;&gt; </a:t>
            </a:r>
            <a:r>
              <a:rPr lang="en-GB" dirty="0" err="1" smtClean="0">
                <a:solidFill>
                  <a:schemeClr val="bg1"/>
                </a:solidFill>
              </a:rPr>
              <a:t>Fibre_pos</a:t>
            </a:r>
            <a:r>
              <a:rPr lang="en-GB" dirty="0" smtClean="0">
                <a:solidFill>
                  <a:schemeClr val="bg1"/>
                </a:solidFill>
              </a:rPr>
              <a:t> = File[‘</a:t>
            </a:r>
            <a:r>
              <a:rPr lang="en-GB" dirty="0" err="1" smtClean="0">
                <a:solidFill>
                  <a:schemeClr val="bg1"/>
                </a:solidFill>
              </a:rPr>
              <a:t>Fibre_pos</a:t>
            </a:r>
            <a:r>
              <a:rPr lang="en-GB" dirty="0" smtClean="0">
                <a:solidFill>
                  <a:schemeClr val="bg1"/>
                </a:solidFill>
              </a:rPr>
              <a:t>’]</a:t>
            </a:r>
            <a:r>
              <a:rPr lang="en-GB" dirty="0" smtClean="0"/>
              <a:t>)</a:t>
            </a:r>
            <a:endParaRPr lang="ca-ES" dirty="0"/>
          </a:p>
        </p:txBody>
      </p: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94263"/>
              </p:ext>
            </p:extLst>
          </p:nvPr>
        </p:nvGraphicFramePr>
        <p:xfrm>
          <a:off x="215515" y="2132856"/>
          <a:ext cx="8748973" cy="10081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027">
                  <a:extLst>
                    <a:ext uri="{9D8B030D-6E8A-4147-A177-3AD203B41FA5}">
                      <a16:colId xmlns:a16="http://schemas.microsoft.com/office/drawing/2014/main" val="2689489044"/>
                    </a:ext>
                  </a:extLst>
                </a:gridCol>
                <a:gridCol w="1027684">
                  <a:extLst>
                    <a:ext uri="{9D8B030D-6E8A-4147-A177-3AD203B41FA5}">
                      <a16:colId xmlns:a16="http://schemas.microsoft.com/office/drawing/2014/main" val="300084333"/>
                    </a:ext>
                  </a:extLst>
                </a:gridCol>
                <a:gridCol w="1032536">
                  <a:extLst>
                    <a:ext uri="{9D8B030D-6E8A-4147-A177-3AD203B41FA5}">
                      <a16:colId xmlns:a16="http://schemas.microsoft.com/office/drawing/2014/main" val="2313322229"/>
                    </a:ext>
                  </a:extLst>
                </a:gridCol>
                <a:gridCol w="2563869">
                  <a:extLst>
                    <a:ext uri="{9D8B030D-6E8A-4147-A177-3AD203B41FA5}">
                      <a16:colId xmlns:a16="http://schemas.microsoft.com/office/drawing/2014/main" val="1551975383"/>
                    </a:ext>
                  </a:extLst>
                </a:gridCol>
                <a:gridCol w="1677451">
                  <a:extLst>
                    <a:ext uri="{9D8B030D-6E8A-4147-A177-3AD203B41FA5}">
                      <a16:colId xmlns:a16="http://schemas.microsoft.com/office/drawing/2014/main" val="1294228715"/>
                    </a:ext>
                  </a:extLst>
                </a:gridCol>
                <a:gridCol w="1455406">
                  <a:extLst>
                    <a:ext uri="{9D8B030D-6E8A-4147-A177-3AD203B41FA5}">
                      <a16:colId xmlns:a16="http://schemas.microsoft.com/office/drawing/2014/main" val="1984604710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Fiber</a:t>
                      </a:r>
                      <a:endParaRPr lang="en-GB" b="0" dirty="0" smtClean="0"/>
                    </a:p>
                    <a:p>
                      <a:r>
                        <a:rPr lang="en-GB" b="0" dirty="0" smtClean="0"/>
                        <a:t>number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Coord_x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 err="1" smtClean="0"/>
                        <a:t>Coord_y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0: whole </a:t>
                      </a:r>
                      <a:r>
                        <a:rPr lang="en-GB" b="0" dirty="0" err="1" smtClean="0"/>
                        <a:t>fiber</a:t>
                      </a:r>
                      <a:endParaRPr lang="en-GB" b="0" dirty="0" smtClean="0"/>
                    </a:p>
                    <a:p>
                      <a:r>
                        <a:rPr lang="en-GB" b="0" dirty="0" smtClean="0"/>
                        <a:t>2: ½ </a:t>
                      </a:r>
                      <a:r>
                        <a:rPr lang="en-GB" b="0" dirty="0" err="1" smtClean="0"/>
                        <a:t>fiber</a:t>
                      </a:r>
                      <a:r>
                        <a:rPr lang="en-GB" b="0" dirty="0" smtClean="0"/>
                        <a:t> (in the edge)</a:t>
                      </a:r>
                    </a:p>
                    <a:p>
                      <a:r>
                        <a:rPr lang="en-GB" b="0" dirty="0" smtClean="0"/>
                        <a:t>4: ¼ </a:t>
                      </a:r>
                      <a:r>
                        <a:rPr lang="en-GB" b="0" dirty="0" err="1" smtClean="0"/>
                        <a:t>fiber</a:t>
                      </a:r>
                      <a:r>
                        <a:rPr lang="en-GB" b="0" dirty="0" smtClean="0"/>
                        <a:t> (in the </a:t>
                      </a:r>
                      <a:r>
                        <a:rPr lang="en-GB" b="0" dirty="0" err="1" smtClean="0"/>
                        <a:t>vertice</a:t>
                      </a:r>
                      <a:r>
                        <a:rPr lang="en-GB" b="0" dirty="0" smtClean="0"/>
                        <a:t>)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0: population 0</a:t>
                      </a:r>
                    </a:p>
                    <a:p>
                      <a:r>
                        <a:rPr lang="en-GB" b="0" dirty="0" smtClean="0"/>
                        <a:t>1: population 1</a:t>
                      </a:r>
                    </a:p>
                    <a:p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Radius of the </a:t>
                      </a:r>
                      <a:r>
                        <a:rPr lang="en-GB" b="0" dirty="0" err="1" smtClean="0"/>
                        <a:t>fiber</a:t>
                      </a:r>
                      <a:endParaRPr lang="en-GB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638142"/>
                  </a:ext>
                </a:extLst>
              </a:tr>
            </a:tbl>
          </a:graphicData>
        </a:graphic>
      </p:graphicFrame>
      <p:grpSp>
        <p:nvGrpSpPr>
          <p:cNvPr id="18" name="Grupo 17"/>
          <p:cNvGrpSpPr/>
          <p:nvPr/>
        </p:nvGrpSpPr>
        <p:grpSpPr>
          <a:xfrm>
            <a:off x="217987" y="5085184"/>
            <a:ext cx="5688632" cy="1272747"/>
            <a:chOff x="395536" y="4725144"/>
            <a:chExt cx="5688632" cy="1272747"/>
          </a:xfrm>
        </p:grpSpPr>
        <p:grpSp>
          <p:nvGrpSpPr>
            <p:cNvPr id="12" name="Grupo 11"/>
            <p:cNvGrpSpPr/>
            <p:nvPr/>
          </p:nvGrpSpPr>
          <p:grpSpPr>
            <a:xfrm>
              <a:off x="395536" y="4725144"/>
              <a:ext cx="5688632" cy="1272747"/>
              <a:chOff x="467543" y="3075808"/>
              <a:chExt cx="5688632" cy="1272747"/>
            </a:xfrm>
          </p:grpSpPr>
          <p:sp>
            <p:nvSpPr>
              <p:cNvPr id="13" name="Rectángulo redondeado 12"/>
              <p:cNvSpPr/>
              <p:nvPr/>
            </p:nvSpPr>
            <p:spPr>
              <a:xfrm>
                <a:off x="467543" y="3113840"/>
                <a:ext cx="5688632" cy="123471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1187624" y="3075808"/>
                <a:ext cx="3888431" cy="37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</a:pPr>
                <a:r>
                  <a:rPr lang="en-GB" sz="1600" dirty="0" smtClean="0"/>
                  <a:t>To know the shape of the matrix:</a:t>
                </a:r>
              </a:p>
            </p:txBody>
          </p:sp>
          <p:pic>
            <p:nvPicPr>
              <p:cNvPr id="15" name="Imagen 28" descr="Resultat d'imatges de info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EFF"/>
                  </a:clrFrom>
                  <a:clrTo>
                    <a:srgbClr val="FFFEFF">
                      <a:alpha val="0"/>
                    </a:srgbClr>
                  </a:clrTo>
                </a:clrChange>
              </a:blip>
              <a:srcRect l="14693" t="4742" b="8961"/>
              <a:stretch>
                <a:fillRect/>
              </a:stretch>
            </p:blipFill>
            <p:spPr bwMode="auto">
              <a:xfrm>
                <a:off x="539551" y="3337935"/>
                <a:ext cx="729027" cy="786524"/>
              </a:xfrm>
              <a:prstGeom prst="rect">
                <a:avLst/>
              </a:prstGeom>
              <a:noFill/>
            </p:spPr>
          </p:pic>
        </p:grpSp>
        <p:sp>
          <p:nvSpPr>
            <p:cNvPr id="16" name="Rectángulo 15"/>
            <p:cNvSpPr/>
            <p:nvPr/>
          </p:nvSpPr>
          <p:spPr>
            <a:xfrm>
              <a:off x="3995936" y="4818073"/>
              <a:ext cx="1802609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&gt;&gt; </a:t>
              </a:r>
              <a:r>
                <a:rPr lang="en-GB" sz="1600" dirty="0" err="1" smtClean="0">
                  <a:solidFill>
                    <a:schemeClr val="bg1"/>
                  </a:solidFill>
                </a:rPr>
                <a:t>Fibre_pos.shape</a:t>
              </a:r>
              <a:endParaRPr lang="en-GB" sz="1600" dirty="0" smtClean="0">
                <a:solidFill>
                  <a:schemeClr val="bg1"/>
                </a:solidFill>
              </a:endParaRPr>
            </a:p>
            <a:p>
              <a:r>
                <a:rPr lang="en-GB" sz="1600" dirty="0">
                  <a:solidFill>
                    <a:schemeClr val="bg1"/>
                  </a:solidFill>
                </a:rPr>
                <a:t>	</a:t>
              </a:r>
              <a:r>
                <a:rPr lang="en-GB" sz="1600" dirty="0" smtClean="0">
                  <a:solidFill>
                    <a:schemeClr val="bg1"/>
                  </a:solidFill>
                </a:rPr>
                <a:t>(a, b)</a:t>
              </a:r>
              <a:r>
                <a:rPr lang="en-GB" sz="1600" dirty="0" smtClean="0"/>
                <a:t>)</a:t>
              </a:r>
              <a:endParaRPr lang="ca-ES" sz="1600" dirty="0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1143640" y="5166894"/>
              <a:ext cx="46549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GB" sz="1600" dirty="0" smtClean="0"/>
                <a:t>Where:</a:t>
              </a:r>
            </a:p>
            <a:p>
              <a:pPr algn="just">
                <a:spcAft>
                  <a:spcPts val="0"/>
                </a:spcAft>
              </a:pPr>
              <a:r>
                <a:rPr lang="en-GB" sz="1600" dirty="0" smtClean="0"/>
                <a:t>a = </a:t>
              </a:r>
              <a:r>
                <a:rPr lang="en-GB" sz="1600" dirty="0" err="1" smtClean="0"/>
                <a:t>correspons</a:t>
              </a:r>
              <a:r>
                <a:rPr lang="en-GB" sz="1600" dirty="0" smtClean="0"/>
                <a:t> to all the </a:t>
              </a:r>
              <a:r>
                <a:rPr lang="en-GB" sz="1600" dirty="0" err="1" smtClean="0"/>
                <a:t>fibers</a:t>
              </a:r>
              <a:r>
                <a:rPr lang="en-GB" sz="1600" dirty="0" smtClean="0"/>
                <a:t> that we have</a:t>
              </a:r>
            </a:p>
            <a:p>
              <a:pPr algn="just">
                <a:spcAft>
                  <a:spcPts val="0"/>
                </a:spcAft>
              </a:pPr>
              <a:r>
                <a:rPr lang="en-GB" sz="1600" dirty="0" smtClean="0"/>
                <a:t>b = corresponds to all the variables for each </a:t>
              </a:r>
              <a:r>
                <a:rPr lang="en-GB" sz="1600" dirty="0" err="1" smtClean="0"/>
                <a:t>fiber</a:t>
              </a:r>
              <a:endParaRPr lang="en-GB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60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LIST OF CONTENTS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06574" y="1196752"/>
            <a:ext cx="8784976" cy="5078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 smtClean="0">
                <a:solidFill>
                  <a:schemeClr val="tx1"/>
                </a:solidFill>
                <a:hlinkClick r:id="rId2" action="ppaction://hlinksldjump"/>
              </a:rPr>
              <a:t>Rand_fibres_main_mod_OVM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Now called: </a:t>
            </a:r>
            <a:r>
              <a:rPr lang="en-GB" i="1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RVE_generator</a:t>
            </a:r>
            <a:endParaRPr lang="en-GB" i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tx1"/>
                </a:solidFill>
                <a:hlinkClick r:id="rId3" action="ppaction://hlinksldjump"/>
              </a:rPr>
              <a:t>Rand_Ustru_f_Loop</a:t>
            </a:r>
            <a:endParaRPr lang="en-GB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Std" panose="02070409020205020404" pitchFamily="49" charset="0"/>
              </a:rPr>
              <a:t>RandGen</a:t>
            </a:r>
            <a:r>
              <a:rPr lang="en-GB" dirty="0" smtClean="0">
                <a:latin typeface="Courier Std" panose="02070409020205020404" pitchFamily="49" charset="0"/>
              </a:rPr>
              <a:t>: </a:t>
            </a:r>
            <a:r>
              <a:rPr lang="en-GB" dirty="0">
                <a:solidFill>
                  <a:schemeClr val="tx1"/>
                </a:solidFill>
              </a:rPr>
              <a:t>main function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smtClean="0">
                <a:hlinkClick r:id="rId4" action="ppaction://hlinksldjump"/>
              </a:rPr>
              <a:t>Rand_uSTRU_f_HardCoreModel</a:t>
            </a:r>
            <a:endParaRPr lang="en-GB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urier Std" panose="02070409020205020404" pitchFamily="49" charset="0"/>
              </a:rPr>
              <a:t>Rand_PER_uSTRU_GEN_3D_LayerBundle</a:t>
            </a:r>
          </a:p>
          <a:p>
            <a:pPr lvl="3"/>
            <a:r>
              <a:rPr lang="en-GB" dirty="0" smtClean="0">
                <a:latin typeface="Courier Std" panose="02070409020205020404" pitchFamily="49" charset="0"/>
              </a:rPr>
              <a:t>	- f_overlap (</a:t>
            </a:r>
            <a:r>
              <a:rPr lang="en-GB" dirty="0" smtClean="0">
                <a:hlinkClick r:id="rId5" action="ppaction://hlinksldjump"/>
              </a:rPr>
              <a:t>Rand_uSTRU_f_overlap</a:t>
            </a:r>
            <a:r>
              <a:rPr lang="en-GB" dirty="0" smtClean="0">
                <a:latin typeface="Courier Std" panose="02070409020205020404" pitchFamily="49" charset="0"/>
              </a:rPr>
              <a:t>)</a:t>
            </a:r>
          </a:p>
          <a:p>
            <a:pPr lvl="3"/>
            <a:r>
              <a:rPr lang="en-GB" dirty="0">
                <a:latin typeface="Courier Std" panose="02070409020205020404" pitchFamily="49" charset="0"/>
              </a:rPr>
              <a:t>	</a:t>
            </a:r>
            <a:r>
              <a:rPr lang="en-GB" dirty="0" smtClean="0">
                <a:latin typeface="Courier Std" panose="02070409020205020404" pitchFamily="49" charset="0"/>
              </a:rPr>
              <a:t>- </a:t>
            </a:r>
            <a:r>
              <a:rPr lang="en-GB" dirty="0" err="1" smtClean="0">
                <a:latin typeface="Courier Std" panose="02070409020205020404" pitchFamily="49" charset="0"/>
              </a:rPr>
              <a:t>Rand_Per_uSTRU_FirstHeur</a:t>
            </a:r>
            <a:r>
              <a:rPr lang="en-GB" dirty="0" smtClean="0">
                <a:latin typeface="Courier Std" panose="02070409020205020404" pitchFamily="49" charset="0"/>
              </a:rPr>
              <a:t> </a:t>
            </a:r>
            <a:r>
              <a:rPr lang="en-GB" dirty="0">
                <a:latin typeface="Courier Std" panose="02070409020205020404" pitchFamily="49" charset="0"/>
              </a:rPr>
              <a:t>(</a:t>
            </a:r>
            <a:r>
              <a:rPr lang="en-GB" dirty="0" smtClean="0">
                <a:hlinkClick r:id="rId6" action="ppaction://hlinksldjump"/>
              </a:rPr>
              <a:t>Rand_uSTRU_f_FirstHeur</a:t>
            </a:r>
            <a:r>
              <a:rPr lang="en-GB" dirty="0" smtClean="0">
                <a:latin typeface="Courier Std" panose="02070409020205020404" pitchFamily="49" charset="0"/>
              </a:rPr>
              <a:t>)</a:t>
            </a:r>
            <a:endParaRPr lang="en-GB" dirty="0">
              <a:latin typeface="Courier Std" panose="02070409020205020404" pitchFamily="49" charset="0"/>
            </a:endParaRPr>
          </a:p>
          <a:p>
            <a:pPr lvl="3"/>
            <a:r>
              <a:rPr lang="en-GB" dirty="0" smtClean="0">
                <a:latin typeface="Courier Std" panose="02070409020205020404" pitchFamily="49" charset="0"/>
              </a:rPr>
              <a:t>	- </a:t>
            </a:r>
            <a:r>
              <a:rPr lang="en-GB" dirty="0" err="1" smtClean="0">
                <a:latin typeface="Courier Std" panose="02070409020205020404" pitchFamily="49" charset="0"/>
              </a:rPr>
              <a:t>Rand_Per_uSTRU_SecHeur</a:t>
            </a:r>
            <a:r>
              <a:rPr lang="en-GB" dirty="0" smtClean="0"/>
              <a:t> (</a:t>
            </a:r>
            <a:r>
              <a:rPr lang="en-GB" dirty="0">
                <a:hlinkClick r:id="rId7" action="ppaction://hlinksldjump"/>
              </a:rPr>
              <a:t>Rand_uSTRU_f_SecHeur</a:t>
            </a:r>
            <a:r>
              <a:rPr lang="en-GB" dirty="0" smtClean="0">
                <a:latin typeface="Courier Std" panose="02070409020205020404" pitchFamily="49" charset="0"/>
              </a:rPr>
              <a:t>)</a:t>
            </a:r>
            <a:endParaRPr lang="en-GB" dirty="0">
              <a:latin typeface="Courier Std" panose="02070409020205020404" pitchFamily="49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 smtClean="0"/>
              <a:t>Rand_uSTRU_f_ExtendDom</a:t>
            </a:r>
            <a:endParaRPr lang="en-GB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Std" panose="02070409020205020404" pitchFamily="49" charset="0"/>
              </a:rPr>
              <a:t>ExtendDomain</a:t>
            </a:r>
            <a:r>
              <a:rPr lang="en-GB" dirty="0" smtClean="0">
                <a:solidFill>
                  <a:schemeClr val="tx1"/>
                </a:solidFill>
              </a:rPr>
              <a:t>: to </a:t>
            </a:r>
            <a:r>
              <a:rPr lang="en-GB" dirty="0">
                <a:solidFill>
                  <a:schemeClr val="tx1"/>
                </a:solidFill>
              </a:rPr>
              <a:t>plot the RVE. It creates a larger </a:t>
            </a:r>
            <a:r>
              <a:rPr lang="en-GB" dirty="0" smtClean="0">
                <a:solidFill>
                  <a:schemeClr val="tx1"/>
                </a:solidFill>
              </a:rPr>
              <a:t>RVE (periodic RVE).</a:t>
            </a:r>
            <a:endParaRPr lang="en-GB" dirty="0">
              <a:solidFill>
                <a:schemeClr val="tx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Std" panose="02070409020205020404" pitchFamily="49" charset="0"/>
              </a:rPr>
              <a:t>AdjustArea</a:t>
            </a:r>
            <a:r>
              <a:rPr lang="en-GB" dirty="0" smtClean="0">
                <a:solidFill>
                  <a:schemeClr val="tx1"/>
                </a:solidFill>
              </a:rPr>
              <a:t>: to </a:t>
            </a:r>
            <a:r>
              <a:rPr lang="en-GB" dirty="0">
                <a:solidFill>
                  <a:schemeClr val="tx1"/>
                </a:solidFill>
              </a:rPr>
              <a:t>plot the RVE. It enforces the correct area for each fibre.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/>
              <a:t>Rand_uSTRU_f_Plot_Fibres</a:t>
            </a:r>
            <a:endParaRPr lang="en-GB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ourier Std" panose="02070409020205020404" pitchFamily="49" charset="0"/>
              </a:rPr>
              <a:t>Circles</a:t>
            </a:r>
            <a:r>
              <a:rPr lang="en-GB" dirty="0" smtClean="0">
                <a:solidFill>
                  <a:schemeClr val="tx1"/>
                </a:solidFill>
              </a:rPr>
              <a:t>: to </a:t>
            </a:r>
            <a:r>
              <a:rPr lang="en-GB" dirty="0">
                <a:solidFill>
                  <a:schemeClr val="tx1"/>
                </a:solidFill>
              </a:rPr>
              <a:t>plot the RVE. Make scatter plot of circles</a:t>
            </a:r>
            <a:r>
              <a:rPr lang="en-GB" dirty="0" smtClean="0">
                <a:solidFill>
                  <a:schemeClr val="tx1"/>
                </a:solidFill>
              </a:rPr>
              <a:t>. </a:t>
            </a:r>
            <a:endParaRPr lang="en-GB" dirty="0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 err="1" smtClean="0"/>
              <a:t>Rand_uSTRU_f_CheckVfAlongRVE</a:t>
            </a:r>
            <a:endParaRPr lang="en-GB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Std" panose="02070409020205020404" pitchFamily="49" charset="0"/>
              </a:rPr>
              <a:t>CheckVfAlongRVE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smtClean="0">
                <a:solidFill>
                  <a:schemeClr val="tx1"/>
                </a:solidFill>
              </a:rPr>
              <a:t>to calculate </a:t>
            </a:r>
            <a:r>
              <a:rPr lang="en-GB" dirty="0">
                <a:solidFill>
                  <a:schemeClr val="tx1"/>
                </a:solidFill>
              </a:rPr>
              <a:t>the volume fraction in certain given windows along the RVE.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latin typeface="Courier Std" panose="02070409020205020404" pitchFamily="49" charset="0"/>
              </a:rPr>
              <a:t>PlotVfAlongRVE</a:t>
            </a:r>
            <a:r>
              <a:rPr lang="en-GB" dirty="0">
                <a:solidFill>
                  <a:schemeClr val="tx1"/>
                </a:solidFill>
              </a:rPr>
              <a:t>: </a:t>
            </a:r>
            <a:r>
              <a:rPr lang="en-GB" dirty="0" smtClean="0">
                <a:solidFill>
                  <a:schemeClr val="tx1"/>
                </a:solidFill>
              </a:rPr>
              <a:t>to calculate </a:t>
            </a:r>
            <a:r>
              <a:rPr lang="en-GB" dirty="0">
                <a:solidFill>
                  <a:schemeClr val="tx1"/>
                </a:solidFill>
              </a:rPr>
              <a:t>the volume fraction in certain given windows along the RVE.</a:t>
            </a:r>
          </a:p>
        </p:txBody>
      </p:sp>
    </p:spTree>
    <p:extLst>
      <p:ext uri="{BB962C8B-B14F-4D97-AF65-F5344CB8AC3E}">
        <p14:creationId xmlns:p14="http://schemas.microsoft.com/office/powerpoint/2010/main" val="27011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3648" y="44624"/>
            <a:ext cx="7560840" cy="896565"/>
          </a:xfrm>
        </p:spPr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LIST OF CONTENTS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44624"/>
            <a:ext cx="1944216" cy="41793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22214" y="1340768"/>
            <a:ext cx="6466010" cy="4616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chemeClr val="tx1"/>
                </a:solidFill>
              </a:rPr>
              <a:t>Rand_fibres_main_mod_OVM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66700" indent="-88900">
              <a:buFont typeface="Wingdings" panose="05000000000000000000" pitchFamily="2" charset="2"/>
              <a:buChar char="Ø"/>
            </a:pPr>
            <a:r>
              <a:rPr lang="en-GB" sz="1400" dirty="0" err="1" smtClean="0">
                <a:solidFill>
                  <a:schemeClr val="tx1"/>
                </a:solidFill>
              </a:rPr>
              <a:t>Rand_Ustru_f_Loop</a:t>
            </a:r>
            <a:endParaRPr lang="en-GB" sz="1400" dirty="0">
              <a:solidFill>
                <a:schemeClr val="tx1"/>
              </a:solidFill>
            </a:endParaRPr>
          </a:p>
          <a:p>
            <a:pPr marL="450850" lvl="1" indent="-88900">
              <a:buFont typeface="Arial" panose="020B0604020202020204" pitchFamily="34" charset="0"/>
              <a:buChar char="•"/>
            </a:pPr>
            <a:r>
              <a:rPr lang="en-GB" sz="1400" dirty="0" err="1" smtClean="0">
                <a:latin typeface="Courier Std" panose="02070409020205020404" pitchFamily="49" charset="0"/>
              </a:rPr>
              <a:t>RandGen</a:t>
            </a:r>
            <a:r>
              <a:rPr lang="en-GB" sz="1400" dirty="0" smtClean="0">
                <a:latin typeface="Courier Std" panose="02070409020205020404" pitchFamily="49" charset="0"/>
              </a:rPr>
              <a:t>: </a:t>
            </a:r>
            <a:r>
              <a:rPr lang="en-GB" sz="1400" dirty="0">
                <a:solidFill>
                  <a:schemeClr val="tx1"/>
                </a:solidFill>
              </a:rPr>
              <a:t>main function </a:t>
            </a:r>
            <a:endParaRPr lang="en-GB" sz="1400" dirty="0" smtClean="0">
              <a:solidFill>
                <a:schemeClr val="tx1"/>
              </a:solidFill>
            </a:endParaRPr>
          </a:p>
          <a:p>
            <a:pPr marL="361950" lvl="1"/>
            <a:endParaRPr lang="en-GB" sz="1400" dirty="0">
              <a:solidFill>
                <a:schemeClr val="tx1"/>
              </a:solidFill>
            </a:endParaRPr>
          </a:p>
          <a:p>
            <a:pPr marL="539750" lvl="2" indent="-88900">
              <a:buFont typeface="Wingdings" panose="05000000000000000000" pitchFamily="2" charset="2"/>
              <a:buChar char="Ø"/>
            </a:pPr>
            <a:r>
              <a:rPr lang="en-GB" sz="1400" dirty="0" smtClean="0"/>
              <a:t>Rand_uSTRU_f_HardCoreModel</a:t>
            </a:r>
          </a:p>
          <a:p>
            <a:pPr marL="628650" lvl="3" indent="-8890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ourier Std" panose="02070409020205020404" pitchFamily="49" charset="0"/>
              </a:rPr>
              <a:t>Rand_PER_uSTRU_GEN_3D_LayerBundle</a:t>
            </a:r>
          </a:p>
          <a:p>
            <a:pPr marL="628650" lvl="3" indent="-88900"/>
            <a:r>
              <a:rPr lang="en-GB" sz="1400" dirty="0" smtClean="0">
                <a:latin typeface="Courier Std" panose="02070409020205020404" pitchFamily="49" charset="0"/>
              </a:rPr>
              <a:t>	- f_overlap (</a:t>
            </a:r>
            <a:r>
              <a:rPr lang="en-GB" sz="1400" dirty="0" smtClean="0"/>
              <a:t>Rand_uSTRU_f_overlap</a:t>
            </a:r>
            <a:r>
              <a:rPr lang="en-GB" sz="1400" dirty="0" smtClean="0">
                <a:latin typeface="Courier Std" panose="02070409020205020404" pitchFamily="49" charset="0"/>
              </a:rPr>
              <a:t>)</a:t>
            </a:r>
          </a:p>
          <a:p>
            <a:pPr marL="628650" lvl="3" indent="-88900"/>
            <a:r>
              <a:rPr lang="en-GB" sz="1400" dirty="0">
                <a:latin typeface="Courier Std" panose="02070409020205020404" pitchFamily="49" charset="0"/>
              </a:rPr>
              <a:t>	</a:t>
            </a:r>
            <a:r>
              <a:rPr lang="en-GB" sz="1400" dirty="0" smtClean="0">
                <a:latin typeface="Courier Std" panose="02070409020205020404" pitchFamily="49" charset="0"/>
              </a:rPr>
              <a:t>- </a:t>
            </a:r>
            <a:r>
              <a:rPr lang="en-GB" sz="1400" dirty="0" err="1" smtClean="0">
                <a:latin typeface="Courier Std" panose="02070409020205020404" pitchFamily="49" charset="0"/>
              </a:rPr>
              <a:t>Rand_Per_uSTRU_FirstHeur</a:t>
            </a:r>
            <a:r>
              <a:rPr lang="en-GB" sz="1400" dirty="0" smtClean="0">
                <a:latin typeface="Courier Std" panose="02070409020205020404" pitchFamily="49" charset="0"/>
              </a:rPr>
              <a:t> </a:t>
            </a:r>
            <a:r>
              <a:rPr lang="en-GB" sz="1400" dirty="0">
                <a:latin typeface="Courier Std" panose="02070409020205020404" pitchFamily="49" charset="0"/>
              </a:rPr>
              <a:t>(</a:t>
            </a:r>
            <a:r>
              <a:rPr lang="en-GB" sz="1400" dirty="0" smtClean="0">
                <a:solidFill>
                  <a:schemeClr val="accent4"/>
                </a:solidFill>
              </a:rPr>
              <a:t>Rand_uSTRU_f_FirstHeur</a:t>
            </a:r>
            <a:r>
              <a:rPr lang="en-GB" sz="1400" dirty="0" smtClean="0">
                <a:latin typeface="Courier Std" panose="02070409020205020404" pitchFamily="49" charset="0"/>
              </a:rPr>
              <a:t>)</a:t>
            </a:r>
            <a:endParaRPr lang="en-GB" sz="1400" dirty="0">
              <a:latin typeface="Courier Std" panose="02070409020205020404" pitchFamily="49" charset="0"/>
            </a:endParaRPr>
          </a:p>
          <a:p>
            <a:pPr marL="628650" lvl="3" indent="-88900"/>
            <a:r>
              <a:rPr lang="en-GB" sz="1400" dirty="0" smtClean="0">
                <a:latin typeface="Courier Std" panose="02070409020205020404" pitchFamily="49" charset="0"/>
              </a:rPr>
              <a:t>	- </a:t>
            </a:r>
            <a:r>
              <a:rPr lang="en-GB" sz="1400" dirty="0" err="1" smtClean="0">
                <a:latin typeface="Courier Std" panose="02070409020205020404" pitchFamily="49" charset="0"/>
              </a:rPr>
              <a:t>Rand_Per_uSTRU_SecHeur</a:t>
            </a:r>
            <a:r>
              <a:rPr lang="en-GB" sz="1400" dirty="0" smtClean="0"/>
              <a:t> (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Rand_uSTRU_f_SecHeur</a:t>
            </a:r>
            <a:r>
              <a:rPr lang="en-GB" sz="1400" dirty="0" smtClean="0">
                <a:latin typeface="Courier Std" panose="02070409020205020404" pitchFamily="49" charset="0"/>
              </a:rPr>
              <a:t>)</a:t>
            </a:r>
            <a:endParaRPr lang="en-GB" sz="1400" dirty="0">
              <a:latin typeface="Courier Std" panose="02070409020205020404" pitchFamily="49" charset="0"/>
            </a:endParaRPr>
          </a:p>
          <a:p>
            <a:pPr marL="539750" lvl="2" indent="-88900">
              <a:buFont typeface="Wingdings" panose="05000000000000000000" pitchFamily="2" charset="2"/>
              <a:buChar char="Ø"/>
            </a:pPr>
            <a:endParaRPr lang="en-GB" sz="1400" dirty="0" smtClean="0"/>
          </a:p>
          <a:p>
            <a:pPr marL="539750" lvl="2" indent="-88900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Rand_uSTRU_f_ExtendDom</a:t>
            </a:r>
            <a:endParaRPr lang="en-GB" sz="1400" dirty="0"/>
          </a:p>
          <a:p>
            <a:pPr marL="628650" lvl="3" indent="-88900">
              <a:buFont typeface="Arial" panose="020B0604020202020204" pitchFamily="34" charset="0"/>
              <a:buChar char="•"/>
            </a:pPr>
            <a:r>
              <a:rPr lang="en-GB" sz="1400" dirty="0" err="1" smtClean="0">
                <a:latin typeface="Courier Std" panose="02070409020205020404" pitchFamily="49" charset="0"/>
              </a:rPr>
              <a:t>ExtendDomain</a:t>
            </a:r>
            <a:r>
              <a:rPr lang="en-GB" sz="1400" dirty="0" smtClean="0">
                <a:solidFill>
                  <a:schemeClr val="tx1"/>
                </a:solidFill>
              </a:rPr>
              <a:t>: to </a:t>
            </a:r>
            <a:r>
              <a:rPr lang="en-GB" sz="1400" dirty="0">
                <a:solidFill>
                  <a:schemeClr val="tx1"/>
                </a:solidFill>
              </a:rPr>
              <a:t>plot the RVE. It creates a larger </a:t>
            </a:r>
            <a:r>
              <a:rPr lang="en-GB" sz="1400" dirty="0" smtClean="0">
                <a:solidFill>
                  <a:schemeClr val="tx1"/>
                </a:solidFill>
              </a:rPr>
              <a:t>RVE (periodic RVE).</a:t>
            </a:r>
            <a:endParaRPr lang="en-GB" sz="1400" dirty="0">
              <a:solidFill>
                <a:schemeClr val="tx1"/>
              </a:solidFill>
            </a:endParaRPr>
          </a:p>
          <a:p>
            <a:pPr marL="628650" lvl="3" indent="-88900">
              <a:buFont typeface="Arial" panose="020B0604020202020204" pitchFamily="34" charset="0"/>
              <a:buChar char="•"/>
            </a:pPr>
            <a:r>
              <a:rPr lang="en-GB" sz="1400" dirty="0" err="1" smtClean="0">
                <a:latin typeface="Courier Std" panose="02070409020205020404" pitchFamily="49" charset="0"/>
              </a:rPr>
              <a:t>AdjustArea</a:t>
            </a:r>
            <a:r>
              <a:rPr lang="en-GB" sz="1400" dirty="0" smtClean="0">
                <a:solidFill>
                  <a:schemeClr val="tx1"/>
                </a:solidFill>
              </a:rPr>
              <a:t>: to </a:t>
            </a:r>
            <a:r>
              <a:rPr lang="en-GB" sz="1400" dirty="0">
                <a:solidFill>
                  <a:schemeClr val="tx1"/>
                </a:solidFill>
              </a:rPr>
              <a:t>plot the RVE. It enforces the correct area for each fibre.</a:t>
            </a:r>
          </a:p>
          <a:p>
            <a:pPr marL="539750" lvl="2" indent="-88900">
              <a:buFont typeface="Wingdings" panose="05000000000000000000" pitchFamily="2" charset="2"/>
              <a:buChar char="Ø"/>
            </a:pPr>
            <a:r>
              <a:rPr lang="en-GB" sz="1400" dirty="0" err="1"/>
              <a:t>Rand_uSTRU_f_Plot_Fibres</a:t>
            </a:r>
            <a:endParaRPr lang="en-GB" sz="1400" dirty="0"/>
          </a:p>
          <a:p>
            <a:pPr marL="628650" lvl="3" indent="-88900">
              <a:buFont typeface="Arial" panose="020B0604020202020204" pitchFamily="34" charset="0"/>
              <a:buChar char="•"/>
            </a:pPr>
            <a:r>
              <a:rPr lang="en-GB" sz="1400" dirty="0" smtClean="0">
                <a:latin typeface="Courier Std" panose="02070409020205020404" pitchFamily="49" charset="0"/>
              </a:rPr>
              <a:t>Circles</a:t>
            </a:r>
            <a:r>
              <a:rPr lang="en-GB" sz="1400" dirty="0" smtClean="0">
                <a:solidFill>
                  <a:schemeClr val="tx1"/>
                </a:solidFill>
              </a:rPr>
              <a:t>: to </a:t>
            </a:r>
            <a:r>
              <a:rPr lang="en-GB" sz="1400" dirty="0">
                <a:solidFill>
                  <a:schemeClr val="tx1"/>
                </a:solidFill>
              </a:rPr>
              <a:t>plot the RVE. Make scatter plot of circles.</a:t>
            </a:r>
          </a:p>
          <a:p>
            <a:pPr marL="539750" lvl="2" indent="-88900">
              <a:buFont typeface="Wingdings" panose="05000000000000000000" pitchFamily="2" charset="2"/>
              <a:buChar char="Ø"/>
            </a:pPr>
            <a:r>
              <a:rPr lang="en-GB" sz="1400" dirty="0" err="1" smtClean="0"/>
              <a:t>Rand_uSTRU_f_CheckVfAlongRVE</a:t>
            </a:r>
            <a:endParaRPr lang="en-GB" sz="1400" dirty="0"/>
          </a:p>
          <a:p>
            <a:pPr marL="628650" lvl="3" indent="-88900">
              <a:buFont typeface="Arial" panose="020B0604020202020204" pitchFamily="34" charset="0"/>
              <a:buChar char="•"/>
            </a:pPr>
            <a:r>
              <a:rPr lang="en-GB" sz="1400" dirty="0" err="1" smtClean="0">
                <a:latin typeface="Courier Std" panose="02070409020205020404" pitchFamily="49" charset="0"/>
              </a:rPr>
              <a:t>CheckVfAlongRVE</a:t>
            </a:r>
            <a:r>
              <a:rPr lang="en-GB" sz="1400" dirty="0">
                <a:solidFill>
                  <a:schemeClr val="tx1"/>
                </a:solidFill>
              </a:rPr>
              <a:t>: </a:t>
            </a:r>
            <a:r>
              <a:rPr lang="en-GB" sz="1400" dirty="0" smtClean="0">
                <a:solidFill>
                  <a:schemeClr val="tx1"/>
                </a:solidFill>
              </a:rPr>
              <a:t>to calculate </a:t>
            </a:r>
            <a:r>
              <a:rPr lang="en-GB" sz="1400" dirty="0">
                <a:solidFill>
                  <a:schemeClr val="tx1"/>
                </a:solidFill>
              </a:rPr>
              <a:t>the volume fraction in certain given windows along the RVE.</a:t>
            </a:r>
          </a:p>
          <a:p>
            <a:pPr marL="628650" lvl="3" indent="-88900">
              <a:buFont typeface="Arial" panose="020B0604020202020204" pitchFamily="34" charset="0"/>
              <a:buChar char="•"/>
            </a:pPr>
            <a:r>
              <a:rPr lang="en-GB" sz="1400" dirty="0" err="1" smtClean="0">
                <a:latin typeface="Courier Std" panose="02070409020205020404" pitchFamily="49" charset="0"/>
              </a:rPr>
              <a:t>PlotVfAlongRVE</a:t>
            </a:r>
            <a:r>
              <a:rPr lang="en-GB" sz="1400" dirty="0">
                <a:solidFill>
                  <a:schemeClr val="tx1"/>
                </a:solidFill>
              </a:rPr>
              <a:t>: </a:t>
            </a:r>
            <a:r>
              <a:rPr lang="en-GB" sz="1400" dirty="0" smtClean="0">
                <a:solidFill>
                  <a:schemeClr val="tx1"/>
                </a:solidFill>
              </a:rPr>
              <a:t>to </a:t>
            </a:r>
            <a:r>
              <a:rPr lang="en-GB" sz="1400" dirty="0" err="1" smtClean="0">
                <a:solidFill>
                  <a:schemeClr val="tx1"/>
                </a:solidFill>
              </a:rPr>
              <a:t>calcualte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400" dirty="0">
                <a:solidFill>
                  <a:schemeClr val="tx1"/>
                </a:solidFill>
              </a:rPr>
              <a:t>the volume fraction in certain given windows along the RVE.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4437112"/>
            <a:ext cx="2088232" cy="20326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Rectángulo 7"/>
          <p:cNvSpPr/>
          <p:nvPr/>
        </p:nvSpPr>
        <p:spPr>
          <a:xfrm>
            <a:off x="611560" y="3717032"/>
            <a:ext cx="5616624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Conector recto de flecha 10"/>
          <p:cNvCxnSpPr>
            <a:stCxn id="8" idx="3"/>
            <a:endCxn id="3" idx="1"/>
          </p:cNvCxnSpPr>
          <p:nvPr/>
        </p:nvCxnSpPr>
        <p:spPr>
          <a:xfrm>
            <a:off x="6228184" y="4797152"/>
            <a:ext cx="648072" cy="6562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611560" y="2420888"/>
            <a:ext cx="5616624" cy="11521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/>
          <p:cNvSpPr/>
          <p:nvPr/>
        </p:nvSpPr>
        <p:spPr>
          <a:xfrm>
            <a:off x="6876256" y="873286"/>
            <a:ext cx="2088232" cy="26997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ector recto de flecha 16"/>
          <p:cNvCxnSpPr>
            <a:stCxn id="14" idx="3"/>
            <a:endCxn id="4" idx="1"/>
          </p:cNvCxnSpPr>
          <p:nvPr/>
        </p:nvCxnSpPr>
        <p:spPr>
          <a:xfrm flipV="1">
            <a:off x="6228184" y="2134274"/>
            <a:ext cx="648072" cy="862678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139404" y="1340768"/>
            <a:ext cx="6088780" cy="28952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 20"/>
          <p:cNvSpPr/>
          <p:nvPr/>
        </p:nvSpPr>
        <p:spPr>
          <a:xfrm>
            <a:off x="6876256" y="51746"/>
            <a:ext cx="2088232" cy="3977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ector recto de flecha 21"/>
          <p:cNvCxnSpPr>
            <a:stCxn id="20" idx="3"/>
            <a:endCxn id="21" idx="1"/>
          </p:cNvCxnSpPr>
          <p:nvPr/>
        </p:nvCxnSpPr>
        <p:spPr>
          <a:xfrm flipV="1">
            <a:off x="6228184" y="250599"/>
            <a:ext cx="648072" cy="123493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7164288" y="1412777"/>
            <a:ext cx="1584176" cy="432048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ángulo 25"/>
          <p:cNvSpPr/>
          <p:nvPr/>
        </p:nvSpPr>
        <p:spPr>
          <a:xfrm>
            <a:off x="7164288" y="1918250"/>
            <a:ext cx="1584176" cy="398163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 err="1">
                <a:latin typeface="Courier Std" panose="02070409020205020404" pitchFamily="49" charset="0"/>
                <a:ea typeface="+mn-ea"/>
                <a:cs typeface="+mn-cs"/>
              </a:rPr>
              <a:t>Rand_fibres_main</a:t>
            </a:r>
            <a:endParaRPr lang="en-GB" sz="2000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077714"/>
            <a:ext cx="5400600" cy="5383113"/>
          </a:xfrm>
        </p:spPr>
        <p:txBody>
          <a:bodyPr/>
          <a:lstStyle/>
          <a:p>
            <a:pPr algn="just"/>
            <a:r>
              <a:rPr lang="en-GB" dirty="0" smtClean="0"/>
              <a:t>It is the main script.</a:t>
            </a:r>
          </a:p>
          <a:p>
            <a:pPr marL="0" indent="0" algn="just">
              <a:buNone/>
            </a:pPr>
            <a:endParaRPr lang="en-GB" dirty="0" smtClean="0"/>
          </a:p>
          <a:p>
            <a:pPr algn="just"/>
            <a:r>
              <a:rPr lang="en-GB" dirty="0"/>
              <a:t>It </a:t>
            </a:r>
            <a:r>
              <a:rPr lang="en-GB" dirty="0" smtClean="0"/>
              <a:t>contains:</a:t>
            </a:r>
          </a:p>
          <a:p>
            <a:pPr lvl="1" algn="just"/>
            <a:r>
              <a:rPr lang="en-GB" dirty="0" smtClean="0"/>
              <a:t>The inputs to create the RVE</a:t>
            </a:r>
          </a:p>
          <a:p>
            <a:pPr lvl="1" algn="just"/>
            <a:r>
              <a:rPr lang="en-GB" dirty="0" smtClean="0"/>
              <a:t>It calls the general function: </a:t>
            </a:r>
            <a:r>
              <a:rPr lang="en-GB" dirty="0" err="1" smtClean="0">
                <a:latin typeface="Courier Std" panose="02070409020205020404" pitchFamily="49" charset="0"/>
              </a:rPr>
              <a:t>RandGen</a:t>
            </a:r>
            <a:r>
              <a:rPr lang="en-GB" dirty="0" smtClean="0"/>
              <a:t>  (from </a:t>
            </a:r>
            <a:r>
              <a:rPr lang="en-GB" dirty="0" err="1" smtClean="0"/>
              <a:t>Rand_uSTRU_f_Loop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5724128" y="44623"/>
            <a:ext cx="338437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b="1" dirty="0" smtClean="0">
                <a:solidFill>
                  <a:schemeClr val="tx1"/>
                </a:solidFill>
              </a:rPr>
              <a:t>Rand_fibres_main_mod_OVM</a:t>
            </a:r>
            <a:endParaRPr lang="en-GB" sz="800" b="1" dirty="0">
              <a:solidFill>
                <a:schemeClr val="tx1"/>
              </a:solidFill>
            </a:endParaRPr>
          </a:p>
          <a:p>
            <a:pPr marL="88900" indent="-88900">
              <a:buFont typeface="Wingdings" panose="05000000000000000000" pitchFamily="2" charset="2"/>
              <a:buChar char="Ø"/>
            </a:pPr>
            <a:r>
              <a:rPr lang="en-GB" sz="800" dirty="0" err="1" smtClean="0">
                <a:solidFill>
                  <a:schemeClr val="tx1"/>
                </a:solidFill>
              </a:rPr>
              <a:t>Rand_Ustru_f_Loop</a:t>
            </a:r>
            <a:endParaRPr lang="en-GB" sz="800" dirty="0">
              <a:solidFill>
                <a:schemeClr val="tx1"/>
              </a:solidFill>
            </a:endParaRPr>
          </a:p>
          <a:p>
            <a:pPr marL="177800" lvl="1" indent="-88900">
              <a:buFont typeface="Arial" panose="020B0604020202020204" pitchFamily="34" charset="0"/>
              <a:buChar char="•"/>
            </a:pP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RandGen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main function </a:t>
            </a:r>
          </a:p>
          <a:p>
            <a:pPr marL="266700" lvl="2" indent="-88900">
              <a:buFont typeface="Wingdings" panose="05000000000000000000" pitchFamily="2" charset="2"/>
              <a:buChar char="Ø"/>
            </a:pPr>
            <a:r>
              <a:rPr lang="en-GB" sz="800" dirty="0" smtClean="0">
                <a:solidFill>
                  <a:schemeClr val="tx1"/>
                </a:solidFill>
              </a:rPr>
              <a:t>Rand_uSTRU_f_HardCoreModel</a:t>
            </a:r>
          </a:p>
          <a:p>
            <a:pPr marL="361950" lvl="3" indent="-95250">
              <a:buFont typeface="Arial" panose="020B0604020202020204" pitchFamily="34" charset="0"/>
              <a:buChar char="•"/>
            </a:pP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Rand_PER_uSTRU_GEN_3D_LayerBundle</a:t>
            </a: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f_overlap (</a:t>
            </a:r>
            <a:r>
              <a:rPr lang="en-GB" sz="800" dirty="0" smtClean="0">
                <a:solidFill>
                  <a:schemeClr val="tx1"/>
                </a:solidFill>
              </a:rPr>
              <a:t>Rand_uSTRU_f_overlap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</a:p>
          <a:p>
            <a:pPr marL="361950" lvl="3" indent="-95250"/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	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(</a:t>
            </a:r>
            <a:r>
              <a:rPr lang="en-GB" sz="800" dirty="0" smtClean="0">
                <a:solidFill>
                  <a:schemeClr val="tx1"/>
                </a:solidFill>
              </a:rPr>
              <a:t>Rand_uSTRU_f_FirstHeur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dirty="0">
                <a:solidFill>
                  <a:schemeClr val="tx1"/>
                </a:solidFill>
              </a:rPr>
              <a:t>Rand_uSTRU_f_SecHeur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6444208" y="1203585"/>
            <a:ext cx="2520280" cy="4799135"/>
            <a:chOff x="6444208" y="1203585"/>
            <a:chExt cx="2520280" cy="479913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1008" y="1203585"/>
              <a:ext cx="2232565" cy="4799135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/>
          </p:nvSpPr>
          <p:spPr>
            <a:xfrm flipV="1">
              <a:off x="6444208" y="2132856"/>
              <a:ext cx="2520280" cy="3672408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052911" y="6084465"/>
            <a:ext cx="3091089" cy="461665"/>
            <a:chOff x="2289231" y="5927355"/>
            <a:chExt cx="2523830" cy="461665"/>
          </a:xfrm>
        </p:grpSpPr>
        <p:sp>
          <p:nvSpPr>
            <p:cNvPr id="11" name="CuadroTexto 10"/>
            <p:cNvSpPr txBox="1"/>
            <p:nvPr/>
          </p:nvSpPr>
          <p:spPr>
            <a:xfrm>
              <a:off x="2720415" y="5927355"/>
              <a:ext cx="2092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800" dirty="0" smtClean="0"/>
                <a:t>Melro2008generation – </a:t>
              </a:r>
              <a:r>
                <a:rPr lang="en-GB" sz="800" dirty="0" err="1" smtClean="0"/>
                <a:t>Computational_Micromechanics</a:t>
              </a:r>
              <a:endParaRPr lang="en-GB" sz="800" dirty="0" smtClean="0"/>
            </a:p>
            <a:p>
              <a:pPr algn="just"/>
              <a:r>
                <a:rPr lang="en-GB" sz="800" i="1" dirty="0" smtClean="0"/>
                <a:t>Generation of random distribution of fibres in long-fibre reinforced composites</a:t>
              </a:r>
              <a:r>
                <a:rPr lang="en-GB" sz="800" dirty="0" smtClean="0"/>
                <a:t>. </a:t>
              </a:r>
              <a:r>
                <a:rPr lang="en-GB" sz="800" dirty="0" err="1" smtClean="0"/>
                <a:t>Melro</a:t>
              </a:r>
              <a:r>
                <a:rPr lang="en-GB" sz="800" dirty="0" smtClean="0"/>
                <a:t>, A.R. et al.</a:t>
              </a: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89231" y="5980530"/>
              <a:ext cx="438840" cy="355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i="1" dirty="0" err="1" smtClean="0">
                <a:latin typeface="Courier Std" panose="02070409020205020404" pitchFamily="49" charset="0"/>
                <a:ea typeface="+mn-ea"/>
                <a:cs typeface="+mn-cs"/>
              </a:rPr>
              <a:t>Rand_Ustru_F_lOOP</a:t>
            </a:r>
            <a:endParaRPr lang="en-GB" sz="2000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077714"/>
            <a:ext cx="5760640" cy="5383113"/>
          </a:xfrm>
        </p:spPr>
        <p:txBody>
          <a:bodyPr/>
          <a:lstStyle/>
          <a:p>
            <a:pPr algn="just"/>
            <a:r>
              <a:rPr lang="en-GB" dirty="0" smtClean="0"/>
              <a:t>It contains the main function: </a:t>
            </a:r>
            <a:r>
              <a:rPr lang="en-GB" sz="1800" dirty="0" err="1">
                <a:latin typeface="Courier Std" panose="02070409020205020404" pitchFamily="49" charset="0"/>
              </a:rPr>
              <a:t>RandGen</a:t>
            </a:r>
            <a:endParaRPr lang="en-GB" sz="1800" dirty="0">
              <a:latin typeface="Courier Std" panose="02070409020205020404" pitchFamily="49" charset="0"/>
            </a:endParaRPr>
          </a:p>
          <a:p>
            <a:pPr algn="just"/>
            <a:endParaRPr lang="en-GB" dirty="0" smtClean="0"/>
          </a:p>
          <a:p>
            <a:pPr lvl="1" algn="just"/>
            <a:r>
              <a:rPr lang="en-GB" dirty="0" smtClean="0"/>
              <a:t>Calculate different parameters for inter/intra layer RVE</a:t>
            </a:r>
          </a:p>
          <a:p>
            <a:pPr marL="457200" lvl="1" indent="0" algn="just">
              <a:buNone/>
            </a:pPr>
            <a:endParaRPr lang="en-GB" dirty="0" smtClean="0"/>
          </a:p>
          <a:p>
            <a:pPr lvl="1" algn="just"/>
            <a:r>
              <a:rPr lang="en-GB" dirty="0" smtClean="0"/>
              <a:t>It calls the function: </a:t>
            </a:r>
            <a:r>
              <a:rPr lang="en-GB" dirty="0" smtClean="0">
                <a:latin typeface="Courier Std" panose="02070409020205020404" pitchFamily="49" charset="0"/>
              </a:rPr>
              <a:t>Rand_PER_uSTRU_GEN_3D_LayerBundle</a:t>
            </a:r>
            <a:r>
              <a:rPr lang="en-GB" dirty="0"/>
              <a:t> </a:t>
            </a:r>
            <a:r>
              <a:rPr lang="en-GB" dirty="0" smtClean="0"/>
              <a:t>(from Rand_uSTRU_f_HardCoreModel). This is the function that collocates and defines the position of the </a:t>
            </a:r>
            <a:r>
              <a:rPr lang="en-GB" dirty="0" err="1" smtClean="0"/>
              <a:t>fibers</a:t>
            </a:r>
            <a:r>
              <a:rPr lang="en-GB" dirty="0" smtClean="0"/>
              <a:t>. </a:t>
            </a:r>
          </a:p>
          <a:p>
            <a:pPr marL="457200" lvl="1" indent="0" algn="just">
              <a:buNone/>
            </a:pPr>
            <a:endParaRPr lang="en-GB" dirty="0" smtClean="0"/>
          </a:p>
          <a:p>
            <a:pPr lvl="1" algn="just"/>
            <a:r>
              <a:rPr lang="en-GB" dirty="0" smtClean="0"/>
              <a:t>Create, edit and save the RVE using, mainly, </a:t>
            </a:r>
            <a:r>
              <a:rPr lang="en-GB" dirty="0" err="1" smtClean="0"/>
              <a:t>Matplotlib</a:t>
            </a:r>
            <a:r>
              <a:rPr lang="en-GB" dirty="0" smtClean="0"/>
              <a:t> library</a:t>
            </a: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5724128" y="44623"/>
            <a:ext cx="338437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Rand_fibres_main_mod_OVM</a:t>
            </a:r>
            <a:endParaRPr lang="en-GB" sz="800" dirty="0">
              <a:solidFill>
                <a:schemeClr val="tx1"/>
              </a:solidFill>
            </a:endParaRPr>
          </a:p>
          <a:p>
            <a:pPr marL="88900" indent="-88900">
              <a:buFont typeface="Wingdings" panose="05000000000000000000" pitchFamily="2" charset="2"/>
              <a:buChar char="Ø"/>
            </a:pPr>
            <a:r>
              <a:rPr lang="en-GB" sz="800" b="1" dirty="0" err="1" smtClean="0">
                <a:solidFill>
                  <a:schemeClr val="tx1"/>
                </a:solidFill>
              </a:rPr>
              <a:t>Rand_Ustru_f_Loop</a:t>
            </a:r>
            <a:endParaRPr lang="en-GB" sz="800" b="1" dirty="0">
              <a:solidFill>
                <a:schemeClr val="tx1"/>
              </a:solidFill>
            </a:endParaRPr>
          </a:p>
          <a:p>
            <a:pPr marL="177800" lvl="1" indent="-88900">
              <a:buFont typeface="Arial" panose="020B0604020202020204" pitchFamily="34" charset="0"/>
              <a:buChar char="•"/>
            </a:pP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RandGen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main function </a:t>
            </a:r>
          </a:p>
          <a:p>
            <a:pPr marL="266700" lvl="2" indent="-88900">
              <a:buFont typeface="Wingdings" panose="05000000000000000000" pitchFamily="2" charset="2"/>
              <a:buChar char="Ø"/>
            </a:pPr>
            <a:r>
              <a:rPr lang="en-GB" sz="800" dirty="0" smtClean="0">
                <a:solidFill>
                  <a:schemeClr val="tx1"/>
                </a:solidFill>
              </a:rPr>
              <a:t>Rand_uSTRU_f_HardCoreModel</a:t>
            </a:r>
          </a:p>
          <a:p>
            <a:pPr marL="361950" lvl="3" indent="-95250">
              <a:buFont typeface="Arial" panose="020B0604020202020204" pitchFamily="34" charset="0"/>
              <a:buChar char="•"/>
            </a:pP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Rand_PER_uSTRU_GEN_3D_LayerBundle</a:t>
            </a: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f_overlap (</a:t>
            </a:r>
            <a:r>
              <a:rPr lang="en-GB" sz="800" dirty="0" smtClean="0">
                <a:solidFill>
                  <a:schemeClr val="tx1"/>
                </a:solidFill>
              </a:rPr>
              <a:t>Rand_uSTRU_f_overlap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</a:p>
          <a:p>
            <a:pPr marL="361950" lvl="3" indent="-95250"/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	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(</a:t>
            </a:r>
            <a:r>
              <a:rPr lang="en-GB" sz="800" dirty="0" smtClean="0">
                <a:solidFill>
                  <a:schemeClr val="tx1"/>
                </a:solidFill>
              </a:rPr>
              <a:t>Rand_uSTRU_f_FirstHeur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dirty="0">
                <a:solidFill>
                  <a:schemeClr val="tx1"/>
                </a:solidFill>
              </a:rPr>
              <a:t>Rand_uSTRU_f_SecHeur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444208" y="1203585"/>
            <a:ext cx="2520280" cy="4799135"/>
            <a:chOff x="6444208" y="1203585"/>
            <a:chExt cx="2520280" cy="4799135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1008" y="1203585"/>
              <a:ext cx="2232565" cy="4799135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 flipV="1">
              <a:off x="6444208" y="2132856"/>
              <a:ext cx="2520280" cy="316835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6052911" y="6084465"/>
            <a:ext cx="3091089" cy="461665"/>
            <a:chOff x="2289231" y="5927355"/>
            <a:chExt cx="2523830" cy="461665"/>
          </a:xfrm>
        </p:grpSpPr>
        <p:sp>
          <p:nvSpPr>
            <p:cNvPr id="9" name="CuadroTexto 8"/>
            <p:cNvSpPr txBox="1"/>
            <p:nvPr/>
          </p:nvSpPr>
          <p:spPr>
            <a:xfrm>
              <a:off x="2720415" y="5927355"/>
              <a:ext cx="2092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800" dirty="0" smtClean="0"/>
                <a:t>Melro2008generation – </a:t>
              </a:r>
              <a:r>
                <a:rPr lang="en-GB" sz="800" dirty="0" err="1" smtClean="0"/>
                <a:t>Computational_Micromechanics</a:t>
              </a:r>
              <a:endParaRPr lang="en-GB" sz="800" dirty="0" smtClean="0"/>
            </a:p>
            <a:p>
              <a:pPr algn="just"/>
              <a:r>
                <a:rPr lang="en-GB" sz="800" i="1" dirty="0" smtClean="0"/>
                <a:t>Generation of random distribution of fibres in long-fibre reinforced composites</a:t>
              </a:r>
              <a:r>
                <a:rPr lang="en-GB" sz="800" dirty="0" smtClean="0"/>
                <a:t>. </a:t>
              </a:r>
              <a:r>
                <a:rPr lang="en-GB" sz="800" dirty="0" err="1" smtClean="0"/>
                <a:t>Melro</a:t>
              </a:r>
              <a:r>
                <a:rPr lang="en-GB" sz="800" dirty="0" smtClean="0"/>
                <a:t>, A.R. et al.</a:t>
              </a:r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89231" y="5980530"/>
              <a:ext cx="438840" cy="355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68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BY SCRIPT</a:t>
            </a:r>
            <a:r>
              <a:rPr lang="en-GB" dirty="0"/>
              <a:t/>
            </a:r>
            <a:br>
              <a:rPr lang="en-GB" dirty="0"/>
            </a:br>
            <a:r>
              <a:rPr lang="en-GB" sz="2000" i="1" dirty="0" smtClean="0">
                <a:latin typeface="Courier Std" panose="02070409020205020404" pitchFamily="49" charset="0"/>
                <a:ea typeface="+mn-ea"/>
                <a:cs typeface="+mn-cs"/>
              </a:rPr>
              <a:t>Rand_uSTRU_f_HardCoreModel</a:t>
            </a:r>
            <a:endParaRPr lang="en-GB" i="1" dirty="0">
              <a:latin typeface="Courier Std" panose="02070409020205020404" pitchFamily="49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077714"/>
            <a:ext cx="6120680" cy="537562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dirty="0" smtClean="0"/>
              <a:t>It contains the function: </a:t>
            </a:r>
          </a:p>
          <a:p>
            <a:pPr marL="0" indent="0" algn="just">
              <a:buNone/>
            </a:pPr>
            <a:r>
              <a:rPr lang="en-GB" sz="1800" dirty="0">
                <a:latin typeface="Courier Std" panose="02070409020205020404" pitchFamily="49" charset="0"/>
              </a:rPr>
              <a:t>	</a:t>
            </a:r>
            <a:r>
              <a:rPr lang="en-GB" sz="1800" dirty="0" smtClean="0">
                <a:latin typeface="Courier Std" panose="02070409020205020404" pitchFamily="49" charset="0"/>
              </a:rPr>
              <a:t>Rand_PER_uSTRU_GEN_3D_LayerBundle</a:t>
            </a:r>
            <a:endParaRPr lang="en-GB" sz="1800" dirty="0">
              <a:latin typeface="Courier Std" panose="02070409020205020404" pitchFamily="49" charset="0"/>
            </a:endParaRPr>
          </a:p>
          <a:p>
            <a:pPr algn="just"/>
            <a:endParaRPr lang="en-GB" dirty="0" smtClean="0"/>
          </a:p>
          <a:p>
            <a:pPr marL="628650" lvl="1" indent="-171450" algn="just"/>
            <a:r>
              <a:rPr lang="en-GB" dirty="0" smtClean="0"/>
              <a:t>The function is compiled with @</a:t>
            </a:r>
            <a:r>
              <a:rPr lang="en-GB" dirty="0" err="1" smtClean="0"/>
              <a:t>jit</a:t>
            </a:r>
            <a:r>
              <a:rPr lang="en-GB" dirty="0" smtClean="0"/>
              <a:t> (from </a:t>
            </a:r>
            <a:r>
              <a:rPr lang="en-GB" dirty="0" err="1" smtClean="0"/>
              <a:t>numba</a:t>
            </a:r>
            <a:r>
              <a:rPr lang="en-GB" dirty="0" smtClean="0"/>
              <a:t> import </a:t>
            </a:r>
            <a:r>
              <a:rPr lang="en-GB" dirty="0" err="1" smtClean="0"/>
              <a:t>jit</a:t>
            </a:r>
            <a:r>
              <a:rPr lang="en-GB" dirty="0" smtClean="0"/>
              <a:t>)</a:t>
            </a:r>
          </a:p>
          <a:p>
            <a:pPr marL="628650" lvl="1" indent="-171450" algn="just"/>
            <a:endParaRPr lang="en-GB" dirty="0"/>
          </a:p>
          <a:p>
            <a:pPr marL="628650" lvl="1" indent="-171450" algn="just"/>
            <a:r>
              <a:rPr lang="en-GB" dirty="0" smtClean="0"/>
              <a:t>Determine the region to put a fibre</a:t>
            </a:r>
          </a:p>
          <a:p>
            <a:pPr marL="628650" lvl="1" indent="-171450" algn="just"/>
            <a:r>
              <a:rPr lang="en-GB" dirty="0" smtClean="0"/>
              <a:t>Determine and initialise the calculus collocating one fibre</a:t>
            </a:r>
          </a:p>
          <a:p>
            <a:pPr marL="628650" lvl="1" indent="-171450" algn="just"/>
            <a:r>
              <a:rPr lang="en-GB" dirty="0" smtClean="0"/>
              <a:t>Start a loop collocating fibres randomly:</a:t>
            </a:r>
          </a:p>
          <a:p>
            <a:pPr marL="895350" lvl="2" indent="-266700" algn="just"/>
            <a:r>
              <a:rPr lang="en-GB" dirty="0" smtClean="0"/>
              <a:t>Determine the fibre type, the radius and generate the possible coordinates of the fibre</a:t>
            </a:r>
          </a:p>
          <a:p>
            <a:pPr marL="895350" lvl="2" indent="-266700" algn="just"/>
            <a:r>
              <a:rPr lang="en-GB" dirty="0" smtClean="0"/>
              <a:t>Check if the fibre overlaps with another one (Rand_uSTRU_f_overlap – f_overlap)</a:t>
            </a:r>
            <a:endParaRPr lang="en-GB" dirty="0"/>
          </a:p>
          <a:p>
            <a:pPr marL="895350" lvl="2" indent="-266700" algn="just"/>
            <a:r>
              <a:rPr lang="en-GB" dirty="0" smtClean="0"/>
              <a:t>Check if the fibre is in an edge (two fibres will be added) or in a corner (four fibres will be added) and if some of them overlaps with another one</a:t>
            </a:r>
          </a:p>
          <a:p>
            <a:pPr marL="628650" lvl="1" indent="-171450" algn="just"/>
            <a:r>
              <a:rPr lang="en-GB" dirty="0" smtClean="0"/>
              <a:t>Check the First Heuristic: try to move the fibres around to gain more empty areas (Rand_uSTRU_f_FirstHeur </a:t>
            </a:r>
            <a:r>
              <a:rPr lang="en-GB" dirty="0"/>
              <a:t>- </a:t>
            </a:r>
            <a:r>
              <a:rPr lang="en-GB" dirty="0" err="1">
                <a:solidFill>
                  <a:schemeClr val="dk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dirty="0"/>
              <a:t>)</a:t>
            </a:r>
            <a:endParaRPr lang="en-GB" dirty="0" smtClean="0"/>
          </a:p>
          <a:p>
            <a:pPr marL="628650" lvl="1" indent="-171450" algn="just"/>
            <a:r>
              <a:rPr lang="en-GB" dirty="0" smtClean="0"/>
              <a:t>Check the Second Heuristic: try to compact the fibres on the outskirts of the RVE </a:t>
            </a:r>
            <a:r>
              <a:rPr lang="en-GB" dirty="0"/>
              <a:t>(</a:t>
            </a:r>
            <a:r>
              <a:rPr lang="en-GB" dirty="0" smtClean="0"/>
              <a:t>Rand_uSTRU_f_SecHeur </a:t>
            </a:r>
            <a:r>
              <a:rPr lang="en-GB" dirty="0"/>
              <a:t>- </a:t>
            </a:r>
            <a:r>
              <a:rPr lang="en-GB" dirty="0" err="1" smtClean="0">
                <a:solidFill>
                  <a:schemeClr val="dk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dirty="0" smtClean="0"/>
              <a:t>)</a:t>
            </a:r>
          </a:p>
          <a:p>
            <a:pPr marL="628650" lvl="1" indent="-171450" algn="just"/>
            <a:r>
              <a:rPr lang="en-GB" dirty="0" smtClean="0"/>
              <a:t>Optional: Third Heuristic to remove very short fibres in the edges or in the corners for FEM analysis </a:t>
            </a:r>
            <a:r>
              <a:rPr lang="en-GB" dirty="0"/>
              <a:t>(</a:t>
            </a:r>
            <a:r>
              <a:rPr lang="en-GB" dirty="0" err="1" smtClean="0"/>
              <a:t>Rand_uSTRU_f_Thi_Heur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err="1" smtClean="0">
                <a:solidFill>
                  <a:schemeClr val="dk1"/>
                </a:solidFill>
                <a:latin typeface="Courier Std" panose="02070409020205020404" pitchFamily="49" charset="0"/>
              </a:rPr>
              <a:t>Rand_Per_uSTRU_ThirdHeur</a:t>
            </a:r>
            <a:r>
              <a:rPr lang="en-GB" dirty="0" smtClean="0"/>
              <a:t>)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6052911" y="6084465"/>
            <a:ext cx="3091089" cy="461665"/>
            <a:chOff x="2289231" y="5927355"/>
            <a:chExt cx="2523830" cy="461665"/>
          </a:xfrm>
        </p:grpSpPr>
        <p:sp>
          <p:nvSpPr>
            <p:cNvPr id="13" name="CuadroTexto 12"/>
            <p:cNvSpPr txBox="1"/>
            <p:nvPr/>
          </p:nvSpPr>
          <p:spPr>
            <a:xfrm>
              <a:off x="2720415" y="5927355"/>
              <a:ext cx="2092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800" dirty="0" smtClean="0"/>
                <a:t>Melro2008generation – </a:t>
              </a:r>
              <a:r>
                <a:rPr lang="en-GB" sz="800" dirty="0" err="1" smtClean="0"/>
                <a:t>Computational_Micromechanics</a:t>
              </a:r>
              <a:endParaRPr lang="en-GB" sz="800" dirty="0" smtClean="0"/>
            </a:p>
            <a:p>
              <a:pPr algn="just"/>
              <a:r>
                <a:rPr lang="en-GB" sz="800" i="1" dirty="0" smtClean="0"/>
                <a:t>Generation of random distribution of fibres in long-fibre reinforced composites</a:t>
              </a:r>
              <a:r>
                <a:rPr lang="en-GB" sz="800" dirty="0" smtClean="0"/>
                <a:t>. </a:t>
              </a:r>
              <a:r>
                <a:rPr lang="en-GB" sz="800" dirty="0" err="1" smtClean="0"/>
                <a:t>Melro</a:t>
              </a:r>
              <a:r>
                <a:rPr lang="en-GB" sz="800" dirty="0" smtClean="0"/>
                <a:t>, A.R. et al.</a:t>
              </a:r>
            </a:p>
          </p:txBody>
        </p:sp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289231" y="5980530"/>
              <a:ext cx="438840" cy="355314"/>
            </a:xfrm>
            <a:prstGeom prst="rect">
              <a:avLst/>
            </a:prstGeom>
          </p:spPr>
        </p:pic>
      </p:grpSp>
      <p:sp>
        <p:nvSpPr>
          <p:cNvPr id="18" name="Rectángulo 17"/>
          <p:cNvSpPr/>
          <p:nvPr/>
        </p:nvSpPr>
        <p:spPr>
          <a:xfrm>
            <a:off x="5724128" y="44623"/>
            <a:ext cx="3384376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800" dirty="0" smtClean="0">
                <a:solidFill>
                  <a:schemeClr val="tx1"/>
                </a:solidFill>
              </a:rPr>
              <a:t>Rand_fibres_main_mod_OVM</a:t>
            </a:r>
            <a:endParaRPr lang="en-GB" sz="800" dirty="0">
              <a:solidFill>
                <a:schemeClr val="tx1"/>
              </a:solidFill>
            </a:endParaRPr>
          </a:p>
          <a:p>
            <a:pPr marL="88900" indent="-88900">
              <a:buFont typeface="Wingdings" panose="05000000000000000000" pitchFamily="2" charset="2"/>
              <a:buChar char="Ø"/>
            </a:pPr>
            <a:r>
              <a:rPr lang="en-GB" sz="800" dirty="0" err="1" smtClean="0">
                <a:solidFill>
                  <a:schemeClr val="tx1"/>
                </a:solidFill>
              </a:rPr>
              <a:t>Rand_Ustru_f_Loop</a:t>
            </a:r>
            <a:endParaRPr lang="en-GB" sz="800" dirty="0">
              <a:solidFill>
                <a:schemeClr val="tx1"/>
              </a:solidFill>
            </a:endParaRPr>
          </a:p>
          <a:p>
            <a:pPr marL="177800" lvl="1" indent="-88900">
              <a:buFont typeface="Arial" panose="020B0604020202020204" pitchFamily="34" charset="0"/>
              <a:buChar char="•"/>
            </a:pP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RandGen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: </a:t>
            </a:r>
            <a:r>
              <a:rPr lang="en-GB" sz="800" dirty="0">
                <a:solidFill>
                  <a:schemeClr val="tx1"/>
                </a:solidFill>
              </a:rPr>
              <a:t>main function </a:t>
            </a:r>
          </a:p>
          <a:p>
            <a:pPr marL="266700" lvl="2" indent="-88900">
              <a:buFont typeface="Wingdings" panose="05000000000000000000" pitchFamily="2" charset="2"/>
              <a:buChar char="Ø"/>
            </a:pPr>
            <a:r>
              <a:rPr lang="en-GB" sz="800" b="1" dirty="0" smtClean="0">
                <a:solidFill>
                  <a:schemeClr val="tx1"/>
                </a:solidFill>
              </a:rPr>
              <a:t>Rand_uSTRU_f_HardCoreModel</a:t>
            </a:r>
          </a:p>
          <a:p>
            <a:pPr marL="361950" lvl="3" indent="-95250">
              <a:buFont typeface="Arial" panose="020B0604020202020204" pitchFamily="34" charset="0"/>
              <a:buChar char="•"/>
            </a:pP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Rand_PER_uSTRU_GEN_3D_LayerBundle</a:t>
            </a: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f_overlap (</a:t>
            </a:r>
            <a:r>
              <a:rPr lang="en-GB" sz="800" dirty="0" smtClean="0">
                <a:solidFill>
                  <a:schemeClr val="tx1"/>
                </a:solidFill>
              </a:rPr>
              <a:t>Rand_uSTRU_f_overlap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</a:p>
          <a:p>
            <a:pPr marL="361950" lvl="3" indent="-95250"/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	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 Std" panose="02070409020205020404" pitchFamily="49" charset="0"/>
              </a:rPr>
              <a:t>(</a:t>
            </a:r>
            <a:r>
              <a:rPr lang="en-GB" sz="800" dirty="0" smtClean="0">
                <a:solidFill>
                  <a:schemeClr val="tx1"/>
                </a:solidFill>
              </a:rPr>
              <a:t>Rand_uSTRU_f_FirstHeur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  <a:p>
            <a:pPr marL="361950" lvl="3" indent="-95250"/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	- </a:t>
            </a:r>
            <a:r>
              <a:rPr lang="en-GB" sz="800" dirty="0" err="1" smtClean="0">
                <a:solidFill>
                  <a:schemeClr val="tx1"/>
                </a:solidFill>
                <a:latin typeface="Courier Std" panose="02070409020205020404" pitchFamily="49" charset="0"/>
              </a:rPr>
              <a:t>Rand_Per_uSTRU_SecHeur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dirty="0">
                <a:solidFill>
                  <a:schemeClr val="tx1"/>
                </a:solidFill>
              </a:rPr>
              <a:t>Rand_uSTRU_f_SecHeur</a:t>
            </a:r>
            <a:r>
              <a:rPr lang="en-GB" sz="800" dirty="0" smtClean="0">
                <a:solidFill>
                  <a:schemeClr val="tx1"/>
                </a:solidFill>
                <a:latin typeface="Courier Std" panose="02070409020205020404" pitchFamily="49" charset="0"/>
              </a:rPr>
              <a:t>)</a:t>
            </a:r>
            <a:endParaRPr lang="en-GB" sz="800" dirty="0">
              <a:solidFill>
                <a:schemeClr val="tx1"/>
              </a:solidFill>
              <a:latin typeface="Courier Std" panose="02070409020205020404" pitchFamily="49" charset="0"/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6444208" y="1203585"/>
            <a:ext cx="2678436" cy="4799135"/>
            <a:chOff x="6444208" y="1203585"/>
            <a:chExt cx="2678436" cy="4799135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008" y="1203585"/>
              <a:ext cx="2232565" cy="4799135"/>
            </a:xfrm>
            <a:prstGeom prst="rect">
              <a:avLst/>
            </a:prstGeom>
          </p:spPr>
        </p:pic>
        <p:sp>
          <p:nvSpPr>
            <p:cNvPr id="19" name="Rectángulo 18"/>
            <p:cNvSpPr/>
            <p:nvPr/>
          </p:nvSpPr>
          <p:spPr>
            <a:xfrm>
              <a:off x="6444208" y="1203585"/>
              <a:ext cx="2520280" cy="92927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602364" y="5301208"/>
              <a:ext cx="2520280" cy="511484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501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85548</TotalTime>
  <Words>911</Words>
  <Application>Microsoft Office PowerPoint</Application>
  <PresentationFormat>Presentación en pantalla (4:3)</PresentationFormat>
  <Paragraphs>251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Courier Std</vt:lpstr>
      <vt:lpstr>Times New Roman</vt:lpstr>
      <vt:lpstr>Wingdings</vt:lpstr>
      <vt:lpstr>Tema de Office</vt:lpstr>
      <vt:lpstr>RVE GENERATOR</vt:lpstr>
      <vt:lpstr>HOW IT WORKS?</vt:lpstr>
      <vt:lpstr>HOW IT WORKS?</vt:lpstr>
      <vt:lpstr>HOW IT WORKS?</vt:lpstr>
      <vt:lpstr>SCRIPT BY SCRIPT LIST OF CONTENTS</vt:lpstr>
      <vt:lpstr>SCRIPT BY SCRIPT LIST OF CONTENTS</vt:lpstr>
      <vt:lpstr>SCRIPT BY SCRIPT Rand_fibres_main</vt:lpstr>
      <vt:lpstr>SCRIPT BY SCRIPT Rand_Ustru_F_lOOP</vt:lpstr>
      <vt:lpstr>SCRIPT BY SCRIPT Rand_uSTRU_f_HardCoreModel</vt:lpstr>
      <vt:lpstr>SCRIPT BY SCRIPT Rand_uSTRU_f_OVERLAP</vt:lpstr>
      <vt:lpstr>SCRIPT BY SCRIPT Rand_uSTRU_f_FirstHeur</vt:lpstr>
      <vt:lpstr>SCRIPT BY SCRIPT Rand_uSTRU_f_SECHeur</vt:lpstr>
      <vt:lpstr>END OF THE algorithm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SR. MAX Castro Molina</dc:creator>
  <cp:lastModifiedBy>Oriol Vallmajo</cp:lastModifiedBy>
  <cp:revision>539</cp:revision>
  <dcterms:created xsi:type="dcterms:W3CDTF">2015-10-19T07:49:13Z</dcterms:created>
  <dcterms:modified xsi:type="dcterms:W3CDTF">2022-12-15T12:45:18Z</dcterms:modified>
</cp:coreProperties>
</file>