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64" r:id="rId6"/>
    <p:sldId id="256" r:id="rId7"/>
    <p:sldId id="262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379" autoAdjust="0"/>
    <p:restoredTop sz="94729" autoAdjust="0"/>
  </p:normalViewPr>
  <p:slideViewPr>
    <p:cSldViewPr snapToGrid="0">
      <p:cViewPr>
        <p:scale>
          <a:sx n="100" d="100"/>
          <a:sy n="100" d="100"/>
        </p:scale>
        <p:origin x="-1672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F652-A445-4B4F-B4D1-FD671A4858F5}" type="datetimeFigureOut">
              <a:rPr lang="en-US" smtClean="0"/>
              <a:pPr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77996" y="1228440"/>
            <a:ext cx="660400" cy="41671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1321" y="1584039"/>
            <a:ext cx="660400" cy="38115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3046" y="2667775"/>
            <a:ext cx="660400" cy="272785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8513" y="3057239"/>
            <a:ext cx="660400" cy="23383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2398" y="5503644"/>
            <a:ext cx="130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Franchise Tax Board (DGS)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3331" y="5503644"/>
            <a:ext cx="162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Cal Tech 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HQ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 (CAL TECH)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0398" y="5503644"/>
            <a:ext cx="162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Richmond 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Lab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(CDPH)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8264" y="5503644"/>
            <a:ext cx="16255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Veteran’s Home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(CDVA)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0135" y="843772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251</a:t>
            </a:r>
            <a:r>
              <a:rPr lang="en-US" b="1" dirty="0" smtClean="0">
                <a:latin typeface="Avenir Book"/>
                <a:cs typeface="Avenir Book"/>
              </a:rPr>
              <a:t> </a:t>
            </a:r>
            <a:r>
              <a:rPr lang="en-US" b="1" dirty="0" err="1" smtClean="0">
                <a:latin typeface="Avenir Book"/>
                <a:cs typeface="Avenir Book"/>
              </a:rPr>
              <a:t>G</a:t>
            </a:r>
            <a:r>
              <a:rPr lang="en-US" b="1" dirty="0" err="1" smtClean="0">
                <a:latin typeface="Avenir Book"/>
                <a:cs typeface="Avenir Book"/>
              </a:rPr>
              <a:t>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6532" y="1214707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223</a:t>
            </a:r>
            <a:r>
              <a:rPr lang="en-US" b="1" dirty="0" smtClean="0">
                <a:latin typeface="Avenir Book"/>
                <a:cs typeface="Avenir Book"/>
              </a:rPr>
              <a:t> </a:t>
            </a:r>
            <a:r>
              <a:rPr lang="en-US" b="1" dirty="0" err="1" smtClean="0">
                <a:latin typeface="Avenir Book"/>
                <a:cs typeface="Avenir Book"/>
              </a:rPr>
              <a:t>G</a:t>
            </a:r>
            <a:r>
              <a:rPr lang="en-US" b="1" dirty="0" err="1" smtClean="0">
                <a:latin typeface="Avenir Book"/>
                <a:cs typeface="Avenir Book"/>
              </a:rPr>
              <a:t>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7465" y="2298443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168</a:t>
            </a:r>
            <a:r>
              <a:rPr lang="en-US" b="1" dirty="0" smtClean="0">
                <a:latin typeface="Avenir Book"/>
                <a:cs typeface="Avenir Book"/>
              </a:rPr>
              <a:t> </a:t>
            </a:r>
            <a:r>
              <a:rPr lang="en-US" b="1" dirty="0" err="1" smtClean="0">
                <a:latin typeface="Avenir Book"/>
                <a:cs typeface="Avenir Book"/>
              </a:rPr>
              <a:t>G</a:t>
            </a:r>
            <a:r>
              <a:rPr lang="en-US" b="1" dirty="0" err="1" smtClean="0">
                <a:latin typeface="Avenir Book"/>
                <a:cs typeface="Avenir Book"/>
              </a:rPr>
              <a:t>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9063" y="266777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152</a:t>
            </a:r>
            <a:r>
              <a:rPr lang="en-US" b="1" dirty="0" smtClean="0">
                <a:latin typeface="Avenir Book"/>
                <a:cs typeface="Avenir Book"/>
              </a:rPr>
              <a:t> </a:t>
            </a:r>
            <a:r>
              <a:rPr lang="en-US" b="1" dirty="0" err="1" smtClean="0">
                <a:latin typeface="Avenir Book"/>
                <a:cs typeface="Avenir Book"/>
              </a:rPr>
              <a:t>G</a:t>
            </a:r>
            <a:r>
              <a:rPr lang="en-US" b="1" dirty="0" err="1" smtClean="0">
                <a:latin typeface="Avenir Book"/>
                <a:cs typeface="Avenir Book"/>
              </a:rPr>
              <a:t>Wh</a:t>
            </a:r>
            <a:endParaRPr lang="en-US" b="1" dirty="0" smtClean="0"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-1197608" y="2788061"/>
            <a:ext cx="5242399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379479" y="1213192"/>
            <a:ext cx="207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Electricity Consumption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2404" y="5410449"/>
            <a:ext cx="6519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12818" y="165819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4</a:t>
            </a:r>
            <a:r>
              <a:rPr lang="en-US" sz="2400" b="1" dirty="0" smtClean="0">
                <a:latin typeface="Avenir Next Demi Bold"/>
                <a:cs typeface="Avenir Next Demi Bold"/>
              </a:rPr>
              <a:t> top consumers </a:t>
            </a:r>
            <a:r>
              <a:rPr lang="en-US" sz="2400" b="1" dirty="0" smtClean="0">
                <a:latin typeface="Avenir Next Demi Bold"/>
                <a:cs typeface="Avenir Next Demi Bold"/>
              </a:rPr>
              <a:t>of electricity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2818" y="627484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in 2014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28" name="Rectangle 2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30" name="Picture 29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65830" y="4979259"/>
            <a:ext cx="207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/>
                <a:cs typeface="Avenir Book"/>
              </a:rPr>
              <a:t>Buildings</a:t>
            </a:r>
            <a:endParaRPr lang="en-US" sz="2000" dirty="0" smtClean="0">
              <a:latin typeface="Avenir Book"/>
              <a:cs typeface="Avenir 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1093785"/>
            <a:ext cx="2342847" cy="360911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0" y="4702895"/>
            <a:ext cx="3975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Cal Tech HQ </a:t>
            </a:r>
          </a:p>
          <a:p>
            <a:pPr algn="ctr"/>
            <a:r>
              <a:rPr lang="en-US" sz="2800" dirty="0" smtClean="0">
                <a:latin typeface="Avenir Black"/>
                <a:cs typeface="Avenir Black"/>
              </a:rPr>
              <a:t>building</a:t>
            </a:r>
          </a:p>
          <a:p>
            <a:pPr algn="ctr"/>
            <a:r>
              <a:rPr lang="en-US" sz="2800" dirty="0" smtClean="0">
                <a:latin typeface="Avenir Black"/>
                <a:cs typeface="Avenir Black"/>
              </a:rPr>
              <a:t> (Cal Tech)</a:t>
            </a:r>
            <a:endParaRPr lang="en-US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27525" y="1089165"/>
            <a:ext cx="4078740" cy="4567837"/>
            <a:chOff x="3242701" y="946725"/>
            <a:chExt cx="4078740" cy="4567837"/>
          </a:xfrm>
        </p:grpSpPr>
        <p:pic>
          <p:nvPicPr>
            <p:cNvPr id="8" name="Picture 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833090"/>
              <a:ext cx="577273" cy="577273"/>
            </a:xfrm>
            <a:prstGeom prst="rect">
              <a:avLst/>
            </a:prstGeom>
          </p:spPr>
        </p:pic>
        <p:pic>
          <p:nvPicPr>
            <p:cNvPr id="9" name="Picture 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833090"/>
              <a:ext cx="577273" cy="577273"/>
            </a:xfrm>
            <a:prstGeom prst="rect">
              <a:avLst/>
            </a:prstGeom>
          </p:spPr>
        </p:pic>
        <p:pic>
          <p:nvPicPr>
            <p:cNvPr id="10" name="Picture 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247" y="3833090"/>
              <a:ext cx="577273" cy="577273"/>
            </a:xfrm>
            <a:prstGeom prst="rect">
              <a:avLst/>
            </a:prstGeom>
          </p:spPr>
        </p:pic>
        <p:pic>
          <p:nvPicPr>
            <p:cNvPr id="11" name="Picture 1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833090"/>
              <a:ext cx="577273" cy="577273"/>
            </a:xfrm>
            <a:prstGeom prst="rect">
              <a:avLst/>
            </a:prstGeom>
          </p:spPr>
        </p:pic>
        <p:pic>
          <p:nvPicPr>
            <p:cNvPr id="18" name="Picture 1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833090"/>
              <a:ext cx="577273" cy="577273"/>
            </a:xfrm>
            <a:prstGeom prst="rect">
              <a:avLst/>
            </a:prstGeom>
          </p:spPr>
        </p:pic>
        <p:pic>
          <p:nvPicPr>
            <p:cNvPr id="19" name="Picture 1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833090"/>
              <a:ext cx="577273" cy="577273"/>
            </a:xfrm>
            <a:prstGeom prst="rect">
              <a:avLst/>
            </a:prstGeom>
          </p:spPr>
        </p:pic>
        <p:pic>
          <p:nvPicPr>
            <p:cNvPr id="20" name="Picture 1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833090"/>
              <a:ext cx="577273" cy="577273"/>
            </a:xfrm>
            <a:prstGeom prst="rect">
              <a:avLst/>
            </a:prstGeom>
          </p:spPr>
        </p:pic>
        <p:pic>
          <p:nvPicPr>
            <p:cNvPr id="21" name="Picture 2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255817"/>
              <a:ext cx="577273" cy="577273"/>
            </a:xfrm>
            <a:prstGeom prst="rect">
              <a:avLst/>
            </a:prstGeom>
          </p:spPr>
        </p:pic>
        <p:pic>
          <p:nvPicPr>
            <p:cNvPr id="22" name="Picture 2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678544"/>
              <a:ext cx="577273" cy="577273"/>
            </a:xfrm>
            <a:prstGeom prst="rect">
              <a:avLst/>
            </a:prstGeom>
          </p:spPr>
        </p:pic>
        <p:pic>
          <p:nvPicPr>
            <p:cNvPr id="23" name="Picture 2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101271"/>
              <a:ext cx="577273" cy="577273"/>
            </a:xfrm>
            <a:prstGeom prst="rect">
              <a:avLst/>
            </a:prstGeom>
          </p:spPr>
        </p:pic>
        <p:pic>
          <p:nvPicPr>
            <p:cNvPr id="24" name="Picture 2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1523998"/>
              <a:ext cx="577273" cy="577273"/>
            </a:xfrm>
            <a:prstGeom prst="rect">
              <a:avLst/>
            </a:prstGeom>
          </p:spPr>
        </p:pic>
        <p:pic>
          <p:nvPicPr>
            <p:cNvPr id="25" name="Picture 2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946725"/>
              <a:ext cx="577273" cy="577273"/>
            </a:xfrm>
            <a:prstGeom prst="rect">
              <a:avLst/>
            </a:prstGeom>
          </p:spPr>
        </p:pic>
        <p:pic>
          <p:nvPicPr>
            <p:cNvPr id="26" name="Picture 2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946725"/>
              <a:ext cx="577273" cy="577273"/>
            </a:xfrm>
            <a:prstGeom prst="rect">
              <a:avLst/>
            </a:prstGeom>
          </p:spPr>
        </p:pic>
        <p:pic>
          <p:nvPicPr>
            <p:cNvPr id="27" name="Picture 2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1523998"/>
              <a:ext cx="577273" cy="577273"/>
            </a:xfrm>
            <a:prstGeom prst="rect">
              <a:avLst/>
            </a:prstGeom>
          </p:spPr>
        </p:pic>
        <p:pic>
          <p:nvPicPr>
            <p:cNvPr id="28" name="Picture 2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101271"/>
              <a:ext cx="577273" cy="577273"/>
            </a:xfrm>
            <a:prstGeom prst="rect">
              <a:avLst/>
            </a:prstGeom>
          </p:spPr>
        </p:pic>
        <p:pic>
          <p:nvPicPr>
            <p:cNvPr id="29" name="Picture 2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678544"/>
              <a:ext cx="577273" cy="577273"/>
            </a:xfrm>
            <a:prstGeom prst="rect">
              <a:avLst/>
            </a:prstGeom>
          </p:spPr>
        </p:pic>
        <p:pic>
          <p:nvPicPr>
            <p:cNvPr id="30" name="Picture 2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255817"/>
              <a:ext cx="577273" cy="577273"/>
            </a:xfrm>
            <a:prstGeom prst="rect">
              <a:avLst/>
            </a:prstGeom>
          </p:spPr>
        </p:pic>
        <p:pic>
          <p:nvPicPr>
            <p:cNvPr id="31" name="Picture 3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946725"/>
              <a:ext cx="577273" cy="577273"/>
            </a:xfrm>
            <a:prstGeom prst="rect">
              <a:avLst/>
            </a:prstGeom>
          </p:spPr>
        </p:pic>
        <p:pic>
          <p:nvPicPr>
            <p:cNvPr id="32" name="Picture 3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3255817"/>
              <a:ext cx="577273" cy="577273"/>
            </a:xfrm>
            <a:prstGeom prst="rect">
              <a:avLst/>
            </a:prstGeom>
          </p:spPr>
        </p:pic>
        <p:pic>
          <p:nvPicPr>
            <p:cNvPr id="33" name="Picture 3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946725"/>
              <a:ext cx="577273" cy="577273"/>
            </a:xfrm>
            <a:prstGeom prst="rect">
              <a:avLst/>
            </a:prstGeom>
          </p:spPr>
        </p:pic>
        <p:pic>
          <p:nvPicPr>
            <p:cNvPr id="34" name="Picture 3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255817"/>
              <a:ext cx="577273" cy="577273"/>
            </a:xfrm>
            <a:prstGeom prst="rect">
              <a:avLst/>
            </a:prstGeom>
          </p:spPr>
        </p:pic>
        <p:pic>
          <p:nvPicPr>
            <p:cNvPr id="35" name="Picture 3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946725"/>
              <a:ext cx="577273" cy="577273"/>
            </a:xfrm>
            <a:prstGeom prst="rect">
              <a:avLst/>
            </a:prstGeom>
          </p:spPr>
        </p:pic>
        <p:pic>
          <p:nvPicPr>
            <p:cNvPr id="36" name="Picture 3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255817"/>
              <a:ext cx="577273" cy="577273"/>
            </a:xfrm>
            <a:prstGeom prst="rect">
              <a:avLst/>
            </a:prstGeom>
          </p:spPr>
        </p:pic>
        <p:pic>
          <p:nvPicPr>
            <p:cNvPr id="37" name="Picture 3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946725"/>
              <a:ext cx="577273" cy="577273"/>
            </a:xfrm>
            <a:prstGeom prst="rect">
              <a:avLst/>
            </a:prstGeom>
          </p:spPr>
        </p:pic>
        <p:pic>
          <p:nvPicPr>
            <p:cNvPr id="38" name="Picture 3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255817"/>
              <a:ext cx="577273" cy="577273"/>
            </a:xfrm>
            <a:prstGeom prst="rect">
              <a:avLst/>
            </a:prstGeom>
          </p:spPr>
        </p:pic>
        <p:pic>
          <p:nvPicPr>
            <p:cNvPr id="39" name="Picture 3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946725"/>
              <a:ext cx="577273" cy="577273"/>
            </a:xfrm>
            <a:prstGeom prst="rect">
              <a:avLst/>
            </a:prstGeom>
          </p:spPr>
        </p:pic>
        <p:pic>
          <p:nvPicPr>
            <p:cNvPr id="40" name="Picture 3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255817"/>
              <a:ext cx="577273" cy="577273"/>
            </a:xfrm>
            <a:prstGeom prst="rect">
              <a:avLst/>
            </a:prstGeom>
          </p:spPr>
        </p:pic>
        <p:pic>
          <p:nvPicPr>
            <p:cNvPr id="41" name="Picture 4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678544"/>
              <a:ext cx="577273" cy="577273"/>
            </a:xfrm>
            <a:prstGeom prst="rect">
              <a:avLst/>
            </a:prstGeom>
          </p:spPr>
        </p:pic>
        <p:pic>
          <p:nvPicPr>
            <p:cNvPr id="42" name="Picture 4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101271"/>
              <a:ext cx="577273" cy="577273"/>
            </a:xfrm>
            <a:prstGeom prst="rect">
              <a:avLst/>
            </a:prstGeom>
          </p:spPr>
        </p:pic>
        <p:pic>
          <p:nvPicPr>
            <p:cNvPr id="43" name="Picture 4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1523998"/>
              <a:ext cx="577273" cy="577273"/>
            </a:xfrm>
            <a:prstGeom prst="rect">
              <a:avLst/>
            </a:prstGeom>
          </p:spPr>
        </p:pic>
        <p:pic>
          <p:nvPicPr>
            <p:cNvPr id="44" name="Picture 4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1523998"/>
              <a:ext cx="577273" cy="577273"/>
            </a:xfrm>
            <a:prstGeom prst="rect">
              <a:avLst/>
            </a:prstGeom>
          </p:spPr>
        </p:pic>
        <p:pic>
          <p:nvPicPr>
            <p:cNvPr id="45" name="Picture 4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1523998"/>
              <a:ext cx="577273" cy="577273"/>
            </a:xfrm>
            <a:prstGeom prst="rect">
              <a:avLst/>
            </a:prstGeom>
          </p:spPr>
        </p:pic>
        <p:pic>
          <p:nvPicPr>
            <p:cNvPr id="46" name="Picture 4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1523998"/>
              <a:ext cx="577273" cy="577273"/>
            </a:xfrm>
            <a:prstGeom prst="rect">
              <a:avLst/>
            </a:prstGeom>
          </p:spPr>
        </p:pic>
        <p:pic>
          <p:nvPicPr>
            <p:cNvPr id="47" name="Picture 4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1523998"/>
              <a:ext cx="577273" cy="577273"/>
            </a:xfrm>
            <a:prstGeom prst="rect">
              <a:avLst/>
            </a:prstGeom>
          </p:spPr>
        </p:pic>
        <p:pic>
          <p:nvPicPr>
            <p:cNvPr id="48" name="Picture 4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101271"/>
              <a:ext cx="577273" cy="577273"/>
            </a:xfrm>
            <a:prstGeom prst="rect">
              <a:avLst/>
            </a:prstGeom>
          </p:spPr>
        </p:pic>
        <p:pic>
          <p:nvPicPr>
            <p:cNvPr id="49" name="Picture 4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678544"/>
              <a:ext cx="577273" cy="57727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4619806" y="4560455"/>
              <a:ext cx="13854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Avenir Black"/>
                  <a:cs typeface="Avenir Black"/>
                </a:rPr>
                <a:t>246 </a:t>
              </a:r>
              <a:r>
                <a:rPr lang="en-US" sz="2800" dirty="0" smtClean="0">
                  <a:latin typeface="Avenir Black"/>
                  <a:cs typeface="Avenir Black"/>
                </a:rPr>
                <a:t>Homes</a:t>
              </a:r>
              <a:endParaRPr lang="en-US" sz="2800" dirty="0"/>
            </a:p>
          </p:txBody>
        </p:sp>
        <p:pic>
          <p:nvPicPr>
            <p:cNvPr id="52" name="Picture 5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678544"/>
              <a:ext cx="577273" cy="577273"/>
            </a:xfrm>
            <a:prstGeom prst="rect">
              <a:avLst/>
            </a:prstGeom>
          </p:spPr>
        </p:pic>
        <p:pic>
          <p:nvPicPr>
            <p:cNvPr id="53" name="Picture 5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678544"/>
              <a:ext cx="577273" cy="577273"/>
            </a:xfrm>
            <a:prstGeom prst="rect">
              <a:avLst/>
            </a:prstGeom>
          </p:spPr>
        </p:pic>
        <p:pic>
          <p:nvPicPr>
            <p:cNvPr id="54" name="Picture 5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678544"/>
              <a:ext cx="577273" cy="577273"/>
            </a:xfrm>
            <a:prstGeom prst="rect">
              <a:avLst/>
            </a:prstGeom>
          </p:spPr>
        </p:pic>
        <p:pic>
          <p:nvPicPr>
            <p:cNvPr id="55" name="Picture 5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101271"/>
              <a:ext cx="577273" cy="577273"/>
            </a:xfrm>
            <a:prstGeom prst="rect">
              <a:avLst/>
            </a:prstGeom>
          </p:spPr>
        </p:pic>
        <p:pic>
          <p:nvPicPr>
            <p:cNvPr id="56" name="Picture 5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101271"/>
              <a:ext cx="577273" cy="577273"/>
            </a:xfrm>
            <a:prstGeom prst="rect">
              <a:avLst/>
            </a:prstGeom>
          </p:spPr>
        </p:pic>
        <p:pic>
          <p:nvPicPr>
            <p:cNvPr id="57" name="Picture 5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101271"/>
              <a:ext cx="577273" cy="577273"/>
            </a:xfrm>
            <a:prstGeom prst="rect">
              <a:avLst/>
            </a:prstGeom>
          </p:spPr>
        </p:pic>
      </p:grpSp>
      <p:sp>
        <p:nvSpPr>
          <p:cNvPr id="59" name="Equal 58"/>
          <p:cNvSpPr/>
          <p:nvPr/>
        </p:nvSpPr>
        <p:spPr>
          <a:xfrm>
            <a:off x="2884299" y="2820984"/>
            <a:ext cx="937694" cy="5772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8272" y="202260"/>
            <a:ext cx="72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Annual Electricity Consumption</a:t>
            </a:r>
            <a:endParaRPr lang="en-US" sz="2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62" name="Rectangle 61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63" name="Picture 62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144000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 encourage better conservation </a:t>
            </a:r>
            <a:r>
              <a:rPr lang="en-US" sz="3600" dirty="0" smtClean="0">
                <a:latin typeface="Avenir Black"/>
                <a:cs typeface="Avenir Black"/>
              </a:rPr>
              <a:t>and awareness</a:t>
            </a:r>
            <a:r>
              <a:rPr lang="en-US" sz="3600" dirty="0" smtClean="0">
                <a:latin typeface="Avenir Black"/>
                <a:cs typeface="Avenir Black"/>
              </a:rPr>
              <a:t>?</a:t>
            </a:r>
            <a:endParaRPr lang="en-US" sz="3600" dirty="0">
              <a:latin typeface="Avenir Black"/>
              <a:cs typeface="Avenir Blac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7" name="Rectangle 6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8" name="Picture 7" descr="noun_327_cc.png"/>
            <p:cNvPicPr>
              <a:picLocks noChangeAspect="1"/>
            </p:cNvPicPr>
            <p:nvPr/>
          </p:nvPicPr>
          <p:blipFill>
            <a:blip r:embed="rId3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91" y="2410685"/>
            <a:ext cx="7458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Improve</a:t>
            </a:r>
            <a:r>
              <a:rPr lang="en-US" sz="4800" dirty="0" smtClean="0">
                <a:latin typeface="Avenir Light"/>
                <a:cs typeface="Avenir Light"/>
              </a:rPr>
              <a:t> energy conservation through </a:t>
            </a:r>
            <a:r>
              <a:rPr lang="en-US" sz="4800" dirty="0" smtClean="0">
                <a:latin typeface="Avenir Light"/>
                <a:cs typeface="Avenir Light"/>
              </a:rPr>
              <a:t>text </a:t>
            </a:r>
            <a:r>
              <a:rPr lang="en-US" sz="4800" dirty="0" smtClean="0">
                <a:latin typeface="Avenir Light"/>
                <a:cs typeface="Avenir Light"/>
              </a:rPr>
              <a:t>messages</a:t>
            </a:r>
            <a:endParaRPr lang="en-US" sz="4800" dirty="0">
              <a:latin typeface="Avenir Light"/>
              <a:cs typeface="Avenir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4091" y="1699485"/>
            <a:ext cx="360100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venir Light"/>
                <a:cs typeface="Avenir Light"/>
              </a:rPr>
              <a:t>People open texts.</a:t>
            </a:r>
            <a:endParaRPr lang="en-US" sz="3200" dirty="0">
              <a:latin typeface="Avenir Light"/>
              <a:cs typeface="Avenir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8" name="Rectangle 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9" name="Picture 8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347677" y="2387600"/>
            <a:ext cx="4728789" cy="2254766"/>
            <a:chOff x="2347677" y="2387600"/>
            <a:chExt cx="4728789" cy="2254766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2514600"/>
              <a:ext cx="1689100" cy="1663700"/>
              <a:chOff x="800100" y="2667000"/>
              <a:chExt cx="1689100" cy="1663700"/>
            </a:xfrm>
          </p:grpSpPr>
          <p:sp>
            <p:nvSpPr>
              <p:cNvPr id="15" name="Donut 14"/>
              <p:cNvSpPr/>
              <p:nvPr/>
            </p:nvSpPr>
            <p:spPr>
              <a:xfrm>
                <a:off x="800100" y="2667000"/>
                <a:ext cx="1689100" cy="1663700"/>
              </a:xfrm>
              <a:prstGeom prst="donut">
                <a:avLst>
                  <a:gd name="adj" fmla="val 14862"/>
                </a:avLst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88776" y="3111500"/>
                <a:ext cx="1271823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 smtClean="0">
                    <a:latin typeface="Avenir Light"/>
                    <a:cs typeface="Avenir Light"/>
                  </a:rPr>
                  <a:t>98%</a:t>
                </a:r>
                <a:endParaRPr lang="en-US" sz="40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5255976" y="2971800"/>
              <a:ext cx="12718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 smtClean="0">
                  <a:latin typeface="Avenir Light"/>
                  <a:cs typeface="Avenir Light"/>
                </a:rPr>
                <a:t>22%</a:t>
              </a:r>
              <a:endParaRPr lang="en-US" sz="4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47677" y="4273034"/>
              <a:ext cx="18611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Light"/>
                  <a:cs typeface="Avenir Light"/>
                </a:rPr>
                <a:t>Of texts opened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2777" y="4247634"/>
              <a:ext cx="20236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Light"/>
                  <a:cs typeface="Avenir Light"/>
                </a:rPr>
                <a:t>Of emails opened</a:t>
              </a:r>
              <a:endParaRPr lang="en-US" dirty="0"/>
            </a:p>
          </p:txBody>
        </p:sp>
        <p:sp>
          <p:nvSpPr>
            <p:cNvPr id="28" name="Donut 27"/>
            <p:cNvSpPr/>
            <p:nvPr/>
          </p:nvSpPr>
          <p:spPr>
            <a:xfrm>
              <a:off x="5067300" y="2514600"/>
              <a:ext cx="1689100" cy="1663700"/>
            </a:xfrm>
            <a:prstGeom prst="donut">
              <a:avLst>
                <a:gd name="adj" fmla="val 148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2641600"/>
              <a:ext cx="368300" cy="153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5594350" y="2724150"/>
              <a:ext cx="596900" cy="233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5073650" y="2216150"/>
              <a:ext cx="647700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6369050" y="3359150"/>
              <a:ext cx="596900" cy="66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828370">
              <a:off x="3854584" y="2615248"/>
              <a:ext cx="176220" cy="464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8232" y="61603"/>
            <a:ext cx="3167536" cy="6734793"/>
            <a:chOff x="3287525" y="123207"/>
            <a:chExt cx="3167536" cy="67347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rcRect b="-1118"/>
            <a:stretch>
              <a:fillRect/>
            </a:stretch>
          </p:blipFill>
          <p:spPr>
            <a:xfrm>
              <a:off x="3287525" y="123207"/>
              <a:ext cx="3167536" cy="6734793"/>
            </a:xfrm>
            <a:prstGeom prst="rect">
              <a:avLst/>
            </a:prstGeom>
          </p:spPr>
        </p:pic>
        <p:pic>
          <p:nvPicPr>
            <p:cNvPr id="7" name="Picture 6" descr="nudgeSMS_welcome_i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910" y="1079500"/>
              <a:ext cx="2694767" cy="47815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0" y="255369"/>
            <a:ext cx="3440545" cy="455834"/>
            <a:chOff x="3168092" y="6414869"/>
            <a:chExt cx="3440545" cy="455834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-1118"/>
          <a:stretch>
            <a:fillRect/>
          </a:stretch>
        </p:blipFill>
        <p:spPr>
          <a:xfrm>
            <a:off x="2988232" y="61603"/>
            <a:ext cx="3167536" cy="6734793"/>
          </a:xfrm>
          <a:prstGeom prst="rect">
            <a:avLst/>
          </a:prstGeom>
        </p:spPr>
      </p:pic>
      <p:pic>
        <p:nvPicPr>
          <p:cNvPr id="7" name="Picture 6" descr="nudgeSMS_welcome_i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792" y="1017896"/>
            <a:ext cx="2656416" cy="48114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255369"/>
            <a:ext cx="3440545" cy="455834"/>
            <a:chOff x="3168092" y="6414869"/>
            <a:chExt cx="3440545" cy="455834"/>
          </a:xfrm>
        </p:grpSpPr>
        <p:sp>
          <p:nvSpPr>
            <p:cNvPr id="8" name="Rectangle 7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9" name="Picture 8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-1118"/>
          <a:stretch>
            <a:fillRect/>
          </a:stretch>
        </p:blipFill>
        <p:spPr>
          <a:xfrm>
            <a:off x="2988232" y="165100"/>
            <a:ext cx="3167536" cy="5880100"/>
          </a:xfrm>
          <a:prstGeom prst="rect">
            <a:avLst/>
          </a:prstGeom>
        </p:spPr>
      </p:pic>
      <p:pic>
        <p:nvPicPr>
          <p:cNvPr id="7" name="Picture 6" descr="nudgeSMS_welcome_i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792" y="1044286"/>
            <a:ext cx="2656416" cy="4119169"/>
          </a:xfrm>
          <a:prstGeom prst="rect">
            <a:avLst/>
          </a:prstGeom>
        </p:spPr>
      </p:pic>
      <p:grpSp>
        <p:nvGrpSpPr>
          <p:cNvPr id="2" name="Group 5"/>
          <p:cNvGrpSpPr/>
          <p:nvPr/>
        </p:nvGrpSpPr>
        <p:grpSpPr>
          <a:xfrm>
            <a:off x="0" y="255369"/>
            <a:ext cx="3440545" cy="455834"/>
            <a:chOff x="3168092" y="6414869"/>
            <a:chExt cx="3440545" cy="455834"/>
          </a:xfrm>
        </p:grpSpPr>
        <p:sp>
          <p:nvSpPr>
            <p:cNvPr id="8" name="Rectangle 7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9" name="Picture 8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8272" y="1166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Icons made by </a:t>
            </a:r>
            <a:r>
              <a:rPr lang="en-US" dirty="0" err="1" smtClean="0"/>
              <a:t>Freepik</a:t>
            </a:r>
            <a:r>
              <a:rPr lang="en-US" dirty="0" smtClean="0"/>
              <a:t> from </a:t>
            </a:r>
            <a:r>
              <a:rPr lang="en-US" dirty="0" err="1" smtClean="0"/>
              <a:t>www.flaticon.com</a:t>
            </a:r>
            <a:r>
              <a:rPr lang="en-US" dirty="0" smtClean="0"/>
              <a:t> is licensed CC BY 3.0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16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Credits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8272" y="2136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Plug</a:t>
            </a:r>
            <a:r>
              <a:rPr lang="en-US" dirty="0" smtClean="0"/>
              <a:t>-</a:t>
            </a:r>
            <a:r>
              <a:rPr lang="en-US" dirty="0" smtClean="0"/>
              <a:t>In icon </a:t>
            </a:r>
            <a:r>
              <a:rPr lang="en-US" dirty="0" smtClean="0"/>
              <a:t>by Edward Boatman from the Noun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8272" y="32329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Smartphone by Martin Jordan from the Noun Project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127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14</cp:revision>
  <dcterms:created xsi:type="dcterms:W3CDTF">2015-10-24T21:41:13Z</dcterms:created>
  <dcterms:modified xsi:type="dcterms:W3CDTF">2015-10-25T15:48:07Z</dcterms:modified>
  <cp:category/>
</cp:coreProperties>
</file>