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6" r:id="rId2"/>
    <p:sldId id="257" r:id="rId3"/>
    <p:sldId id="259" r:id="rId4"/>
    <p:sldId id="267" r:id="rId5"/>
    <p:sldId id="258" r:id="rId6"/>
    <p:sldId id="261" r:id="rId7"/>
    <p:sldId id="264" r:id="rId8"/>
    <p:sldId id="270" r:id="rId9"/>
    <p:sldId id="256" r:id="rId10"/>
    <p:sldId id="262" r:id="rId11"/>
    <p:sldId id="265" r:id="rId12"/>
    <p:sldId id="269" r:id="rId13"/>
    <p:sldId id="271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379" autoAdjust="0"/>
    <p:restoredTop sz="94729" autoAdjust="0"/>
  </p:normalViewPr>
  <p:slideViewPr>
    <p:cSldViewPr snapToGrid="0">
      <p:cViewPr>
        <p:scale>
          <a:sx n="85" d="100"/>
          <a:sy n="85" d="100"/>
        </p:scale>
        <p:origin x="-736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F652-A445-4B4F-B4D1-FD671A4858F5}" type="datetimeFigureOut">
              <a:rPr lang="en-US" smtClean="0"/>
              <a:pPr/>
              <a:t>10/25/15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741F-C96A-A24B-A16E-E555A3098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1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2962804" y="1085397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1292" y="923631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291" y="2410685"/>
            <a:ext cx="74583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Alan </a:t>
            </a:r>
            <a:r>
              <a:rPr lang="en-US" sz="4800" dirty="0" err="1" smtClean="0">
                <a:latin typeface="Avenir Light"/>
                <a:cs typeface="Avenir Light"/>
              </a:rPr>
              <a:t>Mond</a:t>
            </a:r>
            <a:r>
              <a:rPr lang="en-US" sz="4800" dirty="0" smtClean="0">
                <a:latin typeface="Avenir Light"/>
                <a:cs typeface="Avenir Light"/>
              </a:rPr>
              <a:t/>
            </a:r>
            <a:br>
              <a:rPr lang="en-US" sz="4800" dirty="0" smtClean="0">
                <a:latin typeface="Avenir Light"/>
                <a:cs typeface="Avenir Light"/>
              </a:rPr>
            </a:br>
            <a:r>
              <a:rPr lang="en-US" sz="4800" dirty="0" smtClean="0">
                <a:latin typeface="Avenir Light"/>
                <a:cs typeface="Avenir Light"/>
              </a:rPr>
              <a:t>Brooks Newberry</a:t>
            </a:r>
            <a:endParaRPr lang="en-US" sz="4800" dirty="0">
              <a:latin typeface="Avenir Light"/>
              <a:cs typeface="Avenir Light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-1118"/>
          <a:stretch>
            <a:fillRect/>
          </a:stretch>
        </p:blipFill>
        <p:spPr>
          <a:xfrm>
            <a:off x="2988232" y="61603"/>
            <a:ext cx="3167536" cy="6734793"/>
          </a:xfrm>
          <a:prstGeom prst="rect">
            <a:avLst/>
          </a:prstGeom>
        </p:spPr>
      </p:pic>
      <p:pic>
        <p:nvPicPr>
          <p:cNvPr id="7" name="Picture 6" descr="nudgeSMS_welcome_i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792" y="1017896"/>
            <a:ext cx="2656416" cy="481140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1100" y="280769"/>
            <a:ext cx="3440545" cy="455834"/>
            <a:chOff x="3168092" y="6414869"/>
            <a:chExt cx="3440545" cy="455834"/>
          </a:xfrm>
        </p:grpSpPr>
        <p:sp>
          <p:nvSpPr>
            <p:cNvPr id="12" name="Rectangle 11"/>
            <p:cNvSpPr/>
            <p:nvPr/>
          </p:nvSpPr>
          <p:spPr>
            <a:xfrm rot="5400000">
              <a:off x="4375149" y="5492753"/>
              <a:ext cx="406401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3" name="Picture 12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217283"/>
            <a:ext cx="2806700" cy="731417"/>
            <a:chOff x="3168093" y="6414872"/>
            <a:chExt cx="2806700" cy="259225"/>
          </a:xfrm>
        </p:grpSpPr>
        <p:sp>
          <p:nvSpPr>
            <p:cNvPr id="16" name="Rectangle 15"/>
            <p:cNvSpPr/>
            <p:nvPr/>
          </p:nvSpPr>
          <p:spPr>
            <a:xfrm rot="5400000">
              <a:off x="4457701" y="5378697"/>
              <a:ext cx="241300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8093" y="6414872"/>
              <a:ext cx="2806700" cy="25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venir Black"/>
                  <a:cs typeface="Avenir Black"/>
                </a:rPr>
                <a:t>Step 2: Ask</a:t>
              </a:r>
            </a:p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venir Black"/>
                  <a:cs typeface="Avenir Black"/>
                </a:rPr>
                <a:t>Question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b="-1118"/>
          <a:stretch>
            <a:fillRect/>
          </a:stretch>
        </p:blipFill>
        <p:spPr>
          <a:xfrm>
            <a:off x="2988232" y="165100"/>
            <a:ext cx="3167536" cy="5880100"/>
          </a:xfrm>
          <a:prstGeom prst="rect">
            <a:avLst/>
          </a:prstGeom>
        </p:spPr>
      </p:pic>
      <p:pic>
        <p:nvPicPr>
          <p:cNvPr id="7" name="Picture 6" descr="nudgeSMS_welcome_i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792" y="1044286"/>
            <a:ext cx="2656416" cy="411916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1100" y="280769"/>
            <a:ext cx="3440545" cy="455834"/>
            <a:chOff x="3168092" y="6414869"/>
            <a:chExt cx="3440545" cy="455834"/>
          </a:xfrm>
        </p:grpSpPr>
        <p:sp>
          <p:nvSpPr>
            <p:cNvPr id="12" name="Rectangle 11"/>
            <p:cNvSpPr/>
            <p:nvPr/>
          </p:nvSpPr>
          <p:spPr>
            <a:xfrm rot="5400000">
              <a:off x="4375149" y="5492753"/>
              <a:ext cx="406401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3" name="Picture 12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141296"/>
            <a:ext cx="2806700" cy="1902025"/>
            <a:chOff x="3168093" y="6432797"/>
            <a:chExt cx="2806700" cy="241300"/>
          </a:xfrm>
        </p:grpSpPr>
        <p:sp>
          <p:nvSpPr>
            <p:cNvPr id="16" name="Rectangle 15"/>
            <p:cNvSpPr/>
            <p:nvPr/>
          </p:nvSpPr>
          <p:spPr>
            <a:xfrm rot="5400000">
              <a:off x="4457701" y="5378697"/>
              <a:ext cx="241300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8093" y="6474485"/>
              <a:ext cx="2806700" cy="128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venir Black"/>
                  <a:cs typeface="Avenir Black"/>
                </a:rPr>
                <a:t>Step 3: Get real answers from Open Data portal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8588" y="288631"/>
            <a:ext cx="612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What can </a:t>
            </a:r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r>
              <a:rPr lang="en-US" sz="3600" dirty="0" smtClean="0">
                <a:latin typeface="Avenir Black"/>
                <a:cs typeface="Avenir Black"/>
              </a:rPr>
              <a:t> do?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800" y="1562772"/>
            <a:ext cx="8720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venir Light"/>
                <a:cs typeface="Avenir Light"/>
              </a:rPr>
              <a:t>Answer questions about building data</a:t>
            </a:r>
            <a:endParaRPr lang="en-US" sz="2800" dirty="0">
              <a:latin typeface="Avenir Light"/>
              <a:cs typeface="Avenir Light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31800" y="2814096"/>
            <a:ext cx="852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venir Light"/>
                <a:cs typeface="Avenir Light"/>
              </a:rPr>
              <a:t>Send energy conservation &amp; drought prevention tips</a:t>
            </a:r>
            <a:endParaRPr lang="en-US" sz="2800" dirty="0">
              <a:latin typeface="Avenir Light"/>
              <a:cs typeface="Avenir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1800" y="4107256"/>
            <a:ext cx="85216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venir Light"/>
                <a:cs typeface="Avenir Light"/>
              </a:rPr>
              <a:t>Custom responses based on building metrics</a:t>
            </a:r>
            <a:endParaRPr lang="en-US" sz="28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4427039" y="749220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35527" y="587454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7582" y="123207"/>
            <a:ext cx="3167536" cy="6734793"/>
            <a:chOff x="2988232" y="61603"/>
            <a:chExt cx="3167536" cy="673479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rcRect b="-1118"/>
            <a:stretch>
              <a:fillRect/>
            </a:stretch>
          </p:blipFill>
          <p:spPr>
            <a:xfrm>
              <a:off x="2988232" y="61603"/>
              <a:ext cx="3167536" cy="6734793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3243792" y="1017896"/>
              <a:ext cx="2656416" cy="4811404"/>
              <a:chOff x="3243792" y="1017896"/>
              <a:chExt cx="2656416" cy="4811404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243792" y="1017896"/>
                <a:ext cx="2656416" cy="4811404"/>
                <a:chOff x="3243792" y="1017896"/>
                <a:chExt cx="2656416" cy="4811404"/>
              </a:xfrm>
            </p:grpSpPr>
            <p:pic>
              <p:nvPicPr>
                <p:cNvPr id="16" name="Picture 15" descr="nudgeSMS_welcome_iphone.png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43792" y="1017896"/>
                  <a:ext cx="2656416" cy="4811404"/>
                </a:xfrm>
                <a:prstGeom prst="rect">
                  <a:avLst/>
                </a:prstGeom>
              </p:spPr>
            </p:pic>
            <p:sp>
              <p:nvSpPr>
                <p:cNvPr id="18" name="Rectangle 17"/>
                <p:cNvSpPr/>
                <p:nvPr/>
              </p:nvSpPr>
              <p:spPr>
                <a:xfrm>
                  <a:off x="3657600" y="1765300"/>
                  <a:ext cx="2184400" cy="3937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371850" y="1981200"/>
                <a:ext cx="1784350" cy="952500"/>
                <a:chOff x="3371850" y="1981200"/>
                <a:chExt cx="1784350" cy="952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3371850" y="1981200"/>
                  <a:ext cx="1752600" cy="9525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390900" y="2076450"/>
                  <a:ext cx="1765300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smtClean="0">
                      <a:latin typeface="Arial"/>
                      <a:cs typeface="Arial"/>
                    </a:rPr>
                    <a:t>Could </a:t>
                  </a:r>
                  <a:r>
                    <a:rPr lang="en-US" sz="1500" dirty="0" err="1" smtClean="0">
                      <a:latin typeface="Arial"/>
                      <a:cs typeface="Arial"/>
                    </a:rPr>
                    <a:t>NudgeSMS</a:t>
                  </a:r>
                  <a:r>
                    <a:rPr lang="en-US" sz="1500" dirty="0" smtClean="0">
                      <a:latin typeface="Arial"/>
                      <a:cs typeface="Arial"/>
                    </a:rPr>
                    <a:t> save CA $5M?: </a:t>
                  </a:r>
                  <a:r>
                    <a:rPr lang="en-US" sz="1500" dirty="0" smtClean="0">
                      <a:latin typeface="Arial"/>
                      <a:cs typeface="Arial"/>
                      <a:hlinkClick r:id="rId5" action="ppaction://hlinkfile"/>
                    </a:rPr>
                    <a:t>yes</a:t>
                  </a:r>
                  <a:r>
                    <a:rPr lang="en-US" sz="1500" dirty="0" smtClean="0">
                      <a:latin typeface="Arial"/>
                      <a:cs typeface="Arial"/>
                    </a:rPr>
                    <a:t> or </a:t>
                  </a:r>
                  <a:r>
                    <a:rPr lang="en-US" sz="1500" dirty="0" smtClean="0">
                      <a:latin typeface="Arial"/>
                      <a:cs typeface="Arial"/>
                      <a:hlinkClick r:id="rId5" action="ppaction://hlinkfile"/>
                    </a:rPr>
                    <a:t>no</a:t>
                  </a:r>
                  <a:endParaRPr lang="en-US" sz="1500" dirty="0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28" name="Rectangle 27"/>
          <p:cNvSpPr/>
          <p:nvPr/>
        </p:nvSpPr>
        <p:spPr>
          <a:xfrm>
            <a:off x="4885765" y="1966186"/>
            <a:ext cx="27790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venir Light"/>
                <a:cs typeface="Avenir Light"/>
              </a:rPr>
              <a:t>Try it out! </a:t>
            </a:r>
            <a:endParaRPr lang="en-US" sz="2800" dirty="0">
              <a:latin typeface="Avenir Light"/>
              <a:cs typeface="Avenir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59413" y="3012068"/>
            <a:ext cx="454211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latin typeface="Avenir Light"/>
                <a:cs typeface="Avenir Light"/>
              </a:rPr>
              <a:t>Text </a:t>
            </a:r>
            <a:r>
              <a:rPr lang="en-US" sz="4900" b="1" dirty="0" smtClean="0">
                <a:latin typeface="Avenir Light"/>
                <a:cs typeface="Avenir Light"/>
              </a:rPr>
              <a:t>1267920</a:t>
            </a:r>
            <a:endParaRPr lang="en-US" sz="4900" dirty="0">
              <a:latin typeface="Avenir Light"/>
              <a:cs typeface="Avenir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10785" y="4177480"/>
            <a:ext cx="617825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dirty="0" smtClean="0">
                <a:latin typeface="Avenir Light"/>
                <a:cs typeface="Avenir Light"/>
              </a:rPr>
              <a:t>to (</a:t>
            </a:r>
            <a:r>
              <a:rPr lang="en-US" sz="4900" b="1" dirty="0" smtClean="0">
                <a:latin typeface="Avenir Light"/>
                <a:cs typeface="Avenir Light"/>
              </a:rPr>
              <a:t>760) 452 -8549</a:t>
            </a:r>
            <a:endParaRPr lang="en-US" sz="49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58272" y="1166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Icons made by </a:t>
            </a:r>
            <a:r>
              <a:rPr lang="en-US" dirty="0" err="1" smtClean="0"/>
              <a:t>Freepik</a:t>
            </a:r>
            <a:r>
              <a:rPr lang="en-US" dirty="0" smtClean="0"/>
              <a:t> from </a:t>
            </a:r>
            <a:r>
              <a:rPr lang="en-US" dirty="0" err="1" smtClean="0"/>
              <a:t>www.flaticon.com</a:t>
            </a:r>
            <a:r>
              <a:rPr lang="en-US" dirty="0" smtClean="0"/>
              <a:t> is licensed CC BY 3.0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16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Credits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8272" y="21361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Plug-In icon by Edward Boatman from the Noun Project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8272" y="32329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Smartphone by Martin Jordan from the Noun Project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77996" y="1228440"/>
            <a:ext cx="660400" cy="416719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1321" y="1584039"/>
            <a:ext cx="660400" cy="381159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63046" y="2667775"/>
            <a:ext cx="660400" cy="272785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68513" y="3057239"/>
            <a:ext cx="660400" cy="233839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Book"/>
              <a:cs typeface="Avenir Book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2398" y="5503644"/>
            <a:ext cx="130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Franchise Tax Board (DGS)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63331" y="5503644"/>
            <a:ext cx="162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Cal Tech 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HQ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 (CAL TECH)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70398" y="5503644"/>
            <a:ext cx="162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Richmond 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Lab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(CDPH)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28264" y="5503644"/>
            <a:ext cx="16255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venir Book"/>
                <a:cs typeface="Avenir Book"/>
              </a:rPr>
              <a:t>Veteran’s Home</a:t>
            </a:r>
          </a:p>
          <a:p>
            <a:pPr algn="ctr"/>
            <a:r>
              <a:rPr lang="en-US" sz="1600" dirty="0" smtClean="0">
                <a:latin typeface="Avenir Book"/>
                <a:cs typeface="Avenir Book"/>
              </a:rPr>
              <a:t>(CDVA)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90135" y="843772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251 </a:t>
            </a:r>
            <a:r>
              <a:rPr lang="en-US" b="1" dirty="0" err="1" smtClean="0">
                <a:latin typeface="Avenir Book"/>
                <a:cs typeface="Avenir Book"/>
              </a:rPr>
              <a:t>GWh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66532" y="1214707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223 </a:t>
            </a:r>
            <a:r>
              <a:rPr lang="en-US" b="1" dirty="0" err="1" smtClean="0">
                <a:latin typeface="Avenir Book"/>
                <a:cs typeface="Avenir Book"/>
              </a:rPr>
              <a:t>GWh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7465" y="2298443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168 </a:t>
            </a:r>
            <a:r>
              <a:rPr lang="en-US" b="1" dirty="0" err="1" smtClean="0">
                <a:latin typeface="Avenir Book"/>
                <a:cs typeface="Avenir Book"/>
              </a:rPr>
              <a:t>GWh</a:t>
            </a:r>
            <a:endParaRPr lang="en-US" b="1" dirty="0" smtClean="0">
              <a:latin typeface="Avenir Book"/>
              <a:cs typeface="Avenir Boo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79063" y="2667775"/>
            <a:ext cx="130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venir Book"/>
                <a:cs typeface="Avenir Book"/>
              </a:rPr>
              <a:t>152 </a:t>
            </a:r>
            <a:r>
              <a:rPr lang="en-US" b="1" dirty="0" err="1" smtClean="0">
                <a:latin typeface="Avenir Book"/>
                <a:cs typeface="Avenir Book"/>
              </a:rPr>
              <a:t>GWh</a:t>
            </a:r>
            <a:endParaRPr lang="en-US" b="1" dirty="0" smtClean="0">
              <a:latin typeface="Avenir Book"/>
              <a:cs typeface="Avenir Book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-1197608" y="2788061"/>
            <a:ext cx="5242399" cy="2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-379479" y="1213192"/>
            <a:ext cx="207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venir Book"/>
                <a:cs typeface="Avenir Book"/>
              </a:rPr>
              <a:t>Electricity Consumption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2404" y="5410449"/>
            <a:ext cx="651933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12818" y="165819"/>
            <a:ext cx="660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venir Next Demi Bold"/>
                <a:cs typeface="Avenir Next Demi Bold"/>
              </a:rPr>
              <a:t>4 top consumers of electricity </a:t>
            </a:r>
            <a:endParaRPr lang="en-US" sz="2400" b="1" dirty="0">
              <a:latin typeface="Avenir Next Demi Bold"/>
              <a:cs typeface="Avenir Next Demi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12818" y="627484"/>
            <a:ext cx="660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venir Next Demi Bold"/>
                <a:cs typeface="Avenir Next Demi Bold"/>
              </a:rPr>
              <a:t>in 2014 </a:t>
            </a:r>
            <a:endParaRPr lang="en-US" sz="2400" b="1" dirty="0">
              <a:latin typeface="Avenir Next Demi Bold"/>
              <a:cs typeface="Avenir Next Demi Bold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28" name="Rectangle 27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30" name="Picture 29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65830" y="4979259"/>
            <a:ext cx="2078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venir Book"/>
                <a:cs typeface="Avenir Book"/>
              </a:rPr>
              <a:t>Buildings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>
            <a:lum bright="2000"/>
            <a:alphaModFix amt="2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9" y="1093785"/>
            <a:ext cx="2342847" cy="360911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0" y="4702895"/>
            <a:ext cx="3975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venir Black"/>
                <a:cs typeface="Avenir Black"/>
              </a:rPr>
              <a:t>Richmond Lab </a:t>
            </a:r>
          </a:p>
          <a:p>
            <a:pPr algn="ctr"/>
            <a:r>
              <a:rPr lang="en-US" sz="2800" dirty="0" smtClean="0">
                <a:latin typeface="Avenir Black"/>
                <a:cs typeface="Avenir Black"/>
              </a:rPr>
              <a:t>&amp; Office</a:t>
            </a:r>
          </a:p>
          <a:p>
            <a:pPr algn="ctr"/>
            <a:r>
              <a:rPr lang="en-US" sz="2800" dirty="0" smtClean="0">
                <a:latin typeface="Avenir Black"/>
                <a:cs typeface="Avenir Black"/>
              </a:rPr>
              <a:t>(CDPH)</a:t>
            </a:r>
            <a:endParaRPr lang="en-US" sz="28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4127525" y="1089165"/>
            <a:ext cx="4078740" cy="4567837"/>
            <a:chOff x="3242701" y="946725"/>
            <a:chExt cx="4078740" cy="4567837"/>
          </a:xfrm>
        </p:grpSpPr>
        <p:pic>
          <p:nvPicPr>
            <p:cNvPr id="8" name="Picture 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3833090"/>
              <a:ext cx="577273" cy="577273"/>
            </a:xfrm>
            <a:prstGeom prst="rect">
              <a:avLst/>
            </a:prstGeom>
          </p:spPr>
        </p:pic>
        <p:pic>
          <p:nvPicPr>
            <p:cNvPr id="9" name="Picture 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3833090"/>
              <a:ext cx="577273" cy="577273"/>
            </a:xfrm>
            <a:prstGeom prst="rect">
              <a:avLst/>
            </a:prstGeom>
          </p:spPr>
        </p:pic>
        <p:pic>
          <p:nvPicPr>
            <p:cNvPr id="10" name="Picture 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247" y="3833090"/>
              <a:ext cx="577273" cy="577273"/>
            </a:xfrm>
            <a:prstGeom prst="rect">
              <a:avLst/>
            </a:prstGeom>
          </p:spPr>
        </p:pic>
        <p:pic>
          <p:nvPicPr>
            <p:cNvPr id="11" name="Picture 1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3833090"/>
              <a:ext cx="577273" cy="577273"/>
            </a:xfrm>
            <a:prstGeom prst="rect">
              <a:avLst/>
            </a:prstGeom>
          </p:spPr>
        </p:pic>
        <p:pic>
          <p:nvPicPr>
            <p:cNvPr id="18" name="Picture 1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3833090"/>
              <a:ext cx="577273" cy="577273"/>
            </a:xfrm>
            <a:prstGeom prst="rect">
              <a:avLst/>
            </a:prstGeom>
          </p:spPr>
        </p:pic>
        <p:pic>
          <p:nvPicPr>
            <p:cNvPr id="19" name="Picture 1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3833090"/>
              <a:ext cx="577273" cy="577273"/>
            </a:xfrm>
            <a:prstGeom prst="rect">
              <a:avLst/>
            </a:prstGeom>
          </p:spPr>
        </p:pic>
        <p:pic>
          <p:nvPicPr>
            <p:cNvPr id="20" name="Picture 1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3833090"/>
              <a:ext cx="577273" cy="577273"/>
            </a:xfrm>
            <a:prstGeom prst="rect">
              <a:avLst/>
            </a:prstGeom>
          </p:spPr>
        </p:pic>
        <p:pic>
          <p:nvPicPr>
            <p:cNvPr id="21" name="Picture 2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3255817"/>
              <a:ext cx="577273" cy="577273"/>
            </a:xfrm>
            <a:prstGeom prst="rect">
              <a:avLst/>
            </a:prstGeom>
          </p:spPr>
        </p:pic>
        <p:pic>
          <p:nvPicPr>
            <p:cNvPr id="22" name="Picture 2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2678544"/>
              <a:ext cx="577273" cy="577273"/>
            </a:xfrm>
            <a:prstGeom prst="rect">
              <a:avLst/>
            </a:prstGeom>
          </p:spPr>
        </p:pic>
        <p:pic>
          <p:nvPicPr>
            <p:cNvPr id="23" name="Picture 2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2101271"/>
              <a:ext cx="577273" cy="577273"/>
            </a:xfrm>
            <a:prstGeom prst="rect">
              <a:avLst/>
            </a:prstGeom>
          </p:spPr>
        </p:pic>
        <p:pic>
          <p:nvPicPr>
            <p:cNvPr id="24" name="Picture 2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1523998"/>
              <a:ext cx="577273" cy="577273"/>
            </a:xfrm>
            <a:prstGeom prst="rect">
              <a:avLst/>
            </a:prstGeom>
          </p:spPr>
        </p:pic>
        <p:pic>
          <p:nvPicPr>
            <p:cNvPr id="25" name="Picture 2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2701" y="946725"/>
              <a:ext cx="577273" cy="577273"/>
            </a:xfrm>
            <a:prstGeom prst="rect">
              <a:avLst/>
            </a:prstGeom>
          </p:spPr>
        </p:pic>
        <p:pic>
          <p:nvPicPr>
            <p:cNvPr id="26" name="Picture 2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946725"/>
              <a:ext cx="577273" cy="577273"/>
            </a:xfrm>
            <a:prstGeom prst="rect">
              <a:avLst/>
            </a:prstGeom>
          </p:spPr>
        </p:pic>
        <p:pic>
          <p:nvPicPr>
            <p:cNvPr id="27" name="Picture 2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1523998"/>
              <a:ext cx="577273" cy="577273"/>
            </a:xfrm>
            <a:prstGeom prst="rect">
              <a:avLst/>
            </a:prstGeom>
          </p:spPr>
        </p:pic>
        <p:pic>
          <p:nvPicPr>
            <p:cNvPr id="28" name="Picture 2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2101271"/>
              <a:ext cx="577273" cy="577273"/>
            </a:xfrm>
            <a:prstGeom prst="rect">
              <a:avLst/>
            </a:prstGeom>
          </p:spPr>
        </p:pic>
        <p:pic>
          <p:nvPicPr>
            <p:cNvPr id="29" name="Picture 2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2678544"/>
              <a:ext cx="577273" cy="577273"/>
            </a:xfrm>
            <a:prstGeom prst="rect">
              <a:avLst/>
            </a:prstGeom>
          </p:spPr>
        </p:pic>
        <p:pic>
          <p:nvPicPr>
            <p:cNvPr id="30" name="Picture 2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9974" y="3255817"/>
              <a:ext cx="577273" cy="577273"/>
            </a:xfrm>
            <a:prstGeom prst="rect">
              <a:avLst/>
            </a:prstGeom>
          </p:spPr>
        </p:pic>
        <p:pic>
          <p:nvPicPr>
            <p:cNvPr id="31" name="Picture 3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946725"/>
              <a:ext cx="577273" cy="577273"/>
            </a:xfrm>
            <a:prstGeom prst="rect">
              <a:avLst/>
            </a:prstGeom>
          </p:spPr>
        </p:pic>
        <p:pic>
          <p:nvPicPr>
            <p:cNvPr id="32" name="Picture 3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3255817"/>
              <a:ext cx="577273" cy="577273"/>
            </a:xfrm>
            <a:prstGeom prst="rect">
              <a:avLst/>
            </a:prstGeom>
          </p:spPr>
        </p:pic>
        <p:pic>
          <p:nvPicPr>
            <p:cNvPr id="33" name="Picture 3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946725"/>
              <a:ext cx="577273" cy="577273"/>
            </a:xfrm>
            <a:prstGeom prst="rect">
              <a:avLst/>
            </a:prstGeom>
          </p:spPr>
        </p:pic>
        <p:pic>
          <p:nvPicPr>
            <p:cNvPr id="34" name="Picture 3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3255817"/>
              <a:ext cx="577273" cy="577273"/>
            </a:xfrm>
            <a:prstGeom prst="rect">
              <a:avLst/>
            </a:prstGeom>
          </p:spPr>
        </p:pic>
        <p:pic>
          <p:nvPicPr>
            <p:cNvPr id="35" name="Picture 3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946725"/>
              <a:ext cx="577273" cy="577273"/>
            </a:xfrm>
            <a:prstGeom prst="rect">
              <a:avLst/>
            </a:prstGeom>
          </p:spPr>
        </p:pic>
        <p:pic>
          <p:nvPicPr>
            <p:cNvPr id="36" name="Picture 3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3255817"/>
              <a:ext cx="577273" cy="577273"/>
            </a:xfrm>
            <a:prstGeom prst="rect">
              <a:avLst/>
            </a:prstGeom>
          </p:spPr>
        </p:pic>
        <p:pic>
          <p:nvPicPr>
            <p:cNvPr id="37" name="Picture 3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946725"/>
              <a:ext cx="577273" cy="577273"/>
            </a:xfrm>
            <a:prstGeom prst="rect">
              <a:avLst/>
            </a:prstGeom>
          </p:spPr>
        </p:pic>
        <p:pic>
          <p:nvPicPr>
            <p:cNvPr id="38" name="Picture 3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3255817"/>
              <a:ext cx="577273" cy="577273"/>
            </a:xfrm>
            <a:prstGeom prst="rect">
              <a:avLst/>
            </a:prstGeom>
          </p:spPr>
        </p:pic>
        <p:pic>
          <p:nvPicPr>
            <p:cNvPr id="39" name="Picture 3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946725"/>
              <a:ext cx="577273" cy="577273"/>
            </a:xfrm>
            <a:prstGeom prst="rect">
              <a:avLst/>
            </a:prstGeom>
          </p:spPr>
        </p:pic>
        <p:pic>
          <p:nvPicPr>
            <p:cNvPr id="40" name="Picture 39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3255817"/>
              <a:ext cx="577273" cy="577273"/>
            </a:xfrm>
            <a:prstGeom prst="rect">
              <a:avLst/>
            </a:prstGeom>
          </p:spPr>
        </p:pic>
        <p:pic>
          <p:nvPicPr>
            <p:cNvPr id="41" name="Picture 40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2678544"/>
              <a:ext cx="577273" cy="577273"/>
            </a:xfrm>
            <a:prstGeom prst="rect">
              <a:avLst/>
            </a:prstGeom>
          </p:spPr>
        </p:pic>
        <p:pic>
          <p:nvPicPr>
            <p:cNvPr id="42" name="Picture 4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2101271"/>
              <a:ext cx="577273" cy="577273"/>
            </a:xfrm>
            <a:prstGeom prst="rect">
              <a:avLst/>
            </a:prstGeom>
          </p:spPr>
        </p:pic>
        <p:pic>
          <p:nvPicPr>
            <p:cNvPr id="43" name="Picture 4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44168" y="1523998"/>
              <a:ext cx="577273" cy="577273"/>
            </a:xfrm>
            <a:prstGeom prst="rect">
              <a:avLst/>
            </a:prstGeom>
          </p:spPr>
        </p:pic>
        <p:pic>
          <p:nvPicPr>
            <p:cNvPr id="44" name="Picture 4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1523998"/>
              <a:ext cx="577273" cy="577273"/>
            </a:xfrm>
            <a:prstGeom prst="rect">
              <a:avLst/>
            </a:prstGeom>
          </p:spPr>
        </p:pic>
        <p:pic>
          <p:nvPicPr>
            <p:cNvPr id="45" name="Picture 4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1523998"/>
              <a:ext cx="577273" cy="577273"/>
            </a:xfrm>
            <a:prstGeom prst="rect">
              <a:avLst/>
            </a:prstGeom>
          </p:spPr>
        </p:pic>
        <p:pic>
          <p:nvPicPr>
            <p:cNvPr id="46" name="Picture 4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1523998"/>
              <a:ext cx="577273" cy="577273"/>
            </a:xfrm>
            <a:prstGeom prst="rect">
              <a:avLst/>
            </a:prstGeom>
          </p:spPr>
        </p:pic>
        <p:pic>
          <p:nvPicPr>
            <p:cNvPr id="47" name="Picture 4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1523998"/>
              <a:ext cx="577273" cy="577273"/>
            </a:xfrm>
            <a:prstGeom prst="rect">
              <a:avLst/>
            </a:prstGeom>
          </p:spPr>
        </p:pic>
        <p:pic>
          <p:nvPicPr>
            <p:cNvPr id="48" name="Picture 47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2101271"/>
              <a:ext cx="577273" cy="577273"/>
            </a:xfrm>
            <a:prstGeom prst="rect">
              <a:avLst/>
            </a:prstGeom>
          </p:spPr>
        </p:pic>
        <p:pic>
          <p:nvPicPr>
            <p:cNvPr id="49" name="Picture 48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6895" y="2678544"/>
              <a:ext cx="577273" cy="577273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4619806" y="4560455"/>
              <a:ext cx="138545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>
                  <a:latin typeface="Avenir Black"/>
                  <a:cs typeface="Avenir Black"/>
                </a:rPr>
                <a:t>246 Homes</a:t>
              </a:r>
              <a:endParaRPr lang="en-US" sz="2800" dirty="0"/>
            </a:p>
          </p:txBody>
        </p:sp>
        <p:pic>
          <p:nvPicPr>
            <p:cNvPr id="52" name="Picture 51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2678544"/>
              <a:ext cx="577273" cy="577273"/>
            </a:xfrm>
            <a:prstGeom prst="rect">
              <a:avLst/>
            </a:prstGeom>
          </p:spPr>
        </p:pic>
        <p:pic>
          <p:nvPicPr>
            <p:cNvPr id="53" name="Picture 52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2678544"/>
              <a:ext cx="577273" cy="577273"/>
            </a:xfrm>
            <a:prstGeom prst="rect">
              <a:avLst/>
            </a:prstGeom>
          </p:spPr>
        </p:pic>
        <p:pic>
          <p:nvPicPr>
            <p:cNvPr id="54" name="Picture 53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2678544"/>
              <a:ext cx="577273" cy="577273"/>
            </a:xfrm>
            <a:prstGeom prst="rect">
              <a:avLst/>
            </a:prstGeom>
          </p:spPr>
        </p:pic>
        <p:pic>
          <p:nvPicPr>
            <p:cNvPr id="55" name="Picture 54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076" y="2101271"/>
              <a:ext cx="577273" cy="577273"/>
            </a:xfrm>
            <a:prstGeom prst="rect">
              <a:avLst/>
            </a:prstGeom>
          </p:spPr>
        </p:pic>
        <p:pic>
          <p:nvPicPr>
            <p:cNvPr id="56" name="Picture 55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2349" y="2101271"/>
              <a:ext cx="577273" cy="577273"/>
            </a:xfrm>
            <a:prstGeom prst="rect">
              <a:avLst/>
            </a:prstGeom>
          </p:spPr>
        </p:pic>
        <p:pic>
          <p:nvPicPr>
            <p:cNvPr id="57" name="Picture 56" descr="home16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622" y="2101271"/>
              <a:ext cx="577273" cy="577273"/>
            </a:xfrm>
            <a:prstGeom prst="rect">
              <a:avLst/>
            </a:prstGeom>
          </p:spPr>
        </p:pic>
      </p:grpSp>
      <p:sp>
        <p:nvSpPr>
          <p:cNvPr id="59" name="Equal 58"/>
          <p:cNvSpPr/>
          <p:nvPr/>
        </p:nvSpPr>
        <p:spPr>
          <a:xfrm>
            <a:off x="2884299" y="2820984"/>
            <a:ext cx="937694" cy="577273"/>
          </a:xfrm>
          <a:prstGeom prst="mathEqual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958272" y="202260"/>
            <a:ext cx="72479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venir Black"/>
                <a:cs typeface="Avenir Black"/>
              </a:rPr>
              <a:t>Annual Electricity Consumption</a:t>
            </a:r>
            <a:endParaRPr lang="en-US" sz="28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62" name="Rectangle 61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63" name="Picture 62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28" name="Rectangle 27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30" name="Picture 29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1" y="58188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State of California spent</a:t>
            </a:r>
            <a:endParaRPr lang="en-US" sz="4800" dirty="0">
              <a:latin typeface="Avenir Light"/>
              <a:cs typeface="Avenir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293832"/>
            <a:ext cx="9144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800" dirty="0" smtClean="0">
                <a:latin typeface="Avenir Black"/>
                <a:cs typeface="Avenir Black"/>
              </a:rPr>
              <a:t>$113 Million</a:t>
            </a:r>
            <a:endParaRPr lang="en-US" sz="5800" dirty="0">
              <a:latin typeface="Avenir Black"/>
              <a:cs typeface="Avenir Black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221271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in electricity bills in 2014</a:t>
            </a:r>
            <a:endParaRPr lang="en-US" sz="4800" dirty="0">
              <a:latin typeface="Avenir Light"/>
              <a:cs typeface="Avenir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368965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A 5% reduction in usage</a:t>
            </a:r>
            <a:endParaRPr lang="en-US" sz="4800" dirty="0">
              <a:latin typeface="Avenir Light"/>
              <a:cs typeface="Avenir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4506187"/>
            <a:ext cx="9144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800" dirty="0" smtClean="0">
                <a:latin typeface="Avenir Black"/>
                <a:cs typeface="Avenir Black"/>
              </a:rPr>
              <a:t>$5.65 Million</a:t>
            </a:r>
            <a:endParaRPr lang="en-US" sz="5800" dirty="0">
              <a:latin typeface="Avenir Black"/>
              <a:cs typeface="Avenir Blac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0" y="541012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savings every year!</a:t>
            </a:r>
            <a:endParaRPr lang="en-US" sz="4800" dirty="0">
              <a:latin typeface="Avenir Light"/>
              <a:cs typeface="Avenir Light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3287059"/>
            <a:ext cx="9144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720273"/>
            <a:ext cx="9144000" cy="2043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35909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venir Black"/>
                <a:cs typeface="Avenir Black"/>
              </a:rPr>
              <a:t>How can we help CA employees reduce electricity consumption by 5%?</a:t>
            </a:r>
            <a:endParaRPr lang="en-US" sz="3600" dirty="0">
              <a:latin typeface="Avenir Black"/>
              <a:cs typeface="Avenir Black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7" name="Rectangle 6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8" name="Picture 7" descr="noun_327_cc.png"/>
            <p:cNvPicPr>
              <a:picLocks noChangeAspect="1"/>
            </p:cNvPicPr>
            <p:nvPr/>
          </p:nvPicPr>
          <p:blipFill>
            <a:blip r:embed="rId3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2962804" y="1085397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1292" y="923631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5291" y="2410685"/>
            <a:ext cx="7458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Improve energy conservation through text messages</a:t>
            </a:r>
            <a:endParaRPr lang="en-US" sz="4800" dirty="0">
              <a:latin typeface="Avenir Light"/>
              <a:cs typeface="Avenir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un_327_cc.png"/>
          <p:cNvPicPr>
            <a:picLocks noChangeAspect="1"/>
          </p:cNvPicPr>
          <p:nvPr/>
        </p:nvPicPr>
        <p:blipFill>
          <a:blip r:embed="rId2"/>
          <a:srcRect t="17845" b="31313"/>
          <a:stretch>
            <a:fillRect/>
          </a:stretch>
        </p:blipFill>
        <p:spPr>
          <a:xfrm>
            <a:off x="2962804" y="1085397"/>
            <a:ext cx="816976" cy="415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1292" y="923631"/>
            <a:ext cx="344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Avenir Black"/>
                <a:cs typeface="Avenir Black"/>
              </a:rPr>
              <a:t>NudgeSMS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1" y="1699485"/>
            <a:ext cx="4851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venir Light"/>
                <a:cs typeface="Avenir Light"/>
              </a:rPr>
              <a:t>Why text messages?</a:t>
            </a:r>
            <a:endParaRPr lang="en-US" sz="3200" dirty="0">
              <a:latin typeface="Avenir Light"/>
              <a:cs typeface="Avenir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8" name="Rectangle 7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9" name="Picture 8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24400" y="2387600"/>
            <a:ext cx="2352066" cy="2229366"/>
            <a:chOff x="4724400" y="2387600"/>
            <a:chExt cx="2352066" cy="2229366"/>
          </a:xfrm>
        </p:grpSpPr>
        <p:sp>
          <p:nvSpPr>
            <p:cNvPr id="22" name="Rectangle 21"/>
            <p:cNvSpPr/>
            <p:nvPr/>
          </p:nvSpPr>
          <p:spPr>
            <a:xfrm>
              <a:off x="5255976" y="2971800"/>
              <a:ext cx="127182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 smtClean="0">
                  <a:latin typeface="Avenir Light"/>
                  <a:cs typeface="Avenir Light"/>
                </a:rPr>
                <a:t>22%</a:t>
              </a:r>
              <a:endParaRPr lang="en-US" sz="40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52777" y="4247634"/>
              <a:ext cx="20236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venir Light"/>
                  <a:cs typeface="Avenir Light"/>
                </a:rPr>
                <a:t>Of emails opened</a:t>
              </a:r>
              <a:endParaRPr lang="en-US" dirty="0"/>
            </a:p>
          </p:txBody>
        </p:sp>
        <p:sp>
          <p:nvSpPr>
            <p:cNvPr id="28" name="Donut 27"/>
            <p:cNvSpPr/>
            <p:nvPr/>
          </p:nvSpPr>
          <p:spPr>
            <a:xfrm>
              <a:off x="5067300" y="2514600"/>
              <a:ext cx="1689100" cy="1663700"/>
            </a:xfrm>
            <a:prstGeom prst="donut">
              <a:avLst>
                <a:gd name="adj" fmla="val 1486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29200" y="2641600"/>
              <a:ext cx="368300" cy="153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5594350" y="2724150"/>
              <a:ext cx="596900" cy="233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5073650" y="2216150"/>
              <a:ext cx="647700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6369050" y="3359150"/>
              <a:ext cx="596900" cy="66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47677" y="2514600"/>
            <a:ext cx="1861184" cy="2127766"/>
            <a:chOff x="2347677" y="2514600"/>
            <a:chExt cx="1861184" cy="2127766"/>
          </a:xfrm>
        </p:grpSpPr>
        <p:sp>
          <p:nvSpPr>
            <p:cNvPr id="24" name="Rectangle 23"/>
            <p:cNvSpPr/>
            <p:nvPr/>
          </p:nvSpPr>
          <p:spPr>
            <a:xfrm>
              <a:off x="2347677" y="4273034"/>
              <a:ext cx="18611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venir Light"/>
                  <a:cs typeface="Avenir Light"/>
                </a:rPr>
                <a:t>Of texts opened</a:t>
              </a:r>
              <a:endParaRPr 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514600" y="2514600"/>
              <a:ext cx="1689100" cy="1663700"/>
              <a:chOff x="2514600" y="2514600"/>
              <a:chExt cx="1689100" cy="16637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2514600" y="2514600"/>
                <a:ext cx="1689100" cy="1663700"/>
                <a:chOff x="800100" y="2667000"/>
                <a:chExt cx="1689100" cy="1663700"/>
              </a:xfrm>
            </p:grpSpPr>
            <p:sp>
              <p:nvSpPr>
                <p:cNvPr id="15" name="Donut 14"/>
                <p:cNvSpPr/>
                <p:nvPr/>
              </p:nvSpPr>
              <p:spPr>
                <a:xfrm>
                  <a:off x="800100" y="2667000"/>
                  <a:ext cx="1689100" cy="1663700"/>
                </a:xfrm>
                <a:prstGeom prst="donut">
                  <a:avLst>
                    <a:gd name="adj" fmla="val 14862"/>
                  </a:avLst>
                </a:prstGeom>
                <a:solidFill>
                  <a:srgbClr val="008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988776" y="3111500"/>
                  <a:ext cx="1271823" cy="70788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4000" dirty="0" smtClean="0">
                      <a:latin typeface="Avenir Light"/>
                      <a:cs typeface="Avenir Light"/>
                    </a:rPr>
                    <a:t>98%</a:t>
                  </a:r>
                  <a:endParaRPr lang="en-US" sz="4000" dirty="0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 rot="2828370">
                <a:off x="3854584" y="2615248"/>
                <a:ext cx="176220" cy="4640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5291" y="2410685"/>
            <a:ext cx="7458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latin typeface="Avenir Light"/>
                <a:cs typeface="Avenir Light"/>
              </a:rPr>
              <a:t>How does it work?</a:t>
            </a:r>
            <a:endParaRPr lang="en-US" sz="4800" dirty="0">
              <a:latin typeface="Avenir Light"/>
              <a:cs typeface="Avenir Light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6414869"/>
            <a:ext cx="9144001" cy="443131"/>
            <a:chOff x="0" y="6414869"/>
            <a:chExt cx="9144001" cy="443131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68800" y="2082799"/>
              <a:ext cx="406401" cy="914400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2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988232" y="61603"/>
            <a:ext cx="3167536" cy="6734793"/>
            <a:chOff x="3287525" y="123207"/>
            <a:chExt cx="3167536" cy="67347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rcRect b="-1118"/>
            <a:stretch>
              <a:fillRect/>
            </a:stretch>
          </p:blipFill>
          <p:spPr>
            <a:xfrm>
              <a:off x="3287525" y="123207"/>
              <a:ext cx="3167536" cy="6734793"/>
            </a:xfrm>
            <a:prstGeom prst="rect">
              <a:avLst/>
            </a:prstGeom>
          </p:spPr>
        </p:pic>
        <p:pic>
          <p:nvPicPr>
            <p:cNvPr id="7" name="Picture 6" descr="nudgeSMS_welcome_iphon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910" y="1079500"/>
              <a:ext cx="2694767" cy="478155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261100" y="280769"/>
            <a:ext cx="3440545" cy="455834"/>
            <a:chOff x="3168092" y="6414869"/>
            <a:chExt cx="3440545" cy="455834"/>
          </a:xfrm>
        </p:grpSpPr>
        <p:sp>
          <p:nvSpPr>
            <p:cNvPr id="10" name="Rectangle 9"/>
            <p:cNvSpPr/>
            <p:nvPr/>
          </p:nvSpPr>
          <p:spPr>
            <a:xfrm rot="5400000">
              <a:off x="4375149" y="5492753"/>
              <a:ext cx="406401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pic>
          <p:nvPicPr>
            <p:cNvPr id="11" name="Picture 10" descr="noun_327_cc.png"/>
            <p:cNvPicPr>
              <a:picLocks noChangeAspect="1"/>
            </p:cNvPicPr>
            <p:nvPr/>
          </p:nvPicPr>
          <p:blipFill>
            <a:blip r:embed="rId5">
              <a:lum bright="100000" contrast="-70000"/>
            </a:blip>
            <a:srcRect t="17845" b="31313"/>
            <a:stretch>
              <a:fillRect/>
            </a:stretch>
          </p:blipFill>
          <p:spPr>
            <a:xfrm>
              <a:off x="3533542" y="6515100"/>
              <a:ext cx="538337" cy="2737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68092" y="6414869"/>
              <a:ext cx="3440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FFFF"/>
                  </a:solidFill>
                  <a:latin typeface="Avenir Black"/>
                  <a:cs typeface="Avenir Black"/>
                </a:rPr>
                <a:t>NudgeSMS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331569"/>
            <a:ext cx="2806700" cy="455834"/>
            <a:chOff x="3168093" y="6414869"/>
            <a:chExt cx="2806700" cy="455834"/>
          </a:xfrm>
        </p:grpSpPr>
        <p:sp>
          <p:nvSpPr>
            <p:cNvPr id="15" name="Rectangle 14"/>
            <p:cNvSpPr/>
            <p:nvPr/>
          </p:nvSpPr>
          <p:spPr>
            <a:xfrm rot="5400000">
              <a:off x="4375149" y="5492753"/>
              <a:ext cx="406401" cy="23495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Book"/>
                <a:cs typeface="Avenir Boo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8093" y="6414869"/>
              <a:ext cx="2806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  <a:latin typeface="Avenir Black"/>
                  <a:cs typeface="Avenir Black"/>
                </a:rPr>
                <a:t>Step 1: Register</a:t>
              </a:r>
              <a:endParaRPr lang="en-US" sz="2000" dirty="0">
                <a:solidFill>
                  <a:srgbClr val="FFFFFF"/>
                </a:solidFill>
                <a:latin typeface="Avenir Black"/>
                <a:cs typeface="Avenir Black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237</Words>
  <Application>Microsoft Macintosh PowerPoint</Application>
  <PresentationFormat>On-screen Show (4:3)</PresentationFormat>
  <Paragraphs>71</Paragraphs>
  <Slides>14</Slides>
  <Notes>0</Notes>
  <HiddenSlides>6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Alan</dc:creator>
  <cp:keywords/>
  <dc:description/>
  <cp:lastModifiedBy>Alan</cp:lastModifiedBy>
  <cp:revision>24</cp:revision>
  <dcterms:created xsi:type="dcterms:W3CDTF">2015-10-25T19:15:09Z</dcterms:created>
  <dcterms:modified xsi:type="dcterms:W3CDTF">2015-10-25T19:31:13Z</dcterms:modified>
  <cp:category/>
</cp:coreProperties>
</file>