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9" r:id="rId3"/>
    <p:sldId id="256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B8D23-C77D-7342-8C6B-BD3221C18A0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36A50-FE98-8442-A81E-8E641660C9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305636" cy="69965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720273"/>
            <a:ext cx="9305636" cy="2043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13590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venir Black"/>
                <a:cs typeface="Avenir Black"/>
              </a:rPr>
              <a:t>How can we</a:t>
            </a:r>
            <a:r>
              <a:rPr lang="en-US" sz="3600" dirty="0" smtClean="0">
                <a:latin typeface="Avenir Black"/>
                <a:cs typeface="Avenir Black"/>
              </a:rPr>
              <a:t> help reduce electrical consumption in </a:t>
            </a:r>
            <a:r>
              <a:rPr lang="en-US" sz="3600" dirty="0" smtClean="0">
                <a:latin typeface="Avenir Black"/>
                <a:cs typeface="Avenir Black"/>
              </a:rPr>
              <a:t>buildings</a:t>
            </a:r>
            <a:r>
              <a:rPr lang="en-US" sz="3600" dirty="0" smtClean="0">
                <a:latin typeface="Avenir Black"/>
                <a:cs typeface="Avenir Black"/>
              </a:rPr>
              <a:t>?</a:t>
            </a:r>
            <a:endParaRPr lang="en-US" sz="3600" dirty="0">
              <a:latin typeface="Avenir Black"/>
              <a:cs typeface="Avenir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20273"/>
            <a:ext cx="9144000" cy="2043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13590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venir Black"/>
                <a:cs typeface="Avenir Black"/>
              </a:rPr>
              <a:t>We </a:t>
            </a:r>
            <a:r>
              <a:rPr lang="en-US" sz="3600" dirty="0" smtClean="0">
                <a:latin typeface="Avenir Black"/>
                <a:cs typeface="Avenir Black"/>
              </a:rPr>
              <a:t>involve the people that work inside </a:t>
            </a:r>
          </a:p>
          <a:p>
            <a:pPr algn="ctr"/>
            <a:r>
              <a:rPr lang="en-US" sz="3600" dirty="0" smtClean="0">
                <a:latin typeface="Avenir Black"/>
                <a:cs typeface="Avenir Black"/>
              </a:rPr>
              <a:t>them 8 hours a day</a:t>
            </a:r>
            <a:endParaRPr lang="en-US" sz="3600" dirty="0">
              <a:latin typeface="Avenir Black"/>
              <a:cs typeface="Avenir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un_32547_cc.png"/>
          <p:cNvPicPr>
            <a:picLocks noChangeAspect="1"/>
          </p:cNvPicPr>
          <p:nvPr/>
        </p:nvPicPr>
        <p:blipFill>
          <a:blip r:embed="rId2"/>
          <a:srcRect l="27006" r="27050" b="15265"/>
          <a:stretch>
            <a:fillRect/>
          </a:stretch>
        </p:blipFill>
        <p:spPr>
          <a:xfrm>
            <a:off x="5115608" y="707761"/>
            <a:ext cx="2623696" cy="48389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9216" y="1105430"/>
            <a:ext cx="4300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 smtClean="0">
                <a:latin typeface="Avenir Black"/>
                <a:cs typeface="Avenir Black"/>
              </a:rPr>
              <a:t>Step 1: </a:t>
            </a:r>
            <a:r>
              <a:rPr lang="en-US" sz="3200" b="1" dirty="0" smtClean="0">
                <a:latin typeface="Avenir Light"/>
                <a:cs typeface="Avenir Light"/>
              </a:rPr>
              <a:t>Anyone can register from their phone.</a:t>
            </a:r>
            <a:endParaRPr lang="en-US" sz="3200" b="1" dirty="0">
              <a:latin typeface="Avenir Light"/>
              <a:cs typeface="Avenir Light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906311" y="1485725"/>
            <a:ext cx="1341799" cy="681534"/>
          </a:xfrm>
          <a:prstGeom prst="wedgeRectCallout">
            <a:avLst>
              <a:gd name="adj1" fmla="val 33631"/>
              <a:gd name="adj2" fmla="val 6842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06311" y="1520928"/>
            <a:ext cx="1341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Medium"/>
                <a:cs typeface="Avenir Medium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Avenir Medium"/>
                <a:cs typeface="Avenir Medium"/>
              </a:rPr>
              <a:t>’m in </a:t>
            </a:r>
            <a:r>
              <a:rPr lang="en-US" dirty="0" smtClean="0">
                <a:solidFill>
                  <a:schemeClr val="bg1"/>
                </a:solidFill>
                <a:latin typeface="Avenir Medium"/>
                <a:cs typeface="Avenir Medium"/>
              </a:rPr>
              <a:t>bldg 127983</a:t>
            </a:r>
            <a:endParaRPr lang="en-US" dirty="0">
              <a:solidFill>
                <a:schemeClr val="bg1"/>
              </a:solidFill>
              <a:latin typeface="Avenir Medium"/>
              <a:cs typeface="Avenir Medium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534920" y="2459093"/>
            <a:ext cx="1713190" cy="944789"/>
          </a:xfrm>
          <a:prstGeom prst="wedgeRectCallout">
            <a:avLst>
              <a:gd name="adj1" fmla="val -26190"/>
              <a:gd name="adj2" fmla="val 6194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4920" y="2480552"/>
            <a:ext cx="1713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Medium"/>
                <a:cs typeface="Avenir Medium"/>
              </a:rPr>
              <a:t>Thx for registering.  You are all set!</a:t>
            </a:r>
            <a:endParaRPr lang="en-US" dirty="0">
              <a:solidFill>
                <a:schemeClr val="bg1"/>
              </a:solidFill>
              <a:latin typeface="Avenir Medium"/>
              <a:cs typeface="Avenir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un_32547_cc.png"/>
          <p:cNvPicPr>
            <a:picLocks noChangeAspect="1"/>
          </p:cNvPicPr>
          <p:nvPr/>
        </p:nvPicPr>
        <p:blipFill>
          <a:blip r:embed="rId2"/>
          <a:srcRect l="27006" r="27050" b="15265"/>
          <a:stretch>
            <a:fillRect/>
          </a:stretch>
        </p:blipFill>
        <p:spPr>
          <a:xfrm>
            <a:off x="5115608" y="707761"/>
            <a:ext cx="2623696" cy="48389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9216" y="1105430"/>
            <a:ext cx="43009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 smtClean="0">
                <a:latin typeface="Avenir Black"/>
                <a:cs typeface="Avenir Black"/>
              </a:rPr>
              <a:t>Step 2: </a:t>
            </a:r>
            <a:r>
              <a:rPr lang="en-US" sz="3200" b="1" dirty="0" smtClean="0">
                <a:latin typeface="Avenir Light"/>
                <a:cs typeface="Avenir Light"/>
              </a:rPr>
              <a:t>Employees get a weekly update of their electricity consumption</a:t>
            </a:r>
            <a:endParaRPr lang="en-US" sz="3200" b="1" dirty="0">
              <a:latin typeface="Avenir Light"/>
              <a:cs typeface="Avenir Light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534920" y="1488550"/>
            <a:ext cx="1713190" cy="1323439"/>
          </a:xfrm>
          <a:prstGeom prst="wedgeRectCallout">
            <a:avLst>
              <a:gd name="adj1" fmla="val -26190"/>
              <a:gd name="adj2" fmla="val 6194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10959" y="1488550"/>
            <a:ext cx="17371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venir Medium"/>
                <a:cs typeface="Avenir Medium"/>
              </a:rPr>
              <a:t>Your bldg consumed 4.5 </a:t>
            </a:r>
            <a:r>
              <a:rPr lang="en-US" sz="1600" dirty="0" err="1" smtClean="0">
                <a:solidFill>
                  <a:schemeClr val="bg1"/>
                </a:solidFill>
                <a:latin typeface="Avenir Medium"/>
                <a:cs typeface="Avenir Medium"/>
              </a:rPr>
              <a:t>MWh</a:t>
            </a:r>
            <a:r>
              <a:rPr lang="en-US" sz="1600" dirty="0" smtClean="0">
                <a:solidFill>
                  <a:schemeClr val="bg1"/>
                </a:solidFill>
                <a:latin typeface="Avenir Medium"/>
                <a:cs typeface="Avenir Medium"/>
              </a:rPr>
              <a:t> of electricity this week.</a:t>
            </a:r>
            <a:endParaRPr lang="en-US" sz="1600" dirty="0">
              <a:solidFill>
                <a:schemeClr val="bg1"/>
              </a:solidFill>
              <a:latin typeface="Avenir Medium"/>
              <a:cs typeface="Avenir Medium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5534920" y="2998255"/>
            <a:ext cx="1713190" cy="1149110"/>
          </a:xfrm>
          <a:prstGeom prst="wedgeRectCallout">
            <a:avLst>
              <a:gd name="adj1" fmla="val -26190"/>
              <a:gd name="adj2" fmla="val 6194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10959" y="2998255"/>
            <a:ext cx="17371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venir Medium"/>
                <a:cs typeface="Avenir Medium"/>
              </a:rPr>
              <a:t>Good job! That is 10% better than the same week last year</a:t>
            </a:r>
            <a:endParaRPr lang="en-US" sz="1600" dirty="0">
              <a:solidFill>
                <a:schemeClr val="bg1"/>
              </a:solidFill>
              <a:latin typeface="Avenir Medium"/>
              <a:cs typeface="Avenir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un_32547_cc.png"/>
          <p:cNvPicPr>
            <a:picLocks noChangeAspect="1"/>
          </p:cNvPicPr>
          <p:nvPr/>
        </p:nvPicPr>
        <p:blipFill>
          <a:blip r:embed="rId2"/>
          <a:srcRect l="27006" r="27050" b="15265"/>
          <a:stretch>
            <a:fillRect/>
          </a:stretch>
        </p:blipFill>
        <p:spPr>
          <a:xfrm>
            <a:off x="5115608" y="707761"/>
            <a:ext cx="2623696" cy="48389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9216" y="1105430"/>
            <a:ext cx="4300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 smtClean="0">
                <a:latin typeface="Avenir Black"/>
                <a:cs typeface="Avenir Black"/>
              </a:rPr>
              <a:t>Step 3: </a:t>
            </a:r>
            <a:r>
              <a:rPr lang="en-US" sz="3200" b="1" dirty="0" smtClean="0">
                <a:latin typeface="Avenir Light"/>
                <a:cs typeface="Avenir Light"/>
              </a:rPr>
              <a:t>Nudge employees to improve their ranking</a:t>
            </a:r>
            <a:endParaRPr lang="en-US" sz="3200" b="1" dirty="0">
              <a:latin typeface="Avenir Light"/>
              <a:cs typeface="Avenir Light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534920" y="1488550"/>
            <a:ext cx="1713190" cy="1323439"/>
          </a:xfrm>
          <a:prstGeom prst="wedgeRectCallout">
            <a:avLst>
              <a:gd name="adj1" fmla="val -26190"/>
              <a:gd name="adj2" fmla="val 6194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10959" y="1488550"/>
            <a:ext cx="17371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venir Medium"/>
                <a:cs typeface="Avenir Medium"/>
              </a:rPr>
              <a:t>We</a:t>
            </a:r>
            <a:r>
              <a:rPr lang="en-US" sz="1600" dirty="0" smtClean="0">
                <a:solidFill>
                  <a:schemeClr val="bg1"/>
                </a:solidFill>
                <a:latin typeface="Avenir Medium"/>
                <a:cs typeface="Avenir Medium"/>
              </a:rPr>
              <a:t>’re shooting for 15% this week.  Remember to turn off lights!</a:t>
            </a:r>
            <a:endParaRPr lang="en-US" sz="1600" dirty="0">
              <a:solidFill>
                <a:schemeClr val="bg1"/>
              </a:solidFill>
              <a:latin typeface="Avenir Medium"/>
              <a:cs typeface="Avenir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75970" y="1895938"/>
            <a:ext cx="17371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venir Black"/>
                <a:cs typeface="Avenir Black"/>
              </a:rPr>
              <a:t>Let</a:t>
            </a:r>
            <a:r>
              <a:rPr lang="en-US" sz="1600" b="1" dirty="0" smtClean="0">
                <a:solidFill>
                  <a:schemeClr val="bg1"/>
                </a:solidFill>
                <a:latin typeface="Avenir Black"/>
                <a:cs typeface="Avenir Black"/>
              </a:rPr>
              <a:t>’s get to number 1: remember to turn off lights around you.</a:t>
            </a:r>
            <a:endParaRPr lang="en-US" sz="1600" dirty="0">
              <a:solidFill>
                <a:schemeClr val="bg1"/>
              </a:solidFill>
              <a:latin typeface="Avenir Black"/>
              <a:cs typeface="Avenir Black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36332" y="2296227"/>
            <a:ext cx="660400" cy="381159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28342" y="6215832"/>
            <a:ext cx="162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Week 1</a:t>
            </a:r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1543" y="1926895"/>
            <a:ext cx="130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venir Book"/>
                <a:cs typeface="Avenir Book"/>
              </a:rPr>
              <a:t>4.5 </a:t>
            </a:r>
            <a:r>
              <a:rPr lang="en-US" b="1" dirty="0" err="1" smtClean="0">
                <a:latin typeface="Avenir Book"/>
                <a:cs typeface="Avenir Book"/>
              </a:rPr>
              <a:t>MWh</a:t>
            </a:r>
            <a:endParaRPr lang="en-US" b="1" dirty="0" smtClean="0">
              <a:latin typeface="Avenir Book"/>
              <a:cs typeface="Avenir Book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-812179" y="3888060"/>
            <a:ext cx="446916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379479" y="2803879"/>
            <a:ext cx="2078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venir Book"/>
                <a:cs typeface="Avenir Book"/>
              </a:rPr>
              <a:t>Electricity Consumption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22404" y="6122637"/>
            <a:ext cx="651933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43399" y="2600031"/>
            <a:ext cx="660400" cy="350778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35409" y="6215832"/>
            <a:ext cx="162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Week 2</a:t>
            </a:r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8610" y="2230699"/>
            <a:ext cx="130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venir Book"/>
                <a:cs typeface="Avenir Book"/>
              </a:rPr>
              <a:t>4 </a:t>
            </a:r>
            <a:r>
              <a:rPr lang="en-US" b="1" dirty="0" err="1" smtClean="0">
                <a:latin typeface="Avenir Book"/>
                <a:cs typeface="Avenir Book"/>
              </a:rPr>
              <a:t>MWh</a:t>
            </a:r>
            <a:endParaRPr lang="en-US" b="1" dirty="0" smtClean="0">
              <a:latin typeface="Avenir Book"/>
              <a:cs typeface="Avenir Boo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68997" y="2935517"/>
            <a:ext cx="660400" cy="317230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61007" y="6215832"/>
            <a:ext cx="162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Week 3</a:t>
            </a:r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82739" y="2566185"/>
            <a:ext cx="130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venir Book"/>
                <a:cs typeface="Avenir Book"/>
              </a:rPr>
              <a:t>3.5 </a:t>
            </a:r>
            <a:r>
              <a:rPr lang="en-US" b="1" dirty="0" err="1" smtClean="0">
                <a:latin typeface="Avenir Book"/>
                <a:cs typeface="Avenir Book"/>
              </a:rPr>
              <a:t>MWh</a:t>
            </a:r>
            <a:endParaRPr lang="en-US" b="1" dirty="0" smtClean="0">
              <a:latin typeface="Avenir Book"/>
              <a:cs typeface="Avenir Book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901" y="272672"/>
            <a:ext cx="9144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 smtClean="0">
                <a:latin typeface="Avenir Black"/>
                <a:cs typeface="Avenir Black"/>
              </a:rPr>
              <a:t>Step 4: </a:t>
            </a:r>
            <a:r>
              <a:rPr lang="en-US" sz="3200" dirty="0" smtClean="0">
                <a:latin typeface="Avenir Medium"/>
                <a:cs typeface="Avenir Medium"/>
              </a:rPr>
              <a:t>Measure real reduction in electricity use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141</Words>
  <Application>Microsoft Macintosh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Alan</dc:creator>
  <cp:keywords/>
  <dc:description/>
  <cp:lastModifiedBy>Alan</cp:lastModifiedBy>
  <cp:revision>7</cp:revision>
  <cp:lastPrinted>2015-10-24T22:53:29Z</cp:lastPrinted>
  <dcterms:created xsi:type="dcterms:W3CDTF">2015-10-24T21:50:39Z</dcterms:created>
  <dcterms:modified xsi:type="dcterms:W3CDTF">2015-10-24T23:22:14Z</dcterms:modified>
  <cp:category/>
</cp:coreProperties>
</file>