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62" r:id="rId5"/>
    <p:sldId id="261" r:id="rId6"/>
    <p:sldId id="275" r:id="rId7"/>
    <p:sldId id="272" r:id="rId8"/>
    <p:sldId id="276" r:id="rId9"/>
    <p:sldId id="273" r:id="rId10"/>
    <p:sldId id="274" r:id="rId11"/>
    <p:sldId id="263" r:id="rId12"/>
    <p:sldId id="264" r:id="rId13"/>
    <p:sldId id="267" r:id="rId14"/>
    <p:sldId id="268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80E6F-79BA-C19B-7572-0F006193EE8B}" v="6" dt="2025-01-04T14:33:12.445"/>
    <p1510:client id="{342F5C50-EF13-B4BE-349A-3505C7E1FE7C}" v="825" dt="2025-01-05T05:40:12.817"/>
    <p1510:client id="{7B650CB1-2D37-7C97-C693-46C479D8E993}" v="69" dt="2025-01-04T14:48:48.545"/>
    <p1510:client id="{8A688ACA-00EB-2957-3D5E-1A1A47F61C1B}" v="28" dt="2025-01-05T01:50:34.790"/>
    <p1510:client id="{B35DDA9F-2EE4-C5BF-F9A3-692C56ED4D11}" v="1668" dt="2025-01-05T06:03:33.494"/>
    <p1510:client id="{FC2DFD6F-7FCA-FA0C-2F10-18BC58C0FAB5}" v="41" dt="2025-01-05T13:18:17.342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 snapToGrid="0">
      <p:cViewPr>
        <p:scale>
          <a:sx n="1" d="100"/>
          <a:sy n="1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tags" Target="tags/tag1.xml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slide" Target="slides/slide1.xml" /><Relationship Id="rId20" Type="http://schemas.microsoft.com/office/2015/10/relationships/revisionInfo" Target="revisionInfo.xml" /><Relationship Id="rId21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096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012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75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101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rect l="0" t="0" r="r" b="b"/>
              <a:pathLst>
                <a:path w="40" h="28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rect l="0" t="0" r="r" b="b"/>
              <a:pathLst>
                <a:path w="42" h="28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rect l="0" t="0" r="r" b="b"/>
              <a:pathLst>
                <a:path w="38" h="2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rect l="0" t="0" r="r" b="b"/>
              <a:pathLst>
                <a:path w="40" h="28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rect l="0" t="0" r="r" b="b"/>
              <a:pathLst>
                <a:path w="37" h="28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rect l="0" t="0" r="r" b="b"/>
              <a:pathLst>
                <a:path w="28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rect l="0" t="0" r="r" b="b"/>
              <a:pathLst>
                <a:path w="40" h="28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6" r:id="rId2"/>
    <p:sldLayoutId id="2147483737" r:id="rId3"/>
    <p:sldLayoutId id="2147483741" r:id="rId4"/>
  </p:sldLayoutIdLst>
  <p:transition/>
  <p:timing/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jpeg" /><Relationship Id="rId3" Type="http://schemas.openxmlformats.org/officeDocument/2006/relationships/image" Target="../media/image7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ashaxing/QtTetris.git" TargetMode="External" /><Relationship Id="rId3" Type="http://schemas.openxmlformats.org/officeDocument/2006/relationships/hyperlink" Target="https://youtu.be/pa5jJAjJ_44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Modern Love"/>
              </a:rPr>
              <a:t>Qt-</a:t>
            </a:r>
            <a:r>
              <a:rPr lang="ja-JP" altLang="en-US" err="1">
                <a:ea typeface="+mj-lt"/>
                <a:cs typeface="+mj-lt"/>
              </a:rPr>
              <a:t>晃方世界</a:t>
            </a:r>
            <a:endParaRPr lang="en-US" err="1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798" y="3426571"/>
            <a:ext cx="4310794" cy="24878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ja" altLang="en-US" sz="1800" b="1">
                <a:ea typeface="+mn-lt"/>
                <a:cs typeface="+mn-lt"/>
              </a:rPr>
              <a:t>   組別</a:t>
            </a:r>
            <a:r>
              <a:rPr lang="en-US" sz="1800" b="1">
                <a:latin typeface="Avenir Next LT Pro"/>
              </a:rPr>
              <a:t> :</a:t>
            </a:r>
            <a:r>
              <a:rPr lang="en-US" sz="1800">
                <a:latin typeface="Aptos"/>
              </a:rPr>
              <a:t> </a:t>
            </a:r>
            <a:r>
              <a:rPr lang="ja" altLang="en-US" sz="1800" b="1">
                <a:ea typeface="+mn-lt"/>
                <a:cs typeface="+mn-lt"/>
              </a:rPr>
              <a:t>第</a:t>
            </a:r>
            <a:r>
              <a:rPr lang="en-US" sz="1800" b="1">
                <a:latin typeface="Avenir Next LT Pro"/>
              </a:rPr>
              <a:t>5</a:t>
            </a:r>
            <a:r>
              <a:rPr lang="ja" altLang="en-US" sz="1800" b="1">
                <a:ea typeface="+mn-lt"/>
                <a:cs typeface="+mn-lt"/>
              </a:rPr>
              <a:t>組</a:t>
            </a:r>
            <a:r>
              <a:rPr lang="en-US" sz="1800" b="1">
                <a:latin typeface="Avenir Next LT Pro"/>
              </a:rPr>
              <a:t>  </a:t>
            </a:r>
            <a:endParaRPr lang="en-US">
              <a:latin typeface="Avenir Next LT Pro"/>
            </a:endParaRPr>
          </a:p>
          <a:p>
            <a:r>
              <a:rPr lang="en-US" sz="1800" b="1">
                <a:latin typeface="Avenir Next LT Pro"/>
              </a:rPr>
              <a:t> 41243101</a:t>
            </a:r>
            <a:r>
              <a:rPr lang="en-US" altLang="ja-JP" sz="1800" b="1">
                <a:latin typeface="Avenir Next LT Pro"/>
              </a:rPr>
              <a:t> </a:t>
            </a:r>
            <a:r>
              <a:rPr lang="ja-JP" altLang="en-US" sz="1800" b="1">
                <a:ea typeface="+mn-lt"/>
                <a:cs typeface="+mn-lt"/>
              </a:rPr>
              <a:t>伍翊瑄</a:t>
            </a:r>
            <a:r>
              <a:rPr lang="en-US" sz="1800" b="1">
                <a:latin typeface="Avenir Next LT Pro"/>
              </a:rPr>
              <a:t> </a:t>
            </a:r>
            <a:endParaRPr lang="en-US"/>
          </a:p>
          <a:p>
            <a:r>
              <a:rPr lang="en-US" sz="1800" b="1">
                <a:latin typeface="Avenir Next LT Pro"/>
              </a:rPr>
              <a:t>41243103</a:t>
            </a:r>
            <a:r>
              <a:rPr lang="en-US" altLang="ja" sz="1800" b="1">
                <a:latin typeface="Avenir Next LT Pro"/>
              </a:rPr>
              <a:t> </a:t>
            </a:r>
            <a:r>
              <a:rPr lang="ja" altLang="en-US" sz="1800" b="1">
                <a:ea typeface="+mn-lt"/>
                <a:cs typeface="+mn-lt"/>
              </a:rPr>
              <a:t>林采儀</a:t>
            </a:r>
            <a:endParaRPr lang="ja" altLang="en-US" sz="1800" b="1">
              <a:latin typeface="Avenir Next LT Pro"/>
            </a:endParaRPr>
          </a:p>
          <a:p>
            <a:r>
              <a:rPr lang="en-US" sz="1800" b="1">
                <a:latin typeface="Avenir Next LT Pro"/>
              </a:rPr>
              <a:t>41243108</a:t>
            </a:r>
            <a:r>
              <a:rPr lang="en-US" altLang="ja" sz="1800" b="1">
                <a:latin typeface="Avenir Next LT Pro"/>
              </a:rPr>
              <a:t> 鄭又瑄</a:t>
            </a:r>
            <a:endParaRPr lang="ja" altLang="en-US" sz="1800" b="1"/>
          </a:p>
          <a:p>
            <a:r>
              <a:rPr lang="en-US" sz="1800" b="1">
                <a:latin typeface="Avenir Next LT Pro"/>
              </a:rPr>
              <a:t> </a:t>
            </a:r>
            <a:endParaRPr lang="ja" altLang="en-US" sz="1800" b="1">
              <a:latin typeface="Avenir Next LT Pro"/>
              <a:ea typeface="PMingLiU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F01107-799E-0878-9692-2509FE484185}"/>
              </a:ext>
            </a:extLst>
          </p:cNvPr>
          <p:cNvSpPr txBox="1"/>
          <p:nvPr/>
        </p:nvSpPr>
        <p:spPr>
          <a:xfrm>
            <a:off x="3074947" y="1414564"/>
            <a:ext cx="6050336" cy="58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" altLang="en-US" sz="2000" b="1">
                <a:ea typeface="+mn-lt"/>
                <a:cs typeface="+mn-lt"/>
              </a:rPr>
              <a:t>視窗程式設計 期末專題</a:t>
            </a:r>
            <a:endParaRPr lang="en-US" sz="2000"/>
          </a:p>
          <a:p>
            <a:endParaRPr lang="en-US" sz="1800">
              <a:latin typeface="Aptos" panose="02110004020202020204"/>
              <a:ea typeface="+mn-lt"/>
              <a:cs typeface="+mn-lt"/>
            </a:endParaRPr>
          </a:p>
          <a:p>
            <a:endParaRPr lang="en-US" sz="1800" b="1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4422C6-A8BC-E5EA-DB48-EDD77B11E3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688306"/>
            <a:ext cx="6172200" cy="347186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683621" cy="9721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>
                <a:latin typeface="Avenir Next LT Pro"/>
              </a:rPr>
              <a:t>3. </a:t>
            </a:r>
            <a:r>
              <a:rPr lang="ja-JP" altLang="en-US" sz="4000" b="1" kern="1200">
                <a:latin typeface="Avenir Next LT Pro"/>
              </a:rPr>
              <a:t>系統設計與實作</a:t>
            </a:r>
            <a:endParaRPr lang="en-US" sz="4000" b="1" kern="1200">
              <a:latin typeface="Avenir Next LT Pr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839788" y="1714081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kern="1200">
                <a:latin typeface="+mn-lt"/>
                <a:ea typeface="+mn-ea"/>
                <a:cs typeface="+mn-cs"/>
              </a:rPr>
              <a:t>遊戲邏輯設計</a:t>
            </a:r>
            <a:endParaRPr lang="en-US" altLang="ja-JP" sz="1800" b="1" kern="1200">
              <a:latin typeface="+mn-lt"/>
            </a:endParaRPr>
          </a:p>
          <a:p>
            <a:pPr marL="0" indent="0">
              <a:buNone/>
            </a:pPr>
            <a:r>
              <a:rPr lang="ja" altLang="en-US" sz="1800" b="1" kern="1200">
                <a:latin typeface="+mn-lt"/>
                <a:ea typeface="+mn-ea"/>
                <a:cs typeface="+mn-cs"/>
              </a:rPr>
              <a:t>遊戲中止條件與結束畫面</a:t>
            </a:r>
            <a:r>
              <a:rPr lang="en-US" altLang="ja" sz="1800" b="1" kern="1200">
                <a:latin typeface="+mn-lt"/>
                <a:ea typeface="+mn-ea"/>
                <a:cs typeface="+mn-cs"/>
              </a:rPr>
              <a:t>: </a:t>
            </a:r>
            <a:r>
              <a:rPr lang="ja" altLang="en-US" sz="1800" kern="1200">
                <a:latin typeface="+mn-lt"/>
                <a:ea typeface="+mn-ea"/>
                <a:cs typeface="+mn-cs"/>
              </a:rPr>
              <a:t>無法合法放置新方塊則觸發遊戲結束，並跳出結束視窗。</a:t>
            </a:r>
            <a:endParaRPr lang="en-US" altLang="ja" sz="1800" kern="1200">
              <a:latin typeface="+mn-lt"/>
            </a:endParaRPr>
          </a:p>
          <a:p>
            <a:pPr marL="0" indent="0">
              <a:buNone/>
            </a:pPr>
            <a:endParaRPr lang="en-US" altLang="ja-JP" sz="1600" b="1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ja-JP" sz="4000" b="1" kern="120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C072EC-D3E1-4BD2-BC88-2AEABD172F25}" type="datetime1">
              <a:rPr lang="en-US"/>
              <a:pPr>
                <a:spcAft>
                  <a:spcPts val="600"/>
                </a:spcAft>
              </a:pPr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578CCF-2EC4-44CB-A694-F6F6E59A3985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7B64C34-188A-4D6C-9148-8A3545C4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47" y="3258456"/>
            <a:ext cx="2569480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500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4.</a:t>
            </a:r>
            <a:r>
              <a:rPr lang="ja-JP">
                <a:ea typeface="+mj-lt"/>
                <a:cs typeface="+mj-lt"/>
              </a:rPr>
              <a:t> 測試與結果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11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717273"/>
            <a:ext cx="10382445" cy="493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ea typeface="Microsoft JhengHei"/>
                <a:cs typeface="+mn-lt"/>
              </a:rPr>
              <a:t>測試案例</a:t>
            </a:r>
            <a:r>
              <a:rPr lang="ja-JP" sz="2400" b="1">
                <a:latin typeface="Avenir Next LT Pro"/>
                <a:ea typeface="Microsoft JhengHei"/>
                <a:cs typeface="+mn-lt"/>
              </a:rPr>
              <a:t>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>
                <a:solidFill>
                  <a:srgbClr val="323232"/>
                </a:solidFill>
                <a:ea typeface="Microsoft JhengHei"/>
                <a:cs typeface="+mn-lt"/>
              </a:rPr>
              <a:t>生成的方塊形狀是否隨機，並覆蓋所有可能的形狀。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>
                <a:solidFill>
                  <a:srgbClr val="323232"/>
                </a:solidFill>
                <a:ea typeface="Microsoft JhengHei"/>
                <a:cs typeface="+mn-lt"/>
              </a:rPr>
              <a:t>測試方塊生成、旋轉和消除及音效同步功能。</a:t>
            </a:r>
            <a:endParaRPr lang="ja-JP" altLang="en-US">
              <a:solidFill>
                <a:srgbClr val="323232"/>
              </a:solidFill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>
                <a:solidFill>
                  <a:srgbClr val="323232"/>
                </a:solidFill>
                <a:ea typeface="Microsoft JhengHei"/>
                <a:cs typeface="+mn-lt"/>
              </a:rPr>
              <a:t>檢查視窗晃動是否影響遊戲操作。</a:t>
            </a:r>
            <a:endParaRPr lang="en-US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altLang="en-US" sz="2400" b="1">
                <a:ea typeface="Microsoft JhengHei"/>
                <a:cs typeface="+mn-lt"/>
              </a:rPr>
              <a:t>測試結果</a:t>
            </a:r>
            <a:endParaRPr lang="en-US" sz="2400" b="1">
              <a:ea typeface="Microsoft JhengHei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en-US" altLang="ja-JP" err="1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方塊的隨機生成均符合預期，且每種形狀的出現概率平均分布。</a:t>
            </a: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核心功能運行穩定且同步</a:t>
            </a:r>
            <a:r>
              <a:rPr lang="en-US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。</a:t>
            </a:r>
            <a:endParaRPr lang="en-US" altLang="ja-JP">
              <a:solidFill>
                <a:srgbClr val="323232"/>
              </a:solidFill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功能表現穩定，音效開關能準確被控制，視窗晃動在多次測試中未出現卡頓現象。</a:t>
            </a:r>
            <a:endParaRPr lang="en-US" altLang="en-US">
              <a:solidFill>
                <a:srgbClr val="000000"/>
              </a:solidFill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endParaRPr lang="ja-JP" altLang="en-US" b="1">
              <a:solidFill>
                <a:srgbClr val="323232"/>
              </a:solidFill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ja-JP" altLang="en-US" sz="2400" b="1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altLang="ja-JP" b="1"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5674939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5.</a:t>
            </a:r>
            <a:r>
              <a:rPr lang="ja-JP">
                <a:ea typeface="+mj-lt"/>
                <a:cs typeface="+mj-lt"/>
              </a:rPr>
              <a:t>結論</a:t>
            </a:r>
            <a:endParaRPr lang="ja-JP" altLang="en-US">
              <a:ea typeface="+mj-lt"/>
              <a:cs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12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717273"/>
            <a:ext cx="10382445" cy="493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altLang="en-US" sz="2400" b="1">
                <a:ea typeface="Microsoft JhengHei"/>
                <a:cs typeface="+mn-lt"/>
              </a:rPr>
              <a:t>優勢</a:t>
            </a:r>
            <a:r>
              <a:rPr lang="ja-JP" sz="2400" b="1">
                <a:latin typeface="Avenir Next LT Pro"/>
                <a:ea typeface="Microsoft JhengHei"/>
                <a:cs typeface="+mn-lt"/>
              </a:rPr>
              <a:t>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簡單直觀的操作方式，易於玩家上手</a:t>
            </a:r>
            <a:r>
              <a:rPr lang="ja-JP" altLang="en-US">
                <a:solidFill>
                  <a:srgbClr val="323232"/>
                </a:solidFill>
                <a:ea typeface="Microsoft JhengHei"/>
                <a:cs typeface="+mn-lt"/>
              </a:rPr>
              <a:t>。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遊戲的難度設計循序漸進，既適合初學者，也能滿足進階玩家的挑戰需求</a:t>
            </a:r>
            <a:r>
              <a:rPr lang="ja-JP">
                <a:solidFill>
                  <a:srgbClr val="323232"/>
                </a:solidFill>
                <a:ea typeface="Microsoft JhengHei"/>
                <a:cs typeface="+mn-lt"/>
              </a:rPr>
              <a:t>。</a:t>
            </a:r>
            <a:endParaRPr lang="ja-JP" altLang="en-US">
              <a:solidFill>
                <a:srgbClr val="323232"/>
              </a:solidFill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核心功能表現穩定且同步</a:t>
            </a:r>
            <a:r>
              <a:rPr lang="ja-JP" altLang="en-US">
                <a:solidFill>
                  <a:srgbClr val="323232"/>
                </a:solidFill>
                <a:ea typeface="Microsoft JhengHei"/>
                <a:cs typeface="+mn-lt"/>
              </a:rPr>
              <a:t>。</a:t>
            </a:r>
            <a:endParaRPr lang="en-US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altLang="en-US" sz="2400" b="1">
                <a:solidFill>
                  <a:srgbClr val="323232"/>
                </a:solidFill>
                <a:ea typeface="Microsoft JhengHei"/>
                <a:cs typeface="+mn-lt"/>
              </a:rPr>
              <a:t>學習收穫</a:t>
            </a:r>
            <a:endParaRPr lang="ja-JP"/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en-US" altLang="ja-JP" err="1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團隊合作能力</a:t>
            </a:r>
            <a:r>
              <a:rPr lang="en-US" altLang="ja-JP">
                <a:solidFill>
                  <a:srgbClr val="323232"/>
                </a:solidFill>
                <a:ea typeface="Microsoft JhengHei"/>
                <a:cs typeface="+mn-lt"/>
              </a:rPr>
              <a:t>。</a:t>
            </a:r>
            <a:endParaRPr lang="ja-JP"/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en-US" altLang="ja-JP" err="1">
                <a:solidFill>
                  <a:srgbClr val="323232"/>
                </a:solidFill>
                <a:latin typeface="Avenir Next LT Pro"/>
                <a:ea typeface="Microsoft JhengHei"/>
                <a:cs typeface="+mn-lt"/>
              </a:rPr>
              <a:t>熟悉了界面設計和信號與槽機制的運用。</a:t>
            </a: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提升了</a:t>
            </a:r>
            <a:r>
              <a:rPr lang="en-US">
                <a:solidFill>
                  <a:srgbClr val="323232"/>
                </a:solidFill>
                <a:latin typeface="Avenir Next LT Pro"/>
                <a:ea typeface="Microsoft JhengHei"/>
              </a:rPr>
              <a:t> Qt </a:t>
            </a: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框架實踐能力</a:t>
            </a:r>
            <a:r>
              <a:rPr lang="en-US">
                <a:solidFill>
                  <a:srgbClr val="323232"/>
                </a:solidFill>
                <a:latin typeface="Avenir Next LT Pro"/>
                <a:ea typeface="Microsoft JhengHei"/>
              </a:rPr>
              <a:t>。</a:t>
            </a:r>
            <a:endParaRPr lang="en-US" altLang="ja-JP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ja-JP" altLang="en-US" sz="2400" b="1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altLang="ja-JP" b="1">
              <a:solidFill>
                <a:srgbClr val="323232"/>
              </a:solidFill>
              <a:latin typeface="Avenir Next LT Pro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30326621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+mj-lt"/>
                <a:cs typeface="+mj-lt"/>
              </a:rPr>
              <a:t>6.</a:t>
            </a:r>
            <a:r>
              <a:rPr lang="ja-JP" altLang="en-US">
                <a:ea typeface="+mj-lt"/>
                <a:cs typeface="+mj-lt"/>
              </a:rPr>
              <a:t> 附錄 </a:t>
            </a:r>
            <a:endParaRPr lang="ja-JP" altLang="en-US">
              <a:latin typeface="Modern Love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13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717273"/>
            <a:ext cx="10382445" cy="493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altLang="en-US" sz="2400" b="1">
                <a:latin typeface="Avenir Next LT Pro"/>
                <a:ea typeface="Microsoft JhengHei"/>
                <a:cs typeface="+mn-lt"/>
              </a:rPr>
              <a:t>參考資料 :</a:t>
            </a:r>
            <a:r>
              <a:rPr lang="ja-JP" altLang="en-US" sz="2400" b="1">
                <a:ea typeface="Microsoft JhengHei"/>
                <a:cs typeface="+mn-lt"/>
              </a:rPr>
              <a:t> </a:t>
            </a:r>
            <a:r>
              <a:rPr lang="ja-JP" sz="2400" b="1">
                <a:ea typeface="+mn-lt"/>
                <a:cs typeface="+mn-lt"/>
                <a:hlinkClick r:id="rId2"/>
              </a:rPr>
              <a:t>https://github.com/tashaxing/QtTetris.git</a:t>
            </a:r>
            <a:endParaRPr lang="ja-JP" sz="2400" b="1"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solidFill>
                  <a:srgbClr val="323232"/>
                </a:solidFill>
                <a:ea typeface="Microsoft JhengHei"/>
                <a:cs typeface="+mn-lt"/>
              </a:rPr>
              <a:t>遊戲</a:t>
            </a:r>
            <a:r>
              <a:rPr lang="ja-JP" altLang="en-US" sz="2400" b="1">
                <a:solidFill>
                  <a:srgbClr val="323232"/>
                </a:solidFill>
                <a:ea typeface="Microsoft JhengHei"/>
                <a:cs typeface="+mn-lt"/>
              </a:rPr>
              <a:t>影片連結 : </a:t>
            </a:r>
            <a:r>
              <a:rPr lang="ja-JP" sz="2400" b="1">
                <a:solidFill>
                  <a:srgbClr val="323232"/>
                </a:solidFill>
                <a:ea typeface="+mn-lt"/>
                <a:cs typeface="+mn-lt"/>
                <a:hlinkClick r:id="rId3"/>
              </a:rPr>
              <a:t>https://youtu.be/pa5jJAjJ_44</a:t>
            </a:r>
            <a:endParaRPr lang="ja-JP" b="1">
              <a:ea typeface="+mn-lt"/>
              <a:cs typeface="+mn-lt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altLang="ja-JP" b="1">
              <a:solidFill>
                <a:srgbClr val="323232"/>
              </a:solidFill>
              <a:latin typeface="Avenir Next LT Pro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44433440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210A4-7593-76BE-ABE5-581E15FC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9DAC-F773-4D9D-855E-E23EC4546C48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E8E0-99CC-CEFD-4DF8-FE4704FB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C265-2681-6081-0BBA-BFC01684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03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  <a:ea typeface="+mj-lt"/>
                <a:cs typeface="+mj-lt"/>
              </a:rPr>
              <a:t>1. </a:t>
            </a:r>
            <a:r>
              <a:rPr lang="ja-JP" b="1">
                <a:latin typeface="Avenir Next LT Pro"/>
                <a:ea typeface="+mj-lt"/>
                <a:cs typeface="+mj-lt"/>
              </a:rPr>
              <a:t>主題與動機</a:t>
            </a:r>
            <a:endParaRPr lang="en-US" b="1"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2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886345" y="1670775"/>
            <a:ext cx="10015557" cy="35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</a:pPr>
            <a:r>
              <a:rPr lang="ja" altLang="en-US" b="1">
                <a:latin typeface="Avenir Next LT Pro"/>
                <a:ea typeface="Microsoft JhengHei"/>
                <a:cs typeface="+mn-lt"/>
              </a:rPr>
              <a:t>主題</a:t>
            </a:r>
            <a:r>
              <a:rPr lang="en-US" b="1">
                <a:latin typeface="Avenir Next LT Pro"/>
                <a:ea typeface="Microsoft JhengHei"/>
              </a:rPr>
              <a:t>: </a:t>
            </a:r>
            <a:r>
              <a:rPr lang="ja-JP" altLang="en-US">
                <a:latin typeface="Avenir Next LT Pro"/>
                <a:ea typeface="Microsoft JhengHei"/>
              </a:rPr>
              <a:t>基於</a:t>
            </a:r>
            <a:r>
              <a:rPr lang="en-US">
                <a:latin typeface="Avenir Next LT Pro"/>
                <a:ea typeface="Microsoft JhengHei"/>
              </a:rPr>
              <a:t> Qt </a:t>
            </a:r>
            <a:r>
              <a:rPr lang="ja-JP" altLang="en-US">
                <a:latin typeface="Avenir Next LT Pro"/>
                <a:ea typeface="Microsoft JhengHei"/>
              </a:rPr>
              <a:t>的俄羅斯方塊遊戲</a:t>
            </a:r>
            <a:r>
              <a:rPr lang="en-US">
                <a:latin typeface="Avenir Next LT Pro"/>
                <a:ea typeface="Microsoft JhengHei"/>
              </a:rPr>
              <a:t>——「</a:t>
            </a:r>
            <a:r>
              <a:rPr lang="ja-JP" altLang="en-US">
                <a:latin typeface="Avenir Next LT Pro"/>
                <a:ea typeface="Microsoft JhengHei"/>
              </a:rPr>
              <a:t>晃方世界</a:t>
            </a:r>
            <a:r>
              <a:rPr lang="en-US">
                <a:latin typeface="Avenir Next LT Pro"/>
                <a:ea typeface="Microsoft JhengHei"/>
              </a:rPr>
              <a:t>」。</a:t>
            </a:r>
            <a:endParaRPr lang="en-US" altLang="ja">
              <a:latin typeface="Avenir Next LT Pro"/>
            </a:endParaRPr>
          </a:p>
          <a:p>
            <a:pPr>
              <a:buClr>
                <a:srgbClr val="C3B2A7"/>
              </a:buClr>
            </a:pPr>
            <a:r>
              <a:rPr lang="ja" altLang="en-US" b="1">
                <a:latin typeface="Avenir Next LT Pro"/>
                <a:ea typeface="Microsoft JhengHei"/>
                <a:cs typeface="+mn-lt"/>
              </a:rPr>
              <a:t>動機</a:t>
            </a:r>
            <a:r>
              <a:rPr lang="en-US" b="1">
                <a:latin typeface="Avenir Next LT Pro"/>
                <a:ea typeface="Microsoft JhengHei"/>
              </a:rPr>
              <a:t>:</a:t>
            </a:r>
            <a:r>
              <a:rPr lang="en-US" b="1">
                <a:latin typeface="Avenir Next LT Pro"/>
                <a:ea typeface="+mn-lt"/>
                <a:cs typeface="+mn-lt"/>
              </a:rPr>
              <a:t> </a:t>
            </a:r>
            <a:r>
              <a:rPr lang="ja">
                <a:solidFill>
                  <a:srgbClr val="242424"/>
                </a:solidFill>
                <a:latin typeface="Microsoft JhengHei"/>
                <a:ea typeface="Microsoft JhengHei"/>
                <a:cs typeface="Segoe UI"/>
              </a:rPr>
              <a:t>高中同學經常一起玩 TETRIS 的線上俄羅斯方塊 PK，但總是最早被淘汰</a:t>
            </a:r>
            <a:r>
              <a:rPr lang="ja" altLang="en-US">
                <a:solidFill>
                  <a:srgbClr val="242424"/>
                </a:solidFill>
                <a:latin typeface="Microsoft JhengHei"/>
                <a:ea typeface="Microsoft JhengHei"/>
                <a:cs typeface="Segoe UI"/>
              </a:rPr>
              <a:t>，心有不甘</a:t>
            </a:r>
            <a:r>
              <a:rPr lang="ja">
                <a:solidFill>
                  <a:srgbClr val="242424"/>
                </a:solidFill>
                <a:latin typeface="Microsoft JhengHei"/>
                <a:ea typeface="Microsoft JhengHei"/>
                <a:cs typeface="Segoe UI"/>
              </a:rPr>
              <a:t>。為了提升自己的遊戲技巧，決定開發一款俄羅斯方塊遊戲，這樣可以調整遊戲內部數據（例如掉落速度），並進行針對性的練習。同時這也是一個學習並應用 Qt 框架進行遊戲設計與開發的好機會。</a:t>
            </a:r>
            <a:endParaRPr lang="en-US">
              <a:solidFill>
                <a:srgbClr val="323232"/>
              </a:solidFill>
              <a:latin typeface="Microsoft JhengHei"/>
              <a:ea typeface="Microsoft JhengHei"/>
              <a:cs typeface="Segoe U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70F3AA-7724-216C-CEC4-8FD83BE6E590}"/>
              </a:ext>
            </a:extLst>
          </p:cNvPr>
          <p:cNvSpPr txBox="1"/>
          <p:nvPr/>
        </p:nvSpPr>
        <p:spPr>
          <a:xfrm>
            <a:off x="1066760" y="41056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>
                <a:latin typeface="Avenir Next LT Pro"/>
                <a:ea typeface="+mj-lt"/>
                <a:cs typeface="+mj-lt"/>
              </a:rPr>
              <a:t>2.</a:t>
            </a:r>
            <a:r>
              <a:rPr lang="ja-JP" b="1">
                <a:latin typeface="Avenir Next LT Pro"/>
                <a:ea typeface="+mj-lt"/>
                <a:cs typeface="+mj-lt"/>
              </a:rPr>
              <a:t> 系統需求</a:t>
            </a:r>
            <a:endParaRPr lang="en-US" b="1">
              <a:latin typeface="Avenir Next LT Pro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6AE1E01-6F5C-8BD2-07F5-86B20795B5EC}"/>
              </a:ext>
            </a:extLst>
          </p:cNvPr>
          <p:cNvSpPr txBox="1"/>
          <p:nvPr/>
        </p:nvSpPr>
        <p:spPr>
          <a:xfrm>
            <a:off x="886345" y="5177159"/>
            <a:ext cx="9507558" cy="230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</a:pPr>
            <a:r>
              <a:rPr lang="ja" altLang="en-US" b="1">
                <a:latin typeface="Avenir Next LT Pro"/>
                <a:ea typeface="Microsoft JhengHei"/>
                <a:cs typeface="+mn-lt"/>
              </a:rPr>
              <a:t>硬</a:t>
            </a:r>
            <a:r>
              <a:rPr lang="ja" altLang="en-US" b="1">
                <a:latin typeface="Avenir Next LT Pro"/>
                <a:ea typeface="Microsoft JhengHei"/>
              </a:rPr>
              <a:t>體需求</a:t>
            </a:r>
            <a:r>
              <a:rPr lang="ja" altLang="en-US" b="1">
                <a:latin typeface="Avenir Next LT Pro"/>
                <a:ea typeface="Microsoft JhengHei"/>
                <a:cs typeface="+mn-lt"/>
              </a:rPr>
              <a:t>:</a:t>
            </a:r>
            <a:r>
              <a:rPr lang="ja" altLang="en-US" b="1">
                <a:latin typeface="Avenir Next LT Pro"/>
                <a:ea typeface="Microsoft JhengHei"/>
              </a:rPr>
              <a:t> </a:t>
            </a:r>
            <a:r>
              <a:rPr lang="ja" altLang="en-US">
                <a:latin typeface="Avenir Next LT Pro"/>
                <a:ea typeface="Microsoft JhengHei"/>
              </a:rPr>
              <a:t>開發環境</a:t>
            </a:r>
            <a:r>
              <a:rPr lang="en-US" altLang="ja">
                <a:latin typeface="Avenir Next LT Pro"/>
                <a:ea typeface="Microsoft JhengHei"/>
              </a:rPr>
              <a:t>(</a:t>
            </a:r>
            <a:r>
              <a:rPr lang="ja" altLang="en-US">
                <a:latin typeface="Avenir Next LT Pro"/>
                <a:ea typeface="Microsoft JhengHei"/>
              </a:rPr>
              <a:t>筆電</a:t>
            </a:r>
            <a:r>
              <a:rPr lang="en-US" altLang="ja">
                <a:latin typeface="Avenir Next LT Pro"/>
                <a:ea typeface="Microsoft JhengHei"/>
              </a:rPr>
              <a:t>)</a:t>
            </a:r>
            <a:r>
              <a:rPr lang="ja" altLang="en-US">
                <a:latin typeface="Avenir Next LT Pro"/>
                <a:ea typeface="Microsoft JhengHei"/>
                <a:cs typeface="+mn-lt"/>
              </a:rPr>
              <a:t>。</a:t>
            </a:r>
            <a:endParaRPr lang="en-US" altLang="ja"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ja" b="1">
                <a:latin typeface="Microsoft JhengHei"/>
                <a:ea typeface="Microsoft JhengHei"/>
                <a:cs typeface="+mn-lt"/>
              </a:rPr>
              <a:t>軟體需求</a:t>
            </a:r>
            <a:r>
              <a:rPr lang="en-US" altLang="ja" b="1">
                <a:latin typeface="Microsoft JhengHei"/>
                <a:ea typeface="Microsoft JhengHei"/>
              </a:rPr>
              <a:t>:</a:t>
            </a:r>
            <a:r>
              <a:rPr lang="ja" altLang="en-US" b="1">
                <a:latin typeface="Microsoft JhengHei"/>
                <a:ea typeface="Microsoft JhengHei"/>
              </a:rPr>
              <a:t> </a:t>
            </a:r>
            <a:r>
              <a:rPr lang="en-US" altLang="ja">
                <a:latin typeface="Microsoft JhengHei"/>
                <a:ea typeface="Microsoft JhengHei"/>
              </a:rPr>
              <a:t>Qt</a:t>
            </a:r>
            <a:r>
              <a:rPr lang="ja" altLang="en-US">
                <a:latin typeface="Microsoft JhengHei"/>
                <a:ea typeface="Microsoft JhengHei"/>
              </a:rPr>
              <a:t> 開發環境版本</a:t>
            </a:r>
            <a:r>
              <a:rPr lang="en-US" altLang="ja">
                <a:latin typeface="Microsoft JhengHei"/>
                <a:ea typeface="Microsoft JhengHei"/>
              </a:rPr>
              <a:t>(6.7</a:t>
            </a:r>
            <a:r>
              <a:rPr lang="ja">
                <a:latin typeface="Microsoft JhengHei"/>
                <a:ea typeface="Microsoft JhengHei"/>
                <a:cs typeface="+mn-lt"/>
              </a:rPr>
              <a:t>.2)。</a:t>
            </a:r>
            <a:endParaRPr lang="ja">
              <a:latin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63896088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3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717273"/>
            <a:ext cx="10876334" cy="5032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" altLang="en-US" sz="2400" b="1">
                <a:latin typeface="Avenir Next LT Pro"/>
                <a:ea typeface="Microsoft JhengHei"/>
                <a:cs typeface="+mn-lt"/>
              </a:rPr>
              <a:t>功能規劃</a:t>
            </a:r>
            <a:endParaRPr lang="en-US" altLang="ja" sz="2400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</a:pPr>
            <a:r>
              <a:rPr lang="ja-JP" altLang="en-US" b="1">
                <a:latin typeface="Avenir Next LT Pro"/>
                <a:ea typeface="Microsoft JhengHei"/>
              </a:rPr>
              <a:t>核心功能</a:t>
            </a:r>
            <a:r>
              <a:rPr lang="en-US" b="1">
                <a:latin typeface="Avenir Next LT Pro"/>
                <a:ea typeface="Microsoft JhengHei"/>
              </a:rPr>
              <a:t>:</a:t>
            </a:r>
            <a:r>
              <a:rPr lang="en-US" altLang="ja-JP" b="1">
                <a:latin typeface="Avenir Next LT Pro"/>
                <a:ea typeface="Microsoft JhengHei"/>
              </a:rPr>
              <a:t> </a:t>
            </a:r>
            <a:r>
              <a:rPr lang="ja-JP" altLang="en-US">
                <a:latin typeface="Avenir Next LT Pro"/>
                <a:ea typeface="Microsoft JhengHei"/>
                <a:cs typeface="+mn-lt"/>
              </a:rPr>
              <a:t>俄羅斯方塊遊戲基本玩法。</a:t>
            </a:r>
            <a:endParaRPr lang="en-US" altLang="ja"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ja" altLang="en-US" b="1">
                <a:latin typeface="Avenir Next LT Pro"/>
                <a:ea typeface="Microsoft JhengHei"/>
                <a:cs typeface="+mn-lt"/>
              </a:rPr>
              <a:t>衍生功能</a:t>
            </a:r>
            <a:r>
              <a:rPr lang="en-US" b="1">
                <a:latin typeface="Avenir Next LT Pro"/>
                <a:ea typeface="Microsoft JhengHei"/>
              </a:rPr>
              <a:t>:</a:t>
            </a:r>
            <a:r>
              <a:rPr lang="en-US" b="1">
                <a:latin typeface="Avenir Next LT Pro"/>
                <a:ea typeface="Microsoft JhengHei"/>
                <a:cs typeface="+mn-lt"/>
              </a:rPr>
              <a:t> </a:t>
            </a:r>
            <a:r>
              <a:rPr lang="ja-JP" altLang="en-US">
                <a:latin typeface="Avenir Next LT Pro"/>
                <a:ea typeface="Microsoft JhengHei"/>
              </a:rPr>
              <a:t>背景音樂</a:t>
            </a:r>
            <a:r>
              <a:rPr lang="ja" altLang="en-US">
                <a:latin typeface="Avenir Next LT Pro"/>
                <a:ea typeface="Microsoft JhengHei"/>
                <a:cs typeface="+mn-lt"/>
              </a:rPr>
              <a:t>、難度調節等。</a:t>
            </a:r>
            <a:endParaRPr lang="en-US" altLang="ja"/>
          </a:p>
          <a:p>
            <a:pPr>
              <a:buClr>
                <a:srgbClr val="C3B2A7"/>
              </a:buClr>
            </a:pPr>
            <a:endParaRPr lang="en-US" altLang="ja-JP" b="1">
              <a:ea typeface="Microsoft JhengHei"/>
            </a:endParaRPr>
          </a:p>
          <a:p>
            <a:pPr>
              <a:buClr>
                <a:srgbClr val="C3B2A7"/>
              </a:buClr>
            </a:pPr>
            <a:endParaRPr lang="en-US" altLang="ja"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ja-JP" altLang="en-US" b="1"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b="1"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47925479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4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717273"/>
            <a:ext cx="10382445" cy="493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en-US" altLang="ja-JP" sz="2400" b="1">
                <a:latin typeface="Avenir Next LT Pro"/>
                <a:ea typeface="Microsoft JhengHei"/>
                <a:cs typeface="+mn-lt"/>
              </a:rPr>
              <a:t>Qt </a:t>
            </a:r>
            <a:r>
              <a:rPr lang="ja-JP" sz="2400" b="1">
                <a:latin typeface="Avenir Next LT Pro"/>
                <a:ea typeface="Microsoft JhengHei"/>
                <a:cs typeface="+mn-lt"/>
              </a:rPr>
              <a:t>框架應用 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ea typeface="Microsoft JhengHei"/>
              </a:rPr>
              <a:t>遊戲主視窗和界面佈局:</a:t>
            </a:r>
            <a:r>
              <a:rPr lang="en-US" b="1">
                <a:ea typeface="Microsoft JhengHei"/>
              </a:rPr>
              <a:t> </a:t>
            </a:r>
            <a:r>
              <a:rPr lang="ja-JP" altLang="en-US">
                <a:latin typeface="Avenir Next LT Pro"/>
                <a:ea typeface="Microsoft JhengHei"/>
                <a:cs typeface="+mn-lt"/>
              </a:rPr>
              <a:t>使用</a:t>
            </a:r>
            <a:r>
              <a:rPr lang="en-US">
                <a:latin typeface="Avenir Next LT Pro"/>
                <a:ea typeface="Microsoft JhengHei"/>
                <a:cs typeface="+mn-lt"/>
              </a:rPr>
              <a:t> QWidget </a:t>
            </a:r>
            <a:r>
              <a:rPr lang="ja-JP" altLang="en-US">
                <a:latin typeface="Avenir Next LT Pro"/>
                <a:ea typeface="Microsoft JhengHei"/>
                <a:cs typeface="+mn-lt"/>
              </a:rPr>
              <a:t>或</a:t>
            </a:r>
            <a:r>
              <a:rPr lang="en-US">
                <a:latin typeface="Avenir Next LT Pro"/>
                <a:ea typeface="Microsoft JhengHei"/>
                <a:cs typeface="+mn-lt"/>
              </a:rPr>
              <a:t> QMainWindow </a:t>
            </a:r>
            <a:r>
              <a:rPr lang="ja-JP" altLang="en-US">
                <a:latin typeface="Avenir Next LT Pro"/>
                <a:ea typeface="Microsoft JhengHei"/>
                <a:cs typeface="+mn-lt"/>
              </a:rPr>
              <a:t>類來創建。</a:t>
            </a:r>
            <a:endParaRPr lang="en-US">
              <a:solidFill>
                <a:srgbClr val="000000"/>
              </a:solidFill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solidFill>
                  <a:srgbClr val="323232"/>
                </a:solidFill>
                <a:latin typeface="Avenir Next LT Pro"/>
                <a:ea typeface="Microsoft JhengHei"/>
              </a:rPr>
              <a:t>遊戲面板繪製:</a:t>
            </a: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使用 QPainter 類，它允許在窗口上繪製方塊、分數等動態內容。</a:t>
            </a:r>
            <a:endParaRPr lang="en-US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</a:pPr>
            <a:r>
              <a:rPr lang="en-US" altLang="ja" b="1" err="1">
                <a:ea typeface="Microsoft JhengHei"/>
                <a:cs typeface="+mn-lt"/>
              </a:rPr>
              <a:t>音效控制:</a:t>
            </a:r>
            <a:r>
              <a:rPr lang="en-US" altLang="ja">
                <a:ea typeface="Microsoft JhengHei"/>
                <a:cs typeface="+mn-lt"/>
              </a:rPr>
              <a:t> </a:t>
            </a:r>
            <a:r>
              <a:rPr lang="en-US" altLang="ja" err="1">
                <a:latin typeface="Avenir Next LT Pro"/>
                <a:ea typeface="Microsoft JhengHei"/>
                <a:cs typeface="+mn-lt"/>
              </a:rPr>
              <a:t>通過 QCheckBox 和 QSoundEffect ，管理音樂開關</a:t>
            </a:r>
            <a:r>
              <a:rPr lang="en-US" altLang="ja">
                <a:ea typeface="Microsoft JhengHei"/>
                <a:cs typeface="+mn-lt"/>
              </a:rPr>
              <a:t>。</a:t>
            </a:r>
            <a:endParaRPr lang="ja"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altLang="en-US" sz="2400" b="1">
                <a:ea typeface="Microsoft JhengHei"/>
              </a:rPr>
              <a:t>信號與槽機制應用</a:t>
            </a:r>
            <a:endParaRPr lang="en-US" sz="2400" b="1">
              <a:ea typeface="Microsoft JhengHei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  <a:buChar char="•"/>
            </a:pPr>
            <a:r>
              <a:rPr lang="ja-JP" b="1">
                <a:latin typeface="Avenir Next LT Pro"/>
                <a:ea typeface="Microsoft JhengHei"/>
              </a:rPr>
              <a:t>按鈕點擊</a:t>
            </a:r>
            <a:r>
              <a:rPr lang="en-US" altLang="ja-JP" b="1">
                <a:latin typeface="Avenir Next LT Pro"/>
                <a:ea typeface="Microsoft JhengHei"/>
              </a:rPr>
              <a:t>:</a:t>
            </a:r>
            <a:r>
              <a:rPr lang="en-US" altLang="ja-JP" b="1">
                <a:ea typeface="Microsoft JhengHei"/>
              </a:rPr>
              <a:t> </a:t>
            </a:r>
            <a:r>
              <a:rPr lang="en-US" altLang="ja-JP" err="1">
                <a:latin typeface="Avenir Next LT Pro"/>
                <a:ea typeface="Microsoft JhengHei"/>
              </a:rPr>
              <a:t>如開始、暫停、開關音樂等操作，當玩家點擊按鈕時，會發送 clicked 信號，並觸發對應的槽函數。</a:t>
            </a:r>
            <a:endParaRPr lang="ja-JP" altLang="en-US">
              <a:solidFill>
                <a:srgbClr val="323232"/>
              </a:solidFill>
              <a:ea typeface="Microsoft JhengHei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</a:pPr>
            <a:r>
              <a:rPr lang="ja-JP" b="1">
                <a:solidFill>
                  <a:srgbClr val="323232"/>
                </a:solidFill>
                <a:latin typeface="Avenir Next LT Pro"/>
                <a:ea typeface="Microsoft JhengHei"/>
              </a:rPr>
              <a:t>鍵盤事件</a:t>
            </a:r>
            <a:r>
              <a:rPr lang="ja-JP" b="1">
                <a:solidFill>
                  <a:srgbClr val="323232"/>
                </a:solidFill>
                <a:ea typeface="Microsoft JhengHei"/>
              </a:rPr>
              <a:t>:</a:t>
            </a:r>
            <a:r>
              <a:rPr lang="ja-JP" altLang="en-US" b="1">
                <a:solidFill>
                  <a:srgbClr val="323232"/>
                </a:solidFill>
                <a:ea typeface="Microsoft JhengHei"/>
              </a:rPr>
              <a:t> </a:t>
            </a: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透過 </a:t>
            </a:r>
            <a:r>
              <a:rPr lang="en-US" altLang="en-US">
                <a:solidFill>
                  <a:srgbClr val="323232"/>
                </a:solidFill>
                <a:latin typeface="Avenir Next LT Pro"/>
                <a:ea typeface="Microsoft JhengHei"/>
              </a:rPr>
              <a:t>key</a:t>
            </a: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P</a:t>
            </a:r>
            <a:r>
              <a:rPr lang="en-US" altLang="en-US" err="1">
                <a:solidFill>
                  <a:srgbClr val="323232"/>
                </a:solidFill>
                <a:latin typeface="Avenir Next LT Pro"/>
                <a:ea typeface="Microsoft JhengHei"/>
              </a:rPr>
              <a:t>ressEve</a:t>
            </a:r>
            <a:r>
              <a:rPr lang="ja-JP" altLang="en-US">
                <a:solidFill>
                  <a:srgbClr val="323232"/>
                </a:solidFill>
                <a:latin typeface="Avenir Next LT Pro"/>
                <a:ea typeface="Microsoft JhengHei"/>
              </a:rPr>
              <a:t>nt 來捕獲鍵盤按鍵，控制方塊的移動和旋轉。</a:t>
            </a:r>
            <a:endParaRPr lang="en-US" altLang="en-US">
              <a:solidFill>
                <a:srgbClr val="000000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,Sans-Serif" panose="020b0604020202020204" pitchFamily="34" charset="0"/>
            </a:pPr>
            <a:endParaRPr lang="ja-JP" altLang="en-US" b="1">
              <a:solidFill>
                <a:srgbClr val="323232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ja-JP" altLang="en-US" sz="2400" b="1"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b="1"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413812854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solidFill>
                <a:srgbClr val="323232"/>
              </a:solidFill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5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513492"/>
            <a:ext cx="10379539" cy="5015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ea typeface="Microsoft JhengHei"/>
                <a:cs typeface="+mn-lt"/>
              </a:rPr>
              <a:t>遊戲邏輯設計</a:t>
            </a:r>
            <a:r>
              <a:rPr lang="ja-JP" altLang="en-US" sz="2400" b="1">
                <a:ea typeface="Microsoft JhengHei"/>
                <a:cs typeface="+mn-lt"/>
              </a:rPr>
              <a:t> </a:t>
            </a:r>
            <a:endParaRPr lang="ja-JP" sz="2400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b="1">
                <a:ea typeface="Microsoft JhengHei"/>
              </a:rPr>
              <a:t>方塊定義: </a:t>
            </a:r>
            <a:r>
              <a:rPr lang="ja-JP">
                <a:ea typeface="Microsoft JhengHei"/>
              </a:rPr>
              <a:t>generateNewPiece()</a:t>
            </a:r>
            <a:r>
              <a:rPr lang="ja-JP" altLang="en-US">
                <a:ea typeface="Microsoft JhengHei"/>
              </a:rPr>
              <a:t>函式，</a:t>
            </a:r>
            <a:r>
              <a:rPr lang="ja-JP">
                <a:ea typeface="Microsoft JhengHei"/>
              </a:rPr>
              <a:t>七種基本方塊形狀</a:t>
            </a:r>
            <a:r>
              <a:rPr lang="ja-JP" altLang="en-US">
                <a:ea typeface="Microsoft JhengHei"/>
              </a:rPr>
              <a:t> </a:t>
            </a:r>
            <a:r>
              <a:rPr lang="en-US" altLang="ja-JP">
                <a:ea typeface="Microsoft JhengHei"/>
              </a:rPr>
              <a:t>( O, I, L, J, Z, S, T )</a:t>
            </a:r>
            <a:r>
              <a:rPr lang="ja-JP">
                <a:ea typeface="Microsoft JhengHei"/>
              </a:rPr>
              <a:t>，</a:t>
            </a:r>
            <a:r>
              <a:rPr lang="ja-JP">
                <a:latin typeface="Avenir Next LT Pro"/>
                <a:ea typeface="Microsoft JhengHei"/>
              </a:rPr>
              <a:t>每個形狀由四個 </a:t>
            </a:r>
            <a:r>
              <a:rPr lang="en-US" altLang="ja-JP" err="1">
                <a:latin typeface="Avenir Next LT Pro"/>
                <a:ea typeface="Microsoft JhengHei"/>
              </a:rPr>
              <a:t>Qpoint </a:t>
            </a:r>
            <a:r>
              <a:rPr lang="ja-JP">
                <a:latin typeface="Avenir Next LT Pro"/>
                <a:ea typeface="Microsoft JhengHei"/>
              </a:rPr>
              <a:t>定義其相對位置。</a:t>
            </a:r>
            <a:endParaRPr lang="ja-JP" altLang="en-US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b="1">
                <a:ea typeface="Microsoft JhengHei"/>
              </a:rPr>
              <a:t>方塊生成</a:t>
            </a:r>
            <a:r>
              <a:rPr lang="en-US" b="1">
                <a:ea typeface="Microsoft JhengHei"/>
              </a:rPr>
              <a:t>: </a:t>
            </a:r>
            <a:r>
              <a:rPr lang="ja-JP">
                <a:ea typeface="Microsoft JhengHei"/>
                <a:cs typeface="+mn-lt"/>
              </a:rPr>
              <a:t>使用</a:t>
            </a:r>
            <a:r>
              <a:rPr lang="ja-JP" altLang="en-US">
                <a:ea typeface="Microsoft JhengHei"/>
                <a:cs typeface="+mn-lt"/>
              </a:rPr>
              <a:t> </a:t>
            </a:r>
            <a:r>
              <a:rPr lang="en-US" altLang="ja-JP">
                <a:ea typeface="Microsoft JhengHei"/>
                <a:cs typeface="+mn-lt"/>
              </a:rPr>
              <a:t>std::rand()</a:t>
            </a:r>
            <a:r>
              <a:rPr lang="ja-JP" altLang="en-US">
                <a:ea typeface="Microsoft JhengHei"/>
                <a:cs typeface="+mn-lt"/>
              </a:rPr>
              <a:t> 隨機生成一個索引（範圍為 </a:t>
            </a:r>
            <a:r>
              <a:rPr lang="en-US" altLang="ja-JP">
                <a:ea typeface="+mn-lt"/>
                <a:cs typeface="+mn-lt"/>
              </a:rPr>
              <a:t>0</a:t>
            </a:r>
            <a:r>
              <a:rPr lang="ja-JP" altLang="en-US">
                <a:ea typeface="Microsoft JhengHei"/>
                <a:cs typeface="+mn-lt"/>
              </a:rPr>
              <a:t> 到 </a:t>
            </a:r>
            <a:r>
              <a:rPr lang="en-US" altLang="ja-JP">
                <a:ea typeface="+mn-lt"/>
                <a:cs typeface="+mn-lt"/>
              </a:rPr>
              <a:t>6</a:t>
            </a:r>
            <a:r>
              <a:rPr lang="ja-JP" altLang="en-US">
                <a:ea typeface="Microsoft JhengHei"/>
                <a:cs typeface="+mn-lt"/>
              </a:rPr>
              <a:t>）</a:t>
            </a:r>
            <a:r>
              <a:rPr lang="ja-JP">
                <a:ea typeface="Microsoft JhengHei"/>
                <a:cs typeface="+mn-lt"/>
              </a:rPr>
              <a:t>，以此來</a:t>
            </a:r>
            <a:r>
              <a:rPr lang="ja-JP" altLang="en-US">
                <a:ea typeface="Microsoft JhengHei"/>
                <a:cs typeface="+mn-lt"/>
              </a:rPr>
              <a:t>實現</a:t>
            </a:r>
            <a:r>
              <a:rPr lang="ja-JP">
                <a:ea typeface="Microsoft JhengHei"/>
                <a:cs typeface="+mn-lt"/>
              </a:rPr>
              <a:t>隨機生成七種形狀</a:t>
            </a:r>
            <a:r>
              <a:rPr lang="ja-JP">
                <a:latin typeface="Avenir Next LT Pro"/>
                <a:ea typeface="Microsoft JhengHei"/>
                <a:cs typeface="+mn-lt"/>
              </a:rPr>
              <a:t>。</a:t>
            </a:r>
            <a:endParaRPr lang="en-US">
              <a:latin typeface="Avenir Next LT Pro"/>
              <a:ea typeface="Microsoft JhengHei"/>
              <a:cs typeface="+mn-lt"/>
            </a:endParaRPr>
          </a:p>
          <a:p>
            <a:pPr>
              <a:buClr>
                <a:srgbClr val="C3B2A7"/>
              </a:buClr>
              <a:buFont typeface="Arial"/>
            </a:pPr>
            <a:r>
              <a:rPr lang="ja-JP" altLang="en-US" b="1">
                <a:latin typeface="Avenir Next LT Pro"/>
                <a:ea typeface="Microsoft JhengHei"/>
              </a:rPr>
              <a:t>下一個方塊的預覽: </a:t>
            </a:r>
            <a:r>
              <a:rPr lang="ja-JP" altLang="en-US">
                <a:ea typeface="Microsoft JhengHei"/>
                <a:cs typeface="+mn-lt"/>
              </a:rPr>
              <a:t>使用 QPixmap 創建預覽區域，調用 </a:t>
            </a:r>
            <a:r>
              <a:rPr lang="ja-JP" sz="2100">
                <a:ea typeface="Microsoft JhengHei"/>
                <a:cs typeface="+mn-lt"/>
              </a:rPr>
              <a:t>generateNewPiece() </a:t>
            </a:r>
            <a:r>
              <a:rPr lang="ja-JP" altLang="en-US">
                <a:ea typeface="Microsoft JhengHei"/>
                <a:cs typeface="+mn-lt"/>
              </a:rPr>
              <a:t>繪製下一個方塊的圖像，並透過 </a:t>
            </a:r>
            <a:r>
              <a:rPr lang="ja-JP" altLang="en-US">
                <a:latin typeface="Avenir Next LT Pro"/>
                <a:ea typeface="Microsoft JhengHei"/>
              </a:rPr>
              <a:t>mainWindow</a:t>
            </a:r>
            <a:r>
              <a:rPr lang="ja-JP" altLang="en-US">
                <a:ea typeface="Microsoft JhengHei"/>
                <a:cs typeface="+mn-lt"/>
              </a:rPr>
              <a:t> 的方法更新顯示。</a:t>
            </a:r>
            <a:endParaRPr lang="ja-JP" altLang="en-US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</a:pPr>
            <a:r>
              <a:rPr lang="ja-JP" altLang="en-US" b="1">
                <a:latin typeface="Avenir Next LT Pro"/>
                <a:ea typeface="Microsoft JhengHei"/>
              </a:rPr>
              <a:t>方</a:t>
            </a:r>
            <a:r>
              <a:rPr lang="ja-JP" b="1">
                <a:latin typeface="Avenir Next LT Pro"/>
                <a:ea typeface="Microsoft JhengHei"/>
              </a:rPr>
              <a:t>塊消除</a:t>
            </a:r>
            <a:r>
              <a:rPr lang="en-US" altLang="ja-JP" b="1">
                <a:latin typeface="Avenir Next LT Pro"/>
                <a:ea typeface="Microsoft JhengHei"/>
              </a:rPr>
              <a:t>: </a:t>
            </a:r>
            <a:r>
              <a:rPr lang="ja-JP" altLang="en-US">
                <a:latin typeface="Avenir Next LT Pro"/>
                <a:ea typeface="Microsoft JhengHei"/>
              </a:rPr>
              <a:t>檢查當行是否填滿</a:t>
            </a:r>
            <a:r>
              <a:rPr lang="ja-JP">
                <a:latin typeface="Avenir Next LT Pro"/>
                <a:ea typeface="Microsoft JhengHei"/>
              </a:rPr>
              <a:t>的變數</a:t>
            </a:r>
            <a:r>
              <a:rPr lang="en-US" altLang="ja-JP">
                <a:latin typeface="Avenir Next LT Pro"/>
                <a:ea typeface="Microsoft JhengHei"/>
              </a:rPr>
              <a:t> isFull </a:t>
            </a:r>
            <a:r>
              <a:rPr lang="ja-JP" altLang="en-US">
                <a:latin typeface="Avenir Next LT Pro"/>
                <a:ea typeface="Microsoft JhengHei"/>
              </a:rPr>
              <a:t>，若變為</a:t>
            </a:r>
            <a:r>
              <a:rPr lang="en-US">
                <a:latin typeface="Avenir Next LT Pro"/>
                <a:ea typeface="Microsoft JhengHei"/>
              </a:rPr>
              <a:t> true</a:t>
            </a:r>
            <a:r>
              <a:rPr lang="ja-JP" altLang="en-US">
                <a:latin typeface="Avenir Next LT Pro"/>
                <a:ea typeface="Microsoft JhengHei"/>
              </a:rPr>
              <a:t>，則消除該行並將上方的方塊下移。</a:t>
            </a:r>
            <a:endParaRPr lang="ja-JP" altLang="en-US" b="1">
              <a:latin typeface="Avenir Next LT Pro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63015995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solidFill>
                <a:srgbClr val="323232"/>
              </a:solidFill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6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1074797" y="1513492"/>
            <a:ext cx="10861391" cy="5049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ea typeface="Microsoft JhengHei"/>
                <a:cs typeface="+mn-lt"/>
              </a:rPr>
              <a:t>遊戲邏輯設計</a:t>
            </a:r>
            <a:r>
              <a:rPr lang="ja-JP" altLang="en-US" sz="2400" b="1">
                <a:ea typeface="Microsoft JhengHei"/>
                <a:cs typeface="+mn-lt"/>
              </a:rPr>
              <a:t> </a:t>
            </a:r>
            <a:endParaRPr lang="ja-JP" sz="2400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latin typeface="Avenir Next LT Pro"/>
                <a:ea typeface="Microsoft JhengHei"/>
              </a:rPr>
              <a:t>方塊移動</a:t>
            </a:r>
            <a:r>
              <a:rPr lang="en-US" altLang="ja-JP" b="1">
                <a:latin typeface="Avenir Next LT Pro"/>
                <a:ea typeface="Microsoft JhengHei"/>
              </a:rPr>
              <a:t>(</a:t>
            </a:r>
            <a:r>
              <a:rPr lang="en-US" sz="1600" b="1" err="1">
                <a:latin typeface="Wingdings"/>
                <a:ea typeface="Microsoft JhengHei"/>
                <a:sym typeface="Wingdings"/>
              </a:rPr>
              <a:t>ßâà</a:t>
            </a:r>
            <a:r>
              <a:rPr lang="en-US" sz="1600" b="1" err="1">
                <a:latin typeface="Microsoft JhengHei"/>
                <a:ea typeface="Microsoft JhengHei"/>
              </a:rPr>
              <a:t>、Space</a:t>
            </a:r>
            <a:r>
              <a:rPr lang="en-US" altLang="ja-JP" b="1">
                <a:latin typeface="Avenir Next LT Pro"/>
                <a:ea typeface="Microsoft JhengHei"/>
              </a:rPr>
              <a:t>): </a:t>
            </a:r>
            <a:r>
              <a:rPr lang="ja-JP" altLang="en-US">
                <a:latin typeface="Avenir Next LT Pro"/>
                <a:ea typeface="Microsoft JhengHei"/>
              </a:rPr>
              <a:t>使用</a:t>
            </a:r>
            <a:r>
              <a:rPr lang="en-US" altLang="ja-JP">
                <a:latin typeface="Avenir Next LT Pro"/>
                <a:ea typeface="Microsoft JhengHei"/>
              </a:rPr>
              <a:t>"</a:t>
            </a:r>
            <a:r>
              <a:rPr lang="ja-JP" altLang="en-US">
                <a:latin typeface="Avenir Next LT Pro"/>
                <a:ea typeface="Microsoft JhengHei"/>
              </a:rPr>
              <a:t>左、下、右方向鍵</a:t>
            </a:r>
            <a:r>
              <a:rPr lang="en-US" altLang="ja-JP">
                <a:latin typeface="Avenir Next LT Pro"/>
                <a:ea typeface="Microsoft JhengHei"/>
              </a:rPr>
              <a:t>"和"空白鍵"，分別</a:t>
            </a:r>
            <a:r>
              <a:rPr lang="ja-JP" altLang="en-US">
                <a:latin typeface="Avenir Next LT Pro"/>
                <a:ea typeface="Microsoft JhengHei"/>
              </a:rPr>
              <a:t>觸發左移函式</a:t>
            </a:r>
            <a:r>
              <a:rPr lang="en-US" altLang="ja-JP">
                <a:latin typeface="Avenir Next LT Pro"/>
                <a:ea typeface="Microsoft JhengHei"/>
              </a:rPr>
              <a:t> moveLeft() 和下移函式 dropStep() 以及右移函式 moveRight() </a:t>
            </a:r>
            <a:r>
              <a:rPr lang="en-US" altLang="ja-JP">
                <a:latin typeface="Microsoft JhengHei"/>
                <a:ea typeface="Microsoft JhengHei"/>
              </a:rPr>
              <a:t>、</a:t>
            </a:r>
            <a:r>
              <a:rPr lang="en-US" altLang="ja-JP" err="1">
                <a:latin typeface="Avenir Next LT Pro"/>
                <a:ea typeface="Microsoft JhengHei"/>
              </a:rPr>
              <a:t>快速下移函式 moveToBottom()</a:t>
            </a:r>
            <a:r>
              <a:rPr lang="ja-JP" altLang="en-US">
                <a:latin typeface="Avenir Next LT Pro"/>
                <a:ea typeface="Microsoft JhengHei"/>
              </a:rPr>
              <a:t>。</a:t>
            </a:r>
            <a:endParaRPr lang="ja-JP" altLang="en-US">
              <a:solidFill>
                <a:srgbClr val="000000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latin typeface="Avenir Next LT Pro"/>
                <a:ea typeface="Microsoft JhengHei"/>
              </a:rPr>
              <a:t>方塊旋轉</a:t>
            </a:r>
            <a:r>
              <a:rPr lang="en-US" b="1">
                <a:latin typeface="Avenir Next LT Pro"/>
                <a:ea typeface="Microsoft JhengHei"/>
              </a:rPr>
              <a:t>(</a:t>
            </a:r>
            <a:r>
              <a:rPr lang="en-US" sz="1600" b="1">
                <a:latin typeface="Wingdings"/>
                <a:ea typeface="Microsoft JhengHei"/>
                <a:sym typeface="Wingdings"/>
              </a:rPr>
              <a:t>á</a:t>
            </a:r>
            <a:r>
              <a:rPr lang="en-US" b="1">
                <a:latin typeface="Avenir Next LT Pro"/>
                <a:ea typeface="Microsoft JhengHei"/>
              </a:rPr>
              <a:t>): </a:t>
            </a:r>
            <a:r>
              <a:rPr lang="ja-JP" altLang="en-US">
                <a:latin typeface="Avenir Next LT Pro"/>
                <a:ea typeface="Microsoft JhengHei"/>
              </a:rPr>
              <a:t>使用</a:t>
            </a:r>
            <a:r>
              <a:rPr lang="en-US">
                <a:latin typeface="Avenir Next LT Pro"/>
                <a:ea typeface="Microsoft JhengHei"/>
              </a:rPr>
              <a:t>"</a:t>
            </a:r>
            <a:r>
              <a:rPr lang="ja-JP" altLang="en-US">
                <a:latin typeface="Avenir Next LT Pro"/>
                <a:ea typeface="Microsoft JhengHei"/>
              </a:rPr>
              <a:t>上方向鍵</a:t>
            </a:r>
            <a:r>
              <a:rPr lang="en-US">
                <a:latin typeface="Avenir Next LT Pro"/>
                <a:ea typeface="Microsoft JhengHei"/>
              </a:rPr>
              <a:t>"</a:t>
            </a:r>
            <a:r>
              <a:rPr lang="ja-JP" altLang="en-US">
                <a:latin typeface="Avenir Next LT Pro"/>
                <a:ea typeface="Microsoft JhengHei"/>
              </a:rPr>
              <a:t>觸發旋轉函數</a:t>
            </a:r>
            <a:r>
              <a:rPr lang="en-US">
                <a:latin typeface="Avenir Next LT Pro"/>
                <a:ea typeface="Microsoft JhengHei"/>
              </a:rPr>
              <a:t> rotate()</a:t>
            </a:r>
            <a:r>
              <a:rPr lang="ja-JP" altLang="en-US">
                <a:latin typeface="Avenir Next LT Pro"/>
                <a:ea typeface="Microsoft JhengHei"/>
              </a:rPr>
              <a:t>。通過矩陣的轉置和反轉實現</a:t>
            </a:r>
            <a:r>
              <a:rPr lang="en-US">
                <a:latin typeface="Avenir Next LT Pro"/>
                <a:ea typeface="Microsoft JhengHei"/>
              </a:rPr>
              <a:t> 90 </a:t>
            </a:r>
            <a:r>
              <a:rPr lang="ja-JP" altLang="en-US">
                <a:latin typeface="Avenir Next LT Pro"/>
                <a:ea typeface="Microsoft JhengHei"/>
              </a:rPr>
              <a:t>度旋轉，且避免超界與碰撞。</a:t>
            </a:r>
            <a:r>
              <a:rPr lang="en-US" b="1">
                <a:latin typeface="Avenir Next LT Pro"/>
                <a:ea typeface="Microsoft JhengHei"/>
              </a:rPr>
              <a:t>(</a:t>
            </a:r>
            <a:r>
              <a:rPr lang="ja-JP" altLang="en-US" b="1">
                <a:latin typeface="Avenir Next LT Pro"/>
                <a:ea typeface="Microsoft JhengHei"/>
              </a:rPr>
              <a:t>先轉置，將其行列對調</a:t>
            </a:r>
            <a:r>
              <a:rPr lang="en-US" b="1">
                <a:latin typeface="Avenir Next LT Pro"/>
                <a:ea typeface="Microsoft JhengHei"/>
              </a:rPr>
              <a:t>;</a:t>
            </a:r>
            <a:r>
              <a:rPr lang="ja-JP" altLang="en-US" b="1">
                <a:latin typeface="Avenir Next LT Pro"/>
                <a:ea typeface="Microsoft JhengHei"/>
              </a:rPr>
              <a:t>後反轉，將每列的元素左右顛倒</a:t>
            </a:r>
            <a:r>
              <a:rPr lang="en-US" b="1">
                <a:latin typeface="Avenir Next LT Pro"/>
                <a:ea typeface="Microsoft JhengHei"/>
              </a:rPr>
              <a:t>)</a:t>
            </a:r>
            <a:endParaRPr lang="ja-JP" altLang="en-US">
              <a:solidFill>
                <a:srgbClr val="000000"/>
              </a:solidFill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</a:pPr>
            <a:endParaRPr lang="en-US" altLang="ja-JP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,Sans-Serif"/>
            </a:pPr>
            <a:endParaRPr lang="ja-JP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,Sans-Serif"/>
            </a:pPr>
            <a:endParaRPr lang="ja-JP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,Sans-Serif"/>
            </a:pPr>
            <a:endParaRPr lang="ja-JP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</a:pPr>
            <a:endParaRPr lang="ja-JP" altLang="en-US">
              <a:latin typeface="Avenir Next LT Pro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90766932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solidFill>
                <a:srgbClr val="323232"/>
              </a:solidFill>
              <a:latin typeface="Avenir Next LT Pro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8B72417-85F8-D71A-28A1-591B3741A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623" y="3007493"/>
            <a:ext cx="4227365" cy="3232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第</a:t>
            </a:r>
            <a:r>
              <a:rPr lang="en-US"/>
              <a:t>3</a:t>
            </a:r>
            <a:r>
              <a:rPr lang="ja-JP" altLang="en-US"/>
              <a:t>級 (加入上下晃動)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8A00-E695-342A-F30C-F5C6B7E7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908" y="3004676"/>
            <a:ext cx="4369716" cy="3224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第</a:t>
            </a:r>
            <a:r>
              <a:rPr lang="en-US"/>
              <a:t>2</a:t>
            </a:r>
            <a:r>
              <a:rPr lang="ja-JP" altLang="en-US"/>
              <a:t>級 (加入左右晃動)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840335" y="1430865"/>
            <a:ext cx="10368334" cy="1573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ea typeface="Microsoft JhengHei"/>
                <a:cs typeface="+mn-lt"/>
              </a:rPr>
              <a:t>遊戲邏輯設計</a:t>
            </a:r>
            <a:endParaRPr lang="ja-JP" sz="2400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ea typeface="Microsoft JhengHei"/>
              </a:rPr>
              <a:t>得分和等級</a:t>
            </a:r>
            <a:r>
              <a:rPr lang="en-US" b="1">
                <a:ea typeface="Microsoft JhengHei"/>
              </a:rPr>
              <a:t>: </a:t>
            </a:r>
            <a:r>
              <a:rPr lang="ja-JP" altLang="en-US">
                <a:ea typeface="Microsoft JhengHei"/>
                <a:cs typeface="+mn-lt"/>
              </a:rPr>
              <a:t>隨等級提高</a:t>
            </a:r>
            <a:r>
              <a:rPr lang="en-US">
                <a:ea typeface="Microsoft JhengHei"/>
                <a:cs typeface="+mn-lt"/>
              </a:rPr>
              <a:t>，</a:t>
            </a:r>
            <a:r>
              <a:rPr lang="ja-JP" altLang="en-US">
                <a:ea typeface="Microsoft JhengHei"/>
                <a:cs typeface="+mn-lt"/>
              </a:rPr>
              <a:t>遊戲加速並引入視窗晃動和浮動等視覺效果，提升遊戲難度。</a:t>
            </a:r>
            <a:endParaRPr lang="en-US">
              <a:solidFill>
                <a:srgbClr val="000000"/>
              </a:solidFill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altLang="ja-JP" b="1">
              <a:solidFill>
                <a:srgbClr val="323232"/>
              </a:solidFill>
              <a:ea typeface="Microsoft JhengHei"/>
            </a:endParaRPr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E05C3496-42C6-DEB6-F492-99EF618B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08" y="3588303"/>
            <a:ext cx="4684058" cy="2634783"/>
          </a:xfrm>
          <a:prstGeom prst="rect">
            <a:avLst/>
          </a:prstGeom>
        </p:spPr>
      </p:pic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7F0C3BBC-9E6F-5FCF-6207-0D3B57C3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67" y="3590586"/>
            <a:ext cx="4684058" cy="26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0206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>
                <a:latin typeface="Avenir Next LT Pro"/>
                <a:ea typeface="+mj-lt"/>
                <a:cs typeface="+mj-lt"/>
              </a:rPr>
              <a:t>3.</a:t>
            </a:r>
            <a:r>
              <a:rPr lang="ja-JP" b="1">
                <a:latin typeface="Avenir Next LT Pro"/>
                <a:ea typeface="+mj-lt"/>
                <a:cs typeface="+mj-lt"/>
              </a:rPr>
              <a:t> 系統設計與實作</a:t>
            </a:r>
            <a:endParaRPr lang="en-US" b="1">
              <a:solidFill>
                <a:srgbClr val="323232"/>
              </a:solidFill>
              <a:latin typeface="Avenir Next LT Pro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2EC-D3E1-4BD2-BC88-2AEABD172F25}" type="datetime1"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8A00-E695-342A-F30C-F5C6B7E7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908" y="3004676"/>
            <a:ext cx="4369716" cy="3224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第4級 (加入方塊左右移動)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840335" y="1430865"/>
            <a:ext cx="10368334" cy="1573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ja-JP" sz="2400" b="1">
                <a:ea typeface="Microsoft JhengHei"/>
                <a:cs typeface="+mn-lt"/>
              </a:rPr>
              <a:t>遊戲邏輯設計</a:t>
            </a:r>
            <a:endParaRPr lang="ja-JP" sz="2400" b="1">
              <a:latin typeface="Avenir Next LT Pro"/>
              <a:ea typeface="Microsoft JhengHei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-JP" altLang="en-US" b="1">
                <a:ea typeface="Microsoft JhengHei"/>
              </a:rPr>
              <a:t>得分和等級</a:t>
            </a:r>
            <a:r>
              <a:rPr lang="en-US" b="1">
                <a:ea typeface="Microsoft JhengHei"/>
              </a:rPr>
              <a:t>: </a:t>
            </a:r>
            <a:r>
              <a:rPr lang="ja-JP" altLang="en-US">
                <a:ea typeface="Microsoft JhengHei"/>
                <a:cs typeface="+mn-lt"/>
              </a:rPr>
              <a:t>隨等級提高</a:t>
            </a:r>
            <a:r>
              <a:rPr lang="en-US">
                <a:ea typeface="Microsoft JhengHei"/>
                <a:cs typeface="+mn-lt"/>
              </a:rPr>
              <a:t>，</a:t>
            </a:r>
            <a:r>
              <a:rPr lang="ja-JP" altLang="en-US">
                <a:ea typeface="Microsoft JhengHei"/>
                <a:cs typeface="+mn-lt"/>
              </a:rPr>
              <a:t>遊戲加速並引入視窗晃動和浮動等視覺效果，提升遊戲難度。</a:t>
            </a:r>
            <a:endParaRPr lang="en-US">
              <a:solidFill>
                <a:srgbClr val="000000"/>
              </a:solidFill>
              <a:ea typeface="Microsoft JhengHei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altLang="ja-JP" b="1">
              <a:solidFill>
                <a:srgbClr val="323232"/>
              </a:solidFill>
              <a:ea typeface="Microsoft JhengHe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88D91-690E-D128-4A1B-CD41C317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86" y="3004457"/>
            <a:ext cx="6444343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1599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0CD-D8F6-0744-82B0-2F352FBF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246185"/>
            <a:ext cx="897316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000" b="1" kern="1200">
                <a:latin typeface="+mj-lt"/>
                <a:ea typeface="+mj-ea"/>
                <a:cs typeface="+mj-cs"/>
              </a:rPr>
              <a:t>3. </a:t>
            </a:r>
            <a:r>
              <a:rPr lang="ja-JP" altLang="en-US" sz="4000" b="1" kern="1200">
                <a:latin typeface="+mj-lt"/>
                <a:ea typeface="+mj-ea"/>
                <a:cs typeface="+mj-cs"/>
              </a:rPr>
              <a:t>系統設計與實作</a:t>
            </a:r>
            <a:endParaRPr lang="en-US" sz="4000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DD41A878-29FE-016F-0CDA-75ADC155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43" y="2106987"/>
            <a:ext cx="5661409" cy="3178786"/>
          </a:xfrm>
          <a:prstGeom prst="rect">
            <a:avLst/>
          </a:prstGeom>
          <a:noFill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F6658EF-B880-2046-3C21-A00716A37D9D}"/>
              </a:ext>
            </a:extLst>
          </p:cNvPr>
          <p:cNvSpPr txBox="1"/>
          <p:nvPr/>
        </p:nvSpPr>
        <p:spPr>
          <a:xfrm>
            <a:off x="538338" y="1705709"/>
            <a:ext cx="4870081" cy="5352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700" b="1" kern="1200">
                <a:latin typeface="+mn-lt"/>
                <a:ea typeface="+mn-ea"/>
                <a:cs typeface="+mn-cs"/>
              </a:rPr>
              <a:t>遊戲邏輯設計</a:t>
            </a:r>
            <a:endParaRPr lang="en-US" altLang="ja-JP" sz="1700" b="1" kern="1200">
              <a:latin typeface="+mn-lt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" altLang="en-US" sz="1700" b="1" kern="1200">
                <a:ea typeface="+mn-lt"/>
                <a:cs typeface="+mn-lt"/>
              </a:rPr>
              <a:t>暫停</a:t>
            </a:r>
            <a:r>
              <a:rPr lang="ja" altLang="en-US" sz="1700" b="1">
                <a:ea typeface="+mn-lt"/>
                <a:cs typeface="+mn-lt"/>
              </a:rPr>
              <a:t>機制的</a:t>
            </a:r>
            <a:r>
              <a:rPr lang="ja" sz="1700" b="1" kern="1200">
                <a:ea typeface="+mn-lt"/>
                <a:cs typeface="+mn-lt"/>
              </a:rPr>
              <a:t>觸發</a:t>
            </a:r>
            <a:r>
              <a:rPr lang="ja" sz="1700" b="1">
                <a:ea typeface="+mn-lt"/>
                <a:cs typeface="+mn-lt"/>
              </a:rPr>
              <a:t>條件</a:t>
            </a:r>
            <a:endParaRPr lang="ja" sz="170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" sz="1700">
                <a:ea typeface="+mn-lt"/>
                <a:cs typeface="+mn-lt"/>
              </a:rPr>
              <a:t>暫停時，應停止所有計時器、動畫或</a:t>
            </a:r>
            <a:r>
              <a:rPr lang="ja" sz="1700" kern="1200">
                <a:ea typeface="+mn-lt"/>
                <a:cs typeface="+mn-lt"/>
              </a:rPr>
              <a:t>遊戲</a:t>
            </a:r>
            <a:r>
              <a:rPr lang="ja" sz="1700">
                <a:ea typeface="+mn-lt"/>
                <a:cs typeface="+mn-lt"/>
              </a:rPr>
              <a:t>邏輯的更新。</a:t>
            </a:r>
            <a:endParaRPr lang="ja" sz="170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" sz="1700" b="1">
                <a:ea typeface="+mn-lt"/>
                <a:cs typeface="+mn-lt"/>
              </a:rPr>
              <a:t>暫停狀態的保存與恢復</a:t>
            </a:r>
            <a:endParaRPr lang="ja" sz="170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" sz="1700">
                <a:ea typeface="+mn-lt"/>
                <a:cs typeface="+mn-lt"/>
              </a:rPr>
              <a:t>在恢復時</a:t>
            </a:r>
            <a:r>
              <a:rPr lang="ja" sz="1700" kern="1200">
                <a:ea typeface="+mn-lt"/>
                <a:cs typeface="+mn-lt"/>
              </a:rPr>
              <a:t>，</a:t>
            </a:r>
            <a:r>
              <a:rPr lang="ja" sz="1700">
                <a:ea typeface="+mn-lt"/>
                <a:cs typeface="+mn-lt"/>
              </a:rPr>
              <a:t>確保遊戲邏輯和動畫能從中斷點繼續執行</a:t>
            </a:r>
            <a:r>
              <a:rPr lang="ja" sz="1700" kern="1200">
                <a:ea typeface="+mn-lt"/>
                <a:cs typeface="+mn-lt"/>
              </a:rPr>
              <a:t>。</a:t>
            </a:r>
            <a:endParaRPr lang="ja" sz="1700">
              <a:ea typeface="+mn-lt"/>
              <a:cs typeface="+mn-lt"/>
            </a:endParaRP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ja" sz="1700">
                <a:ea typeface="+mn-lt"/>
                <a:cs typeface="+mn-lt"/>
              </a:rPr>
              <a:t>所有</a:t>
            </a:r>
            <a:r>
              <a:rPr lang="ja" sz="1700" kern="1200">
                <a:ea typeface="+mn-lt"/>
                <a:cs typeface="+mn-lt"/>
              </a:rPr>
              <a:t>暫停</a:t>
            </a:r>
            <a:r>
              <a:rPr lang="ja" sz="1700">
                <a:ea typeface="+mn-lt"/>
                <a:cs typeface="+mn-lt"/>
              </a:rPr>
              <a:t>前的動作（例如方塊</a:t>
            </a:r>
            <a:r>
              <a:rPr lang="ja" sz="1700" kern="1200">
                <a:ea typeface="+mn-lt"/>
                <a:cs typeface="+mn-lt"/>
              </a:rPr>
              <a:t>的</a:t>
            </a:r>
            <a:r>
              <a:rPr lang="ja" sz="1700">
                <a:ea typeface="+mn-lt"/>
                <a:cs typeface="+mn-lt"/>
              </a:rPr>
              <a:t>下落、計分等）應保存以便恢復。</a:t>
            </a:r>
            <a:endParaRPr lang="ja" sz="1700"/>
          </a:p>
          <a:p>
            <a:pPr marL="0" indent="0">
              <a:buNone/>
            </a:pPr>
            <a:endParaRPr lang="ja" altLang="en-US" sz="1700" kern="1200">
              <a:latin typeface="+mn-lt"/>
            </a:endParaRPr>
          </a:p>
          <a:p>
            <a:pPr marL="0" indent="0">
              <a:buNone/>
            </a:pPr>
            <a:endParaRPr lang="en-US" altLang="ja-JP" sz="1700" b="1" kern="1200">
              <a:latin typeface="+mn-lt"/>
            </a:endParaRPr>
          </a:p>
          <a:p>
            <a:pPr marL="0" indent="0">
              <a:buNone/>
            </a:pPr>
            <a:endParaRPr lang="en-US" altLang="ja-JP" sz="1700" b="1" kern="120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153C-ECE5-4D15-2F58-1F023A7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C072EC-D3E1-4BD2-BC88-2AEABD172F25}" type="datetime1">
              <a:rPr lang="en-US"/>
              <a:pPr>
                <a:spcAft>
                  <a:spcPts val="600"/>
                </a:spcAft>
              </a:pPr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1606-0FA2-6AA8-A59E-3AA04BC0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4451-15F4-F686-0749-6370D13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578CCF-2EC4-44CB-A694-F6F6E59A3985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08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Widescreen</PresentationFormat>
  <Paragraphs>113</Paragraphs>
  <Slides>14</Slides>
  <Notes>0</Notes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4">
      <vt:lpstr>Arial</vt:lpstr>
      <vt:lpstr>Modern Love</vt:lpstr>
      <vt:lpstr>Avenir Next LT Pro</vt:lpstr>
      <vt:lpstr>Aptos</vt:lpstr>
      <vt:lpstr>PMingLiU</vt:lpstr>
      <vt:lpstr>Microsoft JhengHei</vt:lpstr>
      <vt:lpstr>Segoe UI</vt:lpstr>
      <vt:lpstr>Wingdings</vt:lpstr>
      <vt:lpstr>Arial,Sans-Serif</vt:lpstr>
      <vt:lpstr>BohemianVTI</vt:lpstr>
      <vt:lpstr>Qt-晃方世界
</vt:lpstr>
      <vt:lpstr>1. 主題與動機</vt:lpstr>
      <vt:lpstr>3. 系統設計與實作</vt:lpstr>
      <vt:lpstr>3. 系統設計與實作</vt:lpstr>
      <vt:lpstr>3. 系統設計與實作</vt:lpstr>
      <vt:lpstr>3. 系統設計與實作</vt:lpstr>
      <vt:lpstr>3. 系統設計與實作</vt:lpstr>
      <vt:lpstr>3. 系統設計與實作</vt:lpstr>
      <vt:lpstr>3. 系統設計與實作</vt:lpstr>
      <vt:lpstr>3. 系統設計與實作</vt:lpstr>
      <vt:lpstr>4. 測試與結果</vt:lpstr>
      <vt:lpstr>5.結論</vt:lpstr>
      <vt:lpstr>6. 附錄 </vt:lpstr>
      <vt:lpstr>PowerPoint Presentation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34</cp:revision>
  <dcterms:created xsi:type="dcterms:W3CDTF">2025-01-04T14:13:32Z</dcterms:created>
  <dcterms:modified xsi:type="dcterms:W3CDTF">2025-01-05T13:35:21Z</dcterms:modified>
</cp:coreProperties>
</file>