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 peter" initials="cp" lastIdx="1" clrIdx="0">
    <p:extLst>
      <p:ext uri="{19B8F6BF-5375-455C-9EA6-DF929625EA0E}">
        <p15:presenceInfo xmlns:p15="http://schemas.microsoft.com/office/powerpoint/2012/main" userId="dfb6da4638633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>
      <p:cViewPr varScale="1">
        <p:scale>
          <a:sx n="75" d="100"/>
          <a:sy n="75" d="100"/>
        </p:scale>
        <p:origin x="78" y="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4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 rtlCol="0"/>
        <a:lstStyle/>
        <a:p>
          <a:pPr rtl="0"/>
          <a:endParaRPr lang="en-US"/>
        </a:p>
      </dgm:t>
    </dgm:pt>
    <dgm:pt modelId="{96F225B3-2268-4CB1-9A6D-DD3D78235A90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algn="ctr" rtl="0"/>
          <a:r>
            <a:rPr lang="zh-CN" altLang="en-US" sz="1800" b="1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选题背景</a:t>
          </a:r>
          <a:endParaRPr lang="zh-CN" altLang="en-US" sz="1800" b="1" noProof="0" dirty="0">
            <a:solidFill>
              <a:schemeClr val="bg2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B73B217-FF8F-4C8F-8CD2-4750708F0382}" type="parTrans" cxnId="{667C7982-07DA-481C-9497-BB8D1BD54CE6}">
      <dgm:prSet/>
      <dgm:spPr/>
      <dgm:t>
        <a:bodyPr rtlCol="0"/>
        <a:lstStyle/>
        <a:p>
          <a:pPr rtl="0"/>
          <a:endParaRPr lang="zh-CN" altLang="en-US" sz="1200" noProof="0" dirty="0"/>
        </a:p>
      </dgm:t>
    </dgm:pt>
    <dgm:pt modelId="{F7D5E32B-2816-47FB-95E5-01C708BBC493}" type="sibTrans" cxnId="{667C7982-07DA-481C-9497-BB8D1BD54CE6}">
      <dgm:prSet/>
      <dgm:spPr/>
      <dgm:t>
        <a:bodyPr rtlCol="0"/>
        <a:lstStyle/>
        <a:p>
          <a:pPr rtl="0"/>
          <a:endParaRPr lang="zh-CN" altLang="en-US" sz="1200" noProof="0" dirty="0"/>
        </a:p>
      </dgm:t>
    </dgm:pt>
    <dgm:pt modelId="{73381DCD-C269-4E6D-9AFB-BECEE2749D18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计算密集型领域对</a:t>
          </a:r>
          <a:r>
            <a:rPr lang="en-US" altLang="zh-CN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DSP</a:t>
          </a:r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实时处理数据能力提高</a:t>
          </a:r>
          <a:endParaRPr lang="zh-CN" altLang="en-US" sz="1600" noProof="0" dirty="0">
            <a:solidFill>
              <a:schemeClr val="bg2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20D56F4-65FC-4CDA-8B3B-12DC7D227BE8}" type="parTrans" cxnId="{60D789E2-7A32-4437-8E2C-8B560B3784C0}">
      <dgm:prSet/>
      <dgm:spPr/>
      <dgm:t>
        <a:bodyPr rtlCol="0"/>
        <a:lstStyle/>
        <a:p>
          <a:pPr rtl="0"/>
          <a:endParaRPr lang="zh-CN" altLang="en-US" sz="1200" noProof="0" dirty="0"/>
        </a:p>
      </dgm:t>
    </dgm:pt>
    <dgm:pt modelId="{85349A43-5576-44C6-8D13-62F2BF5EFAFB}" type="sibTrans" cxnId="{60D789E2-7A32-4437-8E2C-8B560B3784C0}">
      <dgm:prSet/>
      <dgm:spPr/>
      <dgm:t>
        <a:bodyPr rtlCol="0"/>
        <a:lstStyle/>
        <a:p>
          <a:pPr rtl="0"/>
          <a:endParaRPr lang="zh-CN" altLang="en-US" sz="1200" noProof="0" dirty="0"/>
        </a:p>
      </dgm:t>
    </dgm:pt>
    <dgm:pt modelId="{9270810E-5EDA-493C-94A3-CD56D6BDC201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algn="ctr" rtl="0"/>
          <a:r>
            <a:rPr lang="zh-CN" altLang="en-US" sz="1800" b="1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依据和意义</a:t>
          </a:r>
        </a:p>
      </dgm:t>
    </dgm:pt>
    <dgm:pt modelId="{8AFFD4DB-1827-4550-B581-D6836D1A7B41}" type="parTrans" cxnId="{304B3FEF-A04A-4EB6-B224-EBD06900C776}">
      <dgm:prSet/>
      <dgm:spPr/>
      <dgm:t>
        <a:bodyPr rtlCol="0"/>
        <a:lstStyle/>
        <a:p>
          <a:pPr rtl="0"/>
          <a:endParaRPr lang="zh-CN" altLang="en-US" sz="1200" noProof="0" dirty="0"/>
        </a:p>
      </dgm:t>
    </dgm:pt>
    <dgm:pt modelId="{C6C5529E-8F47-4FCC-A5E6-616381E60A8A}" type="sibTrans" cxnId="{304B3FEF-A04A-4EB6-B224-EBD06900C776}">
      <dgm:prSet/>
      <dgm:spPr/>
      <dgm:t>
        <a:bodyPr rtlCol="0"/>
        <a:lstStyle/>
        <a:p>
          <a:pPr rtl="0"/>
          <a:endParaRPr lang="zh-CN" altLang="en-US" sz="1200" noProof="0" dirty="0"/>
        </a:p>
      </dgm:t>
    </dgm:pt>
    <dgm:pt modelId="{6A69E878-6E4C-4840-B8F1-E395DA9854AF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n-US" altLang="zh-CN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DMA</a:t>
          </a:r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（直接内存存取）在没有</a:t>
          </a:r>
          <a:r>
            <a:rPr lang="en-US" altLang="zh-CN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CPU</a:t>
          </a:r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干预的情况下成数据传输</a:t>
          </a:r>
        </a:p>
      </dgm:t>
    </dgm:pt>
    <dgm:pt modelId="{E57BA40C-1429-48A7-B536-012502266669}" type="parTrans" cxnId="{606D715F-4BB7-40D4-B96D-3A1EE6FD1F64}">
      <dgm:prSet/>
      <dgm:spPr/>
      <dgm:t>
        <a:bodyPr rtlCol="0"/>
        <a:lstStyle/>
        <a:p>
          <a:pPr rtl="0"/>
          <a:endParaRPr lang="zh-CN" altLang="en-US" sz="1200" noProof="0" dirty="0"/>
        </a:p>
      </dgm:t>
    </dgm:pt>
    <dgm:pt modelId="{29EBC539-22E0-4AC6-97FB-361BDF867572}" type="sibTrans" cxnId="{606D715F-4BB7-40D4-B96D-3A1EE6FD1F64}">
      <dgm:prSet/>
      <dgm:spPr/>
      <dgm:t>
        <a:bodyPr rtlCol="0"/>
        <a:lstStyle/>
        <a:p>
          <a:pPr rtl="0"/>
          <a:endParaRPr lang="zh-CN" altLang="en-US" sz="1200" noProof="0" dirty="0"/>
        </a:p>
      </dgm:t>
    </dgm:pt>
    <dgm:pt modelId="{5AF0176C-8F9A-4E8D-8D39-3FD43F45BE00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适度解决了芯片内部数据处理能力不足的问题</a:t>
          </a:r>
        </a:p>
      </dgm:t>
    </dgm:pt>
    <dgm:pt modelId="{D76D0D31-B95C-40F3-B09A-0AD9ECC2545C}" type="parTrans" cxnId="{18831958-5A1C-4F7A-8B9A-E126A044E2CE}">
      <dgm:prSet/>
      <dgm:spPr/>
      <dgm:t>
        <a:bodyPr rtlCol="0"/>
        <a:lstStyle/>
        <a:p>
          <a:pPr rtl="0"/>
          <a:endParaRPr lang="zh-CN" altLang="en-US" sz="1200" noProof="0" dirty="0"/>
        </a:p>
      </dgm:t>
    </dgm:pt>
    <dgm:pt modelId="{67008235-A7EA-41CE-AB48-C041D3044AE9}" type="sibTrans" cxnId="{18831958-5A1C-4F7A-8B9A-E126A044E2CE}">
      <dgm:prSet/>
      <dgm:spPr/>
      <dgm:t>
        <a:bodyPr rtlCol="0"/>
        <a:lstStyle/>
        <a:p>
          <a:pPr rtl="0"/>
          <a:endParaRPr lang="zh-CN" altLang="en-US" sz="1200" noProof="0" dirty="0"/>
        </a:p>
      </dgm:t>
    </dgm:pt>
    <dgm:pt modelId="{4B2578D1-1315-46DD-B6BA-9146A0A1C441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数据传输占用大量</a:t>
          </a:r>
          <a:r>
            <a:rPr lang="en-US" altLang="zh-CN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CPU</a:t>
          </a:r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资源，</a:t>
          </a:r>
          <a:r>
            <a:rPr lang="en-US" altLang="zh-CN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CPU</a:t>
          </a:r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面临巨大挑战</a:t>
          </a:r>
          <a:endParaRPr lang="zh-CN" altLang="en-US" sz="1600" noProof="0" dirty="0">
            <a:solidFill>
              <a:schemeClr val="bg2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FC62461-0A64-433A-BAB6-E3B6FCE0DCFE}" type="sibTrans" cxnId="{B16CBB69-FDB7-4F16-97C4-B226DF2BFB7D}">
      <dgm:prSet/>
      <dgm:spPr/>
      <dgm:t>
        <a:bodyPr rtlCol="0"/>
        <a:lstStyle/>
        <a:p>
          <a:pPr rtl="0"/>
          <a:endParaRPr lang="zh-CN" altLang="en-US" sz="1200" noProof="0" dirty="0"/>
        </a:p>
      </dgm:t>
    </dgm:pt>
    <dgm:pt modelId="{A12853DA-1BCD-4E8B-AE78-EE8E162CF28F}" type="parTrans" cxnId="{B16CBB69-FDB7-4F16-97C4-B226DF2BFB7D}">
      <dgm:prSet/>
      <dgm:spPr/>
      <dgm:t>
        <a:bodyPr rtlCol="0"/>
        <a:lstStyle/>
        <a:p>
          <a:pPr rtl="0"/>
          <a:endParaRPr lang="zh-CN" altLang="en-US" sz="1200" noProof="0" dirty="0"/>
        </a:p>
      </dgm:t>
    </dgm:pt>
    <dgm:pt modelId="{1EE9B70B-C852-4E6E-A0E9-11154FFA844E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提出将数据传输与</a:t>
          </a:r>
          <a:r>
            <a:rPr lang="en-US" altLang="zh-CN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CPU</a:t>
          </a:r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分开的</a:t>
          </a:r>
          <a:r>
            <a:rPr lang="en-US" altLang="zh-CN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DMA</a:t>
          </a:r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方式</a:t>
          </a:r>
        </a:p>
      </dgm:t>
    </dgm:pt>
    <dgm:pt modelId="{2206E928-42EE-4872-B442-D93DA1222CB7}" type="parTrans" cxnId="{43FC7BDF-9621-4DBD-BA85-E3B291AD636F}">
      <dgm:prSet/>
      <dgm:spPr/>
      <dgm:t>
        <a:bodyPr/>
        <a:lstStyle/>
        <a:p>
          <a:endParaRPr lang="zh-CN" altLang="en-US"/>
        </a:p>
      </dgm:t>
    </dgm:pt>
    <dgm:pt modelId="{6AFB3390-B9C8-4062-9303-1A3B37F4695C}" type="sibTrans" cxnId="{43FC7BDF-9621-4DBD-BA85-E3B291AD636F}">
      <dgm:prSet/>
      <dgm:spPr/>
      <dgm:t>
        <a:bodyPr/>
        <a:lstStyle/>
        <a:p>
          <a:endParaRPr lang="zh-CN" altLang="en-US"/>
        </a:p>
      </dgm:t>
    </dgm:pt>
    <dgm:pt modelId="{6DDC6490-DAA3-4128-81AF-18C638B47A85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使</a:t>
          </a:r>
          <a:r>
            <a:rPr lang="en-US" altLang="zh-CN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CPU</a:t>
          </a:r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专注于数据计算，节省了大量</a:t>
          </a:r>
          <a:r>
            <a:rPr lang="en-US" altLang="zh-CN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CPU</a:t>
          </a:r>
          <a:r>
            <a:rPr lang="zh-CN" altLang="en-US" sz="16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资源</a:t>
          </a:r>
        </a:p>
      </dgm:t>
    </dgm:pt>
    <dgm:pt modelId="{2F47EEC5-F963-4086-B2F5-AC35C36B9F08}" type="parTrans" cxnId="{1CBA726E-AD73-4497-A2A7-86CA45A424FE}">
      <dgm:prSet/>
      <dgm:spPr/>
      <dgm:t>
        <a:bodyPr/>
        <a:lstStyle/>
        <a:p>
          <a:endParaRPr lang="zh-CN" altLang="en-US"/>
        </a:p>
      </dgm:t>
    </dgm:pt>
    <dgm:pt modelId="{D5430B29-B150-4583-AF75-6EBB5EF17BE5}" type="sibTrans" cxnId="{1CBA726E-AD73-4497-A2A7-86CA45A424FE}">
      <dgm:prSet/>
      <dgm:spPr/>
      <dgm:t>
        <a:bodyPr/>
        <a:lstStyle/>
        <a:p>
          <a:endParaRPr lang="zh-CN" altLang="en-US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2"/>
      <dgm:spPr/>
    </dgm:pt>
    <dgm:pt modelId="{8B3DCA86-CC99-48ED-8764-6E81C7AE6BE9}" type="pres">
      <dgm:prSet presAssocID="{96F225B3-2268-4CB1-9A6D-DD3D78235A90}" presName="parentText" presStyleLbl="node1" presStyleIdx="0" presStyleCnt="2" custScaleX="34615" custScaleY="32198" custLinFactX="41667" custLinFactNeighborX="100000" custLinFactNeighborY="-17071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2" custScaleY="94176">
        <dgm:presLayoutVars>
          <dgm:bulletEnabled val="1"/>
        </dgm:presLayoutVars>
      </dgm:prSet>
      <dgm:spPr/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2"/>
      <dgm:spPr/>
    </dgm:pt>
    <dgm:pt modelId="{388E0281-7FCC-4892-BD85-59C45354E9DA}" type="pres">
      <dgm:prSet presAssocID="{9270810E-5EDA-493C-94A3-CD56D6BDC201}" presName="parentText" presStyleLbl="node1" presStyleIdx="1" presStyleCnt="2" custScaleX="37278" custScaleY="27013" custLinFactX="40335" custLinFactNeighborX="100000" custLinFactNeighborY="-1941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2" custScaleY="96340">
        <dgm:presLayoutVars>
          <dgm:bulletEnabled val="1"/>
        </dgm:presLayoutVars>
      </dgm:prSet>
      <dgm:spPr/>
    </dgm:pt>
  </dgm:ptLst>
  <dgm:cxnLst>
    <dgm:cxn modelId="{8E5B071F-F961-4728-B84F-56EDC0FE1212}" type="presOf" srcId="{4B2578D1-1315-46DD-B6BA-9146A0A1C441}" destId="{D96AA0FF-3772-4C88-B9D9-D7702591B9A7}" srcOrd="0" destOrd="1" presId="urn:microsoft.com/office/officeart/2005/8/layout/list1"/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1CBA726E-AD73-4497-A2A7-86CA45A424FE}" srcId="{9270810E-5EDA-493C-94A3-CD56D6BDC201}" destId="{6DDC6490-DAA3-4128-81AF-18C638B47A85}" srcOrd="1" destOrd="0" parTransId="{2F47EEC5-F963-4086-B2F5-AC35C36B9F08}" sibTransId="{D5430B29-B150-4583-AF75-6EBB5EF17BE5}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B048D37A-8A45-4968-B4FD-AB997866A13E}" type="presOf" srcId="{5AF0176C-8F9A-4E8D-8D39-3FD43F45BE00}" destId="{EA904451-CA9C-48CF-A3F7-6C4003934218}" srcOrd="0" destOrd="2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F246D38D-A1D1-4612-852C-DF6AB290B490}" type="presOf" srcId="{1EE9B70B-C852-4E6E-A0E9-11154FFA844E}" destId="{D96AA0FF-3772-4C88-B9D9-D7702591B9A7}" srcOrd="0" destOrd="2" presId="urn:microsoft.com/office/officeart/2005/8/layout/list1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43FC7BDF-9621-4DBD-BA85-E3B291AD636F}" srcId="{96F225B3-2268-4CB1-9A6D-DD3D78235A90}" destId="{1EE9B70B-C852-4E6E-A0E9-11154FFA844E}" srcOrd="2" destOrd="0" parTransId="{2206E928-42EE-4872-B442-D93DA1222CB7}" sibTransId="{6AFB3390-B9C8-4062-9303-1A3B37F4695C}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EAC266F1-51EF-4029-AA0B-C1640389F101}" type="presOf" srcId="{6DDC6490-DAA3-4128-81AF-18C638B47A85}" destId="{EA904451-CA9C-48CF-A3F7-6C4003934218}" srcOrd="0" destOrd="1" presId="urn:microsoft.com/office/officeart/2005/8/layout/list1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algn="ctr" rtl="0"/>
          <a:r>
            <a:rPr lang="zh-CN" altLang="en-US" sz="1800" b="1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国内研究现状</a:t>
          </a:r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7DD9A22-3560-4887-9CD0-4328EC1893F2}">
      <dgm:prSet custT="1"/>
      <dgm:spPr/>
      <dgm:t>
        <a:bodyPr tIns="548640" rtlCol="0"/>
        <a:lstStyle/>
        <a:p>
          <a:pPr rtl="0"/>
          <a:r>
            <a: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基于</a:t>
          </a:r>
          <a:r>
            <a:rPr lang="en-US" altLang="zh-CN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Core Connect</a:t>
          </a:r>
          <a:r>
            <a: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总线架构提出完善的</a:t>
          </a:r>
          <a:r>
            <a:rPr lang="en-US" altLang="zh-CN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DMA</a:t>
          </a:r>
          <a:r>
            <a: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控制器解决方案</a:t>
          </a:r>
        </a:p>
      </dgm:t>
    </dgm:pt>
    <dgm:pt modelId="{6CDBEF9D-8BB3-417C-B64A-90A621C2D4D1}" type="parTrans" cxnId="{F3F11361-EABA-447A-BD1F-C1C7849D2FC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8E9A712-056F-47F4-B65E-C6230D7C168B}" type="sibTrans" cxnId="{F3F11361-EABA-447A-BD1F-C1C7849D2FC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1E99324-078C-4308-B67B-F30AFE4A54BE}">
      <dgm:prSet custT="1"/>
      <dgm:spPr/>
      <dgm:t>
        <a:bodyPr/>
        <a:lstStyle/>
        <a:p>
          <a:r>
            <a:rPr lang="zh-CN" sz="1600" dirty="0"/>
            <a:t>基于</a:t>
          </a:r>
          <a:r>
            <a:rPr lang="en-US" sz="1600" dirty="0"/>
            <a:t>X-DSP</a:t>
          </a:r>
          <a:r>
            <a:rPr lang="zh-CN" sz="1600" dirty="0"/>
            <a:t>项目</a:t>
          </a:r>
          <a:r>
            <a:rPr lang="en-US" sz="1600" dirty="0"/>
            <a:t>,</a:t>
          </a:r>
          <a:r>
            <a:rPr lang="zh-CN" sz="1600" dirty="0"/>
            <a:t>在</a:t>
          </a:r>
          <a:r>
            <a:rPr lang="en-US" sz="1600" dirty="0"/>
            <a:t>DMA</a:t>
          </a:r>
          <a:r>
            <a:rPr lang="zh-CN" sz="1600" dirty="0"/>
            <a:t>中设计一条面向</a:t>
          </a:r>
          <a:r>
            <a:rPr lang="en-US" sz="1600" dirty="0" err="1"/>
            <a:t>SpMV</a:t>
          </a:r>
          <a:r>
            <a:rPr lang="zh-CN" sz="1600" dirty="0"/>
            <a:t>的专用数据通道实现不规则访存的功能</a:t>
          </a:r>
          <a:r>
            <a:rPr lang="en-US" sz="1600" dirty="0"/>
            <a:t>,</a:t>
          </a:r>
          <a:r>
            <a:rPr lang="zh-CN" sz="1600" dirty="0"/>
            <a:t>提高</a:t>
          </a:r>
          <a:r>
            <a:rPr lang="en-US" sz="1600" dirty="0"/>
            <a:t>HPCG</a:t>
          </a:r>
          <a:r>
            <a:rPr lang="zh-CN" sz="1600" dirty="0"/>
            <a:t>算法运算速度</a:t>
          </a:r>
          <a:endParaRPr lang="zh-CN" altLang="en-US" sz="16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84BE330-BD80-44E0-9372-4922AC835C82}" type="parTrans" cxnId="{6E44BD02-D3B8-4A5A-9397-024FF2F5CD15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E6E9E9B-FE32-4A2A-AAEF-9BFB63C80A9F}" type="sibTrans" cxnId="{6E44BD02-D3B8-4A5A-9397-024FF2F5CD15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algn="ctr" rtl="0"/>
          <a:r>
            <a:rPr lang="zh-CN" altLang="en-US" sz="1800" b="1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国外研究现状</a:t>
          </a:r>
        </a:p>
      </dgm:t>
    </dgm:pt>
    <dgm:pt modelId="{A770BF92-35AC-487F-A40C-40816D8005B1}" type="parTrans" cxnId="{867B387E-F046-467F-BB26-26F02B9A33D5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562BF13-FCE3-4E06-B80D-E18FA8FFCB30}" type="sibTrans" cxnId="{867B387E-F046-467F-BB26-26F02B9A33D5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2650E3F-D6E2-4296-921D-7DB7037AB094}">
      <dgm:prSet custT="1"/>
      <dgm:spPr/>
      <dgm:t>
        <a:bodyPr tIns="731520" rtlCol="0"/>
        <a:lstStyle/>
        <a:p>
          <a:pPr rtl="0">
            <a:spcBef>
              <a:spcPts val="0"/>
            </a:spcBef>
          </a:pPr>
          <a:r>
            <a: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德州仪器</a:t>
          </a:r>
          <a:r>
            <a:rPr lang="en-US" altLang="zh-CN" sz="16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AM3874</a:t>
          </a:r>
          <a:r>
            <a: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系列使用了</a:t>
          </a:r>
          <a:r>
            <a:rPr lang="en-US" altLang="zh-CN" sz="16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64</a:t>
          </a:r>
          <a:r>
            <a: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独立通道可编程的</a:t>
          </a:r>
          <a:r>
            <a:rPr lang="en-US" altLang="zh-CN" sz="16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4</a:t>
          </a:r>
          <a:r>
            <a: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路</a:t>
          </a:r>
          <a:r>
            <a:rPr lang="en-US" altLang="zh-CN" sz="16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DMA</a:t>
          </a:r>
          <a:r>
            <a: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控制器</a:t>
          </a:r>
        </a:p>
      </dgm:t>
    </dgm:pt>
    <dgm:pt modelId="{DBD02D16-6447-4B3F-9162-19CEE4EAC286}" type="parTrans" cxnId="{349378A1-CC1D-4FEC-8461-BE0D39266705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1C96943-601E-48F3-A1B6-1CE9BD7B88BA}" type="sibTrans" cxnId="{349378A1-CC1D-4FEC-8461-BE0D39266705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F343058-9A51-41FD-8F02-DD0323EF500E}">
      <dgm:prSet custT="1"/>
      <dgm:spPr/>
      <dgm:t>
        <a:bodyPr/>
        <a:lstStyle/>
        <a:p>
          <a:r>
            <a:rPr lang="en-US" altLang="zh-CN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…</a:t>
          </a:r>
          <a:endParaRPr lang="zh-CN" altLang="en-US" sz="16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0CC21AE-5AF2-49AE-A155-AEE40144642B}" type="parTrans" cxnId="{BA0B70D8-C5B9-426B-B391-04151ABBF0E0}">
      <dgm:prSet/>
      <dgm:spPr/>
    </dgm:pt>
    <dgm:pt modelId="{A4541BD4-7CDD-42E8-BC67-CD13BEBED86C}" type="sibTrans" cxnId="{BA0B70D8-C5B9-426B-B391-04151ABBF0E0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 custScaleX="34243" custLinFactX="40788" custLinFactNeighborX="100000" custLinFactNeighborY="5797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 custScaleX="35805" custLinFactX="40007" custLinFactNeighborX="100000" custLinFactNeighborY="56447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E44BD02-D3B8-4A5A-9397-024FF2F5CD15}" srcId="{6803AE33-8C4D-49FF-A701-3AEB5FFD114C}" destId="{21E99324-078C-4308-B67B-F30AFE4A54BE}" srcOrd="1" destOrd="0" parTransId="{484BE330-BD80-44E0-9372-4922AC835C82}" sibTransId="{0E6E9E9B-FE32-4A2A-AAEF-9BFB63C80A9F}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5805AD22-362A-4090-939F-1078228FD9BE}" type="presOf" srcId="{82650E3F-D6E2-4296-921D-7DB7037AB094}" destId="{84309B57-9335-4504-ADE7-0F6F02733EE1}" srcOrd="0" destOrd="0" presId="urn:microsoft.com/office/officeart/2005/8/layout/list1#2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14555891-3827-42DB-ADC2-FB9A193FD361}" type="presOf" srcId="{AF343058-9A51-41FD-8F02-DD0323EF500E}" destId="{64F3F243-0CC4-4CEF-93F2-5776498F90DB}" srcOrd="0" destOrd="2" presId="urn:microsoft.com/office/officeart/2005/8/layout/list1#2"/>
    <dgm:cxn modelId="{7B7D9993-2304-4E3A-AE8E-E98369208F57}" type="presOf" srcId="{21E99324-078C-4308-B67B-F30AFE4A54BE}" destId="{64F3F243-0CC4-4CEF-93F2-5776498F90DB}" srcOrd="0" destOrd="1" presId="urn:microsoft.com/office/officeart/2005/8/layout/list1#2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BA0B70D8-C5B9-426B-B391-04151ABBF0E0}" srcId="{6803AE33-8C4D-49FF-A701-3AEB5FFD114C}" destId="{AF343058-9A51-41FD-8F02-DD0323EF500E}" srcOrd="2" destOrd="0" parTransId="{00CC21AE-5AF2-49AE-A155-AEE40144642B}" sibTransId="{A4541BD4-7CDD-42E8-BC67-CD13BEBED86C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5/8/layout/chevron2" loCatId="list" qsTypeId="urn:microsoft.com/office/officeart/2005/8/quickstyle/simple1#12" qsCatId="simple" csTypeId="urn:microsoft.com/office/officeart/2005/8/colors/accent1_2#4" csCatId="accent1" phldr="1"/>
      <dgm:spPr/>
      <dgm:t>
        <a:bodyPr rtlCol="0"/>
        <a:lstStyle/>
        <a:p>
          <a:pPr rtl="0"/>
          <a:endParaRPr lang="en-US"/>
        </a:p>
      </dgm:t>
    </dgm:pt>
    <dgm:pt modelId="{00D68B20-1BE4-422E-A7EC-B2A5F8823595}">
      <dgm:prSet custT="1"/>
      <dgm:spPr/>
      <dgm:t>
        <a:bodyPr rtlCol="0"/>
        <a:lstStyle/>
        <a:p>
          <a:pPr rtl="0"/>
          <a:r>
            <a:rPr lang="zh-CN" altLang="en-US" sz="1400" b="1" noProof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论文所遇到的困难和问题</a:t>
          </a:r>
          <a:endParaRPr lang="zh-CN" altLang="en-US" sz="1400" b="1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E210A4-EF93-4699-B6E7-910473CA52F2}" type="parTrans" cxnId="{3E71CC4B-ACCC-4FC3-AD79-AC0748BA0AC1}">
      <dgm:prSet/>
      <dgm:spPr/>
      <dgm:t>
        <a:bodyPr rtlCol="0"/>
        <a:lstStyle/>
        <a:p>
          <a:pPr rtl="0"/>
          <a:endParaRPr lang="zh-CN" altLang="en-US" sz="18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51AC55D-5006-4B4B-B073-A2F28AFAB911}" type="sibTrans" cxnId="{3E71CC4B-ACCC-4FC3-AD79-AC0748BA0AC1}">
      <dgm:prSet/>
      <dgm:spPr/>
      <dgm:t>
        <a:bodyPr rtlCol="0"/>
        <a:lstStyle/>
        <a:p>
          <a:pPr rtl="0"/>
          <a:endParaRPr lang="zh-CN" altLang="en-US" sz="18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3B21B66-246E-41E0-A64B-29435509BAF3}">
      <dgm:prSet custT="1"/>
      <dgm:spPr/>
      <dgm:t>
        <a:bodyPr rtlCol="0"/>
        <a:lstStyle/>
        <a:p>
          <a:pPr rtl="0"/>
          <a:r>
            <a:rPr lang="zh-CN" altLang="en-US" sz="1400" b="1" noProof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拟采取的解决措施</a:t>
          </a:r>
          <a:endParaRPr lang="zh-CN" altLang="en-US" sz="1400" b="1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578E430-F3AC-40B0-919C-C41C43628ACB}" type="parTrans" cxnId="{74D864F7-3ACC-4E12-9790-ACEDE4204273}">
      <dgm:prSet/>
      <dgm:spPr/>
      <dgm:t>
        <a:bodyPr rtlCol="0"/>
        <a:lstStyle/>
        <a:p>
          <a:pPr rtl="0"/>
          <a:endParaRPr lang="zh-CN" altLang="en-US" sz="18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1BD754F-D4D1-4C50-A227-BDC5F9400709}" type="sibTrans" cxnId="{74D864F7-3ACC-4E12-9790-ACEDE4204273}">
      <dgm:prSet/>
      <dgm:spPr/>
      <dgm:t>
        <a:bodyPr rtlCol="0"/>
        <a:lstStyle/>
        <a:p>
          <a:pPr rtl="0"/>
          <a:endParaRPr lang="zh-CN" altLang="en-US" sz="18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56C152E-CAA0-4270-BDF5-6807A287ADF3}">
      <dgm:prSet custT="1"/>
      <dgm:spPr/>
      <dgm:t>
        <a:bodyPr rtlCol="0"/>
        <a:lstStyle/>
        <a:p>
          <a:pPr rtl="0"/>
          <a:r>
            <a:rPr lang="zh-CN" altLang="en-US" sz="18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多次仿真分析关键路径，分析时序，调整电路的布局</a:t>
          </a:r>
        </a:p>
      </dgm:t>
    </dgm:pt>
    <dgm:pt modelId="{A5DCC63B-07A4-49F4-B949-37DF3230824F}" type="parTrans" cxnId="{A04DFF64-7CE3-4486-96E6-0E524C2519AA}">
      <dgm:prSet/>
      <dgm:spPr/>
      <dgm:t>
        <a:bodyPr rtlCol="0"/>
        <a:lstStyle/>
        <a:p>
          <a:pPr rtl="0"/>
          <a:endParaRPr lang="zh-CN" altLang="en-US" sz="18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B5A9BD6-DF5C-4A38-BB9A-4C73867D6B77}" type="sibTrans" cxnId="{A04DFF64-7CE3-4486-96E6-0E524C2519AA}">
      <dgm:prSet/>
      <dgm:spPr/>
      <dgm:t>
        <a:bodyPr rtlCol="0"/>
        <a:lstStyle/>
        <a:p>
          <a:pPr rtl="0"/>
          <a:endParaRPr lang="zh-CN" altLang="en-US" sz="18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F8FF3B4-ACD1-4A5F-AB32-BC02EDB2A159}">
      <dgm:prSet custT="1"/>
      <dgm:spPr/>
      <dgm:t>
        <a:bodyPr rtlCol="0"/>
        <a:lstStyle/>
        <a:p>
          <a:pPr rtl="0"/>
          <a:r>
            <a:rPr lang="zh-CN" altLang="en-US" sz="1400" b="1" noProof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预期达到的目标</a:t>
          </a:r>
          <a:endParaRPr lang="zh-CN" altLang="en-US" sz="1400" b="1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108113A-083D-4E38-87B9-3A10B18EC974}" type="parTrans" cxnId="{9713EC1D-ADFB-4E41-BB5C-4DA09D160930}">
      <dgm:prSet/>
      <dgm:spPr/>
      <dgm:t>
        <a:bodyPr rtlCol="0"/>
        <a:lstStyle/>
        <a:p>
          <a:pPr rtl="0"/>
          <a:endParaRPr lang="zh-CN" altLang="en-US" sz="18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F3F0154-9A57-46FF-94F5-CBDECFC1A958}" type="sibTrans" cxnId="{9713EC1D-ADFB-4E41-BB5C-4DA09D160930}">
      <dgm:prSet/>
      <dgm:spPr/>
      <dgm:t>
        <a:bodyPr rtlCol="0"/>
        <a:lstStyle/>
        <a:p>
          <a:pPr rtl="0"/>
          <a:endParaRPr lang="zh-CN" altLang="en-US" sz="18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590D9A4-2753-459B-BD04-5ADA77A874E4}">
      <dgm:prSet custT="1"/>
      <dgm:spPr/>
      <dgm:t>
        <a:bodyPr rtlCol="0"/>
        <a:lstStyle/>
        <a:p>
          <a:pPr rtl="0"/>
          <a:r>
            <a:rPr lang="zh-CN" altLang="en-US" sz="18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消除电路延迟的问题，达到准确传输的目标</a:t>
          </a:r>
        </a:p>
      </dgm:t>
    </dgm:pt>
    <dgm:pt modelId="{E4C48E2F-8B28-438D-8C68-834E73990FFB}" type="parTrans" cxnId="{5EEE1E7C-C59C-492D-B372-C3C23F95DCF4}">
      <dgm:prSet/>
      <dgm:spPr/>
      <dgm:t>
        <a:bodyPr rtlCol="0"/>
        <a:lstStyle/>
        <a:p>
          <a:pPr rtl="0"/>
          <a:endParaRPr lang="zh-CN" altLang="en-US" sz="18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13F7628-467F-4159-A0AE-2C55684299A0}" type="sibTrans" cxnId="{5EEE1E7C-C59C-492D-B372-C3C23F95DCF4}">
      <dgm:prSet/>
      <dgm:spPr/>
      <dgm:t>
        <a:bodyPr rtlCol="0"/>
        <a:lstStyle/>
        <a:p>
          <a:pPr rtl="0"/>
          <a:endParaRPr lang="zh-CN" altLang="en-US" sz="18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EE4E307-8875-453F-9F99-4CBEB7537356}">
      <dgm:prSet/>
      <dgm:spPr/>
      <dgm:t>
        <a:bodyPr/>
        <a:lstStyle/>
        <a:p>
          <a:r>
            <a:rPr lang="zh-CN" altLang="en-US" dirty="0"/>
            <a:t>关键路径的分析和优化</a:t>
          </a:r>
        </a:p>
      </dgm:t>
    </dgm:pt>
    <dgm:pt modelId="{6D9107DA-77FB-41F8-91D0-8C58DE110697}" type="parTrans" cxnId="{41F935C8-8397-4466-B44C-5FBC23081987}">
      <dgm:prSet/>
      <dgm:spPr/>
      <dgm:t>
        <a:bodyPr/>
        <a:lstStyle/>
        <a:p>
          <a:endParaRPr lang="zh-CN" altLang="en-US"/>
        </a:p>
      </dgm:t>
    </dgm:pt>
    <dgm:pt modelId="{5A314862-BCFF-40FD-8B32-564BD2F16035}" type="sibTrans" cxnId="{41F935C8-8397-4466-B44C-5FBC23081987}">
      <dgm:prSet/>
      <dgm:spPr/>
      <dgm:t>
        <a:bodyPr/>
        <a:lstStyle/>
        <a:p>
          <a:endParaRPr lang="zh-CN" altLang="en-US"/>
        </a:p>
      </dgm:t>
    </dgm:pt>
    <dgm:pt modelId="{DCC5E497-7191-4E9C-A6CC-4527F21806AA}">
      <dgm:prSet/>
      <dgm:spPr/>
      <dgm:t>
        <a:bodyPr/>
        <a:lstStyle/>
        <a:p>
          <a:r>
            <a:rPr lang="zh-CN" altLang="en-US" dirty="0"/>
            <a:t>数据传输的控制问题</a:t>
          </a:r>
        </a:p>
      </dgm:t>
    </dgm:pt>
    <dgm:pt modelId="{DCB480C6-8950-4362-865A-327BDA479D63}" type="parTrans" cxnId="{C69BA78F-0836-43B5-B36B-D176FAFC87E4}">
      <dgm:prSet/>
      <dgm:spPr/>
      <dgm:t>
        <a:bodyPr/>
        <a:lstStyle/>
        <a:p>
          <a:endParaRPr lang="zh-CN" altLang="en-US"/>
        </a:p>
      </dgm:t>
    </dgm:pt>
    <dgm:pt modelId="{1FD56404-F8D4-4BF5-B088-DB1DE1C98E53}" type="sibTrans" cxnId="{C69BA78F-0836-43B5-B36B-D176FAFC87E4}">
      <dgm:prSet/>
      <dgm:spPr/>
      <dgm:t>
        <a:bodyPr/>
        <a:lstStyle/>
        <a:p>
          <a:endParaRPr lang="zh-CN" altLang="en-US"/>
        </a:p>
      </dgm:t>
    </dgm:pt>
    <dgm:pt modelId="{B94D8DAC-1D30-4789-BBBC-62D4D97EC74C}">
      <dgm:prSet custT="1"/>
      <dgm:spPr/>
      <dgm:t>
        <a:bodyPr rtlCol="0"/>
        <a:lstStyle/>
        <a:p>
          <a:pPr rtl="0"/>
          <a:r>
            <a:rPr lang="zh-CN" altLang="en-US" sz="18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采用时钟上升沿控制的状态机控制读写的进行</a:t>
          </a:r>
        </a:p>
      </dgm:t>
    </dgm:pt>
    <dgm:pt modelId="{12D8CE33-0B7D-45B3-A57C-4F936BEDCA19}" type="parTrans" cxnId="{5E474B26-51C9-4B6C-93C9-A989E0DACA11}">
      <dgm:prSet/>
      <dgm:spPr/>
      <dgm:t>
        <a:bodyPr/>
        <a:lstStyle/>
        <a:p>
          <a:endParaRPr lang="zh-CN" altLang="en-US"/>
        </a:p>
      </dgm:t>
    </dgm:pt>
    <dgm:pt modelId="{F2279FAC-B578-49FD-9B81-643B2DE4BA34}" type="sibTrans" cxnId="{5E474B26-51C9-4B6C-93C9-A989E0DACA11}">
      <dgm:prSet/>
      <dgm:spPr/>
      <dgm:t>
        <a:bodyPr/>
        <a:lstStyle/>
        <a:p>
          <a:endParaRPr lang="zh-CN" altLang="en-US"/>
        </a:p>
      </dgm:t>
    </dgm:pt>
    <dgm:pt modelId="{981CB9A3-957D-4FFD-9055-C5EA506B784C}">
      <dgm:prSet custT="1"/>
      <dgm:spPr/>
      <dgm:t>
        <a:bodyPr rtlCol="0"/>
        <a:lstStyle/>
        <a:p>
          <a:pPr rtl="0"/>
          <a:r>
            <a:rPr lang="zh-CN" altLang="en-US" sz="18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实现数据传输的大小和开始结束的控制</a:t>
          </a:r>
        </a:p>
      </dgm:t>
    </dgm:pt>
    <dgm:pt modelId="{10274468-B1A1-41ED-B907-9C160F5A149F}" type="parTrans" cxnId="{D771FA88-4A6F-443F-B3B2-ECF6F90451E5}">
      <dgm:prSet/>
      <dgm:spPr/>
      <dgm:t>
        <a:bodyPr/>
        <a:lstStyle/>
        <a:p>
          <a:endParaRPr lang="zh-CN" altLang="en-US"/>
        </a:p>
      </dgm:t>
    </dgm:pt>
    <dgm:pt modelId="{0EA80891-6EF5-4E83-98AF-24390A2FDF36}" type="sibTrans" cxnId="{D771FA88-4A6F-443F-B3B2-ECF6F90451E5}">
      <dgm:prSet/>
      <dgm:spPr/>
      <dgm:t>
        <a:bodyPr/>
        <a:lstStyle/>
        <a:p>
          <a:endParaRPr lang="zh-CN" altLang="en-US"/>
        </a:p>
      </dgm:t>
    </dgm:pt>
    <dgm:pt modelId="{67D26A6E-E7F4-4FAE-A776-DC6E94353F39}" type="pres">
      <dgm:prSet presAssocID="{34F1C723-03E7-4F60-A0F2-661655E80CC4}" presName="linearFlow" presStyleCnt="0">
        <dgm:presLayoutVars>
          <dgm:dir/>
          <dgm:animLvl val="lvl"/>
          <dgm:resizeHandles val="exact"/>
        </dgm:presLayoutVars>
      </dgm:prSet>
      <dgm:spPr/>
    </dgm:pt>
    <dgm:pt modelId="{1B08BEFA-461E-488A-9CB4-7523B612F202}" type="pres">
      <dgm:prSet presAssocID="{00D68B20-1BE4-422E-A7EC-B2A5F8823595}" presName="composite" presStyleCnt="0"/>
      <dgm:spPr/>
    </dgm:pt>
    <dgm:pt modelId="{87686C5D-8490-4093-92E2-99645D88088E}" type="pres">
      <dgm:prSet presAssocID="{00D68B20-1BE4-422E-A7EC-B2A5F882359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B91B770-170B-4FA8-B4C7-F7FD04C8CB78}" type="pres">
      <dgm:prSet presAssocID="{00D68B20-1BE4-422E-A7EC-B2A5F8823595}" presName="descendantText" presStyleLbl="alignAcc1" presStyleIdx="0" presStyleCnt="3">
        <dgm:presLayoutVars>
          <dgm:bulletEnabled val="1"/>
        </dgm:presLayoutVars>
      </dgm:prSet>
      <dgm:spPr/>
    </dgm:pt>
    <dgm:pt modelId="{EFAF5362-89FC-42C6-B4FA-40B28009353B}" type="pres">
      <dgm:prSet presAssocID="{251AC55D-5006-4B4B-B073-A2F28AFAB911}" presName="sp" presStyleCnt="0"/>
      <dgm:spPr/>
    </dgm:pt>
    <dgm:pt modelId="{7A68E512-0293-4510-963D-5DF595595D80}" type="pres">
      <dgm:prSet presAssocID="{03B21B66-246E-41E0-A64B-29435509BAF3}" presName="composite" presStyleCnt="0"/>
      <dgm:spPr/>
    </dgm:pt>
    <dgm:pt modelId="{8EC92F5F-2EB9-4139-A1DD-CE99BB4CACDD}" type="pres">
      <dgm:prSet presAssocID="{03B21B66-246E-41E0-A64B-29435509BAF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6DFABBA-2B8E-4A3A-B091-880CCAF9F33E}" type="pres">
      <dgm:prSet presAssocID="{03B21B66-246E-41E0-A64B-29435509BAF3}" presName="descendantText" presStyleLbl="alignAcc1" presStyleIdx="1" presStyleCnt="3">
        <dgm:presLayoutVars>
          <dgm:bulletEnabled val="1"/>
        </dgm:presLayoutVars>
      </dgm:prSet>
      <dgm:spPr/>
    </dgm:pt>
    <dgm:pt modelId="{BB15F21B-B7FA-43A5-B992-A1BA6C000EBC}" type="pres">
      <dgm:prSet presAssocID="{61BD754F-D4D1-4C50-A227-BDC5F9400709}" presName="sp" presStyleCnt="0"/>
      <dgm:spPr/>
    </dgm:pt>
    <dgm:pt modelId="{67D3F1FB-9747-49AD-896B-972F1C79F81B}" type="pres">
      <dgm:prSet presAssocID="{9F8FF3B4-ACD1-4A5F-AB32-BC02EDB2A159}" presName="composite" presStyleCnt="0"/>
      <dgm:spPr/>
    </dgm:pt>
    <dgm:pt modelId="{92E2F781-3A55-4637-8B4C-BF04F86AC764}" type="pres">
      <dgm:prSet presAssocID="{9F8FF3B4-ACD1-4A5F-AB32-BC02EDB2A15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15D39EA-6FA4-4213-9DF4-BCA66D6FC951}" type="pres">
      <dgm:prSet presAssocID="{9F8FF3B4-ACD1-4A5F-AB32-BC02EDB2A15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9DDA519-5B9E-4671-8BBF-0725C75BCF51}" type="presOf" srcId="{FEE4E307-8875-453F-9F99-4CBEB7537356}" destId="{1B91B770-170B-4FA8-B4C7-F7FD04C8CB78}" srcOrd="0" destOrd="0" presId="urn:microsoft.com/office/officeart/2005/8/layout/chevron2"/>
    <dgm:cxn modelId="{9713EC1D-ADFB-4E41-BB5C-4DA09D160930}" srcId="{34F1C723-03E7-4F60-A0F2-661655E80CC4}" destId="{9F8FF3B4-ACD1-4A5F-AB32-BC02EDB2A159}" srcOrd="2" destOrd="0" parTransId="{4108113A-083D-4E38-87B9-3A10B18EC974}" sibTransId="{1F3F0154-9A57-46FF-94F5-CBDECFC1A958}"/>
    <dgm:cxn modelId="{312B6420-FB1F-4A2F-B2F1-719DEEA7FA31}" type="presOf" srcId="{34F1C723-03E7-4F60-A0F2-661655E80CC4}" destId="{67D26A6E-E7F4-4FAE-A776-DC6E94353F39}" srcOrd="0" destOrd="0" presId="urn:microsoft.com/office/officeart/2005/8/layout/chevron2"/>
    <dgm:cxn modelId="{5E474B26-51C9-4B6C-93C9-A989E0DACA11}" srcId="{03B21B66-246E-41E0-A64B-29435509BAF3}" destId="{B94D8DAC-1D30-4789-BBBC-62D4D97EC74C}" srcOrd="1" destOrd="0" parTransId="{12D8CE33-0B7D-45B3-A57C-4F936BEDCA19}" sibTransId="{F2279FAC-B578-49FD-9B81-643B2DE4BA34}"/>
    <dgm:cxn modelId="{B0693C3E-A8D0-4CE6-A5D1-E8390640E909}" type="presOf" srcId="{03B21B66-246E-41E0-A64B-29435509BAF3}" destId="{8EC92F5F-2EB9-4139-A1DD-CE99BB4CACDD}" srcOrd="0" destOrd="0" presId="urn:microsoft.com/office/officeart/2005/8/layout/chevron2"/>
    <dgm:cxn modelId="{A04DFF64-7CE3-4486-96E6-0E524C2519AA}" srcId="{03B21B66-246E-41E0-A64B-29435509BAF3}" destId="{D56C152E-CAA0-4270-BDF5-6807A287ADF3}" srcOrd="0" destOrd="0" parTransId="{A5DCC63B-07A4-49F4-B949-37DF3230824F}" sibTransId="{9B5A9BD6-DF5C-4A38-BB9A-4C73867D6B77}"/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6AA9954F-2DAD-4498-85E3-ACC3ECE8DA59}" type="presOf" srcId="{B94D8DAC-1D30-4789-BBBC-62D4D97EC74C}" destId="{D6DFABBA-2B8E-4A3A-B091-880CCAF9F33E}" srcOrd="0" destOrd="1" presId="urn:microsoft.com/office/officeart/2005/8/layout/chevron2"/>
    <dgm:cxn modelId="{C479547A-F750-4B44-9552-696DDA138F65}" type="presOf" srcId="{00D68B20-1BE4-422E-A7EC-B2A5F8823595}" destId="{87686C5D-8490-4093-92E2-99645D88088E}" srcOrd="0" destOrd="0" presId="urn:microsoft.com/office/officeart/2005/8/layout/chevron2"/>
    <dgm:cxn modelId="{5EEE1E7C-C59C-492D-B372-C3C23F95DCF4}" srcId="{9F8FF3B4-ACD1-4A5F-AB32-BC02EDB2A159}" destId="{0590D9A4-2753-459B-BD04-5ADA77A874E4}" srcOrd="0" destOrd="0" parTransId="{E4C48E2F-8B28-438D-8C68-834E73990FFB}" sibTransId="{913F7628-467F-4159-A0AE-2C55684299A0}"/>
    <dgm:cxn modelId="{D771FA88-4A6F-443F-B3B2-ECF6F90451E5}" srcId="{9F8FF3B4-ACD1-4A5F-AB32-BC02EDB2A159}" destId="{981CB9A3-957D-4FFD-9055-C5EA506B784C}" srcOrd="1" destOrd="0" parTransId="{10274468-B1A1-41ED-B907-9C160F5A149F}" sibTransId="{0EA80891-6EF5-4E83-98AF-24390A2FDF36}"/>
    <dgm:cxn modelId="{C69BA78F-0836-43B5-B36B-D176FAFC87E4}" srcId="{00D68B20-1BE4-422E-A7EC-B2A5F8823595}" destId="{DCC5E497-7191-4E9C-A6CC-4527F21806AA}" srcOrd="1" destOrd="0" parTransId="{DCB480C6-8950-4362-865A-327BDA479D63}" sibTransId="{1FD56404-F8D4-4BF5-B088-DB1DE1C98E53}"/>
    <dgm:cxn modelId="{D518B7AD-7B8B-4DBE-BBB3-8F722B92F66C}" type="presOf" srcId="{981CB9A3-957D-4FFD-9055-C5EA506B784C}" destId="{A15D39EA-6FA4-4213-9DF4-BCA66D6FC951}" srcOrd="0" destOrd="1" presId="urn:microsoft.com/office/officeart/2005/8/layout/chevron2"/>
    <dgm:cxn modelId="{84F35BAE-C03A-4A7D-93C1-DE58AC4F66EB}" type="presOf" srcId="{0590D9A4-2753-459B-BD04-5ADA77A874E4}" destId="{A15D39EA-6FA4-4213-9DF4-BCA66D6FC951}" srcOrd="0" destOrd="0" presId="urn:microsoft.com/office/officeart/2005/8/layout/chevron2"/>
    <dgm:cxn modelId="{41F935C8-8397-4466-B44C-5FBC23081987}" srcId="{00D68B20-1BE4-422E-A7EC-B2A5F8823595}" destId="{FEE4E307-8875-453F-9F99-4CBEB7537356}" srcOrd="0" destOrd="0" parTransId="{6D9107DA-77FB-41F8-91D0-8C58DE110697}" sibTransId="{5A314862-BCFF-40FD-8B32-564BD2F16035}"/>
    <dgm:cxn modelId="{681D7CD1-3B16-4790-8C3A-00FA7AA5DB82}" type="presOf" srcId="{D56C152E-CAA0-4270-BDF5-6807A287ADF3}" destId="{D6DFABBA-2B8E-4A3A-B091-880CCAF9F33E}" srcOrd="0" destOrd="0" presId="urn:microsoft.com/office/officeart/2005/8/layout/chevron2"/>
    <dgm:cxn modelId="{5F621DD5-F3C1-4F29-9525-D07D283681BC}" type="presOf" srcId="{DCC5E497-7191-4E9C-A6CC-4527F21806AA}" destId="{1B91B770-170B-4FA8-B4C7-F7FD04C8CB78}" srcOrd="0" destOrd="1" presId="urn:microsoft.com/office/officeart/2005/8/layout/chevron2"/>
    <dgm:cxn modelId="{2ABC7EDB-D1C9-434B-A8A1-3DCC0B6A1D40}" type="presOf" srcId="{9F8FF3B4-ACD1-4A5F-AB32-BC02EDB2A159}" destId="{92E2F781-3A55-4637-8B4C-BF04F86AC764}" srcOrd="0" destOrd="0" presId="urn:microsoft.com/office/officeart/2005/8/layout/chevron2"/>
    <dgm:cxn modelId="{74D864F7-3ACC-4E12-9790-ACEDE4204273}" srcId="{34F1C723-03E7-4F60-A0F2-661655E80CC4}" destId="{03B21B66-246E-41E0-A64B-29435509BAF3}" srcOrd="1" destOrd="0" parTransId="{9578E430-F3AC-40B0-919C-C41C43628ACB}" sibTransId="{61BD754F-D4D1-4C50-A227-BDC5F9400709}"/>
    <dgm:cxn modelId="{F4D27AB9-DA23-4DD5-A135-55564AE56C47}" type="presParOf" srcId="{67D26A6E-E7F4-4FAE-A776-DC6E94353F39}" destId="{1B08BEFA-461E-488A-9CB4-7523B612F202}" srcOrd="0" destOrd="0" presId="urn:microsoft.com/office/officeart/2005/8/layout/chevron2"/>
    <dgm:cxn modelId="{B69DB1F9-D376-4D46-885B-41FBC654A8C0}" type="presParOf" srcId="{1B08BEFA-461E-488A-9CB4-7523B612F202}" destId="{87686C5D-8490-4093-92E2-99645D88088E}" srcOrd="0" destOrd="0" presId="urn:microsoft.com/office/officeart/2005/8/layout/chevron2"/>
    <dgm:cxn modelId="{EBF2DD05-1AB0-496D-9796-0A14A2308594}" type="presParOf" srcId="{1B08BEFA-461E-488A-9CB4-7523B612F202}" destId="{1B91B770-170B-4FA8-B4C7-F7FD04C8CB78}" srcOrd="1" destOrd="0" presId="urn:microsoft.com/office/officeart/2005/8/layout/chevron2"/>
    <dgm:cxn modelId="{9854C55A-1344-447D-A5F8-5E24FD2EA1C1}" type="presParOf" srcId="{67D26A6E-E7F4-4FAE-A776-DC6E94353F39}" destId="{EFAF5362-89FC-42C6-B4FA-40B28009353B}" srcOrd="1" destOrd="0" presId="urn:microsoft.com/office/officeart/2005/8/layout/chevron2"/>
    <dgm:cxn modelId="{FFB15AFA-2E7E-477B-808A-89AF881734E5}" type="presParOf" srcId="{67D26A6E-E7F4-4FAE-A776-DC6E94353F39}" destId="{7A68E512-0293-4510-963D-5DF595595D80}" srcOrd="2" destOrd="0" presId="urn:microsoft.com/office/officeart/2005/8/layout/chevron2"/>
    <dgm:cxn modelId="{A7FBFBC1-EF61-4979-AA28-8D8081DD9DCB}" type="presParOf" srcId="{7A68E512-0293-4510-963D-5DF595595D80}" destId="{8EC92F5F-2EB9-4139-A1DD-CE99BB4CACDD}" srcOrd="0" destOrd="0" presId="urn:microsoft.com/office/officeart/2005/8/layout/chevron2"/>
    <dgm:cxn modelId="{29DCF14C-B55D-4B28-81F7-DB0469102B08}" type="presParOf" srcId="{7A68E512-0293-4510-963D-5DF595595D80}" destId="{D6DFABBA-2B8E-4A3A-B091-880CCAF9F33E}" srcOrd="1" destOrd="0" presId="urn:microsoft.com/office/officeart/2005/8/layout/chevron2"/>
    <dgm:cxn modelId="{FB687E90-B724-468A-84BF-54B015ADDD63}" type="presParOf" srcId="{67D26A6E-E7F4-4FAE-A776-DC6E94353F39}" destId="{BB15F21B-B7FA-43A5-B992-A1BA6C000EBC}" srcOrd="3" destOrd="0" presId="urn:microsoft.com/office/officeart/2005/8/layout/chevron2"/>
    <dgm:cxn modelId="{C867F9CE-DBDE-4D87-9001-43E66A519732}" type="presParOf" srcId="{67D26A6E-E7F4-4FAE-A776-DC6E94353F39}" destId="{67D3F1FB-9747-49AD-896B-972F1C79F81B}" srcOrd="4" destOrd="0" presId="urn:microsoft.com/office/officeart/2005/8/layout/chevron2"/>
    <dgm:cxn modelId="{26B95E05-71A3-4C0A-A465-DBD2B0D8CDF0}" type="presParOf" srcId="{67D3F1FB-9747-49AD-896B-972F1C79F81B}" destId="{92E2F781-3A55-4637-8B4C-BF04F86AC764}" srcOrd="0" destOrd="0" presId="urn:microsoft.com/office/officeart/2005/8/layout/chevron2"/>
    <dgm:cxn modelId="{705C0704-DA50-445A-A9B4-8EE06352EF64}" type="presParOf" srcId="{67D3F1FB-9747-49AD-896B-972F1C79F81B}" destId="{A15D39EA-6FA4-4213-9DF4-BCA66D6FC951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vList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35CE50FE-FA6B-438A-BDBA-9B273E6736BA}">
      <dgm:prSet custT="1"/>
      <dgm:spPr/>
      <dgm:t>
        <a:bodyPr rtlCol="0"/>
        <a:lstStyle/>
        <a:p>
          <a:pPr algn="ctr" rtl="0"/>
          <a:r>
            <a:rPr lang="zh-CN" altLang="en-US" sz="40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谢谢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CAD6BAE-C3D8-4C9E-99F7-B8721A5E98BA}">
      <dgm:prSet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将完成的具体项目</a:t>
          </a:r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6414279-7CD1-4D24-AE91-BA432968A40C}">
      <dgm:prSet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将解决的问题</a:t>
          </a:r>
        </a:p>
      </dgm:t>
    </dgm:pt>
    <dgm:pt modelId="{F14F7C14-29A3-48EE-8205-455780C49B79}" type="parTrans" cxnId="{59C39AC4-AE50-42A8-BA55-45C7704BABCF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8B989D6-9BCC-4169-92BB-9F4F2A8F4A69}" type="sibTrans" cxnId="{59C39AC4-AE50-42A8-BA55-45C7704BABCF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D917CEA-E1DE-4F82-8267-4F7F8CD888EE}">
      <dgm:prSet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将解决的问题</a:t>
          </a:r>
        </a:p>
      </dgm:t>
    </dgm:pt>
    <dgm:pt modelId="{6114FE61-1325-456B-A0AD-FC7CADFA8674}" type="parTrans" cxnId="{0C4255E5-A099-42C1-A2C4-EDD7AF90B7AB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2D7CD6A-211F-4E49-BC44-084FD1018470}" type="sibTrans" cxnId="{0C4255E5-A099-42C1-A2C4-EDD7AF90B7AB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7CEC704-C58C-41F7-BF40-B3CC69DEB8B4}">
      <dgm:prSet/>
      <dgm:spPr/>
      <dgm:t>
        <a:bodyPr rtlCol="0"/>
        <a:lstStyle/>
        <a:p>
          <a:pPr rtl="0"/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将解决的问题</a:t>
          </a:r>
        </a:p>
      </dgm:t>
    </dgm:pt>
    <dgm:pt modelId="{FF49FE88-D33B-456F-A327-35304218AC7B}" type="parTrans" cxnId="{2CF0FD25-2C46-4D07-AF26-01F751636C7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9C04286-F03D-4DCB-A312-F1B656A2CC36}" type="sibTrans" cxnId="{2CF0FD25-2C46-4D07-AF26-01F751636C7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AB0D79A-6A73-465B-8361-1FE36EEDCA6C}">
      <dgm:prSet custT="1"/>
      <dgm:spPr/>
      <dgm:t>
        <a:bodyPr rtlCol="0"/>
        <a:lstStyle/>
        <a:p>
          <a:pPr algn="ctr" rtl="0"/>
          <a:r>
            <a:rPr lang="zh-CN" altLang="en-US" sz="36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请老师批评指正</a:t>
          </a:r>
        </a:p>
      </dgm:t>
    </dgm:pt>
    <dgm:pt modelId="{33450DC6-26F7-411A-BD9F-F57016F3B766}" type="parTrans" cxnId="{A2F622A2-E4DB-4477-942D-FD44AEB4E764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104A0D4-D885-4FBB-8599-D9DDBD387BC4}" type="sibTrans" cxnId="{A2F622A2-E4DB-4477-942D-FD44AEB4E764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9C06211-77AB-4945-9617-FE72D514367D}">
      <dgm:prSet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确保每个参与项目的人都理解行动计划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4A86DB6-52D1-44D9-9B48-953F9A9F4DCE}" type="parTrans" cxnId="{768DF3E5-91D6-43C5-9FA3-C64C84C67A26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618DDCC-A5A9-44B3-AC48-7ED49C7AFCBB}" type="sibTrans" cxnId="{768DF3E5-91D6-43C5-9FA3-C64C84C67A26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BBB0D80-B490-4EE7-9172-77CE646A9CF9}" type="pres">
      <dgm:prSet presAssocID="{B7B4D503-0B80-4460-922F-678D7B3B9A0D}" presName="linear" presStyleCnt="0">
        <dgm:presLayoutVars>
          <dgm:animLvl val="lvl"/>
          <dgm:resizeHandles val="exact"/>
        </dgm:presLayoutVars>
      </dgm:prSet>
      <dgm:spPr/>
    </dgm:pt>
    <dgm:pt modelId="{34750453-56FC-4371-976D-6E6C8290A067}" type="pres">
      <dgm:prSet presAssocID="{35CE50FE-FA6B-438A-BDBA-9B273E6736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82696F-7A97-4941-8A84-7077AE9EC984}" type="pres">
      <dgm:prSet presAssocID="{35CE50FE-FA6B-438A-BDBA-9B273E6736BA}" presName="childText" presStyleLbl="revTx" presStyleIdx="0" presStyleCnt="2">
        <dgm:presLayoutVars>
          <dgm:bulletEnabled val="1"/>
        </dgm:presLayoutVars>
      </dgm:prSet>
      <dgm:spPr/>
    </dgm:pt>
    <dgm:pt modelId="{4AE7F4CB-5776-4BB1-986B-AC27EEDE9466}" type="pres">
      <dgm:prSet presAssocID="{FAB0D79A-6A73-465B-8361-1FE36EEDCA6C}" presName="parentText" presStyleLbl="node1" presStyleIdx="1" presStyleCnt="2" custLinFactY="-64257" custLinFactNeighborY="-100000">
        <dgm:presLayoutVars>
          <dgm:chMax val="0"/>
          <dgm:bulletEnabled val="1"/>
        </dgm:presLayoutVars>
      </dgm:prSet>
      <dgm:spPr/>
    </dgm:pt>
    <dgm:pt modelId="{154EB54B-B28F-4FB0-B992-BC02A36251AB}" type="pres">
      <dgm:prSet presAssocID="{FAB0D79A-6A73-465B-8361-1FE36EEDCA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0E9AB01-1440-45F7-A9E1-DDB503AE7BA2}" type="presOf" srcId="{69C06211-77AB-4945-9617-FE72D514367D}" destId="{154EB54B-B28F-4FB0-B992-BC02A36251AB}" srcOrd="0" destOrd="0" presId="urn:microsoft.com/office/officeart/2005/8/layout/vList2"/>
    <dgm:cxn modelId="{5561BE07-5F43-40FF-B08F-D22631E2DFA6}" type="presOf" srcId="{9D917CEA-E1DE-4F82-8267-4F7F8CD888EE}" destId="{7482696F-7A97-4941-8A84-7077AE9EC984}" srcOrd="0" destOrd="2" presId="urn:microsoft.com/office/officeart/2005/8/layout/vList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2CF0FD25-2C46-4D07-AF26-01F751636C77}" srcId="{35CE50FE-FA6B-438A-BDBA-9B273E6736BA}" destId="{87CEC704-C58C-41F7-BF40-B3CC69DEB8B4}" srcOrd="3" destOrd="0" parTransId="{FF49FE88-D33B-456F-A327-35304218AC7B}" sibTransId="{E9C04286-F03D-4DCB-A312-F1B656A2CC36}"/>
    <dgm:cxn modelId="{4682373B-3C0D-4519-B9FD-52B0D33F2DEE}" type="presOf" srcId="{87CEC704-C58C-41F7-BF40-B3CC69DEB8B4}" destId="{7482696F-7A97-4941-8A84-7077AE9EC984}" srcOrd="0" destOrd="3" presId="urn:microsoft.com/office/officeart/2005/8/layout/vList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2FE0DD3E-0295-45F7-A08B-6560468E39BE}" type="presOf" srcId="{B7B4D503-0B80-4460-922F-678D7B3B9A0D}" destId="{4BBB0D80-B490-4EE7-9172-77CE646A9CF9}" srcOrd="0" destOrd="0" presId="urn:microsoft.com/office/officeart/2005/8/layout/vList2"/>
    <dgm:cxn modelId="{2D46EA9F-AFF2-4C97-BEC1-0267AFF151AC}" type="presOf" srcId="{35CE50FE-FA6B-438A-BDBA-9B273E6736BA}" destId="{34750453-56FC-4371-976D-6E6C8290A067}" srcOrd="0" destOrd="0" presId="urn:microsoft.com/office/officeart/2005/8/layout/vList2"/>
    <dgm:cxn modelId="{A2F622A2-E4DB-4477-942D-FD44AEB4E764}" srcId="{B7B4D503-0B80-4460-922F-678D7B3B9A0D}" destId="{FAB0D79A-6A73-465B-8361-1FE36EEDCA6C}" srcOrd="1" destOrd="0" parTransId="{33450DC6-26F7-411A-BD9F-F57016F3B766}" sibTransId="{5104A0D4-D885-4FBB-8599-D9DDBD387BC4}"/>
    <dgm:cxn modelId="{9BB4F8B2-C0E9-4BCE-A9BF-A12AF4916423}" type="presOf" srcId="{D6414279-7CD1-4D24-AE91-BA432968A40C}" destId="{7482696F-7A97-4941-8A84-7077AE9EC984}" srcOrd="0" destOrd="1" presId="urn:microsoft.com/office/officeart/2005/8/layout/vList2"/>
    <dgm:cxn modelId="{49DCEDBE-6329-45F7-A1CA-0B7A840CE770}" type="presOf" srcId="{FAB0D79A-6A73-465B-8361-1FE36EEDCA6C}" destId="{4AE7F4CB-5776-4BB1-986B-AC27EEDE9466}" srcOrd="0" destOrd="0" presId="urn:microsoft.com/office/officeart/2005/8/layout/vList2"/>
    <dgm:cxn modelId="{59C39AC4-AE50-42A8-BA55-45C7704BABCF}" srcId="{35CE50FE-FA6B-438A-BDBA-9B273E6736BA}" destId="{D6414279-7CD1-4D24-AE91-BA432968A40C}" srcOrd="1" destOrd="0" parTransId="{F14F7C14-29A3-48EE-8205-455780C49B79}" sibTransId="{E8B989D6-9BCC-4169-92BB-9F4F2A8F4A69}"/>
    <dgm:cxn modelId="{AACEA3CF-7D27-4EA9-890B-2A0F87DEEB9D}" type="presOf" srcId="{0CAD6BAE-C3D8-4C9E-99F7-B8721A5E98BA}" destId="{7482696F-7A97-4941-8A84-7077AE9EC984}" srcOrd="0" destOrd="0" presId="urn:microsoft.com/office/officeart/2005/8/layout/vList2"/>
    <dgm:cxn modelId="{0C4255E5-A099-42C1-A2C4-EDD7AF90B7AB}" srcId="{35CE50FE-FA6B-438A-BDBA-9B273E6736BA}" destId="{9D917CEA-E1DE-4F82-8267-4F7F8CD888EE}" srcOrd="2" destOrd="0" parTransId="{6114FE61-1325-456B-A0AD-FC7CADFA8674}" sibTransId="{32D7CD6A-211F-4E49-BC44-084FD1018470}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C8C50765-38F4-4E5F-BA38-5EDB6CF1B5B3}" type="presParOf" srcId="{4BBB0D80-B490-4EE7-9172-77CE646A9CF9}" destId="{34750453-56FC-4371-976D-6E6C8290A067}" srcOrd="0" destOrd="0" presId="urn:microsoft.com/office/officeart/2005/8/layout/vList2"/>
    <dgm:cxn modelId="{E620BAD2-BE42-491F-80ED-AF1017F99768}" type="presParOf" srcId="{4BBB0D80-B490-4EE7-9172-77CE646A9CF9}" destId="{7482696F-7A97-4941-8A84-7077AE9EC984}" srcOrd="1" destOrd="0" presId="urn:microsoft.com/office/officeart/2005/8/layout/vList2"/>
    <dgm:cxn modelId="{9438DB6C-E3B6-434B-85D8-700FAAC6EF9B}" type="presParOf" srcId="{4BBB0D80-B490-4EE7-9172-77CE646A9CF9}" destId="{4AE7F4CB-5776-4BB1-986B-AC27EEDE9466}" srcOrd="2" destOrd="0" presId="urn:microsoft.com/office/officeart/2005/8/layout/vList2"/>
    <dgm:cxn modelId="{F753D6AE-FD01-4403-95B5-FAB3A73E0A6E}" type="presParOf" srcId="{4BBB0D80-B490-4EE7-9172-77CE646A9CF9}" destId="{154EB54B-B28F-4FB0-B992-BC02A36251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4095"/>
          <a:ext cx="7726680" cy="1986842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853948" rIns="599676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计算密集型领域对</a:t>
          </a:r>
          <a:r>
            <a:rPr lang="en-US" altLang="zh-CN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DSP</a:t>
          </a: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实时处理数据能力提高</a:t>
          </a:r>
          <a:endParaRPr lang="zh-CN" altLang="en-US" sz="1600" kern="1200" noProof="0" dirty="0">
            <a:solidFill>
              <a:schemeClr val="bg2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数据传输占用大量</a:t>
          </a:r>
          <a:r>
            <a:rPr lang="en-US" altLang="zh-CN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CPU</a:t>
          </a: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资源，</a:t>
          </a:r>
          <a:r>
            <a:rPr lang="en-US" altLang="zh-CN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CPU</a:t>
          </a: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面临巨大挑战</a:t>
          </a:r>
          <a:endParaRPr lang="zh-CN" altLang="en-US" sz="1600" kern="1200" noProof="0" dirty="0">
            <a:solidFill>
              <a:schemeClr val="bg2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提出将数据传输与</a:t>
          </a:r>
          <a:r>
            <a:rPr lang="en-US" altLang="zh-CN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CPU</a:t>
          </a: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分开的</a:t>
          </a:r>
          <a:r>
            <a:rPr lang="en-US" altLang="zh-CN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DMA</a:t>
          </a: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方式</a:t>
          </a:r>
        </a:p>
      </dsp:txBody>
      <dsp:txXfrm>
        <a:off x="0" y="4095"/>
        <a:ext cx="7726680" cy="1986842"/>
      </dsp:txXfrm>
    </dsp:sp>
    <dsp:sp modelId="{8B3DCA86-CC99-48ED-8764-6E81C7AE6BE9}">
      <dsp:nvSpPr>
        <dsp:cNvPr id="0" name=""/>
        <dsp:cNvSpPr/>
      </dsp:nvSpPr>
      <dsp:spPr>
        <a:xfrm>
          <a:off x="3026301" y="14237"/>
          <a:ext cx="1872213" cy="446727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选题背景</a:t>
          </a:r>
          <a:endParaRPr lang="zh-CN" altLang="en-US" sz="1800" b="1" kern="1200" noProof="0" dirty="0">
            <a:solidFill>
              <a:schemeClr val="bg2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6301" y="14237"/>
        <a:ext cx="1872213" cy="446727"/>
      </dsp:txXfrm>
    </dsp:sp>
    <dsp:sp modelId="{EA904451-CA9C-48CF-A3F7-6C4003934218}">
      <dsp:nvSpPr>
        <dsp:cNvPr id="0" name=""/>
        <dsp:cNvSpPr/>
      </dsp:nvSpPr>
      <dsp:spPr>
        <a:xfrm>
          <a:off x="0" y="1925807"/>
          <a:ext cx="7726680" cy="2032497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853948" rIns="599676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DMA</a:t>
          </a: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（直接内存存取）在没有</a:t>
          </a:r>
          <a:r>
            <a:rPr lang="en-US" altLang="zh-CN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CPU</a:t>
          </a: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干预的情况下成数据传输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使</a:t>
          </a:r>
          <a:r>
            <a:rPr lang="en-US" altLang="zh-CN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CPU</a:t>
          </a: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专注于数据计算，节省了大量</a:t>
          </a:r>
          <a:r>
            <a:rPr lang="en-US" altLang="zh-CN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CPU</a:t>
          </a: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资源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适度解决了芯片内部数据处理能力不足的问题</a:t>
          </a:r>
        </a:p>
      </dsp:txBody>
      <dsp:txXfrm>
        <a:off x="0" y="1925807"/>
        <a:ext cx="7726680" cy="2032497"/>
      </dsp:txXfrm>
    </dsp:sp>
    <dsp:sp modelId="{388E0281-7FCC-4892-BD85-59C45354E9DA}">
      <dsp:nvSpPr>
        <dsp:cNvPr id="0" name=""/>
        <dsp:cNvSpPr/>
      </dsp:nvSpPr>
      <dsp:spPr>
        <a:xfrm>
          <a:off x="2954257" y="1975436"/>
          <a:ext cx="2016246" cy="37478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依据和意义</a:t>
          </a:r>
        </a:p>
      </dsp:txBody>
      <dsp:txXfrm>
        <a:off x="2954257" y="1975436"/>
        <a:ext cx="2016246" cy="374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08077"/>
          <a:ext cx="7810500" cy="21718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基于</a:t>
          </a:r>
          <a:r>
            <a:rPr lang="en-US" altLang="zh-CN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Core Connect</a:t>
          </a:r>
          <a:r>
            <a:rPr lang="zh-CN" altLang="en-US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总线架构提出完善的</a:t>
          </a:r>
          <a:r>
            <a:rPr lang="en-US" altLang="zh-CN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DMA</a:t>
          </a:r>
          <a:r>
            <a:rPr lang="zh-CN" altLang="en-US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控制器解决方案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/>
            <a:t>基于</a:t>
          </a:r>
          <a:r>
            <a:rPr lang="en-US" sz="1600" kern="1200" dirty="0"/>
            <a:t>X-DSP</a:t>
          </a:r>
          <a:r>
            <a:rPr lang="zh-CN" sz="1600" kern="1200" dirty="0"/>
            <a:t>项目</a:t>
          </a:r>
          <a:r>
            <a:rPr lang="en-US" sz="1600" kern="1200" dirty="0"/>
            <a:t>,</a:t>
          </a:r>
          <a:r>
            <a:rPr lang="zh-CN" sz="1600" kern="1200" dirty="0"/>
            <a:t>在</a:t>
          </a:r>
          <a:r>
            <a:rPr lang="en-US" sz="1600" kern="1200" dirty="0"/>
            <a:t>DMA</a:t>
          </a:r>
          <a:r>
            <a:rPr lang="zh-CN" sz="1600" kern="1200" dirty="0"/>
            <a:t>中设计一条面向</a:t>
          </a:r>
          <a:r>
            <a:rPr lang="en-US" sz="1600" kern="1200" dirty="0" err="1"/>
            <a:t>SpMV</a:t>
          </a:r>
          <a:r>
            <a:rPr lang="zh-CN" sz="1600" kern="1200" dirty="0"/>
            <a:t>的专用数据通道实现不规则访存的功能</a:t>
          </a:r>
          <a:r>
            <a:rPr lang="en-US" sz="1600" kern="1200" dirty="0"/>
            <a:t>,</a:t>
          </a:r>
          <a:r>
            <a:rPr lang="zh-CN" sz="1600" kern="1200" dirty="0"/>
            <a:t>提高</a:t>
          </a:r>
          <a:r>
            <a:rPr lang="en-US" sz="1600" kern="1200" dirty="0"/>
            <a:t>HPCG</a:t>
          </a:r>
          <a:r>
            <a:rPr lang="zh-CN" sz="1600" kern="1200" dirty="0"/>
            <a:t>算法运算速度</a:t>
          </a:r>
          <a:endParaRPr lang="zh-CN" altLang="en-US" sz="16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…</a:t>
          </a:r>
          <a:endParaRPr lang="zh-CN" altLang="en-US" sz="16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208077"/>
        <a:ext cx="7810500" cy="2171819"/>
      </dsp:txXfrm>
    </dsp:sp>
    <dsp:sp modelId="{9D1AF6DF-8EBD-4BA9-AB1C-83666B416551}">
      <dsp:nvSpPr>
        <dsp:cNvPr id="0" name=""/>
        <dsp:cNvSpPr/>
      </dsp:nvSpPr>
      <dsp:spPr>
        <a:xfrm>
          <a:off x="3011072" y="241032"/>
          <a:ext cx="1872184" cy="41328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国内研究现状</a:t>
          </a:r>
        </a:p>
      </dsp:txBody>
      <dsp:txXfrm>
        <a:off x="3011072" y="241032"/>
        <a:ext cx="1872184" cy="413280"/>
      </dsp:txXfrm>
    </dsp:sp>
    <dsp:sp modelId="{84309B57-9335-4504-ADE7-0F6F02733EE1}">
      <dsp:nvSpPr>
        <dsp:cNvPr id="0" name=""/>
        <dsp:cNvSpPr/>
      </dsp:nvSpPr>
      <dsp:spPr>
        <a:xfrm>
          <a:off x="0" y="2662137"/>
          <a:ext cx="7810500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731520" rIns="606182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德州仪器</a:t>
          </a:r>
          <a:r>
            <a:rPr lang="en-US" altLang="zh-CN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AM3874</a:t>
          </a:r>
          <a:r>
            <a:rPr lang="zh-CN" altLang="en-US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系列使用了</a:t>
          </a:r>
          <a:r>
            <a:rPr lang="en-US" altLang="zh-CN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64</a:t>
          </a:r>
          <a:r>
            <a:rPr lang="zh-CN" altLang="en-US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独立通道可编程的</a:t>
          </a:r>
          <a:r>
            <a:rPr lang="en-US" altLang="zh-CN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4</a:t>
          </a:r>
          <a:r>
            <a:rPr lang="zh-CN" altLang="en-US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路</a:t>
          </a:r>
          <a:r>
            <a:rPr lang="en-US" altLang="zh-CN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DMA</a:t>
          </a:r>
          <a:r>
            <a:rPr lang="zh-CN" altLang="en-US" sz="16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控制器</a:t>
          </a:r>
        </a:p>
      </dsp:txBody>
      <dsp:txXfrm>
        <a:off x="0" y="2662137"/>
        <a:ext cx="7810500" cy="1168650"/>
      </dsp:txXfrm>
    </dsp:sp>
    <dsp:sp modelId="{D2B8060E-5C25-48B8-8A2C-C7E31B9A4C0B}">
      <dsp:nvSpPr>
        <dsp:cNvPr id="0" name=""/>
        <dsp:cNvSpPr/>
      </dsp:nvSpPr>
      <dsp:spPr>
        <a:xfrm>
          <a:off x="2968372" y="2688781"/>
          <a:ext cx="1957584" cy="41328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noProof="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国外研究现状</a:t>
          </a:r>
        </a:p>
      </dsp:txBody>
      <dsp:txXfrm>
        <a:off x="2968372" y="2688781"/>
        <a:ext cx="1957584" cy="41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86C5D-8490-4093-92E2-99645D88088E}">
      <dsp:nvSpPr>
        <dsp:cNvPr id="0" name=""/>
        <dsp:cNvSpPr/>
      </dsp:nvSpPr>
      <dsp:spPr>
        <a:xfrm rot="5400000">
          <a:off x="-221039" y="225404"/>
          <a:ext cx="1473595" cy="1031516"/>
        </a:xfrm>
        <a:prstGeom prst="chevron">
          <a:avLst/>
        </a:prstGeom>
        <a:solidFill>
          <a:scrgbClr r="0" g="0" b="0"/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noProof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论文所遇到的困难和问题</a:t>
          </a:r>
          <a:endParaRPr lang="zh-CN" altLang="en-US" sz="1400" b="1" kern="12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 rot="-5400000">
        <a:off x="1" y="520122"/>
        <a:ext cx="1031516" cy="442079"/>
      </dsp:txXfrm>
    </dsp:sp>
    <dsp:sp modelId="{1B91B770-170B-4FA8-B4C7-F7FD04C8CB78}">
      <dsp:nvSpPr>
        <dsp:cNvPr id="0" name=""/>
        <dsp:cNvSpPr/>
      </dsp:nvSpPr>
      <dsp:spPr>
        <a:xfrm rot="5400000">
          <a:off x="4151388" y="-3115506"/>
          <a:ext cx="958340" cy="71980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关键路径的分析和优化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数据传输的控制问题</a:t>
          </a:r>
        </a:p>
      </dsp:txBody>
      <dsp:txXfrm rot="-5400000">
        <a:off x="1031517" y="51147"/>
        <a:ext cx="7151301" cy="864776"/>
      </dsp:txXfrm>
    </dsp:sp>
    <dsp:sp modelId="{8EC92F5F-2EB9-4139-A1DD-CE99BB4CACDD}">
      <dsp:nvSpPr>
        <dsp:cNvPr id="0" name=""/>
        <dsp:cNvSpPr/>
      </dsp:nvSpPr>
      <dsp:spPr>
        <a:xfrm rot="5400000">
          <a:off x="-221039" y="1503541"/>
          <a:ext cx="1473595" cy="1031516"/>
        </a:xfrm>
        <a:prstGeom prst="chevron">
          <a:avLst/>
        </a:prstGeom>
        <a:solidFill>
          <a:scrgbClr r="0" g="0" b="0"/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noProof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拟采取的解决措施</a:t>
          </a:r>
          <a:endParaRPr lang="zh-CN" altLang="en-US" sz="1400" b="1" kern="12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 rot="-5400000">
        <a:off x="1" y="1798259"/>
        <a:ext cx="1031516" cy="442079"/>
      </dsp:txXfrm>
    </dsp:sp>
    <dsp:sp modelId="{D6DFABBA-2B8E-4A3A-B091-880CCAF9F33E}">
      <dsp:nvSpPr>
        <dsp:cNvPr id="0" name=""/>
        <dsp:cNvSpPr/>
      </dsp:nvSpPr>
      <dsp:spPr>
        <a:xfrm rot="5400000">
          <a:off x="4151639" y="-1837620"/>
          <a:ext cx="957836" cy="71980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rtlCol="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多次仿真分析关键路径，分析时序，调整电路的布局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采用时钟上升沿控制的状态机控制读写的进行</a:t>
          </a:r>
        </a:p>
      </dsp:txBody>
      <dsp:txXfrm rot="-5400000">
        <a:off x="1031516" y="1329261"/>
        <a:ext cx="7151325" cy="864320"/>
      </dsp:txXfrm>
    </dsp:sp>
    <dsp:sp modelId="{92E2F781-3A55-4637-8B4C-BF04F86AC764}">
      <dsp:nvSpPr>
        <dsp:cNvPr id="0" name=""/>
        <dsp:cNvSpPr/>
      </dsp:nvSpPr>
      <dsp:spPr>
        <a:xfrm rot="5400000">
          <a:off x="-221039" y="2781679"/>
          <a:ext cx="1473595" cy="1031516"/>
        </a:xfrm>
        <a:prstGeom prst="chevron">
          <a:avLst/>
        </a:prstGeom>
        <a:solidFill>
          <a:scrgbClr r="0" g="0" b="0"/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noProof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预期达到的目标</a:t>
          </a:r>
          <a:endParaRPr lang="zh-CN" altLang="en-US" sz="1400" b="1" kern="1200" noProof="0" dirty="0">
            <a:solidFill>
              <a:schemeClr val="accent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 rot="-5400000">
        <a:off x="1" y="3076397"/>
        <a:ext cx="1031516" cy="442079"/>
      </dsp:txXfrm>
    </dsp:sp>
    <dsp:sp modelId="{A15D39EA-6FA4-4213-9DF4-BCA66D6FC951}">
      <dsp:nvSpPr>
        <dsp:cNvPr id="0" name=""/>
        <dsp:cNvSpPr/>
      </dsp:nvSpPr>
      <dsp:spPr>
        <a:xfrm rot="5400000">
          <a:off x="4151639" y="-559483"/>
          <a:ext cx="957836" cy="71980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rtlCol="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消除电路延迟的问题，达到准确传输的目标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实现数据传输的大小和开始结束的控制</a:t>
          </a:r>
        </a:p>
      </dsp:txBody>
      <dsp:txXfrm rot="-5400000">
        <a:off x="1031516" y="2607398"/>
        <a:ext cx="7151325" cy="864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0453-56FC-4371-976D-6E6C8290A067}">
      <dsp:nvSpPr>
        <dsp:cNvPr id="0" name=""/>
        <dsp:cNvSpPr/>
      </dsp:nvSpPr>
      <dsp:spPr>
        <a:xfrm>
          <a:off x="0" y="14232"/>
          <a:ext cx="7810500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rtlCol="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谢谢</a:t>
          </a:r>
        </a:p>
      </dsp:txBody>
      <dsp:txXfrm>
        <a:off x="58485" y="72717"/>
        <a:ext cx="7693530" cy="1081110"/>
      </dsp:txXfrm>
    </dsp:sp>
    <dsp:sp modelId="{7482696F-7A97-4941-8A84-7077AE9EC984}">
      <dsp:nvSpPr>
        <dsp:cNvPr id="0" name=""/>
        <dsp:cNvSpPr/>
      </dsp:nvSpPr>
      <dsp:spPr>
        <a:xfrm>
          <a:off x="0" y="1212312"/>
          <a:ext cx="7810500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983" tIns="20320" rIns="113792" bIns="20320" numCol="1" spcCol="1270" rtlCol="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将完成的具体项目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将解决的问题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将解决的问题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将解决的问题</a:t>
          </a:r>
        </a:p>
      </dsp:txBody>
      <dsp:txXfrm>
        <a:off x="0" y="1212312"/>
        <a:ext cx="7810500" cy="1126080"/>
      </dsp:txXfrm>
    </dsp:sp>
    <dsp:sp modelId="{4AE7F4CB-5776-4BB1-986B-AC27EEDE9466}">
      <dsp:nvSpPr>
        <dsp:cNvPr id="0" name=""/>
        <dsp:cNvSpPr/>
      </dsp:nvSpPr>
      <dsp:spPr>
        <a:xfrm>
          <a:off x="0" y="1287022"/>
          <a:ext cx="7810500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请老师批评指正</a:t>
          </a:r>
        </a:p>
      </dsp:txBody>
      <dsp:txXfrm>
        <a:off x="58485" y="1345507"/>
        <a:ext cx="7693530" cy="1081110"/>
      </dsp:txXfrm>
    </dsp:sp>
    <dsp:sp modelId="{154EB54B-B28F-4FB0-B992-BC02A36251AB}">
      <dsp:nvSpPr>
        <dsp:cNvPr id="0" name=""/>
        <dsp:cNvSpPr/>
      </dsp:nvSpPr>
      <dsp:spPr>
        <a:xfrm>
          <a:off x="0" y="3536472"/>
          <a:ext cx="78105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983" tIns="20320" rIns="113792" bIns="20320" numCol="1" spcCol="1270" rtlCol="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确保每个参与项目的人都理解行动计划</a:t>
          </a:r>
          <a:endParaRPr lang="zh-CN" altLang="en-US" sz="12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3536472"/>
        <a:ext cx="7810500" cy="28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F507C9-1FA6-49D8-9569-4F8294D1DD7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2020/3/15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ECACDD-5CB2-48FB-92B6-05233ECF0B4C}" type="datetime1">
              <a:rPr lang="zh-CN" altLang="en-US" smtClean="0"/>
              <a:pPr/>
              <a:t>2020/3/15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C4E7652-46AF-4259-BAE2-54978EA077CD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rtl="0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rtl="0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rtl="0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rtl="0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n-US" altLang="zh-CN" smtClean="0"/>
              <a:pPr rtl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n-US" altLang="zh-CN" smtClean="0"/>
              <a:pPr rtl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n-US" altLang="zh-CN" smtClean="0"/>
              <a:pPr rtl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n-US" altLang="zh-CN" smtClean="0"/>
              <a:pPr rtl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n-US" altLang="zh-CN" smtClean="0"/>
              <a:pPr rtl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n-US" altLang="zh-CN" smtClean="0"/>
              <a:pPr rtl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3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n-US" altLang="zh-CN" smtClean="0"/>
              <a:pPr rtl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3/18/2019</a:t>
            </a:r>
            <a:endParaRPr lang="zh-CN" altLang="en-US" noProof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www.website.com</a:t>
            </a:r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EA1243F-3000-4347-94A4-FBDEAD3122C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www.website.com</a:t>
            </a:r>
            <a:endParaRPr lang="zh-CN" altLang="en-US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n-US" altLang="zh-CN" noProof="0"/>
              <a:t>www.website.com</a:t>
            </a:r>
            <a:endParaRPr lang="zh-CN" altLang="en-US" noProof="0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n-US" altLang="zh-CN" noProof="0"/>
              <a:t>www.website.com</a:t>
            </a:r>
            <a:endParaRPr lang="zh-CN" altLang="en-US" noProof="0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zh-CN" altLang="en-US" noProof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www.website.com</a:t>
            </a:r>
            <a:endParaRPr lang="zh-CN" altLang="en-US" noProof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9598980-D22C-4904-9F8F-3DB09B2ECD8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答辩</a:t>
            </a:r>
            <a:br>
              <a:rPr lang="en-US" altLang="zh-CN" dirty="0"/>
            </a:br>
            <a:r>
              <a:rPr lang="en-US" altLang="zh-CN" sz="2400" b="0" dirty="0"/>
              <a:t>DMAC</a:t>
            </a:r>
            <a:r>
              <a:rPr lang="zh-CN" altLang="en-US" sz="2400" b="0" dirty="0"/>
              <a:t>数据寄存器模块设计与分析</a:t>
            </a:r>
            <a:endParaRPr lang="zh-CN" altLang="en-US" sz="24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95559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dirty="0"/>
              <a:t>学院：      计算机学院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姓名：          蔡金洋</a:t>
            </a:r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班级：      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10011607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指导老师：     韩兵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 rtlCol="0"/>
          <a:lstStyle/>
          <a:p>
            <a:pPr rtl="0"/>
            <a:r>
              <a:rPr lang="zh-CN" altLang="en-US" b="0" dirty="0"/>
              <a:t>目录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8402" y="193822"/>
            <a:ext cx="2530998" cy="30175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 dirty="0"/>
              <a:t>DMAC</a:t>
            </a:r>
            <a:r>
              <a:rPr lang="zh-CN" altLang="en-US" dirty="0"/>
              <a:t>数据寄存器模块设计与分析</a:t>
            </a:r>
            <a:endParaRPr lang="en-US" altLang="zh-CN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n-US" altLang="zh-CN" smtClean="0"/>
              <a:pPr/>
              <a:t>2</a:t>
            </a:fld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81D9412-6870-452F-A54C-AFA568D05E5F}"/>
              </a:ext>
            </a:extLst>
          </p:cNvPr>
          <p:cNvSpPr txBox="1"/>
          <p:nvPr/>
        </p:nvSpPr>
        <p:spPr>
          <a:xfrm>
            <a:off x="1763688" y="3861048"/>
            <a:ext cx="5335798" cy="424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rtlCol="0" anchor="ctr" anchorCtr="0">
            <a:noAutofit/>
          </a:bodyPr>
          <a:lstStyle/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5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四、  论文困难和问题、拟采取的解决措施及预期达到的目标</a:t>
            </a:r>
            <a:endParaRPr lang="zh-CN" altLang="en-US" sz="15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标注：上箭头 12">
            <a:extLst>
              <a:ext uri="{FF2B5EF4-FFF2-40B4-BE49-F238E27FC236}">
                <a16:creationId xmlns:a16="http://schemas.microsoft.com/office/drawing/2014/main" id="{1DA29D9A-DD96-43EF-B182-868A71CA63FC}"/>
              </a:ext>
            </a:extLst>
          </p:cNvPr>
          <p:cNvSpPr txBox="1"/>
          <p:nvPr/>
        </p:nvSpPr>
        <p:spPr>
          <a:xfrm>
            <a:off x="1763688" y="3297846"/>
            <a:ext cx="4759734" cy="424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rtlCol="0" anchor="ctr" anchorCtr="0">
            <a:noAutofit/>
          </a:bodyPr>
          <a:lstStyle/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500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三、  课题研究目标、研究内容、研究方法及关键技术</a:t>
            </a:r>
          </a:p>
        </p:txBody>
      </p:sp>
      <p:sp>
        <p:nvSpPr>
          <p:cNvPr id="21" name="标注：上箭头 14">
            <a:extLst>
              <a:ext uri="{FF2B5EF4-FFF2-40B4-BE49-F238E27FC236}">
                <a16:creationId xmlns:a16="http://schemas.microsoft.com/office/drawing/2014/main" id="{E8BE8ECF-AA6E-4DD3-ADD0-612F0B1E235D}"/>
              </a:ext>
            </a:extLst>
          </p:cNvPr>
          <p:cNvSpPr txBox="1"/>
          <p:nvPr/>
        </p:nvSpPr>
        <p:spPr>
          <a:xfrm>
            <a:off x="1742314" y="2730322"/>
            <a:ext cx="2044804" cy="424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rtlCol="0" anchor="ctr" anchorCtr="0">
            <a:noAutofit/>
          </a:bodyPr>
          <a:lstStyle/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500" kern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二、  国内外研究现状</a:t>
            </a:r>
          </a:p>
        </p:txBody>
      </p:sp>
      <p:sp>
        <p:nvSpPr>
          <p:cNvPr id="19" name="标注：上箭头 16">
            <a:extLst>
              <a:ext uri="{FF2B5EF4-FFF2-40B4-BE49-F238E27FC236}">
                <a16:creationId xmlns:a16="http://schemas.microsoft.com/office/drawing/2014/main" id="{5B0AFAEF-42AD-47C8-9B67-16166ACDF8E5}"/>
              </a:ext>
            </a:extLst>
          </p:cNvPr>
          <p:cNvSpPr txBox="1"/>
          <p:nvPr/>
        </p:nvSpPr>
        <p:spPr>
          <a:xfrm>
            <a:off x="1756068" y="2167119"/>
            <a:ext cx="2607114" cy="424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rtlCol="0" anchor="ctr" anchorCtr="0">
            <a:noAutofit/>
          </a:bodyPr>
          <a:lstStyle/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5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一、 选题背景、意义及依据</a:t>
            </a:r>
            <a:endParaRPr lang="zh-CN" altLang="en-US" sz="15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标注：上箭头 14">
            <a:extLst>
              <a:ext uri="{FF2B5EF4-FFF2-40B4-BE49-F238E27FC236}">
                <a16:creationId xmlns:a16="http://schemas.microsoft.com/office/drawing/2014/main" id="{3B0332BB-8C8E-44CC-9792-CF71695417F8}"/>
              </a:ext>
            </a:extLst>
          </p:cNvPr>
          <p:cNvSpPr txBox="1"/>
          <p:nvPr/>
        </p:nvSpPr>
        <p:spPr>
          <a:xfrm>
            <a:off x="1763688" y="4426412"/>
            <a:ext cx="1879414" cy="424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rtlCol="0" anchor="ctr" anchorCtr="0">
            <a:noAutofit/>
          </a:bodyPr>
          <a:lstStyle/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5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五、  论文进度安排</a:t>
            </a:r>
            <a:endParaRPr lang="zh-CN" altLang="en-US" sz="15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标注：上箭头 16">
            <a:extLst>
              <a:ext uri="{FF2B5EF4-FFF2-40B4-BE49-F238E27FC236}">
                <a16:creationId xmlns:a16="http://schemas.microsoft.com/office/drawing/2014/main" id="{B07C2588-4987-447A-92C9-8A274FDF2926}"/>
              </a:ext>
            </a:extLst>
          </p:cNvPr>
          <p:cNvSpPr txBox="1"/>
          <p:nvPr/>
        </p:nvSpPr>
        <p:spPr>
          <a:xfrm>
            <a:off x="1763688" y="4991775"/>
            <a:ext cx="1591382" cy="424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rtlCol="0" anchor="ctr" anchorCtr="0">
            <a:noAutofit/>
          </a:bodyPr>
          <a:lstStyle/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5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六、  参考文献</a:t>
            </a:r>
            <a:endParaRPr lang="zh-CN" altLang="en-US" sz="15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200" b="0" dirty="0"/>
              <a:t>选题背景、意义及依据</a:t>
            </a:r>
            <a:endParaRPr lang="zh-CN" altLang="en-US" sz="3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  <p:graphicFrame>
        <p:nvGraphicFramePr>
          <p:cNvPr id="8" name="内容占位符 3" descr="列出智能图形设计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852584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F95E941-C968-4C4A-ACF4-2E398214AE14}"/>
              </a:ext>
            </a:extLst>
          </p:cNvPr>
          <p:cNvSpPr txBox="1">
            <a:spLocks/>
          </p:cNvSpPr>
          <p:nvPr/>
        </p:nvSpPr>
        <p:spPr>
          <a:xfrm>
            <a:off x="5688402" y="193822"/>
            <a:ext cx="2530998" cy="301752"/>
          </a:xfrm>
          <a:prstGeom prst="rect">
            <a:avLst/>
          </a:prstGeom>
        </p:spPr>
        <p:txBody>
          <a:bodyPr vert="horz" rtlCol="0" anchor="b"/>
          <a:lstStyle>
            <a:defPPr rtl="0">
              <a:defRPr lang="zh-cn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DMAC</a:t>
            </a:r>
            <a:r>
              <a:rPr lang="zh-CN" altLang="en-US"/>
              <a:t>数据寄存器模块设计与分析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200" dirty="0"/>
              <a:t>国内外研究现状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  <p:graphicFrame>
        <p:nvGraphicFramePr>
          <p:cNvPr id="8" name="内容占位符 3" descr="列出智能图形设计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06414"/>
              </p:ext>
            </p:extLst>
          </p:nvPr>
        </p:nvGraphicFramePr>
        <p:xfrm>
          <a:off x="624840" y="18288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页脚占位符 4">
            <a:extLst>
              <a:ext uri="{FF2B5EF4-FFF2-40B4-BE49-F238E27FC236}">
                <a16:creationId xmlns:a16="http://schemas.microsoft.com/office/drawing/2014/main" id="{82E2E86C-08FE-4CB6-8F45-52A15D405726}"/>
              </a:ext>
            </a:extLst>
          </p:cNvPr>
          <p:cNvSpPr txBox="1">
            <a:spLocks/>
          </p:cNvSpPr>
          <p:nvPr/>
        </p:nvSpPr>
        <p:spPr>
          <a:xfrm>
            <a:off x="5688402" y="193822"/>
            <a:ext cx="2530998" cy="301752"/>
          </a:xfrm>
          <a:prstGeom prst="rect">
            <a:avLst/>
          </a:prstGeom>
        </p:spPr>
        <p:txBody>
          <a:bodyPr vert="horz" rtlCol="0" anchor="b"/>
          <a:lstStyle>
            <a:defPPr rtl="0">
              <a:defRPr lang="zh-cn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DMAC</a:t>
            </a:r>
            <a:r>
              <a:rPr lang="zh-CN" altLang="en-US"/>
              <a:t>数据寄存器模块设计与分析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2400" dirty="0"/>
              <a:t>课题研究目标内容方法和技术</a:t>
            </a:r>
          </a:p>
        </p:txBody>
      </p:sp>
      <p:sp>
        <p:nvSpPr>
          <p:cNvPr id="3" name="长方形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8"/>
          </a:xfrm>
        </p:spPr>
        <p:txBody>
          <a:bodyPr rtlCol="0">
            <a:normAutofit/>
          </a:bodyPr>
          <a:lstStyle/>
          <a:p>
            <a:pPr marL="64008" indent="0" rtl="0"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+mj-lt"/>
              </a:rPr>
              <a:t>       课题目标内容</a:t>
            </a:r>
          </a:p>
          <a:p>
            <a:pPr lvl="1" rtl="0"/>
            <a:r>
              <a:rPr lang="zh-CN" altLang="en-US" sz="1600" dirty="0"/>
              <a:t>设计实现一个</a:t>
            </a:r>
            <a:r>
              <a:rPr lang="en-US" altLang="zh-CN" sz="1600" dirty="0"/>
              <a:t>DMA</a:t>
            </a:r>
            <a:r>
              <a:rPr lang="zh-CN" altLang="en-US" sz="1600" dirty="0"/>
              <a:t>控制器系统</a:t>
            </a:r>
            <a:endParaRPr lang="en-US" altLang="zh-CN" sz="1600" dirty="0"/>
          </a:p>
          <a:p>
            <a:pPr lvl="1" rtl="0"/>
            <a:r>
              <a:rPr lang="zh-CN" altLang="en-US" sz="1600" dirty="0"/>
              <a:t>采用</a:t>
            </a:r>
            <a:r>
              <a:rPr lang="en-US" altLang="zh-CN" sz="1600" dirty="0"/>
              <a:t>Verilog HDL</a:t>
            </a:r>
            <a:r>
              <a:rPr lang="zh-CN" altLang="en-US" sz="1600" dirty="0"/>
              <a:t>语言在</a:t>
            </a:r>
            <a:r>
              <a:rPr lang="en-US" altLang="zh-CN" sz="1600" dirty="0"/>
              <a:t>RTL</a:t>
            </a:r>
            <a:r>
              <a:rPr lang="zh-CN" altLang="en-US" sz="1600" dirty="0"/>
              <a:t>级设计、仿真、综合这个</a:t>
            </a:r>
            <a:r>
              <a:rPr lang="en-US" altLang="zh-CN" sz="1600" dirty="0"/>
              <a:t>DMA</a:t>
            </a:r>
            <a:r>
              <a:rPr lang="zh-CN" altLang="en-US" sz="1600" dirty="0"/>
              <a:t>控制器</a:t>
            </a:r>
            <a:endParaRPr lang="en-US" altLang="zh-CN" sz="1600" dirty="0"/>
          </a:p>
          <a:p>
            <a:pPr marL="537210" lvl="1" indent="0" rtl="0"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+mj-lt"/>
              </a:rPr>
              <a:t>研究方法和关键技术</a:t>
            </a:r>
          </a:p>
          <a:p>
            <a:pPr lvl="1" rtl="0"/>
            <a:r>
              <a:rPr lang="zh-CN" altLang="en-US" sz="1600" dirty="0"/>
              <a:t>采用自顶向下的</a:t>
            </a:r>
            <a:r>
              <a:rPr lang="en-US" altLang="zh-CN" sz="1600" dirty="0"/>
              <a:t>EDA</a:t>
            </a:r>
            <a:r>
              <a:rPr lang="zh-CN" altLang="en-US" sz="1600" dirty="0"/>
              <a:t>设计方法</a:t>
            </a:r>
          </a:p>
          <a:p>
            <a:pPr lvl="1" rtl="0"/>
            <a:r>
              <a:rPr lang="zh-CN" altLang="en-US" sz="1600" dirty="0"/>
              <a:t>采用</a:t>
            </a:r>
            <a:r>
              <a:rPr lang="en-US" altLang="zh-CN" sz="1600" dirty="0"/>
              <a:t>Verilog</a:t>
            </a:r>
            <a:r>
              <a:rPr lang="zh-CN" altLang="en-US" sz="1600" dirty="0"/>
              <a:t>　</a:t>
            </a:r>
            <a:r>
              <a:rPr lang="en-US" altLang="zh-CN" sz="1600" dirty="0"/>
              <a:t>HDL</a:t>
            </a:r>
            <a:r>
              <a:rPr lang="zh-CN" altLang="en-US" sz="1600" dirty="0"/>
              <a:t>语言进行行为级设计</a:t>
            </a:r>
            <a:endParaRPr lang="en-US" altLang="zh-CN" sz="1600" dirty="0"/>
          </a:p>
          <a:p>
            <a:pPr lvl="1" rtl="0"/>
            <a:r>
              <a:rPr lang="zh-CN" altLang="en-US" sz="1600" dirty="0"/>
              <a:t>使用</a:t>
            </a:r>
            <a:r>
              <a:rPr lang="en-US" altLang="zh-CN" sz="1600" dirty="0" err="1"/>
              <a:t>ModelSim</a:t>
            </a:r>
            <a:r>
              <a:rPr lang="zh-CN" altLang="en-US" sz="1600" dirty="0"/>
              <a:t>进行仿真、</a:t>
            </a:r>
            <a:r>
              <a:rPr lang="en-US" altLang="zh-CN" sz="1600" dirty="0" err="1"/>
              <a:t>Synplify</a:t>
            </a:r>
            <a:r>
              <a:rPr lang="zh-CN" altLang="en-US" sz="1600" dirty="0"/>
              <a:t>进行综合分析</a:t>
            </a:r>
          </a:p>
          <a:p>
            <a:pPr lvl="1" rtl="0"/>
            <a:r>
              <a:rPr lang="zh-CN" altLang="en-US" sz="1600" dirty="0"/>
              <a:t>采用同步时序电路避免毛刺信号</a:t>
            </a:r>
            <a:endParaRPr lang="en-US" altLang="zh-CN" sz="1600" dirty="0"/>
          </a:p>
          <a:p>
            <a:pPr lvl="1" rtl="0"/>
            <a:r>
              <a:rPr lang="zh-CN" altLang="en-US" sz="1600" dirty="0"/>
              <a:t>实现</a:t>
            </a:r>
            <a:r>
              <a:rPr lang="en-US" altLang="zh-CN" sz="1600" dirty="0"/>
              <a:t>DMA</a:t>
            </a:r>
            <a:r>
              <a:rPr lang="zh-CN" altLang="en-US" sz="1600" dirty="0"/>
              <a:t>的多种功能完成内存与外设的数据传输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D0A42FD-DE12-4707-BAF1-E70D260D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8402" y="193822"/>
            <a:ext cx="2530998" cy="30175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 dirty="0"/>
              <a:t>DMAC</a:t>
            </a:r>
            <a:r>
              <a:rPr lang="zh-CN" altLang="en-US" dirty="0"/>
              <a:t>数据寄存器模块设计与分析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969752" cy="676656"/>
          </a:xfrm>
        </p:spPr>
        <p:txBody>
          <a:bodyPr rtlCol="0"/>
          <a:lstStyle/>
          <a:p>
            <a:pPr rtl="0"/>
            <a:r>
              <a:rPr lang="zh-CN" altLang="en-US" sz="2400" dirty="0"/>
              <a:t>论文困难、拟采取措施、预期目标</a:t>
            </a:r>
          </a:p>
        </p:txBody>
      </p:sp>
      <p:graphicFrame>
        <p:nvGraphicFramePr>
          <p:cNvPr id="4" name="内容占位符 3" descr="列出智能图形设计 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318578"/>
              </p:ext>
            </p:extLst>
          </p:nvPr>
        </p:nvGraphicFramePr>
        <p:xfrm>
          <a:off x="466344" y="2204864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15E19-0A19-48F5-975B-0468337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AB3C1B5F-F4CA-481C-8147-DBF017C6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8402" y="193822"/>
            <a:ext cx="2530998" cy="30175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 dirty="0"/>
              <a:t>DMAC</a:t>
            </a:r>
            <a:r>
              <a:rPr lang="zh-CN" altLang="en-US" dirty="0"/>
              <a:t>数据寄存器模块设计与分析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200" dirty="0"/>
              <a:t>论文进度安排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84605"/>
          </a:xfrm>
        </p:spPr>
        <p:txBody>
          <a:bodyPr rtlCol="0">
            <a:normAutofit fontScale="62500" lnSpcReduction="20000"/>
          </a:bodyPr>
          <a:lstStyle/>
          <a:p>
            <a:pPr marL="64008" indent="0" rtl="0">
              <a:buNone/>
            </a:pPr>
            <a:endParaRPr lang="zh-CN" altLang="en-US" sz="3200" b="1" dirty="0">
              <a:solidFill>
                <a:schemeClr val="accent1"/>
              </a:solidFill>
            </a:endParaRPr>
          </a:p>
          <a:p>
            <a:r>
              <a:rPr lang="en-US" altLang="zh-CN" dirty="0"/>
              <a:t>2019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24</a:t>
            </a:r>
            <a:r>
              <a:rPr lang="zh-CN" altLang="zh-CN" dirty="0"/>
              <a:t>日</a:t>
            </a:r>
            <a:r>
              <a:rPr lang="en-US" altLang="zh-CN" dirty="0"/>
              <a:t>-2020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</a:t>
            </a:r>
            <a:r>
              <a:rPr lang="en-US" altLang="zh-CN" dirty="0"/>
              <a:t>23</a:t>
            </a:r>
            <a:r>
              <a:rPr lang="zh-CN" altLang="zh-CN" dirty="0"/>
              <a:t>日：了解毕设任务书内容，完成开题报告。</a:t>
            </a:r>
            <a:endParaRPr lang="zh-CN" altLang="zh-CN" sz="2000" dirty="0"/>
          </a:p>
          <a:p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</a:t>
            </a:r>
            <a:r>
              <a:rPr lang="en-US" altLang="zh-CN" dirty="0"/>
              <a:t>24</a:t>
            </a:r>
            <a:r>
              <a:rPr lang="zh-CN" altLang="zh-CN" dirty="0"/>
              <a:t>日</a:t>
            </a:r>
            <a:r>
              <a:rPr lang="en-US" altLang="zh-CN" dirty="0"/>
              <a:t>-3</a:t>
            </a:r>
            <a:r>
              <a:rPr lang="zh-CN" altLang="zh-CN" dirty="0"/>
              <a:t>月</a:t>
            </a:r>
            <a:r>
              <a:rPr lang="en-US" altLang="zh-CN" dirty="0"/>
              <a:t>8</a:t>
            </a:r>
            <a:r>
              <a:rPr lang="zh-CN" altLang="zh-CN" dirty="0"/>
              <a:t>日：完成</a:t>
            </a:r>
            <a:r>
              <a:rPr lang="en-US" altLang="zh-CN" dirty="0"/>
              <a:t>DMA</a:t>
            </a:r>
            <a:r>
              <a:rPr lang="zh-CN" altLang="zh-CN" dirty="0"/>
              <a:t>控制器功能设计、结构划分等。</a:t>
            </a:r>
            <a:endParaRPr lang="zh-CN" altLang="zh-CN" sz="2000" dirty="0"/>
          </a:p>
          <a:p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</a:t>
            </a:r>
            <a:r>
              <a:rPr lang="en-US" altLang="zh-CN" dirty="0"/>
              <a:t>9</a:t>
            </a:r>
            <a:r>
              <a:rPr lang="zh-CN" altLang="zh-CN" dirty="0"/>
              <a:t>日</a:t>
            </a:r>
            <a:r>
              <a:rPr lang="en-US" altLang="zh-CN" dirty="0"/>
              <a:t>-3</a:t>
            </a:r>
            <a:r>
              <a:rPr lang="zh-CN" altLang="zh-CN" dirty="0"/>
              <a:t>月</a:t>
            </a:r>
            <a:r>
              <a:rPr lang="en-US" altLang="zh-CN" dirty="0"/>
              <a:t>22</a:t>
            </a:r>
            <a:r>
              <a:rPr lang="zh-CN" altLang="zh-CN" dirty="0"/>
              <a:t>日：完成数据寄存器模块功能设计、结构划分等。</a:t>
            </a:r>
            <a:endParaRPr lang="zh-CN" altLang="zh-CN" sz="2000" dirty="0"/>
          </a:p>
          <a:p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3</a:t>
            </a:r>
            <a:r>
              <a:rPr lang="zh-CN" altLang="zh-CN" dirty="0"/>
              <a:t>月</a:t>
            </a:r>
            <a:r>
              <a:rPr lang="en-US" altLang="zh-CN" dirty="0"/>
              <a:t>23</a:t>
            </a:r>
            <a:r>
              <a:rPr lang="zh-CN" altLang="zh-CN" dirty="0"/>
              <a:t>日</a:t>
            </a:r>
            <a:r>
              <a:rPr lang="en-US" altLang="zh-CN" dirty="0"/>
              <a:t>-4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日：完成数据寄存器模块的代码设计、调试。</a:t>
            </a:r>
            <a:endParaRPr lang="zh-CN" altLang="zh-CN" sz="2000" dirty="0"/>
          </a:p>
          <a:p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zh-CN" dirty="0"/>
              <a:t>月</a:t>
            </a:r>
            <a:r>
              <a:rPr lang="en-US" altLang="zh-CN" dirty="0"/>
              <a:t>6</a:t>
            </a:r>
            <a:r>
              <a:rPr lang="zh-CN" altLang="zh-CN" dirty="0"/>
              <a:t>日</a:t>
            </a:r>
            <a:r>
              <a:rPr lang="en-US" altLang="zh-CN" dirty="0"/>
              <a:t>-4</a:t>
            </a:r>
            <a:r>
              <a:rPr lang="zh-CN" altLang="zh-CN" dirty="0"/>
              <a:t>月</a:t>
            </a:r>
            <a:r>
              <a:rPr lang="en-US" altLang="zh-CN" dirty="0"/>
              <a:t>19</a:t>
            </a:r>
            <a:r>
              <a:rPr lang="zh-CN" altLang="zh-CN" dirty="0"/>
              <a:t>日：地址产生器模块的代码设计调试，准备中期检查。</a:t>
            </a:r>
            <a:endParaRPr lang="zh-CN" altLang="zh-CN" sz="2000" dirty="0"/>
          </a:p>
          <a:p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zh-CN" dirty="0"/>
              <a:t>月</a:t>
            </a:r>
            <a:r>
              <a:rPr lang="en-US" altLang="zh-CN" dirty="0"/>
              <a:t>20</a:t>
            </a:r>
            <a:r>
              <a:rPr lang="zh-CN" altLang="zh-CN" dirty="0"/>
              <a:t>日</a:t>
            </a:r>
            <a:r>
              <a:rPr lang="en-US" altLang="zh-CN" dirty="0"/>
              <a:t>-5</a:t>
            </a:r>
            <a:r>
              <a:rPr lang="zh-CN" altLang="zh-CN" dirty="0"/>
              <a:t>月</a:t>
            </a:r>
            <a:r>
              <a:rPr lang="en-US" altLang="zh-CN" dirty="0"/>
              <a:t>3</a:t>
            </a:r>
            <a:r>
              <a:rPr lang="zh-CN" altLang="zh-CN" dirty="0"/>
              <a:t>日：完成</a:t>
            </a:r>
            <a:r>
              <a:rPr lang="en-US" altLang="zh-CN" dirty="0"/>
              <a:t>DRM</a:t>
            </a:r>
            <a:r>
              <a:rPr lang="zh-CN" altLang="zh-CN" dirty="0"/>
              <a:t>、</a:t>
            </a:r>
            <a:r>
              <a:rPr lang="en-US" altLang="zh-CN" dirty="0"/>
              <a:t>AGM2</a:t>
            </a:r>
            <a:r>
              <a:rPr lang="zh-CN" altLang="zh-CN" dirty="0"/>
              <a:t>模块代码优化、调试。</a:t>
            </a:r>
            <a:r>
              <a:rPr lang="en-US" altLang="zh-CN" dirty="0"/>
              <a:t>  </a:t>
            </a:r>
            <a:endParaRPr lang="zh-CN" altLang="zh-CN" sz="2000" dirty="0"/>
          </a:p>
          <a:p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</a:t>
            </a:r>
            <a:r>
              <a:rPr lang="en-US" altLang="zh-CN" dirty="0"/>
              <a:t>4</a:t>
            </a:r>
            <a:r>
              <a:rPr lang="zh-CN" altLang="zh-CN" dirty="0"/>
              <a:t>日</a:t>
            </a:r>
            <a:r>
              <a:rPr lang="en-US" altLang="zh-CN" dirty="0"/>
              <a:t>-5</a:t>
            </a:r>
            <a:r>
              <a:rPr lang="zh-CN" altLang="zh-CN" dirty="0"/>
              <a:t>月</a:t>
            </a:r>
            <a:r>
              <a:rPr lang="en-US" altLang="zh-CN" dirty="0"/>
              <a:t>17</a:t>
            </a:r>
            <a:r>
              <a:rPr lang="zh-CN" altLang="zh-CN" dirty="0"/>
              <a:t>日：完成以上</a:t>
            </a:r>
            <a:r>
              <a:rPr lang="en-US" altLang="zh-CN" dirty="0"/>
              <a:t>2</a:t>
            </a:r>
            <a:r>
              <a:rPr lang="zh-CN" altLang="zh-CN" dirty="0"/>
              <a:t>个模块综合、全电路联调准备等。</a:t>
            </a:r>
            <a:endParaRPr lang="zh-CN" altLang="zh-CN" sz="2000" dirty="0"/>
          </a:p>
          <a:p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</a:t>
            </a:r>
            <a:r>
              <a:rPr lang="en-US" altLang="zh-CN" dirty="0"/>
              <a:t>18</a:t>
            </a:r>
            <a:r>
              <a:rPr lang="zh-CN" altLang="zh-CN" dirty="0"/>
              <a:t>日</a:t>
            </a:r>
            <a:r>
              <a:rPr lang="en-US" altLang="zh-CN" dirty="0"/>
              <a:t>-5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日：进行</a:t>
            </a:r>
            <a:r>
              <a:rPr lang="en-US" altLang="zh-CN" dirty="0"/>
              <a:t>DMA</a:t>
            </a:r>
            <a:r>
              <a:rPr lang="zh-CN" altLang="zh-CN" dirty="0"/>
              <a:t>控制器的全电路联调、分析等。 </a:t>
            </a:r>
            <a:endParaRPr lang="zh-CN" altLang="zh-CN" sz="2000" dirty="0"/>
          </a:p>
          <a:p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6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  <a:r>
              <a:rPr lang="en-US" altLang="zh-CN" dirty="0"/>
              <a:t>-6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日：撰写毕业论文，准备答辩。</a:t>
            </a:r>
            <a:endParaRPr lang="zh-CN" altLang="en-US" sz="3600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n-US" altLang="zh-CN" smtClean="0"/>
              <a:pPr rtl="0"/>
              <a:t>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67F6BCD-94C7-4003-8DA4-CDA6C024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8402" y="193822"/>
            <a:ext cx="2530998" cy="30175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 dirty="0"/>
              <a:t>DMAC</a:t>
            </a:r>
            <a:r>
              <a:rPr lang="zh-CN" altLang="en-US" dirty="0"/>
              <a:t>数据寄存器模块设计与分析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200" dirty="0"/>
              <a:t>参考文献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84605"/>
          </a:xfrm>
        </p:spPr>
        <p:txBody>
          <a:bodyPr rtlCol="0">
            <a:normAutofit fontScale="70000" lnSpcReduction="20000"/>
          </a:bodyPr>
          <a:lstStyle/>
          <a:p>
            <a:pPr marL="64008" indent="0" rtl="0">
              <a:buNone/>
            </a:pPr>
            <a:endParaRPr lang="en-US" altLang="zh-CN" sz="3200" b="1" dirty="0">
              <a:solidFill>
                <a:schemeClr val="accent1"/>
              </a:solidFill>
            </a:endParaRPr>
          </a:p>
          <a:p>
            <a:r>
              <a:rPr lang="en-US" altLang="zh-CN" dirty="0"/>
              <a:t>[1]</a:t>
            </a:r>
            <a:r>
              <a:rPr lang="zh-CN" altLang="zh-CN" dirty="0"/>
              <a:t>廖传书</a:t>
            </a:r>
            <a:r>
              <a:rPr lang="en-US" altLang="zh-CN" dirty="0"/>
              <a:t>,</a:t>
            </a:r>
            <a:r>
              <a:rPr lang="zh-CN" altLang="zh-CN" dirty="0"/>
              <a:t>管璞</a:t>
            </a:r>
            <a:r>
              <a:rPr lang="en-US" altLang="zh-CN" dirty="0"/>
              <a:t>.</a:t>
            </a:r>
            <a:r>
              <a:rPr lang="zh-CN" altLang="zh-CN" dirty="0"/>
              <a:t>基于</a:t>
            </a:r>
            <a:r>
              <a:rPr lang="en-US" altLang="zh-CN" dirty="0"/>
              <a:t>DSP</a:t>
            </a:r>
            <a:r>
              <a:rPr lang="zh-CN" altLang="zh-CN" dirty="0"/>
              <a:t>的</a:t>
            </a:r>
            <a:r>
              <a:rPr lang="en-US" altLang="zh-CN" dirty="0"/>
              <a:t>DMA</a:t>
            </a:r>
            <a:r>
              <a:rPr lang="zh-CN" altLang="zh-CN" dirty="0"/>
              <a:t>嵌入式图像采集系统设计</a:t>
            </a:r>
            <a:r>
              <a:rPr lang="en-US" altLang="zh-CN" dirty="0"/>
              <a:t>[J].</a:t>
            </a:r>
            <a:r>
              <a:rPr lang="zh-CN" altLang="zh-CN" dirty="0"/>
              <a:t>武汉理工大学学报</a:t>
            </a:r>
            <a:r>
              <a:rPr lang="en-US" altLang="zh-CN" dirty="0"/>
              <a:t>(</a:t>
            </a:r>
            <a:r>
              <a:rPr lang="zh-CN" altLang="zh-CN" dirty="0"/>
              <a:t>信息与管理工程版</a:t>
            </a:r>
            <a:r>
              <a:rPr lang="en-US" altLang="zh-CN" dirty="0"/>
              <a:t>),2006(07):125-128+132.</a:t>
            </a:r>
            <a:endParaRPr lang="zh-CN" altLang="zh-CN" dirty="0"/>
          </a:p>
          <a:p>
            <a:r>
              <a:rPr lang="en-US" altLang="zh-CN" dirty="0"/>
              <a:t>[2]</a:t>
            </a:r>
            <a:r>
              <a:rPr lang="zh-CN" altLang="zh-CN" dirty="0"/>
              <a:t>郝军</a:t>
            </a:r>
            <a:r>
              <a:rPr lang="en-US" altLang="zh-CN" dirty="0"/>
              <a:t>. DMA</a:t>
            </a:r>
            <a:r>
              <a:rPr lang="zh-CN" altLang="zh-CN" dirty="0"/>
              <a:t>控制器的仿真与验证</a:t>
            </a:r>
            <a:r>
              <a:rPr lang="en-US" altLang="zh-CN" dirty="0"/>
              <a:t>[D].</a:t>
            </a:r>
            <a:r>
              <a:rPr lang="zh-CN" altLang="zh-CN" dirty="0"/>
              <a:t>西安电子科技大学</a:t>
            </a:r>
            <a:r>
              <a:rPr lang="en-US" altLang="zh-CN" dirty="0"/>
              <a:t>,2013.</a:t>
            </a:r>
            <a:endParaRPr lang="zh-CN" altLang="zh-CN" dirty="0"/>
          </a:p>
          <a:p>
            <a:r>
              <a:rPr lang="en-US" altLang="zh-CN" dirty="0"/>
              <a:t>[3]</a:t>
            </a:r>
            <a:r>
              <a:rPr lang="zh-CN" altLang="zh-CN" dirty="0"/>
              <a:t>席华伟</a:t>
            </a:r>
            <a:r>
              <a:rPr lang="en-US" altLang="zh-CN" dirty="0"/>
              <a:t>. </a:t>
            </a:r>
            <a:r>
              <a:rPr lang="zh-CN" altLang="zh-CN" dirty="0"/>
              <a:t>基于</a:t>
            </a:r>
            <a:r>
              <a:rPr lang="en-US" altLang="zh-CN" dirty="0"/>
              <a:t>Verilog</a:t>
            </a:r>
            <a:r>
              <a:rPr lang="zh-CN" altLang="zh-CN" dirty="0"/>
              <a:t>语言的</a:t>
            </a:r>
            <a:r>
              <a:rPr lang="en-US" altLang="zh-CN" dirty="0"/>
              <a:t>DMA</a:t>
            </a:r>
            <a:r>
              <a:rPr lang="zh-CN" altLang="zh-CN" dirty="0"/>
              <a:t>控制器的设计与仿真</a:t>
            </a:r>
            <a:r>
              <a:rPr lang="en-US" altLang="zh-CN" dirty="0"/>
              <a:t>[D].</a:t>
            </a:r>
            <a:r>
              <a:rPr lang="zh-CN" altLang="zh-CN" dirty="0"/>
              <a:t>西安电子科技大学</a:t>
            </a:r>
            <a:r>
              <a:rPr lang="en-US" altLang="zh-CN" dirty="0"/>
              <a:t>,2007.</a:t>
            </a:r>
            <a:endParaRPr lang="zh-CN" altLang="zh-CN" dirty="0"/>
          </a:p>
          <a:p>
            <a:r>
              <a:rPr lang="en-US" altLang="zh-CN" dirty="0"/>
              <a:t>[4]</a:t>
            </a:r>
            <a:r>
              <a:rPr lang="zh-CN" altLang="zh-CN" dirty="0"/>
              <a:t>吴思博</a:t>
            </a:r>
            <a:r>
              <a:rPr lang="en-US" altLang="zh-CN" dirty="0"/>
              <a:t>,</a:t>
            </a:r>
            <a:r>
              <a:rPr lang="zh-CN" altLang="zh-CN" dirty="0"/>
              <a:t>于宗光</a:t>
            </a:r>
            <a:r>
              <a:rPr lang="en-US" altLang="zh-CN" dirty="0"/>
              <a:t>.</a:t>
            </a:r>
            <a:r>
              <a:rPr lang="zh-CN" altLang="zh-CN" dirty="0"/>
              <a:t>基于</a:t>
            </a:r>
            <a:r>
              <a:rPr lang="en-US" altLang="zh-CN" dirty="0" err="1"/>
              <a:t>CoreConnect</a:t>
            </a:r>
            <a:r>
              <a:rPr lang="zh-CN" altLang="zh-CN" dirty="0"/>
              <a:t>总线的</a:t>
            </a:r>
            <a:r>
              <a:rPr lang="en-US" altLang="zh-CN" dirty="0"/>
              <a:t>DMA</a:t>
            </a:r>
            <a:r>
              <a:rPr lang="zh-CN" altLang="zh-CN" dirty="0"/>
              <a:t>控制器设计</a:t>
            </a:r>
            <a:r>
              <a:rPr lang="en-US" altLang="zh-CN" dirty="0"/>
              <a:t>[J].</a:t>
            </a:r>
            <a:r>
              <a:rPr lang="zh-CN" altLang="zh-CN" dirty="0"/>
              <a:t>半导体技术</a:t>
            </a:r>
            <a:r>
              <a:rPr lang="en-US" altLang="zh-CN" dirty="0"/>
              <a:t>,2020,45(01):31-36.</a:t>
            </a:r>
            <a:endParaRPr lang="zh-CN" altLang="zh-CN" dirty="0"/>
          </a:p>
          <a:p>
            <a:r>
              <a:rPr lang="en-US" altLang="zh-CN" dirty="0"/>
              <a:t>[5]</a:t>
            </a:r>
            <a:r>
              <a:rPr lang="zh-CN" altLang="zh-CN" dirty="0"/>
              <a:t>曹亚松</a:t>
            </a:r>
            <a:r>
              <a:rPr lang="en-US" altLang="zh-CN" dirty="0"/>
              <a:t>,</a:t>
            </a:r>
            <a:r>
              <a:rPr lang="zh-CN" altLang="zh-CN" dirty="0"/>
              <a:t>刘胜</a:t>
            </a:r>
            <a:r>
              <a:rPr lang="en-US" altLang="zh-CN" dirty="0"/>
              <a:t>.</a:t>
            </a:r>
            <a:r>
              <a:rPr lang="zh-CN" altLang="zh-CN" dirty="0"/>
              <a:t>面向稀疏矩阵向量乘的</a:t>
            </a:r>
            <a:r>
              <a:rPr lang="en-US" altLang="zh-CN" dirty="0"/>
              <a:t>DMA</a:t>
            </a:r>
            <a:r>
              <a:rPr lang="zh-CN" altLang="zh-CN" dirty="0"/>
              <a:t>设计与验证</a:t>
            </a:r>
            <a:r>
              <a:rPr lang="en-US" altLang="zh-CN" dirty="0"/>
              <a:t>[J].</a:t>
            </a:r>
            <a:r>
              <a:rPr lang="zh-CN" altLang="zh-CN" dirty="0"/>
              <a:t>计算机与数字工程</a:t>
            </a:r>
            <a:r>
              <a:rPr lang="en-US" altLang="zh-CN" dirty="0"/>
              <a:t>,2019,47(11):2686-2690.</a:t>
            </a:r>
            <a:endParaRPr lang="zh-CN" altLang="zh-CN" dirty="0"/>
          </a:p>
          <a:p>
            <a:r>
              <a:rPr lang="en-US" altLang="zh-CN" dirty="0"/>
              <a:t>[6]Texas Instruments. AM387x Sitara ARM Processors Technical Reference Manual[S/P].14 October 2011:223-225</a:t>
            </a:r>
            <a:endParaRPr lang="zh-CN" altLang="en-US" sz="3600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67F6BCD-94C7-4003-8DA4-CDA6C024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8402" y="193822"/>
            <a:ext cx="2530998" cy="30175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 dirty="0"/>
              <a:t>DMAC</a:t>
            </a:r>
            <a:r>
              <a:rPr lang="zh-CN" altLang="en-US" dirty="0"/>
              <a:t>数据寄存器模块设计与分析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982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/>
          <p:cNvSpPr>
            <a:spLocks noGrp="1"/>
          </p:cNvSpPr>
          <p:nvPr>
            <p:ph type="title"/>
          </p:nvPr>
        </p:nvSpPr>
        <p:spPr>
          <a:xfrm>
            <a:off x="466725" y="609600"/>
            <a:ext cx="4638674" cy="675926"/>
          </a:xfrm>
        </p:spPr>
        <p:txBody>
          <a:bodyPr rtlCol="0"/>
          <a:lstStyle/>
          <a:p>
            <a:pPr rtl="0"/>
            <a:r>
              <a:rPr lang="en-US" altLang="zh-CN" b="0" dirty="0"/>
              <a:t>End</a:t>
            </a:r>
            <a:endParaRPr lang="zh-CN" altLang="en-US" b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  <p:graphicFrame>
        <p:nvGraphicFramePr>
          <p:cNvPr id="10" name="内容占位符 3" descr="列出智能图形设计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728583"/>
              </p:ext>
            </p:extLst>
          </p:nvPr>
        </p:nvGraphicFramePr>
        <p:xfrm>
          <a:off x="624840" y="22860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37A78BA-03E5-4C31-A02A-BD3B287F156C}"/>
              </a:ext>
            </a:extLst>
          </p:cNvPr>
          <p:cNvSpPr txBox="1">
            <a:spLocks/>
          </p:cNvSpPr>
          <p:nvPr/>
        </p:nvSpPr>
        <p:spPr>
          <a:xfrm>
            <a:off x="5688402" y="193822"/>
            <a:ext cx="2530998" cy="301752"/>
          </a:xfrm>
          <a:prstGeom prst="rect">
            <a:avLst/>
          </a:prstGeom>
        </p:spPr>
        <p:txBody>
          <a:bodyPr vert="horz" rtlCol="0" anchor="b"/>
          <a:lstStyle>
            <a:defPPr rtl="0">
              <a:defRPr lang="zh-cn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DMAC</a:t>
            </a:r>
            <a:r>
              <a:rPr lang="zh-CN" altLang="en-US"/>
              <a:t>数据寄存器模块设计与分析</a:t>
            </a:r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31_TF10167107" id="{60C38A6D-7E57-41B0-8315-68F5260F3138}" vid="{9D3D7976-569B-46D7-82A8-72D4456096B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项目状态报告</Template>
  <TotalTime>104</TotalTime>
  <Words>847</Words>
  <Application>Microsoft Office PowerPoint</Application>
  <PresentationFormat>全屏显示(4:3)</PresentationFormat>
  <Paragraphs>100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 UI</vt:lpstr>
      <vt:lpstr>Arial</vt:lpstr>
      <vt:lpstr>Segoe UI</vt:lpstr>
      <vt:lpstr>Wingdings 2</vt:lpstr>
      <vt:lpstr>活力</vt:lpstr>
      <vt:lpstr>答辩 DMAC数据寄存器模块设计与分析</vt:lpstr>
      <vt:lpstr>目录</vt:lpstr>
      <vt:lpstr>选题背景、意义及依据</vt:lpstr>
      <vt:lpstr>国内外研究现状</vt:lpstr>
      <vt:lpstr>课题研究目标内容方法和技术</vt:lpstr>
      <vt:lpstr>论文困难、拟采取措施、预期目标</vt:lpstr>
      <vt:lpstr>论文进度安排</vt:lpstr>
      <vt:lpstr>参考文献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 DMAC数据寄存器模块设计与分析</dc:title>
  <dc:creator>cai peter</dc:creator>
  <cp:lastModifiedBy>cai peter</cp:lastModifiedBy>
  <cp:revision>10</cp:revision>
  <dcterms:created xsi:type="dcterms:W3CDTF">2020-03-15T13:41:00Z</dcterms:created>
  <dcterms:modified xsi:type="dcterms:W3CDTF">2020-03-15T15:25:23Z</dcterms:modified>
</cp:coreProperties>
</file>