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9"/>
  </p:notesMasterIdLst>
  <p:sldIdLst>
    <p:sldId id="421" r:id="rId8"/>
    <p:sldId id="461" r:id="rId10"/>
    <p:sldId id="462" r:id="rId11"/>
    <p:sldId id="557" r:id="rId12"/>
    <p:sldId id="572" r:id="rId13"/>
    <p:sldId id="559" r:id="rId14"/>
    <p:sldId id="542" r:id="rId15"/>
    <p:sldId id="560" r:id="rId16"/>
    <p:sldId id="561" r:id="rId17"/>
    <p:sldId id="562" r:id="rId18"/>
    <p:sldId id="558" r:id="rId19"/>
    <p:sldId id="563" r:id="rId20"/>
    <p:sldId id="556" r:id="rId21"/>
    <p:sldId id="554" r:id="rId22"/>
    <p:sldId id="463" r:id="rId23"/>
    <p:sldId id="548" r:id="rId24"/>
    <p:sldId id="565" r:id="rId25"/>
    <p:sldId id="593" r:id="rId26"/>
    <p:sldId id="594" r:id="rId27"/>
    <p:sldId id="599" r:id="rId28"/>
    <p:sldId id="550" r:id="rId29"/>
    <p:sldId id="587" r:id="rId30"/>
    <p:sldId id="597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SimSun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SimSun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SimSun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SimSun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SimSun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SimSun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SimSun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SimSun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SimSun" panose="02010600030101010101" pitchFamily="2" charset="-122"/>
        <a:cs typeface="SimSun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1111FF"/>
    <a:srgbClr val="5B9BD5"/>
    <a:srgbClr val="4472C4"/>
    <a:srgbClr val="4C4CA5"/>
    <a:srgbClr val="000066"/>
    <a:srgbClr val="3333CC"/>
    <a:srgbClr val="2003F3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6" autoAdjust="0"/>
    <p:restoredTop sz="92815" autoAdjust="0"/>
  </p:normalViewPr>
  <p:slideViewPr>
    <p:cSldViewPr>
      <p:cViewPr varScale="1">
        <p:scale>
          <a:sx n="84" d="100"/>
          <a:sy n="84" d="100"/>
        </p:scale>
        <p:origin x="684" y="78"/>
      </p:cViewPr>
      <p:guideLst>
        <p:guide orient="horz" pos="1961"/>
        <p:guide pos="3814"/>
      </p:guideLst>
    </p:cSldViewPr>
  </p:slideViewPr>
  <p:outlineViewPr>
    <p:cViewPr>
      <p:scale>
        <a:sx n="33" d="100"/>
        <a:sy n="33" d="100"/>
      </p:scale>
      <p:origin x="90" y="524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命中率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93.37%</a:t>
                    </a:r>
                    <a:endParaRPr lang="en-US" altLang="zh-CN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4KB</c:v>
                </c:pt>
                <c:pt idx="1">
                  <c:v>8KB</c:v>
                </c:pt>
                <c:pt idx="2">
                  <c:v>16KB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0.9337</c:v>
                </c:pt>
                <c:pt idx="1">
                  <c:v>0.99416</c:v>
                </c:pt>
                <c:pt idx="2">
                  <c:v>0.9961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243719008"/>
        <c:axId val="1070526816"/>
      </c:lineChart>
      <c:catAx>
        <c:axId val="1243719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70526816"/>
        <c:crosses val="autoZero"/>
        <c:auto val="1"/>
        <c:lblAlgn val="ctr"/>
        <c:lblOffset val="100"/>
        <c:noMultiLvlLbl val="0"/>
      </c:catAx>
      <c:valAx>
        <c:axId val="1070526816"/>
        <c:scaling>
          <c:orientation val="minMax"/>
          <c:max val="1"/>
          <c:min val="0.9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437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4264907027467"/>
          <c:y val="0"/>
          <c:w val="0.890751913053122"/>
          <c:h val="0.7741653601761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决赛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5B9BD5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65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dhrystone</c:v>
                </c:pt>
                <c:pt idx="1">
                  <c:v>stringsearch</c:v>
                </c:pt>
                <c:pt idx="2">
                  <c:v>crc32</c:v>
                </c:pt>
                <c:pt idx="3">
                  <c:v>coremark</c:v>
                </c:pt>
                <c:pt idx="4">
                  <c:v>select_sort</c:v>
                </c:pt>
                <c:pt idx="5">
                  <c:v>bitcount</c:v>
                </c:pt>
                <c:pt idx="6">
                  <c:v>sha</c:v>
                </c:pt>
                <c:pt idx="7">
                  <c:v>quick_sort</c:v>
                </c:pt>
                <c:pt idx="8">
                  <c:v>stream_copy</c:v>
                </c:pt>
                <c:pt idx="9">
                  <c:v>bubble_sort</c:v>
                </c:pt>
                <c:pt idx="10">
                  <c:v>平均性能得分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57.5637299079781</c:v>
                </c:pt>
                <c:pt idx="1">
                  <c:v>63.1181520264863</c:v>
                </c:pt>
                <c:pt idx="2">
                  <c:v>64.070522137208</c:v>
                </c:pt>
                <c:pt idx="3">
                  <c:v>73.2339250065849</c:v>
                </c:pt>
                <c:pt idx="4">
                  <c:v>73.936527786307</c:v>
                </c:pt>
                <c:pt idx="5">
                  <c:v>75.8088618036494</c:v>
                </c:pt>
                <c:pt idx="6">
                  <c:v>75.912138034655</c:v>
                </c:pt>
                <c:pt idx="7">
                  <c:v>78.4295213886379</c:v>
                </c:pt>
                <c:pt idx="8">
                  <c:v>90.9683055375063</c:v>
                </c:pt>
                <c:pt idx="9">
                  <c:v>97.2537426275907</c:v>
                </c:pt>
                <c:pt idx="10">
                  <c:v>74.146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47218815"/>
        <c:axId val="1145241103"/>
      </c:barChart>
      <c:catAx>
        <c:axId val="114721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65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5241103"/>
        <c:crosses val="autoZero"/>
        <c:auto val="1"/>
        <c:lblAlgn val="ctr"/>
        <c:lblOffset val="100"/>
        <c:noMultiLvlLbl val="0"/>
      </c:catAx>
      <c:valAx>
        <c:axId val="1145241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7218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5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BFE3E1-ADD9-4562-A988-E6F87E3086F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C323-BD79-7448-9DBA-B210EC26C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6CAE-2A1F-6646-9218-A2DCA79E79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C323-BD79-7448-9DBA-B210EC26C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0BAF-5803-B64A-A005-2892B1C8A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B23-FC01-F547-8B43-D4FC9F25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C37-E519-F143-B269-68CC80532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D706-799F-4840-B1A2-25CE8E66D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D1BC-A2BC-864D-8E8D-22151EE66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6CAE-2A1F-6646-9218-A2DCA79E79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C323-BD79-7448-9DBA-B210EC26C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0BAF-5803-B64A-A005-2892B1C8A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B23-FC01-F547-8B43-D4FC9F25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C37-E519-F143-B269-68CC80532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0BAF-5803-B64A-A005-2892B1C8A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D706-799F-4840-B1A2-25CE8E66D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D1BC-A2BC-864D-8E8D-22151EE66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6CAE-2A1F-6646-9218-A2DCA79E79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C323-BD79-7448-9DBA-B210EC26C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0BAF-5803-B64A-A005-2892B1C8A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B23-FC01-F547-8B43-D4FC9F25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B23-FC01-F547-8B43-D4FC9F25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C37-E519-F143-B269-68CC80532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D706-799F-4840-B1A2-25CE8E66D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D1BC-A2BC-864D-8E8D-22151EE66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6CAE-2A1F-6646-9218-A2DCA79E79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C323-BD79-7448-9DBA-B210EC26C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C37-E519-F143-B269-68CC80532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0BAF-5803-B64A-A005-2892B1C8A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B23-FC01-F547-8B43-D4FC9F25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C37-E519-F143-B269-68CC80532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D706-799F-4840-B1A2-25CE8E66D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D1BC-A2BC-864D-8E8D-22151EE66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6CAE-2A1F-6646-9218-A2DCA79E79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C323-BD79-7448-9DBA-B210EC26C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0BAF-5803-B64A-A005-2892B1C8A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B23-FC01-F547-8B43-D4FC9F25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C37-E519-F143-B269-68CC80532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D706-799F-4840-B1A2-25CE8E66D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D1BC-A2BC-864D-8E8D-22151EE66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6CAE-2A1F-6646-9218-A2DCA79E79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D706-799F-4840-B1A2-25CE8E66D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D1BC-A2BC-864D-8E8D-22151EE66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4" Type="http://schemas.openxmlformats.org/officeDocument/2006/relationships/theme" Target="../theme/theme5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4" Type="http://schemas.openxmlformats.org/officeDocument/2006/relationships/theme" Target="../theme/theme6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1" y="6324603"/>
            <a:ext cx="592667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矩形 7"/>
          <p:cNvSpPr/>
          <p:nvPr userDrawn="1"/>
        </p:nvSpPr>
        <p:spPr>
          <a:xfrm>
            <a:off x="609600" y="868366"/>
            <a:ext cx="109728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1" y="6324603"/>
            <a:ext cx="592667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矩形 7"/>
          <p:cNvSpPr/>
          <p:nvPr userDrawn="1"/>
        </p:nvSpPr>
        <p:spPr>
          <a:xfrm>
            <a:off x="609600" y="868366"/>
            <a:ext cx="109728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1" y="6324603"/>
            <a:ext cx="592667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矩形 7"/>
          <p:cNvSpPr/>
          <p:nvPr userDrawn="1"/>
        </p:nvSpPr>
        <p:spPr>
          <a:xfrm>
            <a:off x="609600" y="868366"/>
            <a:ext cx="109728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1" y="6324603"/>
            <a:ext cx="592667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矩形 7"/>
          <p:cNvSpPr/>
          <p:nvPr userDrawn="1"/>
        </p:nvSpPr>
        <p:spPr>
          <a:xfrm>
            <a:off x="609600" y="868366"/>
            <a:ext cx="109728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1" y="6324603"/>
            <a:ext cx="592667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矩形 7"/>
          <p:cNvSpPr/>
          <p:nvPr userDrawn="1"/>
        </p:nvSpPr>
        <p:spPr>
          <a:xfrm>
            <a:off x="609600" y="868366"/>
            <a:ext cx="109728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948A-805C-6E4B-A81E-ECCECD6467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1" y="6324603"/>
            <a:ext cx="592667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矩形 7"/>
          <p:cNvSpPr/>
          <p:nvPr userDrawn="1"/>
        </p:nvSpPr>
        <p:spPr>
          <a:xfrm>
            <a:off x="609600" y="868366"/>
            <a:ext cx="109728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3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1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6"/>
          <p:cNvGrpSpPr>
            <a:grpSpLocks noChangeAspect="1"/>
          </p:cNvGrpSpPr>
          <p:nvPr/>
        </p:nvGrpSpPr>
        <p:grpSpPr bwMode="auto">
          <a:xfrm>
            <a:off x="1524000" y="0"/>
            <a:ext cx="9144000" cy="762000"/>
            <a:chOff x="0" y="0"/>
            <a:chExt cx="5734" cy="555"/>
          </a:xfrm>
        </p:grpSpPr>
        <p:pic>
          <p:nvPicPr>
            <p:cNvPr id="9222" name="Picture 20"/>
            <p:cNvPicPr>
              <a:picLocks noChangeAspect="1" noChangeArrowheads="1"/>
            </p:cNvPicPr>
            <p:nvPr/>
          </p:nvPicPr>
          <p:blipFill>
            <a:blip r:embed="rId1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21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1" name="矩形 17"/>
          <p:cNvSpPr>
            <a:spLocks noChangeArrowheads="1"/>
          </p:cNvSpPr>
          <p:nvPr/>
        </p:nvSpPr>
        <p:spPr bwMode="auto">
          <a:xfrm>
            <a:off x="1524000" y="1680210"/>
            <a:ext cx="9144000" cy="2061210"/>
          </a:xfrm>
          <a:prstGeom prst="rect">
            <a:avLst/>
          </a:prstGeom>
          <a:solidFill>
            <a:srgbClr val="333399">
              <a:alpha val="8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3670D1"/>
              </a:buClr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buClr>
                <a:srgbClr val="3670D1"/>
              </a:buClr>
              <a:buSzPct val="80000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“龙芯杯”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</a:endParaRP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第二届计算机系统能力培养大赛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9220" name="矩形 35"/>
          <p:cNvSpPr>
            <a:spLocks noChangeArrowheads="1"/>
          </p:cNvSpPr>
          <p:nvPr/>
        </p:nvSpPr>
        <p:spPr bwMode="auto">
          <a:xfrm>
            <a:off x="9275476" y="841378"/>
            <a:ext cx="184731" cy="522579"/>
          </a:xfrm>
          <a:prstGeom prst="rect">
            <a:avLst/>
          </a:prstGeom>
          <a:noFill/>
          <a:ln>
            <a:noFill/>
          </a:ln>
          <a:effectLst>
            <a:outerShdw dist="127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3670D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3670D1"/>
              </a:buClr>
              <a:buSzPct val="8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3810797" y="4004638"/>
            <a:ext cx="5147466" cy="69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3670D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3670D1"/>
              </a:buClr>
              <a:buSzPct val="8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西北⼯业⼤学计算机学院一队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61560" y="5104130"/>
            <a:ext cx="3476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杨赟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王杰、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蔡金洋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1670" y="5734685"/>
            <a:ext cx="4359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指导教师：安建峰、张萌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03"/>
    </mc:Choice>
    <mc:Fallback>
      <p:transition spd="slow" advTm="142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159" y="228600"/>
            <a:ext cx="63169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前递路径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3641090" y="1625600"/>
            <a:ext cx="655320" cy="2331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22"/>
          <p:cNvSpPr/>
          <p:nvPr/>
        </p:nvSpPr>
        <p:spPr>
          <a:xfrm>
            <a:off x="4648200" y="2240280"/>
            <a:ext cx="121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ALU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10241280" y="1712595"/>
            <a:ext cx="873760" cy="2356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肘形 3"/>
          <p:cNvCxnSpPr>
            <a:stCxn id="44" idx="3"/>
          </p:cNvCxnSpPr>
          <p:nvPr/>
        </p:nvCxnSpPr>
        <p:spPr>
          <a:xfrm>
            <a:off x="5867400" y="2735580"/>
            <a:ext cx="152400" cy="13335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/>
          <p:nvPr/>
        </p:nvCxnSpPr>
        <p:spPr>
          <a:xfrm rot="10800000">
            <a:off x="3022600" y="3053596"/>
            <a:ext cx="2997200" cy="1015484"/>
          </a:xfrm>
          <a:prstGeom prst="bentConnector3">
            <a:avLst>
              <a:gd name="adj1" fmla="val 1072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/>
          <p:nvPr/>
        </p:nvCxnSpPr>
        <p:spPr>
          <a:xfrm rot="5400000" flipH="1" flipV="1">
            <a:off x="2393315" y="2418596"/>
            <a:ext cx="1041400" cy="228600"/>
          </a:xfrm>
          <a:prstGeom prst="bentConnector3">
            <a:avLst>
              <a:gd name="adj1" fmla="val 1013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/>
          <p:cNvSpPr/>
          <p:nvPr/>
        </p:nvSpPr>
        <p:spPr>
          <a:xfrm>
            <a:off x="6324600" y="1600200"/>
            <a:ext cx="655320" cy="2331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3705" y="503353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级前递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成为关键路径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限制频率提升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箭头: 右 55"/>
          <p:cNvSpPr/>
          <p:nvPr/>
        </p:nvSpPr>
        <p:spPr>
          <a:xfrm>
            <a:off x="6953943" y="5100210"/>
            <a:ext cx="1264920" cy="456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439785" y="4912885"/>
            <a:ext cx="3581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阻塞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从后续流水线寄存器前递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18802" y="1823085"/>
            <a:ext cx="34290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  <a:endParaRPr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3093402" y="2864485"/>
            <a:ext cx="34290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  <a:endParaRPr lang="en-US" altLang="zh-CN" dirty="0"/>
          </a:p>
        </p:txBody>
      </p:sp>
      <p:sp>
        <p:nvSpPr>
          <p:cNvPr id="25" name="矩形: 圆角 24"/>
          <p:cNvSpPr/>
          <p:nvPr/>
        </p:nvSpPr>
        <p:spPr>
          <a:xfrm>
            <a:off x="1319846" y="2456480"/>
            <a:ext cx="1198563" cy="6255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Regfile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连接符: 肘形 29"/>
          <p:cNvCxnSpPr/>
          <p:nvPr/>
        </p:nvCxnSpPr>
        <p:spPr>
          <a:xfrm rot="10800000">
            <a:off x="3005453" y="3053596"/>
            <a:ext cx="2997200" cy="1015484"/>
          </a:xfrm>
          <a:prstGeom prst="bentConnector3">
            <a:avLst>
              <a:gd name="adj1" fmla="val 106865"/>
            </a:avLst>
          </a:prstGeom>
          <a:ln w="63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494915" y="2773680"/>
            <a:ext cx="3048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手动操作 2"/>
          <p:cNvSpPr/>
          <p:nvPr/>
        </p:nvSpPr>
        <p:spPr>
          <a:xfrm rot="5400000">
            <a:off x="8924925" y="2442210"/>
            <a:ext cx="855980" cy="72136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7391400" y="2164080"/>
          <a:ext cx="9747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Dcache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92235" y="2551430"/>
            <a:ext cx="84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拼接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>
            <a:stCxn id="73" idx="3"/>
            <a:endCxn id="5" idx="1"/>
          </p:cNvCxnSpPr>
          <p:nvPr/>
        </p:nvCxnSpPr>
        <p:spPr>
          <a:xfrm flipV="1">
            <a:off x="6979920" y="2735580"/>
            <a:ext cx="411480" cy="301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6" idx="1"/>
          </p:cNvCxnSpPr>
          <p:nvPr/>
        </p:nvCxnSpPr>
        <p:spPr>
          <a:xfrm>
            <a:off x="8366125" y="2735580"/>
            <a:ext cx="6261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39785" y="2295525"/>
            <a:ext cx="90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lb/lh</a:t>
            </a:r>
            <a:endParaRPr lang="en-US" altLang="zh-CN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6002653" y="2849452"/>
            <a:ext cx="3693795" cy="1232535"/>
          </a:xfrm>
          <a:prstGeom prst="bentConnector3">
            <a:avLst>
              <a:gd name="adj1" fmla="val 106635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080885" y="1224280"/>
            <a:ext cx="3059430" cy="2844800"/>
          </a:xfrm>
          <a:prstGeom prst="ellipse">
            <a:avLst/>
          </a:prstGeom>
          <a:noFill/>
          <a:ln w="4762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285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6" grpId="0" bldLvl="0" animBg="1"/>
      <p:bldP spid="57" grpId="0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36905" y="4584065"/>
            <a:ext cx="3050540" cy="1476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2"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lw	v1,64(sp);</a:t>
            </a:r>
            <a:endParaRPr lang="en-US" altLang="zh-CN" sz="2400" dirty="0">
              <a:sym typeface="+mn-ea"/>
            </a:endParaRPr>
          </a:p>
          <a:p>
            <a:pPr marL="0" lvl="2"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de</a:t>
            </a:r>
            <a:r>
              <a:rPr lang="en-US" altLang="zh-CN" sz="2400" dirty="0">
                <a:sym typeface="+mn-ea"/>
              </a:rPr>
              <a:t>lay slot</a:t>
            </a:r>
            <a:endParaRPr lang="en-US" altLang="zh-CN" sz="2400" dirty="0">
              <a:sym typeface="+mn-ea"/>
            </a:endParaRPr>
          </a:p>
          <a:p>
            <a:pPr marL="0" lvl="2"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andi	s6,v1,0x1 </a:t>
            </a:r>
            <a:endParaRPr lang="en-US" altLang="zh-CN" sz="2400" dirty="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24375" y="4462780"/>
            <a:ext cx="316992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2"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lw	v1,64(sp);</a:t>
            </a:r>
            <a:endParaRPr lang="en-US" altLang="zh-CN" sz="2400" dirty="0">
              <a:sym typeface="+mn-ea"/>
            </a:endParaRPr>
          </a:p>
          <a:p>
            <a:pPr marL="0" lvl="2"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delay slot</a:t>
            </a:r>
            <a:endParaRPr lang="en-US" altLang="zh-CN" sz="2400" dirty="0">
              <a:sym typeface="+mn-ea"/>
            </a:endParaRPr>
          </a:p>
          <a:p>
            <a:pPr marL="0" lvl="2"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nop</a:t>
            </a:r>
            <a:endParaRPr lang="en-US" altLang="zh-CN" sz="2400" dirty="0">
              <a:sym typeface="+mn-ea"/>
            </a:endParaRPr>
          </a:p>
          <a:p>
            <a:pPr marL="0" lvl="2"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andi	s6,v1,0x1 </a:t>
            </a:r>
            <a:endParaRPr lang="en-US" altLang="zh-CN" sz="2400" dirty="0">
              <a:sym typeface="+mn-ea"/>
            </a:endParaRPr>
          </a:p>
        </p:txBody>
      </p:sp>
      <p:sp>
        <p:nvSpPr>
          <p:cNvPr id="28" name="右箭头 4"/>
          <p:cNvSpPr/>
          <p:nvPr/>
        </p:nvSpPr>
        <p:spPr>
          <a:xfrm>
            <a:off x="3326765" y="5177155"/>
            <a:ext cx="1143000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694296" y="4584065"/>
            <a:ext cx="4191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Load-use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冒险阻塞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个周期时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总周期数增加约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1%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159" y="228600"/>
            <a:ext cx="63169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前递路径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: 圆角 39"/>
          <p:cNvSpPr/>
          <p:nvPr/>
        </p:nvSpPr>
        <p:spPr>
          <a:xfrm>
            <a:off x="3260090" y="1473200"/>
            <a:ext cx="655320" cy="2331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22"/>
          <p:cNvSpPr/>
          <p:nvPr/>
        </p:nvSpPr>
        <p:spPr>
          <a:xfrm>
            <a:off x="4267200" y="2087880"/>
            <a:ext cx="121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ALU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5" name="矩形: 圆角 54"/>
          <p:cNvSpPr/>
          <p:nvPr/>
        </p:nvSpPr>
        <p:spPr>
          <a:xfrm>
            <a:off x="9860280" y="1447800"/>
            <a:ext cx="873760" cy="2356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连接符: 肘形 3"/>
          <p:cNvCxnSpPr/>
          <p:nvPr/>
        </p:nvCxnSpPr>
        <p:spPr>
          <a:xfrm>
            <a:off x="5486400" y="2613660"/>
            <a:ext cx="152400" cy="13335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9"/>
          <p:cNvCxnSpPr/>
          <p:nvPr/>
        </p:nvCxnSpPr>
        <p:spPr>
          <a:xfrm rot="10800000">
            <a:off x="2743200" y="2918460"/>
            <a:ext cx="2895600" cy="1021080"/>
          </a:xfrm>
          <a:prstGeom prst="bentConnector3">
            <a:avLst>
              <a:gd name="adj1" fmla="val 111535"/>
            </a:avLst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22"/>
          <p:cNvCxnSpPr/>
          <p:nvPr/>
        </p:nvCxnSpPr>
        <p:spPr>
          <a:xfrm rot="16200000">
            <a:off x="2044065" y="2202815"/>
            <a:ext cx="1072515" cy="324485"/>
          </a:xfrm>
          <a:prstGeom prst="bentConnector3">
            <a:avLst>
              <a:gd name="adj1" fmla="val 99585"/>
            </a:avLst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72"/>
          <p:cNvSpPr/>
          <p:nvPr/>
        </p:nvSpPr>
        <p:spPr>
          <a:xfrm>
            <a:off x="5943600" y="1447800"/>
            <a:ext cx="655320" cy="2331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737802" y="1670685"/>
            <a:ext cx="34290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  <a:endParaRPr lang="en-US" altLang="zh-CN" dirty="0"/>
          </a:p>
        </p:txBody>
      </p:sp>
      <p:sp>
        <p:nvSpPr>
          <p:cNvPr id="51" name="文本框 50"/>
          <p:cNvSpPr txBox="1"/>
          <p:nvPr/>
        </p:nvSpPr>
        <p:spPr>
          <a:xfrm>
            <a:off x="2712402" y="2712085"/>
            <a:ext cx="34290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  <a:endParaRPr lang="en-US" altLang="zh-CN" dirty="0"/>
          </a:p>
        </p:txBody>
      </p:sp>
      <p:sp>
        <p:nvSpPr>
          <p:cNvPr id="52" name="矩形: 圆角 24"/>
          <p:cNvSpPr/>
          <p:nvPr/>
        </p:nvSpPr>
        <p:spPr>
          <a:xfrm>
            <a:off x="938846" y="2304080"/>
            <a:ext cx="1198563" cy="6255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Regfile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113915" y="2621280"/>
            <a:ext cx="304800" cy="0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手动操作 55"/>
          <p:cNvSpPr/>
          <p:nvPr/>
        </p:nvSpPr>
        <p:spPr>
          <a:xfrm rot="5400000">
            <a:off x="8543925" y="2289810"/>
            <a:ext cx="855980" cy="72136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7" name="表格 56"/>
          <p:cNvGraphicFramePr/>
          <p:nvPr/>
        </p:nvGraphicFramePr>
        <p:xfrm>
          <a:off x="7010400" y="2011680"/>
          <a:ext cx="9747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Dcache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8611235" y="2399030"/>
            <a:ext cx="84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拼接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6598920" y="2613025"/>
            <a:ext cx="411480" cy="635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985125" y="2583180"/>
            <a:ext cx="626110" cy="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58785" y="2143125"/>
            <a:ext cx="90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lb/lh</a:t>
            </a:r>
            <a:endParaRPr lang="en-US" altLang="zh-CN"/>
          </a:p>
        </p:txBody>
      </p:sp>
      <p:cxnSp>
        <p:nvCxnSpPr>
          <p:cNvPr id="64" name="直接连接符 63"/>
          <p:cNvCxnSpPr/>
          <p:nvPr/>
        </p:nvCxnSpPr>
        <p:spPr>
          <a:xfrm>
            <a:off x="9296400" y="2613660"/>
            <a:ext cx="563880" cy="5715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/>
          <p:nvPr/>
        </p:nvCxnSpPr>
        <p:spPr>
          <a:xfrm flipH="1">
            <a:off x="5638800" y="2679700"/>
            <a:ext cx="5095240" cy="1259840"/>
          </a:xfrm>
          <a:prstGeom prst="bentConnector3">
            <a:avLst>
              <a:gd name="adj1" fmla="val -4673"/>
            </a:avLst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32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36905" y="1177290"/>
            <a:ext cx="65246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lb,lh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指令在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级取出数据后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会先经过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复杂的数据拼接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再进行前递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lw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指令取出数据后无需拼接即可直接前递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统计发现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lh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的前递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小概率事件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6905" y="3789680"/>
            <a:ext cx="5711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放弃阻塞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优化前递路径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将数据拼接放在</a:t>
            </a:r>
            <a:r>
              <a:rPr lang="en-US" altLang="zh-CN" sz="2400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wb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级进行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均衡流水线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若遇到需要</a:t>
            </a:r>
            <a:r>
              <a:rPr lang="en-US" altLang="zh-CN" sz="2400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en-US" altLang="zh-CN" sz="2400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lh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前递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再进行阻塞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en-US" altLang="zh-CN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7159" y="228600"/>
            <a:ext cx="63169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前递路径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096885" y="1322705"/>
          <a:ext cx="2385060" cy="188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2530"/>
                <a:gridCol w="1192530"/>
              </a:tblGrid>
              <a:tr h="629920">
                <a:tc>
                  <a:txBody>
                    <a:bodyPr/>
                    <a:lstStyle/>
                    <a:p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百分比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62992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lb</a:t>
                      </a:r>
                      <a:r>
                        <a:rPr lang="en-US" altLang="zh-CN" sz="2400" dirty="0"/>
                        <a:t>/</a:t>
                      </a:r>
                      <a:r>
                        <a:rPr lang="en-US" altLang="zh-CN" sz="2400" dirty="0" err="1"/>
                        <a:t>lh</a:t>
                      </a:r>
                      <a:endParaRPr lang="en-US" altLang="zh-CN" sz="2400" dirty="0" err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0.86%</a:t>
                      </a:r>
                      <a:endParaRPr lang="en-US" altLang="zh-CN" sz="2400" dirty="0">
                        <a:solidFill>
                          <a:srgbClr val="0000C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62992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lw</a:t>
                      </a:r>
                      <a:endParaRPr lang="en-US" altLang="zh-CN" sz="2400" dirty="0" err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99.14%</a:t>
                      </a:r>
                      <a:endParaRPr lang="en-US" altLang="zh-CN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8224520" y="3329305"/>
            <a:ext cx="2612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Load-use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型冒险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7260" y="3870325"/>
            <a:ext cx="2503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131MHz</a:t>
            </a:r>
            <a:endParaRPr lang="en-US" altLang="zh-CN" sz="3200"/>
          </a:p>
        </p:txBody>
      </p:sp>
      <p:sp>
        <p:nvSpPr>
          <p:cNvPr id="6" name="下箭头 5"/>
          <p:cNvSpPr/>
          <p:nvPr/>
        </p:nvSpPr>
        <p:spPr>
          <a:xfrm>
            <a:off x="8865235" y="4613910"/>
            <a:ext cx="9906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71218" y="5833110"/>
            <a:ext cx="233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135MHz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53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32" grpId="0"/>
      <p:bldP spid="32" grpId="1"/>
      <p:bldP spid="5" grpId="0"/>
      <p:bldP spid="6" grpId="0" bldLvl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37159" y="228600"/>
            <a:ext cx="65735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最终成效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52400" y="1403866"/>
          <a:ext cx="54102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057400"/>
          <a:ext cx="5792337" cy="35269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4108"/>
                <a:gridCol w="1444623"/>
                <a:gridCol w="1486803"/>
                <a:gridCol w="1486803"/>
              </a:tblGrid>
              <a:tr h="1031180">
                <a:tc>
                  <a:txBody>
                    <a:bodyPr/>
                    <a:lstStyle/>
                    <a:p>
                      <a:endParaRPr lang="zh-CN" altLang="en-US" sz="3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预赛</a:t>
                      </a:r>
                      <a:endParaRPr lang="zh-CN" altLang="en-US" sz="3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决赛</a:t>
                      </a:r>
                      <a:endParaRPr lang="zh-CN" altLang="en-US" sz="3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优化比率</a:t>
                      </a:r>
                      <a:endParaRPr lang="zh-CN" altLang="en-US" sz="3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1230093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en-US" altLang="zh-CN" sz="32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sz="3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主频</a:t>
                      </a:r>
                      <a:endParaRPr lang="zh-CN" altLang="en-US" sz="3200" b="1" dirty="0">
                        <a:solidFill>
                          <a:srgbClr val="0000C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125MHZ</a:t>
                      </a:r>
                      <a:endParaRPr lang="zh-CN" altLang="en-US" sz="2800" b="1" dirty="0">
                        <a:solidFill>
                          <a:srgbClr val="0000C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135MHZ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8.00%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1230093">
                <a:tc>
                  <a:txBody>
                    <a:bodyPr/>
                    <a:lstStyle/>
                    <a:p>
                      <a:r>
                        <a:rPr lang="zh-CN" altLang="en-US" sz="3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性能得分</a:t>
                      </a:r>
                      <a:endParaRPr lang="zh-CN" altLang="en-US" sz="3200" b="1" dirty="0">
                        <a:solidFill>
                          <a:srgbClr val="0000C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70.773</a:t>
                      </a:r>
                      <a:endParaRPr lang="zh-CN" altLang="en-US" sz="3200" b="1" dirty="0">
                        <a:solidFill>
                          <a:srgbClr val="0000C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74.146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4.77%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52600" y="121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单项性能测试得分</a:t>
            </a:r>
            <a:endParaRPr lang="zh-CN" altLang="en-US" dirty="0"/>
          </a:p>
        </p:txBody>
      </p:sp>
    </p:spTree>
  </p:cSld>
  <p:clrMapOvr>
    <a:masterClrMapping/>
  </p:clrMapOvr>
  <p:transition advTm="1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81250 -0.011111 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37159" y="228600"/>
            <a:ext cx="355663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36146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频率为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140MHZ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时的关键路径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5800" y="1370012"/>
            <a:ext cx="64029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均为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外部路径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142m"/>
          <p:cNvPicPr>
            <a:picLocks noChangeAspect="1"/>
          </p:cNvPicPr>
          <p:nvPr/>
        </p:nvPicPr>
        <p:blipFill rotWithShape="1">
          <a:blip r:embed="rId1"/>
          <a:srcRect r="10344" b="60984"/>
          <a:stretch>
            <a:fillRect/>
          </a:stretch>
        </p:blipFill>
        <p:spPr>
          <a:xfrm>
            <a:off x="637159" y="2514600"/>
            <a:ext cx="9906000" cy="2743200"/>
          </a:xfrm>
          <a:prstGeom prst="rect">
            <a:avLst/>
          </a:prstGeom>
        </p:spPr>
      </p:pic>
    </p:spTree>
  </p:cSld>
  <p:clrMapOvr>
    <a:masterClrMapping/>
  </p:clrMapOvr>
  <p:transition advTm="2123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2209800"/>
            <a:ext cx="6862752" cy="39371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7159" y="228600"/>
            <a:ext cx="25042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SOC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670" y="2323763"/>
            <a:ext cx="5189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使用大赛官方提供的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SOC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驱动串口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137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37159" y="228600"/>
            <a:ext cx="3278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PMON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730" y="1276985"/>
            <a:ext cx="4719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反汇编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gzrom.bin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查看运行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pmon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所需的额外指令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2207498"/>
            <a:ext cx="4267200" cy="3693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694" r="16418" b="-1694"/>
          <a:stretch>
            <a:fillRect/>
          </a:stretch>
        </p:blipFill>
        <p:spPr>
          <a:xfrm>
            <a:off x="6040755" y="936625"/>
            <a:ext cx="5085715" cy="5658485"/>
          </a:xfrm>
          <a:prstGeom prst="rect">
            <a:avLst/>
          </a:prstGeom>
        </p:spPr>
      </p:pic>
    </p:spTree>
  </p:cSld>
  <p:clrMapOvr>
    <a:masterClrMapping/>
  </p:clrMapOvr>
  <p:transition advTm="2723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37159" y="228600"/>
            <a:ext cx="4307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PMON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演示效果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74" y="1173480"/>
            <a:ext cx="6096000" cy="52297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5030" y="1538605"/>
            <a:ext cx="323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pmon</a:t>
            </a:r>
            <a:r>
              <a:rPr lang="zh-CN" altLang="en-US" sz="2400" b="1"/>
              <a:t>启动界面</a:t>
            </a:r>
            <a:endParaRPr lang="zh-CN" altLang="en-US" sz="2400" b="1"/>
          </a:p>
        </p:txBody>
      </p:sp>
    </p:spTree>
  </p:cSld>
  <p:clrMapOvr>
    <a:masterClrMapping/>
  </p:clrMapOvr>
  <p:transition advTm="4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37159" y="228600"/>
            <a:ext cx="4307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PMON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演示效果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2193290"/>
            <a:ext cx="10896600" cy="30507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7875" y="1347470"/>
            <a:ext cx="613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支持</a:t>
            </a:r>
            <a:r>
              <a:rPr lang="en-US" altLang="zh-CN" sz="2400" b="1"/>
              <a:t>pmon</a:t>
            </a:r>
            <a:r>
              <a:rPr lang="zh-CN" altLang="en-US" sz="2400" b="1"/>
              <a:t>命令</a:t>
            </a:r>
            <a:endParaRPr lang="zh-CN" altLang="en-US" sz="2400" b="1"/>
          </a:p>
        </p:txBody>
      </p:sp>
    </p:spTree>
  </p:cSld>
  <p:clrMapOvr>
    <a:masterClrMapping/>
  </p:clrMapOvr>
  <p:transition advTm="126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37159" y="228600"/>
            <a:ext cx="4307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PMON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演示效果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" y="1845945"/>
            <a:ext cx="8062595" cy="48558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92590" y="3289935"/>
            <a:ext cx="2728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/>
              <a:t>在</a:t>
            </a:r>
            <a:r>
              <a:rPr lang="en-US" altLang="zh-CN" sz="2400" b="1"/>
              <a:t>pmon</a:t>
            </a:r>
            <a:r>
              <a:rPr lang="zh-CN" altLang="en-US" sz="2400" b="1"/>
              <a:t>中运行</a:t>
            </a:r>
            <a:r>
              <a:rPr lang="en-US" altLang="zh-CN" sz="2400" b="1"/>
              <a:t>2048</a:t>
            </a:r>
            <a:r>
              <a:rPr lang="zh-CN" altLang="en-US" sz="2400" b="1"/>
              <a:t>小游戏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739140" y="1021080"/>
            <a:ext cx="7383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charset="0"/>
                <a:ea typeface="黑体" charset="0"/>
                <a:cs typeface="黑体" charset="0"/>
              </a:rPr>
              <a:t>将演示程序编译成</a:t>
            </a:r>
            <a:r>
              <a:rPr lang="en-US" altLang="zh-CN" sz="2800" b="1">
                <a:latin typeface="黑体" charset="0"/>
                <a:ea typeface="黑体" charset="0"/>
                <a:cs typeface="黑体" charset="0"/>
              </a:rPr>
              <a:t>pmon</a:t>
            </a:r>
            <a:r>
              <a:rPr lang="zh-CN" altLang="en-US" sz="2800" b="1">
                <a:latin typeface="黑体" charset="0"/>
                <a:ea typeface="黑体" charset="0"/>
                <a:cs typeface="黑体" charset="0"/>
              </a:rPr>
              <a:t>扩展命令</a:t>
            </a:r>
            <a:r>
              <a:rPr lang="zh-CN" altLang="en-US" sz="2800" b="1">
                <a:latin typeface="黑体" charset="0"/>
                <a:ea typeface="黑体" charset="0"/>
                <a:cs typeface="黑体" charset="0"/>
                <a:sym typeface="+mn-ea"/>
              </a:rPr>
              <a:t>集成入</a:t>
            </a:r>
            <a:r>
              <a:rPr lang="en-US" altLang="zh-CN" sz="2800" b="1">
                <a:latin typeface="黑体" charset="0"/>
                <a:ea typeface="黑体" charset="0"/>
                <a:cs typeface="黑体" charset="0"/>
                <a:sym typeface="+mn-ea"/>
              </a:rPr>
              <a:t>pmon</a:t>
            </a:r>
            <a:endParaRPr lang="en-US" altLang="zh-CN" sz="2800" b="1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</p:spTree>
  </p:cSld>
  <p:clrMapOvr>
    <a:masterClrMapping/>
  </p:clrMapOvr>
  <p:transition advTm="342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1895404" y="1593850"/>
            <a:ext cx="803425" cy="352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</a:t>
            </a: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</a:t>
            </a: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</a:t>
            </a:r>
            <a:endParaRPr lang="en-US" altLang="zh-CN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</a:t>
            </a: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3888560" y="1956244"/>
            <a:ext cx="3446780" cy="7505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处理器结构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3888560" y="2706814"/>
            <a:ext cx="3830320" cy="7505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处理器性能瓶颈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3919043" y="3545017"/>
            <a:ext cx="3386455" cy="75120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处理器优化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941582" y="4363326"/>
            <a:ext cx="3394075" cy="75120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 SOC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2200" y="1956435"/>
            <a:ext cx="1518285" cy="3352800"/>
          </a:xfrm>
          <a:prstGeom prst="rect">
            <a:avLst/>
          </a:prstGeom>
          <a:solidFill>
            <a:srgbClr val="4C4CA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提纲</a:t>
            </a: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515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37159" y="228600"/>
            <a:ext cx="4307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PMON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演示效果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2590" y="3289935"/>
            <a:ext cx="2728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/>
              <a:t>在</a:t>
            </a:r>
            <a:r>
              <a:rPr lang="en-US" altLang="zh-CN" sz="2400" b="1"/>
              <a:t>pmon</a:t>
            </a:r>
            <a:r>
              <a:rPr lang="zh-CN" altLang="en-US" sz="2400" b="1"/>
              <a:t>中运行</a:t>
            </a:r>
            <a:r>
              <a:rPr lang="en-US" altLang="zh-CN" sz="2400" b="1"/>
              <a:t>dhrystone</a:t>
            </a:r>
            <a:r>
              <a:rPr lang="zh-CN" altLang="en-US" sz="2400" b="1"/>
              <a:t>性能测试程序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739140" y="1021080"/>
            <a:ext cx="7383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charset="0"/>
                <a:ea typeface="黑体" charset="0"/>
                <a:cs typeface="黑体" charset="0"/>
              </a:rPr>
              <a:t>将演示程序编译成</a:t>
            </a:r>
            <a:r>
              <a:rPr lang="en-US" altLang="zh-CN" sz="2800" b="1">
                <a:latin typeface="黑体" charset="0"/>
                <a:ea typeface="黑体" charset="0"/>
                <a:cs typeface="黑体" charset="0"/>
              </a:rPr>
              <a:t>pmon</a:t>
            </a:r>
            <a:r>
              <a:rPr lang="zh-CN" altLang="en-US" sz="2800" b="1">
                <a:latin typeface="黑体" charset="0"/>
                <a:ea typeface="黑体" charset="0"/>
                <a:cs typeface="黑体" charset="0"/>
              </a:rPr>
              <a:t>扩展命令</a:t>
            </a:r>
            <a:r>
              <a:rPr lang="zh-CN" altLang="en-US" sz="2800" b="1">
                <a:latin typeface="黑体" charset="0"/>
                <a:ea typeface="黑体" charset="0"/>
                <a:cs typeface="黑体" charset="0"/>
                <a:sym typeface="+mn-ea"/>
              </a:rPr>
              <a:t>集成入</a:t>
            </a:r>
            <a:r>
              <a:rPr lang="en-US" altLang="zh-CN" sz="2800" b="1">
                <a:latin typeface="黑体" charset="0"/>
                <a:ea typeface="黑体" charset="0"/>
                <a:cs typeface="黑体" charset="0"/>
                <a:sym typeface="+mn-ea"/>
              </a:rPr>
              <a:t>pmon</a:t>
            </a:r>
            <a:endParaRPr lang="en-US" altLang="zh-CN" sz="2800" b="1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</p:spTree>
  </p:cSld>
  <p:clrMapOvr>
    <a:masterClrMapping/>
  </p:clrMapOvr>
  <p:transition advTm="3422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231390" y="2533650"/>
            <a:ext cx="7729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敬请各位专家批评指正！</a:t>
            </a:r>
            <a:endParaRPr lang="zh-CN" altLang="en-US" sz="4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4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8359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105" y="228600"/>
            <a:ext cx="25069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BACKUPS</a:t>
            </a:r>
            <a:endParaRPr lang="en-US" altLang="zh-CN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3080" y="1210945"/>
            <a:ext cx="5309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黑体" charset="0"/>
                <a:ea typeface="黑体" charset="0"/>
              </a:rPr>
              <a:t>时间线</a:t>
            </a:r>
            <a:endParaRPr lang="zh-CN" altLang="en-US" sz="2800" b="1">
              <a:solidFill>
                <a:srgbClr val="0000CC"/>
              </a:solidFill>
              <a:latin typeface="黑体" charset="0"/>
              <a:ea typeface="黑体" charset="0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1671955" y="1897380"/>
          <a:ext cx="884872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3834765"/>
                <a:gridCol w="1528445"/>
                <a:gridCol w="1497330"/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时间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内容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CPU</a:t>
                      </a:r>
                      <a:r>
                        <a:rPr lang="zh-CN" altLang="en-US" sz="2400"/>
                        <a:t>主频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性能得分</a:t>
                      </a:r>
                      <a:endParaRPr lang="zh-CN" altLang="en-US" sz="240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7</a:t>
                      </a:r>
                      <a:r>
                        <a:rPr lang="zh-CN" altLang="en-US" sz="2400">
                          <a:sym typeface="+mn-ea"/>
                        </a:rPr>
                        <a:t>月</a:t>
                      </a:r>
                      <a:r>
                        <a:rPr lang="en-US" altLang="zh-CN" sz="2400">
                          <a:sym typeface="+mn-ea"/>
                        </a:rPr>
                        <a:t>15</a:t>
                      </a:r>
                      <a:r>
                        <a:rPr lang="zh-CN" altLang="en-US" sz="2400">
                          <a:sym typeface="+mn-ea"/>
                        </a:rPr>
                        <a:t>日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第一版</a:t>
                      </a:r>
                      <a:r>
                        <a:rPr lang="en-US" altLang="zh-CN" sz="2400">
                          <a:sym typeface="+mn-ea"/>
                        </a:rPr>
                        <a:t>CPU(</a:t>
                      </a:r>
                      <a:r>
                        <a:rPr lang="zh-CN" altLang="en-US" sz="2400">
                          <a:sym typeface="+mn-ea"/>
                        </a:rPr>
                        <a:t>不带</a:t>
                      </a:r>
                      <a:r>
                        <a:rPr lang="en-US" altLang="zh-CN" sz="2400">
                          <a:sym typeface="+mn-ea"/>
                        </a:rPr>
                        <a:t>Cache)</a:t>
                      </a:r>
                      <a:r>
                        <a:rPr lang="zh-CN" altLang="en-US" sz="2400">
                          <a:sym typeface="+mn-ea"/>
                        </a:rPr>
                        <a:t>通过性能测试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60MHZ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11.5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7</a:t>
                      </a:r>
                      <a:r>
                        <a:rPr lang="zh-CN" altLang="en-US" sz="2400">
                          <a:sym typeface="+mn-ea"/>
                        </a:rPr>
                        <a:t>月</a:t>
                      </a:r>
                      <a:r>
                        <a:rPr lang="en-US" altLang="zh-CN" sz="2400">
                          <a:sym typeface="+mn-ea"/>
                        </a:rPr>
                        <a:t>22</a:t>
                      </a:r>
                      <a:r>
                        <a:rPr lang="zh-CN" altLang="en-US" sz="2400">
                          <a:sym typeface="+mn-ea"/>
                        </a:rPr>
                        <a:t>日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添加</a:t>
                      </a:r>
                      <a:r>
                        <a:rPr lang="en-US" altLang="zh-CN" sz="2400">
                          <a:sym typeface="+mn-ea"/>
                        </a:rPr>
                        <a:t>Cache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54MHZ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35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8</a:t>
                      </a:r>
                      <a:r>
                        <a:rPr lang="zh-CN" altLang="en-US" sz="2400">
                          <a:sym typeface="+mn-ea"/>
                        </a:rPr>
                        <a:t>月</a:t>
                      </a:r>
                      <a:r>
                        <a:rPr lang="en-US" altLang="zh-CN" sz="2400"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sym typeface="+mn-ea"/>
                        </a:rPr>
                        <a:t>日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第二版</a:t>
                      </a:r>
                      <a:r>
                        <a:rPr lang="en-US" altLang="zh-CN" sz="2400">
                          <a:sym typeface="+mn-ea"/>
                        </a:rPr>
                        <a:t>CPU</a:t>
                      </a:r>
                      <a:r>
                        <a:rPr lang="zh-CN" altLang="en-US" sz="2400">
                          <a:sym typeface="+mn-ea"/>
                        </a:rPr>
                        <a:t>完成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101MHZ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54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8</a:t>
                      </a:r>
                      <a:r>
                        <a:rPr lang="zh-CN" altLang="en-US" sz="2400">
                          <a:sym typeface="+mn-ea"/>
                        </a:rPr>
                        <a:t>月</a:t>
                      </a:r>
                      <a:r>
                        <a:rPr lang="en-US" altLang="zh-CN" sz="2400">
                          <a:sym typeface="+mn-ea"/>
                        </a:rPr>
                        <a:t>12</a:t>
                      </a:r>
                      <a:r>
                        <a:rPr lang="zh-CN" altLang="en-US" sz="2400">
                          <a:sym typeface="+mn-ea"/>
                        </a:rPr>
                        <a:t>日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优化</a:t>
                      </a:r>
                      <a:r>
                        <a:rPr lang="en-US" altLang="zh-CN" sz="2400">
                          <a:sym typeface="+mn-ea"/>
                        </a:rPr>
                        <a:t>IO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121MHZ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67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8</a:t>
                      </a:r>
                      <a:r>
                        <a:rPr lang="zh-CN" altLang="en-US" sz="2400">
                          <a:sym typeface="+mn-ea"/>
                        </a:rPr>
                        <a:t>月</a:t>
                      </a:r>
                      <a:r>
                        <a:rPr lang="en-US" altLang="zh-CN" sz="2400">
                          <a:sym typeface="+mn-ea"/>
                        </a:rPr>
                        <a:t>15</a:t>
                      </a:r>
                      <a:r>
                        <a:rPr lang="zh-CN" altLang="en-US" sz="2400">
                          <a:sym typeface="+mn-ea"/>
                        </a:rPr>
                        <a:t>日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修改旁路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125MHZ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70.7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8</a:t>
                      </a:r>
                      <a:r>
                        <a:rPr lang="zh-CN" altLang="en-US" sz="2400">
                          <a:sym typeface="+mn-ea"/>
                        </a:rPr>
                        <a:t>月</a:t>
                      </a:r>
                      <a:r>
                        <a:rPr lang="en-US" altLang="zh-CN" sz="2400">
                          <a:sym typeface="+mn-ea"/>
                        </a:rPr>
                        <a:t>28</a:t>
                      </a:r>
                      <a:r>
                        <a:rPr lang="zh-CN" altLang="en-US" sz="2400">
                          <a:sym typeface="+mn-ea"/>
                        </a:rPr>
                        <a:t>日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优化前递路径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128MHZ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72.1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9</a:t>
                      </a:r>
                      <a:r>
                        <a:rPr lang="zh-CN" altLang="en-US" sz="2400">
                          <a:sym typeface="+mn-ea"/>
                        </a:rPr>
                        <a:t>月</a:t>
                      </a:r>
                      <a:r>
                        <a:rPr lang="en-US" altLang="zh-CN" sz="2400">
                          <a:sym typeface="+mn-ea"/>
                        </a:rPr>
                        <a:t>5</a:t>
                      </a:r>
                      <a:r>
                        <a:rPr lang="zh-CN" altLang="en-US" sz="2400">
                          <a:sym typeface="+mn-ea"/>
                        </a:rPr>
                        <a:t>日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优化</a:t>
                      </a:r>
                      <a:r>
                        <a:rPr lang="en-US" altLang="zh-CN" sz="2400">
                          <a:sym typeface="+mn-ea"/>
                        </a:rPr>
                        <a:t>Cache</a:t>
                      </a:r>
                      <a:r>
                        <a:rPr lang="zh-CN" altLang="en-US" sz="2400">
                          <a:sym typeface="+mn-ea"/>
                        </a:rPr>
                        <a:t>路径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135MHZ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74.1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9</a:t>
                      </a:r>
                      <a:r>
                        <a:rPr lang="zh-CN" altLang="en-US" sz="2400">
                          <a:sym typeface="+mn-ea"/>
                        </a:rPr>
                        <a:t>月</a:t>
                      </a:r>
                      <a:r>
                        <a:rPr lang="en-US" altLang="zh-CN" sz="2400">
                          <a:sym typeface="+mn-ea"/>
                        </a:rPr>
                        <a:t>6</a:t>
                      </a:r>
                      <a:r>
                        <a:rPr lang="zh-CN" altLang="en-US" sz="2400">
                          <a:sym typeface="+mn-ea"/>
                        </a:rPr>
                        <a:t>日</a:t>
                      </a:r>
                      <a:r>
                        <a:rPr lang="en-US" altLang="zh-CN" sz="2400">
                          <a:sym typeface="+mn-ea"/>
                        </a:rPr>
                        <a:t>-11</a:t>
                      </a:r>
                      <a:r>
                        <a:rPr lang="zh-CN" altLang="en-US" sz="2400">
                          <a:sym typeface="+mn-ea"/>
                        </a:rPr>
                        <a:t>日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启动</a:t>
                      </a:r>
                      <a:r>
                        <a:rPr lang="en-US" altLang="zh-CN" sz="2400">
                          <a:sym typeface="+mn-ea"/>
                        </a:rPr>
                        <a:t>pmon,</a:t>
                      </a:r>
                      <a:r>
                        <a:rPr lang="zh-CN" altLang="en-US" sz="2400">
                          <a:sym typeface="+mn-ea"/>
                        </a:rPr>
                        <a:t>添加演示程序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/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/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1964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105" y="228600"/>
            <a:ext cx="25069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BACKUPS</a:t>
            </a:r>
            <a:endParaRPr lang="en-US" altLang="zh-CN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3105" y="1371600"/>
            <a:ext cx="5026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boot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操作系统的探索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添加</a:t>
            </a:r>
            <a:r>
              <a:rPr lang="en-US" altLang="zh-CN" sz="2800" dirty="0"/>
              <a:t>16</a:t>
            </a:r>
            <a:r>
              <a:rPr lang="zh-CN" altLang="en-US" sz="2800" dirty="0"/>
              <a:t>项全相连</a:t>
            </a:r>
            <a:r>
              <a:rPr lang="en-US" altLang="zh-CN" sz="2800" dirty="0"/>
              <a:t>TLB;</a:t>
            </a:r>
            <a:endParaRPr lang="en-US" altLang="zh-CN" sz="2800" dirty="0"/>
          </a:p>
          <a:p>
            <a:r>
              <a:rPr lang="zh-CN" altLang="en-US" sz="2800" dirty="0"/>
              <a:t>添加运行</a:t>
            </a:r>
            <a:r>
              <a:rPr lang="en-US" altLang="zh-CN" sz="2800" dirty="0"/>
              <a:t>linux2.6</a:t>
            </a:r>
            <a:r>
              <a:rPr lang="zh-CN" altLang="en-US" sz="2800" dirty="0"/>
              <a:t>所需要的</a:t>
            </a:r>
            <a:r>
              <a:rPr lang="en-US" altLang="zh-CN" sz="2800" dirty="0"/>
              <a:t>91</a:t>
            </a:r>
            <a:r>
              <a:rPr lang="zh-CN" altLang="en-US" sz="2800" dirty="0"/>
              <a:t>条指令</a:t>
            </a:r>
            <a:r>
              <a:rPr lang="en-US" altLang="zh-CN" sz="2800" dirty="0"/>
              <a:t>;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762000" y="5186716"/>
            <a:ext cx="5106194" cy="1476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兼容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MIPS32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指令子集（大赛规定）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采用单发射五级流水线结构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通过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AXI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接口进行存储器访问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6" name="矩形: 圆角 85"/>
          <p:cNvSpPr/>
          <p:nvPr/>
        </p:nvSpPr>
        <p:spPr>
          <a:xfrm>
            <a:off x="591239" y="2281245"/>
            <a:ext cx="713351" cy="14169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87" name="矩形: 圆角 86"/>
          <p:cNvSpPr/>
          <p:nvPr/>
        </p:nvSpPr>
        <p:spPr>
          <a:xfrm>
            <a:off x="1574086" y="2281244"/>
            <a:ext cx="906914" cy="14169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ICache</a:t>
            </a:r>
            <a:endParaRPr lang="zh-CN" altLang="en-US" dirty="0"/>
          </a:p>
        </p:txBody>
      </p:sp>
      <p:sp>
        <p:nvSpPr>
          <p:cNvPr id="88" name="矩形: 圆角 87"/>
          <p:cNvSpPr/>
          <p:nvPr/>
        </p:nvSpPr>
        <p:spPr>
          <a:xfrm>
            <a:off x="2713873" y="1255707"/>
            <a:ext cx="702571" cy="3422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IF/</a:t>
            </a:r>
            <a:endParaRPr lang="en-US" altLang="zh-CN" dirty="0"/>
          </a:p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9" name="矩形: 圆角 88"/>
          <p:cNvSpPr/>
          <p:nvPr/>
        </p:nvSpPr>
        <p:spPr>
          <a:xfrm>
            <a:off x="8881326" y="2361865"/>
            <a:ext cx="1066800" cy="1270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DCache</a:t>
            </a:r>
            <a:endParaRPr lang="zh-CN" altLang="en-US" dirty="0"/>
          </a:p>
        </p:txBody>
      </p:sp>
      <p:sp>
        <p:nvSpPr>
          <p:cNvPr id="90" name="矩形: 圆角 89"/>
          <p:cNvSpPr/>
          <p:nvPr/>
        </p:nvSpPr>
        <p:spPr>
          <a:xfrm>
            <a:off x="6633164" y="2300150"/>
            <a:ext cx="750397" cy="13318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  <a:endParaRPr lang="en-US" altLang="zh-CN" dirty="0"/>
          </a:p>
        </p:txBody>
      </p:sp>
      <p:sp>
        <p:nvSpPr>
          <p:cNvPr id="91" name="矩形: 圆角 90"/>
          <p:cNvSpPr/>
          <p:nvPr/>
        </p:nvSpPr>
        <p:spPr>
          <a:xfrm>
            <a:off x="5716704" y="1255707"/>
            <a:ext cx="655310" cy="3422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ID/</a:t>
            </a:r>
            <a:endParaRPr lang="en-US" altLang="zh-CN" dirty="0"/>
          </a:p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92" name="矩形: 圆角 91"/>
          <p:cNvSpPr/>
          <p:nvPr/>
        </p:nvSpPr>
        <p:spPr>
          <a:xfrm>
            <a:off x="7687432" y="1233352"/>
            <a:ext cx="775161" cy="3422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EXE/</a:t>
            </a:r>
            <a:endParaRPr lang="en-US" altLang="zh-CN" dirty="0"/>
          </a:p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93" name="矩形: 圆角 92"/>
          <p:cNvSpPr/>
          <p:nvPr/>
        </p:nvSpPr>
        <p:spPr>
          <a:xfrm>
            <a:off x="10363200" y="1278239"/>
            <a:ext cx="946404" cy="3422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MEM/</a:t>
            </a:r>
            <a:endParaRPr lang="en-US" altLang="zh-CN" dirty="0"/>
          </a:p>
          <a:p>
            <a:pPr algn="ctr"/>
            <a:r>
              <a:rPr lang="en-US" altLang="zh-CN" dirty="0"/>
              <a:t>WB</a:t>
            </a:r>
            <a:endParaRPr lang="zh-CN" altLang="en-US" dirty="0"/>
          </a:p>
        </p:txBody>
      </p:sp>
      <p:sp>
        <p:nvSpPr>
          <p:cNvPr id="94" name="矩形: 圆角 93"/>
          <p:cNvSpPr/>
          <p:nvPr/>
        </p:nvSpPr>
        <p:spPr>
          <a:xfrm>
            <a:off x="8710084" y="1519475"/>
            <a:ext cx="1409284" cy="5447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Exception</a:t>
            </a:r>
            <a:endParaRPr lang="en-US" altLang="zh-CN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1300957" y="3012155"/>
            <a:ext cx="2620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2469927" y="2989577"/>
            <a:ext cx="2620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4131174" y="1770377"/>
            <a:ext cx="2620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: 圆角 97"/>
          <p:cNvSpPr/>
          <p:nvPr/>
        </p:nvSpPr>
        <p:spPr>
          <a:xfrm>
            <a:off x="3809648" y="2527852"/>
            <a:ext cx="1409284" cy="544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Regfile</a:t>
            </a:r>
            <a:endParaRPr lang="zh-CN" altLang="en-US" dirty="0"/>
          </a:p>
        </p:txBody>
      </p:sp>
      <p:sp>
        <p:nvSpPr>
          <p:cNvPr id="99" name="矩形: 圆角 98"/>
          <p:cNvSpPr/>
          <p:nvPr/>
        </p:nvSpPr>
        <p:spPr>
          <a:xfrm>
            <a:off x="3874453" y="1530089"/>
            <a:ext cx="1409284" cy="544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altLang="zh-CN" dirty="0"/>
          </a:p>
        </p:txBody>
      </p:sp>
      <p:sp>
        <p:nvSpPr>
          <p:cNvPr id="100" name="矩形: 圆角 99"/>
          <p:cNvSpPr/>
          <p:nvPr/>
        </p:nvSpPr>
        <p:spPr>
          <a:xfrm>
            <a:off x="3805050" y="3191191"/>
            <a:ext cx="1409284" cy="544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HiLo</a:t>
            </a:r>
            <a:endParaRPr lang="zh-CN" altLang="en-US" dirty="0"/>
          </a:p>
        </p:txBody>
      </p:sp>
      <p:sp>
        <p:nvSpPr>
          <p:cNvPr id="101" name="矩形: 圆角 100"/>
          <p:cNvSpPr/>
          <p:nvPr/>
        </p:nvSpPr>
        <p:spPr>
          <a:xfrm>
            <a:off x="3787311" y="3916559"/>
            <a:ext cx="1409284" cy="544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CP0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3422441" y="1756875"/>
            <a:ext cx="463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253296" y="1821496"/>
            <a:ext cx="463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214334" y="2823614"/>
            <a:ext cx="4867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5214334" y="3482598"/>
            <a:ext cx="502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5214334" y="4207966"/>
            <a:ext cx="502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6308170" y="2966087"/>
            <a:ext cx="32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8466252" y="2991333"/>
            <a:ext cx="415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94" idx="1"/>
          </p:cNvCxnSpPr>
          <p:nvPr/>
        </p:nvCxnSpPr>
        <p:spPr>
          <a:xfrm>
            <a:off x="8466252" y="1791870"/>
            <a:ext cx="243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7383561" y="2966087"/>
            <a:ext cx="32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948126" y="3012155"/>
            <a:ext cx="415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肘形 112"/>
          <p:cNvCxnSpPr>
            <a:endCxn id="98" idx="1"/>
          </p:cNvCxnSpPr>
          <p:nvPr/>
        </p:nvCxnSpPr>
        <p:spPr>
          <a:xfrm rot="5400000" flipH="1" flipV="1">
            <a:off x="2664943" y="3678786"/>
            <a:ext cx="2023243" cy="2661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1" name="连接符: 肘形 4100"/>
          <p:cNvCxnSpPr>
            <a:stCxn id="93" idx="3"/>
          </p:cNvCxnSpPr>
          <p:nvPr/>
        </p:nvCxnSpPr>
        <p:spPr>
          <a:xfrm flipH="1">
            <a:off x="3543481" y="2989577"/>
            <a:ext cx="7766123" cy="1833914"/>
          </a:xfrm>
          <a:prstGeom prst="bentConnector3">
            <a:avLst>
              <a:gd name="adj1" fmla="val -2944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2" name="矩形 4101"/>
          <p:cNvSpPr/>
          <p:nvPr/>
        </p:nvSpPr>
        <p:spPr>
          <a:xfrm>
            <a:off x="600800" y="186576"/>
            <a:ext cx="32736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处理器结构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0703" y="5162070"/>
            <a:ext cx="56729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支持精确异常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实现一级指令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Cache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和数据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Cache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verilog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语言进行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RTL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级实现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advTm="146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800" y="186576"/>
            <a:ext cx="42697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处理器性能瓶颈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2607310"/>
            <a:ext cx="4424045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访存时间太长（读存储器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25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周期，写存储器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周期）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1570" y="1520473"/>
            <a:ext cx="5715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性能瓶颈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2850" y="1520383"/>
            <a:ext cx="5715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1841" y="3859556"/>
            <a:ext cx="5106194" cy="553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各流水级延迟不平衡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2693" y="2700140"/>
            <a:ext cx="5106194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实现高命中率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Icache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Dcache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2691" y="3328061"/>
            <a:ext cx="5106194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2" indent="0">
              <a:lnSpc>
                <a:spcPct val="125000"/>
              </a:lnSpc>
              <a:buFont typeface="Wingdings" panose="05000000000000000000" charset="0"/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均衡各个流水级延迟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680075" y="2813685"/>
            <a:ext cx="1166495" cy="60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680075" y="3869690"/>
            <a:ext cx="1066800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93800" y="4774565"/>
            <a:ext cx="3683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CC"/>
                </a:solidFill>
              </a:rPr>
              <a:t>优化指导思想：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1575" y="5523230"/>
            <a:ext cx="9767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采用静态时序分析在微体系结构级进行逻辑优化，在不明显降低</a:t>
            </a:r>
            <a:r>
              <a:rPr lang="en-US" altLang="zh-CN" sz="2400" b="1">
                <a:solidFill>
                  <a:srgbClr val="FF0000"/>
                </a:solidFill>
              </a:rPr>
              <a:t>IPC</a:t>
            </a:r>
            <a:r>
              <a:rPr lang="zh-CN" altLang="en-US" sz="2400" b="1">
                <a:solidFill>
                  <a:srgbClr val="FF0000"/>
                </a:solidFill>
              </a:rPr>
              <a:t>的情况下提升处理器工作主频进而提升性能。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6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2" grpId="0"/>
      <p:bldP spid="7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37159" y="788670"/>
            <a:ext cx="7973441" cy="1091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2">
              <a:lnSpc>
                <a:spcPct val="125000"/>
              </a:lnSpc>
            </a:pPr>
            <a:endParaRPr lang="zh-CN" altLang="en-US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Cache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基本参数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159" y="228600"/>
            <a:ext cx="68351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 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6360" y="2039620"/>
            <a:ext cx="53530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直接映射型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L1 Cache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6360" y="2637155"/>
            <a:ext cx="3855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Icache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Dcache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均为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8KB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6360" y="2084070"/>
            <a:ext cx="3975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Dcache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采用写回策略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905" y="4156075"/>
            <a:ext cx="10057765" cy="1630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2">
              <a:lnSpc>
                <a:spcPct val="125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Cache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访问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命中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时单周期返回结果；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lvl="2">
              <a:lnSpc>
                <a:spcPct val="125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111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访问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缺失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时，暂停流水线，与存储器交互。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6360" y="3227705"/>
            <a:ext cx="52311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lvl="2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FPGA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上的分布式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RAM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advTm="28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5" grpId="0"/>
      <p:bldP spid="6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159" y="228600"/>
            <a:ext cx="691261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b="1" dirty="0">
                <a:solidFill>
                  <a:prstClr val="black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Cache </a:t>
            </a:r>
            <a:endParaRPr lang="zh-CN" altLang="en-US" sz="4000" b="1" dirty="0">
              <a:solidFill>
                <a:prstClr val="black"/>
              </a:solidFill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381000" y="1828800"/>
          <a:ext cx="6553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02640" y="1223645"/>
            <a:ext cx="374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charset="0"/>
                <a:ea typeface="Microsoft JhengHei UI" panose="020B0604030504040204" charset="-120"/>
                <a:cs typeface="黑体" charset="0"/>
              </a:rPr>
              <a:t> Dcache</a:t>
            </a:r>
            <a:r>
              <a:rPr lang="zh-CN" altLang="en-US" sz="2800" b="1" dirty="0">
                <a:latin typeface="黑体" charset="0"/>
                <a:ea typeface="Microsoft JhengHei UI" panose="020B0604030504040204" charset="-120"/>
                <a:cs typeface="黑体" charset="0"/>
              </a:rPr>
              <a:t>容量评估测试</a:t>
            </a:r>
            <a:r>
              <a:rPr lang="en-US" altLang="zh-CN" sz="2800" b="1" dirty="0">
                <a:latin typeface="黑体" charset="0"/>
                <a:ea typeface="Microsoft JhengHei UI" panose="020B0604030504040204" charset="-120"/>
                <a:cs typeface="黑体" charset="0"/>
              </a:rPr>
              <a:t>:</a:t>
            </a:r>
            <a:endParaRPr lang="en-US" altLang="zh-CN" sz="2800" b="1" dirty="0">
              <a:latin typeface="黑体" charset="0"/>
              <a:ea typeface="Microsoft JhengHei UI" panose="020B0604030504040204" charset="-120"/>
              <a:cs typeface="黑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7450" y="1623695"/>
            <a:ext cx="3930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4KB 8KB 115M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37450" y="2966720"/>
            <a:ext cx="3930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16KB 115M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47125" y="4074612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8KB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45095" y="5273675"/>
            <a:ext cx="365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Icache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大小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:8KB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9340850" y="1481455"/>
            <a:ext cx="1447800" cy="9144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乘号 2"/>
          <p:cNvSpPr/>
          <p:nvPr/>
        </p:nvSpPr>
        <p:spPr>
          <a:xfrm>
            <a:off x="8910955" y="2966720"/>
            <a:ext cx="979170" cy="814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597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5" grpId="0"/>
      <p:bldP spid="15" grpId="1"/>
      <p:bldP spid="15" grpId="2"/>
      <p:bldP spid="8" grpId="0"/>
      <p:bldP spid="8" grpId="1"/>
      <p:bldP spid="2050" grpId="0" bldLvl="0" animBg="1"/>
      <p:bldP spid="2050" grpId="1" bldLvl="0" animBg="1"/>
      <p:bldP spid="3" grpId="0" bldLvl="0" animBg="1"/>
      <p:bldP spid="3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86076"/>
            <a:ext cx="58089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--IO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延迟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单圆角矩形 3"/>
          <p:cNvSpPr/>
          <p:nvPr/>
        </p:nvSpPr>
        <p:spPr>
          <a:xfrm>
            <a:off x="5715000" y="3387824"/>
            <a:ext cx="1447800" cy="1219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9305" y="1720215"/>
            <a:ext cx="5982335" cy="4905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使用寄存器将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CPU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与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IO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隔开，减少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IO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延迟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348" y="1268610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延迟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"/>
          <p:cNvSpPr/>
          <p:nvPr/>
        </p:nvSpPr>
        <p:spPr>
          <a:xfrm>
            <a:off x="3358832" y="3071277"/>
            <a:ext cx="1697990" cy="1421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67125" y="3387824"/>
            <a:ext cx="951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myCPU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7570" y="4074894"/>
            <a:ext cx="151384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31870" y="4099024"/>
            <a:ext cx="124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AXI signals</a:t>
            </a:r>
            <a:endParaRPr lang="en-US" altLang="zh-CN"/>
          </a:p>
        </p:txBody>
      </p:sp>
      <p:sp>
        <p:nvSpPr>
          <p:cNvPr id="19" name="下箭头 8"/>
          <p:cNvSpPr/>
          <p:nvPr/>
        </p:nvSpPr>
        <p:spPr>
          <a:xfrm>
            <a:off x="4093210" y="4517489"/>
            <a:ext cx="229235" cy="319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28001" y="4846600"/>
            <a:ext cx="4038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24216" y="4936770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AXI   1×2  bridge</a:t>
            </a:r>
            <a:endParaRPr lang="en-US" altLang="zh-CN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31610" y="3305791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31610" y="3305791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16"/>
          <p:cNvSpPr/>
          <p:nvPr/>
        </p:nvSpPr>
        <p:spPr>
          <a:xfrm rot="20040000">
            <a:off x="4931410" y="3998694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12790" y="3500219"/>
            <a:ext cx="1252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AXI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信号更改为寄存器类型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779010" y="4290794"/>
            <a:ext cx="76200" cy="165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28735" y="2416175"/>
            <a:ext cx="2503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112MHz</a:t>
            </a:r>
            <a:endParaRPr lang="en-US" altLang="zh-CN" sz="3200"/>
          </a:p>
        </p:txBody>
      </p:sp>
      <p:sp>
        <p:nvSpPr>
          <p:cNvPr id="4" name="下箭头 3"/>
          <p:cNvSpPr/>
          <p:nvPr/>
        </p:nvSpPr>
        <p:spPr>
          <a:xfrm>
            <a:off x="9144000" y="3276600"/>
            <a:ext cx="9906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77300" y="4810760"/>
            <a:ext cx="233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125MHz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9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159" y="228600"/>
            <a:ext cx="68351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--Cache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143000"/>
            <a:ext cx="6080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考虑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访问造成流水级延迟不平衡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813798"/>
            <a:ext cx="762000" cy="216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</a:t>
            </a:r>
            <a:r>
              <a:rPr lang="en-US" altLang="zh-CN" dirty="0" err="1">
                <a:solidFill>
                  <a:schemeClr val="tx1"/>
                </a:solidFill>
              </a:rPr>
              <a:t>Ex</a:t>
            </a:r>
            <a:r>
              <a:rPr lang="en-US" altLang="zh-CN" dirty="0">
                <a:solidFill>
                  <a:schemeClr val="tx1"/>
                </a:solidFill>
              </a:rPr>
              <a:t>/Mem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219200" y="22098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95400" y="18137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addr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92300" y="1678389"/>
          <a:ext cx="761999" cy="114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</a:tblGrid>
              <a:tr h="382129"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</a:tr>
              <a:tr h="382129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821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1247140" y="3406140"/>
            <a:ext cx="215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402660" y="2743207"/>
            <a:ext cx="914400" cy="10477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654299" y="2209800"/>
            <a:ext cx="281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935300" y="2209800"/>
            <a:ext cx="0" cy="919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948940" y="3120390"/>
            <a:ext cx="453720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2" idx="6"/>
          </p:cNvCxnSpPr>
          <p:nvPr/>
        </p:nvCxnSpPr>
        <p:spPr>
          <a:xfrm>
            <a:off x="4317060" y="3267092"/>
            <a:ext cx="52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28465" y="2570480"/>
            <a:ext cx="715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Hit or</a:t>
            </a:r>
            <a:endParaRPr lang="en-US" altLang="zh-CN" dirty="0"/>
          </a:p>
          <a:p>
            <a:r>
              <a:rPr lang="en-US" altLang="zh-CN" dirty="0"/>
              <a:t>miss</a:t>
            </a:r>
            <a:endParaRPr lang="zh-CN" altLang="en-US" dirty="0"/>
          </a:p>
        </p:txBody>
      </p:sp>
      <p:sp>
        <p:nvSpPr>
          <p:cNvPr id="58" name="箭头: 右 57"/>
          <p:cNvSpPr/>
          <p:nvPr/>
        </p:nvSpPr>
        <p:spPr>
          <a:xfrm>
            <a:off x="5178779" y="2209800"/>
            <a:ext cx="914396" cy="144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8293328" y="1663072"/>
            <a:ext cx="762000" cy="216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</a:t>
            </a:r>
            <a:r>
              <a:rPr lang="en-US" altLang="zh-CN" dirty="0" err="1">
                <a:solidFill>
                  <a:schemeClr val="tx1"/>
                </a:solidFill>
              </a:rPr>
              <a:t>Ex</a:t>
            </a:r>
            <a:r>
              <a:rPr lang="en-US" altLang="zh-CN" dirty="0">
                <a:solidFill>
                  <a:schemeClr val="tx1"/>
                </a:solidFill>
              </a:rPr>
              <a:t>/Mem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349828" y="2743207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337127" y="239315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addr</a:t>
            </a:r>
            <a:endParaRPr lang="zh-CN" altLang="en-US" dirty="0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035628" y="2212925"/>
          <a:ext cx="761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9083050" y="3011708"/>
            <a:ext cx="84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9928813" y="2348775"/>
            <a:ext cx="914400" cy="10477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083050" y="2729768"/>
            <a:ext cx="84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6"/>
          </p:cNvCxnSpPr>
          <p:nvPr/>
        </p:nvCxnSpPr>
        <p:spPr>
          <a:xfrm>
            <a:off x="10843213" y="2948860"/>
            <a:ext cx="52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7730126" y="2737509"/>
            <a:ext cx="520873" cy="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0865361" y="220175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Hit or</a:t>
            </a:r>
            <a:endParaRPr lang="en-US" altLang="zh-CN" dirty="0"/>
          </a:p>
          <a:p>
            <a:r>
              <a:rPr lang="en-US" altLang="zh-CN" dirty="0"/>
              <a:t>miss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1733616" y="3706054"/>
            <a:ext cx="255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851477" y="3650462"/>
            <a:ext cx="255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0069443" y="3606310"/>
            <a:ext cx="255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2349727" y="5010262"/>
            <a:ext cx="78610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将读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Tag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放在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Tag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比较放在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从而平衡流水线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环形箭头 2"/>
          <p:cNvSpPr/>
          <p:nvPr/>
        </p:nvSpPr>
        <p:spPr>
          <a:xfrm rot="11040000">
            <a:off x="28575" y="1954530"/>
            <a:ext cx="2209800" cy="1676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2375" y="5017770"/>
            <a:ext cx="1698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125MHz</a:t>
            </a:r>
            <a:endParaRPr lang="en-US" altLang="zh-CN" sz="3200" b="1"/>
          </a:p>
        </p:txBody>
      </p:sp>
      <p:sp>
        <p:nvSpPr>
          <p:cNvPr id="12" name="右箭头 11"/>
          <p:cNvSpPr/>
          <p:nvPr/>
        </p:nvSpPr>
        <p:spPr>
          <a:xfrm>
            <a:off x="4749165" y="4928235"/>
            <a:ext cx="1524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62775" y="4992370"/>
            <a:ext cx="1698625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129MHz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591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22" grpId="0" animBg="1"/>
      <p:bldP spid="56" grpId="0"/>
      <p:bldP spid="58" grpId="0" animBg="1"/>
      <p:bldP spid="59" grpId="0" animBg="1"/>
      <p:bldP spid="61" grpId="0"/>
      <p:bldP spid="64" grpId="0" animBg="1"/>
      <p:bldP spid="73" grpId="0"/>
      <p:bldP spid="74" grpId="0"/>
      <p:bldP spid="75" grpId="0"/>
      <p:bldP spid="76" grpId="0"/>
      <p:bldP spid="77" grpId="0"/>
      <p:bldP spid="77" grpId="1"/>
      <p:bldP spid="3" grpId="0" animBg="1"/>
      <p:bldP spid="6" grpId="0"/>
      <p:bldP spid="12" grpId="0" bldLvl="0" animBg="1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159" y="228600"/>
            <a:ext cx="63169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处理器优化</a:t>
            </a:r>
            <a:r>
              <a:rPr lang="en-US" altLang="zh-CN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4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前递路径</a:t>
            </a:r>
            <a:endParaRPr lang="zh-CN" altLang="en-US" sz="4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4379277" y="4193169"/>
            <a:ext cx="655320" cy="2331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7115492" y="4167769"/>
            <a:ext cx="704215" cy="23564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22"/>
          <p:cNvSpPr/>
          <p:nvPr/>
        </p:nvSpPr>
        <p:spPr>
          <a:xfrm>
            <a:off x="5645600" y="5435925"/>
            <a:ext cx="989087" cy="733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ALU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圆角矩形 23"/>
          <p:cNvSpPr/>
          <p:nvPr/>
        </p:nvSpPr>
        <p:spPr>
          <a:xfrm>
            <a:off x="8053387" y="4960249"/>
            <a:ext cx="11430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86187" y="4395099"/>
            <a:ext cx="34290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  <a:endParaRPr lang="en-US" altLang="zh-CN" dirty="0"/>
          </a:p>
        </p:txBody>
      </p:sp>
      <p:sp>
        <p:nvSpPr>
          <p:cNvPr id="36" name="文本框 35"/>
          <p:cNvSpPr txBox="1"/>
          <p:nvPr/>
        </p:nvSpPr>
        <p:spPr>
          <a:xfrm>
            <a:off x="3760787" y="5436499"/>
            <a:ext cx="34290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  <a:endParaRPr lang="en-US" altLang="zh-CN" dirty="0"/>
          </a:p>
        </p:txBody>
      </p:sp>
      <p:cxnSp>
        <p:nvCxnSpPr>
          <p:cNvPr id="37" name="肘形连接符 31"/>
          <p:cNvCxnSpPr/>
          <p:nvPr/>
        </p:nvCxnSpPr>
        <p:spPr>
          <a:xfrm rot="10800000" flipV="1">
            <a:off x="3501407" y="5824669"/>
            <a:ext cx="3133714" cy="815790"/>
          </a:xfrm>
          <a:prstGeom prst="bentConnector3">
            <a:avLst>
              <a:gd name="adj1" fmla="val -61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6"/>
          <p:cNvCxnSpPr/>
          <p:nvPr/>
        </p:nvCxnSpPr>
        <p:spPr>
          <a:xfrm rot="16200000">
            <a:off x="2724467" y="5679069"/>
            <a:ext cx="1784985" cy="23812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41"/>
          <p:cNvCxnSpPr/>
          <p:nvPr/>
        </p:nvCxnSpPr>
        <p:spPr>
          <a:xfrm rot="10800000" flipV="1">
            <a:off x="6811217" y="5341248"/>
            <a:ext cx="2362200" cy="1299846"/>
          </a:xfrm>
          <a:prstGeom prst="bentConnector3">
            <a:avLst>
              <a:gd name="adj1" fmla="val -903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481387" y="5798449"/>
            <a:ext cx="304800" cy="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453880" y="4394835"/>
            <a:ext cx="22910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将旁路选择从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EXE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级改到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减轻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级压力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使分支跳转路径变短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3835795" y="1274467"/>
            <a:ext cx="655320" cy="2331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7344092" y="1200832"/>
            <a:ext cx="704215" cy="23564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22"/>
          <p:cNvSpPr/>
          <p:nvPr/>
        </p:nvSpPr>
        <p:spPr>
          <a:xfrm>
            <a:off x="5978057" y="2307729"/>
            <a:ext cx="880104" cy="740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ALU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3" name="圆角矩形 23"/>
          <p:cNvSpPr/>
          <p:nvPr/>
        </p:nvSpPr>
        <p:spPr>
          <a:xfrm>
            <a:off x="8547984" y="1929584"/>
            <a:ext cx="1143000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47697" y="1274467"/>
            <a:ext cx="314488" cy="948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  <a:endParaRPr lang="en-US" altLang="zh-CN" dirty="0"/>
          </a:p>
        </p:txBody>
      </p:sp>
      <p:sp>
        <p:nvSpPr>
          <p:cNvPr id="45" name="文本框 44"/>
          <p:cNvSpPr txBox="1"/>
          <p:nvPr/>
        </p:nvSpPr>
        <p:spPr>
          <a:xfrm>
            <a:off x="5062303" y="2364264"/>
            <a:ext cx="308916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  <a:endParaRPr lang="en-US" altLang="zh-CN" dirty="0"/>
          </a:p>
        </p:txBody>
      </p:sp>
      <p:cxnSp>
        <p:nvCxnSpPr>
          <p:cNvPr id="46" name="肘形连接符 31"/>
          <p:cNvCxnSpPr/>
          <p:nvPr/>
        </p:nvCxnSpPr>
        <p:spPr>
          <a:xfrm rot="10800000" flipV="1">
            <a:off x="4788547" y="2605241"/>
            <a:ext cx="3259760" cy="1130456"/>
          </a:xfrm>
          <a:prstGeom prst="bentConnector3">
            <a:avLst>
              <a:gd name="adj1" fmla="val -7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36"/>
          <p:cNvCxnSpPr/>
          <p:nvPr/>
        </p:nvCxnSpPr>
        <p:spPr>
          <a:xfrm rot="5400000" flipH="1" flipV="1">
            <a:off x="3916135" y="2603788"/>
            <a:ext cx="1994905" cy="2636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1"/>
          <p:cNvCxnSpPr>
            <a:stCxn id="62" idx="3"/>
          </p:cNvCxnSpPr>
          <p:nvPr/>
        </p:nvCxnSpPr>
        <p:spPr>
          <a:xfrm flipH="1">
            <a:off x="7898408" y="2345084"/>
            <a:ext cx="2796288" cy="1388634"/>
          </a:xfrm>
          <a:prstGeom prst="bentConnector3">
            <a:avLst>
              <a:gd name="adj1" fmla="val -81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803223" y="2716014"/>
            <a:ext cx="304800" cy="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/>
          <p:cNvSpPr/>
          <p:nvPr/>
        </p:nvSpPr>
        <p:spPr>
          <a:xfrm>
            <a:off x="2302764" y="1972730"/>
            <a:ext cx="1198563" cy="6255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Regfile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10039376" y="1178906"/>
            <a:ext cx="655320" cy="2331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ID/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4470772" y="2243022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497746" y="2277249"/>
            <a:ext cx="304800" cy="0"/>
          </a:xfrm>
          <a:prstGeom prst="straightConnector1">
            <a:avLst/>
          </a:prstGeom>
          <a:ln w="3810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/>
          <p:cNvSpPr/>
          <p:nvPr/>
        </p:nvSpPr>
        <p:spPr>
          <a:xfrm>
            <a:off x="1987231" y="5028494"/>
            <a:ext cx="1198563" cy="6255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Regfile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3167062" y="5341249"/>
            <a:ext cx="304800" cy="0"/>
          </a:xfrm>
          <a:prstGeom prst="straightConnector1">
            <a:avLst/>
          </a:prstGeom>
          <a:ln w="38100">
            <a:solidFill>
              <a:srgbClr val="44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858161" y="2598240"/>
            <a:ext cx="486449" cy="0"/>
          </a:xfrm>
          <a:prstGeom prst="straightConnector1">
            <a:avLst/>
          </a:prstGeom>
          <a:ln w="38100">
            <a:solidFill>
              <a:srgbClr val="44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36"/>
          <p:cNvCxnSpPr/>
          <p:nvPr/>
        </p:nvCxnSpPr>
        <p:spPr>
          <a:xfrm rot="5400000" flipH="1" flipV="1">
            <a:off x="3915672" y="2599343"/>
            <a:ext cx="1994905" cy="26368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362185" y="1721787"/>
            <a:ext cx="605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5362185" y="2691584"/>
            <a:ext cx="304800" cy="0"/>
          </a:xfrm>
          <a:prstGeom prst="straightConnector1">
            <a:avLst/>
          </a:prstGeom>
          <a:ln w="38100">
            <a:solidFill>
              <a:srgbClr val="44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5662734" y="1929584"/>
            <a:ext cx="0" cy="780306"/>
          </a:xfrm>
          <a:prstGeom prst="straightConnector1">
            <a:avLst/>
          </a:prstGeom>
          <a:ln w="38100">
            <a:solidFill>
              <a:srgbClr val="44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5662734" y="1929584"/>
            <a:ext cx="304800" cy="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22"/>
          <p:cNvSpPr/>
          <p:nvPr/>
        </p:nvSpPr>
        <p:spPr>
          <a:xfrm>
            <a:off x="5967540" y="1379305"/>
            <a:ext cx="956577" cy="740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Branch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5029354" y="4840869"/>
            <a:ext cx="605349" cy="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22"/>
          <p:cNvSpPr/>
          <p:nvPr/>
        </p:nvSpPr>
        <p:spPr>
          <a:xfrm>
            <a:off x="5604704" y="4485841"/>
            <a:ext cx="956577" cy="740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Branch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" name="肘形连接符 2"/>
          <p:cNvCxnSpPr/>
          <p:nvPr/>
        </p:nvCxnSpPr>
        <p:spPr>
          <a:xfrm flipH="1" flipV="1">
            <a:off x="466725" y="1059180"/>
            <a:ext cx="6466840" cy="682625"/>
          </a:xfrm>
          <a:prstGeom prst="bentConnector3">
            <a:avLst>
              <a:gd name="adj1" fmla="val -368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57200" y="1059180"/>
            <a:ext cx="9525" cy="998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01" idx="3"/>
          </p:cNvCxnSpPr>
          <p:nvPr/>
        </p:nvCxnSpPr>
        <p:spPr>
          <a:xfrm flipH="1" flipV="1">
            <a:off x="228600" y="3886200"/>
            <a:ext cx="6332220" cy="969645"/>
          </a:xfrm>
          <a:prstGeom prst="bentConnector3">
            <a:avLst>
              <a:gd name="adj1" fmla="val -3761"/>
            </a:avLst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28600" y="3891915"/>
            <a:ext cx="635" cy="1289685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/>
          <p:nvPr/>
        </p:nvGraphicFramePr>
        <p:xfrm>
          <a:off x="850265" y="1572895"/>
          <a:ext cx="7918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Icache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459105" y="2052320"/>
            <a:ext cx="379095" cy="5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/>
          <p:nvPr/>
        </p:nvGraphicFramePr>
        <p:xfrm>
          <a:off x="672465" y="4671695"/>
          <a:ext cx="7918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Icache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>
            <a:off x="228600" y="5181600"/>
            <a:ext cx="533400" cy="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1435" y="2058670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pc_next</a:t>
            </a:r>
            <a:endParaRPr lang="en-US" altLang="zh-CN"/>
          </a:p>
        </p:txBody>
      </p:sp>
      <p:sp>
        <p:nvSpPr>
          <p:cNvPr id="53" name="右箭头 52"/>
          <p:cNvSpPr/>
          <p:nvPr/>
        </p:nvSpPr>
        <p:spPr>
          <a:xfrm>
            <a:off x="4749165" y="1651635"/>
            <a:ext cx="1524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962775" y="1715770"/>
            <a:ext cx="1698625" cy="58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131MHz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470150" y="1741170"/>
            <a:ext cx="1698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129MHz</a:t>
            </a:r>
            <a:endParaRPr lang="en-US" altLang="zh-CN" sz="3200" b="1"/>
          </a:p>
        </p:txBody>
      </p:sp>
      <p:sp>
        <p:nvSpPr>
          <p:cNvPr id="57" name="文本框 56"/>
          <p:cNvSpPr txBox="1"/>
          <p:nvPr/>
        </p:nvSpPr>
        <p:spPr>
          <a:xfrm>
            <a:off x="151765" y="5181600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pc_next</a:t>
            </a:r>
            <a:endParaRPr lang="en-US" altLang="zh-CN"/>
          </a:p>
        </p:txBody>
      </p:sp>
    </p:spTree>
  </p:cSld>
  <p:clrMapOvr>
    <a:masterClrMapping/>
  </p:clrMapOvr>
  <p:transition advTm="51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4" grpId="0" animBg="1"/>
      <p:bldP spid="62" grpId="0" animBg="1"/>
      <p:bldP spid="99" grpId="0" animBg="1"/>
      <p:bldP spid="52" grpId="0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6" grpId="0"/>
      <p:bldP spid="74" grpId="0" animBg="1"/>
      <p:bldP spid="101" grpId="0" animBg="1"/>
      <p:bldP spid="40" grpId="1" animBg="1"/>
      <p:bldP spid="41" grpId="1" animBg="1"/>
      <p:bldP spid="42" grpId="1" animBg="1"/>
      <p:bldP spid="43" grpId="1" animBg="1"/>
      <p:bldP spid="44" grpId="1" animBg="1"/>
      <p:bldP spid="45" grpId="1" animBg="1"/>
      <p:bldP spid="54" grpId="1" animBg="1"/>
      <p:bldP spid="62" grpId="1" animBg="1"/>
      <p:bldP spid="99" grpId="1" animBg="1"/>
      <p:bldP spid="52" grpId="1"/>
      <p:bldP spid="53" grpId="0" animBg="1"/>
      <p:bldP spid="55" grpId="0" bldLvl="0" animBg="1"/>
      <p:bldP spid="56" grpId="0"/>
      <p:bldP spid="5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WPS 演示</Application>
  <PresentationFormat>宽屏</PresentationFormat>
  <Paragraphs>480</Paragraphs>
  <Slides>23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6" baseType="lpstr">
      <vt:lpstr>Arial</vt:lpstr>
      <vt:lpstr>SimSun</vt:lpstr>
      <vt:lpstr>Wingdings</vt:lpstr>
      <vt:lpstr>Calibri</vt:lpstr>
      <vt:lpstr>黑体</vt:lpstr>
      <vt:lpstr>Wingdings 2</vt:lpstr>
      <vt:lpstr>华文中宋</vt:lpstr>
      <vt:lpstr>Times New Roman</vt:lpstr>
      <vt:lpstr>Wingdings</vt:lpstr>
      <vt:lpstr>Microsoft JhengHei UI</vt:lpstr>
      <vt:lpstr>黑体</vt:lpstr>
      <vt:lpstr>Microsoft YaHei</vt:lpstr>
      <vt:lpstr>Arial Unicode MS</vt:lpstr>
      <vt:lpstr>等线 Light</vt:lpstr>
      <vt:lpstr>Calibri Light</vt:lpstr>
      <vt:lpstr>等线</vt:lpstr>
      <vt:lpstr>Office 主题​​</vt:lpstr>
      <vt:lpstr>2_Office 主题​​</vt:lpstr>
      <vt:lpstr>1_Office 主题​​</vt:lpstr>
      <vt:lpstr>3_Office 主题​​</vt:lpstr>
      <vt:lpstr>7_Office 主题​​</vt:lpstr>
      <vt:lpstr>8_Office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Northwestern Polytechnical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超大规模集成电路</dc:title>
  <dc:creator>Meng Zhang</dc:creator>
  <cp:keywords>SP_NWPU</cp:keywords>
  <cp:lastModifiedBy>serawfy</cp:lastModifiedBy>
  <cp:revision>543</cp:revision>
  <dcterms:created xsi:type="dcterms:W3CDTF">2018-09-21T16:04:00Z</dcterms:created>
  <dcterms:modified xsi:type="dcterms:W3CDTF">2018-09-22T02:14:29Z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