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414" r:id="rId3"/>
    <p:sldId id="757" r:id="rId5"/>
    <p:sldId id="758" r:id="rId6"/>
    <p:sldId id="783" r:id="rId7"/>
    <p:sldId id="730" r:id="rId8"/>
    <p:sldId id="784" r:id="rId9"/>
    <p:sldId id="785" r:id="rId10"/>
    <p:sldId id="786" r:id="rId11"/>
    <p:sldId id="787" r:id="rId12"/>
    <p:sldId id="788" r:id="rId13"/>
    <p:sldId id="789" r:id="rId14"/>
    <p:sldId id="790" r:id="rId15"/>
    <p:sldId id="791" r:id="rId16"/>
    <p:sldId id="792" r:id="rId17"/>
    <p:sldId id="793" r:id="rId18"/>
    <p:sldId id="794" r:id="rId19"/>
    <p:sldId id="795" r:id="rId20"/>
    <p:sldId id="796" r:id="rId21"/>
    <p:sldId id="797" r:id="rId22"/>
    <p:sldId id="756" r:id="rId23"/>
  </p:sldIdLst>
  <p:sldSz cx="9144000" cy="5143500" type="screen16x9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8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2E"/>
    <a:srgbClr val="131426"/>
    <a:srgbClr val="CB3517"/>
    <a:srgbClr val="323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914" autoAdjust="0"/>
  </p:normalViewPr>
  <p:slideViewPr>
    <p:cSldViewPr showGuides="1">
      <p:cViewPr varScale="1">
        <p:scale>
          <a:sx n="216" d="100"/>
          <a:sy n="216" d="100"/>
        </p:scale>
        <p:origin x="200" y="116"/>
      </p:cViewPr>
      <p:guideLst>
        <p:guide orient="horz" pos="1478"/>
        <p:guide pos="29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75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286FA-1D4E-41F4-820F-967583331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zh-CN" altLang="en-US"/>
              <a:t>，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algn="l" rtl="0" eaLnBrk="0">
              <a:lnSpc>
                <a:spcPts val="1470"/>
              </a:lnSpc>
              <a:spcBef>
                <a:spcPts val="455"/>
              </a:spcBef>
            </a:pPr>
            <a:r>
              <a:rPr kern="0" spc="610" dirty="0">
                <a:solidFill>
                  <a:srgbClr val="0057BC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kern="0" spc="-50" dirty="0">
                <a:solidFill>
                  <a:srgbClr val="0057BC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答案</a:t>
            </a:r>
            <a:r>
              <a:rPr kern="0" spc="-20" dirty="0">
                <a:solidFill>
                  <a:srgbClr val="0057B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C</a:t>
            </a:r>
            <a:endParaRPr lang="en-US" altLang="en-US" dirty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algn="l" rtl="0" eaLnBrk="0">
              <a:lnSpc>
                <a:spcPts val="1470"/>
              </a:lnSpc>
              <a:spcBef>
                <a:spcPts val="455"/>
              </a:spcBef>
            </a:pPr>
            <a:r>
              <a:rPr kern="0" spc="610" dirty="0">
                <a:solidFill>
                  <a:srgbClr val="0057BC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kern="0" spc="-50" dirty="0">
                <a:solidFill>
                  <a:srgbClr val="0057BC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答案</a:t>
            </a:r>
            <a:r>
              <a:rPr kern="0" spc="-20" dirty="0">
                <a:solidFill>
                  <a:srgbClr val="0057B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C</a:t>
            </a:r>
            <a:endParaRPr lang="en-US" altLang="en-US" dirty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algn="l" rtl="0" eaLnBrk="0">
              <a:lnSpc>
                <a:spcPts val="1570"/>
              </a:lnSpc>
              <a:spcBef>
                <a:spcPts val="145"/>
              </a:spcBef>
            </a:pPr>
            <a:r>
              <a:rPr kern="0" spc="550" dirty="0">
                <a:solidFill>
                  <a:srgbClr val="0058B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kern="0" spc="-80" dirty="0">
                <a:solidFill>
                  <a:srgbClr val="0058B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答案：</a:t>
            </a:r>
            <a:r>
              <a:rPr kern="0" spc="-230" dirty="0">
                <a:solidFill>
                  <a:srgbClr val="0058B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kern="0" spc="-80" dirty="0">
                <a:solidFill>
                  <a:srgbClr val="0058BD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algn="l" rtl="0" eaLnBrk="0">
              <a:lnSpc>
                <a:spcPts val="1570"/>
              </a:lnSpc>
              <a:spcBef>
                <a:spcPts val="145"/>
              </a:spcBef>
            </a:pPr>
            <a:r>
              <a:rPr kern="0" spc="550" dirty="0">
                <a:solidFill>
                  <a:srgbClr val="0058B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kern="0" spc="-80" dirty="0">
                <a:solidFill>
                  <a:srgbClr val="0058B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答案：</a:t>
            </a:r>
            <a:r>
              <a:rPr kern="0" spc="-230" dirty="0">
                <a:solidFill>
                  <a:srgbClr val="0058B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kern="0" spc="-80" dirty="0">
                <a:solidFill>
                  <a:srgbClr val="0058BD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algn="l" rtl="0" eaLnBrk="0">
              <a:lnSpc>
                <a:spcPts val="1570"/>
              </a:lnSpc>
              <a:spcBef>
                <a:spcPts val="145"/>
              </a:spcBef>
            </a:pP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algn="l" rtl="0" eaLnBrk="0">
              <a:lnSpc>
                <a:spcPts val="1570"/>
              </a:lnSpc>
              <a:spcBef>
                <a:spcPts val="145"/>
              </a:spcBef>
            </a:pPr>
            <a:r>
              <a:rPr lang="zh-CN" altLang="en-US"/>
              <a:t>答案：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algn="l" rtl="0" eaLnBrk="0">
              <a:lnSpc>
                <a:spcPts val="1570"/>
              </a:lnSpc>
              <a:spcBef>
                <a:spcPts val="145"/>
              </a:spcBef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algn="l" rtl="0" eaLnBrk="0">
              <a:lnSpc>
                <a:spcPts val="1570"/>
              </a:lnSpc>
              <a:spcBef>
                <a:spcPts val="145"/>
              </a:spcBef>
            </a:pP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algn="l" rtl="0" eaLnBrk="0">
              <a:lnSpc>
                <a:spcPct val="98000"/>
              </a:lnSpc>
              <a:spcBef>
                <a:spcPts val="410"/>
              </a:spcBef>
            </a:pPr>
            <a:r>
              <a:rPr kern="0" dirty="0">
                <a:solidFill>
                  <a:srgbClr val="0057B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algn="l" rtl="0" eaLnBrk="0">
              <a:lnSpc>
                <a:spcPct val="98000"/>
              </a:lnSpc>
              <a:spcBef>
                <a:spcPts val="410"/>
              </a:spcBef>
            </a:pPr>
            <a:r>
              <a:rPr lang="en-US" kern="0" spc="20" dirty="0">
                <a:solidFill>
                  <a:srgbClr val="0058B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ern="0" spc="-40" dirty="0">
                <a:solidFill>
                  <a:srgbClr val="0058B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·</a:t>
            </a:r>
            <a:r>
              <a:rPr kern="0" spc="70" dirty="0">
                <a:solidFill>
                  <a:srgbClr val="0058B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b="1" kern="0" spc="-40" dirty="0">
                <a:solidFill>
                  <a:srgbClr val="0058B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答案：</a:t>
            </a:r>
            <a:r>
              <a:rPr kern="0" spc="-70" dirty="0">
                <a:solidFill>
                  <a:srgbClr val="0058B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kern="0" spc="-40" dirty="0">
                <a:solidFill>
                  <a:srgbClr val="0058BD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A</a:t>
            </a:r>
            <a:endParaRPr lang="en-US" altLang="en-US" dirty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ern="0" spc="-40" dirty="0">
                <a:solidFill>
                  <a:srgbClr val="0058B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·</a:t>
            </a:r>
            <a:r>
              <a:rPr kern="0" spc="70" dirty="0">
                <a:solidFill>
                  <a:srgbClr val="0058B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b="1" kern="0" spc="-40" dirty="0">
                <a:solidFill>
                  <a:srgbClr val="0058B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答案：</a:t>
            </a:r>
            <a:r>
              <a:rPr kern="0" spc="-70" dirty="0">
                <a:solidFill>
                  <a:srgbClr val="0058B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kern="0" spc="-40" dirty="0">
                <a:solidFill>
                  <a:srgbClr val="0058BD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A</a:t>
            </a:r>
            <a:endParaRPr lang="en-US" altLang="en-US" dirty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ern="0" spc="-40" dirty="0">
                <a:solidFill>
                  <a:srgbClr val="0058B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·</a:t>
            </a:r>
            <a:r>
              <a:rPr kern="0" spc="70" dirty="0">
                <a:solidFill>
                  <a:srgbClr val="0058B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b="1" kern="0" spc="-40" dirty="0">
                <a:solidFill>
                  <a:srgbClr val="0058B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答案：</a:t>
            </a:r>
            <a:r>
              <a:rPr kern="0" spc="-70" dirty="0">
                <a:solidFill>
                  <a:srgbClr val="0058B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kern="0" spc="-40" dirty="0">
                <a:solidFill>
                  <a:srgbClr val="0058BD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A</a:t>
            </a:r>
            <a:endParaRPr lang="en-US" altLang="en-US" dirty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ern="0" spc="-40" dirty="0">
                <a:solidFill>
                  <a:srgbClr val="0058B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·</a:t>
            </a:r>
            <a:r>
              <a:rPr kern="0" spc="70" dirty="0">
                <a:solidFill>
                  <a:srgbClr val="0058B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b="1" kern="0" spc="-40" dirty="0">
                <a:solidFill>
                  <a:srgbClr val="0058B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答案：</a:t>
            </a:r>
            <a:r>
              <a:rPr kern="0" spc="-70" dirty="0">
                <a:solidFill>
                  <a:srgbClr val="0058B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kern="0" spc="-40" dirty="0">
                <a:solidFill>
                  <a:srgbClr val="0058BD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A</a:t>
            </a:r>
            <a:endParaRPr lang="en-US" altLang="en-US" dirty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algn="l" rtl="0" eaLnBrk="0">
              <a:lnSpc>
                <a:spcPts val="1470"/>
              </a:lnSpc>
              <a:spcBef>
                <a:spcPts val="455"/>
              </a:spcBef>
            </a:pPr>
            <a:r>
              <a:rPr kern="0" spc="610" dirty="0">
                <a:solidFill>
                  <a:srgbClr val="0057BC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kern="0" spc="-50" dirty="0">
                <a:solidFill>
                  <a:srgbClr val="0057BC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答案</a:t>
            </a:r>
            <a:r>
              <a:rPr kern="0" spc="-20" dirty="0">
                <a:solidFill>
                  <a:srgbClr val="0057B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C</a:t>
            </a:r>
            <a:endParaRPr lang="en-US" altLang="en-US" dirty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8D6B-5688-4B1B-816B-C8E80BFF8CD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079A-01F7-403F-A5A4-2406BB22D54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E1B8-D0C0-42DE-B82B-0D9273CB657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E1AF-DAB2-4ADF-93FA-D25DD27C073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E661-801A-4BC7-BD13-B4514D0BF7C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F0C4-B81E-437B-B9F6-D83FD98A62B2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047B-9E9A-4966-BBED-C933A05174B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E77B-BCC5-45BE-9B5E-2D38C7AFB5B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9A80-8B57-403E-9ABD-5EF56E9E49B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F676-15A5-402A-A89B-21515CD99382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C7EA-4A56-4142-8A9F-722925628C6B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4731990"/>
            <a:ext cx="9143999" cy="4165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136" y="480333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Impact" panose="020B0806030902050204" pitchFamily="34" charset="0"/>
                <a:ea typeface="+mn-ea"/>
              </a:defRPr>
            </a:lvl1pPr>
          </a:lstStyle>
          <a:p>
            <a:fld id="{9DD1F462-85FF-4F29-B431-4C51C50C97AB}" type="datetime1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8662737" y="4867191"/>
            <a:ext cx="224839" cy="224839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 flipH="1">
            <a:off x="8291829" y="4867191"/>
            <a:ext cx="224839" cy="224839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/>
          <p:cNvSpPr/>
          <p:nvPr userDrawn="1"/>
        </p:nvSpPr>
        <p:spPr>
          <a:xfrm>
            <a:off x="-1" y="195486"/>
            <a:ext cx="827585" cy="4663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>
            <a:off x="895341" y="195183"/>
            <a:ext cx="220275" cy="4663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8848519" y="223916"/>
            <a:ext cx="296534" cy="4663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tags" Target="../tags/tag4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6" Type="http://schemas.openxmlformats.org/officeDocument/2006/relationships/tags" Target="../tags/tag62.xml"/><Relationship Id="rId5" Type="http://schemas.openxmlformats.org/officeDocument/2006/relationships/image" Target="../media/image22.png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image" Target="../media/image4.jpeg"/><Relationship Id="rId2" Type="http://schemas.openxmlformats.org/officeDocument/2006/relationships/tags" Target="../tags/tag5.xml"/><Relationship Id="rId18" Type="http://schemas.openxmlformats.org/officeDocument/2006/relationships/notesSlide" Target="../notesSlides/notesSlide3.x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6.png"/><Relationship Id="rId15" Type="http://schemas.openxmlformats.org/officeDocument/2006/relationships/image" Target="../media/image5.png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4.jpeg"/><Relationship Id="rId2" Type="http://schemas.openxmlformats.org/officeDocument/2006/relationships/tags" Target="../tags/tag18.xml"/><Relationship Id="rId17" Type="http://schemas.openxmlformats.org/officeDocument/2006/relationships/notesSlide" Target="../notesSlides/notesSlide4.x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8.png"/><Relationship Id="rId14" Type="http://schemas.openxmlformats.org/officeDocument/2006/relationships/image" Target="../media/image7.png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tags" Target="../tags/tag35.xml"/><Relationship Id="rId3" Type="http://schemas.openxmlformats.org/officeDocument/2006/relationships/image" Target="../media/image12.png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users\administrator\appdata\roaming\360se6\User Data\temp\188976-1206061014078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9"/>
          <a:stretch>
            <a:fillRect/>
          </a:stretch>
        </p:blipFill>
        <p:spPr bwMode="auto">
          <a:xfrm>
            <a:off x="230779" y="149097"/>
            <a:ext cx="8025843" cy="410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日期占位符 1"/>
          <p:cNvSpPr txBox="1"/>
          <p:nvPr/>
        </p:nvSpPr>
        <p:spPr>
          <a:xfrm>
            <a:off x="2406188" y="467578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CCAE67-CA47-4824-86DE-BA31F9CF9142}" type="datetime1">
              <a:rPr lang="zh-CN" altLang="en-US" smtClean="0"/>
            </a:fld>
            <a:endParaRPr lang="zh-CN" altLang="en-US"/>
          </a:p>
        </p:txBody>
      </p:sp>
      <p:sp>
        <p:nvSpPr>
          <p:cNvPr id="36" name="矩形 26"/>
          <p:cNvSpPr>
            <a:spLocks noChangeArrowheads="1"/>
          </p:cNvSpPr>
          <p:nvPr/>
        </p:nvSpPr>
        <p:spPr bwMode="auto">
          <a:xfrm>
            <a:off x="3059255" y="3260968"/>
            <a:ext cx="5641158" cy="49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r>
              <a:rPr lang="zh-CN" altLang="en-US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系统架构设计师</a:t>
            </a:r>
            <a:r>
              <a:rPr lang="en-US" altLang="zh-CN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数学与经济管理</a:t>
            </a:r>
            <a:endParaRPr lang="zh-CN" altLang="en-US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204077" y="4025333"/>
            <a:ext cx="3887594" cy="72009"/>
            <a:chOff x="539552" y="195486"/>
            <a:chExt cx="1482080" cy="72008"/>
          </a:xfrm>
        </p:grpSpPr>
        <p:sp>
          <p:nvSpPr>
            <p:cNvPr id="38" name="矩形 37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132068" y="409734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E74C2E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E74C2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06254" y="4227032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汪洋老师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016451" y="4025031"/>
            <a:ext cx="1119868" cy="466662"/>
            <a:chOff x="3163712" y="2643758"/>
            <a:chExt cx="1119868" cy="466662"/>
          </a:xfrm>
        </p:grpSpPr>
        <p:sp>
          <p:nvSpPr>
            <p:cNvPr id="43" name="矩形 42"/>
            <p:cNvSpPr/>
            <p:nvPr/>
          </p:nvSpPr>
          <p:spPr>
            <a:xfrm>
              <a:off x="3163712" y="2644061"/>
              <a:ext cx="827585" cy="4663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987046" y="2643758"/>
              <a:ext cx="296534" cy="4663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>
            <a:grpSpLocks noChangeAspect="1"/>
          </p:cNvGrpSpPr>
          <p:nvPr/>
        </p:nvGrpSpPr>
        <p:grpSpPr>
          <a:xfrm>
            <a:off x="5868144" y="4138461"/>
            <a:ext cx="422091" cy="422091"/>
            <a:chOff x="2492224" y="1959430"/>
            <a:chExt cx="2148114" cy="2148114"/>
          </a:xfrm>
        </p:grpSpPr>
        <p:sp>
          <p:nvSpPr>
            <p:cNvPr id="46" name="椭圆 45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2056" y="2549554"/>
              <a:ext cx="1162402" cy="1190723"/>
            </a:xfrm>
            <a:prstGeom prst="rect">
              <a:avLst/>
            </a:prstGeom>
          </p:spPr>
        </p:pic>
      </p:grpSp>
      <p:grpSp>
        <p:nvGrpSpPr>
          <p:cNvPr id="48" name="组合 47"/>
          <p:cNvGrpSpPr>
            <a:grpSpLocks noChangeAspect="1"/>
          </p:cNvGrpSpPr>
          <p:nvPr/>
        </p:nvGrpSpPr>
        <p:grpSpPr>
          <a:xfrm>
            <a:off x="6878646" y="4138461"/>
            <a:ext cx="422091" cy="422091"/>
            <a:chOff x="6564085" y="1959430"/>
            <a:chExt cx="2148114" cy="2148114"/>
          </a:xfrm>
        </p:grpSpPr>
        <p:sp>
          <p:nvSpPr>
            <p:cNvPr id="49" name="椭圆 48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51" name="Freeform 5"/>
              <p:cNvSpPr/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2" name="Freeform 6"/>
              <p:cNvSpPr/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3" name="Freeform 7"/>
              <p:cNvSpPr/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4" name="Freeform 8"/>
              <p:cNvSpPr/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5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56" name="组合 55"/>
          <p:cNvGrpSpPr>
            <a:grpSpLocks noChangeAspect="1"/>
          </p:cNvGrpSpPr>
          <p:nvPr/>
        </p:nvGrpSpPr>
        <p:grpSpPr>
          <a:xfrm>
            <a:off x="6374590" y="4138461"/>
            <a:ext cx="422091" cy="422091"/>
            <a:chOff x="4528154" y="1959430"/>
            <a:chExt cx="2148114" cy="2148114"/>
          </a:xfrm>
        </p:grpSpPr>
        <p:sp>
          <p:nvSpPr>
            <p:cNvPr id="57" name="椭圆 56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8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59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3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4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5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400"/>
                            </p:stCondLst>
                            <p:childTnLst>
                              <p:par>
                                <p:cTn id="3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699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199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699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utoUpdateAnimBg="0"/>
      <p:bldP spid="40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955" y="771525"/>
            <a:ext cx="8448675" cy="201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>
              <a:lnSpc>
                <a:spcPct val="108000"/>
              </a:lnSpc>
              <a:buClrTx/>
              <a:buSzTx/>
              <a:buFontTx/>
            </a:pP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某企业需要采用甲、乙、丙三种原材料生产1、Ⅱ两种产品。生产两种产品所需 原材料数量、单位产品可获得利润以及企业现有原材料数如下表所示，则公司可 以获得的最大利润是(1)万元。取得最大利润时，原材料(2)尚有剩余。</a:t>
            </a: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0">
              <a:lnSpc>
                <a:spcPct val="108000"/>
              </a:lnSpc>
              <a:buClrTx/>
              <a:buSzTx/>
              <a:buFontTx/>
            </a:pP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0">
              <a:lnSpc>
                <a:spcPct val="108000"/>
              </a:lnSpc>
              <a:buClrTx/>
              <a:buSzTx/>
              <a:buFontTx/>
            </a:pP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 、21                             B、34                     C 、39                                       D 、48</a:t>
            </a: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eaLnBrk="0">
              <a:lnSpc>
                <a:spcPct val="108000"/>
              </a:lnSpc>
              <a:buClrTx/>
              <a:buSzTx/>
              <a:buFontTx/>
            </a:pP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 、甲                              B、乙                     C 、丙                                        D 、乙和丙</a:t>
            </a: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700" eaLnBrk="0">
              <a:lnSpc>
                <a:spcPct val="89000"/>
              </a:lnSpc>
            </a:pPr>
            <a:endParaRPr lang="en-US" altLang="en-US" sz="15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en-US" sz="15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线性规划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87450" y="2427605"/>
            <a:ext cx="6385560" cy="2063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955" y="771525"/>
            <a:ext cx="844867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eaLnBrk="0">
              <a:lnSpc>
                <a:spcPct val="89000"/>
              </a:lnSpc>
            </a:pPr>
            <a:r>
              <a:rPr sz="10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解题思路</a:t>
            </a:r>
            <a:r>
              <a:rPr lang="zh-CN" sz="10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z="10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公司获得的最大利润 =Ⅰ商品数量（X）* Ⅰ商品单位利润（9）+ Ⅱ商品数量（Y） * Ⅱ单位利润（12）</a:t>
            </a:r>
            <a:endParaRPr sz="1000" kern="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700" eaLnBrk="0">
              <a:lnSpc>
                <a:spcPct val="89000"/>
              </a:lnSpc>
            </a:pPr>
            <a:r>
              <a:rPr sz="10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限制条件</a:t>
            </a:r>
            <a:r>
              <a:rPr lang="zh-CN" sz="10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sz="1000" kern="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700" eaLnBrk="0">
              <a:lnSpc>
                <a:spcPct val="89000"/>
              </a:lnSpc>
            </a:pPr>
            <a:r>
              <a:rPr sz="10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 &gt;= 0</a:t>
            </a:r>
            <a:endParaRPr sz="1000" kern="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700" eaLnBrk="0">
              <a:lnSpc>
                <a:spcPct val="89000"/>
              </a:lnSpc>
            </a:pPr>
            <a:r>
              <a:rPr sz="10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 &gt;= 0</a:t>
            </a:r>
            <a:endParaRPr sz="1000" kern="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700" eaLnBrk="0">
              <a:lnSpc>
                <a:spcPct val="89000"/>
              </a:lnSpc>
            </a:pPr>
            <a:r>
              <a:rPr sz="10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甲资源限制：X + Y &lt;= 4</a:t>
            </a:r>
            <a:endParaRPr sz="1000" kern="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700" eaLnBrk="0">
              <a:lnSpc>
                <a:spcPct val="89000"/>
              </a:lnSpc>
            </a:pPr>
            <a:r>
              <a:rPr sz="10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乙资源限制：4X + 3Y &lt;= 12</a:t>
            </a:r>
            <a:endParaRPr sz="1000" kern="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700" eaLnBrk="0">
              <a:lnSpc>
                <a:spcPct val="89000"/>
              </a:lnSpc>
            </a:pPr>
            <a:r>
              <a:rPr sz="10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丙资源限制：X + 3Y &lt;= 6</a:t>
            </a:r>
            <a:endParaRPr sz="1000" kern="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700" eaLnBrk="0">
              <a:lnSpc>
                <a:spcPct val="89000"/>
              </a:lnSpc>
            </a:pPr>
            <a:r>
              <a:rPr sz="10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图示法分别计算限制条件下X和Y值的最大值，原材料所能够生产的X、Y的最大值在图中连线，圈定范围。</a:t>
            </a:r>
            <a:endParaRPr sz="1000" kern="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en-US" sz="1000" kern="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线性规划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v2-bbb8f9877b6fcf24abc9d24e257472bb_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923415"/>
            <a:ext cx="3111500" cy="27666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0" y="3003550"/>
            <a:ext cx="4572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0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交点1：（0，2）带入公式 9X + 12Y = 24</a:t>
            </a:r>
            <a:endParaRPr sz="1000" kern="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10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交点2：4X + 3Y &lt;= 12 与 X + 3Y &lt;= 6 联立，求解得：X=2，Y=4/3。带入公式 9X + 12Y = 34</a:t>
            </a:r>
            <a:endParaRPr sz="1000" kern="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10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交点3：（3，0）带入公式 9X + 12Y = 27</a:t>
            </a:r>
            <a:endParaRPr sz="1000" kern="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10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交点4：（0，0）带入公式 9X + 12Y = 0</a:t>
            </a:r>
            <a:endParaRPr sz="1000" kern="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10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得到三个交点得最优解是交点2，获得最大利润为 34 万元。生产Ⅰ商品2个，Ⅱ商品数量4/3个，将消耗.3.33333……吨甲原材料、12吨乙原材料、6吨丙原材料，最终仅剩余甲原材料，其余原材料刚好消耗完。</a:t>
            </a:r>
            <a:endParaRPr sz="1000" kern="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955" y="771525"/>
            <a:ext cx="8448675" cy="1086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0">
              <a:lnSpc>
                <a:spcPct val="108000"/>
              </a:lnSpc>
              <a:buClrTx/>
              <a:buSzTx/>
              <a:buFontTx/>
            </a:pP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某公司现有400万元用于投资甲、乙、丙三个项目，投资 额以百万元为单位，已知甲、乙、丙三项投资的可能方案 及相应获得的收益如下表所示，则该公司能够获得的最大 收益值是()百万元。</a:t>
            </a: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0">
              <a:lnSpc>
                <a:spcPct val="108000"/>
              </a:lnSpc>
              <a:buClrTx/>
              <a:buSzTx/>
              <a:buFontTx/>
            </a:pP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0">
              <a:lnSpc>
                <a:spcPct val="108000"/>
              </a:lnSpc>
              <a:buClrTx/>
              <a:buSzTx/>
              <a:buFontTx/>
            </a:pP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 、17                             B、18                     C 、20                                       D 、21</a:t>
            </a: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动态规划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0" name="table 40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069992" y="8213740"/>
          <a:ext cx="3504564" cy="1250950"/>
        </p:xfrm>
        <a:graphic>
          <a:graphicData uri="http://schemas.openxmlformats.org/drawingml/2006/table">
            <a:tbl>
              <a:tblPr/>
              <a:tblGrid>
                <a:gridCol w="967739"/>
                <a:gridCol w="584200"/>
                <a:gridCol w="647700"/>
                <a:gridCol w="654050"/>
                <a:gridCol w="650875"/>
              </a:tblGrid>
              <a:tr h="631825">
                <a:tc>
                  <a:txBody>
                    <a:bodyPr/>
                    <a:p>
                      <a:pPr algn="l" rtl="0" eaLnBrk="0">
                        <a:lnSpc>
                          <a:spcPct val="85000"/>
                        </a:lnSpc>
                      </a:pPr>
                      <a:endParaRPr lang="en-US" altLang="en-US" sz="100" dirty="0"/>
                    </a:p>
                    <a:p>
                      <a:pPr marL="24130" indent="381000" algn="l" rtl="0" eaLnBrk="0">
                        <a:lnSpc>
                          <a:spcPct val="91000"/>
                        </a:lnSpc>
                      </a:pPr>
                      <a:r>
                        <a:rPr sz="1100" b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投资额</a:t>
                      </a: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11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收益</a:t>
                      </a:r>
                      <a:endParaRPr lang="en-US" altLang="en-US" sz="11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3025" algn="l" rtl="0" eaLnBrk="0">
                        <a:lnSpc>
                          <a:spcPct val="91000"/>
                        </a:lnSpc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</a:t>
                      </a:r>
                      <a:r>
                        <a:rPr sz="11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7000"/>
                        </a:lnSpc>
                      </a:pPr>
                      <a:endParaRPr lang="en-US" altLang="en-US" sz="1000" dirty="0"/>
                    </a:p>
                    <a:p>
                      <a:pPr marL="178435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8478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911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200" dirty="0"/>
                    </a:p>
                    <a:p>
                      <a:pPr marL="41592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甲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300" dirty="0"/>
                    </a:p>
                    <a:p>
                      <a:pPr marL="41592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乙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75">
                <a:tc>
                  <a:txBody>
                    <a:bodyPr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200" dirty="0"/>
                    </a:p>
                    <a:p>
                      <a:pPr marL="415925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丙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40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196992" y="8340740"/>
          <a:ext cx="3504564" cy="1250950"/>
        </p:xfrm>
        <a:graphic>
          <a:graphicData uri="http://schemas.openxmlformats.org/drawingml/2006/table">
            <a:tbl>
              <a:tblPr/>
              <a:tblGrid>
                <a:gridCol w="967739"/>
                <a:gridCol w="584200"/>
                <a:gridCol w="647700"/>
                <a:gridCol w="654050"/>
                <a:gridCol w="650875"/>
              </a:tblGrid>
              <a:tr h="631825">
                <a:tc>
                  <a:txBody>
                    <a:bodyPr/>
                    <a:p>
                      <a:pPr algn="l" rtl="0" eaLnBrk="0">
                        <a:lnSpc>
                          <a:spcPct val="85000"/>
                        </a:lnSpc>
                      </a:pPr>
                      <a:endParaRPr lang="en-US" altLang="en-US" sz="100" dirty="0"/>
                    </a:p>
                    <a:p>
                      <a:pPr marL="24130" indent="381000" algn="l" rtl="0" eaLnBrk="0">
                        <a:lnSpc>
                          <a:spcPct val="91000"/>
                        </a:lnSpc>
                      </a:pPr>
                      <a:r>
                        <a:rPr sz="1100" b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投资额</a:t>
                      </a: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11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收益</a:t>
                      </a:r>
                      <a:endParaRPr lang="en-US" altLang="en-US" sz="11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3025" algn="l" rtl="0" eaLnBrk="0">
                        <a:lnSpc>
                          <a:spcPct val="91000"/>
                        </a:lnSpc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</a:t>
                      </a:r>
                      <a:r>
                        <a:rPr sz="11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7000"/>
                        </a:lnSpc>
                      </a:pPr>
                      <a:endParaRPr lang="en-US" altLang="en-US" sz="1000" dirty="0"/>
                    </a:p>
                    <a:p>
                      <a:pPr marL="178435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8478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911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200" dirty="0"/>
                    </a:p>
                    <a:p>
                      <a:pPr marL="41592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甲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300" dirty="0"/>
                    </a:p>
                    <a:p>
                      <a:pPr marL="41592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乙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75">
                <a:tc>
                  <a:txBody>
                    <a:bodyPr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200" dirty="0"/>
                    </a:p>
                    <a:p>
                      <a:pPr marL="415925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丙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38960" y="2294255"/>
            <a:ext cx="3614420" cy="1310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470" y="1790065"/>
            <a:ext cx="1828800" cy="2917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955" y="771525"/>
            <a:ext cx="8448675" cy="133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0">
              <a:lnSpc>
                <a:spcPct val="108000"/>
              </a:lnSpc>
              <a:buClrTx/>
              <a:buSzTx/>
              <a:buFontTx/>
            </a:pP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某公司打算向它的三个营业区增设6个销售店，每个营业区至少增设1个。各营业区年增加的利润与增设的营销店个数有关，具体关系如下表所示。可以调整各营业区增设的营销店的个数，使公司总利润增加额最大达到万元。</a:t>
            </a: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eaLnBrk="0">
              <a:lnSpc>
                <a:spcPct val="108000"/>
              </a:lnSpc>
              <a:buClrTx/>
              <a:buSzTx/>
              <a:buFontTx/>
            </a:pP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0">
              <a:lnSpc>
                <a:spcPct val="108000"/>
              </a:lnSpc>
              <a:buClrTx/>
              <a:buSzTx/>
              <a:buFontTx/>
            </a:pP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 、520                             B、490                    C 、470                                       D 、510</a:t>
            </a: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动态规划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0" name="table 40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069992" y="8213740"/>
          <a:ext cx="3504564" cy="1250950"/>
        </p:xfrm>
        <a:graphic>
          <a:graphicData uri="http://schemas.openxmlformats.org/drawingml/2006/table">
            <a:tbl>
              <a:tblPr/>
              <a:tblGrid>
                <a:gridCol w="967739"/>
                <a:gridCol w="584200"/>
                <a:gridCol w="647700"/>
                <a:gridCol w="654050"/>
                <a:gridCol w="650875"/>
              </a:tblGrid>
              <a:tr h="631825">
                <a:tc>
                  <a:txBody>
                    <a:bodyPr/>
                    <a:p>
                      <a:pPr algn="l" rtl="0" eaLnBrk="0">
                        <a:lnSpc>
                          <a:spcPct val="85000"/>
                        </a:lnSpc>
                      </a:pPr>
                      <a:endParaRPr lang="en-US" altLang="en-US" sz="100" dirty="0"/>
                    </a:p>
                    <a:p>
                      <a:pPr marL="24130" indent="381000" algn="l" rtl="0" eaLnBrk="0">
                        <a:lnSpc>
                          <a:spcPct val="91000"/>
                        </a:lnSpc>
                      </a:pPr>
                      <a:r>
                        <a:rPr sz="1100" b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投资额</a:t>
                      </a: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11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收益</a:t>
                      </a:r>
                      <a:endParaRPr lang="en-US" altLang="en-US" sz="11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3025" algn="l" rtl="0" eaLnBrk="0">
                        <a:lnSpc>
                          <a:spcPct val="91000"/>
                        </a:lnSpc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</a:t>
                      </a:r>
                      <a:r>
                        <a:rPr sz="11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7000"/>
                        </a:lnSpc>
                      </a:pPr>
                      <a:endParaRPr lang="en-US" altLang="en-US" sz="1000" dirty="0"/>
                    </a:p>
                    <a:p>
                      <a:pPr marL="178435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8478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911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200" dirty="0"/>
                    </a:p>
                    <a:p>
                      <a:pPr marL="41592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甲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300" dirty="0"/>
                    </a:p>
                    <a:p>
                      <a:pPr marL="41592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乙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75">
                <a:tc>
                  <a:txBody>
                    <a:bodyPr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200" dirty="0"/>
                    </a:p>
                    <a:p>
                      <a:pPr marL="415925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丙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40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196992" y="8340740"/>
          <a:ext cx="3504564" cy="1250950"/>
        </p:xfrm>
        <a:graphic>
          <a:graphicData uri="http://schemas.openxmlformats.org/drawingml/2006/table">
            <a:tbl>
              <a:tblPr/>
              <a:tblGrid>
                <a:gridCol w="967739"/>
                <a:gridCol w="584200"/>
                <a:gridCol w="647700"/>
                <a:gridCol w="654050"/>
                <a:gridCol w="650875"/>
              </a:tblGrid>
              <a:tr h="631825">
                <a:tc>
                  <a:txBody>
                    <a:bodyPr/>
                    <a:p>
                      <a:pPr algn="l" rtl="0" eaLnBrk="0">
                        <a:lnSpc>
                          <a:spcPct val="85000"/>
                        </a:lnSpc>
                      </a:pPr>
                      <a:endParaRPr lang="en-US" altLang="en-US" sz="100" dirty="0"/>
                    </a:p>
                    <a:p>
                      <a:pPr marL="24130" indent="381000" algn="l" rtl="0" eaLnBrk="0">
                        <a:lnSpc>
                          <a:spcPct val="91000"/>
                        </a:lnSpc>
                      </a:pPr>
                      <a:r>
                        <a:rPr sz="1100" b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投资额</a:t>
                      </a: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11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收益</a:t>
                      </a:r>
                      <a:endParaRPr lang="en-US" altLang="en-US" sz="11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3025" algn="l" rtl="0" eaLnBrk="0">
                        <a:lnSpc>
                          <a:spcPct val="91000"/>
                        </a:lnSpc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</a:t>
                      </a:r>
                      <a:r>
                        <a:rPr sz="11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7000"/>
                        </a:lnSpc>
                      </a:pPr>
                      <a:endParaRPr lang="en-US" altLang="en-US" sz="1000" dirty="0"/>
                    </a:p>
                    <a:p>
                      <a:pPr marL="178435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8478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911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200" dirty="0"/>
                    </a:p>
                    <a:p>
                      <a:pPr marL="41592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甲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300" dirty="0"/>
                    </a:p>
                    <a:p>
                      <a:pPr marL="41592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乙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75">
                <a:tc>
                  <a:txBody>
                    <a:bodyPr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200" dirty="0"/>
                    </a:p>
                    <a:p>
                      <a:pPr marL="415925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丙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71550" y="2355850"/>
            <a:ext cx="7302500" cy="1619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955" y="771525"/>
            <a:ext cx="8448675" cy="209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0">
              <a:lnSpc>
                <a:spcPct val="108000"/>
              </a:lnSpc>
              <a:spcBef>
                <a:spcPts val="1055"/>
              </a:spcBef>
              <a:buClrTx/>
              <a:buSzTx/>
              <a:buFontTx/>
            </a:pP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甲、乙两个独立的网站主要靠广告收入来支撑发展，目前都采用较高的价格销售广告。这两个网站都想通过降价争夺更多的客户和更丰厚的利润。假设这两个网站在现有策略下各可以获得1000万元的利润。如果一方单独降价，就能扩大市场份额，可以获得1500万元利润，此时，另一方的市场份额就会缩小，利润将下降到200万元。</a:t>
            </a: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08000"/>
              </a:lnSpc>
              <a:buClrTx/>
              <a:buSzTx/>
              <a:buFontTx/>
            </a:pP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08000"/>
              </a:lnSpc>
              <a:spcBef>
                <a:spcPts val="0"/>
              </a:spcBef>
              <a:buClrTx/>
              <a:buSzTx/>
              <a:buFontTx/>
            </a:pP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如果这两个网站同时降价，则他们都将只能得到700万元利润。那么，这两个网站的主管各自经过独立的理性分析后，决定采取什么策略呢?</a:t>
            </a: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2000"/>
              </a:lnSpc>
            </a:pPr>
            <a:endParaRPr sz="1500" kern="0" dirty="0"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博弈论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0" name="table 40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069992" y="8213740"/>
          <a:ext cx="3504564" cy="1250950"/>
        </p:xfrm>
        <a:graphic>
          <a:graphicData uri="http://schemas.openxmlformats.org/drawingml/2006/table">
            <a:tbl>
              <a:tblPr/>
              <a:tblGrid>
                <a:gridCol w="967739"/>
                <a:gridCol w="584200"/>
                <a:gridCol w="647700"/>
                <a:gridCol w="654050"/>
                <a:gridCol w="650875"/>
              </a:tblGrid>
              <a:tr h="631825">
                <a:tc>
                  <a:txBody>
                    <a:bodyPr/>
                    <a:p>
                      <a:pPr algn="l" rtl="0" eaLnBrk="0">
                        <a:lnSpc>
                          <a:spcPct val="85000"/>
                        </a:lnSpc>
                      </a:pPr>
                      <a:endParaRPr lang="en-US" altLang="en-US" sz="100" dirty="0"/>
                    </a:p>
                    <a:p>
                      <a:pPr marL="24130" indent="381000" algn="l" rtl="0" eaLnBrk="0">
                        <a:lnSpc>
                          <a:spcPct val="91000"/>
                        </a:lnSpc>
                      </a:pPr>
                      <a:r>
                        <a:rPr sz="1100" b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投资额</a:t>
                      </a: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11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收益</a:t>
                      </a:r>
                      <a:endParaRPr lang="en-US" altLang="en-US" sz="11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3025" algn="l" rtl="0" eaLnBrk="0">
                        <a:lnSpc>
                          <a:spcPct val="91000"/>
                        </a:lnSpc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</a:t>
                      </a:r>
                      <a:r>
                        <a:rPr sz="11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7000"/>
                        </a:lnSpc>
                      </a:pPr>
                      <a:endParaRPr lang="en-US" altLang="en-US" sz="1000" dirty="0"/>
                    </a:p>
                    <a:p>
                      <a:pPr marL="178435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8478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911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200" dirty="0"/>
                    </a:p>
                    <a:p>
                      <a:pPr marL="41592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甲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300" dirty="0"/>
                    </a:p>
                    <a:p>
                      <a:pPr marL="41592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乙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75">
                <a:tc>
                  <a:txBody>
                    <a:bodyPr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200" dirty="0"/>
                    </a:p>
                    <a:p>
                      <a:pPr marL="415925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丙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40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196992" y="8340740"/>
          <a:ext cx="3504564" cy="1250950"/>
        </p:xfrm>
        <a:graphic>
          <a:graphicData uri="http://schemas.openxmlformats.org/drawingml/2006/table">
            <a:tbl>
              <a:tblPr/>
              <a:tblGrid>
                <a:gridCol w="967739"/>
                <a:gridCol w="584200"/>
                <a:gridCol w="647700"/>
                <a:gridCol w="654050"/>
                <a:gridCol w="650875"/>
              </a:tblGrid>
              <a:tr h="631825">
                <a:tc>
                  <a:txBody>
                    <a:bodyPr/>
                    <a:p>
                      <a:pPr algn="l" rtl="0" eaLnBrk="0">
                        <a:lnSpc>
                          <a:spcPct val="85000"/>
                        </a:lnSpc>
                      </a:pPr>
                      <a:endParaRPr lang="en-US" altLang="en-US" sz="100" dirty="0"/>
                    </a:p>
                    <a:p>
                      <a:pPr marL="24130" indent="381000" algn="l" rtl="0" eaLnBrk="0">
                        <a:lnSpc>
                          <a:spcPct val="91000"/>
                        </a:lnSpc>
                      </a:pPr>
                      <a:r>
                        <a:rPr sz="1100" b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投资额</a:t>
                      </a: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11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收益</a:t>
                      </a:r>
                      <a:endParaRPr lang="en-US" altLang="en-US" sz="11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3025" algn="l" rtl="0" eaLnBrk="0">
                        <a:lnSpc>
                          <a:spcPct val="91000"/>
                        </a:lnSpc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</a:t>
                      </a:r>
                      <a:r>
                        <a:rPr sz="11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7000"/>
                        </a:lnSpc>
                      </a:pPr>
                      <a:endParaRPr lang="en-US" altLang="en-US" sz="1000" dirty="0"/>
                    </a:p>
                    <a:p>
                      <a:pPr marL="178435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8478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911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200" dirty="0"/>
                    </a:p>
                    <a:p>
                      <a:pPr marL="41592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甲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300" dirty="0"/>
                    </a:p>
                    <a:p>
                      <a:pPr marL="41592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乙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75">
                <a:tc>
                  <a:txBody>
                    <a:bodyPr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200" dirty="0"/>
                    </a:p>
                    <a:p>
                      <a:pPr marL="415925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丙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955" y="771525"/>
            <a:ext cx="8448675" cy="133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0">
              <a:lnSpc>
                <a:spcPct val="108000"/>
              </a:lnSpc>
              <a:spcBef>
                <a:spcPts val="1055"/>
              </a:spcBef>
              <a:buClrTx/>
              <a:buSzTx/>
              <a:buFontTx/>
            </a:pPr>
            <a:r>
              <a:rPr lang="zh-CN"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解析：</a:t>
            </a: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假设乙网站采用高价策略，那么甲网站采用高价策略得 1000 万元，采用低价策略得 1500 万元。因此，甲网站应该采用低价策略；如果乙网站采用低价策略，那么甲网站采用高价策略得 200 万元，采用低价策略得 700 万元，因此，甲网站也应该采用低价策略。采用同样的方法，也可分析乙网站的情况，也就是说，不管甲网站采取什么样的策略，乙网站都应该选择低价策略。因此，这个博弈的最终结果一定是两个网站都采用低价策略，各得到 700 万元的利润。</a:t>
            </a: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博弈论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0" name="table 40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069992" y="8213740"/>
          <a:ext cx="3504564" cy="1250950"/>
        </p:xfrm>
        <a:graphic>
          <a:graphicData uri="http://schemas.openxmlformats.org/drawingml/2006/table">
            <a:tbl>
              <a:tblPr/>
              <a:tblGrid>
                <a:gridCol w="967739"/>
                <a:gridCol w="584200"/>
                <a:gridCol w="647700"/>
                <a:gridCol w="654050"/>
                <a:gridCol w="650875"/>
              </a:tblGrid>
              <a:tr h="631825">
                <a:tc>
                  <a:txBody>
                    <a:bodyPr/>
                    <a:p>
                      <a:pPr algn="l" rtl="0" eaLnBrk="0">
                        <a:lnSpc>
                          <a:spcPct val="85000"/>
                        </a:lnSpc>
                      </a:pPr>
                      <a:endParaRPr lang="en-US" altLang="en-US" sz="100" dirty="0"/>
                    </a:p>
                    <a:p>
                      <a:pPr marL="24130" indent="381000" algn="l" rtl="0" eaLnBrk="0">
                        <a:lnSpc>
                          <a:spcPct val="91000"/>
                        </a:lnSpc>
                      </a:pPr>
                      <a:r>
                        <a:rPr sz="1100" b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投资额</a:t>
                      </a: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11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收益</a:t>
                      </a:r>
                      <a:endParaRPr lang="en-US" altLang="en-US" sz="11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3025" algn="l" rtl="0" eaLnBrk="0">
                        <a:lnSpc>
                          <a:spcPct val="91000"/>
                        </a:lnSpc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</a:t>
                      </a:r>
                      <a:r>
                        <a:rPr sz="11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7000"/>
                        </a:lnSpc>
                      </a:pPr>
                      <a:endParaRPr lang="en-US" altLang="en-US" sz="1000" dirty="0"/>
                    </a:p>
                    <a:p>
                      <a:pPr marL="178435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8478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911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200" dirty="0"/>
                    </a:p>
                    <a:p>
                      <a:pPr marL="41592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甲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300" dirty="0"/>
                    </a:p>
                    <a:p>
                      <a:pPr marL="41592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乙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75">
                <a:tc>
                  <a:txBody>
                    <a:bodyPr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200" dirty="0"/>
                    </a:p>
                    <a:p>
                      <a:pPr marL="415925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丙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40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196992" y="8340740"/>
          <a:ext cx="3504564" cy="1250950"/>
        </p:xfrm>
        <a:graphic>
          <a:graphicData uri="http://schemas.openxmlformats.org/drawingml/2006/table">
            <a:tbl>
              <a:tblPr/>
              <a:tblGrid>
                <a:gridCol w="967739"/>
                <a:gridCol w="584200"/>
                <a:gridCol w="647700"/>
                <a:gridCol w="654050"/>
                <a:gridCol w="650875"/>
              </a:tblGrid>
              <a:tr h="631825">
                <a:tc>
                  <a:txBody>
                    <a:bodyPr/>
                    <a:p>
                      <a:pPr algn="l" rtl="0" eaLnBrk="0">
                        <a:lnSpc>
                          <a:spcPct val="85000"/>
                        </a:lnSpc>
                      </a:pPr>
                      <a:endParaRPr lang="en-US" altLang="en-US" sz="100" dirty="0"/>
                    </a:p>
                    <a:p>
                      <a:pPr marL="24130" indent="381000" algn="l" rtl="0" eaLnBrk="0">
                        <a:lnSpc>
                          <a:spcPct val="91000"/>
                        </a:lnSpc>
                      </a:pPr>
                      <a:r>
                        <a:rPr sz="1100" b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投资额</a:t>
                      </a: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11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收益</a:t>
                      </a:r>
                      <a:endParaRPr lang="en-US" altLang="en-US" sz="11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3025" algn="l" rtl="0" eaLnBrk="0">
                        <a:lnSpc>
                          <a:spcPct val="91000"/>
                        </a:lnSpc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</a:t>
                      </a:r>
                      <a:r>
                        <a:rPr sz="11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7000"/>
                        </a:lnSpc>
                      </a:pPr>
                      <a:endParaRPr lang="en-US" altLang="en-US" sz="1000" dirty="0"/>
                    </a:p>
                    <a:p>
                      <a:pPr marL="178435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8478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911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200" dirty="0"/>
                    </a:p>
                    <a:p>
                      <a:pPr marL="41592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甲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300" dirty="0"/>
                    </a:p>
                    <a:p>
                      <a:pPr marL="41592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乙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75">
                <a:tc>
                  <a:txBody>
                    <a:bodyPr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200" dirty="0"/>
                    </a:p>
                    <a:p>
                      <a:pPr marL="415925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丙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267585" y="2499995"/>
            <a:ext cx="3279775" cy="160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955" y="771525"/>
            <a:ext cx="8448675" cy="400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0">
              <a:lnSpc>
                <a:spcPct val="108000"/>
              </a:lnSpc>
              <a:spcBef>
                <a:spcPts val="335"/>
              </a:spcBef>
              <a:buClrTx/>
              <a:buSzTx/>
              <a:buFontTx/>
            </a:pP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假设市场上某种商品有两种品牌A和B,   当前的市场占有率各为50%。根据历史经验估计，这种商品当月与下月市场占有率的变化可用转移矩阵P来描述：</a:t>
            </a: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08000"/>
              </a:lnSpc>
              <a:spcBef>
                <a:spcPts val="335"/>
              </a:spcBef>
              <a:buClrTx/>
              <a:buSzTx/>
              <a:buFontTx/>
            </a:pP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08000"/>
              </a:lnSpc>
              <a:spcBef>
                <a:spcPts val="335"/>
              </a:spcBef>
              <a:buClrTx/>
              <a:buSzTx/>
              <a:buFontTx/>
            </a:pP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08000"/>
              </a:lnSpc>
              <a:spcBef>
                <a:spcPts val="335"/>
              </a:spcBef>
              <a:buClrTx/>
              <a:buSzTx/>
              <a:buFontTx/>
            </a:pP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08000"/>
              </a:lnSpc>
              <a:spcBef>
                <a:spcPts val="335"/>
              </a:spcBef>
              <a:buClrTx/>
              <a:buSzTx/>
              <a:buFontTx/>
            </a:pP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08000"/>
              </a:lnSpc>
              <a:spcBef>
                <a:spcPts val="335"/>
              </a:spcBef>
              <a:buClrTx/>
              <a:buSzTx/>
              <a:buFontTx/>
            </a:pP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其中， p(A→B)   是 A的市场占有份额中转移给B 的概率，依次类推。这样，2个月后的这种商品的市场占有率变化为()。</a:t>
            </a: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08000"/>
              </a:lnSpc>
              <a:spcBef>
                <a:spcPts val="335"/>
              </a:spcBef>
              <a:buClrTx/>
              <a:buSzTx/>
              <a:buFontTx/>
            </a:pP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08000"/>
              </a:lnSpc>
              <a:spcBef>
                <a:spcPts val="335"/>
              </a:spcBef>
              <a:buClrTx/>
              <a:buSzTx/>
              <a:buFontTx/>
            </a:pP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A.A 的份额增加了10%, B 的份额减少了10%</a:t>
            </a: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08000"/>
              </a:lnSpc>
              <a:spcBef>
                <a:spcPts val="335"/>
              </a:spcBef>
              <a:buClrTx/>
              <a:buSzTx/>
              <a:buFontTx/>
            </a:pP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B.A  的份额减少了10%,B 的份额增加了10%</a:t>
            </a: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08000"/>
              </a:lnSpc>
              <a:spcBef>
                <a:spcPts val="335"/>
              </a:spcBef>
              <a:buClrTx/>
              <a:buSzTx/>
              <a:buFontTx/>
            </a:pP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C.A 的份额增加了14%,B 的份额减少了14%</a:t>
            </a: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08000"/>
              </a:lnSpc>
              <a:spcBef>
                <a:spcPts val="335"/>
              </a:spcBef>
              <a:buClrTx/>
              <a:buSzTx/>
              <a:buFontTx/>
            </a:pP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D.A  的份额减少了14%, B 的份额增加了14%</a:t>
            </a: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algn="l" rtl="0" eaLnBrk="0">
              <a:lnSpc>
                <a:spcPct val="89000"/>
              </a:lnSpc>
              <a:spcBef>
                <a:spcPts val="335"/>
              </a:spcBef>
              <a:buClrTx/>
              <a:buSzTx/>
              <a:buFontTx/>
            </a:pPr>
            <a:endParaRPr sz="1500" kern="0" dirty="0"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状态转移矩阵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0" name="table 40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069992" y="8213740"/>
          <a:ext cx="3504564" cy="1250950"/>
        </p:xfrm>
        <a:graphic>
          <a:graphicData uri="http://schemas.openxmlformats.org/drawingml/2006/table">
            <a:tbl>
              <a:tblPr/>
              <a:tblGrid>
                <a:gridCol w="967739"/>
                <a:gridCol w="584200"/>
                <a:gridCol w="647700"/>
                <a:gridCol w="654050"/>
                <a:gridCol w="650875"/>
              </a:tblGrid>
              <a:tr h="631825">
                <a:tc>
                  <a:txBody>
                    <a:bodyPr/>
                    <a:p>
                      <a:pPr algn="l" rtl="0" eaLnBrk="0">
                        <a:lnSpc>
                          <a:spcPct val="85000"/>
                        </a:lnSpc>
                      </a:pPr>
                      <a:endParaRPr lang="en-US" altLang="en-US" sz="100" dirty="0"/>
                    </a:p>
                    <a:p>
                      <a:pPr marL="24130" indent="381000" algn="l" rtl="0" eaLnBrk="0">
                        <a:lnSpc>
                          <a:spcPct val="91000"/>
                        </a:lnSpc>
                      </a:pPr>
                      <a:r>
                        <a:rPr sz="1100" b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投资额</a:t>
                      </a: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11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收益</a:t>
                      </a:r>
                      <a:endParaRPr lang="en-US" altLang="en-US" sz="11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3025" algn="l" rtl="0" eaLnBrk="0">
                        <a:lnSpc>
                          <a:spcPct val="91000"/>
                        </a:lnSpc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</a:t>
                      </a:r>
                      <a:r>
                        <a:rPr sz="11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7000"/>
                        </a:lnSpc>
                      </a:pPr>
                      <a:endParaRPr lang="en-US" altLang="en-US" sz="1000" dirty="0"/>
                    </a:p>
                    <a:p>
                      <a:pPr marL="178435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8478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911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200" dirty="0"/>
                    </a:p>
                    <a:p>
                      <a:pPr marL="41592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甲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300" dirty="0"/>
                    </a:p>
                    <a:p>
                      <a:pPr marL="41592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乙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75">
                <a:tc>
                  <a:txBody>
                    <a:bodyPr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200" dirty="0"/>
                    </a:p>
                    <a:p>
                      <a:pPr marL="415925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丙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40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196992" y="8340740"/>
          <a:ext cx="3504564" cy="1250950"/>
        </p:xfrm>
        <a:graphic>
          <a:graphicData uri="http://schemas.openxmlformats.org/drawingml/2006/table">
            <a:tbl>
              <a:tblPr/>
              <a:tblGrid>
                <a:gridCol w="967739"/>
                <a:gridCol w="584200"/>
                <a:gridCol w="647700"/>
                <a:gridCol w="654050"/>
                <a:gridCol w="650875"/>
              </a:tblGrid>
              <a:tr h="631825">
                <a:tc>
                  <a:txBody>
                    <a:bodyPr/>
                    <a:p>
                      <a:pPr algn="l" rtl="0" eaLnBrk="0">
                        <a:lnSpc>
                          <a:spcPct val="85000"/>
                        </a:lnSpc>
                      </a:pPr>
                      <a:endParaRPr lang="en-US" altLang="en-US" sz="100" dirty="0"/>
                    </a:p>
                    <a:p>
                      <a:pPr marL="24130" indent="381000" algn="l" rtl="0" eaLnBrk="0">
                        <a:lnSpc>
                          <a:spcPct val="91000"/>
                        </a:lnSpc>
                      </a:pPr>
                      <a:r>
                        <a:rPr sz="1100" b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投资额</a:t>
                      </a: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11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收益</a:t>
                      </a:r>
                      <a:endParaRPr lang="en-US" altLang="en-US" sz="11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3025" algn="l" rtl="0" eaLnBrk="0">
                        <a:lnSpc>
                          <a:spcPct val="91000"/>
                        </a:lnSpc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</a:t>
                      </a:r>
                      <a:r>
                        <a:rPr sz="11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7000"/>
                        </a:lnSpc>
                      </a:pPr>
                      <a:endParaRPr lang="en-US" altLang="en-US" sz="1000" dirty="0"/>
                    </a:p>
                    <a:p>
                      <a:pPr marL="178435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8478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911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200" dirty="0"/>
                    </a:p>
                    <a:p>
                      <a:pPr marL="41592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甲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300" dirty="0"/>
                    </a:p>
                    <a:p>
                      <a:pPr marL="41592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乙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75">
                <a:tc>
                  <a:txBody>
                    <a:bodyPr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200" dirty="0"/>
                    </a:p>
                    <a:p>
                      <a:pPr marL="415925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丙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6" name="picture 7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 rot="21600000">
            <a:off x="2171672" y="7467629"/>
            <a:ext cx="3244840" cy="48259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051685" y="1491615"/>
            <a:ext cx="5060315" cy="843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955" y="771525"/>
            <a:ext cx="8448675" cy="137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0">
              <a:lnSpc>
                <a:spcPct val="108000"/>
              </a:lnSpc>
              <a:spcBef>
                <a:spcPts val="335"/>
              </a:spcBef>
              <a:buClrTx/>
              <a:buSzTx/>
              <a:buFontTx/>
            </a:pP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某博览会每天8:00开始让观众通过各入口处检票进场，8:00前已经有很多观众在排队等候。假设8:00后还有不少观众均匀地陆续到达，而每个入口处对每个人的检票速度都相同。根据以往经验，若开设8个入口，则需要60分钟才能让排队观众全部入场；若开设10个入口，则需要40分钟才能消除排队现象。为以尽量少的入口数确保20分钟后消除排队现象，博览会应在8:00和8:20开设的入口数分别为（）</a:t>
            </a: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08000"/>
              </a:lnSpc>
              <a:spcBef>
                <a:spcPts val="335"/>
              </a:spcBef>
              <a:buClrTx/>
              <a:buSzTx/>
              <a:buFontTx/>
            </a:pP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A.12,2 		B.14,4 		C.16,4 		D.18,6</a:t>
            </a: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排队论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0" name="table 40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069992" y="8213740"/>
          <a:ext cx="3504564" cy="1250950"/>
        </p:xfrm>
        <a:graphic>
          <a:graphicData uri="http://schemas.openxmlformats.org/drawingml/2006/table">
            <a:tbl>
              <a:tblPr/>
              <a:tblGrid>
                <a:gridCol w="967739"/>
                <a:gridCol w="584200"/>
                <a:gridCol w="647700"/>
                <a:gridCol w="654050"/>
                <a:gridCol w="650875"/>
              </a:tblGrid>
              <a:tr h="631825">
                <a:tc>
                  <a:txBody>
                    <a:bodyPr/>
                    <a:p>
                      <a:pPr algn="l" rtl="0" eaLnBrk="0">
                        <a:lnSpc>
                          <a:spcPct val="85000"/>
                        </a:lnSpc>
                      </a:pPr>
                      <a:endParaRPr lang="en-US" altLang="en-US" sz="100" dirty="0"/>
                    </a:p>
                    <a:p>
                      <a:pPr marL="24130" indent="381000" algn="l" rtl="0" eaLnBrk="0">
                        <a:lnSpc>
                          <a:spcPct val="91000"/>
                        </a:lnSpc>
                      </a:pPr>
                      <a:r>
                        <a:rPr sz="1100" b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投资额</a:t>
                      </a: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11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收益</a:t>
                      </a:r>
                      <a:endParaRPr lang="en-US" altLang="en-US" sz="11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3025" algn="l" rtl="0" eaLnBrk="0">
                        <a:lnSpc>
                          <a:spcPct val="91000"/>
                        </a:lnSpc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</a:t>
                      </a:r>
                      <a:r>
                        <a:rPr sz="11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7000"/>
                        </a:lnSpc>
                      </a:pPr>
                      <a:endParaRPr lang="en-US" altLang="en-US" sz="1000" dirty="0"/>
                    </a:p>
                    <a:p>
                      <a:pPr marL="178435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8478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911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200" dirty="0"/>
                    </a:p>
                    <a:p>
                      <a:pPr marL="41592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甲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300" dirty="0"/>
                    </a:p>
                    <a:p>
                      <a:pPr marL="41592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乙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75">
                <a:tc>
                  <a:txBody>
                    <a:bodyPr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200" dirty="0"/>
                    </a:p>
                    <a:p>
                      <a:pPr marL="415925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丙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40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196992" y="8340740"/>
          <a:ext cx="3504564" cy="1250950"/>
        </p:xfrm>
        <a:graphic>
          <a:graphicData uri="http://schemas.openxmlformats.org/drawingml/2006/table">
            <a:tbl>
              <a:tblPr/>
              <a:tblGrid>
                <a:gridCol w="967739"/>
                <a:gridCol w="584200"/>
                <a:gridCol w="647700"/>
                <a:gridCol w="654050"/>
                <a:gridCol w="650875"/>
              </a:tblGrid>
              <a:tr h="631825">
                <a:tc>
                  <a:txBody>
                    <a:bodyPr/>
                    <a:p>
                      <a:pPr algn="l" rtl="0" eaLnBrk="0">
                        <a:lnSpc>
                          <a:spcPct val="85000"/>
                        </a:lnSpc>
                      </a:pPr>
                      <a:endParaRPr lang="en-US" altLang="en-US" sz="100" dirty="0"/>
                    </a:p>
                    <a:p>
                      <a:pPr marL="24130" indent="381000" algn="l" rtl="0" eaLnBrk="0">
                        <a:lnSpc>
                          <a:spcPct val="91000"/>
                        </a:lnSpc>
                      </a:pPr>
                      <a:r>
                        <a:rPr sz="1100" b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投资额</a:t>
                      </a: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11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收益</a:t>
                      </a:r>
                      <a:endParaRPr lang="en-US" altLang="en-US" sz="11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3025" algn="l" rtl="0" eaLnBrk="0">
                        <a:lnSpc>
                          <a:spcPct val="91000"/>
                        </a:lnSpc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</a:t>
                      </a:r>
                      <a:r>
                        <a:rPr sz="11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7000"/>
                        </a:lnSpc>
                      </a:pPr>
                      <a:endParaRPr lang="en-US" altLang="en-US" sz="1000" dirty="0"/>
                    </a:p>
                    <a:p>
                      <a:pPr marL="178435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8478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911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200" dirty="0"/>
                    </a:p>
                    <a:p>
                      <a:pPr marL="41592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甲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300" dirty="0"/>
                    </a:p>
                    <a:p>
                      <a:pPr marL="41592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乙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75">
                <a:tc>
                  <a:txBody>
                    <a:bodyPr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200" dirty="0"/>
                    </a:p>
                    <a:p>
                      <a:pPr marL="415925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丙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6" name="picture 7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 rot="21600000">
            <a:off x="2171672" y="7467629"/>
            <a:ext cx="3244840" cy="4825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2211705"/>
            <a:ext cx="77000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解析：列方程求解，假设八点前有x人排队，八点后，每分钟来y人，每个口每分钟进z人！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开设8个口，60分钟消除排队：8*60*z =x+60y，公式1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开设10个口，40分钟消除排队：10*40*z = x+40y，公式2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公式1-公式2得到：y=4z。这意思就是开四个口，来的人跟进的人正好相互抵消！消除排队后，开设4个口，就可以不用排队了，所以答案就在BC里选。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y=4z带进公式1或2，x=240z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假设n个口，20分钟消除排队，那么公式，n*20*z =x+20y，公式3。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把y=4z，x=240z，带入上边公式3，得到n=16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最终答案选C！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955" y="771525"/>
            <a:ext cx="8448675" cy="1086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0">
              <a:lnSpc>
                <a:spcPct val="108000"/>
              </a:lnSpc>
              <a:spcBef>
                <a:spcPts val="335"/>
              </a:spcBef>
              <a:buClrTx/>
              <a:buSzTx/>
              <a:buFontTx/>
            </a:pP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某电子商务公司要从A地向B地的用户发送一批价值为90000元的货物。从A地到B地有水、陆两条路线。走陆路时比较安全，其运输成本为10000元；走水路时一般情况下的运输成本只要7000元，不过一旦遇到暴风雨天气，则会造成相当于这批货物总价值的10%的损失。根据历年情况，这期间出现暴风雨天气的概率为1/4,那么该电子商务公司该如何选择呢？</a:t>
            </a: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决策树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0" name="table 40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069992" y="8213740"/>
          <a:ext cx="3504564" cy="1250950"/>
        </p:xfrm>
        <a:graphic>
          <a:graphicData uri="http://schemas.openxmlformats.org/drawingml/2006/table">
            <a:tbl>
              <a:tblPr/>
              <a:tblGrid>
                <a:gridCol w="967739"/>
                <a:gridCol w="584200"/>
                <a:gridCol w="647700"/>
                <a:gridCol w="654050"/>
                <a:gridCol w="650875"/>
              </a:tblGrid>
              <a:tr h="631825">
                <a:tc>
                  <a:txBody>
                    <a:bodyPr/>
                    <a:p>
                      <a:pPr algn="l" rtl="0" eaLnBrk="0">
                        <a:lnSpc>
                          <a:spcPct val="85000"/>
                        </a:lnSpc>
                      </a:pPr>
                      <a:endParaRPr lang="en-US" altLang="en-US" sz="100" dirty="0"/>
                    </a:p>
                    <a:p>
                      <a:pPr marL="24130" indent="381000" algn="l" rtl="0" eaLnBrk="0">
                        <a:lnSpc>
                          <a:spcPct val="91000"/>
                        </a:lnSpc>
                      </a:pPr>
                      <a:r>
                        <a:rPr sz="1100" b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投资额</a:t>
                      </a: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11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收益</a:t>
                      </a:r>
                      <a:endParaRPr lang="en-US" altLang="en-US" sz="11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3025" algn="l" rtl="0" eaLnBrk="0">
                        <a:lnSpc>
                          <a:spcPct val="91000"/>
                        </a:lnSpc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</a:t>
                      </a:r>
                      <a:r>
                        <a:rPr sz="11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7000"/>
                        </a:lnSpc>
                      </a:pPr>
                      <a:endParaRPr lang="en-US" altLang="en-US" sz="1000" dirty="0"/>
                    </a:p>
                    <a:p>
                      <a:pPr marL="178435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8478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911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200" dirty="0"/>
                    </a:p>
                    <a:p>
                      <a:pPr marL="41592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甲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300" dirty="0"/>
                    </a:p>
                    <a:p>
                      <a:pPr marL="41592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乙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75">
                <a:tc>
                  <a:txBody>
                    <a:bodyPr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200" dirty="0"/>
                    </a:p>
                    <a:p>
                      <a:pPr marL="415925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丙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40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196992" y="8340740"/>
          <a:ext cx="3504564" cy="1250950"/>
        </p:xfrm>
        <a:graphic>
          <a:graphicData uri="http://schemas.openxmlformats.org/drawingml/2006/table">
            <a:tbl>
              <a:tblPr/>
              <a:tblGrid>
                <a:gridCol w="967739"/>
                <a:gridCol w="584200"/>
                <a:gridCol w="647700"/>
                <a:gridCol w="654050"/>
                <a:gridCol w="650875"/>
              </a:tblGrid>
              <a:tr h="631825">
                <a:tc>
                  <a:txBody>
                    <a:bodyPr/>
                    <a:p>
                      <a:pPr algn="l" rtl="0" eaLnBrk="0">
                        <a:lnSpc>
                          <a:spcPct val="85000"/>
                        </a:lnSpc>
                      </a:pPr>
                      <a:endParaRPr lang="en-US" altLang="en-US" sz="100" dirty="0"/>
                    </a:p>
                    <a:p>
                      <a:pPr marL="24130" indent="381000" algn="l" rtl="0" eaLnBrk="0">
                        <a:lnSpc>
                          <a:spcPct val="91000"/>
                        </a:lnSpc>
                      </a:pPr>
                      <a:r>
                        <a:rPr sz="1100" b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投资额</a:t>
                      </a: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11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收益</a:t>
                      </a:r>
                      <a:endParaRPr lang="en-US" altLang="en-US" sz="11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3025" algn="l" rtl="0" eaLnBrk="0">
                        <a:lnSpc>
                          <a:spcPct val="91000"/>
                        </a:lnSpc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</a:t>
                      </a:r>
                      <a:r>
                        <a:rPr sz="11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7000"/>
                        </a:lnSpc>
                      </a:pPr>
                      <a:endParaRPr lang="en-US" altLang="en-US" sz="1000" dirty="0"/>
                    </a:p>
                    <a:p>
                      <a:pPr marL="178435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8478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911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200" dirty="0"/>
                    </a:p>
                    <a:p>
                      <a:pPr marL="41592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甲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300" dirty="0"/>
                    </a:p>
                    <a:p>
                      <a:pPr marL="41592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乙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75">
                <a:tc>
                  <a:txBody>
                    <a:bodyPr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200" dirty="0"/>
                    </a:p>
                    <a:p>
                      <a:pPr marL="415925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丙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6" name="picture 7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 rot="21600000">
            <a:off x="2171672" y="7467629"/>
            <a:ext cx="3244840" cy="4825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2211705"/>
            <a:ext cx="417322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解析：主要是根据题意能画出图即可做出来。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7000*75%+（90000*10%+7000）*25%=  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10000*75%+10000*25%=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最终看两个结果谁小，花费就少，就选择那个路线！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 descr="图片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1955" y="1923415"/>
            <a:ext cx="4457700" cy="2457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955" y="771525"/>
            <a:ext cx="8448675" cy="90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0">
              <a:lnSpc>
                <a:spcPct val="108000"/>
              </a:lnSpc>
              <a:spcBef>
                <a:spcPts val="520"/>
              </a:spcBef>
              <a:buClrTx/>
              <a:buSzTx/>
              <a:buFontTx/>
            </a:pP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某市场上某种零件由甲、乙、丙、丁四厂供货，供货数量之比为4:3:2:1。各厂产品的合格率 分别为99%、98%、97.5%和95%。某抽检员发现了一件次品，它属于()厂的概率最大。</a:t>
            </a: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08000"/>
              </a:lnSpc>
              <a:spcBef>
                <a:spcPts val="520"/>
              </a:spcBef>
              <a:buClrTx/>
              <a:buSzTx/>
              <a:buFontTx/>
            </a:pP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A.甲            </a:t>
            </a:r>
            <a:r>
              <a:rPr lang="en-US"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B.乙                </a:t>
            </a:r>
            <a:r>
              <a:rPr lang="en-US"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C.丙                </a:t>
            </a:r>
            <a:r>
              <a:rPr lang="en-US"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D.丁</a:t>
            </a: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决策树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0" name="table 40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069992" y="8213740"/>
          <a:ext cx="3504564" cy="1250950"/>
        </p:xfrm>
        <a:graphic>
          <a:graphicData uri="http://schemas.openxmlformats.org/drawingml/2006/table">
            <a:tbl>
              <a:tblPr/>
              <a:tblGrid>
                <a:gridCol w="967739"/>
                <a:gridCol w="584200"/>
                <a:gridCol w="647700"/>
                <a:gridCol w="654050"/>
                <a:gridCol w="650875"/>
              </a:tblGrid>
              <a:tr h="631825">
                <a:tc>
                  <a:txBody>
                    <a:bodyPr/>
                    <a:p>
                      <a:pPr algn="l" rtl="0" eaLnBrk="0">
                        <a:lnSpc>
                          <a:spcPct val="85000"/>
                        </a:lnSpc>
                      </a:pPr>
                      <a:endParaRPr lang="en-US" altLang="en-US" sz="100" dirty="0"/>
                    </a:p>
                    <a:p>
                      <a:pPr marL="24130" indent="381000" algn="l" rtl="0" eaLnBrk="0">
                        <a:lnSpc>
                          <a:spcPct val="91000"/>
                        </a:lnSpc>
                      </a:pPr>
                      <a:r>
                        <a:rPr sz="1100" b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投资额</a:t>
                      </a: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11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收益</a:t>
                      </a:r>
                      <a:endParaRPr lang="en-US" altLang="en-US" sz="11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3025" algn="l" rtl="0" eaLnBrk="0">
                        <a:lnSpc>
                          <a:spcPct val="91000"/>
                        </a:lnSpc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</a:t>
                      </a:r>
                      <a:r>
                        <a:rPr sz="11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7000"/>
                        </a:lnSpc>
                      </a:pPr>
                      <a:endParaRPr lang="en-US" altLang="en-US" sz="1000" dirty="0"/>
                    </a:p>
                    <a:p>
                      <a:pPr marL="178435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8478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911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200" dirty="0"/>
                    </a:p>
                    <a:p>
                      <a:pPr marL="41592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甲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300" dirty="0"/>
                    </a:p>
                    <a:p>
                      <a:pPr marL="41592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乙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75">
                <a:tc>
                  <a:txBody>
                    <a:bodyPr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200" dirty="0"/>
                    </a:p>
                    <a:p>
                      <a:pPr marL="415925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丙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40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196992" y="8340740"/>
          <a:ext cx="3504564" cy="1250950"/>
        </p:xfrm>
        <a:graphic>
          <a:graphicData uri="http://schemas.openxmlformats.org/drawingml/2006/table">
            <a:tbl>
              <a:tblPr/>
              <a:tblGrid>
                <a:gridCol w="967739"/>
                <a:gridCol w="584200"/>
                <a:gridCol w="647700"/>
                <a:gridCol w="654050"/>
                <a:gridCol w="650875"/>
              </a:tblGrid>
              <a:tr h="631825">
                <a:tc>
                  <a:txBody>
                    <a:bodyPr/>
                    <a:p>
                      <a:pPr algn="l" rtl="0" eaLnBrk="0">
                        <a:lnSpc>
                          <a:spcPct val="85000"/>
                        </a:lnSpc>
                      </a:pPr>
                      <a:endParaRPr lang="en-US" altLang="en-US" sz="100" dirty="0"/>
                    </a:p>
                    <a:p>
                      <a:pPr marL="24130" indent="381000" algn="l" rtl="0" eaLnBrk="0">
                        <a:lnSpc>
                          <a:spcPct val="91000"/>
                        </a:lnSpc>
                      </a:pPr>
                      <a:r>
                        <a:rPr sz="1100" b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投资额</a:t>
                      </a: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11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收益</a:t>
                      </a:r>
                      <a:endParaRPr lang="en-US" altLang="en-US" sz="11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73025" algn="l" rtl="0" eaLnBrk="0">
                        <a:lnSpc>
                          <a:spcPct val="91000"/>
                        </a:lnSpc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</a:t>
                      </a:r>
                      <a:r>
                        <a:rPr sz="11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7000"/>
                        </a:lnSpc>
                      </a:pPr>
                      <a:endParaRPr lang="en-US" altLang="en-US" sz="1000" dirty="0"/>
                    </a:p>
                    <a:p>
                      <a:pPr marL="178435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8478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marL="1911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200" dirty="0"/>
                    </a:p>
                    <a:p>
                      <a:pPr marL="41592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甲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300" dirty="0"/>
                    </a:p>
                    <a:p>
                      <a:pPr marL="41592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乙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400" dirty="0"/>
                    </a:p>
                    <a:p>
                      <a:pPr marL="18034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1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75">
                <a:tc>
                  <a:txBody>
                    <a:bodyPr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200" dirty="0"/>
                    </a:p>
                    <a:p>
                      <a:pPr marL="415925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丙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400" dirty="0"/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847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1911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1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6" name="picture 7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 rot="21600000">
            <a:off x="2171672" y="7467629"/>
            <a:ext cx="3244840" cy="4825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2211705"/>
            <a:ext cx="4173220" cy="18313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rtl="0" eaLnBrk="0">
              <a:lnSpc>
                <a:spcPct val="108000"/>
              </a:lnSpc>
              <a:spcBef>
                <a:spcPts val="430"/>
              </a:spcBef>
              <a:buClrTx/>
              <a:buSzTx/>
              <a:buFontTx/>
            </a:pPr>
            <a:r>
              <a:rPr sz="12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解析：</a:t>
            </a:r>
            <a:r>
              <a:rPr sz="12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依据题意可知，甲乙丙丁的次品在最终产品中所占比例分别为：</a:t>
            </a:r>
            <a:endParaRPr sz="12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08000"/>
              </a:lnSpc>
              <a:spcBef>
                <a:spcPts val="365"/>
              </a:spcBef>
              <a:buClrTx/>
              <a:buSzTx/>
              <a:buFontTx/>
            </a:pPr>
            <a:r>
              <a:rPr sz="12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甲：40%*1%=0.4%</a:t>
            </a:r>
            <a:endParaRPr sz="12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08000"/>
              </a:lnSpc>
              <a:spcBef>
                <a:spcPts val="145"/>
              </a:spcBef>
              <a:buClrTx/>
              <a:buSzTx/>
              <a:buFontTx/>
            </a:pPr>
            <a:r>
              <a:rPr sz="12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乙：30%*2%=0.6%</a:t>
            </a:r>
            <a:endParaRPr sz="12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08000"/>
              </a:lnSpc>
              <a:buClrTx/>
              <a:buSzTx/>
              <a:buFontTx/>
            </a:pPr>
            <a:r>
              <a:rPr sz="12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丙：20%*2.5%=0.5%</a:t>
            </a:r>
            <a:endParaRPr sz="12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08000"/>
              </a:lnSpc>
              <a:spcBef>
                <a:spcPts val="615"/>
              </a:spcBef>
              <a:buClrTx/>
              <a:buSzTx/>
              <a:buFontTx/>
            </a:pPr>
            <a:r>
              <a:rPr sz="12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丁：10%*5%=0.5%</a:t>
            </a:r>
            <a:endParaRPr sz="12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08000"/>
              </a:lnSpc>
              <a:buClrTx/>
              <a:buSzTx/>
              <a:buFontTx/>
            </a:pPr>
            <a:endParaRPr sz="12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08000"/>
              </a:lnSpc>
              <a:spcBef>
                <a:spcPts val="5"/>
              </a:spcBef>
              <a:buClrTx/>
              <a:buSzTx/>
              <a:buFontTx/>
            </a:pPr>
            <a:r>
              <a:rPr sz="12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所以比例最高的是乙。</a:t>
            </a:r>
            <a:endParaRPr sz="12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数学与经济管理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87675" y="718185"/>
            <a:ext cx="3221990" cy="3749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-5814" y="0"/>
            <a:ext cx="9149813" cy="31478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38" b="41862"/>
          <a:stretch>
            <a:fillRect/>
          </a:stretch>
        </p:blipFill>
        <p:spPr>
          <a:xfrm>
            <a:off x="75977" y="1313950"/>
            <a:ext cx="9119255" cy="101325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860024" y="3490692"/>
            <a:ext cx="5212106" cy="72008"/>
            <a:chOff x="539552" y="195486"/>
            <a:chExt cx="1482080" cy="72008"/>
          </a:xfrm>
        </p:grpSpPr>
        <p:sp>
          <p:nvSpPr>
            <p:cNvPr id="6" name="矩形 5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E74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88016" y="356270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E74C2E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E74C2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2202" y="3692390"/>
            <a:ext cx="17627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TIANBO     </a:t>
            </a:r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天博教育</a:t>
            </a:r>
            <a:endParaRPr lang="zh-CN" altLang="en-US" sz="1600" b="1" dirty="0">
              <a:solidFill>
                <a:srgbClr val="E74C2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72399" y="3490389"/>
            <a:ext cx="1119868" cy="466662"/>
            <a:chOff x="3163712" y="2643758"/>
            <a:chExt cx="1119868" cy="466662"/>
          </a:xfrm>
        </p:grpSpPr>
        <p:sp>
          <p:nvSpPr>
            <p:cNvPr id="11" name="矩形 10"/>
            <p:cNvSpPr/>
            <p:nvPr/>
          </p:nvSpPr>
          <p:spPr>
            <a:xfrm>
              <a:off x="3163712" y="2644061"/>
              <a:ext cx="827585" cy="4663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987046" y="2643758"/>
              <a:ext cx="296534" cy="466359"/>
            </a:xfrm>
            <a:prstGeom prst="rect">
              <a:avLst/>
            </a:prstGeom>
            <a:solidFill>
              <a:srgbClr val="E74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4958449" y="3603819"/>
            <a:ext cx="422023" cy="422023"/>
            <a:chOff x="2492224" y="1959430"/>
            <a:chExt cx="2148114" cy="2148114"/>
          </a:xfrm>
        </p:grpSpPr>
        <p:sp>
          <p:nvSpPr>
            <p:cNvPr id="14" name="椭圆 13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2056" y="2549554"/>
              <a:ext cx="1162402" cy="1190723"/>
            </a:xfrm>
            <a:prstGeom prst="rect">
              <a:avLst/>
            </a:prstGeom>
          </p:spPr>
        </p:pic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5968951" y="3631309"/>
            <a:ext cx="422023" cy="422023"/>
            <a:chOff x="6564085" y="1959430"/>
            <a:chExt cx="2148114" cy="2148114"/>
          </a:xfrm>
        </p:grpSpPr>
        <p:sp>
          <p:nvSpPr>
            <p:cNvPr id="17" name="椭圆 16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19" name="Freeform 5"/>
              <p:cNvSpPr/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6"/>
              <p:cNvSpPr/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7"/>
              <p:cNvSpPr/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8"/>
              <p:cNvSpPr/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5464895" y="3603819"/>
            <a:ext cx="422023" cy="422023"/>
            <a:chOff x="4528154" y="1959430"/>
            <a:chExt cx="2148114" cy="2148114"/>
          </a:xfrm>
        </p:grpSpPr>
        <p:sp>
          <p:nvSpPr>
            <p:cNvPr id="25" name="椭圆 24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6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4" name="矩形 26"/>
          <p:cNvSpPr>
            <a:spLocks noChangeArrowheads="1"/>
          </p:cNvSpPr>
          <p:nvPr/>
        </p:nvSpPr>
        <p:spPr bwMode="auto">
          <a:xfrm>
            <a:off x="568518" y="4155926"/>
            <a:ext cx="6503612" cy="49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r>
              <a:rPr lang="en-US" altLang="zh-CN" sz="4400" b="1" spc="225" dirty="0">
                <a:solidFill>
                  <a:srgbClr val="E74C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400" b="1" spc="225" dirty="0">
              <a:solidFill>
                <a:srgbClr val="E74C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9" t="11081" r="26729" b="10654"/>
          <a:stretch>
            <a:fillRect/>
          </a:stretch>
        </p:blipFill>
        <p:spPr>
          <a:xfrm>
            <a:off x="2511291" y="527370"/>
            <a:ext cx="4298708" cy="27667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47" t="32342" r="5913"/>
          <a:stretch>
            <a:fillRect/>
          </a:stretch>
        </p:blipFill>
        <p:spPr>
          <a:xfrm>
            <a:off x="5169460" y="1149248"/>
            <a:ext cx="2834707" cy="2505361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2" t="29602" r="64869" b="13234"/>
          <a:stretch>
            <a:fillRect/>
          </a:stretch>
        </p:blipFill>
        <p:spPr>
          <a:xfrm>
            <a:off x="1259632" y="855905"/>
            <a:ext cx="2329811" cy="2438163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1905525" y="1626352"/>
            <a:ext cx="985403" cy="860835"/>
            <a:chOff x="882603" y="2302677"/>
            <a:chExt cx="1093895" cy="955612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Freeform 14"/>
            <p:cNvSpPr/>
            <p:nvPr/>
          </p:nvSpPr>
          <p:spPr bwMode="auto">
            <a:xfrm>
              <a:off x="882603" y="2302677"/>
              <a:ext cx="820672" cy="955612"/>
            </a:xfrm>
            <a:custGeom>
              <a:avLst/>
              <a:gdLst>
                <a:gd name="T0" fmla="*/ 908 w 1036"/>
                <a:gd name="T1" fmla="*/ 372 h 1206"/>
                <a:gd name="T2" fmla="*/ 908 w 1036"/>
                <a:gd name="T3" fmla="*/ 296 h 1206"/>
                <a:gd name="T4" fmla="*/ 908 w 1036"/>
                <a:gd name="T5" fmla="*/ 152 h 1206"/>
                <a:gd name="T6" fmla="*/ 883 w 1036"/>
                <a:gd name="T7" fmla="*/ 128 h 1206"/>
                <a:gd name="T8" fmla="*/ 405 w 1036"/>
                <a:gd name="T9" fmla="*/ 128 h 1206"/>
                <a:gd name="T10" fmla="*/ 387 w 1036"/>
                <a:gd name="T11" fmla="*/ 128 h 1206"/>
                <a:gd name="T12" fmla="*/ 387 w 1036"/>
                <a:gd name="T13" fmla="*/ 150 h 1206"/>
                <a:gd name="T14" fmla="*/ 387 w 1036"/>
                <a:gd name="T15" fmla="*/ 296 h 1206"/>
                <a:gd name="T16" fmla="*/ 295 w 1036"/>
                <a:gd name="T17" fmla="*/ 386 h 1206"/>
                <a:gd name="T18" fmla="*/ 145 w 1036"/>
                <a:gd name="T19" fmla="*/ 386 h 1206"/>
                <a:gd name="T20" fmla="*/ 128 w 1036"/>
                <a:gd name="T21" fmla="*/ 386 h 1206"/>
                <a:gd name="T22" fmla="*/ 128 w 1036"/>
                <a:gd name="T23" fmla="*/ 404 h 1206"/>
                <a:gd name="T24" fmla="*/ 128 w 1036"/>
                <a:gd name="T25" fmla="*/ 1052 h 1206"/>
                <a:gd name="T26" fmla="*/ 153 w 1036"/>
                <a:gd name="T27" fmla="*/ 1078 h 1206"/>
                <a:gd name="T28" fmla="*/ 882 w 1036"/>
                <a:gd name="T29" fmla="*/ 1078 h 1206"/>
                <a:gd name="T30" fmla="*/ 908 w 1036"/>
                <a:gd name="T31" fmla="*/ 1052 h 1206"/>
                <a:gd name="T32" fmla="*/ 908 w 1036"/>
                <a:gd name="T33" fmla="*/ 869 h 1206"/>
                <a:gd name="T34" fmla="*/ 914 w 1036"/>
                <a:gd name="T35" fmla="*/ 851 h 1206"/>
                <a:gd name="T36" fmla="*/ 1028 w 1036"/>
                <a:gd name="T37" fmla="*/ 729 h 1206"/>
                <a:gd name="T38" fmla="*/ 1035 w 1036"/>
                <a:gd name="T39" fmla="*/ 724 h 1206"/>
                <a:gd name="T40" fmla="*/ 1036 w 1036"/>
                <a:gd name="T41" fmla="*/ 738 h 1206"/>
                <a:gd name="T42" fmla="*/ 1036 w 1036"/>
                <a:gd name="T43" fmla="*/ 1069 h 1206"/>
                <a:gd name="T44" fmla="*/ 899 w 1036"/>
                <a:gd name="T45" fmla="*/ 1206 h 1206"/>
                <a:gd name="T46" fmla="*/ 133 w 1036"/>
                <a:gd name="T47" fmla="*/ 1206 h 1206"/>
                <a:gd name="T48" fmla="*/ 0 w 1036"/>
                <a:gd name="T49" fmla="*/ 1073 h 1206"/>
                <a:gd name="T50" fmla="*/ 0 w 1036"/>
                <a:gd name="T51" fmla="*/ 316 h 1206"/>
                <a:gd name="T52" fmla="*/ 19 w 1036"/>
                <a:gd name="T53" fmla="*/ 267 h 1206"/>
                <a:gd name="T54" fmla="*/ 265 w 1036"/>
                <a:gd name="T55" fmla="*/ 27 h 1206"/>
                <a:gd name="T56" fmla="*/ 331 w 1036"/>
                <a:gd name="T57" fmla="*/ 0 h 1206"/>
                <a:gd name="T58" fmla="*/ 902 w 1036"/>
                <a:gd name="T59" fmla="*/ 0 h 1206"/>
                <a:gd name="T60" fmla="*/ 1036 w 1036"/>
                <a:gd name="T61" fmla="*/ 129 h 1206"/>
                <a:gd name="T62" fmla="*/ 1035 w 1036"/>
                <a:gd name="T63" fmla="*/ 206 h 1206"/>
                <a:gd name="T64" fmla="*/ 1028 w 1036"/>
                <a:gd name="T65" fmla="*/ 224 h 1206"/>
                <a:gd name="T66" fmla="*/ 942 w 1036"/>
                <a:gd name="T67" fmla="*/ 328 h 1206"/>
                <a:gd name="T68" fmla="*/ 921 w 1036"/>
                <a:gd name="T69" fmla="*/ 358 h 1206"/>
                <a:gd name="T70" fmla="*/ 908 w 1036"/>
                <a:gd name="T71" fmla="*/ 372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6" h="1206">
                  <a:moveTo>
                    <a:pt x="908" y="372"/>
                  </a:moveTo>
                  <a:cubicBezTo>
                    <a:pt x="908" y="344"/>
                    <a:pt x="908" y="320"/>
                    <a:pt x="908" y="296"/>
                  </a:cubicBezTo>
                  <a:cubicBezTo>
                    <a:pt x="908" y="248"/>
                    <a:pt x="908" y="200"/>
                    <a:pt x="908" y="152"/>
                  </a:cubicBezTo>
                  <a:cubicBezTo>
                    <a:pt x="908" y="131"/>
                    <a:pt x="905" y="128"/>
                    <a:pt x="883" y="128"/>
                  </a:cubicBezTo>
                  <a:cubicBezTo>
                    <a:pt x="724" y="128"/>
                    <a:pt x="565" y="128"/>
                    <a:pt x="405" y="128"/>
                  </a:cubicBezTo>
                  <a:cubicBezTo>
                    <a:pt x="400" y="128"/>
                    <a:pt x="394" y="128"/>
                    <a:pt x="387" y="128"/>
                  </a:cubicBezTo>
                  <a:cubicBezTo>
                    <a:pt x="387" y="137"/>
                    <a:pt x="387" y="144"/>
                    <a:pt x="387" y="150"/>
                  </a:cubicBezTo>
                  <a:cubicBezTo>
                    <a:pt x="387" y="199"/>
                    <a:pt x="387" y="247"/>
                    <a:pt x="387" y="296"/>
                  </a:cubicBezTo>
                  <a:cubicBezTo>
                    <a:pt x="386" y="352"/>
                    <a:pt x="351" y="386"/>
                    <a:pt x="295" y="386"/>
                  </a:cubicBezTo>
                  <a:cubicBezTo>
                    <a:pt x="245" y="386"/>
                    <a:pt x="195" y="386"/>
                    <a:pt x="145" y="386"/>
                  </a:cubicBezTo>
                  <a:cubicBezTo>
                    <a:pt x="140" y="386"/>
                    <a:pt x="135" y="386"/>
                    <a:pt x="128" y="386"/>
                  </a:cubicBezTo>
                  <a:cubicBezTo>
                    <a:pt x="128" y="394"/>
                    <a:pt x="128" y="399"/>
                    <a:pt x="128" y="404"/>
                  </a:cubicBezTo>
                  <a:cubicBezTo>
                    <a:pt x="128" y="620"/>
                    <a:pt x="128" y="836"/>
                    <a:pt x="128" y="1052"/>
                  </a:cubicBezTo>
                  <a:cubicBezTo>
                    <a:pt x="128" y="1076"/>
                    <a:pt x="130" y="1078"/>
                    <a:pt x="153" y="1078"/>
                  </a:cubicBezTo>
                  <a:cubicBezTo>
                    <a:pt x="396" y="1078"/>
                    <a:pt x="639" y="1078"/>
                    <a:pt x="882" y="1078"/>
                  </a:cubicBezTo>
                  <a:cubicBezTo>
                    <a:pt x="906" y="1078"/>
                    <a:pt x="908" y="1076"/>
                    <a:pt x="908" y="1052"/>
                  </a:cubicBezTo>
                  <a:cubicBezTo>
                    <a:pt x="908" y="991"/>
                    <a:pt x="908" y="930"/>
                    <a:pt x="908" y="869"/>
                  </a:cubicBezTo>
                  <a:cubicBezTo>
                    <a:pt x="908" y="863"/>
                    <a:pt x="910" y="855"/>
                    <a:pt x="914" y="851"/>
                  </a:cubicBezTo>
                  <a:cubicBezTo>
                    <a:pt x="952" y="810"/>
                    <a:pt x="990" y="770"/>
                    <a:pt x="1028" y="729"/>
                  </a:cubicBezTo>
                  <a:cubicBezTo>
                    <a:pt x="1030" y="728"/>
                    <a:pt x="1031" y="727"/>
                    <a:pt x="1035" y="724"/>
                  </a:cubicBezTo>
                  <a:cubicBezTo>
                    <a:pt x="1035" y="730"/>
                    <a:pt x="1036" y="734"/>
                    <a:pt x="1036" y="738"/>
                  </a:cubicBezTo>
                  <a:cubicBezTo>
                    <a:pt x="1036" y="849"/>
                    <a:pt x="1036" y="959"/>
                    <a:pt x="1036" y="1069"/>
                  </a:cubicBezTo>
                  <a:cubicBezTo>
                    <a:pt x="1035" y="1151"/>
                    <a:pt x="981" y="1206"/>
                    <a:pt x="899" y="1206"/>
                  </a:cubicBezTo>
                  <a:cubicBezTo>
                    <a:pt x="643" y="1206"/>
                    <a:pt x="388" y="1206"/>
                    <a:pt x="133" y="1206"/>
                  </a:cubicBezTo>
                  <a:cubicBezTo>
                    <a:pt x="56" y="1206"/>
                    <a:pt x="0" y="1150"/>
                    <a:pt x="0" y="1073"/>
                  </a:cubicBezTo>
                  <a:cubicBezTo>
                    <a:pt x="0" y="821"/>
                    <a:pt x="0" y="568"/>
                    <a:pt x="0" y="316"/>
                  </a:cubicBezTo>
                  <a:cubicBezTo>
                    <a:pt x="0" y="297"/>
                    <a:pt x="6" y="281"/>
                    <a:pt x="19" y="267"/>
                  </a:cubicBezTo>
                  <a:cubicBezTo>
                    <a:pt x="101" y="187"/>
                    <a:pt x="183" y="107"/>
                    <a:pt x="265" y="27"/>
                  </a:cubicBezTo>
                  <a:cubicBezTo>
                    <a:pt x="283" y="9"/>
                    <a:pt x="305" y="0"/>
                    <a:pt x="331" y="0"/>
                  </a:cubicBezTo>
                  <a:cubicBezTo>
                    <a:pt x="521" y="0"/>
                    <a:pt x="712" y="0"/>
                    <a:pt x="902" y="0"/>
                  </a:cubicBezTo>
                  <a:cubicBezTo>
                    <a:pt x="978" y="1"/>
                    <a:pt x="1033" y="53"/>
                    <a:pt x="1036" y="129"/>
                  </a:cubicBezTo>
                  <a:cubicBezTo>
                    <a:pt x="1036" y="155"/>
                    <a:pt x="1036" y="180"/>
                    <a:pt x="1035" y="206"/>
                  </a:cubicBezTo>
                  <a:cubicBezTo>
                    <a:pt x="1035" y="212"/>
                    <a:pt x="1032" y="219"/>
                    <a:pt x="1028" y="224"/>
                  </a:cubicBezTo>
                  <a:cubicBezTo>
                    <a:pt x="999" y="259"/>
                    <a:pt x="970" y="293"/>
                    <a:pt x="942" y="328"/>
                  </a:cubicBezTo>
                  <a:cubicBezTo>
                    <a:pt x="934" y="337"/>
                    <a:pt x="928" y="348"/>
                    <a:pt x="921" y="358"/>
                  </a:cubicBezTo>
                  <a:cubicBezTo>
                    <a:pt x="918" y="362"/>
                    <a:pt x="914" y="365"/>
                    <a:pt x="908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0" name="Freeform 15"/>
            <p:cNvSpPr/>
            <p:nvPr/>
          </p:nvSpPr>
          <p:spPr bwMode="auto">
            <a:xfrm>
              <a:off x="1362082" y="2640858"/>
              <a:ext cx="386396" cy="443988"/>
            </a:xfrm>
            <a:custGeom>
              <a:avLst/>
              <a:gdLst>
                <a:gd name="T0" fmla="*/ 351 w 488"/>
                <a:gd name="T1" fmla="*/ 0 h 560"/>
                <a:gd name="T2" fmla="*/ 488 w 488"/>
                <a:gd name="T3" fmla="*/ 114 h 560"/>
                <a:gd name="T4" fmla="*/ 431 w 488"/>
                <a:gd name="T5" fmla="*/ 180 h 560"/>
                <a:gd name="T6" fmla="*/ 127 w 488"/>
                <a:gd name="T7" fmla="*/ 490 h 560"/>
                <a:gd name="T8" fmla="*/ 39 w 488"/>
                <a:gd name="T9" fmla="*/ 554 h 560"/>
                <a:gd name="T10" fmla="*/ 5 w 488"/>
                <a:gd name="T11" fmla="*/ 560 h 560"/>
                <a:gd name="T12" fmla="*/ 4 w 488"/>
                <a:gd name="T13" fmla="*/ 526 h 560"/>
                <a:gd name="T14" fmla="*/ 64 w 488"/>
                <a:gd name="T15" fmla="*/ 404 h 560"/>
                <a:gd name="T16" fmla="*/ 347 w 488"/>
                <a:gd name="T17" fmla="*/ 7 h 560"/>
                <a:gd name="T18" fmla="*/ 351 w 488"/>
                <a:gd name="T1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560">
                  <a:moveTo>
                    <a:pt x="351" y="0"/>
                  </a:moveTo>
                  <a:cubicBezTo>
                    <a:pt x="398" y="39"/>
                    <a:pt x="443" y="76"/>
                    <a:pt x="488" y="114"/>
                  </a:cubicBezTo>
                  <a:cubicBezTo>
                    <a:pt x="469" y="137"/>
                    <a:pt x="450" y="159"/>
                    <a:pt x="431" y="180"/>
                  </a:cubicBezTo>
                  <a:cubicBezTo>
                    <a:pt x="336" y="289"/>
                    <a:pt x="238" y="396"/>
                    <a:pt x="127" y="490"/>
                  </a:cubicBezTo>
                  <a:cubicBezTo>
                    <a:pt x="100" y="514"/>
                    <a:pt x="69" y="534"/>
                    <a:pt x="39" y="554"/>
                  </a:cubicBezTo>
                  <a:cubicBezTo>
                    <a:pt x="30" y="560"/>
                    <a:pt x="17" y="558"/>
                    <a:pt x="5" y="560"/>
                  </a:cubicBezTo>
                  <a:cubicBezTo>
                    <a:pt x="5" y="549"/>
                    <a:pt x="0" y="536"/>
                    <a:pt x="4" y="526"/>
                  </a:cubicBezTo>
                  <a:cubicBezTo>
                    <a:pt x="23" y="485"/>
                    <a:pt x="41" y="443"/>
                    <a:pt x="64" y="404"/>
                  </a:cubicBezTo>
                  <a:cubicBezTo>
                    <a:pt x="147" y="264"/>
                    <a:pt x="245" y="134"/>
                    <a:pt x="347" y="7"/>
                  </a:cubicBezTo>
                  <a:cubicBezTo>
                    <a:pt x="348" y="5"/>
                    <a:pt x="349" y="3"/>
                    <a:pt x="3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1" name="Freeform 16"/>
            <p:cNvSpPr/>
            <p:nvPr/>
          </p:nvSpPr>
          <p:spPr bwMode="auto">
            <a:xfrm>
              <a:off x="1667783" y="2400113"/>
              <a:ext cx="273223" cy="299340"/>
            </a:xfrm>
            <a:custGeom>
              <a:avLst/>
              <a:gdLst>
                <a:gd name="T0" fmla="*/ 139 w 345"/>
                <a:gd name="T1" fmla="*/ 378 h 378"/>
                <a:gd name="T2" fmla="*/ 0 w 345"/>
                <a:gd name="T3" fmla="*/ 264 h 378"/>
                <a:gd name="T4" fmla="*/ 19 w 345"/>
                <a:gd name="T5" fmla="*/ 240 h 378"/>
                <a:gd name="T6" fmla="*/ 183 w 345"/>
                <a:gd name="T7" fmla="*/ 54 h 378"/>
                <a:gd name="T8" fmla="*/ 231 w 345"/>
                <a:gd name="T9" fmla="*/ 17 h 378"/>
                <a:gd name="T10" fmla="*/ 308 w 345"/>
                <a:gd name="T11" fmla="*/ 26 h 378"/>
                <a:gd name="T12" fmla="*/ 334 w 345"/>
                <a:gd name="T13" fmla="*/ 103 h 378"/>
                <a:gd name="T14" fmla="*/ 312 w 345"/>
                <a:gd name="T15" fmla="*/ 150 h 378"/>
                <a:gd name="T16" fmla="*/ 139 w 345"/>
                <a:gd name="T1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78">
                  <a:moveTo>
                    <a:pt x="139" y="378"/>
                  </a:moveTo>
                  <a:cubicBezTo>
                    <a:pt x="90" y="338"/>
                    <a:pt x="46" y="301"/>
                    <a:pt x="0" y="264"/>
                  </a:cubicBezTo>
                  <a:cubicBezTo>
                    <a:pt x="7" y="255"/>
                    <a:pt x="13" y="247"/>
                    <a:pt x="19" y="240"/>
                  </a:cubicBezTo>
                  <a:cubicBezTo>
                    <a:pt x="74" y="178"/>
                    <a:pt x="128" y="115"/>
                    <a:pt x="183" y="54"/>
                  </a:cubicBezTo>
                  <a:cubicBezTo>
                    <a:pt x="196" y="39"/>
                    <a:pt x="214" y="27"/>
                    <a:pt x="231" y="17"/>
                  </a:cubicBezTo>
                  <a:cubicBezTo>
                    <a:pt x="259" y="0"/>
                    <a:pt x="280" y="4"/>
                    <a:pt x="308" y="26"/>
                  </a:cubicBezTo>
                  <a:cubicBezTo>
                    <a:pt x="336" y="50"/>
                    <a:pt x="345" y="73"/>
                    <a:pt x="334" y="103"/>
                  </a:cubicBezTo>
                  <a:cubicBezTo>
                    <a:pt x="328" y="119"/>
                    <a:pt x="322" y="136"/>
                    <a:pt x="312" y="150"/>
                  </a:cubicBezTo>
                  <a:cubicBezTo>
                    <a:pt x="255" y="226"/>
                    <a:pt x="197" y="301"/>
                    <a:pt x="139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2" name="Freeform 17"/>
            <p:cNvSpPr/>
            <p:nvPr/>
          </p:nvSpPr>
          <p:spPr bwMode="auto">
            <a:xfrm>
              <a:off x="1088524" y="2679029"/>
              <a:ext cx="408829" cy="66632"/>
            </a:xfrm>
            <a:custGeom>
              <a:avLst/>
              <a:gdLst>
                <a:gd name="T0" fmla="*/ 257 w 516"/>
                <a:gd name="T1" fmla="*/ 0 h 84"/>
                <a:gd name="T2" fmla="*/ 496 w 516"/>
                <a:gd name="T3" fmla="*/ 0 h 84"/>
                <a:gd name="T4" fmla="*/ 516 w 516"/>
                <a:gd name="T5" fmla="*/ 19 h 84"/>
                <a:gd name="T6" fmla="*/ 516 w 516"/>
                <a:gd name="T7" fmla="*/ 49 h 84"/>
                <a:gd name="T8" fmla="*/ 481 w 516"/>
                <a:gd name="T9" fmla="*/ 84 h 84"/>
                <a:gd name="T10" fmla="*/ 23 w 516"/>
                <a:gd name="T11" fmla="*/ 84 h 84"/>
                <a:gd name="T12" fmla="*/ 0 w 516"/>
                <a:gd name="T13" fmla="*/ 61 h 84"/>
                <a:gd name="T14" fmla="*/ 0 w 516"/>
                <a:gd name="T15" fmla="*/ 22 h 84"/>
                <a:gd name="T16" fmla="*/ 22 w 516"/>
                <a:gd name="T17" fmla="*/ 0 h 84"/>
                <a:gd name="T18" fmla="*/ 257 w 516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84">
                  <a:moveTo>
                    <a:pt x="257" y="0"/>
                  </a:moveTo>
                  <a:cubicBezTo>
                    <a:pt x="337" y="0"/>
                    <a:pt x="416" y="0"/>
                    <a:pt x="496" y="0"/>
                  </a:cubicBezTo>
                  <a:cubicBezTo>
                    <a:pt x="515" y="0"/>
                    <a:pt x="516" y="1"/>
                    <a:pt x="516" y="19"/>
                  </a:cubicBezTo>
                  <a:cubicBezTo>
                    <a:pt x="516" y="29"/>
                    <a:pt x="516" y="39"/>
                    <a:pt x="516" y="49"/>
                  </a:cubicBezTo>
                  <a:cubicBezTo>
                    <a:pt x="516" y="71"/>
                    <a:pt x="503" y="84"/>
                    <a:pt x="481" y="84"/>
                  </a:cubicBezTo>
                  <a:cubicBezTo>
                    <a:pt x="329" y="84"/>
                    <a:pt x="176" y="84"/>
                    <a:pt x="23" y="84"/>
                  </a:cubicBezTo>
                  <a:cubicBezTo>
                    <a:pt x="0" y="84"/>
                    <a:pt x="0" y="83"/>
                    <a:pt x="0" y="61"/>
                  </a:cubicBezTo>
                  <a:cubicBezTo>
                    <a:pt x="0" y="48"/>
                    <a:pt x="0" y="35"/>
                    <a:pt x="0" y="22"/>
                  </a:cubicBezTo>
                  <a:cubicBezTo>
                    <a:pt x="0" y="0"/>
                    <a:pt x="0" y="0"/>
                    <a:pt x="22" y="0"/>
                  </a:cubicBezTo>
                  <a:cubicBezTo>
                    <a:pt x="100" y="0"/>
                    <a:pt x="179" y="0"/>
                    <a:pt x="2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3" name="Freeform 18"/>
            <p:cNvSpPr/>
            <p:nvPr/>
          </p:nvSpPr>
          <p:spPr bwMode="auto">
            <a:xfrm>
              <a:off x="1087855" y="2815306"/>
              <a:ext cx="344542" cy="67301"/>
            </a:xfrm>
            <a:custGeom>
              <a:avLst/>
              <a:gdLst>
                <a:gd name="T0" fmla="*/ 435 w 435"/>
                <a:gd name="T1" fmla="*/ 0 h 85"/>
                <a:gd name="T2" fmla="*/ 382 w 435"/>
                <a:gd name="T3" fmla="*/ 80 h 85"/>
                <a:gd name="T4" fmla="*/ 371 w 435"/>
                <a:gd name="T5" fmla="*/ 84 h 85"/>
                <a:gd name="T6" fmla="*/ 15 w 435"/>
                <a:gd name="T7" fmla="*/ 85 h 85"/>
                <a:gd name="T8" fmla="*/ 1 w 435"/>
                <a:gd name="T9" fmla="*/ 69 h 85"/>
                <a:gd name="T10" fmla="*/ 0 w 435"/>
                <a:gd name="T11" fmla="*/ 18 h 85"/>
                <a:gd name="T12" fmla="*/ 19 w 435"/>
                <a:gd name="T13" fmla="*/ 0 h 85"/>
                <a:gd name="T14" fmla="*/ 190 w 435"/>
                <a:gd name="T15" fmla="*/ 0 h 85"/>
                <a:gd name="T16" fmla="*/ 415 w 435"/>
                <a:gd name="T17" fmla="*/ 0 h 85"/>
                <a:gd name="T18" fmla="*/ 435 w 435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5" h="85">
                  <a:moveTo>
                    <a:pt x="435" y="0"/>
                  </a:moveTo>
                  <a:cubicBezTo>
                    <a:pt x="417" y="29"/>
                    <a:pt x="400" y="55"/>
                    <a:pt x="382" y="80"/>
                  </a:cubicBezTo>
                  <a:cubicBezTo>
                    <a:pt x="380" y="83"/>
                    <a:pt x="375" y="84"/>
                    <a:pt x="371" y="84"/>
                  </a:cubicBezTo>
                  <a:cubicBezTo>
                    <a:pt x="252" y="85"/>
                    <a:pt x="134" y="84"/>
                    <a:pt x="15" y="85"/>
                  </a:cubicBezTo>
                  <a:cubicBezTo>
                    <a:pt x="4" y="85"/>
                    <a:pt x="0" y="80"/>
                    <a:pt x="1" y="69"/>
                  </a:cubicBezTo>
                  <a:cubicBezTo>
                    <a:pt x="1" y="52"/>
                    <a:pt x="1" y="35"/>
                    <a:pt x="0" y="18"/>
                  </a:cubicBezTo>
                  <a:cubicBezTo>
                    <a:pt x="0" y="4"/>
                    <a:pt x="6" y="0"/>
                    <a:pt x="19" y="0"/>
                  </a:cubicBezTo>
                  <a:cubicBezTo>
                    <a:pt x="76" y="0"/>
                    <a:pt x="133" y="0"/>
                    <a:pt x="190" y="0"/>
                  </a:cubicBezTo>
                  <a:cubicBezTo>
                    <a:pt x="265" y="0"/>
                    <a:pt x="340" y="0"/>
                    <a:pt x="415" y="0"/>
                  </a:cubicBezTo>
                  <a:cubicBezTo>
                    <a:pt x="421" y="0"/>
                    <a:pt x="426" y="0"/>
                    <a:pt x="4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4" name="Freeform 19"/>
            <p:cNvSpPr/>
            <p:nvPr/>
          </p:nvSpPr>
          <p:spPr bwMode="auto">
            <a:xfrm>
              <a:off x="1082497" y="2945221"/>
              <a:ext cx="244427" cy="146657"/>
            </a:xfrm>
            <a:custGeom>
              <a:avLst/>
              <a:gdLst>
                <a:gd name="T0" fmla="*/ 286 w 309"/>
                <a:gd name="T1" fmla="*/ 148 h 185"/>
                <a:gd name="T2" fmla="*/ 283 w 309"/>
                <a:gd name="T3" fmla="*/ 148 h 185"/>
                <a:gd name="T4" fmla="*/ 234 w 309"/>
                <a:gd name="T5" fmla="*/ 153 h 185"/>
                <a:gd name="T6" fmla="*/ 214 w 309"/>
                <a:gd name="T7" fmla="*/ 169 h 185"/>
                <a:gd name="T8" fmla="*/ 156 w 309"/>
                <a:gd name="T9" fmla="*/ 164 h 185"/>
                <a:gd name="T10" fmla="*/ 105 w 309"/>
                <a:gd name="T11" fmla="*/ 110 h 185"/>
                <a:gd name="T12" fmla="*/ 80 w 309"/>
                <a:gd name="T13" fmla="*/ 157 h 185"/>
                <a:gd name="T14" fmla="*/ 38 w 309"/>
                <a:gd name="T15" fmla="*/ 178 h 185"/>
                <a:gd name="T16" fmla="*/ 11 w 309"/>
                <a:gd name="T17" fmla="*/ 126 h 185"/>
                <a:gd name="T18" fmla="*/ 64 w 309"/>
                <a:gd name="T19" fmla="*/ 24 h 185"/>
                <a:gd name="T20" fmla="*/ 126 w 309"/>
                <a:gd name="T21" fmla="*/ 21 h 185"/>
                <a:gd name="T22" fmla="*/ 191 w 309"/>
                <a:gd name="T23" fmla="*/ 90 h 185"/>
                <a:gd name="T24" fmla="*/ 230 w 309"/>
                <a:gd name="T25" fmla="*/ 60 h 185"/>
                <a:gd name="T26" fmla="*/ 281 w 309"/>
                <a:gd name="T27" fmla="*/ 58 h 185"/>
                <a:gd name="T28" fmla="*/ 309 w 309"/>
                <a:gd name="T29" fmla="*/ 76 h 185"/>
                <a:gd name="T30" fmla="*/ 286 w 309"/>
                <a:gd name="T31" fmla="*/ 14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5">
                  <a:moveTo>
                    <a:pt x="286" y="148"/>
                  </a:moveTo>
                  <a:cubicBezTo>
                    <a:pt x="284" y="148"/>
                    <a:pt x="284" y="148"/>
                    <a:pt x="283" y="148"/>
                  </a:cubicBezTo>
                  <a:cubicBezTo>
                    <a:pt x="265" y="131"/>
                    <a:pt x="249" y="137"/>
                    <a:pt x="234" y="153"/>
                  </a:cubicBezTo>
                  <a:cubicBezTo>
                    <a:pt x="228" y="159"/>
                    <a:pt x="221" y="164"/>
                    <a:pt x="214" y="169"/>
                  </a:cubicBezTo>
                  <a:cubicBezTo>
                    <a:pt x="193" y="185"/>
                    <a:pt x="174" y="183"/>
                    <a:pt x="156" y="164"/>
                  </a:cubicBezTo>
                  <a:cubicBezTo>
                    <a:pt x="139" y="147"/>
                    <a:pt x="123" y="129"/>
                    <a:pt x="105" y="110"/>
                  </a:cubicBezTo>
                  <a:cubicBezTo>
                    <a:pt x="96" y="126"/>
                    <a:pt x="88" y="142"/>
                    <a:pt x="80" y="157"/>
                  </a:cubicBezTo>
                  <a:cubicBezTo>
                    <a:pt x="71" y="174"/>
                    <a:pt x="55" y="181"/>
                    <a:pt x="38" y="178"/>
                  </a:cubicBezTo>
                  <a:cubicBezTo>
                    <a:pt x="14" y="174"/>
                    <a:pt x="0" y="149"/>
                    <a:pt x="11" y="126"/>
                  </a:cubicBezTo>
                  <a:cubicBezTo>
                    <a:pt x="28" y="92"/>
                    <a:pt x="45" y="57"/>
                    <a:pt x="64" y="24"/>
                  </a:cubicBezTo>
                  <a:cubicBezTo>
                    <a:pt x="77" y="0"/>
                    <a:pt x="107" y="0"/>
                    <a:pt x="126" y="21"/>
                  </a:cubicBezTo>
                  <a:cubicBezTo>
                    <a:pt x="148" y="43"/>
                    <a:pt x="169" y="66"/>
                    <a:pt x="191" y="90"/>
                  </a:cubicBezTo>
                  <a:cubicBezTo>
                    <a:pt x="204" y="80"/>
                    <a:pt x="217" y="70"/>
                    <a:pt x="230" y="60"/>
                  </a:cubicBezTo>
                  <a:cubicBezTo>
                    <a:pt x="247" y="47"/>
                    <a:pt x="262" y="46"/>
                    <a:pt x="281" y="58"/>
                  </a:cubicBezTo>
                  <a:cubicBezTo>
                    <a:pt x="291" y="64"/>
                    <a:pt x="300" y="70"/>
                    <a:pt x="309" y="76"/>
                  </a:cubicBezTo>
                  <a:cubicBezTo>
                    <a:pt x="301" y="100"/>
                    <a:pt x="294" y="124"/>
                    <a:pt x="286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5" name="Freeform 20"/>
            <p:cNvSpPr/>
            <p:nvPr/>
          </p:nvSpPr>
          <p:spPr bwMode="auto">
            <a:xfrm>
              <a:off x="1748478" y="2540408"/>
              <a:ext cx="228020" cy="273223"/>
            </a:xfrm>
            <a:custGeom>
              <a:avLst/>
              <a:gdLst>
                <a:gd name="T0" fmla="*/ 288 w 288"/>
                <a:gd name="T1" fmla="*/ 37 h 345"/>
                <a:gd name="T2" fmla="*/ 280 w 288"/>
                <a:gd name="T3" fmla="*/ 52 h 345"/>
                <a:gd name="T4" fmla="*/ 118 w 288"/>
                <a:gd name="T5" fmla="*/ 260 h 345"/>
                <a:gd name="T6" fmla="*/ 57 w 288"/>
                <a:gd name="T7" fmla="*/ 326 h 345"/>
                <a:gd name="T8" fmla="*/ 24 w 288"/>
                <a:gd name="T9" fmla="*/ 343 h 345"/>
                <a:gd name="T10" fmla="*/ 3 w 288"/>
                <a:gd name="T11" fmla="*/ 338 h 345"/>
                <a:gd name="T12" fmla="*/ 3 w 288"/>
                <a:gd name="T13" fmla="*/ 314 h 345"/>
                <a:gd name="T14" fmla="*/ 44 w 288"/>
                <a:gd name="T15" fmla="*/ 262 h 345"/>
                <a:gd name="T16" fmla="*/ 210 w 288"/>
                <a:gd name="T17" fmla="*/ 53 h 345"/>
                <a:gd name="T18" fmla="*/ 236 w 288"/>
                <a:gd name="T19" fmla="*/ 15 h 345"/>
                <a:gd name="T20" fmla="*/ 263 w 288"/>
                <a:gd name="T21" fmla="*/ 4 h 345"/>
                <a:gd name="T22" fmla="*/ 288 w 288"/>
                <a:gd name="T23" fmla="*/ 3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345">
                  <a:moveTo>
                    <a:pt x="288" y="37"/>
                  </a:moveTo>
                  <a:cubicBezTo>
                    <a:pt x="286" y="40"/>
                    <a:pt x="284" y="46"/>
                    <a:pt x="280" y="52"/>
                  </a:cubicBezTo>
                  <a:cubicBezTo>
                    <a:pt x="226" y="121"/>
                    <a:pt x="172" y="191"/>
                    <a:pt x="118" y="260"/>
                  </a:cubicBezTo>
                  <a:cubicBezTo>
                    <a:pt x="99" y="283"/>
                    <a:pt x="78" y="305"/>
                    <a:pt x="57" y="326"/>
                  </a:cubicBezTo>
                  <a:cubicBezTo>
                    <a:pt x="48" y="334"/>
                    <a:pt x="36" y="339"/>
                    <a:pt x="24" y="343"/>
                  </a:cubicBezTo>
                  <a:cubicBezTo>
                    <a:pt x="18" y="345"/>
                    <a:pt x="6" y="343"/>
                    <a:pt x="3" y="338"/>
                  </a:cubicBezTo>
                  <a:cubicBezTo>
                    <a:pt x="0" y="332"/>
                    <a:pt x="0" y="320"/>
                    <a:pt x="3" y="314"/>
                  </a:cubicBezTo>
                  <a:cubicBezTo>
                    <a:pt x="15" y="296"/>
                    <a:pt x="30" y="279"/>
                    <a:pt x="44" y="262"/>
                  </a:cubicBezTo>
                  <a:cubicBezTo>
                    <a:pt x="99" y="192"/>
                    <a:pt x="154" y="123"/>
                    <a:pt x="210" y="53"/>
                  </a:cubicBezTo>
                  <a:cubicBezTo>
                    <a:pt x="219" y="41"/>
                    <a:pt x="228" y="28"/>
                    <a:pt x="236" y="15"/>
                  </a:cubicBezTo>
                  <a:cubicBezTo>
                    <a:pt x="243" y="5"/>
                    <a:pt x="251" y="0"/>
                    <a:pt x="263" y="4"/>
                  </a:cubicBezTo>
                  <a:cubicBezTo>
                    <a:pt x="275" y="7"/>
                    <a:pt x="288" y="23"/>
                    <a:pt x="28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6" name="Freeform 21"/>
            <p:cNvSpPr/>
            <p:nvPr/>
          </p:nvSpPr>
          <p:spPr bwMode="auto">
            <a:xfrm>
              <a:off x="1293107" y="2473776"/>
              <a:ext cx="204247" cy="66632"/>
            </a:xfrm>
            <a:custGeom>
              <a:avLst/>
              <a:gdLst>
                <a:gd name="T0" fmla="*/ 129 w 258"/>
                <a:gd name="T1" fmla="*/ 84 h 84"/>
                <a:gd name="T2" fmla="*/ 18 w 258"/>
                <a:gd name="T3" fmla="*/ 84 h 84"/>
                <a:gd name="T4" fmla="*/ 0 w 258"/>
                <a:gd name="T5" fmla="*/ 66 h 84"/>
                <a:gd name="T6" fmla="*/ 0 w 258"/>
                <a:gd name="T7" fmla="*/ 16 h 84"/>
                <a:gd name="T8" fmla="*/ 15 w 258"/>
                <a:gd name="T9" fmla="*/ 0 h 84"/>
                <a:gd name="T10" fmla="*/ 243 w 258"/>
                <a:gd name="T11" fmla="*/ 0 h 84"/>
                <a:gd name="T12" fmla="*/ 258 w 258"/>
                <a:gd name="T13" fmla="*/ 15 h 84"/>
                <a:gd name="T14" fmla="*/ 258 w 258"/>
                <a:gd name="T15" fmla="*/ 68 h 84"/>
                <a:gd name="T16" fmla="*/ 241 w 258"/>
                <a:gd name="T17" fmla="*/ 84 h 84"/>
                <a:gd name="T18" fmla="*/ 129 w 258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84">
                  <a:moveTo>
                    <a:pt x="129" y="84"/>
                  </a:moveTo>
                  <a:cubicBezTo>
                    <a:pt x="92" y="84"/>
                    <a:pt x="55" y="83"/>
                    <a:pt x="18" y="84"/>
                  </a:cubicBezTo>
                  <a:cubicBezTo>
                    <a:pt x="5" y="84"/>
                    <a:pt x="0" y="79"/>
                    <a:pt x="0" y="66"/>
                  </a:cubicBezTo>
                  <a:cubicBezTo>
                    <a:pt x="1" y="50"/>
                    <a:pt x="1" y="33"/>
                    <a:pt x="0" y="16"/>
                  </a:cubicBezTo>
                  <a:cubicBezTo>
                    <a:pt x="0" y="5"/>
                    <a:pt x="4" y="0"/>
                    <a:pt x="15" y="0"/>
                  </a:cubicBezTo>
                  <a:cubicBezTo>
                    <a:pt x="91" y="0"/>
                    <a:pt x="167" y="0"/>
                    <a:pt x="243" y="0"/>
                  </a:cubicBezTo>
                  <a:cubicBezTo>
                    <a:pt x="254" y="0"/>
                    <a:pt x="258" y="4"/>
                    <a:pt x="258" y="15"/>
                  </a:cubicBezTo>
                  <a:cubicBezTo>
                    <a:pt x="257" y="33"/>
                    <a:pt x="257" y="50"/>
                    <a:pt x="258" y="68"/>
                  </a:cubicBezTo>
                  <a:cubicBezTo>
                    <a:pt x="258" y="80"/>
                    <a:pt x="253" y="84"/>
                    <a:pt x="241" y="84"/>
                  </a:cubicBezTo>
                  <a:cubicBezTo>
                    <a:pt x="203" y="84"/>
                    <a:pt x="166" y="84"/>
                    <a:pt x="1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911878" y="1184383"/>
            <a:ext cx="1107210" cy="863644"/>
            <a:chOff x="2855366" y="2301118"/>
            <a:chExt cx="1229112" cy="95873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Freeform 26"/>
            <p:cNvSpPr/>
            <p:nvPr/>
          </p:nvSpPr>
          <p:spPr bwMode="auto">
            <a:xfrm>
              <a:off x="2855366" y="2531318"/>
              <a:ext cx="807015" cy="728530"/>
            </a:xfrm>
            <a:custGeom>
              <a:avLst/>
              <a:gdLst>
                <a:gd name="T0" fmla="*/ 129 w 908"/>
                <a:gd name="T1" fmla="*/ 646 h 819"/>
                <a:gd name="T2" fmla="*/ 86 w 908"/>
                <a:gd name="T3" fmla="*/ 646 h 819"/>
                <a:gd name="T4" fmla="*/ 0 w 908"/>
                <a:gd name="T5" fmla="*/ 560 h 819"/>
                <a:gd name="T6" fmla="*/ 0 w 908"/>
                <a:gd name="T7" fmla="*/ 87 h 819"/>
                <a:gd name="T8" fmla="*/ 87 w 908"/>
                <a:gd name="T9" fmla="*/ 0 h 819"/>
                <a:gd name="T10" fmla="*/ 822 w 908"/>
                <a:gd name="T11" fmla="*/ 0 h 819"/>
                <a:gd name="T12" fmla="*/ 908 w 908"/>
                <a:gd name="T13" fmla="*/ 90 h 819"/>
                <a:gd name="T14" fmla="*/ 908 w 908"/>
                <a:gd name="T15" fmla="*/ 470 h 819"/>
                <a:gd name="T16" fmla="*/ 908 w 908"/>
                <a:gd name="T17" fmla="*/ 557 h 819"/>
                <a:gd name="T18" fmla="*/ 818 w 908"/>
                <a:gd name="T19" fmla="*/ 646 h 819"/>
                <a:gd name="T20" fmla="*/ 338 w 908"/>
                <a:gd name="T21" fmla="*/ 646 h 819"/>
                <a:gd name="T22" fmla="*/ 313 w 908"/>
                <a:gd name="T23" fmla="*/ 656 h 819"/>
                <a:gd name="T24" fmla="*/ 166 w 908"/>
                <a:gd name="T25" fmla="*/ 804 h 819"/>
                <a:gd name="T26" fmla="*/ 156 w 908"/>
                <a:gd name="T27" fmla="*/ 813 h 819"/>
                <a:gd name="T28" fmla="*/ 139 w 908"/>
                <a:gd name="T29" fmla="*/ 817 h 819"/>
                <a:gd name="T30" fmla="*/ 130 w 908"/>
                <a:gd name="T31" fmla="*/ 802 h 819"/>
                <a:gd name="T32" fmla="*/ 129 w 908"/>
                <a:gd name="T33" fmla="*/ 770 h 819"/>
                <a:gd name="T34" fmla="*/ 129 w 908"/>
                <a:gd name="T35" fmla="*/ 64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8" h="819">
                  <a:moveTo>
                    <a:pt x="129" y="646"/>
                  </a:moveTo>
                  <a:cubicBezTo>
                    <a:pt x="114" y="646"/>
                    <a:pt x="100" y="646"/>
                    <a:pt x="86" y="646"/>
                  </a:cubicBezTo>
                  <a:cubicBezTo>
                    <a:pt x="38" y="646"/>
                    <a:pt x="0" y="608"/>
                    <a:pt x="0" y="560"/>
                  </a:cubicBezTo>
                  <a:cubicBezTo>
                    <a:pt x="0" y="402"/>
                    <a:pt x="0" y="245"/>
                    <a:pt x="0" y="87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332" y="0"/>
                    <a:pt x="577" y="0"/>
                    <a:pt x="822" y="0"/>
                  </a:cubicBezTo>
                  <a:cubicBezTo>
                    <a:pt x="872" y="0"/>
                    <a:pt x="908" y="38"/>
                    <a:pt x="908" y="90"/>
                  </a:cubicBezTo>
                  <a:cubicBezTo>
                    <a:pt x="908" y="217"/>
                    <a:pt x="908" y="343"/>
                    <a:pt x="908" y="470"/>
                  </a:cubicBezTo>
                  <a:cubicBezTo>
                    <a:pt x="908" y="499"/>
                    <a:pt x="908" y="528"/>
                    <a:pt x="908" y="557"/>
                  </a:cubicBezTo>
                  <a:cubicBezTo>
                    <a:pt x="908" y="609"/>
                    <a:pt x="871" y="646"/>
                    <a:pt x="818" y="646"/>
                  </a:cubicBezTo>
                  <a:cubicBezTo>
                    <a:pt x="658" y="646"/>
                    <a:pt x="498" y="646"/>
                    <a:pt x="338" y="646"/>
                  </a:cubicBezTo>
                  <a:cubicBezTo>
                    <a:pt x="328" y="646"/>
                    <a:pt x="321" y="649"/>
                    <a:pt x="313" y="656"/>
                  </a:cubicBezTo>
                  <a:cubicBezTo>
                    <a:pt x="265" y="706"/>
                    <a:pt x="215" y="755"/>
                    <a:pt x="166" y="804"/>
                  </a:cubicBezTo>
                  <a:cubicBezTo>
                    <a:pt x="163" y="807"/>
                    <a:pt x="160" y="811"/>
                    <a:pt x="156" y="813"/>
                  </a:cubicBezTo>
                  <a:cubicBezTo>
                    <a:pt x="151" y="815"/>
                    <a:pt x="143" y="819"/>
                    <a:pt x="139" y="817"/>
                  </a:cubicBezTo>
                  <a:cubicBezTo>
                    <a:pt x="134" y="815"/>
                    <a:pt x="131" y="807"/>
                    <a:pt x="130" y="802"/>
                  </a:cubicBezTo>
                  <a:cubicBezTo>
                    <a:pt x="129" y="791"/>
                    <a:pt x="130" y="781"/>
                    <a:pt x="129" y="770"/>
                  </a:cubicBezTo>
                  <a:cubicBezTo>
                    <a:pt x="129" y="730"/>
                    <a:pt x="129" y="689"/>
                    <a:pt x="129" y="6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9" name="Freeform 27"/>
            <p:cNvSpPr/>
            <p:nvPr/>
          </p:nvSpPr>
          <p:spPr bwMode="auto">
            <a:xfrm>
              <a:off x="3237656" y="2301118"/>
              <a:ext cx="846822" cy="731909"/>
            </a:xfrm>
            <a:custGeom>
              <a:avLst/>
              <a:gdLst>
                <a:gd name="T0" fmla="*/ 824 w 953"/>
                <a:gd name="T1" fmla="*/ 647 h 823"/>
                <a:gd name="T2" fmla="*/ 824 w 953"/>
                <a:gd name="T3" fmla="*/ 785 h 823"/>
                <a:gd name="T4" fmla="*/ 814 w 953"/>
                <a:gd name="T5" fmla="*/ 817 h 823"/>
                <a:gd name="T6" fmla="*/ 785 w 953"/>
                <a:gd name="T7" fmla="*/ 802 h 823"/>
                <a:gd name="T8" fmla="*/ 638 w 953"/>
                <a:gd name="T9" fmla="*/ 656 h 823"/>
                <a:gd name="T10" fmla="*/ 618 w 953"/>
                <a:gd name="T11" fmla="*/ 647 h 823"/>
                <a:gd name="T12" fmla="*/ 542 w 953"/>
                <a:gd name="T13" fmla="*/ 647 h 823"/>
                <a:gd name="T14" fmla="*/ 542 w 953"/>
                <a:gd name="T15" fmla="*/ 630 h 823"/>
                <a:gd name="T16" fmla="*/ 542 w 953"/>
                <a:gd name="T17" fmla="*/ 351 h 823"/>
                <a:gd name="T18" fmla="*/ 385 w 953"/>
                <a:gd name="T19" fmla="*/ 194 h 823"/>
                <a:gd name="T20" fmla="*/ 20 w 953"/>
                <a:gd name="T21" fmla="*/ 194 h 823"/>
                <a:gd name="T22" fmla="*/ 4 w 953"/>
                <a:gd name="T23" fmla="*/ 194 h 823"/>
                <a:gd name="T24" fmla="*/ 5 w 953"/>
                <a:gd name="T25" fmla="*/ 71 h 823"/>
                <a:gd name="T26" fmla="*/ 93 w 953"/>
                <a:gd name="T27" fmla="*/ 0 h 823"/>
                <a:gd name="T28" fmla="*/ 393 w 953"/>
                <a:gd name="T29" fmla="*/ 0 h 823"/>
                <a:gd name="T30" fmla="*/ 857 w 953"/>
                <a:gd name="T31" fmla="*/ 0 h 823"/>
                <a:gd name="T32" fmla="*/ 953 w 953"/>
                <a:gd name="T33" fmla="*/ 97 h 823"/>
                <a:gd name="T34" fmla="*/ 953 w 953"/>
                <a:gd name="T35" fmla="*/ 552 h 823"/>
                <a:gd name="T36" fmla="*/ 859 w 953"/>
                <a:gd name="T37" fmla="*/ 647 h 823"/>
                <a:gd name="T38" fmla="*/ 824 w 953"/>
                <a:gd name="T39" fmla="*/ 647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53" h="823">
                  <a:moveTo>
                    <a:pt x="824" y="647"/>
                  </a:moveTo>
                  <a:cubicBezTo>
                    <a:pt x="824" y="694"/>
                    <a:pt x="824" y="740"/>
                    <a:pt x="824" y="785"/>
                  </a:cubicBezTo>
                  <a:cubicBezTo>
                    <a:pt x="823" y="796"/>
                    <a:pt x="828" y="811"/>
                    <a:pt x="814" y="817"/>
                  </a:cubicBezTo>
                  <a:cubicBezTo>
                    <a:pt x="801" y="823"/>
                    <a:pt x="793" y="810"/>
                    <a:pt x="785" y="802"/>
                  </a:cubicBezTo>
                  <a:cubicBezTo>
                    <a:pt x="736" y="753"/>
                    <a:pt x="687" y="704"/>
                    <a:pt x="638" y="656"/>
                  </a:cubicBezTo>
                  <a:cubicBezTo>
                    <a:pt x="633" y="651"/>
                    <a:pt x="625" y="648"/>
                    <a:pt x="618" y="647"/>
                  </a:cubicBezTo>
                  <a:cubicBezTo>
                    <a:pt x="593" y="646"/>
                    <a:pt x="569" y="647"/>
                    <a:pt x="542" y="647"/>
                  </a:cubicBezTo>
                  <a:cubicBezTo>
                    <a:pt x="542" y="641"/>
                    <a:pt x="542" y="636"/>
                    <a:pt x="542" y="630"/>
                  </a:cubicBezTo>
                  <a:cubicBezTo>
                    <a:pt x="542" y="537"/>
                    <a:pt x="542" y="444"/>
                    <a:pt x="542" y="351"/>
                  </a:cubicBezTo>
                  <a:cubicBezTo>
                    <a:pt x="542" y="258"/>
                    <a:pt x="478" y="194"/>
                    <a:pt x="385" y="194"/>
                  </a:cubicBezTo>
                  <a:cubicBezTo>
                    <a:pt x="263" y="194"/>
                    <a:pt x="142" y="194"/>
                    <a:pt x="20" y="194"/>
                  </a:cubicBezTo>
                  <a:cubicBezTo>
                    <a:pt x="15" y="194"/>
                    <a:pt x="9" y="194"/>
                    <a:pt x="4" y="194"/>
                  </a:cubicBezTo>
                  <a:cubicBezTo>
                    <a:pt x="4" y="152"/>
                    <a:pt x="0" y="111"/>
                    <a:pt x="5" y="71"/>
                  </a:cubicBezTo>
                  <a:cubicBezTo>
                    <a:pt x="9" y="27"/>
                    <a:pt x="47" y="0"/>
                    <a:pt x="93" y="0"/>
                  </a:cubicBezTo>
                  <a:cubicBezTo>
                    <a:pt x="193" y="0"/>
                    <a:pt x="293" y="0"/>
                    <a:pt x="393" y="0"/>
                  </a:cubicBezTo>
                  <a:cubicBezTo>
                    <a:pt x="548" y="0"/>
                    <a:pt x="702" y="0"/>
                    <a:pt x="857" y="0"/>
                  </a:cubicBezTo>
                  <a:cubicBezTo>
                    <a:pt x="918" y="0"/>
                    <a:pt x="953" y="35"/>
                    <a:pt x="953" y="97"/>
                  </a:cubicBezTo>
                  <a:cubicBezTo>
                    <a:pt x="953" y="249"/>
                    <a:pt x="953" y="401"/>
                    <a:pt x="953" y="552"/>
                  </a:cubicBezTo>
                  <a:cubicBezTo>
                    <a:pt x="953" y="611"/>
                    <a:pt x="917" y="647"/>
                    <a:pt x="859" y="647"/>
                  </a:cubicBezTo>
                  <a:cubicBezTo>
                    <a:pt x="848" y="647"/>
                    <a:pt x="837" y="647"/>
                    <a:pt x="824" y="6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169930" y="1649324"/>
            <a:ext cx="902512" cy="896059"/>
            <a:chOff x="7367401" y="2282771"/>
            <a:chExt cx="1001878" cy="994714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Freeform 32"/>
            <p:cNvSpPr/>
            <p:nvPr/>
          </p:nvSpPr>
          <p:spPr bwMode="auto">
            <a:xfrm>
              <a:off x="7634210" y="2488996"/>
              <a:ext cx="473930" cy="596888"/>
            </a:xfrm>
            <a:custGeom>
              <a:avLst/>
              <a:gdLst>
                <a:gd name="T0" fmla="*/ 659 w 671"/>
                <a:gd name="T1" fmla="*/ 351 h 845"/>
                <a:gd name="T2" fmla="*/ 643 w 671"/>
                <a:gd name="T3" fmla="*/ 429 h 845"/>
                <a:gd name="T4" fmla="*/ 659 w 671"/>
                <a:gd name="T5" fmla="*/ 458 h 845"/>
                <a:gd name="T6" fmla="*/ 664 w 671"/>
                <a:gd name="T7" fmla="*/ 493 h 845"/>
                <a:gd name="T8" fmla="*/ 378 w 671"/>
                <a:gd name="T9" fmla="*/ 838 h 845"/>
                <a:gd name="T10" fmla="*/ 357 w 671"/>
                <a:gd name="T11" fmla="*/ 840 h 845"/>
                <a:gd name="T12" fmla="*/ 286 w 671"/>
                <a:gd name="T13" fmla="*/ 838 h 845"/>
                <a:gd name="T14" fmla="*/ 267 w 671"/>
                <a:gd name="T15" fmla="*/ 834 h 845"/>
                <a:gd name="T16" fmla="*/ 15 w 671"/>
                <a:gd name="T17" fmla="*/ 366 h 845"/>
                <a:gd name="T18" fmla="*/ 41 w 671"/>
                <a:gd name="T19" fmla="*/ 49 h 845"/>
                <a:gd name="T20" fmla="*/ 45 w 671"/>
                <a:gd name="T21" fmla="*/ 39 h 845"/>
                <a:gd name="T22" fmla="*/ 58 w 671"/>
                <a:gd name="T23" fmla="*/ 39 h 845"/>
                <a:gd name="T24" fmla="*/ 130 w 671"/>
                <a:gd name="T25" fmla="*/ 7 h 845"/>
                <a:gd name="T26" fmla="*/ 145 w 671"/>
                <a:gd name="T27" fmla="*/ 1 h 845"/>
                <a:gd name="T28" fmla="*/ 658 w 671"/>
                <a:gd name="T29" fmla="*/ 349 h 845"/>
                <a:gd name="T30" fmla="*/ 659 w 671"/>
                <a:gd name="T31" fmla="*/ 351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1" h="845">
                  <a:moveTo>
                    <a:pt x="659" y="351"/>
                  </a:moveTo>
                  <a:cubicBezTo>
                    <a:pt x="641" y="374"/>
                    <a:pt x="634" y="401"/>
                    <a:pt x="643" y="429"/>
                  </a:cubicBezTo>
                  <a:cubicBezTo>
                    <a:pt x="647" y="440"/>
                    <a:pt x="651" y="451"/>
                    <a:pt x="659" y="458"/>
                  </a:cubicBezTo>
                  <a:cubicBezTo>
                    <a:pt x="671" y="469"/>
                    <a:pt x="670" y="479"/>
                    <a:pt x="664" y="493"/>
                  </a:cubicBezTo>
                  <a:cubicBezTo>
                    <a:pt x="602" y="635"/>
                    <a:pt x="505" y="749"/>
                    <a:pt x="378" y="838"/>
                  </a:cubicBezTo>
                  <a:cubicBezTo>
                    <a:pt x="371" y="844"/>
                    <a:pt x="366" y="845"/>
                    <a:pt x="357" y="840"/>
                  </a:cubicBezTo>
                  <a:cubicBezTo>
                    <a:pt x="334" y="828"/>
                    <a:pt x="310" y="827"/>
                    <a:pt x="286" y="838"/>
                  </a:cubicBezTo>
                  <a:cubicBezTo>
                    <a:pt x="278" y="842"/>
                    <a:pt x="273" y="840"/>
                    <a:pt x="267" y="834"/>
                  </a:cubicBezTo>
                  <a:cubicBezTo>
                    <a:pt x="129" y="707"/>
                    <a:pt x="41" y="553"/>
                    <a:pt x="15" y="366"/>
                  </a:cubicBezTo>
                  <a:cubicBezTo>
                    <a:pt x="0" y="259"/>
                    <a:pt x="9" y="153"/>
                    <a:pt x="41" y="49"/>
                  </a:cubicBezTo>
                  <a:cubicBezTo>
                    <a:pt x="42" y="46"/>
                    <a:pt x="44" y="43"/>
                    <a:pt x="45" y="39"/>
                  </a:cubicBezTo>
                  <a:cubicBezTo>
                    <a:pt x="50" y="39"/>
                    <a:pt x="54" y="39"/>
                    <a:pt x="58" y="39"/>
                  </a:cubicBezTo>
                  <a:cubicBezTo>
                    <a:pt x="87" y="40"/>
                    <a:pt x="110" y="29"/>
                    <a:pt x="130" y="7"/>
                  </a:cubicBezTo>
                  <a:cubicBezTo>
                    <a:pt x="133" y="3"/>
                    <a:pt x="141" y="0"/>
                    <a:pt x="145" y="1"/>
                  </a:cubicBezTo>
                  <a:cubicBezTo>
                    <a:pt x="359" y="54"/>
                    <a:pt x="532" y="167"/>
                    <a:pt x="658" y="349"/>
                  </a:cubicBezTo>
                  <a:cubicBezTo>
                    <a:pt x="658" y="349"/>
                    <a:pt x="658" y="350"/>
                    <a:pt x="659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2" name="Freeform 33"/>
            <p:cNvSpPr/>
            <p:nvPr/>
          </p:nvSpPr>
          <p:spPr bwMode="auto">
            <a:xfrm>
              <a:off x="7367401" y="2493174"/>
              <a:ext cx="439907" cy="697464"/>
            </a:xfrm>
            <a:custGeom>
              <a:avLst/>
              <a:gdLst>
                <a:gd name="T0" fmla="*/ 338 w 623"/>
                <a:gd name="T1" fmla="*/ 987 h 987"/>
                <a:gd name="T2" fmla="*/ 328 w 623"/>
                <a:gd name="T3" fmla="*/ 982 h 987"/>
                <a:gd name="T4" fmla="*/ 13 w 623"/>
                <a:gd name="T5" fmla="*/ 504 h 987"/>
                <a:gd name="T6" fmla="*/ 20 w 623"/>
                <a:gd name="T7" fmla="*/ 260 h 987"/>
                <a:gd name="T8" fmla="*/ 38 w 623"/>
                <a:gd name="T9" fmla="*/ 223 h 987"/>
                <a:gd name="T10" fmla="*/ 362 w 623"/>
                <a:gd name="T11" fmla="*/ 1 h 987"/>
                <a:gd name="T12" fmla="*/ 375 w 623"/>
                <a:gd name="T13" fmla="*/ 3 h 987"/>
                <a:gd name="T14" fmla="*/ 380 w 623"/>
                <a:gd name="T15" fmla="*/ 21 h 987"/>
                <a:gd name="T16" fmla="*/ 344 w 623"/>
                <a:gd name="T17" fmla="*/ 309 h 987"/>
                <a:gd name="T18" fmla="*/ 567 w 623"/>
                <a:gd name="T19" fmla="*/ 812 h 987"/>
                <a:gd name="T20" fmla="*/ 615 w 623"/>
                <a:gd name="T21" fmla="*/ 859 h 987"/>
                <a:gd name="T22" fmla="*/ 618 w 623"/>
                <a:gd name="T23" fmla="*/ 875 h 987"/>
                <a:gd name="T24" fmla="*/ 612 w 623"/>
                <a:gd name="T25" fmla="*/ 895 h 987"/>
                <a:gd name="T26" fmla="*/ 588 w 623"/>
                <a:gd name="T27" fmla="*/ 924 h 987"/>
                <a:gd name="T28" fmla="*/ 345 w 623"/>
                <a:gd name="T29" fmla="*/ 986 h 987"/>
                <a:gd name="T30" fmla="*/ 338 w 623"/>
                <a:gd name="T31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3" h="987">
                  <a:moveTo>
                    <a:pt x="338" y="987"/>
                  </a:moveTo>
                  <a:cubicBezTo>
                    <a:pt x="336" y="986"/>
                    <a:pt x="332" y="984"/>
                    <a:pt x="328" y="982"/>
                  </a:cubicBezTo>
                  <a:cubicBezTo>
                    <a:pt x="154" y="868"/>
                    <a:pt x="47" y="710"/>
                    <a:pt x="13" y="504"/>
                  </a:cubicBezTo>
                  <a:cubicBezTo>
                    <a:pt x="0" y="422"/>
                    <a:pt x="3" y="341"/>
                    <a:pt x="20" y="260"/>
                  </a:cubicBezTo>
                  <a:cubicBezTo>
                    <a:pt x="23" y="245"/>
                    <a:pt x="28" y="234"/>
                    <a:pt x="38" y="223"/>
                  </a:cubicBezTo>
                  <a:cubicBezTo>
                    <a:pt x="129" y="124"/>
                    <a:pt x="237" y="51"/>
                    <a:pt x="362" y="1"/>
                  </a:cubicBezTo>
                  <a:cubicBezTo>
                    <a:pt x="365" y="0"/>
                    <a:pt x="373" y="1"/>
                    <a:pt x="375" y="3"/>
                  </a:cubicBezTo>
                  <a:cubicBezTo>
                    <a:pt x="379" y="8"/>
                    <a:pt x="382" y="16"/>
                    <a:pt x="380" y="21"/>
                  </a:cubicBezTo>
                  <a:cubicBezTo>
                    <a:pt x="351" y="115"/>
                    <a:pt x="338" y="211"/>
                    <a:pt x="344" y="309"/>
                  </a:cubicBezTo>
                  <a:cubicBezTo>
                    <a:pt x="358" y="504"/>
                    <a:pt x="435" y="670"/>
                    <a:pt x="567" y="812"/>
                  </a:cubicBezTo>
                  <a:cubicBezTo>
                    <a:pt x="582" y="828"/>
                    <a:pt x="598" y="844"/>
                    <a:pt x="615" y="859"/>
                  </a:cubicBezTo>
                  <a:cubicBezTo>
                    <a:pt x="620" y="864"/>
                    <a:pt x="623" y="868"/>
                    <a:pt x="618" y="875"/>
                  </a:cubicBezTo>
                  <a:cubicBezTo>
                    <a:pt x="615" y="881"/>
                    <a:pt x="612" y="889"/>
                    <a:pt x="612" y="895"/>
                  </a:cubicBezTo>
                  <a:cubicBezTo>
                    <a:pt x="614" y="914"/>
                    <a:pt x="601" y="918"/>
                    <a:pt x="588" y="924"/>
                  </a:cubicBezTo>
                  <a:cubicBezTo>
                    <a:pt x="510" y="956"/>
                    <a:pt x="429" y="976"/>
                    <a:pt x="345" y="986"/>
                  </a:cubicBezTo>
                  <a:cubicBezTo>
                    <a:pt x="344" y="986"/>
                    <a:pt x="342" y="986"/>
                    <a:pt x="338" y="9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3" name="Freeform 34"/>
            <p:cNvSpPr/>
            <p:nvPr/>
          </p:nvSpPr>
          <p:spPr bwMode="auto">
            <a:xfrm>
              <a:off x="8168724" y="2543313"/>
              <a:ext cx="200555" cy="558090"/>
            </a:xfrm>
            <a:custGeom>
              <a:avLst/>
              <a:gdLst>
                <a:gd name="T0" fmla="*/ 39 w 284"/>
                <a:gd name="T1" fmla="*/ 0 h 790"/>
                <a:gd name="T2" fmla="*/ 229 w 284"/>
                <a:gd name="T3" fmla="*/ 159 h 790"/>
                <a:gd name="T4" fmla="*/ 235 w 284"/>
                <a:gd name="T5" fmla="*/ 173 h 790"/>
                <a:gd name="T6" fmla="*/ 78 w 284"/>
                <a:gd name="T7" fmla="*/ 785 h 790"/>
                <a:gd name="T8" fmla="*/ 74 w 284"/>
                <a:gd name="T9" fmla="*/ 790 h 790"/>
                <a:gd name="T10" fmla="*/ 71 w 284"/>
                <a:gd name="T11" fmla="*/ 790 h 790"/>
                <a:gd name="T12" fmla="*/ 73 w 284"/>
                <a:gd name="T13" fmla="*/ 770 h 790"/>
                <a:gd name="T14" fmla="*/ 23 w 284"/>
                <a:gd name="T15" fmla="*/ 412 h 790"/>
                <a:gd name="T16" fmla="*/ 28 w 284"/>
                <a:gd name="T17" fmla="*/ 390 h 790"/>
                <a:gd name="T18" fmla="*/ 12 w 284"/>
                <a:gd name="T19" fmla="*/ 254 h 790"/>
                <a:gd name="T20" fmla="*/ 2 w 284"/>
                <a:gd name="T21" fmla="*/ 231 h 790"/>
                <a:gd name="T22" fmla="*/ 5 w 284"/>
                <a:gd name="T23" fmla="*/ 37 h 790"/>
                <a:gd name="T24" fmla="*/ 13 w 284"/>
                <a:gd name="T25" fmla="*/ 20 h 790"/>
                <a:gd name="T26" fmla="*/ 39 w 284"/>
                <a:gd name="T27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790">
                  <a:moveTo>
                    <a:pt x="39" y="0"/>
                  </a:moveTo>
                  <a:cubicBezTo>
                    <a:pt x="110" y="44"/>
                    <a:pt x="173" y="97"/>
                    <a:pt x="229" y="159"/>
                  </a:cubicBezTo>
                  <a:cubicBezTo>
                    <a:pt x="232" y="163"/>
                    <a:pt x="234" y="168"/>
                    <a:pt x="235" y="173"/>
                  </a:cubicBezTo>
                  <a:cubicBezTo>
                    <a:pt x="284" y="403"/>
                    <a:pt x="231" y="607"/>
                    <a:pt x="78" y="785"/>
                  </a:cubicBezTo>
                  <a:cubicBezTo>
                    <a:pt x="77" y="787"/>
                    <a:pt x="75" y="788"/>
                    <a:pt x="74" y="790"/>
                  </a:cubicBezTo>
                  <a:cubicBezTo>
                    <a:pt x="73" y="790"/>
                    <a:pt x="73" y="790"/>
                    <a:pt x="71" y="790"/>
                  </a:cubicBezTo>
                  <a:cubicBezTo>
                    <a:pt x="71" y="784"/>
                    <a:pt x="72" y="777"/>
                    <a:pt x="73" y="770"/>
                  </a:cubicBezTo>
                  <a:cubicBezTo>
                    <a:pt x="86" y="647"/>
                    <a:pt x="68" y="527"/>
                    <a:pt x="23" y="412"/>
                  </a:cubicBezTo>
                  <a:cubicBezTo>
                    <a:pt x="20" y="403"/>
                    <a:pt x="20" y="398"/>
                    <a:pt x="28" y="390"/>
                  </a:cubicBezTo>
                  <a:cubicBezTo>
                    <a:pt x="70" y="351"/>
                    <a:pt x="63" y="283"/>
                    <a:pt x="12" y="254"/>
                  </a:cubicBezTo>
                  <a:cubicBezTo>
                    <a:pt x="1" y="248"/>
                    <a:pt x="0" y="242"/>
                    <a:pt x="2" y="231"/>
                  </a:cubicBezTo>
                  <a:cubicBezTo>
                    <a:pt x="12" y="167"/>
                    <a:pt x="13" y="102"/>
                    <a:pt x="5" y="37"/>
                  </a:cubicBezTo>
                  <a:cubicBezTo>
                    <a:pt x="4" y="30"/>
                    <a:pt x="5" y="25"/>
                    <a:pt x="13" y="20"/>
                  </a:cubicBezTo>
                  <a:cubicBezTo>
                    <a:pt x="21" y="15"/>
                    <a:pt x="29" y="8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4" name="Freeform 35"/>
            <p:cNvSpPr/>
            <p:nvPr/>
          </p:nvSpPr>
          <p:spPr bwMode="auto">
            <a:xfrm>
              <a:off x="7913256" y="2835191"/>
              <a:ext cx="280239" cy="378725"/>
            </a:xfrm>
            <a:custGeom>
              <a:avLst/>
              <a:gdLst>
                <a:gd name="T0" fmla="*/ 395 w 397"/>
                <a:gd name="T1" fmla="*/ 316 h 536"/>
                <a:gd name="T2" fmla="*/ 381 w 397"/>
                <a:gd name="T3" fmla="*/ 422 h 536"/>
                <a:gd name="T4" fmla="*/ 371 w 397"/>
                <a:gd name="T5" fmla="*/ 440 h 536"/>
                <a:gd name="T6" fmla="*/ 230 w 397"/>
                <a:gd name="T7" fmla="*/ 533 h 536"/>
                <a:gd name="T8" fmla="*/ 211 w 397"/>
                <a:gd name="T9" fmla="*/ 535 h 536"/>
                <a:gd name="T10" fmla="*/ 17 w 397"/>
                <a:gd name="T11" fmla="*/ 450 h 536"/>
                <a:gd name="T12" fmla="*/ 10 w 397"/>
                <a:gd name="T13" fmla="*/ 436 h 536"/>
                <a:gd name="T14" fmla="*/ 6 w 397"/>
                <a:gd name="T15" fmla="*/ 405 h 536"/>
                <a:gd name="T16" fmla="*/ 17 w 397"/>
                <a:gd name="T17" fmla="*/ 377 h 536"/>
                <a:gd name="T18" fmla="*/ 311 w 397"/>
                <a:gd name="T19" fmla="*/ 12 h 536"/>
                <a:gd name="T20" fmla="*/ 325 w 397"/>
                <a:gd name="T21" fmla="*/ 1 h 536"/>
                <a:gd name="T22" fmla="*/ 345 w 397"/>
                <a:gd name="T23" fmla="*/ 14 h 536"/>
                <a:gd name="T24" fmla="*/ 395 w 397"/>
                <a:gd name="T25" fmla="*/ 3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7" h="536">
                  <a:moveTo>
                    <a:pt x="395" y="316"/>
                  </a:moveTo>
                  <a:cubicBezTo>
                    <a:pt x="393" y="337"/>
                    <a:pt x="388" y="380"/>
                    <a:pt x="381" y="422"/>
                  </a:cubicBezTo>
                  <a:cubicBezTo>
                    <a:pt x="380" y="428"/>
                    <a:pt x="376" y="435"/>
                    <a:pt x="371" y="440"/>
                  </a:cubicBezTo>
                  <a:cubicBezTo>
                    <a:pt x="328" y="477"/>
                    <a:pt x="281" y="508"/>
                    <a:pt x="230" y="533"/>
                  </a:cubicBezTo>
                  <a:cubicBezTo>
                    <a:pt x="224" y="535"/>
                    <a:pt x="217" y="536"/>
                    <a:pt x="211" y="535"/>
                  </a:cubicBezTo>
                  <a:cubicBezTo>
                    <a:pt x="143" y="515"/>
                    <a:pt x="78" y="486"/>
                    <a:pt x="17" y="450"/>
                  </a:cubicBezTo>
                  <a:cubicBezTo>
                    <a:pt x="13" y="448"/>
                    <a:pt x="10" y="441"/>
                    <a:pt x="10" y="436"/>
                  </a:cubicBezTo>
                  <a:cubicBezTo>
                    <a:pt x="8" y="426"/>
                    <a:pt x="10" y="414"/>
                    <a:pt x="6" y="405"/>
                  </a:cubicBezTo>
                  <a:cubicBezTo>
                    <a:pt x="0" y="391"/>
                    <a:pt x="6" y="385"/>
                    <a:pt x="17" y="377"/>
                  </a:cubicBezTo>
                  <a:cubicBezTo>
                    <a:pt x="149" y="283"/>
                    <a:pt x="248" y="162"/>
                    <a:pt x="311" y="12"/>
                  </a:cubicBezTo>
                  <a:cubicBezTo>
                    <a:pt x="314" y="6"/>
                    <a:pt x="315" y="0"/>
                    <a:pt x="325" y="1"/>
                  </a:cubicBezTo>
                  <a:cubicBezTo>
                    <a:pt x="335" y="2"/>
                    <a:pt x="341" y="3"/>
                    <a:pt x="345" y="14"/>
                  </a:cubicBezTo>
                  <a:cubicBezTo>
                    <a:pt x="380" y="104"/>
                    <a:pt x="397" y="198"/>
                    <a:pt x="395" y="3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5" name="Freeform 36"/>
            <p:cNvSpPr/>
            <p:nvPr/>
          </p:nvSpPr>
          <p:spPr bwMode="auto">
            <a:xfrm>
              <a:off x="7715387" y="2282771"/>
              <a:ext cx="396036" cy="180857"/>
            </a:xfrm>
            <a:custGeom>
              <a:avLst/>
              <a:gdLst>
                <a:gd name="T0" fmla="*/ 0 w 561"/>
                <a:gd name="T1" fmla="*/ 175 h 256"/>
                <a:gd name="T2" fmla="*/ 127 w 561"/>
                <a:gd name="T3" fmla="*/ 15 h 256"/>
                <a:gd name="T4" fmla="*/ 140 w 561"/>
                <a:gd name="T5" fmla="*/ 10 h 256"/>
                <a:gd name="T6" fmla="*/ 455 w 561"/>
                <a:gd name="T7" fmla="*/ 54 h 256"/>
                <a:gd name="T8" fmla="*/ 477 w 561"/>
                <a:gd name="T9" fmla="*/ 72 h 256"/>
                <a:gd name="T10" fmla="*/ 560 w 561"/>
                <a:gd name="T11" fmla="*/ 230 h 256"/>
                <a:gd name="T12" fmla="*/ 559 w 561"/>
                <a:gd name="T13" fmla="*/ 246 h 256"/>
                <a:gd name="T14" fmla="*/ 538 w 561"/>
                <a:gd name="T15" fmla="*/ 253 h 256"/>
                <a:gd name="T16" fmla="*/ 184 w 561"/>
                <a:gd name="T17" fmla="*/ 193 h 256"/>
                <a:gd name="T18" fmla="*/ 43 w 561"/>
                <a:gd name="T19" fmla="*/ 206 h 256"/>
                <a:gd name="T20" fmla="*/ 19 w 561"/>
                <a:gd name="T21" fmla="*/ 197 h 256"/>
                <a:gd name="T22" fmla="*/ 0 w 561"/>
                <a:gd name="T23" fmla="*/ 1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1" h="256">
                  <a:moveTo>
                    <a:pt x="0" y="175"/>
                  </a:moveTo>
                  <a:cubicBezTo>
                    <a:pt x="36" y="116"/>
                    <a:pt x="78" y="63"/>
                    <a:pt x="127" y="15"/>
                  </a:cubicBezTo>
                  <a:cubicBezTo>
                    <a:pt x="130" y="12"/>
                    <a:pt x="136" y="11"/>
                    <a:pt x="140" y="10"/>
                  </a:cubicBezTo>
                  <a:cubicBezTo>
                    <a:pt x="249" y="0"/>
                    <a:pt x="354" y="15"/>
                    <a:pt x="455" y="54"/>
                  </a:cubicBezTo>
                  <a:cubicBezTo>
                    <a:pt x="463" y="58"/>
                    <a:pt x="472" y="65"/>
                    <a:pt x="477" y="72"/>
                  </a:cubicBezTo>
                  <a:cubicBezTo>
                    <a:pt x="511" y="121"/>
                    <a:pt x="539" y="174"/>
                    <a:pt x="560" y="230"/>
                  </a:cubicBezTo>
                  <a:cubicBezTo>
                    <a:pt x="561" y="235"/>
                    <a:pt x="561" y="242"/>
                    <a:pt x="559" y="246"/>
                  </a:cubicBezTo>
                  <a:cubicBezTo>
                    <a:pt x="554" y="253"/>
                    <a:pt x="548" y="256"/>
                    <a:pt x="538" y="253"/>
                  </a:cubicBezTo>
                  <a:cubicBezTo>
                    <a:pt x="424" y="210"/>
                    <a:pt x="306" y="189"/>
                    <a:pt x="184" y="193"/>
                  </a:cubicBezTo>
                  <a:cubicBezTo>
                    <a:pt x="137" y="195"/>
                    <a:pt x="90" y="201"/>
                    <a:pt x="43" y="206"/>
                  </a:cubicBezTo>
                  <a:cubicBezTo>
                    <a:pt x="32" y="208"/>
                    <a:pt x="24" y="208"/>
                    <a:pt x="19" y="197"/>
                  </a:cubicBezTo>
                  <a:cubicBezTo>
                    <a:pt x="15" y="189"/>
                    <a:pt x="7" y="183"/>
                    <a:pt x="0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6" name="Freeform 37"/>
            <p:cNvSpPr/>
            <p:nvPr/>
          </p:nvSpPr>
          <p:spPr bwMode="auto">
            <a:xfrm>
              <a:off x="7747321" y="2435276"/>
              <a:ext cx="400214" cy="282627"/>
            </a:xfrm>
            <a:custGeom>
              <a:avLst/>
              <a:gdLst>
                <a:gd name="T0" fmla="*/ 0 w 567"/>
                <a:gd name="T1" fmla="*/ 35 h 400"/>
                <a:gd name="T2" fmla="*/ 480 w 567"/>
                <a:gd name="T3" fmla="*/ 79 h 400"/>
                <a:gd name="T4" fmla="*/ 558 w 567"/>
                <a:gd name="T5" fmla="*/ 186 h 400"/>
                <a:gd name="T6" fmla="*/ 560 w 567"/>
                <a:gd name="T7" fmla="*/ 349 h 400"/>
                <a:gd name="T8" fmla="*/ 557 w 567"/>
                <a:gd name="T9" fmla="*/ 377 h 400"/>
                <a:gd name="T10" fmla="*/ 534 w 567"/>
                <a:gd name="T11" fmla="*/ 400 h 400"/>
                <a:gd name="T12" fmla="*/ 0 w 567"/>
                <a:gd name="T13" fmla="*/ 3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400">
                  <a:moveTo>
                    <a:pt x="0" y="35"/>
                  </a:moveTo>
                  <a:cubicBezTo>
                    <a:pt x="97" y="0"/>
                    <a:pt x="371" y="25"/>
                    <a:pt x="480" y="79"/>
                  </a:cubicBezTo>
                  <a:cubicBezTo>
                    <a:pt x="481" y="147"/>
                    <a:pt x="497" y="169"/>
                    <a:pt x="558" y="186"/>
                  </a:cubicBezTo>
                  <a:cubicBezTo>
                    <a:pt x="566" y="240"/>
                    <a:pt x="567" y="294"/>
                    <a:pt x="560" y="349"/>
                  </a:cubicBezTo>
                  <a:cubicBezTo>
                    <a:pt x="559" y="358"/>
                    <a:pt x="558" y="368"/>
                    <a:pt x="557" y="377"/>
                  </a:cubicBezTo>
                  <a:cubicBezTo>
                    <a:pt x="554" y="397"/>
                    <a:pt x="558" y="395"/>
                    <a:pt x="534" y="400"/>
                  </a:cubicBezTo>
                  <a:cubicBezTo>
                    <a:pt x="402" y="212"/>
                    <a:pt x="222" y="93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7" name="Freeform 38"/>
            <p:cNvSpPr/>
            <p:nvPr/>
          </p:nvSpPr>
          <p:spPr bwMode="auto">
            <a:xfrm>
              <a:off x="7655400" y="3171537"/>
              <a:ext cx="366490" cy="105948"/>
            </a:xfrm>
            <a:custGeom>
              <a:avLst/>
              <a:gdLst>
                <a:gd name="T0" fmla="*/ 519 w 519"/>
                <a:gd name="T1" fmla="*/ 88 h 150"/>
                <a:gd name="T2" fmla="*/ 0 w 519"/>
                <a:gd name="T3" fmla="*/ 64 h 150"/>
                <a:gd name="T4" fmla="*/ 216 w 519"/>
                <a:gd name="T5" fmla="*/ 0 h 150"/>
                <a:gd name="T6" fmla="*/ 352 w 519"/>
                <a:gd name="T7" fmla="*/ 10 h 150"/>
                <a:gd name="T8" fmla="*/ 519 w 519"/>
                <a:gd name="T9" fmla="*/ 8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50">
                  <a:moveTo>
                    <a:pt x="519" y="88"/>
                  </a:moveTo>
                  <a:cubicBezTo>
                    <a:pt x="376" y="150"/>
                    <a:pt x="104" y="137"/>
                    <a:pt x="0" y="64"/>
                  </a:cubicBezTo>
                  <a:cubicBezTo>
                    <a:pt x="70" y="43"/>
                    <a:pt x="143" y="22"/>
                    <a:pt x="216" y="0"/>
                  </a:cubicBezTo>
                  <a:cubicBezTo>
                    <a:pt x="256" y="51"/>
                    <a:pt x="316" y="46"/>
                    <a:pt x="352" y="10"/>
                  </a:cubicBezTo>
                  <a:cubicBezTo>
                    <a:pt x="408" y="36"/>
                    <a:pt x="463" y="62"/>
                    <a:pt x="519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7501701" y="2298887"/>
              <a:ext cx="251887" cy="145044"/>
            </a:xfrm>
            <a:custGeom>
              <a:avLst/>
              <a:gdLst>
                <a:gd name="T0" fmla="*/ 357 w 357"/>
                <a:gd name="T1" fmla="*/ 0 h 205"/>
                <a:gd name="T2" fmla="*/ 266 w 357"/>
                <a:gd name="T3" fmla="*/ 129 h 205"/>
                <a:gd name="T4" fmla="*/ 256 w 357"/>
                <a:gd name="T5" fmla="*/ 136 h 205"/>
                <a:gd name="T6" fmla="*/ 168 w 357"/>
                <a:gd name="T7" fmla="*/ 198 h 205"/>
                <a:gd name="T8" fmla="*/ 167 w 357"/>
                <a:gd name="T9" fmla="*/ 199 h 205"/>
                <a:gd name="T10" fmla="*/ 0 w 357"/>
                <a:gd name="T11" fmla="*/ 205 h 205"/>
                <a:gd name="T12" fmla="*/ 357 w 357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205">
                  <a:moveTo>
                    <a:pt x="357" y="0"/>
                  </a:moveTo>
                  <a:cubicBezTo>
                    <a:pt x="326" y="44"/>
                    <a:pt x="296" y="87"/>
                    <a:pt x="266" y="129"/>
                  </a:cubicBezTo>
                  <a:cubicBezTo>
                    <a:pt x="264" y="132"/>
                    <a:pt x="259" y="136"/>
                    <a:pt x="256" y="136"/>
                  </a:cubicBezTo>
                  <a:cubicBezTo>
                    <a:pt x="211" y="135"/>
                    <a:pt x="182" y="157"/>
                    <a:pt x="168" y="198"/>
                  </a:cubicBezTo>
                  <a:cubicBezTo>
                    <a:pt x="167" y="200"/>
                    <a:pt x="166" y="201"/>
                    <a:pt x="167" y="199"/>
                  </a:cubicBezTo>
                  <a:cubicBezTo>
                    <a:pt x="110" y="201"/>
                    <a:pt x="56" y="203"/>
                    <a:pt x="0" y="205"/>
                  </a:cubicBezTo>
                  <a:cubicBezTo>
                    <a:pt x="99" y="101"/>
                    <a:pt x="218" y="32"/>
                    <a:pt x="3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9" name="Freeform 40"/>
            <p:cNvSpPr/>
            <p:nvPr/>
          </p:nvSpPr>
          <p:spPr bwMode="auto">
            <a:xfrm>
              <a:off x="8104559" y="2355591"/>
              <a:ext cx="204733" cy="234577"/>
            </a:xfrm>
            <a:custGeom>
              <a:avLst/>
              <a:gdLst>
                <a:gd name="T0" fmla="*/ 290 w 290"/>
                <a:gd name="T1" fmla="*/ 332 h 332"/>
                <a:gd name="T2" fmla="*/ 281 w 290"/>
                <a:gd name="T3" fmla="*/ 325 h 332"/>
                <a:gd name="T4" fmla="*/ 155 w 290"/>
                <a:gd name="T5" fmla="*/ 231 h 332"/>
                <a:gd name="T6" fmla="*/ 147 w 290"/>
                <a:gd name="T7" fmla="*/ 215 h 332"/>
                <a:gd name="T8" fmla="*/ 66 w 290"/>
                <a:gd name="T9" fmla="*/ 126 h 332"/>
                <a:gd name="T10" fmla="*/ 53 w 290"/>
                <a:gd name="T11" fmla="*/ 119 h 332"/>
                <a:gd name="T12" fmla="*/ 0 w 290"/>
                <a:gd name="T13" fmla="*/ 0 h 332"/>
                <a:gd name="T14" fmla="*/ 290 w 290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332">
                  <a:moveTo>
                    <a:pt x="290" y="332"/>
                  </a:moveTo>
                  <a:cubicBezTo>
                    <a:pt x="286" y="329"/>
                    <a:pt x="284" y="327"/>
                    <a:pt x="281" y="325"/>
                  </a:cubicBezTo>
                  <a:cubicBezTo>
                    <a:pt x="239" y="294"/>
                    <a:pt x="197" y="263"/>
                    <a:pt x="155" y="231"/>
                  </a:cubicBezTo>
                  <a:cubicBezTo>
                    <a:pt x="151" y="228"/>
                    <a:pt x="147" y="221"/>
                    <a:pt x="147" y="215"/>
                  </a:cubicBezTo>
                  <a:cubicBezTo>
                    <a:pt x="146" y="168"/>
                    <a:pt x="114" y="132"/>
                    <a:pt x="66" y="126"/>
                  </a:cubicBezTo>
                  <a:cubicBezTo>
                    <a:pt x="61" y="126"/>
                    <a:pt x="54" y="123"/>
                    <a:pt x="53" y="119"/>
                  </a:cubicBezTo>
                  <a:cubicBezTo>
                    <a:pt x="34" y="79"/>
                    <a:pt x="17" y="39"/>
                    <a:pt x="0" y="0"/>
                  </a:cubicBezTo>
                  <a:cubicBezTo>
                    <a:pt x="84" y="22"/>
                    <a:pt x="264" y="226"/>
                    <a:pt x="290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60" name="Freeform 41"/>
            <p:cNvSpPr/>
            <p:nvPr/>
          </p:nvSpPr>
          <p:spPr bwMode="auto">
            <a:xfrm>
              <a:off x="7407094" y="2470791"/>
              <a:ext cx="185632" cy="123556"/>
            </a:xfrm>
            <a:custGeom>
              <a:avLst/>
              <a:gdLst>
                <a:gd name="T0" fmla="*/ 263 w 263"/>
                <a:gd name="T1" fmla="*/ 1 h 175"/>
                <a:gd name="T2" fmla="*/ 0 w 263"/>
                <a:gd name="T3" fmla="*/ 175 h 175"/>
                <a:gd name="T4" fmla="*/ 4 w 263"/>
                <a:gd name="T5" fmla="*/ 162 h 175"/>
                <a:gd name="T6" fmla="*/ 80 w 263"/>
                <a:gd name="T7" fmla="*/ 28 h 175"/>
                <a:gd name="T8" fmla="*/ 104 w 263"/>
                <a:gd name="T9" fmla="*/ 12 h 175"/>
                <a:gd name="T10" fmla="*/ 250 w 263"/>
                <a:gd name="T11" fmla="*/ 0 h 175"/>
                <a:gd name="T12" fmla="*/ 263 w 263"/>
                <a:gd name="T13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175">
                  <a:moveTo>
                    <a:pt x="263" y="1"/>
                  </a:moveTo>
                  <a:cubicBezTo>
                    <a:pt x="167" y="46"/>
                    <a:pt x="80" y="101"/>
                    <a:pt x="0" y="175"/>
                  </a:cubicBezTo>
                  <a:cubicBezTo>
                    <a:pt x="2" y="168"/>
                    <a:pt x="3" y="165"/>
                    <a:pt x="4" y="162"/>
                  </a:cubicBezTo>
                  <a:cubicBezTo>
                    <a:pt x="30" y="117"/>
                    <a:pt x="55" y="72"/>
                    <a:pt x="80" y="28"/>
                  </a:cubicBezTo>
                  <a:cubicBezTo>
                    <a:pt x="85" y="19"/>
                    <a:pt x="93" y="13"/>
                    <a:pt x="104" y="12"/>
                  </a:cubicBezTo>
                  <a:cubicBezTo>
                    <a:pt x="153" y="9"/>
                    <a:pt x="201" y="4"/>
                    <a:pt x="250" y="0"/>
                  </a:cubicBezTo>
                  <a:cubicBezTo>
                    <a:pt x="254" y="0"/>
                    <a:pt x="258" y="1"/>
                    <a:pt x="2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99"/>
                            </p:stCondLst>
                            <p:childTnLst>
                              <p:par>
                                <p:cTn id="2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199"/>
                            </p:stCondLst>
                            <p:childTnLst>
                              <p:par>
                                <p:cTn id="2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199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699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199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699"/>
                            </p:stCondLst>
                            <p:childTnLst>
                              <p:par>
                                <p:cTn id="5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199"/>
                            </p:stCondLst>
                            <p:childTnLst>
                              <p:par>
                                <p:cTn id="6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4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771525"/>
            <a:ext cx="8448675" cy="157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0">
              <a:lnSpc>
                <a:spcPct val="108000"/>
              </a:lnSpc>
            </a:pP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开发商需要在某小区9栋楼房之</a:t>
            </a:r>
            <a:r>
              <a:rPr sz="1500" kern="0" spc="-7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间敷设自来水管道，使各楼都能连通，又能使总成本最低。</a:t>
            </a:r>
            <a:r>
              <a:rPr sz="1500" kern="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经勘察，各楼房之间敷设管道的路径和成本(单位</a:t>
            </a:r>
            <a:r>
              <a:rPr sz="1500" kern="0" spc="-1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：千元)如下图所示。</a:t>
            </a:r>
            <a:endParaRPr sz="1500" kern="0" spc="-1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08000"/>
              </a:lnSpc>
            </a:pPr>
            <a:endParaRPr lang="zh-CN" altLang="en-US" sz="15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algn="l" rtl="0" eaLnBrk="0">
              <a:lnSpc>
                <a:spcPct val="106000"/>
              </a:lnSpc>
            </a:pPr>
            <a:r>
              <a:rPr sz="1500" kern="0" spc="3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该项目的总成本至少需要()千元。</a:t>
            </a:r>
            <a:r>
              <a:rPr sz="1500" kern="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endParaRPr sz="1500" kern="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700" algn="l" rtl="0" eaLnBrk="0">
              <a:lnSpc>
                <a:spcPct val="106000"/>
              </a:lnSpc>
            </a:pPr>
            <a:r>
              <a:rPr sz="1500" kern="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A.13</a:t>
            </a:r>
            <a:r>
              <a:rPr sz="1500" kern="0" spc="2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</a:t>
            </a:r>
            <a:r>
              <a:rPr sz="1500" kern="0" spc="1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sz="1500" kern="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B.14</a:t>
            </a:r>
            <a:r>
              <a:rPr lang="en-US" sz="1500" kern="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</a:t>
            </a:r>
            <a:r>
              <a:rPr sz="1500" kern="0" spc="-1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C.15</a:t>
            </a:r>
            <a:r>
              <a:rPr sz="1500" kern="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</a:t>
            </a:r>
            <a:r>
              <a:rPr sz="1500" kern="0" spc="-1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D.16</a:t>
            </a:r>
            <a:endParaRPr lang="en-US" altLang="en-US" sz="1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08000"/>
              </a:lnSpc>
            </a:pPr>
            <a:endParaRPr lang="en-US" altLang="en-US" sz="1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rtl="0">
              <a:lnSpc>
                <a:spcPct val="100000"/>
              </a:lnSpc>
              <a:buClrTx/>
              <a:buSzTx/>
              <a:buFontTx/>
            </a:pP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最小生成树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1600000">
            <a:off x="4070325" y="7067588"/>
            <a:ext cx="1911358" cy="1600160"/>
          </a:xfrm>
          <a:prstGeom prst="rect">
            <a:avLst/>
          </a:prstGeom>
        </p:spPr>
      </p:pic>
      <p:pic>
        <p:nvPicPr>
          <p:cNvPr id="2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rot="21600000">
            <a:off x="4197325" y="7194588"/>
            <a:ext cx="1911358" cy="160016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"/>
          <a:stretch>
            <a:fillRect/>
          </a:stretch>
        </p:blipFill>
        <p:spPr>
          <a:xfrm rot="21600000">
            <a:off x="4898365" y="7021868"/>
            <a:ext cx="1911358" cy="160016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"/>
          <a:stretch>
            <a:fillRect/>
          </a:stretch>
        </p:blipFill>
        <p:spPr>
          <a:xfrm rot="21600000">
            <a:off x="5025365" y="7148868"/>
            <a:ext cx="1911358" cy="1600160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"/>
          <a:stretch>
            <a:fillRect/>
          </a:stretch>
        </p:blipFill>
        <p:spPr>
          <a:xfrm rot="21600000">
            <a:off x="5152365" y="7275868"/>
            <a:ext cx="1911358" cy="1600160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"/>
          <a:stretch>
            <a:fillRect/>
          </a:stretch>
        </p:blipFill>
        <p:spPr>
          <a:xfrm rot="21600000">
            <a:off x="5279365" y="7402868"/>
            <a:ext cx="1911358" cy="1600160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"/>
          <a:stretch>
            <a:fillRect/>
          </a:stretch>
        </p:blipFill>
        <p:spPr>
          <a:xfrm rot="21600000">
            <a:off x="5406365" y="7529868"/>
            <a:ext cx="1911358" cy="160016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"/>
          <a:stretch>
            <a:fillRect/>
          </a:stretch>
        </p:blipFill>
        <p:spPr>
          <a:xfrm rot="21600000">
            <a:off x="5533365" y="7656868"/>
            <a:ext cx="1911358" cy="1600160"/>
          </a:xfrm>
          <a:prstGeom prst="rect">
            <a:avLst/>
          </a:prstGeom>
        </p:spPr>
      </p:pic>
      <p:pic>
        <p:nvPicPr>
          <p:cNvPr id="12" name="picture 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"/>
          <a:stretch>
            <a:fillRect/>
          </a:stretch>
        </p:blipFill>
        <p:spPr>
          <a:xfrm rot="21600000">
            <a:off x="5660365" y="7783868"/>
            <a:ext cx="1911358" cy="1600160"/>
          </a:xfrm>
          <a:prstGeom prst="rect">
            <a:avLst/>
          </a:prstGeom>
        </p:spPr>
      </p:pic>
      <p:pic>
        <p:nvPicPr>
          <p:cNvPr id="13" name="picture 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"/>
          <a:stretch>
            <a:fillRect/>
          </a:stretch>
        </p:blipFill>
        <p:spPr>
          <a:xfrm rot="21600000">
            <a:off x="5787365" y="7910868"/>
            <a:ext cx="1911358" cy="1600160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"/>
          <a:stretch>
            <a:fillRect/>
          </a:stretch>
        </p:blipFill>
        <p:spPr>
          <a:xfrm rot="21600000">
            <a:off x="5914365" y="8037868"/>
            <a:ext cx="1911358" cy="16001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27405" y="2211705"/>
            <a:ext cx="2709545" cy="2221865"/>
          </a:xfrm>
          <a:prstGeom prst="rect">
            <a:avLst/>
          </a:prstGeom>
        </p:spPr>
      </p:pic>
      <p:pic>
        <p:nvPicPr>
          <p:cNvPr id="16" name="图片 15" descr="图片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25390" y="2283460"/>
            <a:ext cx="2712720" cy="1924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771525"/>
            <a:ext cx="8448675" cy="133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0">
              <a:lnSpc>
                <a:spcPct val="108000"/>
              </a:lnSpc>
              <a:buClrTx/>
              <a:buSzTx/>
              <a:buFontTx/>
            </a:pP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己知八口海上油井(编号从1#到8#)相互之间的距离(单位：海里)如下表所示，其中1#油井离 海岸最近为5海里。现从海岸开始铺设输油管道，经1#油井将这些油井都连接起来，管道 的总长度至少为()海里(为便于计量和维修，管道只能在油井处分叉)。</a:t>
            </a: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08000"/>
              </a:lnSpc>
            </a:pPr>
            <a:endParaRPr lang="zh-CN" altLang="en-US" sz="1500"/>
          </a:p>
          <a:p>
            <a:pPr algn="l" rtl="0" eaLnBrk="0">
              <a:lnSpc>
                <a:spcPct val="108000"/>
              </a:lnSpc>
              <a:buClrTx/>
              <a:buSzTx/>
              <a:buFontTx/>
            </a:pP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A.5                               B.9		C.10                            D.11</a:t>
            </a: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rtl="0">
              <a:lnSpc>
                <a:spcPct val="100000"/>
              </a:lnSpc>
              <a:buClrTx/>
              <a:buSzTx/>
              <a:buFontTx/>
            </a:pP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最小生成树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1600000">
            <a:off x="4070325" y="7067588"/>
            <a:ext cx="1911358" cy="1600160"/>
          </a:xfrm>
          <a:prstGeom prst="rect">
            <a:avLst/>
          </a:prstGeom>
        </p:spPr>
      </p:pic>
      <p:pic>
        <p:nvPicPr>
          <p:cNvPr id="2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rot="21600000">
            <a:off x="4197325" y="7194588"/>
            <a:ext cx="1911358" cy="160016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"/>
          <a:stretch>
            <a:fillRect/>
          </a:stretch>
        </p:blipFill>
        <p:spPr>
          <a:xfrm rot="21600000">
            <a:off x="4898365" y="7021868"/>
            <a:ext cx="1911358" cy="160016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"/>
          <a:stretch>
            <a:fillRect/>
          </a:stretch>
        </p:blipFill>
        <p:spPr>
          <a:xfrm rot="21600000">
            <a:off x="5025365" y="7148868"/>
            <a:ext cx="1911358" cy="1600160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"/>
          <a:stretch>
            <a:fillRect/>
          </a:stretch>
        </p:blipFill>
        <p:spPr>
          <a:xfrm rot="21600000">
            <a:off x="5152365" y="7275868"/>
            <a:ext cx="1911358" cy="1600160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"/>
          <a:stretch>
            <a:fillRect/>
          </a:stretch>
        </p:blipFill>
        <p:spPr>
          <a:xfrm rot="21600000">
            <a:off x="5279365" y="7402868"/>
            <a:ext cx="1911358" cy="1600160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"/>
          <a:stretch>
            <a:fillRect/>
          </a:stretch>
        </p:blipFill>
        <p:spPr>
          <a:xfrm rot="21600000">
            <a:off x="5406365" y="7529868"/>
            <a:ext cx="1911358" cy="160016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"/>
          <a:stretch>
            <a:fillRect/>
          </a:stretch>
        </p:blipFill>
        <p:spPr>
          <a:xfrm rot="21600000">
            <a:off x="5533365" y="7656868"/>
            <a:ext cx="1911358" cy="1600160"/>
          </a:xfrm>
          <a:prstGeom prst="rect">
            <a:avLst/>
          </a:prstGeom>
        </p:spPr>
      </p:pic>
      <p:pic>
        <p:nvPicPr>
          <p:cNvPr id="12" name="picture 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"/>
          <a:stretch>
            <a:fillRect/>
          </a:stretch>
        </p:blipFill>
        <p:spPr>
          <a:xfrm rot="21600000">
            <a:off x="5660365" y="7783868"/>
            <a:ext cx="1911358" cy="1600160"/>
          </a:xfrm>
          <a:prstGeom prst="rect">
            <a:avLst/>
          </a:prstGeom>
        </p:spPr>
      </p:pic>
      <p:pic>
        <p:nvPicPr>
          <p:cNvPr id="13" name="picture 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"/>
          <a:stretch>
            <a:fillRect/>
          </a:stretch>
        </p:blipFill>
        <p:spPr>
          <a:xfrm rot="21600000">
            <a:off x="5787365" y="7910868"/>
            <a:ext cx="1911358" cy="1600160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"/>
          <a:stretch>
            <a:fillRect/>
          </a:stretch>
        </p:blipFill>
        <p:spPr>
          <a:xfrm rot="21600000">
            <a:off x="5914365" y="8037868"/>
            <a:ext cx="1911358" cy="160016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750" y="2139950"/>
            <a:ext cx="4418965" cy="245364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12180" y="2160270"/>
            <a:ext cx="2261870" cy="2385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8620" y="771525"/>
            <a:ext cx="8448675" cy="81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>
              <a:lnSpc>
                <a:spcPct val="108000"/>
              </a:lnSpc>
              <a:buClrTx/>
              <a:buSzTx/>
              <a:buFontTx/>
            </a:pP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下表记录了六个结点A、B、C、D、E、F之间的路径方向和距离。从A到F的最短距离是</a:t>
            </a: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08000"/>
              </a:lnSpc>
              <a:buClrTx/>
              <a:buSzTx/>
              <a:buFontTx/>
            </a:pP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 、38                             B、40                     C 、44                                       D 、46</a:t>
            </a: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5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最短路径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01750" y="1583055"/>
            <a:ext cx="6540500" cy="2362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955" y="771525"/>
            <a:ext cx="8448675" cy="127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0">
              <a:lnSpc>
                <a:spcPct val="108000"/>
              </a:lnSpc>
              <a:buClrTx/>
              <a:buSzTx/>
              <a:buFontTx/>
            </a:pP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下图标出了某地区的运输网，各节点之间的运输能力如下表所示。那么，从节点①到节点⑥的最大运输能力(流量)可以达到多少万吨/小时?</a:t>
            </a: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algn="l" rtl="0" eaLnBrk="0">
              <a:lnSpc>
                <a:spcPct val="89000"/>
              </a:lnSpc>
            </a:pPr>
            <a:endParaRPr lang="en-US" altLang="en-US" sz="1500" dirty="0"/>
          </a:p>
          <a:p>
            <a:pPr algn="l" rtl="0" eaLnBrk="0">
              <a:lnSpc>
                <a:spcPct val="108000"/>
              </a:lnSpc>
              <a:buClrTx/>
              <a:buSzTx/>
              <a:buFontTx/>
            </a:pP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 、</a:t>
            </a:r>
            <a:r>
              <a:rPr lang="en-US"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23</a:t>
            </a: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B、</a:t>
            </a:r>
            <a:r>
              <a:rPr lang="en-US"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25</a:t>
            </a: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C 、</a:t>
            </a:r>
            <a:r>
              <a:rPr lang="en-US"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28</a:t>
            </a: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          D 、</a:t>
            </a:r>
            <a:r>
              <a:rPr lang="en-US"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30</a:t>
            </a: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5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网络与最大流量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1460" y="1995170"/>
            <a:ext cx="3990975" cy="2261870"/>
          </a:xfrm>
          <a:prstGeom prst="rect">
            <a:avLst/>
          </a:prstGeom>
        </p:spPr>
      </p:pic>
      <p:pic>
        <p:nvPicPr>
          <p:cNvPr id="6" name="图片 5" descr="v2-bbb8f9877b6fcf24abc9d24e257472bb_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465" y="2025650"/>
            <a:ext cx="4704715" cy="2200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网络与最大流量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72515" y="771525"/>
            <a:ext cx="7320280" cy="17989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15695" y="2643505"/>
            <a:ext cx="7458710" cy="1725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网络与最大流量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3895" y="1635760"/>
            <a:ext cx="7538720" cy="1753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955" y="771525"/>
            <a:ext cx="8448675" cy="1522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>
              <a:lnSpc>
                <a:spcPct val="108000"/>
              </a:lnSpc>
              <a:buClrTx/>
              <a:buSzTx/>
              <a:buFontTx/>
            </a:pP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X、Y、Z 是某企业的三个分厂，每个分厂每天需要同一种原料20吨，下图给出了邻近供应  厂A、B、C 的供应运输路线图，每一段路线上标明了每天最多能运输这种原料的吨数。根据 该图可以算出，从A、B、C 三厂每天最多能给该企业运来这种原料共()吨。</a:t>
            </a: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700" eaLnBrk="0">
              <a:lnSpc>
                <a:spcPct val="89000"/>
              </a:lnSpc>
            </a:pPr>
            <a:endParaRPr lang="en-US" altLang="en-US" sz="1500" dirty="0"/>
          </a:p>
          <a:p>
            <a:pPr algn="l" eaLnBrk="0">
              <a:lnSpc>
                <a:spcPct val="108000"/>
              </a:lnSpc>
              <a:buClrTx/>
              <a:buSzTx/>
              <a:buFontTx/>
            </a:pPr>
            <a:r>
              <a:rPr sz="1500" kern="0" spc="-60" dirty="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 、45                             B、50                     C 、55                                       D 、60</a:t>
            </a:r>
            <a:endParaRPr sz="1500" kern="0" spc="-60" dirty="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en-US" sz="1500" dirty="0"/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网络与最大流量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0" name="图片 99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55875" y="2067560"/>
            <a:ext cx="3295015" cy="26054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PP_MARK_KEY" val="10e0a2ba-7e34-4787-86f4-c2317ac5d6aa"/>
  <p:tag name="COMMONDATA" val="eyJoZGlkIjoiMDI1ZDBmNTAwNjIyMjhjMjg3MjA5YmUxMzExMTBhZjE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4923</Words>
  <Application>WPS 演示</Application>
  <PresentationFormat>全屏显示(16:9)</PresentationFormat>
  <Paragraphs>887</Paragraphs>
  <Slides>20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8" baseType="lpstr">
      <vt:lpstr>Arial</vt:lpstr>
      <vt:lpstr>宋体</vt:lpstr>
      <vt:lpstr>Wingdings</vt:lpstr>
      <vt:lpstr>Impact</vt:lpstr>
      <vt:lpstr>微软雅黑</vt:lpstr>
      <vt:lpstr>Wingdings</vt:lpstr>
      <vt:lpstr>Calibri</vt:lpstr>
      <vt:lpstr>Arial Unicode MS</vt:lpstr>
      <vt:lpstr>Inter</vt:lpstr>
      <vt:lpstr>Segoe Print</vt:lpstr>
      <vt:lpstr>NotoSansSC</vt:lpstr>
      <vt:lpstr>PMingLiU</vt:lpstr>
      <vt:lpstr>Times New Roman</vt:lpstr>
      <vt:lpstr>Arial</vt:lpstr>
      <vt:lpstr>黑体</vt:lpstr>
      <vt:lpstr>华文行楷</vt:lpstr>
      <vt:lpstr>幼圆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汪洋</cp:lastModifiedBy>
  <cp:revision>182</cp:revision>
  <dcterms:created xsi:type="dcterms:W3CDTF">2015-03-22T11:03:00Z</dcterms:created>
  <dcterms:modified xsi:type="dcterms:W3CDTF">2023-09-24T08:43:44Z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2052-12.1.0.15066</vt:lpwstr>
  </property>
  <property fmtid="{D5CDD505-2E9C-101B-9397-08002B2CF9AE}" pid="3" name="ICV">
    <vt:lpwstr>BBD3920CE3F8443DB356F5CBF7453483_13</vt:lpwstr>
  </property>
</Properties>
</file>