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943" r:id="rId5"/>
    <p:sldId id="1086" r:id="rId6"/>
    <p:sldId id="944" r:id="rId7"/>
    <p:sldId id="1088" r:id="rId8"/>
    <p:sldId id="945" r:id="rId9"/>
    <p:sldId id="946" r:id="rId10"/>
    <p:sldId id="947" r:id="rId11"/>
    <p:sldId id="948" r:id="rId12"/>
    <p:sldId id="949" r:id="rId13"/>
    <p:sldId id="950" r:id="rId14"/>
    <p:sldId id="934" r:id="rId15"/>
    <p:sldId id="952" r:id="rId16"/>
    <p:sldId id="953" r:id="rId17"/>
    <p:sldId id="954" r:id="rId18"/>
    <p:sldId id="955" r:id="rId19"/>
    <p:sldId id="963" r:id="rId20"/>
    <p:sldId id="957" r:id="rId21"/>
    <p:sldId id="958" r:id="rId22"/>
    <p:sldId id="959" r:id="rId23"/>
    <p:sldId id="960" r:id="rId24"/>
    <p:sldId id="961" r:id="rId25"/>
    <p:sldId id="962" r:id="rId26"/>
    <p:sldId id="1016" r:id="rId27"/>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 userDrawn="1">
          <p15:clr>
            <a:srgbClr val="A4A3A4"/>
          </p15:clr>
        </p15:guide>
        <p15:guide id="2" pos="2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08" autoAdjust="0"/>
  </p:normalViewPr>
  <p:slideViewPr>
    <p:cSldViewPr showGuides="1">
      <p:cViewPr varScale="1">
        <p:scale>
          <a:sx n="137" d="100"/>
          <a:sy n="137" d="100"/>
        </p:scale>
        <p:origin x="820" y="80"/>
      </p:cViewPr>
      <p:guideLst>
        <p:guide orient="horz" pos="1348"/>
        <p:guide pos="2835"/>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39.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答案：ADC</a:t>
            </a:r>
            <a:endParaRPr lang="zh-CN" altLang="en-US"/>
          </a:p>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状态转换图几乎不考，</a:t>
            </a:r>
            <a:r>
              <a:rPr lang="en-US" altLang="zh-CN"/>
              <a:t>ER</a:t>
            </a:r>
            <a:r>
              <a:rPr lang="zh-CN" altLang="en-US"/>
              <a:t>图我们在数据库阶段讲过了，所以这里主要介绍下数据流图</a:t>
            </a:r>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ym typeface="+mn-ea"/>
              </a:rPr>
              <a:t>答案：D</a:t>
            </a:r>
            <a:endParaRPr lang="zh-CN" altLang="en-US" dirty="0">
              <a:sym typeface="+mn-ea"/>
            </a:endParaRPr>
          </a:p>
          <a:p>
            <a:r>
              <a:rPr lang="zh-CN" altLang="en-US" dirty="0">
                <a:sym typeface="+mn-ea"/>
              </a:rPr>
              <a:t>答案：B A</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AD,BD</a:t>
            </a:r>
            <a:endParaRPr lang="en-US" altLang="zh-CN"/>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答案A</a:t>
            </a:r>
            <a:endParaRPr lang="zh-CN" altLang="en-US"/>
          </a:p>
          <a:p>
            <a:r>
              <a:rPr lang="zh-CN" altLang="en-US">
                <a:sym typeface="+mn-ea"/>
              </a:rPr>
              <a:t>答案：BC</a:t>
            </a:r>
            <a:r>
              <a:rPr lang="en-US" altLang="zh-CN">
                <a:sym typeface="+mn-ea"/>
              </a:rPr>
              <a:t>A</a:t>
            </a:r>
            <a:endParaRPr lang="en-US" altLang="zh-CN"/>
          </a:p>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37.xml"/><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8" Type="http://schemas.openxmlformats.org/officeDocument/2006/relationships/notesSlide" Target="../notesSlides/notesSlide7.xml"/><Relationship Id="rId17" Type="http://schemas.openxmlformats.org/officeDocument/2006/relationships/slideLayout" Target="../slideLayouts/slideLayout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 Type="http://schemas.openxmlformats.org/officeDocument/2006/relationships/tags" Target="../tags/tag15.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软件工程</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0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4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59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4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69875" y="862171"/>
            <a:ext cx="8604250" cy="3538220"/>
          </a:xfrm>
          <a:prstGeom prst="rect">
            <a:avLst/>
          </a:prstGeom>
          <a:noFill/>
        </p:spPr>
        <p:txBody>
          <a:bodyPr wrap="square" rtlCol="0">
            <a:spAutoFit/>
          </a:bodyPr>
          <a:lstStyle/>
          <a:p>
            <a:r>
              <a:rPr lang="zh-CN" altLang="en-US" sz="1600" dirty="0"/>
              <a:t>◆</a:t>
            </a:r>
            <a:r>
              <a:rPr lang="zh-CN" altLang="en-US" sz="1600" b="1" dirty="0">
                <a:solidFill>
                  <a:srgbClr val="FF0000"/>
                </a:solidFill>
              </a:rPr>
              <a:t>需求获取</a:t>
            </a:r>
            <a:r>
              <a:rPr lang="zh-CN" altLang="en-US" sz="1600" dirty="0"/>
              <a:t>：是一个确定和理解不同的项目干系人的需求和约束的过程。</a:t>
            </a:r>
            <a:endParaRPr lang="zh-CN" altLang="en-US" sz="1600" dirty="0"/>
          </a:p>
          <a:p>
            <a:endParaRPr lang="zh-CN" altLang="en-US" sz="1600" dirty="0"/>
          </a:p>
          <a:p>
            <a:r>
              <a:rPr lang="zh-CN" altLang="en-US" sz="1600" dirty="0"/>
              <a:t>◆</a:t>
            </a:r>
            <a:r>
              <a:rPr lang="zh-CN" altLang="en-US" sz="1600" b="1" dirty="0">
                <a:solidFill>
                  <a:srgbClr val="FF0000"/>
                </a:solidFill>
              </a:rPr>
              <a:t>常见的需求获取法</a:t>
            </a:r>
            <a:r>
              <a:rPr lang="zh-CN" altLang="en-US" sz="1600" dirty="0"/>
              <a:t>包括：</a:t>
            </a:r>
            <a:endParaRPr lang="zh-CN" altLang="en-US" sz="1600" dirty="0"/>
          </a:p>
          <a:p>
            <a:r>
              <a:rPr lang="zh-CN" altLang="en-US" sz="1600" dirty="0"/>
              <a:t>(1)用户访谈：1对1-3,找有代表性的用户进行访谈，对提问者的水平是有要求的。其形式包括结构化</a:t>
            </a:r>
            <a:r>
              <a:rPr lang="en-US" altLang="zh-CN" sz="1600" dirty="0"/>
              <a:t>(</a:t>
            </a:r>
            <a:r>
              <a:rPr lang="zh-CN" altLang="en-US" sz="1600" dirty="0"/>
              <a:t>有剧本</a:t>
            </a:r>
            <a:r>
              <a:rPr lang="en-US" altLang="zh-CN" sz="1600" dirty="0"/>
              <a:t>)</a:t>
            </a:r>
            <a:r>
              <a:rPr lang="zh-CN" altLang="en-US" sz="1600" dirty="0"/>
              <a:t>和非结构化</a:t>
            </a:r>
            <a:r>
              <a:rPr lang="en-US" altLang="zh-CN" sz="1600" dirty="0"/>
              <a:t>(</a:t>
            </a:r>
            <a:r>
              <a:rPr lang="zh-CN" altLang="en-US" sz="1600" dirty="0"/>
              <a:t>随意发挥</a:t>
            </a:r>
            <a:r>
              <a:rPr lang="en-US" altLang="zh-CN" sz="1600" dirty="0"/>
              <a:t>)</a:t>
            </a:r>
            <a:r>
              <a:rPr lang="zh-CN" altLang="en-US" sz="1600" dirty="0"/>
              <a:t>两种。</a:t>
            </a:r>
            <a:endParaRPr lang="zh-CN" altLang="en-US" sz="1600" dirty="0"/>
          </a:p>
          <a:p>
            <a:r>
              <a:rPr lang="zh-CN" altLang="en-US" sz="1600" dirty="0"/>
              <a:t>(2)问卷调查：用户多，无法一一访谈，收集到的需求不够精准，比较杂乱，比较考验问卷编写者的水平</a:t>
            </a:r>
            <a:endParaRPr lang="zh-CN" altLang="en-US" sz="1600" dirty="0"/>
          </a:p>
          <a:p>
            <a:r>
              <a:rPr lang="zh-CN" altLang="en-US" sz="1600" dirty="0"/>
              <a:t>(3)采样：从种群中系统地选出有代表性的样本集的过程，类似于数学中的数理统计。样本数量=0.25*(可信度因子/错误率)2</a:t>
            </a:r>
            <a:endParaRPr lang="zh-CN" altLang="en-US" sz="1600" dirty="0"/>
          </a:p>
          <a:p>
            <a:r>
              <a:rPr lang="zh-CN" altLang="en-US" sz="1600" dirty="0"/>
              <a:t>(4)情节串联板：一系列图片，通过这些图片来把需求给进行叙述出来，这样虽然生动，但是耗时</a:t>
            </a:r>
            <a:endParaRPr lang="zh-CN" altLang="en-US" sz="1600" dirty="0"/>
          </a:p>
          <a:p>
            <a:r>
              <a:rPr lang="zh-CN" altLang="en-US" sz="1600" dirty="0"/>
              <a:t>(5)联合需求计划(JRP):通过联合各个关键用户代表、系统分析师、开发团队代表一起，通过有组织的会议来讨论需求。</a:t>
            </a:r>
            <a:endParaRPr lang="zh-CN" altLang="en-US" sz="1600" dirty="0"/>
          </a:p>
          <a:p>
            <a:r>
              <a:rPr lang="zh-CN" altLang="en-US" sz="1600" dirty="0"/>
              <a:t>(6)需求记录技术：任务卡片、场景说明、用户故事、Volere白卡。</a:t>
            </a:r>
            <a:endParaRPr lang="zh-CN" altLang="en-US" sz="1600"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需求获取</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88060"/>
            <a:ext cx="8702040" cy="3046095"/>
          </a:xfrm>
          <a:prstGeom prst="rect">
            <a:avLst/>
          </a:prstGeom>
          <a:noFill/>
        </p:spPr>
        <p:txBody>
          <a:bodyPr wrap="square" rtlCol="0">
            <a:spAutoFit/>
          </a:bodyPr>
          <a:lstStyle/>
          <a:p>
            <a:r>
              <a:rPr lang="zh-CN" altLang="en-US" sz="1600" dirty="0"/>
              <a:t>需求获取是确定和理解不同的项目干系人的需求和约束的过程，需求获取是否科学、准备充分，对获取出来的结果影响很大。在多种需求获取方式中，(</a:t>
            </a:r>
            <a:r>
              <a:rPr lang="en-US" altLang="zh-CN" sz="1600" dirty="0"/>
              <a:t>  </a:t>
            </a:r>
            <a:r>
              <a:rPr lang="zh-CN" altLang="en-US" sz="1600" dirty="0"/>
              <a:t>)方法具有良好的灵活性，有较宽广的应用范围，但存在获取需求时信息量大、记录较为困难、需要足够的领域知识等问题。  (</a:t>
            </a:r>
            <a:r>
              <a:rPr lang="en-US" altLang="zh-CN" sz="1600" dirty="0"/>
              <a:t>      </a:t>
            </a:r>
            <a:r>
              <a:rPr lang="zh-CN" altLang="en-US" sz="1600" dirty="0"/>
              <a:t>)方法基于数理统计原理，不仅可以用于收集数据，还可以用于采集访谈用户或者是采集观察用户，并可以减少数据收集偏差。(</a:t>
            </a:r>
            <a:r>
              <a:rPr lang="en-US" altLang="zh-CN" sz="1600" dirty="0"/>
              <a:t>     </a:t>
            </a:r>
            <a:r>
              <a:rPr lang="zh-CN" altLang="en-US" sz="1600" dirty="0"/>
              <a:t>)方法通过高度组织的群体会议来分析企业内的问题，并从中获取系统需求。</a:t>
            </a:r>
            <a:endParaRPr lang="zh-CN" altLang="en-US" sz="1600" dirty="0"/>
          </a:p>
          <a:p>
            <a:endParaRPr lang="zh-CN" altLang="en-US" sz="1600" dirty="0"/>
          </a:p>
          <a:p>
            <a:r>
              <a:rPr lang="zh-CN" altLang="en-US" sz="1600" dirty="0"/>
              <a:t>A.用户访谈</a:t>
            </a:r>
            <a:r>
              <a:rPr lang="en-US" altLang="zh-CN" sz="1600" dirty="0"/>
              <a:t>         </a:t>
            </a:r>
            <a:r>
              <a:rPr lang="zh-CN" altLang="en-US" sz="1600" dirty="0"/>
              <a:t>B.问卷调查</a:t>
            </a:r>
            <a:r>
              <a:rPr lang="en-US" altLang="zh-CN" sz="1600" dirty="0"/>
              <a:t>            </a:t>
            </a:r>
            <a:r>
              <a:rPr lang="zh-CN" altLang="en-US" sz="1600" dirty="0"/>
              <a:t>C.联合需求计划</a:t>
            </a:r>
            <a:r>
              <a:rPr lang="en-US" altLang="zh-CN" sz="1600" dirty="0"/>
              <a:t>           </a:t>
            </a:r>
            <a:r>
              <a:rPr lang="zh-CN" altLang="en-US" sz="1600" dirty="0"/>
              <a:t>D.采样</a:t>
            </a:r>
            <a:endParaRPr lang="zh-CN" altLang="en-US" sz="1600" dirty="0"/>
          </a:p>
          <a:p>
            <a:r>
              <a:rPr lang="zh-CN" altLang="en-US" sz="1600" dirty="0"/>
              <a:t>A.用户访谈</a:t>
            </a:r>
            <a:r>
              <a:rPr lang="en-US" altLang="zh-CN" sz="1600" dirty="0"/>
              <a:t>         </a:t>
            </a:r>
            <a:r>
              <a:rPr lang="zh-CN" altLang="en-US" sz="1600" dirty="0"/>
              <a:t>B.问卷调查</a:t>
            </a:r>
            <a:r>
              <a:rPr lang="en-US" altLang="zh-CN" sz="1600" dirty="0"/>
              <a:t>            </a:t>
            </a:r>
            <a:r>
              <a:rPr lang="zh-CN" altLang="en-US" sz="1600" dirty="0"/>
              <a:t>C.联合需求计划</a:t>
            </a:r>
            <a:r>
              <a:rPr lang="en-US" altLang="zh-CN" sz="1600" dirty="0"/>
              <a:t>           </a:t>
            </a:r>
            <a:r>
              <a:rPr lang="zh-CN" altLang="en-US" sz="1600" dirty="0"/>
              <a:t>D.采样</a:t>
            </a:r>
            <a:endParaRPr lang="zh-CN" altLang="en-US" sz="1600" dirty="0"/>
          </a:p>
          <a:p>
            <a:r>
              <a:rPr lang="zh-CN" altLang="en-US" sz="1600" dirty="0"/>
              <a:t>A.用户访谈</a:t>
            </a:r>
            <a:r>
              <a:rPr lang="en-US" altLang="zh-CN" sz="1600" dirty="0"/>
              <a:t>         </a:t>
            </a:r>
            <a:r>
              <a:rPr lang="zh-CN" altLang="en-US" sz="1600" dirty="0"/>
              <a:t>B.问卷调查</a:t>
            </a:r>
            <a:r>
              <a:rPr lang="en-US" altLang="zh-CN" sz="1600" dirty="0"/>
              <a:t>            C</a:t>
            </a:r>
            <a:r>
              <a:rPr lang="zh-CN" altLang="en-US" sz="1600" dirty="0"/>
              <a:t>.联合需求计划</a:t>
            </a:r>
            <a:r>
              <a:rPr lang="en-US" altLang="zh-CN" sz="1600" dirty="0"/>
              <a:t>           </a:t>
            </a:r>
            <a:r>
              <a:rPr lang="zh-CN" altLang="en-US" sz="1600" dirty="0"/>
              <a:t>D.采样</a:t>
            </a:r>
            <a:endParaRPr lang="zh-CN" altLang="en-US" sz="1600" dirty="0"/>
          </a:p>
          <a:p>
            <a:endParaRPr lang="zh-CN" altLang="en-US" sz="1600" dirty="0"/>
          </a:p>
          <a:p>
            <a:endParaRPr lang="zh-CN" altLang="en-US" sz="1600"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251460" y="988060"/>
            <a:ext cx="8672830" cy="3415030"/>
          </a:xfrm>
          <a:prstGeom prst="rect">
            <a:avLst/>
          </a:prstGeom>
          <a:noFill/>
        </p:spPr>
        <p:txBody>
          <a:bodyPr wrap="square" rtlCol="0">
            <a:spAutoFit/>
          </a:bodyPr>
          <a:lstStyle/>
          <a:p>
            <a:r>
              <a:rPr lang="zh-CN" altLang="en-US" dirty="0"/>
              <a:t>◆需求分析：一个好的需求应该具有无二义性、完整性、一致性、可测试性、确定性、可跟踪性、正确性、必要性等特性，因此，需要分析人员把</a:t>
            </a:r>
            <a:r>
              <a:rPr lang="zh-CN" altLang="en-US" b="1" dirty="0">
                <a:solidFill>
                  <a:srgbClr val="FF0000"/>
                </a:solidFill>
              </a:rPr>
              <a:t>杂乱无章的用户要求和期望转化为用户需求</a:t>
            </a:r>
            <a:r>
              <a:rPr lang="zh-CN" altLang="en-US" dirty="0"/>
              <a:t>，这就是需求分析的工作。</a:t>
            </a:r>
            <a:endParaRPr lang="zh-CN" altLang="en-US" dirty="0"/>
          </a:p>
          <a:p>
            <a:endParaRPr lang="zh-CN" altLang="en-US" dirty="0"/>
          </a:p>
          <a:p>
            <a:r>
              <a:rPr lang="zh-CN" altLang="en-US" b="1" dirty="0">
                <a:solidFill>
                  <a:srgbClr val="FF0000"/>
                </a:solidFill>
              </a:rPr>
              <a:t>需求分析的任务</a:t>
            </a:r>
            <a:endParaRPr lang="zh-CN" altLang="en-US" b="1" dirty="0">
              <a:solidFill>
                <a:srgbClr val="FF0000"/>
              </a:solidFill>
            </a:endParaRPr>
          </a:p>
          <a:p>
            <a:r>
              <a:rPr lang="zh-CN" altLang="en-US" dirty="0"/>
              <a:t>(1)绘制系统上下文范围关系图（数据流图）</a:t>
            </a:r>
            <a:endParaRPr lang="zh-CN" altLang="en-US" dirty="0"/>
          </a:p>
          <a:p>
            <a:r>
              <a:rPr lang="zh-CN" altLang="en-US" dirty="0"/>
              <a:t>(2)创建用户界面原型</a:t>
            </a:r>
            <a:endParaRPr lang="zh-CN" altLang="en-US" dirty="0"/>
          </a:p>
          <a:p>
            <a:r>
              <a:rPr lang="zh-CN" altLang="en-US" dirty="0"/>
              <a:t>(3)分析需求的可行性</a:t>
            </a:r>
            <a:endParaRPr lang="zh-CN" altLang="en-US" dirty="0"/>
          </a:p>
          <a:p>
            <a:r>
              <a:rPr lang="zh-CN" altLang="en-US" dirty="0"/>
              <a:t>(4)确定需求的优先级</a:t>
            </a:r>
            <a:endParaRPr lang="zh-CN" altLang="en-US" dirty="0"/>
          </a:p>
          <a:p>
            <a:r>
              <a:rPr lang="zh-CN" altLang="en-US" dirty="0"/>
              <a:t>(5)为需求建立模型</a:t>
            </a:r>
            <a:endParaRPr lang="zh-CN" altLang="en-US" dirty="0"/>
          </a:p>
          <a:p>
            <a:r>
              <a:rPr lang="zh-CN" altLang="en-US" dirty="0"/>
              <a:t>(6)创建数据字典</a:t>
            </a:r>
            <a:endParaRPr lang="zh-CN" altLang="en-US" dirty="0"/>
          </a:p>
          <a:p>
            <a:r>
              <a:rPr lang="zh-CN" altLang="en-US" dirty="0"/>
              <a:t>(7)使用QFD(</a:t>
            </a:r>
            <a:r>
              <a:rPr lang="en-US" altLang="zh-CN" dirty="0"/>
              <a:t>QFD:</a:t>
            </a:r>
            <a:r>
              <a:rPr lang="zh-CN" altLang="en-US" dirty="0"/>
              <a:t>质量功能部署，把需求和</a:t>
            </a:r>
            <a:r>
              <a:rPr lang="en-US" altLang="zh-CN" dirty="0"/>
              <a:t>QFD</a:t>
            </a:r>
            <a:r>
              <a:rPr lang="zh-CN" altLang="en-US" dirty="0"/>
              <a:t>进行关联)</a:t>
            </a:r>
            <a:endParaRPr lang="zh-CN" altLang="en-US" dirty="0"/>
          </a:p>
        </p:txBody>
      </p:sp>
      <p:sp>
        <p:nvSpPr>
          <p:cNvPr id="3" name="文本框 2"/>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需求分析</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850" y="915670"/>
            <a:ext cx="8148955" cy="1014730"/>
          </a:xfrm>
          <a:prstGeom prst="rect">
            <a:avLst/>
          </a:prstGeom>
          <a:noFill/>
        </p:spPr>
        <p:txBody>
          <a:bodyPr wrap="square" rtlCol="0">
            <a:spAutoFit/>
          </a:bodyPr>
          <a:lstStyle/>
          <a:p>
            <a:r>
              <a:rPr lang="zh-CN" altLang="en-US" sz="1500" dirty="0"/>
              <a:t>◆结构化的需求分析</a:t>
            </a:r>
            <a:endParaRPr lang="zh-CN" altLang="en-US" sz="1500" dirty="0"/>
          </a:p>
          <a:p>
            <a:r>
              <a:rPr lang="zh-CN" altLang="en-US" sz="1500" dirty="0"/>
              <a:t>结构化特点：自顶向下，逐步分解，面向数据。</a:t>
            </a:r>
            <a:endParaRPr lang="zh-CN" altLang="en-US" sz="1500" dirty="0"/>
          </a:p>
          <a:p>
            <a:endParaRPr lang="zh-CN" altLang="en-US" sz="1500" b="1" dirty="0">
              <a:solidFill>
                <a:srgbClr val="FF0000"/>
              </a:solidFill>
            </a:endParaRPr>
          </a:p>
          <a:p>
            <a:r>
              <a:rPr lang="zh-CN" altLang="en-US" sz="1500" b="1" dirty="0">
                <a:solidFill>
                  <a:srgbClr val="FF0000"/>
                </a:solidFill>
              </a:rPr>
              <a:t>三大模型：功能模型(数据流图)、行为模型(状态转换图)、数据模型(E-R图)以及数据字典。</a:t>
            </a:r>
            <a:endParaRPr lang="zh-CN" altLang="en-US" sz="1500" b="1" dirty="0">
              <a:solidFill>
                <a:srgbClr val="FF0000"/>
              </a:solidFill>
            </a:endParaRPr>
          </a:p>
        </p:txBody>
      </p:sp>
      <p:pic>
        <p:nvPicPr>
          <p:cNvPr id="5" name="图片 4"/>
          <p:cNvPicPr>
            <a:picLocks noChangeAspect="1"/>
          </p:cNvPicPr>
          <p:nvPr/>
        </p:nvPicPr>
        <p:blipFill>
          <a:blip r:embed="rId1"/>
          <a:stretch>
            <a:fillRect/>
          </a:stretch>
        </p:blipFill>
        <p:spPr>
          <a:xfrm>
            <a:off x="1331640" y="1995686"/>
            <a:ext cx="5991860" cy="2700655"/>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需求分析</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59765" y="1059815"/>
            <a:ext cx="7538720" cy="337185"/>
          </a:xfrm>
          <a:prstGeom prst="rect">
            <a:avLst/>
          </a:prstGeom>
          <a:noFill/>
        </p:spPr>
        <p:txBody>
          <a:bodyPr wrap="square" rtlCol="0">
            <a:spAutoFit/>
          </a:bodyPr>
          <a:lstStyle/>
          <a:p>
            <a:r>
              <a:rPr lang="zh-CN" altLang="en-US" sz="1600"/>
              <a:t>◆数据流图DFD基本图形元素：</a:t>
            </a:r>
            <a:r>
              <a:rPr lang="zh-CN" altLang="en-US" sz="1600" b="1">
                <a:solidFill>
                  <a:srgbClr val="FF0000"/>
                </a:solidFill>
              </a:rPr>
              <a:t>外部实体、加工、数据存储、数据流。</a:t>
            </a:r>
            <a:endParaRPr lang="zh-CN" altLang="en-US" sz="1600" b="1">
              <a:solidFill>
                <a:srgbClr val="FF0000"/>
              </a:solidFill>
            </a:endParaRPr>
          </a:p>
        </p:txBody>
      </p:sp>
      <p:pic>
        <p:nvPicPr>
          <p:cNvPr id="4" name="图片 3"/>
          <p:cNvPicPr>
            <a:picLocks noChangeAspect="1"/>
          </p:cNvPicPr>
          <p:nvPr/>
        </p:nvPicPr>
        <p:blipFill>
          <a:blip r:embed="rId1"/>
          <a:stretch>
            <a:fillRect/>
          </a:stretch>
        </p:blipFill>
        <p:spPr>
          <a:xfrm>
            <a:off x="827405" y="1779905"/>
            <a:ext cx="7172325" cy="2190750"/>
          </a:xfrm>
          <a:prstGeom prst="rect">
            <a:avLst/>
          </a:prstGeom>
        </p:spPr>
      </p:pic>
      <p:sp>
        <p:nvSpPr>
          <p:cNvPr id="5" name="文本框 4"/>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需求分析</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数据流图</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25730" y="843915"/>
            <a:ext cx="4627880" cy="3784600"/>
          </a:xfrm>
          <a:prstGeom prst="rect">
            <a:avLst/>
          </a:prstGeom>
          <a:noFill/>
        </p:spPr>
        <p:txBody>
          <a:bodyPr wrap="square" rtlCol="0">
            <a:spAutoFit/>
          </a:bodyPr>
          <a:lstStyle/>
          <a:p>
            <a:r>
              <a:rPr lang="zh-CN" altLang="en-US" sz="1600" dirty="0"/>
              <a:t>1</a:t>
            </a:r>
            <a:r>
              <a:rPr lang="en-US" altLang="zh-CN" sz="1600" dirty="0"/>
              <a:t>.</a:t>
            </a:r>
            <a:r>
              <a:rPr lang="zh-CN" altLang="en-US" sz="1600" dirty="0"/>
              <a:t>数据流：由一组固定成分的数据组成，表示数据的流向。</a:t>
            </a:r>
            <a:r>
              <a:rPr lang="zh-CN" altLang="en-US" sz="1600" dirty="0">
                <a:solidFill>
                  <a:srgbClr val="FF0000"/>
                </a:solidFill>
              </a:rPr>
              <a:t>在DFD中，数据流的流向必须经过加工。</a:t>
            </a:r>
            <a:endParaRPr lang="zh-CN" altLang="en-US" sz="1600" dirty="0">
              <a:solidFill>
                <a:srgbClr val="FF0000"/>
              </a:solidFill>
            </a:endParaRPr>
          </a:p>
          <a:p>
            <a:endParaRPr lang="zh-CN" altLang="en-US" sz="1600" dirty="0">
              <a:solidFill>
                <a:srgbClr val="FF0000"/>
              </a:solidFill>
            </a:endParaRPr>
          </a:p>
          <a:p>
            <a:r>
              <a:rPr lang="zh-CN" altLang="en-US" sz="1600" dirty="0"/>
              <a:t>2</a:t>
            </a:r>
            <a:r>
              <a:rPr lang="en-US" altLang="zh-CN" sz="1600" dirty="0"/>
              <a:t>.</a:t>
            </a:r>
            <a:r>
              <a:rPr lang="zh-CN" altLang="en-US" sz="1600" dirty="0"/>
              <a:t>加工：描述了输入数据流到输出数据流之间的变换，数据流图中常见的三种错误如图所示：</a:t>
            </a:r>
            <a:endParaRPr lang="zh-CN" altLang="en-US" sz="1600" dirty="0"/>
          </a:p>
          <a:p>
            <a:pPr marL="285750" indent="-285750">
              <a:buFont typeface="Arial" panose="020B0604020202020204" pitchFamily="34" charset="0"/>
              <a:buChar char="•"/>
            </a:pPr>
            <a:r>
              <a:rPr lang="zh-CN" altLang="en-US" sz="1600" dirty="0"/>
              <a:t>加工3.1.2有输入但是没有输出，称之为“黑洞”</a:t>
            </a:r>
            <a:endParaRPr lang="zh-CN" altLang="en-US" sz="1600" dirty="0"/>
          </a:p>
          <a:p>
            <a:pPr marL="285750" indent="-285750">
              <a:buFont typeface="Arial" panose="020B0604020202020204" pitchFamily="34" charset="0"/>
              <a:buChar char="•"/>
            </a:pPr>
            <a:r>
              <a:rPr lang="zh-CN" altLang="en-US" sz="1600" dirty="0"/>
              <a:t>加工3.1.3有输出但没有输入。称之为“奇迹”。</a:t>
            </a:r>
            <a:endParaRPr lang="zh-CN" altLang="en-US" sz="1600" dirty="0"/>
          </a:p>
          <a:p>
            <a:pPr marL="285750" indent="-285750">
              <a:buFont typeface="Arial" panose="020B0604020202020204" pitchFamily="34" charset="0"/>
              <a:buChar char="•"/>
            </a:pPr>
            <a:r>
              <a:rPr lang="zh-CN" altLang="en-US" sz="1600" dirty="0"/>
              <a:t>加工3.1.1中输入不足以产生输出，我们称之为“灰洞”。</a:t>
            </a:r>
            <a:endParaRPr lang="zh-CN" altLang="en-US" sz="1600" dirty="0"/>
          </a:p>
          <a:p>
            <a:pPr marL="285750" indent="-285750">
              <a:buFont typeface="Arial" panose="020B0604020202020204" pitchFamily="34" charset="0"/>
              <a:buChar char="•"/>
            </a:pPr>
            <a:endParaRPr lang="zh-CN" altLang="en-US" sz="1600" dirty="0"/>
          </a:p>
          <a:p>
            <a:r>
              <a:rPr lang="zh-CN" altLang="en-US" sz="1600" dirty="0"/>
              <a:t>3</a:t>
            </a:r>
            <a:r>
              <a:rPr lang="en-US" altLang="zh-CN" sz="1600" dirty="0"/>
              <a:t>.</a:t>
            </a:r>
            <a:r>
              <a:rPr lang="zh-CN" altLang="en-US" sz="1600" dirty="0"/>
              <a:t>数据存储：用来存储数据。</a:t>
            </a:r>
            <a:endParaRPr lang="zh-CN" altLang="en-US" sz="1600" dirty="0"/>
          </a:p>
          <a:p>
            <a:endParaRPr lang="zh-CN" altLang="en-US" sz="1600" dirty="0"/>
          </a:p>
          <a:p>
            <a:r>
              <a:rPr lang="zh-CN" altLang="en-US" sz="1600" dirty="0"/>
              <a:t>4</a:t>
            </a:r>
            <a:r>
              <a:rPr lang="en-US" altLang="zh-CN" sz="1600" dirty="0"/>
              <a:t>.</a:t>
            </a:r>
            <a:r>
              <a:rPr lang="zh-CN" altLang="en-US" sz="1600" dirty="0"/>
              <a:t>外部实体(外部主体):是指存在于软件系统之外的人员或组织，它指出系统所需数据的发源地(源)和系统所产生的数据的归宿地(宿)。</a:t>
            </a:r>
            <a:endParaRPr lang="zh-CN" altLang="en-US" sz="1600" dirty="0"/>
          </a:p>
        </p:txBody>
      </p:sp>
      <p:pic>
        <p:nvPicPr>
          <p:cNvPr id="5" name="图片 4"/>
          <p:cNvPicPr>
            <a:picLocks noChangeAspect="1"/>
          </p:cNvPicPr>
          <p:nvPr/>
        </p:nvPicPr>
        <p:blipFill>
          <a:blip r:embed="rId1"/>
          <a:stretch>
            <a:fillRect/>
          </a:stretch>
        </p:blipFill>
        <p:spPr>
          <a:xfrm>
            <a:off x="4753610" y="1203960"/>
            <a:ext cx="4296410" cy="2948305"/>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需求分析</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35560" y="1275715"/>
            <a:ext cx="4574540" cy="2011680"/>
          </a:xfrm>
          <a:prstGeom prst="rect">
            <a:avLst/>
          </a:prstGeom>
        </p:spPr>
      </p:pic>
      <p:pic>
        <p:nvPicPr>
          <p:cNvPr id="5" name="图片 4"/>
          <p:cNvPicPr>
            <a:picLocks noChangeAspect="1"/>
          </p:cNvPicPr>
          <p:nvPr/>
        </p:nvPicPr>
        <p:blipFill>
          <a:blip r:embed="rId3"/>
          <a:stretch>
            <a:fillRect/>
          </a:stretch>
        </p:blipFill>
        <p:spPr>
          <a:xfrm>
            <a:off x="4572000" y="555625"/>
            <a:ext cx="4274820" cy="3888105"/>
          </a:xfrm>
          <a:prstGeom prst="rect">
            <a:avLst/>
          </a:prstGeom>
        </p:spPr>
      </p:pic>
      <p:sp>
        <p:nvSpPr>
          <p:cNvPr id="3" name="文本框 2"/>
          <p:cNvSpPr txBox="1"/>
          <p:nvPr>
            <p:custDataLst>
              <p:tags r:id="rId4"/>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需求分析</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分层数据流图</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843280"/>
            <a:ext cx="8427720" cy="1245235"/>
          </a:xfrm>
          <a:prstGeom prst="rect">
            <a:avLst/>
          </a:prstGeom>
          <a:noFill/>
        </p:spPr>
        <p:txBody>
          <a:bodyPr wrap="square" rtlCol="0">
            <a:spAutoFit/>
          </a:bodyPr>
          <a:lstStyle/>
          <a:p>
            <a:r>
              <a:rPr lang="zh-CN" altLang="en-US" sz="1500"/>
              <a:t>◆数据字典DD</a:t>
            </a:r>
            <a:endParaRPr lang="zh-CN" altLang="en-US" sz="1500"/>
          </a:p>
          <a:p>
            <a:r>
              <a:rPr lang="zh-CN" altLang="en-US" sz="1500"/>
              <a:t>数据流图描述了系统的分解，但没有对图中各成分进行说明。</a:t>
            </a:r>
            <a:r>
              <a:rPr lang="zh-CN" altLang="en-US" sz="1500">
                <a:solidFill>
                  <a:srgbClr val="FF0000"/>
                </a:solidFill>
              </a:rPr>
              <a:t>数据字典就是为数据流图中的每个数据流、文件、加工，以及组成数据流或文件的数据项做出说明，即为了描述数据流图的</a:t>
            </a:r>
            <a:r>
              <a:rPr lang="zh-CN" altLang="en-US" sz="1500"/>
              <a:t>。</a:t>
            </a:r>
            <a:endParaRPr lang="zh-CN" altLang="en-US" sz="1500"/>
          </a:p>
          <a:p>
            <a:r>
              <a:rPr lang="zh-CN" altLang="en-US" sz="1500"/>
              <a:t>数据字典有以下4类条目：</a:t>
            </a:r>
            <a:r>
              <a:rPr lang="zh-CN" altLang="en-US" sz="1500">
                <a:solidFill>
                  <a:srgbClr val="FF0000"/>
                </a:solidFill>
              </a:rPr>
              <a:t>数据流、数据项、数据存储和基本加工</a:t>
            </a:r>
            <a:r>
              <a:rPr lang="zh-CN" altLang="en-US" sz="1500"/>
              <a:t>。（注意这里没有描述外部实体，因为外部实体不是系统内部的内容）</a:t>
            </a:r>
            <a:endParaRPr lang="zh-CN" altLang="en-US" sz="1500"/>
          </a:p>
        </p:txBody>
      </p:sp>
      <p:sp>
        <p:nvSpPr>
          <p:cNvPr id="5" name="文本框 4"/>
          <p:cNvSpPr txBox="1"/>
          <p:nvPr/>
        </p:nvSpPr>
        <p:spPr>
          <a:xfrm>
            <a:off x="454025" y="3977640"/>
            <a:ext cx="7875270" cy="583565"/>
          </a:xfrm>
          <a:prstGeom prst="rect">
            <a:avLst/>
          </a:prstGeom>
          <a:noFill/>
        </p:spPr>
        <p:txBody>
          <a:bodyPr wrap="square" rtlCol="0">
            <a:spAutoFit/>
          </a:bodyPr>
          <a:lstStyle/>
          <a:p>
            <a:r>
              <a:rPr lang="zh-CN" altLang="en-US" sz="1600" dirty="0"/>
              <a:t>加工逻辑也称为“小说明”。常用的加工逻辑描述方法有</a:t>
            </a:r>
            <a:r>
              <a:rPr lang="zh-CN" altLang="en-US" sz="1600" dirty="0">
                <a:solidFill>
                  <a:srgbClr val="FF0000"/>
                </a:solidFill>
              </a:rPr>
              <a:t>结构化语言、判定表和判定树</a:t>
            </a:r>
            <a:r>
              <a:rPr lang="zh-CN" altLang="en-US" sz="1600" dirty="0"/>
              <a:t>3种。</a:t>
            </a:r>
            <a:endParaRPr lang="zh-CN" altLang="en-US" sz="1600" dirty="0"/>
          </a:p>
        </p:txBody>
      </p:sp>
      <p:pic>
        <p:nvPicPr>
          <p:cNvPr id="6" name="图片 5"/>
          <p:cNvPicPr>
            <a:picLocks noChangeAspect="1"/>
          </p:cNvPicPr>
          <p:nvPr/>
        </p:nvPicPr>
        <p:blipFill>
          <a:blip r:embed="rId1"/>
          <a:stretch>
            <a:fillRect/>
          </a:stretch>
        </p:blipFill>
        <p:spPr>
          <a:xfrm>
            <a:off x="1331595" y="2355850"/>
            <a:ext cx="6381750" cy="1533525"/>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需求分析</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67360" y="915670"/>
            <a:ext cx="8059420" cy="3491865"/>
          </a:xfrm>
          <a:prstGeom prst="rect">
            <a:avLst/>
          </a:prstGeom>
          <a:noFill/>
        </p:spPr>
        <p:txBody>
          <a:bodyPr wrap="square" rtlCol="0">
            <a:spAutoFit/>
          </a:bodyPr>
          <a:lstStyle/>
          <a:p>
            <a:r>
              <a:rPr lang="zh-CN" altLang="en-US" sz="1700" dirty="0"/>
              <a:t>◆</a:t>
            </a:r>
            <a:r>
              <a:rPr lang="zh-CN" altLang="en-US" sz="1700" b="1" dirty="0">
                <a:solidFill>
                  <a:srgbClr val="FF0000"/>
                </a:solidFill>
              </a:rPr>
              <a:t>需求定义(软件需求规格说明书SRS)</a:t>
            </a:r>
            <a:r>
              <a:rPr lang="zh-CN" altLang="en-US" sz="1700" dirty="0"/>
              <a:t>:是需求开发活动的产物，编制该文档的目的是使项目干系人与开发团队对系统的初始规定有一个共同的理解，使之成为</a:t>
            </a:r>
            <a:r>
              <a:rPr lang="zh-CN" altLang="en-US" sz="1700" b="1" dirty="0">
                <a:solidFill>
                  <a:srgbClr val="FF0000"/>
                </a:solidFill>
              </a:rPr>
              <a:t>整个开发工作的基础</a:t>
            </a:r>
            <a:r>
              <a:rPr lang="zh-CN" altLang="en-US" sz="1700" dirty="0"/>
              <a:t>。SRS是软件开发过程中最重要的文档之一，对于任何规模和性质的软件项目都不应该缺少。</a:t>
            </a:r>
            <a:endParaRPr lang="zh-CN" altLang="en-US" sz="1700" dirty="0"/>
          </a:p>
          <a:p>
            <a:endParaRPr lang="zh-CN" altLang="en-US" sz="1700" dirty="0"/>
          </a:p>
          <a:p>
            <a:r>
              <a:rPr lang="zh-CN" altLang="en-US" sz="1700" dirty="0"/>
              <a:t>◆</a:t>
            </a:r>
            <a:r>
              <a:rPr lang="zh-CN" altLang="en-US" sz="1700" b="1" dirty="0"/>
              <a:t>需求定义方法</a:t>
            </a:r>
            <a:endParaRPr lang="zh-CN" altLang="en-US" sz="1700" dirty="0"/>
          </a:p>
          <a:p>
            <a:r>
              <a:rPr lang="zh-CN" altLang="en-US" sz="1700" dirty="0"/>
              <a:t>(1)严格定义也称为预先定义（结构化定义），需求的严格定义</a:t>
            </a:r>
            <a:r>
              <a:rPr lang="zh-CN" altLang="en-US" sz="1700" b="1" dirty="0">
                <a:solidFill>
                  <a:srgbClr val="FF0000"/>
                </a:solidFill>
              </a:rPr>
              <a:t>建立在以下的基本假设之</a:t>
            </a:r>
            <a:r>
              <a:rPr lang="zh-CN" altLang="en-US" sz="1700" dirty="0"/>
              <a:t>上：</a:t>
            </a:r>
            <a:r>
              <a:rPr lang="zh-CN" altLang="en-US" sz="1700" b="1" dirty="0">
                <a:solidFill>
                  <a:srgbClr val="FF0000"/>
                </a:solidFill>
              </a:rPr>
              <a:t>所有需求都能够被预先定义。</a:t>
            </a:r>
            <a:r>
              <a:rPr lang="zh-CN" altLang="en-US" sz="1700" dirty="0"/>
              <a:t>开发人员与用户之间能够准确而清晰地交流。采用图形(或文字)可以充分体现最终系统，适合需求明确的情况。</a:t>
            </a:r>
            <a:endParaRPr lang="zh-CN" altLang="en-US" sz="1700" dirty="0"/>
          </a:p>
          <a:p>
            <a:r>
              <a:rPr lang="zh-CN" altLang="en-US" sz="1700" dirty="0"/>
              <a:t>(2)原型方法，</a:t>
            </a:r>
            <a:r>
              <a:rPr lang="zh-CN" altLang="en-US" sz="1700" b="1" dirty="0">
                <a:solidFill>
                  <a:srgbClr val="FF0000"/>
                </a:solidFill>
              </a:rPr>
              <a:t>迭代的循环型开发方式</a:t>
            </a:r>
            <a:r>
              <a:rPr lang="zh-CN" altLang="en-US" sz="1700" dirty="0"/>
              <a:t>，需要注意的问题：并非所有的需求都能在系统开发前被准确地说明。项目干系人之间通常都存在交流上的困难，原型提供了</a:t>
            </a:r>
            <a:r>
              <a:rPr lang="zh-CN" altLang="en-US" sz="1700" b="1" dirty="0">
                <a:solidFill>
                  <a:srgbClr val="FF0000"/>
                </a:solidFill>
              </a:rPr>
              <a:t>克该服困难的一个手段</a:t>
            </a:r>
            <a:r>
              <a:rPr lang="zh-CN" altLang="en-US" sz="1700" dirty="0"/>
              <a:t>。特点：需要实际的、可供用户参与的系统模型。有合适的系统开发环境。反复是完全需要和值得提倡的，需求一旦确定，就应遵从严格的方法。</a:t>
            </a:r>
            <a:endParaRPr lang="zh-CN" altLang="en-US" sz="1700"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需求定义</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80695" y="1275715"/>
            <a:ext cx="8060055" cy="3138170"/>
          </a:xfrm>
          <a:prstGeom prst="rect">
            <a:avLst/>
          </a:prstGeom>
          <a:noFill/>
        </p:spPr>
        <p:txBody>
          <a:bodyPr wrap="square" rtlCol="0">
            <a:spAutoFit/>
          </a:bodyPr>
          <a:lstStyle/>
          <a:p>
            <a:r>
              <a:rPr lang="zh-CN" altLang="en-US" dirty="0"/>
              <a:t>◆需求验证：也称为需求确认，目的是与用户一起确认需求无误，对需求规格说明书SAS进行评审和测试，包括两个步骤：</a:t>
            </a:r>
            <a:endParaRPr lang="zh-CN" altLang="en-US" dirty="0"/>
          </a:p>
          <a:p>
            <a:r>
              <a:rPr lang="zh-CN" altLang="en-US" dirty="0"/>
              <a:t>需求评审：正式评审和非正式评审。</a:t>
            </a:r>
            <a:endParaRPr lang="zh-CN" altLang="en-US" dirty="0"/>
          </a:p>
          <a:p>
            <a:r>
              <a:rPr lang="zh-CN" altLang="en-US" dirty="0"/>
              <a:t>需求测试：设计概念测试用例，设计场景来测试需求，没有代码。</a:t>
            </a:r>
            <a:endParaRPr lang="zh-CN" altLang="en-US" dirty="0"/>
          </a:p>
          <a:p>
            <a:endParaRPr lang="zh-CN" altLang="en-US" dirty="0"/>
          </a:p>
          <a:p>
            <a:endParaRPr lang="zh-CN" altLang="en-US" dirty="0"/>
          </a:p>
          <a:p>
            <a:endParaRPr lang="zh-CN" altLang="en-US" dirty="0"/>
          </a:p>
          <a:p>
            <a:endParaRPr lang="zh-CN" altLang="en-US" dirty="0"/>
          </a:p>
          <a:p>
            <a:r>
              <a:rPr lang="zh-CN" altLang="en-US" dirty="0"/>
              <a:t>◆需求验证通过后，要请用户签字确认，作为验收标准之一，此时，</a:t>
            </a:r>
            <a:r>
              <a:rPr lang="zh-CN" altLang="en-US" dirty="0">
                <a:solidFill>
                  <a:srgbClr val="FF0000"/>
                </a:solidFill>
              </a:rPr>
              <a:t>这个需求规格说明书就是需求基线，不可以再随意更新，如果需要更改必须走需求变更流程</a:t>
            </a:r>
            <a:r>
              <a:rPr lang="zh-CN" altLang="en-US" dirty="0"/>
              <a:t>。</a:t>
            </a:r>
            <a:endParaRPr lang="zh-CN" altLang="en-US"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需求验证</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771525"/>
            <a:ext cx="8390255" cy="3784600"/>
          </a:xfrm>
          <a:prstGeom prst="rect">
            <a:avLst/>
          </a:prstGeom>
          <a:noFill/>
        </p:spPr>
        <p:txBody>
          <a:bodyPr wrap="square" rtlCol="0">
            <a:spAutoFit/>
          </a:bodyPr>
          <a:lstStyle/>
          <a:p>
            <a:r>
              <a:rPr lang="zh-CN" altLang="en-US" sz="1500" b="1"/>
              <a:t>软件复用</a:t>
            </a:r>
            <a:endParaRPr lang="zh-CN" altLang="en-US" sz="1500" b="1"/>
          </a:p>
          <a:p>
            <a:r>
              <a:rPr lang="zh-CN" altLang="en-US" sz="1500"/>
              <a:t>是将已有软件的各种有关知识用于建立新的软件，以缩减软件开发和维护的花费。软件复用是提高软件生产力和质量的一种重要技术。早期的软件复用主要是代码级复用，被复用的知识专指程序，后来扩大到包括领域知识、开发经验、设计决定、体系结构、需求、设计、代码和文档等一切有关方面。</a:t>
            </a:r>
            <a:endParaRPr lang="zh-CN" altLang="en-US" sz="1500"/>
          </a:p>
          <a:p>
            <a:endParaRPr lang="zh-CN" altLang="en-US" sz="1500"/>
          </a:p>
          <a:p>
            <a:r>
              <a:rPr lang="zh-CN" altLang="en-US" sz="1500" b="1"/>
              <a:t>逆向工程</a:t>
            </a:r>
            <a:endParaRPr lang="zh-CN" altLang="en-US" sz="1500" b="1"/>
          </a:p>
          <a:p>
            <a:r>
              <a:rPr lang="zh-CN" altLang="en-US" sz="1500"/>
              <a:t>软件的逆向工程是</a:t>
            </a:r>
            <a:r>
              <a:rPr lang="zh-CN" altLang="en-US" sz="1500">
                <a:solidFill>
                  <a:srgbClr val="FF0000"/>
                </a:solidFill>
              </a:rPr>
              <a:t>分析程序，力图在比源代码更高抽象层次上建立程序的表示过程</a:t>
            </a:r>
            <a:r>
              <a:rPr lang="zh-CN" altLang="en-US" sz="1500"/>
              <a:t>，逆向工程是</a:t>
            </a:r>
            <a:r>
              <a:rPr lang="zh-CN" altLang="en-US" sz="1500">
                <a:solidFill>
                  <a:srgbClr val="FF0000"/>
                </a:solidFill>
              </a:rPr>
              <a:t>设计的恢复过程。</a:t>
            </a:r>
            <a:endParaRPr lang="zh-CN" altLang="en-US" sz="1500">
              <a:solidFill>
                <a:srgbClr val="FF0000"/>
              </a:solidFill>
            </a:endParaRPr>
          </a:p>
          <a:p>
            <a:endParaRPr lang="zh-CN" altLang="en-US" sz="1500"/>
          </a:p>
          <a:p>
            <a:r>
              <a:rPr lang="zh-CN" altLang="en-US" sz="1500" b="1"/>
              <a:t>逆向工程的四个级别</a:t>
            </a:r>
            <a:r>
              <a:rPr lang="zh-CN" altLang="en-US" sz="1500"/>
              <a:t>：</a:t>
            </a:r>
            <a:endParaRPr lang="zh-CN" altLang="en-US" sz="1500"/>
          </a:p>
          <a:p>
            <a:pPr marL="285750" indent="-285750">
              <a:buFont typeface="Arial" panose="020B0604020202020204" pitchFamily="34" charset="0"/>
              <a:buChar char="•"/>
            </a:pPr>
            <a:r>
              <a:rPr lang="zh-CN" altLang="en-US" sz="1500"/>
              <a:t>实现级：包括程序的抽象语法树、符号表、过程的设计表示。</a:t>
            </a:r>
            <a:endParaRPr lang="zh-CN" altLang="en-US" sz="1500"/>
          </a:p>
          <a:p>
            <a:pPr marL="285750" indent="-285750">
              <a:buFont typeface="Arial" panose="020B0604020202020204" pitchFamily="34" charset="0"/>
              <a:buChar char="•"/>
            </a:pPr>
            <a:r>
              <a:rPr lang="zh-CN" altLang="en-US" sz="1500"/>
              <a:t>结构级：包括反映程序分量之间相互依赖关系的信息，例如调用图、结构图、程序和数据结构。</a:t>
            </a:r>
            <a:endParaRPr lang="zh-CN" altLang="en-US" sz="1500"/>
          </a:p>
          <a:p>
            <a:pPr marL="285750" indent="-285750">
              <a:buFont typeface="Arial" panose="020B0604020202020204" pitchFamily="34" charset="0"/>
              <a:buChar char="•"/>
            </a:pPr>
            <a:r>
              <a:rPr lang="zh-CN" altLang="en-US" sz="1500"/>
              <a:t>功能级：包括反映程序段功能及程序段之间关系的信息，例如数据和控制流模型。</a:t>
            </a:r>
            <a:endParaRPr lang="zh-CN" altLang="en-US" sz="1500"/>
          </a:p>
          <a:p>
            <a:pPr marL="285750" indent="-285750">
              <a:buFont typeface="Arial" panose="020B0604020202020204" pitchFamily="34" charset="0"/>
              <a:buChar char="•"/>
            </a:pPr>
            <a:r>
              <a:rPr lang="zh-CN" altLang="en-US" sz="1500"/>
              <a:t>领域级：包括反映程序分量或程序诸实体与应用领域概念之间对应关系的信息，例如E-R模型。</a:t>
            </a:r>
            <a:endParaRPr lang="zh-CN" altLang="en-US" sz="1500"/>
          </a:p>
          <a:p>
            <a:r>
              <a:rPr lang="zh-CN" altLang="en-US" sz="1500"/>
              <a:t>其中，</a:t>
            </a:r>
            <a:r>
              <a:rPr lang="zh-CN" altLang="en-US" sz="1500">
                <a:solidFill>
                  <a:srgbClr val="FF0000"/>
                </a:solidFill>
              </a:rPr>
              <a:t>领域级抽象级别最高，完备性</a:t>
            </a:r>
            <a:r>
              <a:rPr lang="en-US" altLang="zh-CN" sz="1500">
                <a:solidFill>
                  <a:srgbClr val="FF0000"/>
                </a:solidFill>
              </a:rPr>
              <a:t>(</a:t>
            </a:r>
            <a:r>
              <a:rPr lang="zh-CN" altLang="en-US" sz="1500">
                <a:solidFill>
                  <a:srgbClr val="FF0000"/>
                </a:solidFill>
              </a:rPr>
              <a:t>完整</a:t>
            </a:r>
            <a:r>
              <a:rPr lang="en-US" altLang="zh-CN" sz="1500">
                <a:solidFill>
                  <a:srgbClr val="FF0000"/>
                </a:solidFill>
              </a:rPr>
              <a:t>)</a:t>
            </a:r>
            <a:r>
              <a:rPr lang="zh-CN" altLang="en-US" sz="1500">
                <a:solidFill>
                  <a:srgbClr val="FF0000"/>
                </a:solidFill>
              </a:rPr>
              <a:t>最低，实现级抽象级别最低，完备性最高。</a:t>
            </a:r>
            <a:endParaRPr lang="zh-CN" altLang="en-US" sz="15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逆向工程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483235" y="796925"/>
            <a:ext cx="8177530" cy="583565"/>
          </a:xfrm>
          <a:prstGeom prst="rect">
            <a:avLst/>
          </a:prstGeom>
          <a:noFill/>
        </p:spPr>
        <p:txBody>
          <a:bodyPr wrap="square" rtlCol="0" anchor="t">
            <a:spAutoFit/>
          </a:bodyPr>
          <a:lstStyle/>
          <a:p>
            <a:r>
              <a:rPr lang="zh-CN" altLang="en-US" sz="1600"/>
              <a:t>◆定义需求基线：通过了评审的需求说明书就是需求基线，下次如果需要变更</a:t>
            </a:r>
            <a:endParaRPr lang="zh-CN" altLang="en-US" sz="1600"/>
          </a:p>
          <a:p>
            <a:r>
              <a:rPr lang="zh-CN" altLang="en-US" sz="1600"/>
              <a:t>需求，就需要按照流程来一步步进行。需求的流程及状态如下图所示：</a:t>
            </a:r>
            <a:endParaRPr lang="zh-CN" altLang="en-US" sz="1600"/>
          </a:p>
        </p:txBody>
      </p:sp>
      <p:pic>
        <p:nvPicPr>
          <p:cNvPr id="6" name="图片 5"/>
          <p:cNvPicPr>
            <a:picLocks noChangeAspect="1"/>
          </p:cNvPicPr>
          <p:nvPr/>
        </p:nvPicPr>
        <p:blipFill>
          <a:blip r:embed="rId1"/>
          <a:stretch>
            <a:fillRect/>
          </a:stretch>
        </p:blipFill>
        <p:spPr>
          <a:xfrm>
            <a:off x="1403985" y="1434465"/>
            <a:ext cx="6438900" cy="2914650"/>
          </a:xfrm>
          <a:prstGeom prst="rect">
            <a:avLst/>
          </a:prstGeom>
        </p:spPr>
      </p:pic>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需求管理</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395605" y="1059815"/>
            <a:ext cx="4387850" cy="3538220"/>
          </a:xfrm>
          <a:prstGeom prst="rect">
            <a:avLst/>
          </a:prstGeom>
          <a:noFill/>
        </p:spPr>
        <p:txBody>
          <a:bodyPr wrap="square" rtlCol="0">
            <a:spAutoFit/>
          </a:bodyPr>
          <a:lstStyle/>
          <a:p>
            <a:r>
              <a:rPr lang="zh-CN" altLang="en-US" sz="1600"/>
              <a:t>◆需求变更和风险</a:t>
            </a:r>
            <a:endParaRPr lang="zh-CN" altLang="en-US" sz="1600"/>
          </a:p>
          <a:p>
            <a:r>
              <a:rPr lang="zh-CN" altLang="en-US" sz="1600"/>
              <a:t>主要关心需求变更过程中的需求风险管理，带有风险的做法有：</a:t>
            </a:r>
            <a:r>
              <a:rPr lang="zh-CN" altLang="en-US" sz="1600">
                <a:solidFill>
                  <a:srgbClr val="FF0000"/>
                </a:solidFill>
              </a:rPr>
              <a:t>无足够用户参与、忽略了用户分类、用户需求的不断增加、模棱两可的需求、不必要的特性、过于精简的SRS、不准确的估算。</a:t>
            </a:r>
            <a:endParaRPr lang="zh-CN" altLang="en-US" sz="1600">
              <a:solidFill>
                <a:srgbClr val="FF0000"/>
              </a:solidFill>
            </a:endParaRPr>
          </a:p>
          <a:p>
            <a:endParaRPr lang="zh-CN" altLang="en-US" sz="1600"/>
          </a:p>
          <a:p>
            <a:r>
              <a:rPr lang="zh-CN" altLang="en-US" sz="1600"/>
              <a:t>◆变更产生的原因：外部环境的变化、需求和设计做的不够完整、新技术的出现、公司机构重组造成业务流程的变化。</a:t>
            </a:r>
            <a:endParaRPr lang="zh-CN" altLang="en-US" sz="1600"/>
          </a:p>
          <a:p>
            <a:endParaRPr lang="zh-CN" altLang="en-US" sz="1600"/>
          </a:p>
          <a:p>
            <a:r>
              <a:rPr lang="zh-CN" altLang="en-US" sz="1600"/>
              <a:t>◆变更控制委员会CCB:也称为配置控制委员会，其任务时对建议的配置项变更做出评价、审批，以及监督已经批准变更的实施。</a:t>
            </a:r>
            <a:endParaRPr lang="zh-CN" altLang="en-US" sz="1600"/>
          </a:p>
        </p:txBody>
      </p:sp>
      <p:pic>
        <p:nvPicPr>
          <p:cNvPr id="3" name="图片 2"/>
          <p:cNvPicPr>
            <a:picLocks noChangeAspect="1"/>
          </p:cNvPicPr>
          <p:nvPr/>
        </p:nvPicPr>
        <p:blipFill>
          <a:blip r:embed="rId1"/>
          <a:stretch>
            <a:fillRect/>
          </a:stretch>
        </p:blipFill>
        <p:spPr>
          <a:xfrm>
            <a:off x="4932045" y="915670"/>
            <a:ext cx="3839210" cy="3655695"/>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需求管理</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539750" y="765810"/>
            <a:ext cx="6045200" cy="337185"/>
          </a:xfrm>
          <a:prstGeom prst="rect">
            <a:avLst/>
          </a:prstGeom>
          <a:noFill/>
        </p:spPr>
        <p:txBody>
          <a:bodyPr wrap="square" rtlCol="0">
            <a:spAutoFit/>
          </a:bodyPr>
          <a:lstStyle/>
          <a:p>
            <a:r>
              <a:rPr lang="zh-CN" altLang="en-US" sz="1600"/>
              <a:t>需求跟踪：也称之为双向跟踪。两个层次,如下图所示:</a:t>
            </a:r>
            <a:endParaRPr lang="zh-CN" altLang="en-US" sz="1600"/>
          </a:p>
        </p:txBody>
      </p:sp>
      <p:sp>
        <p:nvSpPr>
          <p:cNvPr id="5" name="文本框 4"/>
          <p:cNvSpPr txBox="1"/>
          <p:nvPr/>
        </p:nvSpPr>
        <p:spPr>
          <a:xfrm>
            <a:off x="539115" y="3220085"/>
            <a:ext cx="8027035" cy="831215"/>
          </a:xfrm>
          <a:prstGeom prst="rect">
            <a:avLst/>
          </a:prstGeom>
          <a:noFill/>
        </p:spPr>
        <p:txBody>
          <a:bodyPr wrap="square" rtlCol="0" anchor="t">
            <a:noAutofit/>
          </a:bodyPr>
          <a:lstStyle/>
          <a:p>
            <a:r>
              <a:rPr lang="zh-CN" altLang="en-US" sz="1600" dirty="0"/>
              <a:t>◆正向跟踪表示</a:t>
            </a:r>
            <a:r>
              <a:rPr lang="zh-CN" altLang="en-US" sz="1600" b="1" dirty="0">
                <a:solidFill>
                  <a:srgbClr val="FF0000"/>
                </a:solidFill>
              </a:rPr>
              <a:t>用户原始需求是否都实现了</a:t>
            </a:r>
            <a:r>
              <a:rPr lang="zh-CN" altLang="en-US" sz="1600" dirty="0"/>
              <a:t>，反向跟踪表示</a:t>
            </a:r>
            <a:r>
              <a:rPr lang="zh-CN" altLang="en-US" sz="1600" b="1" dirty="0">
                <a:solidFill>
                  <a:srgbClr val="FF0000"/>
                </a:solidFill>
              </a:rPr>
              <a:t>软件实现的是否都是用户要求的</a:t>
            </a:r>
            <a:r>
              <a:rPr lang="zh-CN" altLang="en-US" sz="1600" dirty="0"/>
              <a:t>，不多不少，可以用原始需求和用例表格(需求跟踪矩阵)来表示，正向跟踪一般是用来判断产品有没有少实现；</a:t>
            </a:r>
            <a:endParaRPr lang="zh-CN" altLang="en-US" sz="1600" dirty="0"/>
          </a:p>
          <a:p>
            <a:r>
              <a:rPr lang="zh-CN" altLang="en-US" sz="1600" dirty="0"/>
              <a:t>◆若原始需求和用例有对应，则在对应栏打对号，若某行都没有对号，表明原始需求未实现，正向跟踪发现问题；若某列都没有对号，表明有多余功能用例，软件实现了多余功能，反向跟踪发现问题。反向跟踪一般是用来判断产品有没有多实现</a:t>
            </a:r>
            <a:endParaRPr lang="zh-CN" altLang="en-US" sz="1600" dirty="0"/>
          </a:p>
        </p:txBody>
      </p:sp>
      <p:pic>
        <p:nvPicPr>
          <p:cNvPr id="6" name="图片 5"/>
          <p:cNvPicPr>
            <a:picLocks noChangeAspect="1"/>
          </p:cNvPicPr>
          <p:nvPr/>
        </p:nvPicPr>
        <p:blipFill>
          <a:blip r:embed="rId1"/>
          <a:stretch>
            <a:fillRect/>
          </a:stretch>
        </p:blipFill>
        <p:spPr>
          <a:xfrm>
            <a:off x="611505" y="1491615"/>
            <a:ext cx="3686175" cy="1400175"/>
          </a:xfrm>
          <a:prstGeom prst="rect">
            <a:avLst/>
          </a:prstGeom>
        </p:spPr>
      </p:pic>
      <p:pic>
        <p:nvPicPr>
          <p:cNvPr id="7" name="图片 6"/>
          <p:cNvPicPr>
            <a:picLocks noChangeAspect="1"/>
          </p:cNvPicPr>
          <p:nvPr/>
        </p:nvPicPr>
        <p:blipFill>
          <a:blip r:embed="rId2"/>
          <a:stretch>
            <a:fillRect/>
          </a:stretch>
        </p:blipFill>
        <p:spPr>
          <a:xfrm>
            <a:off x="5003800" y="1563370"/>
            <a:ext cx="3609975" cy="1485900"/>
          </a:xfrm>
          <a:prstGeom prst="rect">
            <a:avLst/>
          </a:prstGeom>
        </p:spPr>
      </p:pic>
      <p:sp>
        <p:nvSpPr>
          <p:cNvPr id="4" name="文本框 3"/>
          <p:cNvSpPr txBox="1"/>
          <p:nvPr>
            <p:custDataLst>
              <p:tags r:id="rId3"/>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需求管理</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87425"/>
            <a:ext cx="8437245" cy="3784600"/>
          </a:xfrm>
          <a:prstGeom prst="rect">
            <a:avLst/>
          </a:prstGeom>
          <a:noFill/>
        </p:spPr>
        <p:txBody>
          <a:bodyPr wrap="square" rtlCol="0">
            <a:spAutoFit/>
          </a:bodyPr>
          <a:lstStyle/>
          <a:p>
            <a:r>
              <a:rPr lang="zh-CN" altLang="en-US" sz="1500" dirty="0"/>
              <a:t>(</a:t>
            </a:r>
            <a:r>
              <a:rPr lang="en-US" altLang="zh-CN" sz="1500" dirty="0"/>
              <a:t>    </a:t>
            </a:r>
            <a:r>
              <a:rPr lang="zh-CN" altLang="en-US" sz="1500" dirty="0"/>
              <a:t>)是关于需求管理正确的说法。</a:t>
            </a:r>
            <a:endParaRPr lang="zh-CN" altLang="en-US" sz="1500" dirty="0"/>
          </a:p>
          <a:p>
            <a:r>
              <a:rPr lang="zh-CN" altLang="en-US" sz="1500" dirty="0"/>
              <a:t>A.为达到过程能力成熟度模型第二级，组织机构必须具有3个关键过程域</a:t>
            </a:r>
            <a:endParaRPr lang="zh-CN" altLang="en-US" sz="1500" dirty="0"/>
          </a:p>
          <a:p>
            <a:r>
              <a:rPr lang="zh-CN" altLang="en-US" sz="1500" dirty="0"/>
              <a:t>B.需求的稳定性不属于需求属性</a:t>
            </a:r>
            <a:endParaRPr lang="zh-CN" altLang="en-US" sz="1500" dirty="0"/>
          </a:p>
          <a:p>
            <a:r>
              <a:rPr lang="zh-CN" altLang="en-US" sz="1500" dirty="0"/>
              <a:t>C.需求变更的管理过程遵循变更分析和成本计算、问题分析和变更描述、变更实现的顺序</a:t>
            </a:r>
            <a:endParaRPr lang="zh-CN" altLang="en-US" sz="1500" dirty="0"/>
          </a:p>
          <a:p>
            <a:r>
              <a:rPr lang="zh-CN" altLang="en-US" sz="1500" dirty="0"/>
              <a:t>D.变更控制委员会对项目中任何基线工作产品的变更都可以做出决定</a:t>
            </a:r>
            <a:endParaRPr lang="zh-CN" altLang="en-US" sz="1500" dirty="0"/>
          </a:p>
          <a:p>
            <a:endParaRPr lang="zh-CN" altLang="en-US" sz="1500" dirty="0"/>
          </a:p>
          <a:p>
            <a:endParaRPr lang="zh-CN" altLang="en-US" sz="1500" dirty="0"/>
          </a:p>
          <a:p>
            <a:r>
              <a:rPr lang="zh-CN" altLang="en-US" sz="1500" dirty="0"/>
              <a:t>在结构化分析中，用数据流图描述()。当采用数据流图对一个图书馆管理系统进行分析时，(</a:t>
            </a:r>
            <a:r>
              <a:rPr lang="en-US" altLang="zh-CN" sz="1500" dirty="0"/>
              <a:t>    </a:t>
            </a:r>
            <a:r>
              <a:rPr lang="zh-CN" altLang="en-US" sz="1500" dirty="0"/>
              <a:t>)是一个外部实体。</a:t>
            </a:r>
            <a:endParaRPr lang="zh-CN" altLang="en-US" sz="1500" dirty="0"/>
          </a:p>
          <a:p>
            <a:r>
              <a:rPr lang="zh-CN" altLang="en-US" sz="1500" dirty="0"/>
              <a:t>A.数据对象之间的关系，用于对数据建模</a:t>
            </a:r>
            <a:endParaRPr lang="zh-CN" altLang="en-US" sz="1500" dirty="0"/>
          </a:p>
          <a:p>
            <a:r>
              <a:rPr lang="zh-CN" altLang="en-US" sz="1500" dirty="0"/>
              <a:t>B.数据在系统中如何被传送或变换，以及如何对数据流进行变换的功能或子功能，用于对功能建模</a:t>
            </a:r>
            <a:endParaRPr lang="zh-CN" altLang="en-US" sz="1500" dirty="0"/>
          </a:p>
          <a:p>
            <a:r>
              <a:rPr lang="zh-CN" altLang="en-US" sz="1500" dirty="0"/>
              <a:t>C.系统对外部事件如何响应，如何动作，用于对行为建模</a:t>
            </a:r>
            <a:endParaRPr lang="zh-CN" altLang="en-US" sz="1500" dirty="0"/>
          </a:p>
          <a:p>
            <a:r>
              <a:rPr lang="zh-CN" altLang="en-US" sz="1500" dirty="0"/>
              <a:t>D.数据流图中的各个组成部分</a:t>
            </a:r>
            <a:endParaRPr lang="zh-CN" altLang="en-US" sz="1500" dirty="0"/>
          </a:p>
          <a:p>
            <a:endParaRPr lang="zh-CN" altLang="en-US" sz="1500" dirty="0"/>
          </a:p>
          <a:p>
            <a:r>
              <a:rPr lang="zh-CN" altLang="en-US" sz="1500" dirty="0"/>
              <a:t>A.读者 </a:t>
            </a:r>
            <a:r>
              <a:rPr lang="en-US" altLang="zh-CN" sz="1500" dirty="0"/>
              <a:t>             </a:t>
            </a:r>
            <a:r>
              <a:rPr lang="zh-CN" altLang="en-US" sz="1500" dirty="0"/>
              <a:t> B.图书   </a:t>
            </a:r>
            <a:r>
              <a:rPr lang="en-US" altLang="zh-CN" sz="1500" dirty="0"/>
              <a:t>                  C</a:t>
            </a:r>
            <a:r>
              <a:rPr lang="zh-CN" altLang="en-US" sz="1500" dirty="0"/>
              <a:t>.借书证  </a:t>
            </a:r>
            <a:r>
              <a:rPr lang="en-US" altLang="zh-CN" sz="1500" dirty="0"/>
              <a:t>                </a:t>
            </a:r>
            <a:r>
              <a:rPr lang="zh-CN" altLang="en-US" sz="1500" dirty="0"/>
              <a:t>D.借阅</a:t>
            </a:r>
            <a:endParaRPr lang="zh-CN" altLang="en-US" sz="1500" dirty="0"/>
          </a:p>
          <a:p>
            <a:endParaRPr lang="zh-CN" altLang="en-US" sz="1500"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771525"/>
            <a:ext cx="8390255" cy="3553460"/>
          </a:xfrm>
          <a:prstGeom prst="rect">
            <a:avLst/>
          </a:prstGeom>
          <a:noFill/>
        </p:spPr>
        <p:txBody>
          <a:bodyPr wrap="square" rtlCol="0">
            <a:spAutoFit/>
          </a:bodyPr>
          <a:lstStyle/>
          <a:p>
            <a:r>
              <a:rPr lang="zh-CN" altLang="en-US" sz="1500"/>
              <a:t>实现级（Implementation Level）：</a:t>
            </a:r>
            <a:endParaRPr lang="zh-CN" altLang="en-US" sz="1500"/>
          </a:p>
          <a:p>
            <a:r>
              <a:rPr lang="zh-CN" altLang="en-US" sz="1500"/>
              <a:t>例子：比如我们要逆向工程一个简单的计算器程序。在实现级别，我们可以通过分析程序的源代码，了解它是如何实现加法、减法、乘法和除法的，还可以找到程序中定义的变量和函数。</a:t>
            </a:r>
            <a:endParaRPr lang="zh-CN" altLang="en-US" sz="1500"/>
          </a:p>
          <a:p>
            <a:endParaRPr lang="zh-CN" altLang="en-US" sz="1500"/>
          </a:p>
          <a:p>
            <a:r>
              <a:rPr lang="zh-CN" altLang="en-US" sz="1500"/>
              <a:t>结构级（Structural Level）：</a:t>
            </a:r>
            <a:endParaRPr lang="zh-CN" altLang="en-US" sz="1500"/>
          </a:p>
          <a:p>
            <a:r>
              <a:rPr lang="zh-CN" altLang="en-US" sz="1500"/>
              <a:t>例子：对于一个网站的逆向工程，我们可以在结构级别分析页面之间的跳转关系，了解不同页面的组织结构，确定哪些页面是主要页面、哪些页面是引用页面等。</a:t>
            </a:r>
            <a:endParaRPr lang="zh-CN" altLang="en-US" sz="1500"/>
          </a:p>
          <a:p>
            <a:endParaRPr lang="zh-CN" altLang="en-US" sz="1500"/>
          </a:p>
          <a:p>
            <a:r>
              <a:rPr lang="zh-CN" altLang="en-US" sz="1500"/>
              <a:t>功能级（Functional Level）：</a:t>
            </a:r>
            <a:endParaRPr lang="zh-CN" altLang="en-US" sz="1500"/>
          </a:p>
          <a:p>
            <a:r>
              <a:rPr lang="zh-CN" altLang="en-US" sz="1500"/>
              <a:t>例子：假设我们想逆向工程一个邮件客户端。在功能级别，我们可以分析程序的逻辑和流程，理解用户发送邮件的过程、邮件的接收和显示等功能的实现方式。</a:t>
            </a:r>
            <a:endParaRPr lang="zh-CN" altLang="en-US" sz="1500"/>
          </a:p>
          <a:p>
            <a:endParaRPr lang="zh-CN" altLang="en-US" sz="1500"/>
          </a:p>
          <a:p>
            <a:r>
              <a:rPr lang="zh-CN" altLang="en-US" sz="1500"/>
              <a:t>领域级（Domain Level）：</a:t>
            </a:r>
            <a:endParaRPr lang="zh-CN" altLang="en-US" sz="1500"/>
          </a:p>
          <a:p>
            <a:r>
              <a:rPr lang="zh-CN" altLang="en-US" sz="1500"/>
              <a:t>例子：一个电子商务网站的逆向工程可以涉及领域级别的分析。我们可以通过分析程序中的实体和关系，了解不同产品、订单和用户之间的关系，进而理解电子商务业务流程。</a:t>
            </a:r>
            <a:endParaRPr lang="zh-CN" altLang="en-US" sz="15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逆向工程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843280"/>
            <a:ext cx="8623935" cy="3784600"/>
          </a:xfrm>
          <a:prstGeom prst="rect">
            <a:avLst/>
          </a:prstGeom>
          <a:noFill/>
        </p:spPr>
        <p:txBody>
          <a:bodyPr wrap="square" rtlCol="0">
            <a:spAutoFit/>
          </a:bodyPr>
          <a:lstStyle/>
          <a:p>
            <a:r>
              <a:rPr lang="zh-CN" altLang="en-US" sz="1600" b="1">
                <a:solidFill>
                  <a:srgbClr val="FF0000"/>
                </a:solidFill>
              </a:rPr>
              <a:t>与逆向工程相关的概念有重构、设计恢复、再工程和正向工程。</a:t>
            </a:r>
            <a:endParaRPr lang="zh-CN" altLang="en-US" sz="1600" b="1">
              <a:solidFill>
                <a:srgbClr val="FF0000"/>
              </a:solidFill>
            </a:endParaRPr>
          </a:p>
          <a:p>
            <a:endParaRPr lang="zh-CN" altLang="en-US" sz="1600" b="1">
              <a:solidFill>
                <a:srgbClr val="FF0000"/>
              </a:solidFill>
            </a:endParaRPr>
          </a:p>
          <a:p>
            <a:r>
              <a:rPr lang="zh-CN" altLang="en-US" sz="1600"/>
              <a:t>(1)重构是指通过改变程序的内部结构，以改进其设计、可读性、可维护性和性能，而不改变其外部行为。重构可以通过重新组织代码、简化算法、消除重复等方式来改善程序的质量和结构。</a:t>
            </a:r>
            <a:endParaRPr lang="zh-CN" altLang="en-US" sz="1600"/>
          </a:p>
          <a:p>
            <a:endParaRPr lang="zh-CN" altLang="en-US" sz="1600"/>
          </a:p>
          <a:p>
            <a:r>
              <a:rPr lang="en-US" altLang="zh-CN" sz="1600">
                <a:sym typeface="+mn-ea"/>
              </a:rPr>
              <a:t>举例：假设我们有一个庞大而复杂的代码库，并且我们意识到其中的某个函数或模块存在问题。我们可以对该函数或模块进行重构，以提高其可读性、可维护性和性能，同时保持其外部行为一致。</a:t>
            </a:r>
            <a:endParaRPr lang="en-US" altLang="zh-CN" sz="1600"/>
          </a:p>
          <a:p>
            <a:endParaRPr lang="zh-CN" altLang="en-US" sz="1600"/>
          </a:p>
          <a:p>
            <a:r>
              <a:rPr lang="zh-CN" altLang="en-US" sz="1600"/>
              <a:t>(2)设计恢复是指通过对已有软件系统的逆向工程分析，还原出其设计和结构。这可以帮助我们理解现有系统的组织方式、模块之间的关系以及它们之间的交互。</a:t>
            </a:r>
            <a:endParaRPr lang="zh-CN" altLang="en-US" sz="1600"/>
          </a:p>
          <a:p>
            <a:endParaRPr lang="zh-CN" altLang="en-US" sz="1600"/>
          </a:p>
          <a:p>
            <a:r>
              <a:rPr lang="en-US" altLang="zh-CN" sz="1600">
                <a:sym typeface="+mn-ea"/>
              </a:rPr>
              <a:t>举例：假设我们继承了一个老旧的软件系统，但缺乏相关的文档和设计说明，我们可以使用逆向工程技术对该系统进行分析，还原出其设计和结构，以便更好地理解和维护它。</a:t>
            </a:r>
            <a:endParaRPr lang="en-US" altLang="zh-CN" sz="1600"/>
          </a:p>
          <a:p>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逆向工程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843280"/>
            <a:ext cx="8623935" cy="3784600"/>
          </a:xfrm>
          <a:prstGeom prst="rect">
            <a:avLst/>
          </a:prstGeom>
          <a:noFill/>
        </p:spPr>
        <p:txBody>
          <a:bodyPr wrap="square" rtlCol="0">
            <a:spAutoFit/>
          </a:bodyPr>
          <a:lstStyle/>
          <a:p>
            <a:r>
              <a:rPr lang="zh-CN" altLang="en-US" sz="1600"/>
              <a:t>(3)再工程是指对现有软件系统进行重构、改进和现代化，以满足新的需求、提高性能或增强可维护性等方面的要求。是</a:t>
            </a:r>
            <a:r>
              <a:rPr lang="zh-CN" altLang="en-US" sz="1600">
                <a:sym typeface="+mn-ea"/>
              </a:rPr>
              <a:t>在</a:t>
            </a:r>
            <a:r>
              <a:rPr lang="zh-CN" altLang="en-US" sz="1600">
                <a:solidFill>
                  <a:srgbClr val="FF0000"/>
                </a:solidFill>
                <a:sym typeface="+mn-ea"/>
              </a:rPr>
              <a:t>逆向工程所获得信息的基础上，修改或重构已有的系统，产生系统的一个新版本</a:t>
            </a:r>
            <a:endParaRPr lang="zh-CN" altLang="en-US" sz="1600"/>
          </a:p>
          <a:p>
            <a:endParaRPr lang="zh-CN" altLang="en-US" sz="1600"/>
          </a:p>
          <a:p>
            <a:r>
              <a:rPr lang="en-US" altLang="zh-CN" sz="1600">
                <a:sym typeface="+mn-ea"/>
              </a:rPr>
              <a:t>举例：假设我们的软件系统存在性能问题，并且需要对其进行优化。我们可以进行再工程，在保持系统功能不受影响的情况下，通过对其进行重构、重新设计和优化，以提高其性能和可维护性。</a:t>
            </a:r>
            <a:endParaRPr lang="zh-CN" altLang="en-US" sz="1600"/>
          </a:p>
          <a:p>
            <a:endParaRPr lang="zh-CN" altLang="en-US" sz="1600"/>
          </a:p>
          <a:p>
            <a:r>
              <a:rPr lang="zh-CN" altLang="en-US" sz="1600"/>
              <a:t>(4)正向工程是指将软件设计的高级概念和抽象转化为实现代码的过程。它是逆向工程的相反过程，</a:t>
            </a:r>
            <a:r>
              <a:rPr lang="zh-CN" altLang="en-US" sz="1600">
                <a:sym typeface="+mn-ea"/>
              </a:rPr>
              <a:t>不仅从现有系统中恢复设计信息，</a:t>
            </a:r>
            <a:r>
              <a:rPr lang="zh-CN" altLang="en-US" sz="1600">
                <a:solidFill>
                  <a:srgbClr val="FF0000"/>
                </a:solidFill>
                <a:sym typeface="+mn-ea"/>
              </a:rPr>
              <a:t>而且使用该信息去改变或重构现有系统</a:t>
            </a:r>
            <a:r>
              <a:rPr lang="zh-CN" altLang="en-US" sz="1600"/>
              <a:t>。</a:t>
            </a:r>
            <a:endParaRPr lang="zh-CN" altLang="en-US" sz="1600"/>
          </a:p>
          <a:p>
            <a:endParaRPr lang="zh-CN" altLang="en-US" sz="1600"/>
          </a:p>
          <a:p>
            <a:r>
              <a:rPr lang="en-US" altLang="zh-CN" sz="1600">
                <a:sym typeface="+mn-ea"/>
              </a:rPr>
              <a:t>举例：假设我们在软件设计阶段使用UML建模工具，我们可以使用正向工程将UML模型转化为具体的代码实现，从而生成可执行程序。</a:t>
            </a:r>
            <a:endParaRPr lang="en-US" altLang="zh-CN" sz="1600"/>
          </a:p>
          <a:p>
            <a:endParaRPr lang="zh-CN" altLang="en-US" sz="1600"/>
          </a:p>
          <a:p>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逆向工程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64465" y="771525"/>
            <a:ext cx="8638540" cy="3322955"/>
          </a:xfrm>
          <a:prstGeom prst="rect">
            <a:avLst/>
          </a:prstGeom>
          <a:noFill/>
        </p:spPr>
        <p:txBody>
          <a:bodyPr wrap="square" rtlCol="0">
            <a:spAutoFit/>
          </a:bodyPr>
          <a:lstStyle/>
          <a:p>
            <a:r>
              <a:rPr lang="zh-CN" altLang="en-US" sz="1500"/>
              <a:t>应用系统构建中可以采用多种不同的技术，(</a:t>
            </a:r>
            <a:r>
              <a:rPr lang="en-US" altLang="zh-CN" sz="1500"/>
              <a:t>   </a:t>
            </a:r>
            <a:r>
              <a:rPr lang="zh-CN" altLang="en-US" sz="1500"/>
              <a:t>)可以将软件某种形式的描述转换为更高级的抽象表现形式，而利用这些获取的信息，  (</a:t>
            </a:r>
            <a:r>
              <a:rPr lang="en-US" altLang="zh-CN" sz="1500"/>
              <a:t>    </a:t>
            </a:r>
            <a:r>
              <a:rPr lang="zh-CN" altLang="en-US" sz="1500"/>
              <a:t>)能够对现有系统进行修改或重构，从而产生系统的一个新版本。</a:t>
            </a:r>
            <a:endParaRPr lang="zh-CN" altLang="en-US" sz="1500"/>
          </a:p>
          <a:p>
            <a:endParaRPr lang="zh-CN" altLang="en-US" sz="1500"/>
          </a:p>
          <a:p>
            <a:r>
              <a:rPr lang="zh-CN" altLang="en-US" sz="1500"/>
              <a:t>A.逆向工程(Reverse Engineering)</a:t>
            </a:r>
            <a:r>
              <a:rPr lang="en-US" altLang="zh-CN" sz="1500"/>
              <a:t>    		</a:t>
            </a:r>
            <a:r>
              <a:rPr lang="zh-CN" altLang="en-US" sz="1500"/>
              <a:t>B.系统改进(System Improvement)</a:t>
            </a:r>
            <a:endParaRPr lang="zh-CN" altLang="en-US" sz="1500"/>
          </a:p>
          <a:p>
            <a:r>
              <a:rPr lang="zh-CN" altLang="en-US" sz="1500"/>
              <a:t>C.设计恢复(DesignRecovery)</a:t>
            </a:r>
            <a:r>
              <a:rPr lang="en-US" altLang="zh-CN" sz="1500"/>
              <a:t>             		</a:t>
            </a:r>
            <a:r>
              <a:rPr lang="zh-CN" altLang="en-US" sz="1500"/>
              <a:t>D.再工程(Re-engineering)</a:t>
            </a:r>
            <a:endParaRPr lang="zh-CN" altLang="en-US" sz="1500"/>
          </a:p>
          <a:p>
            <a:endParaRPr lang="zh-CN" altLang="en-US" sz="1500"/>
          </a:p>
          <a:p>
            <a:r>
              <a:rPr lang="zh-CN" altLang="en-US" sz="1500"/>
              <a:t>A.逆向工程(Reverse Engineering)</a:t>
            </a:r>
            <a:r>
              <a:rPr lang="en-US" altLang="zh-CN" sz="1500"/>
              <a:t>    		</a:t>
            </a:r>
            <a:r>
              <a:rPr lang="zh-CN" altLang="en-US" sz="1500"/>
              <a:t>B.系统改进(System Improvement)</a:t>
            </a:r>
            <a:endParaRPr lang="zh-CN" altLang="en-US" sz="1500"/>
          </a:p>
          <a:p>
            <a:r>
              <a:rPr lang="zh-CN" altLang="en-US" sz="1500"/>
              <a:t>C.设计恢复(Design Recovery)</a:t>
            </a:r>
            <a:r>
              <a:rPr lang="en-US" altLang="zh-CN" sz="1500"/>
              <a:t>            		</a:t>
            </a:r>
            <a:r>
              <a:rPr lang="zh-CN" altLang="en-US" sz="1500"/>
              <a:t>D.再工程(Re-engineering)</a:t>
            </a:r>
            <a:endParaRPr lang="zh-CN" altLang="en-US" sz="1500"/>
          </a:p>
          <a:p>
            <a:endParaRPr lang="zh-CN" altLang="en-US" sz="1500"/>
          </a:p>
          <a:p>
            <a:endParaRPr lang="zh-CN" altLang="en-US" sz="1500"/>
          </a:p>
          <a:p>
            <a:r>
              <a:rPr lang="zh-CN" altLang="en-US" sz="1500"/>
              <a:t>在软件系统工具中，版本控制工具属于(</a:t>
            </a:r>
            <a:r>
              <a:rPr lang="en-US" altLang="zh-CN" sz="1500"/>
              <a:t>   </a:t>
            </a:r>
            <a:r>
              <a:rPr lang="zh-CN" altLang="en-US" sz="1500"/>
              <a:t>),软件评价工具属于(</a:t>
            </a:r>
            <a:r>
              <a:rPr lang="en-US" altLang="zh-CN" sz="1500"/>
              <a:t>    </a:t>
            </a:r>
            <a:r>
              <a:rPr lang="zh-CN" altLang="en-US" sz="1500"/>
              <a:t>)。</a:t>
            </a:r>
            <a:endParaRPr lang="zh-CN" altLang="en-US" sz="1500"/>
          </a:p>
          <a:p>
            <a:r>
              <a:rPr lang="zh-CN" altLang="en-US" sz="1500"/>
              <a:t>A.软件开发工具</a:t>
            </a:r>
            <a:r>
              <a:rPr lang="en-US" altLang="zh-CN" sz="1500"/>
              <a:t>   	</a:t>
            </a:r>
            <a:r>
              <a:rPr lang="zh-CN" altLang="en-US" sz="1500"/>
              <a:t>B.软件维护工具</a:t>
            </a:r>
            <a:r>
              <a:rPr lang="en-US" altLang="zh-CN" sz="1500"/>
              <a:t>           </a:t>
            </a:r>
            <a:r>
              <a:rPr lang="zh-CN" altLang="en-US" sz="1500"/>
              <a:t>C.编码与排错工具</a:t>
            </a:r>
            <a:r>
              <a:rPr lang="en-US" altLang="zh-CN" sz="1500"/>
              <a:t>     	</a:t>
            </a:r>
            <a:r>
              <a:rPr lang="zh-CN" altLang="en-US" sz="1500"/>
              <a:t>D.软件管理和软件支持工具</a:t>
            </a:r>
            <a:endParaRPr lang="zh-CN" altLang="en-US" sz="1500"/>
          </a:p>
          <a:p>
            <a:r>
              <a:rPr lang="zh-CN" altLang="en-US" sz="1500"/>
              <a:t>A.逆向工程工具</a:t>
            </a:r>
            <a:r>
              <a:rPr lang="en-US" altLang="zh-CN" sz="1500"/>
              <a:t>   	</a:t>
            </a:r>
            <a:r>
              <a:rPr lang="zh-CN" altLang="en-US" sz="1500"/>
              <a:t>B.开发信息库工具</a:t>
            </a:r>
            <a:r>
              <a:rPr lang="en-US" altLang="zh-CN" sz="1500"/>
              <a:t>       </a:t>
            </a:r>
            <a:r>
              <a:rPr lang="zh-CN" altLang="en-US" sz="1500"/>
              <a:t>C.编码与排错工具</a:t>
            </a:r>
            <a:r>
              <a:rPr lang="en-US" altLang="zh-CN" sz="1500"/>
              <a:t>     	</a:t>
            </a:r>
            <a:r>
              <a:rPr lang="zh-CN" altLang="en-US" sz="1500"/>
              <a:t>D.软件管理和软件支持工具</a:t>
            </a:r>
            <a:endParaRPr lang="zh-CN" altLang="en-US" sz="1500"/>
          </a:p>
          <a:p>
            <a:endParaRPr lang="zh-CN" altLang="en-US" sz="15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771525"/>
            <a:ext cx="8682355" cy="1076325"/>
          </a:xfrm>
          <a:prstGeom prst="rect">
            <a:avLst/>
          </a:prstGeom>
          <a:noFill/>
        </p:spPr>
        <p:txBody>
          <a:bodyPr wrap="square" rtlCol="0">
            <a:spAutoFit/>
          </a:bodyPr>
          <a:lstStyle/>
          <a:p>
            <a:r>
              <a:rPr lang="zh-CN" altLang="en-US" sz="1600" dirty="0"/>
              <a:t>◆软件需求：是指</a:t>
            </a:r>
            <a:r>
              <a:rPr lang="zh-CN" altLang="en-US" sz="1600" dirty="0">
                <a:solidFill>
                  <a:srgbClr val="FF0000"/>
                </a:solidFill>
              </a:rPr>
              <a:t>用户对系统在功能、行为、性能、设计约束等方面的期望</a:t>
            </a:r>
            <a:r>
              <a:rPr lang="zh-CN" altLang="en-US" sz="1600" dirty="0"/>
              <a:t>。是指用户解决问题或达到目标所需的条件或能力，是系统或系统部件要满足合同、标准、规范或其他正式规定文档所需具有的条件或能力，以及反映这些条件或能力的</a:t>
            </a:r>
            <a:r>
              <a:rPr lang="zh-CN" altLang="en-US" sz="1600" dirty="0">
                <a:solidFill>
                  <a:srgbClr val="FF0000"/>
                </a:solidFill>
              </a:rPr>
              <a:t>文档说明</a:t>
            </a:r>
            <a:r>
              <a:rPr lang="zh-CN" altLang="en-US" sz="1600" dirty="0"/>
              <a:t>。</a:t>
            </a:r>
            <a:endParaRPr lang="zh-CN" altLang="en-US" sz="1600" dirty="0"/>
          </a:p>
          <a:p>
            <a:r>
              <a:rPr lang="zh-CN" altLang="en-US" sz="1600" dirty="0"/>
              <a:t>◆分为需求开发和需求管理两大过程，如下所示：</a:t>
            </a:r>
            <a:endParaRPr lang="zh-CN" altLang="en-US" sz="1600" dirty="0"/>
          </a:p>
        </p:txBody>
      </p:sp>
      <p:sp>
        <p:nvSpPr>
          <p:cNvPr id="5" name="椭圆 4"/>
          <p:cNvSpPr/>
          <p:nvPr>
            <p:custDataLst>
              <p:tags r:id="rId1"/>
            </p:custDataLst>
          </p:nvPr>
        </p:nvSpPr>
        <p:spPr>
          <a:xfrm>
            <a:off x="1403648" y="2208758"/>
            <a:ext cx="1367790" cy="687705"/>
          </a:xfrm>
          <a:prstGeom prst="ellipse">
            <a:avLst/>
          </a:prstGeom>
          <a:solidFill>
            <a:srgbClr val="000000">
              <a:alpha val="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custDataLst>
              <p:tags r:id="rId2"/>
            </p:custDataLst>
          </p:nvPr>
        </p:nvSpPr>
        <p:spPr>
          <a:xfrm>
            <a:off x="1403648" y="3598773"/>
            <a:ext cx="1367790" cy="591820"/>
          </a:xfrm>
          <a:prstGeom prst="ellipse">
            <a:avLst/>
          </a:prstGeom>
          <a:solidFill>
            <a:srgbClr val="000000">
              <a:alpha val="0"/>
            </a:srgbClr>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3"/>
            </p:custDataLst>
          </p:nvPr>
        </p:nvSpPr>
        <p:spPr>
          <a:xfrm>
            <a:off x="1622723" y="2399258"/>
            <a:ext cx="1149985" cy="306705"/>
          </a:xfrm>
          <a:prstGeom prst="rect">
            <a:avLst/>
          </a:prstGeom>
          <a:noFill/>
        </p:spPr>
        <p:txBody>
          <a:bodyPr wrap="square" rtlCol="0">
            <a:spAutoFit/>
          </a:bodyPr>
          <a:lstStyle/>
          <a:p>
            <a:r>
              <a:rPr lang="zh-CN" altLang="en-US" sz="1400"/>
              <a:t>需求开发</a:t>
            </a:r>
            <a:endParaRPr lang="zh-CN" altLang="en-US" sz="1400"/>
          </a:p>
        </p:txBody>
      </p:sp>
      <p:sp>
        <p:nvSpPr>
          <p:cNvPr id="8" name="文本框 7"/>
          <p:cNvSpPr txBox="1"/>
          <p:nvPr>
            <p:custDataLst>
              <p:tags r:id="rId4"/>
            </p:custDataLst>
          </p:nvPr>
        </p:nvSpPr>
        <p:spPr>
          <a:xfrm>
            <a:off x="1620183" y="3729583"/>
            <a:ext cx="1149985" cy="306705"/>
          </a:xfrm>
          <a:prstGeom prst="rect">
            <a:avLst/>
          </a:prstGeom>
          <a:noFill/>
        </p:spPr>
        <p:txBody>
          <a:bodyPr wrap="square" rtlCol="0">
            <a:spAutoFit/>
          </a:bodyPr>
          <a:lstStyle/>
          <a:p>
            <a:r>
              <a:rPr lang="zh-CN" altLang="en-US" sz="1400"/>
              <a:t>需求管理</a:t>
            </a:r>
            <a:endParaRPr lang="zh-CN" altLang="en-US" sz="1400"/>
          </a:p>
        </p:txBody>
      </p:sp>
      <p:cxnSp>
        <p:nvCxnSpPr>
          <p:cNvPr id="9" name="直接箭头连接符 8"/>
          <p:cNvCxnSpPr/>
          <p:nvPr>
            <p:custDataLst>
              <p:tags r:id="rId5"/>
            </p:custDataLst>
          </p:nvPr>
        </p:nvCxnSpPr>
        <p:spPr>
          <a:xfrm flipH="1" flipV="1">
            <a:off x="2087543" y="2897098"/>
            <a:ext cx="0" cy="701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6"/>
            </p:custDataLst>
          </p:nvPr>
        </p:nvSpPr>
        <p:spPr>
          <a:xfrm>
            <a:off x="2267883" y="2950438"/>
            <a:ext cx="242570" cy="645160"/>
          </a:xfrm>
          <a:prstGeom prst="rect">
            <a:avLst/>
          </a:prstGeom>
          <a:noFill/>
        </p:spPr>
        <p:txBody>
          <a:bodyPr wrap="square" rtlCol="0">
            <a:spAutoFit/>
          </a:bodyPr>
          <a:lstStyle/>
          <a:p>
            <a:r>
              <a:rPr lang="zh-CN" altLang="en-US"/>
              <a:t>支持</a:t>
            </a:r>
            <a:endParaRPr lang="zh-CN" altLang="en-US"/>
          </a:p>
        </p:txBody>
      </p:sp>
      <p:sp>
        <p:nvSpPr>
          <p:cNvPr id="11" name="矩形 10"/>
          <p:cNvSpPr/>
          <p:nvPr>
            <p:custDataLst>
              <p:tags r:id="rId7"/>
            </p:custDataLst>
          </p:nvPr>
        </p:nvSpPr>
        <p:spPr>
          <a:xfrm>
            <a:off x="4068108" y="2015718"/>
            <a:ext cx="2304415" cy="829945"/>
          </a:xfrm>
          <a:prstGeom prst="rect">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4087793" y="2004288"/>
            <a:ext cx="4034790" cy="937895"/>
          </a:xfrm>
          <a:prstGeom prst="rect">
            <a:avLst/>
          </a:prstGeom>
          <a:noFill/>
        </p:spPr>
        <p:txBody>
          <a:bodyPr wrap="square" rtlCol="0">
            <a:noAutofit/>
          </a:bodyPr>
          <a:lstStyle/>
          <a:p>
            <a:r>
              <a:rPr lang="zh-CN" altLang="en-US" sz="1200" dirty="0"/>
              <a:t>需求获取</a:t>
            </a:r>
            <a:endParaRPr lang="zh-CN" altLang="en-US" sz="1200" dirty="0"/>
          </a:p>
          <a:p>
            <a:r>
              <a:rPr lang="zh-CN" altLang="en-US" sz="1200" dirty="0"/>
              <a:t>需求分析</a:t>
            </a:r>
            <a:endParaRPr lang="zh-CN" altLang="en-US" sz="1200" dirty="0"/>
          </a:p>
          <a:p>
            <a:r>
              <a:rPr lang="zh-CN" altLang="en-US" sz="1200" dirty="0"/>
              <a:t>需求定义（需求规划说明书）</a:t>
            </a:r>
            <a:endParaRPr lang="zh-CN" altLang="en-US" sz="1200" dirty="0"/>
          </a:p>
          <a:p>
            <a:r>
              <a:rPr lang="zh-CN" altLang="en-US" sz="1200" dirty="0"/>
              <a:t>需求验证</a:t>
            </a:r>
            <a:endParaRPr lang="zh-CN" altLang="en-US" sz="1200" dirty="0"/>
          </a:p>
        </p:txBody>
      </p:sp>
      <p:sp>
        <p:nvSpPr>
          <p:cNvPr id="13" name="矩形 12"/>
          <p:cNvSpPr/>
          <p:nvPr>
            <p:custDataLst>
              <p:tags r:id="rId9"/>
            </p:custDataLst>
          </p:nvPr>
        </p:nvSpPr>
        <p:spPr>
          <a:xfrm>
            <a:off x="4051598" y="3506063"/>
            <a:ext cx="2304415" cy="829945"/>
          </a:xfrm>
          <a:prstGeom prst="rect">
            <a:avLst/>
          </a:prstGeom>
          <a:solidFill>
            <a:srgbClr val="000000">
              <a:alpha val="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10"/>
            </p:custDataLst>
          </p:nvPr>
        </p:nvSpPr>
        <p:spPr>
          <a:xfrm>
            <a:off x="4068108" y="3506063"/>
            <a:ext cx="4034790" cy="937895"/>
          </a:xfrm>
          <a:prstGeom prst="rect">
            <a:avLst/>
          </a:prstGeom>
          <a:noFill/>
        </p:spPr>
        <p:txBody>
          <a:bodyPr wrap="square" rtlCol="0">
            <a:noAutofit/>
          </a:bodyPr>
          <a:lstStyle/>
          <a:p>
            <a:r>
              <a:rPr lang="zh-CN" altLang="en-US" sz="1200" dirty="0"/>
              <a:t>变更控制</a:t>
            </a:r>
            <a:endParaRPr lang="zh-CN" altLang="en-US" sz="1200" dirty="0"/>
          </a:p>
          <a:p>
            <a:r>
              <a:rPr lang="zh-CN" altLang="en-US" sz="1200" dirty="0"/>
              <a:t>版本控制</a:t>
            </a:r>
            <a:endParaRPr lang="zh-CN" altLang="en-US" sz="1200" dirty="0"/>
          </a:p>
          <a:p>
            <a:r>
              <a:rPr lang="zh-CN" altLang="en-US" sz="1200" dirty="0"/>
              <a:t>需求跟踪</a:t>
            </a:r>
            <a:endParaRPr lang="en-US" altLang="zh-CN" sz="1200" dirty="0"/>
          </a:p>
          <a:p>
            <a:r>
              <a:rPr lang="zh-CN" altLang="en-US" sz="1200" dirty="0"/>
              <a:t>需求状态跟踪</a:t>
            </a:r>
            <a:endParaRPr lang="zh-CN" altLang="en-US" sz="1200" dirty="0"/>
          </a:p>
        </p:txBody>
      </p:sp>
      <p:cxnSp>
        <p:nvCxnSpPr>
          <p:cNvPr id="15" name="直接箭头连接符 14"/>
          <p:cNvCxnSpPr/>
          <p:nvPr>
            <p:custDataLst>
              <p:tags r:id="rId11"/>
            </p:custDataLst>
          </p:nvPr>
        </p:nvCxnSpPr>
        <p:spPr>
          <a:xfrm>
            <a:off x="4859318" y="2878048"/>
            <a:ext cx="635" cy="145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custDataLst>
              <p:tags r:id="rId12"/>
            </p:custDataLst>
          </p:nvPr>
        </p:nvSpPr>
        <p:spPr>
          <a:xfrm>
            <a:off x="4501178" y="3020288"/>
            <a:ext cx="1438275" cy="275590"/>
          </a:xfrm>
          <a:prstGeom prst="rect">
            <a:avLst/>
          </a:prstGeom>
          <a:noFill/>
        </p:spPr>
        <p:txBody>
          <a:bodyPr wrap="square" rtlCol="0">
            <a:spAutoFit/>
          </a:bodyPr>
          <a:lstStyle/>
          <a:p>
            <a:r>
              <a:rPr lang="zh-CN" altLang="en-US" sz="1200" dirty="0"/>
              <a:t>需求基线</a:t>
            </a:r>
            <a:endParaRPr lang="zh-CN" altLang="en-US" sz="1200" dirty="0"/>
          </a:p>
        </p:txBody>
      </p:sp>
      <p:cxnSp>
        <p:nvCxnSpPr>
          <p:cNvPr id="17" name="直接箭头连接符 16"/>
          <p:cNvCxnSpPr/>
          <p:nvPr>
            <p:custDataLst>
              <p:tags r:id="rId13"/>
            </p:custDataLst>
          </p:nvPr>
        </p:nvCxnSpPr>
        <p:spPr>
          <a:xfrm>
            <a:off x="4859953" y="3239363"/>
            <a:ext cx="635" cy="1454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右箭头 17"/>
          <p:cNvSpPr/>
          <p:nvPr>
            <p:custDataLst>
              <p:tags r:id="rId14"/>
            </p:custDataLst>
          </p:nvPr>
        </p:nvSpPr>
        <p:spPr>
          <a:xfrm>
            <a:off x="2827318" y="3820388"/>
            <a:ext cx="122428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右箭头 18"/>
          <p:cNvSpPr/>
          <p:nvPr>
            <p:custDataLst>
              <p:tags r:id="rId15"/>
            </p:custDataLst>
          </p:nvPr>
        </p:nvSpPr>
        <p:spPr>
          <a:xfrm>
            <a:off x="2827318" y="2380208"/>
            <a:ext cx="122428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custDataLst>
              <p:tags r:id="rId16"/>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520" y="771550"/>
            <a:ext cx="8500745" cy="3352800"/>
          </a:xfrm>
          <a:prstGeom prst="rect">
            <a:avLst/>
          </a:prstGeom>
          <a:noFill/>
        </p:spPr>
        <p:txBody>
          <a:bodyPr wrap="square" rtlCol="0">
            <a:noAutofit/>
          </a:bodyPr>
          <a:lstStyle/>
          <a:p>
            <a:r>
              <a:rPr lang="zh-CN" altLang="en-US" sz="1600" dirty="0"/>
              <a:t>软件需求分类：</a:t>
            </a:r>
            <a:endParaRPr lang="zh-CN" altLang="en-US" sz="1600" dirty="0"/>
          </a:p>
          <a:p>
            <a:endParaRPr lang="zh-CN" altLang="en-US" sz="1600" dirty="0"/>
          </a:p>
          <a:p>
            <a:r>
              <a:rPr lang="zh-CN" altLang="en-US" sz="1600" dirty="0"/>
              <a:t>◆</a:t>
            </a:r>
            <a:r>
              <a:rPr lang="zh-CN" altLang="en-US" sz="1600" dirty="0">
                <a:solidFill>
                  <a:srgbClr val="FF0000"/>
                </a:solidFill>
              </a:rPr>
              <a:t>业务需求</a:t>
            </a:r>
            <a:r>
              <a:rPr lang="zh-CN" altLang="en-US" sz="1600" dirty="0"/>
              <a:t>：</a:t>
            </a:r>
            <a:r>
              <a:rPr lang="zh-CN" altLang="en-US" sz="1600" dirty="0">
                <a:solidFill>
                  <a:srgbClr val="FF0000"/>
                </a:solidFill>
              </a:rPr>
              <a:t>反映企业或客户对系统高层次的目标要求</a:t>
            </a:r>
            <a:r>
              <a:rPr lang="zh-CN" altLang="en-US" sz="1600" dirty="0"/>
              <a:t>，通常来自项目投资人、客户、市场营销部门或产品策划部门。通过业务需求可以确定项目视图和范围。</a:t>
            </a:r>
            <a:endParaRPr lang="zh-CN" altLang="en-US" sz="1600" dirty="0"/>
          </a:p>
          <a:p>
            <a:r>
              <a:rPr lang="zh-CN" altLang="en-US" sz="1600" dirty="0"/>
              <a:t>◆</a:t>
            </a:r>
            <a:r>
              <a:rPr lang="zh-CN" altLang="en-US" sz="1600" dirty="0">
                <a:solidFill>
                  <a:srgbClr val="FF0000"/>
                </a:solidFill>
              </a:rPr>
              <a:t>用户需求</a:t>
            </a:r>
            <a:r>
              <a:rPr lang="zh-CN" altLang="en-US" sz="1600" dirty="0"/>
              <a:t>：描述的是</a:t>
            </a:r>
            <a:r>
              <a:rPr lang="zh-CN" altLang="en-US" sz="1600" dirty="0">
                <a:solidFill>
                  <a:srgbClr val="FF0000"/>
                </a:solidFill>
              </a:rPr>
              <a:t>用户的具体目标，或用户要求系统必须能完成的任务</a:t>
            </a:r>
            <a:r>
              <a:rPr lang="zh-CN" altLang="en-US" sz="1600" dirty="0"/>
              <a:t>。即描述了</a:t>
            </a:r>
            <a:r>
              <a:rPr lang="zh-CN" altLang="en-US" sz="1600" dirty="0">
                <a:solidFill>
                  <a:srgbClr val="FF0000"/>
                </a:solidFill>
              </a:rPr>
              <a:t>用户能使用系统来做什么</a:t>
            </a:r>
            <a:r>
              <a:rPr lang="zh-CN" altLang="en-US" sz="1600" dirty="0"/>
              <a:t>。通常采取用户访谈和问卷调查等方式，对用户使用的场景进行整理，从而建立用户需求。</a:t>
            </a:r>
            <a:endParaRPr lang="zh-CN" altLang="en-US" sz="1600" dirty="0"/>
          </a:p>
          <a:p>
            <a:r>
              <a:rPr lang="zh-CN" altLang="en-US" sz="1600" dirty="0"/>
              <a:t>◆</a:t>
            </a:r>
            <a:r>
              <a:rPr lang="zh-CN" altLang="en-US" sz="1600" dirty="0">
                <a:solidFill>
                  <a:srgbClr val="FF0000"/>
                </a:solidFill>
              </a:rPr>
              <a:t>系统需求</a:t>
            </a:r>
            <a:r>
              <a:rPr lang="zh-CN" altLang="en-US" sz="1600" dirty="0"/>
              <a:t>：从</a:t>
            </a:r>
            <a:r>
              <a:rPr lang="zh-CN" altLang="en-US" sz="1600" dirty="0">
                <a:solidFill>
                  <a:srgbClr val="FF0000"/>
                </a:solidFill>
              </a:rPr>
              <a:t>系统的角度来说明软件的需求</a:t>
            </a:r>
            <a:r>
              <a:rPr lang="zh-CN" altLang="en-US" sz="1600" dirty="0"/>
              <a:t>，包括功能需求、非功能需求和设计约束等。</a:t>
            </a:r>
            <a:endParaRPr lang="zh-CN" altLang="en-US" sz="1600" dirty="0"/>
          </a:p>
          <a:p>
            <a:r>
              <a:rPr lang="zh-CN" altLang="en-US" sz="1600" dirty="0"/>
              <a:t>1)功能需求：也称为行为需求，规定了</a:t>
            </a:r>
            <a:r>
              <a:rPr lang="zh-CN" altLang="en-US" sz="1600" dirty="0">
                <a:solidFill>
                  <a:srgbClr val="FF0000"/>
                </a:solidFill>
              </a:rPr>
              <a:t>开发人员必须在系统中实现的软件功能</a:t>
            </a:r>
            <a:r>
              <a:rPr lang="zh-CN" altLang="en-US" sz="1600" dirty="0"/>
              <a:t>，用户利用这些功能来完成任务，满足业务需要。</a:t>
            </a:r>
            <a:endParaRPr lang="zh-CN" altLang="en-US" sz="1600" dirty="0"/>
          </a:p>
          <a:p>
            <a:r>
              <a:rPr lang="zh-CN" altLang="en-US" sz="1600" dirty="0"/>
              <a:t>2)非功能需求：指</a:t>
            </a:r>
            <a:r>
              <a:rPr lang="zh-CN" altLang="en-US" sz="1600" dirty="0">
                <a:solidFill>
                  <a:srgbClr val="FF0000"/>
                </a:solidFill>
              </a:rPr>
              <a:t>系统必须具备的属性或品质</a:t>
            </a:r>
            <a:r>
              <a:rPr lang="zh-CN" altLang="en-US" sz="1600" dirty="0"/>
              <a:t>，又可以细分为软件质量属性(如可维护性、可靠性、效率等)、性能需求以及其他非功能需求。</a:t>
            </a:r>
            <a:endParaRPr lang="zh-CN" altLang="en-US" sz="1600" dirty="0"/>
          </a:p>
          <a:p>
            <a:r>
              <a:rPr lang="zh-CN" altLang="en-US" sz="1600" dirty="0"/>
              <a:t>3)设计约束：也称为限制条件或补充规约，通常是</a:t>
            </a:r>
            <a:r>
              <a:rPr lang="zh-CN" altLang="en-US" sz="1600" dirty="0">
                <a:solidFill>
                  <a:srgbClr val="FF0000"/>
                </a:solidFill>
              </a:rPr>
              <a:t>对系统的一些约束说明</a:t>
            </a:r>
            <a:r>
              <a:rPr lang="zh-CN" altLang="en-US" sz="1600" dirty="0"/>
              <a:t>，例如必须采用国有自主知识产权的数据库系统，必须运行在UNIX操作系统之，又比如涉及到金钱的要精确到小数点后面</a:t>
            </a:r>
            <a:r>
              <a:rPr lang="en-US" altLang="zh-CN" sz="1600" dirty="0"/>
              <a:t>2</a:t>
            </a:r>
            <a:r>
              <a:rPr lang="zh-CN" altLang="en-US" sz="1600" dirty="0"/>
              <a:t>位等人为规定的或约束。</a:t>
            </a:r>
            <a:endParaRPr lang="zh-CN" altLang="en-US" sz="1600"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需求工程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64490" y="988060"/>
            <a:ext cx="8424545" cy="3291840"/>
          </a:xfrm>
          <a:prstGeom prst="rect">
            <a:avLst/>
          </a:prstGeom>
          <a:noFill/>
        </p:spPr>
        <p:txBody>
          <a:bodyPr wrap="square" rtlCol="0">
            <a:spAutoFit/>
          </a:bodyPr>
          <a:lstStyle/>
          <a:p>
            <a:r>
              <a:rPr lang="zh-CN" altLang="en-US" sz="1600" dirty="0"/>
              <a:t>软件需求开发是指从情况收集、分析和评价到编写文档、评审等一系列产生需求的活动，分为获取情况、分析、  (</a:t>
            </a:r>
            <a:r>
              <a:rPr lang="en-US" altLang="zh-CN" sz="1600" dirty="0"/>
              <a:t>     </a:t>
            </a:r>
            <a:r>
              <a:rPr lang="zh-CN" altLang="en-US" sz="1600" dirty="0"/>
              <a:t>)和评审四个阶段。</a:t>
            </a:r>
            <a:endParaRPr lang="zh-CN" altLang="en-US" sz="1600" dirty="0"/>
          </a:p>
          <a:p>
            <a:r>
              <a:rPr lang="zh-CN" altLang="en-US" sz="1600" dirty="0"/>
              <a:t>A.制订规格说明</a:t>
            </a:r>
            <a:r>
              <a:rPr lang="en-US" altLang="zh-CN" sz="1600" dirty="0"/>
              <a:t>            </a:t>
            </a:r>
            <a:r>
              <a:rPr lang="zh-CN" altLang="en-US" sz="1600" dirty="0"/>
              <a:t>B.形成需求基线</a:t>
            </a:r>
            <a:r>
              <a:rPr lang="en-US" altLang="zh-CN" sz="1600" dirty="0"/>
              <a:t>              </a:t>
            </a:r>
            <a:r>
              <a:rPr lang="zh-CN" altLang="en-US" sz="1600" dirty="0"/>
              <a:t>C.跟踪需求变更  </a:t>
            </a:r>
            <a:r>
              <a:rPr lang="en-US" altLang="zh-CN" sz="1600" dirty="0"/>
              <a:t>            </a:t>
            </a:r>
            <a:r>
              <a:rPr lang="zh-CN" altLang="en-US" sz="1600" dirty="0"/>
              <a:t>D.控制需求版本</a:t>
            </a:r>
            <a:endParaRPr lang="zh-CN" altLang="en-US" sz="1600" dirty="0"/>
          </a:p>
          <a:p>
            <a:endParaRPr lang="zh-CN" altLang="en-US" sz="1600" dirty="0"/>
          </a:p>
          <a:p>
            <a:r>
              <a:rPr lang="zh-CN" altLang="en-US" sz="1600" dirty="0"/>
              <a:t>某软件公司正在承担开发一个字处理器的任务。在需求分析阶段，公司的相关人员整理出一些相关的系统需求，其中，“找出文档中的拼写错误并提供一个替换项列表来供选择替换拼错的词”属于();“显示提供替换词的对话框以及实现整个文档范围的替换”属于();“用户能有效地纠正文档中的拼写错误”属于(</a:t>
            </a:r>
            <a:r>
              <a:rPr lang="en-US" altLang="zh-CN" sz="1600" dirty="0"/>
              <a:t>    </a:t>
            </a:r>
            <a:r>
              <a:rPr lang="zh-CN" altLang="en-US" sz="1600" dirty="0"/>
              <a:t>)。</a:t>
            </a:r>
            <a:endParaRPr lang="zh-CN" altLang="en-US" sz="1600" dirty="0"/>
          </a:p>
          <a:p>
            <a:r>
              <a:rPr lang="zh-CN" altLang="en-US" sz="1600" dirty="0"/>
              <a:t>A.业务需求</a:t>
            </a:r>
            <a:r>
              <a:rPr lang="en-US" altLang="zh-CN" sz="1600" dirty="0"/>
              <a:t>        </a:t>
            </a:r>
            <a:r>
              <a:rPr lang="zh-CN" altLang="en-US" sz="1600" dirty="0"/>
              <a:t>B.用户需求</a:t>
            </a:r>
            <a:r>
              <a:rPr lang="en-US" altLang="zh-CN" sz="1600" dirty="0"/>
              <a:t>              </a:t>
            </a:r>
            <a:r>
              <a:rPr lang="zh-CN" altLang="en-US" sz="1600" dirty="0"/>
              <a:t>C.功能需求</a:t>
            </a:r>
            <a:r>
              <a:rPr lang="en-US" altLang="zh-CN" sz="1600" dirty="0"/>
              <a:t>             </a:t>
            </a:r>
            <a:r>
              <a:rPr lang="zh-CN" altLang="en-US" sz="1600" dirty="0"/>
              <a:t>D.性能需求</a:t>
            </a:r>
            <a:endParaRPr lang="zh-CN" altLang="en-US" sz="1600" dirty="0"/>
          </a:p>
          <a:p>
            <a:r>
              <a:rPr lang="zh-CN" altLang="en-US" sz="1600" dirty="0"/>
              <a:t>A.业务需求</a:t>
            </a:r>
            <a:r>
              <a:rPr lang="en-US" altLang="zh-CN" sz="1600" dirty="0"/>
              <a:t>        </a:t>
            </a:r>
            <a:r>
              <a:rPr lang="zh-CN" altLang="en-US" sz="1600" dirty="0"/>
              <a:t>B.用户需求</a:t>
            </a:r>
            <a:r>
              <a:rPr lang="en-US" altLang="zh-CN" sz="1600" dirty="0"/>
              <a:t>              </a:t>
            </a:r>
            <a:r>
              <a:rPr lang="zh-CN" altLang="en-US" sz="1600" dirty="0"/>
              <a:t>C.功能需求</a:t>
            </a:r>
            <a:r>
              <a:rPr lang="en-US" altLang="zh-CN" sz="1600" dirty="0"/>
              <a:t>             </a:t>
            </a:r>
            <a:r>
              <a:rPr lang="zh-CN" altLang="en-US" sz="1600" dirty="0"/>
              <a:t>D.性能需求</a:t>
            </a:r>
            <a:endParaRPr lang="zh-CN" altLang="en-US" sz="1600" dirty="0"/>
          </a:p>
          <a:p>
            <a:r>
              <a:rPr lang="zh-CN" altLang="en-US" sz="1600" dirty="0"/>
              <a:t>A.业务需求</a:t>
            </a:r>
            <a:r>
              <a:rPr lang="en-US" altLang="zh-CN" sz="1600" dirty="0"/>
              <a:t>        </a:t>
            </a:r>
            <a:r>
              <a:rPr lang="zh-CN" altLang="en-US" sz="1600" dirty="0"/>
              <a:t>B.用户需求</a:t>
            </a:r>
            <a:r>
              <a:rPr lang="en-US" altLang="zh-CN" sz="1600" dirty="0"/>
              <a:t>              </a:t>
            </a:r>
            <a:r>
              <a:rPr lang="zh-CN" altLang="en-US" sz="1600" dirty="0"/>
              <a:t>C.功能需求</a:t>
            </a:r>
            <a:r>
              <a:rPr lang="en-US" altLang="zh-CN" sz="1600" dirty="0"/>
              <a:t>             </a:t>
            </a:r>
            <a:r>
              <a:rPr lang="zh-CN" altLang="en-US" sz="1600" dirty="0"/>
              <a:t>D.性能需求</a:t>
            </a:r>
            <a:endParaRPr lang="zh-CN" altLang="en-US" sz="1600" dirty="0"/>
          </a:p>
          <a:p>
            <a:endParaRPr lang="zh-CN" altLang="en-US" sz="1600" dirty="0"/>
          </a:p>
          <a:p>
            <a:endParaRPr lang="en-US" altLang="zh-CN" sz="1600" dirty="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PP_MARK_KEY" val="10e0a2ba-7e34-4787-86f4-c2317ac5d6aa"/>
  <p:tag name="COMMONDATA" val="eyJoZGlkIjoiMDI1ZDBmNTAwNjIyMjhjMjg3MjA5YmUxMzExMTBhZjE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6265</Words>
  <Application>WPS 演示</Application>
  <PresentationFormat>全屏显示(16:9)</PresentationFormat>
  <Paragraphs>301</Paragraphs>
  <Slides>24</Slides>
  <Notes>78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宋体</vt:lpstr>
      <vt:lpstr>Wingdings</vt:lpstr>
      <vt:lpstr>Impact</vt:lpstr>
      <vt:lpstr>微软雅黑</vt:lpstr>
      <vt:lpstr>Calibri</vt:lpstr>
      <vt:lpstr>Arial Unicode MS</vt:lpstr>
      <vt:lpstr>PMingLiU</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汪洋</cp:lastModifiedBy>
  <cp:revision>242</cp:revision>
  <dcterms:created xsi:type="dcterms:W3CDTF">2015-03-22T11:03:00Z</dcterms:created>
  <dcterms:modified xsi:type="dcterms:W3CDTF">2023-08-27T10:56:33Z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