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14" r:id="rId3"/>
    <p:sldId id="991" r:id="rId5"/>
    <p:sldId id="992" r:id="rId6"/>
    <p:sldId id="1177" r:id="rId7"/>
    <p:sldId id="993" r:id="rId8"/>
    <p:sldId id="994" r:id="rId9"/>
    <p:sldId id="995" r:id="rId10"/>
    <p:sldId id="996" r:id="rId11"/>
    <p:sldId id="997" r:id="rId12"/>
    <p:sldId id="998" r:id="rId13"/>
    <p:sldId id="977" r:id="rId14"/>
    <p:sldId id="978" r:id="rId15"/>
    <p:sldId id="979" r:id="rId16"/>
    <p:sldId id="980" r:id="rId17"/>
    <p:sldId id="981" r:id="rId18"/>
    <p:sldId id="982" r:id="rId19"/>
    <p:sldId id="1016" r:id="rId20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7" userDrawn="1">
          <p15:clr>
            <a:srgbClr val="A4A3A4"/>
          </p15:clr>
        </p15:guide>
        <p15:guide id="2" pos="2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CB3517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 showGuides="1">
      <p:cViewPr varScale="1">
        <p:scale>
          <a:sx n="200" d="100"/>
          <a:sy n="200" d="100"/>
        </p:scale>
        <p:origin x="660" y="96"/>
      </p:cViewPr>
      <p:guideLst>
        <p:guide orient="horz" pos="1387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答案：C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答案：D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答案：B B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答案：C</a:t>
            </a:r>
            <a:r>
              <a:rPr lang="en-US" altLang="zh-CN">
                <a:sym typeface="+mn-ea"/>
              </a:rPr>
              <a:t>       </a:t>
            </a:r>
            <a:r>
              <a:rPr lang="zh-CN" altLang="en-US">
                <a:sym typeface="+mn-ea"/>
              </a:rPr>
              <a:t>C</a:t>
            </a:r>
            <a:endParaRPr lang="zh-CN" altLang="en-US"/>
          </a:p>
          <a:p>
            <a:r>
              <a:rPr lang="zh-CN" altLang="en-US">
                <a:sym typeface="+mn-ea"/>
              </a:rPr>
              <a:t>答案：A,C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7.pn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1"/>
          <p:cNvSpPr txBox="1"/>
          <p:nvPr/>
        </p:nvSpPr>
        <p:spPr>
          <a:xfrm>
            <a:off x="2406188" y="467578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CAE67-CA47-4824-86DE-BA31F9CF9142}" type="datetime1">
              <a:rPr lang="zh-CN" altLang="en-US" smtClean="0"/>
            </a:fld>
            <a:endParaRPr lang="zh-CN" altLang="en-US"/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3059255" y="3260968"/>
            <a:ext cx="5641158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系统架构设计师</a:t>
            </a:r>
            <a:r>
              <a:rPr lang="en-US" altLang="zh-CN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endParaRPr lang="zh-CN" altLang="en-US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汪洋老师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5868144" y="4138461"/>
            <a:ext cx="422091" cy="422091"/>
            <a:chOff x="2492224" y="1959430"/>
            <a:chExt cx="2148114" cy="2148114"/>
          </a:xfrm>
        </p:grpSpPr>
        <p:sp>
          <p:nvSpPr>
            <p:cNvPr id="46" name="椭圆 4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99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4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4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771525"/>
            <a:ext cx="8293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(3)条件覆盖CC:针对</a:t>
            </a:r>
            <a:r>
              <a:rPr lang="zh-CN" altLang="en-US" sz="1600">
                <a:solidFill>
                  <a:srgbClr val="FF0000"/>
                </a:solidFill>
              </a:rPr>
              <a:t>每一个判断条件内</a:t>
            </a:r>
            <a:r>
              <a:rPr lang="en-US" altLang="zh-CN" sz="1600">
                <a:solidFill>
                  <a:srgbClr val="FF0000"/>
                </a:solidFill>
              </a:rPr>
              <a:t>(</a:t>
            </a:r>
            <a:r>
              <a:rPr lang="zh-CN" altLang="en-US" sz="1600">
                <a:solidFill>
                  <a:srgbClr val="FF0000"/>
                </a:solidFill>
              </a:rPr>
              <a:t>比如一个</a:t>
            </a:r>
            <a:r>
              <a:rPr lang="en-US" altLang="zh-CN" sz="1600">
                <a:solidFill>
                  <a:srgbClr val="FF0000"/>
                </a:solidFill>
              </a:rPr>
              <a:t>if)</a:t>
            </a:r>
            <a:r>
              <a:rPr lang="zh-CN" altLang="en-US" sz="1600">
                <a:solidFill>
                  <a:srgbClr val="FF0000"/>
                </a:solidFill>
              </a:rPr>
              <a:t>的每一个独立条件</a:t>
            </a:r>
            <a:r>
              <a:rPr lang="en-US" altLang="zh-CN" sz="1600">
                <a:solidFill>
                  <a:srgbClr val="FF0000"/>
                </a:solidFill>
              </a:rPr>
              <a:t>(if</a:t>
            </a:r>
            <a:r>
              <a:rPr lang="zh-CN" altLang="en-US" sz="1600">
                <a:solidFill>
                  <a:srgbClr val="FF0000"/>
                </a:solidFill>
              </a:rPr>
              <a:t>中的每个判定条件</a:t>
            </a:r>
            <a:r>
              <a:rPr lang="en-US" altLang="zh-CN" sz="1600">
                <a:solidFill>
                  <a:srgbClr val="FF0000"/>
                </a:solidFill>
              </a:rPr>
              <a:t>)</a:t>
            </a:r>
            <a:r>
              <a:rPr lang="zh-CN" altLang="en-US" sz="1600">
                <a:solidFill>
                  <a:srgbClr val="FF0000"/>
                </a:solidFill>
              </a:rPr>
              <a:t>都要执行一遍真和假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(4)条件判定组合覆盖CDC:同时满足判定覆盖和条件覆盖。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563370"/>
            <a:ext cx="5754370" cy="282067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测试用例的设计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771525"/>
            <a:ext cx="7190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(5)路径覆盖：逻辑代码中的所有可行路径都覆盖了，覆盖层级最高。</a:t>
            </a:r>
            <a:endParaRPr lang="zh-CN" altLang="en-US" sz="16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419225"/>
            <a:ext cx="5785485" cy="27203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测试用例的设计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090" y="1104900"/>
            <a:ext cx="8050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招聘系统要求求职的人年龄在20岁到60岁之间(含),学历为本科、硕士或者博士，专业为计算机科学与技术、通信工程或者电子工程。其中(</a:t>
            </a:r>
            <a:r>
              <a:rPr lang="en-US" altLang="zh-CN" sz="1600"/>
              <a:t>  </a:t>
            </a:r>
            <a:r>
              <a:rPr lang="zh-CN" altLang="en-US" sz="1600"/>
              <a:t>)不是好的测试用例。</a:t>
            </a:r>
            <a:endParaRPr lang="zh-CN" altLang="en-US" sz="1600"/>
          </a:p>
          <a:p>
            <a:r>
              <a:rPr lang="zh-CN" altLang="en-US" sz="1600"/>
              <a:t>A.(20,本科，电子工程)</a:t>
            </a:r>
            <a:r>
              <a:rPr lang="en-US" altLang="zh-CN" sz="1600"/>
              <a:t>		</a:t>
            </a:r>
            <a:r>
              <a:rPr lang="zh-CN" altLang="en-US" sz="1600"/>
              <a:t>B.(18,本科，通信工程)</a:t>
            </a:r>
            <a:endParaRPr lang="zh-CN" altLang="en-US" sz="1600"/>
          </a:p>
          <a:p>
            <a:r>
              <a:rPr lang="zh-CN" altLang="en-US" sz="1600"/>
              <a:t>C.(18,大专，电子工程)</a:t>
            </a:r>
            <a:r>
              <a:rPr lang="en-US" altLang="zh-CN" sz="1600"/>
              <a:t>		</a:t>
            </a:r>
            <a:r>
              <a:rPr lang="zh-CN" altLang="en-US" sz="1600"/>
              <a:t>D.(25,硕士，生物学)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以下关于测试的叙述中，正确的是(</a:t>
            </a:r>
            <a:r>
              <a:rPr lang="en-US" altLang="zh-CN" sz="1600"/>
              <a:t>   </a:t>
            </a:r>
            <a:r>
              <a:rPr lang="zh-CN" altLang="en-US" sz="1600"/>
              <a:t>)。</a:t>
            </a:r>
            <a:endParaRPr lang="zh-CN" altLang="en-US" sz="1600"/>
          </a:p>
          <a:p>
            <a:r>
              <a:rPr lang="zh-CN" altLang="en-US" sz="1600"/>
              <a:t>A.实际上，可以采用穷举测试来发现软件中的所有错误</a:t>
            </a:r>
            <a:endParaRPr lang="zh-CN" altLang="en-US" sz="1600"/>
          </a:p>
          <a:p>
            <a:r>
              <a:rPr lang="zh-CN" altLang="en-US" sz="1600"/>
              <a:t>B.错误很多的程序段在修改后错误一般会非常少</a:t>
            </a:r>
            <a:endParaRPr lang="zh-CN" altLang="en-US" sz="1600"/>
          </a:p>
          <a:p>
            <a:r>
              <a:rPr lang="zh-CN" altLang="en-US" sz="1600"/>
              <a:t>C.测试可以用来证明软件没有错误</a:t>
            </a:r>
            <a:endParaRPr lang="zh-CN" altLang="en-US" sz="1600"/>
          </a:p>
          <a:p>
            <a:r>
              <a:rPr lang="zh-CN" altLang="en-US" sz="1600"/>
              <a:t>D.白盒测试技术中，路径覆盖法往往能比语句覆盖法发现更多的错误</a:t>
            </a:r>
            <a:r>
              <a:rPr lang="en-US" altLang="zh-CN" sz="1600"/>
              <a:t> </a:t>
            </a:r>
            <a:endParaRPr lang="en-US" altLang="zh-CN" sz="1600"/>
          </a:p>
          <a:p>
            <a:endParaRPr lang="zh-CN" altLang="en-US" sz="16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考试真题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15" y="843280"/>
            <a:ext cx="8768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采用白盒测试方法对下图进行测试，设计了4个测试用例：①(x=0,y=3),②(x=1,y=2),③(x=-1,y=2),④(x=3,y=1)。至少需要测试用例①②才能完成(35)覆盖，至少需要测试用例①②③或①②④才能完成(36)覆盖。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7360" y="1995805"/>
            <a:ext cx="5631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A.语句</a:t>
            </a:r>
            <a:r>
              <a:rPr lang="en-US" altLang="zh-CN"/>
              <a:t>  	</a:t>
            </a:r>
            <a:r>
              <a:rPr lang="zh-CN" altLang="en-US"/>
              <a:t>B.条件</a:t>
            </a:r>
            <a:r>
              <a:rPr lang="en-US" altLang="zh-CN"/>
              <a:t>	</a:t>
            </a:r>
            <a:r>
              <a:rPr lang="zh-CN" altLang="en-US"/>
              <a:t>C.判定  </a:t>
            </a:r>
            <a:r>
              <a:rPr lang="en-US" altLang="zh-CN"/>
              <a:t>	</a:t>
            </a:r>
            <a:r>
              <a:rPr lang="zh-CN" altLang="en-US"/>
              <a:t>D.路径</a:t>
            </a:r>
            <a:endParaRPr lang="zh-CN" altLang="en-US"/>
          </a:p>
          <a:p>
            <a:r>
              <a:rPr lang="zh-CN" altLang="en-US"/>
              <a:t>A.语句</a:t>
            </a:r>
            <a:r>
              <a:rPr lang="en-US" altLang="zh-CN"/>
              <a:t>  	</a:t>
            </a:r>
            <a:r>
              <a:rPr lang="zh-CN" altLang="en-US"/>
              <a:t>B.条件</a:t>
            </a:r>
            <a:r>
              <a:rPr lang="en-US" altLang="zh-CN"/>
              <a:t>	</a:t>
            </a:r>
            <a:r>
              <a:rPr lang="zh-CN" altLang="en-US"/>
              <a:t>C.判定  </a:t>
            </a:r>
            <a:r>
              <a:rPr lang="en-US" altLang="zh-CN"/>
              <a:t>	</a:t>
            </a:r>
            <a:r>
              <a:rPr lang="zh-CN" altLang="en-US"/>
              <a:t>D.路径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4510" y="2712720"/>
            <a:ext cx="3959860" cy="1920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2090" y="1995170"/>
            <a:ext cx="3543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答案：A D</a:t>
            </a:r>
            <a:endParaRPr lang="zh-CN" altLang="en-US" sz="1600"/>
          </a:p>
          <a:p>
            <a:r>
              <a:rPr lang="zh-CN" altLang="en-US" sz="1600"/>
              <a:t>解析：可根据问题将测试用例代入执行，①②会执行语句A和语句B,但只覆盖第一个条件，因此是语句覆盖；①②覆盖了第一个条件的真假，执行了第一个条件的Y和N以及第二个条件的N,而③或者④又执行到了第二个条件的Y,因此流程中所有分支都走到了，是路径覆盖。</a:t>
            </a:r>
            <a:endParaRPr lang="zh-CN" altLang="en-US" sz="16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考试真题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20" y="1344295"/>
            <a:ext cx="83134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◆测试是发现错误，调试是</a:t>
            </a:r>
            <a:r>
              <a:rPr lang="zh-CN" altLang="en-US">
                <a:solidFill>
                  <a:srgbClr val="FF0000"/>
                </a:solidFill>
              </a:rPr>
              <a:t>找出错误的代码和原因。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◆调试需要</a:t>
            </a:r>
            <a:r>
              <a:rPr lang="zh-CN" altLang="en-US">
                <a:solidFill>
                  <a:srgbClr val="FF0000"/>
                </a:solidFill>
              </a:rPr>
              <a:t>确定错误的准确位置；确定问题的原因并设法改正；改正后要进行回归测试。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◆调试的方法有：</a:t>
            </a:r>
            <a:r>
              <a:rPr lang="zh-CN" altLang="en-US" b="1">
                <a:solidFill>
                  <a:srgbClr val="FF0000"/>
                </a:solidFill>
              </a:rPr>
              <a:t>蛮力法、回溯法</a:t>
            </a:r>
            <a:r>
              <a:rPr lang="zh-CN" altLang="en-US"/>
              <a:t>(从出错的地方开始，向回找)、原因排除法(找出所有可能的原因，逐一进行排除)。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调试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15" y="1203325"/>
            <a:ext cx="81000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◆软件的两种属性：</a:t>
            </a:r>
            <a:r>
              <a:rPr lang="zh-CN" altLang="en-US">
                <a:solidFill>
                  <a:srgbClr val="FF0000"/>
                </a:solidFill>
              </a:rPr>
              <a:t>外部属性指面向管理者和用户的属性，可直接测量</a:t>
            </a:r>
            <a:r>
              <a:rPr lang="zh-CN" altLang="en-US"/>
              <a:t>，一般为</a:t>
            </a:r>
            <a:r>
              <a:rPr lang="zh-CN" altLang="en-US">
                <a:solidFill>
                  <a:srgbClr val="FF0000"/>
                </a:solidFill>
              </a:rPr>
              <a:t>性能指标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内部属性指软件产品本身的的属性，如可靠性等，只能间接测量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◆McCabe度量法：又称为环路复杂度，假设有向图中</a:t>
            </a:r>
            <a:r>
              <a:rPr lang="zh-CN" altLang="en-US" b="1">
                <a:solidFill>
                  <a:srgbClr val="FF0000"/>
                </a:solidFill>
              </a:rPr>
              <a:t>有向边数为m,节点数为n,则此有向图的环路复杂度为m-n+2.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注意m和n代表的含义不能混淆，可以用一个最简单的环路来做特殊值记忆此公式，另外，针对一个程序流程图，每一个分支边(连线)就是一条有向边，每一条语句(语句框)就是一个顶点。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软件度量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131570"/>
            <a:ext cx="3335655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/>
              <a:t>下图用白盒测试方法进行测试，图中有(</a:t>
            </a:r>
            <a:r>
              <a:rPr lang="en-US" altLang="zh-CN" sz="1500"/>
              <a:t>   </a:t>
            </a:r>
            <a:r>
              <a:rPr lang="zh-CN" altLang="en-US" sz="1500"/>
              <a:t>)条路径，采用McCabe度量计算该程序图的环路复杂性为(</a:t>
            </a:r>
            <a:r>
              <a:rPr lang="en-US" altLang="zh-CN" sz="1500"/>
              <a:t>   </a:t>
            </a:r>
            <a:r>
              <a:rPr lang="zh-CN" altLang="en-US" sz="1500"/>
              <a:t>)</a:t>
            </a:r>
            <a:endParaRPr lang="zh-CN" altLang="en-US" sz="1500"/>
          </a:p>
          <a:p>
            <a:endParaRPr lang="zh-CN" altLang="en-US" sz="1500"/>
          </a:p>
          <a:p>
            <a:r>
              <a:rPr lang="zh-CN" altLang="en-US" sz="1500"/>
              <a:t>A、3    </a:t>
            </a:r>
            <a:r>
              <a:rPr lang="en-US" altLang="zh-CN" sz="1500"/>
              <a:t>                      </a:t>
            </a:r>
            <a:r>
              <a:rPr lang="zh-CN" altLang="en-US" sz="1500"/>
              <a:t>B、4</a:t>
            </a:r>
            <a:r>
              <a:rPr lang="en-US" altLang="zh-CN" sz="1500"/>
              <a:t>                              </a:t>
            </a:r>
            <a:r>
              <a:rPr lang="zh-CN" altLang="en-US" sz="1500"/>
              <a:t>C、5    </a:t>
            </a:r>
            <a:r>
              <a:rPr lang="en-US" altLang="zh-CN" sz="1500"/>
              <a:t>                      </a:t>
            </a:r>
            <a:r>
              <a:rPr lang="zh-CN" altLang="en-US" sz="1500"/>
              <a:t>D、6</a:t>
            </a:r>
            <a:endParaRPr lang="zh-CN" altLang="en-US" sz="1500"/>
          </a:p>
          <a:p>
            <a:endParaRPr lang="zh-CN" altLang="en-US" sz="1500"/>
          </a:p>
          <a:p>
            <a:endParaRPr lang="zh-CN" altLang="en-US" sz="1500"/>
          </a:p>
          <a:p>
            <a:endParaRPr lang="zh-CN" altLang="en-US" sz="1500"/>
          </a:p>
          <a:p>
            <a:r>
              <a:rPr lang="zh-CN" altLang="en-US" sz="1500"/>
              <a:t>A、3    </a:t>
            </a:r>
            <a:r>
              <a:rPr lang="en-US" altLang="zh-CN" sz="1500"/>
              <a:t>                      </a:t>
            </a:r>
            <a:r>
              <a:rPr lang="zh-CN" altLang="en-US" sz="1500"/>
              <a:t>B、4    </a:t>
            </a:r>
            <a:r>
              <a:rPr lang="en-US" altLang="zh-CN" sz="1500"/>
              <a:t>                          </a:t>
            </a:r>
            <a:r>
              <a:rPr lang="zh-CN" altLang="en-US" sz="1500"/>
              <a:t>C、5    </a:t>
            </a:r>
            <a:r>
              <a:rPr lang="en-US" altLang="zh-CN" sz="1500"/>
              <a:t>                      </a:t>
            </a:r>
            <a:r>
              <a:rPr lang="zh-CN" altLang="en-US" sz="1500"/>
              <a:t>D、6</a:t>
            </a:r>
            <a:endParaRPr lang="zh-CN" altLang="en-US" sz="1500"/>
          </a:p>
          <a:p>
            <a:endParaRPr lang="zh-CN" altLang="en-US" sz="1500"/>
          </a:p>
          <a:p>
            <a:endParaRPr lang="zh-CN" altLang="en-US" sz="15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27855" y="987425"/>
            <a:ext cx="3646170" cy="35229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考试真题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8" b="41862"/>
          <a:stretch>
            <a:fillRect/>
          </a:stretch>
        </p:blipFill>
        <p:spPr>
          <a:xfrm>
            <a:off x="75977" y="1313950"/>
            <a:ext cx="9119255" cy="101325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TIANBO     </a:t>
            </a: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天博教育</a:t>
            </a:r>
            <a:endParaRPr lang="zh-CN" altLang="en-US" sz="1600" b="1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8518" y="4155926"/>
            <a:ext cx="650361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en-US" altLang="zh-CN" sz="4400" b="1" spc="225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spc="225" dirty="0">
              <a:solidFill>
                <a:srgbClr val="E74C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1081" r="26729" b="10654"/>
          <a:stretch>
            <a:fillRect/>
          </a:stretch>
        </p:blipFill>
        <p:spPr>
          <a:xfrm>
            <a:off x="2511291" y="527370"/>
            <a:ext cx="4298708" cy="2766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7" t="32342" r="5913"/>
          <a:stretch>
            <a:fillRect/>
          </a:stretch>
        </p:blipFill>
        <p:spPr>
          <a:xfrm>
            <a:off x="5169460" y="1149248"/>
            <a:ext cx="2834707" cy="25053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29602" r="64869" b="13234"/>
          <a:stretch>
            <a:fillRect/>
          </a:stretch>
        </p:blipFill>
        <p:spPr>
          <a:xfrm>
            <a:off x="1259632" y="855905"/>
            <a:ext cx="2329811" cy="243816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1905525" y="1626352"/>
            <a:ext cx="985403" cy="860835"/>
            <a:chOff x="882603" y="2302677"/>
            <a:chExt cx="1093895" cy="9556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11878" y="1184383"/>
            <a:ext cx="1107210" cy="863644"/>
            <a:chOff x="2855366" y="2301118"/>
            <a:chExt cx="1229112" cy="95873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69930" y="1649324"/>
            <a:ext cx="902512" cy="896059"/>
            <a:chOff x="7367401" y="2282771"/>
            <a:chExt cx="1001878" cy="99471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99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99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99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99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9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843915"/>
            <a:ext cx="82029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系统测试</a:t>
            </a:r>
            <a:r>
              <a:rPr lang="zh-CN" altLang="en-US" sz="1600">
                <a:solidFill>
                  <a:srgbClr val="FF0000"/>
                </a:solidFill>
              </a:rPr>
              <a:t>：为了发现错误而执行程序的过程，成功的测试是发现了至今尚未发现的错误的测试。</a:t>
            </a:r>
            <a:endParaRPr lang="zh-CN" altLang="en-US" sz="1600">
              <a:solidFill>
                <a:srgbClr val="FF0000"/>
              </a:solidFill>
            </a:endParaRPr>
          </a:p>
          <a:p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/>
              <a:t>测试原则：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应尽早并不断的进行测试，比如</a:t>
            </a:r>
            <a:r>
              <a:rPr lang="en-US" altLang="zh-CN" sz="1600"/>
              <a:t>V</a:t>
            </a:r>
            <a:r>
              <a:rPr lang="zh-CN" altLang="en-US" sz="1600"/>
              <a:t>模型，从设计的时候就开始测试；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测试工作应该避免由原开发软件的人或小组承担；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在设计测试方案时，不仅要确定输入数据，而且要根据系统功能确定预期的输出结果；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既包含有效、合理的测试用例，也包含不合理、失效的用例；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检验程序是否做了该做的事，且是否做了不该做的事；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严格按照测试计划进行；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妥善保存测试计划和测试用例；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测试用例可以重复使用或追加测试。</a:t>
            </a:r>
            <a:endParaRPr lang="zh-CN" altLang="en-US" sz="16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测试原则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970" y="771525"/>
            <a:ext cx="81819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软件测试方法可分为</a:t>
            </a:r>
            <a:r>
              <a:rPr lang="zh-CN" altLang="en-US" sz="1400">
                <a:solidFill>
                  <a:srgbClr val="FF0000"/>
                </a:solidFill>
              </a:rPr>
              <a:t>静态测试</a:t>
            </a:r>
            <a:r>
              <a:rPr lang="zh-CN" altLang="en-US" sz="1400"/>
              <a:t>和</a:t>
            </a:r>
            <a:r>
              <a:rPr lang="zh-CN" altLang="en-US" sz="1400">
                <a:solidFill>
                  <a:srgbClr val="FF0000"/>
                </a:solidFill>
              </a:rPr>
              <a:t>动态测试</a:t>
            </a:r>
            <a:r>
              <a:rPr lang="zh-CN" altLang="en-US" sz="1400"/>
              <a:t>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静态测试：指被测试程序不在机器上运行，而采用</a:t>
            </a:r>
            <a:r>
              <a:rPr lang="zh-CN" altLang="en-US" sz="1400">
                <a:solidFill>
                  <a:srgbClr val="FF0000"/>
                </a:solidFill>
              </a:rPr>
              <a:t>人工检测和计算机辅助静态分析的手段</a:t>
            </a:r>
            <a:r>
              <a:rPr lang="zh-CN" altLang="en-US" sz="1400"/>
              <a:t>对程序进行检测，包括对文档的静态测试和对代码的静态测试。包括</a:t>
            </a:r>
            <a:r>
              <a:rPr lang="zh-CN" altLang="en-US" sz="1400">
                <a:solidFill>
                  <a:srgbClr val="FF0000"/>
                </a:solidFill>
              </a:rPr>
              <a:t>桌前检查、代码审查、代码走查</a:t>
            </a:r>
            <a:r>
              <a:rPr lang="zh-CN" altLang="en-US" sz="1400"/>
              <a:t>的方式。使用这种方法能够有效地发现30%-70%的逻辑设计和编码错误。</a:t>
            </a:r>
            <a:endParaRPr lang="zh-CN" altLang="en-US" sz="1400"/>
          </a:p>
          <a:p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桌前检查：在你自己编写代码后，你会进行桌前检查，这意味着你会仔细查看你的代码，以捕捉可能的错误、逻辑问题或风格不一致之类的问题。这是一种个人层面的检查，有助于在代码提交前修复问题。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代码审查：代码审查是团队中的成员一起对某个人编写的代码进行检查。通过代码审查，团队可以共同评估代码的质量，发现潜在的问题，并确保代码符合团队的标准和最佳实践。这有助于提高代码的稳定性和可维护性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代码走查：代码走查是一种更广泛的审查实践，通常包括团队的开发人员、测试人员和其他相关人员。在代码走查过程中，团队会深入检查代码的各个方面，包括逻辑、性能、安全性等。目标是确保代码在整体上是健壮、高效且符合预期要求的。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测试方法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718185"/>
            <a:ext cx="818197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动态测试：指在计算机上</a:t>
            </a:r>
            <a:r>
              <a:rPr lang="zh-CN" altLang="en-US" sz="1400">
                <a:solidFill>
                  <a:srgbClr val="FF0000"/>
                </a:solidFill>
              </a:rPr>
              <a:t>实际运行程序</a:t>
            </a:r>
            <a:r>
              <a:rPr lang="zh-CN" altLang="en-US" sz="1400"/>
              <a:t>进行软件测试，一般采用白盒测试和黑盒测试方法</a:t>
            </a:r>
            <a:r>
              <a:rPr lang="en-US" altLang="zh-CN" sz="1400"/>
              <a:t>(</a:t>
            </a:r>
            <a:r>
              <a:rPr lang="zh-CN" altLang="en-US" sz="1400"/>
              <a:t>还有灰盒和自动化</a:t>
            </a:r>
            <a:r>
              <a:rPr lang="en-US" altLang="zh-CN" sz="1400"/>
              <a:t>)</a:t>
            </a:r>
            <a:r>
              <a:rPr lang="zh-CN" altLang="en-US" sz="1400"/>
              <a:t>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黑盒测试：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黑盒测试关注于测试</a:t>
            </a:r>
            <a:r>
              <a:rPr lang="zh-CN" altLang="en-US" sz="1400">
                <a:solidFill>
                  <a:srgbClr val="FF0000"/>
                </a:solidFill>
              </a:rPr>
              <a:t>软件的功能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zh-CN" altLang="en-US" sz="1400">
                <a:solidFill>
                  <a:srgbClr val="FF0000"/>
                </a:solidFill>
              </a:rPr>
              <a:t>功能性测试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/>
              <a:t>，而不考虑内部实现细节。测试人员不需要知道代码的具体结构，而是根据软件的需求规格和功能来设计测试用例。这种方法类似于将测试人员置于一个“盒子”外，只观察软件的输入和输出，以确定是否按预期工作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举例： 假设你正在测试一个在线登录系统。对于黑盒测试，你会设计测试用例，包括输入不同的用户名和密码组合，然后观察系统的响应，验证是否成功登录、失败登录是否有适当的错误提示等，而不考虑系统内部的代码结构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白盒测试：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白盒测试关注于测试软件的内部逻辑和</a:t>
            </a:r>
            <a:r>
              <a:rPr lang="zh-CN" altLang="en-US" sz="1400">
                <a:solidFill>
                  <a:srgbClr val="FF0000"/>
                </a:solidFill>
              </a:rPr>
              <a:t>代码结构</a:t>
            </a:r>
            <a:r>
              <a:rPr lang="en-US" altLang="zh-CN" sz="1400">
                <a:solidFill>
                  <a:srgbClr val="FF0000"/>
                </a:solidFill>
              </a:rPr>
              <a:t>(</a:t>
            </a:r>
            <a:r>
              <a:rPr lang="zh-CN" altLang="en-US" sz="1400">
                <a:solidFill>
                  <a:srgbClr val="FF0000"/>
                </a:solidFill>
              </a:rPr>
              <a:t>结构性测试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r>
              <a:rPr lang="zh-CN" altLang="en-US" sz="1400"/>
              <a:t>，以确保代码按照预期方式执行。测试人员需要了解软件的代码，以设计测试用例，以覆盖不同的代码路径和分支情况，以及验证代码是否满足质量标准和最佳实践。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举例： 假设你正在测试一个计算器应用。对于白盒测试，你会检查代码，确保加法、减法、乘法和除法等操作都正确实现。你可能会编写测试用例，测试各种输入情况，例如测试正数、负数、小数等，以确保代码在不同情况下都能正确执行。</a:t>
            </a:r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测试方法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070" y="802640"/>
            <a:ext cx="86169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(1)单元测试：也称为模块测试，测试的对象是</a:t>
            </a:r>
            <a:r>
              <a:rPr lang="zh-CN" altLang="en-US" sz="1600" b="1">
                <a:solidFill>
                  <a:srgbClr val="FF0000"/>
                </a:solidFill>
              </a:rPr>
              <a:t>可独立编译或汇编的程序模块</a:t>
            </a:r>
            <a:r>
              <a:rPr lang="zh-CN" altLang="en-US" sz="1600"/>
              <a:t>、软件构件或</a:t>
            </a:r>
            <a:r>
              <a:rPr lang="en-US" altLang="zh-CN" sz="1600"/>
              <a:t>OO</a:t>
            </a:r>
            <a:r>
              <a:rPr lang="zh-CN" altLang="en-US" sz="1600"/>
              <a:t>软件中的类(统称为模块),测试依据是</a:t>
            </a:r>
            <a:r>
              <a:rPr lang="zh-CN" altLang="en-US" sz="1600">
                <a:solidFill>
                  <a:srgbClr val="FF0000"/>
                </a:solidFill>
              </a:rPr>
              <a:t>软件详细设计说明书</a:t>
            </a:r>
            <a:r>
              <a:rPr lang="zh-CN" altLang="en-US" sz="1600"/>
              <a:t>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(2)集成测试：目的是</a:t>
            </a:r>
            <a:r>
              <a:rPr lang="zh-CN" altLang="en-US" sz="1600" b="1">
                <a:solidFill>
                  <a:srgbClr val="FF0000"/>
                </a:solidFill>
              </a:rPr>
              <a:t>检查模块之间，以及模块和已集成的软件之间的接口关系</a:t>
            </a:r>
            <a:r>
              <a:rPr lang="zh-CN" altLang="en-US" sz="1600"/>
              <a:t>，并验证已集成的软件是否符合设计要求。测试依据是</a:t>
            </a:r>
            <a:r>
              <a:rPr lang="zh-CN" altLang="en-US" sz="1600">
                <a:solidFill>
                  <a:srgbClr val="FF0000"/>
                </a:solidFill>
              </a:rPr>
              <a:t>软件概要设计文档</a:t>
            </a:r>
            <a:r>
              <a:rPr lang="zh-CN" altLang="en-US" sz="1600"/>
              <a:t>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(3)</a:t>
            </a:r>
            <a:r>
              <a:rPr lang="zh-CN" altLang="en-US" sz="1600">
                <a:sym typeface="+mn-ea"/>
              </a:rPr>
              <a:t>系统测试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：测试对象是完整的、集成的计算机系统；</a:t>
            </a:r>
            <a:r>
              <a:rPr lang="zh-CN" altLang="en-US" sz="1600">
                <a:sym typeface="+mn-ea"/>
              </a:rPr>
              <a:t>测试的目的是在真实系统工作环境下，验证完成的软件配置项能否和系统正确连接，并满足系统/子系统设计文档和软件开发合同规定的要求。测试依据是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用户需求或开发合同</a:t>
            </a:r>
            <a:r>
              <a:rPr lang="zh-CN" altLang="en-US" sz="1600">
                <a:sym typeface="+mn-ea"/>
              </a:rPr>
              <a:t>。主要内容包括功能测试、健壮性测试、性能测试、用户界面测试、安全性测试、安装与反安装测试等，其中，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最重要的工作是进行功能测试与性能测试</a:t>
            </a:r>
            <a:r>
              <a:rPr lang="zh-CN" altLang="en-US" sz="1600">
                <a:sym typeface="+mn-ea"/>
              </a:rPr>
              <a:t>。功能测试主要采用黑盒测试方法；性能测试主要指标有响应时间、吞吐量、并发用户数和资源利用率等。</a:t>
            </a:r>
            <a:endParaRPr lang="zh-CN" altLang="en-US" sz="16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测试阶段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230" y="771525"/>
            <a:ext cx="828929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(4)</a:t>
            </a:r>
            <a:r>
              <a:rPr lang="zh-CN" altLang="en-US" sz="1600">
                <a:sym typeface="+mn-ea"/>
              </a:rPr>
              <a:t>确认测试：主要用于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验证软件的功能、性能和其他特性是否与用户需求一致</a:t>
            </a:r>
            <a:r>
              <a:rPr lang="zh-CN" altLang="en-US" sz="1600">
                <a:sym typeface="+mn-ea"/>
              </a:rPr>
              <a:t>。测试依据是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需求文档，</a:t>
            </a:r>
            <a:r>
              <a:rPr lang="zh-CN" altLang="en-US" sz="1600">
                <a:sym typeface="+mn-ea"/>
              </a:rPr>
              <a:t>根据用户的参与程度，通常包括以下类型：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内部确认测试：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主要由软件开发组织内部按照SRS进行测试。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Alpha测试：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用户在开发环境下进行测试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Beta测试：用户在实际使用环境下进行测试，通过改测试后，产品才能交付用户。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验收测试：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针对SRS,在交付前以用户为主进行的测试</a:t>
            </a:r>
            <a:r>
              <a:rPr lang="zh-CN" altLang="en-US" sz="1600">
                <a:sym typeface="+mn-ea"/>
              </a:rPr>
              <a:t>。其测试对象为完整的、集成的计算机系统。验收测试的目的是，在真实的用户工作环境下，检验软件系统是否满足开发技术合同或SRS。验收测试的结论是用户确定是否接收该软件的主要依据。除应满足一般测试的准入条件外，在进行验收测试之前，应确认被测软件系统已通过系统测试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(</a:t>
            </a:r>
            <a:r>
              <a:rPr lang="en-US" altLang="zh-CN" sz="1600"/>
              <a:t>5</a:t>
            </a:r>
            <a:r>
              <a:rPr lang="zh-CN" altLang="en-US" sz="1600"/>
              <a:t>)回归测试：测试目的是</a:t>
            </a:r>
            <a:r>
              <a:rPr lang="zh-CN" altLang="en-US" sz="1600" b="1">
                <a:solidFill>
                  <a:srgbClr val="FF0000"/>
                </a:solidFill>
              </a:rPr>
              <a:t>测试软件变更之后，变更部分的正确性和对变更需求的符合性，以及软件原有的、正确的功能、性能和其他规定的要求的不损害性</a:t>
            </a:r>
            <a:r>
              <a:rPr lang="en-US" altLang="zh-CN" sz="1600" b="1">
                <a:solidFill>
                  <a:srgbClr val="FF0000"/>
                </a:solidFill>
              </a:rPr>
              <a:t>(</a:t>
            </a:r>
            <a:r>
              <a:rPr lang="zh-CN" altLang="en-US" sz="1600" b="1">
                <a:solidFill>
                  <a:srgbClr val="FF0000"/>
                </a:solidFill>
              </a:rPr>
              <a:t>不能把其他好的模块改错</a:t>
            </a:r>
            <a:r>
              <a:rPr lang="en-US" altLang="zh-CN" sz="1600" b="1">
                <a:solidFill>
                  <a:srgbClr val="FF0000"/>
                </a:solidFill>
              </a:rPr>
              <a:t>)</a:t>
            </a:r>
            <a:r>
              <a:rPr lang="zh-CN" altLang="en-US" sz="1600" b="1">
                <a:solidFill>
                  <a:srgbClr val="FF0000"/>
                </a:solidFill>
              </a:rPr>
              <a:t>。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测试阶段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" y="749300"/>
            <a:ext cx="87877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软件确认测试也称为有效性测试，主要验证(</a:t>
            </a:r>
            <a:r>
              <a:rPr lang="en-US" altLang="zh-CN" sz="1400"/>
              <a:t>   </a:t>
            </a:r>
            <a:r>
              <a:rPr lang="zh-CN" altLang="en-US" sz="1400"/>
              <a:t>)。确认测试计划通常是在需求分析阶段完成的。根据用户的参与程度不同，软件确认测试通常包括(</a:t>
            </a:r>
            <a:r>
              <a:rPr lang="en-US" altLang="zh-CN" sz="1400"/>
              <a:t>       </a:t>
            </a:r>
            <a:r>
              <a:rPr lang="zh-CN" altLang="en-US" sz="1400"/>
              <a:t>)。</a:t>
            </a:r>
            <a:endParaRPr lang="zh-CN" altLang="en-US" sz="1400"/>
          </a:p>
          <a:p>
            <a:r>
              <a:rPr lang="zh-CN" altLang="en-US" sz="1400"/>
              <a:t>A.系统中各个单元模块之间的协作性</a:t>
            </a:r>
            <a:r>
              <a:rPr lang="en-US" altLang="zh-CN" sz="1400"/>
              <a:t>                          </a:t>
            </a:r>
            <a:endParaRPr lang="en-US" altLang="zh-CN" sz="1400"/>
          </a:p>
          <a:p>
            <a:r>
              <a:rPr lang="zh-CN" altLang="en-US" sz="1400"/>
              <a:t>B.软件与硬件在实际运行环境中能否有效集成</a:t>
            </a:r>
            <a:endParaRPr lang="zh-CN" altLang="en-US" sz="1400"/>
          </a:p>
          <a:p>
            <a:r>
              <a:rPr lang="zh-CN" altLang="en-US" sz="1400"/>
              <a:t>C.软件功能、性能及其它特性是否与用户需求一致</a:t>
            </a:r>
            <a:endParaRPr lang="zh-CN" altLang="en-US" sz="1400"/>
          </a:p>
          <a:p>
            <a:r>
              <a:rPr lang="zh-CN" altLang="en-US" sz="1400"/>
              <a:t>D.程序模块能否正确实现详细设计说明中的功能、性能和设计约束等要求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A.黑盒测试和白盒测试</a:t>
            </a:r>
            <a:r>
              <a:rPr lang="en-US" altLang="zh-CN" sz="1400"/>
              <a:t>                                                  </a:t>
            </a:r>
            <a:r>
              <a:rPr lang="zh-CN" altLang="en-US" sz="1400"/>
              <a:t>B.一次性组装测试和增量式组装测试</a:t>
            </a:r>
            <a:endParaRPr lang="zh-CN" altLang="en-US" sz="1400"/>
          </a:p>
          <a:p>
            <a:r>
              <a:rPr lang="zh-CN" altLang="en-US" sz="1400"/>
              <a:t>C.内部测试、Alpha、Beta和验收测试</a:t>
            </a:r>
            <a:r>
              <a:rPr lang="en-US" altLang="zh-CN" sz="1400"/>
              <a:t>                       </a:t>
            </a:r>
            <a:r>
              <a:rPr lang="zh-CN" altLang="en-US" sz="1400"/>
              <a:t>D.功能测试、性能测试、用户界面测试和安全性测试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软件测试一般分为两个大类：动态测试和静态测试。前者通过运行程序发现错误，包括(</a:t>
            </a:r>
            <a:r>
              <a:rPr lang="en-US" altLang="zh-CN" sz="1400"/>
              <a:t>    </a:t>
            </a:r>
            <a:r>
              <a:rPr lang="zh-CN" altLang="en-US" sz="1400"/>
              <a:t>)等方法；后者采用人工和计算机辅助静态分析的手段对程序进行检测，包括()等方法。</a:t>
            </a:r>
            <a:endParaRPr lang="zh-CN" altLang="en-US" sz="1400"/>
          </a:p>
          <a:p>
            <a:r>
              <a:rPr lang="zh-CN" altLang="en-US" sz="1400"/>
              <a:t>A.边界值分析、逻辑覆盖、基本路径</a:t>
            </a:r>
            <a:r>
              <a:rPr lang="en-US" altLang="zh-CN" sz="1400"/>
              <a:t>                </a:t>
            </a:r>
            <a:r>
              <a:rPr lang="zh-CN" altLang="en-US" sz="1400"/>
              <a:t>B.桌面检查、逻辑覆盖、错误推测</a:t>
            </a:r>
            <a:endParaRPr lang="zh-CN" altLang="en-US" sz="1400"/>
          </a:p>
          <a:p>
            <a:r>
              <a:rPr lang="zh-CN" altLang="en-US" sz="1400"/>
              <a:t>C.桌面检查、代码审查、代码走查  </a:t>
            </a:r>
            <a:r>
              <a:rPr lang="en-US" altLang="zh-CN" sz="1400"/>
              <a:t>                   </a:t>
            </a:r>
            <a:r>
              <a:rPr lang="zh-CN" altLang="en-US" sz="1400"/>
              <a:t>D.错误推测、代码审查、基本路径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A.边界值分析、逻辑覆盖、基本路径</a:t>
            </a:r>
            <a:r>
              <a:rPr lang="en-US" altLang="zh-CN" sz="1400"/>
              <a:t>                </a:t>
            </a:r>
            <a:r>
              <a:rPr lang="zh-CN" altLang="en-US" sz="1400"/>
              <a:t>B.桌面检查、逻辑覆盖、错误推测</a:t>
            </a:r>
            <a:endParaRPr lang="zh-CN" altLang="en-US" sz="1400"/>
          </a:p>
          <a:p>
            <a:r>
              <a:rPr lang="zh-CN" altLang="en-US" sz="1400"/>
              <a:t>C.桌面检查、代码审查、代码走查  </a:t>
            </a:r>
            <a:r>
              <a:rPr lang="en-US" altLang="zh-CN" sz="1400"/>
              <a:t>                  </a:t>
            </a:r>
            <a:r>
              <a:rPr lang="zh-CN" altLang="en-US" sz="1400"/>
              <a:t>D.错误推测、代码审查、基本路径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考试真题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718185"/>
            <a:ext cx="85655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◆黑盒测试用例：将程序看做一个黑盒子，只知道输入输出，不知道内部代码，</a:t>
            </a:r>
            <a:endParaRPr lang="zh-CN" altLang="en-US" sz="1200"/>
          </a:p>
          <a:p>
            <a:r>
              <a:rPr lang="zh-CN" altLang="en-US" sz="1200"/>
              <a:t>由此设计出测试用例，分为下面几类：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◆</a:t>
            </a:r>
            <a:r>
              <a:rPr lang="zh-CN" altLang="en-US" sz="1200" b="1">
                <a:solidFill>
                  <a:srgbClr val="FF0000"/>
                </a:solidFill>
              </a:rPr>
              <a:t>等价类划分</a:t>
            </a:r>
            <a:r>
              <a:rPr lang="zh-CN" altLang="en-US" sz="1200"/>
              <a:t>：等价类划分是一种方法，</a:t>
            </a:r>
            <a:r>
              <a:rPr lang="zh-CN" altLang="en-US" sz="1200">
                <a:solidFill>
                  <a:srgbClr val="FF0000"/>
                </a:solidFill>
              </a:rPr>
              <a:t>通过将输入值分成不同的类别，从而减少测试用例的数量</a:t>
            </a:r>
            <a:r>
              <a:rPr lang="zh-CN" altLang="en-US" sz="1200"/>
              <a:t>，</a:t>
            </a:r>
            <a:r>
              <a:rPr lang="zh-CN" altLang="en-US" sz="1200">
                <a:solidFill>
                  <a:srgbClr val="FF0000"/>
                </a:solidFill>
              </a:rPr>
              <a:t>同时确保测试覆盖各种可能的情况。这样可以更高效地测试软件，而不必为每个可能的输入值都编写一个测试用例</a:t>
            </a:r>
            <a:r>
              <a:rPr lang="zh-CN" altLang="en-US" sz="1200"/>
              <a:t>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举例： 假设你在测试一个在线订餐系统，用户需要输入送餐地址的街道。等价类划分可以帮助你更有效地设计测试用例。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等价类1： 合法的街道名，如 "Main Street" 或 "Maple Avenue"。</a:t>
            </a:r>
            <a:endParaRPr lang="zh-CN" altLang="en-US" sz="1200"/>
          </a:p>
          <a:p>
            <a:r>
              <a:rPr lang="zh-CN" altLang="en-US" sz="1200"/>
              <a:t>等价类2： 数字街道名，如 "123rd Street"。</a:t>
            </a:r>
            <a:endParaRPr lang="zh-CN" altLang="en-US" sz="1200"/>
          </a:p>
          <a:p>
            <a:r>
              <a:rPr lang="zh-CN" altLang="en-US" sz="1200"/>
              <a:t>等价类3： 特殊字符，如 "!" 或 "%"。</a:t>
            </a:r>
            <a:endParaRPr lang="zh-CN" altLang="en-US" sz="1200"/>
          </a:p>
          <a:p>
            <a:r>
              <a:rPr lang="zh-CN" altLang="en-US" sz="1200"/>
              <a:t>等价类4： 空白输入。</a:t>
            </a:r>
            <a:endParaRPr lang="zh-CN" altLang="en-US" sz="1200"/>
          </a:p>
          <a:p>
            <a:r>
              <a:rPr lang="zh-CN" altLang="en-US" sz="1200"/>
              <a:t>在这个例子中，你可以为每个等价类设计一个测试用例，以确保系统能够正确处理不同类型的输入情况。例如，你可以测试一个合法的街道名来确保订单可以成功提交，同时测试一个数字街道名和特殊字符，以验证系统是否能够正确拒绝无效的输入。这样，通过代表不同等价类的测试用例，你可以有效地覆盖各种可能的情况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◆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边界值划分</a:t>
            </a:r>
            <a:r>
              <a:rPr lang="zh-CN" altLang="en-US" sz="1200">
                <a:sym typeface="+mn-ea"/>
              </a:rPr>
              <a:t>：将每类的边界值作为测试用例，边界值一般为范围的两端值以及在此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范围之外的与此范围间隔最小的两个值</a:t>
            </a:r>
            <a:r>
              <a:rPr lang="zh-CN" altLang="en-US" sz="1200">
                <a:sym typeface="+mn-ea"/>
              </a:rPr>
              <a:t>，如年龄范围为0-150,边界值为0,150,-1,151四个。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◆错误推测：没有固定的方法，凭经验而言，来推测有可能产生问题的地方，作为测试用例进行测试。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◆因果图：由一个结果来反推原因的方法，具体结果具体分析，没有固定方法。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测试用例的设计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771525"/>
            <a:ext cx="799909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白盒测试用例：知道程序的代码逻辑，按照程序的代码语句，来设计覆盖代码分支的测试用例，覆盖级别从低至高分为下面几种：</a:t>
            </a:r>
            <a:endParaRPr lang="zh-CN" altLang="en-US" sz="1400"/>
          </a:p>
          <a:p>
            <a:r>
              <a:rPr lang="zh-CN" altLang="en-US" sz="1400"/>
              <a:t>(1)语句覆盖SC:逻辑代码中的所有语句都要被执行一遍，</a:t>
            </a:r>
            <a:r>
              <a:rPr lang="zh-CN" altLang="en-US" sz="1400">
                <a:solidFill>
                  <a:srgbClr val="FF0000"/>
                </a:solidFill>
              </a:rPr>
              <a:t>覆盖层级最低</a:t>
            </a:r>
            <a:r>
              <a:rPr lang="zh-CN" altLang="en-US" sz="1400"/>
              <a:t>，</a:t>
            </a:r>
            <a:r>
              <a:rPr lang="zh-CN" altLang="en-US" sz="1400">
                <a:solidFill>
                  <a:srgbClr val="FF0000"/>
                </a:solidFill>
              </a:rPr>
              <a:t>因为执行了所有的语句，不代表执行了所有的条件判断。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/>
              <a:t>(2)判定覆盖DC:逻辑代码中的所有判断语句的条件的</a:t>
            </a:r>
            <a:r>
              <a:rPr lang="zh-CN" altLang="en-US" sz="1400">
                <a:solidFill>
                  <a:srgbClr val="FF0000"/>
                </a:solidFill>
              </a:rPr>
              <a:t>真假分支都要覆盖一次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2139315"/>
            <a:ext cx="4732655" cy="23958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测试用例的设计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10e0a2ba-7e34-4787-86f4-c2317ac5d6aa"/>
  <p:tag name="COMMONDATA" val="eyJoZGlkIjoiMDI1ZDBmNTAwNjIyMjhjMjg3MjA5YmUxMzExMTBhZj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4796</Words>
  <Application>WPS 演示</Application>
  <PresentationFormat>全屏显示(16:9)</PresentationFormat>
  <Paragraphs>207</Paragraphs>
  <Slides>17</Slides>
  <Notes>79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Impact</vt:lpstr>
      <vt:lpstr>微软雅黑</vt:lpstr>
      <vt:lpstr>Calibri</vt:lpstr>
      <vt:lpstr>Arial Unicode MS</vt:lpstr>
      <vt:lpstr>PMingLiU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汪洋</cp:lastModifiedBy>
  <cp:revision>246</cp:revision>
  <dcterms:created xsi:type="dcterms:W3CDTF">2015-03-22T11:03:00Z</dcterms:created>
  <dcterms:modified xsi:type="dcterms:W3CDTF">2023-08-30T02:25:56Z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2052-12.1.0.15066</vt:lpwstr>
  </property>
  <property fmtid="{D5CDD505-2E9C-101B-9397-08002B2CF9AE}" pid="3" name="ICV">
    <vt:lpwstr>BBD3920CE3F8443DB356F5CBF7453483_13</vt:lpwstr>
  </property>
</Properties>
</file>