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414" r:id="rId3"/>
    <p:sldId id="280" r:id="rId5"/>
    <p:sldId id="498" r:id="rId6"/>
    <p:sldId id="499" r:id="rId7"/>
    <p:sldId id="500" r:id="rId8"/>
    <p:sldId id="501" r:id="rId9"/>
    <p:sldId id="502" r:id="rId10"/>
    <p:sldId id="505" r:id="rId11"/>
    <p:sldId id="503" r:id="rId12"/>
    <p:sldId id="504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396" r:id="rId22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1" userDrawn="1">
          <p15:clr>
            <a:srgbClr val="A4A3A4"/>
          </p15:clr>
        </p15:guide>
        <p15:guide id="2" pos="2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426"/>
    <a:srgbClr val="E74C2E"/>
    <a:srgbClr val="CB3517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914" autoAdjust="0"/>
  </p:normalViewPr>
  <p:slideViewPr>
    <p:cSldViewPr showGuides="1">
      <p:cViewPr varScale="1">
        <p:scale>
          <a:sx n="216" d="100"/>
          <a:sy n="216" d="100"/>
        </p:scale>
        <p:origin x="200" y="116"/>
      </p:cViewPr>
      <p:guideLst>
        <p:guide orient="horz" pos="1551"/>
        <p:guide pos="28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47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86FA-1D4E-41F4-820F-967583331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79876-21DC-41E8-8E63-89BCD04AD8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8D6B-5688-4B1B-816B-C8E80BFF8CD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079A-01F7-403F-A5A4-2406BB22D54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E1B8-D0C0-42DE-B82B-0D9273CB65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E1AF-DAB2-4ADF-93FA-D25DD27C073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E661-801A-4BC7-BD13-B4514D0BF7C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F0C4-B81E-437B-B9F6-D83FD98A62B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047B-9E9A-4966-BBED-C933A05174B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E77B-BCC5-45BE-9B5E-2D38C7AFB5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9A80-8B57-403E-9ABD-5EF56E9E49B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F676-15A5-402A-A89B-21515CD9938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C7EA-4A56-4142-8A9F-722925628C6B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15816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916F26BD-DE47-4663-A93D-9EEAA4334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4731990"/>
            <a:ext cx="9143999" cy="4165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136" y="480333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Impact" panose="020B0806030902050204" pitchFamily="34" charset="0"/>
                <a:ea typeface="+mn-ea"/>
              </a:defRPr>
            </a:lvl1pPr>
          </a:lstStyle>
          <a:p>
            <a:fld id="{9DD1F462-85FF-4F29-B431-4C51C50C97AB}" type="datetime1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662737" y="4867191"/>
            <a:ext cx="224839" cy="224839"/>
            <a:chOff x="11550315" y="6496550"/>
            <a:chExt cx="299785" cy="299785"/>
          </a:xfrm>
        </p:grpSpPr>
        <p:sp>
          <p:nvSpPr>
            <p:cNvPr id="10" name="椭圆 9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 flipH="1">
            <a:off x="8291829" y="4867191"/>
            <a:ext cx="224839" cy="224839"/>
            <a:chOff x="11550315" y="6496550"/>
            <a:chExt cx="299785" cy="299785"/>
          </a:xfrm>
        </p:grpSpPr>
        <p:sp>
          <p:nvSpPr>
            <p:cNvPr id="13" name="椭圆 12"/>
            <p:cNvSpPr/>
            <p:nvPr/>
          </p:nvSpPr>
          <p:spPr>
            <a:xfrm>
              <a:off x="11550315" y="6496550"/>
              <a:ext cx="299785" cy="299785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11640049" y="6556709"/>
              <a:ext cx="144379" cy="168442"/>
            </a:xfrm>
            <a:prstGeom prst="rightArrow">
              <a:avLst/>
            </a:prstGeom>
            <a:solidFill>
              <a:srgbClr val="131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 userDrawn="1"/>
        </p:nvSpPr>
        <p:spPr>
          <a:xfrm>
            <a:off x="-1" y="195486"/>
            <a:ext cx="827585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>
            <a:off x="895341" y="195183"/>
            <a:ext cx="220275" cy="4663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 userDrawn="1"/>
        </p:nvSpPr>
        <p:spPr>
          <a:xfrm>
            <a:off x="8848519" y="223916"/>
            <a:ext cx="296534" cy="4663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8.xml"/><Relationship Id="rId5" Type="http://schemas.openxmlformats.org/officeDocument/2006/relationships/image" Target="../media/image10.png"/><Relationship Id="rId4" Type="http://schemas.openxmlformats.org/officeDocument/2006/relationships/tags" Target="../tags/tag27.xml"/><Relationship Id="rId3" Type="http://schemas.openxmlformats.org/officeDocument/2006/relationships/image" Target="../media/image9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2.xml"/><Relationship Id="rId5" Type="http://schemas.openxmlformats.org/officeDocument/2006/relationships/image" Target="../media/image12.png"/><Relationship Id="rId4" Type="http://schemas.openxmlformats.org/officeDocument/2006/relationships/tags" Target="../tags/tag31.xml"/><Relationship Id="rId3" Type="http://schemas.openxmlformats.org/officeDocument/2006/relationships/image" Target="../media/image11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image" Target="../media/image13.pn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3" Type="http://schemas.openxmlformats.org/officeDocument/2006/relationships/image" Target="../media/image14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6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users\administrator\appdata\roaming\360se6\User Data\temp\188976-1206061014078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9"/>
          <a:stretch>
            <a:fillRect/>
          </a:stretch>
        </p:blipFill>
        <p:spPr bwMode="auto">
          <a:xfrm>
            <a:off x="230779" y="149097"/>
            <a:ext cx="8025843" cy="410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占位符 1"/>
          <p:cNvSpPr txBox="1"/>
          <p:nvPr/>
        </p:nvSpPr>
        <p:spPr>
          <a:xfrm>
            <a:off x="2406188" y="467578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CCAE67-CA47-4824-86DE-BA31F9CF9142}" type="datetime1">
              <a:rPr lang="zh-CN" altLang="en-US" smtClean="0"/>
            </a:fld>
            <a:endParaRPr lang="zh-CN" altLang="en-US"/>
          </a:p>
        </p:txBody>
      </p:sp>
      <p:sp>
        <p:nvSpPr>
          <p:cNvPr id="36" name="矩形 26"/>
          <p:cNvSpPr>
            <a:spLocks noChangeArrowheads="1"/>
          </p:cNvSpPr>
          <p:nvPr/>
        </p:nvSpPr>
        <p:spPr bwMode="auto">
          <a:xfrm>
            <a:off x="3059255" y="3260968"/>
            <a:ext cx="5641158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sz="40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软件架构师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操作系统知识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204077" y="4025333"/>
            <a:ext cx="3887594" cy="72009"/>
            <a:chOff x="539552" y="195486"/>
            <a:chExt cx="1482080" cy="72008"/>
          </a:xfrm>
        </p:grpSpPr>
        <p:sp>
          <p:nvSpPr>
            <p:cNvPr id="38" name="矩形 37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132068" y="409734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06254" y="422703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汪洋老师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016451" y="4025031"/>
            <a:ext cx="1119868" cy="466662"/>
            <a:chOff x="3163712" y="2643758"/>
            <a:chExt cx="1119868" cy="466662"/>
          </a:xfrm>
        </p:grpSpPr>
        <p:sp>
          <p:nvSpPr>
            <p:cNvPr id="43" name="矩形 42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5868144" y="4138461"/>
            <a:ext cx="422091" cy="422091"/>
            <a:chOff x="2492224" y="1959430"/>
            <a:chExt cx="2148114" cy="2148114"/>
          </a:xfrm>
        </p:grpSpPr>
        <p:sp>
          <p:nvSpPr>
            <p:cNvPr id="46" name="椭圆 4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6878646" y="4138461"/>
            <a:ext cx="422091" cy="422091"/>
            <a:chOff x="6564085" y="1959430"/>
            <a:chExt cx="2148114" cy="2148114"/>
          </a:xfrm>
        </p:grpSpPr>
        <p:sp>
          <p:nvSpPr>
            <p:cNvPr id="49" name="椭圆 4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51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2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6" name="组合 55"/>
          <p:cNvGrpSpPr>
            <a:grpSpLocks noChangeAspect="1"/>
          </p:cNvGrpSpPr>
          <p:nvPr/>
        </p:nvGrpSpPr>
        <p:grpSpPr>
          <a:xfrm>
            <a:off x="6374590" y="4138461"/>
            <a:ext cx="422091" cy="422091"/>
            <a:chOff x="4528154" y="1959430"/>
            <a:chExt cx="2148114" cy="2148114"/>
          </a:xfrm>
        </p:grpSpPr>
        <p:sp>
          <p:nvSpPr>
            <p:cNvPr id="57" name="椭圆 56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8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5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99"/>
                            </p:stCondLst>
                            <p:childTnLst>
                              <p:par>
                                <p:cTn id="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4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9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4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utoUpdateAnimBg="0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305" y="1016000"/>
            <a:ext cx="7350760" cy="767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600"/>
              <a:t>经典问题：生产者和消费者的问题</a:t>
            </a:r>
            <a:endParaRPr lang="zh-CN" altLang="en-US" sz="1600"/>
          </a:p>
          <a:p>
            <a:r>
              <a:rPr lang="zh-CN" altLang="en-US" sz="1600"/>
              <a:t>三个信号量：互斥信号量S0（仓库独立使用权），同步信号量S1（仓库空闲位置），同步信号量</a:t>
            </a:r>
            <a:r>
              <a:rPr lang="en-US" altLang="zh-CN" sz="1600"/>
              <a:t>S</a:t>
            </a:r>
            <a:r>
              <a:rPr lang="zh-CN" altLang="en-US" sz="1600"/>
              <a:t>2（仓库商品个数）。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043940" y="2211705"/>
            <a:ext cx="28549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生产者流程：</a:t>
            </a:r>
            <a:endParaRPr lang="zh-CN" altLang="en-US"/>
          </a:p>
          <a:p>
            <a:r>
              <a:rPr lang="zh-CN" altLang="en-US"/>
              <a:t>生产一个商品S </a:t>
            </a:r>
            <a:endParaRPr lang="zh-CN" altLang="en-US"/>
          </a:p>
          <a:p>
            <a:r>
              <a:rPr lang="zh-CN" altLang="en-US"/>
              <a:t>P(S0)</a:t>
            </a:r>
            <a:endParaRPr lang="zh-CN" altLang="en-US"/>
          </a:p>
          <a:p>
            <a:r>
              <a:rPr lang="zh-CN" altLang="en-US"/>
              <a:t>P(S1)</a:t>
            </a:r>
            <a:endParaRPr lang="zh-CN" altLang="en-US"/>
          </a:p>
          <a:p>
            <a:r>
              <a:rPr lang="zh-CN" altLang="en-US"/>
              <a:t>将商品放入仓库中</a:t>
            </a:r>
            <a:endParaRPr lang="zh-CN" altLang="en-US"/>
          </a:p>
          <a:p>
            <a:r>
              <a:rPr lang="zh-CN" altLang="en-US"/>
              <a:t>V(S2)</a:t>
            </a:r>
            <a:endParaRPr lang="zh-CN" altLang="en-US"/>
          </a:p>
          <a:p>
            <a:r>
              <a:rPr lang="en-US" altLang="zh-CN"/>
              <a:t>V</a:t>
            </a:r>
            <a:r>
              <a:rPr lang="zh-CN" altLang="en-US"/>
              <a:t>(</a:t>
            </a:r>
            <a:r>
              <a:rPr lang="en-US" altLang="zh-CN"/>
              <a:t>S0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07990" y="2278380"/>
            <a:ext cx="3048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消费者流程：</a:t>
            </a:r>
            <a:endParaRPr lang="zh-CN" altLang="en-US"/>
          </a:p>
          <a:p>
            <a:r>
              <a:rPr lang="zh-CN" altLang="en-US"/>
              <a:t>P(S0)</a:t>
            </a:r>
            <a:endParaRPr lang="zh-CN" altLang="en-US"/>
          </a:p>
          <a:p>
            <a:r>
              <a:rPr lang="zh-CN" altLang="en-US"/>
              <a:t>P(S2)</a:t>
            </a:r>
            <a:endParaRPr lang="zh-CN" altLang="en-US"/>
          </a:p>
          <a:p>
            <a:r>
              <a:rPr lang="zh-CN" altLang="en-US"/>
              <a:t>取出一个商品</a:t>
            </a:r>
            <a:endParaRPr lang="zh-CN" altLang="en-US"/>
          </a:p>
          <a:p>
            <a:r>
              <a:rPr lang="en-US" altLang="zh-CN"/>
              <a:t>V</a:t>
            </a:r>
            <a:r>
              <a:rPr lang="zh-CN" altLang="en-US"/>
              <a:t>(</a:t>
            </a:r>
            <a:r>
              <a:rPr lang="en-US" altLang="zh-CN"/>
              <a:t>S</a:t>
            </a:r>
            <a:r>
              <a:rPr lang="zh-CN" altLang="en-US"/>
              <a:t>1)</a:t>
            </a:r>
            <a:endParaRPr lang="zh-CN" altLang="en-US"/>
          </a:p>
          <a:p>
            <a:r>
              <a:rPr lang="en-US" altLang="zh-CN"/>
              <a:t>V</a:t>
            </a:r>
            <a:r>
              <a:rPr lang="zh-CN" altLang="en-US"/>
              <a:t>(</a:t>
            </a:r>
            <a:r>
              <a:rPr lang="en-US" altLang="zh-CN"/>
              <a:t>S</a:t>
            </a:r>
            <a:r>
              <a:rPr lang="zh-CN" altLang="en-US"/>
              <a:t>0)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进程管理-生产者和消费者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795" y="71755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例：进程P1、P2、P3、P4和P5 的前趋图如下图所示：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225425" y="2644140"/>
            <a:ext cx="84099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若用PV操作控制进程P1、P2、P3、P3、P4和P5并发执行的过程，则需要设置5个信号S1、S2、S3、S4和S5，且信号量S1～S5的初值都等于零。下图中a和b处应分别填（26）；c和d处应分别填写（27）；e和f处应分别填写（28）。</a:t>
            </a:r>
            <a:endParaRPr lang="zh-CN" altLang="en-US" sz="1200" dirty="0"/>
          </a:p>
          <a:p>
            <a:r>
              <a:rPr lang="zh-CN" altLang="en-US" sz="1200" dirty="0"/>
              <a:t>26、</a:t>
            </a:r>
            <a:endParaRPr lang="zh-CN" altLang="en-US" sz="1200" dirty="0"/>
          </a:p>
          <a:p>
            <a:r>
              <a:rPr lang="zh-CN" altLang="en-US" sz="1200" dirty="0"/>
              <a:t>A.V（S1）P（S2）和V（S3）</a:t>
            </a:r>
            <a:r>
              <a:rPr lang="en-US" altLang="zh-CN" sz="1200" dirty="0"/>
              <a:t>    </a:t>
            </a:r>
            <a:r>
              <a:rPr lang="zh-CN" altLang="en-US" sz="1200" dirty="0">
                <a:sym typeface="+mn-ea"/>
              </a:rPr>
              <a:t>B.P（S1）V（S2）和V（S3）</a:t>
            </a:r>
            <a:r>
              <a:rPr lang="en-US" altLang="zh-CN" sz="1200" dirty="0">
                <a:sym typeface="+mn-ea"/>
              </a:rPr>
              <a:t>       </a:t>
            </a:r>
            <a:r>
              <a:rPr lang="zh-CN" altLang="en-US" sz="1200" dirty="0">
                <a:sym typeface="+mn-ea"/>
              </a:rPr>
              <a:t>c. V（S1）V（S2）和V（S3）</a:t>
            </a:r>
            <a:r>
              <a:rPr lang="en-US" altLang="zh-CN" sz="1200" dirty="0">
                <a:sym typeface="+mn-ea"/>
              </a:rPr>
              <a:t>          </a:t>
            </a:r>
            <a:r>
              <a:rPr lang="zh-CN" altLang="en-US" sz="1200" dirty="0">
                <a:sym typeface="+mn-ea"/>
              </a:rPr>
              <a:t>D. P（S1）P（S2）和V（S3）</a:t>
            </a:r>
            <a:endParaRPr lang="zh-CN" altLang="en-US" sz="1200" dirty="0"/>
          </a:p>
          <a:p>
            <a:r>
              <a:rPr lang="zh-CN" altLang="en-US" sz="1200" dirty="0">
                <a:sym typeface="+mn-ea"/>
              </a:rPr>
              <a:t>27、</a:t>
            </a:r>
            <a:endParaRPr lang="zh-CN" altLang="en-US" sz="1200" dirty="0">
              <a:sym typeface="+mn-ea"/>
            </a:endParaRPr>
          </a:p>
          <a:p>
            <a:r>
              <a:rPr lang="zh-CN" altLang="en-US" sz="1200" dirty="0">
                <a:sym typeface="+mn-ea"/>
              </a:rPr>
              <a:t>A.P（S2）和P（S4）</a:t>
            </a:r>
            <a:r>
              <a:rPr lang="en-US" altLang="zh-CN" sz="1200" dirty="0">
                <a:sym typeface="+mn-ea"/>
              </a:rPr>
              <a:t>     </a:t>
            </a:r>
            <a:r>
              <a:rPr lang="zh-CN" altLang="en-US" sz="1200" dirty="0">
                <a:sym typeface="+mn-ea"/>
              </a:rPr>
              <a:t>B. P（S2）和V（S4）</a:t>
            </a:r>
            <a:endParaRPr lang="zh-CN" altLang="en-US" sz="1200" dirty="0"/>
          </a:p>
          <a:p>
            <a:r>
              <a:rPr lang="zh-CN" altLang="en-US" sz="1200" dirty="0"/>
              <a:t>c. V（s2）和P（s4）</a:t>
            </a:r>
            <a:r>
              <a:rPr lang="en-US" altLang="zh-CN" sz="1200" dirty="0"/>
              <a:t>     </a:t>
            </a:r>
            <a:r>
              <a:rPr lang="zh-CN" altLang="en-US" sz="1200" dirty="0">
                <a:sym typeface="+mn-ea"/>
              </a:rPr>
              <a:t>D. V（S2）和V（S4）</a:t>
            </a:r>
            <a:endParaRPr lang="zh-CN" altLang="en-US" sz="1200" dirty="0"/>
          </a:p>
          <a:p>
            <a:r>
              <a:rPr lang="zh-CN" altLang="en-US" sz="1200" dirty="0">
                <a:sym typeface="+mn-ea"/>
              </a:rPr>
              <a:t>28、</a:t>
            </a:r>
            <a:endParaRPr lang="zh-CN" altLang="en-US" sz="1200" dirty="0">
              <a:sym typeface="+mn-ea"/>
            </a:endParaRPr>
          </a:p>
          <a:p>
            <a:r>
              <a:rPr lang="zh-CN" altLang="en-US" sz="1200" dirty="0">
                <a:sym typeface="+mn-ea"/>
              </a:rPr>
              <a:t>A. P（S4）和V（S4）V（S5）</a:t>
            </a:r>
            <a:r>
              <a:rPr lang="en-US" altLang="zh-CN" sz="1200" dirty="0">
                <a:sym typeface="+mn-ea"/>
              </a:rPr>
              <a:t>  </a:t>
            </a:r>
            <a:r>
              <a:rPr lang="zh-CN" altLang="en-US" sz="1200" dirty="0">
                <a:sym typeface="+mn-ea"/>
              </a:rPr>
              <a:t>B. V（S5）和P（S4）P（S5）</a:t>
            </a:r>
            <a:endParaRPr lang="zh-CN" altLang="en-US" sz="1200" dirty="0"/>
          </a:p>
          <a:p>
            <a:r>
              <a:rPr lang="zh-CN" altLang="en-US" sz="1200" dirty="0">
                <a:sym typeface="+mn-ea"/>
              </a:rPr>
              <a:t>c. V（S3）和v（s4）v（s5）</a:t>
            </a:r>
            <a:r>
              <a:rPr lang="en-US" altLang="zh-CN" sz="1200" dirty="0">
                <a:sym typeface="+mn-ea"/>
              </a:rPr>
              <a:t>    </a:t>
            </a:r>
            <a:r>
              <a:rPr lang="zh-CN" altLang="en-US" sz="1200" dirty="0"/>
              <a:t>D. P（S3）和P（S4）V（P5）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7405" y="1275715"/>
            <a:ext cx="2868930" cy="1245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55465" y="653415"/>
            <a:ext cx="3772535" cy="199072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640" y="619835"/>
            <a:ext cx="6210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进程P1、P2、P3、P4、P5和P6的前趋图如下所示，若用PV操作控制这6个进程的同步与互斥的程序如下，那么程序中的空①和空②处应分别为（）；空③和空④处应分别为（）；空⑤和空⑥处应分别</a:t>
            </a:r>
            <a:r>
              <a:rPr lang="zh-CN" altLang="en-US" sz="1200" dirty="0">
                <a:sym typeface="+mn-ea"/>
              </a:rPr>
              <a:t>（）。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47284" y="1074926"/>
            <a:ext cx="4987925" cy="2126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4933" y="3274987"/>
            <a:ext cx="3240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A.V（S1）V（S2）和P（S2）</a:t>
            </a:r>
            <a:endParaRPr lang="en-US" altLang="zh-CN" sz="1400" dirty="0"/>
          </a:p>
          <a:p>
            <a:r>
              <a:rPr lang="zh-CN" altLang="en-US" sz="1400" dirty="0"/>
              <a:t>C.V（S1）V（S2）和P（S1）</a:t>
            </a:r>
            <a:endParaRPr lang="en-US" altLang="zh-CN" sz="1400" dirty="0"/>
          </a:p>
          <a:p>
            <a:r>
              <a:rPr lang="zh-CN" altLang="en-US" sz="1400" dirty="0"/>
              <a:t>A.V（S3）和V（S5）V（S6）</a:t>
            </a:r>
            <a:endParaRPr lang="en-US" altLang="zh-CN" sz="1400" dirty="0"/>
          </a:p>
          <a:p>
            <a:r>
              <a:rPr lang="zh-CN" altLang="en-US" sz="1400" dirty="0"/>
              <a:t>C.V（S3）和P（S5）P（S6）</a:t>
            </a:r>
            <a:endParaRPr lang="en-US" altLang="zh-CN" sz="1400" dirty="0"/>
          </a:p>
          <a:p>
            <a:r>
              <a:rPr lang="zh-CN" altLang="en-US" sz="1400" dirty="0"/>
              <a:t>A.P（S6）和P（S7）V（S8）</a:t>
            </a:r>
            <a:endParaRPr lang="en-US" altLang="zh-CN" sz="1400" dirty="0"/>
          </a:p>
          <a:p>
            <a:r>
              <a:rPr lang="zh-CN" altLang="en-US" sz="1400" dirty="0"/>
              <a:t>C.P（S6）和P（S7）P（S8）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2820144" y="3274987"/>
            <a:ext cx="3048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B.P（S1）P（S2）和V（S2）</a:t>
            </a:r>
            <a:endParaRPr lang="zh-CN" altLang="en-US" sz="1400" dirty="0"/>
          </a:p>
          <a:p>
            <a:r>
              <a:rPr lang="zh-CN" altLang="en-US" sz="1400" dirty="0"/>
              <a:t>D.P（S1）P（S2）和V（S1）</a:t>
            </a:r>
            <a:endParaRPr lang="zh-CN" altLang="en-US" sz="1400" dirty="0"/>
          </a:p>
          <a:p>
            <a:r>
              <a:rPr lang="zh-CN" altLang="en-US" sz="1400" dirty="0"/>
              <a:t>B.P（S3）和V（S5）V（S6）</a:t>
            </a:r>
            <a:endParaRPr lang="zh-CN" altLang="en-US" sz="1400" dirty="0"/>
          </a:p>
          <a:p>
            <a:r>
              <a:rPr lang="zh-CN" altLang="en-US" sz="1400" dirty="0"/>
              <a:t>D.P（S3）和P（S5）P（S6）</a:t>
            </a:r>
            <a:endParaRPr lang="zh-CN" altLang="en-US" sz="1400" dirty="0"/>
          </a:p>
          <a:p>
            <a:r>
              <a:rPr lang="zh-CN" altLang="en-US" sz="1400" dirty="0"/>
              <a:t>B.V（S6）和V（S7）V（S8）</a:t>
            </a:r>
            <a:endParaRPr lang="zh-CN" altLang="en-US" sz="1400" dirty="0"/>
          </a:p>
          <a:p>
            <a:r>
              <a:rPr lang="zh-CN" altLang="en-US" sz="1400" dirty="0"/>
              <a:t>D.V（S7）和P（S7）P（S8）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4970" y="1200785"/>
            <a:ext cx="3667125" cy="141922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115616" y="410751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450" y="627380"/>
            <a:ext cx="71272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假设某系统采用非抢占式优先级调度算法，若该系统有两个优先级相同的进程P1和P2，各进程的程序段如下所示，若信号量S1和S2的初值都为0。进程P1和P2并发执行后a、b 和c的结果分别为：a=（ ），b=（</a:t>
            </a:r>
            <a:r>
              <a:rPr lang="en-US" altLang="zh-CN" sz="1400"/>
              <a:t> </a:t>
            </a:r>
            <a:r>
              <a:rPr lang="zh-CN" altLang="en-US" sz="1400"/>
              <a:t> ），c=(</a:t>
            </a:r>
            <a:r>
              <a:rPr lang="en-US" altLang="zh-CN" sz="1400"/>
              <a:t>     </a:t>
            </a:r>
            <a:r>
              <a:rPr lang="zh-CN" altLang="en-US" sz="1400"/>
              <a:t>)。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2790" y="1732280"/>
            <a:ext cx="4750435" cy="29730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68035" y="3003550"/>
            <a:ext cx="3048000" cy="1155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(50)A.6 </a:t>
            </a:r>
            <a:r>
              <a:rPr lang="en-US" altLang="zh-CN"/>
              <a:t>  </a:t>
            </a:r>
            <a:r>
              <a:rPr lang="zh-CN" altLang="en-US">
                <a:sym typeface="+mn-ea"/>
              </a:rPr>
              <a:t>B.7</a:t>
            </a:r>
            <a:r>
              <a:rPr lang="en-US" altLang="zh-CN">
                <a:sym typeface="+mn-ea"/>
              </a:rPr>
              <a:t>   </a:t>
            </a:r>
            <a:r>
              <a:rPr lang="zh-CN" altLang="en-US"/>
              <a:t>C.10 D.13</a:t>
            </a:r>
            <a:endParaRPr lang="zh-CN" altLang="en-US"/>
          </a:p>
          <a:p>
            <a:r>
              <a:rPr lang="zh-CN" altLang="en-US"/>
              <a:t>(51)A.4 </a:t>
            </a:r>
            <a:r>
              <a:rPr lang="en-US" altLang="zh-CN"/>
              <a:t>  </a:t>
            </a:r>
            <a:r>
              <a:rPr lang="zh-CN" altLang="en-US">
                <a:sym typeface="+mn-ea"/>
              </a:rPr>
              <a:t>B.6</a:t>
            </a:r>
            <a:r>
              <a:rPr lang="en-US" altLang="zh-CN">
                <a:sym typeface="+mn-ea"/>
              </a:rPr>
              <a:t>   </a:t>
            </a:r>
            <a:r>
              <a:rPr lang="zh-CN" altLang="en-US"/>
              <a:t>C.9</a:t>
            </a:r>
            <a:r>
              <a:rPr lang="en-US" altLang="zh-CN"/>
              <a:t>   </a:t>
            </a:r>
            <a:r>
              <a:rPr lang="zh-CN" altLang="en-US">
                <a:sym typeface="+mn-ea"/>
              </a:rPr>
              <a:t>D.10</a:t>
            </a:r>
            <a:endParaRPr lang="zh-CN" altLang="en-US"/>
          </a:p>
          <a:p>
            <a:r>
              <a:rPr lang="zh-CN" altLang="en-US"/>
              <a:t>(52)A.4 </a:t>
            </a:r>
            <a:r>
              <a:rPr lang="en-US" altLang="zh-CN"/>
              <a:t>  </a:t>
            </a:r>
            <a:r>
              <a:rPr lang="zh-CN" altLang="en-US">
                <a:sym typeface="+mn-ea"/>
              </a:rPr>
              <a:t>B.6</a:t>
            </a: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C.10 D.13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915670"/>
            <a:ext cx="74593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当一个进程在等待永远不可能发生的事件时，就会产生死锁，若系统中有多个进程处于死锁状态，就会造成系统死锁。</a:t>
            </a:r>
            <a:endParaRPr lang="zh-CN" altLang="en-US" dirty="0"/>
          </a:p>
          <a:p>
            <a:r>
              <a:rPr lang="zh-CN" altLang="en-US" dirty="0"/>
              <a:t>死锁产生的四个必要条件：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资源互斥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每个进程占有资源并等待其他资源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系统不能剥夺进程资源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进程资源图是一个环路。</a:t>
            </a:r>
            <a:endParaRPr lang="zh-CN" altLang="en-US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死锁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100" y="987425"/>
            <a:ext cx="75444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死锁产生后，解决措施是打破四大条件，有下列方法：</a:t>
            </a:r>
            <a:endParaRPr lang="zh-CN" altLang="en-US" sz="1600" dirty="0"/>
          </a:p>
          <a:p>
            <a:r>
              <a:rPr lang="zh-CN" altLang="en-US" sz="1600" dirty="0"/>
              <a:t>死锁预防：采用某种策略限制并发进程对于资源的请求，破坏死锁产生的四个条件之一，使系统任何时刻都不满足死锁的条件。</a:t>
            </a:r>
            <a:endParaRPr lang="zh-CN" altLang="en-US" sz="1600" dirty="0"/>
          </a:p>
          <a:p>
            <a:r>
              <a:rPr lang="zh-CN" altLang="en-US" sz="1600" dirty="0"/>
              <a:t>死锁避免： 一般采用</a:t>
            </a:r>
            <a:r>
              <a:rPr lang="zh-CN" altLang="en-US" sz="1600" b="1" dirty="0"/>
              <a:t>银行家算法</a:t>
            </a:r>
            <a:r>
              <a:rPr lang="zh-CN" altLang="en-US" sz="1600" dirty="0"/>
              <a:t>来避免，银行家算法，就是提前计算出一条不会死锁的资源分配方法，才分配资源，否则不分配资源，相当于借贷，考虑对方还得起才借钱，提前考虑好以后，就可以避免死锁。</a:t>
            </a:r>
            <a:endParaRPr lang="zh-CN" altLang="en-US" sz="1600" dirty="0"/>
          </a:p>
          <a:p>
            <a:r>
              <a:rPr lang="zh-CN" altLang="en-US" sz="1600" dirty="0"/>
              <a:t>死锁检测：允许死锁产生，但系统定时运行一个检测死锁的程序，若检测到系统中发生死锁，则设法加以解除。</a:t>
            </a:r>
            <a:endParaRPr lang="zh-CN" altLang="en-US" sz="1600" dirty="0"/>
          </a:p>
          <a:p>
            <a:r>
              <a:rPr lang="zh-CN" altLang="en-US" sz="1600" dirty="0"/>
              <a:t>死锁解除：即死锁发生后的解除方法，如强制剥夺资源，撤销进程等。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死锁计算问题：系统内有n个进程，每个进程都需要R个资源，那么其发生死锁的最大资源数为n*（R-1）。其不发生死锁的最小资源数为n*（R-1）+1。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死锁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915670"/>
            <a:ext cx="8148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例：某系统中有3个并发进程竞争资源R，每个进程都需要5个R，那么至少有（）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A.12</a:t>
            </a:r>
            <a:r>
              <a:rPr lang="en-US" altLang="zh-CN"/>
              <a:t>                         </a:t>
            </a:r>
            <a:r>
              <a:rPr lang="zh-CN" altLang="en-US">
                <a:sym typeface="+mn-ea"/>
              </a:rPr>
              <a:t>B.13</a:t>
            </a:r>
            <a:r>
              <a:rPr lang="en-US" altLang="zh-CN">
                <a:sym typeface="+mn-ea"/>
              </a:rPr>
              <a:t>                             C.14                                 </a:t>
            </a:r>
            <a:r>
              <a:rPr lang="zh-CN" altLang="en-US">
                <a:sym typeface="+mn-ea"/>
              </a:rPr>
              <a:t>D.15</a:t>
            </a:r>
            <a:endParaRPr lang="zh-CN" altLang="en-US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27100" y="28073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答案：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3585" y="802005"/>
            <a:ext cx="73132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银行家算法真题：假设系统中有三类互斥资源R1、R2和R3，可用资源数分别为10、5和3。在TO时刻系统中有P1、P2、P3、P3和P5五个进程，这些进程对资源的最大需求和已分配资源数如下表所示，此时系统剩余的可用资源数分别为（27）。如果进程按（28）序列执行，那么系统状态是安全的。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(27)</a:t>
            </a:r>
            <a:endParaRPr lang="zh-CN" altLang="en-US" sz="1400"/>
          </a:p>
          <a:p>
            <a:r>
              <a:rPr lang="zh-CN" altLang="en-US" sz="1400"/>
              <a:t>A. 1、1和0</a:t>
            </a:r>
            <a:r>
              <a:rPr lang="en-US" altLang="zh-CN" sz="1400"/>
              <a:t>            </a:t>
            </a:r>
            <a:r>
              <a:rPr lang="zh-CN" altLang="en-US" sz="1400">
                <a:sym typeface="+mn-ea"/>
              </a:rPr>
              <a:t>B. 1、1和1</a:t>
            </a:r>
            <a:r>
              <a:rPr lang="en-US" altLang="zh-CN" sz="1400">
                <a:sym typeface="+mn-ea"/>
              </a:rPr>
              <a:t>           </a:t>
            </a:r>
            <a:r>
              <a:rPr lang="zh-CN" altLang="en-US" sz="1400">
                <a:sym typeface="+mn-ea"/>
              </a:rPr>
              <a:t> C. 2、1和0</a:t>
            </a:r>
            <a:r>
              <a:rPr lang="en-US" altLang="zh-CN" sz="1400">
                <a:sym typeface="+mn-ea"/>
              </a:rPr>
              <a:t>              </a:t>
            </a:r>
            <a:r>
              <a:rPr lang="zh-CN" altLang="en-US" sz="1400"/>
              <a:t> D. 2、0和1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(28)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A. P1一P2一P4一P5一P3</a:t>
            </a:r>
            <a:r>
              <a:rPr lang="en-US" altLang="zh-CN" sz="1400">
                <a:sym typeface="+mn-ea"/>
              </a:rPr>
              <a:t>     </a:t>
            </a:r>
            <a:r>
              <a:rPr lang="zh-CN" altLang="en-US" sz="1400"/>
              <a:t>B. P5一P2一P4一P3一P1  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C. P4一P2一P1-P5一P3</a:t>
            </a:r>
            <a:r>
              <a:rPr lang="en-US" altLang="zh-CN" sz="1400">
                <a:sym typeface="+mn-ea"/>
              </a:rPr>
              <a:t>        </a:t>
            </a:r>
            <a:r>
              <a:rPr lang="zh-CN" altLang="en-US" sz="1400"/>
              <a:t>D. P5一P1-P4一P2一P3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71085" y="2355850"/>
            <a:ext cx="4178935" cy="241490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795" y="1419860"/>
            <a:ext cx="7587615" cy="204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传统的进程有两个属性：可拥有资源的独立单位；可独立调度和分配的基本单位。</a:t>
            </a:r>
            <a:endParaRPr lang="zh-CN" altLang="en-US" dirty="0"/>
          </a:p>
          <a:p>
            <a:r>
              <a:rPr lang="zh-CN" altLang="en-US" dirty="0"/>
              <a:t>引入线程后，</a:t>
            </a:r>
            <a:r>
              <a:rPr lang="zh-CN" altLang="en-US" b="1" dirty="0"/>
              <a:t>线程是独立调度的最小单位</a:t>
            </a:r>
            <a:r>
              <a:rPr lang="zh-CN" altLang="en-US" dirty="0"/>
              <a:t>，</a:t>
            </a:r>
            <a:r>
              <a:rPr lang="zh-CN" altLang="en-US" b="1" dirty="0"/>
              <a:t>进程是拥有资源的最小单位</a:t>
            </a:r>
            <a:r>
              <a:rPr lang="zh-CN" altLang="en-US" dirty="0"/>
              <a:t>，线程可以共享进程的公共数据、全局变量、代码、文件等资源，但不能共享线程独有的资源，如线程的栈指针等标识数据。</a:t>
            </a:r>
            <a:endParaRPr lang="zh-CN" altLang="en-US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线程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-5814" y="0"/>
            <a:ext cx="9149813" cy="31478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8" b="41862"/>
          <a:stretch>
            <a:fillRect/>
          </a:stretch>
        </p:blipFill>
        <p:spPr>
          <a:xfrm>
            <a:off x="75977" y="1313950"/>
            <a:ext cx="9119255" cy="101325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60024" y="3490692"/>
            <a:ext cx="5212106" cy="72008"/>
            <a:chOff x="539552" y="195486"/>
            <a:chExt cx="1482080" cy="72008"/>
          </a:xfrm>
        </p:grpSpPr>
        <p:sp>
          <p:nvSpPr>
            <p:cNvPr id="6" name="矩形 5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88016" y="356270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E74C2E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2202" y="3692390"/>
            <a:ext cx="17627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TIANBO     </a:t>
            </a:r>
            <a:r>
              <a:rPr lang="zh-CN" altLang="en-US" sz="1600" b="1" dirty="0">
                <a:solidFill>
                  <a:srgbClr val="E74C2E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天博教育</a:t>
            </a:r>
            <a:endParaRPr lang="zh-CN" altLang="en-US" sz="1600" b="1" dirty="0">
              <a:solidFill>
                <a:srgbClr val="E74C2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2399" y="3490389"/>
            <a:ext cx="1119868" cy="466662"/>
            <a:chOff x="3163712" y="2643758"/>
            <a:chExt cx="1119868" cy="466662"/>
          </a:xfrm>
        </p:grpSpPr>
        <p:sp>
          <p:nvSpPr>
            <p:cNvPr id="11" name="矩形 10"/>
            <p:cNvSpPr/>
            <p:nvPr/>
          </p:nvSpPr>
          <p:spPr>
            <a:xfrm>
              <a:off x="3163712" y="2644061"/>
              <a:ext cx="827585" cy="4663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87046" y="2643758"/>
              <a:ext cx="296534" cy="466359"/>
            </a:xfrm>
            <a:prstGeom prst="rect">
              <a:avLst/>
            </a:prstGeom>
            <a:solidFill>
              <a:srgbClr val="E74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4958449" y="3603819"/>
            <a:ext cx="422023" cy="422023"/>
            <a:chOff x="2492224" y="1959430"/>
            <a:chExt cx="2148114" cy="2148114"/>
          </a:xfrm>
        </p:grpSpPr>
        <p:sp>
          <p:nvSpPr>
            <p:cNvPr id="14" name="椭圆 13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2056" y="2549554"/>
              <a:ext cx="1162402" cy="1190723"/>
            </a:xfrm>
            <a:prstGeom prst="rect">
              <a:avLst/>
            </a:prstGeom>
          </p:spPr>
        </p:pic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5968951" y="3631309"/>
            <a:ext cx="422023" cy="422023"/>
            <a:chOff x="6564085" y="1959430"/>
            <a:chExt cx="2148114" cy="2148114"/>
          </a:xfrm>
        </p:grpSpPr>
        <p:sp>
          <p:nvSpPr>
            <p:cNvPr id="17" name="椭圆 16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64895" y="3603819"/>
            <a:ext cx="422023" cy="422023"/>
            <a:chOff x="4528154" y="1959430"/>
            <a:chExt cx="2148114" cy="2148114"/>
          </a:xfrm>
        </p:grpSpPr>
        <p:sp>
          <p:nvSpPr>
            <p:cNvPr id="25" name="椭圆 24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rgbClr val="E74C2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6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050">
                  <a:solidFill>
                    <a:srgbClr val="F38E0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4" name="矩形 26"/>
          <p:cNvSpPr>
            <a:spLocks noChangeArrowheads="1"/>
          </p:cNvSpPr>
          <p:nvPr/>
        </p:nvSpPr>
        <p:spPr bwMode="auto">
          <a:xfrm>
            <a:off x="568518" y="4155926"/>
            <a:ext cx="6503612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en-US" altLang="zh-CN" sz="4400" b="1" spc="225" dirty="0">
                <a:solidFill>
                  <a:srgbClr val="E74C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spc="225" dirty="0">
              <a:solidFill>
                <a:srgbClr val="E74C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t="11081" r="26729" b="10654"/>
          <a:stretch>
            <a:fillRect/>
          </a:stretch>
        </p:blipFill>
        <p:spPr>
          <a:xfrm>
            <a:off x="2511291" y="527370"/>
            <a:ext cx="4298708" cy="27667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7" t="32342" r="5913"/>
          <a:stretch>
            <a:fillRect/>
          </a:stretch>
        </p:blipFill>
        <p:spPr>
          <a:xfrm>
            <a:off x="5169460" y="1149248"/>
            <a:ext cx="2834707" cy="250536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t="29602" r="64869" b="13234"/>
          <a:stretch>
            <a:fillRect/>
          </a:stretch>
        </p:blipFill>
        <p:spPr>
          <a:xfrm>
            <a:off x="1259632" y="855905"/>
            <a:ext cx="2329811" cy="2438163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1905525" y="1626352"/>
            <a:ext cx="985403" cy="860835"/>
            <a:chOff x="882603" y="2302677"/>
            <a:chExt cx="1093895" cy="95561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Freeform 14"/>
            <p:cNvSpPr/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3" name="Freeform 18"/>
            <p:cNvSpPr/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4" name="Freeform 19"/>
            <p:cNvSpPr/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5" name="Freeform 20"/>
            <p:cNvSpPr/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6" name="Freeform 21"/>
            <p:cNvSpPr/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911878" y="1184383"/>
            <a:ext cx="1107210" cy="863644"/>
            <a:chOff x="2855366" y="2301118"/>
            <a:chExt cx="1229112" cy="95873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Freeform 26"/>
            <p:cNvSpPr/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169930" y="1649324"/>
            <a:ext cx="902512" cy="896059"/>
            <a:chOff x="7367401" y="2282771"/>
            <a:chExt cx="1001878" cy="994714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Freeform 32"/>
            <p:cNvSpPr/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6" name="Freeform 37"/>
            <p:cNvSpPr/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7" name="Freeform 38"/>
            <p:cNvSpPr/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59" name="Freeform 40"/>
            <p:cNvSpPr/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60" name="Freeform 41"/>
            <p:cNvSpPr/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99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99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199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699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99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699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199"/>
                            </p:stCondLst>
                            <p:childTnLst>
                              <p:par>
                                <p:cTn id="6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4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操作系统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44165" y="339090"/>
            <a:ext cx="2908935" cy="4364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4895" y="1079500"/>
            <a:ext cx="72002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操作系统的作用：通过资源管理提高计算机系统的效率；改善人机界面向用户提供友好的工作环境。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操作系统的特征：</a:t>
            </a:r>
            <a:r>
              <a:rPr lang="zh-CN" altLang="en-US" sz="1600" b="1"/>
              <a:t>并发性、共享性、虚拟性、不确定性</a:t>
            </a:r>
            <a:r>
              <a:rPr lang="zh-CN" altLang="en-US" sz="1600"/>
              <a:t>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操作系统的功能：</a:t>
            </a:r>
            <a:r>
              <a:rPr lang="zh-CN" altLang="en-US" sz="1600" b="1"/>
              <a:t>进程管理、存储管理、文件管理、设备管理</a:t>
            </a:r>
            <a:r>
              <a:rPr lang="zh-CN" altLang="en-US" sz="1600"/>
              <a:t>、作业管理。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操作系统的分类：批处理操作系统、分时操作系统（轮流使用CPU工作片）、实时操作系统（快速响应）、网络操作系统、分布式操作系统（物理分散的计算机互联系统）、微机操作系统（Windows）、嵌入式操作系统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计算机启动的基本流程为：BIOS-&gt;主引导记录-&gt;操作系统。</a:t>
            </a:r>
            <a:endParaRPr lang="zh-CN" altLang="en-US" sz="160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操作系统概述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260" y="771525"/>
            <a:ext cx="789749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进程是计算机中正在运行的程序的实例。它是操作系统进行资源分配和管理的基本单位，包括代码、数据和执行状态等信息。</a:t>
            </a:r>
            <a:endParaRPr lang="zh-CN" altLang="en-US" sz="1400"/>
          </a:p>
          <a:p>
            <a:r>
              <a:rPr lang="zh-CN" altLang="en-US" sz="1400"/>
              <a:t>进程的组成：进程控制块PCB（唯一标志）、程序（描述进程要做什么）、数据（存放进程执行时所需数据）。</a:t>
            </a:r>
            <a:endParaRPr lang="zh-CN" altLang="en-US" sz="1400"/>
          </a:p>
          <a:p>
            <a:r>
              <a:rPr lang="zh-CN" altLang="en-US" sz="1400"/>
              <a:t>进程基础的状态是下左图中的三态图，这是系统自动控制时只有三种状态，而下右图中的五态，是多了两种状态：静止就绪和静止阻塞，需要人为的操作才会进入对应状态，活跃就绪即就绪，活跃阻塞即等待。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5940425" y="3507740"/>
            <a:ext cx="3048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可知，当人为干预后，进程将被挂起，进入静止状态，此时，需要人为激活，才能恢到活跃状态，之后的本质还是三态图。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7995" y="2355850"/>
            <a:ext cx="5403215" cy="239014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115695" y="41148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进程管理-进程的组成和状态</a:t>
            </a:r>
            <a:endParaRPr lang="zh-CN" altLang="en-US" sz="1400" b="1"/>
          </a:p>
          <a:p>
            <a:endParaRPr lang="en-US" altLang="zh-CN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7595" y="1180465"/>
            <a:ext cx="743839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前趋图：用来表示哪些任务可以并行执行，哪些任务之间有顺序关系，具体如下图：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可知，ABC可以并行执行，但是必须ABC都执行完后，才能执行D，这就确定了两点：</a:t>
            </a:r>
            <a:r>
              <a:rPr lang="zh-CN" altLang="en-US" b="1"/>
              <a:t>任务间的并行、任务间的先后顺序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03575" y="1779905"/>
            <a:ext cx="2745105" cy="172910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前趋图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9940" y="965835"/>
            <a:ext cx="6428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进程资源图：用来表示进程和资源之间的分配和请求关系，如下图所示：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94910" y="1419860"/>
            <a:ext cx="41001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P代表进程，R代表资源，R方框中有几个圆球就表示有几个这种资源，在图中，R1指向P1，表示R1有一个资源已经分配给了P1，P1指向R2，表示P1还需要P1请求一个R2资源才能执行。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115695" y="3651885"/>
            <a:ext cx="77362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阻塞节点：某进程所请求的资源已经全部分配完毕，无法获取所需资源，该进程被阻塞了无法继续。如上图中P2。</a:t>
            </a:r>
            <a:endParaRPr lang="zh-CN" altLang="en-US" sz="1400"/>
          </a:p>
          <a:p>
            <a:r>
              <a:rPr lang="zh-CN" altLang="en-US" sz="1400"/>
              <a:t>非阻塞节点：某进程所请求的资源还有剩余，可以分配给该进程继续运行。如上图中P1、P3。</a:t>
            </a:r>
            <a:endParaRPr lang="zh-CN" altLang="en-US" sz="1400"/>
          </a:p>
          <a:p>
            <a:r>
              <a:rPr lang="zh-CN" altLang="en-US" sz="1400"/>
              <a:t>当一个进程资源图中所有进程都是阻塞节点时，即陷入死锁状态。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7405" y="1851660"/>
            <a:ext cx="3780155" cy="139573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进程资源图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3615" y="1129665"/>
            <a:ext cx="776033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例：在如下所示的进程资源图中，（）；该进程资源图是（）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en-US" altLang="zh-CN" sz="1600" dirty="0"/>
              <a:t>A</a:t>
            </a:r>
            <a:r>
              <a:rPr lang="zh-CN" altLang="en-US" sz="1600" dirty="0"/>
              <a:t>. P1、P2、P3都是阻塞节点</a:t>
            </a:r>
            <a:endParaRPr lang="zh-CN" altLang="en-US" sz="1600" dirty="0"/>
          </a:p>
          <a:p>
            <a:r>
              <a:rPr lang="zh-CN" altLang="en-US" sz="1600" dirty="0"/>
              <a:t>B. P1是阻塞节点、P2、P3是非阻塞节点</a:t>
            </a:r>
            <a:endParaRPr lang="zh-CN" altLang="en-US" sz="1600" dirty="0"/>
          </a:p>
          <a:p>
            <a:r>
              <a:rPr lang="zh-CN" altLang="en-US" sz="1600" dirty="0">
                <a:sym typeface="+mn-ea"/>
              </a:rPr>
              <a:t>C. P1、P2是阻塞节点、P3是非阻塞节点</a:t>
            </a:r>
            <a:endParaRPr lang="zh-CN" altLang="en-US" sz="1600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D.P1、P2是非阻塞节点、P3是阻塞节点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A.可以化简的，其化简顺序为P1→P2→P3 </a:t>
            </a:r>
            <a:endParaRPr lang="zh-CN" altLang="en-US" sz="1600" dirty="0"/>
          </a:p>
          <a:p>
            <a:r>
              <a:rPr lang="zh-CN" altLang="en-US" sz="1600" dirty="0"/>
              <a:t>B. 可以化简的，其化简顺序为P3→P1→P2 </a:t>
            </a:r>
            <a:endParaRPr lang="zh-CN" altLang="en-US" sz="1600" dirty="0"/>
          </a:p>
          <a:p>
            <a:r>
              <a:rPr lang="zh-CN" altLang="en-US" sz="1600" dirty="0"/>
              <a:t>C.可以化简的，其化简顺序为P2→P1→P3</a:t>
            </a:r>
            <a:endParaRPr lang="zh-CN" altLang="en-US" sz="1600" dirty="0"/>
          </a:p>
          <a:p>
            <a:r>
              <a:rPr lang="zh-CN" altLang="en-US" sz="1600" dirty="0"/>
              <a:t>D.不可以化简的，因为P1、P2、P3申请的资源都不能得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71540" y="1491615"/>
            <a:ext cx="2833370" cy="2116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915670"/>
            <a:ext cx="80067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互斥：某资源（即临界资源）在同一时间内只能由一个任务单独使用，使用时需要加锁，使用完后解锁才能被其他任务使用；如打印机。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同步：多个任务可以并发执行，只不过有速度上的差异，在一定情况下停下等待，不存在资源是否单独或共享的问题；如自行车和汽车。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临界资源：各进程间需要以互斥方式对其进行访问的资源。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临界区：指进程中对临界资源实施操作的那段程序。本质是一段程序代码。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互斥信号量：对临界资源采用互斥访问，使用互斥信号量后其他进程无法访问，初值为1。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同步信号量：对共享资源的访问控制，初值一般是共享资源的数量。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同步与互斥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1187624" y="195486"/>
            <a:ext cx="1515760" cy="72008"/>
            <a:chOff x="539552" y="195486"/>
            <a:chExt cx="1482080" cy="72008"/>
          </a:xfrm>
        </p:grpSpPr>
        <p:sp>
          <p:nvSpPr>
            <p:cNvPr id="45" name="矩形 44"/>
            <p:cNvSpPr/>
            <p:nvPr/>
          </p:nvSpPr>
          <p:spPr>
            <a:xfrm>
              <a:off x="539552" y="195486"/>
              <a:ext cx="720080" cy="720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01552" y="195486"/>
              <a:ext cx="720080" cy="720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115616" y="26749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Impact" panose="020B0806030902050204" pitchFamily="34" charset="0"/>
              </a:rPr>
              <a:t>DESIGNER:</a:t>
            </a:r>
            <a:endParaRPr lang="zh-CN" altLang="en-US" sz="1050" dirty="0">
              <a:solidFill>
                <a:srgbClr val="C0000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9" name="TextBox 148"/>
          <p:cNvSpPr txBox="1"/>
          <p:nvPr>
            <p:custDataLst>
              <p:tags r:id="rId1"/>
            </p:custDataLst>
          </p:nvPr>
        </p:nvSpPr>
        <p:spPr>
          <a:xfrm>
            <a:off x="7191836" y="195486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Impact" panose="020B0806030902050204" pitchFamily="34" charset="0"/>
                <a:sym typeface="+mn-ea"/>
              </a:rPr>
              <a:t>天博教育</a:t>
            </a:r>
            <a:endParaRPr lang="zh-CN" altLang="en-US" sz="2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771525"/>
            <a:ext cx="7455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</a:t>
            </a:r>
            <a:r>
              <a:rPr lang="zh-CN" altLang="en-US" sz="1600" dirty="0"/>
              <a:t>操作：申请资源，S=S-1，若S&gt;=0，则执行P操作的进程继续执行；若S&lt;0，则置该进程为阻塞状态（因为无可用资源），并将其插入阻塞队列。</a:t>
            </a:r>
            <a:endParaRPr lang="zh-CN" altLang="en-US" sz="1600" dirty="0"/>
          </a:p>
          <a:p>
            <a:r>
              <a:rPr lang="en-US" altLang="zh-CN" sz="1600" dirty="0"/>
              <a:t>V</a:t>
            </a:r>
            <a:r>
              <a:rPr lang="zh-CN" altLang="en-US" sz="1600" dirty="0"/>
              <a:t>操作：释放资源，S=S+1，若S&gt;0，代表此时资源有空余，没有阻塞的进程，则该进程继续执行；若S&lt;=0，代表此时线程在被阻塞，所以需要从阻塞状态唤醒一个进程，并将其插入就绪队列（此时因为缺少资源被P操作阻塞的进程可以继续执行），然后执行V操作的进程继续。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66940" y="2499742"/>
            <a:ext cx="4716145" cy="197675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115695" y="41148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进程管理</a:t>
            </a:r>
            <a:r>
              <a:rPr lang="en-US" altLang="zh-CN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spc="22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信号量</a:t>
            </a:r>
            <a:endParaRPr lang="zh-CN" altLang="en-US" sz="1400" b="1" spc="22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PP_MARK_KEY" val="10e0a2ba-7e34-4787-86f4-c2317ac5d6aa"/>
  <p:tag name="COMMONDATA" val="eyJoZGlkIjoiMDI1ZDBmNTAwNjIyMjhjMjg3MjA5YmUxMzExMTBhZjE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  <p:tag name="KSO_WM_UNIT_PLACING_PICTURE_USER_VIEWPORT" val="{&quot;height&quot;:3764,&quot;width&quot;:8509}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3921</Words>
  <Application>WPS 演示</Application>
  <PresentationFormat>全屏显示(16:9)</PresentationFormat>
  <Paragraphs>265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Impact</vt:lpstr>
      <vt:lpstr>微软雅黑</vt:lpstr>
      <vt:lpstr>Calibri</vt:lpstr>
      <vt:lpstr>Arial Unicode MS</vt:lpstr>
      <vt:lpstr>PMingLiU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無諾</cp:lastModifiedBy>
  <cp:revision>153</cp:revision>
  <dcterms:created xsi:type="dcterms:W3CDTF">2015-03-22T11:03:00Z</dcterms:created>
  <dcterms:modified xsi:type="dcterms:W3CDTF">2023-06-12T03:31:18Z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2052-11.1.0.14177</vt:lpwstr>
  </property>
  <property fmtid="{D5CDD505-2E9C-101B-9397-08002B2CF9AE}" pid="3" name="ICV">
    <vt:lpwstr>BBD3920CE3F8443DB356F5CBF7453483_13</vt:lpwstr>
  </property>
</Properties>
</file>