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414" r:id="rId2"/>
    <p:sldId id="570" r:id="rId3"/>
    <p:sldId id="280" r:id="rId4"/>
    <p:sldId id="517" r:id="rId5"/>
    <p:sldId id="519" r:id="rId6"/>
    <p:sldId id="518" r:id="rId7"/>
    <p:sldId id="520" r:id="rId8"/>
    <p:sldId id="529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32" r:id="rId17"/>
    <p:sldId id="534" r:id="rId18"/>
    <p:sldId id="535" r:id="rId19"/>
    <p:sldId id="396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14" autoAdjust="0"/>
  </p:normalViewPr>
  <p:slideViewPr>
    <p:cSldViewPr showGuides="1">
      <p:cViewPr varScale="1">
        <p:scale>
          <a:sx n="216" d="100"/>
          <a:sy n="216" d="100"/>
        </p:scale>
        <p:origin x="200" y="116"/>
      </p:cViewPr>
      <p:guideLst>
        <p:guide orient="horz" pos="153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  <a:t>2023/6/12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notesSlide" Target="../notesSlides/notesSlide1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软件架构师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操作系统知识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99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730" y="1002030"/>
            <a:ext cx="7406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对进程空间先分段，后分页，具体原理图和优缺点如下：</a:t>
            </a:r>
          </a:p>
          <a:p>
            <a:r>
              <a:rPr lang="zh-CN" altLang="en-US"/>
              <a:t>优点：空间浪费小、存储共享容易、能动态连接。</a:t>
            </a:r>
          </a:p>
          <a:p>
            <a:r>
              <a:rPr lang="zh-CN" altLang="en-US"/>
              <a:t>缺点：由于管理软件的增加，复杂性和开销也增加，执行速度下降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3890" y="3220085"/>
            <a:ext cx="3235325" cy="1609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优点：程序逻辑完整，修改互不影响</a:t>
            </a:r>
          </a:p>
          <a:p>
            <a:r>
              <a:rPr lang="zh-CN" altLang="en-US" sz="1400"/>
              <a:t>缺点：内存利用率低，内存碎片浪费大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650" y="2139950"/>
            <a:ext cx="4716780" cy="25933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段页存储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789305"/>
            <a:ext cx="7146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计算机系统中采用的索引文件结构如下图所示：</a:t>
            </a:r>
          </a:p>
          <a:p>
            <a:r>
              <a:rPr lang="zh-CN" altLang="en-US" sz="1400"/>
              <a:t>系统中有13个索引节点，0-9为直接索引，即每个索引节点存放的是内容，假设每个物理盘大小为4KB，共可存4KB*10=</a:t>
            </a:r>
            <a:r>
              <a:rPr lang="en-US" altLang="zh-CN" sz="1400"/>
              <a:t>4</a:t>
            </a:r>
            <a:r>
              <a:rPr lang="zh-CN" altLang="en-US" sz="1400"/>
              <a:t>0KB数据；</a:t>
            </a:r>
          </a:p>
          <a:p>
            <a:r>
              <a:rPr lang="zh-CN" altLang="en-US" sz="1400"/>
              <a:t>10号索引节点为一级间接索引节点，大小为4KB，存放的并非直接数据，而是链接到直接物理盘块的地址，假设每个地址占4B，则共有1024个地址，对应1024个物理盘，可存1024*4KB=4098KB数据。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1550" y="2694940"/>
            <a:ext cx="3048000" cy="187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二级索引节点类似，直接盘存放一级地址，一级地址再存放物理盘快地址，而后链接到存放数据的物理盘块，容量又扩大了一个数量级，为1024*1024*4KB数据。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40200" y="2139950"/>
            <a:ext cx="4716145" cy="26174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15670"/>
            <a:ext cx="78727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：设文件索引节点中有8个地址项，每个地址项大小为4字节，其中5个地址项为直接地址索引，2个地址项是一级间接地址索引，1个地址项是二级间接地址索引，磁盘索引块和磁盘数据块大小均为1KB，若要访问文件的逻辑块号分别为5和518，则系统应分别采用_27__，而且可表示的单个文件最大长度是_28____KB。</a:t>
            </a:r>
          </a:p>
          <a:p>
            <a:r>
              <a:rPr lang="zh-CN" altLang="en-US"/>
              <a:t>（27）</a:t>
            </a:r>
          </a:p>
          <a:p>
            <a:r>
              <a:rPr lang="zh-CN" altLang="en-US"/>
              <a:t>A.直接地址索引和一级间接地址索引</a:t>
            </a:r>
          </a:p>
          <a:p>
            <a:r>
              <a:rPr lang="zh-CN" altLang="en-US"/>
              <a:t>B.直接地址索引和二级间接地址索引</a:t>
            </a:r>
          </a:p>
          <a:p>
            <a:r>
              <a:rPr lang="zh-CN" altLang="en-US"/>
              <a:t>C.一级间接地址索引和二级间接地址索引</a:t>
            </a:r>
          </a:p>
          <a:p>
            <a:r>
              <a:rPr lang="zh-CN" altLang="en-US"/>
              <a:t>D.一级间接地址索引和一级间接地址索引</a:t>
            </a:r>
          </a:p>
          <a:p>
            <a:endParaRPr lang="zh-CN" altLang="en-US"/>
          </a:p>
          <a:p>
            <a:r>
              <a:rPr lang="zh-CN" altLang="en-US"/>
              <a:t>(28)</a:t>
            </a:r>
            <a:r>
              <a:rPr lang="en-US" altLang="zh-CN"/>
              <a:t>           </a:t>
            </a:r>
            <a:r>
              <a:rPr lang="zh-CN" altLang="en-US"/>
              <a:t>A. 517 </a:t>
            </a:r>
            <a:r>
              <a:rPr lang="en-US" altLang="zh-CN"/>
              <a:t>                   </a:t>
            </a:r>
            <a:r>
              <a:rPr lang="zh-CN" altLang="en-US">
                <a:sym typeface="+mn-ea"/>
              </a:rPr>
              <a:t>B. 1029</a:t>
            </a:r>
            <a:r>
              <a:rPr lang="en-US" altLang="zh-CN">
                <a:sym typeface="+mn-ea"/>
              </a:rPr>
              <a:t>                   </a:t>
            </a:r>
            <a:r>
              <a:rPr lang="zh-CN" altLang="en-US">
                <a:sym typeface="+mn-ea"/>
              </a:rPr>
              <a:t>  C. 16513</a:t>
            </a:r>
            <a:r>
              <a:rPr lang="en-US" altLang="zh-CN">
                <a:sym typeface="+mn-ea"/>
              </a:rPr>
              <a:t>                     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D. 66053</a:t>
            </a:r>
          </a:p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10" y="989330"/>
            <a:ext cx="7746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相对路径：是从当前路径开始的路径。绝对路径：是从根目录开始的路径。</a:t>
            </a:r>
          </a:p>
          <a:p>
            <a:r>
              <a:rPr lang="zh-CN" altLang="en-US"/>
              <a:t>全文件名=绝对路径+文件名。要注意，绝对路径和相对路径是不加最后的文件名的，只是单纯的路径序列。</a:t>
            </a:r>
          </a:p>
          <a:p>
            <a:r>
              <a:rPr lang="zh-CN" altLang="en-US"/>
              <a:t>树形结构主要是区分相对路径和绝对路径，如下图所示：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550" y="2283460"/>
            <a:ext cx="25590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文件属性</a:t>
            </a:r>
          </a:p>
          <a:p>
            <a:r>
              <a:rPr lang="en-US" altLang="zh-CN" sz="1400"/>
              <a:t>         R</a:t>
            </a:r>
            <a:r>
              <a:rPr lang="zh-CN" altLang="en-US" sz="1400"/>
              <a:t>只读文件属性</a:t>
            </a:r>
          </a:p>
          <a:p>
            <a:r>
              <a:rPr lang="en-US" altLang="zh-CN" sz="1400"/>
              <a:t>         A</a:t>
            </a:r>
            <a:r>
              <a:rPr lang="zh-CN" altLang="en-US" sz="1400"/>
              <a:t>存档属性</a:t>
            </a:r>
          </a:p>
          <a:p>
            <a:r>
              <a:rPr lang="en-US" altLang="zh-CN" sz="1400"/>
              <a:t>         S</a:t>
            </a:r>
            <a:r>
              <a:rPr lang="zh-CN" altLang="en-US" sz="1400"/>
              <a:t>系统文件</a:t>
            </a:r>
          </a:p>
          <a:p>
            <a:r>
              <a:rPr lang="en-US" altLang="zh-CN" sz="1400"/>
              <a:t>         H</a:t>
            </a:r>
            <a:r>
              <a:rPr lang="zh-CN" altLang="en-US" sz="1400"/>
              <a:t>隐藏文件</a:t>
            </a:r>
          </a:p>
          <a:p>
            <a:endParaRPr lang="zh-CN" altLang="en-US" sz="1400"/>
          </a:p>
          <a:p>
            <a:r>
              <a:rPr lang="zh-CN" altLang="en-US" sz="1400"/>
              <a:t>文件名的组成</a:t>
            </a:r>
          </a:p>
          <a:p>
            <a:r>
              <a:rPr lang="en-US" altLang="zh-CN" sz="1400"/>
              <a:t>         </a:t>
            </a:r>
            <a:r>
              <a:rPr lang="zh-CN" altLang="en-US" sz="1400"/>
              <a:t>驱动器号</a:t>
            </a:r>
          </a:p>
          <a:p>
            <a:r>
              <a:rPr lang="en-US" altLang="zh-CN" sz="1400"/>
              <a:t>         </a:t>
            </a:r>
            <a:r>
              <a:rPr lang="zh-CN" altLang="en-US" sz="1400"/>
              <a:t>路径</a:t>
            </a:r>
          </a:p>
          <a:p>
            <a:r>
              <a:rPr lang="en-US" altLang="zh-CN" sz="1400"/>
              <a:t>        </a:t>
            </a:r>
            <a:r>
              <a:rPr lang="zh-CN" altLang="en-US" sz="1400"/>
              <a:t>主文件名</a:t>
            </a:r>
          </a:p>
          <a:p>
            <a:r>
              <a:rPr lang="en-US" altLang="zh-CN" sz="1400"/>
              <a:t>         </a:t>
            </a:r>
            <a:r>
              <a:rPr lang="zh-CN" altLang="en-US" sz="1400"/>
              <a:t>扩展名</a:t>
            </a:r>
          </a:p>
        </p:txBody>
      </p:sp>
      <p:sp>
        <p:nvSpPr>
          <p:cNvPr id="6" name="菱形 5"/>
          <p:cNvSpPr/>
          <p:nvPr/>
        </p:nvSpPr>
        <p:spPr>
          <a:xfrm>
            <a:off x="899795" y="2355850"/>
            <a:ext cx="143510" cy="1441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>
            <p:custDataLst>
              <p:tags r:id="rId2"/>
            </p:custDataLst>
          </p:nvPr>
        </p:nvSpPr>
        <p:spPr>
          <a:xfrm>
            <a:off x="899795" y="3651885"/>
            <a:ext cx="143510" cy="1441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6055" y="2910205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420110" y="3651885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5076190" y="2355850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4500245" y="3651885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156325" y="2910205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76415" y="3580130"/>
            <a:ext cx="431800" cy="216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47945" y="2839085"/>
            <a:ext cx="287655" cy="2876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6228715" y="3364230"/>
            <a:ext cx="287655" cy="2876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6948805" y="4011930"/>
            <a:ext cx="287655" cy="2876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0" idx="2"/>
            <a:endCxn id="8" idx="0"/>
          </p:cNvCxnSpPr>
          <p:nvPr/>
        </p:nvCxnSpPr>
        <p:spPr>
          <a:xfrm flipH="1">
            <a:off x="4211955" y="2572385"/>
            <a:ext cx="1080135" cy="33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0"/>
          </p:cNvCxnSpPr>
          <p:nvPr/>
        </p:nvCxnSpPr>
        <p:spPr>
          <a:xfrm>
            <a:off x="5292090" y="2571750"/>
            <a:ext cx="1080135" cy="33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2"/>
            <a:endCxn id="16" idx="0"/>
          </p:cNvCxnSpPr>
          <p:nvPr/>
        </p:nvCxnSpPr>
        <p:spPr>
          <a:xfrm>
            <a:off x="6372225" y="3126740"/>
            <a:ext cx="635" cy="23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0"/>
          </p:cNvCxnSpPr>
          <p:nvPr/>
        </p:nvCxnSpPr>
        <p:spPr>
          <a:xfrm>
            <a:off x="6372225" y="3147695"/>
            <a:ext cx="72009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2"/>
            <a:endCxn id="17" idx="0"/>
          </p:cNvCxnSpPr>
          <p:nvPr/>
        </p:nvCxnSpPr>
        <p:spPr>
          <a:xfrm>
            <a:off x="7092315" y="3796665"/>
            <a:ext cx="635" cy="21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 flipH="1">
            <a:off x="3636010" y="3126740"/>
            <a:ext cx="575945" cy="52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2" idx="0"/>
          </p:cNvCxnSpPr>
          <p:nvPr/>
        </p:nvCxnSpPr>
        <p:spPr>
          <a:xfrm>
            <a:off x="4211955" y="3147695"/>
            <a:ext cx="504190" cy="50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>
            <p:custDataLst>
              <p:tags r:id="rId10"/>
            </p:custDataLst>
          </p:nvPr>
        </p:nvSpPr>
        <p:spPr>
          <a:xfrm>
            <a:off x="3491865" y="4083685"/>
            <a:ext cx="287655" cy="2876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1"/>
            </p:custDataLst>
          </p:nvPr>
        </p:nvSpPr>
        <p:spPr>
          <a:xfrm>
            <a:off x="4572000" y="4083685"/>
            <a:ext cx="287655" cy="28765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9" idx="2"/>
            <a:endCxn id="25" idx="0"/>
          </p:cNvCxnSpPr>
          <p:nvPr/>
        </p:nvCxnSpPr>
        <p:spPr>
          <a:xfrm>
            <a:off x="3636010" y="3868420"/>
            <a:ext cx="0" cy="21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2"/>
            <a:endCxn id="26" idx="0"/>
          </p:cNvCxnSpPr>
          <p:nvPr/>
        </p:nvCxnSpPr>
        <p:spPr>
          <a:xfrm>
            <a:off x="4716145" y="3868420"/>
            <a:ext cx="0" cy="21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5" idx="0"/>
          </p:cNvCxnSpPr>
          <p:nvPr/>
        </p:nvCxnSpPr>
        <p:spPr>
          <a:xfrm>
            <a:off x="5292090" y="2571750"/>
            <a:ext cx="0" cy="26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147945" y="2283460"/>
            <a:ext cx="49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24630" y="286639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D1</a:t>
            </a: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3362325" y="3587115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W1</a:t>
            </a: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4500245" y="358013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W2</a:t>
            </a: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5122545" y="2839085"/>
            <a:ext cx="48260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F1</a:t>
            </a: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6156325" y="286004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D2</a:t>
            </a: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6203950" y="336423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F3</a:t>
            </a:r>
          </a:p>
        </p:txBody>
      </p:sp>
      <p:sp>
        <p:nvSpPr>
          <p:cNvPr id="37" name="文本框 36"/>
          <p:cNvSpPr txBox="1"/>
          <p:nvPr>
            <p:custDataLst>
              <p:tags r:id="rId17"/>
            </p:custDataLst>
          </p:nvPr>
        </p:nvSpPr>
        <p:spPr>
          <a:xfrm>
            <a:off x="6876415" y="351536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W3</a:t>
            </a: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6876415" y="4011930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F4</a:t>
            </a:r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4528820" y="4083685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F2</a:t>
            </a:r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3448685" y="4083685"/>
            <a:ext cx="54737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/>
              <a:t>F1</a:t>
            </a:r>
          </a:p>
        </p:txBody>
      </p:sp>
      <p:sp>
        <p:nvSpPr>
          <p:cNvPr id="4" name="文本框 3"/>
          <p:cNvSpPr txBox="1"/>
          <p:nvPr>
            <p:custDataLst>
              <p:tags r:id="rId2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树形文件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915670"/>
            <a:ext cx="7563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例：若某文件系统的目录结构如下图所示，假设用户要访问文件Fault.swf，且当前工作目录为swshare，则该文件的全文件名为（27），相对路径和绝对路径分别为（28）。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1851670"/>
            <a:ext cx="48577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（27）</a:t>
            </a:r>
          </a:p>
          <a:p>
            <a:r>
              <a:rPr lang="zh-CN" altLang="en-US" dirty="0"/>
              <a:t>A.fault.swf</a:t>
            </a:r>
            <a:r>
              <a:rPr lang="en-US" altLang="zh-CN" dirty="0"/>
              <a:t>               </a:t>
            </a:r>
            <a:r>
              <a:rPr lang="zh-CN" altLang="en-US" dirty="0"/>
              <a:t>B.flash\fault.swf 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C.swshare\flash\fault.swf</a:t>
            </a:r>
            <a:r>
              <a:rPr lang="en-US" altLang="zh-CN" dirty="0">
                <a:sym typeface="+mn-ea"/>
              </a:rPr>
              <a:t>       </a:t>
            </a:r>
            <a:r>
              <a:rPr lang="zh-CN" altLang="en-US" dirty="0"/>
              <a:t>D.\swshare\flash\fault.swf </a:t>
            </a:r>
          </a:p>
          <a:p>
            <a:r>
              <a:rPr lang="zh-CN" altLang="en-US" dirty="0"/>
              <a:t>（28）</a:t>
            </a:r>
          </a:p>
          <a:p>
            <a:r>
              <a:rPr lang="zh-CN" altLang="en-US" dirty="0"/>
              <a:t>A.swshare\flash\和\flash\</a:t>
            </a:r>
            <a:r>
              <a:rPr lang="en-US" altLang="zh-CN" dirty="0"/>
              <a:t>     </a:t>
            </a:r>
            <a:r>
              <a:rPr lang="zh-CN" altLang="en-US" dirty="0"/>
              <a:t>B.flash和\swshare\flash\</a:t>
            </a:r>
            <a:r>
              <a:rPr lang="en-US" altLang="zh-CN" dirty="0"/>
              <a:t>   </a:t>
            </a:r>
          </a:p>
          <a:p>
            <a:r>
              <a:rPr lang="zh-CN" altLang="en-US" dirty="0">
                <a:sym typeface="+mn-ea"/>
              </a:rPr>
              <a:t>C.\swshare\flash\和flash\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/>
              <a:t>D.\flash\和</a:t>
            </a:r>
            <a:r>
              <a:rPr lang="zh-CN" altLang="en-US" dirty="0">
                <a:sym typeface="+mn-ea"/>
              </a:rPr>
              <a:t>\swshare\flash\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35646"/>
            <a:ext cx="3665813" cy="2715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295" y="915670"/>
            <a:ext cx="755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空闲区表法：将所有空闲空间整合成一张表，即空闲文件目录。</a:t>
            </a:r>
          </a:p>
          <a:p>
            <a:endParaRPr lang="zh-CN" altLang="en-US" dirty="0"/>
          </a:p>
          <a:p>
            <a:r>
              <a:rPr lang="zh-CN" altLang="en-US" dirty="0"/>
              <a:t>空闲链表法：将所有空闲空间链接成一个链表，根据需要分配。</a:t>
            </a:r>
          </a:p>
          <a:p>
            <a:endParaRPr lang="zh-CN" altLang="en-US" dirty="0"/>
          </a:p>
          <a:p>
            <a:r>
              <a:rPr lang="zh-CN" altLang="en-US" dirty="0"/>
              <a:t>成组链接法：既分组，每组内又链接成链表，是上述两种方法的综合。</a:t>
            </a:r>
          </a:p>
          <a:p>
            <a:endParaRPr lang="zh-CN" altLang="en-US" dirty="0"/>
          </a:p>
          <a:p>
            <a:r>
              <a:rPr lang="zh-CN" altLang="en-US" dirty="0"/>
              <a:t>位示图法：对每个物理空间用一位标识，为1则使用，为0则空闲，形成一张位示图。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253353"/>
            <a:ext cx="2686147" cy="847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915670"/>
            <a:ext cx="7591425" cy="2557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例：某文件管理系统在磁盘上建立了位示图</a:t>
            </a:r>
            <a:r>
              <a:rPr lang="en-US" altLang="zh-CN" dirty="0"/>
              <a:t>(bitmap),</a:t>
            </a:r>
            <a:r>
              <a:rPr lang="zh-CN" altLang="en-US" dirty="0"/>
              <a:t>记录磁盘的使用情况。若磁盘上的物理块依次编号为：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，系统中字长为</a:t>
            </a:r>
            <a:r>
              <a:rPr lang="en-US" altLang="zh-CN" dirty="0"/>
              <a:t>32</a:t>
            </a:r>
            <a:r>
              <a:rPr lang="zh-CN" altLang="en-US" dirty="0"/>
              <a:t>位，每一位对应文件存储器上的一个物理块，取值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分别表示空闲和占用，如下图所示。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假设将</a:t>
            </a:r>
            <a:r>
              <a:rPr lang="en-US" altLang="zh-CN" dirty="0"/>
              <a:t>4195</a:t>
            </a:r>
            <a:r>
              <a:rPr lang="zh-CN" altLang="en-US" dirty="0"/>
              <a:t>号物理块分配给某文件，那么该物理块的使用情况在位示图中的第</a:t>
            </a:r>
            <a:r>
              <a:rPr lang="en-US" altLang="zh-CN" dirty="0"/>
              <a:t>(1)</a:t>
            </a:r>
            <a:r>
              <a:rPr lang="zh-CN" altLang="en-US" dirty="0"/>
              <a:t>个字中描述：系统应该将</a:t>
            </a:r>
            <a:r>
              <a:rPr lang="en-US" altLang="zh-CN" dirty="0"/>
              <a:t>(2)</a:t>
            </a:r>
          </a:p>
          <a:p>
            <a:r>
              <a:rPr lang="en-US" altLang="zh-CN" dirty="0"/>
              <a:t>A.129		B.130		C.131		D.132</a:t>
            </a:r>
          </a:p>
          <a:p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该字的第</a:t>
            </a:r>
            <a:r>
              <a:rPr lang="en-US" altLang="zh-CN" dirty="0"/>
              <a:t>3</a:t>
            </a:r>
            <a:r>
              <a:rPr lang="zh-CN" altLang="en-US" dirty="0"/>
              <a:t>位置“</a:t>
            </a:r>
            <a:r>
              <a:rPr lang="en-US" altLang="zh-CN" dirty="0"/>
              <a:t>0”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该字的第</a:t>
            </a:r>
            <a:r>
              <a:rPr lang="en-US" altLang="zh-CN" dirty="0"/>
              <a:t>3</a:t>
            </a:r>
            <a:r>
              <a:rPr lang="zh-CN" altLang="en-US" dirty="0"/>
              <a:t>位置“</a:t>
            </a:r>
            <a:r>
              <a:rPr lang="en-US" altLang="zh-CN" dirty="0"/>
              <a:t>1”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该字的第</a:t>
            </a:r>
            <a:r>
              <a:rPr lang="en-US" altLang="zh-CN" dirty="0"/>
              <a:t>4</a:t>
            </a:r>
            <a:r>
              <a:rPr lang="zh-CN" altLang="en-US" dirty="0"/>
              <a:t>位置“</a:t>
            </a:r>
            <a:r>
              <a:rPr lang="en-US" altLang="zh-CN" dirty="0"/>
              <a:t>0”</a:t>
            </a:r>
          </a:p>
          <a:p>
            <a:r>
              <a:rPr lang="en-US" altLang="zh-CN" dirty="0"/>
              <a:t>D.</a:t>
            </a:r>
            <a:r>
              <a:rPr lang="zh-CN" altLang="en-US" dirty="0"/>
              <a:t>该字的第</a:t>
            </a:r>
            <a:r>
              <a:rPr lang="en-US" altLang="zh-CN" dirty="0"/>
              <a:t>4</a:t>
            </a:r>
            <a:r>
              <a:rPr lang="zh-CN" altLang="en-US" dirty="0"/>
              <a:t>位置“</a:t>
            </a:r>
            <a:r>
              <a:rPr lang="en-US" altLang="zh-CN" dirty="0"/>
              <a:t>1”</a:t>
            </a:r>
            <a:endParaRPr lang="zh-CN" altLang="en-US" dirty="0"/>
          </a:p>
          <a:p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384" y="1851670"/>
            <a:ext cx="2913897" cy="442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092141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759460"/>
            <a:ext cx="769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微内核，顾名思义，就是尽可能的将内核做的很小，只将最为核心必要的东西放入内核中，其他能独立的东西都放入用户进程中，这样，系统就被分为了用户态和内核态，如下图所示；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60295" y="1203960"/>
            <a:ext cx="4832985" cy="705485"/>
            <a:chOff x="2097" y="2803"/>
            <a:chExt cx="7611" cy="1111"/>
          </a:xfrm>
        </p:grpSpPr>
        <p:sp>
          <p:nvSpPr>
            <p:cNvPr id="5" name="矩形 4"/>
            <p:cNvSpPr/>
            <p:nvPr/>
          </p:nvSpPr>
          <p:spPr>
            <a:xfrm>
              <a:off x="4024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210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4932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3118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5840" y="2889"/>
              <a:ext cx="443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6283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12"/>
              </p:custDataLst>
            </p:nvPr>
          </p:nvSpPr>
          <p:spPr>
            <a:xfrm>
              <a:off x="7192" y="2889"/>
              <a:ext cx="907" cy="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3"/>
              </p:custDataLst>
            </p:nvPr>
          </p:nvSpPr>
          <p:spPr>
            <a:xfrm>
              <a:off x="2210" y="3256"/>
              <a:ext cx="5895" cy="6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97" y="2870"/>
              <a:ext cx="216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客户进程</a:t>
              </a:r>
              <a:r>
                <a:rPr lang="en-US" altLang="zh-CN" sz="1000"/>
                <a:t>    </a:t>
              </a:r>
              <a:r>
                <a:rPr lang="zh-CN" altLang="en-US" sz="1000"/>
                <a:t>客户进程</a:t>
              </a:r>
              <a:r>
                <a:rPr lang="en-US" altLang="zh-CN" sz="1000"/>
                <a:t>  </a:t>
              </a:r>
              <a:endParaRPr lang="zh-CN" altLang="en-US" sz="8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48" y="2803"/>
              <a:ext cx="88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进程服务器</a:t>
              </a:r>
            </a:p>
          </p:txBody>
        </p:sp>
        <p:sp>
          <p:nvSpPr>
            <p:cNvPr id="16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4954" y="2803"/>
              <a:ext cx="88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终端服务器</a:t>
              </a:r>
            </a:p>
          </p:txBody>
        </p:sp>
        <p:sp>
          <p:nvSpPr>
            <p:cNvPr id="17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5771" y="2889"/>
              <a:ext cx="88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.....</a:t>
              </a:r>
            </a:p>
          </p:txBody>
        </p:sp>
        <p:sp>
          <p:nvSpPr>
            <p:cNvPr id="18" name="文本框 17"/>
            <p:cNvSpPr txBox="1"/>
            <p:nvPr>
              <p:custDataLst>
                <p:tags r:id="rId16"/>
              </p:custDataLst>
            </p:nvPr>
          </p:nvSpPr>
          <p:spPr>
            <a:xfrm>
              <a:off x="6179" y="2919"/>
              <a:ext cx="1270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文件服务器</a:t>
              </a:r>
            </a:p>
          </p:txBody>
        </p:sp>
        <p:sp>
          <p:nvSpPr>
            <p:cNvPr id="19" name="文本框 18"/>
            <p:cNvSpPr txBox="1"/>
            <p:nvPr>
              <p:custDataLst>
                <p:tags r:id="rId17"/>
              </p:custDataLst>
            </p:nvPr>
          </p:nvSpPr>
          <p:spPr>
            <a:xfrm>
              <a:off x="7192" y="2803"/>
              <a:ext cx="127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/>
                <a:t>存储器</a:t>
              </a:r>
            </a:p>
            <a:p>
              <a:r>
                <a:rPr lang="zh-CN" altLang="en-US" sz="800"/>
                <a:t>服务器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571" y="3256"/>
              <a:ext cx="0" cy="227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571" y="3528"/>
              <a:ext cx="30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18"/>
              </p:custDataLst>
            </p:nvPr>
          </p:nvCxnSpPr>
          <p:spPr>
            <a:xfrm flipV="1">
              <a:off x="6654" y="3256"/>
              <a:ext cx="0" cy="227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3231" y="3256"/>
              <a:ext cx="0" cy="227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>
              <p:custDataLst>
                <p:tags r:id="rId19"/>
              </p:custDataLst>
            </p:nvPr>
          </p:nvCxnSpPr>
          <p:spPr>
            <a:xfrm flipH="1">
              <a:off x="6923" y="3256"/>
              <a:ext cx="0" cy="227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724" y="3528"/>
              <a:ext cx="111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核心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2935" y="3483"/>
              <a:ext cx="1113" cy="40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1000"/>
                <a:t>请求</a:t>
              </a:r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6654" y="3458"/>
              <a:ext cx="1113" cy="40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1000"/>
                <a:t>回答</a:t>
              </a:r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8221" y="2916"/>
              <a:ext cx="226" cy="3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464" y="2870"/>
              <a:ext cx="112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用户态</a:t>
              </a:r>
            </a:p>
          </p:txBody>
        </p:sp>
        <p:sp>
          <p:nvSpPr>
            <p:cNvPr id="31" name="右大括号 30"/>
            <p:cNvSpPr/>
            <p:nvPr>
              <p:custDataLst>
                <p:tags r:id="rId22"/>
              </p:custDataLst>
            </p:nvPr>
          </p:nvSpPr>
          <p:spPr>
            <a:xfrm>
              <a:off x="8238" y="3370"/>
              <a:ext cx="226" cy="3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23"/>
              </p:custDataLst>
            </p:nvPr>
          </p:nvSpPr>
          <p:spPr>
            <a:xfrm>
              <a:off x="8584" y="3256"/>
              <a:ext cx="112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/>
                <a:t>用户态</a:t>
              </a:r>
            </a:p>
          </p:txBody>
        </p:sp>
      </p:grpSp>
      <p:graphicFrame>
        <p:nvGraphicFramePr>
          <p:cNvPr id="34" name="表格 33"/>
          <p:cNvGraphicFramePr/>
          <p:nvPr>
            <p:custDataLst>
              <p:tags r:id="rId2"/>
            </p:custDataLst>
          </p:nvPr>
        </p:nvGraphicFramePr>
        <p:xfrm>
          <a:off x="1187450" y="1946910"/>
          <a:ext cx="63982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</a:t>
                      </a:r>
                      <a:r>
                        <a:rPr lang="zh-CN" altLang="en-US" sz="1200"/>
                        <a:t>实质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   </a:t>
                      </a:r>
                      <a:r>
                        <a:rPr lang="zh-CN" altLang="en-US" sz="120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    </a:t>
                      </a:r>
                      <a:r>
                        <a:rPr lang="zh-CN" altLang="en-US" sz="1400"/>
                        <a:t>单体内核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将图形、设备驱动及文件系统等功能全部在内核中实现，运行在内核状态和同一地址空间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减少进程间通信和状态切换的系统开销，获得较高的运行效率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内核庞大，占用资源较多且不易裁剪。系统的稳定性和安全性不好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      </a:t>
                      </a:r>
                      <a:r>
                        <a:rPr lang="zh-CN" altLang="en-US" sz="1400"/>
                        <a:t>微内核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只实现基本功能，将图形系统、文件系统、设备驱动及通信功能放在内核之外。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内核精炼，便于裁剪和移植。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系统服务程序运行在用户地址空间，系统的可靠性、稳定性和安全性较高。可用于分布式系统。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用户状态和内核状态需要频繁切换，从而导致系统效率不如单体内核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>
              <p:custDataLst>
                <p:tags r:id="rId5"/>
              </p:custDataLst>
            </p:nvPr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6"/>
              </p:custDataLst>
            </p:nvPr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>
            <p:custDataLst>
              <p:tags r:id="rId3"/>
            </p:custDataLst>
          </p:nvPr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微内核操作系统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092141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015" y="988060"/>
            <a:ext cx="85350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嵌入式操作系统特点：微型化、代码质量高、专业化、实时性强、可裁剪可配置。</a:t>
            </a:r>
          </a:p>
          <a:p>
            <a:endParaRPr lang="zh-CN" altLang="en-US" dirty="0"/>
          </a:p>
          <a:p>
            <a:r>
              <a:rPr lang="zh-CN" altLang="en-US" dirty="0"/>
              <a:t>实时嵌入式操作系统的内核服务：异常和中断、计时器、I/O管理。</a:t>
            </a:r>
          </a:p>
          <a:p>
            <a:endParaRPr lang="zh-CN" altLang="en-US" dirty="0"/>
          </a:p>
          <a:p>
            <a:r>
              <a:rPr lang="zh-CN" altLang="en-US" dirty="0"/>
              <a:t>常见的嵌入式RTOS（实时操作系统）：VxWorks、RT-Linux、QNX、pSOS。</a:t>
            </a:r>
          </a:p>
          <a:p>
            <a:endParaRPr lang="zh-CN" altLang="en-US" dirty="0"/>
          </a:p>
          <a:p>
            <a:r>
              <a:rPr lang="zh-CN" altLang="en-US" dirty="0"/>
              <a:t>嵌入式系统初始化过程按照自底向上、从硬件到软件的次序依次为：</a:t>
            </a:r>
          </a:p>
          <a:p>
            <a:r>
              <a:rPr lang="zh-CN" altLang="en-US" dirty="0"/>
              <a:t>芯片级初始化-&gt;板卡级初始化-&gt;系统级初始化。</a:t>
            </a:r>
          </a:p>
          <a:p>
            <a:endParaRPr lang="zh-CN" altLang="en-US" dirty="0"/>
          </a:p>
          <a:p>
            <a:r>
              <a:rPr lang="zh-CN" altLang="en-US" dirty="0"/>
              <a:t>芯片级是微处理器的初始化，板卡级是其他硬件设备初始化，系统级初始化就是软件及操作系统初始化。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>
              <p:custDataLst>
                <p:tags r:id="rId4"/>
              </p:custDataLst>
            </p:nvPr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5"/>
              </p:custDataLst>
            </p:nvPr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>
            <p:custDataLst>
              <p:tags r:id="rId2"/>
            </p:custDataLst>
          </p:nvPr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嵌入式操作系统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51685" y="411480"/>
            <a:ext cx="5111750" cy="431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27450" y="2518410"/>
            <a:ext cx="4718050" cy="221551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2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699770"/>
            <a:ext cx="745871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页式存储是操作系统的一种存储管理方式。</a:t>
            </a:r>
          </a:p>
          <a:p>
            <a:r>
              <a:rPr lang="zh-CN" altLang="en-US" sz="1400"/>
              <a:t>因为我们的程序往往是远远大于内存的，所以程序在执行的时候，是不会一次性把所有内容都装入到内存中，它会把程序分为若干个</a:t>
            </a:r>
            <a:r>
              <a:rPr lang="zh-CN" altLang="en-US" sz="1400" b="1"/>
              <a:t>页</a:t>
            </a:r>
            <a:r>
              <a:rPr lang="zh-CN" altLang="en-US" sz="1400"/>
              <a:t>，每个页固定大小，一般是</a:t>
            </a:r>
            <a:r>
              <a:rPr lang="en-US" altLang="zh-CN" sz="1400"/>
              <a:t>4K</a:t>
            </a:r>
            <a:r>
              <a:rPr lang="zh-CN" altLang="en-US" sz="1400"/>
              <a:t>，然后把这些页离散存入到内存中，而内存是按块来划分的，所以就通过</a:t>
            </a:r>
            <a:r>
              <a:rPr lang="zh-CN" altLang="en-US" sz="1400" b="1"/>
              <a:t>页表</a:t>
            </a:r>
            <a:r>
              <a:rPr lang="zh-CN" altLang="en-US" sz="1400"/>
              <a:t>来进行映射程序中的页在内存中的块的存储；</a:t>
            </a:r>
          </a:p>
          <a:p>
            <a:r>
              <a:rPr lang="zh-CN" altLang="en-US" sz="1400"/>
              <a:t>进程</a:t>
            </a:r>
            <a:r>
              <a:rPr lang="en-US" altLang="zh-CN" sz="1400"/>
              <a:t>(</a:t>
            </a:r>
            <a:r>
              <a:rPr lang="zh-CN" altLang="en-US" sz="1400"/>
              <a:t>程序</a:t>
            </a:r>
            <a:r>
              <a:rPr lang="en-US" altLang="zh-CN" sz="1400"/>
              <a:t>)</a:t>
            </a:r>
            <a:r>
              <a:rPr lang="zh-CN" altLang="en-US" sz="1400"/>
              <a:t>中的地址，我们称之为逻辑地址</a:t>
            </a:r>
            <a:r>
              <a:rPr lang="en-US" altLang="zh-CN" sz="1400"/>
              <a:t>(</a:t>
            </a:r>
            <a:r>
              <a:rPr lang="zh-CN" altLang="en-US" sz="1400"/>
              <a:t>虚地址</a:t>
            </a:r>
            <a:r>
              <a:rPr lang="en-US" altLang="zh-CN" sz="1400"/>
              <a:t>),</a:t>
            </a:r>
            <a:r>
              <a:rPr lang="zh-CN" altLang="en-US" sz="1400"/>
              <a:t>而内存中的地址我们称之为物理地址</a:t>
            </a:r>
            <a:r>
              <a:rPr lang="en-US" altLang="zh-CN" sz="1400"/>
              <a:t>(</a:t>
            </a:r>
            <a:r>
              <a:rPr lang="zh-CN" altLang="en-US" sz="1400"/>
              <a:t>实地址</a:t>
            </a:r>
            <a:r>
              <a:rPr lang="en-US" altLang="zh-CN" sz="1400"/>
              <a:t>)</a:t>
            </a:r>
            <a:r>
              <a:rPr lang="zh-CN" altLang="en-US" sz="1400"/>
              <a:t>；</a:t>
            </a:r>
          </a:p>
          <a:p>
            <a:r>
              <a:rPr lang="zh-CN" altLang="en-US" sz="1400"/>
              <a:t>每个页分为页号和页内地址，页号用来和块号对应，代表存储的位置，大小可以代表页的数量，页内地址代表的是存储的数据内容，大小可以代表数据大小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页式存储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915670"/>
            <a:ext cx="74479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优点：利用率高、碎片小（只在最后一个页中有）、分配及管理简单。缺点：增加了系统开销，可能产生抖动现象。</a:t>
            </a:r>
          </a:p>
          <a:p>
            <a:endParaRPr lang="zh-CN" altLang="en-US" sz="1400"/>
          </a:p>
          <a:p>
            <a:r>
              <a:rPr lang="zh-CN" altLang="en-US" sz="1400"/>
              <a:t>真题：某计算机系统页面大小为4K，若进程的页面变换表如下所示，逻辑地址为十六进制1D16H。该地址经过变换后，其物理地址应为十六进制（26）。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8085" y="4227830"/>
            <a:ext cx="6108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A.1024H </a:t>
            </a:r>
            <a:r>
              <a:rPr lang="en-US" altLang="zh-CN"/>
              <a:t>                 </a:t>
            </a:r>
            <a:r>
              <a:rPr lang="zh-CN" altLang="en-US">
                <a:sym typeface="+mn-ea"/>
              </a:rPr>
              <a:t>B.3D16H</a:t>
            </a:r>
            <a:r>
              <a:rPr lang="en-US" altLang="zh-CN">
                <a:sym typeface="+mn-ea"/>
              </a:rPr>
              <a:t>                </a:t>
            </a:r>
            <a:r>
              <a:rPr lang="zh-CN" altLang="en-US"/>
              <a:t>C.4DI6H</a:t>
            </a:r>
            <a:r>
              <a:rPr lang="en-US" altLang="zh-CN"/>
              <a:t>                </a:t>
            </a:r>
            <a:r>
              <a:rPr lang="zh-CN" altLang="en-US">
                <a:sym typeface="+mn-ea"/>
              </a:rPr>
              <a:t> D.6D16H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979930" y="2067560"/>
          <a:ext cx="48615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</a:t>
                      </a:r>
                      <a:r>
                        <a:rPr lang="zh-CN" altLang="en-US"/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</a:t>
                      </a:r>
                      <a:r>
                        <a:rPr lang="zh-CN" altLang="en-US"/>
                        <a:t>块</a:t>
                      </a:r>
                      <a:r>
                        <a:rPr lang="zh-CN" altLang="en-US" sz="1800">
                          <a:sym typeface="+mn-ea"/>
                        </a:rPr>
                        <a:t>号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页式存储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915670"/>
            <a:ext cx="76835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有时候，进程空间分为100个页面，而系统内存只有10个物理块，无法全部满足分配，就需要将马上要执行的页面先分配进去，而后根据算法进行淘汰，使100个页面能够按执行顺序调入物理块中执行完。</a:t>
            </a:r>
          </a:p>
          <a:p>
            <a:r>
              <a:rPr lang="zh-CN" altLang="en-US" sz="1600"/>
              <a:t>缺页表示需要执行的页不在内存物理块中，需要从外部调入内存，会增加执行时间，因此，缺页数越多，系统效率越低。</a:t>
            </a:r>
          </a:p>
          <a:p>
            <a:endParaRPr lang="zh-CN" altLang="en-US" sz="1600"/>
          </a:p>
          <a:p>
            <a:r>
              <a:rPr lang="zh-CN" altLang="en-US" sz="1600"/>
              <a:t>最优算法：OPT，理论上的算法，无法实现，是在进程执行完后进行的最佳效率计算，用来让其他算法比较差距。原理是选择未来最长时间内不被访问的页面置换，这样可以保证未来执行的都是马上要访问的。</a:t>
            </a:r>
          </a:p>
          <a:p>
            <a:r>
              <a:rPr lang="zh-CN" altLang="en-US" sz="1600"/>
              <a:t>先进先出算法：FIFO，先调入内存的页先被置换淘汰，会产生抖动现象，即分配的页数越多，缺页率可能越多（即效率越低）</a:t>
            </a:r>
          </a:p>
          <a:p>
            <a:r>
              <a:rPr lang="zh-CN" altLang="en-US" sz="1600"/>
              <a:t>最近最少使用：LRU，在最近的过去，进程执行过程中，过去最少使用的页面被置换淘汰，根据局部性原理，这种方式效率高，且不会产生抖动现象。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页面置换算法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6330" y="915670"/>
            <a:ext cx="6829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例：某进程有4个页面，页号为0~3，页面变换表及状态位、访问位和修改位的含义如下图所示，若系统给该进程分配了3个存储块，当访问前页面1不在内存时，淘汰表中页号为（）的页面代价最小。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8085" y="4084320"/>
            <a:ext cx="692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A.0                            B.1                                 C.2                          D.3 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331595" y="1995170"/>
          <a:ext cx="5610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页帧号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访问位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修改位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542540" y="2778760"/>
            <a:ext cx="37338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92315" y="2140585"/>
            <a:ext cx="8299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状态位含义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7812405" y="2135505"/>
            <a:ext cx="144145" cy="28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84160" y="2035810"/>
            <a:ext cx="812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0 </a:t>
            </a:r>
            <a:r>
              <a:rPr lang="zh-CN" altLang="en-US" sz="1000"/>
              <a:t>不存在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884160" y="2278380"/>
            <a:ext cx="812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1 </a:t>
            </a:r>
            <a:r>
              <a:rPr lang="zh-CN" altLang="en-US" sz="1000"/>
              <a:t>在内存</a:t>
            </a: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147560" y="2841625"/>
            <a:ext cx="8299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访问位含义</a:t>
            </a:r>
          </a:p>
        </p:txBody>
      </p:sp>
      <p:sp>
        <p:nvSpPr>
          <p:cNvPr id="14" name="左大括号 13"/>
          <p:cNvSpPr/>
          <p:nvPr>
            <p:custDataLst>
              <p:tags r:id="rId5"/>
            </p:custDataLst>
          </p:nvPr>
        </p:nvSpPr>
        <p:spPr>
          <a:xfrm>
            <a:off x="7867650" y="2836545"/>
            <a:ext cx="144145" cy="28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7939405" y="2736850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0 </a:t>
            </a:r>
            <a:r>
              <a:rPr lang="zh-CN" altLang="en-US" sz="1000"/>
              <a:t>未访问过</a:t>
            </a: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7939405" y="2979420"/>
            <a:ext cx="812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1 </a:t>
            </a:r>
            <a:r>
              <a:rPr lang="zh-CN" altLang="en-US" sz="1000"/>
              <a:t>访问过</a:t>
            </a: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7131050" y="3470910"/>
            <a:ext cx="8299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修改位含义</a:t>
            </a:r>
          </a:p>
        </p:txBody>
      </p:sp>
      <p:sp>
        <p:nvSpPr>
          <p:cNvPr id="18" name="左大括号 17"/>
          <p:cNvSpPr/>
          <p:nvPr>
            <p:custDataLst>
              <p:tags r:id="rId9"/>
            </p:custDataLst>
          </p:nvPr>
        </p:nvSpPr>
        <p:spPr>
          <a:xfrm>
            <a:off x="7851140" y="3465830"/>
            <a:ext cx="144145" cy="28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7922895" y="336613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0 </a:t>
            </a:r>
            <a:r>
              <a:rPr lang="zh-CN" altLang="en-US" sz="1000"/>
              <a:t>未修改过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7922895" y="3608705"/>
            <a:ext cx="812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= 1 </a:t>
            </a:r>
            <a:r>
              <a:rPr lang="zh-CN" altLang="en-US" sz="1000"/>
              <a:t>修改过</a:t>
            </a: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385" y="771525"/>
            <a:ext cx="7397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是一块小容量的相联存储器，由快速存储器组成，按内容访问，速度快，并且可以从硬件上保证按内容并行查找，一般用来存放当前访问最频繁的少数活动页面的页号</a:t>
            </a:r>
            <a:r>
              <a:rPr lang="en-US" altLang="zh-CN"/>
              <a:t>(</a:t>
            </a:r>
            <a:r>
              <a:rPr lang="zh-CN" altLang="en-US"/>
              <a:t>可以看成是页表的频繁访问数据的副本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r>
              <a:rPr lang="zh-CN" altLang="en-US"/>
              <a:t>快表是将页表存于Cache中；慢表示将页表存于内存上。</a:t>
            </a:r>
          </a:p>
          <a:p>
            <a:r>
              <a:rPr lang="zh-CN" altLang="en-US"/>
              <a:t>因此慢表需要访问两次内存才能取出数据，而快表是访问一次Cache和一次内存，因此更快。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快表</a:t>
            </a: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31820" y="2284095"/>
            <a:ext cx="3564890" cy="233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96280" y="2284095"/>
            <a:ext cx="832485" cy="29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4555" y="843915"/>
            <a:ext cx="71075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将进程空间分为一个个段，每段也有段号和段内地址，与页式存储不同的是，每段物理</a:t>
            </a:r>
            <a:r>
              <a:rPr lang="zh-CN" altLang="en-US" sz="1400" b="1"/>
              <a:t>大小不同</a:t>
            </a:r>
            <a:r>
              <a:rPr lang="zh-CN" altLang="en-US" sz="1400"/>
              <a:t>，分段是根据逻辑整体分段的.</a:t>
            </a:r>
          </a:p>
          <a:p>
            <a:endParaRPr lang="zh-CN" altLang="en-US" sz="1400"/>
          </a:p>
          <a:p>
            <a:r>
              <a:rPr lang="zh-CN" altLang="en-US" sz="1400"/>
              <a:t>地址表示：（段号，段内偏移）：其中段内偏移不能超过该段号对应的段长，否则越界错误，而此地址对应的真正内存地址应该是：段号对应的基地址+段内偏移。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1505" y="2071370"/>
            <a:ext cx="5893435" cy="2654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8125" y="2981960"/>
            <a:ext cx="2279015" cy="174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/>
              <a:t>优点：程序逻辑完整，修改互不影响</a:t>
            </a:r>
          </a:p>
          <a:p>
            <a:r>
              <a:rPr lang="zh-CN" altLang="en-US" sz="1600"/>
              <a:t>内存利用率低，缺点：内存碎片浪费大</a:t>
            </a: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段氏存储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>
              <p:custDataLst>
                <p:tags r:id="rId4"/>
              </p:custDataLst>
            </p:nvPr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5"/>
              </p:custDataLst>
            </p:nvPr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>
            <p:custDataLst>
              <p:tags r:id="rId3"/>
            </p:custDataLst>
          </p:nvPr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843915"/>
            <a:ext cx="76180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设某进程的段表如下所示，逻辑地址（ ）可以转换为对应的物理位置。</a:t>
            </a:r>
          </a:p>
          <a:p>
            <a:r>
              <a:rPr lang="zh-CN" altLang="en-US" sz="1600"/>
              <a:t>A.（0，1597）、（1，30）和（3，1390）</a:t>
            </a:r>
          </a:p>
          <a:p>
            <a:r>
              <a:rPr lang="zh-CN" altLang="en-US" sz="1600"/>
              <a:t>B.（0，128）、（1，30）和（3，1390）</a:t>
            </a:r>
          </a:p>
          <a:p>
            <a:r>
              <a:rPr lang="zh-CN" altLang="en-US" sz="1600"/>
              <a:t>C.（0，1597）、（2，98）和（3，1390）</a:t>
            </a:r>
          </a:p>
          <a:p>
            <a:r>
              <a:rPr lang="zh-CN" altLang="en-US" sz="1600"/>
              <a:t>D</a:t>
            </a:r>
            <a:r>
              <a:rPr lang="zh-CN" altLang="en-US" sz="1600">
                <a:sym typeface="+mn-ea"/>
              </a:rPr>
              <a:t>.（</a:t>
            </a:r>
            <a:r>
              <a:rPr lang="zh-CN" altLang="en-US" sz="1600"/>
              <a:t>0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/>
              <a:t>128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（2，98）和（4，1066）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3585" y="1348105"/>
            <a:ext cx="4531995" cy="302768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e0a2ba-7e34-4787-86f4-c2317ac5d6aa"/>
  <p:tag name="COMMONDATA" val="eyJoZGlkIjoiMDI1ZDBmNTAwNjIyMjhjMjg3MjA5YmUxMzExMTBhZ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1fdef67-cb68-4724-95a6-4ae6dadf1ba5}"/>
  <p:tag name="TABLE_ENDDRAG_ORIGIN_RECT" val="441*141"/>
  <p:tag name="TABLE_ENDDRAG_RECT" val="149*145*441*1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790,&quot;width&quot;:8050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50,&quot;width&quot;:9270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d9aae10-22fd-480d-b7d3-3beb039c1ae8}"/>
  <p:tag name="TABLE_ENDDRAG_ORIGIN_RECT" val="503*200"/>
  <p:tag name="TABLE_ENDDRAG_RECT" val="99*179*503*2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ceb071-aaf2-4449-acc6-7200e856923b}"/>
  <p:tag name="TABLE_ENDDRAG_ORIGIN_RECT" val="382*152"/>
  <p:tag name="TABLE_ENDDRAG_RECT" val="155*162*382*1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2300</Words>
  <Application>Microsoft Office PowerPoint</Application>
  <PresentationFormat>全屏显示(16:9)</PresentationFormat>
  <Paragraphs>245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洋 汪</cp:lastModifiedBy>
  <cp:revision>163</cp:revision>
  <dcterms:created xsi:type="dcterms:W3CDTF">2015-03-22T11:03:00Z</dcterms:created>
  <dcterms:modified xsi:type="dcterms:W3CDTF">2023-06-12T14:04:53Z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2052-11.1.0.14177</vt:lpwstr>
  </property>
  <property fmtid="{D5CDD505-2E9C-101B-9397-08002B2CF9AE}" pid="3" name="ICV">
    <vt:lpwstr>BBD3920CE3F8443DB356F5CBF7453483_13</vt:lpwstr>
  </property>
</Properties>
</file>