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sldIdLst>
    <p:sldId id="414" r:id="rId3"/>
    <p:sldId id="674" r:id="rId5"/>
    <p:sldId id="675" r:id="rId6"/>
    <p:sldId id="682" r:id="rId7"/>
    <p:sldId id="784" r:id="rId8"/>
    <p:sldId id="783" r:id="rId9"/>
    <p:sldId id="683" r:id="rId10"/>
    <p:sldId id="684" r:id="rId11"/>
    <p:sldId id="685" r:id="rId12"/>
    <p:sldId id="686" r:id="rId13"/>
    <p:sldId id="687" r:id="rId14"/>
    <p:sldId id="689" r:id="rId15"/>
    <p:sldId id="690" r:id="rId16"/>
    <p:sldId id="794" r:id="rId17"/>
  </p:sldIdLst>
  <p:sldSz cx="9144000" cy="5143500" type="screen16x9"/>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62" userDrawn="1">
          <p15:clr>
            <a:srgbClr val="A4A3A4"/>
          </p15:clr>
        </p15:guide>
        <p15:guide id="2" pos="289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1426"/>
    <a:srgbClr val="E74C2E"/>
    <a:srgbClr val="CB3517"/>
    <a:srgbClr val="323A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7914" autoAdjust="0"/>
  </p:normalViewPr>
  <p:slideViewPr>
    <p:cSldViewPr showGuides="1">
      <p:cViewPr varScale="1">
        <p:scale>
          <a:sx n="216" d="100"/>
          <a:sy n="216" d="100"/>
        </p:scale>
        <p:origin x="200" y="116"/>
      </p:cViewPr>
      <p:guideLst>
        <p:guide orient="horz" pos="1462"/>
        <p:guide pos="2899"/>
      </p:guideLst>
    </p:cSldViewPr>
  </p:slideViewPr>
  <p:notesTextViewPr>
    <p:cViewPr>
      <p:scale>
        <a:sx n="1" d="1"/>
        <a:sy n="1" d="1"/>
      </p:scale>
      <p:origin x="0" y="0"/>
    </p:cViewPr>
  </p:notesTextViewPr>
  <p:sorterViewPr>
    <p:cViewPr>
      <p:scale>
        <a:sx n="122" d="100"/>
        <a:sy n="122"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gs" Target="tags/tag28.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C286FA-1D4E-41F4-820F-9675833312C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179876-21DC-41E8-8E63-89BCD04AD88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D608D6B-5688-4B1B-816B-C8E80BFF8CDD}" type="datetime1">
              <a:rPr lang="zh-CN" altLang="en-US" smtClean="0"/>
            </a:fld>
            <a:endParaRPr lang="zh-CN" altLang="en-US"/>
          </a:p>
        </p:txBody>
      </p:sp>
      <p:sp>
        <p:nvSpPr>
          <p:cNvPr id="6" name="灯片编号占位符 5"/>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F16079A-01F7-403F-A5A4-2406BB22D543}" type="datetime1">
              <a:rPr lang="zh-CN" altLang="en-US" smtClean="0"/>
            </a:fld>
            <a:endParaRPr lang="zh-CN" altLang="en-US"/>
          </a:p>
        </p:txBody>
      </p:sp>
      <p:sp>
        <p:nvSpPr>
          <p:cNvPr id="6" name="灯片编号占位符 5"/>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0E9E1B8-D0C0-42DE-B82B-0D9273CB657D}" type="datetime1">
              <a:rPr lang="zh-CN" altLang="en-US" smtClean="0"/>
            </a:fld>
            <a:endParaRPr lang="zh-CN" altLang="en-US"/>
          </a:p>
        </p:txBody>
      </p:sp>
      <p:sp>
        <p:nvSpPr>
          <p:cNvPr id="6" name="灯片编号占位符 5"/>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A0CE1AF-DAB2-4ADF-93FA-D25DD27C0739}" type="datetime1">
              <a:rPr lang="zh-CN" altLang="en-US" smtClean="0"/>
            </a:fld>
            <a:endParaRPr lang="zh-CN" altLang="en-US"/>
          </a:p>
        </p:txBody>
      </p:sp>
      <p:sp>
        <p:nvSpPr>
          <p:cNvPr id="6" name="灯片编号占位符 5"/>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C4AE661-801A-4BC7-BD13-B4514D0BF7CB}" type="datetime1">
              <a:rPr lang="zh-CN" altLang="en-US" smtClean="0"/>
            </a:fld>
            <a:endParaRPr lang="zh-CN" altLang="en-US"/>
          </a:p>
        </p:txBody>
      </p:sp>
      <p:sp>
        <p:nvSpPr>
          <p:cNvPr id="6" name="灯片编号占位符 5"/>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AE90F0C4-B81E-437B-B9F6-D83FD98A62B2}" type="datetime1">
              <a:rPr lang="zh-CN" altLang="en-US" smtClean="0"/>
            </a:fld>
            <a:endParaRPr lang="zh-CN" altLang="en-US"/>
          </a:p>
        </p:txBody>
      </p:sp>
      <p:sp>
        <p:nvSpPr>
          <p:cNvPr id="7" name="灯片编号占位符 6"/>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7" name="日期占位符 6"/>
          <p:cNvSpPr>
            <a:spLocks noGrp="1"/>
          </p:cNvSpPr>
          <p:nvPr>
            <p:ph type="dt" sz="half" idx="10"/>
          </p:nvPr>
        </p:nvSpPr>
        <p:spPr/>
        <p:txBody>
          <a:bodyPr/>
          <a:lstStyle/>
          <a:p>
            <a:fld id="{7C37047B-9E9A-4966-BBED-C933A05174B3}" type="datetime1">
              <a:rPr lang="zh-CN" altLang="en-US" smtClean="0"/>
            </a:fld>
            <a:endParaRPr lang="zh-CN" altLang="en-US"/>
          </a:p>
        </p:txBody>
      </p:sp>
      <p:sp>
        <p:nvSpPr>
          <p:cNvPr id="9" name="灯片编号占位符 8"/>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C156E77B-BCC5-45BE-9B5E-2D38C7AFB5B0}" type="datetime1">
              <a:rPr lang="zh-CN" altLang="en-US" smtClean="0"/>
            </a:fld>
            <a:endParaRPr lang="zh-CN" altLang="en-US"/>
          </a:p>
        </p:txBody>
      </p:sp>
      <p:sp>
        <p:nvSpPr>
          <p:cNvPr id="5" name="灯片编号占位符 4"/>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78B9A80-8B57-403E-9ABD-5EF56E9E49B2}" type="datetime1">
              <a:rPr lang="zh-CN" altLang="en-US" smtClean="0"/>
            </a:fld>
            <a:endParaRPr lang="zh-CN" altLang="en-US"/>
          </a:p>
        </p:txBody>
      </p:sp>
      <p:sp>
        <p:nvSpPr>
          <p:cNvPr id="4" name="灯片编号占位符 3"/>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08F5F676-15A5-402A-A89B-21515CD99382}" type="datetime1">
              <a:rPr lang="zh-CN" altLang="en-US" smtClean="0"/>
            </a:fld>
            <a:endParaRPr lang="zh-CN" altLang="en-US"/>
          </a:p>
        </p:txBody>
      </p:sp>
      <p:sp>
        <p:nvSpPr>
          <p:cNvPr id="7" name="灯片编号占位符 6"/>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6E23C7EA-4A56-4142-8A9F-722925628C6B}" type="datetime1">
              <a:rPr lang="zh-CN" altLang="en-US" smtClean="0"/>
            </a:fld>
            <a:endParaRPr lang="zh-CN" altLang="en-US"/>
          </a:p>
        </p:txBody>
      </p:sp>
      <p:sp>
        <p:nvSpPr>
          <p:cNvPr id="7" name="灯片编号占位符 6"/>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userDrawn="1"/>
        </p:nvSpPr>
        <p:spPr>
          <a:xfrm>
            <a:off x="1" y="4731990"/>
            <a:ext cx="9143999" cy="41653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4" name="日期占位符 3"/>
          <p:cNvSpPr>
            <a:spLocks noGrp="1"/>
          </p:cNvSpPr>
          <p:nvPr>
            <p:ph type="dt" sz="half" idx="2"/>
          </p:nvPr>
        </p:nvSpPr>
        <p:spPr>
          <a:xfrm>
            <a:off x="62136" y="4803335"/>
            <a:ext cx="2133600" cy="273844"/>
          </a:xfrm>
          <a:prstGeom prst="rect">
            <a:avLst/>
          </a:prstGeom>
        </p:spPr>
        <p:txBody>
          <a:bodyPr vert="horz" lIns="91440" tIns="45720" rIns="91440" bIns="45720" rtlCol="0" anchor="ctr"/>
          <a:lstStyle>
            <a:lvl1pPr algn="l">
              <a:defRPr sz="1200">
                <a:solidFill>
                  <a:schemeClr val="bg1"/>
                </a:solidFill>
                <a:latin typeface="Impact" panose="020B0806030902050204" pitchFamily="34" charset="0"/>
                <a:ea typeface="+mn-ea"/>
              </a:defRPr>
            </a:lvl1pPr>
          </a:lstStyle>
          <a:p>
            <a:fld id="{9DD1F462-85FF-4F29-B431-4C51C50C97AB}" type="datetime1">
              <a:rPr lang="zh-CN" altLang="en-US" smtClean="0"/>
            </a:fld>
            <a:endParaRPr lang="zh-CN" altLang="en-US"/>
          </a:p>
        </p:txBody>
      </p:sp>
      <p:grpSp>
        <p:nvGrpSpPr>
          <p:cNvPr id="9" name="组合 8"/>
          <p:cNvGrpSpPr/>
          <p:nvPr userDrawn="1"/>
        </p:nvGrpSpPr>
        <p:grpSpPr>
          <a:xfrm>
            <a:off x="8662737" y="4867191"/>
            <a:ext cx="224839" cy="224839"/>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11640049" y="6556709"/>
              <a:ext cx="144379" cy="168442"/>
            </a:xfrm>
            <a:prstGeom prst="rightArrow">
              <a:avLst/>
            </a:prstGeom>
            <a:solidFill>
              <a:srgbClr val="1314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userDrawn="1"/>
        </p:nvGrpSpPr>
        <p:grpSpPr>
          <a:xfrm flipH="1">
            <a:off x="8291829" y="4867191"/>
            <a:ext cx="224839" cy="224839"/>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11640049" y="6556709"/>
              <a:ext cx="144379" cy="168442"/>
            </a:xfrm>
            <a:prstGeom prst="rightArrow">
              <a:avLst/>
            </a:prstGeom>
            <a:solidFill>
              <a:srgbClr val="1314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矩形 37"/>
          <p:cNvSpPr/>
          <p:nvPr userDrawn="1"/>
        </p:nvSpPr>
        <p:spPr>
          <a:xfrm>
            <a:off x="-1" y="195486"/>
            <a:ext cx="827585" cy="46635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userDrawn="1"/>
        </p:nvSpPr>
        <p:spPr>
          <a:xfrm>
            <a:off x="895341" y="195183"/>
            <a:ext cx="220275" cy="46635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userDrawn="1"/>
        </p:nvSpPr>
        <p:spPr>
          <a:xfrm>
            <a:off x="8848519" y="223916"/>
            <a:ext cx="296534" cy="46635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tags" Target="../tags/tag20.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tags" Target="../tags/tag22.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tags" Target="../tags/tag24.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tags" Target="../tags/tag27.xml"/><Relationship Id="rId1" Type="http://schemas.openxmlformats.org/officeDocument/2006/relationships/tags" Target="../tags/tag26.xml"/></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tags" Target="../tags/tag3.xml"/><Relationship Id="rId3" Type="http://schemas.openxmlformats.org/officeDocument/2006/relationships/image" Target="../media/image3.png"/><Relationship Id="rId2" Type="http://schemas.openxmlformats.org/officeDocument/2006/relationships/tags" Target="../tags/tag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tags" Target="../tags/tag14.xml"/><Relationship Id="rId3" Type="http://schemas.openxmlformats.org/officeDocument/2006/relationships/image" Target="../media/image4.png"/><Relationship Id="rId2" Type="http://schemas.openxmlformats.org/officeDocument/2006/relationships/tags" Target="../tags/tag13.xml"/><Relationship Id="rId1" Type="http://schemas.openxmlformats.org/officeDocument/2006/relationships/tags" Target="../tags/tag12.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2.xml"/><Relationship Id="rId4" Type="http://schemas.openxmlformats.org/officeDocument/2006/relationships/tags" Target="../tags/tag17.xml"/><Relationship Id="rId3" Type="http://schemas.openxmlformats.org/officeDocument/2006/relationships/image" Target="../media/image5.png"/><Relationship Id="rId2" Type="http://schemas.openxmlformats.org/officeDocument/2006/relationships/tags" Target="../tags/tag16.xml"/><Relationship Id="rId1" Type="http://schemas.openxmlformats.org/officeDocument/2006/relationships/tags" Target="../tags/tag15.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tags" Target="../tags/tag18.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8" name="Picture 4" descr="d:\users\administrator\appdata\roaming\360se6\User Data\temp\188976-1206061014078.jpg"/>
          <p:cNvPicPr>
            <a:picLocks noChangeAspect="1" noChangeArrowheads="1"/>
          </p:cNvPicPr>
          <p:nvPr/>
        </p:nvPicPr>
        <p:blipFill rotWithShape="1">
          <a:blip r:embed="rId1">
            <a:extLst>
              <a:ext uri="{28A0092B-C50C-407E-A947-70E740481C1C}">
                <a14:useLocalDpi xmlns:a14="http://schemas.microsoft.com/office/drawing/2010/main" val="0"/>
              </a:ext>
            </a:extLst>
          </a:blip>
          <a:srcRect t="7909"/>
          <a:stretch>
            <a:fillRect/>
          </a:stretch>
        </p:blipFill>
        <p:spPr bwMode="auto">
          <a:xfrm>
            <a:off x="230779" y="149097"/>
            <a:ext cx="8025843" cy="4109416"/>
          </a:xfrm>
          <a:prstGeom prst="rect">
            <a:avLst/>
          </a:prstGeom>
          <a:noFill/>
          <a:extLst>
            <a:ext uri="{909E8E84-426E-40DD-AFC4-6F175D3DCCD1}">
              <a14:hiddenFill xmlns:a14="http://schemas.microsoft.com/office/drawing/2010/main">
                <a:solidFill>
                  <a:srgbClr val="FFFFFF"/>
                </a:solidFill>
              </a14:hiddenFill>
            </a:ext>
          </a:extLst>
        </p:spPr>
      </p:pic>
      <p:sp>
        <p:nvSpPr>
          <p:cNvPr id="6" name="日期占位符 1"/>
          <p:cNvSpPr txBox="1"/>
          <p:nvPr/>
        </p:nvSpPr>
        <p:spPr>
          <a:xfrm>
            <a:off x="2406188" y="4675787"/>
            <a:ext cx="2133600" cy="273844"/>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bg1"/>
                </a:solidFill>
                <a:latin typeface="Impact" panose="020B080603090205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BCCAE67-CA47-4824-86DE-BA31F9CF9142}" type="datetime1">
              <a:rPr lang="zh-CN" altLang="en-US" smtClean="0"/>
            </a:fld>
            <a:endParaRPr lang="zh-CN" altLang="en-US"/>
          </a:p>
        </p:txBody>
      </p:sp>
      <p:sp>
        <p:nvSpPr>
          <p:cNvPr id="36" name="矩形 26"/>
          <p:cNvSpPr>
            <a:spLocks noChangeArrowheads="1"/>
          </p:cNvSpPr>
          <p:nvPr/>
        </p:nvSpPr>
        <p:spPr bwMode="auto">
          <a:xfrm>
            <a:off x="3059255" y="3260968"/>
            <a:ext cx="5641158" cy="493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r>
              <a:rPr lang="zh-CN" altLang="en-US" sz="2800" b="1" spc="225" dirty="0">
                <a:solidFill>
                  <a:schemeClr val="tx2">
                    <a:lumMod val="75000"/>
                  </a:schemeClr>
                </a:solidFill>
                <a:latin typeface="微软雅黑" panose="020B0503020204020204" pitchFamily="34" charset="-122"/>
                <a:ea typeface="微软雅黑" panose="020B0503020204020204" pitchFamily="34" charset="-122"/>
              </a:rPr>
              <a:t>系统架构设计师</a:t>
            </a:r>
            <a:r>
              <a:rPr lang="en-US" altLang="zh-CN" b="1" spc="225" dirty="0">
                <a:solidFill>
                  <a:schemeClr val="tx2">
                    <a:lumMod val="75000"/>
                  </a:schemeClr>
                </a:solidFill>
                <a:latin typeface="微软雅黑" panose="020B0503020204020204" pitchFamily="34" charset="-122"/>
                <a:ea typeface="微软雅黑" panose="020B0503020204020204" pitchFamily="34" charset="-122"/>
              </a:rPr>
              <a:t>-</a:t>
            </a:r>
            <a:r>
              <a:rPr lang="zh-CN" altLang="en-US" b="1" spc="225" dirty="0">
                <a:solidFill>
                  <a:schemeClr val="tx2">
                    <a:lumMod val="75000"/>
                  </a:schemeClr>
                </a:solidFill>
                <a:latin typeface="微软雅黑" panose="020B0503020204020204" pitchFamily="34" charset="-122"/>
                <a:ea typeface="微软雅黑" panose="020B0503020204020204" pitchFamily="34" charset="-122"/>
              </a:rPr>
              <a:t>数据库系统</a:t>
            </a:r>
            <a:endParaRPr lang="zh-CN" altLang="en-US" b="1" spc="225" dirty="0">
              <a:solidFill>
                <a:schemeClr val="tx2">
                  <a:lumMod val="75000"/>
                </a:schemeClr>
              </a:solidFill>
              <a:latin typeface="微软雅黑" panose="020B0503020204020204" pitchFamily="34" charset="-122"/>
              <a:ea typeface="微软雅黑" panose="020B0503020204020204" pitchFamily="34" charset="-122"/>
            </a:endParaRPr>
          </a:p>
        </p:txBody>
      </p:sp>
      <p:grpSp>
        <p:nvGrpSpPr>
          <p:cNvPr id="37" name="组合 36"/>
          <p:cNvGrpSpPr/>
          <p:nvPr/>
        </p:nvGrpSpPr>
        <p:grpSpPr>
          <a:xfrm>
            <a:off x="4204077" y="4025333"/>
            <a:ext cx="3887594" cy="72009"/>
            <a:chOff x="539552" y="195486"/>
            <a:chExt cx="1482080" cy="72008"/>
          </a:xfrm>
        </p:grpSpPr>
        <p:sp>
          <p:nvSpPr>
            <p:cNvPr id="38" name="矩形 37"/>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1301552" y="195486"/>
              <a:ext cx="720080" cy="7200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TextBox 39"/>
          <p:cNvSpPr txBox="1"/>
          <p:nvPr/>
        </p:nvSpPr>
        <p:spPr>
          <a:xfrm>
            <a:off x="4132068" y="4097342"/>
            <a:ext cx="723275" cy="253916"/>
          </a:xfrm>
          <a:prstGeom prst="rect">
            <a:avLst/>
          </a:prstGeom>
          <a:noFill/>
        </p:spPr>
        <p:txBody>
          <a:bodyPr wrap="none" rtlCol="0">
            <a:spAutoFit/>
          </a:bodyPr>
          <a:lstStyle/>
          <a:p>
            <a:r>
              <a:rPr lang="en-US" altLang="zh-CN" sz="1050" dirty="0">
                <a:solidFill>
                  <a:srgbClr val="E74C2E"/>
                </a:solidFill>
                <a:latin typeface="Impact" panose="020B0806030902050204" pitchFamily="34" charset="0"/>
              </a:rPr>
              <a:t>DESIGNER:</a:t>
            </a:r>
            <a:endParaRPr lang="zh-CN" altLang="en-US" sz="1050" dirty="0">
              <a:solidFill>
                <a:srgbClr val="E74C2E"/>
              </a:solidFill>
              <a:latin typeface="Impact" panose="020B0806030902050204" pitchFamily="34" charset="0"/>
              <a:ea typeface="微软雅黑" panose="020B0503020204020204" pitchFamily="34" charset="-122"/>
            </a:endParaRPr>
          </a:p>
        </p:txBody>
      </p:sp>
      <p:sp>
        <p:nvSpPr>
          <p:cNvPr id="41" name="TextBox 40"/>
          <p:cNvSpPr txBox="1"/>
          <p:nvPr/>
        </p:nvSpPr>
        <p:spPr>
          <a:xfrm>
            <a:off x="4106254" y="4227032"/>
            <a:ext cx="995680" cy="337185"/>
          </a:xfrm>
          <a:prstGeom prst="rect">
            <a:avLst/>
          </a:prstGeom>
          <a:noFill/>
        </p:spPr>
        <p:txBody>
          <a:bodyPr wrap="none" rtlCol="0">
            <a:spAutoFit/>
          </a:bodyPr>
          <a:lstStyle/>
          <a:p>
            <a:pPr algn="l"/>
            <a:r>
              <a:rPr lang="zh-CN" altLang="en-US" sz="1600" dirty="0">
                <a:solidFill>
                  <a:schemeClr val="bg1">
                    <a:lumMod val="50000"/>
                  </a:schemeClr>
                </a:solidFill>
                <a:latin typeface="Impact" panose="020B0806030902050204" pitchFamily="34" charset="0"/>
                <a:ea typeface="微软雅黑" panose="020B0503020204020204" pitchFamily="34" charset="-122"/>
              </a:rPr>
              <a:t>汪洋老师</a:t>
            </a:r>
            <a:endParaRPr lang="zh-CN" altLang="en-US" sz="1600" b="1" dirty="0">
              <a:solidFill>
                <a:schemeClr val="bg1">
                  <a:lumMod val="50000"/>
                </a:schemeClr>
              </a:solidFill>
              <a:latin typeface="Impact" panose="020B0806030902050204" pitchFamily="34" charset="0"/>
              <a:ea typeface="微软雅黑" panose="020B0503020204020204" pitchFamily="34" charset="-122"/>
            </a:endParaRPr>
          </a:p>
        </p:txBody>
      </p:sp>
      <p:grpSp>
        <p:nvGrpSpPr>
          <p:cNvPr id="42" name="组合 41"/>
          <p:cNvGrpSpPr/>
          <p:nvPr/>
        </p:nvGrpSpPr>
        <p:grpSpPr>
          <a:xfrm>
            <a:off x="3016451" y="4025031"/>
            <a:ext cx="1119868" cy="466662"/>
            <a:chOff x="3163712" y="2643758"/>
            <a:chExt cx="1119868" cy="466662"/>
          </a:xfrm>
        </p:grpSpPr>
        <p:sp>
          <p:nvSpPr>
            <p:cNvPr id="43" name="矩形 42"/>
            <p:cNvSpPr/>
            <p:nvPr/>
          </p:nvSpPr>
          <p:spPr>
            <a:xfrm>
              <a:off x="3163712" y="2644061"/>
              <a:ext cx="827585" cy="4663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3987046" y="2643758"/>
              <a:ext cx="296534" cy="46635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5" name="组合 44"/>
          <p:cNvGrpSpPr>
            <a:grpSpLocks noChangeAspect="1"/>
          </p:cNvGrpSpPr>
          <p:nvPr/>
        </p:nvGrpSpPr>
        <p:grpSpPr>
          <a:xfrm>
            <a:off x="5868144" y="4138461"/>
            <a:ext cx="422091" cy="422091"/>
            <a:chOff x="2492224" y="1959430"/>
            <a:chExt cx="2148114" cy="2148114"/>
          </a:xfrm>
        </p:grpSpPr>
        <p:sp>
          <p:nvSpPr>
            <p:cNvPr id="46" name="椭圆 45"/>
            <p:cNvSpPr/>
            <p:nvPr/>
          </p:nvSpPr>
          <p:spPr>
            <a:xfrm>
              <a:off x="2492224" y="1959430"/>
              <a:ext cx="2148114" cy="2148114"/>
            </a:xfrm>
            <a:prstGeom prst="ellipse">
              <a:avLst/>
            </a:prstGeom>
            <a:solidFill>
              <a:srgbClr val="C00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47" name="图片 46"/>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3072056" y="2549554"/>
              <a:ext cx="1162402" cy="1190723"/>
            </a:xfrm>
            <a:prstGeom prst="rect">
              <a:avLst/>
            </a:prstGeom>
          </p:spPr>
        </p:pic>
      </p:grpSp>
      <p:grpSp>
        <p:nvGrpSpPr>
          <p:cNvPr id="48" name="组合 47"/>
          <p:cNvGrpSpPr>
            <a:grpSpLocks noChangeAspect="1"/>
          </p:cNvGrpSpPr>
          <p:nvPr/>
        </p:nvGrpSpPr>
        <p:grpSpPr>
          <a:xfrm>
            <a:off x="6878646" y="4138461"/>
            <a:ext cx="422091" cy="422091"/>
            <a:chOff x="6564085" y="1959430"/>
            <a:chExt cx="2148114" cy="2148114"/>
          </a:xfrm>
        </p:grpSpPr>
        <p:sp>
          <p:nvSpPr>
            <p:cNvPr id="49" name="椭圆 48"/>
            <p:cNvSpPr/>
            <p:nvPr/>
          </p:nvSpPr>
          <p:spPr>
            <a:xfrm>
              <a:off x="6564085" y="1959430"/>
              <a:ext cx="2148114" cy="2148114"/>
            </a:xfrm>
            <a:prstGeom prst="ellipse">
              <a:avLst/>
            </a:prstGeom>
            <a:solidFill>
              <a:srgbClr val="C00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50" name="组合 49"/>
            <p:cNvGrpSpPr/>
            <p:nvPr/>
          </p:nvGrpSpPr>
          <p:grpSpPr>
            <a:xfrm>
              <a:off x="7033174" y="2413982"/>
              <a:ext cx="1209936" cy="1239010"/>
              <a:chOff x="3598200" y="1732459"/>
              <a:chExt cx="1947600" cy="1994400"/>
            </a:xfrm>
          </p:grpSpPr>
          <p:sp>
            <p:nvSpPr>
              <p:cNvPr id="51" name="Freeform 5"/>
              <p:cNvSpPr/>
              <p:nvPr/>
            </p:nvSpPr>
            <p:spPr bwMode="auto">
              <a:xfrm>
                <a:off x="4815450" y="1732459"/>
                <a:ext cx="417924" cy="1423836"/>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Freeform 6"/>
              <p:cNvSpPr/>
              <p:nvPr/>
            </p:nvSpPr>
            <p:spPr bwMode="auto">
              <a:xfrm>
                <a:off x="3853824" y="2462367"/>
                <a:ext cx="515304" cy="61683"/>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53" name="Freeform 7"/>
              <p:cNvSpPr/>
              <p:nvPr/>
            </p:nvSpPr>
            <p:spPr bwMode="auto">
              <a:xfrm>
                <a:off x="3853824" y="2750218"/>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Freeform 8"/>
              <p:cNvSpPr/>
              <p:nvPr/>
            </p:nvSpPr>
            <p:spPr bwMode="auto">
              <a:xfrm>
                <a:off x="3853824" y="3032931"/>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Freeform 9"/>
              <p:cNvSpPr>
                <a:spLocks noEditPoints="1"/>
              </p:cNvSpPr>
              <p:nvPr/>
            </p:nvSpPr>
            <p:spPr bwMode="auto">
              <a:xfrm>
                <a:off x="3598200" y="1881526"/>
                <a:ext cx="1947600" cy="1845333"/>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56" name="组合 55"/>
          <p:cNvGrpSpPr>
            <a:grpSpLocks noChangeAspect="1"/>
          </p:cNvGrpSpPr>
          <p:nvPr/>
        </p:nvGrpSpPr>
        <p:grpSpPr>
          <a:xfrm>
            <a:off x="6374590" y="4138461"/>
            <a:ext cx="422091" cy="422091"/>
            <a:chOff x="4528154" y="1959430"/>
            <a:chExt cx="2148114" cy="2148114"/>
          </a:xfrm>
        </p:grpSpPr>
        <p:sp>
          <p:nvSpPr>
            <p:cNvPr id="57" name="椭圆 56"/>
            <p:cNvSpPr/>
            <p:nvPr/>
          </p:nvSpPr>
          <p:spPr>
            <a:xfrm>
              <a:off x="4528154" y="1959430"/>
              <a:ext cx="2148114" cy="2148114"/>
            </a:xfrm>
            <a:prstGeom prst="ellipse">
              <a:avLst/>
            </a:prstGeom>
            <a:solidFill>
              <a:srgbClr val="C00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58" name="Group 4"/>
            <p:cNvGrpSpPr>
              <a:grpSpLocks noChangeAspect="1"/>
            </p:cNvGrpSpPr>
            <p:nvPr/>
          </p:nvGrpSpPr>
          <p:grpSpPr bwMode="auto">
            <a:xfrm>
              <a:off x="5033378" y="2342981"/>
              <a:ext cx="1137666" cy="1381012"/>
              <a:chOff x="2694" y="1931"/>
              <a:chExt cx="374" cy="454"/>
            </a:xfrm>
            <a:solidFill>
              <a:schemeClr val="bg1"/>
            </a:solidFill>
          </p:grpSpPr>
          <p:sp>
            <p:nvSpPr>
              <p:cNvPr id="59"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60" name="Freeform 6"/>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Freeform 7"/>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Freeform 8"/>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63" name="Freeform 9"/>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64" name="Freeform 10"/>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65" name="Freeform 11"/>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1000"/>
                                        <p:tgtEl>
                                          <p:spTgt spid="1028"/>
                                        </p:tgtEl>
                                      </p:cBhvr>
                                    </p:animEffect>
                                    <p:anim calcmode="lin" valueType="num">
                                      <p:cBhvr>
                                        <p:cTn id="8" dur="1000" fill="hold"/>
                                        <p:tgtEl>
                                          <p:spTgt spid="1028"/>
                                        </p:tgtEl>
                                        <p:attrNameLst>
                                          <p:attrName>ppt_x</p:attrName>
                                        </p:attrNameLst>
                                      </p:cBhvr>
                                      <p:tavLst>
                                        <p:tav tm="0">
                                          <p:val>
                                            <p:strVal val="#ppt_x"/>
                                          </p:val>
                                        </p:tav>
                                        <p:tav tm="100000">
                                          <p:val>
                                            <p:strVal val="#ppt_x"/>
                                          </p:val>
                                        </p:tav>
                                      </p:tavLst>
                                    </p:anim>
                                    <p:anim calcmode="lin" valueType="num">
                                      <p:cBhvr>
                                        <p:cTn id="9" dur="1000" fill="hold"/>
                                        <p:tgtEl>
                                          <p:spTgt spid="102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7" presetClass="entr" presetSubtype="0" fill="hold" grpId="0" nodeType="afterEffect">
                                  <p:stCondLst>
                                    <p:cond delay="0"/>
                                  </p:stCondLst>
                                  <p:iterate type="lt">
                                    <p:tmPct val="50000"/>
                                  </p:iterate>
                                  <p:childTnLst>
                                    <p:set>
                                      <p:cBhvr>
                                        <p:cTn id="12" dur="1" fill="hold">
                                          <p:stCondLst>
                                            <p:cond delay="0"/>
                                          </p:stCondLst>
                                        </p:cTn>
                                        <p:tgtEl>
                                          <p:spTgt spid="36"/>
                                        </p:tgtEl>
                                        <p:attrNameLst>
                                          <p:attrName>style.visibility</p:attrName>
                                        </p:attrNameLst>
                                      </p:cBhvr>
                                      <p:to>
                                        <p:strVal val="visible"/>
                                      </p:to>
                                    </p:set>
                                    <p:anim calcmode="discrete" valueType="clr">
                                      <p:cBhvr override="childStyle">
                                        <p:cTn id="13" dur="200"/>
                                        <p:tgtEl>
                                          <p:spTgt spid="36"/>
                                        </p:tgtEl>
                                        <p:attrNameLst>
                                          <p:attrName>style.color</p:attrName>
                                        </p:attrNameLst>
                                      </p:cBhvr>
                                      <p:tavLst>
                                        <p:tav tm="0">
                                          <p:val>
                                            <p:clrVal>
                                              <a:schemeClr val="accent2"/>
                                            </p:clrVal>
                                          </p:val>
                                        </p:tav>
                                        <p:tav tm="50000">
                                          <p:val>
                                            <p:clrVal>
                                              <a:schemeClr val="hlink"/>
                                            </p:clrVal>
                                          </p:val>
                                        </p:tav>
                                      </p:tavLst>
                                    </p:anim>
                                    <p:anim calcmode="discrete" valueType="clr">
                                      <p:cBhvr>
                                        <p:cTn id="14" dur="200"/>
                                        <p:tgtEl>
                                          <p:spTgt spid="36"/>
                                        </p:tgtEl>
                                        <p:attrNameLst>
                                          <p:attrName>fillcolor</p:attrName>
                                        </p:attrNameLst>
                                      </p:cBhvr>
                                      <p:tavLst>
                                        <p:tav tm="0">
                                          <p:val>
                                            <p:clrVal>
                                              <a:schemeClr val="accent2"/>
                                            </p:clrVal>
                                          </p:val>
                                        </p:tav>
                                        <p:tav tm="50000">
                                          <p:val>
                                            <p:clrVal>
                                              <a:schemeClr val="hlink"/>
                                            </p:clrVal>
                                          </p:val>
                                        </p:tav>
                                      </p:tavLst>
                                    </p:anim>
                                    <p:set>
                                      <p:cBhvr>
                                        <p:cTn id="15" dur="200"/>
                                        <p:tgtEl>
                                          <p:spTgt spid="36"/>
                                        </p:tgtEl>
                                        <p:attrNameLst>
                                          <p:attrName>fill.type</p:attrName>
                                        </p:attrNameLst>
                                      </p:cBhvr>
                                      <p:to>
                                        <p:strVal val="solid"/>
                                      </p:to>
                                    </p:set>
                                  </p:childTnLst>
                                </p:cTn>
                              </p:par>
                            </p:childTnLst>
                          </p:cTn>
                        </p:par>
                        <p:par>
                          <p:cTn id="16" fill="hold">
                            <p:stCondLst>
                              <p:cond delay="1399"/>
                            </p:stCondLst>
                            <p:childTnLst>
                              <p:par>
                                <p:cTn id="17" presetID="2" presetClass="entr" presetSubtype="8" fill="hold" nodeType="after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500" fill="hold"/>
                                        <p:tgtEl>
                                          <p:spTgt spid="42"/>
                                        </p:tgtEl>
                                        <p:attrNameLst>
                                          <p:attrName>ppt_x</p:attrName>
                                        </p:attrNameLst>
                                      </p:cBhvr>
                                      <p:tavLst>
                                        <p:tav tm="0">
                                          <p:val>
                                            <p:strVal val="0-#ppt_w/2"/>
                                          </p:val>
                                        </p:tav>
                                        <p:tav tm="100000">
                                          <p:val>
                                            <p:strVal val="#ppt_x"/>
                                          </p:val>
                                        </p:tav>
                                      </p:tavLst>
                                    </p:anim>
                                    <p:anim calcmode="lin" valueType="num">
                                      <p:cBhvr additive="base">
                                        <p:cTn id="20" dur="500" fill="hold"/>
                                        <p:tgtEl>
                                          <p:spTgt spid="42"/>
                                        </p:tgtEl>
                                        <p:attrNameLst>
                                          <p:attrName>ppt_y</p:attrName>
                                        </p:attrNameLst>
                                      </p:cBhvr>
                                      <p:tavLst>
                                        <p:tav tm="0">
                                          <p:val>
                                            <p:strVal val="#ppt_y"/>
                                          </p:val>
                                        </p:tav>
                                        <p:tav tm="100000">
                                          <p:val>
                                            <p:strVal val="#ppt_y"/>
                                          </p:val>
                                        </p:tav>
                                      </p:tavLst>
                                    </p:anim>
                                  </p:childTnLst>
                                </p:cTn>
                              </p:par>
                            </p:childTnLst>
                          </p:cTn>
                        </p:par>
                        <p:par>
                          <p:cTn id="21" fill="hold">
                            <p:stCondLst>
                              <p:cond delay="1899"/>
                            </p:stCondLst>
                            <p:childTnLst>
                              <p:par>
                                <p:cTn id="22" presetID="22" presetClass="entr" presetSubtype="8" fill="hold" nodeType="after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wipe(left)">
                                      <p:cBhvr>
                                        <p:cTn id="24" dur="500"/>
                                        <p:tgtEl>
                                          <p:spTgt spid="37"/>
                                        </p:tgtEl>
                                      </p:cBhvr>
                                    </p:animEffect>
                                  </p:childTnLst>
                                </p:cTn>
                              </p:par>
                            </p:childTnLst>
                          </p:cTn>
                        </p:par>
                        <p:par>
                          <p:cTn id="25" fill="hold">
                            <p:stCondLst>
                              <p:cond delay="2399"/>
                            </p:stCondLst>
                            <p:childTnLst>
                              <p:par>
                                <p:cTn id="26" presetID="56" presetClass="entr" presetSubtype="0" fill="hold" grpId="0" nodeType="afterEffect">
                                  <p:stCondLst>
                                    <p:cond delay="0"/>
                                  </p:stCondLst>
                                  <p:iterate type="lt">
                                    <p:tmPct val="10000"/>
                                  </p:iterate>
                                  <p:childTnLst>
                                    <p:set>
                                      <p:cBhvr>
                                        <p:cTn id="27" dur="1" fill="hold">
                                          <p:stCondLst>
                                            <p:cond delay="0"/>
                                          </p:stCondLst>
                                        </p:cTn>
                                        <p:tgtEl>
                                          <p:spTgt spid="40"/>
                                        </p:tgtEl>
                                        <p:attrNameLst>
                                          <p:attrName>style.visibility</p:attrName>
                                        </p:attrNameLst>
                                      </p:cBhvr>
                                      <p:to>
                                        <p:strVal val="visible"/>
                                      </p:to>
                                    </p:set>
                                    <p:anim by="(-#ppt_w*2)" calcmode="lin" valueType="num">
                                      <p:cBhvr rctx="PPT">
                                        <p:cTn id="28" dur="500" autoRev="1" fill="hold">
                                          <p:stCondLst>
                                            <p:cond delay="0"/>
                                          </p:stCondLst>
                                        </p:cTn>
                                        <p:tgtEl>
                                          <p:spTgt spid="40"/>
                                        </p:tgtEl>
                                        <p:attrNameLst>
                                          <p:attrName>ppt_w</p:attrName>
                                        </p:attrNameLst>
                                      </p:cBhvr>
                                    </p:anim>
                                    <p:anim by="(#ppt_w*0.50)" calcmode="lin" valueType="num">
                                      <p:cBhvr>
                                        <p:cTn id="29" dur="500" decel="50000" autoRev="1" fill="hold">
                                          <p:stCondLst>
                                            <p:cond delay="0"/>
                                          </p:stCondLst>
                                        </p:cTn>
                                        <p:tgtEl>
                                          <p:spTgt spid="40"/>
                                        </p:tgtEl>
                                        <p:attrNameLst>
                                          <p:attrName>ppt_x</p:attrName>
                                        </p:attrNameLst>
                                      </p:cBhvr>
                                    </p:anim>
                                    <p:anim from="(-#ppt_h/2)" to="(#ppt_y)" calcmode="lin" valueType="num">
                                      <p:cBhvr>
                                        <p:cTn id="30" dur="1000" fill="hold">
                                          <p:stCondLst>
                                            <p:cond delay="0"/>
                                          </p:stCondLst>
                                        </p:cTn>
                                        <p:tgtEl>
                                          <p:spTgt spid="40"/>
                                        </p:tgtEl>
                                        <p:attrNameLst>
                                          <p:attrName>ppt_y</p:attrName>
                                        </p:attrNameLst>
                                      </p:cBhvr>
                                    </p:anim>
                                    <p:animRot by="21600000">
                                      <p:cBhvr>
                                        <p:cTn id="31" dur="1000" fill="hold">
                                          <p:stCondLst>
                                            <p:cond delay="0"/>
                                          </p:stCondLst>
                                        </p:cTn>
                                        <p:tgtEl>
                                          <p:spTgt spid="40"/>
                                        </p:tgtEl>
                                        <p:attrNameLst>
                                          <p:attrName>r</p:attrName>
                                        </p:attrNameLst>
                                      </p:cBhvr>
                                    </p:animRot>
                                  </p:childTnLst>
                                </p:cTn>
                              </p:par>
                            </p:childTnLst>
                          </p:cTn>
                        </p:par>
                        <p:par>
                          <p:cTn id="32" fill="hold">
                            <p:stCondLst>
                              <p:cond delay="4199"/>
                            </p:stCondLst>
                            <p:childTnLst>
                              <p:par>
                                <p:cTn id="33" presetID="56" presetClass="entr" presetSubtype="0" fill="hold" grpId="0" nodeType="afterEffect">
                                  <p:stCondLst>
                                    <p:cond delay="0"/>
                                  </p:stCondLst>
                                  <p:iterate type="lt">
                                    <p:tmPct val="10000"/>
                                  </p:iterate>
                                  <p:childTnLst>
                                    <p:set>
                                      <p:cBhvr>
                                        <p:cTn id="34" dur="1" fill="hold">
                                          <p:stCondLst>
                                            <p:cond delay="0"/>
                                          </p:stCondLst>
                                        </p:cTn>
                                        <p:tgtEl>
                                          <p:spTgt spid="41"/>
                                        </p:tgtEl>
                                        <p:attrNameLst>
                                          <p:attrName>style.visibility</p:attrName>
                                        </p:attrNameLst>
                                      </p:cBhvr>
                                      <p:to>
                                        <p:strVal val="visible"/>
                                      </p:to>
                                    </p:set>
                                    <p:anim by="(-#ppt_w*2)" calcmode="lin" valueType="num">
                                      <p:cBhvr rctx="PPT">
                                        <p:cTn id="35" dur="500" autoRev="1" fill="hold">
                                          <p:stCondLst>
                                            <p:cond delay="0"/>
                                          </p:stCondLst>
                                        </p:cTn>
                                        <p:tgtEl>
                                          <p:spTgt spid="41"/>
                                        </p:tgtEl>
                                        <p:attrNameLst>
                                          <p:attrName>ppt_w</p:attrName>
                                        </p:attrNameLst>
                                      </p:cBhvr>
                                    </p:anim>
                                    <p:anim by="(#ppt_w*0.50)" calcmode="lin" valueType="num">
                                      <p:cBhvr>
                                        <p:cTn id="36" dur="500" decel="50000" autoRev="1" fill="hold">
                                          <p:stCondLst>
                                            <p:cond delay="0"/>
                                          </p:stCondLst>
                                        </p:cTn>
                                        <p:tgtEl>
                                          <p:spTgt spid="41"/>
                                        </p:tgtEl>
                                        <p:attrNameLst>
                                          <p:attrName>ppt_x</p:attrName>
                                        </p:attrNameLst>
                                      </p:cBhvr>
                                    </p:anim>
                                    <p:anim from="(-#ppt_h/2)" to="(#ppt_y)" calcmode="lin" valueType="num">
                                      <p:cBhvr>
                                        <p:cTn id="37" dur="1000" fill="hold">
                                          <p:stCondLst>
                                            <p:cond delay="0"/>
                                          </p:stCondLst>
                                        </p:cTn>
                                        <p:tgtEl>
                                          <p:spTgt spid="41"/>
                                        </p:tgtEl>
                                        <p:attrNameLst>
                                          <p:attrName>ppt_y</p:attrName>
                                        </p:attrNameLst>
                                      </p:cBhvr>
                                    </p:anim>
                                    <p:animRot by="21600000">
                                      <p:cBhvr>
                                        <p:cTn id="38" dur="1000" fill="hold">
                                          <p:stCondLst>
                                            <p:cond delay="0"/>
                                          </p:stCondLst>
                                        </p:cTn>
                                        <p:tgtEl>
                                          <p:spTgt spid="41"/>
                                        </p:tgtEl>
                                        <p:attrNameLst>
                                          <p:attrName>r</p:attrName>
                                        </p:attrNameLst>
                                      </p:cBhvr>
                                    </p:animRot>
                                  </p:childTnLst>
                                </p:cTn>
                              </p:par>
                            </p:childTnLst>
                          </p:cTn>
                        </p:par>
                        <p:par>
                          <p:cTn id="39" fill="hold">
                            <p:stCondLst>
                              <p:cond delay="5500"/>
                            </p:stCondLst>
                            <p:childTnLst>
                              <p:par>
                                <p:cTn id="40" presetID="53" presetClass="entr" presetSubtype="16" fill="hold" nodeType="afterEffect">
                                  <p:stCondLst>
                                    <p:cond delay="0"/>
                                  </p:stCondLst>
                                  <p:childTnLst>
                                    <p:set>
                                      <p:cBhvr>
                                        <p:cTn id="41" dur="1" fill="hold">
                                          <p:stCondLst>
                                            <p:cond delay="0"/>
                                          </p:stCondLst>
                                        </p:cTn>
                                        <p:tgtEl>
                                          <p:spTgt spid="45"/>
                                        </p:tgtEl>
                                        <p:attrNameLst>
                                          <p:attrName>style.visibility</p:attrName>
                                        </p:attrNameLst>
                                      </p:cBhvr>
                                      <p:to>
                                        <p:strVal val="visible"/>
                                      </p:to>
                                    </p:set>
                                    <p:anim calcmode="lin" valueType="num">
                                      <p:cBhvr>
                                        <p:cTn id="42" dur="500" fill="hold"/>
                                        <p:tgtEl>
                                          <p:spTgt spid="45"/>
                                        </p:tgtEl>
                                        <p:attrNameLst>
                                          <p:attrName>ppt_w</p:attrName>
                                        </p:attrNameLst>
                                      </p:cBhvr>
                                      <p:tavLst>
                                        <p:tav tm="0">
                                          <p:val>
                                            <p:fltVal val="0"/>
                                          </p:val>
                                        </p:tav>
                                        <p:tav tm="100000">
                                          <p:val>
                                            <p:strVal val="#ppt_w"/>
                                          </p:val>
                                        </p:tav>
                                      </p:tavLst>
                                    </p:anim>
                                    <p:anim calcmode="lin" valueType="num">
                                      <p:cBhvr>
                                        <p:cTn id="43" dur="500" fill="hold"/>
                                        <p:tgtEl>
                                          <p:spTgt spid="45"/>
                                        </p:tgtEl>
                                        <p:attrNameLst>
                                          <p:attrName>ppt_h</p:attrName>
                                        </p:attrNameLst>
                                      </p:cBhvr>
                                      <p:tavLst>
                                        <p:tav tm="0">
                                          <p:val>
                                            <p:fltVal val="0"/>
                                          </p:val>
                                        </p:tav>
                                        <p:tav tm="100000">
                                          <p:val>
                                            <p:strVal val="#ppt_h"/>
                                          </p:val>
                                        </p:tav>
                                      </p:tavLst>
                                    </p:anim>
                                    <p:animEffect transition="in" filter="fade">
                                      <p:cBhvr>
                                        <p:cTn id="44" dur="500"/>
                                        <p:tgtEl>
                                          <p:spTgt spid="45"/>
                                        </p:tgtEl>
                                      </p:cBhvr>
                                    </p:animEffect>
                                  </p:childTnLst>
                                </p:cTn>
                              </p:par>
                            </p:childTnLst>
                          </p:cTn>
                        </p:par>
                        <p:par>
                          <p:cTn id="45" fill="hold">
                            <p:stCondLst>
                              <p:cond delay="6000"/>
                            </p:stCondLst>
                            <p:childTnLst>
                              <p:par>
                                <p:cTn id="46" presetID="53" presetClass="entr" presetSubtype="16" fill="hold" nodeType="afterEffect">
                                  <p:stCondLst>
                                    <p:cond delay="0"/>
                                  </p:stCondLst>
                                  <p:childTnLst>
                                    <p:set>
                                      <p:cBhvr>
                                        <p:cTn id="47" dur="1" fill="hold">
                                          <p:stCondLst>
                                            <p:cond delay="0"/>
                                          </p:stCondLst>
                                        </p:cTn>
                                        <p:tgtEl>
                                          <p:spTgt spid="56"/>
                                        </p:tgtEl>
                                        <p:attrNameLst>
                                          <p:attrName>style.visibility</p:attrName>
                                        </p:attrNameLst>
                                      </p:cBhvr>
                                      <p:to>
                                        <p:strVal val="visible"/>
                                      </p:to>
                                    </p:set>
                                    <p:anim calcmode="lin" valueType="num">
                                      <p:cBhvr>
                                        <p:cTn id="48" dur="500" fill="hold"/>
                                        <p:tgtEl>
                                          <p:spTgt spid="56"/>
                                        </p:tgtEl>
                                        <p:attrNameLst>
                                          <p:attrName>ppt_w</p:attrName>
                                        </p:attrNameLst>
                                      </p:cBhvr>
                                      <p:tavLst>
                                        <p:tav tm="0">
                                          <p:val>
                                            <p:fltVal val="0"/>
                                          </p:val>
                                        </p:tav>
                                        <p:tav tm="100000">
                                          <p:val>
                                            <p:strVal val="#ppt_w"/>
                                          </p:val>
                                        </p:tav>
                                      </p:tavLst>
                                    </p:anim>
                                    <p:anim calcmode="lin" valueType="num">
                                      <p:cBhvr>
                                        <p:cTn id="49" dur="500" fill="hold"/>
                                        <p:tgtEl>
                                          <p:spTgt spid="56"/>
                                        </p:tgtEl>
                                        <p:attrNameLst>
                                          <p:attrName>ppt_h</p:attrName>
                                        </p:attrNameLst>
                                      </p:cBhvr>
                                      <p:tavLst>
                                        <p:tav tm="0">
                                          <p:val>
                                            <p:fltVal val="0"/>
                                          </p:val>
                                        </p:tav>
                                        <p:tav tm="100000">
                                          <p:val>
                                            <p:strVal val="#ppt_h"/>
                                          </p:val>
                                        </p:tav>
                                      </p:tavLst>
                                    </p:anim>
                                    <p:animEffect transition="in" filter="fade">
                                      <p:cBhvr>
                                        <p:cTn id="50" dur="500"/>
                                        <p:tgtEl>
                                          <p:spTgt spid="56"/>
                                        </p:tgtEl>
                                      </p:cBhvr>
                                    </p:animEffect>
                                  </p:childTnLst>
                                </p:cTn>
                              </p:par>
                            </p:childTnLst>
                          </p:cTn>
                        </p:par>
                        <p:par>
                          <p:cTn id="51" fill="hold">
                            <p:stCondLst>
                              <p:cond delay="6500"/>
                            </p:stCondLst>
                            <p:childTnLst>
                              <p:par>
                                <p:cTn id="52" presetID="53" presetClass="entr" presetSubtype="16" fill="hold" nodeType="afterEffect">
                                  <p:stCondLst>
                                    <p:cond delay="0"/>
                                  </p:stCondLst>
                                  <p:childTnLst>
                                    <p:set>
                                      <p:cBhvr>
                                        <p:cTn id="53" dur="1" fill="hold">
                                          <p:stCondLst>
                                            <p:cond delay="0"/>
                                          </p:stCondLst>
                                        </p:cTn>
                                        <p:tgtEl>
                                          <p:spTgt spid="48"/>
                                        </p:tgtEl>
                                        <p:attrNameLst>
                                          <p:attrName>style.visibility</p:attrName>
                                        </p:attrNameLst>
                                      </p:cBhvr>
                                      <p:to>
                                        <p:strVal val="visible"/>
                                      </p:to>
                                    </p:set>
                                    <p:anim calcmode="lin" valueType="num">
                                      <p:cBhvr>
                                        <p:cTn id="54" dur="500" fill="hold"/>
                                        <p:tgtEl>
                                          <p:spTgt spid="48"/>
                                        </p:tgtEl>
                                        <p:attrNameLst>
                                          <p:attrName>ppt_w</p:attrName>
                                        </p:attrNameLst>
                                      </p:cBhvr>
                                      <p:tavLst>
                                        <p:tav tm="0">
                                          <p:val>
                                            <p:fltVal val="0"/>
                                          </p:val>
                                        </p:tav>
                                        <p:tav tm="100000">
                                          <p:val>
                                            <p:strVal val="#ppt_w"/>
                                          </p:val>
                                        </p:tav>
                                      </p:tavLst>
                                    </p:anim>
                                    <p:anim calcmode="lin" valueType="num">
                                      <p:cBhvr>
                                        <p:cTn id="55" dur="500" fill="hold"/>
                                        <p:tgtEl>
                                          <p:spTgt spid="48"/>
                                        </p:tgtEl>
                                        <p:attrNameLst>
                                          <p:attrName>ppt_h</p:attrName>
                                        </p:attrNameLst>
                                      </p:cBhvr>
                                      <p:tavLst>
                                        <p:tav tm="0">
                                          <p:val>
                                            <p:fltVal val="0"/>
                                          </p:val>
                                        </p:tav>
                                        <p:tav tm="100000">
                                          <p:val>
                                            <p:strVal val="#ppt_h"/>
                                          </p:val>
                                        </p:tav>
                                      </p:tavLst>
                                    </p:anim>
                                    <p:animEffect transition="in" filter="fade">
                                      <p:cBhvr>
                                        <p:cTn id="56"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utoUpdateAnimBg="0"/>
      <p:bldP spid="40" grpId="0"/>
      <p:bldP spid="4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149" name="TextBox 148"/>
          <p:cNvSpPr txBox="1"/>
          <p:nvPr>
            <p:custDataLst>
              <p:tags r:id="rId1"/>
            </p:custDataLst>
          </p:nvPr>
        </p:nvSpPr>
        <p:spPr>
          <a:xfrm>
            <a:off x="7191836" y="195486"/>
            <a:ext cx="1612900" cy="521970"/>
          </a:xfrm>
          <a:prstGeom prst="rect">
            <a:avLst/>
          </a:prstGeom>
          <a:noFill/>
        </p:spPr>
        <p:txBody>
          <a:bodyPr wrap="none" rtlCol="0">
            <a:spAutoFit/>
          </a:bodyPr>
          <a:lstStyle/>
          <a:p>
            <a:pPr algn="l"/>
            <a:r>
              <a:rPr lang="zh-CN" altLang="en-US" sz="2800" b="1" dirty="0">
                <a:solidFill>
                  <a:srgbClr val="C00000"/>
                </a:solidFill>
                <a:latin typeface="Impact" panose="020B0806030902050204" pitchFamily="34" charset="0"/>
                <a:sym typeface="+mn-ea"/>
              </a:rPr>
              <a:t>天博教育</a:t>
            </a:r>
            <a:endParaRPr lang="zh-CN" altLang="en-US" sz="2800" dirty="0">
              <a:solidFill>
                <a:srgbClr val="C00000"/>
              </a:solidFill>
              <a:latin typeface="Impact" panose="020B0806030902050204" pitchFamily="34" charset="0"/>
            </a:endParaRPr>
          </a:p>
        </p:txBody>
      </p:sp>
      <p:sp>
        <p:nvSpPr>
          <p:cNvPr id="3" name="文本框 2"/>
          <p:cNvSpPr txBox="1"/>
          <p:nvPr/>
        </p:nvSpPr>
        <p:spPr>
          <a:xfrm>
            <a:off x="452755" y="915670"/>
            <a:ext cx="7892415" cy="3138170"/>
          </a:xfrm>
          <a:prstGeom prst="rect">
            <a:avLst/>
          </a:prstGeom>
          <a:noFill/>
        </p:spPr>
        <p:txBody>
          <a:bodyPr wrap="square" rtlCol="0">
            <a:spAutoFit/>
          </a:bodyPr>
          <a:lstStyle/>
          <a:p>
            <a:r>
              <a:rPr lang="zh-CN" altLang="en-US" dirty="0"/>
              <a:t>◆第三范式</a:t>
            </a:r>
            <a:endParaRPr lang="zh-CN" altLang="en-US" dirty="0"/>
          </a:p>
          <a:p>
            <a:r>
              <a:rPr lang="zh-CN" altLang="en-US" dirty="0">
                <a:solidFill>
                  <a:srgbClr val="FF0000"/>
                </a:solidFill>
              </a:rPr>
              <a:t>在2NF的基础上,要求数据库表中的每个非主属性不依赖于其它非主属性。也就是说,数据表中的每一列都和主键直接相关,而不依赖于其它列</a:t>
            </a:r>
            <a:r>
              <a:rPr lang="zh-CN" altLang="en-US" dirty="0"/>
              <a:t>。</a:t>
            </a:r>
            <a:endParaRPr lang="zh-CN" altLang="en-US" dirty="0"/>
          </a:p>
          <a:p>
            <a:endParaRPr lang="zh-CN" altLang="en-US" dirty="0"/>
          </a:p>
          <a:p>
            <a:r>
              <a:rPr lang="zh-CN" altLang="en-US" dirty="0"/>
              <a:t>继续上面的实例，学生关系模式就不属于3NF,因为学生无法直接决定系主任和系名，是由学号-&gt;系编号，再由系编号-&gt;系主任，系编号-&gt;系名，因此存在非主属性对主属性的传递依赖，</a:t>
            </a:r>
            <a:endParaRPr lang="zh-CN" altLang="en-US" dirty="0"/>
          </a:p>
          <a:p>
            <a:endParaRPr lang="zh-CN" altLang="en-US" dirty="0"/>
          </a:p>
          <a:p>
            <a:r>
              <a:rPr lang="zh-CN" altLang="en-US" dirty="0">
                <a:solidFill>
                  <a:srgbClr val="FF0000"/>
                </a:solidFill>
              </a:rPr>
              <a:t>将学生表进一步分解为</a:t>
            </a:r>
            <a:r>
              <a:rPr lang="zh-CN" altLang="en-US" dirty="0"/>
              <a:t>：</a:t>
            </a:r>
            <a:endParaRPr lang="zh-CN" altLang="en-US" dirty="0"/>
          </a:p>
          <a:p>
            <a:r>
              <a:rPr lang="zh-CN" altLang="en-US" dirty="0"/>
              <a:t>学生(学号，学生姓名，系编号)系(系编号，系名，系主任)选课(学号，课程号，成绩)每张表都属于3NF。</a:t>
            </a:r>
            <a:endParaRPr lang="zh-CN" altLang="en-US" dirty="0"/>
          </a:p>
        </p:txBody>
      </p:sp>
      <p:sp>
        <p:nvSpPr>
          <p:cNvPr id="11" name="文本框 10"/>
          <p:cNvSpPr txBox="1"/>
          <p:nvPr>
            <p:custDataLst>
              <p:tags r:id="rId2"/>
            </p:custDataLst>
          </p:nvPr>
        </p:nvSpPr>
        <p:spPr>
          <a:xfrm>
            <a:off x="1115695" y="411480"/>
            <a:ext cx="4572000" cy="306705"/>
          </a:xfrm>
          <a:prstGeom prst="rect">
            <a:avLst/>
          </a:prstGeom>
          <a:noFill/>
        </p:spPr>
        <p:txBody>
          <a:bodyPr wrap="square" rtlCol="0" anchor="t">
            <a:spAutoFit/>
          </a:bodyPr>
          <a:lstStyle/>
          <a:p>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数据库系统</a:t>
            </a:r>
            <a:r>
              <a:rPr lang="en-US" altLang="zh-CN" sz="1400" b="1" spc="225" dirty="0">
                <a:solidFill>
                  <a:schemeClr val="tx2">
                    <a:lumMod val="75000"/>
                  </a:schemeClr>
                </a:solidFill>
                <a:latin typeface="微软雅黑" panose="020B0503020204020204" pitchFamily="34" charset="-122"/>
                <a:ea typeface="微软雅黑" panose="020B0503020204020204" pitchFamily="34" charset="-122"/>
                <a:sym typeface="+mn-ea"/>
              </a:rPr>
              <a:t>-</a:t>
            </a: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范式</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149" name="TextBox 148"/>
          <p:cNvSpPr txBox="1"/>
          <p:nvPr>
            <p:custDataLst>
              <p:tags r:id="rId1"/>
            </p:custDataLst>
          </p:nvPr>
        </p:nvSpPr>
        <p:spPr>
          <a:xfrm>
            <a:off x="7191836" y="195486"/>
            <a:ext cx="1612900" cy="521970"/>
          </a:xfrm>
          <a:prstGeom prst="rect">
            <a:avLst/>
          </a:prstGeom>
          <a:noFill/>
        </p:spPr>
        <p:txBody>
          <a:bodyPr wrap="none" rtlCol="0">
            <a:spAutoFit/>
          </a:bodyPr>
          <a:lstStyle/>
          <a:p>
            <a:pPr algn="l"/>
            <a:r>
              <a:rPr lang="zh-CN" altLang="en-US" sz="2800" b="1" dirty="0">
                <a:solidFill>
                  <a:srgbClr val="C00000"/>
                </a:solidFill>
                <a:latin typeface="Impact" panose="020B0806030902050204" pitchFamily="34" charset="0"/>
                <a:sym typeface="+mn-ea"/>
              </a:rPr>
              <a:t>天博教育</a:t>
            </a:r>
            <a:endParaRPr lang="zh-CN" altLang="en-US" sz="2800" dirty="0">
              <a:solidFill>
                <a:srgbClr val="C00000"/>
              </a:solidFill>
              <a:latin typeface="Impact" panose="020B0806030902050204" pitchFamily="34" charset="0"/>
            </a:endParaRPr>
          </a:p>
        </p:txBody>
      </p:sp>
      <p:sp>
        <p:nvSpPr>
          <p:cNvPr id="3" name="文本框 2"/>
          <p:cNvSpPr txBox="1"/>
          <p:nvPr/>
        </p:nvSpPr>
        <p:spPr>
          <a:xfrm>
            <a:off x="537210" y="952500"/>
            <a:ext cx="7878445" cy="3538220"/>
          </a:xfrm>
          <a:prstGeom prst="rect">
            <a:avLst/>
          </a:prstGeom>
          <a:noFill/>
        </p:spPr>
        <p:txBody>
          <a:bodyPr wrap="square" rtlCol="0">
            <a:spAutoFit/>
          </a:bodyPr>
          <a:lstStyle/>
          <a:p>
            <a:r>
              <a:rPr lang="zh-CN" altLang="en-US" sz="1600" dirty="0"/>
              <a:t>BC范式：规范化数据库设计的一种方法，它对关系型数据库中的表进行分解，其符合第三范式（3NF），同时尽量避免数据冗余和不一致性，提高数据的可靠性和完整性。</a:t>
            </a:r>
            <a:endParaRPr lang="zh-CN" altLang="en-US" sz="1600" dirty="0"/>
          </a:p>
          <a:p>
            <a:endParaRPr lang="zh-CN" altLang="en-US" sz="1600" dirty="0"/>
          </a:p>
          <a:p>
            <a:r>
              <a:rPr lang="zh-CN" altLang="en-US" sz="1600" dirty="0"/>
              <a:t>假设仓库管理关系表(仓库ID, 存储物品ID, 管理员ID, 数量)，且有一个管理员只在一个仓库工作；一个仓库可以存储多种物品。此关系模式已经属于了3NF，那么这个关系模式是否存在问题呢？我们来看以下几种操作：</a:t>
            </a:r>
            <a:endParaRPr lang="zh-CN" altLang="en-US" sz="1600" dirty="0"/>
          </a:p>
          <a:p>
            <a:r>
              <a:rPr lang="zh-CN" altLang="en-US" sz="1600" dirty="0"/>
              <a:t>(1) 删除异常：当仓库被清空后，所有”存储物品ID”和”数量”信息被删除的同时，”仓库ID”和”管理员ID”信息也被删除了。</a:t>
            </a:r>
            <a:endParaRPr lang="zh-CN" altLang="en-US" sz="1600" dirty="0"/>
          </a:p>
          <a:p>
            <a:r>
              <a:rPr lang="zh-CN" altLang="en-US" sz="1600" dirty="0"/>
              <a:t>(2) 插入异常：当仓库没有存储任何物品时，无法给仓库分配管理员。</a:t>
            </a:r>
            <a:endParaRPr lang="zh-CN" altLang="en-US" sz="1600" dirty="0"/>
          </a:p>
          <a:p>
            <a:r>
              <a:rPr lang="zh-CN" altLang="en-US" sz="1600" dirty="0"/>
              <a:t>(3) 更新异常：如果仓库换了管理员，则表中所有行的管理员ID都要修改。</a:t>
            </a:r>
            <a:endParaRPr lang="zh-CN" altLang="en-US" sz="1600" dirty="0"/>
          </a:p>
          <a:p>
            <a:r>
              <a:rPr lang="zh-CN" altLang="en-US" sz="1600" dirty="0"/>
              <a:t>把仓库管理关系表分解为二个关系表：</a:t>
            </a:r>
            <a:endParaRPr lang="zh-CN" altLang="en-US" sz="1600" dirty="0"/>
          </a:p>
          <a:p>
            <a:r>
              <a:rPr lang="zh-CN" altLang="en-US" sz="1600" dirty="0"/>
              <a:t>仓库管理：(仓库ID, 管理员ID)；</a:t>
            </a:r>
            <a:endParaRPr lang="zh-CN" altLang="en-US" sz="1600" dirty="0"/>
          </a:p>
          <a:p>
            <a:r>
              <a:rPr lang="zh-CN" altLang="en-US" sz="1600" dirty="0"/>
              <a:t>仓库：(仓库ID, 存储物品ID, 数量)。</a:t>
            </a:r>
            <a:endParaRPr lang="zh-CN" altLang="en-US" sz="1600" dirty="0"/>
          </a:p>
          <a:p>
            <a:r>
              <a:rPr lang="zh-CN" altLang="en-US" sz="1600" dirty="0"/>
              <a:t>这样的数据库表是符合BCNF范式的，消除了删除异常、插入异常和更新异常。</a:t>
            </a:r>
            <a:endParaRPr lang="zh-CN" altLang="en-US" sz="1600" dirty="0"/>
          </a:p>
        </p:txBody>
      </p:sp>
      <p:sp>
        <p:nvSpPr>
          <p:cNvPr id="11" name="文本框 10"/>
          <p:cNvSpPr txBox="1"/>
          <p:nvPr>
            <p:custDataLst>
              <p:tags r:id="rId2"/>
            </p:custDataLst>
          </p:nvPr>
        </p:nvSpPr>
        <p:spPr>
          <a:xfrm>
            <a:off x="1115695" y="411480"/>
            <a:ext cx="4572000" cy="306705"/>
          </a:xfrm>
          <a:prstGeom prst="rect">
            <a:avLst/>
          </a:prstGeom>
          <a:noFill/>
        </p:spPr>
        <p:txBody>
          <a:bodyPr wrap="square" rtlCol="0" anchor="t">
            <a:spAutoFit/>
          </a:bodyPr>
          <a:lstStyle/>
          <a:p>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数据库系统</a:t>
            </a:r>
            <a:r>
              <a:rPr lang="en-US" altLang="zh-CN" sz="1400" b="1" spc="225" dirty="0">
                <a:solidFill>
                  <a:schemeClr val="tx2">
                    <a:lumMod val="75000"/>
                  </a:schemeClr>
                </a:solidFill>
                <a:latin typeface="微软雅黑" panose="020B0503020204020204" pitchFamily="34" charset="-122"/>
                <a:ea typeface="微软雅黑" panose="020B0503020204020204" pitchFamily="34" charset="-122"/>
                <a:sym typeface="+mn-ea"/>
              </a:rPr>
              <a:t>-</a:t>
            </a: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范式</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149" name="TextBox 148"/>
          <p:cNvSpPr txBox="1"/>
          <p:nvPr>
            <p:custDataLst>
              <p:tags r:id="rId1"/>
            </p:custDataLst>
          </p:nvPr>
        </p:nvSpPr>
        <p:spPr>
          <a:xfrm>
            <a:off x="7191836" y="195486"/>
            <a:ext cx="1612900" cy="521970"/>
          </a:xfrm>
          <a:prstGeom prst="rect">
            <a:avLst/>
          </a:prstGeom>
          <a:noFill/>
        </p:spPr>
        <p:txBody>
          <a:bodyPr wrap="none" rtlCol="0">
            <a:spAutoFit/>
          </a:bodyPr>
          <a:lstStyle/>
          <a:p>
            <a:pPr algn="l"/>
            <a:r>
              <a:rPr lang="zh-CN" altLang="en-US" sz="2800" b="1" dirty="0">
                <a:solidFill>
                  <a:srgbClr val="C00000"/>
                </a:solidFill>
                <a:latin typeface="Impact" panose="020B0806030902050204" pitchFamily="34" charset="0"/>
                <a:sym typeface="+mn-ea"/>
              </a:rPr>
              <a:t>天博教育</a:t>
            </a:r>
            <a:endParaRPr lang="zh-CN" altLang="en-US" sz="2800" dirty="0">
              <a:solidFill>
                <a:srgbClr val="C00000"/>
              </a:solidFill>
              <a:latin typeface="Impact" panose="020B0806030902050204" pitchFamily="34" charset="0"/>
            </a:endParaRPr>
          </a:p>
        </p:txBody>
      </p:sp>
      <p:sp>
        <p:nvSpPr>
          <p:cNvPr id="3" name="文本框 2"/>
          <p:cNvSpPr txBox="1"/>
          <p:nvPr/>
        </p:nvSpPr>
        <p:spPr>
          <a:xfrm>
            <a:off x="539115" y="1203325"/>
            <a:ext cx="7734935" cy="3138170"/>
          </a:xfrm>
          <a:prstGeom prst="rect">
            <a:avLst/>
          </a:prstGeom>
          <a:noFill/>
        </p:spPr>
        <p:txBody>
          <a:bodyPr wrap="square" rtlCol="0">
            <a:spAutoFit/>
          </a:bodyPr>
          <a:lstStyle/>
          <a:p>
            <a:r>
              <a:rPr lang="zh-CN" altLang="en-US" dirty="0"/>
              <a:t>给定关系模式R(U,F),U={A,B,C,D},F={AB→C,CD→B}。关系R(</a:t>
            </a:r>
            <a:r>
              <a:rPr lang="en-US" altLang="zh-CN" dirty="0"/>
              <a:t>     </a:t>
            </a:r>
            <a:r>
              <a:rPr lang="zh-CN" altLang="en-US" dirty="0"/>
              <a:t>),且分别有(</a:t>
            </a:r>
            <a:r>
              <a:rPr lang="en-US" altLang="zh-CN" dirty="0"/>
              <a:t>        </a:t>
            </a:r>
            <a:r>
              <a:rPr lang="zh-CN" altLang="en-US" dirty="0"/>
              <a:t>)。</a:t>
            </a:r>
            <a:endParaRPr lang="zh-CN" altLang="en-US" dirty="0"/>
          </a:p>
          <a:p>
            <a:r>
              <a:rPr lang="zh-CN" altLang="en-US" dirty="0"/>
              <a:t>A.只有1个候选关键字ACB</a:t>
            </a:r>
            <a:r>
              <a:rPr lang="en-US" altLang="zh-CN" dirty="0"/>
              <a:t>                    </a:t>
            </a:r>
            <a:r>
              <a:rPr lang="zh-CN" altLang="en-US" dirty="0"/>
              <a:t>B.只有1个候选关键字BCD</a:t>
            </a:r>
            <a:endParaRPr lang="zh-CN" altLang="en-US" dirty="0"/>
          </a:p>
          <a:p>
            <a:r>
              <a:rPr lang="zh-CN" altLang="en-US" dirty="0"/>
              <a:t>C.有2个候选关键字ACD和ABD</a:t>
            </a:r>
            <a:r>
              <a:rPr lang="en-US" altLang="zh-CN" dirty="0"/>
              <a:t>            </a:t>
            </a:r>
            <a:r>
              <a:rPr lang="zh-CN" altLang="en-US" dirty="0"/>
              <a:t>D.有2个候选关键字ACB和BCD</a:t>
            </a:r>
            <a:endParaRPr lang="zh-CN" altLang="en-US" dirty="0"/>
          </a:p>
          <a:p>
            <a:r>
              <a:rPr lang="zh-CN" altLang="en-US" dirty="0"/>
              <a:t>A.0个非主属性和4个主属性</a:t>
            </a:r>
            <a:r>
              <a:rPr lang="en-US" altLang="zh-CN" dirty="0"/>
              <a:t>                </a:t>
            </a:r>
            <a:r>
              <a:rPr lang="zh-CN" altLang="en-US" dirty="0"/>
              <a:t>B.1个非主属性和3个主属性</a:t>
            </a:r>
            <a:endParaRPr lang="zh-CN" altLang="en-US" dirty="0"/>
          </a:p>
          <a:p>
            <a:r>
              <a:rPr lang="zh-CN" altLang="en-US" dirty="0"/>
              <a:t>C.2个非主属性和2个主属性</a:t>
            </a:r>
            <a:r>
              <a:rPr lang="en-US" altLang="zh-CN" dirty="0"/>
              <a:t>                </a:t>
            </a:r>
            <a:r>
              <a:rPr lang="zh-CN" altLang="en-US" dirty="0"/>
              <a:t>D.3个非主属性和1个主属性</a:t>
            </a:r>
            <a:endParaRPr lang="zh-CN" altLang="en-US" dirty="0"/>
          </a:p>
          <a:p>
            <a:endParaRPr lang="zh-CN" altLang="en-US" dirty="0"/>
          </a:p>
          <a:p>
            <a:r>
              <a:rPr lang="zh-CN" altLang="en-US" dirty="0"/>
              <a:t>候选关键字的求法：根据依赖集，找出从未在右边出现过的属性，必然是候选键之一，以该属性为基础，根据依赖集依次扩展，看能否遍历所有属性，将无法遍历的加入候选键中。</a:t>
            </a:r>
            <a:endParaRPr lang="zh-CN" altLang="en-US" dirty="0"/>
          </a:p>
          <a:p>
            <a:endParaRPr lang="zh-CN" altLang="en-US" dirty="0"/>
          </a:p>
          <a:p>
            <a:endParaRPr lang="zh-CN" altLang="en-US" dirty="0"/>
          </a:p>
        </p:txBody>
      </p:sp>
      <p:sp>
        <p:nvSpPr>
          <p:cNvPr id="11" name="文本框 10"/>
          <p:cNvSpPr txBox="1"/>
          <p:nvPr>
            <p:custDataLst>
              <p:tags r:id="rId2"/>
            </p:custDataLst>
          </p:nvPr>
        </p:nvSpPr>
        <p:spPr>
          <a:xfrm>
            <a:off x="1115695" y="411480"/>
            <a:ext cx="4572000" cy="306705"/>
          </a:xfrm>
          <a:prstGeom prst="rect">
            <a:avLst/>
          </a:prstGeom>
          <a:noFill/>
        </p:spPr>
        <p:txBody>
          <a:bodyPr wrap="square" rtlCol="0" anchor="t">
            <a:spAutoFit/>
          </a:bodyPr>
          <a:lstStyle/>
          <a:p>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数据库系统</a:t>
            </a:r>
            <a:r>
              <a:rPr lang="en-US" altLang="zh-CN" sz="1400" b="1" spc="225" dirty="0">
                <a:solidFill>
                  <a:schemeClr val="tx2">
                    <a:lumMod val="75000"/>
                  </a:schemeClr>
                </a:solidFill>
                <a:latin typeface="微软雅黑" panose="020B0503020204020204" pitchFamily="34" charset="-122"/>
                <a:ea typeface="微软雅黑" panose="020B0503020204020204" pitchFamily="34" charset="-122"/>
                <a:sym typeface="+mn-ea"/>
              </a:rPr>
              <a:t>-</a:t>
            </a: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真题</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149" name="TextBox 148"/>
          <p:cNvSpPr txBox="1"/>
          <p:nvPr>
            <p:custDataLst>
              <p:tags r:id="rId1"/>
            </p:custDataLst>
          </p:nvPr>
        </p:nvSpPr>
        <p:spPr>
          <a:xfrm>
            <a:off x="7191836" y="195486"/>
            <a:ext cx="1612900" cy="521970"/>
          </a:xfrm>
          <a:prstGeom prst="rect">
            <a:avLst/>
          </a:prstGeom>
          <a:noFill/>
        </p:spPr>
        <p:txBody>
          <a:bodyPr wrap="none" rtlCol="0">
            <a:spAutoFit/>
          </a:bodyPr>
          <a:lstStyle/>
          <a:p>
            <a:pPr algn="l"/>
            <a:r>
              <a:rPr lang="zh-CN" altLang="en-US" sz="2800" b="1" dirty="0">
                <a:solidFill>
                  <a:srgbClr val="C00000"/>
                </a:solidFill>
                <a:latin typeface="Impact" panose="020B0806030902050204" pitchFamily="34" charset="0"/>
                <a:sym typeface="+mn-ea"/>
              </a:rPr>
              <a:t>天博教育</a:t>
            </a:r>
            <a:endParaRPr lang="zh-CN" altLang="en-US" sz="2800" dirty="0">
              <a:solidFill>
                <a:srgbClr val="C00000"/>
              </a:solidFill>
              <a:latin typeface="Impact" panose="020B0806030902050204" pitchFamily="34" charset="0"/>
            </a:endParaRPr>
          </a:p>
        </p:txBody>
      </p:sp>
      <p:sp>
        <p:nvSpPr>
          <p:cNvPr id="3" name="文本框 2"/>
          <p:cNvSpPr txBox="1"/>
          <p:nvPr/>
        </p:nvSpPr>
        <p:spPr>
          <a:xfrm>
            <a:off x="680085" y="1221740"/>
            <a:ext cx="8195310" cy="2584450"/>
          </a:xfrm>
          <a:prstGeom prst="rect">
            <a:avLst/>
          </a:prstGeom>
          <a:noFill/>
        </p:spPr>
        <p:txBody>
          <a:bodyPr wrap="square" rtlCol="0">
            <a:spAutoFit/>
          </a:bodyPr>
          <a:lstStyle/>
          <a:p>
            <a:r>
              <a:rPr lang="zh-CN" altLang="en-US" dirty="0"/>
              <a:t>设有关系模式R(E,N,M,L,Q),其函数依赖集为F={E→N,EM→Q,M→L}。则关系模式R达到了_____;该关系模式_</a:t>
            </a:r>
            <a:endParaRPr lang="zh-CN" altLang="en-US" dirty="0"/>
          </a:p>
          <a:p>
            <a:r>
              <a:rPr lang="zh-CN" altLang="en-US" dirty="0"/>
              <a:t>A.1NF</a:t>
            </a:r>
            <a:r>
              <a:rPr lang="en-US" altLang="zh-CN" dirty="0"/>
              <a:t>                           </a:t>
            </a:r>
            <a:r>
              <a:rPr lang="zh-CN" altLang="en-US" dirty="0"/>
              <a:t>B.2NF</a:t>
            </a:r>
            <a:r>
              <a:rPr lang="en-US" altLang="zh-CN" dirty="0"/>
              <a:t>                   </a:t>
            </a:r>
            <a:r>
              <a:rPr lang="zh-CN" altLang="en-US" dirty="0"/>
              <a:t>C.3NF</a:t>
            </a:r>
            <a:r>
              <a:rPr lang="en-US" altLang="zh-CN" dirty="0"/>
              <a:t>                    </a:t>
            </a:r>
            <a:r>
              <a:rPr lang="zh-CN" altLang="en-US" dirty="0"/>
              <a:t>D.BCNF</a:t>
            </a:r>
            <a:endParaRPr lang="zh-CN" altLang="en-US" dirty="0"/>
          </a:p>
          <a:p>
            <a:r>
              <a:rPr lang="zh-CN" altLang="en-US" dirty="0"/>
              <a:t>A.无需进行分解，因为已经达到了3NF</a:t>
            </a:r>
            <a:endParaRPr lang="zh-CN" altLang="en-US" dirty="0"/>
          </a:p>
          <a:p>
            <a:r>
              <a:rPr lang="zh-CN" altLang="en-US" dirty="0"/>
              <a:t>B.无需进行分解，因为已经达到了BCNF</a:t>
            </a:r>
            <a:endParaRPr lang="zh-CN" altLang="en-US" dirty="0"/>
          </a:p>
          <a:p>
            <a:r>
              <a:rPr lang="zh-CN" altLang="en-US" dirty="0"/>
              <a:t>C.尽管不存在部分函数依赖，但还存在传递依赖，所以需要进行分解</a:t>
            </a:r>
            <a:endParaRPr lang="zh-CN" altLang="en-US" dirty="0"/>
          </a:p>
          <a:p>
            <a:r>
              <a:rPr lang="zh-CN" altLang="en-US" dirty="0"/>
              <a:t>D.需要进行分解，因为存在冗余、修改操作的不一致性、插入和删除异常</a:t>
            </a:r>
            <a:endParaRPr lang="zh-CN" altLang="en-US" dirty="0"/>
          </a:p>
          <a:p>
            <a:endParaRPr lang="zh-CN" altLang="en-US" dirty="0"/>
          </a:p>
          <a:p>
            <a:endParaRPr lang="zh-CN" altLang="en-US" dirty="0"/>
          </a:p>
        </p:txBody>
      </p:sp>
      <p:sp>
        <p:nvSpPr>
          <p:cNvPr id="11" name="文本框 10"/>
          <p:cNvSpPr txBox="1"/>
          <p:nvPr>
            <p:custDataLst>
              <p:tags r:id="rId2"/>
            </p:custDataLst>
          </p:nvPr>
        </p:nvSpPr>
        <p:spPr>
          <a:xfrm>
            <a:off x="1115695" y="411480"/>
            <a:ext cx="4572000" cy="306705"/>
          </a:xfrm>
          <a:prstGeom prst="rect">
            <a:avLst/>
          </a:prstGeom>
          <a:noFill/>
        </p:spPr>
        <p:txBody>
          <a:bodyPr wrap="square" rtlCol="0" anchor="t">
            <a:spAutoFit/>
          </a:bodyPr>
          <a:lstStyle/>
          <a:p>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数据库系统</a:t>
            </a:r>
            <a:r>
              <a:rPr lang="en-US" altLang="zh-CN" sz="1400" b="1" spc="225" dirty="0">
                <a:solidFill>
                  <a:schemeClr val="tx2">
                    <a:lumMod val="75000"/>
                  </a:schemeClr>
                </a:solidFill>
                <a:latin typeface="微软雅黑" panose="020B0503020204020204" pitchFamily="34" charset="-122"/>
                <a:ea typeface="微软雅黑" panose="020B0503020204020204" pitchFamily="34" charset="-122"/>
                <a:sym typeface="+mn-ea"/>
              </a:rPr>
              <a:t>-</a:t>
            </a: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真题</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矩形 60"/>
          <p:cNvSpPr/>
          <p:nvPr/>
        </p:nvSpPr>
        <p:spPr>
          <a:xfrm>
            <a:off x="-5814" y="0"/>
            <a:ext cx="9149813" cy="314781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t="38438" b="41862"/>
          <a:stretch>
            <a:fillRect/>
          </a:stretch>
        </p:blipFill>
        <p:spPr>
          <a:xfrm>
            <a:off x="75977" y="1313950"/>
            <a:ext cx="9119255" cy="1013255"/>
          </a:xfrm>
          <a:prstGeom prst="rect">
            <a:avLst/>
          </a:prstGeom>
        </p:spPr>
      </p:pic>
      <p:grpSp>
        <p:nvGrpSpPr>
          <p:cNvPr id="5" name="组合 4"/>
          <p:cNvGrpSpPr/>
          <p:nvPr/>
        </p:nvGrpSpPr>
        <p:grpSpPr>
          <a:xfrm>
            <a:off x="1860024" y="3490692"/>
            <a:ext cx="5212106" cy="72008"/>
            <a:chOff x="539552" y="195486"/>
            <a:chExt cx="1482080" cy="72008"/>
          </a:xfrm>
        </p:grpSpPr>
        <p:sp>
          <p:nvSpPr>
            <p:cNvPr id="6" name="矩形 5"/>
            <p:cNvSpPr/>
            <p:nvPr/>
          </p:nvSpPr>
          <p:spPr>
            <a:xfrm>
              <a:off x="539552" y="195486"/>
              <a:ext cx="720080" cy="72008"/>
            </a:xfrm>
            <a:prstGeom prst="rect">
              <a:avLst/>
            </a:prstGeom>
            <a:solidFill>
              <a:srgbClr val="E74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01552" y="195486"/>
              <a:ext cx="720080" cy="7200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TextBox 7"/>
          <p:cNvSpPr txBox="1"/>
          <p:nvPr/>
        </p:nvSpPr>
        <p:spPr>
          <a:xfrm>
            <a:off x="1788016" y="3562700"/>
            <a:ext cx="723275" cy="253916"/>
          </a:xfrm>
          <a:prstGeom prst="rect">
            <a:avLst/>
          </a:prstGeom>
          <a:noFill/>
        </p:spPr>
        <p:txBody>
          <a:bodyPr wrap="none" rtlCol="0">
            <a:spAutoFit/>
          </a:bodyPr>
          <a:lstStyle/>
          <a:p>
            <a:r>
              <a:rPr lang="en-US" altLang="zh-CN" sz="1050" dirty="0">
                <a:solidFill>
                  <a:srgbClr val="E74C2E"/>
                </a:solidFill>
                <a:latin typeface="Impact" panose="020B0806030902050204" pitchFamily="34" charset="0"/>
              </a:rPr>
              <a:t>DESIGNER:</a:t>
            </a:r>
            <a:endParaRPr lang="zh-CN" altLang="en-US" sz="1050" dirty="0">
              <a:solidFill>
                <a:srgbClr val="E74C2E"/>
              </a:solidFill>
              <a:latin typeface="Impact" panose="020B0806030902050204" pitchFamily="34" charset="0"/>
              <a:ea typeface="微软雅黑" panose="020B0503020204020204" pitchFamily="34" charset="-122"/>
            </a:endParaRPr>
          </a:p>
        </p:txBody>
      </p:sp>
      <p:sp>
        <p:nvSpPr>
          <p:cNvPr id="9" name="TextBox 8"/>
          <p:cNvSpPr txBox="1"/>
          <p:nvPr/>
        </p:nvSpPr>
        <p:spPr>
          <a:xfrm>
            <a:off x="1762202" y="3692390"/>
            <a:ext cx="1762760" cy="337185"/>
          </a:xfrm>
          <a:prstGeom prst="rect">
            <a:avLst/>
          </a:prstGeom>
          <a:noFill/>
        </p:spPr>
        <p:txBody>
          <a:bodyPr wrap="none" rtlCol="0">
            <a:spAutoFit/>
          </a:bodyPr>
          <a:lstStyle/>
          <a:p>
            <a:r>
              <a:rPr lang="en-US" altLang="zh-CN" sz="1600" dirty="0">
                <a:solidFill>
                  <a:schemeClr val="bg1">
                    <a:lumMod val="50000"/>
                  </a:schemeClr>
                </a:solidFill>
                <a:latin typeface="Impact" panose="020B0806030902050204" pitchFamily="34" charset="0"/>
                <a:ea typeface="微软雅黑" panose="020B0503020204020204" pitchFamily="34" charset="-122"/>
              </a:rPr>
              <a:t>TIANBO     </a:t>
            </a:r>
            <a:r>
              <a:rPr lang="zh-CN" altLang="en-US" sz="1600" b="1" dirty="0">
                <a:solidFill>
                  <a:srgbClr val="E74C2E"/>
                </a:solidFill>
                <a:latin typeface="Impact" panose="020B0806030902050204" pitchFamily="34" charset="0"/>
                <a:ea typeface="微软雅黑" panose="020B0503020204020204" pitchFamily="34" charset="-122"/>
              </a:rPr>
              <a:t>天博教育</a:t>
            </a:r>
            <a:endParaRPr lang="zh-CN" altLang="en-US" sz="1600" b="1" dirty="0">
              <a:solidFill>
                <a:srgbClr val="E74C2E"/>
              </a:solidFill>
              <a:latin typeface="Impact" panose="020B0806030902050204" pitchFamily="34" charset="0"/>
              <a:ea typeface="微软雅黑" panose="020B0503020204020204" pitchFamily="34" charset="-122"/>
            </a:endParaRPr>
          </a:p>
        </p:txBody>
      </p:sp>
      <p:grpSp>
        <p:nvGrpSpPr>
          <p:cNvPr id="10" name="组合 9"/>
          <p:cNvGrpSpPr/>
          <p:nvPr/>
        </p:nvGrpSpPr>
        <p:grpSpPr>
          <a:xfrm>
            <a:off x="672399" y="3490389"/>
            <a:ext cx="1119868" cy="466662"/>
            <a:chOff x="3163712" y="2643758"/>
            <a:chExt cx="1119868" cy="466662"/>
          </a:xfrm>
        </p:grpSpPr>
        <p:sp>
          <p:nvSpPr>
            <p:cNvPr id="11" name="矩形 10"/>
            <p:cNvSpPr/>
            <p:nvPr/>
          </p:nvSpPr>
          <p:spPr>
            <a:xfrm>
              <a:off x="3163712" y="2644061"/>
              <a:ext cx="827585" cy="4663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987046" y="2643758"/>
              <a:ext cx="296534" cy="466359"/>
            </a:xfrm>
            <a:prstGeom prst="rect">
              <a:avLst/>
            </a:prstGeom>
            <a:solidFill>
              <a:srgbClr val="E74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a:grpSpLocks noChangeAspect="1"/>
          </p:cNvGrpSpPr>
          <p:nvPr/>
        </p:nvGrpSpPr>
        <p:grpSpPr>
          <a:xfrm>
            <a:off x="4958449" y="3603819"/>
            <a:ext cx="422023" cy="422023"/>
            <a:chOff x="2492224" y="1959430"/>
            <a:chExt cx="2148114" cy="2148114"/>
          </a:xfrm>
        </p:grpSpPr>
        <p:sp>
          <p:nvSpPr>
            <p:cNvPr id="14" name="椭圆 13"/>
            <p:cNvSpPr/>
            <p:nvPr/>
          </p:nvSpPr>
          <p:spPr>
            <a:xfrm>
              <a:off x="2492224" y="1959430"/>
              <a:ext cx="2148114" cy="2148114"/>
            </a:xfrm>
            <a:prstGeom prst="ellipse">
              <a:avLst/>
            </a:prstGeom>
            <a:solidFill>
              <a:srgbClr val="E74C2E"/>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5" name="图片 14"/>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3072056" y="2549554"/>
              <a:ext cx="1162402" cy="1190723"/>
            </a:xfrm>
            <a:prstGeom prst="rect">
              <a:avLst/>
            </a:prstGeom>
          </p:spPr>
        </p:pic>
      </p:grpSp>
      <p:grpSp>
        <p:nvGrpSpPr>
          <p:cNvPr id="16" name="组合 15"/>
          <p:cNvGrpSpPr>
            <a:grpSpLocks noChangeAspect="1"/>
          </p:cNvGrpSpPr>
          <p:nvPr/>
        </p:nvGrpSpPr>
        <p:grpSpPr>
          <a:xfrm>
            <a:off x="5968951" y="3631309"/>
            <a:ext cx="422023" cy="422023"/>
            <a:chOff x="6564085" y="1959430"/>
            <a:chExt cx="2148114" cy="2148114"/>
          </a:xfrm>
        </p:grpSpPr>
        <p:sp>
          <p:nvSpPr>
            <p:cNvPr id="17" name="椭圆 16"/>
            <p:cNvSpPr/>
            <p:nvPr/>
          </p:nvSpPr>
          <p:spPr>
            <a:xfrm>
              <a:off x="6564085" y="1959430"/>
              <a:ext cx="2148114" cy="2148114"/>
            </a:xfrm>
            <a:prstGeom prst="ellipse">
              <a:avLst/>
            </a:prstGeom>
            <a:solidFill>
              <a:srgbClr val="E74C2E"/>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8" name="组合 17"/>
            <p:cNvGrpSpPr/>
            <p:nvPr/>
          </p:nvGrpSpPr>
          <p:grpSpPr>
            <a:xfrm>
              <a:off x="7033174" y="2413982"/>
              <a:ext cx="1209936" cy="1239010"/>
              <a:chOff x="3598200" y="1732459"/>
              <a:chExt cx="1947600" cy="1994400"/>
            </a:xfrm>
          </p:grpSpPr>
          <p:sp>
            <p:nvSpPr>
              <p:cNvPr id="19" name="Freeform 5"/>
              <p:cNvSpPr/>
              <p:nvPr/>
            </p:nvSpPr>
            <p:spPr bwMode="auto">
              <a:xfrm>
                <a:off x="4815450" y="1732459"/>
                <a:ext cx="417924" cy="1423836"/>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Freeform 6"/>
              <p:cNvSpPr/>
              <p:nvPr/>
            </p:nvSpPr>
            <p:spPr bwMode="auto">
              <a:xfrm>
                <a:off x="3853824" y="2462367"/>
                <a:ext cx="515304" cy="61683"/>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Freeform 7"/>
              <p:cNvSpPr/>
              <p:nvPr/>
            </p:nvSpPr>
            <p:spPr bwMode="auto">
              <a:xfrm>
                <a:off x="3853824" y="2750218"/>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Freeform 8"/>
              <p:cNvSpPr/>
              <p:nvPr/>
            </p:nvSpPr>
            <p:spPr bwMode="auto">
              <a:xfrm>
                <a:off x="3853824" y="3032931"/>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Freeform 9"/>
              <p:cNvSpPr>
                <a:spLocks noEditPoints="1"/>
              </p:cNvSpPr>
              <p:nvPr/>
            </p:nvSpPr>
            <p:spPr bwMode="auto">
              <a:xfrm>
                <a:off x="3598200" y="1881526"/>
                <a:ext cx="1947600" cy="1845333"/>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24" name="组合 23"/>
          <p:cNvGrpSpPr>
            <a:grpSpLocks noChangeAspect="1"/>
          </p:cNvGrpSpPr>
          <p:nvPr/>
        </p:nvGrpSpPr>
        <p:grpSpPr>
          <a:xfrm>
            <a:off x="5464895" y="3603819"/>
            <a:ext cx="422023" cy="422023"/>
            <a:chOff x="4528154" y="1959430"/>
            <a:chExt cx="2148114" cy="2148114"/>
          </a:xfrm>
        </p:grpSpPr>
        <p:sp>
          <p:nvSpPr>
            <p:cNvPr id="25" name="椭圆 24"/>
            <p:cNvSpPr/>
            <p:nvPr/>
          </p:nvSpPr>
          <p:spPr>
            <a:xfrm>
              <a:off x="4528154" y="1959430"/>
              <a:ext cx="2148114" cy="2148114"/>
            </a:xfrm>
            <a:prstGeom prst="ellipse">
              <a:avLst/>
            </a:prstGeom>
            <a:solidFill>
              <a:srgbClr val="E74C2E"/>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6" name="Group 4"/>
            <p:cNvGrpSpPr>
              <a:grpSpLocks noChangeAspect="1"/>
            </p:cNvGrpSpPr>
            <p:nvPr/>
          </p:nvGrpSpPr>
          <p:grpSpPr bwMode="auto">
            <a:xfrm>
              <a:off x="5033378" y="2342981"/>
              <a:ext cx="1137666" cy="1381012"/>
              <a:chOff x="2694" y="1931"/>
              <a:chExt cx="374" cy="454"/>
            </a:xfrm>
            <a:solidFill>
              <a:schemeClr val="bg1"/>
            </a:solidFill>
          </p:grpSpPr>
          <p:sp>
            <p:nvSpPr>
              <p:cNvPr id="27"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Freeform 6"/>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Freeform 7"/>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Freeform 8"/>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Freeform 9"/>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Freeform 10"/>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Freeform 11"/>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34" name="矩形 26"/>
          <p:cNvSpPr>
            <a:spLocks noChangeArrowheads="1"/>
          </p:cNvSpPr>
          <p:nvPr/>
        </p:nvSpPr>
        <p:spPr bwMode="auto">
          <a:xfrm>
            <a:off x="568518" y="4155926"/>
            <a:ext cx="6503612" cy="493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r>
              <a:rPr lang="en-US" altLang="zh-CN" sz="4400" b="1" spc="225" dirty="0">
                <a:solidFill>
                  <a:srgbClr val="E74C2E"/>
                </a:solidFill>
                <a:latin typeface="微软雅黑" panose="020B0503020204020204" pitchFamily="34" charset="-122"/>
                <a:ea typeface="微软雅黑" panose="020B0503020204020204" pitchFamily="34" charset="-122"/>
              </a:rPr>
              <a:t>THANK YOU</a:t>
            </a:r>
            <a:endParaRPr lang="zh-CN" altLang="en-US" sz="4400" b="1" spc="225" dirty="0">
              <a:solidFill>
                <a:srgbClr val="E74C2E"/>
              </a:solidFill>
              <a:latin typeface="微软雅黑" panose="020B0503020204020204" pitchFamily="34" charset="-122"/>
              <a:ea typeface="微软雅黑" panose="020B0503020204020204" pitchFamily="34" charset="-122"/>
            </a:endParaRPr>
          </a:p>
        </p:txBody>
      </p:sp>
      <p:pic>
        <p:nvPicPr>
          <p:cNvPr id="35" name="图片 34"/>
          <p:cNvPicPr>
            <a:picLocks noChangeAspect="1"/>
          </p:cNvPicPr>
          <p:nvPr/>
        </p:nvPicPr>
        <p:blipFill rotWithShape="1">
          <a:blip r:embed="rId3" cstate="print">
            <a:extLst>
              <a:ext uri="{28A0092B-C50C-407E-A947-70E740481C1C}">
                <a14:useLocalDpi xmlns:a14="http://schemas.microsoft.com/office/drawing/2010/main" val="0"/>
              </a:ext>
            </a:extLst>
          </a:blip>
          <a:srcRect l="19439" t="11081" r="26729" b="10654"/>
          <a:stretch>
            <a:fillRect/>
          </a:stretch>
        </p:blipFill>
        <p:spPr>
          <a:xfrm>
            <a:off x="2511291" y="527370"/>
            <a:ext cx="4298708" cy="2766700"/>
          </a:xfrm>
          <a:prstGeom prst="rect">
            <a:avLst/>
          </a:prstGeom>
        </p:spPr>
      </p:pic>
      <p:pic>
        <p:nvPicPr>
          <p:cNvPr id="36" name="图片 35"/>
          <p:cNvPicPr>
            <a:picLocks noChangeAspect="1"/>
          </p:cNvPicPr>
          <p:nvPr/>
        </p:nvPicPr>
        <p:blipFill rotWithShape="1">
          <a:blip r:embed="rId4" cstate="print">
            <a:extLst>
              <a:ext uri="{28A0092B-C50C-407E-A947-70E740481C1C}">
                <a14:useLocalDpi xmlns:a14="http://schemas.microsoft.com/office/drawing/2010/main" val="0"/>
              </a:ext>
            </a:extLst>
          </a:blip>
          <a:srcRect l="54147" t="32342" r="5913"/>
          <a:stretch>
            <a:fillRect/>
          </a:stretch>
        </p:blipFill>
        <p:spPr>
          <a:xfrm>
            <a:off x="5169460" y="1149248"/>
            <a:ext cx="2834707" cy="2505361"/>
          </a:xfrm>
          <a:prstGeom prst="rect">
            <a:avLst/>
          </a:prstGeom>
        </p:spPr>
      </p:pic>
      <p:pic>
        <p:nvPicPr>
          <p:cNvPr id="37" name="图片 36"/>
          <p:cNvPicPr>
            <a:picLocks noChangeAspect="1"/>
          </p:cNvPicPr>
          <p:nvPr/>
        </p:nvPicPr>
        <p:blipFill rotWithShape="1">
          <a:blip r:embed="rId5" cstate="print">
            <a:extLst>
              <a:ext uri="{28A0092B-C50C-407E-A947-70E740481C1C}">
                <a14:useLocalDpi xmlns:a14="http://schemas.microsoft.com/office/drawing/2010/main" val="0"/>
              </a:ext>
            </a:extLst>
          </a:blip>
          <a:srcRect l="6632" t="29602" r="64869" b="13234"/>
          <a:stretch>
            <a:fillRect/>
          </a:stretch>
        </p:blipFill>
        <p:spPr>
          <a:xfrm>
            <a:off x="1259632" y="855905"/>
            <a:ext cx="2329811" cy="2438163"/>
          </a:xfrm>
          <a:prstGeom prst="rect">
            <a:avLst/>
          </a:prstGeom>
        </p:spPr>
      </p:pic>
      <p:grpSp>
        <p:nvGrpSpPr>
          <p:cNvPr id="38" name="组合 37"/>
          <p:cNvGrpSpPr/>
          <p:nvPr/>
        </p:nvGrpSpPr>
        <p:grpSpPr>
          <a:xfrm>
            <a:off x="1905525" y="1626352"/>
            <a:ext cx="985403" cy="860835"/>
            <a:chOff x="882603" y="2302677"/>
            <a:chExt cx="1093895" cy="955612"/>
          </a:xfrm>
          <a:solidFill>
            <a:schemeClr val="bg1"/>
          </a:solidFill>
          <a:effectLst>
            <a:outerShdw blurRad="50800" dist="38100" dir="2700000" algn="tl" rotWithShape="0">
              <a:prstClr val="black">
                <a:alpha val="40000"/>
              </a:prstClr>
            </a:outerShdw>
          </a:effectLst>
        </p:grpSpPr>
        <p:sp>
          <p:nvSpPr>
            <p:cNvPr id="39" name="Freeform 14"/>
            <p:cNvSpPr/>
            <p:nvPr/>
          </p:nvSpPr>
          <p:spPr bwMode="auto">
            <a:xfrm>
              <a:off x="882603" y="2302677"/>
              <a:ext cx="820672" cy="955612"/>
            </a:xfrm>
            <a:custGeom>
              <a:avLst/>
              <a:gdLst>
                <a:gd name="T0" fmla="*/ 908 w 1036"/>
                <a:gd name="T1" fmla="*/ 372 h 1206"/>
                <a:gd name="T2" fmla="*/ 908 w 1036"/>
                <a:gd name="T3" fmla="*/ 296 h 1206"/>
                <a:gd name="T4" fmla="*/ 908 w 1036"/>
                <a:gd name="T5" fmla="*/ 152 h 1206"/>
                <a:gd name="T6" fmla="*/ 883 w 1036"/>
                <a:gd name="T7" fmla="*/ 128 h 1206"/>
                <a:gd name="T8" fmla="*/ 405 w 1036"/>
                <a:gd name="T9" fmla="*/ 128 h 1206"/>
                <a:gd name="T10" fmla="*/ 387 w 1036"/>
                <a:gd name="T11" fmla="*/ 128 h 1206"/>
                <a:gd name="T12" fmla="*/ 387 w 1036"/>
                <a:gd name="T13" fmla="*/ 150 h 1206"/>
                <a:gd name="T14" fmla="*/ 387 w 1036"/>
                <a:gd name="T15" fmla="*/ 296 h 1206"/>
                <a:gd name="T16" fmla="*/ 295 w 1036"/>
                <a:gd name="T17" fmla="*/ 386 h 1206"/>
                <a:gd name="T18" fmla="*/ 145 w 1036"/>
                <a:gd name="T19" fmla="*/ 386 h 1206"/>
                <a:gd name="T20" fmla="*/ 128 w 1036"/>
                <a:gd name="T21" fmla="*/ 386 h 1206"/>
                <a:gd name="T22" fmla="*/ 128 w 1036"/>
                <a:gd name="T23" fmla="*/ 404 h 1206"/>
                <a:gd name="T24" fmla="*/ 128 w 1036"/>
                <a:gd name="T25" fmla="*/ 1052 h 1206"/>
                <a:gd name="T26" fmla="*/ 153 w 1036"/>
                <a:gd name="T27" fmla="*/ 1078 h 1206"/>
                <a:gd name="T28" fmla="*/ 882 w 1036"/>
                <a:gd name="T29" fmla="*/ 1078 h 1206"/>
                <a:gd name="T30" fmla="*/ 908 w 1036"/>
                <a:gd name="T31" fmla="*/ 1052 h 1206"/>
                <a:gd name="T32" fmla="*/ 908 w 1036"/>
                <a:gd name="T33" fmla="*/ 869 h 1206"/>
                <a:gd name="T34" fmla="*/ 914 w 1036"/>
                <a:gd name="T35" fmla="*/ 851 h 1206"/>
                <a:gd name="T36" fmla="*/ 1028 w 1036"/>
                <a:gd name="T37" fmla="*/ 729 h 1206"/>
                <a:gd name="T38" fmla="*/ 1035 w 1036"/>
                <a:gd name="T39" fmla="*/ 724 h 1206"/>
                <a:gd name="T40" fmla="*/ 1036 w 1036"/>
                <a:gd name="T41" fmla="*/ 738 h 1206"/>
                <a:gd name="T42" fmla="*/ 1036 w 1036"/>
                <a:gd name="T43" fmla="*/ 1069 h 1206"/>
                <a:gd name="T44" fmla="*/ 899 w 1036"/>
                <a:gd name="T45" fmla="*/ 1206 h 1206"/>
                <a:gd name="T46" fmla="*/ 133 w 1036"/>
                <a:gd name="T47" fmla="*/ 1206 h 1206"/>
                <a:gd name="T48" fmla="*/ 0 w 1036"/>
                <a:gd name="T49" fmla="*/ 1073 h 1206"/>
                <a:gd name="T50" fmla="*/ 0 w 1036"/>
                <a:gd name="T51" fmla="*/ 316 h 1206"/>
                <a:gd name="T52" fmla="*/ 19 w 1036"/>
                <a:gd name="T53" fmla="*/ 267 h 1206"/>
                <a:gd name="T54" fmla="*/ 265 w 1036"/>
                <a:gd name="T55" fmla="*/ 27 h 1206"/>
                <a:gd name="T56" fmla="*/ 331 w 1036"/>
                <a:gd name="T57" fmla="*/ 0 h 1206"/>
                <a:gd name="T58" fmla="*/ 902 w 1036"/>
                <a:gd name="T59" fmla="*/ 0 h 1206"/>
                <a:gd name="T60" fmla="*/ 1036 w 1036"/>
                <a:gd name="T61" fmla="*/ 129 h 1206"/>
                <a:gd name="T62" fmla="*/ 1035 w 1036"/>
                <a:gd name="T63" fmla="*/ 206 h 1206"/>
                <a:gd name="T64" fmla="*/ 1028 w 1036"/>
                <a:gd name="T65" fmla="*/ 224 h 1206"/>
                <a:gd name="T66" fmla="*/ 942 w 1036"/>
                <a:gd name="T67" fmla="*/ 328 h 1206"/>
                <a:gd name="T68" fmla="*/ 921 w 1036"/>
                <a:gd name="T69" fmla="*/ 358 h 1206"/>
                <a:gd name="T70" fmla="*/ 908 w 1036"/>
                <a:gd name="T71" fmla="*/ 37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0" name="Freeform 15"/>
            <p:cNvSpPr/>
            <p:nvPr/>
          </p:nvSpPr>
          <p:spPr bwMode="auto">
            <a:xfrm>
              <a:off x="1362082" y="2640858"/>
              <a:ext cx="386396" cy="443988"/>
            </a:xfrm>
            <a:custGeom>
              <a:avLst/>
              <a:gdLst>
                <a:gd name="T0" fmla="*/ 351 w 488"/>
                <a:gd name="T1" fmla="*/ 0 h 560"/>
                <a:gd name="T2" fmla="*/ 488 w 488"/>
                <a:gd name="T3" fmla="*/ 114 h 560"/>
                <a:gd name="T4" fmla="*/ 431 w 488"/>
                <a:gd name="T5" fmla="*/ 180 h 560"/>
                <a:gd name="T6" fmla="*/ 127 w 488"/>
                <a:gd name="T7" fmla="*/ 490 h 560"/>
                <a:gd name="T8" fmla="*/ 39 w 488"/>
                <a:gd name="T9" fmla="*/ 554 h 560"/>
                <a:gd name="T10" fmla="*/ 5 w 488"/>
                <a:gd name="T11" fmla="*/ 560 h 560"/>
                <a:gd name="T12" fmla="*/ 4 w 488"/>
                <a:gd name="T13" fmla="*/ 526 h 560"/>
                <a:gd name="T14" fmla="*/ 64 w 488"/>
                <a:gd name="T15" fmla="*/ 404 h 560"/>
                <a:gd name="T16" fmla="*/ 347 w 488"/>
                <a:gd name="T17" fmla="*/ 7 h 560"/>
                <a:gd name="T18" fmla="*/ 351 w 488"/>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1" name="Freeform 16"/>
            <p:cNvSpPr/>
            <p:nvPr/>
          </p:nvSpPr>
          <p:spPr bwMode="auto">
            <a:xfrm>
              <a:off x="1667783" y="2400113"/>
              <a:ext cx="273223" cy="299340"/>
            </a:xfrm>
            <a:custGeom>
              <a:avLst/>
              <a:gdLst>
                <a:gd name="T0" fmla="*/ 139 w 345"/>
                <a:gd name="T1" fmla="*/ 378 h 378"/>
                <a:gd name="T2" fmla="*/ 0 w 345"/>
                <a:gd name="T3" fmla="*/ 264 h 378"/>
                <a:gd name="T4" fmla="*/ 19 w 345"/>
                <a:gd name="T5" fmla="*/ 240 h 378"/>
                <a:gd name="T6" fmla="*/ 183 w 345"/>
                <a:gd name="T7" fmla="*/ 54 h 378"/>
                <a:gd name="T8" fmla="*/ 231 w 345"/>
                <a:gd name="T9" fmla="*/ 17 h 378"/>
                <a:gd name="T10" fmla="*/ 308 w 345"/>
                <a:gd name="T11" fmla="*/ 26 h 378"/>
                <a:gd name="T12" fmla="*/ 334 w 345"/>
                <a:gd name="T13" fmla="*/ 103 h 378"/>
                <a:gd name="T14" fmla="*/ 312 w 345"/>
                <a:gd name="T15" fmla="*/ 150 h 378"/>
                <a:gd name="T16" fmla="*/ 139 w 345"/>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2" name="Freeform 17"/>
            <p:cNvSpPr/>
            <p:nvPr/>
          </p:nvSpPr>
          <p:spPr bwMode="auto">
            <a:xfrm>
              <a:off x="1088524" y="2679029"/>
              <a:ext cx="408829" cy="66632"/>
            </a:xfrm>
            <a:custGeom>
              <a:avLst/>
              <a:gdLst>
                <a:gd name="T0" fmla="*/ 257 w 516"/>
                <a:gd name="T1" fmla="*/ 0 h 84"/>
                <a:gd name="T2" fmla="*/ 496 w 516"/>
                <a:gd name="T3" fmla="*/ 0 h 84"/>
                <a:gd name="T4" fmla="*/ 516 w 516"/>
                <a:gd name="T5" fmla="*/ 19 h 84"/>
                <a:gd name="T6" fmla="*/ 516 w 516"/>
                <a:gd name="T7" fmla="*/ 49 h 84"/>
                <a:gd name="T8" fmla="*/ 481 w 516"/>
                <a:gd name="T9" fmla="*/ 84 h 84"/>
                <a:gd name="T10" fmla="*/ 23 w 516"/>
                <a:gd name="T11" fmla="*/ 84 h 84"/>
                <a:gd name="T12" fmla="*/ 0 w 516"/>
                <a:gd name="T13" fmla="*/ 61 h 84"/>
                <a:gd name="T14" fmla="*/ 0 w 516"/>
                <a:gd name="T15" fmla="*/ 22 h 84"/>
                <a:gd name="T16" fmla="*/ 22 w 516"/>
                <a:gd name="T17" fmla="*/ 0 h 84"/>
                <a:gd name="T18" fmla="*/ 257 w 51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3" name="Freeform 18"/>
            <p:cNvSpPr/>
            <p:nvPr/>
          </p:nvSpPr>
          <p:spPr bwMode="auto">
            <a:xfrm>
              <a:off x="1087855" y="2815306"/>
              <a:ext cx="344542" cy="67301"/>
            </a:xfrm>
            <a:custGeom>
              <a:avLst/>
              <a:gdLst>
                <a:gd name="T0" fmla="*/ 435 w 435"/>
                <a:gd name="T1" fmla="*/ 0 h 85"/>
                <a:gd name="T2" fmla="*/ 382 w 435"/>
                <a:gd name="T3" fmla="*/ 80 h 85"/>
                <a:gd name="T4" fmla="*/ 371 w 435"/>
                <a:gd name="T5" fmla="*/ 84 h 85"/>
                <a:gd name="T6" fmla="*/ 15 w 435"/>
                <a:gd name="T7" fmla="*/ 85 h 85"/>
                <a:gd name="T8" fmla="*/ 1 w 435"/>
                <a:gd name="T9" fmla="*/ 69 h 85"/>
                <a:gd name="T10" fmla="*/ 0 w 435"/>
                <a:gd name="T11" fmla="*/ 18 h 85"/>
                <a:gd name="T12" fmla="*/ 19 w 435"/>
                <a:gd name="T13" fmla="*/ 0 h 85"/>
                <a:gd name="T14" fmla="*/ 190 w 435"/>
                <a:gd name="T15" fmla="*/ 0 h 85"/>
                <a:gd name="T16" fmla="*/ 415 w 435"/>
                <a:gd name="T17" fmla="*/ 0 h 85"/>
                <a:gd name="T18" fmla="*/ 435 w 43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4" name="Freeform 19"/>
            <p:cNvSpPr/>
            <p:nvPr/>
          </p:nvSpPr>
          <p:spPr bwMode="auto">
            <a:xfrm>
              <a:off x="1082497" y="2945221"/>
              <a:ext cx="244427" cy="146657"/>
            </a:xfrm>
            <a:custGeom>
              <a:avLst/>
              <a:gdLst>
                <a:gd name="T0" fmla="*/ 286 w 309"/>
                <a:gd name="T1" fmla="*/ 148 h 185"/>
                <a:gd name="T2" fmla="*/ 283 w 309"/>
                <a:gd name="T3" fmla="*/ 148 h 185"/>
                <a:gd name="T4" fmla="*/ 234 w 309"/>
                <a:gd name="T5" fmla="*/ 153 h 185"/>
                <a:gd name="T6" fmla="*/ 214 w 309"/>
                <a:gd name="T7" fmla="*/ 169 h 185"/>
                <a:gd name="T8" fmla="*/ 156 w 309"/>
                <a:gd name="T9" fmla="*/ 164 h 185"/>
                <a:gd name="T10" fmla="*/ 105 w 309"/>
                <a:gd name="T11" fmla="*/ 110 h 185"/>
                <a:gd name="T12" fmla="*/ 80 w 309"/>
                <a:gd name="T13" fmla="*/ 157 h 185"/>
                <a:gd name="T14" fmla="*/ 38 w 309"/>
                <a:gd name="T15" fmla="*/ 178 h 185"/>
                <a:gd name="T16" fmla="*/ 11 w 309"/>
                <a:gd name="T17" fmla="*/ 126 h 185"/>
                <a:gd name="T18" fmla="*/ 64 w 309"/>
                <a:gd name="T19" fmla="*/ 24 h 185"/>
                <a:gd name="T20" fmla="*/ 126 w 309"/>
                <a:gd name="T21" fmla="*/ 21 h 185"/>
                <a:gd name="T22" fmla="*/ 191 w 309"/>
                <a:gd name="T23" fmla="*/ 90 h 185"/>
                <a:gd name="T24" fmla="*/ 230 w 309"/>
                <a:gd name="T25" fmla="*/ 60 h 185"/>
                <a:gd name="T26" fmla="*/ 281 w 309"/>
                <a:gd name="T27" fmla="*/ 58 h 185"/>
                <a:gd name="T28" fmla="*/ 309 w 309"/>
                <a:gd name="T29" fmla="*/ 76 h 185"/>
                <a:gd name="T30" fmla="*/ 286 w 309"/>
                <a:gd name="T31" fmla="*/ 14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5" name="Freeform 20"/>
            <p:cNvSpPr/>
            <p:nvPr/>
          </p:nvSpPr>
          <p:spPr bwMode="auto">
            <a:xfrm>
              <a:off x="1748478" y="2540408"/>
              <a:ext cx="228020" cy="273223"/>
            </a:xfrm>
            <a:custGeom>
              <a:avLst/>
              <a:gdLst>
                <a:gd name="T0" fmla="*/ 288 w 288"/>
                <a:gd name="T1" fmla="*/ 37 h 345"/>
                <a:gd name="T2" fmla="*/ 280 w 288"/>
                <a:gd name="T3" fmla="*/ 52 h 345"/>
                <a:gd name="T4" fmla="*/ 118 w 288"/>
                <a:gd name="T5" fmla="*/ 260 h 345"/>
                <a:gd name="T6" fmla="*/ 57 w 288"/>
                <a:gd name="T7" fmla="*/ 326 h 345"/>
                <a:gd name="T8" fmla="*/ 24 w 288"/>
                <a:gd name="T9" fmla="*/ 343 h 345"/>
                <a:gd name="T10" fmla="*/ 3 w 288"/>
                <a:gd name="T11" fmla="*/ 338 h 345"/>
                <a:gd name="T12" fmla="*/ 3 w 288"/>
                <a:gd name="T13" fmla="*/ 314 h 345"/>
                <a:gd name="T14" fmla="*/ 44 w 288"/>
                <a:gd name="T15" fmla="*/ 262 h 345"/>
                <a:gd name="T16" fmla="*/ 210 w 288"/>
                <a:gd name="T17" fmla="*/ 53 h 345"/>
                <a:gd name="T18" fmla="*/ 236 w 288"/>
                <a:gd name="T19" fmla="*/ 15 h 345"/>
                <a:gd name="T20" fmla="*/ 263 w 288"/>
                <a:gd name="T21" fmla="*/ 4 h 345"/>
                <a:gd name="T22" fmla="*/ 288 w 288"/>
                <a:gd name="T23" fmla="*/ 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6" name="Freeform 21"/>
            <p:cNvSpPr/>
            <p:nvPr/>
          </p:nvSpPr>
          <p:spPr bwMode="auto">
            <a:xfrm>
              <a:off x="1293107" y="2473776"/>
              <a:ext cx="204247" cy="66632"/>
            </a:xfrm>
            <a:custGeom>
              <a:avLst/>
              <a:gdLst>
                <a:gd name="T0" fmla="*/ 129 w 258"/>
                <a:gd name="T1" fmla="*/ 84 h 84"/>
                <a:gd name="T2" fmla="*/ 18 w 258"/>
                <a:gd name="T3" fmla="*/ 84 h 84"/>
                <a:gd name="T4" fmla="*/ 0 w 258"/>
                <a:gd name="T5" fmla="*/ 66 h 84"/>
                <a:gd name="T6" fmla="*/ 0 w 258"/>
                <a:gd name="T7" fmla="*/ 16 h 84"/>
                <a:gd name="T8" fmla="*/ 15 w 258"/>
                <a:gd name="T9" fmla="*/ 0 h 84"/>
                <a:gd name="T10" fmla="*/ 243 w 258"/>
                <a:gd name="T11" fmla="*/ 0 h 84"/>
                <a:gd name="T12" fmla="*/ 258 w 258"/>
                <a:gd name="T13" fmla="*/ 15 h 84"/>
                <a:gd name="T14" fmla="*/ 258 w 258"/>
                <a:gd name="T15" fmla="*/ 68 h 84"/>
                <a:gd name="T16" fmla="*/ 241 w 258"/>
                <a:gd name="T17" fmla="*/ 84 h 84"/>
                <a:gd name="T18" fmla="*/ 129 w 25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grpSp>
        <p:nvGrpSpPr>
          <p:cNvPr id="47" name="组合 46"/>
          <p:cNvGrpSpPr/>
          <p:nvPr/>
        </p:nvGrpSpPr>
        <p:grpSpPr>
          <a:xfrm>
            <a:off x="3911878" y="1184383"/>
            <a:ext cx="1107210" cy="863644"/>
            <a:chOff x="2855366" y="2301118"/>
            <a:chExt cx="1229112" cy="958730"/>
          </a:xfrm>
          <a:solidFill>
            <a:schemeClr val="bg1"/>
          </a:solidFill>
          <a:effectLst>
            <a:outerShdw blurRad="50800" dist="38100" dir="2700000" algn="tl" rotWithShape="0">
              <a:prstClr val="black">
                <a:alpha val="40000"/>
              </a:prstClr>
            </a:outerShdw>
          </a:effectLst>
        </p:grpSpPr>
        <p:sp>
          <p:nvSpPr>
            <p:cNvPr id="48" name="Freeform 26"/>
            <p:cNvSpPr/>
            <p:nvPr/>
          </p:nvSpPr>
          <p:spPr bwMode="auto">
            <a:xfrm>
              <a:off x="2855366" y="2531318"/>
              <a:ext cx="807015" cy="728530"/>
            </a:xfrm>
            <a:custGeom>
              <a:avLst/>
              <a:gdLst>
                <a:gd name="T0" fmla="*/ 129 w 908"/>
                <a:gd name="T1" fmla="*/ 646 h 819"/>
                <a:gd name="T2" fmla="*/ 86 w 908"/>
                <a:gd name="T3" fmla="*/ 646 h 819"/>
                <a:gd name="T4" fmla="*/ 0 w 908"/>
                <a:gd name="T5" fmla="*/ 560 h 819"/>
                <a:gd name="T6" fmla="*/ 0 w 908"/>
                <a:gd name="T7" fmla="*/ 87 h 819"/>
                <a:gd name="T8" fmla="*/ 87 w 908"/>
                <a:gd name="T9" fmla="*/ 0 h 819"/>
                <a:gd name="T10" fmla="*/ 822 w 908"/>
                <a:gd name="T11" fmla="*/ 0 h 819"/>
                <a:gd name="T12" fmla="*/ 908 w 908"/>
                <a:gd name="T13" fmla="*/ 90 h 819"/>
                <a:gd name="T14" fmla="*/ 908 w 908"/>
                <a:gd name="T15" fmla="*/ 470 h 819"/>
                <a:gd name="T16" fmla="*/ 908 w 908"/>
                <a:gd name="T17" fmla="*/ 557 h 819"/>
                <a:gd name="T18" fmla="*/ 818 w 908"/>
                <a:gd name="T19" fmla="*/ 646 h 819"/>
                <a:gd name="T20" fmla="*/ 338 w 908"/>
                <a:gd name="T21" fmla="*/ 646 h 819"/>
                <a:gd name="T22" fmla="*/ 313 w 908"/>
                <a:gd name="T23" fmla="*/ 656 h 819"/>
                <a:gd name="T24" fmla="*/ 166 w 908"/>
                <a:gd name="T25" fmla="*/ 804 h 819"/>
                <a:gd name="T26" fmla="*/ 156 w 908"/>
                <a:gd name="T27" fmla="*/ 813 h 819"/>
                <a:gd name="T28" fmla="*/ 139 w 908"/>
                <a:gd name="T29" fmla="*/ 817 h 819"/>
                <a:gd name="T30" fmla="*/ 130 w 908"/>
                <a:gd name="T31" fmla="*/ 802 h 819"/>
                <a:gd name="T32" fmla="*/ 129 w 908"/>
                <a:gd name="T33" fmla="*/ 770 h 819"/>
                <a:gd name="T34" fmla="*/ 129 w 908"/>
                <a:gd name="T35" fmla="*/ 64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8" h="819">
                  <a:moveTo>
                    <a:pt x="129" y="646"/>
                  </a:moveTo>
                  <a:cubicBezTo>
                    <a:pt x="114" y="646"/>
                    <a:pt x="100" y="646"/>
                    <a:pt x="86" y="646"/>
                  </a:cubicBezTo>
                  <a:cubicBezTo>
                    <a:pt x="38" y="646"/>
                    <a:pt x="0" y="608"/>
                    <a:pt x="0" y="560"/>
                  </a:cubicBezTo>
                  <a:cubicBezTo>
                    <a:pt x="0" y="402"/>
                    <a:pt x="0" y="245"/>
                    <a:pt x="0" y="87"/>
                  </a:cubicBezTo>
                  <a:cubicBezTo>
                    <a:pt x="0" y="38"/>
                    <a:pt x="38" y="0"/>
                    <a:pt x="87" y="0"/>
                  </a:cubicBezTo>
                  <a:cubicBezTo>
                    <a:pt x="332" y="0"/>
                    <a:pt x="577" y="0"/>
                    <a:pt x="822" y="0"/>
                  </a:cubicBezTo>
                  <a:cubicBezTo>
                    <a:pt x="872" y="0"/>
                    <a:pt x="908" y="38"/>
                    <a:pt x="908" y="90"/>
                  </a:cubicBezTo>
                  <a:cubicBezTo>
                    <a:pt x="908" y="217"/>
                    <a:pt x="908" y="343"/>
                    <a:pt x="908" y="470"/>
                  </a:cubicBezTo>
                  <a:cubicBezTo>
                    <a:pt x="908" y="499"/>
                    <a:pt x="908" y="528"/>
                    <a:pt x="908" y="557"/>
                  </a:cubicBezTo>
                  <a:cubicBezTo>
                    <a:pt x="908" y="609"/>
                    <a:pt x="871" y="646"/>
                    <a:pt x="818" y="646"/>
                  </a:cubicBezTo>
                  <a:cubicBezTo>
                    <a:pt x="658" y="646"/>
                    <a:pt x="498" y="646"/>
                    <a:pt x="338" y="646"/>
                  </a:cubicBezTo>
                  <a:cubicBezTo>
                    <a:pt x="328" y="646"/>
                    <a:pt x="321" y="649"/>
                    <a:pt x="313" y="656"/>
                  </a:cubicBezTo>
                  <a:cubicBezTo>
                    <a:pt x="265" y="706"/>
                    <a:pt x="215" y="755"/>
                    <a:pt x="166" y="804"/>
                  </a:cubicBezTo>
                  <a:cubicBezTo>
                    <a:pt x="163" y="807"/>
                    <a:pt x="160" y="811"/>
                    <a:pt x="156" y="813"/>
                  </a:cubicBezTo>
                  <a:cubicBezTo>
                    <a:pt x="151" y="815"/>
                    <a:pt x="143" y="819"/>
                    <a:pt x="139" y="817"/>
                  </a:cubicBezTo>
                  <a:cubicBezTo>
                    <a:pt x="134" y="815"/>
                    <a:pt x="131" y="807"/>
                    <a:pt x="130" y="802"/>
                  </a:cubicBezTo>
                  <a:cubicBezTo>
                    <a:pt x="129" y="791"/>
                    <a:pt x="130" y="781"/>
                    <a:pt x="129" y="770"/>
                  </a:cubicBezTo>
                  <a:cubicBezTo>
                    <a:pt x="129" y="730"/>
                    <a:pt x="129" y="689"/>
                    <a:pt x="129" y="6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9" name="Freeform 27"/>
            <p:cNvSpPr/>
            <p:nvPr/>
          </p:nvSpPr>
          <p:spPr bwMode="auto">
            <a:xfrm>
              <a:off x="3237656" y="2301118"/>
              <a:ext cx="846822" cy="731909"/>
            </a:xfrm>
            <a:custGeom>
              <a:avLst/>
              <a:gdLst>
                <a:gd name="T0" fmla="*/ 824 w 953"/>
                <a:gd name="T1" fmla="*/ 647 h 823"/>
                <a:gd name="T2" fmla="*/ 824 w 953"/>
                <a:gd name="T3" fmla="*/ 785 h 823"/>
                <a:gd name="T4" fmla="*/ 814 w 953"/>
                <a:gd name="T5" fmla="*/ 817 h 823"/>
                <a:gd name="T6" fmla="*/ 785 w 953"/>
                <a:gd name="T7" fmla="*/ 802 h 823"/>
                <a:gd name="T8" fmla="*/ 638 w 953"/>
                <a:gd name="T9" fmla="*/ 656 h 823"/>
                <a:gd name="T10" fmla="*/ 618 w 953"/>
                <a:gd name="T11" fmla="*/ 647 h 823"/>
                <a:gd name="T12" fmla="*/ 542 w 953"/>
                <a:gd name="T13" fmla="*/ 647 h 823"/>
                <a:gd name="T14" fmla="*/ 542 w 953"/>
                <a:gd name="T15" fmla="*/ 630 h 823"/>
                <a:gd name="T16" fmla="*/ 542 w 953"/>
                <a:gd name="T17" fmla="*/ 351 h 823"/>
                <a:gd name="T18" fmla="*/ 385 w 953"/>
                <a:gd name="T19" fmla="*/ 194 h 823"/>
                <a:gd name="T20" fmla="*/ 20 w 953"/>
                <a:gd name="T21" fmla="*/ 194 h 823"/>
                <a:gd name="T22" fmla="*/ 4 w 953"/>
                <a:gd name="T23" fmla="*/ 194 h 823"/>
                <a:gd name="T24" fmla="*/ 5 w 953"/>
                <a:gd name="T25" fmla="*/ 71 h 823"/>
                <a:gd name="T26" fmla="*/ 93 w 953"/>
                <a:gd name="T27" fmla="*/ 0 h 823"/>
                <a:gd name="T28" fmla="*/ 393 w 953"/>
                <a:gd name="T29" fmla="*/ 0 h 823"/>
                <a:gd name="T30" fmla="*/ 857 w 953"/>
                <a:gd name="T31" fmla="*/ 0 h 823"/>
                <a:gd name="T32" fmla="*/ 953 w 953"/>
                <a:gd name="T33" fmla="*/ 97 h 823"/>
                <a:gd name="T34" fmla="*/ 953 w 953"/>
                <a:gd name="T35" fmla="*/ 552 h 823"/>
                <a:gd name="T36" fmla="*/ 859 w 953"/>
                <a:gd name="T37" fmla="*/ 647 h 823"/>
                <a:gd name="T38" fmla="*/ 824 w 953"/>
                <a:gd name="T39" fmla="*/ 647 h 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3" h="823">
                  <a:moveTo>
                    <a:pt x="824" y="647"/>
                  </a:moveTo>
                  <a:cubicBezTo>
                    <a:pt x="824" y="694"/>
                    <a:pt x="824" y="740"/>
                    <a:pt x="824" y="785"/>
                  </a:cubicBezTo>
                  <a:cubicBezTo>
                    <a:pt x="823" y="796"/>
                    <a:pt x="828" y="811"/>
                    <a:pt x="814" y="817"/>
                  </a:cubicBezTo>
                  <a:cubicBezTo>
                    <a:pt x="801" y="823"/>
                    <a:pt x="793" y="810"/>
                    <a:pt x="785" y="802"/>
                  </a:cubicBezTo>
                  <a:cubicBezTo>
                    <a:pt x="736" y="753"/>
                    <a:pt x="687" y="704"/>
                    <a:pt x="638" y="656"/>
                  </a:cubicBezTo>
                  <a:cubicBezTo>
                    <a:pt x="633" y="651"/>
                    <a:pt x="625" y="648"/>
                    <a:pt x="618" y="647"/>
                  </a:cubicBezTo>
                  <a:cubicBezTo>
                    <a:pt x="593" y="646"/>
                    <a:pt x="569" y="647"/>
                    <a:pt x="542" y="647"/>
                  </a:cubicBezTo>
                  <a:cubicBezTo>
                    <a:pt x="542" y="641"/>
                    <a:pt x="542" y="636"/>
                    <a:pt x="542" y="630"/>
                  </a:cubicBezTo>
                  <a:cubicBezTo>
                    <a:pt x="542" y="537"/>
                    <a:pt x="542" y="444"/>
                    <a:pt x="542" y="351"/>
                  </a:cubicBezTo>
                  <a:cubicBezTo>
                    <a:pt x="542" y="258"/>
                    <a:pt x="478" y="194"/>
                    <a:pt x="385" y="194"/>
                  </a:cubicBezTo>
                  <a:cubicBezTo>
                    <a:pt x="263" y="194"/>
                    <a:pt x="142" y="194"/>
                    <a:pt x="20" y="194"/>
                  </a:cubicBezTo>
                  <a:cubicBezTo>
                    <a:pt x="15" y="194"/>
                    <a:pt x="9" y="194"/>
                    <a:pt x="4" y="194"/>
                  </a:cubicBezTo>
                  <a:cubicBezTo>
                    <a:pt x="4" y="152"/>
                    <a:pt x="0" y="111"/>
                    <a:pt x="5" y="71"/>
                  </a:cubicBezTo>
                  <a:cubicBezTo>
                    <a:pt x="9" y="27"/>
                    <a:pt x="47" y="0"/>
                    <a:pt x="93" y="0"/>
                  </a:cubicBezTo>
                  <a:cubicBezTo>
                    <a:pt x="193" y="0"/>
                    <a:pt x="293" y="0"/>
                    <a:pt x="393" y="0"/>
                  </a:cubicBezTo>
                  <a:cubicBezTo>
                    <a:pt x="548" y="0"/>
                    <a:pt x="702" y="0"/>
                    <a:pt x="857" y="0"/>
                  </a:cubicBezTo>
                  <a:cubicBezTo>
                    <a:pt x="918" y="0"/>
                    <a:pt x="953" y="35"/>
                    <a:pt x="953" y="97"/>
                  </a:cubicBezTo>
                  <a:cubicBezTo>
                    <a:pt x="953" y="249"/>
                    <a:pt x="953" y="401"/>
                    <a:pt x="953" y="552"/>
                  </a:cubicBezTo>
                  <a:cubicBezTo>
                    <a:pt x="953" y="611"/>
                    <a:pt x="917" y="647"/>
                    <a:pt x="859" y="647"/>
                  </a:cubicBezTo>
                  <a:cubicBezTo>
                    <a:pt x="848" y="647"/>
                    <a:pt x="837" y="647"/>
                    <a:pt x="824" y="6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grpSp>
        <p:nvGrpSpPr>
          <p:cNvPr id="50" name="组合 49"/>
          <p:cNvGrpSpPr/>
          <p:nvPr/>
        </p:nvGrpSpPr>
        <p:grpSpPr>
          <a:xfrm>
            <a:off x="6169930" y="1649324"/>
            <a:ext cx="902512" cy="896059"/>
            <a:chOff x="7367401" y="2282771"/>
            <a:chExt cx="1001878" cy="994714"/>
          </a:xfrm>
          <a:solidFill>
            <a:schemeClr val="bg1"/>
          </a:solidFill>
          <a:effectLst>
            <a:outerShdw blurRad="50800" dist="38100" dir="2700000" algn="tl" rotWithShape="0">
              <a:prstClr val="black">
                <a:alpha val="40000"/>
              </a:prstClr>
            </a:outerShdw>
          </a:effectLst>
        </p:grpSpPr>
        <p:sp>
          <p:nvSpPr>
            <p:cNvPr id="51" name="Freeform 32"/>
            <p:cNvSpPr/>
            <p:nvPr/>
          </p:nvSpPr>
          <p:spPr bwMode="auto">
            <a:xfrm>
              <a:off x="7634210" y="2488996"/>
              <a:ext cx="473930" cy="596888"/>
            </a:xfrm>
            <a:custGeom>
              <a:avLst/>
              <a:gdLst>
                <a:gd name="T0" fmla="*/ 659 w 671"/>
                <a:gd name="T1" fmla="*/ 351 h 845"/>
                <a:gd name="T2" fmla="*/ 643 w 671"/>
                <a:gd name="T3" fmla="*/ 429 h 845"/>
                <a:gd name="T4" fmla="*/ 659 w 671"/>
                <a:gd name="T5" fmla="*/ 458 h 845"/>
                <a:gd name="T6" fmla="*/ 664 w 671"/>
                <a:gd name="T7" fmla="*/ 493 h 845"/>
                <a:gd name="T8" fmla="*/ 378 w 671"/>
                <a:gd name="T9" fmla="*/ 838 h 845"/>
                <a:gd name="T10" fmla="*/ 357 w 671"/>
                <a:gd name="T11" fmla="*/ 840 h 845"/>
                <a:gd name="T12" fmla="*/ 286 w 671"/>
                <a:gd name="T13" fmla="*/ 838 h 845"/>
                <a:gd name="T14" fmla="*/ 267 w 671"/>
                <a:gd name="T15" fmla="*/ 834 h 845"/>
                <a:gd name="T16" fmla="*/ 15 w 671"/>
                <a:gd name="T17" fmla="*/ 366 h 845"/>
                <a:gd name="T18" fmla="*/ 41 w 671"/>
                <a:gd name="T19" fmla="*/ 49 h 845"/>
                <a:gd name="T20" fmla="*/ 45 w 671"/>
                <a:gd name="T21" fmla="*/ 39 h 845"/>
                <a:gd name="T22" fmla="*/ 58 w 671"/>
                <a:gd name="T23" fmla="*/ 39 h 845"/>
                <a:gd name="T24" fmla="*/ 130 w 671"/>
                <a:gd name="T25" fmla="*/ 7 h 845"/>
                <a:gd name="T26" fmla="*/ 145 w 671"/>
                <a:gd name="T27" fmla="*/ 1 h 845"/>
                <a:gd name="T28" fmla="*/ 658 w 671"/>
                <a:gd name="T29" fmla="*/ 349 h 845"/>
                <a:gd name="T30" fmla="*/ 659 w 671"/>
                <a:gd name="T31" fmla="*/ 351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1" h="845">
                  <a:moveTo>
                    <a:pt x="659" y="351"/>
                  </a:moveTo>
                  <a:cubicBezTo>
                    <a:pt x="641" y="374"/>
                    <a:pt x="634" y="401"/>
                    <a:pt x="643" y="429"/>
                  </a:cubicBezTo>
                  <a:cubicBezTo>
                    <a:pt x="647" y="440"/>
                    <a:pt x="651" y="451"/>
                    <a:pt x="659" y="458"/>
                  </a:cubicBezTo>
                  <a:cubicBezTo>
                    <a:pt x="671" y="469"/>
                    <a:pt x="670" y="479"/>
                    <a:pt x="664" y="493"/>
                  </a:cubicBezTo>
                  <a:cubicBezTo>
                    <a:pt x="602" y="635"/>
                    <a:pt x="505" y="749"/>
                    <a:pt x="378" y="838"/>
                  </a:cubicBezTo>
                  <a:cubicBezTo>
                    <a:pt x="371" y="844"/>
                    <a:pt x="366" y="845"/>
                    <a:pt x="357" y="840"/>
                  </a:cubicBezTo>
                  <a:cubicBezTo>
                    <a:pt x="334" y="828"/>
                    <a:pt x="310" y="827"/>
                    <a:pt x="286" y="838"/>
                  </a:cubicBezTo>
                  <a:cubicBezTo>
                    <a:pt x="278" y="842"/>
                    <a:pt x="273" y="840"/>
                    <a:pt x="267" y="834"/>
                  </a:cubicBezTo>
                  <a:cubicBezTo>
                    <a:pt x="129" y="707"/>
                    <a:pt x="41" y="553"/>
                    <a:pt x="15" y="366"/>
                  </a:cubicBezTo>
                  <a:cubicBezTo>
                    <a:pt x="0" y="259"/>
                    <a:pt x="9" y="153"/>
                    <a:pt x="41" y="49"/>
                  </a:cubicBezTo>
                  <a:cubicBezTo>
                    <a:pt x="42" y="46"/>
                    <a:pt x="44" y="43"/>
                    <a:pt x="45" y="39"/>
                  </a:cubicBezTo>
                  <a:cubicBezTo>
                    <a:pt x="50" y="39"/>
                    <a:pt x="54" y="39"/>
                    <a:pt x="58" y="39"/>
                  </a:cubicBezTo>
                  <a:cubicBezTo>
                    <a:pt x="87" y="40"/>
                    <a:pt x="110" y="29"/>
                    <a:pt x="130" y="7"/>
                  </a:cubicBezTo>
                  <a:cubicBezTo>
                    <a:pt x="133" y="3"/>
                    <a:pt x="141" y="0"/>
                    <a:pt x="145" y="1"/>
                  </a:cubicBezTo>
                  <a:cubicBezTo>
                    <a:pt x="359" y="54"/>
                    <a:pt x="532" y="167"/>
                    <a:pt x="658" y="349"/>
                  </a:cubicBezTo>
                  <a:cubicBezTo>
                    <a:pt x="658" y="349"/>
                    <a:pt x="658" y="350"/>
                    <a:pt x="659" y="3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52" name="Freeform 33"/>
            <p:cNvSpPr/>
            <p:nvPr/>
          </p:nvSpPr>
          <p:spPr bwMode="auto">
            <a:xfrm>
              <a:off x="7367401" y="2493174"/>
              <a:ext cx="439907" cy="697464"/>
            </a:xfrm>
            <a:custGeom>
              <a:avLst/>
              <a:gdLst>
                <a:gd name="T0" fmla="*/ 338 w 623"/>
                <a:gd name="T1" fmla="*/ 987 h 987"/>
                <a:gd name="T2" fmla="*/ 328 w 623"/>
                <a:gd name="T3" fmla="*/ 982 h 987"/>
                <a:gd name="T4" fmla="*/ 13 w 623"/>
                <a:gd name="T5" fmla="*/ 504 h 987"/>
                <a:gd name="T6" fmla="*/ 20 w 623"/>
                <a:gd name="T7" fmla="*/ 260 h 987"/>
                <a:gd name="T8" fmla="*/ 38 w 623"/>
                <a:gd name="T9" fmla="*/ 223 h 987"/>
                <a:gd name="T10" fmla="*/ 362 w 623"/>
                <a:gd name="T11" fmla="*/ 1 h 987"/>
                <a:gd name="T12" fmla="*/ 375 w 623"/>
                <a:gd name="T13" fmla="*/ 3 h 987"/>
                <a:gd name="T14" fmla="*/ 380 w 623"/>
                <a:gd name="T15" fmla="*/ 21 h 987"/>
                <a:gd name="T16" fmla="*/ 344 w 623"/>
                <a:gd name="T17" fmla="*/ 309 h 987"/>
                <a:gd name="T18" fmla="*/ 567 w 623"/>
                <a:gd name="T19" fmla="*/ 812 h 987"/>
                <a:gd name="T20" fmla="*/ 615 w 623"/>
                <a:gd name="T21" fmla="*/ 859 h 987"/>
                <a:gd name="T22" fmla="*/ 618 w 623"/>
                <a:gd name="T23" fmla="*/ 875 h 987"/>
                <a:gd name="T24" fmla="*/ 612 w 623"/>
                <a:gd name="T25" fmla="*/ 895 h 987"/>
                <a:gd name="T26" fmla="*/ 588 w 623"/>
                <a:gd name="T27" fmla="*/ 924 h 987"/>
                <a:gd name="T28" fmla="*/ 345 w 623"/>
                <a:gd name="T29" fmla="*/ 986 h 987"/>
                <a:gd name="T30" fmla="*/ 338 w 623"/>
                <a:gd name="T31"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3" h="987">
                  <a:moveTo>
                    <a:pt x="338" y="987"/>
                  </a:moveTo>
                  <a:cubicBezTo>
                    <a:pt x="336" y="986"/>
                    <a:pt x="332" y="984"/>
                    <a:pt x="328" y="982"/>
                  </a:cubicBezTo>
                  <a:cubicBezTo>
                    <a:pt x="154" y="868"/>
                    <a:pt x="47" y="710"/>
                    <a:pt x="13" y="504"/>
                  </a:cubicBezTo>
                  <a:cubicBezTo>
                    <a:pt x="0" y="422"/>
                    <a:pt x="3" y="341"/>
                    <a:pt x="20" y="260"/>
                  </a:cubicBezTo>
                  <a:cubicBezTo>
                    <a:pt x="23" y="245"/>
                    <a:pt x="28" y="234"/>
                    <a:pt x="38" y="223"/>
                  </a:cubicBezTo>
                  <a:cubicBezTo>
                    <a:pt x="129" y="124"/>
                    <a:pt x="237" y="51"/>
                    <a:pt x="362" y="1"/>
                  </a:cubicBezTo>
                  <a:cubicBezTo>
                    <a:pt x="365" y="0"/>
                    <a:pt x="373" y="1"/>
                    <a:pt x="375" y="3"/>
                  </a:cubicBezTo>
                  <a:cubicBezTo>
                    <a:pt x="379" y="8"/>
                    <a:pt x="382" y="16"/>
                    <a:pt x="380" y="21"/>
                  </a:cubicBezTo>
                  <a:cubicBezTo>
                    <a:pt x="351" y="115"/>
                    <a:pt x="338" y="211"/>
                    <a:pt x="344" y="309"/>
                  </a:cubicBezTo>
                  <a:cubicBezTo>
                    <a:pt x="358" y="504"/>
                    <a:pt x="435" y="670"/>
                    <a:pt x="567" y="812"/>
                  </a:cubicBezTo>
                  <a:cubicBezTo>
                    <a:pt x="582" y="828"/>
                    <a:pt x="598" y="844"/>
                    <a:pt x="615" y="859"/>
                  </a:cubicBezTo>
                  <a:cubicBezTo>
                    <a:pt x="620" y="864"/>
                    <a:pt x="623" y="868"/>
                    <a:pt x="618" y="875"/>
                  </a:cubicBezTo>
                  <a:cubicBezTo>
                    <a:pt x="615" y="881"/>
                    <a:pt x="612" y="889"/>
                    <a:pt x="612" y="895"/>
                  </a:cubicBezTo>
                  <a:cubicBezTo>
                    <a:pt x="614" y="914"/>
                    <a:pt x="601" y="918"/>
                    <a:pt x="588" y="924"/>
                  </a:cubicBezTo>
                  <a:cubicBezTo>
                    <a:pt x="510" y="956"/>
                    <a:pt x="429" y="976"/>
                    <a:pt x="345" y="986"/>
                  </a:cubicBezTo>
                  <a:cubicBezTo>
                    <a:pt x="344" y="986"/>
                    <a:pt x="342" y="986"/>
                    <a:pt x="338" y="9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53" name="Freeform 34"/>
            <p:cNvSpPr/>
            <p:nvPr/>
          </p:nvSpPr>
          <p:spPr bwMode="auto">
            <a:xfrm>
              <a:off x="8168724" y="2543313"/>
              <a:ext cx="200555" cy="558090"/>
            </a:xfrm>
            <a:custGeom>
              <a:avLst/>
              <a:gdLst>
                <a:gd name="T0" fmla="*/ 39 w 284"/>
                <a:gd name="T1" fmla="*/ 0 h 790"/>
                <a:gd name="T2" fmla="*/ 229 w 284"/>
                <a:gd name="T3" fmla="*/ 159 h 790"/>
                <a:gd name="T4" fmla="*/ 235 w 284"/>
                <a:gd name="T5" fmla="*/ 173 h 790"/>
                <a:gd name="T6" fmla="*/ 78 w 284"/>
                <a:gd name="T7" fmla="*/ 785 h 790"/>
                <a:gd name="T8" fmla="*/ 74 w 284"/>
                <a:gd name="T9" fmla="*/ 790 h 790"/>
                <a:gd name="T10" fmla="*/ 71 w 284"/>
                <a:gd name="T11" fmla="*/ 790 h 790"/>
                <a:gd name="T12" fmla="*/ 73 w 284"/>
                <a:gd name="T13" fmla="*/ 770 h 790"/>
                <a:gd name="T14" fmla="*/ 23 w 284"/>
                <a:gd name="T15" fmla="*/ 412 h 790"/>
                <a:gd name="T16" fmla="*/ 28 w 284"/>
                <a:gd name="T17" fmla="*/ 390 h 790"/>
                <a:gd name="T18" fmla="*/ 12 w 284"/>
                <a:gd name="T19" fmla="*/ 254 h 790"/>
                <a:gd name="T20" fmla="*/ 2 w 284"/>
                <a:gd name="T21" fmla="*/ 231 h 790"/>
                <a:gd name="T22" fmla="*/ 5 w 284"/>
                <a:gd name="T23" fmla="*/ 37 h 790"/>
                <a:gd name="T24" fmla="*/ 13 w 284"/>
                <a:gd name="T25" fmla="*/ 20 h 790"/>
                <a:gd name="T26" fmla="*/ 39 w 284"/>
                <a:gd name="T27" fmla="*/ 0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790">
                  <a:moveTo>
                    <a:pt x="39" y="0"/>
                  </a:moveTo>
                  <a:cubicBezTo>
                    <a:pt x="110" y="44"/>
                    <a:pt x="173" y="97"/>
                    <a:pt x="229" y="159"/>
                  </a:cubicBezTo>
                  <a:cubicBezTo>
                    <a:pt x="232" y="163"/>
                    <a:pt x="234" y="168"/>
                    <a:pt x="235" y="173"/>
                  </a:cubicBezTo>
                  <a:cubicBezTo>
                    <a:pt x="284" y="403"/>
                    <a:pt x="231" y="607"/>
                    <a:pt x="78" y="785"/>
                  </a:cubicBezTo>
                  <a:cubicBezTo>
                    <a:pt x="77" y="787"/>
                    <a:pt x="75" y="788"/>
                    <a:pt x="74" y="790"/>
                  </a:cubicBezTo>
                  <a:cubicBezTo>
                    <a:pt x="73" y="790"/>
                    <a:pt x="73" y="790"/>
                    <a:pt x="71" y="790"/>
                  </a:cubicBezTo>
                  <a:cubicBezTo>
                    <a:pt x="71" y="784"/>
                    <a:pt x="72" y="777"/>
                    <a:pt x="73" y="770"/>
                  </a:cubicBezTo>
                  <a:cubicBezTo>
                    <a:pt x="86" y="647"/>
                    <a:pt x="68" y="527"/>
                    <a:pt x="23" y="412"/>
                  </a:cubicBezTo>
                  <a:cubicBezTo>
                    <a:pt x="20" y="403"/>
                    <a:pt x="20" y="398"/>
                    <a:pt x="28" y="390"/>
                  </a:cubicBezTo>
                  <a:cubicBezTo>
                    <a:pt x="70" y="351"/>
                    <a:pt x="63" y="283"/>
                    <a:pt x="12" y="254"/>
                  </a:cubicBezTo>
                  <a:cubicBezTo>
                    <a:pt x="1" y="248"/>
                    <a:pt x="0" y="242"/>
                    <a:pt x="2" y="231"/>
                  </a:cubicBezTo>
                  <a:cubicBezTo>
                    <a:pt x="12" y="167"/>
                    <a:pt x="13" y="102"/>
                    <a:pt x="5" y="37"/>
                  </a:cubicBezTo>
                  <a:cubicBezTo>
                    <a:pt x="4" y="30"/>
                    <a:pt x="5" y="25"/>
                    <a:pt x="13" y="20"/>
                  </a:cubicBezTo>
                  <a:cubicBezTo>
                    <a:pt x="21" y="15"/>
                    <a:pt x="29" y="8"/>
                    <a:pt x="3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54" name="Freeform 35"/>
            <p:cNvSpPr/>
            <p:nvPr/>
          </p:nvSpPr>
          <p:spPr bwMode="auto">
            <a:xfrm>
              <a:off x="7913256" y="2835191"/>
              <a:ext cx="280239" cy="378725"/>
            </a:xfrm>
            <a:custGeom>
              <a:avLst/>
              <a:gdLst>
                <a:gd name="T0" fmla="*/ 395 w 397"/>
                <a:gd name="T1" fmla="*/ 316 h 536"/>
                <a:gd name="T2" fmla="*/ 381 w 397"/>
                <a:gd name="T3" fmla="*/ 422 h 536"/>
                <a:gd name="T4" fmla="*/ 371 w 397"/>
                <a:gd name="T5" fmla="*/ 440 h 536"/>
                <a:gd name="T6" fmla="*/ 230 w 397"/>
                <a:gd name="T7" fmla="*/ 533 h 536"/>
                <a:gd name="T8" fmla="*/ 211 w 397"/>
                <a:gd name="T9" fmla="*/ 535 h 536"/>
                <a:gd name="T10" fmla="*/ 17 w 397"/>
                <a:gd name="T11" fmla="*/ 450 h 536"/>
                <a:gd name="T12" fmla="*/ 10 w 397"/>
                <a:gd name="T13" fmla="*/ 436 h 536"/>
                <a:gd name="T14" fmla="*/ 6 w 397"/>
                <a:gd name="T15" fmla="*/ 405 h 536"/>
                <a:gd name="T16" fmla="*/ 17 w 397"/>
                <a:gd name="T17" fmla="*/ 377 h 536"/>
                <a:gd name="T18" fmla="*/ 311 w 397"/>
                <a:gd name="T19" fmla="*/ 12 h 536"/>
                <a:gd name="T20" fmla="*/ 325 w 397"/>
                <a:gd name="T21" fmla="*/ 1 h 536"/>
                <a:gd name="T22" fmla="*/ 345 w 397"/>
                <a:gd name="T23" fmla="*/ 14 h 536"/>
                <a:gd name="T24" fmla="*/ 395 w 397"/>
                <a:gd name="T25" fmla="*/ 31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7" h="536">
                  <a:moveTo>
                    <a:pt x="395" y="316"/>
                  </a:moveTo>
                  <a:cubicBezTo>
                    <a:pt x="393" y="337"/>
                    <a:pt x="388" y="380"/>
                    <a:pt x="381" y="422"/>
                  </a:cubicBezTo>
                  <a:cubicBezTo>
                    <a:pt x="380" y="428"/>
                    <a:pt x="376" y="435"/>
                    <a:pt x="371" y="440"/>
                  </a:cubicBezTo>
                  <a:cubicBezTo>
                    <a:pt x="328" y="477"/>
                    <a:pt x="281" y="508"/>
                    <a:pt x="230" y="533"/>
                  </a:cubicBezTo>
                  <a:cubicBezTo>
                    <a:pt x="224" y="535"/>
                    <a:pt x="217" y="536"/>
                    <a:pt x="211" y="535"/>
                  </a:cubicBezTo>
                  <a:cubicBezTo>
                    <a:pt x="143" y="515"/>
                    <a:pt x="78" y="486"/>
                    <a:pt x="17" y="450"/>
                  </a:cubicBezTo>
                  <a:cubicBezTo>
                    <a:pt x="13" y="448"/>
                    <a:pt x="10" y="441"/>
                    <a:pt x="10" y="436"/>
                  </a:cubicBezTo>
                  <a:cubicBezTo>
                    <a:pt x="8" y="426"/>
                    <a:pt x="10" y="414"/>
                    <a:pt x="6" y="405"/>
                  </a:cubicBezTo>
                  <a:cubicBezTo>
                    <a:pt x="0" y="391"/>
                    <a:pt x="6" y="385"/>
                    <a:pt x="17" y="377"/>
                  </a:cubicBezTo>
                  <a:cubicBezTo>
                    <a:pt x="149" y="283"/>
                    <a:pt x="248" y="162"/>
                    <a:pt x="311" y="12"/>
                  </a:cubicBezTo>
                  <a:cubicBezTo>
                    <a:pt x="314" y="6"/>
                    <a:pt x="315" y="0"/>
                    <a:pt x="325" y="1"/>
                  </a:cubicBezTo>
                  <a:cubicBezTo>
                    <a:pt x="335" y="2"/>
                    <a:pt x="341" y="3"/>
                    <a:pt x="345" y="14"/>
                  </a:cubicBezTo>
                  <a:cubicBezTo>
                    <a:pt x="380" y="104"/>
                    <a:pt x="397" y="198"/>
                    <a:pt x="395" y="3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55" name="Freeform 36"/>
            <p:cNvSpPr/>
            <p:nvPr/>
          </p:nvSpPr>
          <p:spPr bwMode="auto">
            <a:xfrm>
              <a:off x="7715387" y="2282771"/>
              <a:ext cx="396036" cy="180857"/>
            </a:xfrm>
            <a:custGeom>
              <a:avLst/>
              <a:gdLst>
                <a:gd name="T0" fmla="*/ 0 w 561"/>
                <a:gd name="T1" fmla="*/ 175 h 256"/>
                <a:gd name="T2" fmla="*/ 127 w 561"/>
                <a:gd name="T3" fmla="*/ 15 h 256"/>
                <a:gd name="T4" fmla="*/ 140 w 561"/>
                <a:gd name="T5" fmla="*/ 10 h 256"/>
                <a:gd name="T6" fmla="*/ 455 w 561"/>
                <a:gd name="T7" fmla="*/ 54 h 256"/>
                <a:gd name="T8" fmla="*/ 477 w 561"/>
                <a:gd name="T9" fmla="*/ 72 h 256"/>
                <a:gd name="T10" fmla="*/ 560 w 561"/>
                <a:gd name="T11" fmla="*/ 230 h 256"/>
                <a:gd name="T12" fmla="*/ 559 w 561"/>
                <a:gd name="T13" fmla="*/ 246 h 256"/>
                <a:gd name="T14" fmla="*/ 538 w 561"/>
                <a:gd name="T15" fmla="*/ 253 h 256"/>
                <a:gd name="T16" fmla="*/ 184 w 561"/>
                <a:gd name="T17" fmla="*/ 193 h 256"/>
                <a:gd name="T18" fmla="*/ 43 w 561"/>
                <a:gd name="T19" fmla="*/ 206 h 256"/>
                <a:gd name="T20" fmla="*/ 19 w 561"/>
                <a:gd name="T21" fmla="*/ 197 h 256"/>
                <a:gd name="T22" fmla="*/ 0 w 561"/>
                <a:gd name="T23" fmla="*/ 17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256">
                  <a:moveTo>
                    <a:pt x="0" y="175"/>
                  </a:moveTo>
                  <a:cubicBezTo>
                    <a:pt x="36" y="116"/>
                    <a:pt x="78" y="63"/>
                    <a:pt x="127" y="15"/>
                  </a:cubicBezTo>
                  <a:cubicBezTo>
                    <a:pt x="130" y="12"/>
                    <a:pt x="136" y="11"/>
                    <a:pt x="140" y="10"/>
                  </a:cubicBezTo>
                  <a:cubicBezTo>
                    <a:pt x="249" y="0"/>
                    <a:pt x="354" y="15"/>
                    <a:pt x="455" y="54"/>
                  </a:cubicBezTo>
                  <a:cubicBezTo>
                    <a:pt x="463" y="58"/>
                    <a:pt x="472" y="65"/>
                    <a:pt x="477" y="72"/>
                  </a:cubicBezTo>
                  <a:cubicBezTo>
                    <a:pt x="511" y="121"/>
                    <a:pt x="539" y="174"/>
                    <a:pt x="560" y="230"/>
                  </a:cubicBezTo>
                  <a:cubicBezTo>
                    <a:pt x="561" y="235"/>
                    <a:pt x="561" y="242"/>
                    <a:pt x="559" y="246"/>
                  </a:cubicBezTo>
                  <a:cubicBezTo>
                    <a:pt x="554" y="253"/>
                    <a:pt x="548" y="256"/>
                    <a:pt x="538" y="253"/>
                  </a:cubicBezTo>
                  <a:cubicBezTo>
                    <a:pt x="424" y="210"/>
                    <a:pt x="306" y="189"/>
                    <a:pt x="184" y="193"/>
                  </a:cubicBezTo>
                  <a:cubicBezTo>
                    <a:pt x="137" y="195"/>
                    <a:pt x="90" y="201"/>
                    <a:pt x="43" y="206"/>
                  </a:cubicBezTo>
                  <a:cubicBezTo>
                    <a:pt x="32" y="208"/>
                    <a:pt x="24" y="208"/>
                    <a:pt x="19" y="197"/>
                  </a:cubicBezTo>
                  <a:cubicBezTo>
                    <a:pt x="15" y="189"/>
                    <a:pt x="7" y="183"/>
                    <a:pt x="0" y="1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56" name="Freeform 37"/>
            <p:cNvSpPr/>
            <p:nvPr/>
          </p:nvSpPr>
          <p:spPr bwMode="auto">
            <a:xfrm>
              <a:off x="7747321" y="2435276"/>
              <a:ext cx="400214" cy="282627"/>
            </a:xfrm>
            <a:custGeom>
              <a:avLst/>
              <a:gdLst>
                <a:gd name="T0" fmla="*/ 0 w 567"/>
                <a:gd name="T1" fmla="*/ 35 h 400"/>
                <a:gd name="T2" fmla="*/ 480 w 567"/>
                <a:gd name="T3" fmla="*/ 79 h 400"/>
                <a:gd name="T4" fmla="*/ 558 w 567"/>
                <a:gd name="T5" fmla="*/ 186 h 400"/>
                <a:gd name="T6" fmla="*/ 560 w 567"/>
                <a:gd name="T7" fmla="*/ 349 h 400"/>
                <a:gd name="T8" fmla="*/ 557 w 567"/>
                <a:gd name="T9" fmla="*/ 377 h 400"/>
                <a:gd name="T10" fmla="*/ 534 w 567"/>
                <a:gd name="T11" fmla="*/ 400 h 400"/>
                <a:gd name="T12" fmla="*/ 0 w 567"/>
                <a:gd name="T13" fmla="*/ 35 h 400"/>
              </a:gdLst>
              <a:ahLst/>
              <a:cxnLst>
                <a:cxn ang="0">
                  <a:pos x="T0" y="T1"/>
                </a:cxn>
                <a:cxn ang="0">
                  <a:pos x="T2" y="T3"/>
                </a:cxn>
                <a:cxn ang="0">
                  <a:pos x="T4" y="T5"/>
                </a:cxn>
                <a:cxn ang="0">
                  <a:pos x="T6" y="T7"/>
                </a:cxn>
                <a:cxn ang="0">
                  <a:pos x="T8" y="T9"/>
                </a:cxn>
                <a:cxn ang="0">
                  <a:pos x="T10" y="T11"/>
                </a:cxn>
                <a:cxn ang="0">
                  <a:pos x="T12" y="T13"/>
                </a:cxn>
              </a:cxnLst>
              <a:rect l="0" t="0" r="r" b="b"/>
              <a:pathLst>
                <a:path w="567" h="400">
                  <a:moveTo>
                    <a:pt x="0" y="35"/>
                  </a:moveTo>
                  <a:cubicBezTo>
                    <a:pt x="97" y="0"/>
                    <a:pt x="371" y="25"/>
                    <a:pt x="480" y="79"/>
                  </a:cubicBezTo>
                  <a:cubicBezTo>
                    <a:pt x="481" y="147"/>
                    <a:pt x="497" y="169"/>
                    <a:pt x="558" y="186"/>
                  </a:cubicBezTo>
                  <a:cubicBezTo>
                    <a:pt x="566" y="240"/>
                    <a:pt x="567" y="294"/>
                    <a:pt x="560" y="349"/>
                  </a:cubicBezTo>
                  <a:cubicBezTo>
                    <a:pt x="559" y="358"/>
                    <a:pt x="558" y="368"/>
                    <a:pt x="557" y="377"/>
                  </a:cubicBezTo>
                  <a:cubicBezTo>
                    <a:pt x="554" y="397"/>
                    <a:pt x="558" y="395"/>
                    <a:pt x="534" y="400"/>
                  </a:cubicBezTo>
                  <a:cubicBezTo>
                    <a:pt x="402" y="212"/>
                    <a:pt x="222" y="93"/>
                    <a:pt x="0"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57" name="Freeform 38"/>
            <p:cNvSpPr/>
            <p:nvPr/>
          </p:nvSpPr>
          <p:spPr bwMode="auto">
            <a:xfrm>
              <a:off x="7655400" y="3171537"/>
              <a:ext cx="366490" cy="105948"/>
            </a:xfrm>
            <a:custGeom>
              <a:avLst/>
              <a:gdLst>
                <a:gd name="T0" fmla="*/ 519 w 519"/>
                <a:gd name="T1" fmla="*/ 88 h 150"/>
                <a:gd name="T2" fmla="*/ 0 w 519"/>
                <a:gd name="T3" fmla="*/ 64 h 150"/>
                <a:gd name="T4" fmla="*/ 216 w 519"/>
                <a:gd name="T5" fmla="*/ 0 h 150"/>
                <a:gd name="T6" fmla="*/ 352 w 519"/>
                <a:gd name="T7" fmla="*/ 10 h 150"/>
                <a:gd name="T8" fmla="*/ 519 w 519"/>
                <a:gd name="T9" fmla="*/ 88 h 150"/>
              </a:gdLst>
              <a:ahLst/>
              <a:cxnLst>
                <a:cxn ang="0">
                  <a:pos x="T0" y="T1"/>
                </a:cxn>
                <a:cxn ang="0">
                  <a:pos x="T2" y="T3"/>
                </a:cxn>
                <a:cxn ang="0">
                  <a:pos x="T4" y="T5"/>
                </a:cxn>
                <a:cxn ang="0">
                  <a:pos x="T6" y="T7"/>
                </a:cxn>
                <a:cxn ang="0">
                  <a:pos x="T8" y="T9"/>
                </a:cxn>
              </a:cxnLst>
              <a:rect l="0" t="0" r="r" b="b"/>
              <a:pathLst>
                <a:path w="519" h="150">
                  <a:moveTo>
                    <a:pt x="519" y="88"/>
                  </a:moveTo>
                  <a:cubicBezTo>
                    <a:pt x="376" y="150"/>
                    <a:pt x="104" y="137"/>
                    <a:pt x="0" y="64"/>
                  </a:cubicBezTo>
                  <a:cubicBezTo>
                    <a:pt x="70" y="43"/>
                    <a:pt x="143" y="22"/>
                    <a:pt x="216" y="0"/>
                  </a:cubicBezTo>
                  <a:cubicBezTo>
                    <a:pt x="256" y="51"/>
                    <a:pt x="316" y="46"/>
                    <a:pt x="352" y="10"/>
                  </a:cubicBezTo>
                  <a:cubicBezTo>
                    <a:pt x="408" y="36"/>
                    <a:pt x="463" y="62"/>
                    <a:pt x="519" y="8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58" name="Freeform 39"/>
            <p:cNvSpPr/>
            <p:nvPr/>
          </p:nvSpPr>
          <p:spPr bwMode="auto">
            <a:xfrm>
              <a:off x="7501701" y="2298887"/>
              <a:ext cx="251887" cy="145044"/>
            </a:xfrm>
            <a:custGeom>
              <a:avLst/>
              <a:gdLst>
                <a:gd name="T0" fmla="*/ 357 w 357"/>
                <a:gd name="T1" fmla="*/ 0 h 205"/>
                <a:gd name="T2" fmla="*/ 266 w 357"/>
                <a:gd name="T3" fmla="*/ 129 h 205"/>
                <a:gd name="T4" fmla="*/ 256 w 357"/>
                <a:gd name="T5" fmla="*/ 136 h 205"/>
                <a:gd name="T6" fmla="*/ 168 w 357"/>
                <a:gd name="T7" fmla="*/ 198 h 205"/>
                <a:gd name="T8" fmla="*/ 167 w 357"/>
                <a:gd name="T9" fmla="*/ 199 h 205"/>
                <a:gd name="T10" fmla="*/ 0 w 357"/>
                <a:gd name="T11" fmla="*/ 205 h 205"/>
                <a:gd name="T12" fmla="*/ 357 w 357"/>
                <a:gd name="T13" fmla="*/ 0 h 205"/>
              </a:gdLst>
              <a:ahLst/>
              <a:cxnLst>
                <a:cxn ang="0">
                  <a:pos x="T0" y="T1"/>
                </a:cxn>
                <a:cxn ang="0">
                  <a:pos x="T2" y="T3"/>
                </a:cxn>
                <a:cxn ang="0">
                  <a:pos x="T4" y="T5"/>
                </a:cxn>
                <a:cxn ang="0">
                  <a:pos x="T6" y="T7"/>
                </a:cxn>
                <a:cxn ang="0">
                  <a:pos x="T8" y="T9"/>
                </a:cxn>
                <a:cxn ang="0">
                  <a:pos x="T10" y="T11"/>
                </a:cxn>
                <a:cxn ang="0">
                  <a:pos x="T12" y="T13"/>
                </a:cxn>
              </a:cxnLst>
              <a:rect l="0" t="0" r="r" b="b"/>
              <a:pathLst>
                <a:path w="357" h="205">
                  <a:moveTo>
                    <a:pt x="357" y="0"/>
                  </a:moveTo>
                  <a:cubicBezTo>
                    <a:pt x="326" y="44"/>
                    <a:pt x="296" y="87"/>
                    <a:pt x="266" y="129"/>
                  </a:cubicBezTo>
                  <a:cubicBezTo>
                    <a:pt x="264" y="132"/>
                    <a:pt x="259" y="136"/>
                    <a:pt x="256" y="136"/>
                  </a:cubicBezTo>
                  <a:cubicBezTo>
                    <a:pt x="211" y="135"/>
                    <a:pt x="182" y="157"/>
                    <a:pt x="168" y="198"/>
                  </a:cubicBezTo>
                  <a:cubicBezTo>
                    <a:pt x="167" y="200"/>
                    <a:pt x="166" y="201"/>
                    <a:pt x="167" y="199"/>
                  </a:cubicBezTo>
                  <a:cubicBezTo>
                    <a:pt x="110" y="201"/>
                    <a:pt x="56" y="203"/>
                    <a:pt x="0" y="205"/>
                  </a:cubicBezTo>
                  <a:cubicBezTo>
                    <a:pt x="99" y="101"/>
                    <a:pt x="218" y="32"/>
                    <a:pt x="35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59" name="Freeform 40"/>
            <p:cNvSpPr/>
            <p:nvPr/>
          </p:nvSpPr>
          <p:spPr bwMode="auto">
            <a:xfrm>
              <a:off x="8104559" y="2355591"/>
              <a:ext cx="204733" cy="234577"/>
            </a:xfrm>
            <a:custGeom>
              <a:avLst/>
              <a:gdLst>
                <a:gd name="T0" fmla="*/ 290 w 290"/>
                <a:gd name="T1" fmla="*/ 332 h 332"/>
                <a:gd name="T2" fmla="*/ 281 w 290"/>
                <a:gd name="T3" fmla="*/ 325 h 332"/>
                <a:gd name="T4" fmla="*/ 155 w 290"/>
                <a:gd name="T5" fmla="*/ 231 h 332"/>
                <a:gd name="T6" fmla="*/ 147 w 290"/>
                <a:gd name="T7" fmla="*/ 215 h 332"/>
                <a:gd name="T8" fmla="*/ 66 w 290"/>
                <a:gd name="T9" fmla="*/ 126 h 332"/>
                <a:gd name="T10" fmla="*/ 53 w 290"/>
                <a:gd name="T11" fmla="*/ 119 h 332"/>
                <a:gd name="T12" fmla="*/ 0 w 290"/>
                <a:gd name="T13" fmla="*/ 0 h 332"/>
                <a:gd name="T14" fmla="*/ 290 w 290"/>
                <a:gd name="T15" fmla="*/ 332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332">
                  <a:moveTo>
                    <a:pt x="290" y="332"/>
                  </a:moveTo>
                  <a:cubicBezTo>
                    <a:pt x="286" y="329"/>
                    <a:pt x="284" y="327"/>
                    <a:pt x="281" y="325"/>
                  </a:cubicBezTo>
                  <a:cubicBezTo>
                    <a:pt x="239" y="294"/>
                    <a:pt x="197" y="263"/>
                    <a:pt x="155" y="231"/>
                  </a:cubicBezTo>
                  <a:cubicBezTo>
                    <a:pt x="151" y="228"/>
                    <a:pt x="147" y="221"/>
                    <a:pt x="147" y="215"/>
                  </a:cubicBezTo>
                  <a:cubicBezTo>
                    <a:pt x="146" y="168"/>
                    <a:pt x="114" y="132"/>
                    <a:pt x="66" y="126"/>
                  </a:cubicBezTo>
                  <a:cubicBezTo>
                    <a:pt x="61" y="126"/>
                    <a:pt x="54" y="123"/>
                    <a:pt x="53" y="119"/>
                  </a:cubicBezTo>
                  <a:cubicBezTo>
                    <a:pt x="34" y="79"/>
                    <a:pt x="17" y="39"/>
                    <a:pt x="0" y="0"/>
                  </a:cubicBezTo>
                  <a:cubicBezTo>
                    <a:pt x="84" y="22"/>
                    <a:pt x="264" y="226"/>
                    <a:pt x="290" y="3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60" name="Freeform 41"/>
            <p:cNvSpPr/>
            <p:nvPr/>
          </p:nvSpPr>
          <p:spPr bwMode="auto">
            <a:xfrm>
              <a:off x="7407094" y="2470791"/>
              <a:ext cx="185632" cy="123556"/>
            </a:xfrm>
            <a:custGeom>
              <a:avLst/>
              <a:gdLst>
                <a:gd name="T0" fmla="*/ 263 w 263"/>
                <a:gd name="T1" fmla="*/ 1 h 175"/>
                <a:gd name="T2" fmla="*/ 0 w 263"/>
                <a:gd name="T3" fmla="*/ 175 h 175"/>
                <a:gd name="T4" fmla="*/ 4 w 263"/>
                <a:gd name="T5" fmla="*/ 162 h 175"/>
                <a:gd name="T6" fmla="*/ 80 w 263"/>
                <a:gd name="T7" fmla="*/ 28 h 175"/>
                <a:gd name="T8" fmla="*/ 104 w 263"/>
                <a:gd name="T9" fmla="*/ 12 h 175"/>
                <a:gd name="T10" fmla="*/ 250 w 263"/>
                <a:gd name="T11" fmla="*/ 0 h 175"/>
                <a:gd name="T12" fmla="*/ 263 w 263"/>
                <a:gd name="T13" fmla="*/ 1 h 175"/>
              </a:gdLst>
              <a:ahLst/>
              <a:cxnLst>
                <a:cxn ang="0">
                  <a:pos x="T0" y="T1"/>
                </a:cxn>
                <a:cxn ang="0">
                  <a:pos x="T2" y="T3"/>
                </a:cxn>
                <a:cxn ang="0">
                  <a:pos x="T4" y="T5"/>
                </a:cxn>
                <a:cxn ang="0">
                  <a:pos x="T6" y="T7"/>
                </a:cxn>
                <a:cxn ang="0">
                  <a:pos x="T8" y="T9"/>
                </a:cxn>
                <a:cxn ang="0">
                  <a:pos x="T10" y="T11"/>
                </a:cxn>
                <a:cxn ang="0">
                  <a:pos x="T12" y="T13"/>
                </a:cxn>
              </a:cxnLst>
              <a:rect l="0" t="0" r="r" b="b"/>
              <a:pathLst>
                <a:path w="263" h="175">
                  <a:moveTo>
                    <a:pt x="263" y="1"/>
                  </a:moveTo>
                  <a:cubicBezTo>
                    <a:pt x="167" y="46"/>
                    <a:pt x="80" y="101"/>
                    <a:pt x="0" y="175"/>
                  </a:cubicBezTo>
                  <a:cubicBezTo>
                    <a:pt x="2" y="168"/>
                    <a:pt x="3" y="165"/>
                    <a:pt x="4" y="162"/>
                  </a:cubicBezTo>
                  <a:cubicBezTo>
                    <a:pt x="30" y="117"/>
                    <a:pt x="55" y="72"/>
                    <a:pt x="80" y="28"/>
                  </a:cubicBezTo>
                  <a:cubicBezTo>
                    <a:pt x="85" y="19"/>
                    <a:pt x="93" y="13"/>
                    <a:pt x="104" y="12"/>
                  </a:cubicBezTo>
                  <a:cubicBezTo>
                    <a:pt x="153" y="9"/>
                    <a:pt x="201" y="4"/>
                    <a:pt x="250" y="0"/>
                  </a:cubicBezTo>
                  <a:cubicBezTo>
                    <a:pt x="254" y="0"/>
                    <a:pt x="258" y="1"/>
                    <a:pt x="26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par>
                          <p:cTn id="13" fill="hold">
                            <p:stCondLst>
                              <p:cond delay="1000"/>
                            </p:stCondLst>
                            <p:childTnLst>
                              <p:par>
                                <p:cTn id="14" presetID="56" presetClass="entr" presetSubtype="0" fill="hold" grpId="0" nodeType="afterEffect">
                                  <p:stCondLst>
                                    <p:cond delay="0"/>
                                  </p:stCondLst>
                                  <p:iterate type="lt">
                                    <p:tmPct val="10000"/>
                                  </p:iterate>
                                  <p:childTnLst>
                                    <p:set>
                                      <p:cBhvr>
                                        <p:cTn id="15" dur="1" fill="hold">
                                          <p:stCondLst>
                                            <p:cond delay="0"/>
                                          </p:stCondLst>
                                        </p:cTn>
                                        <p:tgtEl>
                                          <p:spTgt spid="8"/>
                                        </p:tgtEl>
                                        <p:attrNameLst>
                                          <p:attrName>style.visibility</p:attrName>
                                        </p:attrNameLst>
                                      </p:cBhvr>
                                      <p:to>
                                        <p:strVal val="visible"/>
                                      </p:to>
                                    </p:set>
                                    <p:anim by="(-#ppt_w*2)" calcmode="lin" valueType="num">
                                      <p:cBhvr rctx="PPT">
                                        <p:cTn id="16" dur="500" autoRev="1" fill="hold">
                                          <p:stCondLst>
                                            <p:cond delay="0"/>
                                          </p:stCondLst>
                                        </p:cTn>
                                        <p:tgtEl>
                                          <p:spTgt spid="8"/>
                                        </p:tgtEl>
                                        <p:attrNameLst>
                                          <p:attrName>ppt_w</p:attrName>
                                        </p:attrNameLst>
                                      </p:cBhvr>
                                    </p:anim>
                                    <p:anim by="(#ppt_w*0.50)" calcmode="lin" valueType="num">
                                      <p:cBhvr>
                                        <p:cTn id="17" dur="500" decel="50000" autoRev="1" fill="hold">
                                          <p:stCondLst>
                                            <p:cond delay="0"/>
                                          </p:stCondLst>
                                        </p:cTn>
                                        <p:tgtEl>
                                          <p:spTgt spid="8"/>
                                        </p:tgtEl>
                                        <p:attrNameLst>
                                          <p:attrName>ppt_x</p:attrName>
                                        </p:attrNameLst>
                                      </p:cBhvr>
                                    </p:anim>
                                    <p:anim from="(-#ppt_h/2)" to="(#ppt_y)" calcmode="lin" valueType="num">
                                      <p:cBhvr>
                                        <p:cTn id="18" dur="1000" fill="hold">
                                          <p:stCondLst>
                                            <p:cond delay="0"/>
                                          </p:stCondLst>
                                        </p:cTn>
                                        <p:tgtEl>
                                          <p:spTgt spid="8"/>
                                        </p:tgtEl>
                                        <p:attrNameLst>
                                          <p:attrName>ppt_y</p:attrName>
                                        </p:attrNameLst>
                                      </p:cBhvr>
                                    </p:anim>
                                    <p:animRot by="21600000">
                                      <p:cBhvr>
                                        <p:cTn id="19" dur="1000" fill="hold">
                                          <p:stCondLst>
                                            <p:cond delay="0"/>
                                          </p:stCondLst>
                                        </p:cTn>
                                        <p:tgtEl>
                                          <p:spTgt spid="8"/>
                                        </p:tgtEl>
                                        <p:attrNameLst>
                                          <p:attrName>r</p:attrName>
                                        </p:attrNameLst>
                                      </p:cBhvr>
                                    </p:animRot>
                                  </p:childTnLst>
                                </p:cTn>
                              </p:par>
                            </p:childTnLst>
                          </p:cTn>
                        </p:par>
                        <p:par>
                          <p:cTn id="20" fill="hold">
                            <p:stCondLst>
                              <p:cond delay="2799"/>
                            </p:stCondLst>
                            <p:childTnLst>
                              <p:par>
                                <p:cTn id="21" presetID="56" presetClass="entr" presetSubtype="0" fill="hold" grpId="0" nodeType="afterEffect">
                                  <p:stCondLst>
                                    <p:cond delay="0"/>
                                  </p:stCondLst>
                                  <p:iterate type="lt">
                                    <p:tmPct val="10000"/>
                                  </p:iterate>
                                  <p:childTnLst>
                                    <p:set>
                                      <p:cBhvr>
                                        <p:cTn id="22" dur="1" fill="hold">
                                          <p:stCondLst>
                                            <p:cond delay="0"/>
                                          </p:stCondLst>
                                        </p:cTn>
                                        <p:tgtEl>
                                          <p:spTgt spid="9"/>
                                        </p:tgtEl>
                                        <p:attrNameLst>
                                          <p:attrName>style.visibility</p:attrName>
                                        </p:attrNameLst>
                                      </p:cBhvr>
                                      <p:to>
                                        <p:strVal val="visible"/>
                                      </p:to>
                                    </p:set>
                                    <p:anim by="(-#ppt_w*2)" calcmode="lin" valueType="num">
                                      <p:cBhvr rctx="PPT">
                                        <p:cTn id="23" dur="500" autoRev="1" fill="hold">
                                          <p:stCondLst>
                                            <p:cond delay="0"/>
                                          </p:stCondLst>
                                        </p:cTn>
                                        <p:tgtEl>
                                          <p:spTgt spid="9"/>
                                        </p:tgtEl>
                                        <p:attrNameLst>
                                          <p:attrName>ppt_w</p:attrName>
                                        </p:attrNameLst>
                                      </p:cBhvr>
                                    </p:anim>
                                    <p:anim by="(#ppt_w*0.50)" calcmode="lin" valueType="num">
                                      <p:cBhvr>
                                        <p:cTn id="24" dur="500" decel="50000" autoRev="1" fill="hold">
                                          <p:stCondLst>
                                            <p:cond delay="0"/>
                                          </p:stCondLst>
                                        </p:cTn>
                                        <p:tgtEl>
                                          <p:spTgt spid="9"/>
                                        </p:tgtEl>
                                        <p:attrNameLst>
                                          <p:attrName>ppt_x</p:attrName>
                                        </p:attrNameLst>
                                      </p:cBhvr>
                                    </p:anim>
                                    <p:anim from="(-#ppt_h/2)" to="(#ppt_y)" calcmode="lin" valueType="num">
                                      <p:cBhvr>
                                        <p:cTn id="25" dur="1000" fill="hold">
                                          <p:stCondLst>
                                            <p:cond delay="0"/>
                                          </p:stCondLst>
                                        </p:cTn>
                                        <p:tgtEl>
                                          <p:spTgt spid="9"/>
                                        </p:tgtEl>
                                        <p:attrNameLst>
                                          <p:attrName>ppt_y</p:attrName>
                                        </p:attrNameLst>
                                      </p:cBhvr>
                                    </p:anim>
                                    <p:animRot by="21600000">
                                      <p:cBhvr>
                                        <p:cTn id="26" dur="1000" fill="hold">
                                          <p:stCondLst>
                                            <p:cond delay="0"/>
                                          </p:stCondLst>
                                        </p:cTn>
                                        <p:tgtEl>
                                          <p:spTgt spid="9"/>
                                        </p:tgtEl>
                                        <p:attrNameLst>
                                          <p:attrName>r</p:attrName>
                                        </p:attrNameLst>
                                      </p:cBhvr>
                                    </p:animRot>
                                  </p:childTnLst>
                                </p:cTn>
                              </p:par>
                            </p:childTnLst>
                          </p:cTn>
                        </p:par>
                        <p:par>
                          <p:cTn id="27" fill="hold">
                            <p:stCondLst>
                              <p:cond delay="5199"/>
                            </p:stCondLst>
                            <p:childTnLst>
                              <p:par>
                                <p:cTn id="28" presetID="27" presetClass="entr" presetSubtype="0" fill="hold" grpId="0" nodeType="afterEffect">
                                  <p:stCondLst>
                                    <p:cond delay="0"/>
                                  </p:stCondLst>
                                  <p:iterate type="lt">
                                    <p:tmPct val="50000"/>
                                  </p:iterate>
                                  <p:childTnLst>
                                    <p:set>
                                      <p:cBhvr>
                                        <p:cTn id="29" dur="1" fill="hold">
                                          <p:stCondLst>
                                            <p:cond delay="0"/>
                                          </p:stCondLst>
                                        </p:cTn>
                                        <p:tgtEl>
                                          <p:spTgt spid="34"/>
                                        </p:tgtEl>
                                        <p:attrNameLst>
                                          <p:attrName>style.visibility</p:attrName>
                                        </p:attrNameLst>
                                      </p:cBhvr>
                                      <p:to>
                                        <p:strVal val="visible"/>
                                      </p:to>
                                    </p:set>
                                    <p:anim calcmode="discrete" valueType="clr">
                                      <p:cBhvr override="childStyle">
                                        <p:cTn id="30" dur="200"/>
                                        <p:tgtEl>
                                          <p:spTgt spid="34"/>
                                        </p:tgtEl>
                                        <p:attrNameLst>
                                          <p:attrName>style.color</p:attrName>
                                        </p:attrNameLst>
                                      </p:cBhvr>
                                      <p:tavLst>
                                        <p:tav tm="0">
                                          <p:val>
                                            <p:clrVal>
                                              <a:schemeClr val="accent2"/>
                                            </p:clrVal>
                                          </p:val>
                                        </p:tav>
                                        <p:tav tm="50000">
                                          <p:val>
                                            <p:clrVal>
                                              <a:schemeClr val="hlink"/>
                                            </p:clrVal>
                                          </p:val>
                                        </p:tav>
                                      </p:tavLst>
                                    </p:anim>
                                    <p:anim calcmode="discrete" valueType="clr">
                                      <p:cBhvr>
                                        <p:cTn id="31" dur="200"/>
                                        <p:tgtEl>
                                          <p:spTgt spid="34"/>
                                        </p:tgtEl>
                                        <p:attrNameLst>
                                          <p:attrName>fillcolor</p:attrName>
                                        </p:attrNameLst>
                                      </p:cBhvr>
                                      <p:tavLst>
                                        <p:tav tm="0">
                                          <p:val>
                                            <p:clrVal>
                                              <a:schemeClr val="accent2"/>
                                            </p:clrVal>
                                          </p:val>
                                        </p:tav>
                                        <p:tav tm="50000">
                                          <p:val>
                                            <p:clrVal>
                                              <a:schemeClr val="hlink"/>
                                            </p:clrVal>
                                          </p:val>
                                        </p:tav>
                                      </p:tavLst>
                                    </p:anim>
                                    <p:set>
                                      <p:cBhvr>
                                        <p:cTn id="32" dur="200"/>
                                        <p:tgtEl>
                                          <p:spTgt spid="34"/>
                                        </p:tgtEl>
                                        <p:attrNameLst>
                                          <p:attrName>fill.type</p:attrName>
                                        </p:attrNameLst>
                                      </p:cBhvr>
                                      <p:to>
                                        <p:strVal val="solid"/>
                                      </p:to>
                                    </p:set>
                                  </p:childTnLst>
                                </p:cTn>
                              </p:par>
                            </p:childTnLst>
                          </p:cTn>
                        </p:par>
                        <p:par>
                          <p:cTn id="33" fill="hold">
                            <p:stCondLst>
                              <p:cond delay="6199"/>
                            </p:stCondLst>
                            <p:childTnLst>
                              <p:par>
                                <p:cTn id="34" presetID="53" presetClass="entr" presetSubtype="16" fill="hold" nodeType="after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p:cTn id="36" dur="500" fill="hold"/>
                                        <p:tgtEl>
                                          <p:spTgt spid="13"/>
                                        </p:tgtEl>
                                        <p:attrNameLst>
                                          <p:attrName>ppt_w</p:attrName>
                                        </p:attrNameLst>
                                      </p:cBhvr>
                                      <p:tavLst>
                                        <p:tav tm="0">
                                          <p:val>
                                            <p:fltVal val="0"/>
                                          </p:val>
                                        </p:tav>
                                        <p:tav tm="100000">
                                          <p:val>
                                            <p:strVal val="#ppt_w"/>
                                          </p:val>
                                        </p:tav>
                                      </p:tavLst>
                                    </p:anim>
                                    <p:anim calcmode="lin" valueType="num">
                                      <p:cBhvr>
                                        <p:cTn id="37" dur="500" fill="hold"/>
                                        <p:tgtEl>
                                          <p:spTgt spid="13"/>
                                        </p:tgtEl>
                                        <p:attrNameLst>
                                          <p:attrName>ppt_h</p:attrName>
                                        </p:attrNameLst>
                                      </p:cBhvr>
                                      <p:tavLst>
                                        <p:tav tm="0">
                                          <p:val>
                                            <p:fltVal val="0"/>
                                          </p:val>
                                        </p:tav>
                                        <p:tav tm="100000">
                                          <p:val>
                                            <p:strVal val="#ppt_h"/>
                                          </p:val>
                                        </p:tav>
                                      </p:tavLst>
                                    </p:anim>
                                    <p:animEffect transition="in" filter="fade">
                                      <p:cBhvr>
                                        <p:cTn id="38" dur="500"/>
                                        <p:tgtEl>
                                          <p:spTgt spid="13"/>
                                        </p:tgtEl>
                                      </p:cBhvr>
                                    </p:animEffect>
                                  </p:childTnLst>
                                </p:cTn>
                              </p:par>
                            </p:childTnLst>
                          </p:cTn>
                        </p:par>
                        <p:par>
                          <p:cTn id="39" fill="hold">
                            <p:stCondLst>
                              <p:cond delay="6699"/>
                            </p:stCondLst>
                            <p:childTnLst>
                              <p:par>
                                <p:cTn id="40" presetID="53" presetClass="entr" presetSubtype="16" fill="hold" nodeType="afterEffect">
                                  <p:stCondLst>
                                    <p:cond delay="0"/>
                                  </p:stCondLst>
                                  <p:childTnLst>
                                    <p:set>
                                      <p:cBhvr>
                                        <p:cTn id="41" dur="1" fill="hold">
                                          <p:stCondLst>
                                            <p:cond delay="0"/>
                                          </p:stCondLst>
                                        </p:cTn>
                                        <p:tgtEl>
                                          <p:spTgt spid="24"/>
                                        </p:tgtEl>
                                        <p:attrNameLst>
                                          <p:attrName>style.visibility</p:attrName>
                                        </p:attrNameLst>
                                      </p:cBhvr>
                                      <p:to>
                                        <p:strVal val="visible"/>
                                      </p:to>
                                    </p:set>
                                    <p:anim calcmode="lin" valueType="num">
                                      <p:cBhvr>
                                        <p:cTn id="42" dur="500" fill="hold"/>
                                        <p:tgtEl>
                                          <p:spTgt spid="24"/>
                                        </p:tgtEl>
                                        <p:attrNameLst>
                                          <p:attrName>ppt_w</p:attrName>
                                        </p:attrNameLst>
                                      </p:cBhvr>
                                      <p:tavLst>
                                        <p:tav tm="0">
                                          <p:val>
                                            <p:fltVal val="0"/>
                                          </p:val>
                                        </p:tav>
                                        <p:tav tm="100000">
                                          <p:val>
                                            <p:strVal val="#ppt_w"/>
                                          </p:val>
                                        </p:tav>
                                      </p:tavLst>
                                    </p:anim>
                                    <p:anim calcmode="lin" valueType="num">
                                      <p:cBhvr>
                                        <p:cTn id="43" dur="500" fill="hold"/>
                                        <p:tgtEl>
                                          <p:spTgt spid="24"/>
                                        </p:tgtEl>
                                        <p:attrNameLst>
                                          <p:attrName>ppt_h</p:attrName>
                                        </p:attrNameLst>
                                      </p:cBhvr>
                                      <p:tavLst>
                                        <p:tav tm="0">
                                          <p:val>
                                            <p:fltVal val="0"/>
                                          </p:val>
                                        </p:tav>
                                        <p:tav tm="100000">
                                          <p:val>
                                            <p:strVal val="#ppt_h"/>
                                          </p:val>
                                        </p:tav>
                                      </p:tavLst>
                                    </p:anim>
                                    <p:animEffect transition="in" filter="fade">
                                      <p:cBhvr>
                                        <p:cTn id="44" dur="500"/>
                                        <p:tgtEl>
                                          <p:spTgt spid="24"/>
                                        </p:tgtEl>
                                      </p:cBhvr>
                                    </p:animEffect>
                                  </p:childTnLst>
                                </p:cTn>
                              </p:par>
                            </p:childTnLst>
                          </p:cTn>
                        </p:par>
                        <p:par>
                          <p:cTn id="45" fill="hold">
                            <p:stCondLst>
                              <p:cond delay="7199"/>
                            </p:stCondLst>
                            <p:childTnLst>
                              <p:par>
                                <p:cTn id="46" presetID="53" presetClass="entr" presetSubtype="16" fill="hold" nodeType="afterEffect">
                                  <p:stCondLst>
                                    <p:cond delay="0"/>
                                  </p:stCondLst>
                                  <p:childTnLst>
                                    <p:set>
                                      <p:cBhvr>
                                        <p:cTn id="47" dur="1" fill="hold">
                                          <p:stCondLst>
                                            <p:cond delay="0"/>
                                          </p:stCondLst>
                                        </p:cTn>
                                        <p:tgtEl>
                                          <p:spTgt spid="16"/>
                                        </p:tgtEl>
                                        <p:attrNameLst>
                                          <p:attrName>style.visibility</p:attrName>
                                        </p:attrNameLst>
                                      </p:cBhvr>
                                      <p:to>
                                        <p:strVal val="visible"/>
                                      </p:to>
                                    </p:set>
                                    <p:anim calcmode="lin" valueType="num">
                                      <p:cBhvr>
                                        <p:cTn id="48" dur="500" fill="hold"/>
                                        <p:tgtEl>
                                          <p:spTgt spid="16"/>
                                        </p:tgtEl>
                                        <p:attrNameLst>
                                          <p:attrName>ppt_w</p:attrName>
                                        </p:attrNameLst>
                                      </p:cBhvr>
                                      <p:tavLst>
                                        <p:tav tm="0">
                                          <p:val>
                                            <p:fltVal val="0"/>
                                          </p:val>
                                        </p:tav>
                                        <p:tav tm="100000">
                                          <p:val>
                                            <p:strVal val="#ppt_w"/>
                                          </p:val>
                                        </p:tav>
                                      </p:tavLst>
                                    </p:anim>
                                    <p:anim calcmode="lin" valueType="num">
                                      <p:cBhvr>
                                        <p:cTn id="49" dur="500" fill="hold"/>
                                        <p:tgtEl>
                                          <p:spTgt spid="16"/>
                                        </p:tgtEl>
                                        <p:attrNameLst>
                                          <p:attrName>ppt_h</p:attrName>
                                        </p:attrNameLst>
                                      </p:cBhvr>
                                      <p:tavLst>
                                        <p:tav tm="0">
                                          <p:val>
                                            <p:fltVal val="0"/>
                                          </p:val>
                                        </p:tav>
                                        <p:tav tm="100000">
                                          <p:val>
                                            <p:strVal val="#ppt_h"/>
                                          </p:val>
                                        </p:tav>
                                      </p:tavLst>
                                    </p:anim>
                                    <p:animEffect transition="in" filter="fade">
                                      <p:cBhvr>
                                        <p:cTn id="50" dur="500"/>
                                        <p:tgtEl>
                                          <p:spTgt spid="16"/>
                                        </p:tgtEl>
                                      </p:cBhvr>
                                    </p:animEffect>
                                  </p:childTnLst>
                                </p:cTn>
                              </p:par>
                              <p:par>
                                <p:cTn id="51" presetID="2" presetClass="entr" presetSubtype="1" fill="hold" nodeType="withEffect">
                                  <p:stCondLst>
                                    <p:cond delay="0"/>
                                  </p:stCondLst>
                                  <p:childTnLst>
                                    <p:set>
                                      <p:cBhvr>
                                        <p:cTn id="52" dur="1" fill="hold">
                                          <p:stCondLst>
                                            <p:cond delay="0"/>
                                          </p:stCondLst>
                                        </p:cTn>
                                        <p:tgtEl>
                                          <p:spTgt spid="38"/>
                                        </p:tgtEl>
                                        <p:attrNameLst>
                                          <p:attrName>style.visibility</p:attrName>
                                        </p:attrNameLst>
                                      </p:cBhvr>
                                      <p:to>
                                        <p:strVal val="visible"/>
                                      </p:to>
                                    </p:set>
                                    <p:anim calcmode="lin" valueType="num">
                                      <p:cBhvr additive="base">
                                        <p:cTn id="53" dur="500" fill="hold"/>
                                        <p:tgtEl>
                                          <p:spTgt spid="38"/>
                                        </p:tgtEl>
                                        <p:attrNameLst>
                                          <p:attrName>ppt_x</p:attrName>
                                        </p:attrNameLst>
                                      </p:cBhvr>
                                      <p:tavLst>
                                        <p:tav tm="0">
                                          <p:val>
                                            <p:strVal val="#ppt_x"/>
                                          </p:val>
                                        </p:tav>
                                        <p:tav tm="100000">
                                          <p:val>
                                            <p:strVal val="#ppt_x"/>
                                          </p:val>
                                        </p:tav>
                                      </p:tavLst>
                                    </p:anim>
                                    <p:anim calcmode="lin" valueType="num">
                                      <p:cBhvr additive="base">
                                        <p:cTn id="54" dur="500" fill="hold"/>
                                        <p:tgtEl>
                                          <p:spTgt spid="38"/>
                                        </p:tgtEl>
                                        <p:attrNameLst>
                                          <p:attrName>ppt_y</p:attrName>
                                        </p:attrNameLst>
                                      </p:cBhvr>
                                      <p:tavLst>
                                        <p:tav tm="0">
                                          <p:val>
                                            <p:strVal val="0-#ppt_h/2"/>
                                          </p:val>
                                        </p:tav>
                                        <p:tav tm="100000">
                                          <p:val>
                                            <p:strVal val="#ppt_y"/>
                                          </p:val>
                                        </p:tav>
                                      </p:tavLst>
                                    </p:anim>
                                  </p:childTnLst>
                                </p:cTn>
                              </p:par>
                            </p:childTnLst>
                          </p:cTn>
                        </p:par>
                        <p:par>
                          <p:cTn id="55" fill="hold">
                            <p:stCondLst>
                              <p:cond delay="7699"/>
                            </p:stCondLst>
                            <p:childTnLst>
                              <p:par>
                                <p:cTn id="56" presetID="2" presetClass="entr" presetSubtype="1" fill="hold" nodeType="afterEffect">
                                  <p:stCondLst>
                                    <p:cond delay="0"/>
                                  </p:stCondLst>
                                  <p:childTnLst>
                                    <p:set>
                                      <p:cBhvr>
                                        <p:cTn id="57" dur="1" fill="hold">
                                          <p:stCondLst>
                                            <p:cond delay="0"/>
                                          </p:stCondLst>
                                        </p:cTn>
                                        <p:tgtEl>
                                          <p:spTgt spid="47"/>
                                        </p:tgtEl>
                                        <p:attrNameLst>
                                          <p:attrName>style.visibility</p:attrName>
                                        </p:attrNameLst>
                                      </p:cBhvr>
                                      <p:to>
                                        <p:strVal val="visible"/>
                                      </p:to>
                                    </p:set>
                                    <p:anim calcmode="lin" valueType="num">
                                      <p:cBhvr additive="base">
                                        <p:cTn id="58" dur="500" fill="hold"/>
                                        <p:tgtEl>
                                          <p:spTgt spid="47"/>
                                        </p:tgtEl>
                                        <p:attrNameLst>
                                          <p:attrName>ppt_x</p:attrName>
                                        </p:attrNameLst>
                                      </p:cBhvr>
                                      <p:tavLst>
                                        <p:tav tm="0">
                                          <p:val>
                                            <p:strVal val="#ppt_x"/>
                                          </p:val>
                                        </p:tav>
                                        <p:tav tm="100000">
                                          <p:val>
                                            <p:strVal val="#ppt_x"/>
                                          </p:val>
                                        </p:tav>
                                      </p:tavLst>
                                    </p:anim>
                                    <p:anim calcmode="lin" valueType="num">
                                      <p:cBhvr additive="base">
                                        <p:cTn id="59" dur="500" fill="hold"/>
                                        <p:tgtEl>
                                          <p:spTgt spid="47"/>
                                        </p:tgtEl>
                                        <p:attrNameLst>
                                          <p:attrName>ppt_y</p:attrName>
                                        </p:attrNameLst>
                                      </p:cBhvr>
                                      <p:tavLst>
                                        <p:tav tm="0">
                                          <p:val>
                                            <p:strVal val="0-#ppt_h/2"/>
                                          </p:val>
                                        </p:tav>
                                        <p:tav tm="100000">
                                          <p:val>
                                            <p:strVal val="#ppt_y"/>
                                          </p:val>
                                        </p:tav>
                                      </p:tavLst>
                                    </p:anim>
                                  </p:childTnLst>
                                </p:cTn>
                              </p:par>
                            </p:childTnLst>
                          </p:cTn>
                        </p:par>
                        <p:par>
                          <p:cTn id="60" fill="hold">
                            <p:stCondLst>
                              <p:cond delay="8199"/>
                            </p:stCondLst>
                            <p:childTnLst>
                              <p:par>
                                <p:cTn id="61" presetID="2" presetClass="entr" presetSubtype="1" fill="hold" nodeType="afterEffect">
                                  <p:stCondLst>
                                    <p:cond delay="0"/>
                                  </p:stCondLst>
                                  <p:childTnLst>
                                    <p:set>
                                      <p:cBhvr>
                                        <p:cTn id="62" dur="1" fill="hold">
                                          <p:stCondLst>
                                            <p:cond delay="0"/>
                                          </p:stCondLst>
                                        </p:cTn>
                                        <p:tgtEl>
                                          <p:spTgt spid="50"/>
                                        </p:tgtEl>
                                        <p:attrNameLst>
                                          <p:attrName>style.visibility</p:attrName>
                                        </p:attrNameLst>
                                      </p:cBhvr>
                                      <p:to>
                                        <p:strVal val="visible"/>
                                      </p:to>
                                    </p:set>
                                    <p:anim calcmode="lin" valueType="num">
                                      <p:cBhvr additive="base">
                                        <p:cTn id="63" dur="500" fill="hold"/>
                                        <p:tgtEl>
                                          <p:spTgt spid="50"/>
                                        </p:tgtEl>
                                        <p:attrNameLst>
                                          <p:attrName>ppt_x</p:attrName>
                                        </p:attrNameLst>
                                      </p:cBhvr>
                                      <p:tavLst>
                                        <p:tav tm="0">
                                          <p:val>
                                            <p:strVal val="#ppt_x"/>
                                          </p:val>
                                        </p:tav>
                                        <p:tav tm="100000">
                                          <p:val>
                                            <p:strVal val="#ppt_x"/>
                                          </p:val>
                                        </p:tav>
                                      </p:tavLst>
                                    </p:anim>
                                    <p:anim calcmode="lin" valueType="num">
                                      <p:cBhvr additive="base">
                                        <p:cTn id="64" dur="500" fill="hold"/>
                                        <p:tgtEl>
                                          <p:spTgt spid="5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34" grpId="0" bldLvl="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149" name="TextBox 148"/>
          <p:cNvSpPr txBox="1"/>
          <p:nvPr>
            <p:custDataLst>
              <p:tags r:id="rId1"/>
            </p:custDataLst>
          </p:nvPr>
        </p:nvSpPr>
        <p:spPr>
          <a:xfrm>
            <a:off x="7191836" y="195486"/>
            <a:ext cx="1612900" cy="521970"/>
          </a:xfrm>
          <a:prstGeom prst="rect">
            <a:avLst/>
          </a:prstGeom>
          <a:noFill/>
        </p:spPr>
        <p:txBody>
          <a:bodyPr wrap="none" rtlCol="0">
            <a:spAutoFit/>
          </a:bodyPr>
          <a:lstStyle/>
          <a:p>
            <a:pPr algn="l"/>
            <a:r>
              <a:rPr lang="zh-CN" altLang="en-US" sz="2800" b="1" dirty="0">
                <a:solidFill>
                  <a:srgbClr val="C00000"/>
                </a:solidFill>
                <a:latin typeface="Impact" panose="020B0806030902050204" pitchFamily="34" charset="0"/>
                <a:sym typeface="+mn-ea"/>
              </a:rPr>
              <a:t>天博教育</a:t>
            </a:r>
            <a:endParaRPr lang="zh-CN" altLang="en-US" sz="2800" dirty="0">
              <a:solidFill>
                <a:srgbClr val="C00000"/>
              </a:solidFill>
              <a:latin typeface="Impact" panose="020B0806030902050204" pitchFamily="34" charset="0"/>
            </a:endParaRPr>
          </a:p>
        </p:txBody>
      </p:sp>
      <p:sp>
        <p:nvSpPr>
          <p:cNvPr id="3" name="文本框 2"/>
          <p:cNvSpPr txBox="1"/>
          <p:nvPr/>
        </p:nvSpPr>
        <p:spPr>
          <a:xfrm>
            <a:off x="395605" y="843280"/>
            <a:ext cx="8434705" cy="2306955"/>
          </a:xfrm>
          <a:prstGeom prst="rect">
            <a:avLst/>
          </a:prstGeom>
          <a:noFill/>
        </p:spPr>
        <p:txBody>
          <a:bodyPr wrap="square" rtlCol="0">
            <a:spAutoFit/>
          </a:bodyPr>
          <a:lstStyle/>
          <a:p>
            <a:r>
              <a:rPr lang="zh-CN" altLang="en-US" dirty="0"/>
              <a:t>概念：给定一个X，能唯一确定一个Y，就称X决定</a:t>
            </a:r>
            <a:r>
              <a:rPr lang="en-US" altLang="zh-CN" dirty="0"/>
              <a:t>(</a:t>
            </a:r>
            <a:r>
              <a:rPr lang="zh-CN" altLang="en-US" dirty="0"/>
              <a:t>确定</a:t>
            </a:r>
            <a:r>
              <a:rPr lang="en-US" altLang="zh-CN" dirty="0"/>
              <a:t>)</a:t>
            </a:r>
            <a:r>
              <a:rPr lang="zh-CN" altLang="en-US" dirty="0"/>
              <a:t>Y，或者说</a:t>
            </a:r>
            <a:r>
              <a:rPr lang="en-US" altLang="zh-CN" dirty="0"/>
              <a:t>Y</a:t>
            </a:r>
            <a:r>
              <a:rPr lang="zh-CN" altLang="en-US" dirty="0"/>
              <a:t>依赖于</a:t>
            </a:r>
            <a:r>
              <a:rPr lang="en-US" altLang="zh-CN" dirty="0"/>
              <a:t>X</a:t>
            </a:r>
            <a:r>
              <a:rPr lang="zh-CN" altLang="en-US" dirty="0"/>
              <a:t>。</a:t>
            </a:r>
            <a:endParaRPr lang="zh-CN" altLang="en-US" dirty="0"/>
          </a:p>
          <a:p>
            <a:r>
              <a:rPr lang="zh-CN" altLang="en-US" dirty="0"/>
              <a:t>例如：Y=X*X函数，此时</a:t>
            </a:r>
            <a:r>
              <a:rPr lang="en-US" altLang="zh-CN" dirty="0"/>
              <a:t>X</a:t>
            </a:r>
            <a:r>
              <a:rPr lang="zh-CN" altLang="en-US" dirty="0"/>
              <a:t>能确定</a:t>
            </a:r>
            <a:r>
              <a:rPr lang="en-US" altLang="zh-CN" dirty="0"/>
              <a:t>Y</a:t>
            </a:r>
            <a:r>
              <a:rPr lang="zh-CN" altLang="en-US" dirty="0"/>
              <a:t>的值，但是</a:t>
            </a:r>
            <a:r>
              <a:rPr lang="en-US" altLang="zh-CN" dirty="0"/>
              <a:t>Y</a:t>
            </a:r>
            <a:r>
              <a:rPr lang="zh-CN" altLang="en-US" dirty="0"/>
              <a:t>无法确定</a:t>
            </a:r>
            <a:r>
              <a:rPr lang="en-US" altLang="zh-CN" dirty="0"/>
              <a:t>X</a:t>
            </a:r>
            <a:r>
              <a:rPr lang="zh-CN" altLang="en-US" dirty="0"/>
              <a:t>的值，比如</a:t>
            </a:r>
            <a:r>
              <a:rPr lang="en-US" altLang="zh-CN" dirty="0"/>
              <a:t>x=2,y=4,</a:t>
            </a:r>
            <a:r>
              <a:rPr lang="zh-CN" altLang="en-US" dirty="0"/>
              <a:t>但是</a:t>
            </a:r>
            <a:r>
              <a:rPr lang="en-US" altLang="zh-CN" dirty="0"/>
              <a:t>y=4</a:t>
            </a:r>
            <a:r>
              <a:rPr lang="zh-CN" altLang="en-US" dirty="0"/>
              <a:t>无法确定</a:t>
            </a:r>
            <a:r>
              <a:rPr lang="en-US" altLang="zh-CN" dirty="0"/>
              <a:t>x=2</a:t>
            </a:r>
            <a:r>
              <a:rPr lang="zh-CN" altLang="en-US" dirty="0"/>
              <a:t>。</a:t>
            </a:r>
            <a:endParaRPr lang="zh-CN" altLang="en-US" dirty="0"/>
          </a:p>
          <a:p>
            <a:r>
              <a:rPr lang="zh-CN" altLang="en-US" dirty="0"/>
              <a:t>函数依赖又可扩展以下两种规则：</a:t>
            </a:r>
            <a:endParaRPr lang="zh-CN" altLang="en-US" dirty="0"/>
          </a:p>
          <a:p>
            <a:pPr marL="285750" indent="-285750">
              <a:buFont typeface="Arial" panose="020B0604020202020204" pitchFamily="34" charset="0"/>
              <a:buChar char="•"/>
            </a:pPr>
            <a:r>
              <a:rPr lang="zh-CN" altLang="en-US" dirty="0"/>
              <a:t>部分函数依赖：A可决定C，(A,B)也可决定C，既然</a:t>
            </a:r>
            <a:r>
              <a:rPr lang="en-US" altLang="zh-CN" dirty="0"/>
              <a:t>A</a:t>
            </a:r>
            <a:r>
              <a:rPr lang="zh-CN" altLang="en-US" dirty="0"/>
              <a:t>都可以决定</a:t>
            </a:r>
            <a:r>
              <a:rPr lang="en-US" altLang="zh-CN" dirty="0"/>
              <a:t>C</a:t>
            </a:r>
            <a:r>
              <a:rPr lang="zh-CN" altLang="en-US" dirty="0"/>
              <a:t>了，那么要不要</a:t>
            </a:r>
            <a:r>
              <a:rPr lang="en-US" altLang="zh-CN" dirty="0"/>
              <a:t>B</a:t>
            </a:r>
            <a:r>
              <a:rPr lang="zh-CN" altLang="en-US" dirty="0"/>
              <a:t>其实都无所谓了，所有这种就称之为部分函数依赖。</a:t>
            </a:r>
            <a:endParaRPr lang="zh-CN" altLang="en-US" dirty="0"/>
          </a:p>
          <a:p>
            <a:pPr marL="285750" indent="-285750">
              <a:buFont typeface="Arial" panose="020B0604020202020204" pitchFamily="34" charset="0"/>
              <a:buChar char="•"/>
            </a:pPr>
            <a:r>
              <a:rPr lang="zh-CN" altLang="en-US" dirty="0"/>
              <a:t>传递函数依赖：当A和B不相同时，</a:t>
            </a:r>
            <a:r>
              <a:rPr lang="zh-CN" altLang="en-US" dirty="0">
                <a:solidFill>
                  <a:schemeClr val="tx1"/>
                </a:solidFill>
              </a:rPr>
              <a:t>A可</a:t>
            </a:r>
            <a:r>
              <a:rPr lang="zh-CN" altLang="en-US" dirty="0">
                <a:solidFill>
                  <a:schemeClr val="tx1"/>
                </a:solidFill>
                <a:sym typeface="+mn-ea"/>
              </a:rPr>
              <a:t>决定</a:t>
            </a:r>
            <a:r>
              <a:rPr lang="zh-CN" altLang="en-US" dirty="0">
                <a:solidFill>
                  <a:schemeClr val="tx1"/>
                </a:solidFill>
              </a:rPr>
              <a:t>B，B可</a:t>
            </a:r>
            <a:r>
              <a:rPr lang="zh-CN" altLang="en-US" dirty="0">
                <a:solidFill>
                  <a:schemeClr val="tx1"/>
                </a:solidFill>
                <a:sym typeface="+mn-ea"/>
              </a:rPr>
              <a:t>决定</a:t>
            </a:r>
            <a:r>
              <a:rPr lang="zh-CN" altLang="en-US" dirty="0">
                <a:solidFill>
                  <a:schemeClr val="tx1"/>
                </a:solidFill>
              </a:rPr>
              <a:t>C，则A可</a:t>
            </a:r>
            <a:r>
              <a:rPr lang="zh-CN" altLang="en-US" dirty="0">
                <a:solidFill>
                  <a:schemeClr val="tx1"/>
                </a:solidFill>
                <a:sym typeface="+mn-ea"/>
              </a:rPr>
              <a:t>决定</a:t>
            </a:r>
            <a:r>
              <a:rPr lang="zh-CN" altLang="en-US" dirty="0">
                <a:solidFill>
                  <a:schemeClr val="tx1"/>
                </a:solidFill>
              </a:rPr>
              <a:t>C</a:t>
            </a:r>
            <a:r>
              <a:rPr lang="zh-CN" altLang="en-US" dirty="0"/>
              <a:t>，是传递函数依赖；若A和B</a:t>
            </a:r>
            <a:r>
              <a:rPr lang="zh-CN" altLang="en-US" dirty="0">
                <a:sym typeface="+mn-ea"/>
              </a:rPr>
              <a:t>相同</a:t>
            </a:r>
            <a:r>
              <a:rPr lang="zh-CN" altLang="en-US" dirty="0"/>
              <a:t>，则不存在传递了，</a:t>
            </a:r>
            <a:r>
              <a:rPr lang="en-US" altLang="zh-CN" dirty="0"/>
              <a:t>A</a:t>
            </a:r>
            <a:r>
              <a:rPr lang="zh-CN" altLang="en-US" dirty="0"/>
              <a:t>就可以直接就可</a:t>
            </a:r>
            <a:r>
              <a:rPr lang="zh-CN" altLang="en-US" dirty="0">
                <a:sym typeface="+mn-ea"/>
              </a:rPr>
              <a:t>决定</a:t>
            </a:r>
            <a:r>
              <a:rPr lang="zh-CN" altLang="en-US" dirty="0"/>
              <a:t>C。</a:t>
            </a:r>
            <a:endParaRPr lang="zh-CN" altLang="en-US" dirty="0"/>
          </a:p>
        </p:txBody>
      </p:sp>
      <p:pic>
        <p:nvPicPr>
          <p:cNvPr id="5" name="图片 4"/>
          <p:cNvPicPr>
            <a:picLocks noChangeAspect="1"/>
          </p:cNvPicPr>
          <p:nvPr>
            <p:custDataLst>
              <p:tags r:id="rId2"/>
            </p:custDataLst>
          </p:nvPr>
        </p:nvPicPr>
        <p:blipFill>
          <a:blip r:embed="rId3"/>
          <a:stretch>
            <a:fillRect/>
          </a:stretch>
        </p:blipFill>
        <p:spPr>
          <a:xfrm>
            <a:off x="1475740" y="3075305"/>
            <a:ext cx="5534025" cy="1659890"/>
          </a:xfrm>
          <a:prstGeom prst="rect">
            <a:avLst/>
          </a:prstGeom>
        </p:spPr>
      </p:pic>
      <p:sp>
        <p:nvSpPr>
          <p:cNvPr id="11" name="文本框 10"/>
          <p:cNvSpPr txBox="1"/>
          <p:nvPr>
            <p:custDataLst>
              <p:tags r:id="rId4"/>
            </p:custDataLst>
          </p:nvPr>
        </p:nvSpPr>
        <p:spPr>
          <a:xfrm>
            <a:off x="1115695" y="411480"/>
            <a:ext cx="4572000" cy="306705"/>
          </a:xfrm>
          <a:prstGeom prst="rect">
            <a:avLst/>
          </a:prstGeom>
          <a:noFill/>
        </p:spPr>
        <p:txBody>
          <a:bodyPr wrap="square" rtlCol="0" anchor="t">
            <a:spAutoFit/>
          </a:bodyPr>
          <a:lstStyle/>
          <a:p>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数据库系统</a:t>
            </a:r>
            <a:r>
              <a:rPr lang="en-US" altLang="zh-CN" sz="1400" b="1" spc="225" dirty="0">
                <a:solidFill>
                  <a:schemeClr val="tx2">
                    <a:lumMod val="75000"/>
                  </a:schemeClr>
                </a:solidFill>
                <a:latin typeface="微软雅黑" panose="020B0503020204020204" pitchFamily="34" charset="-122"/>
                <a:ea typeface="微软雅黑" panose="020B0503020204020204" pitchFamily="34" charset="-122"/>
                <a:sym typeface="+mn-ea"/>
              </a:rPr>
              <a:t>-</a:t>
            </a: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函数依赖</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149" name="TextBox 148"/>
          <p:cNvSpPr txBox="1"/>
          <p:nvPr>
            <p:custDataLst>
              <p:tags r:id="rId1"/>
            </p:custDataLst>
          </p:nvPr>
        </p:nvSpPr>
        <p:spPr>
          <a:xfrm>
            <a:off x="7191836" y="195486"/>
            <a:ext cx="1612900" cy="521970"/>
          </a:xfrm>
          <a:prstGeom prst="rect">
            <a:avLst/>
          </a:prstGeom>
          <a:noFill/>
        </p:spPr>
        <p:txBody>
          <a:bodyPr wrap="none" rtlCol="0">
            <a:spAutoFit/>
          </a:bodyPr>
          <a:lstStyle/>
          <a:p>
            <a:pPr algn="l"/>
            <a:r>
              <a:rPr lang="zh-CN" altLang="en-US" sz="2800" b="1" dirty="0">
                <a:solidFill>
                  <a:srgbClr val="C00000"/>
                </a:solidFill>
                <a:latin typeface="Impact" panose="020B0806030902050204" pitchFamily="34" charset="0"/>
                <a:sym typeface="+mn-ea"/>
              </a:rPr>
              <a:t>天博教育</a:t>
            </a:r>
            <a:endParaRPr lang="zh-CN" altLang="en-US" sz="2800" dirty="0">
              <a:solidFill>
                <a:srgbClr val="C00000"/>
              </a:solidFill>
              <a:latin typeface="Impact" panose="020B0806030902050204" pitchFamily="34" charset="0"/>
            </a:endParaRPr>
          </a:p>
        </p:txBody>
      </p:sp>
      <p:sp>
        <p:nvSpPr>
          <p:cNvPr id="3" name="文本框 2"/>
          <p:cNvSpPr txBox="1"/>
          <p:nvPr/>
        </p:nvSpPr>
        <p:spPr>
          <a:xfrm>
            <a:off x="698500" y="1162050"/>
            <a:ext cx="7914640" cy="2585323"/>
          </a:xfrm>
          <a:prstGeom prst="rect">
            <a:avLst/>
          </a:prstGeom>
          <a:noFill/>
        </p:spPr>
        <p:txBody>
          <a:bodyPr wrap="square" rtlCol="0">
            <a:spAutoFit/>
          </a:bodyPr>
          <a:lstStyle/>
          <a:p>
            <a:r>
              <a:rPr lang="zh-CN" altLang="en-US" dirty="0"/>
              <a:t>函数依赖的公理系统是指一组用于推导和证明函数依赖的规则和公理集合。这些公理系统基本上是数学理论的扩展，包括以下公理和规则：</a:t>
            </a:r>
            <a:endParaRPr lang="zh-CN" altLang="en-US" dirty="0"/>
          </a:p>
          <a:p>
            <a:endParaRPr lang="zh-CN" altLang="en-US" dirty="0"/>
          </a:p>
          <a:p>
            <a:pPr marL="285750" indent="-285750">
              <a:buFont typeface="Arial" panose="020B0604020202020204" pitchFamily="34" charset="0"/>
              <a:buChar char="•"/>
            </a:pPr>
            <a:r>
              <a:rPr lang="zh-CN" altLang="en-US" dirty="0"/>
              <a:t>自反律：对于任意属性集合X和Y，有X ⊆ Y，则X → Y。</a:t>
            </a:r>
            <a:endParaRPr lang="zh-CN" altLang="en-US" dirty="0"/>
          </a:p>
          <a:p>
            <a:pPr marL="285750" indent="-285750">
              <a:buFont typeface="Arial" panose="020B0604020202020204" pitchFamily="34" charset="0"/>
              <a:buChar char="•"/>
            </a:pPr>
            <a:r>
              <a:rPr lang="zh-CN" altLang="en-US" dirty="0"/>
              <a:t>增广律：对于任意属性集合X、Y和Z，如果X → Y，那么XZ → YZ。</a:t>
            </a:r>
            <a:endParaRPr lang="zh-CN" altLang="en-US" dirty="0"/>
          </a:p>
          <a:p>
            <a:pPr marL="285750" indent="-285750">
              <a:buFont typeface="Arial" panose="020B0604020202020204" pitchFamily="34" charset="0"/>
              <a:buChar char="•"/>
            </a:pPr>
            <a:r>
              <a:rPr lang="zh-CN" altLang="en-US" dirty="0"/>
              <a:t>合并律：对于任意属性集合X、Y和Z，如果X → Y和X → Z，那么X → YZ。</a:t>
            </a:r>
            <a:endParaRPr lang="zh-CN" altLang="en-US" dirty="0"/>
          </a:p>
          <a:p>
            <a:pPr marL="285750" indent="-285750">
              <a:buFont typeface="Arial" panose="020B0604020202020204" pitchFamily="34" charset="0"/>
              <a:buChar char="•"/>
            </a:pPr>
            <a:r>
              <a:rPr lang="zh-CN" altLang="en-US" dirty="0"/>
              <a:t>分解律：对于任意属性集合X、Y和Z，如果X → YZ，则X → Y和X → Z。</a:t>
            </a:r>
            <a:endParaRPr lang="zh-CN" altLang="en-US" dirty="0"/>
          </a:p>
          <a:p>
            <a:pPr marL="285750" indent="-285750">
              <a:buFont typeface="Arial" panose="020B0604020202020204" pitchFamily="34" charset="0"/>
              <a:buChar char="•"/>
            </a:pPr>
            <a:r>
              <a:rPr lang="zh-CN" altLang="en-US" dirty="0"/>
              <a:t>合成律：对于任意属性集合X、Y和Z，如果X → Y且Y → Z，那么XZ → YZ。</a:t>
            </a:r>
            <a:endParaRPr lang="zh-CN" altLang="en-US" dirty="0"/>
          </a:p>
          <a:p>
            <a:pPr marL="285750" indent="-285750">
              <a:buFont typeface="Arial" panose="020B0604020202020204" pitchFamily="34" charset="0"/>
              <a:buChar char="•"/>
            </a:pPr>
            <a:r>
              <a:rPr lang="zh-CN" altLang="en-US" dirty="0"/>
              <a:t>传递律：对于任意属性集合X、Y和Z，如果X → Y且Y → Z，那么X → Z。</a:t>
            </a:r>
            <a:endParaRPr lang="zh-CN" altLang="en-US" dirty="0"/>
          </a:p>
        </p:txBody>
      </p:sp>
      <p:sp>
        <p:nvSpPr>
          <p:cNvPr id="11" name="文本框 10"/>
          <p:cNvSpPr txBox="1"/>
          <p:nvPr>
            <p:custDataLst>
              <p:tags r:id="rId2"/>
            </p:custDataLst>
          </p:nvPr>
        </p:nvSpPr>
        <p:spPr>
          <a:xfrm>
            <a:off x="1115695" y="411480"/>
            <a:ext cx="4572000" cy="306705"/>
          </a:xfrm>
          <a:prstGeom prst="rect">
            <a:avLst/>
          </a:prstGeom>
          <a:noFill/>
        </p:spPr>
        <p:txBody>
          <a:bodyPr wrap="square" rtlCol="0" anchor="t">
            <a:spAutoFit/>
          </a:bodyPr>
          <a:lstStyle/>
          <a:p>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数据库系统</a:t>
            </a:r>
            <a:r>
              <a:rPr lang="en-US" altLang="zh-CN" sz="1400" b="1" spc="225" dirty="0">
                <a:solidFill>
                  <a:schemeClr val="tx2">
                    <a:lumMod val="75000"/>
                  </a:schemeClr>
                </a:solidFill>
                <a:latin typeface="微软雅黑" panose="020B0503020204020204" pitchFamily="34" charset="-122"/>
                <a:ea typeface="微软雅黑" panose="020B0503020204020204" pitchFamily="34" charset="-122"/>
                <a:sym typeface="+mn-ea"/>
              </a:rPr>
              <a:t>-</a:t>
            </a: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函数依赖公理系统</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149" name="TextBox 148"/>
          <p:cNvSpPr txBox="1"/>
          <p:nvPr>
            <p:custDataLst>
              <p:tags r:id="rId1"/>
            </p:custDataLst>
          </p:nvPr>
        </p:nvSpPr>
        <p:spPr>
          <a:xfrm>
            <a:off x="7191836" y="195486"/>
            <a:ext cx="1612900" cy="521970"/>
          </a:xfrm>
          <a:prstGeom prst="rect">
            <a:avLst/>
          </a:prstGeom>
          <a:noFill/>
        </p:spPr>
        <p:txBody>
          <a:bodyPr wrap="none" rtlCol="0">
            <a:spAutoFit/>
          </a:bodyPr>
          <a:lstStyle/>
          <a:p>
            <a:pPr algn="l"/>
            <a:r>
              <a:rPr lang="zh-CN" altLang="en-US" sz="2800" b="1" dirty="0">
                <a:solidFill>
                  <a:srgbClr val="C00000"/>
                </a:solidFill>
                <a:latin typeface="Impact" panose="020B0806030902050204" pitchFamily="34" charset="0"/>
                <a:sym typeface="+mn-ea"/>
              </a:rPr>
              <a:t>天博教育</a:t>
            </a:r>
            <a:endParaRPr lang="zh-CN" altLang="en-US" sz="2800" dirty="0">
              <a:solidFill>
                <a:srgbClr val="C00000"/>
              </a:solidFill>
              <a:latin typeface="Impact" panose="020B0806030902050204" pitchFamily="34" charset="0"/>
            </a:endParaRPr>
          </a:p>
        </p:txBody>
      </p:sp>
      <p:sp>
        <p:nvSpPr>
          <p:cNvPr id="3" name="文本框 2"/>
          <p:cNvSpPr txBox="1"/>
          <p:nvPr/>
        </p:nvSpPr>
        <p:spPr>
          <a:xfrm>
            <a:off x="539115" y="1203325"/>
            <a:ext cx="7965440" cy="3139321"/>
          </a:xfrm>
          <a:prstGeom prst="rect">
            <a:avLst/>
          </a:prstGeom>
          <a:noFill/>
        </p:spPr>
        <p:txBody>
          <a:bodyPr wrap="square" rtlCol="0">
            <a:spAutoFit/>
          </a:bodyPr>
          <a:lstStyle/>
          <a:p>
            <a:pPr marL="285750" indent="-285750">
              <a:buFont typeface="Arial" panose="020B0604020202020204" pitchFamily="34" charset="0"/>
              <a:buChar char="•"/>
            </a:pPr>
            <a:r>
              <a:rPr lang="zh-CN" altLang="en-US" b="0" i="0" dirty="0">
                <a:solidFill>
                  <a:srgbClr val="1D1C1D"/>
                </a:solidFill>
                <a:effectLst/>
                <a:latin typeface="NotoSansSC"/>
              </a:rPr>
              <a:t>超键：能唯一标识记录的属性集合</a:t>
            </a:r>
            <a:r>
              <a:rPr lang="en-US" altLang="zh-CN" b="0" i="0" dirty="0">
                <a:solidFill>
                  <a:srgbClr val="1D1C1D"/>
                </a:solidFill>
                <a:effectLst/>
                <a:latin typeface="NotoSansSC"/>
              </a:rPr>
              <a:t>(</a:t>
            </a:r>
            <a:r>
              <a:rPr lang="zh-CN" altLang="en-US" b="0" i="0" dirty="0">
                <a:solidFill>
                  <a:srgbClr val="1D1C1D"/>
                </a:solidFill>
                <a:effectLst/>
                <a:latin typeface="NotoSansSC"/>
              </a:rPr>
              <a:t>可能不止一个</a:t>
            </a:r>
            <a:r>
              <a:rPr lang="en-US" altLang="zh-CN" b="0" i="0" dirty="0">
                <a:solidFill>
                  <a:srgbClr val="1D1C1D"/>
                </a:solidFill>
                <a:effectLst/>
                <a:latin typeface="NotoSansSC"/>
              </a:rPr>
              <a:t>)</a:t>
            </a:r>
            <a:endParaRPr lang="en-US" altLang="zh-CN" b="0" i="0" dirty="0">
              <a:solidFill>
                <a:srgbClr val="1D1C1D"/>
              </a:solidFill>
              <a:effectLst/>
              <a:latin typeface="NotoSansSC"/>
            </a:endParaRPr>
          </a:p>
          <a:p>
            <a:pPr marL="285750" indent="-285750">
              <a:buFont typeface="Arial" panose="020B0604020202020204" pitchFamily="34" charset="0"/>
              <a:buChar char="•"/>
            </a:pPr>
            <a:r>
              <a:rPr lang="zh-CN" altLang="en-US" b="0" i="0" dirty="0">
                <a:solidFill>
                  <a:srgbClr val="1D1C1D"/>
                </a:solidFill>
                <a:effectLst/>
                <a:latin typeface="NotoSansSC"/>
              </a:rPr>
              <a:t>候选键：最小的超键</a:t>
            </a:r>
            <a:r>
              <a:rPr lang="en-US" altLang="zh-CN" b="0" i="0" dirty="0">
                <a:solidFill>
                  <a:srgbClr val="1D1C1D"/>
                </a:solidFill>
                <a:effectLst/>
                <a:latin typeface="NotoSansSC"/>
              </a:rPr>
              <a:t>,</a:t>
            </a:r>
            <a:r>
              <a:rPr lang="zh-CN" altLang="en-US" b="0" i="0" dirty="0">
                <a:solidFill>
                  <a:srgbClr val="1D1C1D"/>
                </a:solidFill>
                <a:effectLst/>
                <a:latin typeface="NotoSansSC"/>
              </a:rPr>
              <a:t>用于作为主键</a:t>
            </a:r>
            <a:r>
              <a:rPr lang="en-US" altLang="zh-CN" b="0" i="0" dirty="0">
                <a:solidFill>
                  <a:srgbClr val="1D1C1D"/>
                </a:solidFill>
                <a:effectLst/>
                <a:latin typeface="NotoSansSC"/>
              </a:rPr>
              <a:t>(</a:t>
            </a:r>
            <a:r>
              <a:rPr lang="zh-CN" altLang="en-US" b="0" i="0" dirty="0">
                <a:solidFill>
                  <a:srgbClr val="1D1C1D"/>
                </a:solidFill>
                <a:effectLst/>
                <a:latin typeface="NotoSansSC"/>
              </a:rPr>
              <a:t>通常只有一个</a:t>
            </a:r>
            <a:r>
              <a:rPr lang="en-US" altLang="zh-CN" b="0" i="0" dirty="0">
                <a:solidFill>
                  <a:srgbClr val="1D1C1D"/>
                </a:solidFill>
                <a:effectLst/>
                <a:latin typeface="NotoSansSC"/>
              </a:rPr>
              <a:t>)</a:t>
            </a:r>
            <a:endParaRPr lang="en-US" altLang="zh-CN" b="0" i="0" dirty="0">
              <a:solidFill>
                <a:srgbClr val="1D1C1D"/>
              </a:solidFill>
              <a:effectLst/>
              <a:latin typeface="NotoSansSC"/>
            </a:endParaRPr>
          </a:p>
          <a:p>
            <a:pPr marL="285750" indent="-285750">
              <a:buFont typeface="Arial" panose="020B0604020202020204" pitchFamily="34" charset="0"/>
              <a:buChar char="•"/>
            </a:pPr>
            <a:r>
              <a:rPr lang="zh-CN" altLang="en-US" b="0" i="0" dirty="0">
                <a:solidFill>
                  <a:srgbClr val="1D1C1D"/>
                </a:solidFill>
                <a:effectLst/>
                <a:latin typeface="NotoSansSC"/>
              </a:rPr>
              <a:t>主属性：除候选键外的具有代表意义的非重复且非衍生属性</a:t>
            </a:r>
            <a:endParaRPr lang="en-US" altLang="zh-CN" b="0" i="0" dirty="0">
              <a:solidFill>
                <a:srgbClr val="1D1C1D"/>
              </a:solidFill>
              <a:effectLst/>
              <a:latin typeface="NotoSansSC"/>
            </a:endParaRPr>
          </a:p>
          <a:p>
            <a:pPr marL="285750" indent="-285750">
              <a:buFont typeface="Arial" panose="020B0604020202020204" pitchFamily="34" charset="0"/>
              <a:buChar char="•"/>
            </a:pPr>
            <a:r>
              <a:rPr lang="zh-CN" altLang="en-US" dirty="0"/>
              <a:t>主键：</a:t>
            </a:r>
            <a:r>
              <a:rPr lang="zh-CN" altLang="en-US" dirty="0">
                <a:solidFill>
                  <a:srgbClr val="FF0000"/>
                </a:solidFill>
              </a:rPr>
              <a:t>任选一个候选键</a:t>
            </a:r>
            <a:r>
              <a:rPr lang="zh-CN" altLang="en-US" dirty="0"/>
              <a:t>，即可作为主键。</a:t>
            </a:r>
            <a:endParaRPr lang="zh-CN" altLang="en-US" dirty="0"/>
          </a:p>
          <a:p>
            <a:pPr marL="285750" indent="-285750">
              <a:buFont typeface="Arial" panose="020B0604020202020204" pitchFamily="34" charset="0"/>
              <a:buChar char="•"/>
            </a:pPr>
            <a:r>
              <a:rPr lang="zh-CN" altLang="en-US" dirty="0"/>
              <a:t>外键：其他表中的主键。</a:t>
            </a:r>
            <a:endParaRPr lang="zh-CN" altLang="en-US" dirty="0"/>
          </a:p>
          <a:p>
            <a:pPr marL="285750" indent="-285750">
              <a:buFont typeface="Arial" panose="020B0604020202020204" pitchFamily="34" charset="0"/>
              <a:buChar char="•"/>
            </a:pPr>
            <a:endParaRPr lang="zh-CN" altLang="en-US" dirty="0"/>
          </a:p>
          <a:p>
            <a:pPr marL="285750" indent="-285750">
              <a:buFont typeface="Arial" panose="020B0604020202020204" pitchFamily="34" charset="0"/>
              <a:buChar char="•"/>
            </a:pPr>
            <a:r>
              <a:rPr lang="zh-CN" altLang="en-US" dirty="0"/>
              <a:t>实体完整性约束：即</a:t>
            </a:r>
            <a:r>
              <a:rPr lang="zh-CN" altLang="en-US" dirty="0">
                <a:solidFill>
                  <a:srgbClr val="FF0000"/>
                </a:solidFill>
              </a:rPr>
              <a:t>主键约束，主键值不能为空，也不能重复</a:t>
            </a:r>
            <a:r>
              <a:rPr lang="zh-CN" altLang="en-US" dirty="0"/>
              <a:t>。</a:t>
            </a:r>
            <a:endParaRPr lang="zh-CN" altLang="en-US" dirty="0"/>
          </a:p>
          <a:p>
            <a:pPr marL="285750" indent="-285750">
              <a:buFont typeface="Arial" panose="020B0604020202020204" pitchFamily="34" charset="0"/>
              <a:buChar char="•"/>
            </a:pPr>
            <a:r>
              <a:rPr lang="zh-CN" altLang="en-US" dirty="0"/>
              <a:t>参照完整性约束：即外键约束，</a:t>
            </a:r>
            <a:r>
              <a:rPr lang="zh-CN" altLang="en-US" dirty="0">
                <a:solidFill>
                  <a:srgbClr val="FF0000"/>
                </a:solidFill>
              </a:rPr>
              <a:t>外键必须是其他表中已经存在的主键的值，或者为空。</a:t>
            </a:r>
            <a:endParaRPr lang="zh-CN" altLang="en-US" dirty="0">
              <a:solidFill>
                <a:srgbClr val="FF0000"/>
              </a:solidFill>
            </a:endParaRPr>
          </a:p>
          <a:p>
            <a:pPr marL="285750" indent="-285750">
              <a:buFont typeface="Arial" panose="020B0604020202020204" pitchFamily="34" charset="0"/>
              <a:buChar char="•"/>
            </a:pPr>
            <a:r>
              <a:rPr lang="zh-CN" altLang="en-US" dirty="0"/>
              <a:t>用户自定义完整性约束：</a:t>
            </a:r>
            <a:r>
              <a:rPr lang="zh-CN" altLang="en-US" dirty="0">
                <a:solidFill>
                  <a:srgbClr val="FF0000"/>
                </a:solidFill>
              </a:rPr>
              <a:t>自定义表达式约束</a:t>
            </a:r>
            <a:r>
              <a:rPr lang="zh-CN" altLang="en-US" dirty="0"/>
              <a:t>，如设定年龄属性的值必须在0到1</a:t>
            </a:r>
            <a:r>
              <a:rPr lang="en-US" altLang="zh-CN" dirty="0"/>
              <a:t>8</a:t>
            </a:r>
            <a:r>
              <a:rPr lang="zh-CN" altLang="en-US" dirty="0"/>
              <a:t>0之间。</a:t>
            </a:r>
            <a:endParaRPr lang="zh-CN" altLang="en-US" dirty="0"/>
          </a:p>
        </p:txBody>
      </p:sp>
      <p:sp>
        <p:nvSpPr>
          <p:cNvPr id="11" name="文本框 10"/>
          <p:cNvSpPr txBox="1"/>
          <p:nvPr>
            <p:custDataLst>
              <p:tags r:id="rId2"/>
            </p:custDataLst>
          </p:nvPr>
        </p:nvSpPr>
        <p:spPr>
          <a:xfrm>
            <a:off x="1115695" y="411480"/>
            <a:ext cx="4572000" cy="306705"/>
          </a:xfrm>
          <a:prstGeom prst="rect">
            <a:avLst/>
          </a:prstGeom>
          <a:noFill/>
        </p:spPr>
        <p:txBody>
          <a:bodyPr wrap="square" rtlCol="0" anchor="t">
            <a:spAutoFit/>
          </a:bodyPr>
          <a:lstStyle/>
          <a:p>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数据库系统</a:t>
            </a:r>
            <a:r>
              <a:rPr lang="en-US" altLang="zh-CN" sz="1400" b="1" spc="225" dirty="0">
                <a:solidFill>
                  <a:schemeClr val="tx2">
                    <a:lumMod val="75000"/>
                  </a:schemeClr>
                </a:solidFill>
                <a:latin typeface="微软雅黑" panose="020B0503020204020204" pitchFamily="34" charset="-122"/>
                <a:ea typeface="微软雅黑" panose="020B0503020204020204" pitchFamily="34" charset="-122"/>
                <a:sym typeface="+mn-ea"/>
              </a:rPr>
              <a:t>-</a:t>
            </a: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键与约束</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149" name="TextBox 148"/>
          <p:cNvSpPr txBox="1"/>
          <p:nvPr>
            <p:custDataLst>
              <p:tags r:id="rId1"/>
            </p:custDataLst>
          </p:nvPr>
        </p:nvSpPr>
        <p:spPr>
          <a:xfrm>
            <a:off x="7191836" y="195486"/>
            <a:ext cx="1612900" cy="521970"/>
          </a:xfrm>
          <a:prstGeom prst="rect">
            <a:avLst/>
          </a:prstGeom>
          <a:noFill/>
        </p:spPr>
        <p:txBody>
          <a:bodyPr wrap="none" rtlCol="0">
            <a:spAutoFit/>
          </a:bodyPr>
          <a:lstStyle/>
          <a:p>
            <a:pPr algn="l"/>
            <a:r>
              <a:rPr lang="zh-CN" altLang="en-US" sz="2800" b="1" dirty="0">
                <a:solidFill>
                  <a:srgbClr val="C00000"/>
                </a:solidFill>
                <a:latin typeface="Impact" panose="020B0806030902050204" pitchFamily="34" charset="0"/>
                <a:sym typeface="+mn-ea"/>
              </a:rPr>
              <a:t>天博教育</a:t>
            </a:r>
            <a:endParaRPr lang="zh-CN" altLang="en-US" sz="2800" dirty="0">
              <a:solidFill>
                <a:srgbClr val="C00000"/>
              </a:solidFill>
              <a:latin typeface="Impact" panose="020B0806030902050204" pitchFamily="34" charset="0"/>
            </a:endParaRPr>
          </a:p>
        </p:txBody>
      </p:sp>
      <p:sp>
        <p:nvSpPr>
          <p:cNvPr id="3" name="文本框 2"/>
          <p:cNvSpPr txBox="1"/>
          <p:nvPr/>
        </p:nvSpPr>
        <p:spPr>
          <a:xfrm>
            <a:off x="539552" y="1016459"/>
            <a:ext cx="7965440" cy="3416320"/>
          </a:xfrm>
          <a:prstGeom prst="rect">
            <a:avLst/>
          </a:prstGeom>
          <a:noFill/>
        </p:spPr>
        <p:txBody>
          <a:bodyPr wrap="square" rtlCol="0">
            <a:spAutoFit/>
          </a:bodyPr>
          <a:lstStyle/>
          <a:p>
            <a:r>
              <a:rPr lang="zh-CN" altLang="en-US" b="0" i="0" dirty="0">
                <a:solidFill>
                  <a:srgbClr val="1D1C1D"/>
                </a:solidFill>
                <a:effectLst/>
                <a:latin typeface="NotoSansSC"/>
              </a:rPr>
              <a:t>设计一张学生课程表</a:t>
            </a:r>
            <a:r>
              <a:rPr lang="en-US" altLang="zh-CN" b="0" i="0" dirty="0">
                <a:solidFill>
                  <a:srgbClr val="1D1C1D"/>
                </a:solidFill>
                <a:effectLst/>
                <a:latin typeface="NotoSansSC"/>
              </a:rPr>
              <a:t>,</a:t>
            </a:r>
            <a:r>
              <a:rPr lang="zh-CN" altLang="en-US" b="0" i="0" dirty="0">
                <a:solidFill>
                  <a:srgbClr val="1D1C1D"/>
                </a:solidFill>
                <a:effectLst/>
                <a:latin typeface="NotoSansSC"/>
              </a:rPr>
              <a:t>包含以下属性</a:t>
            </a:r>
            <a:r>
              <a:rPr lang="en-US" altLang="zh-CN" b="0" i="0" dirty="0">
                <a:solidFill>
                  <a:srgbClr val="1D1C1D"/>
                </a:solidFill>
                <a:effectLst/>
                <a:latin typeface="NotoSansSC"/>
              </a:rPr>
              <a:t>:</a:t>
            </a:r>
            <a:r>
              <a:rPr lang="zh-CN" altLang="en-US" b="0" i="0" dirty="0">
                <a:solidFill>
                  <a:srgbClr val="1D1C1D"/>
                </a:solidFill>
                <a:effectLst/>
                <a:latin typeface="NotoSansSC"/>
              </a:rPr>
              <a:t>学号、姓名、系名、课程名称、教师姓名</a:t>
            </a:r>
            <a:endParaRPr lang="en-US" altLang="zh-CN" b="0" i="0" dirty="0">
              <a:solidFill>
                <a:srgbClr val="1D1C1D"/>
              </a:solidFill>
              <a:effectLst/>
              <a:latin typeface="NotoSansSC"/>
            </a:endParaRPr>
          </a:p>
          <a:p>
            <a:pPr marL="285750" indent="-285750">
              <a:buFont typeface="Arial" panose="020B0604020202020204" pitchFamily="34" charset="0"/>
              <a:buChar char="•"/>
            </a:pPr>
            <a:r>
              <a:rPr lang="zh-CN" altLang="en-US" b="0" i="0" dirty="0">
                <a:solidFill>
                  <a:srgbClr val="1D1C1D"/>
                </a:solidFill>
                <a:effectLst/>
                <a:latin typeface="NotoSansSC"/>
              </a:rPr>
              <a:t>超键</a:t>
            </a:r>
            <a:r>
              <a:rPr lang="en-US" altLang="zh-CN" b="0" i="0" dirty="0">
                <a:solidFill>
                  <a:srgbClr val="1D1C1D"/>
                </a:solidFill>
                <a:effectLst/>
                <a:latin typeface="NotoSansSC"/>
              </a:rPr>
              <a:t>:</a:t>
            </a:r>
            <a:r>
              <a:rPr lang="zh-CN" altLang="en-US" b="0" i="0" dirty="0">
                <a:solidFill>
                  <a:srgbClr val="1D1C1D"/>
                </a:solidFill>
                <a:effectLst/>
                <a:latin typeface="NotoSansSC"/>
              </a:rPr>
              <a:t>是表中能唯一区分每条记录的数据项集合。该表有两个超键</a:t>
            </a:r>
            <a:r>
              <a:rPr lang="en-US" altLang="zh-CN" b="0" i="0" dirty="0">
                <a:solidFill>
                  <a:srgbClr val="1D1C1D"/>
                </a:solidFill>
                <a:effectLst/>
                <a:latin typeface="NotoSansSC"/>
              </a:rPr>
              <a:t>:</a:t>
            </a:r>
            <a:endParaRPr lang="en-US" altLang="zh-CN" b="0" i="0" dirty="0">
              <a:solidFill>
                <a:srgbClr val="1D1C1D"/>
              </a:solidFill>
              <a:effectLst/>
              <a:latin typeface="NotoSansSC"/>
            </a:endParaRPr>
          </a:p>
          <a:p>
            <a:pPr lvl="1"/>
            <a:r>
              <a:rPr lang="en-US" altLang="zh-CN" b="0" i="0" dirty="0">
                <a:solidFill>
                  <a:srgbClr val="1D1C1D"/>
                </a:solidFill>
                <a:effectLst/>
                <a:latin typeface="NotoSansSC"/>
              </a:rPr>
              <a:t>- </a:t>
            </a:r>
            <a:r>
              <a:rPr lang="zh-CN" altLang="en-US" b="0" i="0" dirty="0">
                <a:solidFill>
                  <a:srgbClr val="1D1C1D"/>
                </a:solidFill>
                <a:effectLst/>
                <a:latin typeface="NotoSansSC"/>
              </a:rPr>
              <a:t>学号</a:t>
            </a:r>
            <a:r>
              <a:rPr lang="en-US" altLang="zh-CN" b="0" i="0" dirty="0">
                <a:solidFill>
                  <a:srgbClr val="1D1C1D"/>
                </a:solidFill>
                <a:effectLst/>
                <a:latin typeface="NotoSansSC"/>
              </a:rPr>
              <a:t>:</a:t>
            </a:r>
            <a:r>
              <a:rPr lang="zh-CN" altLang="en-US" b="0" i="0" dirty="0">
                <a:solidFill>
                  <a:srgbClr val="1D1C1D"/>
                </a:solidFill>
                <a:effectLst/>
                <a:latin typeface="NotoSansSC"/>
              </a:rPr>
              <a:t>能唯一标识每位学生</a:t>
            </a:r>
            <a:br>
              <a:rPr lang="zh-CN" altLang="en-US" dirty="0"/>
            </a:br>
            <a:r>
              <a:rPr lang="en-US" altLang="zh-CN" b="0" i="0" dirty="0">
                <a:solidFill>
                  <a:srgbClr val="1D1C1D"/>
                </a:solidFill>
                <a:effectLst/>
                <a:latin typeface="NotoSansSC"/>
              </a:rPr>
              <a:t>- </a:t>
            </a:r>
            <a:r>
              <a:rPr lang="zh-CN" altLang="en-US" b="0" i="0" dirty="0">
                <a:solidFill>
                  <a:srgbClr val="1D1C1D"/>
                </a:solidFill>
                <a:effectLst/>
                <a:latin typeface="NotoSansSC"/>
              </a:rPr>
              <a:t>姓名</a:t>
            </a:r>
            <a:r>
              <a:rPr lang="en-US" altLang="zh-CN" b="0" i="0" dirty="0">
                <a:solidFill>
                  <a:srgbClr val="1D1C1D"/>
                </a:solidFill>
                <a:effectLst/>
                <a:latin typeface="NotoSansSC"/>
              </a:rPr>
              <a:t>+</a:t>
            </a:r>
            <a:r>
              <a:rPr lang="zh-CN" altLang="en-US" b="0" i="0" dirty="0">
                <a:solidFill>
                  <a:srgbClr val="1D1C1D"/>
                </a:solidFill>
                <a:effectLst/>
                <a:latin typeface="NotoSansSC"/>
              </a:rPr>
              <a:t>系名</a:t>
            </a:r>
            <a:r>
              <a:rPr lang="en-US" altLang="zh-CN" b="0" i="0" dirty="0">
                <a:solidFill>
                  <a:srgbClr val="1D1C1D"/>
                </a:solidFill>
                <a:effectLst/>
                <a:latin typeface="NotoSansSC"/>
              </a:rPr>
              <a:t>+</a:t>
            </a:r>
            <a:r>
              <a:rPr lang="zh-CN" altLang="en-US" b="0" i="0" dirty="0">
                <a:solidFill>
                  <a:srgbClr val="1D1C1D"/>
                </a:solidFill>
                <a:effectLst/>
                <a:latin typeface="NotoSansSC"/>
              </a:rPr>
              <a:t>课程名称</a:t>
            </a:r>
            <a:r>
              <a:rPr lang="en-US" altLang="zh-CN" b="0" i="0" dirty="0">
                <a:solidFill>
                  <a:srgbClr val="1D1C1D"/>
                </a:solidFill>
                <a:effectLst/>
                <a:latin typeface="NotoSansSC"/>
              </a:rPr>
              <a:t>:</a:t>
            </a:r>
            <a:r>
              <a:rPr lang="zh-CN" altLang="en-US" b="0" i="0" dirty="0">
                <a:solidFill>
                  <a:srgbClr val="1D1C1D"/>
                </a:solidFill>
                <a:effectLst/>
                <a:latin typeface="NotoSansSC"/>
              </a:rPr>
              <a:t>也能唯一标识每门课程 </a:t>
            </a:r>
            <a:endParaRPr lang="en-US" altLang="zh-CN" b="0" i="0" dirty="0">
              <a:solidFill>
                <a:srgbClr val="1D1C1D"/>
              </a:solidFill>
              <a:effectLst/>
              <a:latin typeface="NotoSansSC"/>
            </a:endParaRPr>
          </a:p>
          <a:p>
            <a:pPr marL="285750" indent="-285750">
              <a:buFont typeface="Arial" panose="020B0604020202020204" pitchFamily="34" charset="0"/>
              <a:buChar char="•"/>
            </a:pPr>
            <a:r>
              <a:rPr lang="en-US" altLang="zh-CN" b="0" i="0" dirty="0">
                <a:solidFill>
                  <a:srgbClr val="1D1C1D"/>
                </a:solidFill>
                <a:effectLst/>
                <a:latin typeface="NotoSansSC"/>
              </a:rPr>
              <a:t> </a:t>
            </a:r>
            <a:r>
              <a:rPr lang="zh-CN" altLang="en-US" b="0" i="0" dirty="0">
                <a:solidFill>
                  <a:srgbClr val="1D1C1D"/>
                </a:solidFill>
                <a:effectLst/>
                <a:latin typeface="NotoSansSC"/>
              </a:rPr>
              <a:t>候选键</a:t>
            </a:r>
            <a:r>
              <a:rPr lang="en-US" altLang="zh-CN" b="0" i="0" dirty="0">
                <a:solidFill>
                  <a:srgbClr val="1D1C1D"/>
                </a:solidFill>
                <a:effectLst/>
                <a:latin typeface="NotoSansSC"/>
              </a:rPr>
              <a:t>:</a:t>
            </a:r>
            <a:r>
              <a:rPr lang="zh-CN" altLang="en-US" b="0" i="0" dirty="0">
                <a:solidFill>
                  <a:srgbClr val="1D1C1D"/>
                </a:solidFill>
                <a:effectLst/>
                <a:latin typeface="NotoSansSC"/>
              </a:rPr>
              <a:t>是表中的最小超键</a:t>
            </a:r>
            <a:r>
              <a:rPr lang="en-US" altLang="zh-CN" b="0" i="0" dirty="0">
                <a:solidFill>
                  <a:srgbClr val="1D1C1D"/>
                </a:solidFill>
                <a:effectLst/>
                <a:latin typeface="NotoSansSC"/>
              </a:rPr>
              <a:t>,</a:t>
            </a:r>
            <a:r>
              <a:rPr lang="zh-CN" altLang="en-US" b="0" i="0" dirty="0">
                <a:solidFill>
                  <a:srgbClr val="1D1C1D"/>
                </a:solidFill>
                <a:effectLst/>
                <a:latin typeface="NotoSansSC"/>
              </a:rPr>
              <a:t>用于关联其他表或保证数据完整性。该表的候选键是学号。因为学号作为最小的超键</a:t>
            </a:r>
            <a:r>
              <a:rPr lang="en-US" altLang="zh-CN" b="0" i="0" dirty="0">
                <a:solidFill>
                  <a:srgbClr val="1D1C1D"/>
                </a:solidFill>
                <a:effectLst/>
                <a:latin typeface="NotoSansSC"/>
              </a:rPr>
              <a:t>,</a:t>
            </a:r>
            <a:r>
              <a:rPr lang="zh-CN" altLang="en-US" b="0" i="0" dirty="0">
                <a:solidFill>
                  <a:srgbClr val="1D1C1D"/>
                </a:solidFill>
                <a:effectLst/>
                <a:latin typeface="NotoSansSC"/>
              </a:rPr>
              <a:t>既能唯一标识每位学生</a:t>
            </a:r>
            <a:r>
              <a:rPr lang="en-US" altLang="zh-CN" b="0" i="0" dirty="0">
                <a:solidFill>
                  <a:srgbClr val="1D1C1D"/>
                </a:solidFill>
                <a:effectLst/>
                <a:latin typeface="NotoSansSC"/>
              </a:rPr>
              <a:t>,</a:t>
            </a:r>
            <a:r>
              <a:rPr lang="zh-CN" altLang="en-US" b="0" i="0" dirty="0">
                <a:solidFill>
                  <a:srgbClr val="1D1C1D"/>
                </a:solidFill>
                <a:effectLst/>
                <a:latin typeface="NotoSansSC"/>
              </a:rPr>
              <a:t>又适合作为主键与其他表建立关联。</a:t>
            </a:r>
            <a:endParaRPr lang="en-US" altLang="zh-CN" b="0" i="0" dirty="0">
              <a:solidFill>
                <a:srgbClr val="1D1C1D"/>
              </a:solidFill>
              <a:effectLst/>
              <a:latin typeface="NotoSansSC"/>
            </a:endParaRPr>
          </a:p>
          <a:p>
            <a:pPr marL="285750" indent="-285750">
              <a:buFont typeface="Arial" panose="020B0604020202020204" pitchFamily="34" charset="0"/>
              <a:buChar char="•"/>
            </a:pPr>
            <a:r>
              <a:rPr lang="zh-CN" altLang="en-US" b="0" i="0" dirty="0">
                <a:solidFill>
                  <a:srgbClr val="1D1C1D"/>
                </a:solidFill>
                <a:effectLst/>
                <a:latin typeface="NotoSansSC"/>
              </a:rPr>
              <a:t>主属性</a:t>
            </a:r>
            <a:r>
              <a:rPr lang="en-US" altLang="zh-CN" b="0" i="0" dirty="0">
                <a:solidFill>
                  <a:srgbClr val="1D1C1D"/>
                </a:solidFill>
                <a:effectLst/>
                <a:latin typeface="NotoSansSC"/>
              </a:rPr>
              <a:t>:</a:t>
            </a:r>
            <a:r>
              <a:rPr lang="zh-CN" altLang="en-US" b="0" i="0" dirty="0">
                <a:solidFill>
                  <a:srgbClr val="1D1C1D"/>
                </a:solidFill>
                <a:effectLst/>
                <a:latin typeface="NotoSansSC"/>
              </a:rPr>
              <a:t>是除候选键之外的非重复且非衍生的属性集合。该表的主属性为</a:t>
            </a:r>
            <a:r>
              <a:rPr lang="en-US" altLang="zh-CN" b="0" i="0" dirty="0">
                <a:solidFill>
                  <a:srgbClr val="1D1C1D"/>
                </a:solidFill>
                <a:effectLst/>
                <a:latin typeface="NotoSansSC"/>
              </a:rPr>
              <a:t>:</a:t>
            </a:r>
            <a:endParaRPr lang="en-US" altLang="zh-CN" b="0" i="0" dirty="0">
              <a:solidFill>
                <a:srgbClr val="1D1C1D"/>
              </a:solidFill>
              <a:effectLst/>
              <a:latin typeface="NotoSansSC"/>
            </a:endParaRPr>
          </a:p>
          <a:p>
            <a:pPr lvl="1"/>
            <a:r>
              <a:rPr lang="en-US" altLang="zh-CN" b="0" i="0" dirty="0">
                <a:solidFill>
                  <a:srgbClr val="1D1C1D"/>
                </a:solidFill>
                <a:effectLst/>
                <a:latin typeface="NotoSansSC"/>
              </a:rPr>
              <a:t>- </a:t>
            </a:r>
            <a:r>
              <a:rPr lang="zh-CN" altLang="en-US" b="0" i="0" dirty="0">
                <a:solidFill>
                  <a:srgbClr val="1D1C1D"/>
                </a:solidFill>
                <a:effectLst/>
                <a:latin typeface="NotoSansSC"/>
              </a:rPr>
              <a:t>姓名</a:t>
            </a:r>
            <a:r>
              <a:rPr lang="en-US" altLang="zh-CN" b="0" i="0" dirty="0">
                <a:solidFill>
                  <a:srgbClr val="1D1C1D"/>
                </a:solidFill>
                <a:effectLst/>
                <a:latin typeface="NotoSansSC"/>
              </a:rPr>
              <a:t>:</a:t>
            </a:r>
            <a:r>
              <a:rPr lang="zh-CN" altLang="en-US" b="0" i="0" dirty="0">
                <a:solidFill>
                  <a:srgbClr val="1D1C1D"/>
                </a:solidFill>
                <a:effectLst/>
                <a:latin typeface="NotoSansSC"/>
              </a:rPr>
              <a:t>标识学生的名称</a:t>
            </a:r>
            <a:r>
              <a:rPr lang="en-US" altLang="zh-CN" b="0" i="0" dirty="0">
                <a:solidFill>
                  <a:srgbClr val="1D1C1D"/>
                </a:solidFill>
                <a:effectLst/>
                <a:latin typeface="NotoSansSC"/>
              </a:rPr>
              <a:t>,</a:t>
            </a:r>
            <a:r>
              <a:rPr lang="zh-CN" altLang="en-US" b="0" i="0" dirty="0">
                <a:solidFill>
                  <a:srgbClr val="1D1C1D"/>
                </a:solidFill>
                <a:effectLst/>
                <a:latin typeface="NotoSansSC"/>
              </a:rPr>
              <a:t>非重复且非从其他属性导出</a:t>
            </a:r>
            <a:br>
              <a:rPr lang="zh-CN" altLang="en-US" dirty="0"/>
            </a:br>
            <a:r>
              <a:rPr lang="en-US" altLang="zh-CN" b="0" i="0" dirty="0">
                <a:solidFill>
                  <a:srgbClr val="1D1C1D"/>
                </a:solidFill>
                <a:effectLst/>
                <a:latin typeface="NotoSansSC"/>
              </a:rPr>
              <a:t>- </a:t>
            </a:r>
            <a:r>
              <a:rPr lang="zh-CN" altLang="en-US" b="0" i="0" dirty="0">
                <a:solidFill>
                  <a:srgbClr val="1D1C1D"/>
                </a:solidFill>
                <a:effectLst/>
                <a:latin typeface="NotoSansSC"/>
              </a:rPr>
              <a:t>系名</a:t>
            </a:r>
            <a:r>
              <a:rPr lang="en-US" altLang="zh-CN" b="0" i="0" dirty="0">
                <a:solidFill>
                  <a:srgbClr val="1D1C1D"/>
                </a:solidFill>
                <a:effectLst/>
                <a:latin typeface="NotoSansSC"/>
              </a:rPr>
              <a:t>:</a:t>
            </a:r>
            <a:r>
              <a:rPr lang="zh-CN" altLang="en-US" b="0" i="0" dirty="0">
                <a:solidFill>
                  <a:srgbClr val="1D1C1D"/>
                </a:solidFill>
                <a:effectLst/>
                <a:latin typeface="NotoSansSC"/>
              </a:rPr>
              <a:t>标识学生的系别</a:t>
            </a:r>
            <a:r>
              <a:rPr lang="en-US" altLang="zh-CN" b="0" i="0" dirty="0">
                <a:solidFill>
                  <a:srgbClr val="1D1C1D"/>
                </a:solidFill>
                <a:effectLst/>
                <a:latin typeface="NotoSansSC"/>
              </a:rPr>
              <a:t>,</a:t>
            </a:r>
            <a:r>
              <a:rPr lang="zh-CN" altLang="en-US" b="0" i="0" dirty="0">
                <a:solidFill>
                  <a:srgbClr val="1D1C1D"/>
                </a:solidFill>
                <a:effectLst/>
                <a:latin typeface="NotoSansSC"/>
              </a:rPr>
              <a:t>非重复且非从其他属性导出</a:t>
            </a:r>
            <a:br>
              <a:rPr lang="zh-CN" altLang="en-US" dirty="0"/>
            </a:br>
            <a:r>
              <a:rPr lang="en-US" altLang="zh-CN" b="0" i="0" dirty="0">
                <a:solidFill>
                  <a:srgbClr val="1D1C1D"/>
                </a:solidFill>
                <a:effectLst/>
                <a:latin typeface="NotoSansSC"/>
              </a:rPr>
              <a:t>- </a:t>
            </a:r>
            <a:r>
              <a:rPr lang="zh-CN" altLang="en-US" b="0" i="0" dirty="0">
                <a:solidFill>
                  <a:srgbClr val="1D1C1D"/>
                </a:solidFill>
                <a:effectLst/>
                <a:latin typeface="NotoSansSC"/>
              </a:rPr>
              <a:t>课程名称</a:t>
            </a:r>
            <a:r>
              <a:rPr lang="en-US" altLang="zh-CN" b="0" i="0" dirty="0">
                <a:solidFill>
                  <a:srgbClr val="1D1C1D"/>
                </a:solidFill>
                <a:effectLst/>
                <a:latin typeface="NotoSansSC"/>
              </a:rPr>
              <a:t>:</a:t>
            </a:r>
            <a:r>
              <a:rPr lang="zh-CN" altLang="en-US" b="0" i="0" dirty="0">
                <a:solidFill>
                  <a:srgbClr val="1D1C1D"/>
                </a:solidFill>
                <a:effectLst/>
                <a:latin typeface="NotoSansSC"/>
              </a:rPr>
              <a:t>标识选修课程的名称</a:t>
            </a:r>
            <a:r>
              <a:rPr lang="en-US" altLang="zh-CN" b="0" i="0" dirty="0">
                <a:solidFill>
                  <a:srgbClr val="1D1C1D"/>
                </a:solidFill>
                <a:effectLst/>
                <a:latin typeface="NotoSansSC"/>
              </a:rPr>
              <a:t>,</a:t>
            </a:r>
            <a:r>
              <a:rPr lang="zh-CN" altLang="en-US" b="0" i="0" dirty="0">
                <a:solidFill>
                  <a:srgbClr val="1D1C1D"/>
                </a:solidFill>
                <a:effectLst/>
                <a:latin typeface="NotoSansSC"/>
              </a:rPr>
              <a:t>非重复且非从其他属性导出</a:t>
            </a:r>
            <a:br>
              <a:rPr lang="zh-CN" altLang="en-US" dirty="0"/>
            </a:br>
            <a:r>
              <a:rPr lang="en-US" altLang="zh-CN" b="0" i="0" dirty="0">
                <a:solidFill>
                  <a:srgbClr val="1D1C1D"/>
                </a:solidFill>
                <a:effectLst/>
                <a:latin typeface="NotoSansSC"/>
              </a:rPr>
              <a:t>- </a:t>
            </a:r>
            <a:r>
              <a:rPr lang="zh-CN" altLang="en-US" b="0" i="0" dirty="0">
                <a:solidFill>
                  <a:srgbClr val="1D1C1D"/>
                </a:solidFill>
                <a:effectLst/>
                <a:latin typeface="NotoSansSC"/>
              </a:rPr>
              <a:t>教师姓名</a:t>
            </a:r>
            <a:r>
              <a:rPr lang="en-US" altLang="zh-CN" b="0" i="0" dirty="0">
                <a:solidFill>
                  <a:srgbClr val="1D1C1D"/>
                </a:solidFill>
                <a:effectLst/>
                <a:latin typeface="NotoSansSC"/>
              </a:rPr>
              <a:t>:</a:t>
            </a:r>
            <a:r>
              <a:rPr lang="zh-CN" altLang="en-US" b="0" i="0" dirty="0">
                <a:solidFill>
                  <a:srgbClr val="1D1C1D"/>
                </a:solidFill>
                <a:effectLst/>
                <a:latin typeface="NotoSansSC"/>
              </a:rPr>
              <a:t>标识任课教师的姓名</a:t>
            </a:r>
            <a:r>
              <a:rPr lang="en-US" altLang="zh-CN" b="0" i="0" dirty="0">
                <a:solidFill>
                  <a:srgbClr val="1D1C1D"/>
                </a:solidFill>
                <a:effectLst/>
                <a:latin typeface="NotoSansSC"/>
              </a:rPr>
              <a:t>,</a:t>
            </a:r>
            <a:r>
              <a:rPr lang="zh-CN" altLang="en-US" b="0" i="0" dirty="0">
                <a:solidFill>
                  <a:srgbClr val="1D1C1D"/>
                </a:solidFill>
                <a:effectLst/>
                <a:latin typeface="NotoSansSC"/>
              </a:rPr>
              <a:t>非重复且非从其他属性导出</a:t>
            </a:r>
            <a:endParaRPr lang="zh-CN" altLang="en-US" dirty="0"/>
          </a:p>
        </p:txBody>
      </p:sp>
      <p:sp>
        <p:nvSpPr>
          <p:cNvPr id="11" name="文本框 10"/>
          <p:cNvSpPr txBox="1"/>
          <p:nvPr>
            <p:custDataLst>
              <p:tags r:id="rId2"/>
            </p:custDataLst>
          </p:nvPr>
        </p:nvSpPr>
        <p:spPr>
          <a:xfrm>
            <a:off x="1115695" y="411480"/>
            <a:ext cx="4572000" cy="306705"/>
          </a:xfrm>
          <a:prstGeom prst="rect">
            <a:avLst/>
          </a:prstGeom>
          <a:noFill/>
        </p:spPr>
        <p:txBody>
          <a:bodyPr wrap="square" rtlCol="0" anchor="t">
            <a:spAutoFit/>
          </a:bodyPr>
          <a:lstStyle/>
          <a:p>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数据库系统</a:t>
            </a:r>
            <a:r>
              <a:rPr lang="en-US" altLang="zh-CN" sz="1400" b="1" spc="225" dirty="0">
                <a:solidFill>
                  <a:schemeClr val="tx2">
                    <a:lumMod val="75000"/>
                  </a:schemeClr>
                </a:solidFill>
                <a:latin typeface="微软雅黑" panose="020B0503020204020204" pitchFamily="34" charset="-122"/>
                <a:ea typeface="微软雅黑" panose="020B0503020204020204" pitchFamily="34" charset="-122"/>
                <a:sym typeface="+mn-ea"/>
              </a:rPr>
              <a:t>-</a:t>
            </a: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键与约束</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149" name="TextBox 148"/>
          <p:cNvSpPr txBox="1"/>
          <p:nvPr>
            <p:custDataLst>
              <p:tags r:id="rId1"/>
            </p:custDataLst>
          </p:nvPr>
        </p:nvSpPr>
        <p:spPr>
          <a:xfrm>
            <a:off x="7191836" y="195486"/>
            <a:ext cx="1612900" cy="521970"/>
          </a:xfrm>
          <a:prstGeom prst="rect">
            <a:avLst/>
          </a:prstGeom>
          <a:noFill/>
        </p:spPr>
        <p:txBody>
          <a:bodyPr wrap="none" rtlCol="0">
            <a:spAutoFit/>
          </a:bodyPr>
          <a:lstStyle/>
          <a:p>
            <a:pPr algn="l"/>
            <a:r>
              <a:rPr lang="zh-CN" altLang="en-US" sz="2800" b="1" dirty="0">
                <a:solidFill>
                  <a:srgbClr val="C00000"/>
                </a:solidFill>
                <a:latin typeface="Impact" panose="020B0806030902050204" pitchFamily="34" charset="0"/>
                <a:sym typeface="+mn-ea"/>
              </a:rPr>
              <a:t>天博教育</a:t>
            </a:r>
            <a:endParaRPr lang="zh-CN" altLang="en-US" sz="2800" dirty="0">
              <a:solidFill>
                <a:srgbClr val="C00000"/>
              </a:solidFill>
              <a:latin typeface="Impact" panose="020B0806030902050204" pitchFamily="34" charset="0"/>
            </a:endParaRPr>
          </a:p>
        </p:txBody>
      </p:sp>
      <p:sp>
        <p:nvSpPr>
          <p:cNvPr id="3" name="文本框 2"/>
          <p:cNvSpPr txBox="1"/>
          <p:nvPr/>
        </p:nvSpPr>
        <p:spPr>
          <a:xfrm>
            <a:off x="107950" y="771525"/>
            <a:ext cx="7965440" cy="3138170"/>
          </a:xfrm>
          <a:prstGeom prst="rect">
            <a:avLst/>
          </a:prstGeom>
          <a:noFill/>
        </p:spPr>
        <p:txBody>
          <a:bodyPr wrap="square" rtlCol="0">
            <a:spAutoFit/>
          </a:bodyPr>
          <a:lstStyle/>
          <a:p>
            <a:pPr indent="0">
              <a:buNone/>
            </a:pPr>
            <a:r>
              <a:rPr lang="zh-CN" altLang="en-US"/>
              <a:t>雇员表</a:t>
            </a:r>
            <a:endParaRPr lang="zh-CN" altLang="en-US"/>
          </a:p>
          <a:p>
            <a:pPr indent="0">
              <a:buNone/>
            </a:pPr>
            <a:r>
              <a:rPr lang="zh-CN" altLang="en-US"/>
              <a:t>| 雇员编号 | 姓名 | 性别 | 职位  | 部门编号 |</a:t>
            </a:r>
            <a:endParaRPr lang="zh-CN" altLang="en-US"/>
          </a:p>
          <a:p>
            <a:pPr indent="0">
              <a:buNone/>
            </a:pPr>
            <a:r>
              <a:rPr lang="zh-CN" altLang="en-US"/>
              <a:t>| e1  | 张三 | 男   | 经理 | d1   |  </a:t>
            </a:r>
            <a:endParaRPr lang="zh-CN" altLang="en-US"/>
          </a:p>
          <a:p>
            <a:pPr indent="0">
              <a:buNone/>
            </a:pPr>
            <a:r>
              <a:rPr lang="zh-CN" altLang="en-US"/>
              <a:t>| e2  | 李四 | 女   | 开发员 | d1   | </a:t>
            </a:r>
            <a:endParaRPr lang="zh-CN" altLang="en-US"/>
          </a:p>
          <a:p>
            <a:pPr indent="0">
              <a:buNone/>
            </a:pPr>
            <a:r>
              <a:rPr lang="zh-CN" altLang="en-US"/>
              <a:t>| e3  | 王五 | 男   | 测试员  | d2  |</a:t>
            </a:r>
            <a:endParaRPr lang="zh-CN" altLang="en-US"/>
          </a:p>
          <a:p>
            <a:pPr indent="0">
              <a:buNone/>
            </a:pPr>
            <a:endParaRPr lang="zh-CN" altLang="en-US"/>
          </a:p>
          <a:p>
            <a:pPr indent="0">
              <a:buNone/>
            </a:pPr>
            <a:r>
              <a:rPr lang="zh-CN" altLang="en-US"/>
              <a:t>部门表:</a:t>
            </a:r>
            <a:endParaRPr lang="zh-CN" altLang="en-US"/>
          </a:p>
          <a:p>
            <a:pPr indent="0">
              <a:buNone/>
            </a:pPr>
            <a:r>
              <a:rPr lang="zh-CN" altLang="en-US"/>
              <a:t>| 部门编号 | 部门名  |  </a:t>
            </a:r>
            <a:endParaRPr lang="zh-CN" altLang="en-US"/>
          </a:p>
          <a:p>
            <a:pPr indent="0">
              <a:buNone/>
            </a:pPr>
            <a:r>
              <a:rPr lang="zh-CN" altLang="en-US"/>
              <a:t>| d1  | 技术部 |</a:t>
            </a:r>
            <a:endParaRPr lang="zh-CN" altLang="en-US"/>
          </a:p>
          <a:p>
            <a:pPr indent="0">
              <a:buNone/>
            </a:pPr>
            <a:r>
              <a:rPr lang="zh-CN" altLang="en-US"/>
              <a:t>| d2  | 销售部  | </a:t>
            </a:r>
            <a:endParaRPr lang="zh-CN" altLang="en-US"/>
          </a:p>
          <a:p>
            <a:pPr indent="0">
              <a:buNone/>
            </a:pPr>
            <a:r>
              <a:rPr lang="zh-CN" altLang="en-US"/>
              <a:t>| d3  | 产品部 | </a:t>
            </a:r>
            <a:r>
              <a:rPr lang="zh-CN" altLang="en-US" sz="1600"/>
              <a:t> </a:t>
            </a:r>
            <a:endParaRPr lang="zh-CN" altLang="en-US" sz="1600"/>
          </a:p>
        </p:txBody>
      </p:sp>
      <p:sp>
        <p:nvSpPr>
          <p:cNvPr id="11" name="文本框 10"/>
          <p:cNvSpPr txBox="1"/>
          <p:nvPr>
            <p:custDataLst>
              <p:tags r:id="rId2"/>
            </p:custDataLst>
          </p:nvPr>
        </p:nvSpPr>
        <p:spPr>
          <a:xfrm>
            <a:off x="1115695" y="411480"/>
            <a:ext cx="4572000" cy="306705"/>
          </a:xfrm>
          <a:prstGeom prst="rect">
            <a:avLst/>
          </a:prstGeom>
          <a:noFill/>
        </p:spPr>
        <p:txBody>
          <a:bodyPr wrap="square" rtlCol="0" anchor="t">
            <a:spAutoFit/>
          </a:bodyPr>
          <a:lstStyle/>
          <a:p>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数据库系统</a:t>
            </a:r>
            <a:r>
              <a:rPr lang="en-US" altLang="zh-CN" sz="1400" b="1" spc="225" dirty="0">
                <a:solidFill>
                  <a:schemeClr val="tx2">
                    <a:lumMod val="75000"/>
                  </a:schemeClr>
                </a:solidFill>
                <a:latin typeface="微软雅黑" panose="020B0503020204020204" pitchFamily="34" charset="-122"/>
                <a:ea typeface="微软雅黑" panose="020B0503020204020204" pitchFamily="34" charset="-122"/>
                <a:sym typeface="+mn-ea"/>
              </a:rPr>
              <a:t>-</a:t>
            </a: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键与约束</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sp>
        <p:nvSpPr>
          <p:cNvPr id="2" name="文本框 1"/>
          <p:cNvSpPr txBox="1"/>
          <p:nvPr/>
        </p:nvSpPr>
        <p:spPr>
          <a:xfrm>
            <a:off x="4644390" y="915035"/>
            <a:ext cx="4403725" cy="341503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sym typeface="+mn-ea"/>
              </a:rPr>
              <a:t>超键:雇员编号,姓名,部门编号,部门名(这些属性的任意组合可以唯一标识一行记录)</a:t>
            </a:r>
            <a:endParaRPr lang="zh-CN" altLang="en-US" dirty="0">
              <a:sym typeface="+mn-ea"/>
            </a:endParaRPr>
          </a:p>
          <a:p>
            <a:pPr marL="285750" indent="-285750">
              <a:buFont typeface="Arial" panose="020B0604020202020204" pitchFamily="34" charset="0"/>
              <a:buChar char="•"/>
            </a:pPr>
            <a:r>
              <a:rPr lang="zh-CN" altLang="en-US" dirty="0">
                <a:sym typeface="+mn-ea"/>
              </a:rPr>
              <a:t>候选键:雇员编号(可以唯一标识一行记录,并且没有它的任何属性子集具有同样的特征)</a:t>
            </a:r>
            <a:endParaRPr lang="zh-CN" altLang="en-US" dirty="0">
              <a:sym typeface="+mn-ea"/>
            </a:endParaRPr>
          </a:p>
          <a:p>
            <a:pPr marL="285750" indent="-285750">
              <a:buFont typeface="Arial" panose="020B0604020202020204" pitchFamily="34" charset="0"/>
              <a:buChar char="•"/>
            </a:pPr>
            <a:r>
              <a:rPr lang="zh-CN" altLang="en-US" dirty="0">
                <a:sym typeface="+mn-ea"/>
              </a:rPr>
              <a:t>主键:雇员编号(从候选键中选择的最简单属性,用于唯一标识一行记录)</a:t>
            </a:r>
            <a:endParaRPr lang="zh-CN" altLang="en-US" dirty="0">
              <a:sym typeface="+mn-ea"/>
            </a:endParaRPr>
          </a:p>
          <a:p>
            <a:pPr marL="285750" indent="-285750">
              <a:buFont typeface="Arial" panose="020B0604020202020204" pitchFamily="34" charset="0"/>
              <a:buChar char="•"/>
            </a:pPr>
            <a:r>
              <a:rPr lang="zh-CN" altLang="en-US" dirty="0">
                <a:sym typeface="+mn-ea"/>
              </a:rPr>
              <a:t>外键:部门编号(在雇员表中指向部门表的主键,用于两张表之间的联系) </a:t>
            </a:r>
            <a:endParaRPr lang="zh-CN" altLang="en-US" dirty="0">
              <a:sym typeface="+mn-ea"/>
            </a:endParaRPr>
          </a:p>
          <a:p>
            <a:pPr marL="285750" indent="-285750">
              <a:buFont typeface="Arial" panose="020B0604020202020204" pitchFamily="34" charset="0"/>
              <a:buChar char="•"/>
            </a:pPr>
            <a:r>
              <a:rPr lang="zh-CN" altLang="en-US" dirty="0">
                <a:sym typeface="+mn-ea"/>
              </a:rPr>
              <a:t>主属性:雇员编号,姓名,职位(决定雇员实体的属性)</a:t>
            </a:r>
            <a:endParaRPr lang="zh-CN" altLang="en-US" dirty="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149" name="TextBox 148"/>
          <p:cNvSpPr txBox="1"/>
          <p:nvPr>
            <p:custDataLst>
              <p:tags r:id="rId1"/>
            </p:custDataLst>
          </p:nvPr>
        </p:nvSpPr>
        <p:spPr>
          <a:xfrm>
            <a:off x="7191836" y="195486"/>
            <a:ext cx="1612900" cy="521970"/>
          </a:xfrm>
          <a:prstGeom prst="rect">
            <a:avLst/>
          </a:prstGeom>
          <a:noFill/>
        </p:spPr>
        <p:txBody>
          <a:bodyPr wrap="none" rtlCol="0">
            <a:spAutoFit/>
          </a:bodyPr>
          <a:lstStyle/>
          <a:p>
            <a:pPr algn="l"/>
            <a:r>
              <a:rPr lang="zh-CN" altLang="en-US" sz="2800" b="1" dirty="0">
                <a:solidFill>
                  <a:srgbClr val="C00000"/>
                </a:solidFill>
                <a:latin typeface="Impact" panose="020B0806030902050204" pitchFamily="34" charset="0"/>
                <a:sym typeface="+mn-ea"/>
              </a:rPr>
              <a:t>天博教育</a:t>
            </a:r>
            <a:endParaRPr lang="zh-CN" altLang="en-US" sz="2800" dirty="0">
              <a:solidFill>
                <a:srgbClr val="C00000"/>
              </a:solidFill>
              <a:latin typeface="Impact" panose="020B0806030902050204" pitchFamily="34" charset="0"/>
            </a:endParaRPr>
          </a:p>
        </p:txBody>
      </p:sp>
      <p:sp>
        <p:nvSpPr>
          <p:cNvPr id="3" name="文本框 2"/>
          <p:cNvSpPr txBox="1"/>
          <p:nvPr/>
        </p:nvSpPr>
        <p:spPr>
          <a:xfrm>
            <a:off x="323215" y="915035"/>
            <a:ext cx="8349615" cy="922020"/>
          </a:xfrm>
          <a:prstGeom prst="rect">
            <a:avLst/>
          </a:prstGeom>
          <a:noFill/>
        </p:spPr>
        <p:txBody>
          <a:bodyPr wrap="square" rtlCol="0">
            <a:spAutoFit/>
          </a:bodyPr>
          <a:lstStyle/>
          <a:p>
            <a:r>
              <a:rPr lang="zh-CN" altLang="en-US"/>
              <a:t>◆</a:t>
            </a:r>
            <a:r>
              <a:rPr lang="zh-CN" altLang="en-US">
                <a:solidFill>
                  <a:srgbClr val="FF0000"/>
                </a:solidFill>
              </a:rPr>
              <a:t>第一范式1NF</a:t>
            </a:r>
            <a:endParaRPr lang="zh-CN" altLang="en-US"/>
          </a:p>
          <a:p>
            <a:r>
              <a:rPr lang="zh-CN" altLang="en-US">
                <a:solidFill>
                  <a:srgbClr val="FF0000"/>
                </a:solidFill>
              </a:rPr>
              <a:t>要求数据库表中的所有字段都是不可分割的原子值</a:t>
            </a:r>
            <a:r>
              <a:rPr lang="zh-CN" altLang="en-US"/>
              <a:t>。通俗地说，第一范式就是表中不允许有小表的存在。比如，对于如下的员工表，就不属于第一范式：</a:t>
            </a:r>
            <a:endParaRPr lang="zh-CN" altLang="en-US"/>
          </a:p>
        </p:txBody>
      </p:sp>
      <p:pic>
        <p:nvPicPr>
          <p:cNvPr id="5" name="图片 4"/>
          <p:cNvPicPr>
            <a:picLocks noChangeAspect="1"/>
          </p:cNvPicPr>
          <p:nvPr>
            <p:custDataLst>
              <p:tags r:id="rId2"/>
            </p:custDataLst>
          </p:nvPr>
        </p:nvPicPr>
        <p:blipFill>
          <a:blip r:embed="rId3"/>
          <a:stretch>
            <a:fillRect/>
          </a:stretch>
        </p:blipFill>
        <p:spPr>
          <a:xfrm>
            <a:off x="590550" y="1837055"/>
            <a:ext cx="7963535" cy="2710815"/>
          </a:xfrm>
          <a:prstGeom prst="rect">
            <a:avLst/>
          </a:prstGeom>
        </p:spPr>
      </p:pic>
      <p:sp>
        <p:nvSpPr>
          <p:cNvPr id="11" name="文本框 10"/>
          <p:cNvSpPr txBox="1"/>
          <p:nvPr>
            <p:custDataLst>
              <p:tags r:id="rId4"/>
            </p:custDataLst>
          </p:nvPr>
        </p:nvSpPr>
        <p:spPr>
          <a:xfrm>
            <a:off x="1115695" y="411480"/>
            <a:ext cx="4572000" cy="306705"/>
          </a:xfrm>
          <a:prstGeom prst="rect">
            <a:avLst/>
          </a:prstGeom>
          <a:noFill/>
        </p:spPr>
        <p:txBody>
          <a:bodyPr wrap="square" rtlCol="0" anchor="t">
            <a:spAutoFit/>
          </a:bodyPr>
          <a:lstStyle/>
          <a:p>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数据库系统</a:t>
            </a:r>
            <a:r>
              <a:rPr lang="en-US" altLang="zh-CN" sz="1400" b="1" spc="225" dirty="0">
                <a:solidFill>
                  <a:schemeClr val="tx2">
                    <a:lumMod val="75000"/>
                  </a:schemeClr>
                </a:solidFill>
                <a:latin typeface="微软雅黑" panose="020B0503020204020204" pitchFamily="34" charset="-122"/>
                <a:ea typeface="微软雅黑" panose="020B0503020204020204" pitchFamily="34" charset="-122"/>
                <a:sym typeface="+mn-ea"/>
              </a:rPr>
              <a:t>-</a:t>
            </a: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范式</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149" name="TextBox 148"/>
          <p:cNvSpPr txBox="1"/>
          <p:nvPr>
            <p:custDataLst>
              <p:tags r:id="rId1"/>
            </p:custDataLst>
          </p:nvPr>
        </p:nvSpPr>
        <p:spPr>
          <a:xfrm>
            <a:off x="7191836" y="195486"/>
            <a:ext cx="1612900" cy="521970"/>
          </a:xfrm>
          <a:prstGeom prst="rect">
            <a:avLst/>
          </a:prstGeom>
          <a:noFill/>
        </p:spPr>
        <p:txBody>
          <a:bodyPr wrap="none" rtlCol="0">
            <a:spAutoFit/>
          </a:bodyPr>
          <a:lstStyle/>
          <a:p>
            <a:pPr algn="l"/>
            <a:r>
              <a:rPr lang="zh-CN" altLang="en-US" sz="2800" b="1" dirty="0">
                <a:solidFill>
                  <a:srgbClr val="C00000"/>
                </a:solidFill>
                <a:latin typeface="Impact" panose="020B0806030902050204" pitchFamily="34" charset="0"/>
                <a:sym typeface="+mn-ea"/>
              </a:rPr>
              <a:t>天博教育</a:t>
            </a:r>
            <a:endParaRPr lang="zh-CN" altLang="en-US" sz="2800" dirty="0">
              <a:solidFill>
                <a:srgbClr val="C00000"/>
              </a:solidFill>
              <a:latin typeface="Impact" panose="020B0806030902050204" pitchFamily="34" charset="0"/>
            </a:endParaRPr>
          </a:p>
        </p:txBody>
      </p:sp>
      <p:sp>
        <p:nvSpPr>
          <p:cNvPr id="3" name="文本框 2"/>
          <p:cNvSpPr txBox="1"/>
          <p:nvPr/>
        </p:nvSpPr>
        <p:spPr>
          <a:xfrm>
            <a:off x="251460" y="843280"/>
            <a:ext cx="8618855" cy="1198880"/>
          </a:xfrm>
          <a:prstGeom prst="rect">
            <a:avLst/>
          </a:prstGeom>
          <a:noFill/>
        </p:spPr>
        <p:txBody>
          <a:bodyPr wrap="square" rtlCol="0">
            <a:spAutoFit/>
          </a:bodyPr>
          <a:lstStyle/>
          <a:p>
            <a:r>
              <a:rPr lang="zh-CN" altLang="en-US" dirty="0"/>
              <a:t>例：用一个单一的关系模式学生来描述学校的教务系统：学生(学号，学生姓名，系号，系主任姓名，课程号，成绩)</a:t>
            </a:r>
            <a:endParaRPr lang="zh-CN" altLang="en-US" dirty="0"/>
          </a:p>
          <a:p>
            <a:r>
              <a:rPr lang="zh-CN" altLang="en-US" dirty="0"/>
              <a:t>依赖关系(学号-&gt;学生姓名，学号-&gt;所在系，所在系&gt;系主任姓名，学号&gt;课程号，  (学号，课程号)-&gt;成绩)</a:t>
            </a:r>
            <a:endParaRPr lang="zh-CN" altLang="en-US" dirty="0"/>
          </a:p>
        </p:txBody>
      </p:sp>
      <p:pic>
        <p:nvPicPr>
          <p:cNvPr id="5" name="图片 4"/>
          <p:cNvPicPr>
            <a:picLocks noChangeAspect="1"/>
          </p:cNvPicPr>
          <p:nvPr>
            <p:custDataLst>
              <p:tags r:id="rId2"/>
            </p:custDataLst>
          </p:nvPr>
        </p:nvPicPr>
        <p:blipFill>
          <a:blip r:embed="rId3"/>
          <a:stretch>
            <a:fillRect/>
          </a:stretch>
        </p:blipFill>
        <p:spPr>
          <a:xfrm>
            <a:off x="2195830" y="1995805"/>
            <a:ext cx="4295140" cy="2597785"/>
          </a:xfrm>
          <a:prstGeom prst="rect">
            <a:avLst/>
          </a:prstGeom>
        </p:spPr>
      </p:pic>
      <p:sp>
        <p:nvSpPr>
          <p:cNvPr id="11" name="文本框 10"/>
          <p:cNvSpPr txBox="1"/>
          <p:nvPr>
            <p:custDataLst>
              <p:tags r:id="rId4"/>
            </p:custDataLst>
          </p:nvPr>
        </p:nvSpPr>
        <p:spPr>
          <a:xfrm>
            <a:off x="1115695" y="411480"/>
            <a:ext cx="4572000" cy="306705"/>
          </a:xfrm>
          <a:prstGeom prst="rect">
            <a:avLst/>
          </a:prstGeom>
          <a:noFill/>
        </p:spPr>
        <p:txBody>
          <a:bodyPr wrap="square" rtlCol="0" anchor="t">
            <a:spAutoFit/>
          </a:bodyPr>
          <a:lstStyle/>
          <a:p>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数据库系统</a:t>
            </a:r>
            <a:r>
              <a:rPr lang="en-US" altLang="zh-CN" sz="1400" b="1" spc="225" dirty="0">
                <a:solidFill>
                  <a:schemeClr val="tx2">
                    <a:lumMod val="75000"/>
                  </a:schemeClr>
                </a:solidFill>
                <a:latin typeface="微软雅黑" panose="020B0503020204020204" pitchFamily="34" charset="-122"/>
                <a:ea typeface="微软雅黑" panose="020B0503020204020204" pitchFamily="34" charset="-122"/>
                <a:sym typeface="+mn-ea"/>
              </a:rPr>
              <a:t>-</a:t>
            </a: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范式</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149" name="TextBox 148"/>
          <p:cNvSpPr txBox="1"/>
          <p:nvPr>
            <p:custDataLst>
              <p:tags r:id="rId1"/>
            </p:custDataLst>
          </p:nvPr>
        </p:nvSpPr>
        <p:spPr>
          <a:xfrm>
            <a:off x="7191836" y="195486"/>
            <a:ext cx="1612900" cy="521970"/>
          </a:xfrm>
          <a:prstGeom prst="rect">
            <a:avLst/>
          </a:prstGeom>
          <a:noFill/>
        </p:spPr>
        <p:txBody>
          <a:bodyPr wrap="none" rtlCol="0">
            <a:spAutoFit/>
          </a:bodyPr>
          <a:lstStyle/>
          <a:p>
            <a:pPr algn="l"/>
            <a:r>
              <a:rPr lang="zh-CN" altLang="en-US" sz="2800" b="1" dirty="0">
                <a:solidFill>
                  <a:srgbClr val="C00000"/>
                </a:solidFill>
                <a:latin typeface="Impact" panose="020B0806030902050204" pitchFamily="34" charset="0"/>
                <a:sym typeface="+mn-ea"/>
              </a:rPr>
              <a:t>天博教育</a:t>
            </a:r>
            <a:endParaRPr lang="zh-CN" altLang="en-US" sz="2800" dirty="0">
              <a:solidFill>
                <a:srgbClr val="C00000"/>
              </a:solidFill>
              <a:latin typeface="Impact" panose="020B0806030902050204" pitchFamily="34" charset="0"/>
            </a:endParaRPr>
          </a:p>
        </p:txBody>
      </p:sp>
      <p:sp>
        <p:nvSpPr>
          <p:cNvPr id="3" name="文本框 2"/>
          <p:cNvSpPr txBox="1"/>
          <p:nvPr/>
        </p:nvSpPr>
        <p:spPr>
          <a:xfrm>
            <a:off x="429260" y="987425"/>
            <a:ext cx="8375650" cy="3139321"/>
          </a:xfrm>
          <a:prstGeom prst="rect">
            <a:avLst/>
          </a:prstGeom>
          <a:noFill/>
        </p:spPr>
        <p:txBody>
          <a:bodyPr wrap="square" rtlCol="0">
            <a:spAutoFit/>
          </a:bodyPr>
          <a:lstStyle/>
          <a:p>
            <a:r>
              <a:rPr lang="zh-CN" altLang="en-US" dirty="0"/>
              <a:t>◆第二范式</a:t>
            </a:r>
            <a:endParaRPr lang="zh-CN" altLang="en-US" dirty="0"/>
          </a:p>
          <a:p>
            <a:r>
              <a:rPr dirty="0">
                <a:solidFill>
                  <a:srgbClr val="FF0000"/>
                </a:solidFill>
              </a:rPr>
              <a:t>在1NF的基础上,要求数据库表中的每个非主属性完全依赖于候选键。也就是说,一个表只描述一件事物</a:t>
            </a:r>
            <a:endParaRPr lang="en-US" dirty="0">
              <a:solidFill>
                <a:srgbClr val="FF0000"/>
              </a:solidFill>
            </a:endParaRPr>
          </a:p>
          <a:p>
            <a:endParaRPr dirty="0">
              <a:solidFill>
                <a:srgbClr val="FF0000"/>
              </a:solidFill>
            </a:endParaRPr>
          </a:p>
          <a:p>
            <a:r>
              <a:rPr lang="zh-CN" altLang="en-US" dirty="0"/>
              <a:t>通俗地说，就是表中不能存在联合主键</a:t>
            </a:r>
            <a:endParaRPr lang="zh-CN" altLang="en-US" dirty="0">
              <a:solidFill>
                <a:srgbClr val="FF0000"/>
              </a:solidFill>
            </a:endParaRPr>
          </a:p>
          <a:p>
            <a:r>
              <a:rPr lang="zh-CN" altLang="en-US" dirty="0"/>
              <a:t>按照定义，上面的学生表就不满足2NF,因为学号不能完全确定成绩(每个学生可以选多门课)。</a:t>
            </a:r>
            <a:endParaRPr lang="zh-CN" altLang="en-US" dirty="0"/>
          </a:p>
          <a:p>
            <a:endParaRPr lang="zh-CN" altLang="en-US" dirty="0"/>
          </a:p>
          <a:p>
            <a:r>
              <a:rPr lang="zh-CN" altLang="en-US" dirty="0"/>
              <a:t>将学生表</a:t>
            </a:r>
            <a:r>
              <a:rPr lang="zh-CN" altLang="en-US" dirty="0">
                <a:solidFill>
                  <a:srgbClr val="FF0000"/>
                </a:solidFill>
              </a:rPr>
              <a:t>分解为</a:t>
            </a:r>
            <a:r>
              <a:rPr lang="zh-CN" altLang="en-US" dirty="0"/>
              <a:t>：</a:t>
            </a:r>
            <a:endParaRPr lang="zh-CN" altLang="en-US" dirty="0"/>
          </a:p>
          <a:p>
            <a:r>
              <a:rPr lang="zh-CN" altLang="en-US" dirty="0"/>
              <a:t>学生(学号，学生姓名，系编号，系名，系主任)选课(学号，课程号，成绩)。每张表均属于2NF。</a:t>
            </a:r>
            <a:endParaRPr lang="zh-CN" altLang="en-US" dirty="0"/>
          </a:p>
        </p:txBody>
      </p:sp>
      <p:sp>
        <p:nvSpPr>
          <p:cNvPr id="11" name="文本框 10"/>
          <p:cNvSpPr txBox="1"/>
          <p:nvPr>
            <p:custDataLst>
              <p:tags r:id="rId2"/>
            </p:custDataLst>
          </p:nvPr>
        </p:nvSpPr>
        <p:spPr>
          <a:xfrm>
            <a:off x="1115695" y="411480"/>
            <a:ext cx="4572000" cy="306705"/>
          </a:xfrm>
          <a:prstGeom prst="rect">
            <a:avLst/>
          </a:prstGeom>
          <a:noFill/>
        </p:spPr>
        <p:txBody>
          <a:bodyPr wrap="square" rtlCol="0" anchor="t">
            <a:spAutoFit/>
          </a:bodyPr>
          <a:lstStyle/>
          <a:p>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数据库系统</a:t>
            </a:r>
            <a:r>
              <a:rPr lang="en-US" altLang="zh-CN" sz="1400" b="1" spc="225" dirty="0">
                <a:solidFill>
                  <a:schemeClr val="tx2">
                    <a:lumMod val="75000"/>
                  </a:schemeClr>
                </a:solidFill>
                <a:latin typeface="微软雅黑" panose="020B0503020204020204" pitchFamily="34" charset="-122"/>
                <a:ea typeface="微软雅黑" panose="020B0503020204020204" pitchFamily="34" charset="-122"/>
                <a:sym typeface="+mn-ea"/>
              </a:rPr>
              <a:t>-</a:t>
            </a: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范式</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PP_MARK_KEY" val="10e0a2ba-7e34-4787-86f4-c2317ac5d6aa"/>
  <p:tag name="COMMONDATA" val="eyJoZGlkIjoiMDI1ZDBmNTAwNjIyMjhjMjg3MjA5YmUxMzExMTBhZjEifQ=="/>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3312</Words>
  <Application>WPS 演示</Application>
  <PresentationFormat>全屏显示(16:9)</PresentationFormat>
  <Paragraphs>189</Paragraphs>
  <Slides>14</Slides>
  <Notes>14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Arial</vt:lpstr>
      <vt:lpstr>宋体</vt:lpstr>
      <vt:lpstr>Wingdings</vt:lpstr>
      <vt:lpstr>Impact</vt:lpstr>
      <vt:lpstr>微软雅黑</vt:lpstr>
      <vt:lpstr>NotoSansSC</vt:lpstr>
      <vt:lpstr>Segoe Print</vt:lpstr>
      <vt:lpstr>Calibri</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無諾</cp:lastModifiedBy>
  <cp:revision>174</cp:revision>
  <dcterms:created xsi:type="dcterms:W3CDTF">2015-03-22T11:03:00Z</dcterms:created>
  <dcterms:modified xsi:type="dcterms:W3CDTF">2023-06-21T03:43:28Z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2052-11.1.0.14177</vt:lpwstr>
  </property>
  <property fmtid="{D5CDD505-2E9C-101B-9397-08002B2CF9AE}" pid="3" name="ICV">
    <vt:lpwstr>BBD3920CE3F8443DB356F5CBF7453483_13</vt:lpwstr>
  </property>
</Properties>
</file>