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sldIdLst>
    <p:sldId id="414" r:id="rId2"/>
    <p:sldId id="691" r:id="rId3"/>
    <p:sldId id="816" r:id="rId4"/>
    <p:sldId id="694" r:id="rId5"/>
    <p:sldId id="693" r:id="rId6"/>
    <p:sldId id="688" r:id="rId7"/>
    <p:sldId id="695" r:id="rId8"/>
    <p:sldId id="696" r:id="rId9"/>
    <p:sldId id="697" r:id="rId10"/>
    <p:sldId id="698" r:id="rId11"/>
    <p:sldId id="699" r:id="rId12"/>
    <p:sldId id="700" r:id="rId13"/>
    <p:sldId id="840" r:id="rId14"/>
  </p:sldIdLst>
  <p:sldSz cx="9144000" cy="5143500" type="screen16x9"/>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62" userDrawn="1">
          <p15:clr>
            <a:srgbClr val="A4A3A4"/>
          </p15:clr>
        </p15:guide>
        <p15:guide id="2" pos="29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426"/>
    <a:srgbClr val="E74C2E"/>
    <a:srgbClr val="CB3517"/>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914" autoAdjust="0"/>
  </p:normalViewPr>
  <p:slideViewPr>
    <p:cSldViewPr showGuides="1">
      <p:cViewPr varScale="1">
        <p:scale>
          <a:sx n="216" d="100"/>
          <a:sy n="216" d="100"/>
        </p:scale>
        <p:origin x="200" y="116"/>
      </p:cViewPr>
      <p:guideLst>
        <p:guide orient="horz" pos="1462"/>
        <p:guide pos="2922"/>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t>2023/6/21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t>2023/6/21</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t>2023/6/21</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t>2023/6/21</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t>2023/6/21</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t>2023/6/21</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t>2023/6/21</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t>2023/6/21</a:t>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t>2023/6/21</a:t>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t>2023/6/21</a:t>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t>2023/6/21</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t>2023/6/21</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t>2023/6/21</a:t>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6.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7.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5.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3">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t>2023/6/21</a:t>
            </a:fld>
            <a:endParaRPr lang="zh-CN" altLang="en-US"/>
          </a:p>
        </p:txBody>
      </p:sp>
      <p:sp>
        <p:nvSpPr>
          <p:cNvPr id="36" name="矩形 26"/>
          <p:cNvSpPr>
            <a:spLocks noChangeArrowheads="1"/>
          </p:cNvSpPr>
          <p:nvPr/>
        </p:nvSpPr>
        <p:spPr bwMode="auto">
          <a:xfrm>
            <a:off x="3059255" y="3260968"/>
            <a:ext cx="5641158"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sz="2800" b="1" spc="225" dirty="0">
                <a:solidFill>
                  <a:schemeClr val="tx2">
                    <a:lumMod val="75000"/>
                  </a:schemeClr>
                </a:solidFill>
                <a:latin typeface="微软雅黑" panose="020B0503020204020204" pitchFamily="34" charset="-122"/>
                <a:ea typeface="微软雅黑" panose="020B0503020204020204" pitchFamily="34" charset="-122"/>
              </a:rPr>
              <a:t>系统架构设计师</a:t>
            </a:r>
            <a:r>
              <a:rPr lang="en-US" altLang="zh-CN"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b="1" spc="225" dirty="0">
                <a:solidFill>
                  <a:schemeClr val="tx2">
                    <a:lumMod val="75000"/>
                  </a:schemeClr>
                </a:solidFill>
                <a:latin typeface="微软雅黑" panose="020B0503020204020204" pitchFamily="34" charset="-122"/>
                <a:ea typeface="微软雅黑" panose="020B0503020204020204" pitchFamily="34" charset="-122"/>
              </a:rPr>
              <a:t>数据库系统</a:t>
            </a: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1399"/>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1899"/>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399"/>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199"/>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500"/>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6000"/>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6500"/>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627380" y="984250"/>
            <a:ext cx="8062595" cy="922020"/>
          </a:xfrm>
          <a:prstGeom prst="rect">
            <a:avLst/>
          </a:prstGeom>
          <a:noFill/>
        </p:spPr>
        <p:txBody>
          <a:bodyPr wrap="square" rtlCol="0">
            <a:spAutoFit/>
          </a:bodyPr>
          <a:lstStyle/>
          <a:p>
            <a:r>
              <a:rPr lang="zh-CN" altLang="en-US"/>
              <a:t>◆二级封锁协议：一级封锁协议的基础上加上事务T在</a:t>
            </a:r>
            <a:r>
              <a:rPr lang="zh-CN" altLang="en-US">
                <a:solidFill>
                  <a:srgbClr val="FF0000"/>
                </a:solidFill>
              </a:rPr>
              <a:t>读数据R之前必须先对其加S锁，读完后即可释放S锁。</a:t>
            </a:r>
          </a:p>
          <a:p>
            <a:r>
              <a:rPr lang="zh-CN" altLang="en-US">
                <a:solidFill>
                  <a:srgbClr val="FF0000"/>
                </a:solidFill>
              </a:rPr>
              <a:t>可解决丢失更新、读脏数据问题。</a:t>
            </a:r>
          </a:p>
        </p:txBody>
      </p:sp>
      <p:pic>
        <p:nvPicPr>
          <p:cNvPr id="5" name="图片 4"/>
          <p:cNvPicPr>
            <a:picLocks noChangeAspect="1"/>
          </p:cNvPicPr>
          <p:nvPr>
            <p:custDataLst>
              <p:tags r:id="rId2"/>
            </p:custDataLst>
          </p:nvPr>
        </p:nvPicPr>
        <p:blipFill>
          <a:blip r:embed="rId6"/>
          <a:stretch>
            <a:fillRect/>
          </a:stretch>
        </p:blipFill>
        <p:spPr>
          <a:xfrm>
            <a:off x="1979930" y="1995805"/>
            <a:ext cx="4879340" cy="2724785"/>
          </a:xfrm>
          <a:prstGeom prst="rect">
            <a:avLst/>
          </a:prstGeom>
        </p:spPr>
      </p:pic>
      <p:sp>
        <p:nvSpPr>
          <p:cNvPr id="11" name="文本框 10"/>
          <p:cNvSpPr txBox="1"/>
          <p:nvPr>
            <p:custDataLst>
              <p:tags r:id="rId3"/>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封锁协议</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395605" y="915670"/>
            <a:ext cx="8279130" cy="922020"/>
          </a:xfrm>
          <a:prstGeom prst="rect">
            <a:avLst/>
          </a:prstGeom>
          <a:noFill/>
        </p:spPr>
        <p:txBody>
          <a:bodyPr wrap="square" rtlCol="0">
            <a:spAutoFit/>
          </a:bodyPr>
          <a:lstStyle/>
          <a:p>
            <a:r>
              <a:rPr lang="zh-CN" altLang="en-US"/>
              <a:t>◆三级封锁协议：一级封锁协议加上事务T在读取数据R之前先对其加S锁，直到</a:t>
            </a:r>
            <a:r>
              <a:rPr lang="zh-CN" altLang="en-US">
                <a:solidFill>
                  <a:srgbClr val="FF0000"/>
                </a:solidFill>
              </a:rPr>
              <a:t>事务结束才释放</a:t>
            </a:r>
            <a:r>
              <a:rPr lang="zh-CN" altLang="en-US"/>
              <a:t>。</a:t>
            </a:r>
          </a:p>
          <a:p>
            <a:r>
              <a:rPr lang="zh-CN" altLang="en-US">
                <a:solidFill>
                  <a:srgbClr val="FF0000"/>
                </a:solidFill>
              </a:rPr>
              <a:t>可解决丢失更新、读脏数据、数据重复读问题。</a:t>
            </a:r>
          </a:p>
        </p:txBody>
      </p:sp>
      <p:pic>
        <p:nvPicPr>
          <p:cNvPr id="5" name="图片 4"/>
          <p:cNvPicPr>
            <a:picLocks noChangeAspect="1"/>
          </p:cNvPicPr>
          <p:nvPr>
            <p:custDataLst>
              <p:tags r:id="rId2"/>
            </p:custDataLst>
          </p:nvPr>
        </p:nvPicPr>
        <p:blipFill>
          <a:blip r:embed="rId6"/>
          <a:stretch>
            <a:fillRect/>
          </a:stretch>
        </p:blipFill>
        <p:spPr>
          <a:xfrm>
            <a:off x="2339975" y="2035810"/>
            <a:ext cx="4073525" cy="2301875"/>
          </a:xfrm>
          <a:prstGeom prst="rect">
            <a:avLst/>
          </a:prstGeom>
        </p:spPr>
      </p:pic>
      <p:sp>
        <p:nvSpPr>
          <p:cNvPr id="11" name="文本框 10"/>
          <p:cNvSpPr txBox="1"/>
          <p:nvPr>
            <p:custDataLst>
              <p:tags r:id="rId3"/>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封锁协议</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467995" y="987425"/>
            <a:ext cx="8265795" cy="3415030"/>
          </a:xfrm>
          <a:prstGeom prst="rect">
            <a:avLst/>
          </a:prstGeom>
          <a:noFill/>
        </p:spPr>
        <p:txBody>
          <a:bodyPr wrap="square" rtlCol="0">
            <a:spAutoFit/>
          </a:bodyPr>
          <a:lstStyle/>
          <a:p>
            <a:r>
              <a:rPr lang="zh-CN" altLang="en-US"/>
              <a:t>“当多个事务并发执行时，任一事务的更新操作直到其成功提交的整个过程对其他事务都是不可见的”,这一性质通常被称为事务的(</a:t>
            </a:r>
            <a:r>
              <a:rPr lang="en-US" altLang="zh-CN"/>
              <a:t>        </a:t>
            </a:r>
            <a:r>
              <a:rPr lang="zh-CN" altLang="en-US"/>
              <a:t>)。</a:t>
            </a:r>
          </a:p>
          <a:p>
            <a:r>
              <a:rPr lang="zh-CN" altLang="en-US"/>
              <a:t>A.原子性</a:t>
            </a:r>
            <a:r>
              <a:rPr lang="en-US" altLang="zh-CN"/>
              <a:t>                 </a:t>
            </a:r>
            <a:r>
              <a:rPr lang="zh-CN" altLang="en-US"/>
              <a:t>B.一致性</a:t>
            </a:r>
            <a:r>
              <a:rPr lang="en-US" altLang="zh-CN"/>
              <a:t>               </a:t>
            </a:r>
            <a:r>
              <a:rPr lang="zh-CN" altLang="en-US"/>
              <a:t>C.隔离性</a:t>
            </a:r>
            <a:r>
              <a:rPr lang="en-US" altLang="zh-CN"/>
              <a:t>                      </a:t>
            </a:r>
            <a:r>
              <a:rPr lang="zh-CN" altLang="en-US"/>
              <a:t>D.持久性</a:t>
            </a:r>
          </a:p>
          <a:p>
            <a:endParaRPr lang="zh-CN" altLang="en-US"/>
          </a:p>
          <a:p>
            <a:r>
              <a:rPr lang="zh-CN" altLang="en-US"/>
              <a:t>若事务T1对数据D1加了共享锁，事务T2、T3分别对数据D2、D3加了排它锁，则事务T1对数据(</a:t>
            </a:r>
            <a:r>
              <a:rPr lang="en-US" altLang="zh-CN"/>
              <a:t>          </a:t>
            </a:r>
            <a:r>
              <a:rPr lang="zh-CN" altLang="en-US"/>
              <a:t>);事务T2对数据(</a:t>
            </a:r>
            <a:r>
              <a:rPr lang="en-US" altLang="zh-CN"/>
              <a:t>        </a:t>
            </a:r>
            <a:r>
              <a:rPr lang="zh-CN" altLang="en-US"/>
              <a:t>)</a:t>
            </a:r>
          </a:p>
          <a:p>
            <a:r>
              <a:rPr lang="zh-CN" altLang="en-US"/>
              <a:t>A.D2、D3加排它锁都成功</a:t>
            </a:r>
            <a:r>
              <a:rPr lang="en-US" altLang="zh-CN"/>
              <a:t>        	           </a:t>
            </a:r>
            <a:r>
              <a:rPr lang="zh-CN" altLang="en-US"/>
              <a:t>B.D2、D3加共享锁都成功</a:t>
            </a:r>
          </a:p>
          <a:p>
            <a:r>
              <a:rPr lang="zh-CN" altLang="en-US"/>
              <a:t>C.D2加共享锁成功，</a:t>
            </a:r>
            <a:r>
              <a:rPr lang="en-US" altLang="zh-CN"/>
              <a:t> </a:t>
            </a:r>
            <a:r>
              <a:rPr lang="zh-CN" altLang="en-US"/>
              <a:t>D3加排它锁失败</a:t>
            </a:r>
            <a:r>
              <a:rPr lang="en-US" altLang="zh-CN"/>
              <a:t>          </a:t>
            </a:r>
            <a:r>
              <a:rPr lang="zh-CN" altLang="en-US"/>
              <a:t>D.D2、D3加排它锁和共享锁都失败</a:t>
            </a:r>
          </a:p>
          <a:p>
            <a:endParaRPr lang="zh-CN" altLang="en-US"/>
          </a:p>
          <a:p>
            <a:r>
              <a:rPr lang="zh-CN" altLang="en-US"/>
              <a:t>A.D1、D3加共享锁都失败</a:t>
            </a:r>
            <a:r>
              <a:rPr lang="en-US" altLang="zh-CN"/>
              <a:t>                              </a:t>
            </a:r>
            <a:r>
              <a:rPr lang="zh-CN" altLang="en-US"/>
              <a:t>B.D1、D3加共享锁都成功</a:t>
            </a:r>
          </a:p>
          <a:p>
            <a:r>
              <a:rPr lang="zh-CN" altLang="en-US"/>
              <a:t>C.D1加共享锁成功，D3如排它锁失败</a:t>
            </a:r>
            <a:r>
              <a:rPr lang="en-US" altLang="zh-CN"/>
              <a:t>        </a:t>
            </a:r>
            <a:r>
              <a:rPr lang="zh-CN" altLang="en-US"/>
              <a:t>D.D1加排它锁成功，D3加共享锁失败</a:t>
            </a:r>
          </a:p>
          <a:p>
            <a:endParaRPr lang="zh-CN" altLang="en-US"/>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真题</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814" y="0"/>
            <a:ext cx="9149813" cy="31478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t="38438" b="41862"/>
          <a:stretch>
            <a:fillRect/>
          </a:stretch>
        </p:blipFill>
        <p:spPr>
          <a:xfrm>
            <a:off x="75977" y="1313950"/>
            <a:ext cx="9119255" cy="1013255"/>
          </a:xfrm>
          <a:prstGeom prst="rect">
            <a:avLst/>
          </a:prstGeom>
        </p:spPr>
      </p:pic>
      <p:grpSp>
        <p:nvGrpSpPr>
          <p:cNvPr id="5" name="组合 4"/>
          <p:cNvGrpSpPr/>
          <p:nvPr/>
        </p:nvGrpSpPr>
        <p:grpSpPr>
          <a:xfrm>
            <a:off x="1860024" y="3490692"/>
            <a:ext cx="5212106" cy="72008"/>
            <a:chOff x="539552" y="195486"/>
            <a:chExt cx="1482080" cy="72008"/>
          </a:xfrm>
        </p:grpSpPr>
        <p:sp>
          <p:nvSpPr>
            <p:cNvPr id="6" name="矩形 5"/>
            <p:cNvSpPr/>
            <p:nvPr/>
          </p:nvSpPr>
          <p:spPr>
            <a:xfrm>
              <a:off x="539552" y="195486"/>
              <a:ext cx="720080" cy="72008"/>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01552" y="195486"/>
              <a:ext cx="720080" cy="72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788016" y="3562700"/>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9" name="TextBox 8"/>
          <p:cNvSpPr txBox="1"/>
          <p:nvPr/>
        </p:nvSpPr>
        <p:spPr>
          <a:xfrm>
            <a:off x="1762202" y="3692390"/>
            <a:ext cx="1762760" cy="337185"/>
          </a:xfrm>
          <a:prstGeom prst="rect">
            <a:avLst/>
          </a:prstGeom>
          <a:noFill/>
        </p:spPr>
        <p:txBody>
          <a:bodyPr wrap="none" rtlCol="0">
            <a:spAutoFit/>
          </a:bodyPr>
          <a:lstStyle/>
          <a:p>
            <a:r>
              <a:rPr lang="en-US" altLang="zh-CN" sz="1600" dirty="0">
                <a:solidFill>
                  <a:schemeClr val="bg1">
                    <a:lumMod val="50000"/>
                  </a:schemeClr>
                </a:solidFill>
                <a:latin typeface="Impact" panose="020B0806030902050204" pitchFamily="34" charset="0"/>
                <a:ea typeface="微软雅黑" panose="020B0503020204020204" pitchFamily="34" charset="-122"/>
              </a:rPr>
              <a:t>TIANBO     </a:t>
            </a:r>
            <a:r>
              <a:rPr lang="zh-CN" altLang="en-US" sz="1600" b="1" dirty="0">
                <a:solidFill>
                  <a:srgbClr val="E74C2E"/>
                </a:solidFill>
                <a:latin typeface="Impact" panose="020B0806030902050204" pitchFamily="34" charset="0"/>
                <a:ea typeface="微软雅黑" panose="020B0503020204020204" pitchFamily="34" charset="-122"/>
              </a:rPr>
              <a:t>天博教育</a:t>
            </a:r>
          </a:p>
        </p:txBody>
      </p:sp>
      <p:grpSp>
        <p:nvGrpSpPr>
          <p:cNvPr id="10" name="组合 9"/>
          <p:cNvGrpSpPr/>
          <p:nvPr/>
        </p:nvGrpSpPr>
        <p:grpSpPr>
          <a:xfrm>
            <a:off x="672399" y="3490389"/>
            <a:ext cx="1119868" cy="466662"/>
            <a:chOff x="3163712" y="2643758"/>
            <a:chExt cx="1119868" cy="466662"/>
          </a:xfrm>
        </p:grpSpPr>
        <p:sp>
          <p:nvSpPr>
            <p:cNvPr id="11" name="矩形 10"/>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87046" y="2643758"/>
              <a:ext cx="296534" cy="466359"/>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a:grpSpLocks noChangeAspect="1"/>
          </p:cNvGrpSpPr>
          <p:nvPr/>
        </p:nvGrpSpPr>
        <p:grpSpPr>
          <a:xfrm>
            <a:off x="4958449" y="3603819"/>
            <a:ext cx="422023" cy="422023"/>
            <a:chOff x="2492224" y="1959430"/>
            <a:chExt cx="2148114" cy="2148114"/>
          </a:xfrm>
        </p:grpSpPr>
        <p:sp>
          <p:nvSpPr>
            <p:cNvPr id="14" name="椭圆 13"/>
            <p:cNvSpPr/>
            <p:nvPr/>
          </p:nvSpPr>
          <p:spPr>
            <a:xfrm>
              <a:off x="249222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16" name="组合 15"/>
          <p:cNvGrpSpPr>
            <a:grpSpLocks noChangeAspect="1"/>
          </p:cNvGrpSpPr>
          <p:nvPr/>
        </p:nvGrpSpPr>
        <p:grpSpPr>
          <a:xfrm>
            <a:off x="5968951" y="3631309"/>
            <a:ext cx="422023" cy="422023"/>
            <a:chOff x="6564085" y="1959430"/>
            <a:chExt cx="2148114" cy="2148114"/>
          </a:xfrm>
        </p:grpSpPr>
        <p:sp>
          <p:nvSpPr>
            <p:cNvPr id="17" name="椭圆 16"/>
            <p:cNvSpPr/>
            <p:nvPr/>
          </p:nvSpPr>
          <p:spPr>
            <a:xfrm>
              <a:off x="6564085"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7033174" y="2413982"/>
              <a:ext cx="1209936" cy="1239010"/>
              <a:chOff x="3598200" y="1732459"/>
              <a:chExt cx="1947600" cy="1994400"/>
            </a:xfrm>
          </p:grpSpPr>
          <p:sp>
            <p:nvSpPr>
              <p:cNvPr id="1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组合 23"/>
          <p:cNvGrpSpPr>
            <a:grpSpLocks noChangeAspect="1"/>
          </p:cNvGrpSpPr>
          <p:nvPr/>
        </p:nvGrpSpPr>
        <p:grpSpPr>
          <a:xfrm>
            <a:off x="5464895" y="3603819"/>
            <a:ext cx="422023" cy="422023"/>
            <a:chOff x="4528154" y="1959430"/>
            <a:chExt cx="2148114" cy="2148114"/>
          </a:xfrm>
        </p:grpSpPr>
        <p:sp>
          <p:nvSpPr>
            <p:cNvPr id="25" name="椭圆 24"/>
            <p:cNvSpPr/>
            <p:nvPr/>
          </p:nvSpPr>
          <p:spPr>
            <a:xfrm>
              <a:off x="452815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Group 4"/>
            <p:cNvGrpSpPr>
              <a:grpSpLocks noChangeAspect="1"/>
            </p:cNvGrpSpPr>
            <p:nvPr/>
          </p:nvGrpSpPr>
          <p:grpSpPr bwMode="auto">
            <a:xfrm>
              <a:off x="5033378" y="2342981"/>
              <a:ext cx="1137666" cy="1381012"/>
              <a:chOff x="2694" y="1931"/>
              <a:chExt cx="374" cy="454"/>
            </a:xfrm>
            <a:solidFill>
              <a:schemeClr val="bg1"/>
            </a:solidFill>
          </p:grpSpPr>
          <p:sp>
            <p:nvSpPr>
              <p:cNvPr id="2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4" name="矩形 26"/>
          <p:cNvSpPr>
            <a:spLocks noChangeArrowheads="1"/>
          </p:cNvSpPr>
          <p:nvPr/>
        </p:nvSpPr>
        <p:spPr bwMode="auto">
          <a:xfrm>
            <a:off x="568518" y="4155926"/>
            <a:ext cx="6503612"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en-US" altLang="zh-CN" sz="4400" b="1" spc="225" dirty="0">
                <a:solidFill>
                  <a:srgbClr val="E74C2E"/>
                </a:solidFill>
                <a:latin typeface="微软雅黑" panose="020B0503020204020204" pitchFamily="34" charset="-122"/>
                <a:ea typeface="微软雅黑" panose="020B0503020204020204" pitchFamily="34" charset="-122"/>
              </a:rPr>
              <a:t>THANK YOU</a:t>
            </a:r>
            <a:endParaRPr lang="zh-CN" altLang="en-US" sz="4400" b="1" spc="225" dirty="0">
              <a:solidFill>
                <a:srgbClr val="E74C2E"/>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rotWithShape="1">
          <a:blip r:embed="rId5" cstate="print">
            <a:extLst>
              <a:ext uri="{28A0092B-C50C-407E-A947-70E740481C1C}">
                <a14:useLocalDpi xmlns:a14="http://schemas.microsoft.com/office/drawing/2010/main" val="0"/>
              </a:ext>
            </a:extLst>
          </a:blip>
          <a:srcRect l="19439" t="11081" r="26729" b="10654"/>
          <a:stretch>
            <a:fillRect/>
          </a:stretch>
        </p:blipFill>
        <p:spPr>
          <a:xfrm>
            <a:off x="2511291" y="527370"/>
            <a:ext cx="4298708" cy="2766700"/>
          </a:xfrm>
          <a:prstGeom prst="rect">
            <a:avLst/>
          </a:prstGeom>
        </p:spPr>
      </p:pic>
      <p:pic>
        <p:nvPicPr>
          <p:cNvPr id="36" name="图片 35"/>
          <p:cNvPicPr>
            <a:picLocks noChangeAspect="1"/>
          </p:cNvPicPr>
          <p:nvPr/>
        </p:nvPicPr>
        <p:blipFill rotWithShape="1">
          <a:blip r:embed="rId6" cstate="print">
            <a:extLst>
              <a:ext uri="{28A0092B-C50C-407E-A947-70E740481C1C}">
                <a14:useLocalDpi xmlns:a14="http://schemas.microsoft.com/office/drawing/2010/main" val="0"/>
              </a:ext>
            </a:extLst>
          </a:blip>
          <a:srcRect l="54147" t="32342" r="5913"/>
          <a:stretch>
            <a:fillRect/>
          </a:stretch>
        </p:blipFill>
        <p:spPr>
          <a:xfrm>
            <a:off x="5169460" y="1149248"/>
            <a:ext cx="2834707" cy="2505361"/>
          </a:xfrm>
          <a:prstGeom prst="rect">
            <a:avLst/>
          </a:prstGeom>
        </p:spPr>
      </p:pic>
      <p:pic>
        <p:nvPicPr>
          <p:cNvPr id="37" name="图片 36"/>
          <p:cNvPicPr>
            <a:picLocks noChangeAspect="1"/>
          </p:cNvPicPr>
          <p:nvPr/>
        </p:nvPicPr>
        <p:blipFill rotWithShape="1">
          <a:blip r:embed="rId7" cstate="print">
            <a:extLst>
              <a:ext uri="{28A0092B-C50C-407E-A947-70E740481C1C}">
                <a14:useLocalDpi xmlns:a14="http://schemas.microsoft.com/office/drawing/2010/main" val="0"/>
              </a:ext>
            </a:extLst>
          </a:blip>
          <a:srcRect l="6632" t="29602" r="64869" b="13234"/>
          <a:stretch>
            <a:fillRect/>
          </a:stretch>
        </p:blipFill>
        <p:spPr>
          <a:xfrm>
            <a:off x="1259632" y="855905"/>
            <a:ext cx="2329811" cy="2438163"/>
          </a:xfrm>
          <a:prstGeom prst="rect">
            <a:avLst/>
          </a:prstGeom>
        </p:spPr>
      </p:pic>
      <p:grpSp>
        <p:nvGrpSpPr>
          <p:cNvPr id="38" name="组合 37"/>
          <p:cNvGrpSpPr/>
          <p:nvPr/>
        </p:nvGrpSpPr>
        <p:grpSpPr>
          <a:xfrm>
            <a:off x="1905525" y="1626352"/>
            <a:ext cx="985403" cy="860835"/>
            <a:chOff x="882603" y="2302677"/>
            <a:chExt cx="1093895" cy="955612"/>
          </a:xfrm>
          <a:solidFill>
            <a:schemeClr val="bg1"/>
          </a:solidFill>
          <a:effectLst>
            <a:outerShdw blurRad="50800" dist="38100" dir="2700000" algn="tl" rotWithShape="0">
              <a:prstClr val="black">
                <a:alpha val="40000"/>
              </a:prstClr>
            </a:outerShdw>
          </a:effectLst>
        </p:grpSpPr>
        <p:sp>
          <p:nvSpPr>
            <p:cNvPr id="39"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47" name="组合 46"/>
          <p:cNvGrpSpPr/>
          <p:nvPr/>
        </p:nvGrpSpPr>
        <p:grpSpPr>
          <a:xfrm>
            <a:off x="3911878" y="1184383"/>
            <a:ext cx="1107210" cy="863644"/>
            <a:chOff x="2855366" y="2301118"/>
            <a:chExt cx="1229112" cy="958730"/>
          </a:xfrm>
          <a:solidFill>
            <a:schemeClr val="bg1"/>
          </a:solidFill>
          <a:effectLst>
            <a:outerShdw blurRad="50800" dist="38100" dir="2700000" algn="tl" rotWithShape="0">
              <a:prstClr val="black">
                <a:alpha val="40000"/>
              </a:prstClr>
            </a:outerShdw>
          </a:effectLst>
        </p:grpSpPr>
        <p:sp>
          <p:nvSpPr>
            <p:cNvPr id="48"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9"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0" name="组合 49"/>
          <p:cNvGrpSpPr/>
          <p:nvPr/>
        </p:nvGrpSpPr>
        <p:grpSpPr>
          <a:xfrm>
            <a:off x="6169930" y="1649324"/>
            <a:ext cx="902512" cy="896059"/>
            <a:chOff x="7367401" y="2282771"/>
            <a:chExt cx="1001878" cy="994714"/>
          </a:xfrm>
          <a:solidFill>
            <a:schemeClr val="bg1"/>
          </a:solidFill>
          <a:effectLst>
            <a:outerShdw blurRad="50800" dist="38100" dir="2700000" algn="tl" rotWithShape="0">
              <a:prstClr val="black">
                <a:alpha val="40000"/>
              </a:prstClr>
            </a:outerShdw>
          </a:effectLst>
        </p:grpSpPr>
        <p:sp>
          <p:nvSpPr>
            <p:cNvPr id="51"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2"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3"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4"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5"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6"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7"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8"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9"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0"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by="(-#ppt_w*2)" calcmode="lin" valueType="num">
                                      <p:cBhvr rctx="PPT">
                                        <p:cTn id="16" dur="500" autoRev="1" fill="hold">
                                          <p:stCondLst>
                                            <p:cond delay="0"/>
                                          </p:stCondLst>
                                        </p:cTn>
                                        <p:tgtEl>
                                          <p:spTgt spid="8"/>
                                        </p:tgtEl>
                                        <p:attrNameLst>
                                          <p:attrName>ppt_w</p:attrName>
                                        </p:attrNameLst>
                                      </p:cBhvr>
                                    </p:anim>
                                    <p:anim by="(#ppt_w*0.50)" calcmode="lin" valueType="num">
                                      <p:cBhvr>
                                        <p:cTn id="17" dur="500" decel="50000" autoRev="1" fill="hold">
                                          <p:stCondLst>
                                            <p:cond delay="0"/>
                                          </p:stCondLst>
                                        </p:cTn>
                                        <p:tgtEl>
                                          <p:spTgt spid="8"/>
                                        </p:tgtEl>
                                        <p:attrNameLst>
                                          <p:attrName>ppt_x</p:attrName>
                                        </p:attrNameLst>
                                      </p:cBhvr>
                                    </p:anim>
                                    <p:anim from="(-#ppt_h/2)" to="(#ppt_y)" calcmode="lin" valueType="num">
                                      <p:cBhvr>
                                        <p:cTn id="18" dur="1000" fill="hold">
                                          <p:stCondLst>
                                            <p:cond delay="0"/>
                                          </p:stCondLst>
                                        </p:cTn>
                                        <p:tgtEl>
                                          <p:spTgt spid="8"/>
                                        </p:tgtEl>
                                        <p:attrNameLst>
                                          <p:attrName>ppt_y</p:attrName>
                                        </p:attrNameLst>
                                      </p:cBhvr>
                                    </p:anim>
                                    <p:animRot by="21600000">
                                      <p:cBhvr>
                                        <p:cTn id="19" dur="1000" fill="hold">
                                          <p:stCondLst>
                                            <p:cond delay="0"/>
                                          </p:stCondLst>
                                        </p:cTn>
                                        <p:tgtEl>
                                          <p:spTgt spid="8"/>
                                        </p:tgtEl>
                                        <p:attrNameLst>
                                          <p:attrName>r</p:attrName>
                                        </p:attrNameLst>
                                      </p:cBhvr>
                                    </p:animRot>
                                  </p:childTnLst>
                                </p:cTn>
                              </p:par>
                            </p:childTnLst>
                          </p:cTn>
                        </p:par>
                        <p:par>
                          <p:cTn id="20" fill="hold">
                            <p:stCondLst>
                              <p:cond delay="2799"/>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9"/>
                                        </p:tgtEl>
                                        <p:attrNameLst>
                                          <p:attrName>style.visibility</p:attrName>
                                        </p:attrNameLst>
                                      </p:cBhvr>
                                      <p:to>
                                        <p:strVal val="visible"/>
                                      </p:to>
                                    </p:set>
                                    <p:anim by="(-#ppt_w*2)" calcmode="lin" valueType="num">
                                      <p:cBhvr rctx="PPT">
                                        <p:cTn id="23" dur="500" autoRev="1" fill="hold">
                                          <p:stCondLst>
                                            <p:cond delay="0"/>
                                          </p:stCondLst>
                                        </p:cTn>
                                        <p:tgtEl>
                                          <p:spTgt spid="9"/>
                                        </p:tgtEl>
                                        <p:attrNameLst>
                                          <p:attrName>ppt_w</p:attrName>
                                        </p:attrNameLst>
                                      </p:cBhvr>
                                    </p:anim>
                                    <p:anim by="(#ppt_w*0.50)" calcmode="lin" valueType="num">
                                      <p:cBhvr>
                                        <p:cTn id="24" dur="500" decel="50000" autoRev="1" fill="hold">
                                          <p:stCondLst>
                                            <p:cond delay="0"/>
                                          </p:stCondLst>
                                        </p:cTn>
                                        <p:tgtEl>
                                          <p:spTgt spid="9"/>
                                        </p:tgtEl>
                                        <p:attrNameLst>
                                          <p:attrName>ppt_x</p:attrName>
                                        </p:attrNameLst>
                                      </p:cBhvr>
                                    </p:anim>
                                    <p:anim from="(-#ppt_h/2)" to="(#ppt_y)" calcmode="lin" valueType="num">
                                      <p:cBhvr>
                                        <p:cTn id="25" dur="1000" fill="hold">
                                          <p:stCondLst>
                                            <p:cond delay="0"/>
                                          </p:stCondLst>
                                        </p:cTn>
                                        <p:tgtEl>
                                          <p:spTgt spid="9"/>
                                        </p:tgtEl>
                                        <p:attrNameLst>
                                          <p:attrName>ppt_y</p:attrName>
                                        </p:attrNameLst>
                                      </p:cBhvr>
                                    </p:anim>
                                    <p:animRot by="21600000">
                                      <p:cBhvr>
                                        <p:cTn id="26" dur="1000" fill="hold">
                                          <p:stCondLst>
                                            <p:cond delay="0"/>
                                          </p:stCondLst>
                                        </p:cTn>
                                        <p:tgtEl>
                                          <p:spTgt spid="9"/>
                                        </p:tgtEl>
                                        <p:attrNameLst>
                                          <p:attrName>r</p:attrName>
                                        </p:attrNameLst>
                                      </p:cBhvr>
                                    </p:animRot>
                                  </p:childTnLst>
                                </p:cTn>
                              </p:par>
                            </p:childTnLst>
                          </p:cTn>
                        </p:par>
                        <p:par>
                          <p:cTn id="27" fill="hold">
                            <p:stCondLst>
                              <p:cond delay="5199"/>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34"/>
                                        </p:tgtEl>
                                        <p:attrNameLst>
                                          <p:attrName>style.visibility</p:attrName>
                                        </p:attrNameLst>
                                      </p:cBhvr>
                                      <p:to>
                                        <p:strVal val="visible"/>
                                      </p:to>
                                    </p:set>
                                    <p:anim calcmode="discrete" valueType="clr">
                                      <p:cBhvr override="childStyle">
                                        <p:cTn id="30" dur="20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31" dur="200"/>
                                        <p:tgtEl>
                                          <p:spTgt spid="34"/>
                                        </p:tgtEl>
                                        <p:attrNameLst>
                                          <p:attrName>fillcolor</p:attrName>
                                        </p:attrNameLst>
                                      </p:cBhvr>
                                      <p:tavLst>
                                        <p:tav tm="0">
                                          <p:val>
                                            <p:clrVal>
                                              <a:schemeClr val="accent2"/>
                                            </p:clrVal>
                                          </p:val>
                                        </p:tav>
                                        <p:tav tm="50000">
                                          <p:val>
                                            <p:clrVal>
                                              <a:schemeClr val="hlink"/>
                                            </p:clrVal>
                                          </p:val>
                                        </p:tav>
                                      </p:tavLst>
                                    </p:anim>
                                    <p:set>
                                      <p:cBhvr>
                                        <p:cTn id="32" dur="200"/>
                                        <p:tgtEl>
                                          <p:spTgt spid="34"/>
                                        </p:tgtEl>
                                        <p:attrNameLst>
                                          <p:attrName>fill.type</p:attrName>
                                        </p:attrNameLst>
                                      </p:cBhvr>
                                      <p:to>
                                        <p:strVal val="solid"/>
                                      </p:to>
                                    </p:set>
                                  </p:childTnLst>
                                </p:cTn>
                              </p:par>
                            </p:childTnLst>
                          </p:cTn>
                        </p:par>
                        <p:par>
                          <p:cTn id="33" fill="hold">
                            <p:stCondLst>
                              <p:cond delay="6199"/>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6699"/>
                            </p:stCondLst>
                            <p:childTnLst>
                              <p:par>
                                <p:cTn id="40" presetID="53" presetClass="entr" presetSubtype="16"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7199"/>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2" presetClass="entr" presetSubtype="1"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7699"/>
                            </p:stCondLst>
                            <p:childTnLst>
                              <p:par>
                                <p:cTn id="56" presetID="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0-#ppt_h/2"/>
                                          </p:val>
                                        </p:tav>
                                        <p:tav tm="100000">
                                          <p:val>
                                            <p:strVal val="#ppt_y"/>
                                          </p:val>
                                        </p:tav>
                                      </p:tavLst>
                                    </p:anim>
                                  </p:childTnLst>
                                </p:cTn>
                              </p:par>
                            </p:childTnLst>
                          </p:cTn>
                        </p:par>
                        <p:par>
                          <p:cTn id="60" fill="hold">
                            <p:stCondLst>
                              <p:cond delay="8199"/>
                            </p:stCondLst>
                            <p:childTnLst>
                              <p:par>
                                <p:cTn id="61" presetID="2" presetClass="entr" presetSubtype="1"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323215" y="915670"/>
            <a:ext cx="8307705" cy="3138170"/>
          </a:xfrm>
          <a:prstGeom prst="rect">
            <a:avLst/>
          </a:prstGeom>
          <a:noFill/>
        </p:spPr>
        <p:txBody>
          <a:bodyPr wrap="square" rtlCol="0">
            <a:spAutoFit/>
          </a:bodyPr>
          <a:lstStyle/>
          <a:p>
            <a:r>
              <a:rPr lang="zh-CN" altLang="en-US" dirty="0"/>
              <a:t>模式分解：是关系数据库规范化设计中的一个重要概念。它指的是通过对关系模式进行拆分,来消除模式中的混合组合依赖,达到将模式分解为更小的模式的过程。</a:t>
            </a:r>
            <a:r>
              <a:rPr lang="zh-CN" altLang="en-US" dirty="0">
                <a:sym typeface="+mn-ea"/>
              </a:rPr>
              <a:t>一般分为以下两种：</a:t>
            </a:r>
            <a:endParaRPr lang="zh-CN" altLang="en-US" dirty="0"/>
          </a:p>
          <a:p>
            <a:endParaRPr lang="zh-CN" altLang="en-US" dirty="0"/>
          </a:p>
          <a:p>
            <a:pPr marL="285750" indent="-285750">
              <a:buFont typeface="Wingdings" panose="05000000000000000000" pitchFamily="2" charset="2"/>
              <a:buChar char="ü"/>
            </a:pPr>
            <a:r>
              <a:rPr lang="zh-CN" altLang="en-US" dirty="0"/>
              <a:t>是否保持函数依赖分解</a:t>
            </a:r>
          </a:p>
          <a:p>
            <a:r>
              <a:rPr lang="zh-CN" altLang="en-US" dirty="0"/>
              <a:t>对于关系模式R,有依赖集F,若对R进行分解，</a:t>
            </a:r>
            <a:r>
              <a:rPr lang="zh-CN" altLang="en-US" dirty="0">
                <a:solidFill>
                  <a:srgbClr val="FF0000"/>
                </a:solidFill>
              </a:rPr>
              <a:t>分解出来的多个关系模式，保持原来的依赖集不变</a:t>
            </a:r>
            <a:r>
              <a:rPr lang="zh-CN" altLang="en-US" dirty="0"/>
              <a:t>，则为保持函数依赖的分解。另外，注意要消除掉冗余依赖(如传递依赖)</a:t>
            </a:r>
          </a:p>
          <a:p>
            <a:endParaRPr lang="zh-CN" altLang="en-US" dirty="0"/>
          </a:p>
          <a:p>
            <a:pPr marL="285750" indent="-285750">
              <a:buFont typeface="Wingdings" panose="05000000000000000000" pitchFamily="2" charset="2"/>
              <a:buChar char="ü"/>
            </a:pPr>
            <a:r>
              <a:rPr lang="zh-CN" altLang="en-US" dirty="0"/>
              <a:t>有损</a:t>
            </a:r>
            <a:r>
              <a:rPr lang="zh-CN" altLang="en-US" dirty="0">
                <a:sym typeface="+mn-ea"/>
              </a:rPr>
              <a:t>无损分解</a:t>
            </a:r>
            <a:endParaRPr lang="en-US" altLang="zh-CN" dirty="0">
              <a:sym typeface="+mn-ea"/>
            </a:endParaRPr>
          </a:p>
          <a:p>
            <a:r>
              <a:rPr lang="zh-CN" altLang="en-US" dirty="0">
                <a:sym typeface="+mn-ea"/>
              </a:rPr>
              <a:t>分解后的关系模式能够还原出原关系模式，就是无损分解，不能还原就是有损</a:t>
            </a:r>
            <a:endParaRPr lang="zh-CN" altLang="en-US" dirty="0"/>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模式分解</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323215" y="915670"/>
            <a:ext cx="8307705" cy="1198880"/>
          </a:xfrm>
          <a:prstGeom prst="rect">
            <a:avLst/>
          </a:prstGeom>
          <a:noFill/>
        </p:spPr>
        <p:txBody>
          <a:bodyPr wrap="square" rtlCol="0">
            <a:spAutoFit/>
          </a:bodyPr>
          <a:lstStyle/>
          <a:p>
            <a:r>
              <a:rPr lang="zh-CN" altLang="en-US" dirty="0"/>
              <a:t>是否保持函数依赖案例：设原关系模式R(A,B,C),依赖集F(A-&gt;B,B-&gt;C,A-&gt;C),将其分解为两个关系模式R1(A,B)和R2(B,C),此时R1中保持依赖A-&gt;B,R2保持依赖B-&gt;C,说明分解后的R1和R2是保持函数依赖的分解，因为A-&gt;C这个函数依赖实际是一个冗余依赖，可以由前两个依赖传递得到，因此不需要管。</a:t>
            </a:r>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模式分解</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251460" y="717550"/>
            <a:ext cx="8685530" cy="1076325"/>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600" dirty="0"/>
              <a:t>当分解为</a:t>
            </a:r>
            <a:r>
              <a:rPr lang="zh-CN" altLang="en-US" sz="1600" dirty="0">
                <a:solidFill>
                  <a:srgbClr val="FF0000"/>
                </a:solidFill>
              </a:rPr>
              <a:t>两个关系模式</a:t>
            </a:r>
            <a:r>
              <a:rPr lang="zh-CN" altLang="en-US" sz="1600" dirty="0"/>
              <a:t>，可以通过以下定理判断是否无损分解：</a:t>
            </a:r>
          </a:p>
          <a:p>
            <a:pPr marL="285750" indent="-285750">
              <a:buFont typeface="Wingdings" panose="05000000000000000000" pitchFamily="2" charset="2"/>
              <a:buChar char="ü"/>
            </a:pPr>
            <a:r>
              <a:rPr lang="zh-CN" altLang="en-US" sz="1600" dirty="0"/>
              <a:t>定理：如果R的分解为p={R1,R2},F为R所满足的函数依赖集合，分解p具有无损连接性的</a:t>
            </a:r>
            <a:r>
              <a:rPr lang="zh-CN" altLang="en-US" sz="1600" dirty="0">
                <a:solidFill>
                  <a:srgbClr val="FF0000"/>
                </a:solidFill>
              </a:rPr>
              <a:t>充分必要条件是R1</a:t>
            </a:r>
            <a:r>
              <a:rPr lang="en-US" altLang="zh-CN" sz="1600" dirty="0">
                <a:solidFill>
                  <a:srgbClr val="FF0000"/>
                </a:solidFill>
              </a:rPr>
              <a:t>∩</a:t>
            </a:r>
            <a:r>
              <a:rPr lang="zh-CN" altLang="en-US" sz="1600" dirty="0">
                <a:solidFill>
                  <a:srgbClr val="FF0000"/>
                </a:solidFill>
              </a:rPr>
              <a:t>R2-&gt;(R1-R2)或者R1</a:t>
            </a:r>
            <a:r>
              <a:rPr lang="en-US" altLang="zh-CN" sz="1600" dirty="0">
                <a:solidFill>
                  <a:srgbClr val="FF0000"/>
                </a:solidFill>
                <a:sym typeface="+mn-ea"/>
              </a:rPr>
              <a:t>∩</a:t>
            </a:r>
            <a:r>
              <a:rPr lang="zh-CN" altLang="en-US" sz="1600" dirty="0">
                <a:solidFill>
                  <a:srgbClr val="FF0000"/>
                </a:solidFill>
              </a:rPr>
              <a:t>R2-&gt;(R2-R1)</a:t>
            </a:r>
            <a:r>
              <a:rPr lang="zh-CN" altLang="en-US" sz="1600" dirty="0"/>
              <a:t>。</a:t>
            </a:r>
          </a:p>
          <a:p>
            <a:pPr marL="285750" indent="-285750">
              <a:buFont typeface="Wingdings" panose="05000000000000000000" pitchFamily="2" charset="2"/>
              <a:buChar char="ü"/>
            </a:pPr>
            <a:r>
              <a:rPr lang="zh-CN" altLang="en-US" sz="1600" dirty="0"/>
              <a:t>当分解为</a:t>
            </a:r>
            <a:r>
              <a:rPr lang="zh-CN" altLang="en-US" sz="1600" dirty="0">
                <a:solidFill>
                  <a:srgbClr val="FF0000"/>
                </a:solidFill>
              </a:rPr>
              <a:t>三个及以上关系模式时，可以通过表格法求解</a:t>
            </a:r>
            <a:r>
              <a:rPr lang="zh-CN" altLang="en-US" sz="1600" dirty="0"/>
              <a:t>，如下：</a:t>
            </a:r>
          </a:p>
        </p:txBody>
      </p:sp>
      <p:pic>
        <p:nvPicPr>
          <p:cNvPr id="4" name="图片 3"/>
          <p:cNvPicPr>
            <a:picLocks noChangeAspect="1"/>
          </p:cNvPicPr>
          <p:nvPr>
            <p:custDataLst>
              <p:tags r:id="rId2"/>
            </p:custDataLst>
          </p:nvPr>
        </p:nvPicPr>
        <p:blipFill>
          <a:blip r:embed="rId6"/>
          <a:stretch>
            <a:fillRect/>
          </a:stretch>
        </p:blipFill>
        <p:spPr>
          <a:xfrm>
            <a:off x="828040" y="1995805"/>
            <a:ext cx="7307580" cy="2431415"/>
          </a:xfrm>
          <a:prstGeom prst="rect">
            <a:avLst/>
          </a:prstGeom>
        </p:spPr>
      </p:pic>
      <p:sp>
        <p:nvSpPr>
          <p:cNvPr id="11" name="文本框 10"/>
          <p:cNvSpPr txBox="1"/>
          <p:nvPr>
            <p:custDataLst>
              <p:tags r:id="rId3"/>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模式分解</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385445" y="1131570"/>
            <a:ext cx="8372475" cy="2030095"/>
          </a:xfrm>
          <a:prstGeom prst="rect">
            <a:avLst/>
          </a:prstGeom>
          <a:noFill/>
        </p:spPr>
        <p:txBody>
          <a:bodyPr wrap="square" rtlCol="0">
            <a:spAutoFit/>
          </a:bodyPr>
          <a:lstStyle/>
          <a:p>
            <a:r>
              <a:rPr lang="zh-CN" altLang="en-US"/>
              <a:t>假设关系模式R(U,F),属性集U={A,B,C),函数依赖集F={A→B,B→C)。若将其分解为</a:t>
            </a:r>
          </a:p>
          <a:p>
            <a:r>
              <a:rPr lang="zh-CN" altLang="en-US"/>
              <a:t>p={R1(U1,F1),R2(U2,F2)),其中U1={A,B),U2={A,C}。那么，分解p(</a:t>
            </a:r>
            <a:r>
              <a:rPr lang="en-US" altLang="zh-CN"/>
              <a:t>          </a:t>
            </a:r>
            <a:r>
              <a:rPr lang="zh-CN" altLang="en-US"/>
              <a:t>)。</a:t>
            </a:r>
          </a:p>
          <a:p>
            <a:r>
              <a:rPr lang="zh-CN" altLang="en-US"/>
              <a:t>A.有损连接但保持函数依赖</a:t>
            </a:r>
          </a:p>
          <a:p>
            <a:r>
              <a:rPr lang="zh-CN" altLang="en-US"/>
              <a:t>B.既无损连接又保持函数依赖</a:t>
            </a:r>
          </a:p>
          <a:p>
            <a:r>
              <a:rPr lang="zh-CN" altLang="en-US"/>
              <a:t>C.有损连接且不保持函数依赖</a:t>
            </a:r>
          </a:p>
          <a:p>
            <a:r>
              <a:rPr lang="zh-CN" altLang="en-US"/>
              <a:t>D.无损连接但不保持函数依赖</a:t>
            </a:r>
          </a:p>
          <a:p>
            <a:endParaRPr lang="zh-CN" altLang="en-US"/>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真题</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612140" y="1275715"/>
            <a:ext cx="8055610" cy="2584450"/>
          </a:xfrm>
          <a:prstGeom prst="rect">
            <a:avLst/>
          </a:prstGeom>
          <a:noFill/>
        </p:spPr>
        <p:txBody>
          <a:bodyPr wrap="square" rtlCol="0">
            <a:spAutoFit/>
          </a:bodyPr>
          <a:lstStyle/>
          <a:p>
            <a:r>
              <a:rPr lang="zh-CN" altLang="en-US"/>
              <a:t>给定关系模式R&lt;U,F&gt;,U={A,B,C,D,E},F={B→A,D→A,A→E,AC→B},则R的候选关键字为(</a:t>
            </a:r>
            <a:r>
              <a:rPr lang="en-US" altLang="zh-CN"/>
              <a:t>    </a:t>
            </a:r>
            <a:r>
              <a:rPr lang="zh-CN" altLang="en-US"/>
              <a:t>),分解p={R1(ABCE),R2(CD)}(</a:t>
            </a:r>
            <a:r>
              <a:rPr lang="en-US" altLang="zh-CN"/>
              <a:t>     </a:t>
            </a:r>
            <a:r>
              <a:rPr lang="zh-CN" altLang="en-US"/>
              <a:t>)。</a:t>
            </a:r>
          </a:p>
          <a:p>
            <a:r>
              <a:rPr lang="zh-CN" altLang="en-US"/>
              <a:t>A.CD</a:t>
            </a:r>
            <a:r>
              <a:rPr lang="en-US" altLang="zh-CN"/>
              <a:t>                    </a:t>
            </a:r>
            <a:r>
              <a:rPr lang="zh-CN" altLang="en-US"/>
              <a:t>B.ABD</a:t>
            </a:r>
            <a:r>
              <a:rPr lang="en-US" altLang="zh-CN"/>
              <a:t>                   </a:t>
            </a:r>
            <a:r>
              <a:rPr lang="zh-CN" altLang="en-US"/>
              <a:t>C.ACD</a:t>
            </a:r>
            <a:r>
              <a:rPr lang="en-US" altLang="zh-CN"/>
              <a:t>                      </a:t>
            </a:r>
            <a:r>
              <a:rPr lang="zh-CN" altLang="en-US"/>
              <a:t>D.ADE</a:t>
            </a:r>
          </a:p>
          <a:p>
            <a:endParaRPr lang="zh-CN" altLang="en-US"/>
          </a:p>
          <a:p>
            <a:r>
              <a:rPr lang="zh-CN" altLang="en-US"/>
              <a:t>A.具有无损连接性，且保持函数依赖</a:t>
            </a:r>
          </a:p>
          <a:p>
            <a:r>
              <a:rPr lang="zh-CN" altLang="en-US"/>
              <a:t>B.不具有无损连接性，但保持函数依赖</a:t>
            </a:r>
          </a:p>
          <a:p>
            <a:r>
              <a:rPr lang="zh-CN" altLang="en-US"/>
              <a:t>C.具有无损连接性，但不保持函数依赖</a:t>
            </a:r>
          </a:p>
          <a:p>
            <a:r>
              <a:rPr lang="zh-CN" altLang="en-US"/>
              <a:t>D.不具有无损连接性，也不保持函数依赖</a:t>
            </a:r>
          </a:p>
          <a:p>
            <a:endParaRPr lang="zh-CN" altLang="en-US"/>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真题</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467995" y="1078230"/>
            <a:ext cx="8336915" cy="3138170"/>
          </a:xfrm>
          <a:prstGeom prst="rect">
            <a:avLst/>
          </a:prstGeom>
          <a:noFill/>
        </p:spPr>
        <p:txBody>
          <a:bodyPr wrap="square" rtlCol="0">
            <a:spAutoFit/>
          </a:bodyPr>
          <a:lstStyle/>
          <a:p>
            <a:r>
              <a:rPr lang="zh-CN" altLang="en-US"/>
              <a:t>事务：由一系列</a:t>
            </a:r>
            <a:r>
              <a:rPr lang="en-US" altLang="zh-CN"/>
              <a:t>DML</a:t>
            </a:r>
            <a:r>
              <a:rPr lang="zh-CN" altLang="en-US"/>
              <a:t>操作组成，这些操作，要么全做，要么全不做，它从第一个</a:t>
            </a:r>
            <a:r>
              <a:rPr lang="en-US" altLang="zh-CN"/>
              <a:t>DML</a:t>
            </a:r>
            <a:r>
              <a:rPr lang="zh-CN" altLang="en-US"/>
              <a:t>操作开始，</a:t>
            </a:r>
            <a:r>
              <a:rPr lang="en-US" altLang="zh-CN"/>
              <a:t>rollback</a:t>
            </a:r>
            <a:r>
              <a:rPr lang="zh-CN" altLang="en-US"/>
              <a:t>、</a:t>
            </a:r>
            <a:r>
              <a:rPr lang="en-US" altLang="zh-CN"/>
              <a:t>commit</a:t>
            </a:r>
            <a:r>
              <a:rPr lang="zh-CN" altLang="en-US"/>
              <a:t>或者</a:t>
            </a:r>
            <a:r>
              <a:rPr lang="en-US" altLang="zh-CN"/>
              <a:t>DDL</a:t>
            </a:r>
            <a:r>
              <a:rPr lang="zh-CN" altLang="en-US"/>
              <a:t>结束，拥有以下四种特性，详解如下：</a:t>
            </a:r>
          </a:p>
          <a:p>
            <a:pPr marL="285750" indent="-285750">
              <a:buFont typeface="Wingdings" panose="05000000000000000000" charset="0"/>
              <a:buChar char="ü"/>
            </a:pPr>
            <a:r>
              <a:rPr lang="zh-CN" altLang="en-US"/>
              <a:t>(操作)</a:t>
            </a:r>
            <a:r>
              <a:rPr lang="zh-CN" altLang="en-US">
                <a:solidFill>
                  <a:srgbClr val="FF0000"/>
                </a:solidFill>
              </a:rPr>
              <a:t>原子性</a:t>
            </a:r>
            <a:r>
              <a:rPr lang="zh-CN" altLang="en-US"/>
              <a:t>：要么全做，要么全不做，例如银行转账，在没到最后一步完成转账之前，前面的所有操作都是无效的。</a:t>
            </a:r>
          </a:p>
          <a:p>
            <a:pPr marL="285750" indent="-285750">
              <a:buFont typeface="Wingdings" panose="05000000000000000000" charset="0"/>
              <a:buChar char="ü"/>
            </a:pPr>
            <a:r>
              <a:rPr lang="zh-CN" altLang="en-US"/>
              <a:t>(数据)</a:t>
            </a:r>
            <a:r>
              <a:rPr lang="zh-CN" altLang="en-US">
                <a:solidFill>
                  <a:srgbClr val="FF0000"/>
                </a:solidFill>
              </a:rPr>
              <a:t>一致性</a:t>
            </a:r>
            <a:r>
              <a:rPr lang="zh-CN" altLang="en-US"/>
              <a:t>：事务发生后数据是一致的，例如银行转账，不会存在A账户转出，但是B账户没收到的情况。</a:t>
            </a:r>
          </a:p>
          <a:p>
            <a:pPr marL="285750" indent="-285750">
              <a:buFont typeface="Wingdings" panose="05000000000000000000" charset="0"/>
              <a:buChar char="ü"/>
            </a:pPr>
            <a:r>
              <a:rPr lang="zh-CN" altLang="en-US"/>
              <a:t>(执行)</a:t>
            </a:r>
            <a:r>
              <a:rPr lang="zh-CN" altLang="en-US">
                <a:solidFill>
                  <a:srgbClr val="FF0000"/>
                </a:solidFill>
              </a:rPr>
              <a:t>隔离性</a:t>
            </a:r>
            <a:r>
              <a:rPr lang="zh-CN" altLang="en-US"/>
              <a:t>：任一事务的更新操作直到其成功提交的整个过程对其他事务都是不可见的，不同事务之间是隔离的，互不干涉。</a:t>
            </a:r>
          </a:p>
          <a:p>
            <a:pPr marL="285750" indent="-285750">
              <a:buFont typeface="Wingdings" panose="05000000000000000000" charset="0"/>
              <a:buChar char="ü"/>
            </a:pPr>
            <a:r>
              <a:rPr lang="zh-CN" altLang="en-US"/>
              <a:t>(改变)</a:t>
            </a:r>
            <a:r>
              <a:rPr lang="zh-CN" altLang="en-US">
                <a:solidFill>
                  <a:srgbClr val="FF0000"/>
                </a:solidFill>
              </a:rPr>
              <a:t>持续性</a:t>
            </a:r>
            <a:r>
              <a:rPr lang="zh-CN" altLang="en-US"/>
              <a:t>：事务操作的结果是持续性的。</a:t>
            </a:r>
          </a:p>
          <a:p>
            <a:r>
              <a:rPr lang="zh-CN" altLang="en-US"/>
              <a:t>事务是并发控制的前提条件，并发控制就是</a:t>
            </a:r>
            <a:r>
              <a:rPr lang="zh-CN" altLang="en-US">
                <a:solidFill>
                  <a:srgbClr val="FF0000"/>
                </a:solidFill>
              </a:rPr>
              <a:t>控制不同的事务并发执行</a:t>
            </a:r>
            <a:r>
              <a:rPr lang="zh-CN" altLang="en-US"/>
              <a:t>，提高系统效率，但是并发控制中</a:t>
            </a:r>
            <a:r>
              <a:rPr lang="zh-CN" altLang="en-US">
                <a:solidFill>
                  <a:srgbClr val="FF0000"/>
                </a:solidFill>
              </a:rPr>
              <a:t>存在下面三个问题</a:t>
            </a:r>
            <a:r>
              <a:rPr lang="zh-CN" altLang="en-US"/>
              <a:t>：</a:t>
            </a:r>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并发控制</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395605" y="741680"/>
            <a:ext cx="8569325" cy="1568450"/>
          </a:xfrm>
          <a:prstGeom prst="rect">
            <a:avLst/>
          </a:prstGeom>
          <a:noFill/>
        </p:spPr>
        <p:txBody>
          <a:bodyPr wrap="square" rtlCol="0">
            <a:spAutoFit/>
          </a:bodyPr>
          <a:lstStyle/>
          <a:p>
            <a:pPr marL="285750" indent="-285750">
              <a:buFont typeface="Wingdings" panose="05000000000000000000" charset="0"/>
              <a:buChar char="l"/>
            </a:pPr>
            <a:r>
              <a:rPr lang="zh-CN" altLang="en-US" sz="1600">
                <a:solidFill>
                  <a:srgbClr val="FF0000"/>
                </a:solidFill>
              </a:rPr>
              <a:t>丢失更新</a:t>
            </a:r>
            <a:r>
              <a:rPr lang="zh-CN" altLang="en-US" sz="1600"/>
              <a:t>：事务1对数据A进行了修改并写回，事务2也对A进行了修改并写回，此时事务2写回的数据会覆盖事务1写回的数据，就丢失了事务1对A的更新。即对数据A的更新会被覆盖。</a:t>
            </a:r>
          </a:p>
          <a:p>
            <a:pPr marL="285750" indent="-285750">
              <a:buFont typeface="Wingdings" panose="05000000000000000000" charset="0"/>
              <a:buChar char="l"/>
            </a:pPr>
            <a:r>
              <a:rPr lang="zh-CN" altLang="en-US" sz="1600">
                <a:solidFill>
                  <a:srgbClr val="FF0000"/>
                </a:solidFill>
              </a:rPr>
              <a:t>不可重复读</a:t>
            </a:r>
            <a:r>
              <a:rPr lang="zh-CN" altLang="en-US" sz="1600"/>
              <a:t>：事务2读A,而后事务1对数据A进行了修改并写回，此时若事务2再读A,发现数据不对。即一个事务重复读A两次，会发现数据A有误。</a:t>
            </a:r>
          </a:p>
          <a:p>
            <a:pPr marL="285750" indent="-285750">
              <a:buFont typeface="Wingdings" panose="05000000000000000000" charset="0"/>
              <a:buChar char="l"/>
            </a:pPr>
            <a:r>
              <a:rPr lang="zh-CN" altLang="en-US" sz="1600">
                <a:solidFill>
                  <a:srgbClr val="FF0000"/>
                </a:solidFill>
              </a:rPr>
              <a:t>读脏数据</a:t>
            </a:r>
            <a:r>
              <a:rPr lang="zh-CN" altLang="en-US" sz="1600"/>
              <a:t>：事务1对数据A进行了修改后，事务2读数据A,而后事务1回滚，数据A恢复了原来的值，那么事务2对数据A做的事是无效的，读到了脏数据。</a:t>
            </a:r>
          </a:p>
        </p:txBody>
      </p:sp>
      <p:pic>
        <p:nvPicPr>
          <p:cNvPr id="4" name="图片 3"/>
          <p:cNvPicPr>
            <a:picLocks noChangeAspect="1"/>
          </p:cNvPicPr>
          <p:nvPr>
            <p:custDataLst>
              <p:tags r:id="rId2"/>
            </p:custDataLst>
          </p:nvPr>
        </p:nvPicPr>
        <p:blipFill>
          <a:blip r:embed="rId6"/>
          <a:stretch>
            <a:fillRect/>
          </a:stretch>
        </p:blipFill>
        <p:spPr>
          <a:xfrm>
            <a:off x="1331595" y="2355850"/>
            <a:ext cx="6154420" cy="2204720"/>
          </a:xfrm>
          <a:prstGeom prst="rect">
            <a:avLst/>
          </a:prstGeom>
        </p:spPr>
      </p:pic>
      <p:sp>
        <p:nvSpPr>
          <p:cNvPr id="11" name="文本框 10"/>
          <p:cNvSpPr txBox="1"/>
          <p:nvPr>
            <p:custDataLst>
              <p:tags r:id="rId3"/>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并发控制</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257810" y="742950"/>
            <a:ext cx="8274685" cy="1814830"/>
          </a:xfrm>
          <a:prstGeom prst="rect">
            <a:avLst/>
          </a:prstGeom>
          <a:noFill/>
        </p:spPr>
        <p:txBody>
          <a:bodyPr wrap="square" rtlCol="0">
            <a:spAutoFit/>
          </a:bodyPr>
          <a:lstStyle/>
          <a:p>
            <a:r>
              <a:rPr lang="zh-CN" altLang="en-US" sz="1600"/>
              <a:t>◆</a:t>
            </a:r>
            <a:r>
              <a:rPr lang="zh-CN" altLang="en-US" sz="1600">
                <a:solidFill>
                  <a:srgbClr val="FF0000"/>
                </a:solidFill>
              </a:rPr>
              <a:t>X锁是排它锁(写锁)</a:t>
            </a:r>
            <a:r>
              <a:rPr lang="zh-CN" altLang="en-US" sz="1600"/>
              <a:t>。若事务T对数据对象A加上x锁，则只允许T读取和修改A,</a:t>
            </a:r>
            <a:r>
              <a:rPr lang="zh-CN" altLang="en-US" sz="1600">
                <a:solidFill>
                  <a:srgbClr val="FF0000"/>
                </a:solidFill>
              </a:rPr>
              <a:t>其他事务都不能再对A加任何类型的锁</a:t>
            </a:r>
            <a:r>
              <a:rPr lang="zh-CN" altLang="en-US" sz="1600"/>
              <a:t>，直到T释放A上的锁。</a:t>
            </a:r>
          </a:p>
          <a:p>
            <a:r>
              <a:rPr lang="zh-CN" altLang="en-US" sz="1600"/>
              <a:t>◆S锁是共享锁(读锁)。若事务T对数据对象A加上S锁，则只允许T读取A,但不能修改A,</a:t>
            </a:r>
            <a:r>
              <a:rPr lang="zh-CN" altLang="en-US" sz="1600">
                <a:solidFill>
                  <a:srgbClr val="FF0000"/>
                </a:solidFill>
              </a:rPr>
              <a:t>其他事务只能再对A加S锁</a:t>
            </a:r>
            <a:r>
              <a:rPr lang="zh-CN" altLang="en-US" sz="1600"/>
              <a:t>(也即能读不能修改),直到T释放A上的S锁。</a:t>
            </a:r>
          </a:p>
          <a:p>
            <a:r>
              <a:rPr lang="zh-CN" altLang="en-US" sz="1600"/>
              <a:t>◆共分为三级封锁协议，如下：</a:t>
            </a:r>
          </a:p>
          <a:p>
            <a:r>
              <a:rPr lang="zh-CN" altLang="en-US" sz="1600"/>
              <a:t>一级封锁协议：事务在修</a:t>
            </a:r>
            <a:r>
              <a:rPr lang="zh-CN" altLang="en-US" sz="1600">
                <a:solidFill>
                  <a:srgbClr val="FF0000"/>
                </a:solidFill>
              </a:rPr>
              <a:t>改数据R之前必须先对其加X锁</a:t>
            </a:r>
            <a:r>
              <a:rPr lang="zh-CN" altLang="en-US" sz="1600"/>
              <a:t>，直到事务结束才释放。</a:t>
            </a:r>
            <a:r>
              <a:rPr lang="zh-CN" altLang="en-US" sz="1600">
                <a:solidFill>
                  <a:srgbClr val="FF0000"/>
                </a:solidFill>
              </a:rPr>
              <a:t>可解决丢失更新问题。</a:t>
            </a:r>
          </a:p>
        </p:txBody>
      </p:sp>
      <p:pic>
        <p:nvPicPr>
          <p:cNvPr id="5" name="图片 4"/>
          <p:cNvPicPr>
            <a:picLocks noChangeAspect="1"/>
          </p:cNvPicPr>
          <p:nvPr>
            <p:custDataLst>
              <p:tags r:id="rId2"/>
            </p:custDataLst>
          </p:nvPr>
        </p:nvPicPr>
        <p:blipFill>
          <a:blip r:embed="rId6"/>
          <a:stretch>
            <a:fillRect/>
          </a:stretch>
        </p:blipFill>
        <p:spPr>
          <a:xfrm>
            <a:off x="2339975" y="2355850"/>
            <a:ext cx="4100830" cy="2255520"/>
          </a:xfrm>
          <a:prstGeom prst="rect">
            <a:avLst/>
          </a:prstGeom>
        </p:spPr>
      </p:pic>
      <p:sp>
        <p:nvSpPr>
          <p:cNvPr id="11" name="文本框 10"/>
          <p:cNvSpPr txBox="1"/>
          <p:nvPr>
            <p:custDataLst>
              <p:tags r:id="rId3"/>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封锁协议</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10e0a2ba-7e34-4787-86f4-c2317ac5d6aa"/>
  <p:tag name="COMMONDATA" val="eyJoZGlkIjoiMDI1ZDBmNTAwNjIyMjhjMjg3MjA5YmUxMzExMTBhZj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1501</Words>
  <Application>Microsoft Office PowerPoint</Application>
  <PresentationFormat>全屏显示(16:9)</PresentationFormat>
  <Paragraphs>103</Paragraphs>
  <Slides>13</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洋 汪</cp:lastModifiedBy>
  <cp:revision>175</cp:revision>
  <dcterms:created xsi:type="dcterms:W3CDTF">2015-03-22T11:03:00Z</dcterms:created>
  <dcterms:modified xsi:type="dcterms:W3CDTF">2023-06-21T10:37:27Z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2052-11.1.0.14177</vt:lpwstr>
  </property>
  <property fmtid="{D5CDD505-2E9C-101B-9397-08002B2CF9AE}" pid="3" name="ICV">
    <vt:lpwstr>BBD3920CE3F8443DB356F5CBF7453483_13</vt:lpwstr>
  </property>
</Properties>
</file>