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414" r:id="rId2"/>
    <p:sldId id="701" r:id="rId3"/>
    <p:sldId id="702" r:id="rId4"/>
    <p:sldId id="703" r:id="rId5"/>
    <p:sldId id="704" r:id="rId6"/>
    <p:sldId id="705" r:id="rId7"/>
    <p:sldId id="706" r:id="rId8"/>
    <p:sldId id="707" r:id="rId9"/>
    <p:sldId id="708" r:id="rId10"/>
    <p:sldId id="709" r:id="rId11"/>
    <p:sldId id="710" r:id="rId12"/>
    <p:sldId id="845" r:id="rId13"/>
    <p:sldId id="676" r:id="rId14"/>
    <p:sldId id="711" r:id="rId15"/>
    <p:sldId id="840" r:id="rId16"/>
    <p:sldId id="841" r:id="rId17"/>
    <p:sldId id="712" r:id="rId18"/>
    <p:sldId id="844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2" userDrawn="1">
          <p15:clr>
            <a:srgbClr val="A4A3A4"/>
          </p15:clr>
        </p15:guide>
        <p15:guide id="2" pos="2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26"/>
    <a:srgbClr val="E74C2E"/>
    <a:srgbClr val="CB3517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14" autoAdjust="0"/>
  </p:normalViewPr>
  <p:slideViewPr>
    <p:cSldViewPr showGuides="1">
      <p:cViewPr varScale="1">
        <p:scale>
          <a:sx n="216" d="100"/>
          <a:sy n="216" d="100"/>
        </p:scale>
        <p:origin x="200" y="116"/>
      </p:cViewPr>
      <p:guideLst>
        <p:guide orient="horz" pos="1462"/>
        <p:guide pos="2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6FA-1D4E-41F4-820F-9675833312C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9876-21DC-41E8-8E63-89BCD04AD8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23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8D6B-5688-4B1B-816B-C8E80BFF8CDD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079A-01F7-403F-A5A4-2406BB22D543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1B8-D0C0-42DE-B82B-0D9273CB657D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E1AF-DAB2-4ADF-93FA-D25DD27C0739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E661-801A-4BC7-BD13-B4514D0BF7CB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F0C4-B81E-437B-B9F6-D83FD98A62B2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047B-9E9A-4966-BBED-C933A05174B3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77B-BCC5-45BE-9B5E-2D38C7AFB5B0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9A80-8B57-403E-9ABD-5EF56E9E49B2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676-15A5-402A-A89B-21515CD99382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C7EA-4A56-4142-8A9F-722925628C6B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4731990"/>
            <a:ext cx="9143999" cy="416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Impact" panose="020B0806030902050204" pitchFamily="34" charset="0"/>
                <a:ea typeface="+mn-ea"/>
              </a:defRPr>
            </a:lvl1pPr>
          </a:lstStyle>
          <a:p>
            <a:fld id="{9DD1F462-85FF-4F29-B431-4C51C50C97AB}" type="datetime1">
              <a:rPr lang="zh-CN" altLang="en-US" smtClean="0"/>
              <a:t>2023/6/21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662737" y="4867191"/>
            <a:ext cx="224839" cy="224839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flipH="1">
            <a:off x="8291829" y="4867191"/>
            <a:ext cx="224839" cy="224839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 userDrawn="1"/>
        </p:nvSpPr>
        <p:spPr>
          <a:xfrm>
            <a:off x="-1" y="195486"/>
            <a:ext cx="827585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895341" y="195183"/>
            <a:ext cx="220275" cy="466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8848519" y="223916"/>
            <a:ext cx="296534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administrator\appdata\roaming\360se6\User Data\temp\188976-12060610140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/>
          <a:stretch>
            <a:fillRect/>
          </a:stretch>
        </p:blipFill>
        <p:spPr bwMode="auto">
          <a:xfrm>
            <a:off x="230779" y="149097"/>
            <a:ext cx="8025843" cy="410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1"/>
          <p:cNvSpPr txBox="1"/>
          <p:nvPr/>
        </p:nvSpPr>
        <p:spPr>
          <a:xfrm>
            <a:off x="2406188" y="467578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CCAE67-CA47-4824-86DE-BA31F9CF9142}" type="datetime1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3059255" y="3260968"/>
            <a:ext cx="5641158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28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系统架构设计师</a:t>
            </a:r>
            <a:r>
              <a:rPr lang="en-US" altLang="zh-CN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204077" y="4025333"/>
            <a:ext cx="3887594" cy="72009"/>
            <a:chOff x="539552" y="195486"/>
            <a:chExt cx="1482080" cy="72008"/>
          </a:xfrm>
        </p:grpSpPr>
        <p:sp>
          <p:nvSpPr>
            <p:cNvPr id="38" name="矩形 37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32068" y="40973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6254" y="422703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汪洋老师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16451" y="4025031"/>
            <a:ext cx="1119868" cy="466662"/>
            <a:chOff x="3163712" y="2643758"/>
            <a:chExt cx="1119868" cy="466662"/>
          </a:xfrm>
        </p:grpSpPr>
        <p:sp>
          <p:nvSpPr>
            <p:cNvPr id="43" name="矩形 42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5868144" y="4138461"/>
            <a:ext cx="422091" cy="422091"/>
            <a:chOff x="2492224" y="1959430"/>
            <a:chExt cx="2148114" cy="2148114"/>
          </a:xfrm>
        </p:grpSpPr>
        <p:sp>
          <p:nvSpPr>
            <p:cNvPr id="46" name="椭圆 4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6878646" y="4138461"/>
            <a:ext cx="422091" cy="422091"/>
            <a:chOff x="6564085" y="1959430"/>
            <a:chExt cx="2148114" cy="2148114"/>
          </a:xfrm>
        </p:grpSpPr>
        <p:sp>
          <p:nvSpPr>
            <p:cNvPr id="49" name="椭圆 4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6374590" y="4138461"/>
            <a:ext cx="422091" cy="422091"/>
            <a:chOff x="4528154" y="1959430"/>
            <a:chExt cx="2148114" cy="2148114"/>
          </a:xfrm>
        </p:grpSpPr>
        <p:sp>
          <p:nvSpPr>
            <p:cNvPr id="57" name="椭圆 5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99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99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99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330" y="843280"/>
            <a:ext cx="8616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为了保证数据库中数据的安全可靠和正确有效，系统在进行事务处理时，对数据的插入、删除或修改的全部有关内容先写入();当系统正常运行时，按一定的时间间隔，把数据库缓冲区内容写入();当发生故障时，根据现场数据内容及相关文件来恢复系统的状态。</a:t>
            </a:r>
          </a:p>
          <a:p>
            <a:r>
              <a:rPr lang="zh-CN" altLang="en-US"/>
              <a:t>A.索引文件</a:t>
            </a:r>
            <a:r>
              <a:rPr lang="en-US" altLang="zh-CN"/>
              <a:t>           </a:t>
            </a:r>
            <a:r>
              <a:rPr lang="zh-CN" altLang="en-US"/>
              <a:t>B.数据文件</a:t>
            </a:r>
            <a:r>
              <a:rPr lang="en-US" altLang="zh-CN"/>
              <a:t>               </a:t>
            </a:r>
            <a:r>
              <a:rPr lang="zh-CN" altLang="en-US"/>
              <a:t>C.日志文件</a:t>
            </a:r>
            <a:r>
              <a:rPr lang="en-US" altLang="zh-CN"/>
              <a:t>                 </a:t>
            </a:r>
            <a:r>
              <a:rPr lang="zh-CN" altLang="en-US"/>
              <a:t>D.数据字典</a:t>
            </a:r>
          </a:p>
          <a:p>
            <a:r>
              <a:rPr lang="zh-CN" altLang="en-US"/>
              <a:t>A.索引文件</a:t>
            </a:r>
            <a:r>
              <a:rPr lang="en-US" altLang="zh-CN"/>
              <a:t>           </a:t>
            </a:r>
            <a:r>
              <a:rPr lang="zh-CN" altLang="en-US"/>
              <a:t>B.数据文件</a:t>
            </a:r>
            <a:r>
              <a:rPr lang="en-US" altLang="zh-CN"/>
              <a:t>               </a:t>
            </a:r>
            <a:r>
              <a:rPr lang="zh-CN" altLang="en-US"/>
              <a:t>C.日志文件</a:t>
            </a:r>
            <a:r>
              <a:rPr lang="en-US" altLang="zh-CN"/>
              <a:t>                 </a:t>
            </a:r>
            <a:r>
              <a:rPr lang="zh-CN" altLang="en-US"/>
              <a:t>D.数据字典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数据仓库中数据()的特点是指数据一旦进入数据仓库后，将被长期保留并定期加载和刷新，可以进行各种查询操作，但很少对数据进行修改和删除操作。</a:t>
            </a:r>
          </a:p>
          <a:p>
            <a:r>
              <a:rPr lang="zh-CN" altLang="en-US"/>
              <a:t>A.面向主题</a:t>
            </a:r>
            <a:r>
              <a:rPr lang="en-US" altLang="zh-CN"/>
              <a:t>                </a:t>
            </a:r>
            <a:r>
              <a:rPr lang="zh-CN" altLang="en-US"/>
              <a:t>B.集成性</a:t>
            </a:r>
            <a:r>
              <a:rPr lang="en-US" altLang="zh-CN"/>
              <a:t>               </a:t>
            </a:r>
            <a:r>
              <a:rPr lang="zh-CN" altLang="en-US"/>
              <a:t>C.相对稳定性    </a:t>
            </a:r>
            <a:r>
              <a:rPr lang="en-US" altLang="zh-CN"/>
              <a:t>       </a:t>
            </a:r>
            <a:r>
              <a:rPr lang="zh-CN" altLang="en-US"/>
              <a:t>D.反映历史变化</a:t>
            </a:r>
          </a:p>
          <a:p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825829"/>
            <a:ext cx="8640960" cy="35097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effectLst/>
                <a:latin typeface="NotoSansSC"/>
              </a:rPr>
              <a:t>SQL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(Structured Query Language)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是关系数据库管理系统的标准查询语言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,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用于存取数据以及查询、更新和管理关系数据库。</a:t>
            </a:r>
            <a:endParaRPr lang="en-US" altLang="zh-CN" b="0" i="0" dirty="0">
              <a:solidFill>
                <a:srgbClr val="1D1C1D"/>
              </a:solidFill>
              <a:effectLst/>
              <a:latin typeface="NotoSansSC"/>
            </a:endParaRPr>
          </a:p>
          <a:p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SQL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的主要功能包括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:</a:t>
            </a: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NotoSansSC"/>
              </a:rPr>
              <a:t>数据定义语言</a:t>
            </a:r>
            <a:r>
              <a:rPr lang="en-US" altLang="zh-CN" b="1" dirty="0">
                <a:solidFill>
                  <a:srgbClr val="FF0000"/>
                </a:solidFill>
                <a:latin typeface="NotoSansSC"/>
              </a:rPr>
              <a:t>(DDL):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用于定义数据库对象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,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如表、视图、索引等。包括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CREATE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、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ALTER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、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DROP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等语句。</a:t>
            </a:r>
            <a:endParaRPr lang="en-US" altLang="zh-CN" b="0" i="0" dirty="0">
              <a:solidFill>
                <a:srgbClr val="1D1C1D"/>
              </a:solidFill>
              <a:effectLst/>
              <a:latin typeface="NotoSansSC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NotoSansSC"/>
              </a:rPr>
              <a:t>数据操作语言</a:t>
            </a:r>
            <a:r>
              <a:rPr lang="en-US" altLang="zh-CN" b="1" dirty="0">
                <a:solidFill>
                  <a:srgbClr val="FF0000"/>
                </a:solidFill>
                <a:latin typeface="NotoSansSC"/>
              </a:rPr>
              <a:t>(DML):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用于对数据库中表的数据进行增删改操作。包括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INSERT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、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UPDATE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、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DELETE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等语句。</a:t>
            </a:r>
            <a:endParaRPr lang="en-US" altLang="zh-CN" dirty="0">
              <a:solidFill>
                <a:srgbClr val="1D1C1D"/>
              </a:solidFill>
              <a:latin typeface="NotoSansSC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NotoSansSC"/>
              </a:rPr>
              <a:t>数据查询语言</a:t>
            </a:r>
            <a:r>
              <a:rPr lang="en-US" altLang="zh-CN" b="1" dirty="0">
                <a:solidFill>
                  <a:srgbClr val="FF0000"/>
                </a:solidFill>
                <a:latin typeface="NotoSansSC"/>
              </a:rPr>
              <a:t>(DQL):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用于查询数据库中表的记录。主要是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SELECT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语句及其子句</a:t>
            </a:r>
            <a:endParaRPr lang="en-US" altLang="zh-CN" b="0" i="0" dirty="0">
              <a:solidFill>
                <a:srgbClr val="1D1C1D"/>
              </a:solidFill>
              <a:effectLst/>
              <a:latin typeface="NotoSansSC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NotoSansSC"/>
              </a:rPr>
              <a:t>事务控制语言</a:t>
            </a:r>
            <a:r>
              <a:rPr lang="en-US" altLang="zh-CN" b="1" dirty="0">
                <a:solidFill>
                  <a:srgbClr val="FF0000"/>
                </a:solidFill>
                <a:latin typeface="NotoSansSC"/>
              </a:rPr>
              <a:t>(TCL):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用于管理数据库事务。包括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COMMIT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、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ROLLBACK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、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SAVEPOINT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等语句。</a:t>
            </a:r>
            <a:endParaRPr lang="en-US" altLang="zh-CN" b="0" i="0" dirty="0">
              <a:solidFill>
                <a:srgbClr val="1D1C1D"/>
              </a:solidFill>
              <a:effectLst/>
              <a:latin typeface="NotoSansSC"/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NotoSansSC"/>
              </a:rPr>
              <a:t>数据控制语言</a:t>
            </a:r>
            <a:r>
              <a:rPr lang="en-US" altLang="zh-CN" b="1" dirty="0">
                <a:solidFill>
                  <a:srgbClr val="FF0000"/>
                </a:solidFill>
                <a:latin typeface="NotoSansSC"/>
              </a:rPr>
              <a:t>(DCL):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用于管理数据库的权限和安全性。主要是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GRANT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和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REVOKE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NotoSansSC"/>
              </a:rPr>
              <a:t>语句。</a:t>
            </a:r>
            <a:endParaRPr lang="zh-CN" altLang="en-US" dirty="0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-SQL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-SQL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D385E8-AC82-42D0-A586-C79445B3CD31}"/>
              </a:ext>
            </a:extLst>
          </p:cNvPr>
          <p:cNvSpPr txBox="1"/>
          <p:nvPr/>
        </p:nvSpPr>
        <p:spPr>
          <a:xfrm>
            <a:off x="378538" y="665396"/>
            <a:ext cx="417941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0" i="0" dirty="0">
                <a:solidFill>
                  <a:srgbClr val="1D1C1D"/>
                </a:solidFill>
                <a:effectLst/>
                <a:latin typeface="NotoSansSC"/>
              </a:rPr>
              <a:t>常见的</a:t>
            </a:r>
            <a:r>
              <a:rPr lang="en-US" altLang="zh-CN" sz="1600" b="0" i="0" dirty="0">
                <a:solidFill>
                  <a:srgbClr val="1D1C1D"/>
                </a:solidFill>
                <a:effectLst/>
                <a:latin typeface="NotoSansSC"/>
              </a:rPr>
              <a:t>DDL</a:t>
            </a:r>
            <a:r>
              <a:rPr lang="zh-CN" altLang="en-US" sz="1600" b="0" i="0" dirty="0">
                <a:solidFill>
                  <a:srgbClr val="1D1C1D"/>
                </a:solidFill>
                <a:effectLst/>
                <a:latin typeface="NotoSansSC"/>
              </a:rPr>
              <a:t>操作主要包括</a:t>
            </a:r>
            <a:r>
              <a:rPr lang="en-US" altLang="zh-CN" sz="1600" b="0" i="0" dirty="0">
                <a:solidFill>
                  <a:srgbClr val="1D1C1D"/>
                </a:solidFill>
                <a:effectLst/>
                <a:latin typeface="NotoSansSC"/>
              </a:rPr>
              <a:t>:</a:t>
            </a:r>
          </a:p>
          <a:p>
            <a:r>
              <a:rPr lang="en-US" altLang="zh-CN" sz="1600" b="0" i="0" dirty="0">
                <a:solidFill>
                  <a:srgbClr val="1D1C1D"/>
                </a:solidFill>
                <a:effectLst/>
                <a:latin typeface="NotoSansSC"/>
              </a:rPr>
              <a:t>1. CREATE:</a:t>
            </a:r>
            <a:r>
              <a:rPr lang="zh-CN" altLang="en-US" sz="1600" b="0" i="0" dirty="0">
                <a:solidFill>
                  <a:srgbClr val="1D1C1D"/>
                </a:solidFill>
                <a:effectLst/>
                <a:latin typeface="NotoSansSC"/>
              </a:rPr>
              <a:t>创建数据库对象。</a:t>
            </a:r>
            <a:endParaRPr lang="en-US" altLang="zh-CN" sz="1600" b="0" i="0" dirty="0">
              <a:solidFill>
                <a:srgbClr val="1D1C1D"/>
              </a:solidFill>
              <a:effectLst/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0" i="0" dirty="0">
                <a:solidFill>
                  <a:srgbClr val="1D1C1D"/>
                </a:solidFill>
                <a:effectLst/>
                <a:latin typeface="NotoSansSC"/>
              </a:rPr>
              <a:t>CREATE DATABASE:</a:t>
            </a:r>
            <a:r>
              <a:rPr lang="zh-CN" altLang="en-US" sz="1400" b="0" i="0" dirty="0">
                <a:solidFill>
                  <a:srgbClr val="1D1C1D"/>
                </a:solidFill>
                <a:effectLst/>
                <a:latin typeface="NotoSansSC"/>
              </a:rPr>
              <a:t>创建数据库</a:t>
            </a:r>
            <a:endParaRPr lang="en-US" altLang="zh-CN" sz="1400" b="0" i="0" dirty="0">
              <a:solidFill>
                <a:srgbClr val="1D1C1D"/>
              </a:solidFill>
              <a:effectLst/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0" i="0" dirty="0">
                <a:solidFill>
                  <a:srgbClr val="1D1C1D"/>
                </a:solidFill>
                <a:effectLst/>
                <a:latin typeface="NotoSansSC"/>
              </a:rPr>
              <a:t>CREATE TABLE:</a:t>
            </a:r>
            <a:r>
              <a:rPr lang="zh-CN" altLang="en-US" sz="1400" b="0" i="0" dirty="0">
                <a:solidFill>
                  <a:srgbClr val="1D1C1D"/>
                </a:solidFill>
                <a:effectLst/>
                <a:latin typeface="NotoSansSC"/>
              </a:rPr>
              <a:t>创建表</a:t>
            </a:r>
            <a:endParaRPr lang="en-US" altLang="zh-CN" sz="1400" b="0" i="0" dirty="0">
              <a:solidFill>
                <a:srgbClr val="1D1C1D"/>
              </a:solidFill>
              <a:effectLst/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0" i="0" dirty="0">
                <a:solidFill>
                  <a:srgbClr val="1D1C1D"/>
                </a:solidFill>
                <a:effectLst/>
                <a:latin typeface="NotoSansSC"/>
              </a:rPr>
              <a:t>CREATE INDEX:</a:t>
            </a:r>
            <a:r>
              <a:rPr lang="zh-CN" altLang="en-US" sz="1400" b="0" i="0" dirty="0">
                <a:solidFill>
                  <a:srgbClr val="1D1C1D"/>
                </a:solidFill>
                <a:effectLst/>
                <a:latin typeface="NotoSansSC"/>
              </a:rPr>
              <a:t>创建索引</a:t>
            </a:r>
            <a:endParaRPr lang="en-US" altLang="zh-CN" sz="1400" b="0" i="0" dirty="0">
              <a:solidFill>
                <a:srgbClr val="1D1C1D"/>
              </a:solidFill>
              <a:effectLst/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0" i="0" dirty="0">
                <a:solidFill>
                  <a:srgbClr val="1D1C1D"/>
                </a:solidFill>
                <a:effectLst/>
                <a:latin typeface="NotoSansSC"/>
              </a:rPr>
              <a:t>CREATE VIEW:</a:t>
            </a:r>
            <a:r>
              <a:rPr lang="zh-CN" altLang="en-US" sz="1400" b="0" i="0" dirty="0">
                <a:solidFill>
                  <a:srgbClr val="1D1C1D"/>
                </a:solidFill>
                <a:effectLst/>
                <a:latin typeface="NotoSansSC"/>
              </a:rPr>
              <a:t>创建视图</a:t>
            </a:r>
            <a:endParaRPr lang="en-US" altLang="zh-CN" sz="1400" b="0" i="0" dirty="0">
              <a:solidFill>
                <a:srgbClr val="1D1C1D"/>
              </a:solidFill>
              <a:effectLst/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0" i="0" dirty="0">
                <a:solidFill>
                  <a:srgbClr val="1D1C1D"/>
                </a:solidFill>
                <a:effectLst/>
                <a:latin typeface="NotoSansSC"/>
              </a:rPr>
              <a:t>CREATE PROCEDURE:</a:t>
            </a:r>
            <a:r>
              <a:rPr lang="zh-CN" altLang="en-US" sz="1400" b="0" i="0" dirty="0">
                <a:solidFill>
                  <a:srgbClr val="1D1C1D"/>
                </a:solidFill>
                <a:effectLst/>
                <a:latin typeface="NotoSansSC"/>
              </a:rPr>
              <a:t>创建存储过程</a:t>
            </a:r>
            <a:endParaRPr lang="en-US" altLang="zh-CN" sz="1400" b="0" i="0" dirty="0">
              <a:solidFill>
                <a:srgbClr val="1D1C1D"/>
              </a:solidFill>
              <a:effectLst/>
              <a:latin typeface="NotoSansSC"/>
            </a:endParaRPr>
          </a:p>
          <a:p>
            <a:r>
              <a:rPr lang="en-US" altLang="zh-CN" sz="1600" b="0" i="0" dirty="0">
                <a:solidFill>
                  <a:srgbClr val="1D1C1D"/>
                </a:solidFill>
                <a:effectLst/>
                <a:latin typeface="NotoSansSC"/>
              </a:rPr>
              <a:t>2. ALTER:</a:t>
            </a:r>
            <a:r>
              <a:rPr lang="zh-CN" altLang="en-US" sz="1600" b="0" i="0" dirty="0">
                <a:solidFill>
                  <a:srgbClr val="1D1C1D"/>
                </a:solidFill>
                <a:effectLst/>
                <a:latin typeface="NotoSansSC"/>
              </a:rPr>
              <a:t>修改数据库对象。</a:t>
            </a:r>
            <a:endParaRPr lang="en-US" altLang="zh-CN" sz="1600" b="0" i="0" dirty="0">
              <a:solidFill>
                <a:srgbClr val="1D1C1D"/>
              </a:solidFill>
              <a:effectLst/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ALTER DATABASE:</a:t>
            </a:r>
            <a:r>
              <a:rPr lang="zh-CN" altLang="en-US" sz="1400" dirty="0">
                <a:solidFill>
                  <a:srgbClr val="1D1C1D"/>
                </a:solidFill>
                <a:latin typeface="NotoSansSC"/>
              </a:rPr>
              <a:t>修改数据库</a:t>
            </a:r>
            <a:endParaRPr lang="en-US" altLang="zh-CN" sz="1400" dirty="0">
              <a:solidFill>
                <a:srgbClr val="1D1C1D"/>
              </a:solidFill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ALTER TABLE:</a:t>
            </a:r>
            <a:r>
              <a:rPr lang="zh-CN" altLang="en-US" sz="1400" dirty="0">
                <a:solidFill>
                  <a:srgbClr val="1D1C1D"/>
                </a:solidFill>
                <a:latin typeface="NotoSansSC"/>
              </a:rPr>
              <a:t>修改表</a:t>
            </a: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,</a:t>
            </a:r>
            <a:r>
              <a:rPr lang="zh-CN" altLang="en-US" sz="1400" dirty="0">
                <a:solidFill>
                  <a:srgbClr val="1D1C1D"/>
                </a:solidFill>
                <a:latin typeface="NotoSansSC"/>
              </a:rPr>
              <a:t>如添加列、修改列名类型等</a:t>
            </a:r>
            <a:endParaRPr lang="en-US" altLang="zh-CN" sz="1400" dirty="0">
              <a:solidFill>
                <a:srgbClr val="1D1C1D"/>
              </a:solidFill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ALTER INDEX:</a:t>
            </a:r>
            <a:r>
              <a:rPr lang="zh-CN" altLang="en-US" sz="1400" dirty="0">
                <a:solidFill>
                  <a:srgbClr val="1D1C1D"/>
                </a:solidFill>
                <a:latin typeface="NotoSansSC"/>
              </a:rPr>
              <a:t>修改索引</a:t>
            </a:r>
            <a:endParaRPr lang="en-US" altLang="zh-CN" sz="1400" dirty="0">
              <a:solidFill>
                <a:srgbClr val="1D1C1D"/>
              </a:solidFill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ALTER VIEW:</a:t>
            </a:r>
            <a:r>
              <a:rPr lang="zh-CN" altLang="en-US" sz="1400" dirty="0">
                <a:solidFill>
                  <a:srgbClr val="1D1C1D"/>
                </a:solidFill>
                <a:latin typeface="NotoSansSC"/>
              </a:rPr>
              <a:t>修改视图 </a:t>
            </a:r>
            <a:endParaRPr lang="en-US" altLang="zh-CN" sz="1400" dirty="0">
              <a:solidFill>
                <a:srgbClr val="1D1C1D"/>
              </a:solidFill>
              <a:latin typeface="NotoSansSC"/>
            </a:endParaRPr>
          </a:p>
          <a:p>
            <a:r>
              <a:rPr lang="en-US" altLang="zh-CN" sz="1600" b="0" i="0" dirty="0">
                <a:solidFill>
                  <a:srgbClr val="1D1C1D"/>
                </a:solidFill>
                <a:effectLst/>
                <a:latin typeface="NotoSansSC"/>
              </a:rPr>
              <a:t>3. DROP:</a:t>
            </a:r>
            <a:r>
              <a:rPr lang="zh-CN" altLang="en-US" sz="1600" b="0" i="0" dirty="0">
                <a:solidFill>
                  <a:srgbClr val="1D1C1D"/>
                </a:solidFill>
                <a:effectLst/>
                <a:latin typeface="NotoSansSC"/>
              </a:rPr>
              <a:t>删除数据库对象。</a:t>
            </a:r>
            <a:endParaRPr lang="en-US" altLang="zh-CN" sz="1600" dirty="0">
              <a:solidFill>
                <a:srgbClr val="1D1C1D"/>
              </a:solidFill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DROP DATABASE:</a:t>
            </a:r>
            <a:r>
              <a:rPr lang="zh-CN" altLang="en-US" sz="1400" dirty="0">
                <a:solidFill>
                  <a:srgbClr val="1D1C1D"/>
                </a:solidFill>
                <a:latin typeface="NotoSansSC"/>
              </a:rPr>
              <a:t>删除数据库</a:t>
            </a:r>
            <a:endParaRPr lang="en-US" altLang="zh-CN" sz="1400" dirty="0">
              <a:solidFill>
                <a:srgbClr val="1D1C1D"/>
              </a:solidFill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DROP TABLE:</a:t>
            </a:r>
            <a:r>
              <a:rPr lang="zh-CN" altLang="en-US" sz="1400" dirty="0">
                <a:solidFill>
                  <a:srgbClr val="1D1C1D"/>
                </a:solidFill>
                <a:latin typeface="NotoSansSC"/>
              </a:rPr>
              <a:t>删除表 </a:t>
            </a:r>
            <a:endParaRPr lang="en-US" altLang="zh-CN" sz="1400" dirty="0">
              <a:solidFill>
                <a:srgbClr val="1D1C1D"/>
              </a:solidFill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DROP INDEX:</a:t>
            </a:r>
            <a:r>
              <a:rPr lang="zh-CN" altLang="en-US" sz="1400" dirty="0">
                <a:solidFill>
                  <a:srgbClr val="1D1C1D"/>
                </a:solidFill>
                <a:latin typeface="NotoSansSC"/>
              </a:rPr>
              <a:t>删除索引</a:t>
            </a:r>
            <a:endParaRPr lang="en-US" altLang="zh-CN" sz="1400" dirty="0">
              <a:solidFill>
                <a:srgbClr val="1D1C1D"/>
              </a:solidFill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DROP VIEW:</a:t>
            </a:r>
            <a:r>
              <a:rPr lang="zh-CN" altLang="en-US" sz="1400" dirty="0">
                <a:solidFill>
                  <a:srgbClr val="1D1C1D"/>
                </a:solidFill>
                <a:latin typeface="NotoSansSC"/>
              </a:rPr>
              <a:t>删除视图</a:t>
            </a:r>
            <a:endParaRPr lang="en-US" altLang="zh-CN" sz="1400" dirty="0">
              <a:solidFill>
                <a:srgbClr val="1D1C1D"/>
              </a:solidFill>
              <a:latin typeface="NotoSansSC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1D1C1D"/>
                </a:solidFill>
                <a:latin typeface="NotoSansSC"/>
              </a:rPr>
              <a:t>DROP PROCEDURE</a:t>
            </a:r>
            <a:r>
              <a:rPr lang="en-US" altLang="zh-CN" sz="1600" b="0" i="0" dirty="0">
                <a:solidFill>
                  <a:srgbClr val="1D1C1D"/>
                </a:solidFill>
                <a:effectLst/>
                <a:latin typeface="NotoSansSC"/>
              </a:rPr>
              <a:t>:</a:t>
            </a:r>
            <a:r>
              <a:rPr lang="zh-CN" altLang="en-US" sz="1600" b="0" i="0" dirty="0">
                <a:solidFill>
                  <a:srgbClr val="1D1C1D"/>
                </a:solidFill>
                <a:effectLst/>
                <a:latin typeface="NotoSansSC"/>
              </a:rPr>
              <a:t>删除存储过程</a:t>
            </a:r>
            <a:endParaRPr lang="en-US" altLang="zh-CN" sz="1600" b="0" i="0" dirty="0">
              <a:solidFill>
                <a:srgbClr val="1D1C1D"/>
              </a:solidFill>
              <a:effectLst/>
              <a:latin typeface="NotoSansSC"/>
            </a:endParaRPr>
          </a:p>
        </p:txBody>
      </p:sp>
    </p:spTree>
    <p:extLst>
      <p:ext uri="{BB962C8B-B14F-4D97-AF65-F5344CB8AC3E}">
        <p14:creationId xmlns:p14="http://schemas.microsoft.com/office/powerpoint/2010/main" val="35545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155" y="802640"/>
            <a:ext cx="85559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常见的</a:t>
            </a:r>
            <a:r>
              <a:rPr lang="en-US" altLang="zh-CN" dirty="0"/>
              <a:t>DML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数据库查询select </a:t>
            </a:r>
            <a:r>
              <a:rPr lang="en-US" altLang="zh-CN" b="1" dirty="0">
                <a:solidFill>
                  <a:srgbClr val="FF0000"/>
                </a:solidFill>
              </a:rPr>
              <a:t>… </a:t>
            </a:r>
            <a:r>
              <a:rPr lang="zh-CN" altLang="en-US" b="1" dirty="0">
                <a:solidFill>
                  <a:srgbClr val="FF0000"/>
                </a:solidFill>
              </a:rPr>
              <a:t>from </a:t>
            </a:r>
            <a:r>
              <a:rPr lang="en-US" altLang="zh-CN" b="1" dirty="0">
                <a:solidFill>
                  <a:srgbClr val="FF0000"/>
                </a:solidFill>
              </a:rPr>
              <a:t>… </a:t>
            </a:r>
            <a:r>
              <a:rPr lang="zh-CN" altLang="en-US" b="1" dirty="0">
                <a:solidFill>
                  <a:srgbClr val="FF0000"/>
                </a:solidFill>
              </a:rPr>
              <a:t>where </a:t>
            </a:r>
            <a:r>
              <a:rPr lang="en-US" altLang="zh-CN" b="1" dirty="0">
                <a:solidFill>
                  <a:srgbClr val="FF0000"/>
                </a:solidFill>
              </a:rPr>
              <a:t>…</a:t>
            </a:r>
            <a:r>
              <a:rPr lang="zh-CN" altLang="en-US" b="1" dirty="0">
                <a:solidFill>
                  <a:srgbClr val="FF0000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分组查询group by,分组时要注意select后的列名要适应分组，having为分组查询附加条件：select sno,avg(score) from student group by sno having(avg(score)&gt;60)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更名运算as:select sno as“学号”from </a:t>
            </a:r>
            <a:r>
              <a:rPr lang="en-US" altLang="zh-CN" dirty="0"/>
              <a:t>table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字符串匹配like,%匹配多个字符串，_匹配任意一个字符串：select*fromt1where sname like'a_'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数据库插入insert into values(): insert into t1 values('a',66)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数据库删除delete from..where: delete </a:t>
            </a:r>
            <a:r>
              <a:rPr lang="en-US" altLang="zh-CN" dirty="0"/>
              <a:t>from t1 </a:t>
            </a:r>
            <a:r>
              <a:rPr lang="zh-CN" altLang="en-US" dirty="0"/>
              <a:t>where sno=4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数据库修改update.set.where: update t1 set sname='aa‘ where sno=3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排序orderby,默认为升序，降序要加关键字DESC:select * from t</a:t>
            </a:r>
            <a:r>
              <a:rPr lang="en-US" altLang="zh-CN" dirty="0"/>
              <a:t>1 </a:t>
            </a:r>
            <a:r>
              <a:rPr lang="zh-CN" altLang="en-US" dirty="0"/>
              <a:t>order by </a:t>
            </a:r>
            <a:r>
              <a:rPr lang="en-US" altLang="zh-CN" dirty="0" err="1"/>
              <a:t>sno</a:t>
            </a:r>
            <a:endParaRPr lang="zh-CN" altLang="en-US" dirty="0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-SQL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040" y="862330"/>
            <a:ext cx="72275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DISTINCT</a:t>
            </a:r>
            <a:r>
              <a:rPr lang="zh-CN" altLang="en-US"/>
              <a:t>:过滤重复的选项，只保留一条记录。</a:t>
            </a:r>
          </a:p>
          <a:p>
            <a:r>
              <a:rPr lang="zh-CN" altLang="en-US"/>
              <a:t>比如：</a:t>
            </a:r>
            <a:r>
              <a:rPr lang="en-US" altLang="zh-CN"/>
              <a:t>select job from emp</a:t>
            </a:r>
            <a:r>
              <a:rPr lang="zh-CN" altLang="en-US"/>
              <a:t>会查出</a:t>
            </a:r>
            <a:r>
              <a:rPr lang="en-US" altLang="zh-CN"/>
              <a:t>emp</a:t>
            </a:r>
            <a:r>
              <a:rPr lang="zh-CN" altLang="en-US"/>
              <a:t>表中所有的工作，哪怕这些工作是重复的，但是</a:t>
            </a:r>
            <a:r>
              <a:rPr lang="en-US" altLang="zh-CN"/>
              <a:t>select distinct job from emp</a:t>
            </a:r>
            <a:r>
              <a:rPr lang="zh-CN" altLang="en-US"/>
              <a:t>就会去掉重复的工作</a:t>
            </a:r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UNION</a:t>
            </a:r>
            <a:r>
              <a:rPr lang="zh-CN" altLang="en-US"/>
              <a:t>:出现在两个SQL语句之间，将两个SQL语句的查询结果取并运算</a:t>
            </a:r>
          </a:p>
          <a:p>
            <a:r>
              <a:rPr lang="zh-CN" altLang="en-US"/>
              <a:t>比如：</a:t>
            </a:r>
          </a:p>
          <a:p>
            <a:r>
              <a:rPr lang="zh-CN" altLang="en-US"/>
              <a:t>SELECT * FROM products WHERE pro_type = 'phone'</a:t>
            </a:r>
          </a:p>
          <a:p>
            <a:r>
              <a:rPr lang="zh-CN" altLang="en-US"/>
              <a:t>UNION </a:t>
            </a:r>
          </a:p>
          <a:p>
            <a:r>
              <a:rPr lang="zh-CN" altLang="en-US"/>
              <a:t>SELECT * FROM products WHERE pro_type = 'tv'</a:t>
            </a:r>
          </a:p>
          <a:p>
            <a:r>
              <a:rPr lang="zh-CN" altLang="en-US"/>
              <a:t>上述SQL会返回phone类型和tv类型的所有产品记录。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-SQL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040" y="862330"/>
            <a:ext cx="72275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INTERSECT</a:t>
            </a:r>
            <a:r>
              <a:rPr lang="zh-CN" altLang="en-US"/>
              <a:t>:对两个SQL语句的查询结果做交运算，即值同时存在于两个语句才被选出。</a:t>
            </a:r>
          </a:p>
          <a:p>
            <a:r>
              <a:rPr lang="zh-CN" altLang="en-US"/>
              <a:t>比如：</a:t>
            </a:r>
          </a:p>
          <a:p>
            <a:r>
              <a:rPr lang="zh-CN" altLang="en-US"/>
              <a:t>SELECT * FROM products WHERE pro_name = 'phone'</a:t>
            </a:r>
          </a:p>
          <a:p>
            <a:r>
              <a:rPr lang="zh-CN" altLang="en-US"/>
              <a:t>INTERSECT</a:t>
            </a:r>
          </a:p>
          <a:p>
            <a:r>
              <a:rPr lang="zh-CN" altLang="en-US"/>
              <a:t>SELECT * FROM products WHERE pro_price &gt; 500</a:t>
            </a:r>
          </a:p>
          <a:p>
            <a:r>
              <a:rPr lang="zh-CN" altLang="en-US"/>
              <a:t>上述SQL会返回 pro_name = 'phone' 且 pro_price &gt; 500 的产品记录。</a:t>
            </a:r>
          </a:p>
          <a:p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MIN、AVG、MAX、COUNT</a:t>
            </a:r>
            <a:r>
              <a:rPr lang="zh-CN" altLang="en-US"/>
              <a:t>:分组查询时的聚合函数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-SQL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" y="987425"/>
            <a:ext cx="8495030" cy="349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/>
              <a:t>某销售公司数据库的零件关系P(零件号，零件名称，供应商，供应商所在地，库存量)，函数依赖集F={零件号→零件名称，</a:t>
            </a:r>
            <a:r>
              <a:rPr lang="en-US" altLang="zh-CN" sz="1700"/>
              <a:t>(</a:t>
            </a:r>
            <a:r>
              <a:rPr lang="zh-CN" altLang="en-US" sz="1700"/>
              <a:t>零件号，供应商</a:t>
            </a:r>
            <a:r>
              <a:rPr lang="en-US" altLang="zh-CN" sz="1700"/>
              <a:t>)</a:t>
            </a:r>
            <a:r>
              <a:rPr lang="zh-CN" altLang="en-US" sz="1700"/>
              <a:t>→库存量，供应商→供应商所在地。零件关系P属于</a:t>
            </a:r>
            <a:r>
              <a:rPr lang="en-US" altLang="zh-CN" sz="1700"/>
              <a:t>(</a:t>
            </a:r>
            <a:r>
              <a:rPr lang="zh-CN" altLang="en-US" sz="1700"/>
              <a:t>54</a:t>
            </a:r>
            <a:r>
              <a:rPr lang="en-US" altLang="zh-CN" sz="1700"/>
              <a:t>)</a:t>
            </a:r>
            <a:r>
              <a:rPr lang="zh-CN" altLang="en-US" sz="1700"/>
              <a:t>。查询各种零件的平均库存量、最多库存量与最少库存量之间差值的</a:t>
            </a:r>
            <a:r>
              <a:rPr lang="en-US" altLang="zh-CN" sz="1700"/>
              <a:t>SQ</a:t>
            </a:r>
            <a:r>
              <a:rPr lang="zh-CN" altLang="en-US" sz="1700"/>
              <a:t>L语句如下：SELECT</a:t>
            </a:r>
            <a:r>
              <a:rPr lang="en-US" altLang="zh-CN" sz="1700"/>
              <a:t> </a:t>
            </a:r>
            <a:r>
              <a:rPr lang="zh-CN" altLang="en-US" sz="1700"/>
              <a:t>零件号</a:t>
            </a:r>
            <a:r>
              <a:rPr lang="en-US" altLang="zh-CN" sz="1700"/>
              <a:t>,_</a:t>
            </a:r>
            <a:r>
              <a:rPr lang="zh-CN" altLang="en-US" sz="1700"/>
              <a:t>55</a:t>
            </a:r>
            <a:r>
              <a:rPr lang="en-US" altLang="zh-CN" sz="1700"/>
              <a:t>_ </a:t>
            </a:r>
            <a:r>
              <a:rPr lang="zh-CN" altLang="en-US" sz="1700"/>
              <a:t>FROM</a:t>
            </a:r>
            <a:r>
              <a:rPr lang="en-US" altLang="zh-CN" sz="1700"/>
              <a:t> P</a:t>
            </a:r>
            <a:r>
              <a:rPr lang="zh-CN" altLang="en-US" sz="1700"/>
              <a:t> </a:t>
            </a:r>
            <a:r>
              <a:rPr lang="en-US" altLang="zh-CN" sz="1700"/>
              <a:t>_</a:t>
            </a:r>
            <a:r>
              <a:rPr lang="zh-CN" altLang="en-US" sz="1700"/>
              <a:t>56_</a:t>
            </a:r>
          </a:p>
          <a:p>
            <a:r>
              <a:rPr lang="zh-CN" altLang="en-US" sz="1700"/>
              <a:t>54、A.1NF</a:t>
            </a:r>
            <a:r>
              <a:rPr lang="en-US" altLang="zh-CN" sz="1700"/>
              <a:t>     	</a:t>
            </a:r>
            <a:r>
              <a:rPr lang="zh-CN" altLang="en-US" sz="1700"/>
              <a:t>B.2NF</a:t>
            </a:r>
            <a:r>
              <a:rPr lang="en-US" altLang="zh-CN" sz="1700"/>
              <a:t>		</a:t>
            </a:r>
            <a:r>
              <a:rPr lang="zh-CN" altLang="en-US" sz="1700"/>
              <a:t>C.3NF</a:t>
            </a:r>
            <a:r>
              <a:rPr lang="en-US" altLang="zh-CN" sz="1700"/>
              <a:t>		</a:t>
            </a:r>
            <a:r>
              <a:rPr lang="zh-CN" altLang="en-US" sz="1700"/>
              <a:t>D.4NF</a:t>
            </a:r>
          </a:p>
          <a:p>
            <a:r>
              <a:rPr lang="zh-CN" altLang="en-US" sz="1700"/>
              <a:t>55、A.AVG(库存量)</a:t>
            </a:r>
            <a:r>
              <a:rPr lang="en-US" altLang="zh-CN" sz="1700"/>
              <a:t> </a:t>
            </a:r>
            <a:r>
              <a:rPr lang="zh-CN" altLang="en-US" sz="1700"/>
              <a:t>AS</a:t>
            </a:r>
            <a:r>
              <a:rPr lang="en-US" altLang="zh-CN" sz="1700"/>
              <a:t> </a:t>
            </a:r>
            <a:r>
              <a:rPr lang="zh-CN" altLang="en-US" sz="1700"/>
              <a:t>平均库存量，MAX(库存量)</a:t>
            </a:r>
            <a:r>
              <a:rPr lang="en-US" altLang="zh-CN" sz="1700"/>
              <a:t>-</a:t>
            </a:r>
            <a:r>
              <a:rPr lang="zh-CN" altLang="en-US" sz="1700"/>
              <a:t>MIN(库存量)</a:t>
            </a:r>
            <a:r>
              <a:rPr lang="en-US" altLang="zh-CN" sz="1700"/>
              <a:t> </a:t>
            </a:r>
            <a:r>
              <a:rPr lang="zh-CN" altLang="en-US" sz="1700"/>
              <a:t>AS差值</a:t>
            </a:r>
          </a:p>
          <a:p>
            <a:pPr indent="457200"/>
            <a:r>
              <a:rPr lang="zh-CN" altLang="en-US" sz="1700"/>
              <a:t>B.平均库存量</a:t>
            </a:r>
            <a:r>
              <a:rPr lang="en-US" altLang="zh-CN" sz="1700"/>
              <a:t> </a:t>
            </a:r>
            <a:r>
              <a:rPr lang="zh-CN" altLang="en-US" sz="1700"/>
              <a:t>AS AVG(库存量)，差值AS MAXI库存量)-MIN(库存量)</a:t>
            </a:r>
          </a:p>
          <a:p>
            <a:pPr indent="457200"/>
            <a:r>
              <a:rPr lang="zh-CN" altLang="en-US" sz="1700"/>
              <a:t>C.AVG库存量</a:t>
            </a:r>
            <a:r>
              <a:rPr lang="en-US" altLang="zh-CN" sz="1700"/>
              <a:t> </a:t>
            </a:r>
            <a:r>
              <a:rPr lang="zh-CN" altLang="en-US" sz="1700"/>
              <a:t>AS</a:t>
            </a:r>
            <a:r>
              <a:rPr lang="en-US" altLang="zh-CN" sz="1700"/>
              <a:t> </a:t>
            </a:r>
            <a:r>
              <a:rPr lang="zh-CN" altLang="en-US" sz="1700"/>
              <a:t>平均库存量，MAX库存量</a:t>
            </a:r>
            <a:r>
              <a:rPr lang="en-US" altLang="zh-CN" sz="1700"/>
              <a:t>-</a:t>
            </a:r>
            <a:r>
              <a:rPr lang="zh-CN" altLang="en-US" sz="1700"/>
              <a:t>MIN库存量</a:t>
            </a:r>
            <a:r>
              <a:rPr lang="en-US" altLang="zh-CN" sz="1700"/>
              <a:t> </a:t>
            </a:r>
            <a:r>
              <a:rPr lang="zh-CN" altLang="en-US" sz="1700"/>
              <a:t>AS差值</a:t>
            </a:r>
          </a:p>
          <a:p>
            <a:pPr indent="457200"/>
            <a:r>
              <a:rPr lang="zh-CN" altLang="en-US" sz="1700"/>
              <a:t>D.平均库存量</a:t>
            </a:r>
            <a:r>
              <a:rPr lang="en-US" altLang="zh-CN" sz="1700"/>
              <a:t> </a:t>
            </a:r>
            <a:r>
              <a:rPr lang="zh-CN" altLang="en-US" sz="1700"/>
              <a:t>AS AVG库存量，差值AS MAX)库存量</a:t>
            </a:r>
            <a:r>
              <a:rPr lang="en-US" altLang="zh-CN" sz="1700"/>
              <a:t>-</a:t>
            </a:r>
            <a:r>
              <a:rPr lang="zh-CN" altLang="en-US" sz="1700"/>
              <a:t>MIN库存量</a:t>
            </a:r>
          </a:p>
          <a:p>
            <a:r>
              <a:rPr lang="zh-CN" altLang="en-US" sz="1700"/>
              <a:t>56、A.ORDER BY供应商</a:t>
            </a:r>
          </a:p>
          <a:p>
            <a:pPr indent="457200"/>
            <a:r>
              <a:rPr lang="zh-CN" altLang="en-US" sz="1700"/>
              <a:t>B.ORDER BY零件号</a:t>
            </a:r>
          </a:p>
          <a:p>
            <a:pPr indent="457200"/>
            <a:r>
              <a:rPr lang="zh-CN" altLang="en-US" sz="1700"/>
              <a:t>C.GROUP BY供应商</a:t>
            </a:r>
          </a:p>
          <a:p>
            <a:pPr indent="457200"/>
            <a:r>
              <a:rPr lang="zh-CN" altLang="en-US" sz="1700"/>
              <a:t>D.GROUP BY零件号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605" y="987425"/>
            <a:ext cx="84950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/>
              <a:t>若有关系R(ABCDE)和S(BCFG),则R和S自然连结运算后的属性列有(51)个，与表达式</a:t>
            </a:r>
          </a:p>
          <a:p>
            <a:r>
              <a:rPr lang="zh-CN" altLang="en-US" sz="1700" dirty="0"/>
              <a:t>                                等价的SQL语句如下： SE</a:t>
            </a:r>
            <a:r>
              <a:rPr lang="en-US" altLang="zh-CN" sz="1700" dirty="0"/>
              <a:t>LE</a:t>
            </a:r>
            <a:r>
              <a:rPr lang="zh-CN" altLang="en-US" sz="1700" dirty="0"/>
              <a:t>CT(52) FROM(53)WHERE(54);</a:t>
            </a:r>
          </a:p>
          <a:p>
            <a:r>
              <a:rPr lang="zh-CN" altLang="en-US" sz="1700" dirty="0"/>
              <a:t>(51)A.5</a:t>
            </a:r>
            <a:r>
              <a:rPr lang="en-US" altLang="zh-CN" sz="1700" dirty="0"/>
              <a:t>           </a:t>
            </a:r>
            <a:r>
              <a:rPr lang="zh-CN" altLang="en-US" sz="1700" dirty="0"/>
              <a:t>B.6</a:t>
            </a:r>
            <a:r>
              <a:rPr lang="en-US" altLang="zh-CN" sz="1700" dirty="0"/>
              <a:t>                  </a:t>
            </a:r>
            <a:r>
              <a:rPr lang="zh-CN" altLang="en-US" sz="1700" dirty="0"/>
              <a:t>C.7</a:t>
            </a:r>
            <a:r>
              <a:rPr lang="en-US" altLang="zh-CN" sz="1700" dirty="0"/>
              <a:t>              </a:t>
            </a:r>
            <a:r>
              <a:rPr lang="zh-CN" altLang="en-US" sz="1700" dirty="0"/>
              <a:t>D.9</a:t>
            </a:r>
          </a:p>
          <a:p>
            <a:r>
              <a:rPr lang="zh-CN" altLang="en-US" sz="1700" dirty="0"/>
              <a:t>(52)A.</a:t>
            </a:r>
            <a:r>
              <a:rPr lang="en-US" altLang="zh-CN" sz="1700" dirty="0"/>
              <a:t> </a:t>
            </a:r>
            <a:r>
              <a:rPr lang="zh-CN" altLang="en-US" sz="1700" dirty="0"/>
              <a:t>A,R.C,F,G</a:t>
            </a:r>
            <a:r>
              <a:rPr lang="en-US" altLang="zh-CN" sz="1700" dirty="0"/>
              <a:t>                      </a:t>
            </a:r>
            <a:r>
              <a:rPr lang="zh-CN" altLang="en-US" sz="1700" dirty="0"/>
              <a:t>B.</a:t>
            </a:r>
            <a:r>
              <a:rPr lang="en-US" altLang="zh-CN" sz="1700" dirty="0"/>
              <a:t> </a:t>
            </a:r>
            <a:r>
              <a:rPr lang="zh-CN" altLang="en-US" sz="1700" dirty="0"/>
              <a:t>A,C,S.B,S.F</a:t>
            </a:r>
            <a:r>
              <a:rPr lang="en-US" altLang="zh-CN" sz="1700" dirty="0"/>
              <a:t>                 </a:t>
            </a:r>
            <a:r>
              <a:rPr lang="zh-CN" altLang="en-US" sz="1700" dirty="0"/>
              <a:t>C.</a:t>
            </a:r>
            <a:r>
              <a:rPr lang="en-US" altLang="zh-CN" sz="1700" dirty="0"/>
              <a:t> </a:t>
            </a:r>
            <a:r>
              <a:rPr lang="zh-CN" altLang="en-US" sz="1700" dirty="0"/>
              <a:t>A,C,S.B,S.C</a:t>
            </a:r>
            <a:r>
              <a:rPr lang="en-US" altLang="zh-CN" sz="1700" dirty="0"/>
              <a:t>                  </a:t>
            </a:r>
            <a:r>
              <a:rPr lang="zh-CN" altLang="en-US" sz="1700" dirty="0"/>
              <a:t>D.</a:t>
            </a:r>
            <a:r>
              <a:rPr lang="en-US" altLang="zh-CN" sz="1700" dirty="0"/>
              <a:t> </a:t>
            </a:r>
            <a:r>
              <a:rPr lang="zh-CN" altLang="en-US" sz="1700" dirty="0"/>
              <a:t>R.A,R.C,S.B,S.C</a:t>
            </a:r>
          </a:p>
          <a:p>
            <a:r>
              <a:rPr lang="zh-CN" altLang="en-US" sz="1700" dirty="0"/>
              <a:t>(53)A.R</a:t>
            </a:r>
            <a:r>
              <a:rPr lang="en-US" altLang="zh-CN" sz="1700" dirty="0"/>
              <a:t>                                     </a:t>
            </a:r>
            <a:r>
              <a:rPr lang="zh-CN" altLang="en-US" sz="1700" dirty="0"/>
              <a:t>B.S</a:t>
            </a:r>
            <a:r>
              <a:rPr lang="en-US" altLang="zh-CN" sz="1700" dirty="0"/>
              <a:t>                                   </a:t>
            </a:r>
            <a:r>
              <a:rPr lang="zh-CN" altLang="en-US" sz="1700" dirty="0"/>
              <a:t>C.RS</a:t>
            </a:r>
            <a:r>
              <a:rPr lang="en-US" altLang="zh-CN" sz="1700" dirty="0"/>
              <a:t>                                 </a:t>
            </a:r>
            <a:r>
              <a:rPr lang="zh-CN" altLang="en-US" sz="1700" dirty="0"/>
              <a:t>D.R,S</a:t>
            </a:r>
          </a:p>
          <a:p>
            <a:r>
              <a:rPr lang="zh-CN" altLang="en-US" sz="1700" dirty="0"/>
              <a:t>(54)A.R.B=S.B AND R.C=S.C AND R.C&lt;S.B</a:t>
            </a:r>
            <a:r>
              <a:rPr lang="en-US" altLang="zh-CN" sz="1700" dirty="0"/>
              <a:t>           </a:t>
            </a:r>
            <a:r>
              <a:rPr lang="zh-CN" altLang="en-US" sz="1700" dirty="0"/>
              <a:t>B.R.B=S.B AND R.C=S.CAND R.C&lt;S.F</a:t>
            </a:r>
            <a:r>
              <a:rPr lang="en-US" altLang="zh-CN" sz="1700" dirty="0"/>
              <a:t>        </a:t>
            </a:r>
          </a:p>
          <a:p>
            <a:r>
              <a:rPr lang="en-US" altLang="zh-CN" sz="1700" dirty="0"/>
              <a:t>       </a:t>
            </a:r>
            <a:r>
              <a:rPr lang="zh-CN" altLang="en-US" sz="1700" dirty="0"/>
              <a:t>C.R.B=S.B OR R.C= S.COR R.C&lt;5.B</a:t>
            </a:r>
            <a:r>
              <a:rPr lang="en-US" altLang="zh-CN" sz="1700" dirty="0"/>
              <a:t>                 </a:t>
            </a:r>
            <a:r>
              <a:rPr lang="zh-CN" altLang="en-US" sz="1700" dirty="0"/>
              <a:t>D.R.B=5.B OR R.C=S.C OR R.C&lt;S,F</a:t>
            </a:r>
          </a:p>
          <a:p>
            <a:endParaRPr lang="zh-CN" altLang="en-US" sz="1700" dirty="0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CFB8F1-474A-4727-9B10-39074DF74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1275606"/>
            <a:ext cx="1566177" cy="21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5814" y="0"/>
            <a:ext cx="9149813" cy="31478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8" b="41862"/>
          <a:stretch>
            <a:fillRect/>
          </a:stretch>
        </p:blipFill>
        <p:spPr>
          <a:xfrm>
            <a:off x="75977" y="1313950"/>
            <a:ext cx="9119255" cy="101325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60024" y="3490692"/>
            <a:ext cx="5212106" cy="72008"/>
            <a:chOff x="539552" y="195486"/>
            <a:chExt cx="1482080" cy="72008"/>
          </a:xfrm>
        </p:grpSpPr>
        <p:sp>
          <p:nvSpPr>
            <p:cNvPr id="6" name="矩形 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88016" y="35627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2202" y="3692390"/>
            <a:ext cx="1762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TIANBO     </a:t>
            </a: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天博教育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2399" y="3490389"/>
            <a:ext cx="1119868" cy="466662"/>
            <a:chOff x="3163712" y="2643758"/>
            <a:chExt cx="1119868" cy="466662"/>
          </a:xfrm>
        </p:grpSpPr>
        <p:sp>
          <p:nvSpPr>
            <p:cNvPr id="11" name="矩形 10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958449" y="3603819"/>
            <a:ext cx="422023" cy="422023"/>
            <a:chOff x="2492224" y="1959430"/>
            <a:chExt cx="2148114" cy="2148114"/>
          </a:xfrm>
        </p:grpSpPr>
        <p:sp>
          <p:nvSpPr>
            <p:cNvPr id="14" name="椭圆 13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968951" y="3631309"/>
            <a:ext cx="422023" cy="422023"/>
            <a:chOff x="6564085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64895" y="3603819"/>
            <a:ext cx="422023" cy="422023"/>
            <a:chOff x="4528154" y="1959430"/>
            <a:chExt cx="2148114" cy="2148114"/>
          </a:xfrm>
        </p:grpSpPr>
        <p:sp>
          <p:nvSpPr>
            <p:cNvPr id="25" name="椭圆 24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568518" y="4155926"/>
            <a:ext cx="650361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en-US" altLang="zh-CN" sz="4400" b="1" spc="225" dirty="0">
                <a:solidFill>
                  <a:srgbClr val="E74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spc="225" dirty="0">
              <a:solidFill>
                <a:srgbClr val="E74C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11081" r="26729" b="10654"/>
          <a:stretch>
            <a:fillRect/>
          </a:stretch>
        </p:blipFill>
        <p:spPr>
          <a:xfrm>
            <a:off x="2511291" y="527370"/>
            <a:ext cx="4298708" cy="2766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7" t="32342" r="5913"/>
          <a:stretch>
            <a:fillRect/>
          </a:stretch>
        </p:blipFill>
        <p:spPr>
          <a:xfrm>
            <a:off x="5169460" y="1149248"/>
            <a:ext cx="2834707" cy="25053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29602" r="64869" b="13234"/>
          <a:stretch>
            <a:fillRect/>
          </a:stretch>
        </p:blipFill>
        <p:spPr>
          <a:xfrm>
            <a:off x="1259632" y="855905"/>
            <a:ext cx="2329811" cy="2438163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1905525" y="1626352"/>
            <a:ext cx="985403" cy="860835"/>
            <a:chOff x="882603" y="2302677"/>
            <a:chExt cx="1093895" cy="9556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Freeform 14"/>
            <p:cNvSpPr/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18"/>
            <p:cNvSpPr/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19"/>
            <p:cNvSpPr/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20"/>
            <p:cNvSpPr/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21"/>
            <p:cNvSpPr/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11878" y="1184383"/>
            <a:ext cx="1107210" cy="863644"/>
            <a:chOff x="2855366" y="2301118"/>
            <a:chExt cx="1229112" cy="95873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Freeform 26"/>
            <p:cNvSpPr/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69930" y="1649324"/>
            <a:ext cx="902512" cy="896059"/>
            <a:chOff x="7367401" y="2282771"/>
            <a:chExt cx="1001878" cy="99471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Freeform 32"/>
            <p:cNvSpPr/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99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99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699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99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699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199"/>
                            </p:stCondLst>
                            <p:childTnLst>
                              <p:par>
                                <p:cTn id="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84120" y="697230"/>
            <a:ext cx="4687570" cy="399351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数据库安全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970" y="843280"/>
            <a:ext cx="88068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静态转储：即</a:t>
            </a:r>
            <a:r>
              <a:rPr lang="zh-CN" altLang="en-US">
                <a:solidFill>
                  <a:srgbClr val="FF0000"/>
                </a:solidFill>
              </a:rPr>
              <a:t>冷备份</a:t>
            </a:r>
            <a:r>
              <a:rPr lang="zh-CN" altLang="en-US"/>
              <a:t>，指在转储期间不允许对数据库进行任何存取、修改操作；优点是非常快速的备份方法、容易归档(直接物理复制操作);缺点是只能提供到某一时间点上的恢复，不能做其他工作，不能按表或按用户恢复。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动态转储：即</a:t>
            </a:r>
            <a:r>
              <a:rPr lang="zh-CN" altLang="en-US">
                <a:solidFill>
                  <a:srgbClr val="FF0000"/>
                </a:solidFill>
              </a:rPr>
              <a:t>热备份</a:t>
            </a:r>
            <a:r>
              <a:rPr lang="zh-CN" altLang="en-US"/>
              <a:t>，在转储期间允许对数据库进行存取、修改操作，因此，转储和用户事务可并发执行；优点是可在表空间或数据库文件级备份，数据库仍可使用，可达到秒级恢复；缺点是不能出错，否则后果严重，若热备份不成功，所得结果几乎全部无效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完全备份：备份所有数据。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差量备份：仅备份上一次</a:t>
            </a:r>
            <a:r>
              <a:rPr lang="zh-CN" altLang="en-US">
                <a:solidFill>
                  <a:srgbClr val="FF0000"/>
                </a:solidFill>
              </a:rPr>
              <a:t>完全备份</a:t>
            </a:r>
            <a:r>
              <a:rPr lang="zh-CN" altLang="en-US"/>
              <a:t>之后变化的数据。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增量备份：备份上一次备份之后变化的数据。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日志文件</a:t>
            </a:r>
            <a:r>
              <a:rPr lang="zh-CN" altLang="en-US"/>
              <a:t>：在事务处理过程中，DBMS把事务开始、事务结束以及对数据库的插入、删除和修改的每一次操作写入日志文件。一旦发生故障，DBMS的恢复子系统利用日志文件撤销事务对数据库的改变，回退到事务的初始状态。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数据库安全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50" y="772160"/>
            <a:ext cx="48272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分布式数据库</a:t>
            </a:r>
            <a:r>
              <a:rPr lang="zh-CN" altLang="en-US" sz="1600" dirty="0"/>
              <a:t>：局部数据库位于不同的物理位置，使用一个全局DBMS将所有局部数据库联网管理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分片模式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水平分片：将表中</a:t>
            </a:r>
            <a:r>
              <a:rPr lang="zh-CN" altLang="en-US" sz="1600" dirty="0">
                <a:solidFill>
                  <a:srgbClr val="FF0000"/>
                </a:solidFill>
              </a:rPr>
              <a:t>水平的记录</a:t>
            </a:r>
            <a:r>
              <a:rPr lang="zh-CN" altLang="en-US" sz="1600" dirty="0"/>
              <a:t>分别存放在不同的地方。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垂直分片：将表中的</a:t>
            </a:r>
            <a:r>
              <a:rPr lang="zh-CN" altLang="en-US" sz="1600" dirty="0">
                <a:solidFill>
                  <a:srgbClr val="FF0000"/>
                </a:solidFill>
              </a:rPr>
              <a:t>垂直的列值</a:t>
            </a:r>
            <a:r>
              <a:rPr lang="zh-CN" altLang="en-US" sz="1600" dirty="0"/>
              <a:t>分别存放在不同的地方。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分布模式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分片透明性：用户或应用程序</a:t>
            </a:r>
            <a:r>
              <a:rPr lang="zh-CN" altLang="en-US" sz="1600" dirty="0">
                <a:solidFill>
                  <a:srgbClr val="FF0000"/>
                </a:solidFill>
              </a:rPr>
              <a:t>不需要知道逻辑上访问的表具体是如何分块存储的。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位置透明性：应用程序</a:t>
            </a:r>
            <a:r>
              <a:rPr lang="zh-CN" altLang="en-US" sz="1600" dirty="0">
                <a:solidFill>
                  <a:srgbClr val="FF0000"/>
                </a:solidFill>
              </a:rPr>
              <a:t>不关心数据存储物理位置的改变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逻辑透明性：用户或应用程序</a:t>
            </a:r>
            <a:r>
              <a:rPr lang="zh-CN" altLang="en-US" sz="1600" dirty="0">
                <a:solidFill>
                  <a:srgbClr val="FF0000"/>
                </a:solidFill>
              </a:rPr>
              <a:t>无需知道局部使用的是哪种数据模型。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复制透明性：用户或应用程序</a:t>
            </a:r>
            <a:r>
              <a:rPr lang="zh-CN" altLang="en-US" sz="1600" dirty="0">
                <a:solidFill>
                  <a:srgbClr val="FF0000"/>
                </a:solidFill>
              </a:rPr>
              <a:t>不关心复制的数据从何而来。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分布式数据库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16145" y="1275715"/>
            <a:ext cx="4222115" cy="2592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504" y="824415"/>
            <a:ext cx="87909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数据仓库</a:t>
            </a:r>
            <a:r>
              <a:rPr lang="zh-CN" altLang="en-US" dirty="0"/>
              <a:t>：一个</a:t>
            </a:r>
            <a:r>
              <a:rPr lang="zh-CN" altLang="en-US" dirty="0">
                <a:solidFill>
                  <a:srgbClr val="FF0000"/>
                </a:solidFill>
              </a:rPr>
              <a:t>面向主题的、集成的、非易失的、且随时间变化的</a:t>
            </a:r>
            <a:r>
              <a:rPr lang="zh-CN" altLang="en-US" dirty="0"/>
              <a:t>数据集合，用于支持管理决策。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面向主题</a:t>
            </a:r>
            <a:r>
              <a:rPr lang="zh-CN" altLang="en-US" dirty="0"/>
              <a:t>：按照一定的主题域进行组织的。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集成的</a:t>
            </a:r>
            <a:r>
              <a:rPr lang="zh-CN" altLang="en-US" dirty="0"/>
              <a:t>：数据仓库中的数据是在对原有分散的数据库数据抽取、清理的基础上经过系统加工、汇总和整理得到的，必须消除源数据中的不一致性，以保证数据仓库内的信息是关于整个企业的一致的全局信息。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相对稳定的</a:t>
            </a:r>
            <a:r>
              <a:rPr lang="zh-CN" altLang="en-US" dirty="0"/>
              <a:t>：数据仓库的数据主要供企业决策分析之用，所涉及的数据操作主要是数据查询，一旦某个数据进入数据仓库以后，一般情况下将被长期保留，也就是数据仓库中一般有大量的查询操作，但修改和删除操作很少，通常只需要定期的加载、刷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反映历史变化</a:t>
            </a:r>
            <a:r>
              <a:rPr lang="zh-CN" altLang="en-US" dirty="0"/>
              <a:t>：数据仓库中的数据通常包含历史信息，系统记录了企业从过去某一时点(如开始应用数据仓库的时点)到目前的各个阶段的信息，通过这些信息，可以对企业的发展历程和未来趋势做出定量分析和预测。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数据仓库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629920"/>
            <a:ext cx="8763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数据仓库的结构通常包含四个层次，如下图所示：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数据源</a:t>
            </a:r>
            <a:r>
              <a:rPr lang="zh-CN" altLang="en-US" sz="1600" dirty="0"/>
              <a:t>：是数据仓库系统的基础，是整个系统的数据源泉。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数据的存储与管理</a:t>
            </a:r>
            <a:r>
              <a:rPr lang="zh-CN" altLang="en-US" sz="1600" dirty="0"/>
              <a:t>：是整个数据仓库系统的核心。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0LAP(联机分析处理)服务器</a:t>
            </a:r>
            <a:r>
              <a:rPr lang="zh-CN" altLang="en-US" sz="1600" dirty="0"/>
              <a:t>：对分析需要的数据进行有效集成，按多维模型组织，以便进行多角度、多层次的分析，并发现趋势。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前端工具</a:t>
            </a:r>
            <a:r>
              <a:rPr lang="zh-CN" altLang="en-US" sz="1600" dirty="0"/>
              <a:t>：主要包括各种报表工具、查询工具、数据分析工具、数据挖掘工具以及各种基于数据仓库或数据集市的应用开发工具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数据仓库</a:t>
            </a: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38960" y="2355850"/>
            <a:ext cx="5252720" cy="2356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771525"/>
            <a:ext cx="7595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BI系统</a:t>
            </a:r>
            <a:r>
              <a:rPr lang="zh-CN" altLang="en-US" dirty="0"/>
              <a:t>(Business Intelligence System)是运用各种工具、技术与方法,对企业数据进行收集、整理、分析,产生经营决策情报的系统。它可以帮助企业管理层制定正确的经营策略和取得商业成功。主要包括</a:t>
            </a:r>
            <a:r>
              <a:rPr lang="zh-CN" altLang="en-US" dirty="0">
                <a:solidFill>
                  <a:srgbClr val="FF0000"/>
                </a:solidFill>
              </a:rPr>
              <a:t>数据预处理、建立数据仓库、数据分析和数据展现</a:t>
            </a:r>
            <a:r>
              <a:rPr lang="zh-CN" altLang="en-US" dirty="0"/>
              <a:t>四个主要阶段。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750" y="1923415"/>
            <a:ext cx="82575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数据预处理：</a:t>
            </a:r>
            <a:r>
              <a:rPr lang="zh-CN" altLang="en-US" dirty="0"/>
              <a:t>是整合企业原始数据的第一步，它包括数据的抽取(Extraction)、转换(Transformation)和加载(Load)三个过程(ETL过程);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建立数据仓库：</a:t>
            </a:r>
            <a:r>
              <a:rPr lang="zh-CN" altLang="en-US" dirty="0"/>
              <a:t>是处理海量数据的基础；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数据分析：</a:t>
            </a:r>
            <a:r>
              <a:rPr lang="zh-CN" altLang="en-US" dirty="0"/>
              <a:t>是体现系统智能的关键，一般采用联机分析处理(0LAP)和数据挖掘两大技术。联机分析处理不仅进行数据汇总/聚集，同时还提供切片、切块、下钻、上卷和旋转等数据分析功能，用户可以方便地对海量数据进行多维分析。数据挖掘的目标则是挖掘数据背后隐藏的知识，通过关联分析、聚类和分类等方法建立分析模型，预测企业未来发展趋势和将要面临的问题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数据展现：</a:t>
            </a:r>
            <a:r>
              <a:rPr lang="zh-CN" altLang="en-US" dirty="0"/>
              <a:t>主要保障系统分析结果的可视化。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数据仓库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2615" y="717550"/>
            <a:ext cx="80130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反规范化技术：规范化设计后，数据库设计者希望</a:t>
            </a:r>
            <a:r>
              <a:rPr lang="zh-CN" altLang="en-US" sz="1600" dirty="0">
                <a:solidFill>
                  <a:srgbClr val="FF0000"/>
                </a:solidFill>
              </a:rPr>
              <a:t>牺牲部分规范化来提高性能。</a:t>
            </a: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采用反规范化技术的益处：降低连接操作的需求、降低外码和索引的数目，还</a:t>
            </a:r>
            <a:r>
              <a:rPr lang="zh-CN" altLang="en-US" sz="1600" dirty="0">
                <a:solidFill>
                  <a:srgbClr val="FF0000"/>
                </a:solidFill>
              </a:rPr>
              <a:t>可能减少表的数目，能够提高查询效率。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可能带来的问题：数据的</a:t>
            </a:r>
            <a:r>
              <a:rPr lang="zh-CN" altLang="en-US" sz="1600" dirty="0">
                <a:solidFill>
                  <a:srgbClr val="FF0000"/>
                </a:solidFill>
              </a:rPr>
              <a:t>重复存储</a:t>
            </a:r>
            <a:r>
              <a:rPr lang="zh-CN" altLang="en-US" sz="1600" dirty="0"/>
              <a:t>，浪费了磁盘空间；可能出现数据的</a:t>
            </a:r>
            <a:r>
              <a:rPr lang="zh-CN" altLang="en-US" sz="1600" dirty="0">
                <a:solidFill>
                  <a:srgbClr val="FF0000"/>
                </a:solidFill>
              </a:rPr>
              <a:t>完整性问题</a:t>
            </a:r>
            <a:r>
              <a:rPr lang="zh-CN" altLang="en-US" sz="1600" dirty="0"/>
              <a:t>，为了保障数据的一致性，增加了数据维护的复杂性，会</a:t>
            </a:r>
            <a:r>
              <a:rPr lang="zh-CN" altLang="en-US" sz="1600" dirty="0">
                <a:solidFill>
                  <a:srgbClr val="FF0000"/>
                </a:solidFill>
              </a:rPr>
              <a:t>降低修改速度</a:t>
            </a:r>
            <a:r>
              <a:rPr lang="zh-CN" altLang="en-US" sz="1600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具体方法：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增加冗余列：在</a:t>
            </a:r>
            <a:r>
              <a:rPr lang="zh-CN" altLang="en-US" sz="1600" dirty="0">
                <a:solidFill>
                  <a:srgbClr val="FF0000"/>
                </a:solidFill>
              </a:rPr>
              <a:t>多个表中保留相同的列</a:t>
            </a:r>
            <a:r>
              <a:rPr lang="zh-CN" altLang="en-US" sz="1600" dirty="0"/>
              <a:t>，通过增加数据冗余减少或避免查询时的连接操作。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增加派生列：在表中增加可以由</a:t>
            </a:r>
            <a:r>
              <a:rPr lang="zh-CN" altLang="en-US" sz="1600" dirty="0">
                <a:solidFill>
                  <a:srgbClr val="FF0000"/>
                </a:solidFill>
              </a:rPr>
              <a:t>本表或其它表中数据计算生成的列</a:t>
            </a:r>
            <a:r>
              <a:rPr lang="zh-CN" altLang="en-US" sz="1600" dirty="0"/>
              <a:t>，减少查询时的连接操作并避免计算或使用集合函数。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重新组表：如果许多用户需要查看两个表连接出来的结果数据，则把这</a:t>
            </a:r>
            <a:r>
              <a:rPr lang="zh-CN" altLang="en-US" sz="1600" dirty="0">
                <a:solidFill>
                  <a:srgbClr val="FF0000"/>
                </a:solidFill>
              </a:rPr>
              <a:t>两个表重新组成一个表来减少连接而提高性能。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水平分割表：根据一列或多列数据的值，把</a:t>
            </a:r>
            <a:r>
              <a:rPr lang="zh-CN" altLang="en-US" sz="1600" dirty="0">
                <a:solidFill>
                  <a:srgbClr val="FF0000"/>
                </a:solidFill>
              </a:rPr>
              <a:t>数据放到多个独立的表中</a:t>
            </a:r>
            <a:r>
              <a:rPr lang="zh-CN" altLang="en-US" sz="1600" dirty="0"/>
              <a:t>，主要用于表数据规模很大、表中数据相对独立或数据需要存放到多个介质上时使用。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垂直分割表：对表进行分割，将</a:t>
            </a:r>
            <a:r>
              <a:rPr lang="zh-CN" altLang="en-US" sz="1600" dirty="0">
                <a:solidFill>
                  <a:srgbClr val="FF0000"/>
                </a:solidFill>
              </a:rPr>
              <a:t>主键与部分列放到一个表中</a:t>
            </a:r>
            <a:r>
              <a:rPr lang="zh-CN" altLang="en-US" sz="1600" dirty="0"/>
              <a:t>，主键与其它列放到另一个表中，在查询时减少</a:t>
            </a:r>
            <a:r>
              <a:rPr lang="en-US" altLang="zh-CN" sz="1600" dirty="0"/>
              <a:t>l</a:t>
            </a:r>
            <a:r>
              <a:rPr lang="zh-CN" altLang="en-US" sz="1600" dirty="0"/>
              <a:t>/0次数。</a:t>
            </a: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反规范化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5665" y="859155"/>
            <a:ext cx="7150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特点：大量化、多样化、价值密度低、快速化。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大数据和传统数据的比较如下：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18490" y="3651885"/>
            <a:ext cx="7573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要处理大数据，一般使用集群平台，称为大数据处理系统，其特征为：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高度可扩展性、高性能、高度容错、支持异构环境、较短的分析延迟、易用且开放的接口、较低成本、向下兼容性。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59840" y="1788160"/>
            <a:ext cx="6123940" cy="133286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数据库系统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0e0a2ba-7e34-4787-86f4-c2317ac5d6aa"/>
  <p:tag name="COMMONDATA" val="eyJoZGlkIjoiMDI1ZDBmNTAwNjIyMjhjMjg3MjA5YmUxMzExMTBhZ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8360,&quot;width&quot;:1362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2651</Words>
  <Application>Microsoft Office PowerPoint</Application>
  <PresentationFormat>全屏显示(16:9)</PresentationFormat>
  <Paragraphs>191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NotoSansSC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洋 汪</cp:lastModifiedBy>
  <cp:revision>179</cp:revision>
  <dcterms:created xsi:type="dcterms:W3CDTF">2015-03-22T11:03:00Z</dcterms:created>
  <dcterms:modified xsi:type="dcterms:W3CDTF">2023-06-21T15:06:51Z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2052-11.1.0.14177</vt:lpwstr>
  </property>
  <property fmtid="{D5CDD505-2E9C-101B-9397-08002B2CF9AE}" pid="3" name="ICV">
    <vt:lpwstr>BBD3920CE3F8443DB356F5CBF7453483_13</vt:lpwstr>
  </property>
</Properties>
</file>