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sldIdLst>
    <p:sldId id="414" r:id="rId2"/>
    <p:sldId id="757" r:id="rId3"/>
    <p:sldId id="758" r:id="rId4"/>
    <p:sldId id="730" r:id="rId5"/>
    <p:sldId id="731" r:id="rId6"/>
    <p:sldId id="732" r:id="rId7"/>
    <p:sldId id="733" r:id="rId8"/>
    <p:sldId id="734" r:id="rId9"/>
    <p:sldId id="761" r:id="rId10"/>
    <p:sldId id="735" r:id="rId11"/>
    <p:sldId id="736" r:id="rId12"/>
    <p:sldId id="737" r:id="rId13"/>
    <p:sldId id="738" r:id="rId14"/>
    <p:sldId id="739" r:id="rId15"/>
    <p:sldId id="740" r:id="rId16"/>
    <p:sldId id="742" r:id="rId17"/>
    <p:sldId id="743" r:id="rId18"/>
    <p:sldId id="744" r:id="rId19"/>
    <p:sldId id="745" r:id="rId20"/>
    <p:sldId id="746" r:id="rId21"/>
    <p:sldId id="747" r:id="rId22"/>
    <p:sldId id="750" r:id="rId23"/>
    <p:sldId id="748" r:id="rId24"/>
    <p:sldId id="749" r:id="rId25"/>
    <p:sldId id="751" r:id="rId26"/>
    <p:sldId id="752" r:id="rId27"/>
    <p:sldId id="756" r:id="rId28"/>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82"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C2E"/>
    <a:srgbClr val="131426"/>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216" d="100"/>
          <a:sy n="216" d="100"/>
        </p:scale>
        <p:origin x="200" y="116"/>
      </p:cViewPr>
      <p:guideLst>
        <p:guide orient="horz" pos="1482"/>
        <p:guide pos="2871"/>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2023/6/28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FF0000"/>
                </a:solidFill>
                <a:sym typeface="+mn-ea"/>
              </a:rPr>
              <a:t>历年真题考情</a:t>
            </a:r>
            <a:r>
              <a:rPr lang="zh-CN" altLang="en-US">
                <a:sym typeface="+mn-ea"/>
              </a:rPr>
              <a:t>：本章节偶尔会考到，一般也是占3-5分。</a:t>
            </a:r>
            <a:endParaRPr lang="zh-CN" altLang="en-US"/>
          </a:p>
          <a:p>
            <a:r>
              <a:rPr lang="zh-CN" altLang="en-US">
                <a:solidFill>
                  <a:srgbClr val="FF0000"/>
                </a:solidFill>
                <a:sym typeface="+mn-ea"/>
              </a:rPr>
              <a:t>第二版更新</a:t>
            </a:r>
            <a:r>
              <a:rPr lang="zh-CN" altLang="en-US">
                <a:sym typeface="+mn-ea"/>
              </a:rPr>
              <a:t>：本章节之前考的时候就一直超纲，本来以为改版后会增加内容，谁知道第二版教材2.4关于嵌入式的描述十分简略，只介绍了基本概念，所以大家还是以我们视频为主了，但真的考到，估计还是会有50%超纲内容，只能通过每年直播讲题补充。主要变化在嵌入式系统组成和特点说法改变。</a:t>
            </a:r>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2023/6/28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2023/6/28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2023/6/28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2023/6/28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2023/6/28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2023/6/28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2023/6/28</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2023/6/28</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2023/6/28</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2023/6/28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2023/6/28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2023/6/28</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t>2023/6/28</a:t>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嵌入式技术</a:t>
            </a: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99"/>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99"/>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1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5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0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5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79705" y="925830"/>
            <a:ext cx="8902065" cy="3291840"/>
          </a:xfrm>
          <a:prstGeom prst="rect">
            <a:avLst/>
          </a:prstGeom>
          <a:noFill/>
        </p:spPr>
        <p:txBody>
          <a:bodyPr wrap="square" rtlCol="0">
            <a:spAutoFit/>
          </a:bodyPr>
          <a:lstStyle/>
          <a:p>
            <a:r>
              <a:rPr lang="zh-CN" altLang="en-US" sz="1600" dirty="0"/>
              <a:t>嵌入式处理器是嵌入式系统的核心部件，一般可分为嵌入式微处理器(MPU)、微控制器(MCU)、数字信号处理器(DSP)和片上系统(SOC)。以下叙述中，错误的是(</a:t>
            </a:r>
            <a:r>
              <a:rPr lang="en-US" altLang="zh-CN" sz="1600" dirty="0"/>
              <a:t>          </a:t>
            </a:r>
            <a:r>
              <a:rPr lang="zh-CN" altLang="en-US" sz="1600" dirty="0"/>
              <a:t>)。</a:t>
            </a:r>
          </a:p>
          <a:p>
            <a:r>
              <a:rPr lang="zh-CN" altLang="en-US" sz="1600" dirty="0"/>
              <a:t>A.MPU在安全性和可靠性等方面进行增强，适用于运算量较大的智能系统</a:t>
            </a:r>
          </a:p>
          <a:p>
            <a:r>
              <a:rPr lang="zh-CN" altLang="en-US" sz="1600" dirty="0"/>
              <a:t>B.MC</a:t>
            </a:r>
            <a:r>
              <a:rPr lang="en-US" altLang="zh-CN" sz="1600" dirty="0"/>
              <a:t>U</a:t>
            </a:r>
            <a:r>
              <a:rPr lang="zh-CN" altLang="en-US" sz="1600" dirty="0"/>
              <a:t>典型代表是单片机，体积小从而使功耗和成本下降</a:t>
            </a:r>
          </a:p>
          <a:p>
            <a:r>
              <a:rPr lang="zh-CN" altLang="en-US" sz="1600" dirty="0"/>
              <a:t>C.DSP处理器对系统结构和指令进行了特殊设计，适合数字信号处理</a:t>
            </a:r>
          </a:p>
          <a:p>
            <a:r>
              <a:rPr lang="zh-CN" altLang="en-US" sz="1600" dirty="0"/>
              <a:t>D.SOC是一个有专用目标的集成电路，其中包括完整系统并有嵌入式软件的全部内容</a:t>
            </a:r>
          </a:p>
          <a:p>
            <a:endParaRPr lang="zh-CN" altLang="en-US" sz="1600" dirty="0"/>
          </a:p>
          <a:p>
            <a:r>
              <a:rPr lang="zh-CN" altLang="en-US" sz="1600" dirty="0"/>
              <a:t>以下关于多核处理器的说法中，不正确的是(</a:t>
            </a:r>
            <a:r>
              <a:rPr lang="en-US" altLang="zh-CN" sz="1600" dirty="0"/>
              <a:t>           </a:t>
            </a:r>
            <a:r>
              <a:rPr lang="zh-CN" altLang="en-US" sz="1600" dirty="0"/>
              <a:t>)。</a:t>
            </a:r>
          </a:p>
          <a:p>
            <a:r>
              <a:rPr lang="zh-CN" altLang="en-US" sz="1600" dirty="0"/>
              <a:t>A、采用多核处理器可以降低计算机系统的功耗和体积</a:t>
            </a:r>
          </a:p>
          <a:p>
            <a:r>
              <a:rPr lang="zh-CN" altLang="en-US" sz="1600" dirty="0"/>
              <a:t>B、SMP、BMP和AMP是多核处理器系统通常采用的三种结构，采用哪种结构与应用场景相关，而无须考虑硬件的组成差异</a:t>
            </a:r>
          </a:p>
          <a:p>
            <a:r>
              <a:rPr lang="zh-CN" altLang="en-US" sz="1600" dirty="0"/>
              <a:t>C、在多核处理器中，计算机可以同时执行多个进程，而操作系统中的多个线程也可以并行执行</a:t>
            </a:r>
          </a:p>
          <a:p>
            <a:r>
              <a:rPr lang="zh-CN" altLang="en-US" sz="1600" dirty="0"/>
              <a:t>D、多核处理器是将两个或更多的独立处理器封装在一起，集成在一个电路中</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539750" y="1047115"/>
            <a:ext cx="7815580" cy="3139321"/>
          </a:xfrm>
          <a:prstGeom prst="rect">
            <a:avLst/>
          </a:prstGeom>
          <a:noFill/>
        </p:spPr>
        <p:txBody>
          <a:bodyPr wrap="square" rtlCol="0">
            <a:spAutoFit/>
          </a:bodyPr>
          <a:lstStyle/>
          <a:p>
            <a:r>
              <a:rPr lang="zh-CN" altLang="en-US" dirty="0"/>
              <a:t>嵌入式软件是指</a:t>
            </a:r>
            <a:r>
              <a:rPr lang="zh-CN" altLang="en-US" b="1" dirty="0">
                <a:solidFill>
                  <a:srgbClr val="FF0000"/>
                </a:solidFill>
              </a:rPr>
              <a:t>应用在嵌入式计算机系统当中的各种软件</a:t>
            </a:r>
            <a:r>
              <a:rPr lang="zh-CN" altLang="en-US" dirty="0"/>
              <a:t>，除了具有通用软件的一般特性，还具有一些与嵌入式系统相关的特点，包括：</a:t>
            </a:r>
            <a:r>
              <a:rPr lang="zh-CN" altLang="en-US" b="1" dirty="0">
                <a:solidFill>
                  <a:srgbClr val="FF0000"/>
                </a:solidFill>
              </a:rPr>
              <a:t>规模较小、开发难度大、实时性和可靠性要求高、要求固化存储。</a:t>
            </a:r>
          </a:p>
          <a:p>
            <a:pPr marL="285750" indent="-285750">
              <a:buFont typeface="Wingdings" panose="05000000000000000000" pitchFamily="2" charset="2"/>
              <a:buChar char="Ø"/>
            </a:pPr>
            <a:r>
              <a:rPr lang="zh-CN" altLang="en-US" b="1" dirty="0"/>
              <a:t>系统软件（底层驱动和操作系统）</a:t>
            </a:r>
            <a:r>
              <a:rPr lang="zh-CN" altLang="en-US" dirty="0"/>
              <a:t>：</a:t>
            </a:r>
            <a:r>
              <a:rPr lang="zh-CN" altLang="en-US" b="1" dirty="0">
                <a:solidFill>
                  <a:srgbClr val="FF0000"/>
                </a:solidFill>
              </a:rPr>
              <a:t>控制和管理嵌入式系统资源</a:t>
            </a:r>
            <a:r>
              <a:rPr lang="zh-CN" altLang="en-US" dirty="0"/>
              <a:t>，为嵌入式应用提供支持的各种软件，如设备驱动程序、嵌入式操作系统、嵌入式中间件等。</a:t>
            </a:r>
          </a:p>
          <a:p>
            <a:pPr marL="285750" indent="-285750">
              <a:buFont typeface="Wingdings" panose="05000000000000000000" pitchFamily="2" charset="2"/>
              <a:buChar char="Ø"/>
            </a:pPr>
            <a:r>
              <a:rPr lang="zh-CN" altLang="en-US" b="1" dirty="0"/>
              <a:t>应用软件</a:t>
            </a:r>
            <a:r>
              <a:rPr lang="zh-CN" altLang="en-US" dirty="0"/>
              <a:t>：嵌入式系统中的</a:t>
            </a:r>
            <a:r>
              <a:rPr lang="zh-CN" altLang="en-US" b="1" dirty="0">
                <a:solidFill>
                  <a:srgbClr val="FF0000"/>
                </a:solidFill>
              </a:rPr>
              <a:t>上层软件</a:t>
            </a:r>
            <a:r>
              <a:rPr lang="zh-CN" altLang="en-US" dirty="0"/>
              <a:t>，定义了嵌入式设备的主要功能和用途，并负责与用户交互，一般面向特定的应用领域，如飞行控制软件、手机软件、地图等。</a:t>
            </a:r>
          </a:p>
          <a:p>
            <a:pPr marL="285750" indent="-285750">
              <a:buFont typeface="Wingdings" panose="05000000000000000000" pitchFamily="2" charset="2"/>
              <a:buChar char="Ø"/>
            </a:pPr>
            <a:r>
              <a:rPr lang="zh-CN" altLang="en-US" b="1" dirty="0"/>
              <a:t>支撑软件</a:t>
            </a:r>
            <a:r>
              <a:rPr lang="zh-CN" altLang="en-US" dirty="0"/>
              <a:t>：</a:t>
            </a:r>
            <a:r>
              <a:rPr lang="zh-CN" altLang="en-US" b="1" dirty="0">
                <a:solidFill>
                  <a:srgbClr val="FF0000"/>
                </a:solidFill>
              </a:rPr>
              <a:t>辅助软件开发的工具软件</a:t>
            </a:r>
            <a:r>
              <a:rPr lang="zh-CN" altLang="en-US" dirty="0"/>
              <a:t>，如系统分析设计工具、在线仿真工具、交叉编译器等。</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嵌入式软件</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345440" y="771525"/>
            <a:ext cx="8615045" cy="2554545"/>
          </a:xfrm>
          <a:prstGeom prst="rect">
            <a:avLst/>
          </a:prstGeom>
          <a:noFill/>
        </p:spPr>
        <p:txBody>
          <a:bodyPr wrap="square" rtlCol="0">
            <a:spAutoFit/>
          </a:bodyPr>
          <a:lstStyle/>
          <a:p>
            <a:r>
              <a:rPr lang="zh-CN" altLang="en-US" sz="1600" dirty="0"/>
              <a:t>板级支持包(BSP)是属于底层驱动和操作系统的一部分，它是针对特定硬件平台的软件包，包含了与硬件相关的</a:t>
            </a:r>
            <a:r>
              <a:rPr lang="zh-CN" altLang="en-US" sz="1600" b="1" dirty="0">
                <a:solidFill>
                  <a:srgbClr val="FF0000"/>
                </a:solidFill>
              </a:rPr>
              <a:t>驱动程序、引导程序、硬件抽象层</a:t>
            </a:r>
            <a:r>
              <a:rPr lang="zh-CN" altLang="en-US" sz="1600" dirty="0"/>
              <a:t>等，用于支持特定的硬件平台和操作系统。</a:t>
            </a:r>
            <a:r>
              <a:rPr lang="en-US" altLang="zh-CN" sz="1600" b="1" dirty="0">
                <a:solidFill>
                  <a:srgbClr val="FF0000"/>
                </a:solidFill>
              </a:rPr>
              <a:t>BSP</a:t>
            </a:r>
            <a:r>
              <a:rPr lang="zh-CN" altLang="en-US" sz="1600" b="1" dirty="0">
                <a:solidFill>
                  <a:srgbClr val="FF0000"/>
                </a:solidFill>
              </a:rPr>
              <a:t>主要负责底层硬件资源的管理和控制，提供给上层软件使用</a:t>
            </a:r>
            <a:r>
              <a:rPr lang="zh-CN" altLang="en-US" sz="1600" b="1" i="0" dirty="0">
                <a:solidFill>
                  <a:srgbClr val="FF0000"/>
                </a:solidFill>
                <a:effectLst/>
                <a:latin typeface="Inter"/>
              </a:rPr>
              <a:t> </a:t>
            </a:r>
            <a:r>
              <a:rPr lang="zh-CN" altLang="en-US" sz="1600" dirty="0"/>
              <a:t>。</a:t>
            </a:r>
            <a:endParaRPr lang="en-US" altLang="zh-CN" sz="1600" dirty="0"/>
          </a:p>
          <a:p>
            <a:endParaRPr lang="zh-CN" altLang="en-US" sz="1600" dirty="0"/>
          </a:p>
          <a:p>
            <a:r>
              <a:rPr lang="zh-CN" altLang="en-US" sz="1600" dirty="0"/>
              <a:t>主要具有以下两个特点。</a:t>
            </a:r>
          </a:p>
          <a:p>
            <a:pPr marL="285750" indent="-285750">
              <a:buFont typeface="Wingdings" panose="05000000000000000000" pitchFamily="2" charset="2"/>
              <a:buChar char="ü"/>
            </a:pPr>
            <a:r>
              <a:rPr lang="zh-CN" altLang="en-US" sz="1600" b="1" dirty="0">
                <a:solidFill>
                  <a:srgbClr val="FF0000"/>
                </a:solidFill>
              </a:rPr>
              <a:t>硬件相关性</a:t>
            </a:r>
            <a:r>
              <a:rPr lang="en-US" altLang="zh-CN" sz="1600" b="1" dirty="0">
                <a:solidFill>
                  <a:srgbClr val="FF0000"/>
                </a:solidFill>
              </a:rPr>
              <a:t>:</a:t>
            </a:r>
            <a:r>
              <a:rPr lang="en-US" altLang="zh-CN" sz="1600" b="0" i="0" dirty="0">
                <a:solidFill>
                  <a:srgbClr val="1D1C1D"/>
                </a:solidFill>
                <a:effectLst/>
                <a:latin typeface="NotoSansSC"/>
              </a:rPr>
              <a:t>BSP</a:t>
            </a:r>
            <a:r>
              <a:rPr lang="zh-CN" altLang="en-US" sz="1600" b="0" i="0" dirty="0">
                <a:solidFill>
                  <a:srgbClr val="1D1C1D"/>
                </a:solidFill>
                <a:effectLst/>
                <a:latin typeface="NotoSansSC"/>
              </a:rPr>
              <a:t>是基于特定的硬件平台</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如</a:t>
            </a:r>
            <a:r>
              <a:rPr lang="en-US" altLang="zh-CN" sz="1600" b="0" i="0" dirty="0">
                <a:solidFill>
                  <a:srgbClr val="1D1C1D"/>
                </a:solidFill>
                <a:effectLst/>
                <a:latin typeface="NotoSansSC"/>
              </a:rPr>
              <a:t>CPU</a:t>
            </a:r>
            <a:r>
              <a:rPr lang="zh-CN" altLang="en-US" sz="1600" b="0" i="0" dirty="0">
                <a:solidFill>
                  <a:srgbClr val="1D1C1D"/>
                </a:solidFill>
                <a:effectLst/>
                <a:latin typeface="NotoSansSC"/>
              </a:rPr>
              <a:t>架构、外设组成等</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开发的</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它需要对该平台的每一个硬件模块</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如</a:t>
            </a:r>
            <a:r>
              <a:rPr lang="en-US" altLang="zh-CN" sz="1600" b="0" i="0" dirty="0">
                <a:solidFill>
                  <a:srgbClr val="1D1C1D"/>
                </a:solidFill>
                <a:effectLst/>
                <a:latin typeface="NotoSansSC"/>
              </a:rPr>
              <a:t>CPU</a:t>
            </a:r>
            <a:r>
              <a:rPr lang="zh-CN" altLang="en-US" sz="1600" b="0" i="0" dirty="0">
                <a:solidFill>
                  <a:srgbClr val="1D1C1D"/>
                </a:solidFill>
                <a:effectLst/>
                <a:latin typeface="NotoSansSC"/>
              </a:rPr>
              <a:t>、内存、外设</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进行详细的配置与编程</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以实现对整个系统的初始化与控制。所以</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不同的硬件平台需要不同的</a:t>
            </a:r>
            <a:r>
              <a:rPr lang="en-US" altLang="zh-CN" sz="1600" b="0" i="0" dirty="0">
                <a:solidFill>
                  <a:srgbClr val="1D1C1D"/>
                </a:solidFill>
                <a:effectLst/>
                <a:latin typeface="NotoSansSC"/>
              </a:rPr>
              <a:t>BSP</a:t>
            </a:r>
            <a:r>
              <a:rPr lang="zh-CN" altLang="en-US" sz="1600" b="0" i="0" dirty="0">
                <a:solidFill>
                  <a:srgbClr val="1D1C1D"/>
                </a:solidFill>
                <a:effectLst/>
                <a:latin typeface="NotoSansSC"/>
              </a:rPr>
              <a:t>软件包支持。</a:t>
            </a:r>
            <a:endParaRPr lang="en-US" altLang="zh-CN" sz="1600" b="0" i="0" dirty="0">
              <a:solidFill>
                <a:srgbClr val="1D1C1D"/>
              </a:solidFill>
              <a:effectLst/>
              <a:latin typeface="NotoSansSC"/>
            </a:endParaRPr>
          </a:p>
          <a:p>
            <a:pPr marL="285750" indent="-285750">
              <a:buFont typeface="Wingdings" panose="05000000000000000000" pitchFamily="2" charset="2"/>
              <a:buChar char="ü"/>
            </a:pPr>
            <a:r>
              <a:rPr lang="zh-CN" altLang="en-US" sz="1600" b="1" dirty="0">
                <a:solidFill>
                  <a:srgbClr val="FF0000"/>
                </a:solidFill>
              </a:rPr>
              <a:t>操作系统相关性</a:t>
            </a:r>
            <a:r>
              <a:rPr lang="en-US" altLang="zh-CN" sz="1600" b="1" dirty="0">
                <a:solidFill>
                  <a:srgbClr val="FF0000"/>
                </a:solidFill>
              </a:rPr>
              <a:t>:</a:t>
            </a:r>
            <a:r>
              <a:rPr lang="en-US" altLang="zh-CN" sz="1600" b="0" i="0" dirty="0">
                <a:solidFill>
                  <a:srgbClr val="1D1C1D"/>
                </a:solidFill>
                <a:effectLst/>
                <a:latin typeface="NotoSansSC"/>
              </a:rPr>
              <a:t>BSP</a:t>
            </a:r>
            <a:r>
              <a:rPr lang="zh-CN" altLang="en-US" sz="1600" b="0" i="0" dirty="0">
                <a:solidFill>
                  <a:srgbClr val="1D1C1D"/>
                </a:solidFill>
                <a:effectLst/>
                <a:latin typeface="NotoSansSC"/>
              </a:rPr>
              <a:t>需要为上层的嵌入式操作系统提供统一的软件接口和硬件运行环境。所以</a:t>
            </a:r>
            <a:r>
              <a:rPr lang="en-US" altLang="zh-CN" sz="1600" b="0" i="0" dirty="0">
                <a:solidFill>
                  <a:srgbClr val="1D1C1D"/>
                </a:solidFill>
                <a:effectLst/>
                <a:latin typeface="NotoSansSC"/>
              </a:rPr>
              <a:t>,</a:t>
            </a:r>
            <a:r>
              <a:rPr lang="zh-CN" altLang="en-US" sz="1600" b="0" i="0" dirty="0">
                <a:solidFill>
                  <a:srgbClr val="1D1C1D"/>
                </a:solidFill>
                <a:effectLst/>
                <a:latin typeface="NotoSansSC"/>
              </a:rPr>
              <a:t>相同硬件平台的不同操作系统也需要不同的</a:t>
            </a:r>
            <a:r>
              <a:rPr lang="en-US" altLang="zh-CN" sz="1600" b="0" i="0" dirty="0">
                <a:solidFill>
                  <a:srgbClr val="1D1C1D"/>
                </a:solidFill>
                <a:effectLst/>
                <a:latin typeface="NotoSansSC"/>
              </a:rPr>
              <a:t>BSP</a:t>
            </a:r>
            <a:r>
              <a:rPr lang="zh-CN" altLang="en-US" sz="1600" b="0" i="0" dirty="0">
                <a:solidFill>
                  <a:srgbClr val="1D1C1D"/>
                </a:solidFill>
                <a:effectLst/>
                <a:latin typeface="NotoSansSC"/>
              </a:rPr>
              <a:t>软件包支持。</a:t>
            </a:r>
            <a:endParaRPr lang="zh-CN" altLang="en-US" sz="1600" dirty="0"/>
          </a:p>
        </p:txBody>
      </p:sp>
      <p:sp>
        <p:nvSpPr>
          <p:cNvPr id="5" name="文本框 4"/>
          <p:cNvSpPr txBox="1"/>
          <p:nvPr/>
        </p:nvSpPr>
        <p:spPr>
          <a:xfrm>
            <a:off x="345440" y="3555914"/>
            <a:ext cx="8528685" cy="830997"/>
          </a:xfrm>
          <a:prstGeom prst="rect">
            <a:avLst/>
          </a:prstGeom>
          <a:noFill/>
        </p:spPr>
        <p:txBody>
          <a:bodyPr wrap="square" rtlCol="0">
            <a:spAutoFit/>
          </a:bodyPr>
          <a:lstStyle/>
          <a:p>
            <a:r>
              <a:rPr lang="zh-CN" altLang="en-US" sz="1600" dirty="0"/>
              <a:t>BSP主要包括两个方面的内容：</a:t>
            </a:r>
            <a:endParaRPr lang="en-US" altLang="zh-CN" sz="1600" dirty="0"/>
          </a:p>
          <a:p>
            <a:pPr marL="285750" indent="-285750">
              <a:buFont typeface="Wingdings" panose="05000000000000000000" pitchFamily="2" charset="2"/>
              <a:buChar char="ü"/>
            </a:pPr>
            <a:r>
              <a:rPr lang="zh-CN" altLang="en-US" sz="1600" dirty="0">
                <a:solidFill>
                  <a:srgbClr val="FF0000"/>
                </a:solidFill>
              </a:rPr>
              <a:t>引导加载程序BootLoader</a:t>
            </a:r>
            <a:endParaRPr lang="en-US" altLang="zh-CN" sz="1600" dirty="0">
              <a:solidFill>
                <a:srgbClr val="FF0000"/>
              </a:solidFill>
            </a:endParaRPr>
          </a:p>
          <a:p>
            <a:pPr marL="285750" indent="-285750">
              <a:buFont typeface="Wingdings" panose="05000000000000000000" pitchFamily="2" charset="2"/>
              <a:buChar char="ü"/>
            </a:pPr>
            <a:r>
              <a:rPr lang="zh-CN" altLang="en-US" sz="1600" dirty="0">
                <a:solidFill>
                  <a:srgbClr val="FF0000"/>
                </a:solidFill>
              </a:rPr>
              <a:t>设备驱动程序</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系统软件中的</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BSP</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73392" y="718185"/>
            <a:ext cx="8197215" cy="3785652"/>
          </a:xfrm>
          <a:prstGeom prst="rect">
            <a:avLst/>
          </a:prstGeom>
          <a:noFill/>
        </p:spPr>
        <p:txBody>
          <a:bodyPr wrap="square" rtlCol="0">
            <a:spAutoFit/>
          </a:bodyPr>
          <a:lstStyle/>
          <a:p>
            <a:r>
              <a:rPr lang="zh-CN" altLang="en-US" sz="1600" dirty="0"/>
              <a:t>Bootloader是嵌入式系统</a:t>
            </a:r>
            <a:r>
              <a:rPr lang="zh-CN" altLang="en-US" sz="1600" dirty="0">
                <a:solidFill>
                  <a:srgbClr val="FF0000"/>
                </a:solidFill>
              </a:rPr>
              <a:t>加电后运行的第一段软件代码</a:t>
            </a:r>
            <a:r>
              <a:rPr lang="zh-CN" altLang="en-US" sz="1600" dirty="0"/>
              <a:t>，是在操作系统内核运行之前运行的一小段程序，通过这段程序，可以初始化硬件设备、建立内存空间的映射图，从而将系统的软硬件环境设置到一个合适的状态，以便为最终调用操作系统内核做好准备</a:t>
            </a:r>
            <a:r>
              <a:rPr lang="zh-CN" altLang="en-US" sz="1600" dirty="0">
                <a:solidFill>
                  <a:srgbClr val="FF0000"/>
                </a:solidFill>
              </a:rPr>
              <a:t>。</a:t>
            </a:r>
            <a:r>
              <a:rPr lang="zh-CN" altLang="en-US" sz="1600" dirty="0"/>
              <a:t>一般包括以下功能：</a:t>
            </a:r>
          </a:p>
          <a:p>
            <a:pPr marL="285750" indent="-285750">
              <a:buFont typeface="Wingdings" panose="05000000000000000000" pitchFamily="2" charset="2"/>
              <a:buChar char="ü"/>
            </a:pPr>
            <a:r>
              <a:rPr lang="zh-CN" altLang="en-US" sz="1600" dirty="0">
                <a:solidFill>
                  <a:srgbClr val="FF0000"/>
                </a:solidFill>
              </a:rPr>
              <a:t>片级初始化</a:t>
            </a:r>
            <a:r>
              <a:rPr lang="zh-CN" altLang="en-US" sz="1600" dirty="0"/>
              <a:t>：主要完成微处理器的初始化，包括设置微处理器的核心寄存器和控制寄存器、微处理器的核心工作模式及其局部总线模式等。片级初始化把微处理器从上电时的默认状态逐步设置成系统所要求的工作状态。</a:t>
            </a:r>
            <a:r>
              <a:rPr lang="zh-CN" altLang="en-US" sz="1600" dirty="0">
                <a:solidFill>
                  <a:srgbClr val="FF0000"/>
                </a:solidFill>
              </a:rPr>
              <a:t>这是一个纯硬件的初始化过程。</a:t>
            </a:r>
          </a:p>
          <a:p>
            <a:pPr marL="285750" indent="-285750">
              <a:buFont typeface="Wingdings" panose="05000000000000000000" pitchFamily="2" charset="2"/>
              <a:buChar char="ü"/>
            </a:pPr>
            <a:r>
              <a:rPr lang="zh-CN" altLang="en-US" sz="1600" dirty="0">
                <a:solidFill>
                  <a:srgbClr val="FF0000"/>
                </a:solidFill>
              </a:rPr>
              <a:t>板级初始化：</a:t>
            </a:r>
            <a:r>
              <a:rPr lang="zh-CN" altLang="en-US" sz="1600" dirty="0"/>
              <a:t>通过正确地设置各种寄存器的内容来完成微处理器以外的其他硬件设备的初始化。例如，初始化LED显示设备、初始化定时器、设置中断控制寄存器、初始化串口通信、初始化内存控制器、建立内存空间的地址映射等。在此过程中，除了要设置各种硬件寄存器以外，还要设置某些软件的数据结构和参数。因此，这是一个</a:t>
            </a:r>
            <a:r>
              <a:rPr lang="zh-CN" altLang="en-US" sz="1600" dirty="0">
                <a:solidFill>
                  <a:srgbClr val="FF0000"/>
                </a:solidFill>
              </a:rPr>
              <a:t>同时包含有软件和硬件在内的初始化过程</a:t>
            </a:r>
            <a:r>
              <a:rPr lang="zh-CN" altLang="en-US" sz="1600" dirty="0"/>
              <a:t>。</a:t>
            </a:r>
          </a:p>
          <a:p>
            <a:pPr marL="285750" indent="-285750">
              <a:buFont typeface="Wingdings" panose="05000000000000000000" pitchFamily="2" charset="2"/>
              <a:buChar char="ü"/>
            </a:pPr>
            <a:r>
              <a:rPr lang="zh-CN" altLang="en-US" sz="1600" dirty="0">
                <a:solidFill>
                  <a:srgbClr val="FF0000"/>
                </a:solidFill>
              </a:rPr>
              <a:t>加载内核(系统级初始化):将操作系统和应用程序的映像从Fash存储器复制到系统的内存当中，</a:t>
            </a:r>
            <a:r>
              <a:rPr lang="zh-CN" altLang="en-US" sz="1600" dirty="0"/>
              <a:t>然后跳转到系统内核的第一条指令处继续执行。</a:t>
            </a:r>
            <a:endParaRPr lang="en-US" altLang="zh-CN" sz="1600" dirty="0"/>
          </a:p>
          <a:p>
            <a:r>
              <a:rPr lang="zh-CN" altLang="en-US" sz="1600" b="0" i="0" dirty="0">
                <a:solidFill>
                  <a:srgbClr val="1D1C1D"/>
                </a:solidFill>
                <a:effectLst/>
                <a:latin typeface="NotoSansSC"/>
              </a:rPr>
              <a:t>所以</a:t>
            </a:r>
            <a:r>
              <a:rPr lang="en-US" altLang="zh-CN" sz="1600" b="0" i="0" dirty="0">
                <a:solidFill>
                  <a:srgbClr val="1D1C1D"/>
                </a:solidFill>
                <a:effectLst/>
                <a:latin typeface="NotoSansSC"/>
              </a:rPr>
              <a:t>,</a:t>
            </a:r>
            <a:r>
              <a:rPr lang="en-US" altLang="zh-CN" sz="1600" b="0" i="0" dirty="0" err="1">
                <a:solidFill>
                  <a:srgbClr val="1D1C1D"/>
                </a:solidFill>
                <a:effectLst/>
                <a:latin typeface="NotoSansSC"/>
              </a:rPr>
              <a:t>BootLoader</a:t>
            </a:r>
            <a:r>
              <a:rPr lang="zh-CN" altLang="en-US" sz="1600" b="0" i="0" dirty="0">
                <a:solidFill>
                  <a:srgbClr val="1D1C1D"/>
                </a:solidFill>
                <a:effectLst/>
                <a:latin typeface="NotoSansSC"/>
              </a:rPr>
              <a:t>为操作系统的正常运行奠定硬件基础</a:t>
            </a:r>
            <a:endParaRPr lang="zh-CN" altLang="en-US" sz="1600" dirty="0"/>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BSP</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中的</a:t>
            </a:r>
            <a:r>
              <a:rPr lang="en-US" altLang="zh-CN" sz="1400" b="1" spc="225" dirty="0" err="1">
                <a:solidFill>
                  <a:schemeClr val="tx2">
                    <a:lumMod val="75000"/>
                  </a:schemeClr>
                </a:solidFill>
                <a:latin typeface="微软雅黑" panose="020B0503020204020204" pitchFamily="34" charset="-122"/>
                <a:ea typeface="微软雅黑" panose="020B0503020204020204" pitchFamily="34" charset="-122"/>
                <a:sym typeface="+mn-ea"/>
              </a:rPr>
              <a:t>BootLoader</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528" y="725090"/>
            <a:ext cx="8441690" cy="3970318"/>
          </a:xfrm>
          <a:prstGeom prst="rect">
            <a:avLst/>
          </a:prstGeom>
          <a:noFill/>
        </p:spPr>
        <p:txBody>
          <a:bodyPr wrap="square" rtlCol="0">
            <a:spAutoFit/>
          </a:bodyPr>
          <a:lstStyle/>
          <a:p>
            <a:r>
              <a:rPr lang="zh-CN" altLang="en-US" dirty="0"/>
              <a:t>设备驱动程序，就是</a:t>
            </a:r>
            <a:r>
              <a:rPr lang="zh-CN" altLang="en-US" b="0" i="0" dirty="0">
                <a:solidFill>
                  <a:srgbClr val="1D1C1D"/>
                </a:solidFill>
                <a:effectLst/>
                <a:latin typeface="NotoSansSC"/>
              </a:rPr>
              <a:t>操作系统中的一部分</a:t>
            </a:r>
            <a:r>
              <a:rPr lang="en-US" altLang="zh-CN" b="0" i="0" dirty="0">
                <a:solidFill>
                  <a:srgbClr val="1D1C1D"/>
                </a:solidFill>
                <a:effectLst/>
                <a:latin typeface="NotoSansSC"/>
              </a:rPr>
              <a:t>,</a:t>
            </a:r>
            <a:r>
              <a:rPr lang="zh-CN" altLang="en-US" b="0" i="0" dirty="0">
                <a:solidFill>
                  <a:srgbClr val="1D1C1D"/>
                </a:solidFill>
                <a:effectLst/>
                <a:latin typeface="NotoSansSC"/>
              </a:rPr>
              <a:t>用于管理和控制系统的具体硬件设备</a:t>
            </a:r>
            <a:r>
              <a:rPr lang="en-US" altLang="zh-CN" b="0" i="0" dirty="0">
                <a:solidFill>
                  <a:srgbClr val="1D1C1D"/>
                </a:solidFill>
                <a:effectLst/>
                <a:latin typeface="NotoSansSC"/>
              </a:rPr>
              <a:t>,</a:t>
            </a:r>
            <a:r>
              <a:rPr lang="zh-CN" altLang="en-US" b="0" i="0" dirty="0">
                <a:solidFill>
                  <a:srgbClr val="1D1C1D"/>
                </a:solidFill>
                <a:effectLst/>
                <a:latin typeface="NotoSansSC"/>
              </a:rPr>
              <a:t>为上层应用软件提供统一的设备接口和访问机制。驱动程序需包含</a:t>
            </a:r>
            <a:r>
              <a:rPr lang="en-US" altLang="zh-CN" b="0" i="0" dirty="0">
                <a:solidFill>
                  <a:srgbClr val="1D1C1D"/>
                </a:solidFill>
                <a:effectLst/>
                <a:latin typeface="NotoSansSC"/>
              </a:rPr>
              <a:t>OS</a:t>
            </a:r>
            <a:r>
              <a:rPr lang="zh-CN" altLang="en-US" b="0" i="0" dirty="0">
                <a:solidFill>
                  <a:srgbClr val="1D1C1D"/>
                </a:solidFill>
                <a:effectLst/>
                <a:latin typeface="NotoSansSC"/>
              </a:rPr>
              <a:t>相关内容</a:t>
            </a:r>
            <a:r>
              <a:rPr lang="en-US" altLang="zh-CN" b="0" i="0" dirty="0">
                <a:solidFill>
                  <a:srgbClr val="1D1C1D"/>
                </a:solidFill>
                <a:effectLst/>
                <a:latin typeface="NotoSansSC"/>
              </a:rPr>
              <a:t>,</a:t>
            </a:r>
            <a:r>
              <a:rPr lang="zh-CN" altLang="en-US" b="0" i="0" dirty="0">
                <a:solidFill>
                  <a:srgbClr val="1D1C1D"/>
                </a:solidFill>
                <a:effectLst/>
                <a:latin typeface="NotoSansSC"/>
              </a:rPr>
              <a:t>需要根据</a:t>
            </a:r>
            <a:r>
              <a:rPr lang="en-US" altLang="zh-CN" b="0" i="0" dirty="0">
                <a:solidFill>
                  <a:srgbClr val="1D1C1D"/>
                </a:solidFill>
                <a:effectLst/>
                <a:latin typeface="NotoSansSC"/>
              </a:rPr>
              <a:t>OS</a:t>
            </a:r>
            <a:r>
              <a:rPr lang="zh-CN" altLang="en-US" b="0" i="0" dirty="0">
                <a:solidFill>
                  <a:srgbClr val="1D1C1D"/>
                </a:solidFill>
                <a:effectLst/>
                <a:latin typeface="NotoSansSC"/>
              </a:rPr>
              <a:t>的驱动模型编写</a:t>
            </a:r>
            <a:r>
              <a:rPr lang="en-US" altLang="zh-CN" b="0" i="0" dirty="0">
                <a:solidFill>
                  <a:srgbClr val="1D1C1D"/>
                </a:solidFill>
                <a:effectLst/>
                <a:latin typeface="NotoSansSC"/>
              </a:rPr>
              <a:t>,</a:t>
            </a:r>
            <a:r>
              <a:rPr lang="zh-CN" altLang="en-US" b="0" i="0" dirty="0">
                <a:solidFill>
                  <a:srgbClr val="1D1C1D"/>
                </a:solidFill>
                <a:effectLst/>
                <a:latin typeface="NotoSansSC"/>
              </a:rPr>
              <a:t>并通过</a:t>
            </a:r>
            <a:r>
              <a:rPr lang="en-US" altLang="zh-CN" b="0" i="0" dirty="0">
                <a:solidFill>
                  <a:srgbClr val="1D1C1D"/>
                </a:solidFill>
                <a:effectLst/>
                <a:latin typeface="NotoSansSC"/>
              </a:rPr>
              <a:t>OS</a:t>
            </a:r>
            <a:r>
              <a:rPr lang="zh-CN" altLang="en-US" b="0" i="0" dirty="0">
                <a:solidFill>
                  <a:srgbClr val="1D1C1D"/>
                </a:solidFill>
                <a:effectLst/>
                <a:latin typeface="NotoSansSC"/>
              </a:rPr>
              <a:t>提供的接口访问硬件资源</a:t>
            </a:r>
            <a:r>
              <a:rPr lang="zh-CN" altLang="en-US" dirty="0">
                <a:solidFill>
                  <a:srgbClr val="FF0000"/>
                </a:solidFill>
              </a:rPr>
              <a:t>。</a:t>
            </a:r>
            <a:endParaRPr lang="en-US" altLang="zh-CN" dirty="0">
              <a:solidFill>
                <a:srgbClr val="FF0000"/>
              </a:solidFill>
            </a:endParaRPr>
          </a:p>
          <a:p>
            <a:endParaRPr lang="zh-CN" altLang="en-US" dirty="0">
              <a:solidFill>
                <a:srgbClr val="FF0000"/>
              </a:solidFill>
            </a:endParaRPr>
          </a:p>
          <a:p>
            <a:r>
              <a:rPr lang="zh-CN" altLang="en-US" dirty="0"/>
              <a:t>对于不同的硬件设备来说，它们的功能是不一样的，所以它们的设备驱动程序也是不一样的。但是一般来说，大多数的设备驱动程序都会具备以下的一些基本功能。</a:t>
            </a:r>
          </a:p>
          <a:p>
            <a:pPr marL="285750" indent="-285750">
              <a:buFont typeface="Wingdings" panose="05000000000000000000" pitchFamily="2" charset="2"/>
              <a:buChar char="ü"/>
            </a:pPr>
            <a:r>
              <a:rPr lang="zh-CN" altLang="en-US" dirty="0"/>
              <a:t>硬件开启：在开机上电或系统重启的时候，对硬件进行初始化。</a:t>
            </a:r>
          </a:p>
          <a:p>
            <a:pPr marL="285750" indent="-285750">
              <a:buFont typeface="Wingdings" panose="05000000000000000000" pitchFamily="2" charset="2"/>
              <a:buChar char="ü"/>
            </a:pPr>
            <a:r>
              <a:rPr lang="zh-CN" altLang="en-US" dirty="0"/>
              <a:t>硬件关闭：将硬件设置为关机状态。</a:t>
            </a:r>
          </a:p>
          <a:p>
            <a:pPr marL="285750" indent="-285750">
              <a:buFont typeface="Wingdings" panose="05000000000000000000" pitchFamily="2" charset="2"/>
              <a:buChar char="ü"/>
            </a:pPr>
            <a:r>
              <a:rPr lang="zh-CN" altLang="en-US" dirty="0"/>
              <a:t>硬件停用：暂停使用这个硬件。</a:t>
            </a:r>
          </a:p>
          <a:p>
            <a:pPr marL="285750" indent="-285750">
              <a:buFont typeface="Wingdings" panose="05000000000000000000" pitchFamily="2" charset="2"/>
              <a:buChar char="ü"/>
            </a:pPr>
            <a:r>
              <a:rPr lang="zh-CN" altLang="en-US" dirty="0"/>
              <a:t>硬件启用：重新启用这个硬件。</a:t>
            </a:r>
          </a:p>
          <a:p>
            <a:pPr marL="285750" indent="-285750">
              <a:buFont typeface="Wingdings" panose="05000000000000000000" pitchFamily="2" charset="2"/>
              <a:buChar char="ü"/>
            </a:pPr>
            <a:r>
              <a:rPr lang="zh-CN" altLang="en-US" dirty="0"/>
              <a:t>读操作：从硬件中读取数据。</a:t>
            </a:r>
          </a:p>
          <a:p>
            <a:pPr marL="285750" indent="-285750">
              <a:buFont typeface="Wingdings" panose="05000000000000000000" pitchFamily="2" charset="2"/>
              <a:buChar char="ü"/>
            </a:pPr>
            <a:r>
              <a:rPr lang="zh-CN" altLang="en-US" dirty="0"/>
              <a:t>写操作：往硬件中写入数据。</a:t>
            </a:r>
            <a:endParaRPr lang="en-US" altLang="zh-CN" dirty="0"/>
          </a:p>
          <a:p>
            <a:r>
              <a:rPr lang="zh-CN" altLang="en-US" b="0" i="0" dirty="0">
                <a:solidFill>
                  <a:srgbClr val="1D1C1D"/>
                </a:solidFill>
                <a:effectLst/>
                <a:latin typeface="NotoSansSC"/>
              </a:rPr>
              <a:t>驱动程序需要基于特定</a:t>
            </a:r>
            <a:r>
              <a:rPr lang="en-US" altLang="zh-CN" b="0" i="0" dirty="0">
                <a:solidFill>
                  <a:srgbClr val="1D1C1D"/>
                </a:solidFill>
                <a:effectLst/>
                <a:latin typeface="NotoSansSC"/>
              </a:rPr>
              <a:t>OS</a:t>
            </a:r>
            <a:r>
              <a:rPr lang="zh-CN" altLang="en-US" b="0" i="0" dirty="0">
                <a:solidFill>
                  <a:srgbClr val="1D1C1D"/>
                </a:solidFill>
                <a:effectLst/>
                <a:latin typeface="NotoSansSC"/>
              </a:rPr>
              <a:t>和硬件平台完成开发</a:t>
            </a:r>
            <a:r>
              <a:rPr lang="en-US" altLang="zh-CN" b="0" i="0" dirty="0">
                <a:solidFill>
                  <a:srgbClr val="1D1C1D"/>
                </a:solidFill>
                <a:effectLst/>
                <a:latin typeface="NotoSansSC"/>
              </a:rPr>
              <a:t>,</a:t>
            </a:r>
            <a:r>
              <a:rPr lang="zh-CN" altLang="en-US" b="0" i="0" dirty="0">
                <a:solidFill>
                  <a:srgbClr val="1D1C1D"/>
                </a:solidFill>
                <a:effectLst/>
                <a:latin typeface="NotoSansSC"/>
              </a:rPr>
              <a:t>它是操作系统的一部分</a:t>
            </a:r>
            <a:r>
              <a:rPr lang="en-US" altLang="zh-CN" b="0" i="0" dirty="0">
                <a:solidFill>
                  <a:srgbClr val="1D1C1D"/>
                </a:solidFill>
                <a:effectLst/>
                <a:latin typeface="NotoSansSC"/>
              </a:rPr>
              <a:t>,</a:t>
            </a:r>
            <a:r>
              <a:rPr lang="zh-CN" altLang="en-US" b="0" i="0" dirty="0">
                <a:solidFill>
                  <a:srgbClr val="1D1C1D"/>
                </a:solidFill>
                <a:effectLst/>
                <a:latin typeface="NotoSansSC"/>
              </a:rPr>
              <a:t>用于管理系统的外设资源</a:t>
            </a:r>
            <a:endParaRPr lang="zh-CN" altLang="en-US" dirty="0"/>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BSP</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中的设备驱动程序</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520" y="718185"/>
            <a:ext cx="8455660" cy="4216539"/>
          </a:xfrm>
          <a:prstGeom prst="rect">
            <a:avLst/>
          </a:prstGeom>
          <a:noFill/>
        </p:spPr>
        <p:txBody>
          <a:bodyPr wrap="square" rtlCol="0">
            <a:spAutoFit/>
          </a:bodyPr>
          <a:lstStyle/>
          <a:p>
            <a:r>
              <a:rPr lang="zh-CN" altLang="en-US" sz="1400" b="1" dirty="0"/>
              <a:t>嵌入式系统的组成</a:t>
            </a:r>
            <a:r>
              <a:rPr lang="zh-CN" altLang="en-US" sz="1400" dirty="0"/>
              <a:t>：一般嵌入式系统由</a:t>
            </a:r>
            <a:r>
              <a:rPr lang="zh-CN" altLang="en-US" sz="1400" dirty="0">
                <a:solidFill>
                  <a:srgbClr val="FF0000"/>
                </a:solidFill>
              </a:rPr>
              <a:t>嵌入式处理器、相关支撑硬件、嵌入式操作系统、支撑软件</a:t>
            </a:r>
            <a:r>
              <a:rPr lang="zh-CN" altLang="en-US" sz="1400" dirty="0"/>
              <a:t>以及应用软件组成。</a:t>
            </a:r>
            <a:endParaRPr lang="en-US" altLang="zh-CN" sz="1400" dirty="0"/>
          </a:p>
          <a:p>
            <a:endParaRPr lang="en-US" altLang="zh-CN" sz="1400" dirty="0"/>
          </a:p>
          <a:p>
            <a:r>
              <a:rPr lang="zh-CN" altLang="en-US" sz="1400" dirty="0"/>
              <a:t>嵌入式系统应具备以下特性：</a:t>
            </a:r>
          </a:p>
          <a:p>
            <a:pPr marL="285750" indent="-285750">
              <a:buFont typeface="Wingdings" panose="05000000000000000000" pitchFamily="2" charset="2"/>
              <a:buChar char="ü"/>
            </a:pPr>
            <a:r>
              <a:rPr lang="zh-CN" altLang="en-US" sz="1400" dirty="0">
                <a:solidFill>
                  <a:srgbClr val="FF0000"/>
                </a:solidFill>
              </a:rPr>
              <a:t>专用性强</a:t>
            </a:r>
            <a:r>
              <a:rPr lang="zh-CN" altLang="en-US" sz="1400" dirty="0"/>
              <a:t>。嵌入式系统面向特定应用需求，能够把通用CPU中许多由板卡完成的任务集成在芯片内部，从而有利于嵌入式系统的小型化。</a:t>
            </a:r>
          </a:p>
          <a:p>
            <a:pPr marL="285750" indent="-285750">
              <a:buFont typeface="Wingdings" panose="05000000000000000000" pitchFamily="2" charset="2"/>
              <a:buChar char="ü"/>
            </a:pPr>
            <a:r>
              <a:rPr lang="zh-CN" altLang="en-US" sz="1400" dirty="0">
                <a:solidFill>
                  <a:srgbClr val="FF0000"/>
                </a:solidFill>
              </a:rPr>
              <a:t>技术融合</a:t>
            </a:r>
            <a:r>
              <a:rPr lang="zh-CN" altLang="en-US" sz="1400" dirty="0"/>
              <a:t>。嵌入式系统将先进的计算机技术、通信技术、半导体技术和电子技术与各个行业的具体应用相结合，是一个技术密集、资金密集、高度分散、不断创新的知识集成系统。</a:t>
            </a:r>
          </a:p>
          <a:p>
            <a:pPr marL="285750" indent="-285750">
              <a:buFont typeface="Wingdings" panose="05000000000000000000" pitchFamily="2" charset="2"/>
              <a:buChar char="ü"/>
            </a:pPr>
            <a:r>
              <a:rPr lang="zh-CN" altLang="en-US" sz="1400" dirty="0">
                <a:solidFill>
                  <a:srgbClr val="FF0000"/>
                </a:solidFill>
              </a:rPr>
              <a:t>软硬一体软件为主</a:t>
            </a:r>
            <a:r>
              <a:rPr lang="zh-CN" altLang="en-US" sz="1400" dirty="0"/>
              <a:t>。软件是嵌入式系统的主体，有IP核。嵌入式系统的硬件和软件都可以高效地设计，量体裁衣，去除冗余，可以在同样的硅片面积上实现更高的性能。</a:t>
            </a:r>
          </a:p>
          <a:p>
            <a:pPr marL="285750" indent="-285750">
              <a:buFont typeface="Wingdings" panose="05000000000000000000" pitchFamily="2" charset="2"/>
              <a:buChar char="ü"/>
            </a:pPr>
            <a:r>
              <a:rPr lang="zh-CN" altLang="en-US" sz="1400" dirty="0">
                <a:solidFill>
                  <a:srgbClr val="FF0000"/>
                </a:solidFill>
              </a:rPr>
              <a:t>比通用计算机资源少</a:t>
            </a:r>
            <a:r>
              <a:rPr lang="zh-CN" altLang="en-US" sz="1400" dirty="0"/>
              <a:t>。由于嵌入式系统通常只完成少数几个任务。设计时考虑到其经济性，不能使用通用CPU,这就意味着管理的资源少，成本低，结构更简单。</a:t>
            </a:r>
          </a:p>
          <a:p>
            <a:pPr marL="285750" indent="-285750">
              <a:buFont typeface="Wingdings" panose="05000000000000000000" pitchFamily="2" charset="2"/>
              <a:buChar char="ü"/>
            </a:pPr>
            <a:r>
              <a:rPr lang="zh-CN" altLang="en-US" sz="1400" dirty="0">
                <a:solidFill>
                  <a:srgbClr val="FF0000"/>
                </a:solidFill>
              </a:rPr>
              <a:t>程序代码固化在非易失存储器中</a:t>
            </a:r>
            <a:r>
              <a:rPr lang="zh-CN" altLang="en-US" sz="1400" dirty="0"/>
              <a:t>。为了提高执行速度和系统可靠性，嵌入式系统中的软件一般都固化在存储器芯片或单片机本身中，而不是存在磁盘中。</a:t>
            </a:r>
          </a:p>
          <a:p>
            <a:pPr marL="285750" indent="-285750">
              <a:buFont typeface="Wingdings" panose="05000000000000000000" pitchFamily="2" charset="2"/>
              <a:buChar char="ü"/>
            </a:pPr>
            <a:r>
              <a:rPr lang="zh-CN" altLang="en-US" sz="1400" dirty="0">
                <a:solidFill>
                  <a:srgbClr val="FF0000"/>
                </a:solidFill>
              </a:rPr>
              <a:t>需专门开发工具和环境</a:t>
            </a:r>
            <a:r>
              <a:rPr lang="zh-CN" altLang="en-US" sz="1400" dirty="0"/>
              <a:t>。嵌入式系统本身不具备开发能力，即使设计完成以后，用户通常也不能对其中的程序功能进行修改，必须有一套开发工具和环境才能进行开发。</a:t>
            </a:r>
          </a:p>
          <a:p>
            <a:pPr marL="285750" indent="-285750">
              <a:buFont typeface="Wingdings" panose="05000000000000000000" pitchFamily="2" charset="2"/>
              <a:buChar char="ü"/>
            </a:pPr>
            <a:r>
              <a:rPr lang="zh-CN" altLang="en-US" sz="1400" dirty="0">
                <a:solidFill>
                  <a:srgbClr val="FF0000"/>
                </a:solidFill>
              </a:rPr>
              <a:t>体积小、价格低、工艺先进、性能价格比高、系统配置要求低、实时性强。</a:t>
            </a:r>
          </a:p>
          <a:p>
            <a:pPr marL="285750" indent="-285750">
              <a:buFont typeface="Wingdings" panose="05000000000000000000" pitchFamily="2" charset="2"/>
              <a:buChar char="ü"/>
            </a:pPr>
            <a:r>
              <a:rPr lang="zh-CN" altLang="en-US" sz="1400" dirty="0">
                <a:solidFill>
                  <a:srgbClr val="FF0000"/>
                </a:solidFill>
              </a:rPr>
              <a:t>对安全性和可靠性的要求高。</a:t>
            </a:r>
          </a:p>
          <a:p>
            <a:endParaRPr lang="zh-CN" altLang="en-US" sz="1600" dirty="0"/>
          </a:p>
        </p:txBody>
      </p:sp>
      <p:sp>
        <p:nvSpPr>
          <p:cNvPr id="8" name="文本框 7">
            <a:extLst>
              <a:ext uri="{FF2B5EF4-FFF2-40B4-BE49-F238E27FC236}">
                <a16:creationId xmlns:a16="http://schemas.microsoft.com/office/drawing/2014/main" id="{A9989A4C-2A1D-46E2-AD16-9AE1B6FD0BD2}"/>
              </a:ext>
            </a:extLst>
          </p:cNvPr>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37490" y="771525"/>
            <a:ext cx="8202930" cy="4030980"/>
          </a:xfrm>
          <a:prstGeom prst="rect">
            <a:avLst/>
          </a:prstGeom>
          <a:noFill/>
        </p:spPr>
        <p:txBody>
          <a:bodyPr wrap="square" rtlCol="0">
            <a:spAutoFit/>
          </a:bodyPr>
          <a:lstStyle/>
          <a:p>
            <a:r>
              <a:rPr lang="zh-CN" altLang="en-US" sz="1600" dirty="0"/>
              <a:t>嵌入式系统分类</a:t>
            </a:r>
          </a:p>
          <a:p>
            <a:r>
              <a:rPr lang="zh-CN" altLang="en-US" sz="1600" dirty="0"/>
              <a:t>根据不同用途可将嵌入式系统划分为</a:t>
            </a:r>
            <a:r>
              <a:rPr lang="zh-CN" altLang="en-US" sz="1600" dirty="0">
                <a:solidFill>
                  <a:srgbClr val="FF0000"/>
                </a:solidFill>
              </a:rPr>
              <a:t>嵌入式实时系统和嵌入式非实时系统</a:t>
            </a:r>
            <a:r>
              <a:rPr lang="zh-CN" altLang="en-US" sz="1600" dirty="0"/>
              <a:t>两种，而实时系统又可分为</a:t>
            </a:r>
            <a:r>
              <a:rPr lang="zh-CN" altLang="en-US" sz="1600" dirty="0">
                <a:solidFill>
                  <a:srgbClr val="FF0000"/>
                </a:solidFill>
              </a:rPr>
              <a:t>强实时系统和弱实时系统</a:t>
            </a:r>
            <a:r>
              <a:rPr lang="zh-CN" altLang="en-US" sz="1600" dirty="0"/>
              <a:t>。如果从安全性要求看，嵌入式系统还可分为</a:t>
            </a:r>
            <a:r>
              <a:rPr lang="zh-CN" altLang="en-US" sz="1600" dirty="0">
                <a:solidFill>
                  <a:srgbClr val="FF0000"/>
                </a:solidFill>
              </a:rPr>
              <a:t>安全攸关系统和非安全攸关系统。</a:t>
            </a:r>
          </a:p>
          <a:p>
            <a:r>
              <a:rPr lang="zh-CN" altLang="en-US" sz="1600" dirty="0"/>
              <a:t>嵌入式系统分为</a:t>
            </a:r>
            <a:r>
              <a:rPr lang="zh-CN" altLang="en-US" sz="1600" dirty="0">
                <a:solidFill>
                  <a:srgbClr val="FF0000"/>
                </a:solidFill>
              </a:rPr>
              <a:t>硬件层、抽象层、操作系统层、中间件层和应用层</a:t>
            </a:r>
            <a:r>
              <a:rPr lang="zh-CN" altLang="en-US" sz="1600" dirty="0"/>
              <a:t>等5层。</a:t>
            </a:r>
          </a:p>
          <a:p>
            <a:pPr marL="285750" indent="-285750">
              <a:buFont typeface="Wingdings" panose="05000000000000000000" pitchFamily="2" charset="2"/>
              <a:buChar char="ü"/>
            </a:pPr>
            <a:r>
              <a:rPr lang="zh-CN" altLang="en-US" sz="1600" dirty="0"/>
              <a:t>硬件层。硬件层主要是为嵌入式系统提供运行支撑的硬件环境，其核心是微处理器、存储器(ROM、SDRAM、Hash等)、I/0接口(A/D、D/A、I/O等)和通用设备以及总线、电源、时钟等。</a:t>
            </a:r>
          </a:p>
          <a:p>
            <a:pPr marL="285750" indent="-285750">
              <a:buFont typeface="Wingdings" panose="05000000000000000000" pitchFamily="2" charset="2"/>
              <a:buChar char="ü"/>
            </a:pPr>
            <a:r>
              <a:rPr lang="zh-CN" altLang="en-US" sz="1600" dirty="0"/>
              <a:t>抽象层。在硬件层和软件层之间为抽象层，主要实现对硬件层的硬件进行抽象，为上层应用(操作系统〉提供虚拟的硬件资源：板级支持包(BSP)是一种硬件驱动软件，它是面向硬件层的硬件芯片或电路进行驱动，为上层操作系统提供对硬件进行管理的支持。</a:t>
            </a:r>
          </a:p>
          <a:p>
            <a:pPr marL="285750" indent="-285750">
              <a:buFont typeface="Wingdings" panose="05000000000000000000" pitchFamily="2" charset="2"/>
              <a:buChar char="ü"/>
            </a:pPr>
            <a:r>
              <a:rPr lang="zh-CN" altLang="en-US" sz="1600" dirty="0"/>
              <a:t>操作系统层。操作系统层主要由嵌入式操作系统、文件系统、图形用户接口、网络系统和通用组件等可配置模块组成。</a:t>
            </a:r>
          </a:p>
          <a:p>
            <a:pPr marL="285750" indent="-285750">
              <a:buFont typeface="Wingdings" panose="05000000000000000000" pitchFamily="2" charset="2"/>
              <a:buChar char="ü"/>
            </a:pPr>
            <a:r>
              <a:rPr lang="zh-CN" altLang="en-US" sz="1600" dirty="0"/>
              <a:t>中间件层。中间件层一般位于操作系统之上，管理计算机资源和网络通信，中间件层是连接两个独立应用的桥梁。</a:t>
            </a:r>
          </a:p>
          <a:p>
            <a:pPr marL="285750" indent="-285750">
              <a:buFont typeface="Wingdings" panose="05000000000000000000" pitchFamily="2" charset="2"/>
              <a:buChar char="ü"/>
            </a:pPr>
            <a:r>
              <a:rPr lang="zh-CN" altLang="en-US" sz="1600" dirty="0"/>
              <a:t>应用层。应用层是指嵌入式系统的具体应用，主要包括不同的应用软件。</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嵌入式系统分类</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37185" y="889000"/>
            <a:ext cx="8571865" cy="3416320"/>
          </a:xfrm>
          <a:prstGeom prst="rect">
            <a:avLst/>
          </a:prstGeom>
          <a:noFill/>
        </p:spPr>
        <p:txBody>
          <a:bodyPr wrap="square" rtlCol="0">
            <a:spAutoFit/>
          </a:bodyPr>
          <a:lstStyle/>
          <a:p>
            <a:r>
              <a:rPr lang="zh-CN" altLang="en-US" dirty="0"/>
              <a:t>使用环境的特点：</a:t>
            </a:r>
          </a:p>
          <a:p>
            <a:pPr marL="285750" indent="-285750">
              <a:buFont typeface="Wingdings" panose="05000000000000000000" pitchFamily="2" charset="2"/>
              <a:buChar char="ü"/>
            </a:pPr>
            <a:r>
              <a:rPr lang="zh-CN" altLang="en-US" b="1" dirty="0">
                <a:solidFill>
                  <a:srgbClr val="FF0000"/>
                </a:solidFill>
              </a:rPr>
              <a:t>设备随时移动性</a:t>
            </a:r>
            <a:r>
              <a:rPr lang="zh-CN" altLang="en-US" dirty="0"/>
              <a:t>。嵌入式数据库主要用在移动信息设备上，设备的位置经常随使用者一起移动。</a:t>
            </a:r>
          </a:p>
          <a:p>
            <a:pPr marL="285750" indent="-285750">
              <a:buFont typeface="Wingdings" panose="05000000000000000000" pitchFamily="2" charset="2"/>
              <a:buChar char="ü"/>
            </a:pPr>
            <a:r>
              <a:rPr lang="zh-CN" altLang="en-US" b="1" dirty="0">
                <a:solidFill>
                  <a:srgbClr val="FF0000"/>
                </a:solidFill>
              </a:rPr>
              <a:t>网络频繁断接</a:t>
            </a:r>
            <a:r>
              <a:rPr lang="zh-CN" altLang="en-US" dirty="0"/>
              <a:t>。移动设备或移动终端在使用的过程中，位置经常发生变化，同时也受到使用方式、电源、无线通信和网络条件等因素的影响。所以，一般并不持续保持网络连接，而是经常主动或被动地间歇性断接和连接。</a:t>
            </a:r>
          </a:p>
          <a:p>
            <a:pPr marL="285750" indent="-285750">
              <a:buFont typeface="Wingdings" panose="05000000000000000000" pitchFamily="2" charset="2"/>
              <a:buChar char="ü"/>
            </a:pPr>
            <a:r>
              <a:rPr lang="zh-CN" altLang="en-US" b="1" dirty="0">
                <a:solidFill>
                  <a:srgbClr val="FF0000"/>
                </a:solidFill>
              </a:rPr>
              <a:t>网络条件多样化</a:t>
            </a:r>
            <a:r>
              <a:rPr lang="zh-CN" altLang="en-US" dirty="0"/>
              <a:t>。由于移动信息设备位置的经常变化，导致它们与数据库服务器在不同的时间可能通过不同的网络系统连接，这些网络在带宽、通信代价、网络延迟和QoS等方面可能有所差异。</a:t>
            </a:r>
          </a:p>
          <a:p>
            <a:pPr marL="285750" indent="-285750">
              <a:buFont typeface="Wingdings" panose="05000000000000000000" pitchFamily="2" charset="2"/>
              <a:buChar char="ü"/>
            </a:pPr>
            <a:r>
              <a:rPr lang="zh-CN" altLang="en-US" b="1" dirty="0">
                <a:solidFill>
                  <a:srgbClr val="FF0000"/>
                </a:solidFill>
              </a:rPr>
              <a:t>通信能力不对称</a:t>
            </a:r>
            <a:r>
              <a:rPr lang="zh-CN" altLang="en-US" dirty="0"/>
              <a:t>。由于受到移动设备资的源限制，移动设备与服务器之间的网络通信能力是非对称的。移动设备的发送能力都非常有限，使得数据库服务器到移动设备的下行通信带宽和移动设备到数据库服务器之间的上行带宽相差很大。</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EDBMS</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827405" y="843280"/>
            <a:ext cx="7649210" cy="1322070"/>
          </a:xfrm>
          <a:prstGeom prst="rect">
            <a:avLst/>
          </a:prstGeom>
          <a:noFill/>
        </p:spPr>
        <p:txBody>
          <a:bodyPr wrap="square" rtlCol="0">
            <a:spAutoFit/>
          </a:bodyPr>
          <a:lstStyle/>
          <a:p>
            <a:r>
              <a:rPr lang="zh-CN" altLang="en-US" sz="1600" dirty="0"/>
              <a:t>系统组成</a:t>
            </a:r>
          </a:p>
          <a:p>
            <a:pPr marL="285750" indent="-285750">
              <a:buFont typeface="Wingdings" panose="05000000000000000000" pitchFamily="2" charset="2"/>
              <a:buChar char="ü"/>
            </a:pPr>
            <a:r>
              <a:rPr lang="zh-CN" altLang="en-US" sz="1600" dirty="0"/>
              <a:t>一个完整的EDBMS由若干子系统组成，包括</a:t>
            </a:r>
            <a:r>
              <a:rPr lang="zh-CN" altLang="en-US" sz="1600" dirty="0">
                <a:solidFill>
                  <a:srgbClr val="FF0000"/>
                </a:solidFill>
              </a:rPr>
              <a:t>主数据库、同步服务器、嵌入式数据库和连接网络</a:t>
            </a:r>
            <a:r>
              <a:rPr lang="zh-CN" altLang="en-US" sz="1600" dirty="0"/>
              <a:t>等几个子系统：</a:t>
            </a:r>
          </a:p>
          <a:p>
            <a:pPr marL="285750" indent="-285750">
              <a:buFont typeface="Wingdings" panose="05000000000000000000" pitchFamily="2" charset="2"/>
              <a:buChar char="ü"/>
            </a:pPr>
            <a:r>
              <a:rPr lang="zh-CN" altLang="en-US" sz="1600" dirty="0"/>
              <a:t>嵌入式移动数据库在实际应用中必须解决好数据的</a:t>
            </a:r>
            <a:r>
              <a:rPr lang="zh-CN" altLang="en-US" sz="1600" dirty="0">
                <a:solidFill>
                  <a:srgbClr val="FF0000"/>
                </a:solidFill>
              </a:rPr>
              <a:t>一致性(复制性)、高效的事务处理和数据的安全性</a:t>
            </a:r>
            <a:r>
              <a:rPr lang="zh-CN" altLang="en-US" sz="1600" dirty="0"/>
              <a:t>等关键问题。</a:t>
            </a:r>
          </a:p>
        </p:txBody>
      </p:sp>
      <p:pic>
        <p:nvPicPr>
          <p:cNvPr id="5" name="图片 4"/>
          <p:cNvPicPr>
            <a:picLocks noChangeAspect="1"/>
          </p:cNvPicPr>
          <p:nvPr/>
        </p:nvPicPr>
        <p:blipFill>
          <a:blip r:embed="rId4"/>
          <a:stretch>
            <a:fillRect/>
          </a:stretch>
        </p:blipFill>
        <p:spPr>
          <a:xfrm>
            <a:off x="2195830" y="2165350"/>
            <a:ext cx="4422775" cy="2446020"/>
          </a:xfrm>
          <a:prstGeom prst="rect">
            <a:avLst/>
          </a:prstGeom>
        </p:spPr>
      </p:pic>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EDBMS</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79705" y="843280"/>
            <a:ext cx="8822690" cy="3692525"/>
          </a:xfrm>
          <a:prstGeom prst="rect">
            <a:avLst/>
          </a:prstGeom>
          <a:noFill/>
        </p:spPr>
        <p:txBody>
          <a:bodyPr wrap="square" rtlCol="0">
            <a:spAutoFit/>
          </a:bodyPr>
          <a:lstStyle/>
          <a:p>
            <a:r>
              <a:rPr lang="zh-CN" altLang="en-US" b="1" dirty="0"/>
              <a:t>嵌入式操作系统EOS</a:t>
            </a:r>
            <a:endParaRPr lang="zh-CN" altLang="en-US" dirty="0"/>
          </a:p>
          <a:p>
            <a:r>
              <a:rPr lang="zh-CN" altLang="en-US" dirty="0"/>
              <a:t>与通用操作系统相比，EOS主要有以下特点：</a:t>
            </a:r>
          </a:p>
          <a:p>
            <a:pPr marL="285750" indent="-285750">
              <a:buFont typeface="Wingdings" panose="05000000000000000000" pitchFamily="2" charset="2"/>
              <a:buChar char="ü"/>
            </a:pPr>
            <a:r>
              <a:rPr lang="zh-CN" altLang="en-US" dirty="0">
                <a:solidFill>
                  <a:srgbClr val="FF0000"/>
                </a:solidFill>
              </a:rPr>
              <a:t>微型化</a:t>
            </a:r>
            <a:r>
              <a:rPr lang="zh-CN" altLang="en-US" dirty="0"/>
              <a:t>。EOS的运行平台不是通用计算机，而是嵌入式系统。这类系统一般没有大容量的内存，几乎没有外存，因此，EOS必须做得小巧，以占用尽量少的系统资源。</a:t>
            </a:r>
          </a:p>
          <a:p>
            <a:pPr marL="285750" indent="-285750">
              <a:buFont typeface="Wingdings" panose="05000000000000000000" pitchFamily="2" charset="2"/>
              <a:buChar char="ü"/>
            </a:pPr>
            <a:r>
              <a:rPr lang="zh-CN" altLang="en-US" dirty="0">
                <a:solidFill>
                  <a:srgbClr val="FF0000"/>
                </a:solidFill>
              </a:rPr>
              <a:t>代码质量高</a:t>
            </a:r>
            <a:r>
              <a:rPr lang="zh-CN" altLang="en-US" dirty="0"/>
              <a:t>。在大多数嵌入式应用中，存储空间依然是宝贵的资源，这就要求程序代码的质量要高，代码要尽量精简。</a:t>
            </a:r>
          </a:p>
          <a:p>
            <a:pPr marL="285750" indent="-285750">
              <a:buFont typeface="Wingdings" panose="05000000000000000000" pitchFamily="2" charset="2"/>
              <a:buChar char="ü"/>
            </a:pPr>
            <a:r>
              <a:rPr lang="zh-CN" altLang="en-US" dirty="0">
                <a:solidFill>
                  <a:srgbClr val="FF0000"/>
                </a:solidFill>
              </a:rPr>
              <a:t>专业化</a:t>
            </a:r>
            <a:r>
              <a:rPr lang="zh-CN" altLang="en-US" dirty="0"/>
              <a:t>。嵌入式系统的硬件平台多种多样，处理器的更新速度快，每种处理器都是针对不同的应用领域而专门设计的。因此，EOS要有很好适应性和移植性，还要支持多种开发平台。</a:t>
            </a:r>
          </a:p>
          <a:p>
            <a:pPr marL="285750" indent="-285750">
              <a:buFont typeface="Wingdings" panose="05000000000000000000" pitchFamily="2" charset="2"/>
              <a:buChar char="ü"/>
            </a:pPr>
            <a:r>
              <a:rPr lang="zh-CN" altLang="en-US" dirty="0">
                <a:solidFill>
                  <a:srgbClr val="FF0000"/>
                </a:solidFill>
              </a:rPr>
              <a:t>实时性强</a:t>
            </a:r>
            <a:r>
              <a:rPr lang="zh-CN" altLang="en-US" dirty="0"/>
              <a:t>。嵌入式系统广泛应用于过程控制、数据采集、通信、多媒体信息处理等要求实时响应的场合，因此，实时性成为EOS的又一特点。</a:t>
            </a:r>
          </a:p>
          <a:p>
            <a:pPr marL="285750" indent="-285750">
              <a:buFont typeface="Wingdings" panose="05000000000000000000" pitchFamily="2" charset="2"/>
              <a:buChar char="ü"/>
            </a:pPr>
            <a:r>
              <a:rPr lang="zh-CN" altLang="en-US" dirty="0">
                <a:solidFill>
                  <a:srgbClr val="FF0000"/>
                </a:solidFill>
              </a:rPr>
              <a:t>可裁减和可配置</a:t>
            </a:r>
            <a:r>
              <a:rPr lang="zh-CN" altLang="en-US" dirty="0"/>
              <a:t>。应用的多样性要求EOS具有较强的适应能力，能够根据应用的特点和具体要求进行灵活配置和合理裁减，以适应微型化和专业化的要求。</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嵌入式操作系统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EOS</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10" name="文本框 9"/>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嵌入式技术</a:t>
            </a:r>
          </a:p>
        </p:txBody>
      </p:sp>
      <p:pic>
        <p:nvPicPr>
          <p:cNvPr id="4" name="图片 3">
            <a:extLst>
              <a:ext uri="{FF2B5EF4-FFF2-40B4-BE49-F238E27FC236}">
                <a16:creationId xmlns:a16="http://schemas.microsoft.com/office/drawing/2014/main" id="{B9DFA7D4-A457-4B6C-A5FE-037074BF0C59}"/>
              </a:ext>
            </a:extLst>
          </p:cNvPr>
          <p:cNvPicPr>
            <a:picLocks noChangeAspect="1"/>
          </p:cNvPicPr>
          <p:nvPr/>
        </p:nvPicPr>
        <p:blipFill>
          <a:blip r:embed="rId5"/>
          <a:stretch>
            <a:fillRect/>
          </a:stretch>
        </p:blipFill>
        <p:spPr>
          <a:xfrm>
            <a:off x="1572632" y="742856"/>
            <a:ext cx="5835950" cy="36577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87425"/>
            <a:ext cx="8729345" cy="3416320"/>
          </a:xfrm>
          <a:prstGeom prst="rect">
            <a:avLst/>
          </a:prstGeom>
          <a:noFill/>
        </p:spPr>
        <p:txBody>
          <a:bodyPr wrap="square" rtlCol="0">
            <a:spAutoFit/>
          </a:bodyPr>
          <a:lstStyle/>
          <a:p>
            <a:r>
              <a:rPr lang="zh-CN" altLang="en-US" dirty="0"/>
              <a:t>嵌入式实时系统是一种完全嵌入受控器件内部，为特定应用而设计的专用计算机系统。在嵌入式实时系统中，要求</a:t>
            </a:r>
            <a:r>
              <a:rPr lang="zh-CN" altLang="en-US" b="1" dirty="0">
                <a:solidFill>
                  <a:srgbClr val="FF0000"/>
                </a:solidFill>
              </a:rPr>
              <a:t>系统在投入运行前即具有确定性和可预测性。</a:t>
            </a:r>
          </a:p>
          <a:p>
            <a:pPr marL="285750" indent="-285750">
              <a:buFont typeface="Wingdings" panose="05000000000000000000" pitchFamily="2" charset="2"/>
              <a:buChar char="ü"/>
            </a:pPr>
            <a:r>
              <a:rPr lang="zh-CN" altLang="en-US" dirty="0"/>
              <a:t>可预测性是指系统</a:t>
            </a:r>
            <a:r>
              <a:rPr lang="zh-CN" altLang="en-US" b="1" dirty="0">
                <a:solidFill>
                  <a:srgbClr val="FF0000"/>
                </a:solidFill>
              </a:rPr>
              <a:t>在运行之前，其功能、响应特性和执行结果是可预测的；</a:t>
            </a:r>
            <a:endParaRPr lang="zh-CN" altLang="en-US" dirty="0"/>
          </a:p>
          <a:p>
            <a:pPr marL="285750" indent="-285750">
              <a:buFont typeface="Wingdings" panose="05000000000000000000" pitchFamily="2" charset="2"/>
              <a:buChar char="ü"/>
            </a:pPr>
            <a:r>
              <a:rPr lang="zh-CN" altLang="en-US" dirty="0"/>
              <a:t>确定性是指系统在</a:t>
            </a:r>
            <a:r>
              <a:rPr lang="zh-CN" altLang="en-US" b="1" dirty="0">
                <a:solidFill>
                  <a:srgbClr val="FF0000"/>
                </a:solidFill>
              </a:rPr>
              <a:t>给定的初始状态和输入条件下，在确定的时间内给出确定的结果。</a:t>
            </a:r>
            <a:endParaRPr lang="zh-CN" altLang="en-US" dirty="0"/>
          </a:p>
          <a:p>
            <a:r>
              <a:rPr lang="zh-CN" altLang="en-US" dirty="0"/>
              <a:t>实时操作系统(RTOS)的特点</a:t>
            </a:r>
          </a:p>
          <a:p>
            <a:pPr marL="285750" indent="-285750">
              <a:buFont typeface="Wingdings" panose="05000000000000000000" pitchFamily="2" charset="2"/>
              <a:buChar char="l"/>
            </a:pPr>
            <a:r>
              <a:rPr lang="zh-CN" altLang="en-US" dirty="0"/>
              <a:t>当外界事件或数据产生时，</a:t>
            </a:r>
            <a:r>
              <a:rPr lang="zh-CN" altLang="en-US" dirty="0">
                <a:solidFill>
                  <a:srgbClr val="FF0000"/>
                </a:solidFill>
              </a:rPr>
              <a:t>能够接受并以足够快的速度予以处理</a:t>
            </a:r>
            <a:r>
              <a:rPr lang="zh-CN" altLang="en-US" dirty="0"/>
              <a:t>，其处理的结果又能在规定的时间之内来控制生产过程或对处理系统做出快速响应，并控制所有实时任务协调一致运行。因而，提供</a:t>
            </a:r>
            <a:r>
              <a:rPr lang="zh-CN" altLang="en-US" dirty="0">
                <a:solidFill>
                  <a:srgbClr val="FF0000"/>
                </a:solidFill>
              </a:rPr>
              <a:t>及时响应和高可靠性</a:t>
            </a:r>
            <a:r>
              <a:rPr lang="zh-CN" altLang="en-US" dirty="0"/>
              <a:t>是其主要特点。</a:t>
            </a:r>
          </a:p>
          <a:p>
            <a:pPr marL="285750" indent="-285750">
              <a:buFont typeface="Wingdings" panose="05000000000000000000" pitchFamily="2" charset="2"/>
              <a:buChar char="l"/>
            </a:pPr>
            <a:r>
              <a:rPr lang="zh-CN" altLang="en-US" dirty="0"/>
              <a:t>实时操作系统有</a:t>
            </a:r>
            <a:r>
              <a:rPr lang="zh-CN" altLang="en-US" dirty="0">
                <a:solidFill>
                  <a:srgbClr val="FF0000"/>
                </a:solidFill>
              </a:rPr>
              <a:t>硬实时和软实时</a:t>
            </a:r>
            <a:r>
              <a:rPr lang="zh-CN" altLang="en-US" dirty="0"/>
              <a:t>之分，硬实时要求在规定的时间内必须完成操作，这是在操作系统设计时保证的；软实时则只要按照任务的优先级，尽可能快地完成操作即可。</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嵌入式实时操作系统</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817245"/>
            <a:ext cx="8736330" cy="3753485"/>
          </a:xfrm>
          <a:prstGeom prst="rect">
            <a:avLst/>
          </a:prstGeom>
          <a:noFill/>
        </p:spPr>
        <p:txBody>
          <a:bodyPr wrap="square" rtlCol="0">
            <a:spAutoFit/>
          </a:bodyPr>
          <a:lstStyle/>
          <a:p>
            <a:r>
              <a:rPr lang="zh-CN" altLang="en-US" sz="1700" dirty="0"/>
              <a:t>实时操作系统的特征</a:t>
            </a:r>
          </a:p>
          <a:p>
            <a:pPr marL="285750" indent="-285750">
              <a:buFont typeface="Wingdings" panose="05000000000000000000" pitchFamily="2" charset="2"/>
              <a:buChar char="ü"/>
            </a:pPr>
            <a:r>
              <a:rPr lang="zh-CN" altLang="en-US" sz="1700" dirty="0">
                <a:solidFill>
                  <a:srgbClr val="FF0000"/>
                </a:solidFill>
              </a:rPr>
              <a:t>高精度计时系统</a:t>
            </a:r>
            <a:endParaRPr lang="zh-CN" altLang="en-US" sz="1700" dirty="0"/>
          </a:p>
          <a:p>
            <a:r>
              <a:rPr lang="zh-CN" altLang="en-US" sz="1700" dirty="0"/>
              <a:t>计时精度是影响实时性的一个重要因素。在实时应用系统中，经常需要精确确定实时地操作某个设备或执行某个任务，或精确的计算一个时间函数。这些不仅依赖于一些硬件提供的时钟精度，也依赖于实时操作系统实现的高精度计时功能。</a:t>
            </a:r>
          </a:p>
          <a:p>
            <a:pPr marL="285750" indent="-285750">
              <a:buFont typeface="Wingdings" panose="05000000000000000000" pitchFamily="2" charset="2"/>
              <a:buChar char="ü"/>
            </a:pPr>
            <a:r>
              <a:rPr lang="zh-CN" altLang="en-US" sz="1700" dirty="0">
                <a:solidFill>
                  <a:srgbClr val="FF0000"/>
                </a:solidFill>
              </a:rPr>
              <a:t>多级中断机制</a:t>
            </a:r>
            <a:endParaRPr lang="zh-CN" altLang="en-US" sz="1700" dirty="0"/>
          </a:p>
          <a:p>
            <a:r>
              <a:rPr lang="zh-CN" altLang="en-US" sz="1700" dirty="0"/>
              <a:t>一个实时应用系统通常需要处理多种外部信息或事件，但处理的紧迫程度有轻重缓急之分。有的必须立即作出反应，有的则可以延后处理。因此，需要建立多级中断嵌套处理机制，以确保对紧迫程度较高的实时事件进行及时响应和处理。</a:t>
            </a:r>
          </a:p>
          <a:p>
            <a:pPr marL="285750" indent="-285750">
              <a:buFont typeface="Wingdings" panose="05000000000000000000" pitchFamily="2" charset="2"/>
              <a:buChar char="ü"/>
            </a:pPr>
            <a:r>
              <a:rPr lang="zh-CN" altLang="en-US" sz="1700" dirty="0">
                <a:solidFill>
                  <a:srgbClr val="FF0000"/>
                </a:solidFill>
              </a:rPr>
              <a:t>实时调度机制</a:t>
            </a:r>
            <a:endParaRPr lang="zh-CN" altLang="en-US" sz="1700" dirty="0"/>
          </a:p>
          <a:p>
            <a:r>
              <a:rPr lang="zh-CN" altLang="en-US" sz="1700" dirty="0"/>
              <a:t>实时操作系统不仅要及时响应实时事件中断，同时也要及时调度运行实时任务。但是，处理机调度并不能随心所欲的进行，因为涉及到两个进程之间的切换，只能在确保“安全切换”的时间点上进行，实时调度机制包括两个方面，一是在调度策略和算法上保证优先调度实时任务；二是建立更多“安全切换”时间点，保证及时调度实时任务。</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嵌入式实时操作系统</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29285" y="987425"/>
            <a:ext cx="7884160" cy="3139321"/>
          </a:xfrm>
          <a:prstGeom prst="rect">
            <a:avLst/>
          </a:prstGeom>
          <a:noFill/>
        </p:spPr>
        <p:txBody>
          <a:bodyPr wrap="square" rtlCol="0">
            <a:spAutoFit/>
          </a:bodyPr>
          <a:lstStyle/>
          <a:p>
            <a:r>
              <a:rPr lang="zh-CN" altLang="en-US" dirty="0"/>
              <a:t>以下关于RTOS(实时操作系统)的叙述中，不正确的是(</a:t>
            </a:r>
            <a:r>
              <a:rPr lang="en-US" altLang="zh-CN" dirty="0"/>
              <a:t>    </a:t>
            </a:r>
            <a:r>
              <a:rPr lang="zh-CN" altLang="en-US" dirty="0"/>
              <a:t>)。</a:t>
            </a:r>
          </a:p>
          <a:p>
            <a:r>
              <a:rPr lang="zh-CN" altLang="en-US" dirty="0"/>
              <a:t>A.RTOS不能针对硬件变化进行结构与功能上的配置及裁剪</a:t>
            </a:r>
          </a:p>
          <a:p>
            <a:r>
              <a:rPr lang="zh-CN" altLang="en-US" dirty="0"/>
              <a:t>B.RTOS可以根据应用环境的要求对内核进行裁剪和重配</a:t>
            </a:r>
          </a:p>
          <a:p>
            <a:r>
              <a:rPr lang="zh-CN" altLang="en-US" dirty="0"/>
              <a:t>C.RTOS的首要任务是调度一切可利用的资源来完成实时控制任务</a:t>
            </a:r>
          </a:p>
          <a:p>
            <a:r>
              <a:rPr lang="zh-CN" altLang="en-US" dirty="0"/>
              <a:t>D.RTOS实质上就是一个计算机资源管理程序，需要及时响应实时事件和中断</a:t>
            </a:r>
            <a:endParaRPr lang="en-US" altLang="zh-CN" dirty="0"/>
          </a:p>
          <a:p>
            <a:endParaRPr lang="zh-CN" altLang="en-US" dirty="0"/>
          </a:p>
          <a:p>
            <a:r>
              <a:rPr lang="zh-CN" altLang="en-US" dirty="0"/>
              <a:t>以下描述中，  ()不是嵌入式操作系统的特点。</a:t>
            </a:r>
          </a:p>
          <a:p>
            <a:r>
              <a:rPr lang="zh-CN" altLang="en-US" dirty="0"/>
              <a:t>A.面向应用，可以进行裁剪和移植</a:t>
            </a:r>
          </a:p>
          <a:p>
            <a:r>
              <a:rPr lang="zh-CN" altLang="en-US" dirty="0"/>
              <a:t>B.用于特定领域，不需要支持多任务</a:t>
            </a:r>
          </a:p>
          <a:p>
            <a:r>
              <a:rPr lang="zh-CN" altLang="en-US" dirty="0"/>
              <a:t>C可靠性高，无需人工干预独立运行，并处理各类事件和故障</a:t>
            </a:r>
          </a:p>
          <a:p>
            <a:r>
              <a:rPr lang="zh-CN" altLang="en-US" dirty="0"/>
              <a:t>D.要求编码体积小，能够在嵌入式系统的有效存储空间内运行</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705485" y="915670"/>
            <a:ext cx="7412355" cy="1198880"/>
          </a:xfrm>
          <a:prstGeom prst="rect">
            <a:avLst/>
          </a:prstGeom>
          <a:noFill/>
        </p:spPr>
        <p:txBody>
          <a:bodyPr wrap="square" rtlCol="0">
            <a:spAutoFit/>
          </a:bodyPr>
          <a:lstStyle/>
          <a:p>
            <a:r>
              <a:rPr lang="zh-CN" altLang="en-US" b="1" dirty="0"/>
              <a:t>一个典型的交叉平台开发环境，包含三个高度集成的部分：</a:t>
            </a:r>
          </a:p>
          <a:p>
            <a:r>
              <a:rPr lang="zh-CN" altLang="en-US" dirty="0"/>
              <a:t>(1)运行在宿主机的</a:t>
            </a:r>
            <a:r>
              <a:rPr lang="zh-CN" altLang="en-US" dirty="0">
                <a:solidFill>
                  <a:srgbClr val="FF0000"/>
                </a:solidFill>
              </a:rPr>
              <a:t>强有力的交叉开发工具和实用程序</a:t>
            </a:r>
            <a:r>
              <a:rPr lang="zh-CN" altLang="en-US" dirty="0"/>
              <a:t>。</a:t>
            </a:r>
          </a:p>
          <a:p>
            <a:r>
              <a:rPr lang="zh-CN" altLang="en-US" dirty="0"/>
              <a:t>(2)运行在目标机上的</a:t>
            </a:r>
            <a:r>
              <a:rPr lang="zh-CN" altLang="en-US" dirty="0">
                <a:solidFill>
                  <a:srgbClr val="FF0000"/>
                </a:solidFill>
              </a:rPr>
              <a:t>高性能、可裁剪的实时操作系统</a:t>
            </a:r>
            <a:r>
              <a:rPr lang="zh-CN" altLang="en-US" dirty="0"/>
              <a:t>。</a:t>
            </a:r>
          </a:p>
          <a:p>
            <a:r>
              <a:rPr lang="zh-CN" altLang="en-US" dirty="0"/>
              <a:t>(3)</a:t>
            </a:r>
            <a:r>
              <a:rPr lang="zh-CN" altLang="en-US" dirty="0">
                <a:solidFill>
                  <a:srgbClr val="FF0000"/>
                </a:solidFill>
              </a:rPr>
              <a:t>连接宿主机和目标机的多种通信方式</a:t>
            </a:r>
            <a:r>
              <a:rPr lang="zh-CN" altLang="en-US" dirty="0"/>
              <a:t>，例如，以太网、USB、串口等。</a:t>
            </a:r>
          </a:p>
        </p:txBody>
      </p:sp>
      <p:pic>
        <p:nvPicPr>
          <p:cNvPr id="5" name="图片 4"/>
          <p:cNvPicPr>
            <a:picLocks noChangeAspect="1"/>
          </p:cNvPicPr>
          <p:nvPr/>
        </p:nvPicPr>
        <p:blipFill>
          <a:blip r:embed="rId4"/>
          <a:stretch>
            <a:fillRect/>
          </a:stretch>
        </p:blipFill>
        <p:spPr>
          <a:xfrm>
            <a:off x="1817401" y="2571750"/>
            <a:ext cx="4749165" cy="1406525"/>
          </a:xfrm>
          <a:prstGeom prst="rect">
            <a:avLst/>
          </a:prstGeom>
        </p:spPr>
      </p:pic>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嵌入式软件设计</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0680" y="1047115"/>
            <a:ext cx="8477885" cy="3538220"/>
          </a:xfrm>
          <a:prstGeom prst="rect">
            <a:avLst/>
          </a:prstGeom>
          <a:noFill/>
        </p:spPr>
        <p:txBody>
          <a:bodyPr wrap="square" rtlCol="0">
            <a:spAutoFit/>
          </a:bodyPr>
          <a:lstStyle/>
          <a:p>
            <a:r>
              <a:rPr lang="zh-CN" altLang="en-US" sz="1600" dirty="0"/>
              <a:t>◆交叉编译：嵌入式软件开发所采用的编译为交叉编译。所谓交叉编译就是在一个平台上生成可以在另一个平台上执行的代码。编译的最主要的工作就在将程序转化成运行该程序的CPU所能识别的机器代码，由于不同的体系结构有不同的指令系统。因此，不同的CPU需要有相应的编译器，而交叉编译就如同翻译一样，把相同的程序代码翻译成不同CPU的对应可执行二进制文件。</a:t>
            </a:r>
          </a:p>
          <a:p>
            <a:r>
              <a:rPr lang="zh-CN" altLang="en-US" sz="1600" dirty="0">
                <a:solidFill>
                  <a:srgbClr val="FF0000"/>
                </a:solidFill>
              </a:rPr>
              <a:t>嵌入式系统的开发需要借助宿主机(通用计算机)来编译出目标机的可执行代码。</a:t>
            </a:r>
          </a:p>
          <a:p>
            <a:endParaRPr lang="zh-CN" altLang="en-US" sz="1600" dirty="0"/>
          </a:p>
          <a:p>
            <a:r>
              <a:rPr lang="zh-CN" altLang="en-US" sz="1600" dirty="0"/>
              <a:t>◆交叉调试：嵌入式软件经过编译和链接后即进入调试阶段，调试是软件开发过程中必不可少的一个环节，嵌入式软件开发过程中的交叉调试与通用软件开发过程中的调试方式有很大的差别。</a:t>
            </a:r>
          </a:p>
          <a:p>
            <a:r>
              <a:rPr lang="zh-CN" altLang="en-US" sz="1600" dirty="0"/>
              <a:t>在嵌入式软件开发中，调试时采用的是在</a:t>
            </a:r>
            <a:r>
              <a:rPr lang="zh-CN" altLang="en-US" sz="1600" dirty="0">
                <a:solidFill>
                  <a:srgbClr val="FF0000"/>
                </a:solidFill>
              </a:rPr>
              <a:t>宿主机和目标机之间进行的交叉调试，调试器仍然运行在宿主机的通用操作系统之上，但被调试的进程却是运行在基于特定硬件平台的嵌入式操作系统中</a:t>
            </a:r>
            <a:r>
              <a:rPr lang="zh-CN" altLang="en-US" sz="1600" dirty="0"/>
              <a:t>，调试器和被调试进程通过串口或者网络进行通信，调试器可以控制、访问被调试进程，读取被调试进程的当前状态，并能够改变被调试进程的运行状态。</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嵌入式软件设计</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15670"/>
            <a:ext cx="8772525" cy="3784600"/>
          </a:xfrm>
          <a:prstGeom prst="rect">
            <a:avLst/>
          </a:prstGeom>
          <a:noFill/>
        </p:spPr>
        <p:txBody>
          <a:bodyPr wrap="square" rtlCol="0">
            <a:spAutoFit/>
          </a:bodyPr>
          <a:lstStyle/>
          <a:p>
            <a:r>
              <a:rPr lang="zh-CN" altLang="en-US" sz="1600"/>
              <a:t>◆嵌入式软件的开发可以分为几个阶段：编码、交叉编译、交叉调试。</a:t>
            </a:r>
          </a:p>
          <a:p>
            <a:r>
              <a:rPr lang="zh-CN" altLang="en-US" sz="1600"/>
              <a:t>◆编辑器：用于编写嵌入式源代码程序，从理论上来说，任何一个文本编辑器都可以用来编写源代码。各种集成开发环境会提供功能强大的编辑器，如vS系列、eclipse、keil、CsS等。常见的独立编辑器：UE、Source Insight、vim等。</a:t>
            </a:r>
          </a:p>
          <a:p>
            <a:r>
              <a:rPr lang="zh-CN" altLang="en-US" sz="1600"/>
              <a:t>◆编译器gcc:编译阶段的工作是用交叉编译工具处理源代码，生成可执行的目标文件，在嵌入式系统中，由于宿主机和目标机系统不一样，需要使用交叉编译，GNU C/C++(gcc)是目前常用的一种交叉编译器，支持非常多的宿主机/目标机组合。</a:t>
            </a:r>
          </a:p>
          <a:p>
            <a:endParaRPr lang="zh-CN" altLang="en-US" sz="1600"/>
          </a:p>
          <a:p>
            <a:r>
              <a:rPr lang="zh-CN" altLang="en-US" sz="1600"/>
              <a:t>◆调试器gdb</a:t>
            </a:r>
          </a:p>
          <a:p>
            <a:r>
              <a:rPr lang="zh-CN" altLang="en-US" sz="1600"/>
              <a:t>在开发嵌入式软件时，交叉调试是必不可少的一步。嵌入式软件调试特点：调试器运行在宿主机上，被调试程序运行在目标机上。</a:t>
            </a:r>
          </a:p>
          <a:p>
            <a:r>
              <a:rPr lang="zh-CN" altLang="en-US" sz="1600"/>
              <a:t>调试器通过某种通信方式与目标机建立联系，如串口、并口、网络、JTAG等。在目标机上一般有调试器的某种代理，能配合调试器一起完成对目标机上运行程序的调试，可以是软件或支持调试的硬件。</a:t>
            </a:r>
          </a:p>
          <a:p>
            <a:r>
              <a:rPr lang="zh-CN" altLang="en-US" sz="1600"/>
              <a:t>gdb是GNU开源组织发布的一个强大的程序调试工具。</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软件开发工具</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971550" y="1133475"/>
            <a:ext cx="7505065" cy="1477328"/>
          </a:xfrm>
          <a:prstGeom prst="rect">
            <a:avLst/>
          </a:prstGeom>
          <a:noFill/>
        </p:spPr>
        <p:txBody>
          <a:bodyPr wrap="square" rtlCol="0">
            <a:spAutoFit/>
          </a:bodyPr>
          <a:lstStyle/>
          <a:p>
            <a:r>
              <a:rPr lang="zh-CN" altLang="en-US" dirty="0"/>
              <a:t>以下关于嵌入式系统开发的叙述，正确的是()。</a:t>
            </a:r>
          </a:p>
          <a:p>
            <a:r>
              <a:rPr lang="zh-CN" altLang="en-US" dirty="0"/>
              <a:t>A.宿主机与目标机之间只需要建立逻辑连接</a:t>
            </a:r>
          </a:p>
          <a:p>
            <a:r>
              <a:rPr lang="zh-CN" altLang="en-US" dirty="0"/>
              <a:t>B.宿主机与目标机之间只能采用串口通信方式</a:t>
            </a:r>
          </a:p>
          <a:p>
            <a:r>
              <a:rPr lang="en-US" altLang="zh-CN" dirty="0"/>
              <a:t>C.</a:t>
            </a:r>
            <a:r>
              <a:rPr lang="zh-CN" altLang="en-US" dirty="0"/>
              <a:t>在宿主机上必须采用交叉编译器来生成目标机的可执行代码</a:t>
            </a:r>
          </a:p>
          <a:p>
            <a:r>
              <a:rPr lang="zh-CN" altLang="en-US" dirty="0"/>
              <a:t>D.调试器与被调试程序必须安装在同一台机器上</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5"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6"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7"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771525"/>
            <a:ext cx="8448675" cy="3784600"/>
          </a:xfrm>
          <a:prstGeom prst="rect">
            <a:avLst/>
          </a:prstGeom>
          <a:noFill/>
        </p:spPr>
        <p:txBody>
          <a:bodyPr wrap="square" rtlCol="0">
            <a:spAutoFit/>
          </a:bodyPr>
          <a:lstStyle/>
          <a:p>
            <a:r>
              <a:rPr lang="zh-CN" altLang="en-US" sz="1500"/>
              <a:t>嵌入式技术是指在特定的</a:t>
            </a:r>
            <a:r>
              <a:rPr lang="zh-CN" altLang="en-US" sz="1500">
                <a:solidFill>
                  <a:srgbClr val="FF0000"/>
                </a:solidFill>
              </a:rPr>
              <a:t>硬件设备中集成计算机系统及软件,来实现某种特定功能的技术</a:t>
            </a:r>
            <a:r>
              <a:rPr lang="zh-CN" altLang="en-US" sz="1500"/>
              <a:t>。简单来说,就是在各种设备中嵌入微处理器和程序,来控制和监视设备工作的技术。</a:t>
            </a:r>
          </a:p>
          <a:p>
            <a:r>
              <a:rPr lang="zh-CN" altLang="en-US" sz="1500"/>
              <a:t>嵌入式技术的主要特点有:</a:t>
            </a:r>
          </a:p>
          <a:p>
            <a:r>
              <a:rPr lang="zh-CN" altLang="en-US" sz="1500"/>
              <a:t>1.专用性:嵌入式系统通常针对某一特定应用开发和优化,功能专一。</a:t>
            </a:r>
          </a:p>
          <a:p>
            <a:r>
              <a:rPr lang="zh-CN" altLang="en-US" sz="1500"/>
              <a:t>2.实时性:嵌入式系统通常需要保证硬件的实时响应,完成实时控制和数据采集等操作。</a:t>
            </a:r>
          </a:p>
          <a:p>
            <a:r>
              <a:rPr lang="zh-CN" altLang="en-US" sz="1500"/>
              <a:t>3.低成本:嵌入式系统硬件资源有限,需要低成本实现,通常没有操作系统。</a:t>
            </a:r>
          </a:p>
          <a:p>
            <a:r>
              <a:rPr lang="zh-CN" altLang="en-US" sz="1500"/>
              <a:t>4.可靠性:嵌入式系统工作环境恶劣,需要有较高的可靠性和稳定性,防止系统失效。</a:t>
            </a:r>
          </a:p>
          <a:p>
            <a:r>
              <a:rPr lang="zh-CN" altLang="en-US" sz="1500"/>
              <a:t>5.体积小:嵌入式系统规模较小,体积和功耗都需要尽可能小。</a:t>
            </a:r>
          </a:p>
          <a:p>
            <a:endParaRPr lang="zh-CN" altLang="en-US" sz="1500"/>
          </a:p>
          <a:p>
            <a:r>
              <a:rPr lang="zh-CN" altLang="en-US" sz="1500"/>
              <a:t>嵌入式技术广泛应用于各个行业,例如:</a:t>
            </a:r>
          </a:p>
          <a:p>
            <a:pPr marL="285750" indent="-285750">
              <a:buFont typeface="Arial" panose="020B0604020202020204" pitchFamily="34" charset="0"/>
              <a:buChar char="•"/>
            </a:pPr>
            <a:r>
              <a:rPr lang="zh-CN" altLang="en-US" sz="1500"/>
              <a:t>汽车电子:发动机控制、ABS防抱死、天窗控制等。</a:t>
            </a:r>
          </a:p>
          <a:p>
            <a:pPr marL="285750" indent="-285750">
              <a:buFont typeface="Arial" panose="020B0604020202020204" pitchFamily="34" charset="0"/>
              <a:buChar char="•"/>
            </a:pPr>
            <a:r>
              <a:rPr lang="zh-CN" altLang="en-US" sz="1500"/>
              <a:t>家电产品:空调控制、洗衣机控制、冰箱控制等。</a:t>
            </a:r>
          </a:p>
          <a:p>
            <a:pPr marL="285750" indent="-285750">
              <a:buFont typeface="Arial" panose="020B0604020202020204" pitchFamily="34" charset="0"/>
              <a:buChar char="•"/>
            </a:pPr>
            <a:r>
              <a:rPr lang="zh-CN" altLang="en-US" sz="1500"/>
              <a:t>通信设备:路由器、交换机、手机、 base station等。</a:t>
            </a:r>
          </a:p>
          <a:p>
            <a:pPr marL="285750" indent="-285750">
              <a:buFont typeface="Arial" panose="020B0604020202020204" pitchFamily="34" charset="0"/>
              <a:buChar char="•"/>
            </a:pPr>
            <a:r>
              <a:rPr lang="zh-CN" altLang="en-US" sz="1500"/>
              <a:t>安防监控:监控摄像头、生物识别等。</a:t>
            </a:r>
          </a:p>
          <a:p>
            <a:pPr marL="285750" indent="-285750">
              <a:buFont typeface="Arial" panose="020B0604020202020204" pitchFamily="34" charset="0"/>
              <a:buChar char="•"/>
            </a:pPr>
            <a:r>
              <a:rPr lang="zh-CN" altLang="en-US" sz="1500"/>
              <a:t>工业自动化:PLC控制器、机器人控制等。</a:t>
            </a:r>
          </a:p>
          <a:p>
            <a:pPr marL="285750" indent="-285750">
              <a:buFont typeface="Arial" panose="020B0604020202020204" pitchFamily="34" charset="0"/>
              <a:buChar char="•"/>
            </a:pPr>
            <a:r>
              <a:rPr lang="zh-CN" altLang="en-US" sz="1500"/>
              <a:t>医疗设备:心电监护仪、B超仪器、血糖仪等。</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嵌入式技术的了解</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88620" y="771525"/>
            <a:ext cx="8448675" cy="783590"/>
          </a:xfrm>
          <a:prstGeom prst="rect">
            <a:avLst/>
          </a:prstGeom>
          <a:noFill/>
        </p:spPr>
        <p:txBody>
          <a:bodyPr wrap="square" rtlCol="0">
            <a:spAutoFit/>
          </a:bodyPr>
          <a:lstStyle/>
          <a:p>
            <a:r>
              <a:rPr lang="zh-CN" altLang="en-US" sz="1500"/>
              <a:t>◆冯诺依曼结构</a:t>
            </a:r>
          </a:p>
          <a:p>
            <a:r>
              <a:rPr lang="zh-CN" altLang="en-US" sz="1500"/>
              <a:t>传统计算机采用冯·诺依曼(Von Neumann)结构，也称</a:t>
            </a:r>
            <a:r>
              <a:rPr lang="zh-CN" altLang="en-US" sz="1500">
                <a:solidFill>
                  <a:srgbClr val="FF0000"/>
                </a:solidFill>
              </a:rPr>
              <a:t>普林斯顿结构，是一种将程序指令存储器和数据存储器合并在一起的存储器结构。</a:t>
            </a:r>
          </a:p>
        </p:txBody>
      </p:sp>
      <p:sp>
        <p:nvSpPr>
          <p:cNvPr id="5" name="文本框 4"/>
          <p:cNvSpPr txBox="1"/>
          <p:nvPr/>
        </p:nvSpPr>
        <p:spPr>
          <a:xfrm>
            <a:off x="388620" y="3152140"/>
            <a:ext cx="8228330" cy="1322070"/>
          </a:xfrm>
          <a:prstGeom prst="rect">
            <a:avLst/>
          </a:prstGeom>
          <a:noFill/>
        </p:spPr>
        <p:txBody>
          <a:bodyPr wrap="square" rtlCol="0">
            <a:spAutoFit/>
          </a:bodyPr>
          <a:lstStyle/>
          <a:p>
            <a:r>
              <a:rPr lang="zh-CN" altLang="en-US" sz="1600"/>
              <a:t>◆冯·诺依曼结构的计算机程序和数据共用一个存储空间，程序指令存储地址和数据存储地址指向同一个存储器的不同物理位置。</a:t>
            </a:r>
          </a:p>
          <a:p>
            <a:r>
              <a:rPr lang="zh-CN" altLang="en-US" sz="1600"/>
              <a:t>◆采用单一的地址及数据总线，程序指令和数据的宽度相同。</a:t>
            </a:r>
          </a:p>
          <a:p>
            <a:r>
              <a:rPr lang="zh-CN" altLang="en-US" sz="1600"/>
              <a:t>◆处理器执行指令时，先从储存器中取出指令解码，再取操作数执行运算，即使单条指令也要耗费几个甚至几十个周期，在高速运算时，在传输通道上会出现瓶颈效应。</a:t>
            </a:r>
          </a:p>
        </p:txBody>
      </p:sp>
      <p:pic>
        <p:nvPicPr>
          <p:cNvPr id="6" name="图片 5"/>
          <p:cNvPicPr>
            <a:picLocks noChangeAspect="1"/>
          </p:cNvPicPr>
          <p:nvPr/>
        </p:nvPicPr>
        <p:blipFill>
          <a:blip r:embed="rId4"/>
          <a:stretch>
            <a:fillRect/>
          </a:stretch>
        </p:blipFill>
        <p:spPr>
          <a:xfrm>
            <a:off x="2411730" y="1555115"/>
            <a:ext cx="3171190" cy="1597025"/>
          </a:xfrm>
          <a:prstGeom prst="rect">
            <a:avLst/>
          </a:prstGeom>
        </p:spPr>
      </p:pic>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嵌入式微处理体系结构</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25475" y="771525"/>
            <a:ext cx="8067675" cy="829945"/>
          </a:xfrm>
          <a:prstGeom prst="rect">
            <a:avLst/>
          </a:prstGeom>
          <a:noFill/>
        </p:spPr>
        <p:txBody>
          <a:bodyPr wrap="square" rtlCol="0">
            <a:spAutoFit/>
          </a:bodyPr>
          <a:lstStyle/>
          <a:p>
            <a:r>
              <a:rPr lang="zh-CN" altLang="en-US" sz="1600"/>
              <a:t>◆哈佛结构</a:t>
            </a:r>
          </a:p>
          <a:p>
            <a:r>
              <a:rPr lang="zh-CN" altLang="en-US" sz="1600"/>
              <a:t>哈佛结构是一种</a:t>
            </a:r>
            <a:r>
              <a:rPr lang="zh-CN" altLang="en-US" sz="1600">
                <a:solidFill>
                  <a:srgbClr val="FF0000"/>
                </a:solidFill>
              </a:rPr>
              <a:t>并行体系结构</a:t>
            </a:r>
            <a:r>
              <a:rPr lang="zh-CN" altLang="en-US" sz="1600"/>
              <a:t>，它的主要特点是将</a:t>
            </a:r>
            <a:r>
              <a:rPr lang="zh-CN" altLang="en-US" sz="1600">
                <a:solidFill>
                  <a:srgbClr val="FF0000"/>
                </a:solidFill>
              </a:rPr>
              <a:t>程序和数据存储在不同的存储空间中</a:t>
            </a:r>
            <a:r>
              <a:rPr lang="zh-CN" altLang="en-US" sz="1600"/>
              <a:t>，即程序存储器和数据存储器是</a:t>
            </a:r>
            <a:r>
              <a:rPr lang="zh-CN" altLang="en-US" sz="1600">
                <a:solidFill>
                  <a:srgbClr val="FF0000"/>
                </a:solidFill>
              </a:rPr>
              <a:t>两个相互独立的存储器，每个存储器独立编址、独立访问。</a:t>
            </a:r>
          </a:p>
        </p:txBody>
      </p:sp>
      <p:sp>
        <p:nvSpPr>
          <p:cNvPr id="5" name="文本框 4"/>
          <p:cNvSpPr txBox="1"/>
          <p:nvPr/>
        </p:nvSpPr>
        <p:spPr>
          <a:xfrm>
            <a:off x="741045" y="3507740"/>
            <a:ext cx="7844155" cy="1198880"/>
          </a:xfrm>
          <a:prstGeom prst="rect">
            <a:avLst/>
          </a:prstGeom>
          <a:noFill/>
        </p:spPr>
        <p:txBody>
          <a:bodyPr wrap="square" rtlCol="0">
            <a:spAutoFit/>
          </a:bodyPr>
          <a:lstStyle/>
          <a:p>
            <a:r>
              <a:rPr lang="zh-CN" altLang="en-US"/>
              <a:t>◆与两个存储器相对应的是系统中的</a:t>
            </a:r>
            <a:r>
              <a:rPr lang="zh-CN" altLang="en-US">
                <a:solidFill>
                  <a:srgbClr val="FF0000"/>
                </a:solidFill>
              </a:rPr>
              <a:t>两套独立的地址总线和数据总线。</a:t>
            </a:r>
          </a:p>
          <a:p>
            <a:r>
              <a:rPr lang="zh-CN" altLang="en-US"/>
              <a:t>◆这种分离的程序总线和数据总线可允许在</a:t>
            </a:r>
            <a:r>
              <a:rPr lang="zh-CN" altLang="en-US">
                <a:solidFill>
                  <a:srgbClr val="FF0000"/>
                </a:solidFill>
              </a:rPr>
              <a:t>一个机器周期内同时获取指令字(来自程序存储器)和操作数</a:t>
            </a:r>
            <a:r>
              <a:rPr lang="zh-CN" altLang="en-US"/>
              <a:t>(来自数据存储器),从而提高了执行速度，使数据的吞吐率提高了1倍。</a:t>
            </a:r>
          </a:p>
        </p:txBody>
      </p:sp>
      <p:pic>
        <p:nvPicPr>
          <p:cNvPr id="6" name="图片 5"/>
          <p:cNvPicPr>
            <a:picLocks noChangeAspect="1"/>
          </p:cNvPicPr>
          <p:nvPr/>
        </p:nvPicPr>
        <p:blipFill>
          <a:blip r:embed="rId4"/>
          <a:stretch>
            <a:fillRect/>
          </a:stretch>
        </p:blipFill>
        <p:spPr>
          <a:xfrm>
            <a:off x="2771775" y="1601470"/>
            <a:ext cx="3389630" cy="1811655"/>
          </a:xfrm>
          <a:prstGeom prst="rect">
            <a:avLst/>
          </a:prstGeom>
        </p:spPr>
      </p:pic>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嵌入式微处理体系结构</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81965" y="771525"/>
            <a:ext cx="8470900" cy="3753485"/>
          </a:xfrm>
          <a:prstGeom prst="rect">
            <a:avLst/>
          </a:prstGeom>
          <a:noFill/>
        </p:spPr>
        <p:txBody>
          <a:bodyPr wrap="square" rtlCol="0">
            <a:spAutoFit/>
          </a:bodyPr>
          <a:lstStyle/>
          <a:p>
            <a:r>
              <a:rPr lang="zh-CN" altLang="en-US" sz="1700"/>
              <a:t>◆</a:t>
            </a:r>
            <a:r>
              <a:rPr lang="zh-CN" altLang="en-US" sz="1700">
                <a:solidFill>
                  <a:srgbClr val="FF0000"/>
                </a:solidFill>
              </a:rPr>
              <a:t>根据嵌入式微处理器的字长宽度</a:t>
            </a:r>
            <a:r>
              <a:rPr lang="zh-CN" altLang="en-US" sz="1700"/>
              <a:t>，可分为4位、8位、16位、32位和64位。一般把16位及以下的称为嵌入式微控制器(</a:t>
            </a:r>
            <a:r>
              <a:rPr lang="en-US" altLang="zh-CN" sz="1700"/>
              <a:t>MCU</a:t>
            </a:r>
            <a:r>
              <a:rPr lang="zh-CN" altLang="en-US" sz="1700"/>
              <a:t>),32位及以上的称为嵌入式微处理器</a:t>
            </a:r>
            <a:r>
              <a:rPr lang="en-US" altLang="zh-CN" sz="1700"/>
              <a:t>(MPU)</a:t>
            </a:r>
            <a:r>
              <a:rPr lang="zh-CN" altLang="en-US" sz="1700"/>
              <a:t>。</a:t>
            </a:r>
          </a:p>
          <a:p>
            <a:endParaRPr lang="zh-CN" altLang="en-US" sz="1700"/>
          </a:p>
          <a:p>
            <a:r>
              <a:rPr lang="zh-CN" altLang="en-US" sz="1700"/>
              <a:t>◆</a:t>
            </a:r>
            <a:r>
              <a:rPr lang="zh-CN" altLang="en-US" sz="1700">
                <a:solidFill>
                  <a:srgbClr val="FF0000"/>
                </a:solidFill>
              </a:rPr>
              <a:t>如果按系统集成度划分</a:t>
            </a:r>
            <a:r>
              <a:rPr lang="zh-CN" altLang="en-US" sz="1700"/>
              <a:t>，可分为两类：一种是微处理器内部仅包含单纯的中央处理器单元，称为一般用途型微处理器：另一种则是将CPU、ROM、RAM及I/O等部件集成到同一个芯片上，称为单芯片微控制器(Single ChipMicrocontroller)。</a:t>
            </a:r>
          </a:p>
          <a:p>
            <a:endParaRPr lang="zh-CN" altLang="en-US" sz="1700"/>
          </a:p>
          <a:p>
            <a:r>
              <a:rPr lang="zh-CN" altLang="en-US" sz="1700"/>
              <a:t>◆</a:t>
            </a:r>
            <a:r>
              <a:rPr lang="zh-CN" altLang="en-US" sz="1700">
                <a:solidFill>
                  <a:srgbClr val="FF0000"/>
                </a:solidFill>
              </a:rPr>
              <a:t>如果根据用途分类</a:t>
            </a:r>
            <a:r>
              <a:rPr lang="en-US" altLang="zh-CN" sz="1700">
                <a:solidFill>
                  <a:srgbClr val="FF0000"/>
                </a:solidFill>
              </a:rPr>
              <a:t>:</a:t>
            </a:r>
          </a:p>
          <a:p>
            <a:pPr marL="285750" indent="-285750">
              <a:buFont typeface="Wingdings" panose="05000000000000000000" charset="0"/>
              <a:buChar char="Ø"/>
            </a:pPr>
            <a:r>
              <a:rPr lang="zh-CN" altLang="en-US" sz="1700">
                <a:sym typeface="+mn-ea"/>
              </a:rPr>
              <a:t>1. 微控制器MCU:资源限制较强,用于简单控制与接口应用,如单片机系列,如51单片机、AVR、PIC等。</a:t>
            </a:r>
            <a:endParaRPr lang="zh-CN" altLang="en-US" sz="1700"/>
          </a:p>
          <a:p>
            <a:pPr marL="285750" indent="-285750">
              <a:buFont typeface="Wingdings" panose="05000000000000000000" charset="0"/>
              <a:buChar char="Ø"/>
            </a:pPr>
            <a:r>
              <a:rPr lang="zh-CN" altLang="en-US" sz="1700">
                <a:sym typeface="+mn-ea"/>
              </a:rPr>
              <a:t>2. 微处理器MPU:性能较高,用于复杂控制与高级应用,如ARM Cortex系列、PowerPC等。</a:t>
            </a:r>
            <a:endParaRPr lang="zh-CN" altLang="en-US" sz="1700"/>
          </a:p>
          <a:p>
            <a:pPr marL="285750" indent="-285750">
              <a:buFont typeface="Wingdings" panose="05000000000000000000" charset="0"/>
              <a:buChar char="Ø"/>
            </a:pPr>
            <a:r>
              <a:rPr lang="zh-CN" altLang="en-US" sz="1700">
                <a:sym typeface="+mn-ea"/>
              </a:rPr>
              <a:t>3. 数字信号处理器DSP:专门用于信号处理,如语音/音频/图像处理,如TI TMS320系列。</a:t>
            </a:r>
            <a:endParaRPr lang="zh-CN" altLang="en-US" sz="1700"/>
          </a:p>
          <a:p>
            <a:pPr marL="285750" indent="-285750">
              <a:buFont typeface="Wingdings" panose="05000000000000000000" charset="0"/>
              <a:buChar char="Ø"/>
            </a:pPr>
            <a:r>
              <a:rPr lang="zh-CN" altLang="en-US" sz="1700">
                <a:sym typeface="+mn-ea"/>
              </a:rPr>
              <a:t>4. 片上系统S</a:t>
            </a:r>
            <a:r>
              <a:rPr lang="en-US" altLang="zh-CN" sz="1700">
                <a:sym typeface="+mn-ea"/>
              </a:rPr>
              <a:t>O</a:t>
            </a:r>
            <a:r>
              <a:rPr lang="zh-CN" altLang="en-US" sz="1700">
                <a:sym typeface="+mn-ea"/>
              </a:rPr>
              <a:t>C:集成度高,将MCU/MPU核、内存、外设集成在一片芯片上,用于便携设备,如各种智能硬件的SOC芯片</a:t>
            </a:r>
            <a:endParaRPr lang="en-US" altLang="zh-CN" sz="1700">
              <a:solidFill>
                <a:srgbClr val="FF0000"/>
              </a:solidFill>
            </a:endParaRP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嵌入式微处理器分类</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83895" y="843280"/>
            <a:ext cx="7699375" cy="3753485"/>
          </a:xfrm>
          <a:prstGeom prst="rect">
            <a:avLst/>
          </a:prstGeom>
          <a:noFill/>
        </p:spPr>
        <p:txBody>
          <a:bodyPr wrap="square" rtlCol="0">
            <a:spAutoFit/>
          </a:bodyPr>
          <a:lstStyle/>
          <a:p>
            <a:r>
              <a:rPr lang="zh-CN" altLang="en-US" sz="1700"/>
              <a:t>其主要区别在于:</a:t>
            </a:r>
          </a:p>
          <a:p>
            <a:r>
              <a:rPr lang="zh-CN" altLang="en-US" sz="1700"/>
              <a:t>1. 性能与功能:MCU&lt;S</a:t>
            </a:r>
            <a:r>
              <a:rPr lang="en-US" altLang="zh-CN" sz="1700"/>
              <a:t>O</a:t>
            </a:r>
            <a:r>
              <a:rPr lang="zh-CN" altLang="en-US" sz="1700"/>
              <a:t>C&lt;MPU&lt;DSP</a:t>
            </a:r>
          </a:p>
          <a:p>
            <a:r>
              <a:rPr lang="zh-CN" altLang="en-US" sz="1700"/>
              <a:t>2. 集成度:MCU最低,S</a:t>
            </a:r>
            <a:r>
              <a:rPr lang="en-US" altLang="zh-CN" sz="1700"/>
              <a:t>O</a:t>
            </a:r>
            <a:r>
              <a:rPr lang="zh-CN" altLang="en-US" sz="1700"/>
              <a:t>C最高,内含各种外设与接口。</a:t>
            </a:r>
          </a:p>
          <a:p>
            <a:r>
              <a:rPr lang="zh-CN" altLang="en-US" sz="1700"/>
              <a:t>3. 成本:从高到低依次为DSP、MPU、S</a:t>
            </a:r>
            <a:r>
              <a:rPr lang="en-US" altLang="zh-CN" sz="1700"/>
              <a:t>O</a:t>
            </a:r>
            <a:r>
              <a:rPr lang="zh-CN" altLang="en-US" sz="1700"/>
              <a:t>C和MCU。</a:t>
            </a:r>
          </a:p>
          <a:p>
            <a:r>
              <a:rPr lang="zh-CN" altLang="en-US" sz="1700"/>
              <a:t>4. 适用场景:</a:t>
            </a:r>
          </a:p>
          <a:p>
            <a:pPr marL="285750" indent="-285750">
              <a:buFont typeface="Wingdings" panose="05000000000000000000" charset="0"/>
              <a:buChar char="ü"/>
            </a:pPr>
            <a:r>
              <a:rPr lang="zh-CN" altLang="en-US" sz="1700"/>
              <a:t>MCU用于简单控制与接口。</a:t>
            </a:r>
          </a:p>
          <a:p>
            <a:pPr marL="285750" indent="-285750">
              <a:buFont typeface="Wingdings" panose="05000000000000000000" charset="0"/>
              <a:buChar char="ü"/>
            </a:pPr>
            <a:r>
              <a:rPr lang="zh-CN" altLang="en-US" sz="1700"/>
              <a:t>MPU用于高性能控制与应用。 </a:t>
            </a:r>
          </a:p>
          <a:p>
            <a:pPr marL="285750" indent="-285750">
              <a:buFont typeface="Wingdings" panose="05000000000000000000" charset="0"/>
              <a:buChar char="ü"/>
            </a:pPr>
            <a:r>
              <a:rPr lang="zh-CN" altLang="en-US" sz="1700"/>
              <a:t>DSP用于专业信号处理。</a:t>
            </a:r>
          </a:p>
          <a:p>
            <a:pPr marL="285750" indent="-285750">
              <a:buFont typeface="Wingdings" panose="05000000000000000000" charset="0"/>
              <a:buChar char="ü"/>
            </a:pPr>
            <a:r>
              <a:rPr lang="zh-CN" altLang="en-US" sz="1700"/>
              <a:t>S</a:t>
            </a:r>
            <a:r>
              <a:rPr lang="en-US" altLang="zh-CN" sz="1700"/>
              <a:t>O</a:t>
            </a:r>
            <a:r>
              <a:rPr lang="zh-CN" altLang="en-US" sz="1700"/>
              <a:t>C用于单一智能设备。</a:t>
            </a:r>
          </a:p>
          <a:p>
            <a:r>
              <a:rPr lang="zh-CN" altLang="en-US" sz="1700"/>
              <a:t>例如:</a:t>
            </a:r>
          </a:p>
          <a:p>
            <a:r>
              <a:rPr lang="zh-CN" altLang="en-US" sz="1700"/>
              <a:t>- PIC16F84:8位MCU,用于简单控制与接口。</a:t>
            </a:r>
          </a:p>
          <a:p>
            <a:r>
              <a:rPr lang="zh-CN" altLang="en-US" sz="1700"/>
              <a:t>- ARM Cortex-A53:32位MPU,用于高性能控制与应用。 </a:t>
            </a:r>
          </a:p>
          <a:p>
            <a:r>
              <a:rPr lang="zh-CN" altLang="en-US" sz="1700"/>
              <a:t>- TI TMS320C6678:浮点DSP,用于专业图像/语音信号处理。</a:t>
            </a:r>
          </a:p>
          <a:p>
            <a:r>
              <a:rPr lang="zh-CN" altLang="en-US" sz="1700"/>
              <a:t>- ESP8266:SoC芯片,内含MCU、WiFi模块等,用于智能硬件。</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嵌入式微处理器分类</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771525"/>
            <a:ext cx="8326120" cy="3046095"/>
          </a:xfrm>
          <a:prstGeom prst="rect">
            <a:avLst/>
          </a:prstGeom>
          <a:noFill/>
        </p:spPr>
        <p:txBody>
          <a:bodyPr wrap="square" rtlCol="0">
            <a:spAutoFit/>
          </a:bodyPr>
          <a:lstStyle/>
          <a:p>
            <a:r>
              <a:rPr lang="zh-CN" altLang="en-US" sz="1600" b="1"/>
              <a:t>多核指多个微处理器内核</a:t>
            </a:r>
            <a:r>
              <a:rPr lang="zh-CN" altLang="en-US" sz="1600"/>
              <a:t>，是将两个或更多的微处理器封装在一起，集成在一个电路中。多核处理器是单枚芯片，能够直接插入单一的处理器插槽中。多核与多CP</a:t>
            </a:r>
            <a:r>
              <a:rPr lang="en-US" altLang="zh-CN" sz="1600"/>
              <a:t>U</a:t>
            </a:r>
            <a:r>
              <a:rPr lang="zh-CN" altLang="en-US" sz="1600"/>
              <a:t>相比，</a:t>
            </a:r>
            <a:r>
              <a:rPr lang="zh-CN" altLang="en-US" sz="1600">
                <a:solidFill>
                  <a:srgbClr val="FF0000"/>
                </a:solidFill>
              </a:rPr>
              <a:t>很好的降低了计算机系统的功耗和体积</a:t>
            </a:r>
            <a:r>
              <a:rPr lang="zh-CN" altLang="en-US" sz="1600"/>
              <a:t>。在多核技术中，</a:t>
            </a:r>
            <a:r>
              <a:rPr lang="zh-CN" altLang="en-US" sz="1600">
                <a:solidFill>
                  <a:srgbClr val="FF0000"/>
                </a:solidFill>
              </a:rPr>
              <a:t>由操作系统软件进行调度，多进程，多线程并发都可以。</a:t>
            </a:r>
          </a:p>
          <a:p>
            <a:endParaRPr lang="zh-CN" altLang="en-US" sz="1600">
              <a:solidFill>
                <a:srgbClr val="FF0000"/>
              </a:solidFill>
            </a:endParaRPr>
          </a:p>
          <a:p>
            <a:r>
              <a:rPr lang="zh-CN" altLang="en-US" sz="1600" b="1"/>
              <a:t>多核处理器工作协调实现方式</a:t>
            </a:r>
            <a:r>
              <a:rPr lang="zh-CN" altLang="en-US" sz="1600"/>
              <a:t>：</a:t>
            </a:r>
          </a:p>
          <a:p>
            <a:pPr marL="285750" indent="-285750">
              <a:buFont typeface="Wingdings" panose="05000000000000000000" charset="0"/>
              <a:buChar char="ü"/>
            </a:pPr>
            <a:r>
              <a:rPr lang="zh-CN" altLang="en-US" sz="1600">
                <a:solidFill>
                  <a:srgbClr val="FF0000"/>
                </a:solidFill>
              </a:rPr>
              <a:t>对称多处理技术SMP</a:t>
            </a:r>
            <a:r>
              <a:rPr lang="zh-CN" altLang="en-US" sz="1600"/>
              <a:t>:将2颗完全一样的处理器封装在一个芯片内，达到双倍或接近双倍的处理性能，节省运算资源。</a:t>
            </a:r>
          </a:p>
          <a:p>
            <a:pPr marL="285750" indent="-285750">
              <a:buFont typeface="Wingdings" panose="05000000000000000000" charset="0"/>
              <a:buChar char="ü"/>
            </a:pPr>
            <a:r>
              <a:rPr lang="zh-CN" altLang="en-US" sz="1600">
                <a:solidFill>
                  <a:srgbClr val="FF0000"/>
                </a:solidFill>
              </a:rPr>
              <a:t>非对称处理技术AMP</a:t>
            </a:r>
            <a:r>
              <a:rPr lang="zh-CN" altLang="en-US" sz="1600"/>
              <a:t>:2个处理内核彼此不同，各自处理和执行特定的功能，在软件的协调下分担不同的计算任务。</a:t>
            </a:r>
          </a:p>
          <a:p>
            <a:pPr marL="285750" indent="-285750">
              <a:buFont typeface="Wingdings" panose="05000000000000000000" charset="0"/>
              <a:buChar char="ü"/>
            </a:pPr>
            <a:r>
              <a:rPr lang="zh-CN" altLang="en-US" sz="1600">
                <a:solidFill>
                  <a:srgbClr val="FF0000"/>
                </a:solidFill>
                <a:sym typeface="+mn-ea"/>
              </a:rPr>
              <a:t>粗粒度多处理技术</a:t>
            </a:r>
            <a:r>
              <a:rPr lang="zh-CN" altLang="en-US" sz="1600">
                <a:solidFill>
                  <a:srgbClr val="FF0000"/>
                </a:solidFill>
              </a:rPr>
              <a:t>BMP</a:t>
            </a:r>
            <a:r>
              <a:rPr lang="zh-CN" altLang="en-US" sz="1600"/>
              <a:t>:介于SMP和AMP之间的一种多核架构,其工作协调方式也在两者之间</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多核处理器</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539750" y="1059180"/>
            <a:ext cx="8094980" cy="1568450"/>
          </a:xfrm>
          <a:prstGeom prst="rect">
            <a:avLst/>
          </a:prstGeom>
          <a:noFill/>
        </p:spPr>
        <p:txBody>
          <a:bodyPr wrap="square" rtlCol="0">
            <a:spAutoFit/>
          </a:bodyPr>
          <a:lstStyle/>
          <a:p>
            <a:r>
              <a:rPr lang="zh-CN" altLang="en-US" sz="1600" b="1"/>
              <a:t>多核CPU的调度</a:t>
            </a:r>
            <a:r>
              <a:rPr lang="zh-CN" altLang="en-US" sz="1600"/>
              <a:t>有</a:t>
            </a:r>
            <a:r>
              <a:rPr lang="zh-CN" altLang="en-US" sz="1600">
                <a:solidFill>
                  <a:srgbClr val="FF0000"/>
                </a:solidFill>
              </a:rPr>
              <a:t>全局队列调度和局部队列调度</a:t>
            </a:r>
            <a:r>
              <a:rPr lang="zh-CN" altLang="en-US" sz="1600"/>
              <a:t>两种。</a:t>
            </a:r>
          </a:p>
          <a:p>
            <a:pPr marL="285750" indent="-285750">
              <a:buFont typeface="Wingdings" panose="05000000000000000000" charset="0"/>
              <a:buChar char="ü"/>
            </a:pPr>
            <a:r>
              <a:rPr lang="zh-CN" altLang="en-US" sz="1600"/>
              <a:t>全局队列调度是指操作系统维护一个全局的任务等待队列，当系统中有一个CPU空闲时，操作系统就从全局任务等待队列中选取就绪任务开始执行，CPU核心利用率高。</a:t>
            </a:r>
          </a:p>
          <a:p>
            <a:pPr marL="285750" indent="-285750">
              <a:buFont typeface="Wingdings" panose="05000000000000000000" charset="0"/>
              <a:buChar char="ü"/>
            </a:pPr>
            <a:r>
              <a:rPr lang="zh-CN" altLang="en-US" sz="1600"/>
              <a:t>局部队列调度是</a:t>
            </a:r>
            <a:r>
              <a:rPr lang="zh-CN" altLang="en-US" sz="1600">
                <a:solidFill>
                  <a:srgbClr val="FF0000"/>
                </a:solidFill>
              </a:rPr>
              <a:t>操作系统为每个CPU内核维护一个局部的任务等待队列</a:t>
            </a:r>
            <a:r>
              <a:rPr lang="zh-CN" altLang="en-US" sz="1600"/>
              <a:t>，当系统中有一个CPU内核空闲时，就从该核心的任务等待队列中选取适当的任务执行，优点是无需在多个CP</a:t>
            </a:r>
            <a:r>
              <a:rPr lang="en-US" altLang="zh-CN" sz="1600"/>
              <a:t>U</a:t>
            </a:r>
            <a:r>
              <a:rPr lang="zh-CN" altLang="en-US" sz="1600"/>
              <a:t>之间切换。</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多核处理器</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0e0a2ba-7e34-4787-86f4-c2317ac5d6aa"/>
  <p:tag name="COMMONDATA" val="eyJoZGlkIjoiMDI1ZDBmNTAwNjIyMjhjMjg3MjA5YmUxMzExMTBh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4712</Words>
  <Application>Microsoft Office PowerPoint</Application>
  <PresentationFormat>全屏显示(16:9)</PresentationFormat>
  <Paragraphs>261</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Inter</vt:lpstr>
      <vt:lpstr>NotoSansSC</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洋 汪</cp:lastModifiedBy>
  <cp:revision>179</cp:revision>
  <dcterms:created xsi:type="dcterms:W3CDTF">2015-03-22T11:03:00Z</dcterms:created>
  <dcterms:modified xsi:type="dcterms:W3CDTF">2023-06-28T08:32:46Z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2052-11.1.0.14177</vt:lpwstr>
  </property>
  <property fmtid="{D5CDD505-2E9C-101B-9397-08002B2CF9AE}" pid="3" name="ICV">
    <vt:lpwstr>BBD3920CE3F8443DB356F5CBF7453483_13</vt:lpwstr>
  </property>
</Properties>
</file>