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4.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5.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notesSlides/notesSlide6.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notesSlides/notesSlide7.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8.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notesSlides/notesSlide9.xml" ContentType="application/vnd.openxmlformats-officedocument.presentationml.notesSlide+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notesSlides/notesSlide10.xml" ContentType="application/vnd.openxmlformats-officedocument.presentationml.notesSlide+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notesSlides/notesSlide11.xml" ContentType="application/vnd.openxmlformats-officedocument.presentationml.notesSlide+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notesSlides/notesSlide12.xml" ContentType="application/vnd.openxmlformats-officedocument.presentationml.notesSlide+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notesSlides/notesSlide13.xml" ContentType="application/vnd.openxmlformats-officedocument.presentationml.notesSlid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14.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0"/>
  </p:notesMasterIdLst>
  <p:sldIdLst>
    <p:sldId id="414" r:id="rId2"/>
    <p:sldId id="280" r:id="rId3"/>
    <p:sldId id="850" r:id="rId4"/>
    <p:sldId id="926" r:id="rId5"/>
    <p:sldId id="890" r:id="rId6"/>
    <p:sldId id="894" r:id="rId7"/>
    <p:sldId id="895" r:id="rId8"/>
    <p:sldId id="393" r:id="rId9"/>
    <p:sldId id="277" r:id="rId10"/>
    <p:sldId id="285" r:id="rId11"/>
    <p:sldId id="286" r:id="rId12"/>
    <p:sldId id="290" r:id="rId13"/>
    <p:sldId id="400" r:id="rId14"/>
    <p:sldId id="293" r:id="rId15"/>
    <p:sldId id="294" r:id="rId16"/>
    <p:sldId id="295" r:id="rId17"/>
    <p:sldId id="278" r:id="rId18"/>
    <p:sldId id="905" r:id="rId19"/>
    <p:sldId id="906" r:id="rId20"/>
    <p:sldId id="907" r:id="rId21"/>
    <p:sldId id="908" r:id="rId22"/>
    <p:sldId id="909" r:id="rId23"/>
    <p:sldId id="910" r:id="rId24"/>
    <p:sldId id="911" r:id="rId25"/>
    <p:sldId id="912" r:id="rId26"/>
    <p:sldId id="914" r:id="rId27"/>
    <p:sldId id="915" r:id="rId28"/>
    <p:sldId id="925" r:id="rId29"/>
  </p:sldIdLst>
  <p:sldSz cx="9144000" cy="5143500" type="screen16x9"/>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02" userDrawn="1">
          <p15:clr>
            <a:srgbClr val="A4A3A4"/>
          </p15:clr>
        </p15:guide>
        <p15:guide id="2" pos="2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1426"/>
    <a:srgbClr val="E74C2E"/>
    <a:srgbClr val="CB3517"/>
    <a:srgbClr val="323A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57" autoAdjust="0"/>
    <p:restoredTop sz="97914" autoAdjust="0"/>
  </p:normalViewPr>
  <p:slideViewPr>
    <p:cSldViewPr showGuides="1">
      <p:cViewPr varScale="1">
        <p:scale>
          <a:sx n="216" d="100"/>
          <a:sy n="216" d="100"/>
        </p:scale>
        <p:origin x="272" y="116"/>
      </p:cViewPr>
      <p:guideLst>
        <p:guide orient="horz" pos="1402"/>
        <p:guide pos="2832"/>
      </p:guideLst>
    </p:cSldViewPr>
  </p:slideViewPr>
  <p:notesTextViewPr>
    <p:cViewPr>
      <p:scale>
        <a:sx n="1" d="1"/>
        <a:sy n="1" d="1"/>
      </p:scale>
      <p:origin x="0" y="0"/>
    </p:cViewPr>
  </p:notesTextViewPr>
  <p:sorterViewPr>
    <p:cViewPr>
      <p:scale>
        <a:sx n="122" d="100"/>
        <a:sy n="122"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C286FA-1D4E-41F4-820F-9675833312C1}" type="datetimeFigureOut">
              <a:rPr lang="zh-CN" altLang="en-US" smtClean="0"/>
              <a:t>2023/8/8</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8179876-21DC-41E8-8E63-89BCD04AD88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14</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16</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17</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olidFill>
                  <a:srgbClr val="FF0000"/>
                </a:solidFill>
                <a:sym typeface="+mn-ea"/>
              </a:rPr>
              <a:t>历年真题考情:</a:t>
            </a:r>
            <a:r>
              <a:rPr lang="zh-CN" altLang="en-US">
                <a:sym typeface="+mn-ea"/>
              </a:rPr>
              <a:t>本章节每年会考2-4分左右，基本无超纲。</a:t>
            </a:r>
            <a:endParaRPr lang="zh-CN" altLang="en-US"/>
          </a:p>
          <a:p>
            <a:endParaRPr lang="zh-CN" altLang="en-US"/>
          </a:p>
          <a:p>
            <a:r>
              <a:rPr lang="zh-CN" altLang="en-US">
                <a:solidFill>
                  <a:srgbClr val="FF0000"/>
                </a:solidFill>
                <a:sym typeface="+mn-ea"/>
              </a:rPr>
              <a:t>第二版更新:</a:t>
            </a:r>
            <a:r>
              <a:rPr lang="zh-CN" altLang="en-US">
                <a:sym typeface="+mn-ea"/>
              </a:rPr>
              <a:t>第二版教材里对应第4章，改动的不多，经常考的信息安全属性、信息安全技术还是原来那些，只有细微变化，不影响做题，此外，就是新增了一些抗攻击技术,以及组织框架，安全架构，风险评估等文科性质内容。</a:t>
            </a:r>
            <a:endParaRPr lang="zh-CN" altLang="en-US"/>
          </a:p>
          <a:p>
            <a:endParaRPr lang="zh-CN" altLang="en-US"/>
          </a:p>
          <a:p>
            <a:r>
              <a:rPr lang="zh-CN" altLang="en-US">
                <a:sym typeface="+mn-ea"/>
              </a:rPr>
              <a:t> </a:t>
            </a:r>
            <a:endParaRPr lang="zh-CN" altLang="en-US"/>
          </a:p>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11</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28179876-21DC-41E8-8E63-89BCD04AD88F}" type="slidenum">
              <a:rPr lang="zh-CN" altLang="en-US" smtClean="0"/>
              <a:t>13</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AD608D6B-5688-4B1B-816B-C8E80BFF8CDD}" type="datetime1">
              <a:rPr lang="zh-CN" altLang="en-US" smtClean="0"/>
              <a:t>2023/8/8</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BF16079A-01F7-403F-A5A4-2406BB22D543}" type="datetime1">
              <a:rPr lang="zh-CN" altLang="en-US" smtClean="0"/>
              <a:t>2023/8/8</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00E9E1B8-D0C0-42DE-B82B-0D9273CB657D}" type="datetime1">
              <a:rPr lang="zh-CN" altLang="en-US" smtClean="0"/>
              <a:t>2023/8/8</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2A0CE1AF-DAB2-4ADF-93FA-D25DD27C0739}" type="datetime1">
              <a:rPr lang="zh-CN" altLang="en-US" smtClean="0"/>
              <a:t>2023/8/8</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4C4AE661-801A-4BC7-BD13-B4514D0BF7CB}" type="datetime1">
              <a:rPr lang="zh-CN" altLang="en-US" smtClean="0"/>
              <a:t>2023/8/8</a:t>
            </a:fld>
            <a:endParaRPr lang="zh-CN" altLang="en-US"/>
          </a:p>
        </p:txBody>
      </p:sp>
      <p:sp>
        <p:nvSpPr>
          <p:cNvPr id="6" name="灯片编号占位符 5"/>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AE90F0C4-B81E-437B-B9F6-D83FD98A62B2}" type="datetime1">
              <a:rPr lang="zh-CN" altLang="en-US" smtClean="0"/>
              <a:t>2023/8/8</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7" name="日期占位符 6"/>
          <p:cNvSpPr>
            <a:spLocks noGrp="1"/>
          </p:cNvSpPr>
          <p:nvPr>
            <p:ph type="dt" sz="half" idx="10"/>
          </p:nvPr>
        </p:nvSpPr>
        <p:spPr/>
        <p:txBody>
          <a:bodyPr/>
          <a:lstStyle/>
          <a:p>
            <a:fld id="{7C37047B-9E9A-4966-BBED-C933A05174B3}" type="datetime1">
              <a:rPr lang="zh-CN" altLang="en-US" smtClean="0"/>
              <a:t>2023/8/8</a:t>
            </a:fld>
            <a:endParaRPr lang="zh-CN" altLang="en-US"/>
          </a:p>
        </p:txBody>
      </p:sp>
      <p:sp>
        <p:nvSpPr>
          <p:cNvPr id="9" name="灯片编号占位符 8"/>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C156E77B-BCC5-45BE-9B5E-2D38C7AFB5B0}" type="datetime1">
              <a:rPr lang="zh-CN" altLang="en-US" smtClean="0"/>
              <a:t>2023/8/8</a:t>
            </a:fld>
            <a:endParaRPr lang="zh-CN" altLang="en-US"/>
          </a:p>
        </p:txBody>
      </p:sp>
      <p:sp>
        <p:nvSpPr>
          <p:cNvPr id="5" name="灯片编号占位符 4"/>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8B9A80-8B57-403E-9ABD-5EF56E9E49B2}" type="datetime1">
              <a:rPr lang="zh-CN" altLang="en-US" smtClean="0"/>
              <a:t>2023/8/8</a:t>
            </a:fld>
            <a:endParaRPr lang="zh-CN" altLang="en-US"/>
          </a:p>
        </p:txBody>
      </p:sp>
      <p:sp>
        <p:nvSpPr>
          <p:cNvPr id="4" name="灯片编号占位符 3"/>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08F5F676-15A5-402A-A89B-21515CD99382}" type="datetime1">
              <a:rPr lang="zh-CN" altLang="en-US" smtClean="0"/>
              <a:t>2023/8/8</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6E23C7EA-4A56-4142-8A9F-722925628C6B}" type="datetime1">
              <a:rPr lang="zh-CN" altLang="en-US" smtClean="0"/>
              <a:t>2023/8/8</a:t>
            </a:fld>
            <a:endParaRPr lang="zh-CN" altLang="en-US"/>
          </a:p>
        </p:txBody>
      </p:sp>
      <p:sp>
        <p:nvSpPr>
          <p:cNvPr id="7" name="灯片编号占位符 6"/>
          <p:cNvSpPr>
            <a:spLocks noGrp="1"/>
          </p:cNvSpPr>
          <p:nvPr>
            <p:ph type="sldNum" sz="quarter" idx="12"/>
          </p:nvPr>
        </p:nvSpPr>
        <p:spPr>
          <a:xfrm>
            <a:off x="2915816" y="4803998"/>
            <a:ext cx="2133600" cy="273844"/>
          </a:xfrm>
          <a:prstGeom prst="rect">
            <a:avLst/>
          </a:prstGeom>
        </p:spPr>
        <p:txBody>
          <a:bodyPr/>
          <a:lstStyle/>
          <a:p>
            <a:fld id="{916F26BD-DE47-4663-A93D-9EEAA4334141}"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1" y="4731990"/>
            <a:ext cx="9143999" cy="41653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p>
        </p:txBody>
      </p:sp>
      <p:sp>
        <p:nvSpPr>
          <p:cNvPr id="4" name="日期占位符 3"/>
          <p:cNvSpPr>
            <a:spLocks noGrp="1"/>
          </p:cNvSpPr>
          <p:nvPr>
            <p:ph type="dt" sz="half" idx="2"/>
          </p:nvPr>
        </p:nvSpPr>
        <p:spPr>
          <a:xfrm>
            <a:off x="62136" y="4803335"/>
            <a:ext cx="2133600" cy="273844"/>
          </a:xfrm>
          <a:prstGeom prst="rect">
            <a:avLst/>
          </a:prstGeom>
        </p:spPr>
        <p:txBody>
          <a:bodyPr vert="horz" lIns="91440" tIns="45720" rIns="91440" bIns="45720" rtlCol="0" anchor="ctr"/>
          <a:lstStyle>
            <a:lvl1pPr algn="l">
              <a:defRPr sz="1200">
                <a:solidFill>
                  <a:schemeClr val="bg1"/>
                </a:solidFill>
                <a:latin typeface="Impact" panose="020B0806030902050204" pitchFamily="34" charset="0"/>
                <a:ea typeface="+mn-ea"/>
              </a:defRPr>
            </a:lvl1pPr>
          </a:lstStyle>
          <a:p>
            <a:fld id="{9DD1F462-85FF-4F29-B431-4C51C50C97AB}" type="datetime1">
              <a:rPr lang="zh-CN" altLang="en-US" smtClean="0"/>
              <a:t>2023/8/8</a:t>
            </a:fld>
            <a:endParaRPr lang="zh-CN" altLang="en-US"/>
          </a:p>
        </p:txBody>
      </p:sp>
      <p:grpSp>
        <p:nvGrpSpPr>
          <p:cNvPr id="9" name="组合 8"/>
          <p:cNvGrpSpPr/>
          <p:nvPr userDrawn="1"/>
        </p:nvGrpSpPr>
        <p:grpSpPr>
          <a:xfrm>
            <a:off x="8662737" y="4867191"/>
            <a:ext cx="224839" cy="224839"/>
            <a:chOff x="11550315" y="6496550"/>
            <a:chExt cx="299785" cy="299785"/>
          </a:xfrm>
        </p:grpSpPr>
        <p:sp>
          <p:nvSpPr>
            <p:cNvPr id="10" name="椭圆 9"/>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右箭头 10"/>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userDrawn="1"/>
        </p:nvGrpSpPr>
        <p:grpSpPr>
          <a:xfrm flipH="1">
            <a:off x="8291829" y="4867191"/>
            <a:ext cx="224839" cy="224839"/>
            <a:chOff x="11550315" y="6496550"/>
            <a:chExt cx="299785" cy="299785"/>
          </a:xfrm>
        </p:grpSpPr>
        <p:sp>
          <p:nvSpPr>
            <p:cNvPr id="13" name="椭圆 12"/>
            <p:cNvSpPr/>
            <p:nvPr/>
          </p:nvSpPr>
          <p:spPr>
            <a:xfrm>
              <a:off x="11550315" y="6496550"/>
              <a:ext cx="299785" cy="299785"/>
            </a:xfrm>
            <a:prstGeom prst="ellipse">
              <a:avLst/>
            </a:prstGeom>
            <a:solidFill>
              <a:srgbClr val="FCF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右箭头 13"/>
            <p:cNvSpPr/>
            <p:nvPr/>
          </p:nvSpPr>
          <p:spPr>
            <a:xfrm>
              <a:off x="11640049" y="6556709"/>
              <a:ext cx="144379" cy="168442"/>
            </a:xfrm>
            <a:prstGeom prst="rightArrow">
              <a:avLst/>
            </a:prstGeom>
            <a:solidFill>
              <a:srgbClr val="1314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userDrawn="1"/>
        </p:nvSpPr>
        <p:spPr>
          <a:xfrm>
            <a:off x="-1" y="195486"/>
            <a:ext cx="827585"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userDrawn="1"/>
        </p:nvSpPr>
        <p:spPr>
          <a:xfrm>
            <a:off x="895341" y="195183"/>
            <a:ext cx="220275" cy="466359"/>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userDrawn="1"/>
        </p:nvSpPr>
        <p:spPr>
          <a:xfrm>
            <a:off x="8848519" y="223916"/>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4.xml"/><Relationship Id="rId7" Type="http://schemas.openxmlformats.org/officeDocument/2006/relationships/image" Target="../media/image5.png"/><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35.xm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38.xml"/><Relationship Id="rId7" Type="http://schemas.openxmlformats.org/officeDocument/2006/relationships/image" Target="../media/image7.png"/><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2.xml.rels><?xml version="1.0" encoding="UTF-8" standalone="yes"?>
<Relationships xmlns="http://schemas.openxmlformats.org/package/2006/relationships"><Relationship Id="rId26" Type="http://schemas.openxmlformats.org/officeDocument/2006/relationships/tags" Target="../tags/tag65.xml"/><Relationship Id="rId117" Type="http://schemas.openxmlformats.org/officeDocument/2006/relationships/notesSlide" Target="../notesSlides/notesSlide8.xml"/><Relationship Id="rId21" Type="http://schemas.openxmlformats.org/officeDocument/2006/relationships/tags" Target="../tags/tag60.xml"/><Relationship Id="rId42" Type="http://schemas.openxmlformats.org/officeDocument/2006/relationships/tags" Target="../tags/tag81.xml"/><Relationship Id="rId47" Type="http://schemas.openxmlformats.org/officeDocument/2006/relationships/tags" Target="../tags/tag86.xml"/><Relationship Id="rId63" Type="http://schemas.openxmlformats.org/officeDocument/2006/relationships/tags" Target="../tags/tag102.xml"/><Relationship Id="rId68" Type="http://schemas.openxmlformats.org/officeDocument/2006/relationships/tags" Target="../tags/tag107.xml"/><Relationship Id="rId84" Type="http://schemas.openxmlformats.org/officeDocument/2006/relationships/tags" Target="../tags/tag123.xml"/><Relationship Id="rId89" Type="http://schemas.openxmlformats.org/officeDocument/2006/relationships/tags" Target="../tags/tag128.xml"/><Relationship Id="rId112" Type="http://schemas.openxmlformats.org/officeDocument/2006/relationships/tags" Target="../tags/tag151.xml"/><Relationship Id="rId16" Type="http://schemas.openxmlformats.org/officeDocument/2006/relationships/tags" Target="../tags/tag55.xml"/><Relationship Id="rId107" Type="http://schemas.openxmlformats.org/officeDocument/2006/relationships/tags" Target="../tags/tag146.xml"/><Relationship Id="rId11" Type="http://schemas.openxmlformats.org/officeDocument/2006/relationships/tags" Target="../tags/tag50.xml"/><Relationship Id="rId32" Type="http://schemas.openxmlformats.org/officeDocument/2006/relationships/tags" Target="../tags/tag71.xml"/><Relationship Id="rId37" Type="http://schemas.openxmlformats.org/officeDocument/2006/relationships/tags" Target="../tags/tag76.xml"/><Relationship Id="rId53" Type="http://schemas.openxmlformats.org/officeDocument/2006/relationships/tags" Target="../tags/tag92.xml"/><Relationship Id="rId58" Type="http://schemas.openxmlformats.org/officeDocument/2006/relationships/tags" Target="../tags/tag97.xml"/><Relationship Id="rId74" Type="http://schemas.openxmlformats.org/officeDocument/2006/relationships/tags" Target="../tags/tag113.xml"/><Relationship Id="rId79" Type="http://schemas.openxmlformats.org/officeDocument/2006/relationships/tags" Target="../tags/tag118.xml"/><Relationship Id="rId102" Type="http://schemas.openxmlformats.org/officeDocument/2006/relationships/tags" Target="../tags/tag141.xml"/><Relationship Id="rId5" Type="http://schemas.openxmlformats.org/officeDocument/2006/relationships/tags" Target="../tags/tag44.xml"/><Relationship Id="rId90" Type="http://schemas.openxmlformats.org/officeDocument/2006/relationships/tags" Target="../tags/tag129.xml"/><Relationship Id="rId95" Type="http://schemas.openxmlformats.org/officeDocument/2006/relationships/tags" Target="../tags/tag134.xml"/><Relationship Id="rId22" Type="http://schemas.openxmlformats.org/officeDocument/2006/relationships/tags" Target="../tags/tag61.xml"/><Relationship Id="rId27" Type="http://schemas.openxmlformats.org/officeDocument/2006/relationships/tags" Target="../tags/tag66.xml"/><Relationship Id="rId43" Type="http://schemas.openxmlformats.org/officeDocument/2006/relationships/tags" Target="../tags/tag82.xml"/><Relationship Id="rId48" Type="http://schemas.openxmlformats.org/officeDocument/2006/relationships/tags" Target="../tags/tag87.xml"/><Relationship Id="rId64" Type="http://schemas.openxmlformats.org/officeDocument/2006/relationships/tags" Target="../tags/tag103.xml"/><Relationship Id="rId69" Type="http://schemas.openxmlformats.org/officeDocument/2006/relationships/tags" Target="../tags/tag108.xml"/><Relationship Id="rId113" Type="http://schemas.openxmlformats.org/officeDocument/2006/relationships/tags" Target="../tags/tag152.xml"/><Relationship Id="rId80" Type="http://schemas.openxmlformats.org/officeDocument/2006/relationships/tags" Target="../tags/tag119.xml"/><Relationship Id="rId85" Type="http://schemas.openxmlformats.org/officeDocument/2006/relationships/tags" Target="../tags/tag124.xml"/><Relationship Id="rId12" Type="http://schemas.openxmlformats.org/officeDocument/2006/relationships/tags" Target="../tags/tag51.xml"/><Relationship Id="rId17" Type="http://schemas.openxmlformats.org/officeDocument/2006/relationships/tags" Target="../tags/tag56.xml"/><Relationship Id="rId33" Type="http://schemas.openxmlformats.org/officeDocument/2006/relationships/tags" Target="../tags/tag72.xml"/><Relationship Id="rId38" Type="http://schemas.openxmlformats.org/officeDocument/2006/relationships/tags" Target="../tags/tag77.xml"/><Relationship Id="rId59" Type="http://schemas.openxmlformats.org/officeDocument/2006/relationships/tags" Target="../tags/tag98.xml"/><Relationship Id="rId103" Type="http://schemas.openxmlformats.org/officeDocument/2006/relationships/tags" Target="../tags/tag142.xml"/><Relationship Id="rId108" Type="http://schemas.openxmlformats.org/officeDocument/2006/relationships/tags" Target="../tags/tag147.xml"/><Relationship Id="rId54" Type="http://schemas.openxmlformats.org/officeDocument/2006/relationships/tags" Target="../tags/tag93.xml"/><Relationship Id="rId70" Type="http://schemas.openxmlformats.org/officeDocument/2006/relationships/tags" Target="../tags/tag109.xml"/><Relationship Id="rId75" Type="http://schemas.openxmlformats.org/officeDocument/2006/relationships/tags" Target="../tags/tag114.xml"/><Relationship Id="rId91" Type="http://schemas.openxmlformats.org/officeDocument/2006/relationships/tags" Target="../tags/tag130.xml"/><Relationship Id="rId96" Type="http://schemas.openxmlformats.org/officeDocument/2006/relationships/tags" Target="../tags/tag135.xml"/><Relationship Id="rId1" Type="http://schemas.openxmlformats.org/officeDocument/2006/relationships/tags" Target="../tags/tag40.xml"/><Relationship Id="rId6" Type="http://schemas.openxmlformats.org/officeDocument/2006/relationships/tags" Target="../tags/tag45.xml"/><Relationship Id="rId23" Type="http://schemas.openxmlformats.org/officeDocument/2006/relationships/tags" Target="../tags/tag62.xml"/><Relationship Id="rId28" Type="http://schemas.openxmlformats.org/officeDocument/2006/relationships/tags" Target="../tags/tag67.xml"/><Relationship Id="rId49" Type="http://schemas.openxmlformats.org/officeDocument/2006/relationships/tags" Target="../tags/tag88.xml"/><Relationship Id="rId114" Type="http://schemas.openxmlformats.org/officeDocument/2006/relationships/tags" Target="../tags/tag153.xml"/><Relationship Id="rId10" Type="http://schemas.openxmlformats.org/officeDocument/2006/relationships/tags" Target="../tags/tag49.xml"/><Relationship Id="rId31" Type="http://schemas.openxmlformats.org/officeDocument/2006/relationships/tags" Target="../tags/tag70.xml"/><Relationship Id="rId44" Type="http://schemas.openxmlformats.org/officeDocument/2006/relationships/tags" Target="../tags/tag83.xml"/><Relationship Id="rId52" Type="http://schemas.openxmlformats.org/officeDocument/2006/relationships/tags" Target="../tags/tag91.xml"/><Relationship Id="rId60" Type="http://schemas.openxmlformats.org/officeDocument/2006/relationships/tags" Target="../tags/tag99.xml"/><Relationship Id="rId65" Type="http://schemas.openxmlformats.org/officeDocument/2006/relationships/tags" Target="../tags/tag104.xml"/><Relationship Id="rId73" Type="http://schemas.openxmlformats.org/officeDocument/2006/relationships/tags" Target="../tags/tag112.xml"/><Relationship Id="rId78" Type="http://schemas.openxmlformats.org/officeDocument/2006/relationships/tags" Target="../tags/tag117.xml"/><Relationship Id="rId81" Type="http://schemas.openxmlformats.org/officeDocument/2006/relationships/tags" Target="../tags/tag120.xml"/><Relationship Id="rId86" Type="http://schemas.openxmlformats.org/officeDocument/2006/relationships/tags" Target="../tags/tag125.xml"/><Relationship Id="rId94" Type="http://schemas.openxmlformats.org/officeDocument/2006/relationships/tags" Target="../tags/tag133.xml"/><Relationship Id="rId99" Type="http://schemas.openxmlformats.org/officeDocument/2006/relationships/tags" Target="../tags/tag138.xml"/><Relationship Id="rId101" Type="http://schemas.openxmlformats.org/officeDocument/2006/relationships/tags" Target="../tags/tag140.xml"/><Relationship Id="rId4" Type="http://schemas.openxmlformats.org/officeDocument/2006/relationships/tags" Target="../tags/tag43.xml"/><Relationship Id="rId9" Type="http://schemas.openxmlformats.org/officeDocument/2006/relationships/tags" Target="../tags/tag48.xml"/><Relationship Id="rId13" Type="http://schemas.openxmlformats.org/officeDocument/2006/relationships/tags" Target="../tags/tag52.xml"/><Relationship Id="rId18" Type="http://schemas.openxmlformats.org/officeDocument/2006/relationships/tags" Target="../tags/tag57.xml"/><Relationship Id="rId39" Type="http://schemas.openxmlformats.org/officeDocument/2006/relationships/tags" Target="../tags/tag78.xml"/><Relationship Id="rId109" Type="http://schemas.openxmlformats.org/officeDocument/2006/relationships/tags" Target="../tags/tag148.xml"/><Relationship Id="rId34" Type="http://schemas.openxmlformats.org/officeDocument/2006/relationships/tags" Target="../tags/tag73.xml"/><Relationship Id="rId50" Type="http://schemas.openxmlformats.org/officeDocument/2006/relationships/tags" Target="../tags/tag89.xml"/><Relationship Id="rId55" Type="http://schemas.openxmlformats.org/officeDocument/2006/relationships/tags" Target="../tags/tag94.xml"/><Relationship Id="rId76" Type="http://schemas.openxmlformats.org/officeDocument/2006/relationships/tags" Target="../tags/tag115.xml"/><Relationship Id="rId97" Type="http://schemas.openxmlformats.org/officeDocument/2006/relationships/tags" Target="../tags/tag136.xml"/><Relationship Id="rId104" Type="http://schemas.openxmlformats.org/officeDocument/2006/relationships/tags" Target="../tags/tag143.xml"/><Relationship Id="rId7" Type="http://schemas.openxmlformats.org/officeDocument/2006/relationships/tags" Target="../tags/tag46.xml"/><Relationship Id="rId71" Type="http://schemas.openxmlformats.org/officeDocument/2006/relationships/tags" Target="../tags/tag110.xml"/><Relationship Id="rId92" Type="http://schemas.openxmlformats.org/officeDocument/2006/relationships/tags" Target="../tags/tag131.xml"/><Relationship Id="rId2" Type="http://schemas.openxmlformats.org/officeDocument/2006/relationships/tags" Target="../tags/tag41.xml"/><Relationship Id="rId29" Type="http://schemas.openxmlformats.org/officeDocument/2006/relationships/tags" Target="../tags/tag68.xml"/><Relationship Id="rId24" Type="http://schemas.openxmlformats.org/officeDocument/2006/relationships/tags" Target="../tags/tag63.xml"/><Relationship Id="rId40" Type="http://schemas.openxmlformats.org/officeDocument/2006/relationships/tags" Target="../tags/tag79.xml"/><Relationship Id="rId45" Type="http://schemas.openxmlformats.org/officeDocument/2006/relationships/tags" Target="../tags/tag84.xml"/><Relationship Id="rId66" Type="http://schemas.openxmlformats.org/officeDocument/2006/relationships/tags" Target="../tags/tag105.xml"/><Relationship Id="rId87" Type="http://schemas.openxmlformats.org/officeDocument/2006/relationships/tags" Target="../tags/tag126.xml"/><Relationship Id="rId110" Type="http://schemas.openxmlformats.org/officeDocument/2006/relationships/tags" Target="../tags/tag149.xml"/><Relationship Id="rId115" Type="http://schemas.openxmlformats.org/officeDocument/2006/relationships/tags" Target="../tags/tag154.xml"/><Relationship Id="rId61" Type="http://schemas.openxmlformats.org/officeDocument/2006/relationships/tags" Target="../tags/tag100.xml"/><Relationship Id="rId82" Type="http://schemas.openxmlformats.org/officeDocument/2006/relationships/tags" Target="../tags/tag121.xml"/><Relationship Id="rId19" Type="http://schemas.openxmlformats.org/officeDocument/2006/relationships/tags" Target="../tags/tag58.xml"/><Relationship Id="rId14" Type="http://schemas.openxmlformats.org/officeDocument/2006/relationships/tags" Target="../tags/tag53.xml"/><Relationship Id="rId30" Type="http://schemas.openxmlformats.org/officeDocument/2006/relationships/tags" Target="../tags/tag69.xml"/><Relationship Id="rId35" Type="http://schemas.openxmlformats.org/officeDocument/2006/relationships/tags" Target="../tags/tag74.xml"/><Relationship Id="rId56" Type="http://schemas.openxmlformats.org/officeDocument/2006/relationships/tags" Target="../tags/tag95.xml"/><Relationship Id="rId77" Type="http://schemas.openxmlformats.org/officeDocument/2006/relationships/tags" Target="../tags/tag116.xml"/><Relationship Id="rId100" Type="http://schemas.openxmlformats.org/officeDocument/2006/relationships/tags" Target="../tags/tag139.xml"/><Relationship Id="rId105" Type="http://schemas.openxmlformats.org/officeDocument/2006/relationships/tags" Target="../tags/tag144.xml"/><Relationship Id="rId8" Type="http://schemas.openxmlformats.org/officeDocument/2006/relationships/tags" Target="../tags/tag47.xml"/><Relationship Id="rId51" Type="http://schemas.openxmlformats.org/officeDocument/2006/relationships/tags" Target="../tags/tag90.xml"/><Relationship Id="rId72" Type="http://schemas.openxmlformats.org/officeDocument/2006/relationships/tags" Target="../tags/tag111.xml"/><Relationship Id="rId93" Type="http://schemas.openxmlformats.org/officeDocument/2006/relationships/tags" Target="../tags/tag132.xml"/><Relationship Id="rId98" Type="http://schemas.openxmlformats.org/officeDocument/2006/relationships/tags" Target="../tags/tag137.xml"/><Relationship Id="rId3" Type="http://schemas.openxmlformats.org/officeDocument/2006/relationships/tags" Target="../tags/tag42.xml"/><Relationship Id="rId25" Type="http://schemas.openxmlformats.org/officeDocument/2006/relationships/tags" Target="../tags/tag64.xml"/><Relationship Id="rId46" Type="http://schemas.openxmlformats.org/officeDocument/2006/relationships/tags" Target="../tags/tag85.xml"/><Relationship Id="rId67" Type="http://schemas.openxmlformats.org/officeDocument/2006/relationships/tags" Target="../tags/tag106.xml"/><Relationship Id="rId116" Type="http://schemas.openxmlformats.org/officeDocument/2006/relationships/slideLayout" Target="../slideLayouts/slideLayout2.xml"/><Relationship Id="rId20" Type="http://schemas.openxmlformats.org/officeDocument/2006/relationships/tags" Target="../tags/tag59.xml"/><Relationship Id="rId41" Type="http://schemas.openxmlformats.org/officeDocument/2006/relationships/tags" Target="../tags/tag80.xml"/><Relationship Id="rId62" Type="http://schemas.openxmlformats.org/officeDocument/2006/relationships/tags" Target="../tags/tag101.xml"/><Relationship Id="rId83" Type="http://schemas.openxmlformats.org/officeDocument/2006/relationships/tags" Target="../tags/tag122.xml"/><Relationship Id="rId88" Type="http://schemas.openxmlformats.org/officeDocument/2006/relationships/tags" Target="../tags/tag127.xml"/><Relationship Id="rId111" Type="http://schemas.openxmlformats.org/officeDocument/2006/relationships/tags" Target="../tags/tag150.xml"/><Relationship Id="rId15" Type="http://schemas.openxmlformats.org/officeDocument/2006/relationships/tags" Target="../tags/tag54.xml"/><Relationship Id="rId36" Type="http://schemas.openxmlformats.org/officeDocument/2006/relationships/tags" Target="../tags/tag75.xml"/><Relationship Id="rId57" Type="http://schemas.openxmlformats.org/officeDocument/2006/relationships/tags" Target="../tags/tag96.xml"/><Relationship Id="rId106" Type="http://schemas.openxmlformats.org/officeDocument/2006/relationships/tags" Target="../tags/tag145.xml"/></Relationships>
</file>

<file path=ppt/slides/_rels/slide13.xml.rels><?xml version="1.0" encoding="UTF-8" standalone="yes"?>
<Relationships xmlns="http://schemas.openxmlformats.org/package/2006/relationships"><Relationship Id="rId3" Type="http://schemas.openxmlformats.org/officeDocument/2006/relationships/tags" Target="../tags/tag157.xml"/><Relationship Id="rId7" Type="http://schemas.openxmlformats.org/officeDocument/2006/relationships/image" Target="../media/image9.png"/><Relationship Id="rId2" Type="http://schemas.openxmlformats.org/officeDocument/2006/relationships/tags" Target="../tags/tag156.xml"/><Relationship Id="rId1" Type="http://schemas.openxmlformats.org/officeDocument/2006/relationships/tags" Target="../tags/tag155.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158.xml"/></Relationships>
</file>

<file path=ppt/slides/_rels/slide14.xml.rels><?xml version="1.0" encoding="UTF-8" standalone="yes"?>
<Relationships xmlns="http://schemas.openxmlformats.org/package/2006/relationships"><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tags" Target="../tags/tag162.xml"/><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167.xml"/><Relationship Id="rId2" Type="http://schemas.openxmlformats.org/officeDocument/2006/relationships/tags" Target="../tags/tag166.xml"/><Relationship Id="rId1" Type="http://schemas.openxmlformats.org/officeDocument/2006/relationships/tags" Target="../tags/tag165.xml"/><Relationship Id="rId5" Type="http://schemas.openxmlformats.org/officeDocument/2006/relationships/notesSlide" Target="../notesSlides/notesSlide12.xml"/><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tags" Target="../tags/tag173.xml"/><Relationship Id="rId7" Type="http://schemas.openxmlformats.org/officeDocument/2006/relationships/image" Target="../media/image10.png"/><Relationship Id="rId2" Type="http://schemas.openxmlformats.org/officeDocument/2006/relationships/tags" Target="../tags/tag172.xml"/><Relationship Id="rId1" Type="http://schemas.openxmlformats.org/officeDocument/2006/relationships/tags" Target="../tags/tag171.xml"/><Relationship Id="rId6" Type="http://schemas.openxmlformats.org/officeDocument/2006/relationships/slideLayout" Target="../slideLayouts/slideLayout1.xml"/><Relationship Id="rId5" Type="http://schemas.openxmlformats.org/officeDocument/2006/relationships/tags" Target="../tags/tag175.xml"/><Relationship Id="rId4" Type="http://schemas.openxmlformats.org/officeDocument/2006/relationships/tags" Target="../tags/tag174.xml"/></Relationships>
</file>

<file path=ppt/slides/_rels/slide19.xml.rels><?xml version="1.0" encoding="UTF-8" standalone="yes"?>
<Relationships xmlns="http://schemas.openxmlformats.org/package/2006/relationships"><Relationship Id="rId3" Type="http://schemas.openxmlformats.org/officeDocument/2006/relationships/tags" Target="../tags/tag178.xml"/><Relationship Id="rId2" Type="http://schemas.openxmlformats.org/officeDocument/2006/relationships/tags" Target="../tags/tag177.xml"/><Relationship Id="rId1" Type="http://schemas.openxmlformats.org/officeDocument/2006/relationships/tags" Target="../tags/tag176.xml"/><Relationship Id="rId5" Type="http://schemas.openxmlformats.org/officeDocument/2006/relationships/slideLayout" Target="../slideLayouts/slideLayout1.xml"/><Relationship Id="rId4" Type="http://schemas.openxmlformats.org/officeDocument/2006/relationships/tags" Target="../tags/tag17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182.xml"/><Relationship Id="rId7" Type="http://schemas.openxmlformats.org/officeDocument/2006/relationships/notesSlide" Target="../notesSlides/notesSlide14.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slideLayout" Target="../slideLayouts/slideLayout1.xml"/><Relationship Id="rId5" Type="http://schemas.openxmlformats.org/officeDocument/2006/relationships/tags" Target="../tags/tag184.xml"/><Relationship Id="rId4" Type="http://schemas.openxmlformats.org/officeDocument/2006/relationships/tags" Target="../tags/tag183.xml"/></Relationships>
</file>

<file path=ppt/slides/_rels/slide21.xml.rels><?xml version="1.0" encoding="UTF-8" standalone="yes"?>
<Relationships xmlns="http://schemas.openxmlformats.org/package/2006/relationships"><Relationship Id="rId3" Type="http://schemas.openxmlformats.org/officeDocument/2006/relationships/tags" Target="../tags/tag187.xml"/><Relationship Id="rId2" Type="http://schemas.openxmlformats.org/officeDocument/2006/relationships/tags" Target="../tags/tag186.xml"/><Relationship Id="rId1" Type="http://schemas.openxmlformats.org/officeDocument/2006/relationships/tags" Target="../tags/tag185.xml"/><Relationship Id="rId5" Type="http://schemas.openxmlformats.org/officeDocument/2006/relationships/slideLayout" Target="../slideLayouts/slideLayout1.xml"/><Relationship Id="rId4" Type="http://schemas.openxmlformats.org/officeDocument/2006/relationships/tags" Target="../tags/tag188.xml"/></Relationships>
</file>

<file path=ppt/slides/_rels/slide22.xml.rels><?xml version="1.0" encoding="UTF-8" standalone="yes"?>
<Relationships xmlns="http://schemas.openxmlformats.org/package/2006/relationships"><Relationship Id="rId3" Type="http://schemas.openxmlformats.org/officeDocument/2006/relationships/tags" Target="../tags/tag191.xml"/><Relationship Id="rId7" Type="http://schemas.openxmlformats.org/officeDocument/2006/relationships/image" Target="../media/image13.png"/><Relationship Id="rId2" Type="http://schemas.openxmlformats.org/officeDocument/2006/relationships/tags" Target="../tags/tag190.xml"/><Relationship Id="rId1" Type="http://schemas.openxmlformats.org/officeDocument/2006/relationships/tags" Target="../tags/tag189.xml"/><Relationship Id="rId6" Type="http://schemas.openxmlformats.org/officeDocument/2006/relationships/slideLayout" Target="../slideLayouts/slideLayout1.xml"/><Relationship Id="rId5" Type="http://schemas.openxmlformats.org/officeDocument/2006/relationships/tags" Target="../tags/tag193.xml"/><Relationship Id="rId4" Type="http://schemas.openxmlformats.org/officeDocument/2006/relationships/tags" Target="../tags/tag192.xml"/></Relationships>
</file>

<file path=ppt/slides/_rels/slide23.xml.rels><?xml version="1.0" encoding="UTF-8" standalone="yes"?>
<Relationships xmlns="http://schemas.openxmlformats.org/package/2006/relationships"><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tags" Target="../tags/tag194.xml"/><Relationship Id="rId5" Type="http://schemas.openxmlformats.org/officeDocument/2006/relationships/slideLayout" Target="../slideLayouts/slideLayout1.xml"/><Relationship Id="rId4" Type="http://schemas.openxmlformats.org/officeDocument/2006/relationships/tags" Target="../tags/tag197.xml"/></Relationships>
</file>

<file path=ppt/slides/_rels/slide24.xml.rels><?xml version="1.0" encoding="UTF-8" standalone="yes"?>
<Relationships xmlns="http://schemas.openxmlformats.org/package/2006/relationships"><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tags" Target="../tags/tag198.xml"/><Relationship Id="rId5" Type="http://schemas.openxmlformats.org/officeDocument/2006/relationships/slideLayout" Target="../slideLayouts/slideLayout1.xml"/><Relationship Id="rId4" Type="http://schemas.openxmlformats.org/officeDocument/2006/relationships/tags" Target="../tags/tag201.xml"/></Relationships>
</file>

<file path=ppt/slides/_rels/slide25.xml.rels><?xml version="1.0" encoding="UTF-8" standalone="yes"?>
<Relationships xmlns="http://schemas.openxmlformats.org/package/2006/relationships"><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tags" Target="../tags/tag202.xml"/><Relationship Id="rId5" Type="http://schemas.openxmlformats.org/officeDocument/2006/relationships/slideLayout" Target="../slideLayouts/slideLayout1.xml"/><Relationship Id="rId4" Type="http://schemas.openxmlformats.org/officeDocument/2006/relationships/tags" Target="../tags/tag205.xml"/></Relationships>
</file>

<file path=ppt/slides/_rels/slide26.xml.rels><?xml version="1.0" encoding="UTF-8" standalone="yes"?>
<Relationships xmlns="http://schemas.openxmlformats.org/package/2006/relationships"><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tags" Target="../tags/tag206.xml"/><Relationship Id="rId5" Type="http://schemas.openxmlformats.org/officeDocument/2006/relationships/slideLayout" Target="../slideLayouts/slideLayout1.xml"/><Relationship Id="rId4" Type="http://schemas.openxmlformats.org/officeDocument/2006/relationships/tags" Target="../tags/tag209.xml"/></Relationships>
</file>

<file path=ppt/slides/_rels/slide27.xml.rels><?xml version="1.0" encoding="UTF-8" standalone="yes"?>
<Relationships xmlns="http://schemas.openxmlformats.org/package/2006/relationships"><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tags" Target="../tags/tag210.xml"/><Relationship Id="rId5" Type="http://schemas.openxmlformats.org/officeDocument/2006/relationships/slideLayout" Target="../slideLayouts/slideLayout1.xml"/><Relationship Id="rId4" Type="http://schemas.openxmlformats.org/officeDocument/2006/relationships/tags" Target="../tags/tag21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3.xml"/><Relationship Id="rId4"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slideLayout" Target="../slideLayouts/slideLayout1.xml"/><Relationship Id="rId4" Type="http://schemas.openxmlformats.org/officeDocument/2006/relationships/tags" Target="../tags/tag13.xml"/></Relationships>
</file>

<file path=ppt/slides/_rels/slide6.xml.rels><?xml version="1.0" encoding="UTF-8" standalone="yes"?>
<Relationships xmlns="http://schemas.openxmlformats.org/package/2006/relationships"><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slideLayout" Target="../slideLayouts/slideLayout1.xml"/><Relationship Id="rId4" Type="http://schemas.openxmlformats.org/officeDocument/2006/relationships/tags" Target="../tags/tag17.xml"/></Relationships>
</file>

<file path=ppt/slides/_rels/slide7.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slideLayout" Target="../slideLayouts/slideLayout1.xml"/><Relationship Id="rId4" Type="http://schemas.openxmlformats.org/officeDocument/2006/relationships/tags" Target="../tags/tag21.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4.xml"/><Relationship Id="rId7" Type="http://schemas.openxmlformats.org/officeDocument/2006/relationships/tags" Target="../tags/tag28.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9" Type="http://schemas.openxmlformats.org/officeDocument/2006/relationships/notesSlide" Target="../notesSlides/notesSlide4.xml"/></Relationships>
</file>

<file path=ppt/slides/_rels/slide9.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4.png"/><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8" name="Picture 4" descr="d:\users\administrator\appdata\roaming\360se6\User Data\temp\188976-1206061014078.jpg"/>
          <p:cNvPicPr>
            <a:picLocks noChangeAspect="1" noChangeArrowheads="1"/>
          </p:cNvPicPr>
          <p:nvPr/>
        </p:nvPicPr>
        <p:blipFill rotWithShape="1">
          <a:blip r:embed="rId3">
            <a:extLst>
              <a:ext uri="{28A0092B-C50C-407E-A947-70E740481C1C}">
                <a14:useLocalDpi xmlns:a14="http://schemas.microsoft.com/office/drawing/2010/main" val="0"/>
              </a:ext>
            </a:extLst>
          </a:blip>
          <a:srcRect t="7909"/>
          <a:stretch>
            <a:fillRect/>
          </a:stretch>
        </p:blipFill>
        <p:spPr bwMode="auto">
          <a:xfrm>
            <a:off x="230779" y="149097"/>
            <a:ext cx="8025843" cy="4109416"/>
          </a:xfrm>
          <a:prstGeom prst="rect">
            <a:avLst/>
          </a:prstGeom>
          <a:noFill/>
          <a:extLst>
            <a:ext uri="{909E8E84-426E-40DD-AFC4-6F175D3DCCD1}">
              <a14:hiddenFill xmlns:a14="http://schemas.microsoft.com/office/drawing/2010/main">
                <a:solidFill>
                  <a:srgbClr val="FFFFFF"/>
                </a:solidFill>
              </a14:hiddenFill>
            </a:ext>
          </a:extLst>
        </p:spPr>
      </p:pic>
      <p:sp>
        <p:nvSpPr>
          <p:cNvPr id="6" name="日期占位符 1"/>
          <p:cNvSpPr txBox="1"/>
          <p:nvPr/>
        </p:nvSpPr>
        <p:spPr>
          <a:xfrm>
            <a:off x="2406188" y="4675787"/>
            <a:ext cx="2133600" cy="273844"/>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bg1"/>
                </a:solidFill>
                <a:latin typeface="Impact" panose="020B080603090205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BCCAE67-CA47-4824-86DE-BA31F9CF9142}" type="datetime1">
              <a:rPr lang="zh-CN" altLang="en-US" smtClean="0"/>
              <a:t>2023/8/8</a:t>
            </a:fld>
            <a:endParaRPr lang="zh-CN" altLang="en-US"/>
          </a:p>
        </p:txBody>
      </p:sp>
      <p:sp>
        <p:nvSpPr>
          <p:cNvPr id="36" name="矩形 26"/>
          <p:cNvSpPr>
            <a:spLocks noChangeArrowheads="1"/>
          </p:cNvSpPr>
          <p:nvPr/>
        </p:nvSpPr>
        <p:spPr bwMode="auto">
          <a:xfrm>
            <a:off x="3059255" y="3260968"/>
            <a:ext cx="5641158"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zh-CN" altLang="en-US" b="1" spc="225" dirty="0">
                <a:solidFill>
                  <a:schemeClr val="tx2">
                    <a:lumMod val="75000"/>
                  </a:schemeClr>
                </a:solidFill>
                <a:latin typeface="微软雅黑" panose="020B0503020204020204" pitchFamily="34" charset="-122"/>
                <a:ea typeface="微软雅黑" panose="020B0503020204020204" pitchFamily="34" charset="-122"/>
              </a:rPr>
              <a:t>系统架构设计师</a:t>
            </a:r>
            <a:r>
              <a:rPr lang="en-US" altLang="zh-CN" b="1" spc="225" dirty="0">
                <a:solidFill>
                  <a:schemeClr val="tx2">
                    <a:lumMod val="75000"/>
                  </a:schemeClr>
                </a:solidFill>
                <a:latin typeface="微软雅黑" panose="020B0503020204020204" pitchFamily="34" charset="-122"/>
                <a:ea typeface="微软雅黑" panose="020B0503020204020204" pitchFamily="34" charset="-122"/>
              </a:rPr>
              <a:t>-</a:t>
            </a:r>
            <a:r>
              <a:rPr lang="zh-CN" altLang="en-US" b="1" spc="225" dirty="0">
                <a:solidFill>
                  <a:schemeClr val="tx2">
                    <a:lumMod val="75000"/>
                  </a:schemeClr>
                </a:solidFill>
                <a:latin typeface="微软雅黑" panose="020B0503020204020204" pitchFamily="34" charset="-122"/>
                <a:ea typeface="微软雅黑" panose="020B0503020204020204" pitchFamily="34" charset="-122"/>
              </a:rPr>
              <a:t>信息安全</a:t>
            </a:r>
          </a:p>
        </p:txBody>
      </p:sp>
      <p:grpSp>
        <p:nvGrpSpPr>
          <p:cNvPr id="37" name="组合 36"/>
          <p:cNvGrpSpPr/>
          <p:nvPr/>
        </p:nvGrpSpPr>
        <p:grpSpPr>
          <a:xfrm>
            <a:off x="4204077" y="4025333"/>
            <a:ext cx="3887594" cy="72009"/>
            <a:chOff x="539552" y="195486"/>
            <a:chExt cx="1482080" cy="72008"/>
          </a:xfrm>
        </p:grpSpPr>
        <p:sp>
          <p:nvSpPr>
            <p:cNvPr id="38" name="矩形 37"/>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1301552" y="195486"/>
              <a:ext cx="720080" cy="72008"/>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0" name="TextBox 39"/>
          <p:cNvSpPr txBox="1"/>
          <p:nvPr/>
        </p:nvSpPr>
        <p:spPr>
          <a:xfrm>
            <a:off x="4132068" y="4097342"/>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41" name="TextBox 40"/>
          <p:cNvSpPr txBox="1"/>
          <p:nvPr/>
        </p:nvSpPr>
        <p:spPr>
          <a:xfrm>
            <a:off x="4106254" y="4227032"/>
            <a:ext cx="995680" cy="337185"/>
          </a:xfrm>
          <a:prstGeom prst="rect">
            <a:avLst/>
          </a:prstGeom>
          <a:noFill/>
        </p:spPr>
        <p:txBody>
          <a:bodyPr wrap="none" rtlCol="0">
            <a:spAutoFit/>
          </a:bodyPr>
          <a:lstStyle/>
          <a:p>
            <a:pPr algn="l"/>
            <a:r>
              <a:rPr lang="zh-CN" altLang="en-US" sz="1600" dirty="0">
                <a:solidFill>
                  <a:schemeClr val="bg1">
                    <a:lumMod val="50000"/>
                  </a:schemeClr>
                </a:solidFill>
                <a:latin typeface="Impact" panose="020B0806030902050204" pitchFamily="34" charset="0"/>
                <a:ea typeface="微软雅黑" panose="020B0503020204020204" pitchFamily="34" charset="-122"/>
              </a:rPr>
              <a:t>汪洋老师</a:t>
            </a:r>
            <a:endParaRPr lang="zh-CN" altLang="en-US" sz="1600" b="1" dirty="0">
              <a:solidFill>
                <a:schemeClr val="bg1">
                  <a:lumMod val="50000"/>
                </a:schemeClr>
              </a:solidFill>
              <a:latin typeface="Impact" panose="020B0806030902050204" pitchFamily="34" charset="0"/>
              <a:ea typeface="微软雅黑" panose="020B0503020204020204" pitchFamily="34" charset="-122"/>
            </a:endParaRPr>
          </a:p>
        </p:txBody>
      </p:sp>
      <p:grpSp>
        <p:nvGrpSpPr>
          <p:cNvPr id="42" name="组合 41"/>
          <p:cNvGrpSpPr/>
          <p:nvPr/>
        </p:nvGrpSpPr>
        <p:grpSpPr>
          <a:xfrm>
            <a:off x="3016451" y="4025031"/>
            <a:ext cx="1119868" cy="466662"/>
            <a:chOff x="3163712" y="2643758"/>
            <a:chExt cx="1119868" cy="466662"/>
          </a:xfrm>
        </p:grpSpPr>
        <p:sp>
          <p:nvSpPr>
            <p:cNvPr id="43" name="矩形 42"/>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3987046" y="2643758"/>
              <a:ext cx="296534" cy="46635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5" name="组合 44"/>
          <p:cNvGrpSpPr>
            <a:grpSpLocks noChangeAspect="1"/>
          </p:cNvGrpSpPr>
          <p:nvPr/>
        </p:nvGrpSpPr>
        <p:grpSpPr>
          <a:xfrm>
            <a:off x="5868144" y="4138461"/>
            <a:ext cx="422091" cy="422091"/>
            <a:chOff x="2492224" y="1959430"/>
            <a:chExt cx="2148114" cy="2148114"/>
          </a:xfrm>
        </p:grpSpPr>
        <p:sp>
          <p:nvSpPr>
            <p:cNvPr id="46" name="椭圆 45"/>
            <p:cNvSpPr/>
            <p:nvPr/>
          </p:nvSpPr>
          <p:spPr>
            <a:xfrm>
              <a:off x="249222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47" name="图片 46"/>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48" name="组合 47"/>
          <p:cNvGrpSpPr>
            <a:grpSpLocks noChangeAspect="1"/>
          </p:cNvGrpSpPr>
          <p:nvPr/>
        </p:nvGrpSpPr>
        <p:grpSpPr>
          <a:xfrm>
            <a:off x="6878646" y="4138461"/>
            <a:ext cx="422091" cy="422091"/>
            <a:chOff x="6564085" y="1959430"/>
            <a:chExt cx="2148114" cy="2148114"/>
          </a:xfrm>
        </p:grpSpPr>
        <p:sp>
          <p:nvSpPr>
            <p:cNvPr id="49" name="椭圆 48"/>
            <p:cNvSpPr/>
            <p:nvPr/>
          </p:nvSpPr>
          <p:spPr>
            <a:xfrm>
              <a:off x="6564085"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0" name="组合 49"/>
            <p:cNvGrpSpPr/>
            <p:nvPr/>
          </p:nvGrpSpPr>
          <p:grpSpPr>
            <a:xfrm>
              <a:off x="7033174" y="2413982"/>
              <a:ext cx="1209936" cy="1239010"/>
              <a:chOff x="3598200" y="1732459"/>
              <a:chExt cx="1947600" cy="1994400"/>
            </a:xfrm>
          </p:grpSpPr>
          <p:sp>
            <p:nvSpPr>
              <p:cNvPr id="51"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2"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3"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4"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55"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56" name="组合 55"/>
          <p:cNvGrpSpPr>
            <a:grpSpLocks noChangeAspect="1"/>
          </p:cNvGrpSpPr>
          <p:nvPr/>
        </p:nvGrpSpPr>
        <p:grpSpPr>
          <a:xfrm>
            <a:off x="6374590" y="4138461"/>
            <a:ext cx="422091" cy="422091"/>
            <a:chOff x="4528154" y="1959430"/>
            <a:chExt cx="2148114" cy="2148114"/>
          </a:xfrm>
        </p:grpSpPr>
        <p:sp>
          <p:nvSpPr>
            <p:cNvPr id="57" name="椭圆 56"/>
            <p:cNvSpPr/>
            <p:nvPr/>
          </p:nvSpPr>
          <p:spPr>
            <a:xfrm>
              <a:off x="4528154" y="1959430"/>
              <a:ext cx="2148114" cy="2148114"/>
            </a:xfrm>
            <a:prstGeom prst="ellipse">
              <a:avLst/>
            </a:prstGeom>
            <a:solidFill>
              <a:srgbClr val="C00000"/>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58" name="Group 4"/>
            <p:cNvGrpSpPr>
              <a:grpSpLocks noChangeAspect="1"/>
            </p:cNvGrpSpPr>
            <p:nvPr/>
          </p:nvGrpSpPr>
          <p:grpSpPr bwMode="auto">
            <a:xfrm>
              <a:off x="5033378" y="2342981"/>
              <a:ext cx="1137666" cy="1381012"/>
              <a:chOff x="2694" y="1931"/>
              <a:chExt cx="374" cy="454"/>
            </a:xfrm>
            <a:solidFill>
              <a:schemeClr val="bg1"/>
            </a:solidFill>
          </p:grpSpPr>
          <p:sp>
            <p:nvSpPr>
              <p:cNvPr id="59"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0"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1"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2"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3"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4"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65"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7" presetClass="entr" presetSubtype="0" fill="hold" grpId="0" nodeType="afterEffect">
                                  <p:stCondLst>
                                    <p:cond delay="0"/>
                                  </p:stCondLst>
                                  <p:iterate type="lt">
                                    <p:tmPct val="50000"/>
                                  </p:iterate>
                                  <p:childTnLst>
                                    <p:set>
                                      <p:cBhvr>
                                        <p:cTn id="12" dur="1" fill="hold">
                                          <p:stCondLst>
                                            <p:cond delay="0"/>
                                          </p:stCondLst>
                                        </p:cTn>
                                        <p:tgtEl>
                                          <p:spTgt spid="36"/>
                                        </p:tgtEl>
                                        <p:attrNameLst>
                                          <p:attrName>style.visibility</p:attrName>
                                        </p:attrNameLst>
                                      </p:cBhvr>
                                      <p:to>
                                        <p:strVal val="visible"/>
                                      </p:to>
                                    </p:set>
                                    <p:anim calcmode="discrete" valueType="clr">
                                      <p:cBhvr override="childStyle">
                                        <p:cTn id="13" dur="200"/>
                                        <p:tgtEl>
                                          <p:spTgt spid="36"/>
                                        </p:tgtEl>
                                        <p:attrNameLst>
                                          <p:attrName>style.color</p:attrName>
                                        </p:attrNameLst>
                                      </p:cBhvr>
                                      <p:tavLst>
                                        <p:tav tm="0">
                                          <p:val>
                                            <p:clrVal>
                                              <a:schemeClr val="accent2"/>
                                            </p:clrVal>
                                          </p:val>
                                        </p:tav>
                                        <p:tav tm="50000">
                                          <p:val>
                                            <p:clrVal>
                                              <a:schemeClr val="hlink"/>
                                            </p:clrVal>
                                          </p:val>
                                        </p:tav>
                                      </p:tavLst>
                                    </p:anim>
                                    <p:anim calcmode="discrete" valueType="clr">
                                      <p:cBhvr>
                                        <p:cTn id="14" dur="200"/>
                                        <p:tgtEl>
                                          <p:spTgt spid="36"/>
                                        </p:tgtEl>
                                        <p:attrNameLst>
                                          <p:attrName>fillcolor</p:attrName>
                                        </p:attrNameLst>
                                      </p:cBhvr>
                                      <p:tavLst>
                                        <p:tav tm="0">
                                          <p:val>
                                            <p:clrVal>
                                              <a:schemeClr val="accent2"/>
                                            </p:clrVal>
                                          </p:val>
                                        </p:tav>
                                        <p:tav tm="50000">
                                          <p:val>
                                            <p:clrVal>
                                              <a:schemeClr val="hlink"/>
                                            </p:clrVal>
                                          </p:val>
                                        </p:tav>
                                      </p:tavLst>
                                    </p:anim>
                                    <p:set>
                                      <p:cBhvr>
                                        <p:cTn id="15" dur="200"/>
                                        <p:tgtEl>
                                          <p:spTgt spid="36"/>
                                        </p:tgtEl>
                                        <p:attrNameLst>
                                          <p:attrName>fill.type</p:attrName>
                                        </p:attrNameLst>
                                      </p:cBhvr>
                                      <p:to>
                                        <p:strVal val="solid"/>
                                      </p:to>
                                    </p:set>
                                  </p:childTnLst>
                                </p:cTn>
                              </p:par>
                            </p:childTnLst>
                          </p:cTn>
                        </p:par>
                        <p:par>
                          <p:cTn id="16" fill="hold">
                            <p:stCondLst>
                              <p:cond delay="1300"/>
                            </p:stCondLst>
                            <p:childTnLst>
                              <p:par>
                                <p:cTn id="17" presetID="2" presetClass="entr" presetSubtype="8" fill="hold" nodeType="after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0-#ppt_w/2"/>
                                          </p:val>
                                        </p:tav>
                                        <p:tav tm="100000">
                                          <p:val>
                                            <p:strVal val="#ppt_x"/>
                                          </p:val>
                                        </p:tav>
                                      </p:tavLst>
                                    </p:anim>
                                    <p:anim calcmode="lin" valueType="num">
                                      <p:cBhvr additive="base">
                                        <p:cTn id="20" dur="500" fill="hold"/>
                                        <p:tgtEl>
                                          <p:spTgt spid="42"/>
                                        </p:tgtEl>
                                        <p:attrNameLst>
                                          <p:attrName>ppt_y</p:attrName>
                                        </p:attrNameLst>
                                      </p:cBhvr>
                                      <p:tavLst>
                                        <p:tav tm="0">
                                          <p:val>
                                            <p:strVal val="#ppt_y"/>
                                          </p:val>
                                        </p:tav>
                                        <p:tav tm="100000">
                                          <p:val>
                                            <p:strVal val="#ppt_y"/>
                                          </p:val>
                                        </p:tav>
                                      </p:tavLst>
                                    </p:anim>
                                  </p:childTnLst>
                                </p:cTn>
                              </p:par>
                            </p:childTnLst>
                          </p:cTn>
                        </p:par>
                        <p:par>
                          <p:cTn id="21" fill="hold">
                            <p:stCondLst>
                              <p:cond delay="1800"/>
                            </p:stCondLst>
                            <p:childTnLst>
                              <p:par>
                                <p:cTn id="22" presetID="22" presetClass="entr" presetSubtype="8" fill="hold" nodeType="after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childTnLst>
                          </p:cTn>
                        </p:par>
                        <p:par>
                          <p:cTn id="25" fill="hold">
                            <p:stCondLst>
                              <p:cond delay="2300"/>
                            </p:stCondLst>
                            <p:childTnLst>
                              <p:par>
                                <p:cTn id="26" presetID="56" presetClass="entr" presetSubtype="0" fill="hold" grpId="0" nodeType="afterEffect">
                                  <p:stCondLst>
                                    <p:cond delay="0"/>
                                  </p:stCondLst>
                                  <p:iterate type="lt">
                                    <p:tmPct val="10000"/>
                                  </p:iterate>
                                  <p:childTnLst>
                                    <p:set>
                                      <p:cBhvr>
                                        <p:cTn id="27" dur="1" fill="hold">
                                          <p:stCondLst>
                                            <p:cond delay="0"/>
                                          </p:stCondLst>
                                        </p:cTn>
                                        <p:tgtEl>
                                          <p:spTgt spid="40"/>
                                        </p:tgtEl>
                                        <p:attrNameLst>
                                          <p:attrName>style.visibility</p:attrName>
                                        </p:attrNameLst>
                                      </p:cBhvr>
                                      <p:to>
                                        <p:strVal val="visible"/>
                                      </p:to>
                                    </p:set>
                                    <p:anim by="(-#ppt_w*2)" calcmode="lin" valueType="num">
                                      <p:cBhvr rctx="PPT">
                                        <p:cTn id="28" dur="500" autoRev="1" fill="hold">
                                          <p:stCondLst>
                                            <p:cond delay="0"/>
                                          </p:stCondLst>
                                        </p:cTn>
                                        <p:tgtEl>
                                          <p:spTgt spid="40"/>
                                        </p:tgtEl>
                                        <p:attrNameLst>
                                          <p:attrName>ppt_w</p:attrName>
                                        </p:attrNameLst>
                                      </p:cBhvr>
                                    </p:anim>
                                    <p:anim by="(#ppt_w*0.50)" calcmode="lin" valueType="num">
                                      <p:cBhvr>
                                        <p:cTn id="29" dur="500" decel="50000" autoRev="1" fill="hold">
                                          <p:stCondLst>
                                            <p:cond delay="0"/>
                                          </p:stCondLst>
                                        </p:cTn>
                                        <p:tgtEl>
                                          <p:spTgt spid="40"/>
                                        </p:tgtEl>
                                        <p:attrNameLst>
                                          <p:attrName>ppt_x</p:attrName>
                                        </p:attrNameLst>
                                      </p:cBhvr>
                                    </p:anim>
                                    <p:anim from="(-#ppt_h/2)" to="(#ppt_y)" calcmode="lin" valueType="num">
                                      <p:cBhvr>
                                        <p:cTn id="30" dur="1000" fill="hold">
                                          <p:stCondLst>
                                            <p:cond delay="0"/>
                                          </p:stCondLst>
                                        </p:cTn>
                                        <p:tgtEl>
                                          <p:spTgt spid="40"/>
                                        </p:tgtEl>
                                        <p:attrNameLst>
                                          <p:attrName>ppt_y</p:attrName>
                                        </p:attrNameLst>
                                      </p:cBhvr>
                                    </p:anim>
                                    <p:animRot by="21600000">
                                      <p:cBhvr>
                                        <p:cTn id="31" dur="1000" fill="hold">
                                          <p:stCondLst>
                                            <p:cond delay="0"/>
                                          </p:stCondLst>
                                        </p:cTn>
                                        <p:tgtEl>
                                          <p:spTgt spid="40"/>
                                        </p:tgtEl>
                                        <p:attrNameLst>
                                          <p:attrName>r</p:attrName>
                                        </p:attrNameLst>
                                      </p:cBhvr>
                                    </p:animRot>
                                  </p:childTnLst>
                                </p:cTn>
                              </p:par>
                            </p:childTnLst>
                          </p:cTn>
                        </p:par>
                        <p:par>
                          <p:cTn id="32" fill="hold">
                            <p:stCondLst>
                              <p:cond delay="4099"/>
                            </p:stCondLst>
                            <p:childTnLst>
                              <p:par>
                                <p:cTn id="33" presetID="56" presetClass="entr" presetSubtype="0" fill="hold" grpId="0" nodeType="afterEffect">
                                  <p:stCondLst>
                                    <p:cond delay="0"/>
                                  </p:stCondLst>
                                  <p:iterate type="lt">
                                    <p:tmPct val="10000"/>
                                  </p:iterate>
                                  <p:childTnLst>
                                    <p:set>
                                      <p:cBhvr>
                                        <p:cTn id="34" dur="1" fill="hold">
                                          <p:stCondLst>
                                            <p:cond delay="0"/>
                                          </p:stCondLst>
                                        </p:cTn>
                                        <p:tgtEl>
                                          <p:spTgt spid="41"/>
                                        </p:tgtEl>
                                        <p:attrNameLst>
                                          <p:attrName>style.visibility</p:attrName>
                                        </p:attrNameLst>
                                      </p:cBhvr>
                                      <p:to>
                                        <p:strVal val="visible"/>
                                      </p:to>
                                    </p:set>
                                    <p:anim by="(-#ppt_w*2)" calcmode="lin" valueType="num">
                                      <p:cBhvr rctx="PPT">
                                        <p:cTn id="35" dur="500" autoRev="1" fill="hold">
                                          <p:stCondLst>
                                            <p:cond delay="0"/>
                                          </p:stCondLst>
                                        </p:cTn>
                                        <p:tgtEl>
                                          <p:spTgt spid="41"/>
                                        </p:tgtEl>
                                        <p:attrNameLst>
                                          <p:attrName>ppt_w</p:attrName>
                                        </p:attrNameLst>
                                      </p:cBhvr>
                                    </p:anim>
                                    <p:anim by="(#ppt_w*0.50)" calcmode="lin" valueType="num">
                                      <p:cBhvr>
                                        <p:cTn id="36" dur="500" decel="50000" autoRev="1" fill="hold">
                                          <p:stCondLst>
                                            <p:cond delay="0"/>
                                          </p:stCondLst>
                                        </p:cTn>
                                        <p:tgtEl>
                                          <p:spTgt spid="41"/>
                                        </p:tgtEl>
                                        <p:attrNameLst>
                                          <p:attrName>ppt_x</p:attrName>
                                        </p:attrNameLst>
                                      </p:cBhvr>
                                    </p:anim>
                                    <p:anim from="(-#ppt_h/2)" to="(#ppt_y)" calcmode="lin" valueType="num">
                                      <p:cBhvr>
                                        <p:cTn id="37" dur="1000" fill="hold">
                                          <p:stCondLst>
                                            <p:cond delay="0"/>
                                          </p:stCondLst>
                                        </p:cTn>
                                        <p:tgtEl>
                                          <p:spTgt spid="41"/>
                                        </p:tgtEl>
                                        <p:attrNameLst>
                                          <p:attrName>ppt_y</p:attrName>
                                        </p:attrNameLst>
                                      </p:cBhvr>
                                    </p:anim>
                                    <p:animRot by="21600000">
                                      <p:cBhvr>
                                        <p:cTn id="38" dur="1000" fill="hold">
                                          <p:stCondLst>
                                            <p:cond delay="0"/>
                                          </p:stCondLst>
                                        </p:cTn>
                                        <p:tgtEl>
                                          <p:spTgt spid="41"/>
                                        </p:tgtEl>
                                        <p:attrNameLst>
                                          <p:attrName>r</p:attrName>
                                        </p:attrNameLst>
                                      </p:cBhvr>
                                    </p:animRot>
                                  </p:childTnLst>
                                </p:cTn>
                              </p:par>
                            </p:childTnLst>
                          </p:cTn>
                        </p:par>
                        <p:par>
                          <p:cTn id="39" fill="hold">
                            <p:stCondLst>
                              <p:cond delay="5400"/>
                            </p:stCondLst>
                            <p:childTnLst>
                              <p:par>
                                <p:cTn id="40" presetID="53" presetClass="entr" presetSubtype="16" fill="hold" nodeType="after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500" fill="hold"/>
                                        <p:tgtEl>
                                          <p:spTgt spid="45"/>
                                        </p:tgtEl>
                                        <p:attrNameLst>
                                          <p:attrName>ppt_w</p:attrName>
                                        </p:attrNameLst>
                                      </p:cBhvr>
                                      <p:tavLst>
                                        <p:tav tm="0">
                                          <p:val>
                                            <p:fltVal val="0"/>
                                          </p:val>
                                        </p:tav>
                                        <p:tav tm="100000">
                                          <p:val>
                                            <p:strVal val="#ppt_w"/>
                                          </p:val>
                                        </p:tav>
                                      </p:tavLst>
                                    </p:anim>
                                    <p:anim calcmode="lin" valueType="num">
                                      <p:cBhvr>
                                        <p:cTn id="43" dur="500" fill="hold"/>
                                        <p:tgtEl>
                                          <p:spTgt spid="45"/>
                                        </p:tgtEl>
                                        <p:attrNameLst>
                                          <p:attrName>ppt_h</p:attrName>
                                        </p:attrNameLst>
                                      </p:cBhvr>
                                      <p:tavLst>
                                        <p:tav tm="0">
                                          <p:val>
                                            <p:fltVal val="0"/>
                                          </p:val>
                                        </p:tav>
                                        <p:tav tm="100000">
                                          <p:val>
                                            <p:strVal val="#ppt_h"/>
                                          </p:val>
                                        </p:tav>
                                      </p:tavLst>
                                    </p:anim>
                                    <p:animEffect transition="in" filter="fade">
                                      <p:cBhvr>
                                        <p:cTn id="44" dur="500"/>
                                        <p:tgtEl>
                                          <p:spTgt spid="45"/>
                                        </p:tgtEl>
                                      </p:cBhvr>
                                    </p:animEffect>
                                  </p:childTnLst>
                                </p:cTn>
                              </p:par>
                            </p:childTnLst>
                          </p:cTn>
                        </p:par>
                        <p:par>
                          <p:cTn id="45" fill="hold">
                            <p:stCondLst>
                              <p:cond delay="5900"/>
                            </p:stCondLst>
                            <p:childTnLst>
                              <p:par>
                                <p:cTn id="46" presetID="53" presetClass="entr" presetSubtype="16"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 calcmode="lin" valueType="num">
                                      <p:cBhvr>
                                        <p:cTn id="48" dur="500" fill="hold"/>
                                        <p:tgtEl>
                                          <p:spTgt spid="56"/>
                                        </p:tgtEl>
                                        <p:attrNameLst>
                                          <p:attrName>ppt_w</p:attrName>
                                        </p:attrNameLst>
                                      </p:cBhvr>
                                      <p:tavLst>
                                        <p:tav tm="0">
                                          <p:val>
                                            <p:fltVal val="0"/>
                                          </p:val>
                                        </p:tav>
                                        <p:tav tm="100000">
                                          <p:val>
                                            <p:strVal val="#ppt_w"/>
                                          </p:val>
                                        </p:tav>
                                      </p:tavLst>
                                    </p:anim>
                                    <p:anim calcmode="lin" valueType="num">
                                      <p:cBhvr>
                                        <p:cTn id="49" dur="500" fill="hold"/>
                                        <p:tgtEl>
                                          <p:spTgt spid="56"/>
                                        </p:tgtEl>
                                        <p:attrNameLst>
                                          <p:attrName>ppt_h</p:attrName>
                                        </p:attrNameLst>
                                      </p:cBhvr>
                                      <p:tavLst>
                                        <p:tav tm="0">
                                          <p:val>
                                            <p:fltVal val="0"/>
                                          </p:val>
                                        </p:tav>
                                        <p:tav tm="100000">
                                          <p:val>
                                            <p:strVal val="#ppt_h"/>
                                          </p:val>
                                        </p:tav>
                                      </p:tavLst>
                                    </p:anim>
                                    <p:animEffect transition="in" filter="fade">
                                      <p:cBhvr>
                                        <p:cTn id="50" dur="500"/>
                                        <p:tgtEl>
                                          <p:spTgt spid="56"/>
                                        </p:tgtEl>
                                      </p:cBhvr>
                                    </p:animEffect>
                                  </p:childTnLst>
                                </p:cTn>
                              </p:par>
                            </p:childTnLst>
                          </p:cTn>
                        </p:par>
                        <p:par>
                          <p:cTn id="51" fill="hold">
                            <p:stCondLst>
                              <p:cond delay="6400"/>
                            </p:stCondLst>
                            <p:childTnLst>
                              <p:par>
                                <p:cTn id="52" presetID="53" presetClass="entr" presetSubtype="16" fill="hold" nodeType="afterEffect">
                                  <p:stCondLst>
                                    <p:cond delay="0"/>
                                  </p:stCondLst>
                                  <p:childTnLst>
                                    <p:set>
                                      <p:cBhvr>
                                        <p:cTn id="53" dur="1" fill="hold">
                                          <p:stCondLst>
                                            <p:cond delay="0"/>
                                          </p:stCondLst>
                                        </p:cTn>
                                        <p:tgtEl>
                                          <p:spTgt spid="48"/>
                                        </p:tgtEl>
                                        <p:attrNameLst>
                                          <p:attrName>style.visibility</p:attrName>
                                        </p:attrNameLst>
                                      </p:cBhvr>
                                      <p:to>
                                        <p:strVal val="visible"/>
                                      </p:to>
                                    </p:set>
                                    <p:anim calcmode="lin" valueType="num">
                                      <p:cBhvr>
                                        <p:cTn id="54" dur="500" fill="hold"/>
                                        <p:tgtEl>
                                          <p:spTgt spid="48"/>
                                        </p:tgtEl>
                                        <p:attrNameLst>
                                          <p:attrName>ppt_w</p:attrName>
                                        </p:attrNameLst>
                                      </p:cBhvr>
                                      <p:tavLst>
                                        <p:tav tm="0">
                                          <p:val>
                                            <p:fltVal val="0"/>
                                          </p:val>
                                        </p:tav>
                                        <p:tav tm="100000">
                                          <p:val>
                                            <p:strVal val="#ppt_w"/>
                                          </p:val>
                                        </p:tav>
                                      </p:tavLst>
                                    </p:anim>
                                    <p:anim calcmode="lin" valueType="num">
                                      <p:cBhvr>
                                        <p:cTn id="55" dur="500" fill="hold"/>
                                        <p:tgtEl>
                                          <p:spTgt spid="48"/>
                                        </p:tgtEl>
                                        <p:attrNameLst>
                                          <p:attrName>ppt_h</p:attrName>
                                        </p:attrNameLst>
                                      </p:cBhvr>
                                      <p:tavLst>
                                        <p:tav tm="0">
                                          <p:val>
                                            <p:fltVal val="0"/>
                                          </p:val>
                                        </p:tav>
                                        <p:tav tm="100000">
                                          <p:val>
                                            <p:strVal val="#ppt_h"/>
                                          </p:val>
                                        </p:tav>
                                      </p:tavLst>
                                    </p:anim>
                                    <p:animEffect transition="in" filter="fade">
                                      <p:cBhvr>
                                        <p:cTn id="56"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ldLvl="0" autoUpdateAnimBg="0"/>
      <p:bldP spid="40" grpId="0"/>
      <p:bldP spid="4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5" name="组合 134"/>
          <p:cNvGrpSpPr/>
          <p:nvPr/>
        </p:nvGrpSpPr>
        <p:grpSpPr>
          <a:xfrm>
            <a:off x="1187624" y="195486"/>
            <a:ext cx="1515760" cy="72008"/>
            <a:chOff x="539552" y="195486"/>
            <a:chExt cx="1482080" cy="72008"/>
          </a:xfrm>
        </p:grpSpPr>
        <p:sp>
          <p:nvSpPr>
            <p:cNvPr id="136" name="矩形 135"/>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8" name="TextBox 137"/>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pic>
        <p:nvPicPr>
          <p:cNvPr id="6" name="图片 5"/>
          <p:cNvPicPr>
            <a:picLocks noChangeAspect="1"/>
          </p:cNvPicPr>
          <p:nvPr>
            <p:custDataLst>
              <p:tags r:id="rId2"/>
            </p:custDataLst>
          </p:nvPr>
        </p:nvPicPr>
        <p:blipFill>
          <a:blip r:embed="rId7"/>
          <a:stretch>
            <a:fillRect/>
          </a:stretch>
        </p:blipFill>
        <p:spPr>
          <a:xfrm>
            <a:off x="1838960" y="786130"/>
            <a:ext cx="5384165" cy="1692275"/>
          </a:xfrm>
          <a:prstGeom prst="rect">
            <a:avLst/>
          </a:prstGeom>
        </p:spPr>
      </p:pic>
      <p:pic>
        <p:nvPicPr>
          <p:cNvPr id="9" name="图片 8"/>
          <p:cNvPicPr>
            <a:picLocks noChangeAspect="1"/>
          </p:cNvPicPr>
          <p:nvPr>
            <p:custDataLst>
              <p:tags r:id="rId3"/>
            </p:custDataLst>
          </p:nvPr>
        </p:nvPicPr>
        <p:blipFill>
          <a:blip r:embed="rId8"/>
          <a:stretch>
            <a:fillRect/>
          </a:stretch>
        </p:blipFill>
        <p:spPr>
          <a:xfrm>
            <a:off x="1115695" y="2538730"/>
            <a:ext cx="6922135" cy="2092960"/>
          </a:xfrm>
          <a:prstGeom prst="rect">
            <a:avLst/>
          </a:prstGeom>
        </p:spPr>
      </p:pic>
      <p:sp>
        <p:nvSpPr>
          <p:cNvPr id="2" name="文本框 1"/>
          <p:cNvSpPr txBox="1"/>
          <p:nvPr>
            <p:custDataLst>
              <p:tags r:id="rId4"/>
            </p:custDataLst>
          </p:nvPr>
        </p:nvSpPr>
        <p:spPr>
          <a:xfrm>
            <a:off x="1115695" y="483870"/>
            <a:ext cx="4064000" cy="337185"/>
          </a:xfrm>
          <a:prstGeom prst="rect">
            <a:avLst/>
          </a:prstGeom>
          <a:noFill/>
        </p:spPr>
        <p:txBody>
          <a:bodyPr wrap="square" rtlCol="0">
            <a:spAutoFit/>
          </a:bodyPr>
          <a:lstStyle/>
          <a:p>
            <a:pPr algn="l">
              <a:buClrTx/>
              <a:buSzTx/>
              <a:buFontTx/>
            </a:pPr>
            <a:r>
              <a:rPr lang="zh-CN" altLang="en-US" sz="1600" dirty="0">
                <a:solidFill>
                  <a:schemeClr val="bg1">
                    <a:lumMod val="50000"/>
                  </a:schemeClr>
                </a:solidFill>
                <a:latin typeface="Impact" panose="020B0806030902050204" pitchFamily="34" charset="0"/>
                <a:ea typeface="微软雅黑" panose="020B0503020204020204" pitchFamily="34" charset="-122"/>
              </a:rPr>
              <a:t>加密技术 -对称加密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1187624" y="195486"/>
            <a:ext cx="1515760" cy="72008"/>
            <a:chOff x="539552" y="195486"/>
            <a:chExt cx="1482080" cy="72008"/>
          </a:xfrm>
        </p:grpSpPr>
        <p:sp>
          <p:nvSpPr>
            <p:cNvPr id="44" name="矩形 43"/>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6" name="TextBox 45"/>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pic>
        <p:nvPicPr>
          <p:cNvPr id="2" name="图片 1"/>
          <p:cNvPicPr>
            <a:picLocks noChangeAspect="1"/>
          </p:cNvPicPr>
          <p:nvPr>
            <p:custDataLst>
              <p:tags r:id="rId2"/>
            </p:custDataLst>
          </p:nvPr>
        </p:nvPicPr>
        <p:blipFill>
          <a:blip r:embed="rId7"/>
          <a:stretch>
            <a:fillRect/>
          </a:stretch>
        </p:blipFill>
        <p:spPr>
          <a:xfrm>
            <a:off x="1475740" y="771525"/>
            <a:ext cx="6359525" cy="1877695"/>
          </a:xfrm>
          <a:prstGeom prst="rect">
            <a:avLst/>
          </a:prstGeom>
        </p:spPr>
      </p:pic>
      <p:pic>
        <p:nvPicPr>
          <p:cNvPr id="4" name="图片 3"/>
          <p:cNvPicPr>
            <a:picLocks noChangeAspect="1"/>
          </p:cNvPicPr>
          <p:nvPr>
            <p:custDataLst>
              <p:tags r:id="rId3"/>
            </p:custDataLst>
          </p:nvPr>
        </p:nvPicPr>
        <p:blipFill>
          <a:blip r:embed="rId8"/>
          <a:stretch>
            <a:fillRect/>
          </a:stretch>
        </p:blipFill>
        <p:spPr>
          <a:xfrm>
            <a:off x="395605" y="2787650"/>
            <a:ext cx="8306435" cy="1885950"/>
          </a:xfrm>
          <a:prstGeom prst="rect">
            <a:avLst/>
          </a:prstGeom>
        </p:spPr>
      </p:pic>
      <p:sp>
        <p:nvSpPr>
          <p:cNvPr id="5" name="文本框 4"/>
          <p:cNvSpPr txBox="1"/>
          <p:nvPr>
            <p:custDataLst>
              <p:tags r:id="rId4"/>
            </p:custDataLst>
          </p:nvPr>
        </p:nvSpPr>
        <p:spPr>
          <a:xfrm>
            <a:off x="1115060" y="464820"/>
            <a:ext cx="4064000" cy="337185"/>
          </a:xfrm>
          <a:prstGeom prst="rect">
            <a:avLst/>
          </a:prstGeom>
          <a:noFill/>
        </p:spPr>
        <p:txBody>
          <a:bodyPr wrap="square" rtlCol="0">
            <a:spAutoFit/>
          </a:bodyPr>
          <a:lstStyle/>
          <a:p>
            <a:pPr algn="l">
              <a:buClrTx/>
              <a:buSzTx/>
              <a:buFontTx/>
            </a:pPr>
            <a:r>
              <a:rPr lang="zh-CN" altLang="en-US" sz="1600" dirty="0">
                <a:solidFill>
                  <a:schemeClr val="bg1">
                    <a:lumMod val="50000"/>
                  </a:schemeClr>
                </a:solidFill>
                <a:latin typeface="Impact" panose="020B0806030902050204" pitchFamily="34" charset="0"/>
                <a:ea typeface="微软雅黑" panose="020B0503020204020204" pitchFamily="34" charset="-122"/>
              </a:rPr>
              <a:t>加密技术 -非对称加密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组合 34"/>
          <p:cNvGrpSpPr/>
          <p:nvPr/>
        </p:nvGrpSpPr>
        <p:grpSpPr>
          <a:xfrm>
            <a:off x="1187624" y="195486"/>
            <a:ext cx="1515760" cy="72008"/>
            <a:chOff x="539552" y="195486"/>
            <a:chExt cx="1482080" cy="72008"/>
          </a:xfrm>
        </p:grpSpPr>
        <p:sp>
          <p:nvSpPr>
            <p:cNvPr id="36" name="矩形 35"/>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TextBox 37"/>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159" name="文本框 158"/>
          <p:cNvSpPr txBox="1"/>
          <p:nvPr>
            <p:custDataLst>
              <p:tags r:id="rId2"/>
            </p:custDataLst>
          </p:nvPr>
        </p:nvSpPr>
        <p:spPr>
          <a:xfrm>
            <a:off x="2451861" y="851311"/>
            <a:ext cx="4681407" cy="789629"/>
          </a:xfrm>
          <a:prstGeom prst="rect">
            <a:avLst/>
          </a:prstGeom>
          <a:noFill/>
        </p:spPr>
        <p:txBody>
          <a:bodyPr wrap="square" rtlCol="0" anchor="ctr" anchorCtr="0"/>
          <a:lstStyle/>
          <a:p>
            <a:pPr marL="0" lvl="0" indent="0" algn="l" fontAlgn="auto">
              <a:lnSpc>
                <a:spcPct val="130000"/>
              </a:lnSpc>
              <a:spcBef>
                <a:spcPts val="0"/>
              </a:spcBef>
              <a:spcAft>
                <a:spcPts val="0"/>
              </a:spcAft>
              <a:buSzPct val="100000"/>
            </a:pPr>
            <a:r>
              <a:rPr lang="zh-CN" altLang="en-US" sz="1200">
                <a:sym typeface="+mn-ea"/>
              </a:rPr>
              <a:t>信息摘要：就是一段数据的特征信息，当数据发生了改变，信息摘要也会发生改变，发送方会将数据和信息摘要一起传给接收方，接收方会根据接收到的数据重新生成一个信息摘要，若此摘要和接收到的摘要相同，则说明数据正确。信息摘要是由哈希函数生成的</a:t>
            </a:r>
            <a:endParaRPr lang="zh-CN" altLang="en-US" sz="1200" spc="15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43" name="三角形 42"/>
          <p:cNvSpPr/>
          <p:nvPr>
            <p:custDataLst>
              <p:tags r:id="rId3"/>
            </p:custDataLst>
          </p:nvPr>
        </p:nvSpPr>
        <p:spPr>
          <a:xfrm rot="10800000">
            <a:off x="2121427" y="1477971"/>
            <a:ext cx="107259" cy="53068"/>
          </a:xfrm>
          <a:prstGeom prst="triangl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62" name="菱形 1"/>
          <p:cNvSpPr/>
          <p:nvPr>
            <p:custDataLst>
              <p:tags r:id="rId4"/>
            </p:custDataLst>
          </p:nvPr>
        </p:nvSpPr>
        <p:spPr>
          <a:xfrm>
            <a:off x="1886585" y="960835"/>
            <a:ext cx="531029" cy="570204"/>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 name="椭圆 4"/>
          <p:cNvSpPr/>
          <p:nvPr>
            <p:custDataLst>
              <p:tags r:id="rId5"/>
            </p:custDataLst>
          </p:nvPr>
        </p:nvSpPr>
        <p:spPr>
          <a:xfrm>
            <a:off x="2403312" y="1199455"/>
            <a:ext cx="31237" cy="3199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 name="椭圆 1"/>
          <p:cNvSpPr/>
          <p:nvPr>
            <p:custDataLst>
              <p:tags r:id="rId6"/>
            </p:custDataLst>
          </p:nvPr>
        </p:nvSpPr>
        <p:spPr>
          <a:xfrm>
            <a:off x="2403312" y="1267955"/>
            <a:ext cx="31237" cy="3199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grpSp>
        <p:nvGrpSpPr>
          <p:cNvPr id="20" name="效率_速度"/>
          <p:cNvGrpSpPr>
            <a:grpSpLocks noChangeAspect="1"/>
          </p:cNvGrpSpPr>
          <p:nvPr>
            <p:custDataLst>
              <p:tags r:id="rId7"/>
            </p:custDataLst>
          </p:nvPr>
        </p:nvGrpSpPr>
        <p:grpSpPr bwMode="auto">
          <a:xfrm>
            <a:off x="2055565" y="1137730"/>
            <a:ext cx="232960" cy="216414"/>
            <a:chOff x="3645" y="1965"/>
            <a:chExt cx="390" cy="390"/>
          </a:xfrm>
          <a:solidFill>
            <a:schemeClr val="accent1"/>
          </a:solidFill>
        </p:grpSpPr>
        <p:sp>
          <p:nvSpPr>
            <p:cNvPr id="21" name="PA-任意多边形 541"/>
            <p:cNvSpPr>
              <a:spLocks noEditPoints="1"/>
            </p:cNvSpPr>
            <p:nvPr>
              <p:custDataLst>
                <p:tags r:id="rId99"/>
              </p:custDataLst>
            </p:nvPr>
          </p:nvSpPr>
          <p:spPr bwMode="auto">
            <a:xfrm>
              <a:off x="3645" y="2306"/>
              <a:ext cx="390" cy="49"/>
            </a:xfrm>
            <a:custGeom>
              <a:avLst/>
              <a:gdLst>
                <a:gd name="T0" fmla="*/ 944 w 1024"/>
                <a:gd name="T1" fmla="*/ 128 h 128"/>
                <a:gd name="T2" fmla="*/ 80 w 1024"/>
                <a:gd name="T3" fmla="*/ 128 h 128"/>
                <a:gd name="T4" fmla="*/ 0 w 1024"/>
                <a:gd name="T5" fmla="*/ 48 h 128"/>
                <a:gd name="T6" fmla="*/ 0 w 1024"/>
                <a:gd name="T7" fmla="*/ 16 h 128"/>
                <a:gd name="T8" fmla="*/ 16 w 1024"/>
                <a:gd name="T9" fmla="*/ 0 h 128"/>
                <a:gd name="T10" fmla="*/ 1008 w 1024"/>
                <a:gd name="T11" fmla="*/ 0 h 128"/>
                <a:gd name="T12" fmla="*/ 1024 w 1024"/>
                <a:gd name="T13" fmla="*/ 16 h 128"/>
                <a:gd name="T14" fmla="*/ 1024 w 1024"/>
                <a:gd name="T15" fmla="*/ 48 h 128"/>
                <a:gd name="T16" fmla="*/ 944 w 1024"/>
                <a:gd name="T17" fmla="*/ 128 h 128"/>
                <a:gd name="T18" fmla="*/ 32 w 1024"/>
                <a:gd name="T19" fmla="*/ 32 h 128"/>
                <a:gd name="T20" fmla="*/ 32 w 1024"/>
                <a:gd name="T21" fmla="*/ 48 h 128"/>
                <a:gd name="T22" fmla="*/ 80 w 1024"/>
                <a:gd name="T23" fmla="*/ 96 h 128"/>
                <a:gd name="T24" fmla="*/ 944 w 1024"/>
                <a:gd name="T25" fmla="*/ 96 h 128"/>
                <a:gd name="T26" fmla="*/ 992 w 1024"/>
                <a:gd name="T27" fmla="*/ 48 h 128"/>
                <a:gd name="T28" fmla="*/ 992 w 1024"/>
                <a:gd name="T29" fmla="*/ 32 h 128"/>
                <a:gd name="T30" fmla="*/ 32 w 1024"/>
                <a:gd name="T31" fmla="*/ 3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24" h="128">
                  <a:moveTo>
                    <a:pt x="944" y="128"/>
                  </a:moveTo>
                  <a:lnTo>
                    <a:pt x="80" y="128"/>
                  </a:lnTo>
                  <a:cubicBezTo>
                    <a:pt x="36" y="128"/>
                    <a:pt x="0" y="93"/>
                    <a:pt x="0" y="48"/>
                  </a:cubicBezTo>
                  <a:lnTo>
                    <a:pt x="0" y="16"/>
                  </a:lnTo>
                  <a:cubicBezTo>
                    <a:pt x="0" y="8"/>
                    <a:pt x="8" y="0"/>
                    <a:pt x="16" y="0"/>
                  </a:cubicBezTo>
                  <a:lnTo>
                    <a:pt x="1008" y="0"/>
                  </a:lnTo>
                  <a:cubicBezTo>
                    <a:pt x="1017" y="0"/>
                    <a:pt x="1024" y="8"/>
                    <a:pt x="1024" y="16"/>
                  </a:cubicBezTo>
                  <a:lnTo>
                    <a:pt x="1024" y="48"/>
                  </a:lnTo>
                  <a:cubicBezTo>
                    <a:pt x="1024" y="93"/>
                    <a:pt x="989" y="128"/>
                    <a:pt x="944" y="128"/>
                  </a:cubicBezTo>
                  <a:close/>
                  <a:moveTo>
                    <a:pt x="32" y="32"/>
                  </a:moveTo>
                  <a:lnTo>
                    <a:pt x="32" y="48"/>
                  </a:lnTo>
                  <a:cubicBezTo>
                    <a:pt x="32" y="75"/>
                    <a:pt x="54" y="96"/>
                    <a:pt x="80" y="96"/>
                  </a:cubicBezTo>
                  <a:lnTo>
                    <a:pt x="944" y="96"/>
                  </a:lnTo>
                  <a:cubicBezTo>
                    <a:pt x="971" y="96"/>
                    <a:pt x="992" y="75"/>
                    <a:pt x="992" y="48"/>
                  </a:cubicBezTo>
                  <a:lnTo>
                    <a:pt x="992" y="32"/>
                  </a:lnTo>
                  <a:lnTo>
                    <a:pt x="32" y="32"/>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2" name="PA-任意多边形 542"/>
            <p:cNvSpPr>
              <a:spLocks noEditPoints="1"/>
            </p:cNvSpPr>
            <p:nvPr>
              <p:custDataLst>
                <p:tags r:id="rId100"/>
              </p:custDataLst>
            </p:nvPr>
          </p:nvSpPr>
          <p:spPr bwMode="auto">
            <a:xfrm>
              <a:off x="3669" y="2087"/>
              <a:ext cx="342" cy="232"/>
            </a:xfrm>
            <a:custGeom>
              <a:avLst/>
              <a:gdLst>
                <a:gd name="T0" fmla="*/ 880 w 896"/>
                <a:gd name="T1" fmla="*/ 608 h 608"/>
                <a:gd name="T2" fmla="*/ 16 w 896"/>
                <a:gd name="T3" fmla="*/ 608 h 608"/>
                <a:gd name="T4" fmla="*/ 0 w 896"/>
                <a:gd name="T5" fmla="*/ 592 h 608"/>
                <a:gd name="T6" fmla="*/ 0 w 896"/>
                <a:gd name="T7" fmla="*/ 48 h 608"/>
                <a:gd name="T8" fmla="*/ 48 w 896"/>
                <a:gd name="T9" fmla="*/ 0 h 608"/>
                <a:gd name="T10" fmla="*/ 848 w 896"/>
                <a:gd name="T11" fmla="*/ 0 h 608"/>
                <a:gd name="T12" fmla="*/ 896 w 896"/>
                <a:gd name="T13" fmla="*/ 48 h 608"/>
                <a:gd name="T14" fmla="*/ 896 w 896"/>
                <a:gd name="T15" fmla="*/ 592 h 608"/>
                <a:gd name="T16" fmla="*/ 880 w 896"/>
                <a:gd name="T17" fmla="*/ 608 h 608"/>
                <a:gd name="T18" fmla="*/ 32 w 896"/>
                <a:gd name="T19" fmla="*/ 576 h 608"/>
                <a:gd name="T20" fmla="*/ 864 w 896"/>
                <a:gd name="T21" fmla="*/ 576 h 608"/>
                <a:gd name="T22" fmla="*/ 864 w 896"/>
                <a:gd name="T23" fmla="*/ 48 h 608"/>
                <a:gd name="T24" fmla="*/ 848 w 896"/>
                <a:gd name="T25" fmla="*/ 32 h 608"/>
                <a:gd name="T26" fmla="*/ 48 w 896"/>
                <a:gd name="T27" fmla="*/ 32 h 608"/>
                <a:gd name="T28" fmla="*/ 32 w 896"/>
                <a:gd name="T29" fmla="*/ 48 h 608"/>
                <a:gd name="T30" fmla="*/ 32 w 896"/>
                <a:gd name="T31" fmla="*/ 576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96" h="608">
                  <a:moveTo>
                    <a:pt x="880" y="608"/>
                  </a:moveTo>
                  <a:lnTo>
                    <a:pt x="16" y="608"/>
                  </a:lnTo>
                  <a:cubicBezTo>
                    <a:pt x="8" y="608"/>
                    <a:pt x="0" y="601"/>
                    <a:pt x="0" y="592"/>
                  </a:cubicBezTo>
                  <a:lnTo>
                    <a:pt x="0" y="48"/>
                  </a:lnTo>
                  <a:cubicBezTo>
                    <a:pt x="0" y="22"/>
                    <a:pt x="22" y="0"/>
                    <a:pt x="48" y="0"/>
                  </a:cubicBezTo>
                  <a:lnTo>
                    <a:pt x="848" y="0"/>
                  </a:lnTo>
                  <a:cubicBezTo>
                    <a:pt x="875" y="0"/>
                    <a:pt x="896" y="22"/>
                    <a:pt x="896" y="48"/>
                  </a:cubicBezTo>
                  <a:lnTo>
                    <a:pt x="896" y="592"/>
                  </a:lnTo>
                  <a:cubicBezTo>
                    <a:pt x="896" y="601"/>
                    <a:pt x="889" y="608"/>
                    <a:pt x="880" y="608"/>
                  </a:cubicBezTo>
                  <a:close/>
                  <a:moveTo>
                    <a:pt x="32" y="576"/>
                  </a:moveTo>
                  <a:lnTo>
                    <a:pt x="864" y="576"/>
                  </a:lnTo>
                  <a:lnTo>
                    <a:pt x="864" y="48"/>
                  </a:lnTo>
                  <a:cubicBezTo>
                    <a:pt x="864" y="40"/>
                    <a:pt x="857" y="32"/>
                    <a:pt x="848" y="32"/>
                  </a:cubicBezTo>
                  <a:lnTo>
                    <a:pt x="48" y="32"/>
                  </a:lnTo>
                  <a:cubicBezTo>
                    <a:pt x="40" y="32"/>
                    <a:pt x="32" y="40"/>
                    <a:pt x="32" y="48"/>
                  </a:cubicBezTo>
                  <a:lnTo>
                    <a:pt x="32" y="576"/>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3" name="PA-任意多边形 543"/>
            <p:cNvSpPr>
              <a:spLocks noEditPoints="1"/>
            </p:cNvSpPr>
            <p:nvPr>
              <p:custDataLst>
                <p:tags r:id="rId101"/>
              </p:custDataLst>
            </p:nvPr>
          </p:nvSpPr>
          <p:spPr bwMode="auto">
            <a:xfrm>
              <a:off x="3694" y="2111"/>
              <a:ext cx="292" cy="183"/>
            </a:xfrm>
            <a:custGeom>
              <a:avLst/>
              <a:gdLst>
                <a:gd name="T0" fmla="*/ 752 w 768"/>
                <a:gd name="T1" fmla="*/ 480 h 480"/>
                <a:gd name="T2" fmla="*/ 16 w 768"/>
                <a:gd name="T3" fmla="*/ 480 h 480"/>
                <a:gd name="T4" fmla="*/ 0 w 768"/>
                <a:gd name="T5" fmla="*/ 464 h 480"/>
                <a:gd name="T6" fmla="*/ 0 w 768"/>
                <a:gd name="T7" fmla="*/ 16 h 480"/>
                <a:gd name="T8" fmla="*/ 16 w 768"/>
                <a:gd name="T9" fmla="*/ 0 h 480"/>
                <a:gd name="T10" fmla="*/ 752 w 768"/>
                <a:gd name="T11" fmla="*/ 0 h 480"/>
                <a:gd name="T12" fmla="*/ 768 w 768"/>
                <a:gd name="T13" fmla="*/ 16 h 480"/>
                <a:gd name="T14" fmla="*/ 768 w 768"/>
                <a:gd name="T15" fmla="*/ 464 h 480"/>
                <a:gd name="T16" fmla="*/ 752 w 768"/>
                <a:gd name="T17" fmla="*/ 480 h 480"/>
                <a:gd name="T18" fmla="*/ 32 w 768"/>
                <a:gd name="T19" fmla="*/ 448 h 480"/>
                <a:gd name="T20" fmla="*/ 736 w 768"/>
                <a:gd name="T21" fmla="*/ 448 h 480"/>
                <a:gd name="T22" fmla="*/ 736 w 768"/>
                <a:gd name="T23" fmla="*/ 32 h 480"/>
                <a:gd name="T24" fmla="*/ 32 w 768"/>
                <a:gd name="T25" fmla="*/ 32 h 480"/>
                <a:gd name="T26" fmla="*/ 32 w 768"/>
                <a:gd name="T27" fmla="*/ 448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68" h="480">
                  <a:moveTo>
                    <a:pt x="752" y="480"/>
                  </a:moveTo>
                  <a:lnTo>
                    <a:pt x="16" y="480"/>
                  </a:lnTo>
                  <a:cubicBezTo>
                    <a:pt x="8" y="480"/>
                    <a:pt x="0" y="473"/>
                    <a:pt x="0" y="464"/>
                  </a:cubicBezTo>
                  <a:lnTo>
                    <a:pt x="0" y="16"/>
                  </a:lnTo>
                  <a:cubicBezTo>
                    <a:pt x="0" y="8"/>
                    <a:pt x="8" y="0"/>
                    <a:pt x="16" y="0"/>
                  </a:cubicBezTo>
                  <a:lnTo>
                    <a:pt x="752" y="0"/>
                  </a:lnTo>
                  <a:cubicBezTo>
                    <a:pt x="761" y="0"/>
                    <a:pt x="768" y="8"/>
                    <a:pt x="768" y="16"/>
                  </a:cubicBezTo>
                  <a:lnTo>
                    <a:pt x="768" y="464"/>
                  </a:lnTo>
                  <a:cubicBezTo>
                    <a:pt x="768" y="473"/>
                    <a:pt x="761" y="480"/>
                    <a:pt x="752" y="480"/>
                  </a:cubicBezTo>
                  <a:close/>
                  <a:moveTo>
                    <a:pt x="32" y="448"/>
                  </a:moveTo>
                  <a:lnTo>
                    <a:pt x="736" y="448"/>
                  </a:lnTo>
                  <a:lnTo>
                    <a:pt x="736" y="32"/>
                  </a:lnTo>
                  <a:lnTo>
                    <a:pt x="32" y="32"/>
                  </a:lnTo>
                  <a:lnTo>
                    <a:pt x="32" y="448"/>
                  </a:ln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4" name="PA-任意多边形 544"/>
            <p:cNvSpPr/>
            <p:nvPr>
              <p:custDataLst>
                <p:tags r:id="rId102"/>
              </p:custDataLst>
            </p:nvPr>
          </p:nvSpPr>
          <p:spPr bwMode="auto">
            <a:xfrm>
              <a:off x="3834"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5" name="PA-任意多边形 545"/>
            <p:cNvSpPr/>
            <p:nvPr>
              <p:custDataLst>
                <p:tags r:id="rId103"/>
              </p:custDataLst>
            </p:nvPr>
          </p:nvSpPr>
          <p:spPr bwMode="auto">
            <a:xfrm>
              <a:off x="3858" y="2324"/>
              <a:ext cx="13"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6" name="PA-任意多边形 546"/>
            <p:cNvSpPr/>
            <p:nvPr>
              <p:custDataLst>
                <p:tags r:id="rId104"/>
              </p:custDataLst>
            </p:nvPr>
          </p:nvSpPr>
          <p:spPr bwMode="auto">
            <a:xfrm>
              <a:off x="3810" y="2324"/>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7" name="PA-任意多边形 547"/>
            <p:cNvSpPr/>
            <p:nvPr>
              <p:custDataLst>
                <p:tags r:id="rId105"/>
              </p:custDataLst>
            </p:nvPr>
          </p:nvSpPr>
          <p:spPr bwMode="auto">
            <a:xfrm>
              <a:off x="3736" y="2184"/>
              <a:ext cx="13"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8" name="PA-任意多边形 548"/>
            <p:cNvSpPr/>
            <p:nvPr>
              <p:custDataLst>
                <p:tags r:id="rId106"/>
              </p:custDataLst>
            </p:nvPr>
          </p:nvSpPr>
          <p:spPr bwMode="auto">
            <a:xfrm>
              <a:off x="3761" y="2026"/>
              <a:ext cx="12" cy="232"/>
            </a:xfrm>
            <a:custGeom>
              <a:avLst/>
              <a:gdLst>
                <a:gd name="T0" fmla="*/ 16 w 32"/>
                <a:gd name="T1" fmla="*/ 608 h 608"/>
                <a:gd name="T2" fmla="*/ 0 w 32"/>
                <a:gd name="T3" fmla="*/ 592 h 608"/>
                <a:gd name="T4" fmla="*/ 0 w 32"/>
                <a:gd name="T5" fmla="*/ 16 h 608"/>
                <a:gd name="T6" fmla="*/ 16 w 32"/>
                <a:gd name="T7" fmla="*/ 0 h 608"/>
                <a:gd name="T8" fmla="*/ 32 w 32"/>
                <a:gd name="T9" fmla="*/ 16 h 608"/>
                <a:gd name="T10" fmla="*/ 32 w 32"/>
                <a:gd name="T11" fmla="*/ 592 h 608"/>
                <a:gd name="T12" fmla="*/ 16 w 32"/>
                <a:gd name="T13" fmla="*/ 608 h 608"/>
              </a:gdLst>
              <a:ahLst/>
              <a:cxnLst>
                <a:cxn ang="0">
                  <a:pos x="T0" y="T1"/>
                </a:cxn>
                <a:cxn ang="0">
                  <a:pos x="T2" y="T3"/>
                </a:cxn>
                <a:cxn ang="0">
                  <a:pos x="T4" y="T5"/>
                </a:cxn>
                <a:cxn ang="0">
                  <a:pos x="T6" y="T7"/>
                </a:cxn>
                <a:cxn ang="0">
                  <a:pos x="T8" y="T9"/>
                </a:cxn>
                <a:cxn ang="0">
                  <a:pos x="T10" y="T11"/>
                </a:cxn>
                <a:cxn ang="0">
                  <a:pos x="T12" y="T13"/>
                </a:cxn>
              </a:cxnLst>
              <a:rect l="0" t="0" r="r" b="b"/>
              <a:pathLst>
                <a:path w="32" h="608">
                  <a:moveTo>
                    <a:pt x="16" y="608"/>
                  </a:moveTo>
                  <a:cubicBezTo>
                    <a:pt x="8" y="608"/>
                    <a:pt x="0" y="601"/>
                    <a:pt x="0" y="592"/>
                  </a:cubicBezTo>
                  <a:lnTo>
                    <a:pt x="0" y="16"/>
                  </a:lnTo>
                  <a:cubicBezTo>
                    <a:pt x="0" y="8"/>
                    <a:pt x="8" y="0"/>
                    <a:pt x="16" y="0"/>
                  </a:cubicBezTo>
                  <a:cubicBezTo>
                    <a:pt x="25" y="0"/>
                    <a:pt x="32" y="8"/>
                    <a:pt x="32" y="16"/>
                  </a:cubicBezTo>
                  <a:lnTo>
                    <a:pt x="32" y="592"/>
                  </a:lnTo>
                  <a:cubicBezTo>
                    <a:pt x="32" y="601"/>
                    <a:pt x="25" y="608"/>
                    <a:pt x="16" y="6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29" name="PA-任意多边形 549"/>
            <p:cNvSpPr/>
            <p:nvPr>
              <p:custDataLst>
                <p:tags r:id="rId107"/>
              </p:custDataLst>
            </p:nvPr>
          </p:nvSpPr>
          <p:spPr bwMode="auto">
            <a:xfrm>
              <a:off x="3785" y="2203"/>
              <a:ext cx="12" cy="55"/>
            </a:xfrm>
            <a:custGeom>
              <a:avLst/>
              <a:gdLst>
                <a:gd name="T0" fmla="*/ 16 w 32"/>
                <a:gd name="T1" fmla="*/ 144 h 144"/>
                <a:gd name="T2" fmla="*/ 0 w 32"/>
                <a:gd name="T3" fmla="*/ 128 h 144"/>
                <a:gd name="T4" fmla="*/ 0 w 32"/>
                <a:gd name="T5" fmla="*/ 16 h 144"/>
                <a:gd name="T6" fmla="*/ 16 w 32"/>
                <a:gd name="T7" fmla="*/ 0 h 144"/>
                <a:gd name="T8" fmla="*/ 32 w 32"/>
                <a:gd name="T9" fmla="*/ 16 h 144"/>
                <a:gd name="T10" fmla="*/ 32 w 32"/>
                <a:gd name="T11" fmla="*/ 128 h 144"/>
                <a:gd name="T12" fmla="*/ 16 w 32"/>
                <a:gd name="T13" fmla="*/ 144 h 144"/>
              </a:gdLst>
              <a:ahLst/>
              <a:cxnLst>
                <a:cxn ang="0">
                  <a:pos x="T0" y="T1"/>
                </a:cxn>
                <a:cxn ang="0">
                  <a:pos x="T2" y="T3"/>
                </a:cxn>
                <a:cxn ang="0">
                  <a:pos x="T4" y="T5"/>
                </a:cxn>
                <a:cxn ang="0">
                  <a:pos x="T6" y="T7"/>
                </a:cxn>
                <a:cxn ang="0">
                  <a:pos x="T8" y="T9"/>
                </a:cxn>
                <a:cxn ang="0">
                  <a:pos x="T10" y="T11"/>
                </a:cxn>
                <a:cxn ang="0">
                  <a:pos x="T12" y="T13"/>
                </a:cxn>
              </a:cxnLst>
              <a:rect l="0" t="0" r="r" b="b"/>
              <a:pathLst>
                <a:path w="32" h="144">
                  <a:moveTo>
                    <a:pt x="16" y="144"/>
                  </a:moveTo>
                  <a:cubicBezTo>
                    <a:pt x="8" y="144"/>
                    <a:pt x="0" y="137"/>
                    <a:pt x="0" y="128"/>
                  </a:cubicBezTo>
                  <a:lnTo>
                    <a:pt x="0" y="16"/>
                  </a:lnTo>
                  <a:cubicBezTo>
                    <a:pt x="0" y="8"/>
                    <a:pt x="8" y="0"/>
                    <a:pt x="16" y="0"/>
                  </a:cubicBezTo>
                  <a:cubicBezTo>
                    <a:pt x="25" y="0"/>
                    <a:pt x="32" y="8"/>
                    <a:pt x="32" y="16"/>
                  </a:cubicBezTo>
                  <a:lnTo>
                    <a:pt x="32" y="128"/>
                  </a:lnTo>
                  <a:cubicBezTo>
                    <a:pt x="32" y="137"/>
                    <a:pt x="25" y="144"/>
                    <a:pt x="16" y="144"/>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4" name="PA-任意多边形 550"/>
            <p:cNvSpPr/>
            <p:nvPr>
              <p:custDataLst>
                <p:tags r:id="rId108"/>
              </p:custDataLst>
            </p:nvPr>
          </p:nvSpPr>
          <p:spPr bwMode="auto">
            <a:xfrm>
              <a:off x="3810" y="2184"/>
              <a:ext cx="12" cy="74"/>
            </a:xfrm>
            <a:custGeom>
              <a:avLst/>
              <a:gdLst>
                <a:gd name="T0" fmla="*/ 16 w 32"/>
                <a:gd name="T1" fmla="*/ 192 h 192"/>
                <a:gd name="T2" fmla="*/ 0 w 32"/>
                <a:gd name="T3" fmla="*/ 176 h 192"/>
                <a:gd name="T4" fmla="*/ 0 w 32"/>
                <a:gd name="T5" fmla="*/ 16 h 192"/>
                <a:gd name="T6" fmla="*/ 16 w 32"/>
                <a:gd name="T7" fmla="*/ 0 h 192"/>
                <a:gd name="T8" fmla="*/ 32 w 32"/>
                <a:gd name="T9" fmla="*/ 16 h 192"/>
                <a:gd name="T10" fmla="*/ 32 w 32"/>
                <a:gd name="T11" fmla="*/ 176 h 192"/>
                <a:gd name="T12" fmla="*/ 16 w 32"/>
                <a:gd name="T13" fmla="*/ 192 h 192"/>
              </a:gdLst>
              <a:ahLst/>
              <a:cxnLst>
                <a:cxn ang="0">
                  <a:pos x="T0" y="T1"/>
                </a:cxn>
                <a:cxn ang="0">
                  <a:pos x="T2" y="T3"/>
                </a:cxn>
                <a:cxn ang="0">
                  <a:pos x="T4" y="T5"/>
                </a:cxn>
                <a:cxn ang="0">
                  <a:pos x="T6" y="T7"/>
                </a:cxn>
                <a:cxn ang="0">
                  <a:pos x="T8" y="T9"/>
                </a:cxn>
                <a:cxn ang="0">
                  <a:pos x="T10" y="T11"/>
                </a:cxn>
                <a:cxn ang="0">
                  <a:pos x="T12" y="T13"/>
                </a:cxn>
              </a:cxnLst>
              <a:rect l="0" t="0" r="r" b="b"/>
              <a:pathLst>
                <a:path w="32" h="192">
                  <a:moveTo>
                    <a:pt x="16" y="192"/>
                  </a:moveTo>
                  <a:cubicBezTo>
                    <a:pt x="8" y="192"/>
                    <a:pt x="0" y="185"/>
                    <a:pt x="0" y="176"/>
                  </a:cubicBezTo>
                  <a:lnTo>
                    <a:pt x="0" y="16"/>
                  </a:lnTo>
                  <a:cubicBezTo>
                    <a:pt x="0" y="8"/>
                    <a:pt x="8" y="0"/>
                    <a:pt x="16" y="0"/>
                  </a:cubicBezTo>
                  <a:cubicBezTo>
                    <a:pt x="25" y="0"/>
                    <a:pt x="32" y="8"/>
                    <a:pt x="32" y="16"/>
                  </a:cubicBezTo>
                  <a:lnTo>
                    <a:pt x="32" y="176"/>
                  </a:lnTo>
                  <a:cubicBezTo>
                    <a:pt x="32" y="185"/>
                    <a:pt x="25" y="192"/>
                    <a:pt x="16" y="19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6" name="PA-任意多边形 551"/>
            <p:cNvSpPr/>
            <p:nvPr>
              <p:custDataLst>
                <p:tags r:id="rId109"/>
              </p:custDataLst>
            </p:nvPr>
          </p:nvSpPr>
          <p:spPr bwMode="auto">
            <a:xfrm>
              <a:off x="3834" y="2160"/>
              <a:ext cx="12" cy="98"/>
            </a:xfrm>
            <a:custGeom>
              <a:avLst/>
              <a:gdLst>
                <a:gd name="T0" fmla="*/ 16 w 32"/>
                <a:gd name="T1" fmla="*/ 256 h 256"/>
                <a:gd name="T2" fmla="*/ 0 w 32"/>
                <a:gd name="T3" fmla="*/ 240 h 256"/>
                <a:gd name="T4" fmla="*/ 0 w 32"/>
                <a:gd name="T5" fmla="*/ 16 h 256"/>
                <a:gd name="T6" fmla="*/ 16 w 32"/>
                <a:gd name="T7" fmla="*/ 0 h 256"/>
                <a:gd name="T8" fmla="*/ 32 w 32"/>
                <a:gd name="T9" fmla="*/ 16 h 256"/>
                <a:gd name="T10" fmla="*/ 32 w 32"/>
                <a:gd name="T11" fmla="*/ 240 h 256"/>
                <a:gd name="T12" fmla="*/ 16 w 32"/>
                <a:gd name="T13" fmla="*/ 256 h 256"/>
              </a:gdLst>
              <a:ahLst/>
              <a:cxnLst>
                <a:cxn ang="0">
                  <a:pos x="T0" y="T1"/>
                </a:cxn>
                <a:cxn ang="0">
                  <a:pos x="T2" y="T3"/>
                </a:cxn>
                <a:cxn ang="0">
                  <a:pos x="T4" y="T5"/>
                </a:cxn>
                <a:cxn ang="0">
                  <a:pos x="T6" y="T7"/>
                </a:cxn>
                <a:cxn ang="0">
                  <a:pos x="T8" y="T9"/>
                </a:cxn>
                <a:cxn ang="0">
                  <a:pos x="T10" y="T11"/>
                </a:cxn>
                <a:cxn ang="0">
                  <a:pos x="T12" y="T13"/>
                </a:cxn>
              </a:cxnLst>
              <a:rect l="0" t="0" r="r" b="b"/>
              <a:pathLst>
                <a:path w="32" h="256">
                  <a:moveTo>
                    <a:pt x="16" y="256"/>
                  </a:moveTo>
                  <a:cubicBezTo>
                    <a:pt x="8" y="256"/>
                    <a:pt x="0" y="249"/>
                    <a:pt x="0" y="240"/>
                  </a:cubicBezTo>
                  <a:lnTo>
                    <a:pt x="0" y="16"/>
                  </a:lnTo>
                  <a:cubicBezTo>
                    <a:pt x="0" y="8"/>
                    <a:pt x="8" y="0"/>
                    <a:pt x="16" y="0"/>
                  </a:cubicBezTo>
                  <a:cubicBezTo>
                    <a:pt x="25" y="0"/>
                    <a:pt x="32" y="8"/>
                    <a:pt x="32" y="16"/>
                  </a:cubicBezTo>
                  <a:lnTo>
                    <a:pt x="32" y="240"/>
                  </a:lnTo>
                  <a:cubicBezTo>
                    <a:pt x="32" y="249"/>
                    <a:pt x="25" y="256"/>
                    <a:pt x="16" y="256"/>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7" name="PA-任意多边形 552"/>
            <p:cNvSpPr/>
            <p:nvPr>
              <p:custDataLst>
                <p:tags r:id="rId110"/>
              </p:custDataLst>
            </p:nvPr>
          </p:nvSpPr>
          <p:spPr bwMode="auto">
            <a:xfrm>
              <a:off x="3858" y="2178"/>
              <a:ext cx="13" cy="80"/>
            </a:xfrm>
            <a:custGeom>
              <a:avLst/>
              <a:gdLst>
                <a:gd name="T0" fmla="*/ 16 w 32"/>
                <a:gd name="T1" fmla="*/ 208 h 208"/>
                <a:gd name="T2" fmla="*/ 0 w 32"/>
                <a:gd name="T3" fmla="*/ 192 h 208"/>
                <a:gd name="T4" fmla="*/ 0 w 32"/>
                <a:gd name="T5" fmla="*/ 16 h 208"/>
                <a:gd name="T6" fmla="*/ 16 w 32"/>
                <a:gd name="T7" fmla="*/ 0 h 208"/>
                <a:gd name="T8" fmla="*/ 32 w 32"/>
                <a:gd name="T9" fmla="*/ 16 h 208"/>
                <a:gd name="T10" fmla="*/ 32 w 32"/>
                <a:gd name="T11" fmla="*/ 192 h 208"/>
                <a:gd name="T12" fmla="*/ 16 w 32"/>
                <a:gd name="T13" fmla="*/ 208 h 208"/>
              </a:gdLst>
              <a:ahLst/>
              <a:cxnLst>
                <a:cxn ang="0">
                  <a:pos x="T0" y="T1"/>
                </a:cxn>
                <a:cxn ang="0">
                  <a:pos x="T2" y="T3"/>
                </a:cxn>
                <a:cxn ang="0">
                  <a:pos x="T4" y="T5"/>
                </a:cxn>
                <a:cxn ang="0">
                  <a:pos x="T6" y="T7"/>
                </a:cxn>
                <a:cxn ang="0">
                  <a:pos x="T8" y="T9"/>
                </a:cxn>
                <a:cxn ang="0">
                  <a:pos x="T10" y="T11"/>
                </a:cxn>
                <a:cxn ang="0">
                  <a:pos x="T12" y="T13"/>
                </a:cxn>
              </a:cxnLst>
              <a:rect l="0" t="0" r="r" b="b"/>
              <a:pathLst>
                <a:path w="32" h="208">
                  <a:moveTo>
                    <a:pt x="16" y="208"/>
                  </a:moveTo>
                  <a:cubicBezTo>
                    <a:pt x="8" y="208"/>
                    <a:pt x="0" y="201"/>
                    <a:pt x="0" y="192"/>
                  </a:cubicBezTo>
                  <a:lnTo>
                    <a:pt x="0" y="16"/>
                  </a:lnTo>
                  <a:cubicBezTo>
                    <a:pt x="0" y="8"/>
                    <a:pt x="8" y="0"/>
                    <a:pt x="16" y="0"/>
                  </a:cubicBezTo>
                  <a:cubicBezTo>
                    <a:pt x="25" y="0"/>
                    <a:pt x="32" y="8"/>
                    <a:pt x="32" y="16"/>
                  </a:cubicBezTo>
                  <a:lnTo>
                    <a:pt x="32" y="192"/>
                  </a:lnTo>
                  <a:cubicBezTo>
                    <a:pt x="32" y="201"/>
                    <a:pt x="25" y="208"/>
                    <a:pt x="16" y="208"/>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8" name="PA-任意多边形 553"/>
            <p:cNvSpPr/>
            <p:nvPr>
              <p:custDataLst>
                <p:tags r:id="rId111"/>
              </p:custDataLst>
            </p:nvPr>
          </p:nvSpPr>
          <p:spPr bwMode="auto">
            <a:xfrm>
              <a:off x="3883" y="2154"/>
              <a:ext cx="12" cy="104"/>
            </a:xfrm>
            <a:custGeom>
              <a:avLst/>
              <a:gdLst>
                <a:gd name="T0" fmla="*/ 16 w 32"/>
                <a:gd name="T1" fmla="*/ 272 h 272"/>
                <a:gd name="T2" fmla="*/ 0 w 32"/>
                <a:gd name="T3" fmla="*/ 256 h 272"/>
                <a:gd name="T4" fmla="*/ 0 w 32"/>
                <a:gd name="T5" fmla="*/ 16 h 272"/>
                <a:gd name="T6" fmla="*/ 16 w 32"/>
                <a:gd name="T7" fmla="*/ 0 h 272"/>
                <a:gd name="T8" fmla="*/ 32 w 32"/>
                <a:gd name="T9" fmla="*/ 16 h 272"/>
                <a:gd name="T10" fmla="*/ 32 w 32"/>
                <a:gd name="T11" fmla="*/ 256 h 272"/>
                <a:gd name="T12" fmla="*/ 16 w 32"/>
                <a:gd name="T13" fmla="*/ 272 h 272"/>
              </a:gdLst>
              <a:ahLst/>
              <a:cxnLst>
                <a:cxn ang="0">
                  <a:pos x="T0" y="T1"/>
                </a:cxn>
                <a:cxn ang="0">
                  <a:pos x="T2" y="T3"/>
                </a:cxn>
                <a:cxn ang="0">
                  <a:pos x="T4" y="T5"/>
                </a:cxn>
                <a:cxn ang="0">
                  <a:pos x="T6" y="T7"/>
                </a:cxn>
                <a:cxn ang="0">
                  <a:pos x="T8" y="T9"/>
                </a:cxn>
                <a:cxn ang="0">
                  <a:pos x="T10" y="T11"/>
                </a:cxn>
                <a:cxn ang="0">
                  <a:pos x="T12" y="T13"/>
                </a:cxn>
              </a:cxnLst>
              <a:rect l="0" t="0" r="r" b="b"/>
              <a:pathLst>
                <a:path w="32" h="272">
                  <a:moveTo>
                    <a:pt x="16" y="272"/>
                  </a:moveTo>
                  <a:cubicBezTo>
                    <a:pt x="8" y="272"/>
                    <a:pt x="0" y="265"/>
                    <a:pt x="0" y="256"/>
                  </a:cubicBezTo>
                  <a:lnTo>
                    <a:pt x="0" y="16"/>
                  </a:lnTo>
                  <a:cubicBezTo>
                    <a:pt x="0" y="8"/>
                    <a:pt x="8" y="0"/>
                    <a:pt x="16" y="0"/>
                  </a:cubicBezTo>
                  <a:cubicBezTo>
                    <a:pt x="25" y="0"/>
                    <a:pt x="32" y="8"/>
                    <a:pt x="32" y="16"/>
                  </a:cubicBezTo>
                  <a:lnTo>
                    <a:pt x="32" y="256"/>
                  </a:lnTo>
                  <a:cubicBezTo>
                    <a:pt x="32" y="265"/>
                    <a:pt x="25" y="272"/>
                    <a:pt x="16" y="272"/>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9" name="PA-任意多边形 554"/>
            <p:cNvSpPr/>
            <p:nvPr>
              <p:custDataLst>
                <p:tags r:id="rId112"/>
              </p:custDataLst>
            </p:nvPr>
          </p:nvSpPr>
          <p:spPr bwMode="auto">
            <a:xfrm>
              <a:off x="3907" y="1967"/>
              <a:ext cx="12" cy="291"/>
            </a:xfrm>
            <a:custGeom>
              <a:avLst/>
              <a:gdLst>
                <a:gd name="T0" fmla="*/ 16 w 32"/>
                <a:gd name="T1" fmla="*/ 763 h 763"/>
                <a:gd name="T2" fmla="*/ 0 w 32"/>
                <a:gd name="T3" fmla="*/ 747 h 763"/>
                <a:gd name="T4" fmla="*/ 0 w 32"/>
                <a:gd name="T5" fmla="*/ 16 h 763"/>
                <a:gd name="T6" fmla="*/ 16 w 32"/>
                <a:gd name="T7" fmla="*/ 0 h 763"/>
                <a:gd name="T8" fmla="*/ 32 w 32"/>
                <a:gd name="T9" fmla="*/ 16 h 763"/>
                <a:gd name="T10" fmla="*/ 32 w 32"/>
                <a:gd name="T11" fmla="*/ 747 h 763"/>
                <a:gd name="T12" fmla="*/ 16 w 32"/>
                <a:gd name="T13" fmla="*/ 763 h 763"/>
              </a:gdLst>
              <a:ahLst/>
              <a:cxnLst>
                <a:cxn ang="0">
                  <a:pos x="T0" y="T1"/>
                </a:cxn>
                <a:cxn ang="0">
                  <a:pos x="T2" y="T3"/>
                </a:cxn>
                <a:cxn ang="0">
                  <a:pos x="T4" y="T5"/>
                </a:cxn>
                <a:cxn ang="0">
                  <a:pos x="T6" y="T7"/>
                </a:cxn>
                <a:cxn ang="0">
                  <a:pos x="T8" y="T9"/>
                </a:cxn>
                <a:cxn ang="0">
                  <a:pos x="T10" y="T11"/>
                </a:cxn>
                <a:cxn ang="0">
                  <a:pos x="T12" y="T13"/>
                </a:cxn>
              </a:cxnLst>
              <a:rect l="0" t="0" r="r" b="b"/>
              <a:pathLst>
                <a:path w="32" h="763">
                  <a:moveTo>
                    <a:pt x="16" y="763"/>
                  </a:moveTo>
                  <a:cubicBezTo>
                    <a:pt x="8" y="763"/>
                    <a:pt x="0" y="756"/>
                    <a:pt x="0" y="747"/>
                  </a:cubicBezTo>
                  <a:lnTo>
                    <a:pt x="0" y="16"/>
                  </a:lnTo>
                  <a:cubicBezTo>
                    <a:pt x="0" y="7"/>
                    <a:pt x="8" y="0"/>
                    <a:pt x="16" y="0"/>
                  </a:cubicBezTo>
                  <a:cubicBezTo>
                    <a:pt x="25" y="0"/>
                    <a:pt x="32" y="7"/>
                    <a:pt x="32" y="16"/>
                  </a:cubicBezTo>
                  <a:lnTo>
                    <a:pt x="32" y="747"/>
                  </a:lnTo>
                  <a:cubicBezTo>
                    <a:pt x="32" y="756"/>
                    <a:pt x="25" y="763"/>
                    <a:pt x="16" y="763"/>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0" name="PA-任意多边形 555"/>
            <p:cNvSpPr/>
            <p:nvPr>
              <p:custDataLst>
                <p:tags r:id="rId113"/>
              </p:custDataLst>
            </p:nvPr>
          </p:nvSpPr>
          <p:spPr bwMode="auto">
            <a:xfrm>
              <a:off x="3931" y="2136"/>
              <a:ext cx="13" cy="122"/>
            </a:xfrm>
            <a:custGeom>
              <a:avLst/>
              <a:gdLst>
                <a:gd name="T0" fmla="*/ 16 w 32"/>
                <a:gd name="T1" fmla="*/ 320 h 320"/>
                <a:gd name="T2" fmla="*/ 0 w 32"/>
                <a:gd name="T3" fmla="*/ 304 h 320"/>
                <a:gd name="T4" fmla="*/ 0 w 32"/>
                <a:gd name="T5" fmla="*/ 16 h 320"/>
                <a:gd name="T6" fmla="*/ 16 w 32"/>
                <a:gd name="T7" fmla="*/ 0 h 320"/>
                <a:gd name="T8" fmla="*/ 32 w 32"/>
                <a:gd name="T9" fmla="*/ 16 h 320"/>
                <a:gd name="T10" fmla="*/ 32 w 32"/>
                <a:gd name="T11" fmla="*/ 304 h 320"/>
                <a:gd name="T12" fmla="*/ 16 w 32"/>
                <a:gd name="T13" fmla="*/ 320 h 320"/>
              </a:gdLst>
              <a:ahLst/>
              <a:cxnLst>
                <a:cxn ang="0">
                  <a:pos x="T0" y="T1"/>
                </a:cxn>
                <a:cxn ang="0">
                  <a:pos x="T2" y="T3"/>
                </a:cxn>
                <a:cxn ang="0">
                  <a:pos x="T4" y="T5"/>
                </a:cxn>
                <a:cxn ang="0">
                  <a:pos x="T6" y="T7"/>
                </a:cxn>
                <a:cxn ang="0">
                  <a:pos x="T8" y="T9"/>
                </a:cxn>
                <a:cxn ang="0">
                  <a:pos x="T10" y="T11"/>
                </a:cxn>
                <a:cxn ang="0">
                  <a:pos x="T12" y="T13"/>
                </a:cxn>
              </a:cxnLst>
              <a:rect l="0" t="0" r="r" b="b"/>
              <a:pathLst>
                <a:path w="32" h="320">
                  <a:moveTo>
                    <a:pt x="16" y="320"/>
                  </a:moveTo>
                  <a:cubicBezTo>
                    <a:pt x="8" y="320"/>
                    <a:pt x="0" y="313"/>
                    <a:pt x="0" y="304"/>
                  </a:cubicBezTo>
                  <a:lnTo>
                    <a:pt x="0" y="16"/>
                  </a:lnTo>
                  <a:cubicBezTo>
                    <a:pt x="0" y="8"/>
                    <a:pt x="8" y="0"/>
                    <a:pt x="16" y="0"/>
                  </a:cubicBezTo>
                  <a:cubicBezTo>
                    <a:pt x="25" y="0"/>
                    <a:pt x="32" y="8"/>
                    <a:pt x="32" y="16"/>
                  </a:cubicBezTo>
                  <a:lnTo>
                    <a:pt x="32" y="304"/>
                  </a:lnTo>
                  <a:cubicBezTo>
                    <a:pt x="32" y="313"/>
                    <a:pt x="25" y="320"/>
                    <a:pt x="16" y="320"/>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11" name="PA-任意多边形 556"/>
            <p:cNvSpPr/>
            <p:nvPr>
              <p:custDataLst>
                <p:tags r:id="rId114"/>
              </p:custDataLst>
            </p:nvPr>
          </p:nvSpPr>
          <p:spPr bwMode="auto">
            <a:xfrm>
              <a:off x="3870" y="1965"/>
              <a:ext cx="87" cy="50"/>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sp>
          <p:nvSpPr>
            <p:cNvPr id="44" name="PA-任意多边形 557"/>
            <p:cNvSpPr/>
            <p:nvPr>
              <p:custDataLst>
                <p:tags r:id="rId115"/>
              </p:custDataLst>
            </p:nvPr>
          </p:nvSpPr>
          <p:spPr bwMode="auto">
            <a:xfrm>
              <a:off x="3724" y="2026"/>
              <a:ext cx="86" cy="49"/>
            </a:xfrm>
            <a:custGeom>
              <a:avLst/>
              <a:gdLst>
                <a:gd name="T0" fmla="*/ 209 w 227"/>
                <a:gd name="T1" fmla="*/ 129 h 131"/>
                <a:gd name="T2" fmla="*/ 198 w 227"/>
                <a:gd name="T3" fmla="*/ 125 h 131"/>
                <a:gd name="T4" fmla="*/ 113 w 227"/>
                <a:gd name="T5" fmla="*/ 40 h 131"/>
                <a:gd name="T6" fmla="*/ 29 w 227"/>
                <a:gd name="T7" fmla="*/ 125 h 131"/>
                <a:gd name="T8" fmla="*/ 6 w 227"/>
                <a:gd name="T9" fmla="*/ 125 h 131"/>
                <a:gd name="T10" fmla="*/ 6 w 227"/>
                <a:gd name="T11" fmla="*/ 102 h 131"/>
                <a:gd name="T12" fmla="*/ 102 w 227"/>
                <a:gd name="T13" fmla="*/ 6 h 131"/>
                <a:gd name="T14" fmla="*/ 125 w 227"/>
                <a:gd name="T15" fmla="*/ 6 h 131"/>
                <a:gd name="T16" fmla="*/ 221 w 227"/>
                <a:gd name="T17" fmla="*/ 102 h 131"/>
                <a:gd name="T18" fmla="*/ 221 w 227"/>
                <a:gd name="T19" fmla="*/ 125 h 131"/>
                <a:gd name="T20" fmla="*/ 209 w 227"/>
                <a:gd name="T21" fmla="*/ 12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7" h="131">
                  <a:moveTo>
                    <a:pt x="209" y="129"/>
                  </a:moveTo>
                  <a:cubicBezTo>
                    <a:pt x="205" y="129"/>
                    <a:pt x="201" y="128"/>
                    <a:pt x="198" y="125"/>
                  </a:cubicBezTo>
                  <a:lnTo>
                    <a:pt x="113" y="40"/>
                  </a:lnTo>
                  <a:lnTo>
                    <a:pt x="29" y="125"/>
                  </a:lnTo>
                  <a:cubicBezTo>
                    <a:pt x="23" y="131"/>
                    <a:pt x="12" y="131"/>
                    <a:pt x="6" y="125"/>
                  </a:cubicBezTo>
                  <a:cubicBezTo>
                    <a:pt x="0" y="119"/>
                    <a:pt x="0" y="108"/>
                    <a:pt x="6" y="102"/>
                  </a:cubicBezTo>
                  <a:lnTo>
                    <a:pt x="102" y="6"/>
                  </a:lnTo>
                  <a:cubicBezTo>
                    <a:pt x="108" y="0"/>
                    <a:pt x="119" y="0"/>
                    <a:pt x="125" y="6"/>
                  </a:cubicBezTo>
                  <a:lnTo>
                    <a:pt x="221" y="102"/>
                  </a:lnTo>
                  <a:cubicBezTo>
                    <a:pt x="227" y="108"/>
                    <a:pt x="227" y="119"/>
                    <a:pt x="221" y="125"/>
                  </a:cubicBezTo>
                  <a:cubicBezTo>
                    <a:pt x="218" y="128"/>
                    <a:pt x="214" y="129"/>
                    <a:pt x="209" y="129"/>
                  </a:cubicBezTo>
                  <a:close/>
                </a:path>
              </a:pathLst>
            </a:custGeom>
            <a:grpFill/>
            <a:ln w="0">
              <a:noFill/>
              <a:prstDash val="solid"/>
              <a:round/>
            </a:ln>
            <a:extLst>
              <a:ext uri="{91240B29-F687-4F45-9708-019B960494DF}">
                <a14:hiddenLine xmlns:a14="http://schemas.microsoft.com/office/drawing/2010/main" w="0">
                  <a:solidFill>
                    <a:srgbClr val="000000"/>
                  </a:solidFill>
                  <a:prstDash val="solid"/>
                  <a:round/>
                </a14:hiddenLine>
              </a:ext>
            </a:extLst>
          </p:spPr>
          <p:txBody>
            <a:bodyPr vert="horz" wrap="square" lIns="68580" tIns="34290" rIns="68580" bIns="3429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1400">
                <a:latin typeface="Arial" panose="020B0604020202020204" pitchFamily="34" charset="0"/>
                <a:ea typeface="微软雅黑" panose="020B0503020204020204" pitchFamily="34" charset="-122"/>
                <a:sym typeface="Arial" panose="020B0604020202020204" pitchFamily="34" charset="0"/>
              </a:endParaRPr>
            </a:p>
          </p:txBody>
        </p:sp>
      </p:grpSp>
      <p:sp>
        <p:nvSpPr>
          <p:cNvPr id="89" name="文本框 88"/>
          <p:cNvSpPr txBox="1"/>
          <p:nvPr>
            <p:custDataLst>
              <p:tags r:id="rId8"/>
            </p:custDataLst>
          </p:nvPr>
        </p:nvSpPr>
        <p:spPr>
          <a:xfrm>
            <a:off x="2451861" y="2811798"/>
            <a:ext cx="4681783" cy="789629"/>
          </a:xfrm>
          <a:prstGeom prst="rect">
            <a:avLst/>
          </a:prstGeom>
          <a:noFill/>
        </p:spPr>
        <p:txBody>
          <a:bodyPr wrap="square" rtlCol="0" anchor="ctr" anchorCtr="0">
            <a:normAutofit/>
          </a:bodyPr>
          <a:lstStyle/>
          <a:p>
            <a:pPr marL="0" lvl="0" indent="0" algn="l" fontAlgn="auto">
              <a:lnSpc>
                <a:spcPct val="130000"/>
              </a:lnSpc>
              <a:spcBef>
                <a:spcPts val="0"/>
              </a:spcBef>
              <a:spcAft>
                <a:spcPts val="0"/>
              </a:spcAft>
              <a:buSzPct val="100000"/>
            </a:pPr>
            <a:r>
              <a:rPr lang="zh-CN" altLang="en-US" sz="1200">
                <a:sym typeface="+mn-ea"/>
              </a:rPr>
              <a:t>信息摘要算法：MD5（产生128位的输出）、SHA（安全散列算法，产生160位的输出，安全性更高）</a:t>
            </a:r>
            <a:endParaRPr lang="zh-CN" altLang="en-US" sz="1200" spc="15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218" name="三角形 217"/>
          <p:cNvSpPr/>
          <p:nvPr>
            <p:custDataLst>
              <p:tags r:id="rId9"/>
            </p:custDataLst>
          </p:nvPr>
        </p:nvSpPr>
        <p:spPr>
          <a:xfrm rot="10800000">
            <a:off x="2121427" y="3439587"/>
            <a:ext cx="107259" cy="52692"/>
          </a:xfrm>
          <a:prstGeom prst="triangl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27" name="菱形 1"/>
          <p:cNvSpPr/>
          <p:nvPr>
            <p:custDataLst>
              <p:tags r:id="rId10"/>
            </p:custDataLst>
          </p:nvPr>
        </p:nvSpPr>
        <p:spPr>
          <a:xfrm>
            <a:off x="1886585" y="2921698"/>
            <a:ext cx="531029" cy="570580"/>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28" name="椭圆 227"/>
          <p:cNvSpPr/>
          <p:nvPr>
            <p:custDataLst>
              <p:tags r:id="rId11"/>
            </p:custDataLst>
          </p:nvPr>
        </p:nvSpPr>
        <p:spPr>
          <a:xfrm>
            <a:off x="2403312" y="3161447"/>
            <a:ext cx="31237" cy="30863"/>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29" name="椭圆 228"/>
          <p:cNvSpPr/>
          <p:nvPr>
            <p:custDataLst>
              <p:tags r:id="rId12"/>
            </p:custDataLst>
          </p:nvPr>
        </p:nvSpPr>
        <p:spPr>
          <a:xfrm>
            <a:off x="2403312" y="3229947"/>
            <a:ext cx="31237" cy="31992"/>
          </a:xfrm>
          <a:prstGeom prst="ellipse">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grpSp>
        <p:nvGrpSpPr>
          <p:cNvPr id="45" name="效率_速度"/>
          <p:cNvGrpSpPr>
            <a:grpSpLocks noChangeAspect="1"/>
          </p:cNvGrpSpPr>
          <p:nvPr>
            <p:custDataLst>
              <p:tags r:id="rId13"/>
            </p:custDataLst>
          </p:nvPr>
        </p:nvGrpSpPr>
        <p:grpSpPr>
          <a:xfrm>
            <a:off x="2064598" y="3105744"/>
            <a:ext cx="216401" cy="216414"/>
            <a:chOff x="-19050" y="1790700"/>
            <a:chExt cx="1549400" cy="1549400"/>
          </a:xfrm>
          <a:solidFill>
            <a:schemeClr val="accent3"/>
          </a:solidFill>
        </p:grpSpPr>
        <p:sp>
          <p:nvSpPr>
            <p:cNvPr id="46" name="PA-任意多边形: 形状 848"/>
            <p:cNvSpPr/>
            <p:nvPr>
              <p:custDataLst>
                <p:tags r:id="rId42"/>
              </p:custDataLst>
            </p:nvPr>
          </p:nvSpPr>
          <p:spPr>
            <a:xfrm>
              <a:off x="122098" y="2451100"/>
              <a:ext cx="1270000" cy="889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0000" h="889000">
                  <a:moveTo>
                    <a:pt x="342900" y="19050"/>
                  </a:moveTo>
                  <a:lnTo>
                    <a:pt x="19050" y="882650"/>
                  </a:lnTo>
                  <a:lnTo>
                    <a:pt x="1260754" y="882650"/>
                  </a:lnTo>
                  <a:lnTo>
                    <a:pt x="936904" y="19050"/>
                  </a:lnTo>
                  <a:lnTo>
                    <a:pt x="342900" y="19050"/>
                  </a:lnTo>
                  <a:close/>
                  <a:moveTo>
                    <a:pt x="92354" y="831850"/>
                  </a:moveTo>
                  <a:lnTo>
                    <a:pt x="378104" y="69850"/>
                  </a:lnTo>
                  <a:lnTo>
                    <a:pt x="901700" y="69850"/>
                  </a:lnTo>
                  <a:lnTo>
                    <a:pt x="1187450" y="831850"/>
                  </a:lnTo>
                  <a:lnTo>
                    <a:pt x="92354" y="8318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7" name="PA-任意多边形: 形状 849"/>
            <p:cNvSpPr/>
            <p:nvPr>
              <p:custDataLst>
                <p:tags r:id="rId43"/>
              </p:custDataLst>
            </p:nvPr>
          </p:nvSpPr>
          <p:spPr>
            <a:xfrm>
              <a:off x="-19050" y="1790700"/>
              <a:ext cx="1549400" cy="1295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549400" h="1295400">
                  <a:moveTo>
                    <a:pt x="19050" y="19050"/>
                  </a:moveTo>
                  <a:lnTo>
                    <a:pt x="19050" y="476250"/>
                  </a:lnTo>
                  <a:lnTo>
                    <a:pt x="120650" y="476250"/>
                  </a:lnTo>
                  <a:lnTo>
                    <a:pt x="120650" y="1289050"/>
                  </a:lnTo>
                  <a:lnTo>
                    <a:pt x="171450" y="1289050"/>
                  </a:lnTo>
                  <a:lnTo>
                    <a:pt x="171450" y="476250"/>
                  </a:lnTo>
                  <a:lnTo>
                    <a:pt x="1365250" y="476250"/>
                  </a:lnTo>
                  <a:lnTo>
                    <a:pt x="1365250" y="1289050"/>
                  </a:lnTo>
                  <a:lnTo>
                    <a:pt x="1416050" y="1289050"/>
                  </a:lnTo>
                  <a:lnTo>
                    <a:pt x="1416050" y="476250"/>
                  </a:lnTo>
                  <a:lnTo>
                    <a:pt x="1543050" y="476250"/>
                  </a:lnTo>
                  <a:lnTo>
                    <a:pt x="1543050" y="19050"/>
                  </a:lnTo>
                  <a:lnTo>
                    <a:pt x="19050" y="19050"/>
                  </a:lnTo>
                  <a:close/>
                  <a:moveTo>
                    <a:pt x="1492250" y="146050"/>
                  </a:moveTo>
                  <a:cubicBezTo>
                    <a:pt x="1478229" y="146050"/>
                    <a:pt x="1466850" y="157429"/>
                    <a:pt x="1466850" y="171450"/>
                  </a:cubicBezTo>
                  <a:cubicBezTo>
                    <a:pt x="1466850" y="185471"/>
                    <a:pt x="1478229" y="196850"/>
                    <a:pt x="1492250" y="196850"/>
                  </a:cubicBezTo>
                  <a:lnTo>
                    <a:pt x="1492250" y="425450"/>
                  </a:lnTo>
                  <a:lnTo>
                    <a:pt x="1263650" y="425450"/>
                  </a:lnTo>
                  <a:cubicBezTo>
                    <a:pt x="1263650" y="411429"/>
                    <a:pt x="1252271" y="400050"/>
                    <a:pt x="1238250" y="400050"/>
                  </a:cubicBezTo>
                  <a:cubicBezTo>
                    <a:pt x="1224229" y="400050"/>
                    <a:pt x="1212850" y="411429"/>
                    <a:pt x="1212850" y="425450"/>
                  </a:cubicBezTo>
                  <a:lnTo>
                    <a:pt x="1162050" y="425450"/>
                  </a:lnTo>
                  <a:cubicBezTo>
                    <a:pt x="1162050" y="411429"/>
                    <a:pt x="1150671" y="400050"/>
                    <a:pt x="1136650" y="400050"/>
                  </a:cubicBezTo>
                  <a:cubicBezTo>
                    <a:pt x="1122629" y="400050"/>
                    <a:pt x="1111250" y="411429"/>
                    <a:pt x="1111250" y="425450"/>
                  </a:cubicBezTo>
                  <a:lnTo>
                    <a:pt x="857250" y="425450"/>
                  </a:lnTo>
                  <a:cubicBezTo>
                    <a:pt x="857250" y="411429"/>
                    <a:pt x="845871" y="400050"/>
                    <a:pt x="831850" y="400050"/>
                  </a:cubicBezTo>
                  <a:cubicBezTo>
                    <a:pt x="817829" y="400050"/>
                    <a:pt x="806450" y="411429"/>
                    <a:pt x="806450" y="425450"/>
                  </a:cubicBezTo>
                  <a:lnTo>
                    <a:pt x="755650" y="425450"/>
                  </a:lnTo>
                  <a:cubicBezTo>
                    <a:pt x="755650" y="411429"/>
                    <a:pt x="744271" y="400050"/>
                    <a:pt x="730250" y="400050"/>
                  </a:cubicBezTo>
                  <a:cubicBezTo>
                    <a:pt x="716229" y="400050"/>
                    <a:pt x="704850" y="411429"/>
                    <a:pt x="704850" y="425450"/>
                  </a:cubicBezTo>
                  <a:lnTo>
                    <a:pt x="450850" y="425450"/>
                  </a:lnTo>
                  <a:cubicBezTo>
                    <a:pt x="450850" y="411429"/>
                    <a:pt x="439471" y="400050"/>
                    <a:pt x="425450" y="400050"/>
                  </a:cubicBezTo>
                  <a:cubicBezTo>
                    <a:pt x="411429" y="400050"/>
                    <a:pt x="400050" y="411429"/>
                    <a:pt x="400050" y="425450"/>
                  </a:cubicBezTo>
                  <a:lnTo>
                    <a:pt x="349250" y="425450"/>
                  </a:lnTo>
                  <a:cubicBezTo>
                    <a:pt x="349250" y="411429"/>
                    <a:pt x="337871" y="400050"/>
                    <a:pt x="323850" y="400050"/>
                  </a:cubicBezTo>
                  <a:cubicBezTo>
                    <a:pt x="309829" y="400050"/>
                    <a:pt x="298450" y="411429"/>
                    <a:pt x="298450" y="425450"/>
                  </a:cubicBezTo>
                  <a:lnTo>
                    <a:pt x="69850" y="425450"/>
                  </a:lnTo>
                  <a:lnTo>
                    <a:pt x="69850" y="196850"/>
                  </a:lnTo>
                  <a:cubicBezTo>
                    <a:pt x="83871" y="196850"/>
                    <a:pt x="95250" y="185471"/>
                    <a:pt x="95250" y="171450"/>
                  </a:cubicBezTo>
                  <a:cubicBezTo>
                    <a:pt x="95250" y="157429"/>
                    <a:pt x="83871" y="146050"/>
                    <a:pt x="69850" y="146050"/>
                  </a:cubicBezTo>
                  <a:lnTo>
                    <a:pt x="69850" y="95250"/>
                  </a:lnTo>
                  <a:cubicBezTo>
                    <a:pt x="83871" y="95250"/>
                    <a:pt x="95250" y="83871"/>
                    <a:pt x="95250" y="69850"/>
                  </a:cubicBezTo>
                  <a:lnTo>
                    <a:pt x="146050" y="69850"/>
                  </a:lnTo>
                  <a:cubicBezTo>
                    <a:pt x="146050" y="83871"/>
                    <a:pt x="157429" y="95250"/>
                    <a:pt x="171450" y="95250"/>
                  </a:cubicBezTo>
                  <a:cubicBezTo>
                    <a:pt x="185471" y="95250"/>
                    <a:pt x="196850" y="83871"/>
                    <a:pt x="196850" y="69850"/>
                  </a:cubicBezTo>
                  <a:lnTo>
                    <a:pt x="247650" y="69850"/>
                  </a:lnTo>
                  <a:cubicBezTo>
                    <a:pt x="247650" y="83871"/>
                    <a:pt x="259029" y="95250"/>
                    <a:pt x="273050" y="95250"/>
                  </a:cubicBezTo>
                  <a:cubicBezTo>
                    <a:pt x="287071" y="95250"/>
                    <a:pt x="298450" y="83871"/>
                    <a:pt x="298450" y="69850"/>
                  </a:cubicBezTo>
                  <a:lnTo>
                    <a:pt x="450850" y="69850"/>
                  </a:lnTo>
                  <a:cubicBezTo>
                    <a:pt x="450850" y="83871"/>
                    <a:pt x="462229" y="95250"/>
                    <a:pt x="476250" y="95250"/>
                  </a:cubicBezTo>
                  <a:cubicBezTo>
                    <a:pt x="490271" y="95250"/>
                    <a:pt x="501650" y="83871"/>
                    <a:pt x="501650" y="69850"/>
                  </a:cubicBezTo>
                  <a:lnTo>
                    <a:pt x="552450" y="69850"/>
                  </a:lnTo>
                  <a:cubicBezTo>
                    <a:pt x="552450" y="83871"/>
                    <a:pt x="563829" y="95250"/>
                    <a:pt x="577850" y="95250"/>
                  </a:cubicBezTo>
                  <a:cubicBezTo>
                    <a:pt x="591871" y="95250"/>
                    <a:pt x="603250" y="83871"/>
                    <a:pt x="603250" y="69850"/>
                  </a:cubicBezTo>
                  <a:lnTo>
                    <a:pt x="654050" y="69850"/>
                  </a:lnTo>
                  <a:cubicBezTo>
                    <a:pt x="654050" y="83871"/>
                    <a:pt x="665429" y="95250"/>
                    <a:pt x="679450" y="95250"/>
                  </a:cubicBezTo>
                  <a:cubicBezTo>
                    <a:pt x="693471" y="95250"/>
                    <a:pt x="704850" y="83871"/>
                    <a:pt x="704850" y="69850"/>
                  </a:cubicBezTo>
                  <a:lnTo>
                    <a:pt x="857250" y="69850"/>
                  </a:lnTo>
                  <a:cubicBezTo>
                    <a:pt x="857250" y="83871"/>
                    <a:pt x="868629" y="95250"/>
                    <a:pt x="882650" y="95250"/>
                  </a:cubicBezTo>
                  <a:cubicBezTo>
                    <a:pt x="896671" y="95250"/>
                    <a:pt x="908050" y="83871"/>
                    <a:pt x="908050" y="69850"/>
                  </a:cubicBezTo>
                  <a:lnTo>
                    <a:pt x="958850" y="69850"/>
                  </a:lnTo>
                  <a:cubicBezTo>
                    <a:pt x="958850" y="83871"/>
                    <a:pt x="970229" y="95250"/>
                    <a:pt x="984250" y="95250"/>
                  </a:cubicBezTo>
                  <a:cubicBezTo>
                    <a:pt x="998271" y="95250"/>
                    <a:pt x="1009650" y="83871"/>
                    <a:pt x="1009650" y="69850"/>
                  </a:cubicBezTo>
                  <a:lnTo>
                    <a:pt x="1060450" y="69850"/>
                  </a:lnTo>
                  <a:cubicBezTo>
                    <a:pt x="1060450" y="83871"/>
                    <a:pt x="1071829" y="95250"/>
                    <a:pt x="1085850" y="95250"/>
                  </a:cubicBezTo>
                  <a:cubicBezTo>
                    <a:pt x="1099871" y="95250"/>
                    <a:pt x="1111250" y="83871"/>
                    <a:pt x="1111250" y="69850"/>
                  </a:cubicBezTo>
                  <a:lnTo>
                    <a:pt x="1263650" y="69850"/>
                  </a:lnTo>
                  <a:cubicBezTo>
                    <a:pt x="1263650" y="83871"/>
                    <a:pt x="1275029" y="95250"/>
                    <a:pt x="1289050" y="95250"/>
                  </a:cubicBezTo>
                  <a:cubicBezTo>
                    <a:pt x="1303071" y="95250"/>
                    <a:pt x="1314450" y="83871"/>
                    <a:pt x="1314450" y="69850"/>
                  </a:cubicBezTo>
                  <a:lnTo>
                    <a:pt x="1365250" y="69850"/>
                  </a:lnTo>
                  <a:cubicBezTo>
                    <a:pt x="1365250" y="83871"/>
                    <a:pt x="1376629" y="95250"/>
                    <a:pt x="1390650" y="95250"/>
                  </a:cubicBezTo>
                  <a:cubicBezTo>
                    <a:pt x="1404671" y="95250"/>
                    <a:pt x="1416050" y="83871"/>
                    <a:pt x="1416050" y="69850"/>
                  </a:cubicBezTo>
                  <a:lnTo>
                    <a:pt x="1466850" y="69850"/>
                  </a:lnTo>
                  <a:cubicBezTo>
                    <a:pt x="1466850" y="83871"/>
                    <a:pt x="1478229" y="95250"/>
                    <a:pt x="1492250" y="95250"/>
                  </a:cubicBezTo>
                  <a:lnTo>
                    <a:pt x="1492250" y="14605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4" name="PA-任意多边形: 形状 850"/>
            <p:cNvSpPr/>
            <p:nvPr>
              <p:custDataLst>
                <p:tags r:id="rId44"/>
              </p:custDataLst>
            </p:nvPr>
          </p:nvSpPr>
          <p:spPr>
            <a:xfrm>
              <a:off x="1587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49" name="PA-任意多边形: 形状 851"/>
            <p:cNvSpPr/>
            <p:nvPr>
              <p:custDataLst>
                <p:tags r:id="rId45"/>
              </p:custDataLst>
            </p:nvPr>
          </p:nvSpPr>
          <p:spPr>
            <a:xfrm>
              <a:off x="57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0" name="PA-任意多边形: 形状 852"/>
            <p:cNvSpPr/>
            <p:nvPr>
              <p:custDataLst>
                <p:tags r:id="rId46"/>
              </p:custDataLst>
            </p:nvPr>
          </p:nvSpPr>
          <p:spPr>
            <a:xfrm>
              <a:off x="5651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1" name="PA-任意多边形: 形状 853"/>
            <p:cNvSpPr/>
            <p:nvPr>
              <p:custDataLst>
                <p:tags r:id="rId47"/>
              </p:custDataLst>
            </p:nvPr>
          </p:nvSpPr>
          <p:spPr>
            <a:xfrm>
              <a:off x="463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2" name="PA-任意多边形: 形状 854"/>
            <p:cNvSpPr/>
            <p:nvPr>
              <p:custDataLst>
                <p:tags r:id="rId48"/>
              </p:custDataLst>
            </p:nvPr>
          </p:nvSpPr>
          <p:spPr>
            <a:xfrm>
              <a:off x="9715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5" name="PA-任意多边形: 形状 855"/>
            <p:cNvSpPr/>
            <p:nvPr>
              <p:custDataLst>
                <p:tags r:id="rId49"/>
              </p:custDataLst>
            </p:nvPr>
          </p:nvSpPr>
          <p:spPr>
            <a:xfrm>
              <a:off x="869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6" name="PA-任意多边形: 形状 856"/>
            <p:cNvSpPr/>
            <p:nvPr>
              <p:custDataLst>
                <p:tags r:id="rId50"/>
              </p:custDataLst>
            </p:nvPr>
          </p:nvSpPr>
          <p:spPr>
            <a:xfrm>
              <a:off x="13779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7" name="PA-任意多边形: 形状 857"/>
            <p:cNvSpPr/>
            <p:nvPr>
              <p:custDataLst>
                <p:tags r:id="rId51"/>
              </p:custDataLst>
            </p:nvPr>
          </p:nvSpPr>
          <p:spPr>
            <a:xfrm>
              <a:off x="1276350" y="1866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8" name="PA-任意多边形: 形状 858"/>
            <p:cNvSpPr/>
            <p:nvPr>
              <p:custDataLst>
                <p:tags r:id="rId52"/>
              </p:custDataLst>
            </p:nvPr>
          </p:nvSpPr>
          <p:spPr>
            <a:xfrm>
              <a:off x="107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7" name="PA-任意多边形: 形状 859"/>
            <p:cNvSpPr/>
            <p:nvPr>
              <p:custDataLst>
                <p:tags r:id="rId53"/>
              </p:custDataLst>
            </p:nvPr>
          </p:nvSpPr>
          <p:spPr>
            <a:xfrm>
              <a:off x="209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9" name="PA-任意多边形: 形状 860"/>
            <p:cNvSpPr/>
            <p:nvPr>
              <p:custDataLst>
                <p:tags r:id="rId54"/>
              </p:custDataLst>
            </p:nvPr>
          </p:nvSpPr>
          <p:spPr>
            <a:xfrm>
              <a:off x="1587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59" name="PA-任意多边形: 形状 861"/>
            <p:cNvSpPr/>
            <p:nvPr>
              <p:custDataLst>
                <p:tags r:id="rId55"/>
              </p:custDataLst>
            </p:nvPr>
          </p:nvSpPr>
          <p:spPr>
            <a:xfrm>
              <a:off x="57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60" name="PA-任意多边形: 形状 862"/>
            <p:cNvSpPr/>
            <p:nvPr>
              <p:custDataLst>
                <p:tags r:id="rId56"/>
              </p:custDataLst>
            </p:nvPr>
          </p:nvSpPr>
          <p:spPr>
            <a:xfrm>
              <a:off x="412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61" name="PA-任意多边形: 形状 863"/>
            <p:cNvSpPr/>
            <p:nvPr>
              <p:custDataLst>
                <p:tags r:id="rId57"/>
              </p:custDataLst>
            </p:nvPr>
          </p:nvSpPr>
          <p:spPr>
            <a:xfrm>
              <a:off x="514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62" name="PA-任意多边形: 形状 864"/>
            <p:cNvSpPr/>
            <p:nvPr>
              <p:custDataLst>
                <p:tags r:id="rId58"/>
              </p:custDataLst>
            </p:nvPr>
          </p:nvSpPr>
          <p:spPr>
            <a:xfrm>
              <a:off x="6159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0" name="PA-任意多边形: 形状 865"/>
            <p:cNvSpPr/>
            <p:nvPr>
              <p:custDataLst>
                <p:tags r:id="rId59"/>
              </p:custDataLst>
            </p:nvPr>
          </p:nvSpPr>
          <p:spPr>
            <a:xfrm>
              <a:off x="5651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1" name="PA-任意多边形: 形状 866"/>
            <p:cNvSpPr/>
            <p:nvPr>
              <p:custDataLst>
                <p:tags r:id="rId60"/>
              </p:custDataLst>
            </p:nvPr>
          </p:nvSpPr>
          <p:spPr>
            <a:xfrm>
              <a:off x="463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2" name="PA-任意多边形: 形状 867"/>
            <p:cNvSpPr/>
            <p:nvPr>
              <p:custDataLst>
                <p:tags r:id="rId61"/>
              </p:custDataLst>
            </p:nvPr>
          </p:nvSpPr>
          <p:spPr>
            <a:xfrm>
              <a:off x="819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3" name="PA-任意多边形: 形状 868"/>
            <p:cNvSpPr/>
            <p:nvPr>
              <p:custDataLst>
                <p:tags r:id="rId62"/>
              </p:custDataLst>
            </p:nvPr>
          </p:nvSpPr>
          <p:spPr>
            <a:xfrm>
              <a:off x="9207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67" name="PA-任意多边形: 形状 869"/>
            <p:cNvSpPr/>
            <p:nvPr>
              <p:custDataLst>
                <p:tags r:id="rId63"/>
              </p:custDataLst>
            </p:nvPr>
          </p:nvSpPr>
          <p:spPr>
            <a:xfrm>
              <a:off x="10223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4" name="PA-任意多边形: 形状 870"/>
            <p:cNvSpPr/>
            <p:nvPr>
              <p:custDataLst>
                <p:tags r:id="rId64"/>
              </p:custDataLst>
            </p:nvPr>
          </p:nvSpPr>
          <p:spPr>
            <a:xfrm>
              <a:off x="9715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69" name="PA-任意多边形: 形状 871"/>
            <p:cNvSpPr/>
            <p:nvPr>
              <p:custDataLst>
                <p:tags r:id="rId65"/>
              </p:custDataLst>
            </p:nvPr>
          </p:nvSpPr>
          <p:spPr>
            <a:xfrm>
              <a:off x="869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70" name="PA-任意多边形: 形状 872"/>
            <p:cNvSpPr/>
            <p:nvPr>
              <p:custDataLst>
                <p:tags r:id="rId66"/>
              </p:custDataLst>
            </p:nvPr>
          </p:nvSpPr>
          <p:spPr>
            <a:xfrm>
              <a:off x="12255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71" name="PA-任意多边形: 形状 873"/>
            <p:cNvSpPr/>
            <p:nvPr>
              <p:custDataLst>
                <p:tags r:id="rId67"/>
              </p:custDataLst>
            </p:nvPr>
          </p:nvSpPr>
          <p:spPr>
            <a:xfrm>
              <a:off x="1327150" y="19177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72" name="PA-任意多边形: 形状 874"/>
            <p:cNvSpPr/>
            <p:nvPr>
              <p:custDataLst>
                <p:tags r:id="rId68"/>
              </p:custDataLst>
            </p:nvPr>
          </p:nvSpPr>
          <p:spPr>
            <a:xfrm>
              <a:off x="13779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77" name="PA-任意多边形: 形状 875"/>
            <p:cNvSpPr/>
            <p:nvPr>
              <p:custDataLst>
                <p:tags r:id="rId69"/>
              </p:custDataLst>
            </p:nvPr>
          </p:nvSpPr>
          <p:spPr>
            <a:xfrm>
              <a:off x="1276350" y="19685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78" name="PA-任意多边形: 形状 876"/>
            <p:cNvSpPr/>
            <p:nvPr>
              <p:custDataLst>
                <p:tags r:id="rId70"/>
              </p:custDataLst>
            </p:nvPr>
          </p:nvSpPr>
          <p:spPr>
            <a:xfrm>
              <a:off x="209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79" name="PA-任意多边形: 形状 877"/>
            <p:cNvSpPr/>
            <p:nvPr>
              <p:custDataLst>
                <p:tags r:id="rId71"/>
              </p:custDataLst>
            </p:nvPr>
          </p:nvSpPr>
          <p:spPr>
            <a:xfrm>
              <a:off x="311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0" name="PA-任意多边形: 形状 878"/>
            <p:cNvSpPr/>
            <p:nvPr>
              <p:custDataLst>
                <p:tags r:id="rId72"/>
              </p:custDataLst>
            </p:nvPr>
          </p:nvSpPr>
          <p:spPr>
            <a:xfrm>
              <a:off x="260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1" name="PA-任意多边形: 形状 879"/>
            <p:cNvSpPr/>
            <p:nvPr>
              <p:custDataLst>
                <p:tags r:id="rId73"/>
              </p:custDataLst>
            </p:nvPr>
          </p:nvSpPr>
          <p:spPr>
            <a:xfrm>
              <a:off x="4127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2" name="PA-任意多边形: 形状 880"/>
            <p:cNvSpPr/>
            <p:nvPr>
              <p:custDataLst>
                <p:tags r:id="rId74"/>
              </p:custDataLst>
            </p:nvPr>
          </p:nvSpPr>
          <p:spPr>
            <a:xfrm>
              <a:off x="615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3" name="PA-任意多边形: 形状 881"/>
            <p:cNvSpPr/>
            <p:nvPr>
              <p:custDataLst>
                <p:tags r:id="rId75"/>
              </p:custDataLst>
            </p:nvPr>
          </p:nvSpPr>
          <p:spPr>
            <a:xfrm>
              <a:off x="717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4" name="PA-任意多边形: 形状 882"/>
            <p:cNvSpPr/>
            <p:nvPr>
              <p:custDataLst>
                <p:tags r:id="rId76"/>
              </p:custDataLst>
            </p:nvPr>
          </p:nvSpPr>
          <p:spPr>
            <a:xfrm>
              <a:off x="666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5" name="PA-任意多边形: 形状 883"/>
            <p:cNvSpPr/>
            <p:nvPr>
              <p:custDataLst>
                <p:tags r:id="rId77"/>
              </p:custDataLst>
            </p:nvPr>
          </p:nvSpPr>
          <p:spPr>
            <a:xfrm>
              <a:off x="7683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6" name="PA-任意多边形: 形状 884"/>
            <p:cNvSpPr/>
            <p:nvPr>
              <p:custDataLst>
                <p:tags r:id="rId78"/>
              </p:custDataLst>
            </p:nvPr>
          </p:nvSpPr>
          <p:spPr>
            <a:xfrm>
              <a:off x="3619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7" name="PA-任意多边形: 形状 885"/>
            <p:cNvSpPr/>
            <p:nvPr>
              <p:custDataLst>
                <p:tags r:id="rId79"/>
              </p:custDataLst>
            </p:nvPr>
          </p:nvSpPr>
          <p:spPr>
            <a:xfrm>
              <a:off x="8191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88" name="PA-任意多边形: 形状 886"/>
            <p:cNvSpPr/>
            <p:nvPr>
              <p:custDataLst>
                <p:tags r:id="rId80"/>
              </p:custDataLst>
            </p:nvPr>
          </p:nvSpPr>
          <p:spPr>
            <a:xfrm>
              <a:off x="10223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77" name="PA-任意多边形: 形状 887"/>
            <p:cNvSpPr/>
            <p:nvPr>
              <p:custDataLst>
                <p:tags r:id="rId81"/>
              </p:custDataLst>
            </p:nvPr>
          </p:nvSpPr>
          <p:spPr>
            <a:xfrm>
              <a:off x="11239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78" name="PA-任意多边形: 形状 888"/>
            <p:cNvSpPr/>
            <p:nvPr>
              <p:custDataLst>
                <p:tags r:id="rId82"/>
              </p:custDataLst>
            </p:nvPr>
          </p:nvSpPr>
          <p:spPr>
            <a:xfrm>
              <a:off x="10731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79" name="PA-任意多边形: 形状 889"/>
            <p:cNvSpPr/>
            <p:nvPr>
              <p:custDataLst>
                <p:tags r:id="rId83"/>
              </p:custDataLst>
            </p:nvPr>
          </p:nvSpPr>
          <p:spPr>
            <a:xfrm>
              <a:off x="1225550" y="20193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80" name="PA-任意多边形: 形状 890"/>
            <p:cNvSpPr/>
            <p:nvPr>
              <p:custDataLst>
                <p:tags r:id="rId84"/>
              </p:custDataLst>
            </p:nvPr>
          </p:nvSpPr>
          <p:spPr>
            <a:xfrm>
              <a:off x="1174750" y="20701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81" name="PA-任意多边形: 形状 891"/>
            <p:cNvSpPr/>
            <p:nvPr>
              <p:custDataLst>
                <p:tags r:id="rId85"/>
              </p:custDataLst>
            </p:nvPr>
          </p:nvSpPr>
          <p:spPr>
            <a:xfrm>
              <a:off x="209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82" name="PA-任意多边形: 形状 892"/>
            <p:cNvSpPr/>
            <p:nvPr>
              <p:custDataLst>
                <p:tags r:id="rId86"/>
              </p:custDataLst>
            </p:nvPr>
          </p:nvSpPr>
          <p:spPr>
            <a:xfrm>
              <a:off x="311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83" name="PA-任意多边形: 形状 893"/>
            <p:cNvSpPr/>
            <p:nvPr>
              <p:custDataLst>
                <p:tags r:id="rId87"/>
              </p:custDataLst>
            </p:nvPr>
          </p:nvSpPr>
          <p:spPr>
            <a:xfrm>
              <a:off x="4127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84" name="PA-任意多边形: 形状 894"/>
            <p:cNvSpPr/>
            <p:nvPr>
              <p:custDataLst>
                <p:tags r:id="rId88"/>
              </p:custDataLst>
            </p:nvPr>
          </p:nvSpPr>
          <p:spPr>
            <a:xfrm>
              <a:off x="615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85" name="PA-任意多边形: 形状 895"/>
            <p:cNvSpPr/>
            <p:nvPr>
              <p:custDataLst>
                <p:tags r:id="rId89"/>
              </p:custDataLst>
            </p:nvPr>
          </p:nvSpPr>
          <p:spPr>
            <a:xfrm>
              <a:off x="717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86" name="PA-任意多边形: 形状 896"/>
            <p:cNvSpPr/>
            <p:nvPr>
              <p:custDataLst>
                <p:tags r:id="rId90"/>
              </p:custDataLst>
            </p:nvPr>
          </p:nvSpPr>
          <p:spPr>
            <a:xfrm>
              <a:off x="8191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87" name="PA-任意多边形: 形状 897"/>
            <p:cNvSpPr/>
            <p:nvPr>
              <p:custDataLst>
                <p:tags r:id="rId91"/>
              </p:custDataLst>
            </p:nvPr>
          </p:nvSpPr>
          <p:spPr>
            <a:xfrm>
              <a:off x="10223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88" name="PA-任意多边形: 形状 898"/>
            <p:cNvSpPr/>
            <p:nvPr>
              <p:custDataLst>
                <p:tags r:id="rId92"/>
              </p:custDataLst>
            </p:nvPr>
          </p:nvSpPr>
          <p:spPr>
            <a:xfrm>
              <a:off x="11239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89" name="PA-任意多边形: 形状 899"/>
            <p:cNvSpPr/>
            <p:nvPr>
              <p:custDataLst>
                <p:tags r:id="rId93"/>
              </p:custDataLst>
            </p:nvPr>
          </p:nvSpPr>
          <p:spPr>
            <a:xfrm>
              <a:off x="1225550" y="2120900"/>
              <a:ext cx="76200" cy="762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200" h="76200">
                  <a:moveTo>
                    <a:pt x="69850" y="44450"/>
                  </a:moveTo>
                  <a:cubicBezTo>
                    <a:pt x="69850" y="58478"/>
                    <a:pt x="58478" y="69850"/>
                    <a:pt x="44450" y="69850"/>
                  </a:cubicBezTo>
                  <a:cubicBezTo>
                    <a:pt x="30422" y="69850"/>
                    <a:pt x="19050" y="58478"/>
                    <a:pt x="19050" y="44450"/>
                  </a:cubicBezTo>
                  <a:cubicBezTo>
                    <a:pt x="19050" y="30422"/>
                    <a:pt x="30422" y="19050"/>
                    <a:pt x="44450" y="19050"/>
                  </a:cubicBezTo>
                  <a:cubicBezTo>
                    <a:pt x="58478" y="19050"/>
                    <a:pt x="69850" y="30422"/>
                    <a:pt x="69850" y="444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90" name="PA-任意多边形: 形状 900"/>
            <p:cNvSpPr/>
            <p:nvPr>
              <p:custDataLst>
                <p:tags r:id="rId94"/>
              </p:custDataLst>
            </p:nvPr>
          </p:nvSpPr>
          <p:spPr>
            <a:xfrm>
              <a:off x="717550" y="31115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91" name="PA-任意多边形: 形状 901"/>
            <p:cNvSpPr/>
            <p:nvPr>
              <p:custDataLst>
                <p:tags r:id="rId95"/>
              </p:custDataLst>
            </p:nvPr>
          </p:nvSpPr>
          <p:spPr>
            <a:xfrm>
              <a:off x="717550" y="2933700"/>
              <a:ext cx="76200" cy="1524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52400">
                  <a:moveTo>
                    <a:pt x="44450" y="19050"/>
                  </a:moveTo>
                  <a:cubicBezTo>
                    <a:pt x="30429" y="19050"/>
                    <a:pt x="19050" y="30404"/>
                    <a:pt x="19050" y="44450"/>
                  </a:cubicBezTo>
                  <a:lnTo>
                    <a:pt x="19050" y="120650"/>
                  </a:lnTo>
                  <a:cubicBezTo>
                    <a:pt x="19050" y="134696"/>
                    <a:pt x="30429" y="146050"/>
                    <a:pt x="44450" y="146050"/>
                  </a:cubicBezTo>
                  <a:cubicBezTo>
                    <a:pt x="58471" y="146050"/>
                    <a:pt x="69850" y="134696"/>
                    <a:pt x="69850" y="1206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92" name="PA-任意多边形: 形状 902"/>
            <p:cNvSpPr/>
            <p:nvPr>
              <p:custDataLst>
                <p:tags r:id="rId96"/>
              </p:custDataLst>
            </p:nvPr>
          </p:nvSpPr>
          <p:spPr>
            <a:xfrm>
              <a:off x="717550" y="2781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93" name="PA-任意多边形: 形状 903"/>
            <p:cNvSpPr/>
            <p:nvPr>
              <p:custDataLst>
                <p:tags r:id="rId97"/>
              </p:custDataLst>
            </p:nvPr>
          </p:nvSpPr>
          <p:spPr>
            <a:xfrm>
              <a:off x="717550" y="2654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94" name="PA-任意多边形: 形状 904"/>
            <p:cNvSpPr/>
            <p:nvPr>
              <p:custDataLst>
                <p:tags r:id="rId98"/>
              </p:custDataLst>
            </p:nvPr>
          </p:nvSpPr>
          <p:spPr>
            <a:xfrm>
              <a:off x="717550" y="2527300"/>
              <a:ext cx="76200" cy="127000"/>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00" h="127000">
                  <a:moveTo>
                    <a:pt x="44450" y="19050"/>
                  </a:moveTo>
                  <a:cubicBezTo>
                    <a:pt x="30429" y="19050"/>
                    <a:pt x="19050" y="30404"/>
                    <a:pt x="19050" y="44450"/>
                  </a:cubicBezTo>
                  <a:lnTo>
                    <a:pt x="19050" y="95250"/>
                  </a:lnTo>
                  <a:cubicBezTo>
                    <a:pt x="19050" y="109296"/>
                    <a:pt x="30429" y="120650"/>
                    <a:pt x="44450" y="120650"/>
                  </a:cubicBezTo>
                  <a:cubicBezTo>
                    <a:pt x="58471" y="120650"/>
                    <a:pt x="69850" y="109296"/>
                    <a:pt x="69850" y="95250"/>
                  </a:cubicBezTo>
                  <a:lnTo>
                    <a:pt x="69850" y="44450"/>
                  </a:lnTo>
                  <a:cubicBezTo>
                    <a:pt x="69850" y="30404"/>
                    <a:pt x="58471" y="19050"/>
                    <a:pt x="44450" y="190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grpSp>
      <p:sp>
        <p:nvSpPr>
          <p:cNvPr id="90" name="文本框 89"/>
          <p:cNvSpPr txBox="1"/>
          <p:nvPr>
            <p:custDataLst>
              <p:tags r:id="rId14"/>
            </p:custDataLst>
          </p:nvPr>
        </p:nvSpPr>
        <p:spPr>
          <a:xfrm>
            <a:off x="2451861" y="1877677"/>
            <a:ext cx="4681407" cy="789629"/>
          </a:xfrm>
          <a:prstGeom prst="rect">
            <a:avLst/>
          </a:prstGeom>
          <a:noFill/>
        </p:spPr>
        <p:txBody>
          <a:bodyPr wrap="square" rtlCol="0" anchor="ctr" anchorCtr="0">
            <a:normAutofit/>
          </a:bodyPr>
          <a:lstStyle/>
          <a:p>
            <a:pPr marL="0" lvl="0" indent="0" algn="l" fontAlgn="auto">
              <a:lnSpc>
                <a:spcPct val="130000"/>
              </a:lnSpc>
              <a:spcBef>
                <a:spcPts val="0"/>
              </a:spcBef>
              <a:spcAft>
                <a:spcPts val="0"/>
              </a:spcAft>
              <a:buSzPct val="100000"/>
            </a:pPr>
            <a:r>
              <a:rPr lang="zh-CN" altLang="en-US" sz="1200">
                <a:sym typeface="+mn-ea"/>
              </a:rPr>
              <a:t>信息摘要的特点：不算数据多长，都会产生固定长度的信息摘要；任何不同的输入数据，都会产生不同的信息摘要；单向性，即只能由数据生成信息摘要，不能由信息摘要还原数据</a:t>
            </a:r>
            <a:endParaRPr lang="zh-CN" altLang="en-US" sz="1200" spc="15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166" name="三角形 165"/>
          <p:cNvSpPr/>
          <p:nvPr>
            <p:custDataLst>
              <p:tags r:id="rId15"/>
            </p:custDataLst>
          </p:nvPr>
        </p:nvSpPr>
        <p:spPr>
          <a:xfrm rot="10800000">
            <a:off x="2121427" y="2504338"/>
            <a:ext cx="107259" cy="52692"/>
          </a:xfrm>
          <a:prstGeom prst="triangl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75" name="菱形 1"/>
          <p:cNvSpPr/>
          <p:nvPr>
            <p:custDataLst>
              <p:tags r:id="rId16"/>
            </p:custDataLst>
          </p:nvPr>
        </p:nvSpPr>
        <p:spPr>
          <a:xfrm>
            <a:off x="1886585" y="1987202"/>
            <a:ext cx="531029" cy="570580"/>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76" name="椭圆 175"/>
          <p:cNvSpPr/>
          <p:nvPr>
            <p:custDataLst>
              <p:tags r:id="rId17"/>
            </p:custDataLst>
          </p:nvPr>
        </p:nvSpPr>
        <p:spPr>
          <a:xfrm>
            <a:off x="2403312" y="2226575"/>
            <a:ext cx="31237" cy="3123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77" name="椭圆 176"/>
          <p:cNvSpPr/>
          <p:nvPr>
            <p:custDataLst>
              <p:tags r:id="rId18"/>
            </p:custDataLst>
          </p:nvPr>
        </p:nvSpPr>
        <p:spPr>
          <a:xfrm>
            <a:off x="2403312" y="2295075"/>
            <a:ext cx="31237" cy="31239"/>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grpSp>
        <p:nvGrpSpPr>
          <p:cNvPr id="295" name="效率_速度_加速_加快"/>
          <p:cNvGrpSpPr>
            <a:grpSpLocks noChangeAspect="1"/>
          </p:cNvGrpSpPr>
          <p:nvPr>
            <p:custDataLst>
              <p:tags r:id="rId19"/>
            </p:custDataLst>
          </p:nvPr>
        </p:nvGrpSpPr>
        <p:grpSpPr>
          <a:xfrm>
            <a:off x="2049921" y="2187809"/>
            <a:ext cx="242745" cy="168991"/>
            <a:chOff x="18285619" y="22711567"/>
            <a:chExt cx="1527175" cy="866756"/>
          </a:xfrm>
          <a:solidFill>
            <a:schemeClr val="accent2"/>
          </a:solidFill>
        </p:grpSpPr>
        <p:sp>
          <p:nvSpPr>
            <p:cNvPr id="296" name="PA-任意多边形: 形状 1486"/>
            <p:cNvSpPr/>
            <p:nvPr>
              <p:custDataLst>
                <p:tags r:id="rId35"/>
              </p:custDataLst>
            </p:nvPr>
          </p:nvSpPr>
          <p:spPr>
            <a:xfrm>
              <a:off x="18742835" y="22914769"/>
              <a:ext cx="612775" cy="5238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12775" h="523875">
                  <a:moveTo>
                    <a:pt x="522672" y="91650"/>
                  </a:moveTo>
                  <a:cubicBezTo>
                    <a:pt x="465512" y="34496"/>
                    <a:pt x="387995" y="2384"/>
                    <a:pt x="307165" y="2381"/>
                  </a:cubicBezTo>
                  <a:cubicBezTo>
                    <a:pt x="138830" y="2391"/>
                    <a:pt x="2372" y="138859"/>
                    <a:pt x="2381" y="307194"/>
                  </a:cubicBezTo>
                  <a:cubicBezTo>
                    <a:pt x="2384" y="388023"/>
                    <a:pt x="34493" y="465541"/>
                    <a:pt x="91646" y="522700"/>
                  </a:cubicBezTo>
                  <a:lnTo>
                    <a:pt x="127562" y="486785"/>
                  </a:lnTo>
                  <a:cubicBezTo>
                    <a:pt x="85998" y="445446"/>
                    <a:pt x="60135" y="390922"/>
                    <a:pt x="54410" y="332581"/>
                  </a:cubicBezTo>
                  <a:lnTo>
                    <a:pt x="103965" y="332581"/>
                  </a:lnTo>
                  <a:lnTo>
                    <a:pt x="103965" y="281781"/>
                  </a:lnTo>
                  <a:lnTo>
                    <a:pt x="54461" y="281781"/>
                  </a:lnTo>
                  <a:cubicBezTo>
                    <a:pt x="59420" y="232150"/>
                    <a:pt x="78959" y="185096"/>
                    <a:pt x="110620" y="146552"/>
                  </a:cubicBezTo>
                  <a:lnTo>
                    <a:pt x="145520" y="181451"/>
                  </a:lnTo>
                  <a:lnTo>
                    <a:pt x="181435" y="145536"/>
                  </a:lnTo>
                  <a:lnTo>
                    <a:pt x="146536" y="110636"/>
                  </a:lnTo>
                  <a:cubicBezTo>
                    <a:pt x="185080" y="78975"/>
                    <a:pt x="232134" y="59436"/>
                    <a:pt x="281765" y="54477"/>
                  </a:cubicBezTo>
                  <a:lnTo>
                    <a:pt x="281765" y="103981"/>
                  </a:lnTo>
                  <a:lnTo>
                    <a:pt x="332565" y="103981"/>
                  </a:lnTo>
                  <a:lnTo>
                    <a:pt x="332565" y="54477"/>
                  </a:lnTo>
                  <a:cubicBezTo>
                    <a:pt x="382197" y="59436"/>
                    <a:pt x="429250" y="78975"/>
                    <a:pt x="467795" y="110636"/>
                  </a:cubicBezTo>
                  <a:lnTo>
                    <a:pt x="441608" y="136823"/>
                  </a:lnTo>
                  <a:lnTo>
                    <a:pt x="477523" y="172739"/>
                  </a:lnTo>
                  <a:lnTo>
                    <a:pt x="503711" y="146552"/>
                  </a:lnTo>
                  <a:cubicBezTo>
                    <a:pt x="535372" y="185096"/>
                    <a:pt x="554911" y="232150"/>
                    <a:pt x="559870" y="281781"/>
                  </a:cubicBezTo>
                  <a:lnTo>
                    <a:pt x="510365" y="281781"/>
                  </a:lnTo>
                  <a:lnTo>
                    <a:pt x="510365" y="332581"/>
                  </a:lnTo>
                  <a:lnTo>
                    <a:pt x="559921" y="332581"/>
                  </a:lnTo>
                  <a:cubicBezTo>
                    <a:pt x="554196" y="390922"/>
                    <a:pt x="528333" y="445446"/>
                    <a:pt x="486769" y="486785"/>
                  </a:cubicBezTo>
                  <a:lnTo>
                    <a:pt x="522684" y="522700"/>
                  </a:lnTo>
                  <a:cubicBezTo>
                    <a:pt x="641712" y="403666"/>
                    <a:pt x="641706" y="210677"/>
                    <a:pt x="522672" y="91650"/>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97" name="PA-任意多边形: 形状 1487"/>
            <p:cNvSpPr/>
            <p:nvPr>
              <p:custDataLst>
                <p:tags r:id="rId36"/>
              </p:custDataLst>
            </p:nvPr>
          </p:nvSpPr>
          <p:spPr>
            <a:xfrm>
              <a:off x="18971419" y="23074611"/>
              <a:ext cx="225425" cy="22542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5425" h="225425">
                  <a:moveTo>
                    <a:pt x="223564" y="38297"/>
                  </a:moveTo>
                  <a:lnTo>
                    <a:pt x="187649" y="2381"/>
                  </a:lnTo>
                  <a:lnTo>
                    <a:pt x="111220" y="78759"/>
                  </a:lnTo>
                  <a:cubicBezTo>
                    <a:pt x="101054" y="73787"/>
                    <a:pt x="89897" y="71184"/>
                    <a:pt x="78581" y="71139"/>
                  </a:cubicBezTo>
                  <a:cubicBezTo>
                    <a:pt x="36497" y="71139"/>
                    <a:pt x="2381" y="105254"/>
                    <a:pt x="2381" y="147339"/>
                  </a:cubicBezTo>
                  <a:cubicBezTo>
                    <a:pt x="2381" y="189424"/>
                    <a:pt x="36497" y="223539"/>
                    <a:pt x="78581" y="223539"/>
                  </a:cubicBezTo>
                  <a:cubicBezTo>
                    <a:pt x="120666" y="223539"/>
                    <a:pt x="154781" y="189424"/>
                    <a:pt x="154781" y="147339"/>
                  </a:cubicBezTo>
                  <a:cubicBezTo>
                    <a:pt x="154737" y="136023"/>
                    <a:pt x="152133" y="124866"/>
                    <a:pt x="147161" y="114700"/>
                  </a:cubicBezTo>
                  <a:lnTo>
                    <a:pt x="223564" y="38297"/>
                  </a:lnTo>
                  <a:close/>
                  <a:moveTo>
                    <a:pt x="78581" y="172739"/>
                  </a:moveTo>
                  <a:cubicBezTo>
                    <a:pt x="64554" y="172739"/>
                    <a:pt x="53181" y="161366"/>
                    <a:pt x="53181" y="147339"/>
                  </a:cubicBezTo>
                  <a:cubicBezTo>
                    <a:pt x="53181" y="133312"/>
                    <a:pt x="64554" y="121939"/>
                    <a:pt x="78581" y="121939"/>
                  </a:cubicBezTo>
                  <a:cubicBezTo>
                    <a:pt x="92608" y="121939"/>
                    <a:pt x="103981" y="133312"/>
                    <a:pt x="103981" y="147339"/>
                  </a:cubicBezTo>
                  <a:cubicBezTo>
                    <a:pt x="103981" y="161366"/>
                    <a:pt x="92608" y="172739"/>
                    <a:pt x="78581" y="172739"/>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98" name="PA-任意多边形: 形状 1488"/>
            <p:cNvSpPr/>
            <p:nvPr>
              <p:custDataLst>
                <p:tags r:id="rId37"/>
              </p:custDataLst>
            </p:nvPr>
          </p:nvSpPr>
          <p:spPr>
            <a:xfrm>
              <a:off x="18946019" y="23397369"/>
              <a:ext cx="2063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206375" h="53975">
                  <a:moveTo>
                    <a:pt x="2381" y="2381"/>
                  </a:moveTo>
                  <a:lnTo>
                    <a:pt x="205581" y="2381"/>
                  </a:lnTo>
                  <a:lnTo>
                    <a:pt x="2055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299" name="PA-任意多边形: 形状 1489"/>
            <p:cNvSpPr/>
            <p:nvPr>
              <p:custDataLst>
                <p:tags r:id="rId38"/>
              </p:custDataLst>
            </p:nvPr>
          </p:nvSpPr>
          <p:spPr>
            <a:xfrm>
              <a:off x="18285619" y="22711567"/>
              <a:ext cx="1527175" cy="3333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7175" h="333375">
                  <a:moveTo>
                    <a:pt x="1470171" y="228570"/>
                  </a:moveTo>
                  <a:cubicBezTo>
                    <a:pt x="1264437" y="81050"/>
                    <a:pt x="1017540" y="1926"/>
                    <a:pt x="764381" y="2383"/>
                  </a:cubicBezTo>
                  <a:cubicBezTo>
                    <a:pt x="511223" y="1926"/>
                    <a:pt x="264325" y="81050"/>
                    <a:pt x="58591" y="228570"/>
                  </a:cubicBezTo>
                  <a:lnTo>
                    <a:pt x="2381" y="268702"/>
                  </a:lnTo>
                  <a:lnTo>
                    <a:pt x="2381" y="331135"/>
                  </a:lnTo>
                  <a:lnTo>
                    <a:pt x="88106" y="269921"/>
                  </a:lnTo>
                  <a:cubicBezTo>
                    <a:pt x="492636" y="-19099"/>
                    <a:pt x="1036126" y="-19099"/>
                    <a:pt x="1440656" y="269921"/>
                  </a:cubicBezTo>
                  <a:lnTo>
                    <a:pt x="1526381" y="331135"/>
                  </a:lnTo>
                  <a:lnTo>
                    <a:pt x="1526381" y="268702"/>
                  </a:lnTo>
                  <a:lnTo>
                    <a:pt x="1470171" y="22857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00" name="PA-任意多边形: 形状 1490"/>
            <p:cNvSpPr/>
            <p:nvPr>
              <p:custDataLst>
                <p:tags r:id="rId39"/>
              </p:custDataLst>
            </p:nvPr>
          </p:nvSpPr>
          <p:spPr>
            <a:xfrm>
              <a:off x="19403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01" name="PA-任意多边形: 形状 1491"/>
            <p:cNvSpPr/>
            <p:nvPr>
              <p:custDataLst>
                <p:tags r:id="rId40"/>
              </p:custDataLst>
            </p:nvPr>
          </p:nvSpPr>
          <p:spPr>
            <a:xfrm>
              <a:off x="18641219" y="22889369"/>
              <a:ext cx="53975" cy="539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Lst>
              <a:ahLst/>
              <a:cxnLst>
                <a:cxn ang="0">
                  <a:pos x="connsiteX0" y="connsiteY0"/>
                </a:cxn>
                <a:cxn ang="0">
                  <a:pos x="connsiteX1" y="connsiteY1"/>
                </a:cxn>
                <a:cxn ang="0">
                  <a:pos x="connsiteX2" y="connsiteY2"/>
                </a:cxn>
                <a:cxn ang="0">
                  <a:pos x="connsiteX3" y="connsiteY3"/>
                </a:cxn>
              </a:cxnLst>
              <a:rect l="l" t="t" r="r" b="b"/>
              <a:pathLst>
                <a:path w="53975" h="53975">
                  <a:moveTo>
                    <a:pt x="2381" y="2381"/>
                  </a:moveTo>
                  <a:lnTo>
                    <a:pt x="53181" y="2381"/>
                  </a:lnTo>
                  <a:lnTo>
                    <a:pt x="53181" y="53181"/>
                  </a:lnTo>
                  <a:lnTo>
                    <a:pt x="2381" y="53181"/>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302" name="PA-任意多边形: 形状 1492"/>
            <p:cNvSpPr/>
            <p:nvPr>
              <p:custDataLst>
                <p:tags r:id="rId41"/>
              </p:custDataLst>
            </p:nvPr>
          </p:nvSpPr>
          <p:spPr>
            <a:xfrm>
              <a:off x="18285619" y="22813148"/>
              <a:ext cx="1527175" cy="765175"/>
            </a:xfrm>
            <a:custGeom>
              <a:avLst/>
              <a:gdLst>
                <a:gd name="connsiteX0" fmla="*/ 57050 w 205382"/>
                <a:gd name="connsiteY0" fmla="*/ 57050 w 205382"/>
                <a:gd name="connsiteX1" fmla="*/ 57050 w 205382"/>
                <a:gd name="connsiteY1" fmla="*/ 57050 w 205382"/>
                <a:gd name="connsiteX2" fmla="*/ 57050 w 205382"/>
                <a:gd name="connsiteY2" fmla="*/ 57050 w 205382"/>
                <a:gd name="connsiteX3" fmla="*/ 57050 w 205382"/>
                <a:gd name="connsiteY3" fmla="*/ 57050 w 205382"/>
                <a:gd name="connsiteX4" fmla="*/ 57050 w 205382"/>
                <a:gd name="connsiteY4" fmla="*/ 57050 w 205382"/>
                <a:gd name="connsiteX5" fmla="*/ 57050 w 205382"/>
                <a:gd name="connsiteY5" fmla="*/ 57050 w 205382"/>
                <a:gd name="connsiteX6" fmla="*/ 57050 w 205382"/>
                <a:gd name="connsiteY6" fmla="*/ 57050 w 205382"/>
                <a:gd name="connsiteX7" fmla="*/ 57050 w 205382"/>
                <a:gd name="connsiteY7" fmla="*/ 57050 w 205382"/>
                <a:gd name="connsiteX8" fmla="*/ 57050 w 205382"/>
                <a:gd name="connsiteY8" fmla="*/ 57050 w 205382"/>
                <a:gd name="connsiteX9" fmla="*/ 57050 w 205382"/>
                <a:gd name="connsiteY9" fmla="*/ 57050 w 205382"/>
                <a:gd name="connsiteX10" fmla="*/ 57050 w 205382"/>
                <a:gd name="connsiteY10" fmla="*/ 57050 w 205382"/>
                <a:gd name="connsiteX11" fmla="*/ 57050 w 205382"/>
                <a:gd name="connsiteY11" fmla="*/ 57050 w 205382"/>
                <a:gd name="connsiteX12" fmla="*/ 57050 w 205382"/>
                <a:gd name="connsiteY12" fmla="*/ 57050 w 205382"/>
                <a:gd name="connsiteX13" fmla="*/ 57050 w 205382"/>
                <a:gd name="connsiteY13" fmla="*/ 57050 w 205382"/>
                <a:gd name="connsiteX14" fmla="*/ 57050 w 205382"/>
                <a:gd name="connsiteY14" fmla="*/ 57050 w 205382"/>
                <a:gd name="connsiteX15" fmla="*/ 57050 w 205382"/>
                <a:gd name="connsiteY15" fmla="*/ 57050 w 205382"/>
                <a:gd name="connsiteX16" fmla="*/ 57050 w 205382"/>
                <a:gd name="connsiteY16" fmla="*/ 57050 w 205382"/>
                <a:gd name="connsiteX17" fmla="*/ 57050 w 205382"/>
                <a:gd name="connsiteY17" fmla="*/ 57050 w 205382"/>
                <a:gd name="connsiteX18" fmla="*/ 57050 w 205382"/>
                <a:gd name="connsiteY18" fmla="*/ 57050 w 205382"/>
                <a:gd name="connsiteX19" fmla="*/ 57050 w 205382"/>
                <a:gd name="connsiteY19" fmla="*/ 57050 w 205382"/>
                <a:gd name="connsiteX20" fmla="*/ 57050 w 205382"/>
                <a:gd name="connsiteY20" fmla="*/ 57050 w 205382"/>
                <a:gd name="connsiteX21" fmla="*/ 57050 w 205382"/>
                <a:gd name="connsiteY21" fmla="*/ 57050 w 205382"/>
                <a:gd name="connsiteX22" fmla="*/ 57050 w 205382"/>
                <a:gd name="connsiteY22" fmla="*/ 57050 w 205382"/>
                <a:gd name="connsiteX23" fmla="*/ 57050 w 205382"/>
                <a:gd name="connsiteY23" fmla="*/ 57050 w 205382"/>
                <a:gd name="connsiteX24" fmla="*/ 57050 w 205382"/>
                <a:gd name="connsiteY24" fmla="*/ 57050 w 205382"/>
                <a:gd name="connsiteX25" fmla="*/ 57050 w 205382"/>
                <a:gd name="connsiteY25" fmla="*/ 57050 w 205382"/>
                <a:gd name="connsiteX26" fmla="*/ 57050 w 205382"/>
                <a:gd name="connsiteY26" fmla="*/ 57050 w 205382"/>
                <a:gd name="connsiteX27" fmla="*/ 57050 w 205382"/>
                <a:gd name="connsiteY27" fmla="*/ 57050 w 205382"/>
                <a:gd name="connsiteX28" fmla="*/ 57050 w 205382"/>
                <a:gd name="connsiteY28" fmla="*/ 57050 w 205382"/>
                <a:gd name="connsiteX29" fmla="*/ 57050 w 205382"/>
                <a:gd name="connsiteY29" fmla="*/ 57050 w 205382"/>
                <a:gd name="connsiteX30" fmla="*/ 57050 w 205382"/>
                <a:gd name="connsiteY30" fmla="*/ 57050 w 205382"/>
                <a:gd name="connsiteX31" fmla="*/ 57050 w 205382"/>
                <a:gd name="connsiteY31" fmla="*/ 57050 w 205382"/>
                <a:gd name="connsiteX32" fmla="*/ 57050 w 205382"/>
                <a:gd name="connsiteY32" fmla="*/ 57050 w 205382"/>
                <a:gd name="connsiteX33" fmla="*/ 57050 w 205382"/>
                <a:gd name="connsiteY33" fmla="*/ 57050 w 205382"/>
                <a:gd name="connsiteX34" fmla="*/ 57050 w 205382"/>
                <a:gd name="connsiteY34" fmla="*/ 57050 w 205382"/>
                <a:gd name="connsiteX35" fmla="*/ 57050 w 205382"/>
                <a:gd name="connsiteY35" fmla="*/ 57050 w 205382"/>
                <a:gd name="connsiteX36" fmla="*/ 57050 w 205382"/>
                <a:gd name="connsiteY36" fmla="*/ 57050 w 205382"/>
                <a:gd name="connsiteX37" fmla="*/ 57050 w 205382"/>
                <a:gd name="connsiteY37" fmla="*/ 57050 w 205382"/>
                <a:gd name="connsiteX38" fmla="*/ 57050 w 205382"/>
                <a:gd name="connsiteY38" fmla="*/ 57050 w 205382"/>
                <a:gd name="connsiteX39" fmla="*/ 57050 w 205382"/>
                <a:gd name="connsiteY39" fmla="*/ 57050 w 205382"/>
                <a:gd name="connsiteX40" fmla="*/ 57050 w 205382"/>
                <a:gd name="connsiteY40" fmla="*/ 57050 w 205382"/>
                <a:gd name="connsiteX41" fmla="*/ 57050 w 205382"/>
                <a:gd name="connsiteY41" fmla="*/ 57050 w 205382"/>
                <a:gd name="connsiteX42" fmla="*/ 57050 w 205382"/>
                <a:gd name="connsiteY42" fmla="*/ 57050 w 205382"/>
                <a:gd name="connsiteX43" fmla="*/ 57050 w 205382"/>
                <a:gd name="connsiteY43" fmla="*/ 57050 w 205382"/>
                <a:gd name="connsiteX44" fmla="*/ 57050 w 205382"/>
                <a:gd name="connsiteY44" fmla="*/ 57050 w 205382"/>
                <a:gd name="connsiteX45" fmla="*/ 57050 w 205382"/>
                <a:gd name="connsiteY45" fmla="*/ 57050 w 205382"/>
                <a:gd name="connsiteX46" fmla="*/ 57050 w 205382"/>
                <a:gd name="connsiteY46" fmla="*/ 57050 w 205382"/>
                <a:gd name="connsiteX47" fmla="*/ 57050 w 205382"/>
                <a:gd name="connsiteY47" fmla="*/ 57050 w 205382"/>
                <a:gd name="connsiteX48" fmla="*/ 57050 w 205382"/>
                <a:gd name="connsiteY48" fmla="*/ 57050 w 205382"/>
                <a:gd name="connsiteX49" fmla="*/ 57050 w 205382"/>
                <a:gd name="connsiteY49" fmla="*/ 57050 w 205382"/>
                <a:gd name="connsiteX50" fmla="*/ 57050 w 205382"/>
                <a:gd name="connsiteY50" fmla="*/ 57050 w 205382"/>
                <a:gd name="connsiteX51" fmla="*/ 57050 w 205382"/>
                <a:gd name="connsiteY51" fmla="*/ 57050 w 205382"/>
                <a:gd name="connsiteX52" fmla="*/ 57050 w 205382"/>
                <a:gd name="connsiteY52" fmla="*/ 57050 w 205382"/>
                <a:gd name="connsiteX53" fmla="*/ 57050 w 205382"/>
                <a:gd name="connsiteY53" fmla="*/ 57050 w 205382"/>
                <a:gd name="connsiteX54" fmla="*/ 57050 w 205382"/>
                <a:gd name="connsiteY54" fmla="*/ 57050 w 205382"/>
                <a:gd name="connsiteX55" fmla="*/ 57050 w 205382"/>
                <a:gd name="connsiteY55" fmla="*/ 57050 w 205382"/>
                <a:gd name="connsiteX56" fmla="*/ 57050 w 205382"/>
                <a:gd name="connsiteY56" fmla="*/ 57050 w 205382"/>
                <a:gd name="connsiteX57" fmla="*/ 57050 w 205382"/>
                <a:gd name="connsiteY57" fmla="*/ 57050 w 205382"/>
                <a:gd name="connsiteX58" fmla="*/ 57050 w 205382"/>
                <a:gd name="connsiteY58" fmla="*/ 57050 w 205382"/>
                <a:gd name="connsiteX59" fmla="*/ 57050 w 205382"/>
                <a:gd name="connsiteY59" fmla="*/ 57050 w 205382"/>
                <a:gd name="connsiteX60" fmla="*/ 57050 w 205382"/>
                <a:gd name="connsiteY60" fmla="*/ 57050 w 205382"/>
                <a:gd name="connsiteX61" fmla="*/ 57050 w 205382"/>
                <a:gd name="connsiteY61" fmla="*/ 57050 w 205382"/>
                <a:gd name="connsiteX62" fmla="*/ 57050 w 205382"/>
                <a:gd name="connsiteY62" fmla="*/ 57050 w 205382"/>
                <a:gd name="connsiteX63" fmla="*/ 57050 w 205382"/>
                <a:gd name="connsiteY63" fmla="*/ 57050 w 205382"/>
                <a:gd name="connsiteX64" fmla="*/ 57050 w 205382"/>
                <a:gd name="connsiteY64" fmla="*/ 57050 w 205382"/>
                <a:gd name="connsiteX65" fmla="*/ 57050 w 205382"/>
                <a:gd name="connsiteY65" fmla="*/ 57050 w 205382"/>
                <a:gd name="connsiteX66" fmla="*/ 57050 w 205382"/>
                <a:gd name="connsiteY66" fmla="*/ 57050 w 205382"/>
                <a:gd name="connsiteX67" fmla="*/ 57050 w 205382"/>
                <a:gd name="connsiteY67" fmla="*/ 57050 w 205382"/>
                <a:gd name="connsiteX68" fmla="*/ 57050 w 205382"/>
                <a:gd name="connsiteY68" fmla="*/ 57050 w 205382"/>
                <a:gd name="connsiteX69" fmla="*/ 57050 w 205382"/>
                <a:gd name="connsiteY69" fmla="*/ 57050 w 205382"/>
                <a:gd name="connsiteX70" fmla="*/ 57050 w 205382"/>
                <a:gd name="connsiteY70" fmla="*/ 57050 w 205382"/>
                <a:gd name="connsiteX71" fmla="*/ 57050 w 205382"/>
                <a:gd name="connsiteY71" fmla="*/ 57050 w 205382"/>
                <a:gd name="connsiteX72" fmla="*/ 57050 w 205382"/>
                <a:gd name="connsiteY72" fmla="*/ 57050 w 205382"/>
                <a:gd name="connsiteX73" fmla="*/ 57050 w 205382"/>
                <a:gd name="connsiteY73" fmla="*/ 57050 w 205382"/>
                <a:gd name="connsiteX74" fmla="*/ 57050 w 205382"/>
                <a:gd name="connsiteY74" fmla="*/ 57050 w 205382"/>
                <a:gd name="connsiteX75" fmla="*/ 57050 w 205382"/>
                <a:gd name="connsiteY75" fmla="*/ 57050 w 205382"/>
                <a:gd name="connsiteX76" fmla="*/ 57050 w 205382"/>
                <a:gd name="connsiteY76" fmla="*/ 57050 w 205382"/>
                <a:gd name="connsiteX77" fmla="*/ 57050 w 205382"/>
                <a:gd name="connsiteY77" fmla="*/ 57050 w 205382"/>
                <a:gd name="connsiteX78" fmla="*/ 57050 w 205382"/>
                <a:gd name="connsiteY78" fmla="*/ 57050 w 205382"/>
                <a:gd name="connsiteX79" fmla="*/ 57050 w 205382"/>
                <a:gd name="connsiteY79" fmla="*/ 57050 w 205382"/>
                <a:gd name="connsiteX80" fmla="*/ 57050 w 205382"/>
                <a:gd name="connsiteY80" fmla="*/ 57050 w 205382"/>
                <a:gd name="connsiteX81" fmla="*/ 57050 w 205382"/>
                <a:gd name="connsiteY81" fmla="*/ 57050 w 205382"/>
                <a:gd name="connsiteX82" fmla="*/ 57050 w 205382"/>
                <a:gd name="connsiteY82" fmla="*/ 57050 w 205382"/>
                <a:gd name="connsiteX83" fmla="*/ 57050 w 205382"/>
                <a:gd name="connsiteY83" fmla="*/ 57050 w 205382"/>
                <a:gd name="connsiteX84" fmla="*/ 57050 w 205382"/>
                <a:gd name="connsiteY84" fmla="*/ 57050 w 205382"/>
                <a:gd name="connsiteX85" fmla="*/ 57050 w 205382"/>
                <a:gd name="connsiteY85" fmla="*/ 57050 w 20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1527175" h="765175">
                  <a:moveTo>
                    <a:pt x="1117441" y="609614"/>
                  </a:moveTo>
                  <a:cubicBezTo>
                    <a:pt x="1161704" y="644143"/>
                    <a:pt x="1216247" y="662866"/>
                    <a:pt x="1272381" y="662802"/>
                  </a:cubicBezTo>
                  <a:cubicBezTo>
                    <a:pt x="1412662" y="662802"/>
                    <a:pt x="1526381" y="549083"/>
                    <a:pt x="1526381" y="408802"/>
                  </a:cubicBezTo>
                  <a:cubicBezTo>
                    <a:pt x="1526381" y="268521"/>
                    <a:pt x="1412662" y="154802"/>
                    <a:pt x="1272381" y="154802"/>
                  </a:cubicBezTo>
                  <a:cubicBezTo>
                    <a:pt x="1216149" y="154732"/>
                    <a:pt x="1161517" y="173512"/>
                    <a:pt x="1117213" y="208142"/>
                  </a:cubicBezTo>
                  <a:cubicBezTo>
                    <a:pt x="1006881" y="13280"/>
                    <a:pt x="759476" y="-55250"/>
                    <a:pt x="564610" y="55082"/>
                  </a:cubicBezTo>
                  <a:cubicBezTo>
                    <a:pt x="500663" y="91289"/>
                    <a:pt x="447754" y="144194"/>
                    <a:pt x="411550" y="208142"/>
                  </a:cubicBezTo>
                  <a:cubicBezTo>
                    <a:pt x="367246" y="173512"/>
                    <a:pt x="312614" y="154732"/>
                    <a:pt x="256381" y="154802"/>
                  </a:cubicBezTo>
                  <a:cubicBezTo>
                    <a:pt x="116100" y="154802"/>
                    <a:pt x="2381" y="268521"/>
                    <a:pt x="2381" y="408802"/>
                  </a:cubicBezTo>
                  <a:cubicBezTo>
                    <a:pt x="2381" y="549083"/>
                    <a:pt x="116100" y="662802"/>
                    <a:pt x="256381" y="662802"/>
                  </a:cubicBezTo>
                  <a:cubicBezTo>
                    <a:pt x="312515" y="662850"/>
                    <a:pt x="367052" y="644130"/>
                    <a:pt x="411321" y="609614"/>
                  </a:cubicBezTo>
                  <a:cubicBezTo>
                    <a:pt x="433683" y="648775"/>
                    <a:pt x="462432" y="683922"/>
                    <a:pt x="496386" y="713602"/>
                  </a:cubicBezTo>
                  <a:lnTo>
                    <a:pt x="2381" y="713602"/>
                  </a:lnTo>
                  <a:lnTo>
                    <a:pt x="2381" y="764402"/>
                  </a:lnTo>
                  <a:lnTo>
                    <a:pt x="1526381" y="764402"/>
                  </a:lnTo>
                  <a:lnTo>
                    <a:pt x="1526381" y="713602"/>
                  </a:lnTo>
                  <a:lnTo>
                    <a:pt x="1032377" y="713602"/>
                  </a:lnTo>
                  <a:cubicBezTo>
                    <a:pt x="1066330" y="683925"/>
                    <a:pt x="1095080" y="648778"/>
                    <a:pt x="1117441" y="609614"/>
                  </a:cubicBezTo>
                  <a:close/>
                  <a:moveTo>
                    <a:pt x="1272381" y="205602"/>
                  </a:moveTo>
                  <a:cubicBezTo>
                    <a:pt x="1384605" y="205497"/>
                    <a:pt x="1475667" y="296385"/>
                    <a:pt x="1475772" y="408612"/>
                  </a:cubicBezTo>
                  <a:cubicBezTo>
                    <a:pt x="1475877" y="520838"/>
                    <a:pt x="1384989" y="611897"/>
                    <a:pt x="1272762" y="612002"/>
                  </a:cubicBezTo>
                  <a:cubicBezTo>
                    <a:pt x="1224175" y="612047"/>
                    <a:pt x="1177182" y="594682"/>
                    <a:pt x="1140298" y="563056"/>
                  </a:cubicBezTo>
                  <a:cubicBezTo>
                    <a:pt x="1142229" y="558433"/>
                    <a:pt x="1143600" y="553658"/>
                    <a:pt x="1145378" y="548985"/>
                  </a:cubicBezTo>
                  <a:cubicBezTo>
                    <a:pt x="1147385" y="543625"/>
                    <a:pt x="1149417" y="538266"/>
                    <a:pt x="1151169" y="532830"/>
                  </a:cubicBezTo>
                  <a:cubicBezTo>
                    <a:pt x="1153836" y="524626"/>
                    <a:pt x="1156021" y="516346"/>
                    <a:pt x="1158154" y="508014"/>
                  </a:cubicBezTo>
                  <a:cubicBezTo>
                    <a:pt x="1159475" y="502782"/>
                    <a:pt x="1160974" y="497575"/>
                    <a:pt x="1162091" y="492292"/>
                  </a:cubicBezTo>
                  <a:cubicBezTo>
                    <a:pt x="1164022" y="483097"/>
                    <a:pt x="1165393" y="473801"/>
                    <a:pt x="1166663" y="464479"/>
                  </a:cubicBezTo>
                  <a:cubicBezTo>
                    <a:pt x="1167298" y="459958"/>
                    <a:pt x="1168213" y="455487"/>
                    <a:pt x="1168670" y="450915"/>
                  </a:cubicBezTo>
                  <a:cubicBezTo>
                    <a:pt x="1170099" y="436923"/>
                    <a:pt x="1170804" y="422867"/>
                    <a:pt x="1170778" y="408802"/>
                  </a:cubicBezTo>
                  <a:cubicBezTo>
                    <a:pt x="1170638" y="352773"/>
                    <a:pt x="1215949" y="307243"/>
                    <a:pt x="1271975" y="307104"/>
                  </a:cubicBezTo>
                  <a:cubicBezTo>
                    <a:pt x="1285377" y="307072"/>
                    <a:pt x="1298654" y="309694"/>
                    <a:pt x="1311037" y="314822"/>
                  </a:cubicBezTo>
                  <a:lnTo>
                    <a:pt x="1252061" y="393562"/>
                  </a:lnTo>
                  <a:lnTo>
                    <a:pt x="1252417" y="393816"/>
                  </a:lnTo>
                  <a:cubicBezTo>
                    <a:pt x="1249004" y="398077"/>
                    <a:pt x="1247092" y="403344"/>
                    <a:pt x="1246981" y="408802"/>
                  </a:cubicBezTo>
                  <a:cubicBezTo>
                    <a:pt x="1246981" y="422829"/>
                    <a:pt x="1258354" y="434202"/>
                    <a:pt x="1272381" y="434202"/>
                  </a:cubicBezTo>
                  <a:cubicBezTo>
                    <a:pt x="1280316" y="434110"/>
                    <a:pt x="1287732" y="430243"/>
                    <a:pt x="1292346" y="423788"/>
                  </a:cubicBezTo>
                  <a:lnTo>
                    <a:pt x="1292701" y="424042"/>
                  </a:lnTo>
                  <a:lnTo>
                    <a:pt x="1351426" y="345759"/>
                  </a:lnTo>
                  <a:cubicBezTo>
                    <a:pt x="1384065" y="385888"/>
                    <a:pt x="1380954" y="444226"/>
                    <a:pt x="1344238" y="480659"/>
                  </a:cubicBezTo>
                  <a:lnTo>
                    <a:pt x="1380154" y="516574"/>
                  </a:lnTo>
                  <a:cubicBezTo>
                    <a:pt x="1440574" y="457976"/>
                    <a:pt x="1442050" y="361491"/>
                    <a:pt x="1383449" y="301074"/>
                  </a:cubicBezTo>
                  <a:cubicBezTo>
                    <a:pt x="1324851" y="240654"/>
                    <a:pt x="1228366" y="239178"/>
                    <a:pt x="1167949" y="297779"/>
                  </a:cubicBezTo>
                  <a:cubicBezTo>
                    <a:pt x="1164346" y="301274"/>
                    <a:pt x="1160917" y="304945"/>
                    <a:pt x="1157675" y="308780"/>
                  </a:cubicBezTo>
                  <a:cubicBezTo>
                    <a:pt x="1155618" y="300855"/>
                    <a:pt x="1153509" y="292930"/>
                    <a:pt x="1150995" y="285107"/>
                  </a:cubicBezTo>
                  <a:cubicBezTo>
                    <a:pt x="1149191" y="279545"/>
                    <a:pt x="1147134" y="274084"/>
                    <a:pt x="1145076" y="268623"/>
                  </a:cubicBezTo>
                  <a:cubicBezTo>
                    <a:pt x="1143349" y="263974"/>
                    <a:pt x="1141978" y="259225"/>
                    <a:pt x="1139996" y="254627"/>
                  </a:cubicBezTo>
                  <a:cubicBezTo>
                    <a:pt x="1176766" y="222849"/>
                    <a:pt x="1223785" y="205437"/>
                    <a:pt x="1272381" y="205602"/>
                  </a:cubicBezTo>
                  <a:close/>
                  <a:moveTo>
                    <a:pt x="138259" y="505576"/>
                  </a:moveTo>
                  <a:cubicBezTo>
                    <a:pt x="141500" y="509408"/>
                    <a:pt x="144929" y="513082"/>
                    <a:pt x="148533" y="516574"/>
                  </a:cubicBezTo>
                  <a:lnTo>
                    <a:pt x="148609" y="516574"/>
                  </a:lnTo>
                  <a:lnTo>
                    <a:pt x="184525" y="480659"/>
                  </a:lnTo>
                  <a:cubicBezTo>
                    <a:pt x="144809" y="441022"/>
                    <a:pt x="144742" y="376693"/>
                    <a:pt x="184379" y="336974"/>
                  </a:cubicBezTo>
                  <a:cubicBezTo>
                    <a:pt x="213395" y="307897"/>
                    <a:pt x="257067" y="299157"/>
                    <a:pt x="295040" y="314822"/>
                  </a:cubicBezTo>
                  <a:lnTo>
                    <a:pt x="236061" y="393562"/>
                  </a:lnTo>
                  <a:lnTo>
                    <a:pt x="236417" y="393816"/>
                  </a:lnTo>
                  <a:cubicBezTo>
                    <a:pt x="233004" y="398077"/>
                    <a:pt x="231092" y="403344"/>
                    <a:pt x="230981" y="408802"/>
                  </a:cubicBezTo>
                  <a:cubicBezTo>
                    <a:pt x="230981" y="422829"/>
                    <a:pt x="242354" y="434202"/>
                    <a:pt x="256381" y="434202"/>
                  </a:cubicBezTo>
                  <a:cubicBezTo>
                    <a:pt x="264316" y="434110"/>
                    <a:pt x="271732" y="430243"/>
                    <a:pt x="276346" y="423788"/>
                  </a:cubicBezTo>
                  <a:lnTo>
                    <a:pt x="276701" y="424042"/>
                  </a:lnTo>
                  <a:lnTo>
                    <a:pt x="335426" y="345759"/>
                  </a:lnTo>
                  <a:cubicBezTo>
                    <a:pt x="349923" y="363581"/>
                    <a:pt x="357883" y="385828"/>
                    <a:pt x="357981" y="408802"/>
                  </a:cubicBezTo>
                  <a:cubicBezTo>
                    <a:pt x="358016" y="422870"/>
                    <a:pt x="358778" y="436926"/>
                    <a:pt x="360267" y="450915"/>
                  </a:cubicBezTo>
                  <a:cubicBezTo>
                    <a:pt x="360724" y="455487"/>
                    <a:pt x="361639" y="459958"/>
                    <a:pt x="362274" y="464504"/>
                  </a:cubicBezTo>
                  <a:cubicBezTo>
                    <a:pt x="363544" y="473826"/>
                    <a:pt x="364814" y="483097"/>
                    <a:pt x="366846" y="492266"/>
                  </a:cubicBezTo>
                  <a:cubicBezTo>
                    <a:pt x="367963" y="497600"/>
                    <a:pt x="369386" y="502833"/>
                    <a:pt x="370808" y="508091"/>
                  </a:cubicBezTo>
                  <a:cubicBezTo>
                    <a:pt x="372916" y="516371"/>
                    <a:pt x="375101" y="524626"/>
                    <a:pt x="377742" y="532779"/>
                  </a:cubicBezTo>
                  <a:cubicBezTo>
                    <a:pt x="379520" y="538266"/>
                    <a:pt x="381578" y="543701"/>
                    <a:pt x="383610" y="549137"/>
                  </a:cubicBezTo>
                  <a:cubicBezTo>
                    <a:pt x="385312" y="553760"/>
                    <a:pt x="386683" y="558484"/>
                    <a:pt x="388690" y="563056"/>
                  </a:cubicBezTo>
                  <a:cubicBezTo>
                    <a:pt x="303517" y="636132"/>
                    <a:pt x="175235" y="626328"/>
                    <a:pt x="102156" y="541155"/>
                  </a:cubicBezTo>
                  <a:cubicBezTo>
                    <a:pt x="29080" y="455983"/>
                    <a:pt x="38884" y="327700"/>
                    <a:pt x="124057" y="254624"/>
                  </a:cubicBezTo>
                  <a:cubicBezTo>
                    <a:pt x="200177" y="189311"/>
                    <a:pt x="312569" y="189311"/>
                    <a:pt x="388690" y="254624"/>
                  </a:cubicBezTo>
                  <a:cubicBezTo>
                    <a:pt x="386810" y="259221"/>
                    <a:pt x="385439" y="263971"/>
                    <a:pt x="383610" y="268619"/>
                  </a:cubicBezTo>
                  <a:cubicBezTo>
                    <a:pt x="381552" y="274080"/>
                    <a:pt x="379495" y="279541"/>
                    <a:pt x="377692" y="285104"/>
                  </a:cubicBezTo>
                  <a:cubicBezTo>
                    <a:pt x="375152" y="292927"/>
                    <a:pt x="373069" y="300852"/>
                    <a:pt x="371011" y="308777"/>
                  </a:cubicBezTo>
                  <a:cubicBezTo>
                    <a:pt x="316668" y="244505"/>
                    <a:pt x="220510" y="236457"/>
                    <a:pt x="156235" y="290800"/>
                  </a:cubicBezTo>
                  <a:cubicBezTo>
                    <a:pt x="91964" y="345146"/>
                    <a:pt x="83915" y="441305"/>
                    <a:pt x="138259" y="505576"/>
                  </a:cubicBezTo>
                  <a:close/>
                  <a:moveTo>
                    <a:pt x="947007" y="713602"/>
                  </a:moveTo>
                  <a:lnTo>
                    <a:pt x="581755" y="713602"/>
                  </a:lnTo>
                  <a:cubicBezTo>
                    <a:pt x="520735" y="677099"/>
                    <a:pt x="472069" y="623124"/>
                    <a:pt x="442055" y="558662"/>
                  </a:cubicBezTo>
                  <a:cubicBezTo>
                    <a:pt x="397589" y="463799"/>
                    <a:pt x="397589" y="354084"/>
                    <a:pt x="442055" y="259221"/>
                  </a:cubicBezTo>
                  <a:cubicBezTo>
                    <a:pt x="524421" y="81275"/>
                    <a:pt x="735447" y="3793"/>
                    <a:pt x="913394" y="86159"/>
                  </a:cubicBezTo>
                  <a:cubicBezTo>
                    <a:pt x="989768" y="121512"/>
                    <a:pt x="1051103" y="182844"/>
                    <a:pt x="1086457" y="259221"/>
                  </a:cubicBezTo>
                  <a:cubicBezTo>
                    <a:pt x="1108478" y="306015"/>
                    <a:pt x="1119924" y="357084"/>
                    <a:pt x="1119985" y="408802"/>
                  </a:cubicBezTo>
                  <a:cubicBezTo>
                    <a:pt x="1119985" y="421734"/>
                    <a:pt x="1119283" y="434656"/>
                    <a:pt x="1117876" y="447512"/>
                  </a:cubicBezTo>
                  <a:cubicBezTo>
                    <a:pt x="1113682" y="486031"/>
                    <a:pt x="1103135" y="523591"/>
                    <a:pt x="1086660" y="558662"/>
                  </a:cubicBezTo>
                  <a:cubicBezTo>
                    <a:pt x="1056669" y="623124"/>
                    <a:pt x="1008018" y="677102"/>
                    <a:pt x="947007" y="71360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91" name="效率_速度"/>
          <p:cNvGrpSpPr>
            <a:grpSpLocks noChangeAspect="1"/>
          </p:cNvGrpSpPr>
          <p:nvPr>
            <p:custDataLst>
              <p:tags r:id="rId20"/>
            </p:custDataLst>
          </p:nvPr>
        </p:nvGrpSpPr>
        <p:grpSpPr>
          <a:xfrm>
            <a:off x="2063846" y="4125337"/>
            <a:ext cx="215648" cy="216414"/>
            <a:chOff x="7674513" y="17238018"/>
            <a:chExt cx="1414373" cy="1527229"/>
          </a:xfrm>
          <a:solidFill>
            <a:schemeClr val="accent4"/>
          </a:solidFill>
        </p:grpSpPr>
        <p:sp>
          <p:nvSpPr>
            <p:cNvPr id="92" name="PA-任意多边形: 形状 1523"/>
            <p:cNvSpPr/>
            <p:nvPr>
              <p:custDataLst>
                <p:tags r:id="rId27"/>
              </p:custDataLst>
            </p:nvPr>
          </p:nvSpPr>
          <p:spPr>
            <a:xfrm>
              <a:off x="7674513" y="18162145"/>
              <a:ext cx="1413867" cy="375047"/>
            </a:xfrm>
            <a:custGeom>
              <a:avLst/>
              <a:gdLst>
                <a:gd name="connsiteX0" fmla="*/ 1388424 w 1413867"/>
                <a:gd name="connsiteY0" fmla="*/ 2232 h 375046"/>
                <a:gd name="connsiteX1" fmla="*/ 26551 w 1413867"/>
                <a:gd name="connsiteY1" fmla="*/ 2232 h 375046"/>
                <a:gd name="connsiteX2" fmla="*/ 2232 w 1413867"/>
                <a:gd name="connsiteY2" fmla="*/ 26551 h 375046"/>
                <a:gd name="connsiteX3" fmla="*/ 2232 w 1413867"/>
                <a:gd name="connsiteY3" fmla="*/ 350806 h 375046"/>
                <a:gd name="connsiteX4" fmla="*/ 26551 w 1413867"/>
                <a:gd name="connsiteY4" fmla="*/ 375124 h 375046"/>
                <a:gd name="connsiteX5" fmla="*/ 1388424 w 1413867"/>
                <a:gd name="connsiteY5" fmla="*/ 375124 h 375046"/>
                <a:gd name="connsiteX6" fmla="*/ 1412742 w 1413867"/>
                <a:gd name="connsiteY6" fmla="*/ 350806 h 375046"/>
                <a:gd name="connsiteX7" fmla="*/ 1412742 w 1413867"/>
                <a:gd name="connsiteY7" fmla="*/ 26551 h 375046"/>
                <a:gd name="connsiteX8" fmla="*/ 1388424 w 1413867"/>
                <a:gd name="connsiteY8" fmla="*/ 2232 h 375046"/>
                <a:gd name="connsiteX9" fmla="*/ 1364105 w 1413867"/>
                <a:gd name="connsiteY9" fmla="*/ 229210 h 375046"/>
                <a:gd name="connsiteX10" fmla="*/ 318382 w 1413867"/>
                <a:gd name="connsiteY10" fmla="*/ 229210 h 375046"/>
                <a:gd name="connsiteX11" fmla="*/ 294064 w 1413867"/>
                <a:gd name="connsiteY11" fmla="*/ 253529 h 375046"/>
                <a:gd name="connsiteX12" fmla="*/ 318382 w 1413867"/>
                <a:gd name="connsiteY12" fmla="*/ 277847 h 375046"/>
                <a:gd name="connsiteX13" fmla="*/ 1364105 w 1413867"/>
                <a:gd name="connsiteY13" fmla="*/ 277847 h 375046"/>
                <a:gd name="connsiteX14" fmla="*/ 1364105 w 1413867"/>
                <a:gd name="connsiteY14" fmla="*/ 326484 h 375046"/>
                <a:gd name="connsiteX15" fmla="*/ 50869 w 1413867"/>
                <a:gd name="connsiteY15" fmla="*/ 326484 h 375046"/>
                <a:gd name="connsiteX16" fmla="*/ 50869 w 1413867"/>
                <a:gd name="connsiteY16" fmla="*/ 277847 h 375046"/>
                <a:gd name="connsiteX17" fmla="*/ 221102 w 1413867"/>
                <a:gd name="connsiteY17" fmla="*/ 277847 h 375046"/>
                <a:gd name="connsiteX18" fmla="*/ 245421 w 1413867"/>
                <a:gd name="connsiteY18" fmla="*/ 253529 h 375046"/>
                <a:gd name="connsiteX19" fmla="*/ 221102 w 1413867"/>
                <a:gd name="connsiteY19" fmla="*/ 229210 h 375046"/>
                <a:gd name="connsiteX20" fmla="*/ 50869 w 1413867"/>
                <a:gd name="connsiteY20" fmla="*/ 229210 h 375046"/>
                <a:gd name="connsiteX21" fmla="*/ 50869 w 1413867"/>
                <a:gd name="connsiteY21" fmla="*/ 50870 h 375046"/>
                <a:gd name="connsiteX22" fmla="*/ 99506 w 1413867"/>
                <a:gd name="connsiteY22" fmla="*/ 50870 h 375046"/>
                <a:gd name="connsiteX23" fmla="*/ 99506 w 1413867"/>
                <a:gd name="connsiteY23" fmla="*/ 91401 h 375046"/>
                <a:gd name="connsiteX24" fmla="*/ 123825 w 1413867"/>
                <a:gd name="connsiteY24" fmla="*/ 115720 h 375046"/>
                <a:gd name="connsiteX25" fmla="*/ 148144 w 1413867"/>
                <a:gd name="connsiteY25" fmla="*/ 91401 h 375046"/>
                <a:gd name="connsiteX26" fmla="*/ 148144 w 1413867"/>
                <a:gd name="connsiteY26" fmla="*/ 50870 h 375046"/>
                <a:gd name="connsiteX27" fmla="*/ 196781 w 1413867"/>
                <a:gd name="connsiteY27" fmla="*/ 50870 h 375046"/>
                <a:gd name="connsiteX28" fmla="*/ 196781 w 1413867"/>
                <a:gd name="connsiteY28" fmla="*/ 91401 h 375046"/>
                <a:gd name="connsiteX29" fmla="*/ 221099 w 1413867"/>
                <a:gd name="connsiteY29" fmla="*/ 115720 h 375046"/>
                <a:gd name="connsiteX30" fmla="*/ 245418 w 1413867"/>
                <a:gd name="connsiteY30" fmla="*/ 91401 h 375046"/>
                <a:gd name="connsiteX31" fmla="*/ 245418 w 1413867"/>
                <a:gd name="connsiteY31" fmla="*/ 50870 h 375046"/>
                <a:gd name="connsiteX32" fmla="*/ 294055 w 1413867"/>
                <a:gd name="connsiteY32" fmla="*/ 50870 h 375046"/>
                <a:gd name="connsiteX33" fmla="*/ 294055 w 1413867"/>
                <a:gd name="connsiteY33" fmla="*/ 91401 h 375046"/>
                <a:gd name="connsiteX34" fmla="*/ 318373 w 1413867"/>
                <a:gd name="connsiteY34" fmla="*/ 115720 h 375046"/>
                <a:gd name="connsiteX35" fmla="*/ 342692 w 1413867"/>
                <a:gd name="connsiteY35" fmla="*/ 91401 h 375046"/>
                <a:gd name="connsiteX36" fmla="*/ 342692 w 1413867"/>
                <a:gd name="connsiteY36" fmla="*/ 50870 h 375046"/>
                <a:gd name="connsiteX37" fmla="*/ 391329 w 1413867"/>
                <a:gd name="connsiteY37" fmla="*/ 50870 h 375046"/>
                <a:gd name="connsiteX38" fmla="*/ 391329 w 1413867"/>
                <a:gd name="connsiteY38" fmla="*/ 91401 h 375046"/>
                <a:gd name="connsiteX39" fmla="*/ 415647 w 1413867"/>
                <a:gd name="connsiteY39" fmla="*/ 115720 h 375046"/>
                <a:gd name="connsiteX40" fmla="*/ 439966 w 1413867"/>
                <a:gd name="connsiteY40" fmla="*/ 91401 h 375046"/>
                <a:gd name="connsiteX41" fmla="*/ 439966 w 1413867"/>
                <a:gd name="connsiteY41" fmla="*/ 50870 h 375046"/>
                <a:gd name="connsiteX42" fmla="*/ 488603 w 1413867"/>
                <a:gd name="connsiteY42" fmla="*/ 50870 h 375046"/>
                <a:gd name="connsiteX43" fmla="*/ 488603 w 1413867"/>
                <a:gd name="connsiteY43" fmla="*/ 91401 h 375046"/>
                <a:gd name="connsiteX44" fmla="*/ 512921 w 1413867"/>
                <a:gd name="connsiteY44" fmla="*/ 115720 h 375046"/>
                <a:gd name="connsiteX45" fmla="*/ 537240 w 1413867"/>
                <a:gd name="connsiteY45" fmla="*/ 91401 h 375046"/>
                <a:gd name="connsiteX46" fmla="*/ 537240 w 1413867"/>
                <a:gd name="connsiteY46" fmla="*/ 50870 h 375046"/>
                <a:gd name="connsiteX47" fmla="*/ 585877 w 1413867"/>
                <a:gd name="connsiteY47" fmla="*/ 50870 h 375046"/>
                <a:gd name="connsiteX48" fmla="*/ 585877 w 1413867"/>
                <a:gd name="connsiteY48" fmla="*/ 91401 h 375046"/>
                <a:gd name="connsiteX49" fmla="*/ 610195 w 1413867"/>
                <a:gd name="connsiteY49" fmla="*/ 115720 h 375046"/>
                <a:gd name="connsiteX50" fmla="*/ 634514 w 1413867"/>
                <a:gd name="connsiteY50" fmla="*/ 91401 h 375046"/>
                <a:gd name="connsiteX51" fmla="*/ 634514 w 1413867"/>
                <a:gd name="connsiteY51" fmla="*/ 50870 h 375046"/>
                <a:gd name="connsiteX52" fmla="*/ 683151 w 1413867"/>
                <a:gd name="connsiteY52" fmla="*/ 50870 h 375046"/>
                <a:gd name="connsiteX53" fmla="*/ 683151 w 1413867"/>
                <a:gd name="connsiteY53" fmla="*/ 91401 h 375046"/>
                <a:gd name="connsiteX54" fmla="*/ 707469 w 1413867"/>
                <a:gd name="connsiteY54" fmla="*/ 115720 h 375046"/>
                <a:gd name="connsiteX55" fmla="*/ 731788 w 1413867"/>
                <a:gd name="connsiteY55" fmla="*/ 91401 h 375046"/>
                <a:gd name="connsiteX56" fmla="*/ 731788 w 1413867"/>
                <a:gd name="connsiteY56" fmla="*/ 50870 h 375046"/>
                <a:gd name="connsiteX57" fmla="*/ 780425 w 1413867"/>
                <a:gd name="connsiteY57" fmla="*/ 50870 h 375046"/>
                <a:gd name="connsiteX58" fmla="*/ 780425 w 1413867"/>
                <a:gd name="connsiteY58" fmla="*/ 91401 h 375046"/>
                <a:gd name="connsiteX59" fmla="*/ 804744 w 1413867"/>
                <a:gd name="connsiteY59" fmla="*/ 115720 h 375046"/>
                <a:gd name="connsiteX60" fmla="*/ 829062 w 1413867"/>
                <a:gd name="connsiteY60" fmla="*/ 91401 h 375046"/>
                <a:gd name="connsiteX61" fmla="*/ 829062 w 1413867"/>
                <a:gd name="connsiteY61" fmla="*/ 50870 h 375046"/>
                <a:gd name="connsiteX62" fmla="*/ 877699 w 1413867"/>
                <a:gd name="connsiteY62" fmla="*/ 50870 h 375046"/>
                <a:gd name="connsiteX63" fmla="*/ 877699 w 1413867"/>
                <a:gd name="connsiteY63" fmla="*/ 91401 h 375046"/>
                <a:gd name="connsiteX64" fmla="*/ 902018 w 1413867"/>
                <a:gd name="connsiteY64" fmla="*/ 115720 h 375046"/>
                <a:gd name="connsiteX65" fmla="*/ 926336 w 1413867"/>
                <a:gd name="connsiteY65" fmla="*/ 91401 h 375046"/>
                <a:gd name="connsiteX66" fmla="*/ 926336 w 1413867"/>
                <a:gd name="connsiteY66" fmla="*/ 50870 h 375046"/>
                <a:gd name="connsiteX67" fmla="*/ 974973 w 1413867"/>
                <a:gd name="connsiteY67" fmla="*/ 50870 h 375046"/>
                <a:gd name="connsiteX68" fmla="*/ 974973 w 1413867"/>
                <a:gd name="connsiteY68" fmla="*/ 91401 h 375046"/>
                <a:gd name="connsiteX69" fmla="*/ 999292 w 1413867"/>
                <a:gd name="connsiteY69" fmla="*/ 115720 h 375046"/>
                <a:gd name="connsiteX70" fmla="*/ 1023610 w 1413867"/>
                <a:gd name="connsiteY70" fmla="*/ 91401 h 375046"/>
                <a:gd name="connsiteX71" fmla="*/ 1023610 w 1413867"/>
                <a:gd name="connsiteY71" fmla="*/ 50870 h 375046"/>
                <a:gd name="connsiteX72" fmla="*/ 1072247 w 1413867"/>
                <a:gd name="connsiteY72" fmla="*/ 50870 h 375046"/>
                <a:gd name="connsiteX73" fmla="*/ 1072247 w 1413867"/>
                <a:gd name="connsiteY73" fmla="*/ 91401 h 375046"/>
                <a:gd name="connsiteX74" fmla="*/ 1096566 w 1413867"/>
                <a:gd name="connsiteY74" fmla="*/ 115720 h 375046"/>
                <a:gd name="connsiteX75" fmla="*/ 1120884 w 1413867"/>
                <a:gd name="connsiteY75" fmla="*/ 91401 h 375046"/>
                <a:gd name="connsiteX76" fmla="*/ 1120884 w 1413867"/>
                <a:gd name="connsiteY76" fmla="*/ 50870 h 375046"/>
                <a:gd name="connsiteX77" fmla="*/ 1169521 w 1413867"/>
                <a:gd name="connsiteY77" fmla="*/ 50870 h 375046"/>
                <a:gd name="connsiteX78" fmla="*/ 1169521 w 1413867"/>
                <a:gd name="connsiteY78" fmla="*/ 91401 h 375046"/>
                <a:gd name="connsiteX79" fmla="*/ 1193840 w 1413867"/>
                <a:gd name="connsiteY79" fmla="*/ 115720 h 375046"/>
                <a:gd name="connsiteX80" fmla="*/ 1218158 w 1413867"/>
                <a:gd name="connsiteY80" fmla="*/ 91401 h 375046"/>
                <a:gd name="connsiteX81" fmla="*/ 1218158 w 1413867"/>
                <a:gd name="connsiteY81" fmla="*/ 50870 h 375046"/>
                <a:gd name="connsiteX82" fmla="*/ 1266795 w 1413867"/>
                <a:gd name="connsiteY82" fmla="*/ 50870 h 375046"/>
                <a:gd name="connsiteX83" fmla="*/ 1266795 w 1413867"/>
                <a:gd name="connsiteY83" fmla="*/ 91401 h 375046"/>
                <a:gd name="connsiteX84" fmla="*/ 1291114 w 1413867"/>
                <a:gd name="connsiteY84" fmla="*/ 115720 h 375046"/>
                <a:gd name="connsiteX85" fmla="*/ 1315432 w 1413867"/>
                <a:gd name="connsiteY85" fmla="*/ 91401 h 375046"/>
                <a:gd name="connsiteX86" fmla="*/ 1315432 w 1413867"/>
                <a:gd name="connsiteY86" fmla="*/ 50870 h 375046"/>
                <a:gd name="connsiteX87" fmla="*/ 1364069 w 1413867"/>
                <a:gd name="connsiteY87" fmla="*/ 50870 h 375046"/>
                <a:gd name="connsiteX88" fmla="*/ 1364069 w 1413867"/>
                <a:gd name="connsiteY88" fmla="*/ 229210 h 375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Lst>
              <a:rect l="l" t="t" r="r" b="b"/>
              <a:pathLst>
                <a:path w="1413867" h="375046">
                  <a:moveTo>
                    <a:pt x="1388424" y="2232"/>
                  </a:moveTo>
                  <a:lnTo>
                    <a:pt x="26551" y="2232"/>
                  </a:lnTo>
                  <a:cubicBezTo>
                    <a:pt x="13118" y="2232"/>
                    <a:pt x="2232" y="13121"/>
                    <a:pt x="2232" y="26551"/>
                  </a:cubicBezTo>
                  <a:lnTo>
                    <a:pt x="2232" y="350806"/>
                  </a:lnTo>
                  <a:cubicBezTo>
                    <a:pt x="2232" y="364236"/>
                    <a:pt x="13118" y="375124"/>
                    <a:pt x="26551" y="375124"/>
                  </a:cubicBezTo>
                  <a:lnTo>
                    <a:pt x="1388424" y="375124"/>
                  </a:lnTo>
                  <a:cubicBezTo>
                    <a:pt x="1401857" y="375124"/>
                    <a:pt x="1412742" y="364236"/>
                    <a:pt x="1412742" y="350806"/>
                  </a:cubicBezTo>
                  <a:lnTo>
                    <a:pt x="1412742" y="26551"/>
                  </a:lnTo>
                  <a:cubicBezTo>
                    <a:pt x="1412742" y="13121"/>
                    <a:pt x="1401857" y="2232"/>
                    <a:pt x="1388424" y="2232"/>
                  </a:cubicBezTo>
                  <a:close/>
                  <a:moveTo>
                    <a:pt x="1364105" y="229210"/>
                  </a:moveTo>
                  <a:lnTo>
                    <a:pt x="318382" y="229210"/>
                  </a:lnTo>
                  <a:cubicBezTo>
                    <a:pt x="304949" y="229210"/>
                    <a:pt x="294064" y="240099"/>
                    <a:pt x="294064" y="253529"/>
                  </a:cubicBezTo>
                  <a:cubicBezTo>
                    <a:pt x="294064" y="266959"/>
                    <a:pt x="304949" y="277847"/>
                    <a:pt x="318382" y="277847"/>
                  </a:cubicBezTo>
                  <a:lnTo>
                    <a:pt x="1364105" y="277847"/>
                  </a:lnTo>
                  <a:lnTo>
                    <a:pt x="1364105" y="326484"/>
                  </a:lnTo>
                  <a:lnTo>
                    <a:pt x="50869" y="326484"/>
                  </a:lnTo>
                  <a:lnTo>
                    <a:pt x="50869" y="277847"/>
                  </a:lnTo>
                  <a:lnTo>
                    <a:pt x="221102" y="277847"/>
                  </a:lnTo>
                  <a:cubicBezTo>
                    <a:pt x="234535" y="277847"/>
                    <a:pt x="245421" y="266959"/>
                    <a:pt x="245421" y="253529"/>
                  </a:cubicBezTo>
                  <a:cubicBezTo>
                    <a:pt x="245421" y="240099"/>
                    <a:pt x="234535" y="229210"/>
                    <a:pt x="221102" y="229210"/>
                  </a:cubicBezTo>
                  <a:lnTo>
                    <a:pt x="50869" y="229210"/>
                  </a:lnTo>
                  <a:lnTo>
                    <a:pt x="50869" y="50870"/>
                  </a:lnTo>
                  <a:lnTo>
                    <a:pt x="99506" y="50870"/>
                  </a:lnTo>
                  <a:lnTo>
                    <a:pt x="99506" y="91401"/>
                  </a:lnTo>
                  <a:cubicBezTo>
                    <a:pt x="99506" y="104832"/>
                    <a:pt x="110392" y="115720"/>
                    <a:pt x="123825" y="115720"/>
                  </a:cubicBezTo>
                  <a:cubicBezTo>
                    <a:pt x="137258" y="115720"/>
                    <a:pt x="148144" y="104832"/>
                    <a:pt x="148144" y="91401"/>
                  </a:cubicBezTo>
                  <a:lnTo>
                    <a:pt x="148144" y="50870"/>
                  </a:lnTo>
                  <a:lnTo>
                    <a:pt x="196781" y="50870"/>
                  </a:lnTo>
                  <a:lnTo>
                    <a:pt x="196781" y="91401"/>
                  </a:lnTo>
                  <a:cubicBezTo>
                    <a:pt x="196781" y="104832"/>
                    <a:pt x="207666" y="115720"/>
                    <a:pt x="221099" y="115720"/>
                  </a:cubicBezTo>
                  <a:cubicBezTo>
                    <a:pt x="234532" y="115720"/>
                    <a:pt x="245418" y="104832"/>
                    <a:pt x="245418" y="91401"/>
                  </a:cubicBezTo>
                  <a:lnTo>
                    <a:pt x="245418" y="50870"/>
                  </a:lnTo>
                  <a:lnTo>
                    <a:pt x="294055" y="50870"/>
                  </a:lnTo>
                  <a:lnTo>
                    <a:pt x="294055" y="91401"/>
                  </a:lnTo>
                  <a:cubicBezTo>
                    <a:pt x="294055" y="104832"/>
                    <a:pt x="304940" y="115720"/>
                    <a:pt x="318373" y="115720"/>
                  </a:cubicBezTo>
                  <a:cubicBezTo>
                    <a:pt x="331806" y="115720"/>
                    <a:pt x="342692" y="104832"/>
                    <a:pt x="342692" y="91401"/>
                  </a:cubicBezTo>
                  <a:lnTo>
                    <a:pt x="342692" y="50870"/>
                  </a:lnTo>
                  <a:lnTo>
                    <a:pt x="391329" y="50870"/>
                  </a:lnTo>
                  <a:lnTo>
                    <a:pt x="391329" y="91401"/>
                  </a:lnTo>
                  <a:cubicBezTo>
                    <a:pt x="391329" y="104832"/>
                    <a:pt x="402214" y="115720"/>
                    <a:pt x="415647" y="115720"/>
                  </a:cubicBezTo>
                  <a:cubicBezTo>
                    <a:pt x="429080" y="115720"/>
                    <a:pt x="439966" y="104832"/>
                    <a:pt x="439966" y="91401"/>
                  </a:cubicBezTo>
                  <a:lnTo>
                    <a:pt x="439966" y="50870"/>
                  </a:lnTo>
                  <a:lnTo>
                    <a:pt x="488603" y="50870"/>
                  </a:lnTo>
                  <a:lnTo>
                    <a:pt x="488603" y="91401"/>
                  </a:lnTo>
                  <a:cubicBezTo>
                    <a:pt x="488603" y="104832"/>
                    <a:pt x="499488" y="115720"/>
                    <a:pt x="512921" y="115720"/>
                  </a:cubicBezTo>
                  <a:cubicBezTo>
                    <a:pt x="526355" y="115720"/>
                    <a:pt x="537240" y="104832"/>
                    <a:pt x="537240" y="91401"/>
                  </a:cubicBezTo>
                  <a:lnTo>
                    <a:pt x="537240" y="50870"/>
                  </a:lnTo>
                  <a:lnTo>
                    <a:pt x="585877" y="50870"/>
                  </a:lnTo>
                  <a:lnTo>
                    <a:pt x="585877" y="91401"/>
                  </a:lnTo>
                  <a:cubicBezTo>
                    <a:pt x="585877" y="104832"/>
                    <a:pt x="596762" y="115720"/>
                    <a:pt x="610195" y="115720"/>
                  </a:cubicBezTo>
                  <a:cubicBezTo>
                    <a:pt x="623629" y="115720"/>
                    <a:pt x="634514" y="104832"/>
                    <a:pt x="634514" y="91401"/>
                  </a:cubicBezTo>
                  <a:lnTo>
                    <a:pt x="634514" y="50870"/>
                  </a:lnTo>
                  <a:lnTo>
                    <a:pt x="683151" y="50870"/>
                  </a:lnTo>
                  <a:lnTo>
                    <a:pt x="683151" y="91401"/>
                  </a:lnTo>
                  <a:cubicBezTo>
                    <a:pt x="683151" y="104832"/>
                    <a:pt x="694036" y="115720"/>
                    <a:pt x="707469" y="115720"/>
                  </a:cubicBezTo>
                  <a:cubicBezTo>
                    <a:pt x="720903" y="115720"/>
                    <a:pt x="731788" y="104832"/>
                    <a:pt x="731788" y="91401"/>
                  </a:cubicBezTo>
                  <a:lnTo>
                    <a:pt x="731788" y="50870"/>
                  </a:lnTo>
                  <a:lnTo>
                    <a:pt x="780425" y="50870"/>
                  </a:lnTo>
                  <a:lnTo>
                    <a:pt x="780425" y="91401"/>
                  </a:lnTo>
                  <a:cubicBezTo>
                    <a:pt x="780425" y="104832"/>
                    <a:pt x="791310" y="115720"/>
                    <a:pt x="804744" y="115720"/>
                  </a:cubicBezTo>
                  <a:cubicBezTo>
                    <a:pt x="818177" y="115720"/>
                    <a:pt x="829062" y="104832"/>
                    <a:pt x="829062" y="91401"/>
                  </a:cubicBezTo>
                  <a:lnTo>
                    <a:pt x="829062" y="50870"/>
                  </a:lnTo>
                  <a:lnTo>
                    <a:pt x="877699" y="50870"/>
                  </a:lnTo>
                  <a:lnTo>
                    <a:pt x="877699" y="91401"/>
                  </a:lnTo>
                  <a:cubicBezTo>
                    <a:pt x="877699" y="104832"/>
                    <a:pt x="888584" y="115720"/>
                    <a:pt x="902018" y="115720"/>
                  </a:cubicBezTo>
                  <a:cubicBezTo>
                    <a:pt x="915451" y="115720"/>
                    <a:pt x="926336" y="104832"/>
                    <a:pt x="926336" y="91401"/>
                  </a:cubicBezTo>
                  <a:lnTo>
                    <a:pt x="926336" y="50870"/>
                  </a:lnTo>
                  <a:lnTo>
                    <a:pt x="974973" y="50870"/>
                  </a:lnTo>
                  <a:lnTo>
                    <a:pt x="974973" y="91401"/>
                  </a:lnTo>
                  <a:cubicBezTo>
                    <a:pt x="974973" y="104832"/>
                    <a:pt x="985858" y="115720"/>
                    <a:pt x="999292" y="115720"/>
                  </a:cubicBezTo>
                  <a:cubicBezTo>
                    <a:pt x="1012725" y="115720"/>
                    <a:pt x="1023610" y="104832"/>
                    <a:pt x="1023610" y="91401"/>
                  </a:cubicBezTo>
                  <a:lnTo>
                    <a:pt x="1023610" y="50870"/>
                  </a:lnTo>
                  <a:lnTo>
                    <a:pt x="1072247" y="50870"/>
                  </a:lnTo>
                  <a:lnTo>
                    <a:pt x="1072247" y="91401"/>
                  </a:lnTo>
                  <a:cubicBezTo>
                    <a:pt x="1072247" y="104832"/>
                    <a:pt x="1083132" y="115720"/>
                    <a:pt x="1096566" y="115720"/>
                  </a:cubicBezTo>
                  <a:cubicBezTo>
                    <a:pt x="1109999" y="115720"/>
                    <a:pt x="1120884" y="104832"/>
                    <a:pt x="1120884" y="91401"/>
                  </a:cubicBezTo>
                  <a:lnTo>
                    <a:pt x="1120884" y="50870"/>
                  </a:lnTo>
                  <a:lnTo>
                    <a:pt x="1169521" y="50870"/>
                  </a:lnTo>
                  <a:lnTo>
                    <a:pt x="1169521" y="91401"/>
                  </a:lnTo>
                  <a:cubicBezTo>
                    <a:pt x="1169521" y="104832"/>
                    <a:pt x="1180407" y="115720"/>
                    <a:pt x="1193840" y="115720"/>
                  </a:cubicBezTo>
                  <a:cubicBezTo>
                    <a:pt x="1207273" y="115720"/>
                    <a:pt x="1218158" y="104832"/>
                    <a:pt x="1218158" y="91401"/>
                  </a:cubicBezTo>
                  <a:lnTo>
                    <a:pt x="1218158" y="50870"/>
                  </a:lnTo>
                  <a:lnTo>
                    <a:pt x="1266795" y="50870"/>
                  </a:lnTo>
                  <a:lnTo>
                    <a:pt x="1266795" y="91401"/>
                  </a:lnTo>
                  <a:cubicBezTo>
                    <a:pt x="1266795" y="104832"/>
                    <a:pt x="1277681" y="115720"/>
                    <a:pt x="1291114" y="115720"/>
                  </a:cubicBezTo>
                  <a:cubicBezTo>
                    <a:pt x="1304547" y="115720"/>
                    <a:pt x="1315432" y="104832"/>
                    <a:pt x="1315432" y="91401"/>
                  </a:cubicBezTo>
                  <a:lnTo>
                    <a:pt x="1315432" y="50870"/>
                  </a:lnTo>
                  <a:lnTo>
                    <a:pt x="1364069" y="50870"/>
                  </a:lnTo>
                  <a:lnTo>
                    <a:pt x="1364069" y="229210"/>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93" name="PA-任意多边形: 形状 1524"/>
            <p:cNvSpPr/>
            <p:nvPr>
              <p:custDataLst>
                <p:tags r:id="rId28"/>
              </p:custDataLst>
            </p:nvPr>
          </p:nvSpPr>
          <p:spPr>
            <a:xfrm>
              <a:off x="7674513" y="18583677"/>
              <a:ext cx="1413867" cy="181570"/>
            </a:xfrm>
            <a:custGeom>
              <a:avLst/>
              <a:gdLst>
                <a:gd name="connsiteX0" fmla="*/ 1388424 w 1413867"/>
                <a:gd name="connsiteY0" fmla="*/ 2232 h 181570"/>
                <a:gd name="connsiteX1" fmla="*/ 221105 w 1413867"/>
                <a:gd name="connsiteY1" fmla="*/ 2232 h 181570"/>
                <a:gd name="connsiteX2" fmla="*/ 213417 w 1413867"/>
                <a:gd name="connsiteY2" fmla="*/ 3480 h 181570"/>
                <a:gd name="connsiteX3" fmla="*/ 18862 w 1413867"/>
                <a:gd name="connsiteY3" fmla="*/ 68327 h 181570"/>
                <a:gd name="connsiteX4" fmla="*/ 2232 w 1413867"/>
                <a:gd name="connsiteY4" fmla="*/ 91398 h 181570"/>
                <a:gd name="connsiteX5" fmla="*/ 18860 w 1413867"/>
                <a:gd name="connsiteY5" fmla="*/ 114470 h 181570"/>
                <a:gd name="connsiteX6" fmla="*/ 213414 w 1413867"/>
                <a:gd name="connsiteY6" fmla="*/ 179326 h 181570"/>
                <a:gd name="connsiteX7" fmla="*/ 221105 w 1413867"/>
                <a:gd name="connsiteY7" fmla="*/ 180573 h 181570"/>
                <a:gd name="connsiteX8" fmla="*/ 1388424 w 1413867"/>
                <a:gd name="connsiteY8" fmla="*/ 180573 h 181570"/>
                <a:gd name="connsiteX9" fmla="*/ 1412742 w 1413867"/>
                <a:gd name="connsiteY9" fmla="*/ 156255 h 181570"/>
                <a:gd name="connsiteX10" fmla="*/ 1412742 w 1413867"/>
                <a:gd name="connsiteY10" fmla="*/ 26554 h 181570"/>
                <a:gd name="connsiteX11" fmla="*/ 1388424 w 1413867"/>
                <a:gd name="connsiteY11" fmla="*/ 2232 h 181570"/>
                <a:gd name="connsiteX12" fmla="*/ 196787 w 1413867"/>
                <a:gd name="connsiteY12" fmla="*/ 122512 h 181570"/>
                <a:gd name="connsiteX13" fmla="*/ 103453 w 1413867"/>
                <a:gd name="connsiteY13" fmla="*/ 91395 h 181570"/>
                <a:gd name="connsiteX14" fmla="*/ 196784 w 1413867"/>
                <a:gd name="connsiteY14" fmla="*/ 60290 h 181570"/>
                <a:gd name="connsiteX15" fmla="*/ 196784 w 1413867"/>
                <a:gd name="connsiteY15" fmla="*/ 122512 h 181570"/>
                <a:gd name="connsiteX16" fmla="*/ 1104701 w 1413867"/>
                <a:gd name="connsiteY16" fmla="*/ 131936 h 181570"/>
                <a:gd name="connsiteX17" fmla="*/ 245424 w 1413867"/>
                <a:gd name="connsiteY17" fmla="*/ 131936 h 181570"/>
                <a:gd name="connsiteX18" fmla="*/ 245424 w 1413867"/>
                <a:gd name="connsiteY18" fmla="*/ 50872 h 181570"/>
                <a:gd name="connsiteX19" fmla="*/ 1104701 w 1413867"/>
                <a:gd name="connsiteY19" fmla="*/ 50872 h 181570"/>
                <a:gd name="connsiteX20" fmla="*/ 1104701 w 1413867"/>
                <a:gd name="connsiteY20" fmla="*/ 131936 h 181570"/>
                <a:gd name="connsiteX21" fmla="*/ 1234401 w 1413867"/>
                <a:gd name="connsiteY21" fmla="*/ 131936 h 181570"/>
                <a:gd name="connsiteX22" fmla="*/ 1153338 w 1413867"/>
                <a:gd name="connsiteY22" fmla="*/ 131936 h 181570"/>
                <a:gd name="connsiteX23" fmla="*/ 1153338 w 1413867"/>
                <a:gd name="connsiteY23" fmla="*/ 50872 h 181570"/>
                <a:gd name="connsiteX24" fmla="*/ 1234401 w 1413867"/>
                <a:gd name="connsiteY24" fmla="*/ 50872 h 181570"/>
                <a:gd name="connsiteX25" fmla="*/ 1234401 w 1413867"/>
                <a:gd name="connsiteY25" fmla="*/ 131936 h 181570"/>
                <a:gd name="connsiteX26" fmla="*/ 1364105 w 1413867"/>
                <a:gd name="connsiteY26" fmla="*/ 131936 h 181570"/>
                <a:gd name="connsiteX27" fmla="*/ 1283041 w 1413867"/>
                <a:gd name="connsiteY27" fmla="*/ 131936 h 181570"/>
                <a:gd name="connsiteX28" fmla="*/ 1283041 w 1413867"/>
                <a:gd name="connsiteY28" fmla="*/ 50872 h 181570"/>
                <a:gd name="connsiteX29" fmla="*/ 1364105 w 1413867"/>
                <a:gd name="connsiteY29" fmla="*/ 50872 h 181570"/>
                <a:gd name="connsiteX30" fmla="*/ 1364105 w 1413867"/>
                <a:gd name="connsiteY30" fmla="*/ 131936 h 181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413867" h="181570">
                  <a:moveTo>
                    <a:pt x="1388424" y="2232"/>
                  </a:moveTo>
                  <a:lnTo>
                    <a:pt x="221105" y="2232"/>
                  </a:lnTo>
                  <a:cubicBezTo>
                    <a:pt x="218492" y="2232"/>
                    <a:pt x="215896" y="2655"/>
                    <a:pt x="213417" y="3480"/>
                  </a:cubicBezTo>
                  <a:lnTo>
                    <a:pt x="18862" y="68327"/>
                  </a:lnTo>
                  <a:cubicBezTo>
                    <a:pt x="8930" y="71637"/>
                    <a:pt x="2232" y="80930"/>
                    <a:pt x="2232" y="91398"/>
                  </a:cubicBezTo>
                  <a:cubicBezTo>
                    <a:pt x="2232" y="101864"/>
                    <a:pt x="8930" y="111160"/>
                    <a:pt x="18860" y="114470"/>
                  </a:cubicBezTo>
                  <a:lnTo>
                    <a:pt x="213414" y="179326"/>
                  </a:lnTo>
                  <a:cubicBezTo>
                    <a:pt x="215893" y="180154"/>
                    <a:pt x="218489" y="180573"/>
                    <a:pt x="221105" y="180573"/>
                  </a:cubicBezTo>
                  <a:lnTo>
                    <a:pt x="1388424" y="180573"/>
                  </a:lnTo>
                  <a:cubicBezTo>
                    <a:pt x="1401857" y="180573"/>
                    <a:pt x="1412742" y="169685"/>
                    <a:pt x="1412742" y="156255"/>
                  </a:cubicBezTo>
                  <a:lnTo>
                    <a:pt x="1412742" y="26554"/>
                  </a:lnTo>
                  <a:cubicBezTo>
                    <a:pt x="1412742" y="13121"/>
                    <a:pt x="1401857" y="2232"/>
                    <a:pt x="1388424" y="2232"/>
                  </a:cubicBezTo>
                  <a:close/>
                  <a:moveTo>
                    <a:pt x="196787" y="122512"/>
                  </a:moveTo>
                  <a:lnTo>
                    <a:pt x="103453" y="91395"/>
                  </a:lnTo>
                  <a:lnTo>
                    <a:pt x="196784" y="60290"/>
                  </a:lnTo>
                  <a:lnTo>
                    <a:pt x="196784" y="122512"/>
                  </a:lnTo>
                  <a:close/>
                  <a:moveTo>
                    <a:pt x="1104701" y="131936"/>
                  </a:moveTo>
                  <a:lnTo>
                    <a:pt x="245424" y="131936"/>
                  </a:lnTo>
                  <a:lnTo>
                    <a:pt x="245424" y="50872"/>
                  </a:lnTo>
                  <a:lnTo>
                    <a:pt x="1104701" y="50872"/>
                  </a:lnTo>
                  <a:lnTo>
                    <a:pt x="1104701" y="131936"/>
                  </a:lnTo>
                  <a:close/>
                  <a:moveTo>
                    <a:pt x="1234401" y="131936"/>
                  </a:moveTo>
                  <a:lnTo>
                    <a:pt x="1153338" y="131936"/>
                  </a:lnTo>
                  <a:lnTo>
                    <a:pt x="1153338" y="50872"/>
                  </a:lnTo>
                  <a:lnTo>
                    <a:pt x="1234401" y="50872"/>
                  </a:lnTo>
                  <a:lnTo>
                    <a:pt x="1234401" y="131936"/>
                  </a:lnTo>
                  <a:close/>
                  <a:moveTo>
                    <a:pt x="1364105" y="131936"/>
                  </a:moveTo>
                  <a:lnTo>
                    <a:pt x="1283041" y="131936"/>
                  </a:lnTo>
                  <a:lnTo>
                    <a:pt x="1283041" y="50872"/>
                  </a:lnTo>
                  <a:lnTo>
                    <a:pt x="1364105" y="50872"/>
                  </a:lnTo>
                  <a:lnTo>
                    <a:pt x="1364105" y="131936"/>
                  </a:ln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94" name="PA-任意多边形: 形状 1525"/>
            <p:cNvSpPr/>
            <p:nvPr>
              <p:custDataLst>
                <p:tags r:id="rId29"/>
              </p:custDataLst>
            </p:nvPr>
          </p:nvSpPr>
          <p:spPr>
            <a:xfrm>
              <a:off x="7674513" y="18064868"/>
              <a:ext cx="1413867" cy="50602"/>
            </a:xfrm>
            <a:custGeom>
              <a:avLst/>
              <a:gdLst>
                <a:gd name="connsiteX0" fmla="*/ 1388424 w 1413867"/>
                <a:gd name="connsiteY0" fmla="*/ 2232 h 50601"/>
                <a:gd name="connsiteX1" fmla="*/ 26551 w 1413867"/>
                <a:gd name="connsiteY1" fmla="*/ 2232 h 50601"/>
                <a:gd name="connsiteX2" fmla="*/ 2232 w 1413867"/>
                <a:gd name="connsiteY2" fmla="*/ 26551 h 50601"/>
                <a:gd name="connsiteX3" fmla="*/ 26551 w 1413867"/>
                <a:gd name="connsiteY3" fmla="*/ 50870 h 50601"/>
                <a:gd name="connsiteX4" fmla="*/ 1388424 w 1413867"/>
                <a:gd name="connsiteY4" fmla="*/ 50870 h 50601"/>
                <a:gd name="connsiteX5" fmla="*/ 1412742 w 1413867"/>
                <a:gd name="connsiteY5" fmla="*/ 26551 h 50601"/>
                <a:gd name="connsiteX6" fmla="*/ 1388424 w 1413867"/>
                <a:gd name="connsiteY6" fmla="*/ 2232 h 50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13867" h="50601">
                  <a:moveTo>
                    <a:pt x="1388424" y="2232"/>
                  </a:moveTo>
                  <a:lnTo>
                    <a:pt x="26551" y="2232"/>
                  </a:lnTo>
                  <a:cubicBezTo>
                    <a:pt x="13118" y="2232"/>
                    <a:pt x="2232" y="13121"/>
                    <a:pt x="2232" y="26551"/>
                  </a:cubicBezTo>
                  <a:cubicBezTo>
                    <a:pt x="2232" y="39981"/>
                    <a:pt x="13118" y="50870"/>
                    <a:pt x="26551" y="50870"/>
                  </a:cubicBezTo>
                  <a:lnTo>
                    <a:pt x="1388424" y="50870"/>
                  </a:lnTo>
                  <a:cubicBezTo>
                    <a:pt x="1401857" y="50870"/>
                    <a:pt x="1412742" y="39981"/>
                    <a:pt x="1412742" y="26551"/>
                  </a:cubicBezTo>
                  <a:cubicBezTo>
                    <a:pt x="1412742" y="13121"/>
                    <a:pt x="1401857" y="2232"/>
                    <a:pt x="1388424"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95" name="PA-任意多边形: 形状 1526"/>
            <p:cNvSpPr/>
            <p:nvPr>
              <p:custDataLst>
                <p:tags r:id="rId30"/>
              </p:custDataLst>
            </p:nvPr>
          </p:nvSpPr>
          <p:spPr>
            <a:xfrm>
              <a:off x="7674513" y="17756826"/>
              <a:ext cx="247055" cy="261938"/>
            </a:xfrm>
            <a:custGeom>
              <a:avLst/>
              <a:gdLst>
                <a:gd name="connsiteX0" fmla="*/ 221105 w 247054"/>
                <a:gd name="connsiteY0" fmla="*/ 2232 h 261937"/>
                <a:gd name="connsiteX1" fmla="*/ 26551 w 247054"/>
                <a:gd name="connsiteY1" fmla="*/ 2232 h 261937"/>
                <a:gd name="connsiteX2" fmla="*/ 2232 w 247054"/>
                <a:gd name="connsiteY2" fmla="*/ 26551 h 261937"/>
                <a:gd name="connsiteX3" fmla="*/ 2232 w 247054"/>
                <a:gd name="connsiteY3" fmla="*/ 237318 h 261937"/>
                <a:gd name="connsiteX4" fmla="*/ 26551 w 247054"/>
                <a:gd name="connsiteY4" fmla="*/ 261637 h 261937"/>
                <a:gd name="connsiteX5" fmla="*/ 50869 w 247054"/>
                <a:gd name="connsiteY5" fmla="*/ 237318 h 261937"/>
                <a:gd name="connsiteX6" fmla="*/ 50869 w 247054"/>
                <a:gd name="connsiteY6" fmla="*/ 50872 h 261937"/>
                <a:gd name="connsiteX7" fmla="*/ 196784 w 247054"/>
                <a:gd name="connsiteY7" fmla="*/ 50872 h 261937"/>
                <a:gd name="connsiteX8" fmla="*/ 196784 w 247054"/>
                <a:gd name="connsiteY8" fmla="*/ 237318 h 261937"/>
                <a:gd name="connsiteX9" fmla="*/ 221102 w 247054"/>
                <a:gd name="connsiteY9" fmla="*/ 261637 h 261937"/>
                <a:gd name="connsiteX10" fmla="*/ 245421 w 247054"/>
                <a:gd name="connsiteY10" fmla="*/ 237318 h 261937"/>
                <a:gd name="connsiteX11" fmla="*/ 245421 w 247054"/>
                <a:gd name="connsiteY11" fmla="*/ 26551 h 261937"/>
                <a:gd name="connsiteX12" fmla="*/ 221105 w 247054"/>
                <a:gd name="connsiteY12" fmla="*/ 2232 h 261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261937">
                  <a:moveTo>
                    <a:pt x="221105" y="2232"/>
                  </a:moveTo>
                  <a:lnTo>
                    <a:pt x="26551" y="2232"/>
                  </a:lnTo>
                  <a:cubicBezTo>
                    <a:pt x="13118" y="2232"/>
                    <a:pt x="2232" y="13121"/>
                    <a:pt x="2232" y="26551"/>
                  </a:cubicBezTo>
                  <a:lnTo>
                    <a:pt x="2232" y="237318"/>
                  </a:lnTo>
                  <a:cubicBezTo>
                    <a:pt x="2232" y="250749"/>
                    <a:pt x="13118" y="261637"/>
                    <a:pt x="26551" y="261637"/>
                  </a:cubicBezTo>
                  <a:cubicBezTo>
                    <a:pt x="39984" y="261637"/>
                    <a:pt x="50869" y="250749"/>
                    <a:pt x="50869" y="237318"/>
                  </a:cubicBezTo>
                  <a:lnTo>
                    <a:pt x="50869" y="50872"/>
                  </a:lnTo>
                  <a:lnTo>
                    <a:pt x="196784" y="50872"/>
                  </a:lnTo>
                  <a:lnTo>
                    <a:pt x="196784" y="237318"/>
                  </a:lnTo>
                  <a:cubicBezTo>
                    <a:pt x="196784" y="250749"/>
                    <a:pt x="207669" y="261637"/>
                    <a:pt x="221102" y="261637"/>
                  </a:cubicBezTo>
                  <a:cubicBezTo>
                    <a:pt x="234535" y="261637"/>
                    <a:pt x="245421" y="250749"/>
                    <a:pt x="245421" y="237318"/>
                  </a:cubicBezTo>
                  <a:lnTo>
                    <a:pt x="245421" y="26551"/>
                  </a:lnTo>
                  <a:cubicBezTo>
                    <a:pt x="245424" y="13121"/>
                    <a:pt x="234538"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96" name="PA-任意多边形: 形状 1527"/>
            <p:cNvSpPr/>
            <p:nvPr>
              <p:custDataLst>
                <p:tags r:id="rId31"/>
              </p:custDataLst>
            </p:nvPr>
          </p:nvSpPr>
          <p:spPr>
            <a:xfrm>
              <a:off x="7966341" y="17627123"/>
              <a:ext cx="247055" cy="392906"/>
            </a:xfrm>
            <a:custGeom>
              <a:avLst/>
              <a:gdLst>
                <a:gd name="connsiteX0" fmla="*/ 221105 w 247054"/>
                <a:gd name="connsiteY0" fmla="*/ 2232 h 392906"/>
                <a:gd name="connsiteX1" fmla="*/ 26551 w 247054"/>
                <a:gd name="connsiteY1" fmla="*/ 2232 h 392906"/>
                <a:gd name="connsiteX2" fmla="*/ 2232 w 247054"/>
                <a:gd name="connsiteY2" fmla="*/ 26551 h 392906"/>
                <a:gd name="connsiteX3" fmla="*/ 2232 w 247054"/>
                <a:gd name="connsiteY3" fmla="*/ 367019 h 392906"/>
                <a:gd name="connsiteX4" fmla="*/ 26551 w 247054"/>
                <a:gd name="connsiteY4" fmla="*/ 391338 h 392906"/>
                <a:gd name="connsiteX5" fmla="*/ 50869 w 247054"/>
                <a:gd name="connsiteY5" fmla="*/ 367019 h 392906"/>
                <a:gd name="connsiteX6" fmla="*/ 50869 w 247054"/>
                <a:gd name="connsiteY6" fmla="*/ 50872 h 392906"/>
                <a:gd name="connsiteX7" fmla="*/ 196784 w 247054"/>
                <a:gd name="connsiteY7" fmla="*/ 50872 h 392906"/>
                <a:gd name="connsiteX8" fmla="*/ 196784 w 247054"/>
                <a:gd name="connsiteY8" fmla="*/ 367022 h 392906"/>
                <a:gd name="connsiteX9" fmla="*/ 221102 w 247054"/>
                <a:gd name="connsiteY9" fmla="*/ 391341 h 392906"/>
                <a:gd name="connsiteX10" fmla="*/ 245421 w 247054"/>
                <a:gd name="connsiteY10" fmla="*/ 367022 h 392906"/>
                <a:gd name="connsiteX11" fmla="*/ 245421 w 247054"/>
                <a:gd name="connsiteY11" fmla="*/ 26554 h 392906"/>
                <a:gd name="connsiteX12" fmla="*/ 221105 w 247054"/>
                <a:gd name="connsiteY12" fmla="*/ 2232 h 392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392906">
                  <a:moveTo>
                    <a:pt x="221105" y="2232"/>
                  </a:moveTo>
                  <a:lnTo>
                    <a:pt x="26551" y="2232"/>
                  </a:lnTo>
                  <a:cubicBezTo>
                    <a:pt x="13118" y="2232"/>
                    <a:pt x="2232" y="13121"/>
                    <a:pt x="2232" y="26551"/>
                  </a:cubicBezTo>
                  <a:lnTo>
                    <a:pt x="2232" y="367019"/>
                  </a:lnTo>
                  <a:cubicBezTo>
                    <a:pt x="2232" y="380449"/>
                    <a:pt x="13118" y="391338"/>
                    <a:pt x="26551" y="391338"/>
                  </a:cubicBezTo>
                  <a:cubicBezTo>
                    <a:pt x="39984" y="391338"/>
                    <a:pt x="50869" y="380449"/>
                    <a:pt x="50869" y="367019"/>
                  </a:cubicBezTo>
                  <a:lnTo>
                    <a:pt x="50869" y="50872"/>
                  </a:lnTo>
                  <a:lnTo>
                    <a:pt x="196784" y="50872"/>
                  </a:lnTo>
                  <a:lnTo>
                    <a:pt x="196784" y="367022"/>
                  </a:lnTo>
                  <a:cubicBezTo>
                    <a:pt x="196784" y="380452"/>
                    <a:pt x="207669" y="391341"/>
                    <a:pt x="221102" y="391341"/>
                  </a:cubicBezTo>
                  <a:cubicBezTo>
                    <a:pt x="234535" y="391341"/>
                    <a:pt x="245421" y="380452"/>
                    <a:pt x="245421" y="367022"/>
                  </a:cubicBezTo>
                  <a:lnTo>
                    <a:pt x="245421" y="26554"/>
                  </a:lnTo>
                  <a:cubicBezTo>
                    <a:pt x="245427" y="13121"/>
                    <a:pt x="234541"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97" name="PA-任意多边形: 形状 1528"/>
            <p:cNvSpPr/>
            <p:nvPr>
              <p:custDataLst>
                <p:tags r:id="rId32"/>
              </p:custDataLst>
            </p:nvPr>
          </p:nvSpPr>
          <p:spPr>
            <a:xfrm>
              <a:off x="8258172" y="17497422"/>
              <a:ext cx="247055" cy="520898"/>
            </a:xfrm>
            <a:custGeom>
              <a:avLst/>
              <a:gdLst>
                <a:gd name="connsiteX0" fmla="*/ 221105 w 247054"/>
                <a:gd name="connsiteY0" fmla="*/ 2232 h 520898"/>
                <a:gd name="connsiteX1" fmla="*/ 26551 w 247054"/>
                <a:gd name="connsiteY1" fmla="*/ 2232 h 520898"/>
                <a:gd name="connsiteX2" fmla="*/ 2232 w 247054"/>
                <a:gd name="connsiteY2" fmla="*/ 26551 h 520898"/>
                <a:gd name="connsiteX3" fmla="*/ 2232 w 247054"/>
                <a:gd name="connsiteY3" fmla="*/ 496720 h 520898"/>
                <a:gd name="connsiteX4" fmla="*/ 26551 w 247054"/>
                <a:gd name="connsiteY4" fmla="*/ 521038 h 520898"/>
                <a:gd name="connsiteX5" fmla="*/ 50869 w 247054"/>
                <a:gd name="connsiteY5" fmla="*/ 496720 h 520898"/>
                <a:gd name="connsiteX6" fmla="*/ 50869 w 247054"/>
                <a:gd name="connsiteY6" fmla="*/ 50869 h 520898"/>
                <a:gd name="connsiteX7" fmla="*/ 196784 w 247054"/>
                <a:gd name="connsiteY7" fmla="*/ 50869 h 520898"/>
                <a:gd name="connsiteX8" fmla="*/ 196784 w 247054"/>
                <a:gd name="connsiteY8" fmla="*/ 496720 h 520898"/>
                <a:gd name="connsiteX9" fmla="*/ 221102 w 247054"/>
                <a:gd name="connsiteY9" fmla="*/ 521038 h 520898"/>
                <a:gd name="connsiteX10" fmla="*/ 245421 w 247054"/>
                <a:gd name="connsiteY10" fmla="*/ 496720 h 520898"/>
                <a:gd name="connsiteX11" fmla="*/ 245421 w 247054"/>
                <a:gd name="connsiteY11" fmla="*/ 26551 h 520898"/>
                <a:gd name="connsiteX12" fmla="*/ 221105 w 247054"/>
                <a:gd name="connsiteY12" fmla="*/ 2232 h 5208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520898">
                  <a:moveTo>
                    <a:pt x="221105" y="2232"/>
                  </a:moveTo>
                  <a:lnTo>
                    <a:pt x="26551" y="2232"/>
                  </a:lnTo>
                  <a:cubicBezTo>
                    <a:pt x="13118" y="2232"/>
                    <a:pt x="2232" y="13121"/>
                    <a:pt x="2232" y="26551"/>
                  </a:cubicBezTo>
                  <a:lnTo>
                    <a:pt x="2232" y="496720"/>
                  </a:lnTo>
                  <a:cubicBezTo>
                    <a:pt x="2232" y="510150"/>
                    <a:pt x="13118" y="521038"/>
                    <a:pt x="26551" y="521038"/>
                  </a:cubicBezTo>
                  <a:cubicBezTo>
                    <a:pt x="39984" y="521038"/>
                    <a:pt x="50869" y="510150"/>
                    <a:pt x="50869" y="496720"/>
                  </a:cubicBezTo>
                  <a:lnTo>
                    <a:pt x="50869" y="50869"/>
                  </a:lnTo>
                  <a:lnTo>
                    <a:pt x="196784" y="50869"/>
                  </a:lnTo>
                  <a:lnTo>
                    <a:pt x="196784" y="496720"/>
                  </a:lnTo>
                  <a:cubicBezTo>
                    <a:pt x="196784" y="510150"/>
                    <a:pt x="207669" y="521038"/>
                    <a:pt x="221102" y="521038"/>
                  </a:cubicBezTo>
                  <a:cubicBezTo>
                    <a:pt x="234535" y="521038"/>
                    <a:pt x="245421" y="510150"/>
                    <a:pt x="245421" y="496720"/>
                  </a:cubicBezTo>
                  <a:lnTo>
                    <a:pt x="245421" y="26551"/>
                  </a:lnTo>
                  <a:cubicBezTo>
                    <a:pt x="245424" y="13121"/>
                    <a:pt x="234538"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98" name="PA-任意多边形: 形状 1529"/>
            <p:cNvSpPr/>
            <p:nvPr>
              <p:custDataLst>
                <p:tags r:id="rId33"/>
              </p:custDataLst>
            </p:nvPr>
          </p:nvSpPr>
          <p:spPr>
            <a:xfrm>
              <a:off x="8550000" y="17367718"/>
              <a:ext cx="247055" cy="651867"/>
            </a:xfrm>
            <a:custGeom>
              <a:avLst/>
              <a:gdLst>
                <a:gd name="connsiteX0" fmla="*/ 221105 w 247054"/>
                <a:gd name="connsiteY0" fmla="*/ 2232 h 651867"/>
                <a:gd name="connsiteX1" fmla="*/ 26551 w 247054"/>
                <a:gd name="connsiteY1" fmla="*/ 2232 h 651867"/>
                <a:gd name="connsiteX2" fmla="*/ 2232 w 247054"/>
                <a:gd name="connsiteY2" fmla="*/ 26551 h 651867"/>
                <a:gd name="connsiteX3" fmla="*/ 2232 w 247054"/>
                <a:gd name="connsiteY3" fmla="*/ 626424 h 651867"/>
                <a:gd name="connsiteX4" fmla="*/ 26551 w 247054"/>
                <a:gd name="connsiteY4" fmla="*/ 650742 h 651867"/>
                <a:gd name="connsiteX5" fmla="*/ 50869 w 247054"/>
                <a:gd name="connsiteY5" fmla="*/ 626424 h 651867"/>
                <a:gd name="connsiteX6" fmla="*/ 50869 w 247054"/>
                <a:gd name="connsiteY6" fmla="*/ 50872 h 651867"/>
                <a:gd name="connsiteX7" fmla="*/ 196784 w 247054"/>
                <a:gd name="connsiteY7" fmla="*/ 50872 h 651867"/>
                <a:gd name="connsiteX8" fmla="*/ 196784 w 247054"/>
                <a:gd name="connsiteY8" fmla="*/ 626427 h 651867"/>
                <a:gd name="connsiteX9" fmla="*/ 221102 w 247054"/>
                <a:gd name="connsiteY9" fmla="*/ 650745 h 651867"/>
                <a:gd name="connsiteX10" fmla="*/ 245421 w 247054"/>
                <a:gd name="connsiteY10" fmla="*/ 626427 h 651867"/>
                <a:gd name="connsiteX11" fmla="*/ 245421 w 247054"/>
                <a:gd name="connsiteY11" fmla="*/ 26554 h 651867"/>
                <a:gd name="connsiteX12" fmla="*/ 221105 w 247054"/>
                <a:gd name="connsiteY12" fmla="*/ 2232 h 65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651867">
                  <a:moveTo>
                    <a:pt x="221105" y="2232"/>
                  </a:moveTo>
                  <a:lnTo>
                    <a:pt x="26551" y="2232"/>
                  </a:lnTo>
                  <a:cubicBezTo>
                    <a:pt x="13118" y="2232"/>
                    <a:pt x="2232" y="13121"/>
                    <a:pt x="2232" y="26551"/>
                  </a:cubicBezTo>
                  <a:lnTo>
                    <a:pt x="2232" y="626424"/>
                  </a:lnTo>
                  <a:cubicBezTo>
                    <a:pt x="2232" y="639854"/>
                    <a:pt x="13118" y="650742"/>
                    <a:pt x="26551" y="650742"/>
                  </a:cubicBezTo>
                  <a:cubicBezTo>
                    <a:pt x="39984" y="650742"/>
                    <a:pt x="50869" y="639854"/>
                    <a:pt x="50869" y="626424"/>
                  </a:cubicBezTo>
                  <a:lnTo>
                    <a:pt x="50869" y="50872"/>
                  </a:lnTo>
                  <a:lnTo>
                    <a:pt x="196784" y="50872"/>
                  </a:lnTo>
                  <a:lnTo>
                    <a:pt x="196784" y="626427"/>
                  </a:lnTo>
                  <a:cubicBezTo>
                    <a:pt x="196784" y="639857"/>
                    <a:pt x="207669" y="650745"/>
                    <a:pt x="221102" y="650745"/>
                  </a:cubicBezTo>
                  <a:cubicBezTo>
                    <a:pt x="234535" y="650745"/>
                    <a:pt x="245421" y="639857"/>
                    <a:pt x="245421" y="626427"/>
                  </a:cubicBezTo>
                  <a:lnTo>
                    <a:pt x="245421" y="26554"/>
                  </a:lnTo>
                  <a:cubicBezTo>
                    <a:pt x="245427" y="13124"/>
                    <a:pt x="234541"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99" name="PA-任意多边形: 形状 1530"/>
            <p:cNvSpPr/>
            <p:nvPr>
              <p:custDataLst>
                <p:tags r:id="rId34"/>
              </p:custDataLst>
            </p:nvPr>
          </p:nvSpPr>
          <p:spPr>
            <a:xfrm>
              <a:off x="8841831" y="17238018"/>
              <a:ext cx="247055" cy="779859"/>
            </a:xfrm>
            <a:custGeom>
              <a:avLst/>
              <a:gdLst>
                <a:gd name="connsiteX0" fmla="*/ 221105 w 247054"/>
                <a:gd name="connsiteY0" fmla="*/ 2232 h 779859"/>
                <a:gd name="connsiteX1" fmla="*/ 26551 w 247054"/>
                <a:gd name="connsiteY1" fmla="*/ 2232 h 779859"/>
                <a:gd name="connsiteX2" fmla="*/ 2232 w 247054"/>
                <a:gd name="connsiteY2" fmla="*/ 26551 h 779859"/>
                <a:gd name="connsiteX3" fmla="*/ 2232 w 247054"/>
                <a:gd name="connsiteY3" fmla="*/ 756124 h 779859"/>
                <a:gd name="connsiteX4" fmla="*/ 26551 w 247054"/>
                <a:gd name="connsiteY4" fmla="*/ 780443 h 779859"/>
                <a:gd name="connsiteX5" fmla="*/ 50869 w 247054"/>
                <a:gd name="connsiteY5" fmla="*/ 756124 h 779859"/>
                <a:gd name="connsiteX6" fmla="*/ 50869 w 247054"/>
                <a:gd name="connsiteY6" fmla="*/ 50869 h 779859"/>
                <a:gd name="connsiteX7" fmla="*/ 196784 w 247054"/>
                <a:gd name="connsiteY7" fmla="*/ 50869 h 779859"/>
                <a:gd name="connsiteX8" fmla="*/ 196784 w 247054"/>
                <a:gd name="connsiteY8" fmla="*/ 756124 h 779859"/>
                <a:gd name="connsiteX9" fmla="*/ 221102 w 247054"/>
                <a:gd name="connsiteY9" fmla="*/ 780443 h 779859"/>
                <a:gd name="connsiteX10" fmla="*/ 245421 w 247054"/>
                <a:gd name="connsiteY10" fmla="*/ 756124 h 779859"/>
                <a:gd name="connsiteX11" fmla="*/ 245421 w 247054"/>
                <a:gd name="connsiteY11" fmla="*/ 26551 h 779859"/>
                <a:gd name="connsiteX12" fmla="*/ 221105 w 247054"/>
                <a:gd name="connsiteY12" fmla="*/ 2232 h 779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7054" h="779859">
                  <a:moveTo>
                    <a:pt x="221105" y="2232"/>
                  </a:moveTo>
                  <a:lnTo>
                    <a:pt x="26551" y="2232"/>
                  </a:lnTo>
                  <a:cubicBezTo>
                    <a:pt x="13118" y="2232"/>
                    <a:pt x="2232" y="13121"/>
                    <a:pt x="2232" y="26551"/>
                  </a:cubicBezTo>
                  <a:lnTo>
                    <a:pt x="2232" y="756124"/>
                  </a:lnTo>
                  <a:cubicBezTo>
                    <a:pt x="2232" y="769555"/>
                    <a:pt x="13118" y="780443"/>
                    <a:pt x="26551" y="780443"/>
                  </a:cubicBezTo>
                  <a:cubicBezTo>
                    <a:pt x="39984" y="780443"/>
                    <a:pt x="50869" y="769555"/>
                    <a:pt x="50869" y="756124"/>
                  </a:cubicBezTo>
                  <a:lnTo>
                    <a:pt x="50869" y="50869"/>
                  </a:lnTo>
                  <a:lnTo>
                    <a:pt x="196784" y="50869"/>
                  </a:lnTo>
                  <a:lnTo>
                    <a:pt x="196784" y="756124"/>
                  </a:lnTo>
                  <a:cubicBezTo>
                    <a:pt x="196784" y="769555"/>
                    <a:pt x="207669" y="780443"/>
                    <a:pt x="221102" y="780443"/>
                  </a:cubicBezTo>
                  <a:cubicBezTo>
                    <a:pt x="234535" y="780443"/>
                    <a:pt x="245421" y="769555"/>
                    <a:pt x="245421" y="756124"/>
                  </a:cubicBezTo>
                  <a:lnTo>
                    <a:pt x="245421" y="26551"/>
                  </a:lnTo>
                  <a:cubicBezTo>
                    <a:pt x="245424" y="13121"/>
                    <a:pt x="234538" y="2232"/>
                    <a:pt x="221105" y="2232"/>
                  </a:cubicBezTo>
                  <a:close/>
                </a:path>
              </a:pathLst>
            </a:custGeom>
            <a:grpFill/>
            <a:ln w="9525" cap="flat">
              <a:noFill/>
              <a:prstDash val="solid"/>
              <a:miter/>
            </a:ln>
          </p:spPr>
          <p:txBody>
            <a:bodyPr rtlCol="0"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grpSp>
      <p:sp>
        <p:nvSpPr>
          <p:cNvPr id="179" name="三角形 178"/>
          <p:cNvSpPr/>
          <p:nvPr>
            <p:custDataLst>
              <p:tags r:id="rId21"/>
            </p:custDataLst>
          </p:nvPr>
        </p:nvSpPr>
        <p:spPr>
          <a:xfrm rot="10800000">
            <a:off x="2121427" y="4465201"/>
            <a:ext cx="107259" cy="53445"/>
          </a:xfrm>
          <a:prstGeom prst="triangl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88" name="菱形 1"/>
          <p:cNvSpPr/>
          <p:nvPr>
            <p:custDataLst>
              <p:tags r:id="rId22"/>
            </p:custDataLst>
          </p:nvPr>
        </p:nvSpPr>
        <p:spPr>
          <a:xfrm>
            <a:off x="1886585" y="3948066"/>
            <a:ext cx="531029" cy="570580"/>
          </a:xfrm>
          <a:custGeom>
            <a:avLst/>
            <a:gdLst>
              <a:gd name="connsiteX0" fmla="*/ 0 w 1094340"/>
              <a:gd name="connsiteY0" fmla="*/ 547170 h 1094340"/>
              <a:gd name="connsiteX1" fmla="*/ 547170 w 1094340"/>
              <a:gd name="connsiteY1" fmla="*/ 0 h 1094340"/>
              <a:gd name="connsiteX2" fmla="*/ 1094340 w 1094340"/>
              <a:gd name="connsiteY2" fmla="*/ 547170 h 1094340"/>
              <a:gd name="connsiteX3" fmla="*/ 547170 w 1094340"/>
              <a:gd name="connsiteY3" fmla="*/ 1094340 h 1094340"/>
              <a:gd name="connsiteX4" fmla="*/ 0 w 1094340"/>
              <a:gd name="connsiteY4" fmla="*/ 547170 h 1094340"/>
              <a:gd name="connsiteX0-1" fmla="*/ 1094340 w 1185780"/>
              <a:gd name="connsiteY0-2" fmla="*/ 547170 h 1094340"/>
              <a:gd name="connsiteX1-3" fmla="*/ 547170 w 1185780"/>
              <a:gd name="connsiteY1-4" fmla="*/ 1094340 h 1094340"/>
              <a:gd name="connsiteX2-5" fmla="*/ 0 w 1185780"/>
              <a:gd name="connsiteY2-6" fmla="*/ 547170 h 1094340"/>
              <a:gd name="connsiteX3-7" fmla="*/ 547170 w 1185780"/>
              <a:gd name="connsiteY3-8" fmla="*/ 0 h 1094340"/>
              <a:gd name="connsiteX4-9" fmla="*/ 1185780 w 1185780"/>
              <a:gd name="connsiteY4-10" fmla="*/ 638610 h 1094340"/>
              <a:gd name="connsiteX0-11" fmla="*/ 1094340 w 1094340"/>
              <a:gd name="connsiteY0-12" fmla="*/ 547170 h 1094340"/>
              <a:gd name="connsiteX1-13" fmla="*/ 547170 w 1094340"/>
              <a:gd name="connsiteY1-14" fmla="*/ 1094340 h 1094340"/>
              <a:gd name="connsiteX2-15" fmla="*/ 0 w 1094340"/>
              <a:gd name="connsiteY2-16" fmla="*/ 547170 h 1094340"/>
              <a:gd name="connsiteX3-17" fmla="*/ 547170 w 1094340"/>
              <a:gd name="connsiteY3-18" fmla="*/ 0 h 1094340"/>
              <a:gd name="connsiteX4-19" fmla="*/ 1019092 w 1094340"/>
              <a:gd name="connsiteY4-20" fmla="*/ 481447 h 1094340"/>
              <a:gd name="connsiteX0-21" fmla="*/ 1015759 w 1019092"/>
              <a:gd name="connsiteY0-22" fmla="*/ 623370 h 1094340"/>
              <a:gd name="connsiteX1-23" fmla="*/ 547170 w 1019092"/>
              <a:gd name="connsiteY1-24" fmla="*/ 1094340 h 1094340"/>
              <a:gd name="connsiteX2-25" fmla="*/ 0 w 1019092"/>
              <a:gd name="connsiteY2-26" fmla="*/ 547170 h 1094340"/>
              <a:gd name="connsiteX3-27" fmla="*/ 547170 w 1019092"/>
              <a:gd name="connsiteY3-28" fmla="*/ 0 h 1094340"/>
              <a:gd name="connsiteX4-29" fmla="*/ 1019092 w 1019092"/>
              <a:gd name="connsiteY4-30" fmla="*/ 481447 h 109434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9092" h="1094340">
                <a:moveTo>
                  <a:pt x="1015759" y="623370"/>
                </a:moveTo>
                <a:lnTo>
                  <a:pt x="547170" y="1094340"/>
                </a:lnTo>
                <a:lnTo>
                  <a:pt x="0" y="547170"/>
                </a:lnTo>
                <a:lnTo>
                  <a:pt x="547170" y="0"/>
                </a:lnTo>
                <a:lnTo>
                  <a:pt x="1019092" y="481447"/>
                </a:lnTo>
              </a:path>
            </a:pathLst>
          </a:custGeom>
          <a:noFill/>
          <a:ln w="127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89" name="椭圆 188"/>
          <p:cNvSpPr/>
          <p:nvPr>
            <p:custDataLst>
              <p:tags r:id="rId23"/>
            </p:custDataLst>
          </p:nvPr>
        </p:nvSpPr>
        <p:spPr>
          <a:xfrm>
            <a:off x="2403312" y="4187438"/>
            <a:ext cx="31237" cy="31239"/>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90" name="椭圆 189"/>
          <p:cNvSpPr/>
          <p:nvPr>
            <p:custDataLst>
              <p:tags r:id="rId24"/>
            </p:custDataLst>
          </p:nvPr>
        </p:nvSpPr>
        <p:spPr>
          <a:xfrm>
            <a:off x="2403312" y="4256314"/>
            <a:ext cx="31237" cy="30863"/>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000">
              <a:latin typeface="Arial" panose="020B0604020202020204" pitchFamily="34" charset="0"/>
              <a:ea typeface="微软雅黑" panose="020B0503020204020204" pitchFamily="34" charset="-122"/>
              <a:sym typeface="Arial" panose="020B0604020202020204" pitchFamily="34" charset="0"/>
            </a:endParaRPr>
          </a:p>
        </p:txBody>
      </p:sp>
      <p:sp>
        <p:nvSpPr>
          <p:cNvPr id="100" name="文本框 99"/>
          <p:cNvSpPr txBox="1"/>
          <p:nvPr>
            <p:custDataLst>
              <p:tags r:id="rId25"/>
            </p:custDataLst>
          </p:nvPr>
        </p:nvSpPr>
        <p:spPr>
          <a:xfrm>
            <a:off x="2467682" y="3767039"/>
            <a:ext cx="4681783" cy="789629"/>
          </a:xfrm>
          <a:prstGeom prst="rect">
            <a:avLst/>
          </a:prstGeom>
          <a:noFill/>
        </p:spPr>
        <p:txBody>
          <a:bodyPr wrap="square" rtlCol="0" anchor="ctr" anchorCtr="0"/>
          <a:lstStyle/>
          <a:p>
            <a:pPr marL="0" lvl="0" indent="0" algn="l" fontAlgn="auto">
              <a:lnSpc>
                <a:spcPct val="130000"/>
              </a:lnSpc>
              <a:spcBef>
                <a:spcPts val="0"/>
              </a:spcBef>
              <a:spcAft>
                <a:spcPts val="0"/>
              </a:spcAft>
              <a:buSzPct val="100000"/>
            </a:pPr>
            <a:r>
              <a:rPr lang="zh-CN" altLang="en-US" sz="1200">
                <a:sym typeface="+mn-ea"/>
              </a:rPr>
              <a:t>可知使用信息摘要可以保证传输数据的完整性，只需要双方比对生成的信息摘要是否相同即可判断数据有没有被</a:t>
            </a:r>
            <a:r>
              <a:rPr lang="zh-CN" altLang="en-US" sz="1200" b="1">
                <a:sym typeface="+mn-ea"/>
              </a:rPr>
              <a:t>篡改</a:t>
            </a:r>
            <a:r>
              <a:rPr lang="zh-CN" altLang="en-US" sz="1200">
                <a:sym typeface="+mn-ea"/>
              </a:rPr>
              <a:t>，但是这样会出现一个问题，就是当发送方发送的数据和信息摘要都被篡改了，那么接收方拿到错误的数据生成的信息摘要也和篡改的信息摘要相同，接受方就无能为力了，这个问题，在后面的数字签名技术会解决。</a:t>
            </a:r>
            <a:endParaRPr lang="zh-CN" altLang="en-US" sz="1200" spc="150">
              <a:solidFill>
                <a:schemeClr val="tx1">
                  <a:lumMod val="85000"/>
                  <a:lumOff val="15000"/>
                </a:schemeClr>
              </a:solidFill>
              <a:latin typeface="Arial" panose="020B0604020202020204" pitchFamily="34" charset="0"/>
              <a:ea typeface="微软雅黑" panose="020B0503020204020204" pitchFamily="34" charset="-122"/>
              <a:sym typeface="+mn-ea"/>
            </a:endParaRPr>
          </a:p>
        </p:txBody>
      </p:sp>
      <p:sp>
        <p:nvSpPr>
          <p:cNvPr id="12" name="文本框 11"/>
          <p:cNvSpPr txBox="1"/>
          <p:nvPr>
            <p:custDataLst>
              <p:tags r:id="rId26"/>
            </p:custDataLst>
          </p:nvPr>
        </p:nvSpPr>
        <p:spPr>
          <a:xfrm>
            <a:off x="1115060" y="411480"/>
            <a:ext cx="5509895" cy="337185"/>
          </a:xfrm>
          <a:prstGeom prst="rect">
            <a:avLst/>
          </a:prstGeom>
          <a:noFill/>
        </p:spPr>
        <p:txBody>
          <a:bodyPr wrap="square" rtlCol="0">
            <a:spAutoFit/>
          </a:bodyPr>
          <a:lstStyle/>
          <a:p>
            <a:pPr algn="l">
              <a:buClrTx/>
              <a:buSzTx/>
              <a:buFontTx/>
            </a:pPr>
            <a:r>
              <a:rPr lang="zh-CN" altLang="en-US" sz="1600" dirty="0">
                <a:solidFill>
                  <a:schemeClr val="bg1">
                    <a:lumMod val="50000"/>
                  </a:schemeClr>
                </a:solidFill>
                <a:latin typeface="Impact" panose="020B0806030902050204" pitchFamily="34" charset="0"/>
                <a:ea typeface="微软雅黑" panose="020B0503020204020204" pitchFamily="34" charset="-122"/>
                <a:sym typeface="+mn-ea"/>
              </a:rPr>
              <a:t>信息摘要-完整性</a:t>
            </a:r>
            <a:endParaRPr lang="zh-CN" altLang="en-US" sz="1600" dirty="0">
              <a:solidFill>
                <a:schemeClr val="bg1">
                  <a:lumMod val="50000"/>
                </a:schemeClr>
              </a:solidFill>
              <a:latin typeface="Impact" panose="020B0806030902050204" pitchFamily="34" charset="0"/>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4" name="组合 123"/>
          <p:cNvGrpSpPr/>
          <p:nvPr/>
        </p:nvGrpSpPr>
        <p:grpSpPr>
          <a:xfrm>
            <a:off x="1187624" y="195486"/>
            <a:ext cx="1515760" cy="72008"/>
            <a:chOff x="539552" y="195486"/>
            <a:chExt cx="1482080" cy="72008"/>
          </a:xfrm>
        </p:grpSpPr>
        <p:sp>
          <p:nvSpPr>
            <p:cNvPr id="125" name="矩形 12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7" name="TextBox 12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2" name="文本框 1"/>
          <p:cNvSpPr txBox="1"/>
          <p:nvPr>
            <p:custDataLst>
              <p:tags r:id="rId2"/>
            </p:custDataLst>
          </p:nvPr>
        </p:nvSpPr>
        <p:spPr>
          <a:xfrm>
            <a:off x="611505" y="843280"/>
            <a:ext cx="7871460" cy="1714500"/>
          </a:xfrm>
          <a:prstGeom prst="rect">
            <a:avLst/>
          </a:prstGeom>
          <a:noFill/>
        </p:spPr>
        <p:txBody>
          <a:bodyPr wrap="square" rtlCol="0">
            <a:noAutofit/>
          </a:bodyPr>
          <a:lstStyle/>
          <a:p>
            <a:r>
              <a:rPr lang="zh-CN" altLang="en-US" sz="1200" dirty="0"/>
              <a:t>上述技术只保证了数据传输过程的保密性和完整性，但却无法保证发送者是否非法，即在传输过程中，数据被第三方截获，即使他不能解密获取真实数据，但是他可以伪造一段数据，也用加密算法加密后再发送给接收方，那么接收方无法判断发送方是否合法，其只会用发送方告诉他的方法来解密。此时就要用到数字签名技术来验证发送方是否合法。</a:t>
            </a:r>
          </a:p>
          <a:p>
            <a:endParaRPr lang="zh-CN" altLang="en-US" sz="1200" dirty="0"/>
          </a:p>
          <a:p>
            <a:r>
              <a:rPr lang="zh-CN" altLang="en-US" sz="1200" dirty="0"/>
              <a:t>数字签名属于非对称加密体制，主要功能有：</a:t>
            </a:r>
            <a:r>
              <a:rPr lang="zh-CN" altLang="en-US" sz="1200" b="1" dirty="0">
                <a:solidFill>
                  <a:srgbClr val="FF0000"/>
                </a:solidFill>
              </a:rPr>
              <a:t>不可否认、无法篡改和伪造</a:t>
            </a:r>
            <a:r>
              <a:rPr lang="en-US" altLang="zh-CN" sz="1200" b="1" dirty="0">
                <a:solidFill>
                  <a:srgbClr val="FF0000"/>
                </a:solidFill>
              </a:rPr>
              <a:t>(</a:t>
            </a:r>
            <a:r>
              <a:rPr lang="zh-CN" altLang="en-US" sz="1200" b="1" dirty="0">
                <a:solidFill>
                  <a:srgbClr val="FF0000"/>
                </a:solidFill>
              </a:rPr>
              <a:t>报文鉴别</a:t>
            </a:r>
            <a:r>
              <a:rPr lang="en-US" altLang="zh-CN" sz="1200" b="1" dirty="0">
                <a:solidFill>
                  <a:srgbClr val="FF0000"/>
                </a:solidFill>
              </a:rPr>
              <a:t>)</a:t>
            </a:r>
            <a:r>
              <a:rPr lang="zh-CN" altLang="en-US" sz="1200" b="1" dirty="0">
                <a:solidFill>
                  <a:srgbClr val="FF0000"/>
                </a:solidFill>
              </a:rPr>
              <a:t>、报文的完整性</a:t>
            </a:r>
            <a:r>
              <a:rPr lang="zh-CN" altLang="en-US" sz="1200" dirty="0"/>
              <a:t>。</a:t>
            </a:r>
          </a:p>
          <a:p>
            <a:endParaRPr lang="zh-CN" altLang="en-US" sz="1200" dirty="0"/>
          </a:p>
          <a:p>
            <a:r>
              <a:rPr lang="zh-CN" altLang="en-US" sz="1200" dirty="0"/>
              <a:t>原理：若发送方需要发送数据，应该使用发送方的私钥进行数字签名，而其公钥是共享的，任何接收方都可以拿来解密，因此，接收方使用了发送方的公钥解密，就必然知道此数据是由发送方的私钥加密的，而发送的私钥只属于发送方，唯一标识了数据是由谁发送的，这就是数字签名的过程原理。</a:t>
            </a:r>
          </a:p>
        </p:txBody>
      </p:sp>
      <p:pic>
        <p:nvPicPr>
          <p:cNvPr id="4" name="图片 3"/>
          <p:cNvPicPr>
            <a:picLocks noChangeAspect="1"/>
          </p:cNvPicPr>
          <p:nvPr>
            <p:custDataLst>
              <p:tags r:id="rId3"/>
            </p:custDataLst>
          </p:nvPr>
        </p:nvPicPr>
        <p:blipFill>
          <a:blip r:embed="rId7"/>
          <a:stretch>
            <a:fillRect/>
          </a:stretch>
        </p:blipFill>
        <p:spPr>
          <a:xfrm>
            <a:off x="683895" y="2787650"/>
            <a:ext cx="7629525" cy="1846580"/>
          </a:xfrm>
          <a:prstGeom prst="rect">
            <a:avLst/>
          </a:prstGeom>
        </p:spPr>
      </p:pic>
      <p:sp>
        <p:nvSpPr>
          <p:cNvPr id="5" name="文本框 4"/>
          <p:cNvSpPr txBox="1"/>
          <p:nvPr>
            <p:custDataLst>
              <p:tags r:id="rId4"/>
            </p:custDataLst>
          </p:nvPr>
        </p:nvSpPr>
        <p:spPr>
          <a:xfrm>
            <a:off x="1115060" y="483870"/>
            <a:ext cx="4064000" cy="337185"/>
          </a:xfrm>
          <a:prstGeom prst="rect">
            <a:avLst/>
          </a:prstGeom>
          <a:noFill/>
        </p:spPr>
        <p:txBody>
          <a:bodyPr wrap="square" rtlCol="0">
            <a:spAutoFit/>
          </a:bodyPr>
          <a:lstStyle/>
          <a:p>
            <a:pPr algn="l">
              <a:buClrTx/>
              <a:buSzTx/>
              <a:buFontTx/>
            </a:pPr>
            <a:r>
              <a:rPr lang="zh-CN" altLang="en-US" sz="1600" dirty="0">
                <a:solidFill>
                  <a:schemeClr val="bg1">
                    <a:lumMod val="50000"/>
                  </a:schemeClr>
                </a:solidFill>
                <a:latin typeface="Impact" panose="020B0806030902050204" pitchFamily="34" charset="0"/>
                <a:ea typeface="微软雅黑" panose="020B0503020204020204" pitchFamily="34" charset="-122"/>
              </a:rPr>
              <a:t>数字签名-不可抵赖性</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组合 60"/>
          <p:cNvGrpSpPr/>
          <p:nvPr/>
        </p:nvGrpSpPr>
        <p:grpSpPr>
          <a:xfrm>
            <a:off x="1187624" y="195486"/>
            <a:ext cx="1515760" cy="72008"/>
            <a:chOff x="539552" y="195486"/>
            <a:chExt cx="1482080" cy="72008"/>
          </a:xfrm>
        </p:grpSpPr>
        <p:sp>
          <p:nvSpPr>
            <p:cNvPr id="119" name="矩形 118"/>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1" name="TextBox 120"/>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2" name="文本框 1"/>
          <p:cNvSpPr txBox="1"/>
          <p:nvPr>
            <p:custDataLst>
              <p:tags r:id="rId2"/>
            </p:custDataLst>
          </p:nvPr>
        </p:nvSpPr>
        <p:spPr>
          <a:xfrm>
            <a:off x="251460" y="1131570"/>
            <a:ext cx="8771255" cy="3794760"/>
          </a:xfrm>
          <a:prstGeom prst="rect">
            <a:avLst/>
          </a:prstGeom>
          <a:noFill/>
        </p:spPr>
        <p:txBody>
          <a:bodyPr wrap="square" rtlCol="0">
            <a:noAutofit/>
          </a:bodyPr>
          <a:lstStyle/>
          <a:p>
            <a:r>
              <a:rPr lang="zh-CN" altLang="en-US" sz="1200"/>
              <a:t>上述的技术都是在原发送方是正确的的情况下所做的加密和认证技术，然而当发送方本身就是伪造的，即发送的公钥本身就是假的，那么后续的加密、数字签名都没有意义了，因此对发送方的公钥进行验证是十分重要的。</a:t>
            </a:r>
          </a:p>
          <a:p>
            <a:endParaRPr lang="zh-CN" altLang="en-US" sz="1200"/>
          </a:p>
          <a:p>
            <a:r>
              <a:rPr lang="zh-CN" altLang="en-US" sz="1200">
                <a:sym typeface="+mn-ea"/>
              </a:rPr>
              <a:t>数字证书又称为数字标识，由用户申请，证书签证机关CA对其核实签发的，对用户的公钥的认证。</a:t>
            </a:r>
            <a:r>
              <a:rPr lang="zh-CN" altLang="en-US" sz="1200"/>
              <a:t>现在的数字证书版本大多为x.509。</a:t>
            </a:r>
          </a:p>
          <a:p>
            <a:endParaRPr lang="zh-CN" altLang="en-US" sz="1200"/>
          </a:p>
          <a:p>
            <a:r>
              <a:rPr lang="zh-CN" altLang="en-US" sz="1200"/>
              <a:t>数字证书的原理：每一个发送方都要先向CA申请数字证书，数字证书是经过CA数字签名了的，也即CA使用私钥加密，当发送方要发送数据时，接收方首先下载CA的公钥，去验证数字证书的真伪，如果是真的，就能保证发送方是真的，因为CA是官方权威的机构，其合法性毋庸置疑。</a:t>
            </a:r>
          </a:p>
          <a:p>
            <a:endParaRPr lang="zh-CN" altLang="en-US" sz="1200"/>
          </a:p>
          <a:p>
            <a:r>
              <a:rPr lang="zh-CN" altLang="en-US" sz="1200"/>
              <a:t>数字证书的格式：序列号、版本号、签名算法、发行者ID、发行者、主体ID、有效期、公钥。</a:t>
            </a:r>
          </a:p>
          <a:p>
            <a:endParaRPr lang="zh-CN" altLang="en-US" sz="1200"/>
          </a:p>
          <a:p>
            <a:r>
              <a:rPr lang="zh-CN" altLang="en-US" sz="1200"/>
              <a:t>最安全的过程要验证两步</a:t>
            </a:r>
          </a:p>
          <a:p>
            <a:r>
              <a:rPr lang="zh-CN" altLang="en-US" sz="1200"/>
              <a:t>1、在网银系统中，使用网银时，要先下载该银行的数字证书，之后，本地客户机会用CA的公钥对数字证书进行解密，解密成功说明是CA颁发的，是该银行系统而非黑客冒充。</a:t>
            </a:r>
          </a:p>
          <a:p>
            <a:r>
              <a:rPr lang="zh-CN" altLang="en-US" sz="1200"/>
              <a:t>2、确认了通信对方无误后，就可以采用上述的一系列加密和认证技术来对通信数据进行加密，确保数据不会在发送过程中被截获篡改。</a:t>
            </a:r>
          </a:p>
        </p:txBody>
      </p:sp>
      <p:sp>
        <p:nvSpPr>
          <p:cNvPr id="4" name="文本框 3"/>
          <p:cNvSpPr txBox="1"/>
          <p:nvPr>
            <p:custDataLst>
              <p:tags r:id="rId3"/>
            </p:custDataLst>
          </p:nvPr>
        </p:nvSpPr>
        <p:spPr>
          <a:xfrm>
            <a:off x="1115695" y="411480"/>
            <a:ext cx="4064000" cy="337185"/>
          </a:xfrm>
          <a:prstGeom prst="rect">
            <a:avLst/>
          </a:prstGeom>
          <a:noFill/>
        </p:spPr>
        <p:txBody>
          <a:bodyPr wrap="square" rtlCol="0">
            <a:spAutoFit/>
          </a:bodyPr>
          <a:lstStyle/>
          <a:p>
            <a:pPr algn="l">
              <a:buClrTx/>
              <a:buSzTx/>
              <a:buFontTx/>
            </a:pPr>
            <a:r>
              <a:rPr lang="zh-CN" altLang="en-US" sz="1600" dirty="0">
                <a:solidFill>
                  <a:schemeClr val="bg1">
                    <a:lumMod val="50000"/>
                  </a:schemeClr>
                </a:solidFill>
                <a:latin typeface="Impact" panose="020B0806030902050204" pitchFamily="34" charset="0"/>
                <a:ea typeface="微软雅黑" panose="020B0503020204020204" pitchFamily="34" charset="-122"/>
              </a:rPr>
              <a:t>数字证书</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组合 45"/>
          <p:cNvGrpSpPr/>
          <p:nvPr/>
        </p:nvGrpSpPr>
        <p:grpSpPr>
          <a:xfrm>
            <a:off x="1187624" y="195486"/>
            <a:ext cx="1515760" cy="72008"/>
            <a:chOff x="539552" y="195486"/>
            <a:chExt cx="1482080" cy="72008"/>
          </a:xfrm>
        </p:grpSpPr>
        <p:sp>
          <p:nvSpPr>
            <p:cNvPr id="47" name="矩形 46"/>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矩形 47"/>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9" name="TextBox 48"/>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2" name="文本框 1"/>
          <p:cNvSpPr txBox="1"/>
          <p:nvPr>
            <p:custDataLst>
              <p:tags r:id="rId2"/>
            </p:custDataLst>
          </p:nvPr>
        </p:nvSpPr>
        <p:spPr>
          <a:xfrm>
            <a:off x="107315" y="987425"/>
            <a:ext cx="8811260" cy="3414395"/>
          </a:xfrm>
          <a:prstGeom prst="rect">
            <a:avLst/>
          </a:prstGeom>
          <a:noFill/>
        </p:spPr>
        <p:txBody>
          <a:bodyPr wrap="square" rtlCol="0">
            <a:noAutofit/>
          </a:bodyPr>
          <a:lstStyle/>
          <a:p>
            <a:r>
              <a:rPr lang="zh-CN" altLang="en-US" sz="1400"/>
              <a:t>PKI公钥基础设施是提供公钥加密和数字签名服务的系统或平台，目的是为了管理密钥和证书。一个机构通过采用PKI框架管理密钥和证书可以建立一个安全的网络环境。</a:t>
            </a:r>
          </a:p>
          <a:p>
            <a:endParaRPr lang="zh-CN" altLang="en-US" sz="1400"/>
          </a:p>
          <a:p>
            <a:r>
              <a:rPr lang="zh-CN" altLang="en-US" sz="1400"/>
              <a:t>PKI主要包括四个部分：X.509格式的证书；CA操作协议；CA管理协议；CA政策制定。</a:t>
            </a:r>
          </a:p>
          <a:p>
            <a:endParaRPr lang="zh-CN" altLang="en-US" sz="1400"/>
          </a:p>
          <a:p>
            <a:r>
              <a:rPr lang="zh-CN" altLang="en-US" sz="1400"/>
              <a:t>PKI的基础技术包括加密、数字签名、数据完整性机制、数字信封、双重数字签名等。</a:t>
            </a:r>
          </a:p>
          <a:p>
            <a:endParaRPr lang="zh-CN" altLang="en-US" sz="1400"/>
          </a:p>
          <a:p>
            <a:r>
              <a:rPr lang="zh-CN" altLang="en-US" sz="1400"/>
              <a:t>一个PKI应用系统至少应具有以下部分：</a:t>
            </a:r>
          </a:p>
          <a:p>
            <a:pPr marL="342900" indent="-342900">
              <a:buFont typeface="Arial" panose="020B0604020202020204" pitchFamily="34" charset="0"/>
              <a:buChar char="•"/>
            </a:pPr>
            <a:r>
              <a:rPr lang="zh-CN" altLang="en-US" sz="1400"/>
              <a:t>公钥密码证书管理。</a:t>
            </a:r>
          </a:p>
          <a:p>
            <a:pPr marL="342900" indent="-342900">
              <a:buFont typeface="Arial" panose="020B0604020202020204" pitchFamily="34" charset="0"/>
              <a:buChar char="•"/>
            </a:pPr>
            <a:r>
              <a:rPr lang="zh-CN" altLang="en-US" sz="1400"/>
              <a:t>黑名单的发布和管理。</a:t>
            </a:r>
          </a:p>
          <a:p>
            <a:pPr marL="342900" indent="-342900">
              <a:buFont typeface="Arial" panose="020B0604020202020204" pitchFamily="34" charset="0"/>
              <a:buChar char="•"/>
            </a:pPr>
            <a:r>
              <a:rPr lang="zh-CN" altLang="en-US" sz="1400"/>
              <a:t>密钥的备份和恢复。</a:t>
            </a:r>
          </a:p>
          <a:p>
            <a:pPr marL="342900" indent="-342900">
              <a:buFont typeface="Arial" panose="020B0604020202020204" pitchFamily="34" charset="0"/>
              <a:buChar char="•"/>
            </a:pPr>
            <a:r>
              <a:rPr lang="zh-CN" altLang="en-US" sz="1400"/>
              <a:t>自动更新密钥。</a:t>
            </a:r>
          </a:p>
          <a:p>
            <a:pPr marL="342900" indent="-342900">
              <a:buFont typeface="Arial" panose="020B0604020202020204" pitchFamily="34" charset="0"/>
              <a:buChar char="•"/>
            </a:pPr>
            <a:r>
              <a:rPr lang="zh-CN" altLang="en-US" sz="1400"/>
              <a:t>自动管理历史密钥。</a:t>
            </a:r>
          </a:p>
          <a:p>
            <a:pPr marL="342900" indent="-342900">
              <a:buFont typeface="Arial" panose="020B0604020202020204" pitchFamily="34" charset="0"/>
              <a:buChar char="•"/>
            </a:pPr>
            <a:r>
              <a:rPr lang="zh-CN" altLang="en-US" sz="1400"/>
              <a:t>支持交叉认证。</a:t>
            </a:r>
          </a:p>
        </p:txBody>
      </p:sp>
      <p:sp>
        <p:nvSpPr>
          <p:cNvPr id="4" name="文本框 3"/>
          <p:cNvSpPr txBox="1"/>
          <p:nvPr>
            <p:custDataLst>
              <p:tags r:id="rId3"/>
            </p:custDataLst>
          </p:nvPr>
        </p:nvSpPr>
        <p:spPr>
          <a:xfrm>
            <a:off x="1187450" y="434975"/>
            <a:ext cx="4064000" cy="337185"/>
          </a:xfrm>
          <a:prstGeom prst="rect">
            <a:avLst/>
          </a:prstGeom>
          <a:noFill/>
        </p:spPr>
        <p:txBody>
          <a:bodyPr wrap="square" rtlCol="0">
            <a:spAutoFit/>
          </a:bodyPr>
          <a:lstStyle/>
          <a:p>
            <a:pPr algn="l">
              <a:buClrTx/>
              <a:buSzTx/>
              <a:buFontTx/>
            </a:pPr>
            <a:r>
              <a:rPr lang="zh-CN" altLang="en-US" sz="1600" dirty="0">
                <a:solidFill>
                  <a:schemeClr val="bg1">
                    <a:lumMod val="50000"/>
                  </a:schemeClr>
                </a:solidFill>
                <a:latin typeface="Impact" panose="020B0806030902050204" pitchFamily="34" charset="0"/>
                <a:ea typeface="微软雅黑" panose="020B0503020204020204" pitchFamily="34" charset="-122"/>
              </a:rPr>
              <a:t>PKI公钥基础设施</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 name="组合 121"/>
          <p:cNvGrpSpPr/>
          <p:nvPr/>
        </p:nvGrpSpPr>
        <p:grpSpPr>
          <a:xfrm>
            <a:off x="1187624" y="195486"/>
            <a:ext cx="1515760" cy="72008"/>
            <a:chOff x="539552" y="195486"/>
            <a:chExt cx="1482080" cy="72008"/>
          </a:xfrm>
        </p:grpSpPr>
        <p:sp>
          <p:nvSpPr>
            <p:cNvPr id="123" name="矩形 122"/>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矩形 123"/>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TextBox 124"/>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2" name="文本框 1"/>
          <p:cNvSpPr txBox="1"/>
          <p:nvPr>
            <p:custDataLst>
              <p:tags r:id="rId2"/>
            </p:custDataLst>
          </p:nvPr>
        </p:nvSpPr>
        <p:spPr>
          <a:xfrm>
            <a:off x="251460" y="1059815"/>
            <a:ext cx="10909935" cy="4658995"/>
          </a:xfrm>
          <a:prstGeom prst="rect">
            <a:avLst/>
          </a:prstGeom>
          <a:noFill/>
        </p:spPr>
        <p:txBody>
          <a:bodyPr wrap="square" rtlCol="0">
            <a:noAutofit/>
          </a:bodyPr>
          <a:lstStyle/>
          <a:p>
            <a:r>
              <a:rPr lang="en-US" altLang="zh-CN"/>
              <a:t>1.</a:t>
            </a:r>
            <a:r>
              <a:rPr lang="zh-CN" altLang="en-US"/>
              <a:t>以下关于三重DES加密的叙述中，正确的是（）。</a:t>
            </a:r>
          </a:p>
          <a:p>
            <a:r>
              <a:rPr lang="zh-CN" altLang="en-US"/>
              <a:t>A.三重DES加密使用一个密钥进行三次加密</a:t>
            </a:r>
          </a:p>
          <a:p>
            <a:r>
              <a:rPr lang="zh-CN" altLang="en-US"/>
              <a:t>B.三重DES加密使用两个密钥进行三次加密</a:t>
            </a:r>
          </a:p>
          <a:p>
            <a:r>
              <a:rPr lang="zh-CN" altLang="en-US"/>
              <a:t>C.三重DES加密使用三个密钥进行三次加密</a:t>
            </a:r>
          </a:p>
          <a:p>
            <a:r>
              <a:rPr lang="zh-CN" altLang="en-US"/>
              <a:t>D.三重DES加密的密钥长度是DES密钥长度的3倍</a:t>
            </a:r>
          </a:p>
          <a:p>
            <a:endParaRPr lang="zh-CN" altLang="en-US"/>
          </a:p>
          <a:p>
            <a:r>
              <a:rPr lang="en-US" altLang="zh-CN"/>
              <a:t>2.</a:t>
            </a:r>
            <a:r>
              <a:rPr lang="zh-CN" altLang="en-US"/>
              <a:t>下面可用于消息认证的算法是（）。</a:t>
            </a:r>
          </a:p>
          <a:p>
            <a:r>
              <a:rPr lang="zh-CN" altLang="en-US"/>
              <a:t>A.DES</a:t>
            </a:r>
            <a:r>
              <a:rPr lang="en-US" altLang="zh-CN"/>
              <a:t>                       </a:t>
            </a:r>
            <a:r>
              <a:rPr lang="zh-CN" altLang="en-US">
                <a:sym typeface="+mn-ea"/>
              </a:rPr>
              <a:t> B.PGP</a:t>
            </a:r>
            <a:r>
              <a:rPr lang="en-US" altLang="zh-CN">
                <a:sym typeface="+mn-ea"/>
              </a:rPr>
              <a:t>   </a:t>
            </a:r>
            <a:r>
              <a:rPr lang="en-US" altLang="zh-CN"/>
              <a:t>           </a:t>
            </a:r>
            <a:r>
              <a:rPr lang="zh-CN" altLang="en-US"/>
              <a:t> C.MD5</a:t>
            </a:r>
            <a:r>
              <a:rPr lang="en-US" altLang="zh-CN"/>
              <a:t>                         </a:t>
            </a:r>
            <a:r>
              <a:rPr lang="zh-CN" altLang="en-US">
                <a:sym typeface="+mn-ea"/>
              </a:rPr>
              <a:t>D.KMI</a:t>
            </a:r>
          </a:p>
          <a:p>
            <a:endParaRPr lang="zh-CN" altLang="en-US"/>
          </a:p>
          <a:p>
            <a:r>
              <a:rPr lang="en-US" altLang="zh-CN"/>
              <a:t>3.</a:t>
            </a:r>
            <a:r>
              <a:rPr lang="zh-CN" altLang="en-US"/>
              <a:t>下面算法中，不属于公开密钥加密算法的是（）。</a:t>
            </a:r>
          </a:p>
          <a:p>
            <a:r>
              <a:rPr lang="en-US" altLang="zh-CN"/>
              <a:t>A.ECC                         B.DSA              C.RSA                            D.DES</a:t>
            </a:r>
          </a:p>
        </p:txBody>
      </p:sp>
      <p:sp>
        <p:nvSpPr>
          <p:cNvPr id="4" name="文本框 3"/>
          <p:cNvSpPr txBox="1"/>
          <p:nvPr>
            <p:custDataLst>
              <p:tags r:id="rId3"/>
            </p:custDataLst>
          </p:nvPr>
        </p:nvSpPr>
        <p:spPr>
          <a:xfrm>
            <a:off x="1115695" y="410845"/>
            <a:ext cx="4064000" cy="337185"/>
          </a:xfrm>
          <a:prstGeom prst="rect">
            <a:avLst/>
          </a:prstGeom>
          <a:noFill/>
        </p:spPr>
        <p:txBody>
          <a:bodyPr wrap="square" rtlCol="0">
            <a:spAutoFit/>
          </a:bodyPr>
          <a:lstStyle/>
          <a:p>
            <a:pPr algn="l">
              <a:buClrTx/>
              <a:buSzTx/>
              <a:buFontTx/>
            </a:pPr>
            <a:r>
              <a:rPr lang="zh-CN" altLang="en-US" sz="1600" dirty="0">
                <a:solidFill>
                  <a:schemeClr val="bg1">
                    <a:lumMod val="50000"/>
                  </a:schemeClr>
                </a:solidFill>
                <a:latin typeface="Impact" panose="020B0806030902050204" pitchFamily="34" charset="0"/>
                <a:ea typeface="微软雅黑" panose="020B0503020204020204" pitchFamily="34" charset="-122"/>
              </a:rPr>
              <a:t>安全技术真题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组合 39"/>
          <p:cNvGrpSpPr/>
          <p:nvPr/>
        </p:nvGrpSpPr>
        <p:grpSpPr>
          <a:xfrm>
            <a:off x="1187624" y="195486"/>
            <a:ext cx="1515760" cy="72008"/>
            <a:chOff x="539552" y="195486"/>
            <a:chExt cx="1482080" cy="72008"/>
          </a:xfrm>
        </p:grpSpPr>
        <p:sp>
          <p:nvSpPr>
            <p:cNvPr id="41" name="矩形 40"/>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3" name="TextBox 42"/>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2" name="文本框 1"/>
          <p:cNvSpPr txBox="1"/>
          <p:nvPr>
            <p:custDataLst>
              <p:tags r:id="rId2"/>
            </p:custDataLst>
          </p:nvPr>
        </p:nvSpPr>
        <p:spPr>
          <a:xfrm>
            <a:off x="179705" y="1131570"/>
            <a:ext cx="10278110" cy="4030980"/>
          </a:xfrm>
          <a:prstGeom prst="rect">
            <a:avLst/>
          </a:prstGeom>
          <a:noFill/>
        </p:spPr>
        <p:txBody>
          <a:bodyPr wrap="square" rtlCol="0">
            <a:spAutoFit/>
          </a:bodyPr>
          <a:lstStyle/>
          <a:p>
            <a:r>
              <a:rPr lang="en-US" altLang="zh-CN" sz="1600"/>
              <a:t>1.</a:t>
            </a:r>
            <a:r>
              <a:rPr lang="zh-CN" altLang="en-US" sz="1600"/>
              <a:t>下面不属于数字签名作用的是（）。</a:t>
            </a:r>
          </a:p>
          <a:p>
            <a:endParaRPr lang="zh-CN" altLang="en-US" sz="1600"/>
          </a:p>
          <a:p>
            <a:r>
              <a:rPr lang="zh-CN" altLang="en-US" sz="1600"/>
              <a:t>A.接收者可验证消息来源的真实性</a:t>
            </a:r>
            <a:r>
              <a:rPr lang="en-US" altLang="zh-CN" sz="1600"/>
              <a:t>  </a:t>
            </a:r>
          </a:p>
          <a:p>
            <a:r>
              <a:rPr lang="zh-CN" altLang="en-US" sz="1600"/>
              <a:t>B.发送者无法否认发送过该消息</a:t>
            </a:r>
          </a:p>
          <a:p>
            <a:r>
              <a:rPr lang="en-US" altLang="zh-CN" sz="1600">
                <a:sym typeface="+mn-ea"/>
              </a:rPr>
              <a:t>C</a:t>
            </a:r>
            <a:r>
              <a:rPr lang="zh-CN" altLang="en-US" sz="1600">
                <a:sym typeface="+mn-ea"/>
              </a:rPr>
              <a:t>.接收者无法伪造或篡改消息</a:t>
            </a:r>
            <a:r>
              <a:rPr lang="en-US" altLang="zh-CN" sz="1600">
                <a:sym typeface="+mn-ea"/>
              </a:rPr>
              <a:t>                                      </a:t>
            </a:r>
          </a:p>
          <a:p>
            <a:r>
              <a:rPr lang="zh-CN" altLang="en-US" sz="1600"/>
              <a:t>D.可验证接收者的合法性</a:t>
            </a:r>
          </a:p>
          <a:p>
            <a:endParaRPr lang="zh-CN" altLang="en-US" sz="1600"/>
          </a:p>
          <a:p>
            <a:r>
              <a:rPr lang="en-US" altLang="zh-CN" sz="1600"/>
              <a:t>2.</a:t>
            </a:r>
            <a:r>
              <a:rPr lang="zh-CN" altLang="en-US" sz="1600"/>
              <a:t>用户B收到用户A带数字签名的消息M，为了验证M的真实性，首先需要从CA获取用户A的数字证书，并利用（）验证该证书的真伪，然后利用（）验证M的真实性。</a:t>
            </a:r>
          </a:p>
          <a:p>
            <a:r>
              <a:rPr lang="zh-CN" altLang="en-US" sz="1600">
                <a:sym typeface="+mn-ea"/>
              </a:rPr>
              <a:t>A.CA的公钥</a:t>
            </a:r>
            <a:r>
              <a:rPr lang="en-US" altLang="zh-CN" sz="1600">
                <a:sym typeface="+mn-ea"/>
              </a:rPr>
              <a:t>     	</a:t>
            </a:r>
            <a:r>
              <a:rPr lang="zh-CN" altLang="en-US" sz="1600">
                <a:sym typeface="+mn-ea"/>
              </a:rPr>
              <a:t>B.B的私钥</a:t>
            </a:r>
            <a:r>
              <a:rPr lang="en-US" altLang="zh-CN" sz="1600">
                <a:sym typeface="+mn-ea"/>
              </a:rPr>
              <a:t>            </a:t>
            </a:r>
            <a:r>
              <a:rPr lang="zh-CN" altLang="en-US" sz="1600">
                <a:sym typeface="+mn-ea"/>
              </a:rPr>
              <a:t>C.A的公钥</a:t>
            </a:r>
            <a:r>
              <a:rPr lang="en-US" altLang="zh-CN" sz="1600">
                <a:sym typeface="+mn-ea"/>
              </a:rPr>
              <a:t>     	</a:t>
            </a:r>
            <a:r>
              <a:rPr lang="zh-CN" altLang="en-US" sz="1600">
                <a:sym typeface="+mn-ea"/>
              </a:rPr>
              <a:t>D.B的公钥</a:t>
            </a:r>
          </a:p>
          <a:p>
            <a:r>
              <a:rPr lang="zh-CN" altLang="en-US" sz="1600">
                <a:sym typeface="+mn-ea"/>
              </a:rPr>
              <a:t>A.CA的公钥</a:t>
            </a:r>
            <a:r>
              <a:rPr lang="en-US" altLang="zh-CN" sz="1600">
                <a:sym typeface="+mn-ea"/>
              </a:rPr>
              <a:t>     	</a:t>
            </a:r>
            <a:r>
              <a:rPr lang="zh-CN" altLang="en-US" sz="1600">
                <a:sym typeface="+mn-ea"/>
              </a:rPr>
              <a:t>B.B的私钥</a:t>
            </a:r>
            <a:r>
              <a:rPr lang="en-US" altLang="zh-CN" sz="1600">
                <a:sym typeface="+mn-ea"/>
              </a:rPr>
              <a:t>            </a:t>
            </a:r>
            <a:r>
              <a:rPr lang="zh-CN" altLang="en-US" sz="1600">
                <a:sym typeface="+mn-ea"/>
              </a:rPr>
              <a:t>C.A的公钥</a:t>
            </a:r>
            <a:r>
              <a:rPr lang="en-US" altLang="zh-CN" sz="1600">
                <a:sym typeface="+mn-ea"/>
              </a:rPr>
              <a:t>     	</a:t>
            </a:r>
            <a:r>
              <a:rPr lang="zh-CN" altLang="en-US" sz="1600">
                <a:sym typeface="+mn-ea"/>
              </a:rPr>
              <a:t>D.B的公钥</a:t>
            </a:r>
            <a:endParaRPr lang="zh-CN" altLang="en-US" sz="1600"/>
          </a:p>
          <a:p>
            <a:endParaRPr lang="zh-CN" altLang="en-US" sz="1600"/>
          </a:p>
          <a:p>
            <a:r>
              <a:rPr lang="en-US" altLang="zh-CN" sz="1600"/>
              <a:t> </a:t>
            </a:r>
            <a:endParaRPr lang="zh-CN" altLang="en-US" sz="1600"/>
          </a:p>
          <a:p>
            <a:endParaRPr lang="zh-CN" altLang="en-US" sz="1600"/>
          </a:p>
          <a:p>
            <a:endParaRPr lang="zh-CN" altLang="en-US" sz="1600"/>
          </a:p>
          <a:p>
            <a:endParaRPr lang="zh-CN" altLang="en-US" sz="1600"/>
          </a:p>
        </p:txBody>
      </p:sp>
      <p:sp>
        <p:nvSpPr>
          <p:cNvPr id="4" name="文本框 3"/>
          <p:cNvSpPr txBox="1"/>
          <p:nvPr>
            <p:custDataLst>
              <p:tags r:id="rId3"/>
            </p:custDataLst>
          </p:nvPr>
        </p:nvSpPr>
        <p:spPr>
          <a:xfrm>
            <a:off x="1115695" y="411480"/>
            <a:ext cx="4064000" cy="337185"/>
          </a:xfrm>
          <a:prstGeom prst="rect">
            <a:avLst/>
          </a:prstGeom>
          <a:noFill/>
        </p:spPr>
        <p:txBody>
          <a:bodyPr wrap="square" rtlCol="0">
            <a:spAutoFit/>
          </a:bodyPr>
          <a:lstStyle/>
          <a:p>
            <a:pPr algn="l">
              <a:buClrTx/>
              <a:buSzTx/>
              <a:buFontTx/>
            </a:pPr>
            <a:r>
              <a:rPr lang="zh-CN" altLang="en-US" sz="1600" dirty="0">
                <a:solidFill>
                  <a:schemeClr val="bg1">
                    <a:lumMod val="50000"/>
                  </a:schemeClr>
                </a:solidFill>
                <a:latin typeface="Impact" panose="020B0806030902050204" pitchFamily="34" charset="0"/>
                <a:ea typeface="微软雅黑" panose="020B0503020204020204" pitchFamily="34" charset="-122"/>
              </a:rPr>
              <a:t>安全技术真题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7"/>
          <a:stretch>
            <a:fillRect/>
          </a:stretch>
        </p:blipFill>
        <p:spPr>
          <a:xfrm>
            <a:off x="1547495" y="1707515"/>
            <a:ext cx="5076825" cy="800100"/>
          </a:xfrm>
          <a:prstGeom prst="rect">
            <a:avLst/>
          </a:prstGeom>
        </p:spPr>
      </p:pic>
      <p:sp>
        <p:nvSpPr>
          <p:cNvPr id="4" name="文本框 3"/>
          <p:cNvSpPr txBox="1"/>
          <p:nvPr/>
        </p:nvSpPr>
        <p:spPr>
          <a:xfrm>
            <a:off x="62230" y="771525"/>
            <a:ext cx="8573135" cy="829945"/>
          </a:xfrm>
          <a:prstGeom prst="rect">
            <a:avLst/>
          </a:prstGeom>
          <a:noFill/>
        </p:spPr>
        <p:txBody>
          <a:bodyPr wrap="square" rtlCol="0" anchor="t">
            <a:spAutoFit/>
          </a:bodyPr>
          <a:lstStyle/>
          <a:p>
            <a:pPr marL="171450" indent="-171450">
              <a:buFont typeface="Wingdings" panose="05000000000000000000" charset="0"/>
              <a:buChar char="u"/>
            </a:pPr>
            <a:r>
              <a:rPr lang="zh-CN" altLang="en-US" sz="1200" dirty="0"/>
              <a:t>访问控制是指主体依据某些控制策略或权限对客体本身或是其资源进行的不同授权访问。访问控制包括3个要素,即主体、客体和控制策略，其中访问控制包括认证、控制策略实现和审计3方面的内容。</a:t>
            </a:r>
          </a:p>
          <a:p>
            <a:pPr marL="171450" indent="-171450">
              <a:buFont typeface="Wingdings" panose="05000000000000000000" charset="0"/>
              <a:buChar char="u"/>
            </a:pPr>
            <a:r>
              <a:rPr lang="zh-CN" altLang="en-US" sz="1200" dirty="0"/>
              <a:t>访问控制的实现技术</a:t>
            </a:r>
          </a:p>
          <a:p>
            <a:pPr marL="171450" indent="-171450">
              <a:buFont typeface="Arial" panose="020B0604020202020204" pitchFamily="34" charset="0"/>
              <a:buChar char="•"/>
            </a:pPr>
            <a:r>
              <a:rPr lang="zh-CN" altLang="en-US" sz="1200" dirty="0"/>
              <a:t>访问控制矩阵（ACM）。是通过矩阵形式表示访问控制规则和授权用户权限的方法。主体作为行，客体作为列。</a:t>
            </a:r>
          </a:p>
        </p:txBody>
      </p:sp>
      <p:pic>
        <p:nvPicPr>
          <p:cNvPr id="5" name="图片 4"/>
          <p:cNvPicPr>
            <a:picLocks noChangeAspect="1"/>
          </p:cNvPicPr>
          <p:nvPr/>
        </p:nvPicPr>
        <p:blipFill>
          <a:blip r:embed="rId8"/>
          <a:stretch>
            <a:fillRect/>
          </a:stretch>
        </p:blipFill>
        <p:spPr>
          <a:xfrm>
            <a:off x="1648460" y="3435985"/>
            <a:ext cx="5400675" cy="714375"/>
          </a:xfrm>
          <a:prstGeom prst="rect">
            <a:avLst/>
          </a:prstGeom>
        </p:spPr>
      </p:pic>
      <p:sp>
        <p:nvSpPr>
          <p:cNvPr id="6" name="文本框 5"/>
          <p:cNvSpPr txBox="1"/>
          <p:nvPr/>
        </p:nvSpPr>
        <p:spPr>
          <a:xfrm>
            <a:off x="107950" y="2571750"/>
            <a:ext cx="8654415" cy="829945"/>
          </a:xfrm>
          <a:prstGeom prst="rect">
            <a:avLst/>
          </a:prstGeom>
          <a:noFill/>
        </p:spPr>
        <p:txBody>
          <a:bodyPr wrap="square" rtlCol="0" anchor="t">
            <a:spAutoFit/>
          </a:bodyPr>
          <a:lstStyle/>
          <a:p>
            <a:pPr marL="171450" indent="-171450">
              <a:buFont typeface="Arial" panose="020B0604020202020204" pitchFamily="34" charset="0"/>
              <a:buChar char="•"/>
            </a:pPr>
            <a:r>
              <a:rPr lang="zh-CN" altLang="en-US" sz="1200"/>
              <a:t>访问控制表（ACL)。目前最流行、使用最多的访问控制实现技术。每个客体有一个访问控制表，是系统中每一个有权访问这个客体的主体的信息。这种实现技术实际上是按列保存访问矩阵。</a:t>
            </a:r>
          </a:p>
          <a:p>
            <a:pPr marL="171450" indent="-171450">
              <a:buFont typeface="Arial" panose="020B0604020202020204" pitchFamily="34" charset="0"/>
              <a:buChar char="•"/>
            </a:pPr>
            <a:r>
              <a:rPr lang="zh-CN" altLang="en-US" sz="1200"/>
              <a:t>能力表。对应于访问控制表，这种实现技术实际上是按行保存访问矩阵。每个主体有一个能力表，是该主体对系统中每一个客体的访问权限信息。使用能力表实现的访问控制系统可以很方便地查询某一个主体的所有访问权限。</a:t>
            </a:r>
          </a:p>
        </p:txBody>
      </p:sp>
      <p:sp>
        <p:nvSpPr>
          <p:cNvPr id="7" name="文本框 6"/>
          <p:cNvSpPr txBox="1"/>
          <p:nvPr/>
        </p:nvSpPr>
        <p:spPr>
          <a:xfrm>
            <a:off x="179705" y="4227830"/>
            <a:ext cx="8481695" cy="460375"/>
          </a:xfrm>
          <a:prstGeom prst="rect">
            <a:avLst/>
          </a:prstGeom>
          <a:noFill/>
        </p:spPr>
        <p:txBody>
          <a:bodyPr wrap="square" rtlCol="0" anchor="t">
            <a:spAutoFit/>
          </a:bodyPr>
          <a:lstStyle/>
          <a:p>
            <a:pPr marL="171450" indent="-171450">
              <a:buFont typeface="Arial" panose="020B0604020202020204" pitchFamily="34" charset="0"/>
              <a:buChar char="•"/>
            </a:pPr>
            <a:r>
              <a:rPr lang="zh-CN" altLang="en-US" sz="1200"/>
              <a:t>授权关系表。每一行（或者说元组）就是访问矩阵中的一个非空元素，是某一个主体对应于某一个客体的访问权限信息。如果授权关系表按主体排序，查询时就可以得到能力表的效率;如果按客体排序查询时就可以得到访问控制表的效率。</a:t>
            </a: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4"/>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5"/>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2"/>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8" name="文本框 7"/>
          <p:cNvSpPr txBox="1"/>
          <p:nvPr>
            <p:custDataLst>
              <p:tags r:id="rId3"/>
            </p:custDataLst>
          </p:nvPr>
        </p:nvSpPr>
        <p:spPr>
          <a:xfrm>
            <a:off x="104330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信息安全技术</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3"/>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4"/>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8" name="文本框 7"/>
          <p:cNvSpPr txBox="1"/>
          <p:nvPr>
            <p:custDataLst>
              <p:tags r:id="rId2"/>
            </p:custDataLst>
          </p:nvPr>
        </p:nvSpPr>
        <p:spPr>
          <a:xfrm>
            <a:off x="104330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信息安全的抗攻击技术</a:t>
            </a:r>
          </a:p>
        </p:txBody>
      </p:sp>
      <p:sp>
        <p:nvSpPr>
          <p:cNvPr id="3" name="文本框 2"/>
          <p:cNvSpPr txBox="1"/>
          <p:nvPr/>
        </p:nvSpPr>
        <p:spPr>
          <a:xfrm>
            <a:off x="323850" y="987425"/>
            <a:ext cx="8432800" cy="3415030"/>
          </a:xfrm>
          <a:prstGeom prst="rect">
            <a:avLst/>
          </a:prstGeom>
          <a:noFill/>
        </p:spPr>
        <p:txBody>
          <a:bodyPr wrap="square" rtlCol="0" anchor="t">
            <a:spAutoFit/>
          </a:bodyPr>
          <a:lstStyle/>
          <a:p>
            <a:r>
              <a:rPr lang="zh-CN" altLang="en-US" sz="1200"/>
              <a:t>◆为对抗攻击者的攻击，密钥生成需要考虑3个方面的因素:</a:t>
            </a:r>
            <a:r>
              <a:rPr lang="zh-CN" altLang="en-US" sz="1200">
                <a:solidFill>
                  <a:srgbClr val="FF0000"/>
                </a:solidFill>
              </a:rPr>
              <a:t>增大密钥空间、选择强钥（复杂的)、密钥的随机性（使用随机数）。</a:t>
            </a:r>
          </a:p>
          <a:p>
            <a:r>
              <a:rPr lang="zh-CN" altLang="en-US" sz="1200"/>
              <a:t>◆拒绝服务攻击有许多种，网络的</a:t>
            </a:r>
            <a:r>
              <a:rPr lang="zh-CN" altLang="en-US" sz="1200">
                <a:solidFill>
                  <a:srgbClr val="FF0000"/>
                </a:solidFill>
              </a:rPr>
              <a:t>内外部用户都可以发动这种攻击</a:t>
            </a:r>
            <a:r>
              <a:rPr lang="zh-CN" altLang="en-US" sz="1200"/>
              <a:t>。内部用户可以通过</a:t>
            </a:r>
            <a:r>
              <a:rPr lang="zh-CN" altLang="en-US" sz="1200">
                <a:solidFill>
                  <a:srgbClr val="FF0000"/>
                </a:solidFill>
              </a:rPr>
              <a:t>长时间占用系统的内存、CPU处理时间</a:t>
            </a:r>
            <a:r>
              <a:rPr lang="zh-CN" altLang="en-US" sz="1200"/>
              <a:t>使其他用户不能及时得到这些资源，而引起拒绝服务攻击;外部黑客也可以通过占用网络连接使其他用户得不到网络服务。</a:t>
            </a:r>
          </a:p>
          <a:p>
            <a:endParaRPr lang="zh-CN" altLang="en-US" sz="1200"/>
          </a:p>
          <a:p>
            <a:r>
              <a:rPr lang="zh-CN" altLang="en-US" sz="1200"/>
              <a:t>◆外部用户针对网络连接发动拒绝服务攻击主要有以下几种模式:消耗资源、破坏或更改配置信息、物理破坏或改变网络部件、利用服务程序中的处理错误使服务失效。</a:t>
            </a:r>
          </a:p>
          <a:p>
            <a:endParaRPr lang="zh-CN" altLang="en-US" sz="1200"/>
          </a:p>
          <a:p>
            <a:r>
              <a:rPr lang="zh-CN" altLang="en-US" sz="1200"/>
              <a:t>◆分布式拒绝服务DDoS攻击是传统DoS攻击的发展，攻击者首</a:t>
            </a:r>
            <a:r>
              <a:rPr lang="zh-CN" altLang="en-US" sz="1200">
                <a:solidFill>
                  <a:srgbClr val="FF0000"/>
                </a:solidFill>
              </a:rPr>
              <a:t>先侵入并控制一些计算机，然后控制这些计算机同时向一个特定的目标发起拒绝服务攻击</a:t>
            </a:r>
            <a:r>
              <a:rPr lang="zh-CN" altLang="en-US" sz="1200"/>
              <a:t>。克服了传统DOS</a:t>
            </a:r>
            <a:r>
              <a:rPr lang="zh-CN" altLang="en-US" sz="1200">
                <a:solidFill>
                  <a:srgbClr val="FF0000"/>
                </a:solidFill>
              </a:rPr>
              <a:t>受网络资源的限制和隐蔽性两大缺点。</a:t>
            </a:r>
          </a:p>
          <a:p>
            <a:endParaRPr lang="zh-CN" altLang="en-US" sz="1200">
              <a:solidFill>
                <a:srgbClr val="FF0000"/>
              </a:solidFill>
            </a:endParaRPr>
          </a:p>
          <a:p>
            <a:r>
              <a:rPr lang="zh-CN" altLang="en-US" sz="1200"/>
              <a:t>◆拒绝服务攻击的防御方式</a:t>
            </a:r>
          </a:p>
          <a:p>
            <a:pPr marL="171450" indent="-171450">
              <a:buFont typeface="Arial" panose="020B0604020202020204" pitchFamily="34" charset="0"/>
              <a:buChar char="•"/>
            </a:pPr>
            <a:r>
              <a:rPr lang="zh-CN" altLang="en-US" sz="1200"/>
              <a:t>加强对数据包的特征识别，攻击者发送的数据包中是有一些特征字符串。通过搜寻这些特征字符串,就可以确定攻击服务器和攻击者的位置。</a:t>
            </a:r>
          </a:p>
          <a:p>
            <a:pPr marL="171450" indent="-171450">
              <a:buFont typeface="Arial" panose="020B0604020202020204" pitchFamily="34" charset="0"/>
              <a:buChar char="•"/>
            </a:pPr>
            <a:r>
              <a:rPr lang="zh-CN" altLang="en-US" sz="1200">
                <a:solidFill>
                  <a:srgbClr val="FF0000"/>
                </a:solidFill>
              </a:rPr>
              <a:t>设置防火墙监视本地主机端口的使用情况</a:t>
            </a:r>
            <a:r>
              <a:rPr lang="zh-CN" altLang="en-US" sz="1200"/>
              <a:t>。如果发现端口处于监听状态，则系统很可能受到攻击。</a:t>
            </a:r>
          </a:p>
          <a:p>
            <a:pPr marL="171450" indent="-171450">
              <a:buFont typeface="Arial" panose="020B0604020202020204" pitchFamily="34" charset="0"/>
              <a:buChar char="•"/>
            </a:pPr>
            <a:r>
              <a:rPr lang="zh-CN" altLang="en-US" sz="1200">
                <a:solidFill>
                  <a:srgbClr val="FF0000"/>
                </a:solidFill>
              </a:rPr>
              <a:t>对通信数据量进行统计也可获得有关攻击系统的位置和数量信息</a:t>
            </a:r>
            <a:r>
              <a:rPr lang="zh-CN" altLang="en-US" sz="1200"/>
              <a:t>。在攻击时，攻击数据的来源地址会发出超出正常极限的数据量。</a:t>
            </a:r>
          </a:p>
          <a:p>
            <a:pPr marL="171450" indent="-171450">
              <a:buFont typeface="Arial" panose="020B0604020202020204" pitchFamily="34" charset="0"/>
              <a:buChar char="•"/>
            </a:pPr>
            <a:r>
              <a:rPr lang="zh-CN" altLang="en-US" sz="1200">
                <a:solidFill>
                  <a:srgbClr val="FF0000"/>
                </a:solidFill>
              </a:rPr>
              <a:t>尽可能的修正己经发现的问题和系统漏洞。</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pic>
        <p:nvPicPr>
          <p:cNvPr id="3" name="图片 2"/>
          <p:cNvPicPr>
            <a:picLocks noChangeAspect="1"/>
          </p:cNvPicPr>
          <p:nvPr>
            <p:custDataLst>
              <p:tags r:id="rId1"/>
            </p:custDataLst>
          </p:nvPr>
        </p:nvPicPr>
        <p:blipFill>
          <a:blip r:embed="rId5"/>
          <a:stretch>
            <a:fillRect/>
          </a:stretch>
        </p:blipFill>
        <p:spPr>
          <a:xfrm>
            <a:off x="2195736" y="394452"/>
            <a:ext cx="4370070" cy="4301490"/>
          </a:xfrm>
          <a:prstGeom prst="rect">
            <a:avLst/>
          </a:prstGeom>
        </p:spPr>
      </p:pic>
      <p:sp>
        <p:nvSpPr>
          <p:cNvPr id="10" name="文本框 9"/>
          <p:cNvSpPr txBox="1"/>
          <p:nvPr>
            <p:custDataLst>
              <p:tags r:id="rId2"/>
            </p:custDataLst>
          </p:nvPr>
        </p:nvSpPr>
        <p:spPr>
          <a:xfrm>
            <a:off x="1115695" y="411480"/>
            <a:ext cx="4572000" cy="306705"/>
          </a:xfrm>
          <a:prstGeom prst="rect">
            <a:avLst/>
          </a:prstGeom>
          <a:noFill/>
        </p:spPr>
        <p:txBody>
          <a:bodyPr wrap="square" rtlCol="0" anchor="t">
            <a:spAutoFit/>
          </a:bodyPr>
          <a:lstStyle/>
          <a:p>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大纲</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4"/>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5"/>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8" name="文本框 7"/>
          <p:cNvSpPr txBox="1"/>
          <p:nvPr>
            <p:custDataLst>
              <p:tags r:id="rId2"/>
            </p:custDataLst>
          </p:nvPr>
        </p:nvSpPr>
        <p:spPr>
          <a:xfrm>
            <a:off x="104330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信息安全的抗攻击技术</a:t>
            </a:r>
          </a:p>
        </p:txBody>
      </p:sp>
      <p:sp>
        <p:nvSpPr>
          <p:cNvPr id="3" name="文本框 2"/>
          <p:cNvSpPr txBox="1"/>
          <p:nvPr/>
        </p:nvSpPr>
        <p:spPr>
          <a:xfrm>
            <a:off x="107950" y="771525"/>
            <a:ext cx="3188335" cy="3876040"/>
          </a:xfrm>
          <a:prstGeom prst="rect">
            <a:avLst/>
          </a:prstGeom>
          <a:noFill/>
        </p:spPr>
        <p:txBody>
          <a:bodyPr wrap="square" rtlCol="0" anchor="t">
            <a:noAutofit/>
          </a:bodyPr>
          <a:lstStyle/>
          <a:p>
            <a:r>
              <a:rPr lang="zh-CN" altLang="en-US" sz="1200" dirty="0"/>
              <a:t>ARP欺骗</a:t>
            </a:r>
          </a:p>
          <a:p>
            <a:r>
              <a:rPr lang="zh-CN" altLang="en-US" sz="1200" dirty="0"/>
              <a:t>正常ARP原理:如图所示，主机A想知道局域网内主机B的MAC地址，那么主机A就广播发送ARP请求分组，局域网内主机都会收到，但只有B收到解析后知道是请求自己的MAC地址，所以只有B会返回单播的响应分组，告诉A自己的MAC地址。</a:t>
            </a:r>
          </a:p>
          <a:p>
            <a:r>
              <a:rPr lang="zh-CN" altLang="en-US" sz="1200" dirty="0"/>
              <a:t>A收到响应分组后，会建立一个B的IP地址和MAC地址映射，这个映射是动态存在的,如果一定时间AB不再通信，那么就会清空这个地址映射，下次如果还要通信，则重复这个过程。</a:t>
            </a:r>
          </a:p>
          <a:p>
            <a:r>
              <a:rPr lang="zh-CN" altLang="en-US" sz="1200" dirty="0"/>
              <a:t>ARP欺骗原理:上述过程主机A是不管其有没有发送过请求广播分组的，而是只要收到了返回的分组信息，就会刷新lIP地址和MAC地址的映射关系，这样就存在安全隐患，假设有主机C，模拟返回分组格式，构造正确的IP地址和自己的MAC地址映射，A收到后也会刷新映射关系，那么当A再次向B发送信息时，实际就发送到了C的MAC地址，数据就被c监听到了。</a:t>
            </a:r>
          </a:p>
        </p:txBody>
      </p:sp>
      <p:pic>
        <p:nvPicPr>
          <p:cNvPr id="4" name="图片 3"/>
          <p:cNvPicPr>
            <a:picLocks noChangeAspect="1"/>
          </p:cNvPicPr>
          <p:nvPr>
            <p:custDataLst>
              <p:tags r:id="rId3"/>
            </p:custDataLst>
          </p:nvPr>
        </p:nvPicPr>
        <p:blipFill>
          <a:blip r:embed="rId8"/>
          <a:stretch>
            <a:fillRect/>
          </a:stretch>
        </p:blipFill>
        <p:spPr>
          <a:xfrm>
            <a:off x="3491865" y="699770"/>
            <a:ext cx="5305425" cy="3886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3"/>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4"/>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8" name="文本框 7"/>
          <p:cNvSpPr txBox="1"/>
          <p:nvPr>
            <p:custDataLst>
              <p:tags r:id="rId2"/>
            </p:custDataLst>
          </p:nvPr>
        </p:nvSpPr>
        <p:spPr>
          <a:xfrm>
            <a:off x="104330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信息安全的抗攻击技术</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62230" y="1325880"/>
            <a:ext cx="8989060" cy="2122805"/>
          </a:xfrm>
          <a:prstGeom prst="rect">
            <a:avLst/>
          </a:prstGeom>
          <a:noFill/>
        </p:spPr>
        <p:txBody>
          <a:bodyPr wrap="square" rtlCol="0" anchor="t">
            <a:spAutoFit/>
          </a:bodyPr>
          <a:lstStyle/>
          <a:p>
            <a:r>
              <a:rPr lang="zh-CN" altLang="en-US" sz="1200"/>
              <a:t>ARP欺骗的防范措施:</a:t>
            </a:r>
          </a:p>
          <a:p>
            <a:r>
              <a:rPr lang="zh-CN" altLang="en-US" sz="1200"/>
              <a:t>①在winxp下输入命令:arp-s gate-way-ip gate-way-mac固化arp表，阻止arp欺骗。</a:t>
            </a:r>
          </a:p>
          <a:p>
            <a:endParaRPr lang="zh-CN" altLang="en-US" sz="1200"/>
          </a:p>
          <a:p>
            <a:r>
              <a:rPr lang="zh-CN" altLang="en-US" sz="1200"/>
              <a:t>②使用ARP服务器。通过该服务器查找自己的ARP转换表来响应其他机器的ARP广播。确保这台ARP服务器不被黑。</a:t>
            </a:r>
          </a:p>
          <a:p>
            <a:endParaRPr lang="zh-CN" altLang="en-US" sz="1200"/>
          </a:p>
          <a:p>
            <a:r>
              <a:rPr lang="zh-CN" altLang="en-US" sz="1200"/>
              <a:t>③采用双向绑定的方法解决并且防止ARP欺骗。</a:t>
            </a:r>
          </a:p>
          <a:p>
            <a:endParaRPr lang="zh-CN" altLang="en-US" sz="1200"/>
          </a:p>
          <a:p>
            <a:r>
              <a:rPr lang="zh-CN" altLang="en-US" sz="1200"/>
              <a:t>④ARP防护软件―—ARPGuard。通过系统底层核心驱动，无须安装其他任何第三方软件（如WinPcap),以服务及进程并存的形式随系统启动并运行，不占用计算机系统资源。无需对计算机进行lP地址及MAC地址绑定，从而避免了大量且无效的工作量。也不用担心计算机会在重启后新建ARP缓存列表，因为此软件是以服务与进程相结合的形式存在于计算机中，当计算机重启后软件的防护功能也会随操作系统自动启动并工作。</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4"/>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5"/>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8" name="文本框 7"/>
          <p:cNvSpPr txBox="1"/>
          <p:nvPr>
            <p:custDataLst>
              <p:tags r:id="rId2"/>
            </p:custDataLst>
          </p:nvPr>
        </p:nvSpPr>
        <p:spPr>
          <a:xfrm>
            <a:off x="104330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信息安全的抗攻击技术</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23215" y="915670"/>
            <a:ext cx="8263255" cy="645160"/>
          </a:xfrm>
          <a:prstGeom prst="rect">
            <a:avLst/>
          </a:prstGeom>
          <a:noFill/>
        </p:spPr>
        <p:txBody>
          <a:bodyPr wrap="square" rtlCol="0" anchor="t">
            <a:spAutoFit/>
          </a:bodyPr>
          <a:lstStyle/>
          <a:p>
            <a:r>
              <a:rPr lang="zh-CN" altLang="en-US" sz="1200" dirty="0"/>
              <a:t>DNS欺骗首先是冒充域名服务器，然后把查询的IP地址设为攻击者的IP地址，这样的话，用户上网就只能看到攻击者的主页，而不是用户想要取得的网站的主页了，这就是DNS欺骗的基本原理。也即改掉了域名和IP地址的对应关系。黑客是通过冒充DNS服务器回复查询IP的，如下图所示:</a:t>
            </a:r>
          </a:p>
        </p:txBody>
      </p:sp>
      <p:pic>
        <p:nvPicPr>
          <p:cNvPr id="4" name="图片 3"/>
          <p:cNvPicPr>
            <a:picLocks noChangeAspect="1"/>
          </p:cNvPicPr>
          <p:nvPr>
            <p:custDataLst>
              <p:tags r:id="rId3"/>
            </p:custDataLst>
          </p:nvPr>
        </p:nvPicPr>
        <p:blipFill>
          <a:blip r:embed="rId7"/>
          <a:stretch>
            <a:fillRect/>
          </a:stretch>
        </p:blipFill>
        <p:spPr>
          <a:xfrm>
            <a:off x="2703195" y="1635760"/>
            <a:ext cx="3367405" cy="1595755"/>
          </a:xfrm>
          <a:prstGeom prst="rect">
            <a:avLst/>
          </a:prstGeom>
        </p:spPr>
      </p:pic>
      <p:sp>
        <p:nvSpPr>
          <p:cNvPr id="5" name="文本框 4"/>
          <p:cNvSpPr txBox="1"/>
          <p:nvPr/>
        </p:nvSpPr>
        <p:spPr>
          <a:xfrm>
            <a:off x="179070" y="3306445"/>
            <a:ext cx="8854440" cy="1383665"/>
          </a:xfrm>
          <a:prstGeom prst="rect">
            <a:avLst/>
          </a:prstGeom>
          <a:noFill/>
        </p:spPr>
        <p:txBody>
          <a:bodyPr wrap="square" rtlCol="0" anchor="t">
            <a:spAutoFit/>
          </a:bodyPr>
          <a:lstStyle/>
          <a:p>
            <a:r>
              <a:rPr lang="zh-CN" altLang="en-US" sz="1200" dirty="0"/>
              <a:t>DNS欺骗的检测:</a:t>
            </a:r>
          </a:p>
          <a:p>
            <a:r>
              <a:rPr lang="zh-CN" altLang="en-US" sz="1200" dirty="0"/>
              <a:t>①被动监听检测:通过旁路监听的方式，捕获所有DNS请求和应答数据包，并为其建立一个请求应答映射表。如果在一定的时间间隔内，一个请求对应两个或两个以上结果不同的应答包，则怀疑受到了DNS欺骗攻击。</a:t>
            </a:r>
          </a:p>
          <a:p>
            <a:r>
              <a:rPr lang="zh-CN" altLang="en-US" sz="1200" dirty="0"/>
              <a:t>②虚假报文探测:采用主动发送探测包的手段来检测网络内是否存在DNS欺骗攻击者。如果向一个非DNS服务器发送请求包，正常来说不会收到任何应答，如果收到了应答包，则说明受到了攻击。</a:t>
            </a:r>
          </a:p>
          <a:p>
            <a:r>
              <a:rPr lang="zh-CN" altLang="en-US" sz="1200" dirty="0"/>
              <a:t>③交叉检查查询:在客户端收到DNS应答包之后，向DNS 服务器反向查询应答包中返回的IP地址所对应的DNS名字，如果二者一致说明没有受到攻击，否则说明被欺骗。</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3"/>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4"/>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8" name="文本框 7"/>
          <p:cNvSpPr txBox="1"/>
          <p:nvPr>
            <p:custDataLst>
              <p:tags r:id="rId2"/>
            </p:custDataLst>
          </p:nvPr>
        </p:nvSpPr>
        <p:spPr>
          <a:xfrm>
            <a:off x="104330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信息安全的抗攻击技术</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467360" y="1347470"/>
            <a:ext cx="8221345" cy="2491740"/>
          </a:xfrm>
          <a:prstGeom prst="rect">
            <a:avLst/>
          </a:prstGeom>
          <a:noFill/>
        </p:spPr>
        <p:txBody>
          <a:bodyPr wrap="square" rtlCol="0" anchor="t">
            <a:spAutoFit/>
          </a:bodyPr>
          <a:lstStyle/>
          <a:p>
            <a:r>
              <a:rPr lang="zh-CN" altLang="en-US" sz="1200" dirty="0"/>
              <a:t>IP欺骗的原理和流程:</a:t>
            </a:r>
          </a:p>
          <a:p>
            <a:r>
              <a:rPr lang="zh-CN" altLang="en-US" sz="1200" dirty="0"/>
              <a:t>①首先使被冒充主机host b 的网络暂时瘫痪，以免对攻击成干扰;</a:t>
            </a:r>
          </a:p>
          <a:p>
            <a:r>
              <a:rPr lang="zh-CN" altLang="en-US" sz="1200" dirty="0"/>
              <a:t>②然后黑客计算机会发起</a:t>
            </a:r>
            <a:r>
              <a:rPr lang="en-US" altLang="zh-CN" sz="1200" dirty="0"/>
              <a:t>TCP</a:t>
            </a:r>
            <a:r>
              <a:rPr lang="zh-CN" altLang="en-US" sz="1200" dirty="0"/>
              <a:t>连接到目标机host a的某个端口来猜测lSN基值和增加规律;</a:t>
            </a:r>
          </a:p>
          <a:p>
            <a:endParaRPr lang="zh-CN" altLang="en-US" sz="1200" dirty="0"/>
          </a:p>
          <a:p>
            <a:r>
              <a:rPr lang="zh-CN" altLang="en-US" sz="1200" dirty="0"/>
              <a:t>③接下来冒充主机host b的</a:t>
            </a:r>
            <a:r>
              <a:rPr lang="en-US" altLang="zh-CN" sz="1200" dirty="0" err="1"/>
              <a:t>ip</a:t>
            </a:r>
            <a:r>
              <a:rPr lang="zh-CN" altLang="en-US" sz="1200" dirty="0"/>
              <a:t>地址来向</a:t>
            </a:r>
            <a:r>
              <a:rPr lang="en-US" altLang="zh-CN" sz="1200" dirty="0"/>
              <a:t>host a</a:t>
            </a:r>
            <a:r>
              <a:rPr lang="zh-CN" altLang="en-US" sz="1200" dirty="0"/>
              <a:t>来发送请求连接:</a:t>
            </a:r>
          </a:p>
          <a:p>
            <a:r>
              <a:rPr lang="zh-CN" altLang="en-US" sz="1200" dirty="0"/>
              <a:t>④然后等待目标机host a发送响应数据包给已经瘫痪的主机，但是因为</a:t>
            </a:r>
            <a:r>
              <a:rPr lang="en-US" altLang="zh-CN" sz="1200" dirty="0"/>
              <a:t>host b</a:t>
            </a:r>
            <a:r>
              <a:rPr lang="zh-CN" altLang="en-US" sz="1200" dirty="0"/>
              <a:t>已经瘫痪，所以无法看不到这个包:</a:t>
            </a:r>
          </a:p>
          <a:p>
            <a:endParaRPr lang="zh-CN" altLang="en-US" sz="1200" dirty="0"/>
          </a:p>
          <a:p>
            <a:r>
              <a:rPr lang="zh-CN" altLang="en-US" sz="1200" dirty="0"/>
              <a:t>⑤最后黑客再次伪装成主机host b向目标主机host</a:t>
            </a:r>
            <a:r>
              <a:rPr lang="en-US" altLang="zh-CN" sz="1200" dirty="0"/>
              <a:t> </a:t>
            </a:r>
            <a:r>
              <a:rPr lang="zh-CN" altLang="en-US" sz="1200" dirty="0"/>
              <a:t>a发送带有预测的目标机的ISN的数据包;</a:t>
            </a:r>
          </a:p>
          <a:p>
            <a:r>
              <a:rPr lang="zh-CN" altLang="en-US" sz="1200" dirty="0"/>
              <a:t>⑥连接建立，发送命令请求。</a:t>
            </a:r>
          </a:p>
          <a:p>
            <a:endParaRPr lang="zh-CN" altLang="en-US" sz="1200" dirty="0"/>
          </a:p>
          <a:p>
            <a:r>
              <a:rPr lang="zh-CN" altLang="en-US" sz="1200" dirty="0"/>
              <a:t>IP欺骗的防范:虽然lP欺骗攻击有着相当难度，但这种攻击非常广泛，入侵往往由这里开始。预防这种攻击可以删除UNIX中所有的/etc/hosts.equiv 、$HOME/.rhosts文件，修改/etc/inetd.conf 文件，使得RPC机制无法应用。另外，还可以通过设置防火墙过滤来自外部而信源地址却是内部IP的报文。</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3"/>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4"/>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8" name="文本框 7"/>
          <p:cNvSpPr txBox="1"/>
          <p:nvPr>
            <p:custDataLst>
              <p:tags r:id="rId2"/>
            </p:custDataLst>
          </p:nvPr>
        </p:nvSpPr>
        <p:spPr>
          <a:xfrm>
            <a:off x="104330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信息安全的抗攻击技术</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23528" y="843558"/>
            <a:ext cx="8011795" cy="3600986"/>
          </a:xfrm>
          <a:prstGeom prst="rect">
            <a:avLst/>
          </a:prstGeom>
          <a:noFill/>
        </p:spPr>
        <p:txBody>
          <a:bodyPr wrap="square" rtlCol="0" anchor="t">
            <a:spAutoFit/>
          </a:bodyPr>
          <a:lstStyle/>
          <a:p>
            <a:r>
              <a:rPr lang="zh-CN" altLang="en-US" sz="1200" dirty="0"/>
              <a:t>端口扫描就是</a:t>
            </a:r>
            <a:r>
              <a:rPr lang="zh-CN" altLang="en-US" sz="1200" dirty="0">
                <a:solidFill>
                  <a:srgbClr val="FF0000"/>
                </a:solidFill>
              </a:rPr>
              <a:t>尝试与目标主机的某些端口建立连接</a:t>
            </a:r>
            <a:r>
              <a:rPr lang="zh-CN" altLang="en-US" sz="1200" dirty="0"/>
              <a:t>，如果目标主机该端口有回复（见三次握手中的第二次），则说明该端口开放，即为“活动端口”。</a:t>
            </a:r>
            <a:endParaRPr lang="en-US" altLang="zh-CN" sz="1200" dirty="0"/>
          </a:p>
          <a:p>
            <a:endParaRPr lang="zh-CN" altLang="en-US" sz="1200" dirty="0"/>
          </a:p>
          <a:p>
            <a:r>
              <a:rPr lang="zh-CN" altLang="en-US" sz="1200" dirty="0"/>
              <a:t>扫描原理分类:</a:t>
            </a:r>
          </a:p>
          <a:p>
            <a:pPr marL="171450" indent="-171450">
              <a:buFont typeface="Arial" panose="020B0604020202020204" pitchFamily="34" charset="0"/>
              <a:buChar char="•"/>
            </a:pPr>
            <a:r>
              <a:rPr lang="zh-CN" altLang="en-US" sz="1200" dirty="0">
                <a:solidFill>
                  <a:srgbClr val="FF0000"/>
                </a:solidFill>
              </a:rPr>
              <a:t>全TC连接</a:t>
            </a:r>
            <a:r>
              <a:rPr lang="zh-CN" altLang="en-US" sz="1200" dirty="0"/>
              <a:t>。这种扫描方法使用三次握手，与目标计算机建立标准的TCP连接。</a:t>
            </a:r>
            <a:endParaRPr lang="en-US" altLang="zh-CN" sz="1200" dirty="0"/>
          </a:p>
          <a:p>
            <a:pPr marL="171450" indent="-171450">
              <a:buFont typeface="Arial" panose="020B0604020202020204" pitchFamily="34" charset="0"/>
              <a:buChar char="•"/>
            </a:pPr>
            <a:endParaRPr lang="zh-CN" altLang="en-US" sz="1200" dirty="0"/>
          </a:p>
          <a:p>
            <a:pPr marL="171450" indent="-171450">
              <a:buFont typeface="Arial" panose="020B0604020202020204" pitchFamily="34" charset="0"/>
              <a:buChar char="•"/>
            </a:pPr>
            <a:r>
              <a:rPr lang="zh-CN" altLang="en-US" sz="1200" dirty="0">
                <a:solidFill>
                  <a:srgbClr val="FF0000"/>
                </a:solidFill>
              </a:rPr>
              <a:t>半打开式扫描</a:t>
            </a:r>
            <a:r>
              <a:rPr lang="en-US" altLang="zh-CN" sz="1200" dirty="0">
                <a:solidFill>
                  <a:srgbClr val="FF0000"/>
                </a:solidFill>
              </a:rPr>
              <a:t>(</a:t>
            </a:r>
            <a:r>
              <a:rPr lang="zh-CN" altLang="en-US" sz="1200" dirty="0">
                <a:solidFill>
                  <a:srgbClr val="FF0000"/>
                </a:solidFill>
              </a:rPr>
              <a:t>SYN扫描</a:t>
            </a:r>
            <a:r>
              <a:rPr lang="en-US" altLang="zh-CN" sz="1200" dirty="0">
                <a:solidFill>
                  <a:srgbClr val="FF0000"/>
                </a:solidFill>
              </a:rPr>
              <a:t>)</a:t>
            </a:r>
            <a:r>
              <a:rPr lang="zh-CN" altLang="en-US" sz="1200" dirty="0"/>
              <a:t>。在这种扫描技术中，扫描主机自动向目标计算机的指定端口发送SYN数据段,表示</a:t>
            </a:r>
            <a:r>
              <a:rPr lang="zh-CN" altLang="en-US" sz="1200" dirty="0">
                <a:solidFill>
                  <a:srgbClr val="FF0000"/>
                </a:solidFill>
              </a:rPr>
              <a:t>发送建立连接请求。</a:t>
            </a:r>
            <a:r>
              <a:rPr lang="zh-CN" altLang="en-US" sz="1200" dirty="0"/>
              <a:t>如果目标计算机的回应TCP报文中</a:t>
            </a:r>
            <a:r>
              <a:rPr lang="zh-CN" altLang="en-US" sz="1200" dirty="0">
                <a:solidFill>
                  <a:srgbClr val="FF0000"/>
                </a:solidFill>
              </a:rPr>
              <a:t>SYN=1 ACK=1</a:t>
            </a:r>
            <a:r>
              <a:rPr lang="zh-CN" altLang="en-US" sz="1200" dirty="0"/>
              <a:t>，则说明该端口是活动的，接着扫描主机传送一个RST给目标主机拒绝建立TCP连接，从而导致三次握手的过程失败。如果目标计算机的回应是RST，则表示该端口为“死端口”，这种情况下，扫描主机不用做任何回应。</a:t>
            </a:r>
            <a:endParaRPr lang="en-US" altLang="zh-CN" sz="1200" dirty="0"/>
          </a:p>
          <a:p>
            <a:pPr marL="171450" indent="-171450">
              <a:buFont typeface="Arial" panose="020B0604020202020204" pitchFamily="34" charset="0"/>
              <a:buChar char="•"/>
            </a:pPr>
            <a:endParaRPr lang="zh-CN" altLang="en-US" sz="1200" dirty="0"/>
          </a:p>
          <a:p>
            <a:pPr marL="171450" indent="-171450">
              <a:buFont typeface="Arial" panose="020B0604020202020204" pitchFamily="34" charset="0"/>
              <a:buChar char="•"/>
            </a:pPr>
            <a:r>
              <a:rPr lang="zh-CN" altLang="en-US" sz="1200" dirty="0">
                <a:solidFill>
                  <a:srgbClr val="FF0000"/>
                </a:solidFill>
              </a:rPr>
              <a:t>FIN扫描。</a:t>
            </a:r>
            <a:r>
              <a:rPr lang="zh-CN" altLang="en-US" sz="1200" dirty="0"/>
              <a:t>依靠发送FIN来判断目标计算机的指定端口是不具备活动的发送一个</a:t>
            </a:r>
            <a:r>
              <a:rPr lang="zh-CN" altLang="en-US" sz="1200" dirty="0">
                <a:solidFill>
                  <a:srgbClr val="FF0000"/>
                </a:solidFill>
              </a:rPr>
              <a:t>FIN=1的TCP报文到一个关闭的端口时，该报文会被丢掉，并返回一个RST报文</a:t>
            </a:r>
            <a:r>
              <a:rPr lang="zh-CN" altLang="en-US" sz="1200" dirty="0"/>
              <a:t>。但是，如果当FIN报文到一个活动的端口时，该报文只是被简单的丢掉，不会返回任何回应。从FIN 扫描可以看出，这种扫描没有涉及任何TCP连接部分。因此，这种扫描比前两种都安全，可以称之为秘密扫描。</a:t>
            </a:r>
            <a:endParaRPr lang="en-US" altLang="zh-CN" sz="1200" dirty="0"/>
          </a:p>
          <a:p>
            <a:pPr marL="171450" indent="-171450">
              <a:buFont typeface="Arial" panose="020B0604020202020204" pitchFamily="34" charset="0"/>
              <a:buChar char="•"/>
            </a:pPr>
            <a:endParaRPr lang="zh-CN" altLang="en-US" sz="1200" dirty="0"/>
          </a:p>
          <a:p>
            <a:pPr marL="171450" indent="-171450">
              <a:buFont typeface="Arial" panose="020B0604020202020204" pitchFamily="34" charset="0"/>
              <a:buChar char="•"/>
            </a:pPr>
            <a:r>
              <a:rPr lang="zh-CN" altLang="en-US" sz="1200" dirty="0">
                <a:solidFill>
                  <a:srgbClr val="FF0000"/>
                </a:solidFill>
              </a:rPr>
              <a:t>第三方扫描</a:t>
            </a:r>
            <a:r>
              <a:rPr lang="zh-CN" altLang="en-US" sz="1200" dirty="0"/>
              <a:t>。第三方扫描又称“代理扫描”，这种扫描是利用第三方主机来代替入侵者进行扫描。这个第三方主机一般是入侵者通过入侵其他计算机而得到的，该“第三方”主机常被入侵者称之为“肉鸡”。这些“肉鸡”一般为安全防御系数极低的个人计算机。</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3"/>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4"/>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8" name="文本框 7"/>
          <p:cNvSpPr txBox="1"/>
          <p:nvPr>
            <p:custDataLst>
              <p:tags r:id="rId2"/>
            </p:custDataLst>
          </p:nvPr>
        </p:nvSpPr>
        <p:spPr>
          <a:xfrm>
            <a:off x="104330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信息安全的抗攻击技术</a:t>
            </a:r>
            <a:endParaRPr lang="zh-CN" altLang="en-US" sz="1400" b="1" spc="225"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3" name="文本框 2"/>
          <p:cNvSpPr txBox="1"/>
          <p:nvPr/>
        </p:nvSpPr>
        <p:spPr>
          <a:xfrm>
            <a:off x="310515" y="1059582"/>
            <a:ext cx="8522970" cy="2677656"/>
          </a:xfrm>
          <a:prstGeom prst="rect">
            <a:avLst/>
          </a:prstGeom>
          <a:noFill/>
        </p:spPr>
        <p:txBody>
          <a:bodyPr wrap="square" rtlCol="0" anchor="t">
            <a:spAutoFit/>
          </a:bodyPr>
          <a:lstStyle/>
          <a:p>
            <a:r>
              <a:rPr lang="zh-CN" altLang="en-US" sz="1200" dirty="0">
                <a:solidFill>
                  <a:srgbClr val="FF0000"/>
                </a:solidFill>
              </a:rPr>
              <a:t>强化TCP/IP堆栈</a:t>
            </a:r>
            <a:r>
              <a:rPr lang="zh-CN" altLang="en-US" sz="1200" dirty="0"/>
              <a:t>以抵御拒绝服务攻击</a:t>
            </a:r>
            <a:endParaRPr lang="en-US" altLang="zh-CN" sz="1200" dirty="0"/>
          </a:p>
          <a:p>
            <a:endParaRPr lang="zh-CN" altLang="en-US" sz="1200" dirty="0"/>
          </a:p>
          <a:p>
            <a:r>
              <a:rPr lang="zh-CN" altLang="en-US" sz="1200" dirty="0"/>
              <a:t>1.同步包风暴(SYN Flooding):利用TCP协议缺陷发送大量伪造的TCP连接请求，使得被攻击者资源耗尽。三次握手，进行了两次，不进行第三次握手，连接队列处于等待状态，大量这样的等待，会占满全部队列空间，使得系统挂起。可以通过修改注册表防御SYN Flooding攻击。</a:t>
            </a:r>
          </a:p>
          <a:p>
            <a:endParaRPr lang="zh-CN" altLang="en-US" sz="1200" dirty="0"/>
          </a:p>
          <a:p>
            <a:r>
              <a:rPr lang="zh-CN" altLang="en-US" sz="1200" dirty="0"/>
              <a:t>2.ICMP攻击。ICMP协议本身的特点决定了它非常容易被用于攻击网络上的路由器和主机。比如，前面提到的“</a:t>
            </a:r>
            <a:r>
              <a:rPr lang="zh-CN" altLang="en-US" sz="1200" dirty="0">
                <a:solidFill>
                  <a:srgbClr val="FF0000"/>
                </a:solidFill>
              </a:rPr>
              <a:t>Ping of Death</a:t>
            </a:r>
            <a:r>
              <a:rPr lang="zh-CN" altLang="en-US" sz="1200" dirty="0"/>
              <a:t>"攻击就是利用操作系统规定的ICMP数据包的最大尺寸不超过64KB这一规定，达到使TCP/IP堆栈崩溃、主机死机的效果。可以通过修改注册表防御ICMP攻击。</a:t>
            </a:r>
          </a:p>
          <a:p>
            <a:endParaRPr lang="zh-CN" altLang="en-US" sz="1200" dirty="0"/>
          </a:p>
          <a:p>
            <a:r>
              <a:rPr lang="zh-CN" altLang="en-US" sz="1200" dirty="0"/>
              <a:t>3.SNMP攻击。SNMP还能被</a:t>
            </a:r>
            <a:r>
              <a:rPr lang="zh-CN" altLang="en-US" sz="1200" dirty="0">
                <a:solidFill>
                  <a:srgbClr val="FF0000"/>
                </a:solidFill>
              </a:rPr>
              <a:t>用于控制这些设备和产品，重定向通信流，改变通信数据包的优先级</a:t>
            </a:r>
            <a:r>
              <a:rPr lang="zh-CN" altLang="en-US" sz="1200" dirty="0"/>
              <a:t>，甚至断开通信连接。总之，入侵者如果具备相应能力，就能</a:t>
            </a:r>
            <a:r>
              <a:rPr lang="zh-CN" altLang="en-US" sz="1200" dirty="0">
                <a:solidFill>
                  <a:srgbClr val="FF0000"/>
                </a:solidFill>
              </a:rPr>
              <a:t>完全接管你的网络</a:t>
            </a:r>
            <a:r>
              <a:rPr lang="zh-CN" altLang="en-US" sz="1200" dirty="0"/>
              <a:t>。可以通过修改注册表项防御系统漏洞扫描指对重要计算机信息系统进行检查，发现其中可能被黑客利用的漏洞。包括基于网络的漏洞扫描（通过网络远程扫描主机)、基于主机的漏洞扫描（在目标系统安装了代理扫描）。</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460" y="1275715"/>
            <a:ext cx="8570595" cy="2862322"/>
          </a:xfrm>
          <a:prstGeom prst="rect">
            <a:avLst/>
          </a:prstGeom>
          <a:noFill/>
        </p:spPr>
        <p:txBody>
          <a:bodyPr wrap="square" rtlCol="0" anchor="t">
            <a:spAutoFit/>
          </a:bodyPr>
          <a:lstStyle/>
          <a:p>
            <a:r>
              <a:rPr lang="zh-CN" altLang="en-US" sz="1200" dirty="0"/>
              <a:t>GB17859—999标准规定了</a:t>
            </a:r>
            <a:r>
              <a:rPr lang="zh-CN" altLang="en-US" sz="1200" dirty="0">
                <a:solidFill>
                  <a:srgbClr val="FF0000"/>
                </a:solidFill>
              </a:rPr>
              <a:t>计算机系统安全保护能力的五个等级:</a:t>
            </a:r>
          </a:p>
          <a:p>
            <a:pPr algn="l"/>
            <a:r>
              <a:rPr lang="zh-CN" altLang="en-US" sz="1200" b="0" i="0" dirty="0">
                <a:solidFill>
                  <a:srgbClr val="1C1917"/>
                </a:solidFill>
                <a:effectLst/>
                <a:latin typeface="-apple-system"/>
              </a:rPr>
              <a:t>等级</a:t>
            </a:r>
            <a:r>
              <a:rPr lang="en-US" altLang="zh-CN" sz="1200" b="0" i="0" dirty="0">
                <a:solidFill>
                  <a:srgbClr val="1C1917"/>
                </a:solidFill>
                <a:effectLst/>
                <a:latin typeface="-apple-system"/>
              </a:rPr>
              <a:t>1 - </a:t>
            </a:r>
            <a:r>
              <a:rPr lang="zh-CN" altLang="en-US" sz="1200" b="0" i="0" dirty="0">
                <a:solidFill>
                  <a:srgbClr val="1C1917"/>
                </a:solidFill>
                <a:effectLst/>
                <a:latin typeface="-apple-system"/>
              </a:rPr>
              <a:t>第一级用户自主保护级</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实现基本的用户隔离和自主访问控制。</a:t>
            </a:r>
            <a:r>
              <a:rPr lang="zh-CN" altLang="en-US" sz="1200" dirty="0">
                <a:solidFill>
                  <a:srgbClr val="1C1917"/>
                </a:solidFill>
                <a:latin typeface="-apple-system"/>
              </a:rPr>
              <a:t>比如：</a:t>
            </a:r>
            <a:r>
              <a:rPr lang="zh-CN" altLang="en-US" sz="1200" b="0" i="0" dirty="0">
                <a:solidFill>
                  <a:srgbClr val="1C1917"/>
                </a:solidFill>
                <a:effectLst/>
                <a:latin typeface="-apple-system"/>
              </a:rPr>
              <a:t>个人电脑操作系统</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通过账号密码隔离不同用户</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用户只能访问自己的文件和进程。</a:t>
            </a:r>
            <a:endParaRPr lang="en-US" altLang="zh-CN" sz="1200" b="0" i="0" dirty="0">
              <a:solidFill>
                <a:srgbClr val="1C1917"/>
              </a:solidFill>
              <a:effectLst/>
              <a:latin typeface="-apple-system"/>
            </a:endParaRPr>
          </a:p>
          <a:p>
            <a:pPr algn="l"/>
            <a:endParaRPr lang="zh-CN" altLang="en-US" sz="1200" b="0" i="0" dirty="0">
              <a:solidFill>
                <a:srgbClr val="1C1917"/>
              </a:solidFill>
              <a:effectLst/>
              <a:latin typeface="-apple-system"/>
            </a:endParaRPr>
          </a:p>
          <a:p>
            <a:pPr algn="l"/>
            <a:r>
              <a:rPr lang="zh-CN" altLang="en-US" sz="1200" b="0" i="0" dirty="0">
                <a:solidFill>
                  <a:srgbClr val="1C1917"/>
                </a:solidFill>
                <a:effectLst/>
                <a:latin typeface="-apple-system"/>
              </a:rPr>
              <a:t>等级</a:t>
            </a:r>
            <a:r>
              <a:rPr lang="en-US" altLang="zh-CN" sz="1200" b="0" i="0" dirty="0">
                <a:solidFill>
                  <a:srgbClr val="1C1917"/>
                </a:solidFill>
                <a:effectLst/>
                <a:latin typeface="-apple-system"/>
              </a:rPr>
              <a:t>2 - </a:t>
            </a:r>
            <a:r>
              <a:rPr lang="zh-CN" altLang="en-US" sz="1200" b="0" i="0" dirty="0">
                <a:solidFill>
                  <a:srgbClr val="1C1917"/>
                </a:solidFill>
                <a:effectLst/>
                <a:latin typeface="-apple-system"/>
              </a:rPr>
              <a:t>第二级系统审计保护级</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在第一级基础上实现更细粒度的访问控制和审计。比如：公司内部办公系统</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有账号密码登录</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对安全相关的登录、文件访问进行日志记录</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对不同部门的数据访问设置权限控制。</a:t>
            </a:r>
            <a:endParaRPr lang="en-US" altLang="zh-CN" sz="1200" b="0" i="0" dirty="0">
              <a:solidFill>
                <a:srgbClr val="1C1917"/>
              </a:solidFill>
              <a:effectLst/>
              <a:latin typeface="-apple-system"/>
            </a:endParaRPr>
          </a:p>
          <a:p>
            <a:pPr algn="l"/>
            <a:endParaRPr lang="zh-CN" altLang="en-US" sz="1200" b="0" i="0" dirty="0">
              <a:solidFill>
                <a:srgbClr val="1C1917"/>
              </a:solidFill>
              <a:effectLst/>
              <a:latin typeface="-apple-system"/>
            </a:endParaRPr>
          </a:p>
          <a:p>
            <a:pPr algn="l"/>
            <a:r>
              <a:rPr lang="zh-CN" altLang="en-US" sz="1200" b="0" i="0" dirty="0">
                <a:solidFill>
                  <a:srgbClr val="1C1917"/>
                </a:solidFill>
                <a:effectLst/>
                <a:latin typeface="-apple-system"/>
              </a:rPr>
              <a:t>等级</a:t>
            </a:r>
            <a:r>
              <a:rPr lang="en-US" altLang="zh-CN" sz="1200" b="0" i="0" dirty="0">
                <a:solidFill>
                  <a:srgbClr val="1C1917"/>
                </a:solidFill>
                <a:effectLst/>
                <a:latin typeface="-apple-system"/>
              </a:rPr>
              <a:t>3 - </a:t>
            </a:r>
            <a:r>
              <a:rPr lang="zh-CN" altLang="en-US" sz="1200" b="0" i="0" dirty="0">
                <a:solidFill>
                  <a:srgbClr val="1C1917"/>
                </a:solidFill>
                <a:effectLst/>
                <a:latin typeface="-apple-system"/>
              </a:rPr>
              <a:t>第三级安全标记保护级</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在第二级基础上实现安全标记和强制访问控制。比如：政府内部文件系统</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对文件设置密级标记</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用户的访问权限按照政策与文件标记相匹配判定</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进行强制访问控制。</a:t>
            </a:r>
            <a:endParaRPr lang="en-US" altLang="zh-CN" sz="1200" b="0" i="0" dirty="0">
              <a:solidFill>
                <a:srgbClr val="1C1917"/>
              </a:solidFill>
              <a:effectLst/>
              <a:latin typeface="-apple-system"/>
            </a:endParaRPr>
          </a:p>
          <a:p>
            <a:pPr algn="l"/>
            <a:endParaRPr lang="zh-CN" altLang="en-US" sz="1200" b="0" i="0" dirty="0">
              <a:solidFill>
                <a:srgbClr val="1C1917"/>
              </a:solidFill>
              <a:effectLst/>
              <a:latin typeface="-apple-system"/>
            </a:endParaRPr>
          </a:p>
          <a:p>
            <a:pPr algn="l"/>
            <a:r>
              <a:rPr lang="zh-CN" altLang="en-US" sz="1200" b="0" i="0" dirty="0">
                <a:solidFill>
                  <a:srgbClr val="1C1917"/>
                </a:solidFill>
                <a:effectLst/>
                <a:latin typeface="-apple-system"/>
              </a:rPr>
              <a:t>等级</a:t>
            </a:r>
            <a:r>
              <a:rPr lang="en-US" altLang="zh-CN" sz="1200" b="0" i="0" dirty="0">
                <a:solidFill>
                  <a:srgbClr val="1C1917"/>
                </a:solidFill>
                <a:effectLst/>
                <a:latin typeface="-apple-system"/>
              </a:rPr>
              <a:t>4 - </a:t>
            </a:r>
            <a:r>
              <a:rPr lang="zh-CN" altLang="en-US" sz="1200" b="0" i="0" dirty="0">
                <a:solidFill>
                  <a:srgbClr val="1C1917"/>
                </a:solidFill>
                <a:effectLst/>
                <a:latin typeface="-apple-system"/>
              </a:rPr>
              <a:t>第四级结构化保护级</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在第三级基础上实现形式化安全策略和对所有资源的访问控制。比如：军方信息系统</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有多级安全策略模型</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对所有用户身份、存储数据、网络资源等实施严格的强制访问控制。</a:t>
            </a:r>
            <a:endParaRPr lang="en-US" altLang="zh-CN" sz="1200" b="0" i="0" dirty="0">
              <a:solidFill>
                <a:srgbClr val="1C1917"/>
              </a:solidFill>
              <a:effectLst/>
              <a:latin typeface="-apple-system"/>
            </a:endParaRPr>
          </a:p>
          <a:p>
            <a:pPr algn="l"/>
            <a:endParaRPr lang="zh-CN" altLang="en-US" sz="1200" b="0" i="0" dirty="0">
              <a:solidFill>
                <a:srgbClr val="1C1917"/>
              </a:solidFill>
              <a:effectLst/>
              <a:latin typeface="-apple-system"/>
            </a:endParaRPr>
          </a:p>
          <a:p>
            <a:pPr algn="l"/>
            <a:r>
              <a:rPr lang="zh-CN" altLang="en-US" sz="1200" b="0" i="0" dirty="0">
                <a:solidFill>
                  <a:srgbClr val="1C1917"/>
                </a:solidFill>
                <a:effectLst/>
                <a:latin typeface="-apple-system"/>
              </a:rPr>
              <a:t>等级</a:t>
            </a:r>
            <a:r>
              <a:rPr lang="en-US" altLang="zh-CN" sz="1200" b="0" i="0" dirty="0">
                <a:solidFill>
                  <a:srgbClr val="1C1917"/>
                </a:solidFill>
                <a:effectLst/>
                <a:latin typeface="-apple-system"/>
              </a:rPr>
              <a:t>5 - </a:t>
            </a:r>
            <a:r>
              <a:rPr lang="zh-CN" altLang="en-US" sz="1200" b="0" i="0" dirty="0">
                <a:solidFill>
                  <a:srgbClr val="1C1917"/>
                </a:solidFill>
                <a:effectLst/>
                <a:latin typeface="-apple-system"/>
              </a:rPr>
              <a:t>第五级访问验证保护级</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实现抗篡改的访问监控器</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对单个用户的所有访问进行仲裁。比如：核设施监控系统</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通过抗篡改的访问控制器验证每个用户每次访问的权限</a:t>
            </a:r>
            <a:r>
              <a:rPr lang="en-US" altLang="zh-CN" sz="1200" b="0" i="0" dirty="0">
                <a:solidFill>
                  <a:srgbClr val="1C1917"/>
                </a:solidFill>
                <a:effectLst/>
                <a:latin typeface="-apple-system"/>
              </a:rPr>
              <a:t>,</a:t>
            </a:r>
            <a:r>
              <a:rPr lang="zh-CN" altLang="en-US" sz="1200" b="0" i="0" dirty="0">
                <a:solidFill>
                  <a:srgbClr val="1C1917"/>
                </a:solidFill>
                <a:effectLst/>
                <a:latin typeface="-apple-system"/>
              </a:rPr>
              <a:t>拒绝非授权访问。</a:t>
            </a:r>
          </a:p>
        </p:txBody>
      </p:sp>
      <p:grpSp>
        <p:nvGrpSpPr>
          <p:cNvPr id="44" name="组合 43"/>
          <p:cNvGrpSpPr/>
          <p:nvPr/>
        </p:nvGrpSpPr>
        <p:grpSpPr>
          <a:xfrm>
            <a:off x="1187450" y="195580"/>
            <a:ext cx="1515745" cy="76200"/>
            <a:chOff x="539552" y="195486"/>
            <a:chExt cx="1482080" cy="72008"/>
          </a:xfrm>
        </p:grpSpPr>
        <p:sp>
          <p:nvSpPr>
            <p:cNvPr id="45" name="矩形 44"/>
            <p:cNvSpPr/>
            <p:nvPr>
              <p:custDataLst>
                <p:tags r:id="rId3"/>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4"/>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95" y="267335"/>
            <a:ext cx="723265" cy="241300"/>
          </a:xfrm>
          <a:prstGeom prst="rect">
            <a:avLst/>
          </a:prstGeom>
          <a:noFill/>
        </p:spPr>
        <p:txBody>
          <a:bodyPr wrap="none" rtlCol="0">
            <a:no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8" name="文本框 7"/>
          <p:cNvSpPr txBox="1"/>
          <p:nvPr>
            <p:custDataLst>
              <p:tags r:id="rId2"/>
            </p:custDataLst>
          </p:nvPr>
        </p:nvSpPr>
        <p:spPr>
          <a:xfrm>
            <a:off x="1043305" y="411480"/>
            <a:ext cx="4572000" cy="349250"/>
          </a:xfrm>
          <a:prstGeom prst="rect">
            <a:avLst/>
          </a:prstGeom>
          <a:noFill/>
        </p:spPr>
        <p:txBody>
          <a:bodyPr wrap="square" rtlCol="0" anchor="t">
            <a:no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信息安全的保证体系和评估方法</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512" y="771550"/>
            <a:ext cx="8774430" cy="3600986"/>
          </a:xfrm>
          <a:prstGeom prst="rect">
            <a:avLst/>
          </a:prstGeom>
          <a:noFill/>
        </p:spPr>
        <p:txBody>
          <a:bodyPr wrap="square" rtlCol="0" anchor="t">
            <a:spAutoFit/>
          </a:bodyPr>
          <a:lstStyle/>
          <a:p>
            <a:r>
              <a:rPr lang="zh-CN" altLang="en-US" sz="1200" dirty="0"/>
              <a:t>安全风险管理：在</a:t>
            </a:r>
            <a:r>
              <a:rPr lang="zh-CN" altLang="en-US" sz="1200" dirty="0">
                <a:solidFill>
                  <a:srgbClr val="FF0000"/>
                </a:solidFill>
              </a:rPr>
              <a:t>风险评估实施前，应该考虑</a:t>
            </a:r>
          </a:p>
          <a:p>
            <a:pPr marL="171450" indent="-171450">
              <a:buFont typeface="Arial" panose="020B0604020202020204" pitchFamily="34" charset="0"/>
              <a:buChar char="•"/>
            </a:pPr>
            <a:r>
              <a:rPr lang="zh-CN" altLang="en-US" sz="1200" dirty="0"/>
              <a:t>确定风险评估的范围。</a:t>
            </a:r>
          </a:p>
          <a:p>
            <a:pPr marL="171450" indent="-171450">
              <a:buFont typeface="Arial" panose="020B0604020202020204" pitchFamily="34" charset="0"/>
              <a:buChar char="•"/>
            </a:pPr>
            <a:r>
              <a:rPr lang="zh-CN" altLang="en-US" sz="1200" dirty="0"/>
              <a:t>确定风险评估的目标。</a:t>
            </a:r>
          </a:p>
          <a:p>
            <a:pPr marL="171450" indent="-171450">
              <a:buFont typeface="Arial" panose="020B0604020202020204" pitchFamily="34" charset="0"/>
              <a:buChar char="•"/>
            </a:pPr>
            <a:r>
              <a:rPr lang="zh-CN" altLang="en-US" sz="1200" dirty="0"/>
              <a:t>建立适当的组织结构。</a:t>
            </a:r>
          </a:p>
          <a:p>
            <a:pPr marL="171450" indent="-171450">
              <a:buFont typeface="Arial" panose="020B0604020202020204" pitchFamily="34" charset="0"/>
              <a:buChar char="•"/>
            </a:pPr>
            <a:r>
              <a:rPr lang="zh-CN" altLang="en-US" sz="1200" dirty="0"/>
              <a:t>建立系统性的风险评估方法。</a:t>
            </a:r>
          </a:p>
          <a:p>
            <a:pPr marL="171450" indent="-171450">
              <a:buFont typeface="Arial" panose="020B0604020202020204" pitchFamily="34" charset="0"/>
              <a:buChar char="•"/>
            </a:pPr>
            <a:r>
              <a:rPr lang="zh-CN" altLang="en-US" sz="1200" dirty="0"/>
              <a:t>获得最高管理者对风险评估策划的批准。</a:t>
            </a:r>
          </a:p>
          <a:p>
            <a:endParaRPr lang="zh-CN" altLang="en-US" sz="1200" dirty="0"/>
          </a:p>
          <a:p>
            <a:r>
              <a:rPr lang="zh-CN" altLang="en-US" sz="1200" dirty="0"/>
              <a:t>风险评估的基本要素为</a:t>
            </a:r>
            <a:r>
              <a:rPr lang="zh-CN" altLang="en-US" sz="1200" dirty="0">
                <a:solidFill>
                  <a:srgbClr val="FF0000"/>
                </a:solidFill>
              </a:rPr>
              <a:t>脆弱性、资产、威胁、风险和安全措施</a:t>
            </a:r>
            <a:r>
              <a:rPr lang="zh-CN" altLang="en-US" sz="1200" dirty="0"/>
              <a:t>，与这些要素相关的属性分别为业务战略、资产价值、安全需求、安全事件和残余风险，这些也是风险评估要素的一部分。</a:t>
            </a:r>
            <a:endParaRPr lang="en-US" altLang="zh-CN" sz="1200" dirty="0"/>
          </a:p>
          <a:p>
            <a:endParaRPr lang="zh-CN" altLang="en-US" sz="1200" dirty="0"/>
          </a:p>
          <a:p>
            <a:r>
              <a:rPr lang="zh-CN" altLang="en-US" sz="1200" dirty="0"/>
              <a:t>风险计算模型包含信息资产、弱点/脆弱性、威胁等关键要素。每个要素有各自的属性，信息资产的属性是资产价值，弱点的属性是弱点被威胁利用后对资产带来的影响的严重程度，威胁的属性是威胁发生的可能性。</a:t>
            </a:r>
            <a:endParaRPr lang="en-US" altLang="zh-CN" sz="1200" dirty="0"/>
          </a:p>
          <a:p>
            <a:endParaRPr lang="en-US" altLang="zh-CN" sz="1200" dirty="0"/>
          </a:p>
          <a:p>
            <a:r>
              <a:rPr lang="zh-CN" altLang="en-US" sz="1200" dirty="0"/>
              <a:t>风险计算的过程如下。</a:t>
            </a:r>
          </a:p>
          <a:p>
            <a:pPr marL="171450" indent="-171450">
              <a:buFont typeface="Arial" panose="020B0604020202020204" pitchFamily="34" charset="0"/>
              <a:buChar char="•"/>
            </a:pPr>
            <a:r>
              <a:rPr lang="zh-CN" altLang="en-US" sz="1200" dirty="0"/>
              <a:t>对信息资产进行识别，并对资产赋值。</a:t>
            </a:r>
          </a:p>
          <a:p>
            <a:pPr marL="171450" indent="-171450">
              <a:buFont typeface="Arial" panose="020B0604020202020204" pitchFamily="34" charset="0"/>
              <a:buChar char="•"/>
            </a:pPr>
            <a:r>
              <a:rPr lang="zh-CN" altLang="en-US" sz="1200" dirty="0"/>
              <a:t>对威胁进行分析，并对威胁发生的可能性赋值。</a:t>
            </a:r>
            <a:endParaRPr lang="en-US" altLang="zh-CN" sz="1200" dirty="0"/>
          </a:p>
          <a:p>
            <a:pPr marL="171450" indent="-171450">
              <a:buFont typeface="Arial" panose="020B0604020202020204" pitchFamily="34" charset="0"/>
              <a:buChar char="•"/>
            </a:pPr>
            <a:r>
              <a:rPr lang="zh-CN" altLang="en-US" sz="1200" dirty="0"/>
              <a:t>识别信息资产的脆弱性，并对弱点的严重程度赋值。</a:t>
            </a:r>
            <a:endParaRPr lang="en-US" altLang="zh-CN" sz="1200" dirty="0"/>
          </a:p>
          <a:p>
            <a:pPr marL="171450" indent="-171450">
              <a:buFont typeface="Arial" panose="020B0604020202020204" pitchFamily="34" charset="0"/>
              <a:buChar char="•"/>
            </a:pPr>
            <a:r>
              <a:rPr lang="zh-CN" altLang="en-US" sz="1200" dirty="0"/>
              <a:t>根据威胁和脆弱性计算安全事件发生的可能性。</a:t>
            </a:r>
          </a:p>
          <a:p>
            <a:pPr marL="171450" indent="-171450">
              <a:buFont typeface="Arial" panose="020B0604020202020204" pitchFamily="34" charset="0"/>
              <a:buChar char="•"/>
            </a:pPr>
            <a:r>
              <a:rPr lang="zh-CN" altLang="en-US" sz="1200" dirty="0"/>
              <a:t>结合信息资产的重要性和发生安全事件的可能性，计算信息资产的风险值。</a:t>
            </a:r>
          </a:p>
        </p:txBody>
      </p:sp>
      <p:grpSp>
        <p:nvGrpSpPr>
          <p:cNvPr id="44" name="组合 43"/>
          <p:cNvGrpSpPr/>
          <p:nvPr/>
        </p:nvGrpSpPr>
        <p:grpSpPr>
          <a:xfrm>
            <a:off x="1187450" y="195580"/>
            <a:ext cx="1515745" cy="76200"/>
            <a:chOff x="539552" y="195486"/>
            <a:chExt cx="1482080" cy="72008"/>
          </a:xfrm>
        </p:grpSpPr>
        <p:sp>
          <p:nvSpPr>
            <p:cNvPr id="45" name="矩形 44"/>
            <p:cNvSpPr/>
            <p:nvPr>
              <p:custDataLst>
                <p:tags r:id="rId3"/>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4"/>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95" y="267335"/>
            <a:ext cx="723265" cy="241300"/>
          </a:xfrm>
          <a:prstGeom prst="rect">
            <a:avLst/>
          </a:prstGeom>
          <a:noFill/>
        </p:spPr>
        <p:txBody>
          <a:bodyPr wrap="none" rtlCol="0">
            <a:no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8" name="文本框 7"/>
          <p:cNvSpPr txBox="1"/>
          <p:nvPr>
            <p:custDataLst>
              <p:tags r:id="rId2"/>
            </p:custDataLst>
          </p:nvPr>
        </p:nvSpPr>
        <p:spPr>
          <a:xfrm>
            <a:off x="1043305" y="411480"/>
            <a:ext cx="4572000" cy="349250"/>
          </a:xfrm>
          <a:prstGeom prst="rect">
            <a:avLst/>
          </a:prstGeom>
          <a:noFill/>
        </p:spPr>
        <p:txBody>
          <a:bodyPr wrap="square" rtlCol="0" anchor="t">
            <a:no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信息安全的保证体系和评估方法</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矩形 60"/>
          <p:cNvSpPr/>
          <p:nvPr/>
        </p:nvSpPr>
        <p:spPr>
          <a:xfrm>
            <a:off x="-5814" y="0"/>
            <a:ext cx="9149813" cy="314781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rotWithShape="1">
          <a:blip r:embed="rId3">
            <a:extLst>
              <a:ext uri="{28A0092B-C50C-407E-A947-70E740481C1C}">
                <a14:useLocalDpi xmlns:a14="http://schemas.microsoft.com/office/drawing/2010/main" val="0"/>
              </a:ext>
            </a:extLst>
          </a:blip>
          <a:srcRect t="38438" b="41862"/>
          <a:stretch>
            <a:fillRect/>
          </a:stretch>
        </p:blipFill>
        <p:spPr>
          <a:xfrm>
            <a:off x="75977" y="1313950"/>
            <a:ext cx="9119255" cy="1013255"/>
          </a:xfrm>
          <a:prstGeom prst="rect">
            <a:avLst/>
          </a:prstGeom>
        </p:spPr>
      </p:pic>
      <p:grpSp>
        <p:nvGrpSpPr>
          <p:cNvPr id="5" name="组合 4"/>
          <p:cNvGrpSpPr/>
          <p:nvPr/>
        </p:nvGrpSpPr>
        <p:grpSpPr>
          <a:xfrm>
            <a:off x="1860024" y="3490692"/>
            <a:ext cx="5212106" cy="72008"/>
            <a:chOff x="539552" y="195486"/>
            <a:chExt cx="1482080" cy="72008"/>
          </a:xfrm>
        </p:grpSpPr>
        <p:sp>
          <p:nvSpPr>
            <p:cNvPr id="6" name="矩形 5"/>
            <p:cNvSpPr/>
            <p:nvPr/>
          </p:nvSpPr>
          <p:spPr>
            <a:xfrm>
              <a:off x="539552" y="195486"/>
              <a:ext cx="720080" cy="72008"/>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01552" y="195486"/>
              <a:ext cx="720080" cy="72008"/>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TextBox 7"/>
          <p:cNvSpPr txBox="1"/>
          <p:nvPr/>
        </p:nvSpPr>
        <p:spPr>
          <a:xfrm>
            <a:off x="1788016" y="3562700"/>
            <a:ext cx="723275" cy="253916"/>
          </a:xfrm>
          <a:prstGeom prst="rect">
            <a:avLst/>
          </a:prstGeom>
          <a:noFill/>
        </p:spPr>
        <p:txBody>
          <a:bodyPr wrap="none" rtlCol="0">
            <a:spAutoFit/>
          </a:bodyPr>
          <a:lstStyle/>
          <a:p>
            <a:r>
              <a:rPr lang="en-US" altLang="zh-CN" sz="1050" dirty="0">
                <a:solidFill>
                  <a:srgbClr val="E74C2E"/>
                </a:solidFill>
                <a:latin typeface="Impact" panose="020B0806030902050204" pitchFamily="34" charset="0"/>
              </a:rPr>
              <a:t>DESIGNER:</a:t>
            </a:r>
            <a:endParaRPr lang="zh-CN" altLang="en-US" sz="1050" dirty="0">
              <a:solidFill>
                <a:srgbClr val="E74C2E"/>
              </a:solidFill>
              <a:latin typeface="Impact" panose="020B0806030902050204" pitchFamily="34" charset="0"/>
              <a:ea typeface="微软雅黑" panose="020B0503020204020204" pitchFamily="34" charset="-122"/>
            </a:endParaRPr>
          </a:p>
        </p:txBody>
      </p:sp>
      <p:sp>
        <p:nvSpPr>
          <p:cNvPr id="9" name="TextBox 8"/>
          <p:cNvSpPr txBox="1"/>
          <p:nvPr/>
        </p:nvSpPr>
        <p:spPr>
          <a:xfrm>
            <a:off x="1762202" y="3692390"/>
            <a:ext cx="1762760" cy="337185"/>
          </a:xfrm>
          <a:prstGeom prst="rect">
            <a:avLst/>
          </a:prstGeom>
          <a:noFill/>
        </p:spPr>
        <p:txBody>
          <a:bodyPr wrap="none" rtlCol="0">
            <a:spAutoFit/>
          </a:bodyPr>
          <a:lstStyle/>
          <a:p>
            <a:r>
              <a:rPr lang="en-US" altLang="zh-CN" sz="1600" dirty="0">
                <a:solidFill>
                  <a:schemeClr val="bg1">
                    <a:lumMod val="50000"/>
                  </a:schemeClr>
                </a:solidFill>
                <a:latin typeface="Impact" panose="020B0806030902050204" pitchFamily="34" charset="0"/>
                <a:ea typeface="微软雅黑" panose="020B0503020204020204" pitchFamily="34" charset="-122"/>
              </a:rPr>
              <a:t>TIANBO     </a:t>
            </a:r>
            <a:r>
              <a:rPr lang="zh-CN" altLang="en-US" sz="1600" b="1" dirty="0">
                <a:solidFill>
                  <a:srgbClr val="E74C2E"/>
                </a:solidFill>
                <a:latin typeface="Impact" panose="020B0806030902050204" pitchFamily="34" charset="0"/>
                <a:ea typeface="微软雅黑" panose="020B0503020204020204" pitchFamily="34" charset="-122"/>
              </a:rPr>
              <a:t>天博教育</a:t>
            </a:r>
          </a:p>
        </p:txBody>
      </p:sp>
      <p:grpSp>
        <p:nvGrpSpPr>
          <p:cNvPr id="10" name="组合 9"/>
          <p:cNvGrpSpPr/>
          <p:nvPr/>
        </p:nvGrpSpPr>
        <p:grpSpPr>
          <a:xfrm>
            <a:off x="672399" y="3490389"/>
            <a:ext cx="1119868" cy="466662"/>
            <a:chOff x="3163712" y="2643758"/>
            <a:chExt cx="1119868" cy="466662"/>
          </a:xfrm>
        </p:grpSpPr>
        <p:sp>
          <p:nvSpPr>
            <p:cNvPr id="11" name="矩形 10"/>
            <p:cNvSpPr/>
            <p:nvPr/>
          </p:nvSpPr>
          <p:spPr>
            <a:xfrm>
              <a:off x="3163712" y="2644061"/>
              <a:ext cx="827585" cy="466359"/>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987046" y="2643758"/>
              <a:ext cx="296534" cy="466359"/>
            </a:xfrm>
            <a:prstGeom prst="rect">
              <a:avLst/>
            </a:prstGeom>
            <a:solidFill>
              <a:srgbClr val="E74C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 name="组合 12"/>
          <p:cNvGrpSpPr>
            <a:grpSpLocks noChangeAspect="1"/>
          </p:cNvGrpSpPr>
          <p:nvPr/>
        </p:nvGrpSpPr>
        <p:grpSpPr>
          <a:xfrm>
            <a:off x="4958449" y="3603819"/>
            <a:ext cx="422023" cy="422023"/>
            <a:chOff x="2492224" y="1959430"/>
            <a:chExt cx="2148114" cy="2148114"/>
          </a:xfrm>
        </p:grpSpPr>
        <p:sp>
          <p:nvSpPr>
            <p:cNvPr id="14" name="椭圆 13"/>
            <p:cNvSpPr/>
            <p:nvPr/>
          </p:nvSpPr>
          <p:spPr>
            <a:xfrm>
              <a:off x="249222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pic>
          <p:nvPicPr>
            <p:cNvPr id="15" name="图片 14"/>
            <p:cNvPicPr>
              <a:picLocks noChangeAspect="1"/>
            </p:cNvPicPr>
            <p:nvPr/>
          </p:nvPicPr>
          <p:blipFill>
            <a:blip r:embed="rId4" cstate="print">
              <a:biLevel thresh="25000"/>
              <a:extLst>
                <a:ext uri="{28A0092B-C50C-407E-A947-70E740481C1C}">
                  <a14:useLocalDpi xmlns:a14="http://schemas.microsoft.com/office/drawing/2010/main" val="0"/>
                </a:ext>
              </a:extLst>
            </a:blip>
            <a:stretch>
              <a:fillRect/>
            </a:stretch>
          </p:blipFill>
          <p:spPr>
            <a:xfrm>
              <a:off x="3072056" y="2549554"/>
              <a:ext cx="1162402" cy="1190723"/>
            </a:xfrm>
            <a:prstGeom prst="rect">
              <a:avLst/>
            </a:prstGeom>
          </p:spPr>
        </p:pic>
      </p:grpSp>
      <p:grpSp>
        <p:nvGrpSpPr>
          <p:cNvPr id="16" name="组合 15"/>
          <p:cNvGrpSpPr>
            <a:grpSpLocks noChangeAspect="1"/>
          </p:cNvGrpSpPr>
          <p:nvPr/>
        </p:nvGrpSpPr>
        <p:grpSpPr>
          <a:xfrm>
            <a:off x="5968951" y="3631309"/>
            <a:ext cx="422023" cy="422023"/>
            <a:chOff x="6564085" y="1959430"/>
            <a:chExt cx="2148114" cy="2148114"/>
          </a:xfrm>
        </p:grpSpPr>
        <p:sp>
          <p:nvSpPr>
            <p:cNvPr id="17" name="椭圆 16"/>
            <p:cNvSpPr/>
            <p:nvPr/>
          </p:nvSpPr>
          <p:spPr>
            <a:xfrm>
              <a:off x="6564085"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p:cNvGrpSpPr/>
            <p:nvPr/>
          </p:nvGrpSpPr>
          <p:grpSpPr>
            <a:xfrm>
              <a:off x="7033174" y="2413982"/>
              <a:ext cx="1209936" cy="1239010"/>
              <a:chOff x="3598200" y="1732459"/>
              <a:chExt cx="1947600" cy="1994400"/>
            </a:xfrm>
          </p:grpSpPr>
          <p:sp>
            <p:nvSpPr>
              <p:cNvPr id="19" name="Freeform 5"/>
              <p:cNvSpPr/>
              <p:nvPr/>
            </p:nvSpPr>
            <p:spPr bwMode="auto">
              <a:xfrm>
                <a:off x="4815450" y="1732459"/>
                <a:ext cx="417924" cy="1423836"/>
              </a:xfrm>
              <a:custGeom>
                <a:avLst/>
                <a:gdLst>
                  <a:gd name="T0" fmla="*/ 2 w 43"/>
                  <a:gd name="T1" fmla="*/ 115 h 115"/>
                  <a:gd name="T2" fmla="*/ 3 w 43"/>
                  <a:gd name="T3" fmla="*/ 115 h 115"/>
                  <a:gd name="T4" fmla="*/ 3 w 43"/>
                  <a:gd name="T5" fmla="*/ 115 h 115"/>
                  <a:gd name="T6" fmla="*/ 3 w 43"/>
                  <a:gd name="T7" fmla="*/ 115 h 115"/>
                  <a:gd name="T8" fmla="*/ 4 w 43"/>
                  <a:gd name="T9" fmla="*/ 115 h 115"/>
                  <a:gd name="T10" fmla="*/ 4 w 43"/>
                  <a:gd name="T11" fmla="*/ 115 h 115"/>
                  <a:gd name="T12" fmla="*/ 5 w 43"/>
                  <a:gd name="T13" fmla="*/ 114 h 115"/>
                  <a:gd name="T14" fmla="*/ 22 w 43"/>
                  <a:gd name="T15" fmla="*/ 98 h 115"/>
                  <a:gd name="T16" fmla="*/ 38 w 43"/>
                  <a:gd name="T17" fmla="*/ 114 h 115"/>
                  <a:gd name="T18" fmla="*/ 39 w 43"/>
                  <a:gd name="T19" fmla="*/ 115 h 115"/>
                  <a:gd name="T20" fmla="*/ 39 w 43"/>
                  <a:gd name="T21" fmla="*/ 115 h 115"/>
                  <a:gd name="T22" fmla="*/ 40 w 43"/>
                  <a:gd name="T23" fmla="*/ 115 h 115"/>
                  <a:gd name="T24" fmla="*/ 40 w 43"/>
                  <a:gd name="T25" fmla="*/ 115 h 115"/>
                  <a:gd name="T26" fmla="*/ 40 w 43"/>
                  <a:gd name="T27" fmla="*/ 115 h 115"/>
                  <a:gd name="T28" fmla="*/ 41 w 43"/>
                  <a:gd name="T29" fmla="*/ 115 h 115"/>
                  <a:gd name="T30" fmla="*/ 42 w 43"/>
                  <a:gd name="T31" fmla="*/ 114 h 115"/>
                  <a:gd name="T32" fmla="*/ 43 w 43"/>
                  <a:gd name="T33" fmla="*/ 112 h 115"/>
                  <a:gd name="T34" fmla="*/ 43 w 43"/>
                  <a:gd name="T35" fmla="*/ 27 h 115"/>
                  <a:gd name="T36" fmla="*/ 43 w 43"/>
                  <a:gd name="T37" fmla="*/ 13 h 115"/>
                  <a:gd name="T38" fmla="*/ 43 w 43"/>
                  <a:gd name="T39" fmla="*/ 3 h 115"/>
                  <a:gd name="T40" fmla="*/ 42 w 43"/>
                  <a:gd name="T41" fmla="*/ 1 h 115"/>
                  <a:gd name="T42" fmla="*/ 40 w 43"/>
                  <a:gd name="T43" fmla="*/ 0 h 115"/>
                  <a:gd name="T44" fmla="*/ 3 w 43"/>
                  <a:gd name="T45" fmla="*/ 0 h 115"/>
                  <a:gd name="T46" fmla="*/ 3 w 43"/>
                  <a:gd name="T47" fmla="*/ 0 h 115"/>
                  <a:gd name="T48" fmla="*/ 2 w 43"/>
                  <a:gd name="T49" fmla="*/ 1 h 115"/>
                  <a:gd name="T50" fmla="*/ 2 w 43"/>
                  <a:gd name="T51" fmla="*/ 1 h 115"/>
                  <a:gd name="T52" fmla="*/ 0 w 43"/>
                  <a:gd name="T53" fmla="*/ 3 h 115"/>
                  <a:gd name="T54" fmla="*/ 0 w 43"/>
                  <a:gd name="T55" fmla="*/ 13 h 115"/>
                  <a:gd name="T56" fmla="*/ 0 w 43"/>
                  <a:gd name="T57" fmla="*/ 27 h 115"/>
                  <a:gd name="T58" fmla="*/ 0 w 43"/>
                  <a:gd name="T59" fmla="*/ 112 h 115"/>
                  <a:gd name="T60" fmla="*/ 2 w 43"/>
                  <a:gd name="T61"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3" h="115">
                    <a:moveTo>
                      <a:pt x="2" y="115"/>
                    </a:moveTo>
                    <a:cubicBezTo>
                      <a:pt x="2" y="115"/>
                      <a:pt x="2" y="115"/>
                      <a:pt x="3" y="115"/>
                    </a:cubicBezTo>
                    <a:cubicBezTo>
                      <a:pt x="3" y="115"/>
                      <a:pt x="3" y="115"/>
                      <a:pt x="3" y="115"/>
                    </a:cubicBezTo>
                    <a:cubicBezTo>
                      <a:pt x="3" y="115"/>
                      <a:pt x="3" y="115"/>
                      <a:pt x="3" y="115"/>
                    </a:cubicBezTo>
                    <a:cubicBezTo>
                      <a:pt x="3" y="115"/>
                      <a:pt x="4" y="115"/>
                      <a:pt x="4" y="115"/>
                    </a:cubicBezTo>
                    <a:cubicBezTo>
                      <a:pt x="4" y="115"/>
                      <a:pt x="4" y="115"/>
                      <a:pt x="4" y="115"/>
                    </a:cubicBezTo>
                    <a:cubicBezTo>
                      <a:pt x="4" y="115"/>
                      <a:pt x="5" y="114"/>
                      <a:pt x="5" y="114"/>
                    </a:cubicBezTo>
                    <a:cubicBezTo>
                      <a:pt x="22" y="98"/>
                      <a:pt x="22" y="98"/>
                      <a:pt x="22" y="98"/>
                    </a:cubicBezTo>
                    <a:cubicBezTo>
                      <a:pt x="38" y="114"/>
                      <a:pt x="38" y="114"/>
                      <a:pt x="38" y="114"/>
                    </a:cubicBezTo>
                    <a:cubicBezTo>
                      <a:pt x="38" y="114"/>
                      <a:pt x="39" y="115"/>
                      <a:pt x="39" y="115"/>
                    </a:cubicBezTo>
                    <a:cubicBezTo>
                      <a:pt x="39" y="115"/>
                      <a:pt x="39" y="115"/>
                      <a:pt x="39" y="115"/>
                    </a:cubicBezTo>
                    <a:cubicBezTo>
                      <a:pt x="40" y="115"/>
                      <a:pt x="40" y="115"/>
                      <a:pt x="40" y="115"/>
                    </a:cubicBezTo>
                    <a:cubicBezTo>
                      <a:pt x="40" y="115"/>
                      <a:pt x="40" y="115"/>
                      <a:pt x="40" y="115"/>
                    </a:cubicBezTo>
                    <a:cubicBezTo>
                      <a:pt x="40" y="115"/>
                      <a:pt x="40" y="115"/>
                      <a:pt x="40" y="115"/>
                    </a:cubicBezTo>
                    <a:cubicBezTo>
                      <a:pt x="41" y="115"/>
                      <a:pt x="41" y="115"/>
                      <a:pt x="41" y="115"/>
                    </a:cubicBezTo>
                    <a:cubicBezTo>
                      <a:pt x="42" y="115"/>
                      <a:pt x="42" y="114"/>
                      <a:pt x="42" y="114"/>
                    </a:cubicBezTo>
                    <a:cubicBezTo>
                      <a:pt x="43" y="114"/>
                      <a:pt x="43" y="113"/>
                      <a:pt x="43" y="112"/>
                    </a:cubicBezTo>
                    <a:cubicBezTo>
                      <a:pt x="43" y="27"/>
                      <a:pt x="43" y="27"/>
                      <a:pt x="43" y="27"/>
                    </a:cubicBezTo>
                    <a:cubicBezTo>
                      <a:pt x="43" y="13"/>
                      <a:pt x="43" y="13"/>
                      <a:pt x="43" y="13"/>
                    </a:cubicBezTo>
                    <a:cubicBezTo>
                      <a:pt x="43" y="3"/>
                      <a:pt x="43" y="3"/>
                      <a:pt x="43" y="3"/>
                    </a:cubicBezTo>
                    <a:cubicBezTo>
                      <a:pt x="43" y="3"/>
                      <a:pt x="43" y="2"/>
                      <a:pt x="42" y="1"/>
                    </a:cubicBezTo>
                    <a:cubicBezTo>
                      <a:pt x="42" y="1"/>
                      <a:pt x="41" y="0"/>
                      <a:pt x="40" y="0"/>
                    </a:cubicBezTo>
                    <a:cubicBezTo>
                      <a:pt x="3" y="0"/>
                      <a:pt x="3" y="0"/>
                      <a:pt x="3" y="0"/>
                    </a:cubicBezTo>
                    <a:cubicBezTo>
                      <a:pt x="3" y="0"/>
                      <a:pt x="3" y="0"/>
                      <a:pt x="3" y="0"/>
                    </a:cubicBezTo>
                    <a:cubicBezTo>
                      <a:pt x="3" y="0"/>
                      <a:pt x="2" y="0"/>
                      <a:pt x="2" y="1"/>
                    </a:cubicBezTo>
                    <a:cubicBezTo>
                      <a:pt x="2" y="1"/>
                      <a:pt x="2" y="1"/>
                      <a:pt x="2" y="1"/>
                    </a:cubicBezTo>
                    <a:cubicBezTo>
                      <a:pt x="1" y="1"/>
                      <a:pt x="0" y="2"/>
                      <a:pt x="0" y="3"/>
                    </a:cubicBezTo>
                    <a:cubicBezTo>
                      <a:pt x="0" y="13"/>
                      <a:pt x="0" y="13"/>
                      <a:pt x="0" y="13"/>
                    </a:cubicBezTo>
                    <a:cubicBezTo>
                      <a:pt x="0" y="27"/>
                      <a:pt x="0" y="27"/>
                      <a:pt x="0" y="27"/>
                    </a:cubicBezTo>
                    <a:cubicBezTo>
                      <a:pt x="0" y="112"/>
                      <a:pt x="0" y="112"/>
                      <a:pt x="0" y="112"/>
                    </a:cubicBezTo>
                    <a:cubicBezTo>
                      <a:pt x="0" y="113"/>
                      <a:pt x="1" y="114"/>
                      <a:pt x="2" y="115"/>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0" name="Freeform 6"/>
              <p:cNvSpPr/>
              <p:nvPr/>
            </p:nvSpPr>
            <p:spPr bwMode="auto">
              <a:xfrm>
                <a:off x="3853824" y="2462367"/>
                <a:ext cx="515304" cy="61683"/>
              </a:xfrm>
              <a:custGeom>
                <a:avLst/>
                <a:gdLst>
                  <a:gd name="T0" fmla="*/ 0 w 53"/>
                  <a:gd name="T1" fmla="*/ 3 h 5"/>
                  <a:gd name="T2" fmla="*/ 3 w 53"/>
                  <a:gd name="T3" fmla="*/ 5 h 5"/>
                  <a:gd name="T4" fmla="*/ 50 w 53"/>
                  <a:gd name="T5" fmla="*/ 5 h 5"/>
                  <a:gd name="T6" fmla="*/ 53 w 53"/>
                  <a:gd name="T7" fmla="*/ 3 h 5"/>
                  <a:gd name="T8" fmla="*/ 50 w 53"/>
                  <a:gd name="T9" fmla="*/ 0 h 5"/>
                  <a:gd name="T10" fmla="*/ 3 w 53"/>
                  <a:gd name="T11" fmla="*/ 0 h 5"/>
                  <a:gd name="T12" fmla="*/ 0 w 53"/>
                  <a:gd name="T13" fmla="*/ 3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0" y="3"/>
                    </a:moveTo>
                    <a:cubicBezTo>
                      <a:pt x="0" y="4"/>
                      <a:pt x="2" y="5"/>
                      <a:pt x="3" y="5"/>
                    </a:cubicBezTo>
                    <a:cubicBezTo>
                      <a:pt x="50" y="5"/>
                      <a:pt x="50" y="5"/>
                      <a:pt x="50" y="5"/>
                    </a:cubicBezTo>
                    <a:cubicBezTo>
                      <a:pt x="52" y="5"/>
                      <a:pt x="53" y="4"/>
                      <a:pt x="53" y="3"/>
                    </a:cubicBezTo>
                    <a:cubicBezTo>
                      <a:pt x="53" y="1"/>
                      <a:pt x="52" y="0"/>
                      <a:pt x="50" y="0"/>
                    </a:cubicBezTo>
                    <a:cubicBezTo>
                      <a:pt x="3" y="0"/>
                      <a:pt x="3" y="0"/>
                      <a:pt x="3" y="0"/>
                    </a:cubicBezTo>
                    <a:cubicBezTo>
                      <a:pt x="2" y="0"/>
                      <a:pt x="0" y="1"/>
                      <a:pt x="0" y="3"/>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Freeform 7"/>
              <p:cNvSpPr/>
              <p:nvPr/>
            </p:nvSpPr>
            <p:spPr bwMode="auto">
              <a:xfrm>
                <a:off x="3853824" y="2750218"/>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2" name="Freeform 8"/>
              <p:cNvSpPr/>
              <p:nvPr/>
            </p:nvSpPr>
            <p:spPr bwMode="auto">
              <a:xfrm>
                <a:off x="3853824" y="3032931"/>
                <a:ext cx="515304" cy="61683"/>
              </a:xfrm>
              <a:custGeom>
                <a:avLst/>
                <a:gdLst>
                  <a:gd name="T0" fmla="*/ 50 w 53"/>
                  <a:gd name="T1" fmla="*/ 0 h 5"/>
                  <a:gd name="T2" fmla="*/ 3 w 53"/>
                  <a:gd name="T3" fmla="*/ 0 h 5"/>
                  <a:gd name="T4" fmla="*/ 0 w 53"/>
                  <a:gd name="T5" fmla="*/ 2 h 5"/>
                  <a:gd name="T6" fmla="*/ 3 w 53"/>
                  <a:gd name="T7" fmla="*/ 5 h 5"/>
                  <a:gd name="T8" fmla="*/ 50 w 53"/>
                  <a:gd name="T9" fmla="*/ 5 h 5"/>
                  <a:gd name="T10" fmla="*/ 53 w 53"/>
                  <a:gd name="T11" fmla="*/ 2 h 5"/>
                  <a:gd name="T12" fmla="*/ 50 w 53"/>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53" h="5">
                    <a:moveTo>
                      <a:pt x="50" y="0"/>
                    </a:moveTo>
                    <a:cubicBezTo>
                      <a:pt x="3" y="0"/>
                      <a:pt x="3" y="0"/>
                      <a:pt x="3" y="0"/>
                    </a:cubicBezTo>
                    <a:cubicBezTo>
                      <a:pt x="2" y="0"/>
                      <a:pt x="0" y="1"/>
                      <a:pt x="0" y="2"/>
                    </a:cubicBezTo>
                    <a:cubicBezTo>
                      <a:pt x="0" y="4"/>
                      <a:pt x="2" y="5"/>
                      <a:pt x="3" y="5"/>
                    </a:cubicBezTo>
                    <a:cubicBezTo>
                      <a:pt x="50" y="5"/>
                      <a:pt x="50" y="5"/>
                      <a:pt x="50" y="5"/>
                    </a:cubicBezTo>
                    <a:cubicBezTo>
                      <a:pt x="52" y="5"/>
                      <a:pt x="53" y="4"/>
                      <a:pt x="53" y="2"/>
                    </a:cubicBezTo>
                    <a:cubicBezTo>
                      <a:pt x="53" y="1"/>
                      <a:pt x="52" y="0"/>
                      <a:pt x="50" y="0"/>
                    </a:cubicBez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3" name="Freeform 9"/>
              <p:cNvSpPr>
                <a:spLocks noEditPoints="1"/>
              </p:cNvSpPr>
              <p:nvPr/>
            </p:nvSpPr>
            <p:spPr bwMode="auto">
              <a:xfrm>
                <a:off x="3598200" y="1881526"/>
                <a:ext cx="1947600" cy="1845333"/>
              </a:xfrm>
              <a:custGeom>
                <a:avLst/>
                <a:gdLst>
                  <a:gd name="T0" fmla="*/ 177 w 200"/>
                  <a:gd name="T1" fmla="*/ 3 h 149"/>
                  <a:gd name="T2" fmla="*/ 177 w 200"/>
                  <a:gd name="T3" fmla="*/ 17 h 149"/>
                  <a:gd name="T4" fmla="*/ 186 w 200"/>
                  <a:gd name="T5" fmla="*/ 21 h 149"/>
                  <a:gd name="T6" fmla="*/ 186 w 200"/>
                  <a:gd name="T7" fmla="*/ 134 h 149"/>
                  <a:gd name="T8" fmla="*/ 107 w 200"/>
                  <a:gd name="T9" fmla="*/ 134 h 149"/>
                  <a:gd name="T10" fmla="*/ 107 w 200"/>
                  <a:gd name="T11" fmla="*/ 21 h 149"/>
                  <a:gd name="T12" fmla="*/ 117 w 200"/>
                  <a:gd name="T13" fmla="*/ 17 h 149"/>
                  <a:gd name="T14" fmla="*/ 117 w 200"/>
                  <a:gd name="T15" fmla="*/ 3 h 149"/>
                  <a:gd name="T16" fmla="*/ 100 w 200"/>
                  <a:gd name="T17" fmla="*/ 9 h 149"/>
                  <a:gd name="T18" fmla="*/ 53 w 200"/>
                  <a:gd name="T19" fmla="*/ 0 h 149"/>
                  <a:gd name="T20" fmla="*/ 0 w 200"/>
                  <a:gd name="T21" fmla="*/ 20 h 149"/>
                  <a:gd name="T22" fmla="*/ 0 w 200"/>
                  <a:gd name="T23" fmla="*/ 142 h 149"/>
                  <a:gd name="T24" fmla="*/ 2 w 200"/>
                  <a:gd name="T25" fmla="*/ 147 h 149"/>
                  <a:gd name="T26" fmla="*/ 8 w 200"/>
                  <a:gd name="T27" fmla="*/ 149 h 149"/>
                  <a:gd name="T28" fmla="*/ 53 w 200"/>
                  <a:gd name="T29" fmla="*/ 145 h 149"/>
                  <a:gd name="T30" fmla="*/ 99 w 200"/>
                  <a:gd name="T31" fmla="*/ 149 h 149"/>
                  <a:gd name="T32" fmla="*/ 99 w 200"/>
                  <a:gd name="T33" fmla="*/ 149 h 149"/>
                  <a:gd name="T34" fmla="*/ 100 w 200"/>
                  <a:gd name="T35" fmla="*/ 149 h 149"/>
                  <a:gd name="T36" fmla="*/ 100 w 200"/>
                  <a:gd name="T37" fmla="*/ 149 h 149"/>
                  <a:gd name="T38" fmla="*/ 101 w 200"/>
                  <a:gd name="T39" fmla="*/ 149 h 149"/>
                  <a:gd name="T40" fmla="*/ 101 w 200"/>
                  <a:gd name="T41" fmla="*/ 149 h 149"/>
                  <a:gd name="T42" fmla="*/ 146 w 200"/>
                  <a:gd name="T43" fmla="*/ 145 h 149"/>
                  <a:gd name="T44" fmla="*/ 192 w 200"/>
                  <a:gd name="T45" fmla="*/ 149 h 149"/>
                  <a:gd name="T46" fmla="*/ 193 w 200"/>
                  <a:gd name="T47" fmla="*/ 149 h 149"/>
                  <a:gd name="T48" fmla="*/ 197 w 200"/>
                  <a:gd name="T49" fmla="*/ 147 h 149"/>
                  <a:gd name="T50" fmla="*/ 200 w 200"/>
                  <a:gd name="T51" fmla="*/ 142 h 149"/>
                  <a:gd name="T52" fmla="*/ 200 w 200"/>
                  <a:gd name="T53" fmla="*/ 20 h 149"/>
                  <a:gd name="T54" fmla="*/ 177 w 200"/>
                  <a:gd name="T55" fmla="*/ 3 h 149"/>
                  <a:gd name="T56" fmla="*/ 93 w 200"/>
                  <a:gd name="T57" fmla="*/ 134 h 149"/>
                  <a:gd name="T58" fmla="*/ 53 w 200"/>
                  <a:gd name="T59" fmla="*/ 131 h 149"/>
                  <a:gd name="T60" fmla="*/ 14 w 200"/>
                  <a:gd name="T61" fmla="*/ 134 h 149"/>
                  <a:gd name="T62" fmla="*/ 14 w 200"/>
                  <a:gd name="T63" fmla="*/ 21 h 149"/>
                  <a:gd name="T64" fmla="*/ 53 w 200"/>
                  <a:gd name="T65" fmla="*/ 14 h 149"/>
                  <a:gd name="T66" fmla="*/ 93 w 200"/>
                  <a:gd name="T67" fmla="*/ 21 h 149"/>
                  <a:gd name="T68" fmla="*/ 93 w 200"/>
                  <a:gd name="T69" fmla="*/ 13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00" h="149">
                    <a:moveTo>
                      <a:pt x="177" y="3"/>
                    </a:moveTo>
                    <a:cubicBezTo>
                      <a:pt x="177" y="17"/>
                      <a:pt x="177" y="17"/>
                      <a:pt x="177" y="17"/>
                    </a:cubicBezTo>
                    <a:cubicBezTo>
                      <a:pt x="181" y="18"/>
                      <a:pt x="185" y="20"/>
                      <a:pt x="186" y="21"/>
                    </a:cubicBezTo>
                    <a:cubicBezTo>
                      <a:pt x="186" y="134"/>
                      <a:pt x="186" y="134"/>
                      <a:pt x="186" y="134"/>
                    </a:cubicBezTo>
                    <a:cubicBezTo>
                      <a:pt x="161" y="130"/>
                      <a:pt x="131" y="130"/>
                      <a:pt x="107" y="134"/>
                    </a:cubicBezTo>
                    <a:cubicBezTo>
                      <a:pt x="107" y="21"/>
                      <a:pt x="107" y="21"/>
                      <a:pt x="107" y="21"/>
                    </a:cubicBezTo>
                    <a:cubicBezTo>
                      <a:pt x="108" y="20"/>
                      <a:pt x="111" y="18"/>
                      <a:pt x="117" y="17"/>
                    </a:cubicBezTo>
                    <a:cubicBezTo>
                      <a:pt x="117" y="3"/>
                      <a:pt x="117" y="3"/>
                      <a:pt x="117" y="3"/>
                    </a:cubicBezTo>
                    <a:cubicBezTo>
                      <a:pt x="110" y="4"/>
                      <a:pt x="104" y="6"/>
                      <a:pt x="100" y="9"/>
                    </a:cubicBezTo>
                    <a:cubicBezTo>
                      <a:pt x="90" y="2"/>
                      <a:pt x="70" y="0"/>
                      <a:pt x="53" y="0"/>
                    </a:cubicBezTo>
                    <a:cubicBezTo>
                      <a:pt x="29" y="0"/>
                      <a:pt x="0" y="5"/>
                      <a:pt x="0" y="20"/>
                    </a:cubicBezTo>
                    <a:cubicBezTo>
                      <a:pt x="0" y="142"/>
                      <a:pt x="0" y="142"/>
                      <a:pt x="0" y="142"/>
                    </a:cubicBezTo>
                    <a:cubicBezTo>
                      <a:pt x="0" y="144"/>
                      <a:pt x="1" y="146"/>
                      <a:pt x="2" y="147"/>
                    </a:cubicBezTo>
                    <a:cubicBezTo>
                      <a:pt x="4" y="148"/>
                      <a:pt x="6" y="149"/>
                      <a:pt x="8" y="149"/>
                    </a:cubicBezTo>
                    <a:cubicBezTo>
                      <a:pt x="22" y="146"/>
                      <a:pt x="37" y="145"/>
                      <a:pt x="53" y="145"/>
                    </a:cubicBezTo>
                    <a:cubicBezTo>
                      <a:pt x="69" y="145"/>
                      <a:pt x="85" y="146"/>
                      <a:pt x="99" y="149"/>
                    </a:cubicBezTo>
                    <a:cubicBezTo>
                      <a:pt x="99" y="149"/>
                      <a:pt x="99" y="149"/>
                      <a:pt x="99" y="149"/>
                    </a:cubicBezTo>
                    <a:cubicBezTo>
                      <a:pt x="99" y="149"/>
                      <a:pt x="99" y="149"/>
                      <a:pt x="100" y="149"/>
                    </a:cubicBezTo>
                    <a:cubicBezTo>
                      <a:pt x="100" y="149"/>
                      <a:pt x="100" y="149"/>
                      <a:pt x="100" y="149"/>
                    </a:cubicBezTo>
                    <a:cubicBezTo>
                      <a:pt x="100" y="149"/>
                      <a:pt x="100" y="149"/>
                      <a:pt x="101" y="149"/>
                    </a:cubicBezTo>
                    <a:cubicBezTo>
                      <a:pt x="101" y="149"/>
                      <a:pt x="101" y="149"/>
                      <a:pt x="101" y="149"/>
                    </a:cubicBezTo>
                    <a:cubicBezTo>
                      <a:pt x="115" y="146"/>
                      <a:pt x="130" y="145"/>
                      <a:pt x="146" y="145"/>
                    </a:cubicBezTo>
                    <a:cubicBezTo>
                      <a:pt x="162" y="145"/>
                      <a:pt x="178" y="146"/>
                      <a:pt x="192" y="149"/>
                    </a:cubicBezTo>
                    <a:cubicBezTo>
                      <a:pt x="192" y="149"/>
                      <a:pt x="192" y="149"/>
                      <a:pt x="193" y="149"/>
                    </a:cubicBezTo>
                    <a:cubicBezTo>
                      <a:pt x="194" y="149"/>
                      <a:pt x="196" y="148"/>
                      <a:pt x="197" y="147"/>
                    </a:cubicBezTo>
                    <a:cubicBezTo>
                      <a:pt x="199" y="146"/>
                      <a:pt x="200" y="144"/>
                      <a:pt x="200" y="142"/>
                    </a:cubicBezTo>
                    <a:cubicBezTo>
                      <a:pt x="200" y="20"/>
                      <a:pt x="200" y="20"/>
                      <a:pt x="200" y="20"/>
                    </a:cubicBezTo>
                    <a:cubicBezTo>
                      <a:pt x="200" y="11"/>
                      <a:pt x="190" y="6"/>
                      <a:pt x="177" y="3"/>
                    </a:cubicBezTo>
                    <a:close/>
                    <a:moveTo>
                      <a:pt x="93" y="134"/>
                    </a:moveTo>
                    <a:cubicBezTo>
                      <a:pt x="80" y="132"/>
                      <a:pt x="67" y="131"/>
                      <a:pt x="53" y="131"/>
                    </a:cubicBezTo>
                    <a:cubicBezTo>
                      <a:pt x="40" y="131"/>
                      <a:pt x="26" y="132"/>
                      <a:pt x="14" y="134"/>
                    </a:cubicBezTo>
                    <a:cubicBezTo>
                      <a:pt x="14" y="21"/>
                      <a:pt x="14" y="21"/>
                      <a:pt x="14" y="21"/>
                    </a:cubicBezTo>
                    <a:cubicBezTo>
                      <a:pt x="16" y="18"/>
                      <a:pt x="30" y="14"/>
                      <a:pt x="53" y="14"/>
                    </a:cubicBezTo>
                    <a:cubicBezTo>
                      <a:pt x="76" y="14"/>
                      <a:pt x="90" y="18"/>
                      <a:pt x="93" y="21"/>
                    </a:cubicBezTo>
                    <a:lnTo>
                      <a:pt x="93" y="134"/>
                    </a:lnTo>
                    <a:close/>
                  </a:path>
                </a:pathLst>
              </a:custGeom>
              <a:solidFill>
                <a:schemeClr val="bg1">
                  <a:lumMod val="95000"/>
                </a:schemeClr>
              </a:solidFill>
              <a:ln>
                <a:noFill/>
              </a:ln>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grpSp>
        <p:nvGrpSpPr>
          <p:cNvPr id="24" name="组合 23"/>
          <p:cNvGrpSpPr>
            <a:grpSpLocks noChangeAspect="1"/>
          </p:cNvGrpSpPr>
          <p:nvPr/>
        </p:nvGrpSpPr>
        <p:grpSpPr>
          <a:xfrm>
            <a:off x="5464895" y="3603819"/>
            <a:ext cx="422023" cy="422023"/>
            <a:chOff x="4528154" y="1959430"/>
            <a:chExt cx="2148114" cy="2148114"/>
          </a:xfrm>
        </p:grpSpPr>
        <p:sp>
          <p:nvSpPr>
            <p:cNvPr id="25" name="椭圆 24"/>
            <p:cNvSpPr/>
            <p:nvPr/>
          </p:nvSpPr>
          <p:spPr>
            <a:xfrm>
              <a:off x="4528154" y="1959430"/>
              <a:ext cx="2148114" cy="2148114"/>
            </a:xfrm>
            <a:prstGeom prst="ellipse">
              <a:avLst/>
            </a:prstGeom>
            <a:solidFill>
              <a:srgbClr val="E74C2E"/>
            </a:soli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26" name="Group 4"/>
            <p:cNvGrpSpPr>
              <a:grpSpLocks noChangeAspect="1"/>
            </p:cNvGrpSpPr>
            <p:nvPr/>
          </p:nvGrpSpPr>
          <p:grpSpPr bwMode="auto">
            <a:xfrm>
              <a:off x="5033378" y="2342981"/>
              <a:ext cx="1137666" cy="1381012"/>
              <a:chOff x="2694" y="1931"/>
              <a:chExt cx="374" cy="454"/>
            </a:xfrm>
            <a:solidFill>
              <a:schemeClr val="bg1"/>
            </a:solidFill>
          </p:grpSpPr>
          <p:sp>
            <p:nvSpPr>
              <p:cNvPr id="27" name="Freeform 5"/>
              <p:cNvSpPr>
                <a:spLocks noEditPoints="1"/>
              </p:cNvSpPr>
              <p:nvPr/>
            </p:nvSpPr>
            <p:spPr bwMode="auto">
              <a:xfrm>
                <a:off x="2694" y="1931"/>
                <a:ext cx="374" cy="454"/>
              </a:xfrm>
              <a:custGeom>
                <a:avLst/>
                <a:gdLst>
                  <a:gd name="T0" fmla="*/ 127 w 155"/>
                  <a:gd name="T1" fmla="*/ 7 h 189"/>
                  <a:gd name="T2" fmla="*/ 124 w 155"/>
                  <a:gd name="T3" fmla="*/ 0 h 189"/>
                  <a:gd name="T4" fmla="*/ 122 w 155"/>
                  <a:gd name="T5" fmla="*/ 7 h 189"/>
                  <a:gd name="T6" fmla="*/ 96 w 155"/>
                  <a:gd name="T7" fmla="*/ 3 h 189"/>
                  <a:gd name="T8" fmla="*/ 90 w 155"/>
                  <a:gd name="T9" fmla="*/ 3 h 189"/>
                  <a:gd name="T10" fmla="*/ 64 w 155"/>
                  <a:gd name="T11" fmla="*/ 7 h 189"/>
                  <a:gd name="T12" fmla="*/ 62 w 155"/>
                  <a:gd name="T13" fmla="*/ 0 h 189"/>
                  <a:gd name="T14" fmla="*/ 59 w 155"/>
                  <a:gd name="T15" fmla="*/ 7 h 189"/>
                  <a:gd name="T16" fmla="*/ 33 w 155"/>
                  <a:gd name="T17" fmla="*/ 3 h 189"/>
                  <a:gd name="T18" fmla="*/ 27 w 155"/>
                  <a:gd name="T19" fmla="*/ 3 h 189"/>
                  <a:gd name="T20" fmla="*/ 7 w 155"/>
                  <a:gd name="T21" fmla="*/ 7 h 189"/>
                  <a:gd name="T22" fmla="*/ 0 w 155"/>
                  <a:gd name="T23" fmla="*/ 182 h 189"/>
                  <a:gd name="T24" fmla="*/ 148 w 155"/>
                  <a:gd name="T25" fmla="*/ 189 h 189"/>
                  <a:gd name="T26" fmla="*/ 155 w 155"/>
                  <a:gd name="T27" fmla="*/ 13 h 189"/>
                  <a:gd name="T28" fmla="*/ 124 w 155"/>
                  <a:gd name="T29" fmla="*/ 40 h 189"/>
                  <a:gd name="T30" fmla="*/ 127 w 155"/>
                  <a:gd name="T31" fmla="*/ 31 h 189"/>
                  <a:gd name="T32" fmla="*/ 124 w 155"/>
                  <a:gd name="T33" fmla="*/ 44 h 189"/>
                  <a:gd name="T34" fmla="*/ 122 w 155"/>
                  <a:gd name="T35" fmla="*/ 31 h 189"/>
                  <a:gd name="T36" fmla="*/ 124 w 155"/>
                  <a:gd name="T37" fmla="*/ 40 h 189"/>
                  <a:gd name="T38" fmla="*/ 96 w 155"/>
                  <a:gd name="T39" fmla="*/ 37 h 189"/>
                  <a:gd name="T40" fmla="*/ 100 w 155"/>
                  <a:gd name="T41" fmla="*/ 37 h 189"/>
                  <a:gd name="T42" fmla="*/ 86 w 155"/>
                  <a:gd name="T43" fmla="*/ 37 h 189"/>
                  <a:gd name="T44" fmla="*/ 90 w 155"/>
                  <a:gd name="T45" fmla="*/ 37 h 189"/>
                  <a:gd name="T46" fmla="*/ 62 w 155"/>
                  <a:gd name="T47" fmla="*/ 40 h 189"/>
                  <a:gd name="T48" fmla="*/ 64 w 155"/>
                  <a:gd name="T49" fmla="*/ 31 h 189"/>
                  <a:gd name="T50" fmla="*/ 62 w 155"/>
                  <a:gd name="T51" fmla="*/ 44 h 189"/>
                  <a:gd name="T52" fmla="*/ 59 w 155"/>
                  <a:gd name="T53" fmla="*/ 31 h 189"/>
                  <a:gd name="T54" fmla="*/ 62 w 155"/>
                  <a:gd name="T55" fmla="*/ 40 h 189"/>
                  <a:gd name="T56" fmla="*/ 33 w 155"/>
                  <a:gd name="T57" fmla="*/ 37 h 189"/>
                  <a:gd name="T58" fmla="*/ 37 w 155"/>
                  <a:gd name="T59" fmla="*/ 37 h 189"/>
                  <a:gd name="T60" fmla="*/ 23 w 155"/>
                  <a:gd name="T61" fmla="*/ 37 h 189"/>
                  <a:gd name="T62" fmla="*/ 27 w 155"/>
                  <a:gd name="T63" fmla="*/ 37 h 189"/>
                  <a:gd name="T64" fmla="*/ 141 w 155"/>
                  <a:gd name="T65" fmla="*/ 175 h 189"/>
                  <a:gd name="T66" fmla="*/ 14 w 155"/>
                  <a:gd name="T67" fmla="*/ 20 h 189"/>
                  <a:gd name="T68" fmla="*/ 27 w 155"/>
                  <a:gd name="T69" fmla="*/ 25 h 189"/>
                  <a:gd name="T70" fmla="*/ 30 w 155"/>
                  <a:gd name="T71" fmla="*/ 50 h 189"/>
                  <a:gd name="T72" fmla="*/ 33 w 155"/>
                  <a:gd name="T73" fmla="*/ 25 h 189"/>
                  <a:gd name="T74" fmla="*/ 59 w 155"/>
                  <a:gd name="T75" fmla="*/ 20 h 189"/>
                  <a:gd name="T76" fmla="*/ 49 w 155"/>
                  <a:gd name="T77" fmla="*/ 37 h 189"/>
                  <a:gd name="T78" fmla="*/ 74 w 155"/>
                  <a:gd name="T79" fmla="*/ 37 h 189"/>
                  <a:gd name="T80" fmla="*/ 64 w 155"/>
                  <a:gd name="T81" fmla="*/ 20 h 189"/>
                  <a:gd name="T82" fmla="*/ 90 w 155"/>
                  <a:gd name="T83" fmla="*/ 25 h 189"/>
                  <a:gd name="T84" fmla="*/ 93 w 155"/>
                  <a:gd name="T85" fmla="*/ 50 h 189"/>
                  <a:gd name="T86" fmla="*/ 96 w 155"/>
                  <a:gd name="T87" fmla="*/ 25 h 189"/>
                  <a:gd name="T88" fmla="*/ 122 w 155"/>
                  <a:gd name="T89" fmla="*/ 20 h 189"/>
                  <a:gd name="T90" fmla="*/ 112 w 155"/>
                  <a:gd name="T91" fmla="*/ 37 h 189"/>
                  <a:gd name="T92" fmla="*/ 137 w 155"/>
                  <a:gd name="T93" fmla="*/ 37 h 189"/>
                  <a:gd name="T94" fmla="*/ 127 w 155"/>
                  <a:gd name="T95" fmla="*/ 20 h 189"/>
                  <a:gd name="T96" fmla="*/ 141 w 155"/>
                  <a:gd name="T97" fmla="*/ 175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55" h="189">
                    <a:moveTo>
                      <a:pt x="148" y="7"/>
                    </a:moveTo>
                    <a:cubicBezTo>
                      <a:pt x="127" y="7"/>
                      <a:pt x="127" y="7"/>
                      <a:pt x="127" y="7"/>
                    </a:cubicBezTo>
                    <a:cubicBezTo>
                      <a:pt x="127" y="3"/>
                      <a:pt x="127" y="3"/>
                      <a:pt x="127" y="3"/>
                    </a:cubicBezTo>
                    <a:cubicBezTo>
                      <a:pt x="127" y="1"/>
                      <a:pt x="126" y="0"/>
                      <a:pt x="124" y="0"/>
                    </a:cubicBezTo>
                    <a:cubicBezTo>
                      <a:pt x="123" y="0"/>
                      <a:pt x="122" y="1"/>
                      <a:pt x="122" y="3"/>
                    </a:cubicBezTo>
                    <a:cubicBezTo>
                      <a:pt x="122" y="7"/>
                      <a:pt x="122" y="7"/>
                      <a:pt x="122" y="7"/>
                    </a:cubicBezTo>
                    <a:cubicBezTo>
                      <a:pt x="96" y="7"/>
                      <a:pt x="96" y="7"/>
                      <a:pt x="96" y="7"/>
                    </a:cubicBezTo>
                    <a:cubicBezTo>
                      <a:pt x="96" y="3"/>
                      <a:pt x="96" y="3"/>
                      <a:pt x="96" y="3"/>
                    </a:cubicBezTo>
                    <a:cubicBezTo>
                      <a:pt x="96" y="1"/>
                      <a:pt x="94" y="0"/>
                      <a:pt x="93" y="0"/>
                    </a:cubicBezTo>
                    <a:cubicBezTo>
                      <a:pt x="91" y="0"/>
                      <a:pt x="90" y="1"/>
                      <a:pt x="90" y="3"/>
                    </a:cubicBezTo>
                    <a:cubicBezTo>
                      <a:pt x="90" y="7"/>
                      <a:pt x="90" y="7"/>
                      <a:pt x="90" y="7"/>
                    </a:cubicBezTo>
                    <a:cubicBezTo>
                      <a:pt x="64" y="7"/>
                      <a:pt x="64" y="7"/>
                      <a:pt x="64" y="7"/>
                    </a:cubicBezTo>
                    <a:cubicBezTo>
                      <a:pt x="64" y="3"/>
                      <a:pt x="64" y="3"/>
                      <a:pt x="64" y="3"/>
                    </a:cubicBezTo>
                    <a:cubicBezTo>
                      <a:pt x="64" y="1"/>
                      <a:pt x="63" y="0"/>
                      <a:pt x="62" y="0"/>
                    </a:cubicBezTo>
                    <a:cubicBezTo>
                      <a:pt x="60" y="0"/>
                      <a:pt x="59" y="1"/>
                      <a:pt x="59" y="3"/>
                    </a:cubicBezTo>
                    <a:cubicBezTo>
                      <a:pt x="59" y="7"/>
                      <a:pt x="59" y="7"/>
                      <a:pt x="59" y="7"/>
                    </a:cubicBezTo>
                    <a:cubicBezTo>
                      <a:pt x="33" y="7"/>
                      <a:pt x="33" y="7"/>
                      <a:pt x="33" y="7"/>
                    </a:cubicBezTo>
                    <a:cubicBezTo>
                      <a:pt x="33" y="3"/>
                      <a:pt x="33" y="3"/>
                      <a:pt x="33" y="3"/>
                    </a:cubicBezTo>
                    <a:cubicBezTo>
                      <a:pt x="33" y="1"/>
                      <a:pt x="32" y="0"/>
                      <a:pt x="30" y="0"/>
                    </a:cubicBezTo>
                    <a:cubicBezTo>
                      <a:pt x="29" y="0"/>
                      <a:pt x="27" y="1"/>
                      <a:pt x="27" y="3"/>
                    </a:cubicBezTo>
                    <a:cubicBezTo>
                      <a:pt x="27" y="7"/>
                      <a:pt x="27" y="7"/>
                      <a:pt x="27" y="7"/>
                    </a:cubicBezTo>
                    <a:cubicBezTo>
                      <a:pt x="7" y="7"/>
                      <a:pt x="7" y="7"/>
                      <a:pt x="7" y="7"/>
                    </a:cubicBezTo>
                    <a:cubicBezTo>
                      <a:pt x="3" y="7"/>
                      <a:pt x="0" y="10"/>
                      <a:pt x="0" y="13"/>
                    </a:cubicBezTo>
                    <a:cubicBezTo>
                      <a:pt x="0" y="182"/>
                      <a:pt x="0" y="182"/>
                      <a:pt x="0" y="182"/>
                    </a:cubicBezTo>
                    <a:cubicBezTo>
                      <a:pt x="0" y="186"/>
                      <a:pt x="3" y="189"/>
                      <a:pt x="7" y="189"/>
                    </a:cubicBezTo>
                    <a:cubicBezTo>
                      <a:pt x="148" y="189"/>
                      <a:pt x="148" y="189"/>
                      <a:pt x="148" y="189"/>
                    </a:cubicBezTo>
                    <a:cubicBezTo>
                      <a:pt x="152" y="189"/>
                      <a:pt x="155" y="186"/>
                      <a:pt x="155" y="182"/>
                    </a:cubicBezTo>
                    <a:cubicBezTo>
                      <a:pt x="155" y="13"/>
                      <a:pt x="155" y="13"/>
                      <a:pt x="155" y="13"/>
                    </a:cubicBezTo>
                    <a:cubicBezTo>
                      <a:pt x="155" y="10"/>
                      <a:pt x="152" y="7"/>
                      <a:pt x="148" y="7"/>
                    </a:cubicBezTo>
                    <a:close/>
                    <a:moveTo>
                      <a:pt x="124" y="40"/>
                    </a:moveTo>
                    <a:cubicBezTo>
                      <a:pt x="126" y="40"/>
                      <a:pt x="127" y="39"/>
                      <a:pt x="127" y="37"/>
                    </a:cubicBezTo>
                    <a:cubicBezTo>
                      <a:pt x="127" y="31"/>
                      <a:pt x="127" y="31"/>
                      <a:pt x="127" y="31"/>
                    </a:cubicBezTo>
                    <a:cubicBezTo>
                      <a:pt x="130" y="32"/>
                      <a:pt x="131" y="35"/>
                      <a:pt x="131" y="37"/>
                    </a:cubicBezTo>
                    <a:cubicBezTo>
                      <a:pt x="131" y="41"/>
                      <a:pt x="128" y="44"/>
                      <a:pt x="124" y="44"/>
                    </a:cubicBezTo>
                    <a:cubicBezTo>
                      <a:pt x="120" y="44"/>
                      <a:pt x="117" y="41"/>
                      <a:pt x="117" y="37"/>
                    </a:cubicBezTo>
                    <a:cubicBezTo>
                      <a:pt x="117" y="34"/>
                      <a:pt x="119" y="32"/>
                      <a:pt x="122" y="31"/>
                    </a:cubicBezTo>
                    <a:cubicBezTo>
                      <a:pt x="122" y="37"/>
                      <a:pt x="122" y="37"/>
                      <a:pt x="122" y="37"/>
                    </a:cubicBezTo>
                    <a:cubicBezTo>
                      <a:pt x="122" y="39"/>
                      <a:pt x="123" y="40"/>
                      <a:pt x="124" y="40"/>
                    </a:cubicBezTo>
                    <a:close/>
                    <a:moveTo>
                      <a:pt x="93" y="40"/>
                    </a:moveTo>
                    <a:cubicBezTo>
                      <a:pt x="94" y="40"/>
                      <a:pt x="96" y="39"/>
                      <a:pt x="96" y="37"/>
                    </a:cubicBezTo>
                    <a:cubicBezTo>
                      <a:pt x="96" y="31"/>
                      <a:pt x="96" y="31"/>
                      <a:pt x="96" y="31"/>
                    </a:cubicBezTo>
                    <a:cubicBezTo>
                      <a:pt x="98" y="32"/>
                      <a:pt x="100" y="35"/>
                      <a:pt x="100" y="37"/>
                    </a:cubicBezTo>
                    <a:cubicBezTo>
                      <a:pt x="100" y="41"/>
                      <a:pt x="97" y="44"/>
                      <a:pt x="93" y="44"/>
                    </a:cubicBezTo>
                    <a:cubicBezTo>
                      <a:pt x="89" y="44"/>
                      <a:pt x="86" y="41"/>
                      <a:pt x="86" y="37"/>
                    </a:cubicBezTo>
                    <a:cubicBezTo>
                      <a:pt x="86" y="34"/>
                      <a:pt x="88" y="32"/>
                      <a:pt x="90" y="31"/>
                    </a:cubicBezTo>
                    <a:cubicBezTo>
                      <a:pt x="90" y="37"/>
                      <a:pt x="90" y="37"/>
                      <a:pt x="90" y="37"/>
                    </a:cubicBezTo>
                    <a:cubicBezTo>
                      <a:pt x="90" y="39"/>
                      <a:pt x="91" y="40"/>
                      <a:pt x="93" y="40"/>
                    </a:cubicBezTo>
                    <a:close/>
                    <a:moveTo>
                      <a:pt x="62" y="40"/>
                    </a:moveTo>
                    <a:cubicBezTo>
                      <a:pt x="63" y="40"/>
                      <a:pt x="64" y="39"/>
                      <a:pt x="64" y="37"/>
                    </a:cubicBezTo>
                    <a:cubicBezTo>
                      <a:pt x="64" y="31"/>
                      <a:pt x="64" y="31"/>
                      <a:pt x="64" y="31"/>
                    </a:cubicBezTo>
                    <a:cubicBezTo>
                      <a:pt x="67" y="32"/>
                      <a:pt x="69" y="35"/>
                      <a:pt x="69" y="37"/>
                    </a:cubicBezTo>
                    <a:cubicBezTo>
                      <a:pt x="69" y="41"/>
                      <a:pt x="65" y="44"/>
                      <a:pt x="62" y="44"/>
                    </a:cubicBezTo>
                    <a:cubicBezTo>
                      <a:pt x="58" y="44"/>
                      <a:pt x="54" y="41"/>
                      <a:pt x="54" y="37"/>
                    </a:cubicBezTo>
                    <a:cubicBezTo>
                      <a:pt x="54" y="34"/>
                      <a:pt x="56" y="32"/>
                      <a:pt x="59" y="31"/>
                    </a:cubicBezTo>
                    <a:cubicBezTo>
                      <a:pt x="59" y="37"/>
                      <a:pt x="59" y="37"/>
                      <a:pt x="59" y="37"/>
                    </a:cubicBezTo>
                    <a:cubicBezTo>
                      <a:pt x="59" y="39"/>
                      <a:pt x="60" y="40"/>
                      <a:pt x="62" y="40"/>
                    </a:cubicBezTo>
                    <a:close/>
                    <a:moveTo>
                      <a:pt x="30" y="40"/>
                    </a:moveTo>
                    <a:cubicBezTo>
                      <a:pt x="32" y="40"/>
                      <a:pt x="33" y="39"/>
                      <a:pt x="33" y="37"/>
                    </a:cubicBezTo>
                    <a:cubicBezTo>
                      <a:pt x="33" y="31"/>
                      <a:pt x="33" y="31"/>
                      <a:pt x="33" y="31"/>
                    </a:cubicBezTo>
                    <a:cubicBezTo>
                      <a:pt x="35" y="32"/>
                      <a:pt x="37" y="35"/>
                      <a:pt x="37" y="37"/>
                    </a:cubicBezTo>
                    <a:cubicBezTo>
                      <a:pt x="37" y="41"/>
                      <a:pt x="34" y="44"/>
                      <a:pt x="30" y="44"/>
                    </a:cubicBezTo>
                    <a:cubicBezTo>
                      <a:pt x="26" y="44"/>
                      <a:pt x="23" y="41"/>
                      <a:pt x="23" y="37"/>
                    </a:cubicBezTo>
                    <a:cubicBezTo>
                      <a:pt x="23" y="34"/>
                      <a:pt x="25" y="32"/>
                      <a:pt x="27" y="31"/>
                    </a:cubicBezTo>
                    <a:cubicBezTo>
                      <a:pt x="27" y="37"/>
                      <a:pt x="27" y="37"/>
                      <a:pt x="27" y="37"/>
                    </a:cubicBezTo>
                    <a:cubicBezTo>
                      <a:pt x="27" y="39"/>
                      <a:pt x="29" y="40"/>
                      <a:pt x="30" y="40"/>
                    </a:cubicBezTo>
                    <a:close/>
                    <a:moveTo>
                      <a:pt x="141" y="175"/>
                    </a:moveTo>
                    <a:cubicBezTo>
                      <a:pt x="14" y="175"/>
                      <a:pt x="14" y="175"/>
                      <a:pt x="14" y="175"/>
                    </a:cubicBezTo>
                    <a:cubicBezTo>
                      <a:pt x="14" y="20"/>
                      <a:pt x="14" y="20"/>
                      <a:pt x="14" y="20"/>
                    </a:cubicBezTo>
                    <a:cubicBezTo>
                      <a:pt x="27" y="20"/>
                      <a:pt x="27" y="20"/>
                      <a:pt x="27" y="20"/>
                    </a:cubicBezTo>
                    <a:cubicBezTo>
                      <a:pt x="27" y="25"/>
                      <a:pt x="27" y="25"/>
                      <a:pt x="27" y="25"/>
                    </a:cubicBezTo>
                    <a:cubicBezTo>
                      <a:pt x="22" y="26"/>
                      <a:pt x="18" y="31"/>
                      <a:pt x="18" y="37"/>
                    </a:cubicBezTo>
                    <a:cubicBezTo>
                      <a:pt x="18" y="44"/>
                      <a:pt x="23" y="50"/>
                      <a:pt x="30" y="50"/>
                    </a:cubicBezTo>
                    <a:cubicBezTo>
                      <a:pt x="37" y="50"/>
                      <a:pt x="43" y="44"/>
                      <a:pt x="43" y="37"/>
                    </a:cubicBezTo>
                    <a:cubicBezTo>
                      <a:pt x="43" y="31"/>
                      <a:pt x="39" y="26"/>
                      <a:pt x="33" y="25"/>
                    </a:cubicBezTo>
                    <a:cubicBezTo>
                      <a:pt x="33" y="20"/>
                      <a:pt x="33" y="20"/>
                      <a:pt x="33" y="20"/>
                    </a:cubicBezTo>
                    <a:cubicBezTo>
                      <a:pt x="59" y="20"/>
                      <a:pt x="59" y="20"/>
                      <a:pt x="59" y="20"/>
                    </a:cubicBezTo>
                    <a:cubicBezTo>
                      <a:pt x="59" y="25"/>
                      <a:pt x="59" y="25"/>
                      <a:pt x="59" y="25"/>
                    </a:cubicBezTo>
                    <a:cubicBezTo>
                      <a:pt x="53" y="26"/>
                      <a:pt x="49" y="31"/>
                      <a:pt x="49" y="37"/>
                    </a:cubicBezTo>
                    <a:cubicBezTo>
                      <a:pt x="49" y="44"/>
                      <a:pt x="55" y="50"/>
                      <a:pt x="62" y="50"/>
                    </a:cubicBezTo>
                    <a:cubicBezTo>
                      <a:pt x="68" y="50"/>
                      <a:pt x="74" y="44"/>
                      <a:pt x="74" y="37"/>
                    </a:cubicBezTo>
                    <a:cubicBezTo>
                      <a:pt x="74" y="31"/>
                      <a:pt x="70" y="26"/>
                      <a:pt x="64" y="25"/>
                    </a:cubicBezTo>
                    <a:cubicBezTo>
                      <a:pt x="64" y="20"/>
                      <a:pt x="64" y="20"/>
                      <a:pt x="64" y="20"/>
                    </a:cubicBezTo>
                    <a:cubicBezTo>
                      <a:pt x="90" y="20"/>
                      <a:pt x="90" y="20"/>
                      <a:pt x="90" y="20"/>
                    </a:cubicBezTo>
                    <a:cubicBezTo>
                      <a:pt x="90" y="25"/>
                      <a:pt x="90" y="25"/>
                      <a:pt x="90" y="25"/>
                    </a:cubicBezTo>
                    <a:cubicBezTo>
                      <a:pt x="85" y="26"/>
                      <a:pt x="80" y="31"/>
                      <a:pt x="80" y="37"/>
                    </a:cubicBezTo>
                    <a:cubicBezTo>
                      <a:pt x="80" y="44"/>
                      <a:pt x="86" y="50"/>
                      <a:pt x="93" y="50"/>
                    </a:cubicBezTo>
                    <a:cubicBezTo>
                      <a:pt x="100" y="50"/>
                      <a:pt x="105" y="44"/>
                      <a:pt x="105" y="37"/>
                    </a:cubicBezTo>
                    <a:cubicBezTo>
                      <a:pt x="105" y="31"/>
                      <a:pt x="101" y="26"/>
                      <a:pt x="96" y="25"/>
                    </a:cubicBezTo>
                    <a:cubicBezTo>
                      <a:pt x="96" y="20"/>
                      <a:pt x="96" y="20"/>
                      <a:pt x="96" y="20"/>
                    </a:cubicBezTo>
                    <a:cubicBezTo>
                      <a:pt x="122" y="20"/>
                      <a:pt x="122" y="20"/>
                      <a:pt x="122" y="20"/>
                    </a:cubicBezTo>
                    <a:cubicBezTo>
                      <a:pt x="122" y="25"/>
                      <a:pt x="122" y="25"/>
                      <a:pt x="122" y="25"/>
                    </a:cubicBezTo>
                    <a:cubicBezTo>
                      <a:pt x="116" y="26"/>
                      <a:pt x="112" y="31"/>
                      <a:pt x="112" y="37"/>
                    </a:cubicBezTo>
                    <a:cubicBezTo>
                      <a:pt x="112" y="44"/>
                      <a:pt x="117" y="50"/>
                      <a:pt x="124" y="50"/>
                    </a:cubicBezTo>
                    <a:cubicBezTo>
                      <a:pt x="131" y="50"/>
                      <a:pt x="137" y="44"/>
                      <a:pt x="137" y="37"/>
                    </a:cubicBezTo>
                    <a:cubicBezTo>
                      <a:pt x="137" y="31"/>
                      <a:pt x="133" y="26"/>
                      <a:pt x="127" y="25"/>
                    </a:cubicBezTo>
                    <a:cubicBezTo>
                      <a:pt x="127" y="20"/>
                      <a:pt x="127" y="20"/>
                      <a:pt x="127" y="20"/>
                    </a:cubicBezTo>
                    <a:cubicBezTo>
                      <a:pt x="141" y="20"/>
                      <a:pt x="141" y="20"/>
                      <a:pt x="141" y="20"/>
                    </a:cubicBezTo>
                    <a:lnTo>
                      <a:pt x="141" y="17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8" name="Freeform 6"/>
              <p:cNvSpPr/>
              <p:nvPr/>
            </p:nvSpPr>
            <p:spPr bwMode="auto">
              <a:xfrm>
                <a:off x="2820" y="2272"/>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29" name="Freeform 7"/>
              <p:cNvSpPr/>
              <p:nvPr/>
            </p:nvSpPr>
            <p:spPr bwMode="auto">
              <a:xfrm>
                <a:off x="2820" y="2190"/>
                <a:ext cx="181" cy="14"/>
              </a:xfrm>
              <a:custGeom>
                <a:avLst/>
                <a:gdLst>
                  <a:gd name="T0" fmla="*/ 73 w 75"/>
                  <a:gd name="T1" fmla="*/ 0 h 6"/>
                  <a:gd name="T2" fmla="*/ 2 w 75"/>
                  <a:gd name="T3" fmla="*/ 0 h 6"/>
                  <a:gd name="T4" fmla="*/ 0 w 75"/>
                  <a:gd name="T5" fmla="*/ 3 h 6"/>
                  <a:gd name="T6" fmla="*/ 2 w 75"/>
                  <a:gd name="T7" fmla="*/ 6 h 6"/>
                  <a:gd name="T8" fmla="*/ 73 w 75"/>
                  <a:gd name="T9" fmla="*/ 6 h 6"/>
                  <a:gd name="T10" fmla="*/ 75 w 75"/>
                  <a:gd name="T11" fmla="*/ 3 h 6"/>
                  <a:gd name="T12" fmla="*/ 73 w 75"/>
                  <a:gd name="T13" fmla="*/ 0 h 6"/>
                </a:gdLst>
                <a:ahLst/>
                <a:cxnLst>
                  <a:cxn ang="0">
                    <a:pos x="T0" y="T1"/>
                  </a:cxn>
                  <a:cxn ang="0">
                    <a:pos x="T2" y="T3"/>
                  </a:cxn>
                  <a:cxn ang="0">
                    <a:pos x="T4" y="T5"/>
                  </a:cxn>
                  <a:cxn ang="0">
                    <a:pos x="T6" y="T7"/>
                  </a:cxn>
                  <a:cxn ang="0">
                    <a:pos x="T8" y="T9"/>
                  </a:cxn>
                  <a:cxn ang="0">
                    <a:pos x="T10" y="T11"/>
                  </a:cxn>
                  <a:cxn ang="0">
                    <a:pos x="T12" y="T13"/>
                  </a:cxn>
                </a:cxnLst>
                <a:rect l="0" t="0" r="r" b="b"/>
                <a:pathLst>
                  <a:path w="75" h="6">
                    <a:moveTo>
                      <a:pt x="73" y="0"/>
                    </a:moveTo>
                    <a:cubicBezTo>
                      <a:pt x="2" y="0"/>
                      <a:pt x="2" y="0"/>
                      <a:pt x="2" y="0"/>
                    </a:cubicBezTo>
                    <a:cubicBezTo>
                      <a:pt x="1" y="0"/>
                      <a:pt x="0" y="2"/>
                      <a:pt x="0" y="3"/>
                    </a:cubicBezTo>
                    <a:cubicBezTo>
                      <a:pt x="0" y="5"/>
                      <a:pt x="1" y="6"/>
                      <a:pt x="2" y="6"/>
                    </a:cubicBezTo>
                    <a:cubicBezTo>
                      <a:pt x="73" y="6"/>
                      <a:pt x="73" y="6"/>
                      <a:pt x="73" y="6"/>
                    </a:cubicBezTo>
                    <a:cubicBezTo>
                      <a:pt x="74" y="6"/>
                      <a:pt x="75" y="5"/>
                      <a:pt x="75" y="3"/>
                    </a:cubicBezTo>
                    <a:cubicBezTo>
                      <a:pt x="75" y="2"/>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0" name="Freeform 8"/>
              <p:cNvSpPr/>
              <p:nvPr/>
            </p:nvSpPr>
            <p:spPr bwMode="auto">
              <a:xfrm>
                <a:off x="2820" y="2111"/>
                <a:ext cx="181" cy="12"/>
              </a:xfrm>
              <a:custGeom>
                <a:avLst/>
                <a:gdLst>
                  <a:gd name="T0" fmla="*/ 73 w 75"/>
                  <a:gd name="T1" fmla="*/ 0 h 5"/>
                  <a:gd name="T2" fmla="*/ 2 w 75"/>
                  <a:gd name="T3" fmla="*/ 0 h 5"/>
                  <a:gd name="T4" fmla="*/ 0 w 75"/>
                  <a:gd name="T5" fmla="*/ 3 h 5"/>
                  <a:gd name="T6" fmla="*/ 2 w 75"/>
                  <a:gd name="T7" fmla="*/ 5 h 5"/>
                  <a:gd name="T8" fmla="*/ 73 w 75"/>
                  <a:gd name="T9" fmla="*/ 5 h 5"/>
                  <a:gd name="T10" fmla="*/ 75 w 75"/>
                  <a:gd name="T11" fmla="*/ 3 h 5"/>
                  <a:gd name="T12" fmla="*/ 73 w 75"/>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75" h="5">
                    <a:moveTo>
                      <a:pt x="73" y="0"/>
                    </a:moveTo>
                    <a:cubicBezTo>
                      <a:pt x="2" y="0"/>
                      <a:pt x="2" y="0"/>
                      <a:pt x="2" y="0"/>
                    </a:cubicBezTo>
                    <a:cubicBezTo>
                      <a:pt x="1" y="0"/>
                      <a:pt x="0" y="1"/>
                      <a:pt x="0" y="3"/>
                    </a:cubicBezTo>
                    <a:cubicBezTo>
                      <a:pt x="0" y="4"/>
                      <a:pt x="1" y="5"/>
                      <a:pt x="2" y="5"/>
                    </a:cubicBezTo>
                    <a:cubicBezTo>
                      <a:pt x="73" y="5"/>
                      <a:pt x="73" y="5"/>
                      <a:pt x="73" y="5"/>
                    </a:cubicBezTo>
                    <a:cubicBezTo>
                      <a:pt x="74" y="5"/>
                      <a:pt x="75" y="4"/>
                      <a:pt x="75" y="3"/>
                    </a:cubicBezTo>
                    <a:cubicBezTo>
                      <a:pt x="75" y="1"/>
                      <a:pt x="74" y="0"/>
                      <a:pt x="73"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Freeform 9"/>
              <p:cNvSpPr/>
              <p:nvPr/>
            </p:nvSpPr>
            <p:spPr bwMode="auto">
              <a:xfrm>
                <a:off x="2755" y="2096"/>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2" name="Freeform 10"/>
              <p:cNvSpPr/>
              <p:nvPr/>
            </p:nvSpPr>
            <p:spPr bwMode="auto">
              <a:xfrm>
                <a:off x="2755" y="2176"/>
                <a:ext cx="41" cy="43"/>
              </a:xfrm>
              <a:custGeom>
                <a:avLst/>
                <a:gdLst>
                  <a:gd name="T0" fmla="*/ 15 w 17"/>
                  <a:gd name="T1" fmla="*/ 0 h 18"/>
                  <a:gd name="T2" fmla="*/ 3 w 17"/>
                  <a:gd name="T3" fmla="*/ 0 h 18"/>
                  <a:gd name="T4" fmla="*/ 0 w 17"/>
                  <a:gd name="T5" fmla="*/ 3 h 18"/>
                  <a:gd name="T6" fmla="*/ 0 w 17"/>
                  <a:gd name="T7" fmla="*/ 15 h 18"/>
                  <a:gd name="T8" fmla="*/ 3 w 17"/>
                  <a:gd name="T9" fmla="*/ 18 h 18"/>
                  <a:gd name="T10" fmla="*/ 15 w 17"/>
                  <a:gd name="T11" fmla="*/ 18 h 18"/>
                  <a:gd name="T12" fmla="*/ 17 w 17"/>
                  <a:gd name="T13" fmla="*/ 15 h 18"/>
                  <a:gd name="T14" fmla="*/ 17 w 17"/>
                  <a:gd name="T15" fmla="*/ 3 h 18"/>
                  <a:gd name="T16" fmla="*/ 15 w 17"/>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8">
                    <a:moveTo>
                      <a:pt x="15" y="0"/>
                    </a:moveTo>
                    <a:cubicBezTo>
                      <a:pt x="3" y="0"/>
                      <a:pt x="3" y="0"/>
                      <a:pt x="3" y="0"/>
                    </a:cubicBezTo>
                    <a:cubicBezTo>
                      <a:pt x="1" y="0"/>
                      <a:pt x="0" y="2"/>
                      <a:pt x="0" y="3"/>
                    </a:cubicBezTo>
                    <a:cubicBezTo>
                      <a:pt x="0" y="15"/>
                      <a:pt x="0" y="15"/>
                      <a:pt x="0" y="15"/>
                    </a:cubicBezTo>
                    <a:cubicBezTo>
                      <a:pt x="0" y="17"/>
                      <a:pt x="1" y="18"/>
                      <a:pt x="3" y="18"/>
                    </a:cubicBezTo>
                    <a:cubicBezTo>
                      <a:pt x="15" y="18"/>
                      <a:pt x="15" y="18"/>
                      <a:pt x="15" y="18"/>
                    </a:cubicBezTo>
                    <a:cubicBezTo>
                      <a:pt x="16" y="18"/>
                      <a:pt x="17" y="17"/>
                      <a:pt x="17" y="15"/>
                    </a:cubicBezTo>
                    <a:cubicBezTo>
                      <a:pt x="17" y="3"/>
                      <a:pt x="17" y="3"/>
                      <a:pt x="17" y="3"/>
                    </a:cubicBezTo>
                    <a:cubicBezTo>
                      <a:pt x="17" y="2"/>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sp>
            <p:nvSpPr>
              <p:cNvPr id="33" name="Freeform 11"/>
              <p:cNvSpPr/>
              <p:nvPr/>
            </p:nvSpPr>
            <p:spPr bwMode="auto">
              <a:xfrm>
                <a:off x="2755" y="2257"/>
                <a:ext cx="41" cy="41"/>
              </a:xfrm>
              <a:custGeom>
                <a:avLst/>
                <a:gdLst>
                  <a:gd name="T0" fmla="*/ 15 w 17"/>
                  <a:gd name="T1" fmla="*/ 0 h 17"/>
                  <a:gd name="T2" fmla="*/ 3 w 17"/>
                  <a:gd name="T3" fmla="*/ 0 h 17"/>
                  <a:gd name="T4" fmla="*/ 0 w 17"/>
                  <a:gd name="T5" fmla="*/ 3 h 17"/>
                  <a:gd name="T6" fmla="*/ 0 w 17"/>
                  <a:gd name="T7" fmla="*/ 15 h 17"/>
                  <a:gd name="T8" fmla="*/ 3 w 17"/>
                  <a:gd name="T9" fmla="*/ 17 h 17"/>
                  <a:gd name="T10" fmla="*/ 15 w 17"/>
                  <a:gd name="T11" fmla="*/ 17 h 17"/>
                  <a:gd name="T12" fmla="*/ 17 w 17"/>
                  <a:gd name="T13" fmla="*/ 15 h 17"/>
                  <a:gd name="T14" fmla="*/ 17 w 17"/>
                  <a:gd name="T15" fmla="*/ 3 h 17"/>
                  <a:gd name="T16" fmla="*/ 15 w 17"/>
                  <a:gd name="T17" fmla="*/ 0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 h="17">
                    <a:moveTo>
                      <a:pt x="15" y="0"/>
                    </a:moveTo>
                    <a:cubicBezTo>
                      <a:pt x="3" y="0"/>
                      <a:pt x="3" y="0"/>
                      <a:pt x="3" y="0"/>
                    </a:cubicBezTo>
                    <a:cubicBezTo>
                      <a:pt x="1" y="0"/>
                      <a:pt x="0" y="1"/>
                      <a:pt x="0" y="3"/>
                    </a:cubicBezTo>
                    <a:cubicBezTo>
                      <a:pt x="0" y="15"/>
                      <a:pt x="0" y="15"/>
                      <a:pt x="0" y="15"/>
                    </a:cubicBezTo>
                    <a:cubicBezTo>
                      <a:pt x="0" y="16"/>
                      <a:pt x="1" y="17"/>
                      <a:pt x="3" y="17"/>
                    </a:cubicBezTo>
                    <a:cubicBezTo>
                      <a:pt x="15" y="17"/>
                      <a:pt x="15" y="17"/>
                      <a:pt x="15" y="17"/>
                    </a:cubicBezTo>
                    <a:cubicBezTo>
                      <a:pt x="16" y="17"/>
                      <a:pt x="17" y="16"/>
                      <a:pt x="17" y="15"/>
                    </a:cubicBezTo>
                    <a:cubicBezTo>
                      <a:pt x="17" y="3"/>
                      <a:pt x="17" y="3"/>
                      <a:pt x="17" y="3"/>
                    </a:cubicBezTo>
                    <a:cubicBezTo>
                      <a:pt x="17" y="1"/>
                      <a:pt x="16" y="0"/>
                      <a:pt x="1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sz="1050">
                  <a:solidFill>
                    <a:srgbClr val="F38E02"/>
                  </a:solidFill>
                  <a:latin typeface="Arial" panose="020B0604020202020204" pitchFamily="34" charset="0"/>
                  <a:ea typeface="微软雅黑" panose="020B0503020204020204" pitchFamily="34" charset="-122"/>
                  <a:sym typeface="Arial" panose="020B0604020202020204" pitchFamily="34" charset="0"/>
                </a:endParaRPr>
              </a:p>
            </p:txBody>
          </p:sp>
        </p:grpSp>
      </p:grpSp>
      <p:sp>
        <p:nvSpPr>
          <p:cNvPr id="34" name="矩形 26"/>
          <p:cNvSpPr>
            <a:spLocks noChangeArrowheads="1"/>
          </p:cNvSpPr>
          <p:nvPr/>
        </p:nvSpPr>
        <p:spPr bwMode="auto">
          <a:xfrm>
            <a:off x="568518" y="4155926"/>
            <a:ext cx="6503612" cy="493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p>
            <a:r>
              <a:rPr lang="en-US" altLang="zh-CN" sz="4400" b="1" spc="225" dirty="0">
                <a:solidFill>
                  <a:srgbClr val="E74C2E"/>
                </a:solidFill>
                <a:latin typeface="微软雅黑" panose="020B0503020204020204" pitchFamily="34" charset="-122"/>
                <a:ea typeface="微软雅黑" panose="020B0503020204020204" pitchFamily="34" charset="-122"/>
              </a:rPr>
              <a:t>THANK YOU</a:t>
            </a:r>
            <a:endParaRPr lang="zh-CN" altLang="en-US" sz="4400" b="1" spc="225" dirty="0">
              <a:solidFill>
                <a:srgbClr val="E74C2E"/>
              </a:solidFill>
              <a:latin typeface="微软雅黑" panose="020B0503020204020204" pitchFamily="34" charset="-122"/>
              <a:ea typeface="微软雅黑" panose="020B0503020204020204" pitchFamily="34" charset="-122"/>
            </a:endParaRPr>
          </a:p>
        </p:txBody>
      </p:sp>
      <p:pic>
        <p:nvPicPr>
          <p:cNvPr id="35" name="图片 34"/>
          <p:cNvPicPr>
            <a:picLocks noChangeAspect="1"/>
          </p:cNvPicPr>
          <p:nvPr/>
        </p:nvPicPr>
        <p:blipFill rotWithShape="1">
          <a:blip r:embed="rId5" cstate="print">
            <a:extLst>
              <a:ext uri="{28A0092B-C50C-407E-A947-70E740481C1C}">
                <a14:useLocalDpi xmlns:a14="http://schemas.microsoft.com/office/drawing/2010/main" val="0"/>
              </a:ext>
            </a:extLst>
          </a:blip>
          <a:srcRect l="19439" t="11081" r="26729" b="10654"/>
          <a:stretch>
            <a:fillRect/>
          </a:stretch>
        </p:blipFill>
        <p:spPr>
          <a:xfrm>
            <a:off x="2511291" y="527370"/>
            <a:ext cx="4298708" cy="2766700"/>
          </a:xfrm>
          <a:prstGeom prst="rect">
            <a:avLst/>
          </a:prstGeom>
        </p:spPr>
      </p:pic>
      <p:pic>
        <p:nvPicPr>
          <p:cNvPr id="36" name="图片 35"/>
          <p:cNvPicPr>
            <a:picLocks noChangeAspect="1"/>
          </p:cNvPicPr>
          <p:nvPr/>
        </p:nvPicPr>
        <p:blipFill rotWithShape="1">
          <a:blip r:embed="rId6" cstate="print">
            <a:extLst>
              <a:ext uri="{28A0092B-C50C-407E-A947-70E740481C1C}">
                <a14:useLocalDpi xmlns:a14="http://schemas.microsoft.com/office/drawing/2010/main" val="0"/>
              </a:ext>
            </a:extLst>
          </a:blip>
          <a:srcRect l="54147" t="32342" r="5913"/>
          <a:stretch>
            <a:fillRect/>
          </a:stretch>
        </p:blipFill>
        <p:spPr>
          <a:xfrm>
            <a:off x="5169460" y="1149248"/>
            <a:ext cx="2834707" cy="2505361"/>
          </a:xfrm>
          <a:prstGeom prst="rect">
            <a:avLst/>
          </a:prstGeom>
        </p:spPr>
      </p:pic>
      <p:pic>
        <p:nvPicPr>
          <p:cNvPr id="37" name="图片 36"/>
          <p:cNvPicPr>
            <a:picLocks noChangeAspect="1"/>
          </p:cNvPicPr>
          <p:nvPr/>
        </p:nvPicPr>
        <p:blipFill rotWithShape="1">
          <a:blip r:embed="rId7" cstate="print">
            <a:extLst>
              <a:ext uri="{28A0092B-C50C-407E-A947-70E740481C1C}">
                <a14:useLocalDpi xmlns:a14="http://schemas.microsoft.com/office/drawing/2010/main" val="0"/>
              </a:ext>
            </a:extLst>
          </a:blip>
          <a:srcRect l="6632" t="29602" r="64869" b="13234"/>
          <a:stretch>
            <a:fillRect/>
          </a:stretch>
        </p:blipFill>
        <p:spPr>
          <a:xfrm>
            <a:off x="1259632" y="855905"/>
            <a:ext cx="2329811" cy="2438163"/>
          </a:xfrm>
          <a:prstGeom prst="rect">
            <a:avLst/>
          </a:prstGeom>
        </p:spPr>
      </p:pic>
      <p:grpSp>
        <p:nvGrpSpPr>
          <p:cNvPr id="38" name="组合 37"/>
          <p:cNvGrpSpPr/>
          <p:nvPr/>
        </p:nvGrpSpPr>
        <p:grpSpPr>
          <a:xfrm>
            <a:off x="1905525" y="1626352"/>
            <a:ext cx="985403" cy="860835"/>
            <a:chOff x="882603" y="2302677"/>
            <a:chExt cx="1093895" cy="955612"/>
          </a:xfrm>
          <a:solidFill>
            <a:schemeClr val="bg1"/>
          </a:solidFill>
          <a:effectLst>
            <a:outerShdw blurRad="50800" dist="38100" dir="2700000" algn="tl" rotWithShape="0">
              <a:prstClr val="black">
                <a:alpha val="40000"/>
              </a:prstClr>
            </a:outerShdw>
          </a:effectLst>
        </p:grpSpPr>
        <p:sp>
          <p:nvSpPr>
            <p:cNvPr id="39" name="Freeform 14"/>
            <p:cNvSpPr/>
            <p:nvPr/>
          </p:nvSpPr>
          <p:spPr bwMode="auto">
            <a:xfrm>
              <a:off x="882603" y="2302677"/>
              <a:ext cx="820672" cy="955612"/>
            </a:xfrm>
            <a:custGeom>
              <a:avLst/>
              <a:gdLst>
                <a:gd name="T0" fmla="*/ 908 w 1036"/>
                <a:gd name="T1" fmla="*/ 372 h 1206"/>
                <a:gd name="T2" fmla="*/ 908 w 1036"/>
                <a:gd name="T3" fmla="*/ 296 h 1206"/>
                <a:gd name="T4" fmla="*/ 908 w 1036"/>
                <a:gd name="T5" fmla="*/ 152 h 1206"/>
                <a:gd name="T6" fmla="*/ 883 w 1036"/>
                <a:gd name="T7" fmla="*/ 128 h 1206"/>
                <a:gd name="T8" fmla="*/ 405 w 1036"/>
                <a:gd name="T9" fmla="*/ 128 h 1206"/>
                <a:gd name="T10" fmla="*/ 387 w 1036"/>
                <a:gd name="T11" fmla="*/ 128 h 1206"/>
                <a:gd name="T12" fmla="*/ 387 w 1036"/>
                <a:gd name="T13" fmla="*/ 150 h 1206"/>
                <a:gd name="T14" fmla="*/ 387 w 1036"/>
                <a:gd name="T15" fmla="*/ 296 h 1206"/>
                <a:gd name="T16" fmla="*/ 295 w 1036"/>
                <a:gd name="T17" fmla="*/ 386 h 1206"/>
                <a:gd name="T18" fmla="*/ 145 w 1036"/>
                <a:gd name="T19" fmla="*/ 386 h 1206"/>
                <a:gd name="T20" fmla="*/ 128 w 1036"/>
                <a:gd name="T21" fmla="*/ 386 h 1206"/>
                <a:gd name="T22" fmla="*/ 128 w 1036"/>
                <a:gd name="T23" fmla="*/ 404 h 1206"/>
                <a:gd name="T24" fmla="*/ 128 w 1036"/>
                <a:gd name="T25" fmla="*/ 1052 h 1206"/>
                <a:gd name="T26" fmla="*/ 153 w 1036"/>
                <a:gd name="T27" fmla="*/ 1078 h 1206"/>
                <a:gd name="T28" fmla="*/ 882 w 1036"/>
                <a:gd name="T29" fmla="*/ 1078 h 1206"/>
                <a:gd name="T30" fmla="*/ 908 w 1036"/>
                <a:gd name="T31" fmla="*/ 1052 h 1206"/>
                <a:gd name="T32" fmla="*/ 908 w 1036"/>
                <a:gd name="T33" fmla="*/ 869 h 1206"/>
                <a:gd name="T34" fmla="*/ 914 w 1036"/>
                <a:gd name="T35" fmla="*/ 851 h 1206"/>
                <a:gd name="T36" fmla="*/ 1028 w 1036"/>
                <a:gd name="T37" fmla="*/ 729 h 1206"/>
                <a:gd name="T38" fmla="*/ 1035 w 1036"/>
                <a:gd name="T39" fmla="*/ 724 h 1206"/>
                <a:gd name="T40" fmla="*/ 1036 w 1036"/>
                <a:gd name="T41" fmla="*/ 738 h 1206"/>
                <a:gd name="T42" fmla="*/ 1036 w 1036"/>
                <a:gd name="T43" fmla="*/ 1069 h 1206"/>
                <a:gd name="T44" fmla="*/ 899 w 1036"/>
                <a:gd name="T45" fmla="*/ 1206 h 1206"/>
                <a:gd name="T46" fmla="*/ 133 w 1036"/>
                <a:gd name="T47" fmla="*/ 1206 h 1206"/>
                <a:gd name="T48" fmla="*/ 0 w 1036"/>
                <a:gd name="T49" fmla="*/ 1073 h 1206"/>
                <a:gd name="T50" fmla="*/ 0 w 1036"/>
                <a:gd name="T51" fmla="*/ 316 h 1206"/>
                <a:gd name="T52" fmla="*/ 19 w 1036"/>
                <a:gd name="T53" fmla="*/ 267 h 1206"/>
                <a:gd name="T54" fmla="*/ 265 w 1036"/>
                <a:gd name="T55" fmla="*/ 27 h 1206"/>
                <a:gd name="T56" fmla="*/ 331 w 1036"/>
                <a:gd name="T57" fmla="*/ 0 h 1206"/>
                <a:gd name="T58" fmla="*/ 902 w 1036"/>
                <a:gd name="T59" fmla="*/ 0 h 1206"/>
                <a:gd name="T60" fmla="*/ 1036 w 1036"/>
                <a:gd name="T61" fmla="*/ 129 h 1206"/>
                <a:gd name="T62" fmla="*/ 1035 w 1036"/>
                <a:gd name="T63" fmla="*/ 206 h 1206"/>
                <a:gd name="T64" fmla="*/ 1028 w 1036"/>
                <a:gd name="T65" fmla="*/ 224 h 1206"/>
                <a:gd name="T66" fmla="*/ 942 w 1036"/>
                <a:gd name="T67" fmla="*/ 328 h 1206"/>
                <a:gd name="T68" fmla="*/ 921 w 1036"/>
                <a:gd name="T69" fmla="*/ 358 h 1206"/>
                <a:gd name="T70" fmla="*/ 908 w 1036"/>
                <a:gd name="T71" fmla="*/ 372 h 1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036" h="1206">
                  <a:moveTo>
                    <a:pt x="908" y="372"/>
                  </a:moveTo>
                  <a:cubicBezTo>
                    <a:pt x="908" y="344"/>
                    <a:pt x="908" y="320"/>
                    <a:pt x="908" y="296"/>
                  </a:cubicBezTo>
                  <a:cubicBezTo>
                    <a:pt x="908" y="248"/>
                    <a:pt x="908" y="200"/>
                    <a:pt x="908" y="152"/>
                  </a:cubicBezTo>
                  <a:cubicBezTo>
                    <a:pt x="908" y="131"/>
                    <a:pt x="905" y="128"/>
                    <a:pt x="883" y="128"/>
                  </a:cubicBezTo>
                  <a:cubicBezTo>
                    <a:pt x="724" y="128"/>
                    <a:pt x="565" y="128"/>
                    <a:pt x="405" y="128"/>
                  </a:cubicBezTo>
                  <a:cubicBezTo>
                    <a:pt x="400" y="128"/>
                    <a:pt x="394" y="128"/>
                    <a:pt x="387" y="128"/>
                  </a:cubicBezTo>
                  <a:cubicBezTo>
                    <a:pt x="387" y="137"/>
                    <a:pt x="387" y="144"/>
                    <a:pt x="387" y="150"/>
                  </a:cubicBezTo>
                  <a:cubicBezTo>
                    <a:pt x="387" y="199"/>
                    <a:pt x="387" y="247"/>
                    <a:pt x="387" y="296"/>
                  </a:cubicBezTo>
                  <a:cubicBezTo>
                    <a:pt x="386" y="352"/>
                    <a:pt x="351" y="386"/>
                    <a:pt x="295" y="386"/>
                  </a:cubicBezTo>
                  <a:cubicBezTo>
                    <a:pt x="245" y="386"/>
                    <a:pt x="195" y="386"/>
                    <a:pt x="145" y="386"/>
                  </a:cubicBezTo>
                  <a:cubicBezTo>
                    <a:pt x="140" y="386"/>
                    <a:pt x="135" y="386"/>
                    <a:pt x="128" y="386"/>
                  </a:cubicBezTo>
                  <a:cubicBezTo>
                    <a:pt x="128" y="394"/>
                    <a:pt x="128" y="399"/>
                    <a:pt x="128" y="404"/>
                  </a:cubicBezTo>
                  <a:cubicBezTo>
                    <a:pt x="128" y="620"/>
                    <a:pt x="128" y="836"/>
                    <a:pt x="128" y="1052"/>
                  </a:cubicBezTo>
                  <a:cubicBezTo>
                    <a:pt x="128" y="1076"/>
                    <a:pt x="130" y="1078"/>
                    <a:pt x="153" y="1078"/>
                  </a:cubicBezTo>
                  <a:cubicBezTo>
                    <a:pt x="396" y="1078"/>
                    <a:pt x="639" y="1078"/>
                    <a:pt x="882" y="1078"/>
                  </a:cubicBezTo>
                  <a:cubicBezTo>
                    <a:pt x="906" y="1078"/>
                    <a:pt x="908" y="1076"/>
                    <a:pt x="908" y="1052"/>
                  </a:cubicBezTo>
                  <a:cubicBezTo>
                    <a:pt x="908" y="991"/>
                    <a:pt x="908" y="930"/>
                    <a:pt x="908" y="869"/>
                  </a:cubicBezTo>
                  <a:cubicBezTo>
                    <a:pt x="908" y="863"/>
                    <a:pt x="910" y="855"/>
                    <a:pt x="914" y="851"/>
                  </a:cubicBezTo>
                  <a:cubicBezTo>
                    <a:pt x="952" y="810"/>
                    <a:pt x="990" y="770"/>
                    <a:pt x="1028" y="729"/>
                  </a:cubicBezTo>
                  <a:cubicBezTo>
                    <a:pt x="1030" y="728"/>
                    <a:pt x="1031" y="727"/>
                    <a:pt x="1035" y="724"/>
                  </a:cubicBezTo>
                  <a:cubicBezTo>
                    <a:pt x="1035" y="730"/>
                    <a:pt x="1036" y="734"/>
                    <a:pt x="1036" y="738"/>
                  </a:cubicBezTo>
                  <a:cubicBezTo>
                    <a:pt x="1036" y="849"/>
                    <a:pt x="1036" y="959"/>
                    <a:pt x="1036" y="1069"/>
                  </a:cubicBezTo>
                  <a:cubicBezTo>
                    <a:pt x="1035" y="1151"/>
                    <a:pt x="981" y="1206"/>
                    <a:pt x="899" y="1206"/>
                  </a:cubicBezTo>
                  <a:cubicBezTo>
                    <a:pt x="643" y="1206"/>
                    <a:pt x="388" y="1206"/>
                    <a:pt x="133" y="1206"/>
                  </a:cubicBezTo>
                  <a:cubicBezTo>
                    <a:pt x="56" y="1206"/>
                    <a:pt x="0" y="1150"/>
                    <a:pt x="0" y="1073"/>
                  </a:cubicBezTo>
                  <a:cubicBezTo>
                    <a:pt x="0" y="821"/>
                    <a:pt x="0" y="568"/>
                    <a:pt x="0" y="316"/>
                  </a:cubicBezTo>
                  <a:cubicBezTo>
                    <a:pt x="0" y="297"/>
                    <a:pt x="6" y="281"/>
                    <a:pt x="19" y="267"/>
                  </a:cubicBezTo>
                  <a:cubicBezTo>
                    <a:pt x="101" y="187"/>
                    <a:pt x="183" y="107"/>
                    <a:pt x="265" y="27"/>
                  </a:cubicBezTo>
                  <a:cubicBezTo>
                    <a:pt x="283" y="9"/>
                    <a:pt x="305" y="0"/>
                    <a:pt x="331" y="0"/>
                  </a:cubicBezTo>
                  <a:cubicBezTo>
                    <a:pt x="521" y="0"/>
                    <a:pt x="712" y="0"/>
                    <a:pt x="902" y="0"/>
                  </a:cubicBezTo>
                  <a:cubicBezTo>
                    <a:pt x="978" y="1"/>
                    <a:pt x="1033" y="53"/>
                    <a:pt x="1036" y="129"/>
                  </a:cubicBezTo>
                  <a:cubicBezTo>
                    <a:pt x="1036" y="155"/>
                    <a:pt x="1036" y="180"/>
                    <a:pt x="1035" y="206"/>
                  </a:cubicBezTo>
                  <a:cubicBezTo>
                    <a:pt x="1035" y="212"/>
                    <a:pt x="1032" y="219"/>
                    <a:pt x="1028" y="224"/>
                  </a:cubicBezTo>
                  <a:cubicBezTo>
                    <a:pt x="999" y="259"/>
                    <a:pt x="970" y="293"/>
                    <a:pt x="942" y="328"/>
                  </a:cubicBezTo>
                  <a:cubicBezTo>
                    <a:pt x="934" y="337"/>
                    <a:pt x="928" y="348"/>
                    <a:pt x="921" y="358"/>
                  </a:cubicBezTo>
                  <a:cubicBezTo>
                    <a:pt x="918" y="362"/>
                    <a:pt x="914" y="365"/>
                    <a:pt x="908" y="3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0" name="Freeform 15"/>
            <p:cNvSpPr/>
            <p:nvPr/>
          </p:nvSpPr>
          <p:spPr bwMode="auto">
            <a:xfrm>
              <a:off x="1362082" y="2640858"/>
              <a:ext cx="386396" cy="443988"/>
            </a:xfrm>
            <a:custGeom>
              <a:avLst/>
              <a:gdLst>
                <a:gd name="T0" fmla="*/ 351 w 488"/>
                <a:gd name="T1" fmla="*/ 0 h 560"/>
                <a:gd name="T2" fmla="*/ 488 w 488"/>
                <a:gd name="T3" fmla="*/ 114 h 560"/>
                <a:gd name="T4" fmla="*/ 431 w 488"/>
                <a:gd name="T5" fmla="*/ 180 h 560"/>
                <a:gd name="T6" fmla="*/ 127 w 488"/>
                <a:gd name="T7" fmla="*/ 490 h 560"/>
                <a:gd name="T8" fmla="*/ 39 w 488"/>
                <a:gd name="T9" fmla="*/ 554 h 560"/>
                <a:gd name="T10" fmla="*/ 5 w 488"/>
                <a:gd name="T11" fmla="*/ 560 h 560"/>
                <a:gd name="T12" fmla="*/ 4 w 488"/>
                <a:gd name="T13" fmla="*/ 526 h 560"/>
                <a:gd name="T14" fmla="*/ 64 w 488"/>
                <a:gd name="T15" fmla="*/ 404 h 560"/>
                <a:gd name="T16" fmla="*/ 347 w 488"/>
                <a:gd name="T17" fmla="*/ 7 h 560"/>
                <a:gd name="T18" fmla="*/ 351 w 488"/>
                <a:gd name="T19" fmla="*/ 0 h 5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8" h="560">
                  <a:moveTo>
                    <a:pt x="351" y="0"/>
                  </a:moveTo>
                  <a:cubicBezTo>
                    <a:pt x="398" y="39"/>
                    <a:pt x="443" y="76"/>
                    <a:pt x="488" y="114"/>
                  </a:cubicBezTo>
                  <a:cubicBezTo>
                    <a:pt x="469" y="137"/>
                    <a:pt x="450" y="159"/>
                    <a:pt x="431" y="180"/>
                  </a:cubicBezTo>
                  <a:cubicBezTo>
                    <a:pt x="336" y="289"/>
                    <a:pt x="238" y="396"/>
                    <a:pt x="127" y="490"/>
                  </a:cubicBezTo>
                  <a:cubicBezTo>
                    <a:pt x="100" y="514"/>
                    <a:pt x="69" y="534"/>
                    <a:pt x="39" y="554"/>
                  </a:cubicBezTo>
                  <a:cubicBezTo>
                    <a:pt x="30" y="560"/>
                    <a:pt x="17" y="558"/>
                    <a:pt x="5" y="560"/>
                  </a:cubicBezTo>
                  <a:cubicBezTo>
                    <a:pt x="5" y="549"/>
                    <a:pt x="0" y="536"/>
                    <a:pt x="4" y="526"/>
                  </a:cubicBezTo>
                  <a:cubicBezTo>
                    <a:pt x="23" y="485"/>
                    <a:pt x="41" y="443"/>
                    <a:pt x="64" y="404"/>
                  </a:cubicBezTo>
                  <a:cubicBezTo>
                    <a:pt x="147" y="264"/>
                    <a:pt x="245" y="134"/>
                    <a:pt x="347" y="7"/>
                  </a:cubicBezTo>
                  <a:cubicBezTo>
                    <a:pt x="348" y="5"/>
                    <a:pt x="349" y="3"/>
                    <a:pt x="35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1" name="Freeform 16"/>
            <p:cNvSpPr/>
            <p:nvPr/>
          </p:nvSpPr>
          <p:spPr bwMode="auto">
            <a:xfrm>
              <a:off x="1667783" y="2400113"/>
              <a:ext cx="273223" cy="299340"/>
            </a:xfrm>
            <a:custGeom>
              <a:avLst/>
              <a:gdLst>
                <a:gd name="T0" fmla="*/ 139 w 345"/>
                <a:gd name="T1" fmla="*/ 378 h 378"/>
                <a:gd name="T2" fmla="*/ 0 w 345"/>
                <a:gd name="T3" fmla="*/ 264 h 378"/>
                <a:gd name="T4" fmla="*/ 19 w 345"/>
                <a:gd name="T5" fmla="*/ 240 h 378"/>
                <a:gd name="T6" fmla="*/ 183 w 345"/>
                <a:gd name="T7" fmla="*/ 54 h 378"/>
                <a:gd name="T8" fmla="*/ 231 w 345"/>
                <a:gd name="T9" fmla="*/ 17 h 378"/>
                <a:gd name="T10" fmla="*/ 308 w 345"/>
                <a:gd name="T11" fmla="*/ 26 h 378"/>
                <a:gd name="T12" fmla="*/ 334 w 345"/>
                <a:gd name="T13" fmla="*/ 103 h 378"/>
                <a:gd name="T14" fmla="*/ 312 w 345"/>
                <a:gd name="T15" fmla="*/ 150 h 378"/>
                <a:gd name="T16" fmla="*/ 139 w 345"/>
                <a:gd name="T17" fmla="*/ 378 h 3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5" h="378">
                  <a:moveTo>
                    <a:pt x="139" y="378"/>
                  </a:moveTo>
                  <a:cubicBezTo>
                    <a:pt x="90" y="338"/>
                    <a:pt x="46" y="301"/>
                    <a:pt x="0" y="264"/>
                  </a:cubicBezTo>
                  <a:cubicBezTo>
                    <a:pt x="7" y="255"/>
                    <a:pt x="13" y="247"/>
                    <a:pt x="19" y="240"/>
                  </a:cubicBezTo>
                  <a:cubicBezTo>
                    <a:pt x="74" y="178"/>
                    <a:pt x="128" y="115"/>
                    <a:pt x="183" y="54"/>
                  </a:cubicBezTo>
                  <a:cubicBezTo>
                    <a:pt x="196" y="39"/>
                    <a:pt x="214" y="27"/>
                    <a:pt x="231" y="17"/>
                  </a:cubicBezTo>
                  <a:cubicBezTo>
                    <a:pt x="259" y="0"/>
                    <a:pt x="280" y="4"/>
                    <a:pt x="308" y="26"/>
                  </a:cubicBezTo>
                  <a:cubicBezTo>
                    <a:pt x="336" y="50"/>
                    <a:pt x="345" y="73"/>
                    <a:pt x="334" y="103"/>
                  </a:cubicBezTo>
                  <a:cubicBezTo>
                    <a:pt x="328" y="119"/>
                    <a:pt x="322" y="136"/>
                    <a:pt x="312" y="150"/>
                  </a:cubicBezTo>
                  <a:cubicBezTo>
                    <a:pt x="255" y="226"/>
                    <a:pt x="197" y="301"/>
                    <a:pt x="139" y="37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2" name="Freeform 17"/>
            <p:cNvSpPr/>
            <p:nvPr/>
          </p:nvSpPr>
          <p:spPr bwMode="auto">
            <a:xfrm>
              <a:off x="1088524" y="2679029"/>
              <a:ext cx="408829" cy="66632"/>
            </a:xfrm>
            <a:custGeom>
              <a:avLst/>
              <a:gdLst>
                <a:gd name="T0" fmla="*/ 257 w 516"/>
                <a:gd name="T1" fmla="*/ 0 h 84"/>
                <a:gd name="T2" fmla="*/ 496 w 516"/>
                <a:gd name="T3" fmla="*/ 0 h 84"/>
                <a:gd name="T4" fmla="*/ 516 w 516"/>
                <a:gd name="T5" fmla="*/ 19 h 84"/>
                <a:gd name="T6" fmla="*/ 516 w 516"/>
                <a:gd name="T7" fmla="*/ 49 h 84"/>
                <a:gd name="T8" fmla="*/ 481 w 516"/>
                <a:gd name="T9" fmla="*/ 84 h 84"/>
                <a:gd name="T10" fmla="*/ 23 w 516"/>
                <a:gd name="T11" fmla="*/ 84 h 84"/>
                <a:gd name="T12" fmla="*/ 0 w 516"/>
                <a:gd name="T13" fmla="*/ 61 h 84"/>
                <a:gd name="T14" fmla="*/ 0 w 516"/>
                <a:gd name="T15" fmla="*/ 22 h 84"/>
                <a:gd name="T16" fmla="*/ 22 w 516"/>
                <a:gd name="T17" fmla="*/ 0 h 84"/>
                <a:gd name="T18" fmla="*/ 257 w 516"/>
                <a:gd name="T19" fmla="*/ 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6" h="84">
                  <a:moveTo>
                    <a:pt x="257" y="0"/>
                  </a:moveTo>
                  <a:cubicBezTo>
                    <a:pt x="337" y="0"/>
                    <a:pt x="416" y="0"/>
                    <a:pt x="496" y="0"/>
                  </a:cubicBezTo>
                  <a:cubicBezTo>
                    <a:pt x="515" y="0"/>
                    <a:pt x="516" y="1"/>
                    <a:pt x="516" y="19"/>
                  </a:cubicBezTo>
                  <a:cubicBezTo>
                    <a:pt x="516" y="29"/>
                    <a:pt x="516" y="39"/>
                    <a:pt x="516" y="49"/>
                  </a:cubicBezTo>
                  <a:cubicBezTo>
                    <a:pt x="516" y="71"/>
                    <a:pt x="503" y="84"/>
                    <a:pt x="481" y="84"/>
                  </a:cubicBezTo>
                  <a:cubicBezTo>
                    <a:pt x="329" y="84"/>
                    <a:pt x="176" y="84"/>
                    <a:pt x="23" y="84"/>
                  </a:cubicBezTo>
                  <a:cubicBezTo>
                    <a:pt x="0" y="84"/>
                    <a:pt x="0" y="83"/>
                    <a:pt x="0" y="61"/>
                  </a:cubicBezTo>
                  <a:cubicBezTo>
                    <a:pt x="0" y="48"/>
                    <a:pt x="0" y="35"/>
                    <a:pt x="0" y="22"/>
                  </a:cubicBezTo>
                  <a:cubicBezTo>
                    <a:pt x="0" y="0"/>
                    <a:pt x="0" y="0"/>
                    <a:pt x="22" y="0"/>
                  </a:cubicBezTo>
                  <a:cubicBezTo>
                    <a:pt x="100" y="0"/>
                    <a:pt x="179" y="0"/>
                    <a:pt x="2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3" name="Freeform 18"/>
            <p:cNvSpPr/>
            <p:nvPr/>
          </p:nvSpPr>
          <p:spPr bwMode="auto">
            <a:xfrm>
              <a:off x="1087855" y="2815306"/>
              <a:ext cx="344542" cy="67301"/>
            </a:xfrm>
            <a:custGeom>
              <a:avLst/>
              <a:gdLst>
                <a:gd name="T0" fmla="*/ 435 w 435"/>
                <a:gd name="T1" fmla="*/ 0 h 85"/>
                <a:gd name="T2" fmla="*/ 382 w 435"/>
                <a:gd name="T3" fmla="*/ 80 h 85"/>
                <a:gd name="T4" fmla="*/ 371 w 435"/>
                <a:gd name="T5" fmla="*/ 84 h 85"/>
                <a:gd name="T6" fmla="*/ 15 w 435"/>
                <a:gd name="T7" fmla="*/ 85 h 85"/>
                <a:gd name="T8" fmla="*/ 1 w 435"/>
                <a:gd name="T9" fmla="*/ 69 h 85"/>
                <a:gd name="T10" fmla="*/ 0 w 435"/>
                <a:gd name="T11" fmla="*/ 18 h 85"/>
                <a:gd name="T12" fmla="*/ 19 w 435"/>
                <a:gd name="T13" fmla="*/ 0 h 85"/>
                <a:gd name="T14" fmla="*/ 190 w 435"/>
                <a:gd name="T15" fmla="*/ 0 h 85"/>
                <a:gd name="T16" fmla="*/ 415 w 435"/>
                <a:gd name="T17" fmla="*/ 0 h 85"/>
                <a:gd name="T18" fmla="*/ 435 w 435"/>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5" h="85">
                  <a:moveTo>
                    <a:pt x="435" y="0"/>
                  </a:moveTo>
                  <a:cubicBezTo>
                    <a:pt x="417" y="29"/>
                    <a:pt x="400" y="55"/>
                    <a:pt x="382" y="80"/>
                  </a:cubicBezTo>
                  <a:cubicBezTo>
                    <a:pt x="380" y="83"/>
                    <a:pt x="375" y="84"/>
                    <a:pt x="371" y="84"/>
                  </a:cubicBezTo>
                  <a:cubicBezTo>
                    <a:pt x="252" y="85"/>
                    <a:pt x="134" y="84"/>
                    <a:pt x="15" y="85"/>
                  </a:cubicBezTo>
                  <a:cubicBezTo>
                    <a:pt x="4" y="85"/>
                    <a:pt x="0" y="80"/>
                    <a:pt x="1" y="69"/>
                  </a:cubicBezTo>
                  <a:cubicBezTo>
                    <a:pt x="1" y="52"/>
                    <a:pt x="1" y="35"/>
                    <a:pt x="0" y="18"/>
                  </a:cubicBezTo>
                  <a:cubicBezTo>
                    <a:pt x="0" y="4"/>
                    <a:pt x="6" y="0"/>
                    <a:pt x="19" y="0"/>
                  </a:cubicBezTo>
                  <a:cubicBezTo>
                    <a:pt x="76" y="0"/>
                    <a:pt x="133" y="0"/>
                    <a:pt x="190" y="0"/>
                  </a:cubicBezTo>
                  <a:cubicBezTo>
                    <a:pt x="265" y="0"/>
                    <a:pt x="340" y="0"/>
                    <a:pt x="415" y="0"/>
                  </a:cubicBezTo>
                  <a:cubicBezTo>
                    <a:pt x="421" y="0"/>
                    <a:pt x="426" y="0"/>
                    <a:pt x="43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4" name="Freeform 19"/>
            <p:cNvSpPr/>
            <p:nvPr/>
          </p:nvSpPr>
          <p:spPr bwMode="auto">
            <a:xfrm>
              <a:off x="1082497" y="2945221"/>
              <a:ext cx="244427" cy="146657"/>
            </a:xfrm>
            <a:custGeom>
              <a:avLst/>
              <a:gdLst>
                <a:gd name="T0" fmla="*/ 286 w 309"/>
                <a:gd name="T1" fmla="*/ 148 h 185"/>
                <a:gd name="T2" fmla="*/ 283 w 309"/>
                <a:gd name="T3" fmla="*/ 148 h 185"/>
                <a:gd name="T4" fmla="*/ 234 w 309"/>
                <a:gd name="T5" fmla="*/ 153 h 185"/>
                <a:gd name="T6" fmla="*/ 214 w 309"/>
                <a:gd name="T7" fmla="*/ 169 h 185"/>
                <a:gd name="T8" fmla="*/ 156 w 309"/>
                <a:gd name="T9" fmla="*/ 164 h 185"/>
                <a:gd name="T10" fmla="*/ 105 w 309"/>
                <a:gd name="T11" fmla="*/ 110 h 185"/>
                <a:gd name="T12" fmla="*/ 80 w 309"/>
                <a:gd name="T13" fmla="*/ 157 h 185"/>
                <a:gd name="T14" fmla="*/ 38 w 309"/>
                <a:gd name="T15" fmla="*/ 178 h 185"/>
                <a:gd name="T16" fmla="*/ 11 w 309"/>
                <a:gd name="T17" fmla="*/ 126 h 185"/>
                <a:gd name="T18" fmla="*/ 64 w 309"/>
                <a:gd name="T19" fmla="*/ 24 h 185"/>
                <a:gd name="T20" fmla="*/ 126 w 309"/>
                <a:gd name="T21" fmla="*/ 21 h 185"/>
                <a:gd name="T22" fmla="*/ 191 w 309"/>
                <a:gd name="T23" fmla="*/ 90 h 185"/>
                <a:gd name="T24" fmla="*/ 230 w 309"/>
                <a:gd name="T25" fmla="*/ 60 h 185"/>
                <a:gd name="T26" fmla="*/ 281 w 309"/>
                <a:gd name="T27" fmla="*/ 58 h 185"/>
                <a:gd name="T28" fmla="*/ 309 w 309"/>
                <a:gd name="T29" fmla="*/ 76 h 185"/>
                <a:gd name="T30" fmla="*/ 286 w 309"/>
                <a:gd name="T31" fmla="*/ 148 h 1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09" h="185">
                  <a:moveTo>
                    <a:pt x="286" y="148"/>
                  </a:moveTo>
                  <a:cubicBezTo>
                    <a:pt x="284" y="148"/>
                    <a:pt x="284" y="148"/>
                    <a:pt x="283" y="148"/>
                  </a:cubicBezTo>
                  <a:cubicBezTo>
                    <a:pt x="265" y="131"/>
                    <a:pt x="249" y="137"/>
                    <a:pt x="234" y="153"/>
                  </a:cubicBezTo>
                  <a:cubicBezTo>
                    <a:pt x="228" y="159"/>
                    <a:pt x="221" y="164"/>
                    <a:pt x="214" y="169"/>
                  </a:cubicBezTo>
                  <a:cubicBezTo>
                    <a:pt x="193" y="185"/>
                    <a:pt x="174" y="183"/>
                    <a:pt x="156" y="164"/>
                  </a:cubicBezTo>
                  <a:cubicBezTo>
                    <a:pt x="139" y="147"/>
                    <a:pt x="123" y="129"/>
                    <a:pt x="105" y="110"/>
                  </a:cubicBezTo>
                  <a:cubicBezTo>
                    <a:pt x="96" y="126"/>
                    <a:pt x="88" y="142"/>
                    <a:pt x="80" y="157"/>
                  </a:cubicBezTo>
                  <a:cubicBezTo>
                    <a:pt x="71" y="174"/>
                    <a:pt x="55" y="181"/>
                    <a:pt x="38" y="178"/>
                  </a:cubicBezTo>
                  <a:cubicBezTo>
                    <a:pt x="14" y="174"/>
                    <a:pt x="0" y="149"/>
                    <a:pt x="11" y="126"/>
                  </a:cubicBezTo>
                  <a:cubicBezTo>
                    <a:pt x="28" y="92"/>
                    <a:pt x="45" y="57"/>
                    <a:pt x="64" y="24"/>
                  </a:cubicBezTo>
                  <a:cubicBezTo>
                    <a:pt x="77" y="0"/>
                    <a:pt x="107" y="0"/>
                    <a:pt x="126" y="21"/>
                  </a:cubicBezTo>
                  <a:cubicBezTo>
                    <a:pt x="148" y="43"/>
                    <a:pt x="169" y="66"/>
                    <a:pt x="191" y="90"/>
                  </a:cubicBezTo>
                  <a:cubicBezTo>
                    <a:pt x="204" y="80"/>
                    <a:pt x="217" y="70"/>
                    <a:pt x="230" y="60"/>
                  </a:cubicBezTo>
                  <a:cubicBezTo>
                    <a:pt x="247" y="47"/>
                    <a:pt x="262" y="46"/>
                    <a:pt x="281" y="58"/>
                  </a:cubicBezTo>
                  <a:cubicBezTo>
                    <a:pt x="291" y="64"/>
                    <a:pt x="300" y="70"/>
                    <a:pt x="309" y="76"/>
                  </a:cubicBezTo>
                  <a:cubicBezTo>
                    <a:pt x="301" y="100"/>
                    <a:pt x="294" y="124"/>
                    <a:pt x="286" y="1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5" name="Freeform 20"/>
            <p:cNvSpPr/>
            <p:nvPr/>
          </p:nvSpPr>
          <p:spPr bwMode="auto">
            <a:xfrm>
              <a:off x="1748478" y="2540408"/>
              <a:ext cx="228020" cy="273223"/>
            </a:xfrm>
            <a:custGeom>
              <a:avLst/>
              <a:gdLst>
                <a:gd name="T0" fmla="*/ 288 w 288"/>
                <a:gd name="T1" fmla="*/ 37 h 345"/>
                <a:gd name="T2" fmla="*/ 280 w 288"/>
                <a:gd name="T3" fmla="*/ 52 h 345"/>
                <a:gd name="T4" fmla="*/ 118 w 288"/>
                <a:gd name="T5" fmla="*/ 260 h 345"/>
                <a:gd name="T6" fmla="*/ 57 w 288"/>
                <a:gd name="T7" fmla="*/ 326 h 345"/>
                <a:gd name="T8" fmla="*/ 24 w 288"/>
                <a:gd name="T9" fmla="*/ 343 h 345"/>
                <a:gd name="T10" fmla="*/ 3 w 288"/>
                <a:gd name="T11" fmla="*/ 338 h 345"/>
                <a:gd name="T12" fmla="*/ 3 w 288"/>
                <a:gd name="T13" fmla="*/ 314 h 345"/>
                <a:gd name="T14" fmla="*/ 44 w 288"/>
                <a:gd name="T15" fmla="*/ 262 h 345"/>
                <a:gd name="T16" fmla="*/ 210 w 288"/>
                <a:gd name="T17" fmla="*/ 53 h 345"/>
                <a:gd name="T18" fmla="*/ 236 w 288"/>
                <a:gd name="T19" fmla="*/ 15 h 345"/>
                <a:gd name="T20" fmla="*/ 263 w 288"/>
                <a:gd name="T21" fmla="*/ 4 h 345"/>
                <a:gd name="T22" fmla="*/ 288 w 288"/>
                <a:gd name="T23" fmla="*/ 37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345">
                  <a:moveTo>
                    <a:pt x="288" y="37"/>
                  </a:moveTo>
                  <a:cubicBezTo>
                    <a:pt x="286" y="40"/>
                    <a:pt x="284" y="46"/>
                    <a:pt x="280" y="52"/>
                  </a:cubicBezTo>
                  <a:cubicBezTo>
                    <a:pt x="226" y="121"/>
                    <a:pt x="172" y="191"/>
                    <a:pt x="118" y="260"/>
                  </a:cubicBezTo>
                  <a:cubicBezTo>
                    <a:pt x="99" y="283"/>
                    <a:pt x="78" y="305"/>
                    <a:pt x="57" y="326"/>
                  </a:cubicBezTo>
                  <a:cubicBezTo>
                    <a:pt x="48" y="334"/>
                    <a:pt x="36" y="339"/>
                    <a:pt x="24" y="343"/>
                  </a:cubicBezTo>
                  <a:cubicBezTo>
                    <a:pt x="18" y="345"/>
                    <a:pt x="6" y="343"/>
                    <a:pt x="3" y="338"/>
                  </a:cubicBezTo>
                  <a:cubicBezTo>
                    <a:pt x="0" y="332"/>
                    <a:pt x="0" y="320"/>
                    <a:pt x="3" y="314"/>
                  </a:cubicBezTo>
                  <a:cubicBezTo>
                    <a:pt x="15" y="296"/>
                    <a:pt x="30" y="279"/>
                    <a:pt x="44" y="262"/>
                  </a:cubicBezTo>
                  <a:cubicBezTo>
                    <a:pt x="99" y="192"/>
                    <a:pt x="154" y="123"/>
                    <a:pt x="210" y="53"/>
                  </a:cubicBezTo>
                  <a:cubicBezTo>
                    <a:pt x="219" y="41"/>
                    <a:pt x="228" y="28"/>
                    <a:pt x="236" y="15"/>
                  </a:cubicBezTo>
                  <a:cubicBezTo>
                    <a:pt x="243" y="5"/>
                    <a:pt x="251" y="0"/>
                    <a:pt x="263" y="4"/>
                  </a:cubicBezTo>
                  <a:cubicBezTo>
                    <a:pt x="275" y="7"/>
                    <a:pt x="288" y="23"/>
                    <a:pt x="288"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6" name="Freeform 21"/>
            <p:cNvSpPr/>
            <p:nvPr/>
          </p:nvSpPr>
          <p:spPr bwMode="auto">
            <a:xfrm>
              <a:off x="1293107" y="2473776"/>
              <a:ext cx="204247" cy="66632"/>
            </a:xfrm>
            <a:custGeom>
              <a:avLst/>
              <a:gdLst>
                <a:gd name="T0" fmla="*/ 129 w 258"/>
                <a:gd name="T1" fmla="*/ 84 h 84"/>
                <a:gd name="T2" fmla="*/ 18 w 258"/>
                <a:gd name="T3" fmla="*/ 84 h 84"/>
                <a:gd name="T4" fmla="*/ 0 w 258"/>
                <a:gd name="T5" fmla="*/ 66 h 84"/>
                <a:gd name="T6" fmla="*/ 0 w 258"/>
                <a:gd name="T7" fmla="*/ 16 h 84"/>
                <a:gd name="T8" fmla="*/ 15 w 258"/>
                <a:gd name="T9" fmla="*/ 0 h 84"/>
                <a:gd name="T10" fmla="*/ 243 w 258"/>
                <a:gd name="T11" fmla="*/ 0 h 84"/>
                <a:gd name="T12" fmla="*/ 258 w 258"/>
                <a:gd name="T13" fmla="*/ 15 h 84"/>
                <a:gd name="T14" fmla="*/ 258 w 258"/>
                <a:gd name="T15" fmla="*/ 68 h 84"/>
                <a:gd name="T16" fmla="*/ 241 w 258"/>
                <a:gd name="T17" fmla="*/ 84 h 84"/>
                <a:gd name="T18" fmla="*/ 129 w 258"/>
                <a:gd name="T19" fmla="*/ 84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8" h="84">
                  <a:moveTo>
                    <a:pt x="129" y="84"/>
                  </a:moveTo>
                  <a:cubicBezTo>
                    <a:pt x="92" y="84"/>
                    <a:pt x="55" y="83"/>
                    <a:pt x="18" y="84"/>
                  </a:cubicBezTo>
                  <a:cubicBezTo>
                    <a:pt x="5" y="84"/>
                    <a:pt x="0" y="79"/>
                    <a:pt x="0" y="66"/>
                  </a:cubicBezTo>
                  <a:cubicBezTo>
                    <a:pt x="1" y="50"/>
                    <a:pt x="1" y="33"/>
                    <a:pt x="0" y="16"/>
                  </a:cubicBezTo>
                  <a:cubicBezTo>
                    <a:pt x="0" y="5"/>
                    <a:pt x="4" y="0"/>
                    <a:pt x="15" y="0"/>
                  </a:cubicBezTo>
                  <a:cubicBezTo>
                    <a:pt x="91" y="0"/>
                    <a:pt x="167" y="0"/>
                    <a:pt x="243" y="0"/>
                  </a:cubicBezTo>
                  <a:cubicBezTo>
                    <a:pt x="254" y="0"/>
                    <a:pt x="258" y="4"/>
                    <a:pt x="258" y="15"/>
                  </a:cubicBezTo>
                  <a:cubicBezTo>
                    <a:pt x="257" y="33"/>
                    <a:pt x="257" y="50"/>
                    <a:pt x="258" y="68"/>
                  </a:cubicBezTo>
                  <a:cubicBezTo>
                    <a:pt x="258" y="80"/>
                    <a:pt x="253" y="84"/>
                    <a:pt x="241" y="84"/>
                  </a:cubicBezTo>
                  <a:cubicBezTo>
                    <a:pt x="203" y="84"/>
                    <a:pt x="166" y="84"/>
                    <a:pt x="129" y="8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47" name="组合 46"/>
          <p:cNvGrpSpPr/>
          <p:nvPr/>
        </p:nvGrpSpPr>
        <p:grpSpPr>
          <a:xfrm>
            <a:off x="3911878" y="1184383"/>
            <a:ext cx="1107210" cy="863644"/>
            <a:chOff x="2855366" y="2301118"/>
            <a:chExt cx="1229112" cy="958730"/>
          </a:xfrm>
          <a:solidFill>
            <a:schemeClr val="bg1"/>
          </a:solidFill>
          <a:effectLst>
            <a:outerShdw blurRad="50800" dist="38100" dir="2700000" algn="tl" rotWithShape="0">
              <a:prstClr val="black">
                <a:alpha val="40000"/>
              </a:prstClr>
            </a:outerShdw>
          </a:effectLst>
        </p:grpSpPr>
        <p:sp>
          <p:nvSpPr>
            <p:cNvPr id="48" name="Freeform 26"/>
            <p:cNvSpPr/>
            <p:nvPr/>
          </p:nvSpPr>
          <p:spPr bwMode="auto">
            <a:xfrm>
              <a:off x="2855366" y="2531318"/>
              <a:ext cx="807015" cy="728530"/>
            </a:xfrm>
            <a:custGeom>
              <a:avLst/>
              <a:gdLst>
                <a:gd name="T0" fmla="*/ 129 w 908"/>
                <a:gd name="T1" fmla="*/ 646 h 819"/>
                <a:gd name="T2" fmla="*/ 86 w 908"/>
                <a:gd name="T3" fmla="*/ 646 h 819"/>
                <a:gd name="T4" fmla="*/ 0 w 908"/>
                <a:gd name="T5" fmla="*/ 560 h 819"/>
                <a:gd name="T6" fmla="*/ 0 w 908"/>
                <a:gd name="T7" fmla="*/ 87 h 819"/>
                <a:gd name="T8" fmla="*/ 87 w 908"/>
                <a:gd name="T9" fmla="*/ 0 h 819"/>
                <a:gd name="T10" fmla="*/ 822 w 908"/>
                <a:gd name="T11" fmla="*/ 0 h 819"/>
                <a:gd name="T12" fmla="*/ 908 w 908"/>
                <a:gd name="T13" fmla="*/ 90 h 819"/>
                <a:gd name="T14" fmla="*/ 908 w 908"/>
                <a:gd name="T15" fmla="*/ 470 h 819"/>
                <a:gd name="T16" fmla="*/ 908 w 908"/>
                <a:gd name="T17" fmla="*/ 557 h 819"/>
                <a:gd name="T18" fmla="*/ 818 w 908"/>
                <a:gd name="T19" fmla="*/ 646 h 819"/>
                <a:gd name="T20" fmla="*/ 338 w 908"/>
                <a:gd name="T21" fmla="*/ 646 h 819"/>
                <a:gd name="T22" fmla="*/ 313 w 908"/>
                <a:gd name="T23" fmla="*/ 656 h 819"/>
                <a:gd name="T24" fmla="*/ 166 w 908"/>
                <a:gd name="T25" fmla="*/ 804 h 819"/>
                <a:gd name="T26" fmla="*/ 156 w 908"/>
                <a:gd name="T27" fmla="*/ 813 h 819"/>
                <a:gd name="T28" fmla="*/ 139 w 908"/>
                <a:gd name="T29" fmla="*/ 817 h 819"/>
                <a:gd name="T30" fmla="*/ 130 w 908"/>
                <a:gd name="T31" fmla="*/ 802 h 819"/>
                <a:gd name="T32" fmla="*/ 129 w 908"/>
                <a:gd name="T33" fmla="*/ 770 h 819"/>
                <a:gd name="T34" fmla="*/ 129 w 908"/>
                <a:gd name="T35" fmla="*/ 646 h 8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08" h="819">
                  <a:moveTo>
                    <a:pt x="129" y="646"/>
                  </a:moveTo>
                  <a:cubicBezTo>
                    <a:pt x="114" y="646"/>
                    <a:pt x="100" y="646"/>
                    <a:pt x="86" y="646"/>
                  </a:cubicBezTo>
                  <a:cubicBezTo>
                    <a:pt x="38" y="646"/>
                    <a:pt x="0" y="608"/>
                    <a:pt x="0" y="560"/>
                  </a:cubicBezTo>
                  <a:cubicBezTo>
                    <a:pt x="0" y="402"/>
                    <a:pt x="0" y="245"/>
                    <a:pt x="0" y="87"/>
                  </a:cubicBezTo>
                  <a:cubicBezTo>
                    <a:pt x="0" y="38"/>
                    <a:pt x="38" y="0"/>
                    <a:pt x="87" y="0"/>
                  </a:cubicBezTo>
                  <a:cubicBezTo>
                    <a:pt x="332" y="0"/>
                    <a:pt x="577" y="0"/>
                    <a:pt x="822" y="0"/>
                  </a:cubicBezTo>
                  <a:cubicBezTo>
                    <a:pt x="872" y="0"/>
                    <a:pt x="908" y="38"/>
                    <a:pt x="908" y="90"/>
                  </a:cubicBezTo>
                  <a:cubicBezTo>
                    <a:pt x="908" y="217"/>
                    <a:pt x="908" y="343"/>
                    <a:pt x="908" y="470"/>
                  </a:cubicBezTo>
                  <a:cubicBezTo>
                    <a:pt x="908" y="499"/>
                    <a:pt x="908" y="528"/>
                    <a:pt x="908" y="557"/>
                  </a:cubicBezTo>
                  <a:cubicBezTo>
                    <a:pt x="908" y="609"/>
                    <a:pt x="871" y="646"/>
                    <a:pt x="818" y="646"/>
                  </a:cubicBezTo>
                  <a:cubicBezTo>
                    <a:pt x="658" y="646"/>
                    <a:pt x="498" y="646"/>
                    <a:pt x="338" y="646"/>
                  </a:cubicBezTo>
                  <a:cubicBezTo>
                    <a:pt x="328" y="646"/>
                    <a:pt x="321" y="649"/>
                    <a:pt x="313" y="656"/>
                  </a:cubicBezTo>
                  <a:cubicBezTo>
                    <a:pt x="265" y="706"/>
                    <a:pt x="215" y="755"/>
                    <a:pt x="166" y="804"/>
                  </a:cubicBezTo>
                  <a:cubicBezTo>
                    <a:pt x="163" y="807"/>
                    <a:pt x="160" y="811"/>
                    <a:pt x="156" y="813"/>
                  </a:cubicBezTo>
                  <a:cubicBezTo>
                    <a:pt x="151" y="815"/>
                    <a:pt x="143" y="819"/>
                    <a:pt x="139" y="817"/>
                  </a:cubicBezTo>
                  <a:cubicBezTo>
                    <a:pt x="134" y="815"/>
                    <a:pt x="131" y="807"/>
                    <a:pt x="130" y="802"/>
                  </a:cubicBezTo>
                  <a:cubicBezTo>
                    <a:pt x="129" y="791"/>
                    <a:pt x="130" y="781"/>
                    <a:pt x="129" y="770"/>
                  </a:cubicBezTo>
                  <a:cubicBezTo>
                    <a:pt x="129" y="730"/>
                    <a:pt x="129" y="689"/>
                    <a:pt x="129" y="6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49" name="Freeform 27"/>
            <p:cNvSpPr/>
            <p:nvPr/>
          </p:nvSpPr>
          <p:spPr bwMode="auto">
            <a:xfrm>
              <a:off x="3237656" y="2301118"/>
              <a:ext cx="846822" cy="731909"/>
            </a:xfrm>
            <a:custGeom>
              <a:avLst/>
              <a:gdLst>
                <a:gd name="T0" fmla="*/ 824 w 953"/>
                <a:gd name="T1" fmla="*/ 647 h 823"/>
                <a:gd name="T2" fmla="*/ 824 w 953"/>
                <a:gd name="T3" fmla="*/ 785 h 823"/>
                <a:gd name="T4" fmla="*/ 814 w 953"/>
                <a:gd name="T5" fmla="*/ 817 h 823"/>
                <a:gd name="T6" fmla="*/ 785 w 953"/>
                <a:gd name="T7" fmla="*/ 802 h 823"/>
                <a:gd name="T8" fmla="*/ 638 w 953"/>
                <a:gd name="T9" fmla="*/ 656 h 823"/>
                <a:gd name="T10" fmla="*/ 618 w 953"/>
                <a:gd name="T11" fmla="*/ 647 h 823"/>
                <a:gd name="T12" fmla="*/ 542 w 953"/>
                <a:gd name="T13" fmla="*/ 647 h 823"/>
                <a:gd name="T14" fmla="*/ 542 w 953"/>
                <a:gd name="T15" fmla="*/ 630 h 823"/>
                <a:gd name="T16" fmla="*/ 542 w 953"/>
                <a:gd name="T17" fmla="*/ 351 h 823"/>
                <a:gd name="T18" fmla="*/ 385 w 953"/>
                <a:gd name="T19" fmla="*/ 194 h 823"/>
                <a:gd name="T20" fmla="*/ 20 w 953"/>
                <a:gd name="T21" fmla="*/ 194 h 823"/>
                <a:gd name="T22" fmla="*/ 4 w 953"/>
                <a:gd name="T23" fmla="*/ 194 h 823"/>
                <a:gd name="T24" fmla="*/ 5 w 953"/>
                <a:gd name="T25" fmla="*/ 71 h 823"/>
                <a:gd name="T26" fmla="*/ 93 w 953"/>
                <a:gd name="T27" fmla="*/ 0 h 823"/>
                <a:gd name="T28" fmla="*/ 393 w 953"/>
                <a:gd name="T29" fmla="*/ 0 h 823"/>
                <a:gd name="T30" fmla="*/ 857 w 953"/>
                <a:gd name="T31" fmla="*/ 0 h 823"/>
                <a:gd name="T32" fmla="*/ 953 w 953"/>
                <a:gd name="T33" fmla="*/ 97 h 823"/>
                <a:gd name="T34" fmla="*/ 953 w 953"/>
                <a:gd name="T35" fmla="*/ 552 h 823"/>
                <a:gd name="T36" fmla="*/ 859 w 953"/>
                <a:gd name="T37" fmla="*/ 647 h 823"/>
                <a:gd name="T38" fmla="*/ 824 w 953"/>
                <a:gd name="T39" fmla="*/ 647 h 8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53" h="823">
                  <a:moveTo>
                    <a:pt x="824" y="647"/>
                  </a:moveTo>
                  <a:cubicBezTo>
                    <a:pt x="824" y="694"/>
                    <a:pt x="824" y="740"/>
                    <a:pt x="824" y="785"/>
                  </a:cubicBezTo>
                  <a:cubicBezTo>
                    <a:pt x="823" y="796"/>
                    <a:pt x="828" y="811"/>
                    <a:pt x="814" y="817"/>
                  </a:cubicBezTo>
                  <a:cubicBezTo>
                    <a:pt x="801" y="823"/>
                    <a:pt x="793" y="810"/>
                    <a:pt x="785" y="802"/>
                  </a:cubicBezTo>
                  <a:cubicBezTo>
                    <a:pt x="736" y="753"/>
                    <a:pt x="687" y="704"/>
                    <a:pt x="638" y="656"/>
                  </a:cubicBezTo>
                  <a:cubicBezTo>
                    <a:pt x="633" y="651"/>
                    <a:pt x="625" y="648"/>
                    <a:pt x="618" y="647"/>
                  </a:cubicBezTo>
                  <a:cubicBezTo>
                    <a:pt x="593" y="646"/>
                    <a:pt x="569" y="647"/>
                    <a:pt x="542" y="647"/>
                  </a:cubicBezTo>
                  <a:cubicBezTo>
                    <a:pt x="542" y="641"/>
                    <a:pt x="542" y="636"/>
                    <a:pt x="542" y="630"/>
                  </a:cubicBezTo>
                  <a:cubicBezTo>
                    <a:pt x="542" y="537"/>
                    <a:pt x="542" y="444"/>
                    <a:pt x="542" y="351"/>
                  </a:cubicBezTo>
                  <a:cubicBezTo>
                    <a:pt x="542" y="258"/>
                    <a:pt x="478" y="194"/>
                    <a:pt x="385" y="194"/>
                  </a:cubicBezTo>
                  <a:cubicBezTo>
                    <a:pt x="263" y="194"/>
                    <a:pt x="142" y="194"/>
                    <a:pt x="20" y="194"/>
                  </a:cubicBezTo>
                  <a:cubicBezTo>
                    <a:pt x="15" y="194"/>
                    <a:pt x="9" y="194"/>
                    <a:pt x="4" y="194"/>
                  </a:cubicBezTo>
                  <a:cubicBezTo>
                    <a:pt x="4" y="152"/>
                    <a:pt x="0" y="111"/>
                    <a:pt x="5" y="71"/>
                  </a:cubicBezTo>
                  <a:cubicBezTo>
                    <a:pt x="9" y="27"/>
                    <a:pt x="47" y="0"/>
                    <a:pt x="93" y="0"/>
                  </a:cubicBezTo>
                  <a:cubicBezTo>
                    <a:pt x="193" y="0"/>
                    <a:pt x="293" y="0"/>
                    <a:pt x="393" y="0"/>
                  </a:cubicBezTo>
                  <a:cubicBezTo>
                    <a:pt x="548" y="0"/>
                    <a:pt x="702" y="0"/>
                    <a:pt x="857" y="0"/>
                  </a:cubicBezTo>
                  <a:cubicBezTo>
                    <a:pt x="918" y="0"/>
                    <a:pt x="953" y="35"/>
                    <a:pt x="953" y="97"/>
                  </a:cubicBezTo>
                  <a:cubicBezTo>
                    <a:pt x="953" y="249"/>
                    <a:pt x="953" y="401"/>
                    <a:pt x="953" y="552"/>
                  </a:cubicBezTo>
                  <a:cubicBezTo>
                    <a:pt x="953" y="611"/>
                    <a:pt x="917" y="647"/>
                    <a:pt x="859" y="647"/>
                  </a:cubicBezTo>
                  <a:cubicBezTo>
                    <a:pt x="848" y="647"/>
                    <a:pt x="837" y="647"/>
                    <a:pt x="824" y="6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grpSp>
        <p:nvGrpSpPr>
          <p:cNvPr id="50" name="组合 49"/>
          <p:cNvGrpSpPr/>
          <p:nvPr/>
        </p:nvGrpSpPr>
        <p:grpSpPr>
          <a:xfrm>
            <a:off x="6169930" y="1649324"/>
            <a:ext cx="902512" cy="896059"/>
            <a:chOff x="7367401" y="2282771"/>
            <a:chExt cx="1001878" cy="994714"/>
          </a:xfrm>
          <a:solidFill>
            <a:schemeClr val="bg1"/>
          </a:solidFill>
          <a:effectLst>
            <a:outerShdw blurRad="50800" dist="38100" dir="2700000" algn="tl" rotWithShape="0">
              <a:prstClr val="black">
                <a:alpha val="40000"/>
              </a:prstClr>
            </a:outerShdw>
          </a:effectLst>
        </p:grpSpPr>
        <p:sp>
          <p:nvSpPr>
            <p:cNvPr id="51" name="Freeform 32"/>
            <p:cNvSpPr/>
            <p:nvPr/>
          </p:nvSpPr>
          <p:spPr bwMode="auto">
            <a:xfrm>
              <a:off x="7634210" y="2488996"/>
              <a:ext cx="473930" cy="596888"/>
            </a:xfrm>
            <a:custGeom>
              <a:avLst/>
              <a:gdLst>
                <a:gd name="T0" fmla="*/ 659 w 671"/>
                <a:gd name="T1" fmla="*/ 351 h 845"/>
                <a:gd name="T2" fmla="*/ 643 w 671"/>
                <a:gd name="T3" fmla="*/ 429 h 845"/>
                <a:gd name="T4" fmla="*/ 659 w 671"/>
                <a:gd name="T5" fmla="*/ 458 h 845"/>
                <a:gd name="T6" fmla="*/ 664 w 671"/>
                <a:gd name="T7" fmla="*/ 493 h 845"/>
                <a:gd name="T8" fmla="*/ 378 w 671"/>
                <a:gd name="T9" fmla="*/ 838 h 845"/>
                <a:gd name="T10" fmla="*/ 357 w 671"/>
                <a:gd name="T11" fmla="*/ 840 h 845"/>
                <a:gd name="T12" fmla="*/ 286 w 671"/>
                <a:gd name="T13" fmla="*/ 838 h 845"/>
                <a:gd name="T14" fmla="*/ 267 w 671"/>
                <a:gd name="T15" fmla="*/ 834 h 845"/>
                <a:gd name="T16" fmla="*/ 15 w 671"/>
                <a:gd name="T17" fmla="*/ 366 h 845"/>
                <a:gd name="T18" fmla="*/ 41 w 671"/>
                <a:gd name="T19" fmla="*/ 49 h 845"/>
                <a:gd name="T20" fmla="*/ 45 w 671"/>
                <a:gd name="T21" fmla="*/ 39 h 845"/>
                <a:gd name="T22" fmla="*/ 58 w 671"/>
                <a:gd name="T23" fmla="*/ 39 h 845"/>
                <a:gd name="T24" fmla="*/ 130 w 671"/>
                <a:gd name="T25" fmla="*/ 7 h 845"/>
                <a:gd name="T26" fmla="*/ 145 w 671"/>
                <a:gd name="T27" fmla="*/ 1 h 845"/>
                <a:gd name="T28" fmla="*/ 658 w 671"/>
                <a:gd name="T29" fmla="*/ 349 h 845"/>
                <a:gd name="T30" fmla="*/ 659 w 671"/>
                <a:gd name="T31" fmla="*/ 351 h 8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71" h="845">
                  <a:moveTo>
                    <a:pt x="659" y="351"/>
                  </a:moveTo>
                  <a:cubicBezTo>
                    <a:pt x="641" y="374"/>
                    <a:pt x="634" y="401"/>
                    <a:pt x="643" y="429"/>
                  </a:cubicBezTo>
                  <a:cubicBezTo>
                    <a:pt x="647" y="440"/>
                    <a:pt x="651" y="451"/>
                    <a:pt x="659" y="458"/>
                  </a:cubicBezTo>
                  <a:cubicBezTo>
                    <a:pt x="671" y="469"/>
                    <a:pt x="670" y="479"/>
                    <a:pt x="664" y="493"/>
                  </a:cubicBezTo>
                  <a:cubicBezTo>
                    <a:pt x="602" y="635"/>
                    <a:pt x="505" y="749"/>
                    <a:pt x="378" y="838"/>
                  </a:cubicBezTo>
                  <a:cubicBezTo>
                    <a:pt x="371" y="844"/>
                    <a:pt x="366" y="845"/>
                    <a:pt x="357" y="840"/>
                  </a:cubicBezTo>
                  <a:cubicBezTo>
                    <a:pt x="334" y="828"/>
                    <a:pt x="310" y="827"/>
                    <a:pt x="286" y="838"/>
                  </a:cubicBezTo>
                  <a:cubicBezTo>
                    <a:pt x="278" y="842"/>
                    <a:pt x="273" y="840"/>
                    <a:pt x="267" y="834"/>
                  </a:cubicBezTo>
                  <a:cubicBezTo>
                    <a:pt x="129" y="707"/>
                    <a:pt x="41" y="553"/>
                    <a:pt x="15" y="366"/>
                  </a:cubicBezTo>
                  <a:cubicBezTo>
                    <a:pt x="0" y="259"/>
                    <a:pt x="9" y="153"/>
                    <a:pt x="41" y="49"/>
                  </a:cubicBezTo>
                  <a:cubicBezTo>
                    <a:pt x="42" y="46"/>
                    <a:pt x="44" y="43"/>
                    <a:pt x="45" y="39"/>
                  </a:cubicBezTo>
                  <a:cubicBezTo>
                    <a:pt x="50" y="39"/>
                    <a:pt x="54" y="39"/>
                    <a:pt x="58" y="39"/>
                  </a:cubicBezTo>
                  <a:cubicBezTo>
                    <a:pt x="87" y="40"/>
                    <a:pt x="110" y="29"/>
                    <a:pt x="130" y="7"/>
                  </a:cubicBezTo>
                  <a:cubicBezTo>
                    <a:pt x="133" y="3"/>
                    <a:pt x="141" y="0"/>
                    <a:pt x="145" y="1"/>
                  </a:cubicBezTo>
                  <a:cubicBezTo>
                    <a:pt x="359" y="54"/>
                    <a:pt x="532" y="167"/>
                    <a:pt x="658" y="349"/>
                  </a:cubicBezTo>
                  <a:cubicBezTo>
                    <a:pt x="658" y="349"/>
                    <a:pt x="658" y="350"/>
                    <a:pt x="659" y="3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2" name="Freeform 33"/>
            <p:cNvSpPr/>
            <p:nvPr/>
          </p:nvSpPr>
          <p:spPr bwMode="auto">
            <a:xfrm>
              <a:off x="7367401" y="2493174"/>
              <a:ext cx="439907" cy="697464"/>
            </a:xfrm>
            <a:custGeom>
              <a:avLst/>
              <a:gdLst>
                <a:gd name="T0" fmla="*/ 338 w 623"/>
                <a:gd name="T1" fmla="*/ 987 h 987"/>
                <a:gd name="T2" fmla="*/ 328 w 623"/>
                <a:gd name="T3" fmla="*/ 982 h 987"/>
                <a:gd name="T4" fmla="*/ 13 w 623"/>
                <a:gd name="T5" fmla="*/ 504 h 987"/>
                <a:gd name="T6" fmla="*/ 20 w 623"/>
                <a:gd name="T7" fmla="*/ 260 h 987"/>
                <a:gd name="T8" fmla="*/ 38 w 623"/>
                <a:gd name="T9" fmla="*/ 223 h 987"/>
                <a:gd name="T10" fmla="*/ 362 w 623"/>
                <a:gd name="T11" fmla="*/ 1 h 987"/>
                <a:gd name="T12" fmla="*/ 375 w 623"/>
                <a:gd name="T13" fmla="*/ 3 h 987"/>
                <a:gd name="T14" fmla="*/ 380 w 623"/>
                <a:gd name="T15" fmla="*/ 21 h 987"/>
                <a:gd name="T16" fmla="*/ 344 w 623"/>
                <a:gd name="T17" fmla="*/ 309 h 987"/>
                <a:gd name="T18" fmla="*/ 567 w 623"/>
                <a:gd name="T19" fmla="*/ 812 h 987"/>
                <a:gd name="T20" fmla="*/ 615 w 623"/>
                <a:gd name="T21" fmla="*/ 859 h 987"/>
                <a:gd name="T22" fmla="*/ 618 w 623"/>
                <a:gd name="T23" fmla="*/ 875 h 987"/>
                <a:gd name="T24" fmla="*/ 612 w 623"/>
                <a:gd name="T25" fmla="*/ 895 h 987"/>
                <a:gd name="T26" fmla="*/ 588 w 623"/>
                <a:gd name="T27" fmla="*/ 924 h 987"/>
                <a:gd name="T28" fmla="*/ 345 w 623"/>
                <a:gd name="T29" fmla="*/ 986 h 987"/>
                <a:gd name="T30" fmla="*/ 338 w 623"/>
                <a:gd name="T31"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23" h="987">
                  <a:moveTo>
                    <a:pt x="338" y="987"/>
                  </a:moveTo>
                  <a:cubicBezTo>
                    <a:pt x="336" y="986"/>
                    <a:pt x="332" y="984"/>
                    <a:pt x="328" y="982"/>
                  </a:cubicBezTo>
                  <a:cubicBezTo>
                    <a:pt x="154" y="868"/>
                    <a:pt x="47" y="710"/>
                    <a:pt x="13" y="504"/>
                  </a:cubicBezTo>
                  <a:cubicBezTo>
                    <a:pt x="0" y="422"/>
                    <a:pt x="3" y="341"/>
                    <a:pt x="20" y="260"/>
                  </a:cubicBezTo>
                  <a:cubicBezTo>
                    <a:pt x="23" y="245"/>
                    <a:pt x="28" y="234"/>
                    <a:pt x="38" y="223"/>
                  </a:cubicBezTo>
                  <a:cubicBezTo>
                    <a:pt x="129" y="124"/>
                    <a:pt x="237" y="51"/>
                    <a:pt x="362" y="1"/>
                  </a:cubicBezTo>
                  <a:cubicBezTo>
                    <a:pt x="365" y="0"/>
                    <a:pt x="373" y="1"/>
                    <a:pt x="375" y="3"/>
                  </a:cubicBezTo>
                  <a:cubicBezTo>
                    <a:pt x="379" y="8"/>
                    <a:pt x="382" y="16"/>
                    <a:pt x="380" y="21"/>
                  </a:cubicBezTo>
                  <a:cubicBezTo>
                    <a:pt x="351" y="115"/>
                    <a:pt x="338" y="211"/>
                    <a:pt x="344" y="309"/>
                  </a:cubicBezTo>
                  <a:cubicBezTo>
                    <a:pt x="358" y="504"/>
                    <a:pt x="435" y="670"/>
                    <a:pt x="567" y="812"/>
                  </a:cubicBezTo>
                  <a:cubicBezTo>
                    <a:pt x="582" y="828"/>
                    <a:pt x="598" y="844"/>
                    <a:pt x="615" y="859"/>
                  </a:cubicBezTo>
                  <a:cubicBezTo>
                    <a:pt x="620" y="864"/>
                    <a:pt x="623" y="868"/>
                    <a:pt x="618" y="875"/>
                  </a:cubicBezTo>
                  <a:cubicBezTo>
                    <a:pt x="615" y="881"/>
                    <a:pt x="612" y="889"/>
                    <a:pt x="612" y="895"/>
                  </a:cubicBezTo>
                  <a:cubicBezTo>
                    <a:pt x="614" y="914"/>
                    <a:pt x="601" y="918"/>
                    <a:pt x="588" y="924"/>
                  </a:cubicBezTo>
                  <a:cubicBezTo>
                    <a:pt x="510" y="956"/>
                    <a:pt x="429" y="976"/>
                    <a:pt x="345" y="986"/>
                  </a:cubicBezTo>
                  <a:cubicBezTo>
                    <a:pt x="344" y="986"/>
                    <a:pt x="342" y="986"/>
                    <a:pt x="338" y="98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3" name="Freeform 34"/>
            <p:cNvSpPr/>
            <p:nvPr/>
          </p:nvSpPr>
          <p:spPr bwMode="auto">
            <a:xfrm>
              <a:off x="8168724" y="2543313"/>
              <a:ext cx="200555" cy="558090"/>
            </a:xfrm>
            <a:custGeom>
              <a:avLst/>
              <a:gdLst>
                <a:gd name="T0" fmla="*/ 39 w 284"/>
                <a:gd name="T1" fmla="*/ 0 h 790"/>
                <a:gd name="T2" fmla="*/ 229 w 284"/>
                <a:gd name="T3" fmla="*/ 159 h 790"/>
                <a:gd name="T4" fmla="*/ 235 w 284"/>
                <a:gd name="T5" fmla="*/ 173 h 790"/>
                <a:gd name="T6" fmla="*/ 78 w 284"/>
                <a:gd name="T7" fmla="*/ 785 h 790"/>
                <a:gd name="T8" fmla="*/ 74 w 284"/>
                <a:gd name="T9" fmla="*/ 790 h 790"/>
                <a:gd name="T10" fmla="*/ 71 w 284"/>
                <a:gd name="T11" fmla="*/ 790 h 790"/>
                <a:gd name="T12" fmla="*/ 73 w 284"/>
                <a:gd name="T13" fmla="*/ 770 h 790"/>
                <a:gd name="T14" fmla="*/ 23 w 284"/>
                <a:gd name="T15" fmla="*/ 412 h 790"/>
                <a:gd name="T16" fmla="*/ 28 w 284"/>
                <a:gd name="T17" fmla="*/ 390 h 790"/>
                <a:gd name="T18" fmla="*/ 12 w 284"/>
                <a:gd name="T19" fmla="*/ 254 h 790"/>
                <a:gd name="T20" fmla="*/ 2 w 284"/>
                <a:gd name="T21" fmla="*/ 231 h 790"/>
                <a:gd name="T22" fmla="*/ 5 w 284"/>
                <a:gd name="T23" fmla="*/ 37 h 790"/>
                <a:gd name="T24" fmla="*/ 13 w 284"/>
                <a:gd name="T25" fmla="*/ 20 h 790"/>
                <a:gd name="T26" fmla="*/ 39 w 284"/>
                <a:gd name="T27" fmla="*/ 0 h 7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4" h="790">
                  <a:moveTo>
                    <a:pt x="39" y="0"/>
                  </a:moveTo>
                  <a:cubicBezTo>
                    <a:pt x="110" y="44"/>
                    <a:pt x="173" y="97"/>
                    <a:pt x="229" y="159"/>
                  </a:cubicBezTo>
                  <a:cubicBezTo>
                    <a:pt x="232" y="163"/>
                    <a:pt x="234" y="168"/>
                    <a:pt x="235" y="173"/>
                  </a:cubicBezTo>
                  <a:cubicBezTo>
                    <a:pt x="284" y="403"/>
                    <a:pt x="231" y="607"/>
                    <a:pt x="78" y="785"/>
                  </a:cubicBezTo>
                  <a:cubicBezTo>
                    <a:pt x="77" y="787"/>
                    <a:pt x="75" y="788"/>
                    <a:pt x="74" y="790"/>
                  </a:cubicBezTo>
                  <a:cubicBezTo>
                    <a:pt x="73" y="790"/>
                    <a:pt x="73" y="790"/>
                    <a:pt x="71" y="790"/>
                  </a:cubicBezTo>
                  <a:cubicBezTo>
                    <a:pt x="71" y="784"/>
                    <a:pt x="72" y="777"/>
                    <a:pt x="73" y="770"/>
                  </a:cubicBezTo>
                  <a:cubicBezTo>
                    <a:pt x="86" y="647"/>
                    <a:pt x="68" y="527"/>
                    <a:pt x="23" y="412"/>
                  </a:cubicBezTo>
                  <a:cubicBezTo>
                    <a:pt x="20" y="403"/>
                    <a:pt x="20" y="398"/>
                    <a:pt x="28" y="390"/>
                  </a:cubicBezTo>
                  <a:cubicBezTo>
                    <a:pt x="70" y="351"/>
                    <a:pt x="63" y="283"/>
                    <a:pt x="12" y="254"/>
                  </a:cubicBezTo>
                  <a:cubicBezTo>
                    <a:pt x="1" y="248"/>
                    <a:pt x="0" y="242"/>
                    <a:pt x="2" y="231"/>
                  </a:cubicBezTo>
                  <a:cubicBezTo>
                    <a:pt x="12" y="167"/>
                    <a:pt x="13" y="102"/>
                    <a:pt x="5" y="37"/>
                  </a:cubicBezTo>
                  <a:cubicBezTo>
                    <a:pt x="4" y="30"/>
                    <a:pt x="5" y="25"/>
                    <a:pt x="13" y="20"/>
                  </a:cubicBezTo>
                  <a:cubicBezTo>
                    <a:pt x="21" y="15"/>
                    <a:pt x="29" y="8"/>
                    <a:pt x="39"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4" name="Freeform 35"/>
            <p:cNvSpPr/>
            <p:nvPr/>
          </p:nvSpPr>
          <p:spPr bwMode="auto">
            <a:xfrm>
              <a:off x="7913256" y="2835191"/>
              <a:ext cx="280239" cy="378725"/>
            </a:xfrm>
            <a:custGeom>
              <a:avLst/>
              <a:gdLst>
                <a:gd name="T0" fmla="*/ 395 w 397"/>
                <a:gd name="T1" fmla="*/ 316 h 536"/>
                <a:gd name="T2" fmla="*/ 381 w 397"/>
                <a:gd name="T3" fmla="*/ 422 h 536"/>
                <a:gd name="T4" fmla="*/ 371 w 397"/>
                <a:gd name="T5" fmla="*/ 440 h 536"/>
                <a:gd name="T6" fmla="*/ 230 w 397"/>
                <a:gd name="T7" fmla="*/ 533 h 536"/>
                <a:gd name="T8" fmla="*/ 211 w 397"/>
                <a:gd name="T9" fmla="*/ 535 h 536"/>
                <a:gd name="T10" fmla="*/ 17 w 397"/>
                <a:gd name="T11" fmla="*/ 450 h 536"/>
                <a:gd name="T12" fmla="*/ 10 w 397"/>
                <a:gd name="T13" fmla="*/ 436 h 536"/>
                <a:gd name="T14" fmla="*/ 6 w 397"/>
                <a:gd name="T15" fmla="*/ 405 h 536"/>
                <a:gd name="T16" fmla="*/ 17 w 397"/>
                <a:gd name="T17" fmla="*/ 377 h 536"/>
                <a:gd name="T18" fmla="*/ 311 w 397"/>
                <a:gd name="T19" fmla="*/ 12 h 536"/>
                <a:gd name="T20" fmla="*/ 325 w 397"/>
                <a:gd name="T21" fmla="*/ 1 h 536"/>
                <a:gd name="T22" fmla="*/ 345 w 397"/>
                <a:gd name="T23" fmla="*/ 14 h 536"/>
                <a:gd name="T24" fmla="*/ 395 w 397"/>
                <a:gd name="T25" fmla="*/ 31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7" h="536">
                  <a:moveTo>
                    <a:pt x="395" y="316"/>
                  </a:moveTo>
                  <a:cubicBezTo>
                    <a:pt x="393" y="337"/>
                    <a:pt x="388" y="380"/>
                    <a:pt x="381" y="422"/>
                  </a:cubicBezTo>
                  <a:cubicBezTo>
                    <a:pt x="380" y="428"/>
                    <a:pt x="376" y="435"/>
                    <a:pt x="371" y="440"/>
                  </a:cubicBezTo>
                  <a:cubicBezTo>
                    <a:pt x="328" y="477"/>
                    <a:pt x="281" y="508"/>
                    <a:pt x="230" y="533"/>
                  </a:cubicBezTo>
                  <a:cubicBezTo>
                    <a:pt x="224" y="535"/>
                    <a:pt x="217" y="536"/>
                    <a:pt x="211" y="535"/>
                  </a:cubicBezTo>
                  <a:cubicBezTo>
                    <a:pt x="143" y="515"/>
                    <a:pt x="78" y="486"/>
                    <a:pt x="17" y="450"/>
                  </a:cubicBezTo>
                  <a:cubicBezTo>
                    <a:pt x="13" y="448"/>
                    <a:pt x="10" y="441"/>
                    <a:pt x="10" y="436"/>
                  </a:cubicBezTo>
                  <a:cubicBezTo>
                    <a:pt x="8" y="426"/>
                    <a:pt x="10" y="414"/>
                    <a:pt x="6" y="405"/>
                  </a:cubicBezTo>
                  <a:cubicBezTo>
                    <a:pt x="0" y="391"/>
                    <a:pt x="6" y="385"/>
                    <a:pt x="17" y="377"/>
                  </a:cubicBezTo>
                  <a:cubicBezTo>
                    <a:pt x="149" y="283"/>
                    <a:pt x="248" y="162"/>
                    <a:pt x="311" y="12"/>
                  </a:cubicBezTo>
                  <a:cubicBezTo>
                    <a:pt x="314" y="6"/>
                    <a:pt x="315" y="0"/>
                    <a:pt x="325" y="1"/>
                  </a:cubicBezTo>
                  <a:cubicBezTo>
                    <a:pt x="335" y="2"/>
                    <a:pt x="341" y="3"/>
                    <a:pt x="345" y="14"/>
                  </a:cubicBezTo>
                  <a:cubicBezTo>
                    <a:pt x="380" y="104"/>
                    <a:pt x="397" y="198"/>
                    <a:pt x="395" y="31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5" name="Freeform 36"/>
            <p:cNvSpPr/>
            <p:nvPr/>
          </p:nvSpPr>
          <p:spPr bwMode="auto">
            <a:xfrm>
              <a:off x="7715387" y="2282771"/>
              <a:ext cx="396036" cy="180857"/>
            </a:xfrm>
            <a:custGeom>
              <a:avLst/>
              <a:gdLst>
                <a:gd name="T0" fmla="*/ 0 w 561"/>
                <a:gd name="T1" fmla="*/ 175 h 256"/>
                <a:gd name="T2" fmla="*/ 127 w 561"/>
                <a:gd name="T3" fmla="*/ 15 h 256"/>
                <a:gd name="T4" fmla="*/ 140 w 561"/>
                <a:gd name="T5" fmla="*/ 10 h 256"/>
                <a:gd name="T6" fmla="*/ 455 w 561"/>
                <a:gd name="T7" fmla="*/ 54 h 256"/>
                <a:gd name="T8" fmla="*/ 477 w 561"/>
                <a:gd name="T9" fmla="*/ 72 h 256"/>
                <a:gd name="T10" fmla="*/ 560 w 561"/>
                <a:gd name="T11" fmla="*/ 230 h 256"/>
                <a:gd name="T12" fmla="*/ 559 w 561"/>
                <a:gd name="T13" fmla="*/ 246 h 256"/>
                <a:gd name="T14" fmla="*/ 538 w 561"/>
                <a:gd name="T15" fmla="*/ 253 h 256"/>
                <a:gd name="T16" fmla="*/ 184 w 561"/>
                <a:gd name="T17" fmla="*/ 193 h 256"/>
                <a:gd name="T18" fmla="*/ 43 w 561"/>
                <a:gd name="T19" fmla="*/ 206 h 256"/>
                <a:gd name="T20" fmla="*/ 19 w 561"/>
                <a:gd name="T21" fmla="*/ 197 h 256"/>
                <a:gd name="T22" fmla="*/ 0 w 561"/>
                <a:gd name="T23" fmla="*/ 175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61" h="256">
                  <a:moveTo>
                    <a:pt x="0" y="175"/>
                  </a:moveTo>
                  <a:cubicBezTo>
                    <a:pt x="36" y="116"/>
                    <a:pt x="78" y="63"/>
                    <a:pt x="127" y="15"/>
                  </a:cubicBezTo>
                  <a:cubicBezTo>
                    <a:pt x="130" y="12"/>
                    <a:pt x="136" y="11"/>
                    <a:pt x="140" y="10"/>
                  </a:cubicBezTo>
                  <a:cubicBezTo>
                    <a:pt x="249" y="0"/>
                    <a:pt x="354" y="15"/>
                    <a:pt x="455" y="54"/>
                  </a:cubicBezTo>
                  <a:cubicBezTo>
                    <a:pt x="463" y="58"/>
                    <a:pt x="472" y="65"/>
                    <a:pt x="477" y="72"/>
                  </a:cubicBezTo>
                  <a:cubicBezTo>
                    <a:pt x="511" y="121"/>
                    <a:pt x="539" y="174"/>
                    <a:pt x="560" y="230"/>
                  </a:cubicBezTo>
                  <a:cubicBezTo>
                    <a:pt x="561" y="235"/>
                    <a:pt x="561" y="242"/>
                    <a:pt x="559" y="246"/>
                  </a:cubicBezTo>
                  <a:cubicBezTo>
                    <a:pt x="554" y="253"/>
                    <a:pt x="548" y="256"/>
                    <a:pt x="538" y="253"/>
                  </a:cubicBezTo>
                  <a:cubicBezTo>
                    <a:pt x="424" y="210"/>
                    <a:pt x="306" y="189"/>
                    <a:pt x="184" y="193"/>
                  </a:cubicBezTo>
                  <a:cubicBezTo>
                    <a:pt x="137" y="195"/>
                    <a:pt x="90" y="201"/>
                    <a:pt x="43" y="206"/>
                  </a:cubicBezTo>
                  <a:cubicBezTo>
                    <a:pt x="32" y="208"/>
                    <a:pt x="24" y="208"/>
                    <a:pt x="19" y="197"/>
                  </a:cubicBezTo>
                  <a:cubicBezTo>
                    <a:pt x="15" y="189"/>
                    <a:pt x="7" y="183"/>
                    <a:pt x="0"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6" name="Freeform 37"/>
            <p:cNvSpPr/>
            <p:nvPr/>
          </p:nvSpPr>
          <p:spPr bwMode="auto">
            <a:xfrm>
              <a:off x="7747321" y="2435276"/>
              <a:ext cx="400214" cy="282627"/>
            </a:xfrm>
            <a:custGeom>
              <a:avLst/>
              <a:gdLst>
                <a:gd name="T0" fmla="*/ 0 w 567"/>
                <a:gd name="T1" fmla="*/ 35 h 400"/>
                <a:gd name="T2" fmla="*/ 480 w 567"/>
                <a:gd name="T3" fmla="*/ 79 h 400"/>
                <a:gd name="T4" fmla="*/ 558 w 567"/>
                <a:gd name="T5" fmla="*/ 186 h 400"/>
                <a:gd name="T6" fmla="*/ 560 w 567"/>
                <a:gd name="T7" fmla="*/ 349 h 400"/>
                <a:gd name="T8" fmla="*/ 557 w 567"/>
                <a:gd name="T9" fmla="*/ 377 h 400"/>
                <a:gd name="T10" fmla="*/ 534 w 567"/>
                <a:gd name="T11" fmla="*/ 400 h 400"/>
                <a:gd name="T12" fmla="*/ 0 w 567"/>
                <a:gd name="T13" fmla="*/ 35 h 400"/>
              </a:gdLst>
              <a:ahLst/>
              <a:cxnLst>
                <a:cxn ang="0">
                  <a:pos x="T0" y="T1"/>
                </a:cxn>
                <a:cxn ang="0">
                  <a:pos x="T2" y="T3"/>
                </a:cxn>
                <a:cxn ang="0">
                  <a:pos x="T4" y="T5"/>
                </a:cxn>
                <a:cxn ang="0">
                  <a:pos x="T6" y="T7"/>
                </a:cxn>
                <a:cxn ang="0">
                  <a:pos x="T8" y="T9"/>
                </a:cxn>
                <a:cxn ang="0">
                  <a:pos x="T10" y="T11"/>
                </a:cxn>
                <a:cxn ang="0">
                  <a:pos x="T12" y="T13"/>
                </a:cxn>
              </a:cxnLst>
              <a:rect l="0" t="0" r="r" b="b"/>
              <a:pathLst>
                <a:path w="567" h="400">
                  <a:moveTo>
                    <a:pt x="0" y="35"/>
                  </a:moveTo>
                  <a:cubicBezTo>
                    <a:pt x="97" y="0"/>
                    <a:pt x="371" y="25"/>
                    <a:pt x="480" y="79"/>
                  </a:cubicBezTo>
                  <a:cubicBezTo>
                    <a:pt x="481" y="147"/>
                    <a:pt x="497" y="169"/>
                    <a:pt x="558" y="186"/>
                  </a:cubicBezTo>
                  <a:cubicBezTo>
                    <a:pt x="566" y="240"/>
                    <a:pt x="567" y="294"/>
                    <a:pt x="560" y="349"/>
                  </a:cubicBezTo>
                  <a:cubicBezTo>
                    <a:pt x="559" y="358"/>
                    <a:pt x="558" y="368"/>
                    <a:pt x="557" y="377"/>
                  </a:cubicBezTo>
                  <a:cubicBezTo>
                    <a:pt x="554" y="397"/>
                    <a:pt x="558" y="395"/>
                    <a:pt x="534" y="400"/>
                  </a:cubicBezTo>
                  <a:cubicBezTo>
                    <a:pt x="402" y="212"/>
                    <a:pt x="222" y="93"/>
                    <a:pt x="0" y="3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7" name="Freeform 38"/>
            <p:cNvSpPr/>
            <p:nvPr/>
          </p:nvSpPr>
          <p:spPr bwMode="auto">
            <a:xfrm>
              <a:off x="7655400" y="3171537"/>
              <a:ext cx="366490" cy="105948"/>
            </a:xfrm>
            <a:custGeom>
              <a:avLst/>
              <a:gdLst>
                <a:gd name="T0" fmla="*/ 519 w 519"/>
                <a:gd name="T1" fmla="*/ 88 h 150"/>
                <a:gd name="T2" fmla="*/ 0 w 519"/>
                <a:gd name="T3" fmla="*/ 64 h 150"/>
                <a:gd name="T4" fmla="*/ 216 w 519"/>
                <a:gd name="T5" fmla="*/ 0 h 150"/>
                <a:gd name="T6" fmla="*/ 352 w 519"/>
                <a:gd name="T7" fmla="*/ 10 h 150"/>
                <a:gd name="T8" fmla="*/ 519 w 519"/>
                <a:gd name="T9" fmla="*/ 88 h 150"/>
              </a:gdLst>
              <a:ahLst/>
              <a:cxnLst>
                <a:cxn ang="0">
                  <a:pos x="T0" y="T1"/>
                </a:cxn>
                <a:cxn ang="0">
                  <a:pos x="T2" y="T3"/>
                </a:cxn>
                <a:cxn ang="0">
                  <a:pos x="T4" y="T5"/>
                </a:cxn>
                <a:cxn ang="0">
                  <a:pos x="T6" y="T7"/>
                </a:cxn>
                <a:cxn ang="0">
                  <a:pos x="T8" y="T9"/>
                </a:cxn>
              </a:cxnLst>
              <a:rect l="0" t="0" r="r" b="b"/>
              <a:pathLst>
                <a:path w="519" h="150">
                  <a:moveTo>
                    <a:pt x="519" y="88"/>
                  </a:moveTo>
                  <a:cubicBezTo>
                    <a:pt x="376" y="150"/>
                    <a:pt x="104" y="137"/>
                    <a:pt x="0" y="64"/>
                  </a:cubicBezTo>
                  <a:cubicBezTo>
                    <a:pt x="70" y="43"/>
                    <a:pt x="143" y="22"/>
                    <a:pt x="216" y="0"/>
                  </a:cubicBezTo>
                  <a:cubicBezTo>
                    <a:pt x="256" y="51"/>
                    <a:pt x="316" y="46"/>
                    <a:pt x="352" y="10"/>
                  </a:cubicBezTo>
                  <a:cubicBezTo>
                    <a:pt x="408" y="36"/>
                    <a:pt x="463" y="62"/>
                    <a:pt x="519" y="8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8" name="Freeform 39"/>
            <p:cNvSpPr/>
            <p:nvPr/>
          </p:nvSpPr>
          <p:spPr bwMode="auto">
            <a:xfrm>
              <a:off x="7501701" y="2298887"/>
              <a:ext cx="251887" cy="145044"/>
            </a:xfrm>
            <a:custGeom>
              <a:avLst/>
              <a:gdLst>
                <a:gd name="T0" fmla="*/ 357 w 357"/>
                <a:gd name="T1" fmla="*/ 0 h 205"/>
                <a:gd name="T2" fmla="*/ 266 w 357"/>
                <a:gd name="T3" fmla="*/ 129 h 205"/>
                <a:gd name="T4" fmla="*/ 256 w 357"/>
                <a:gd name="T5" fmla="*/ 136 h 205"/>
                <a:gd name="T6" fmla="*/ 168 w 357"/>
                <a:gd name="T7" fmla="*/ 198 h 205"/>
                <a:gd name="T8" fmla="*/ 167 w 357"/>
                <a:gd name="T9" fmla="*/ 199 h 205"/>
                <a:gd name="T10" fmla="*/ 0 w 357"/>
                <a:gd name="T11" fmla="*/ 205 h 205"/>
                <a:gd name="T12" fmla="*/ 357 w 357"/>
                <a:gd name="T13" fmla="*/ 0 h 205"/>
              </a:gdLst>
              <a:ahLst/>
              <a:cxnLst>
                <a:cxn ang="0">
                  <a:pos x="T0" y="T1"/>
                </a:cxn>
                <a:cxn ang="0">
                  <a:pos x="T2" y="T3"/>
                </a:cxn>
                <a:cxn ang="0">
                  <a:pos x="T4" y="T5"/>
                </a:cxn>
                <a:cxn ang="0">
                  <a:pos x="T6" y="T7"/>
                </a:cxn>
                <a:cxn ang="0">
                  <a:pos x="T8" y="T9"/>
                </a:cxn>
                <a:cxn ang="0">
                  <a:pos x="T10" y="T11"/>
                </a:cxn>
                <a:cxn ang="0">
                  <a:pos x="T12" y="T13"/>
                </a:cxn>
              </a:cxnLst>
              <a:rect l="0" t="0" r="r" b="b"/>
              <a:pathLst>
                <a:path w="357" h="205">
                  <a:moveTo>
                    <a:pt x="357" y="0"/>
                  </a:moveTo>
                  <a:cubicBezTo>
                    <a:pt x="326" y="44"/>
                    <a:pt x="296" y="87"/>
                    <a:pt x="266" y="129"/>
                  </a:cubicBezTo>
                  <a:cubicBezTo>
                    <a:pt x="264" y="132"/>
                    <a:pt x="259" y="136"/>
                    <a:pt x="256" y="136"/>
                  </a:cubicBezTo>
                  <a:cubicBezTo>
                    <a:pt x="211" y="135"/>
                    <a:pt x="182" y="157"/>
                    <a:pt x="168" y="198"/>
                  </a:cubicBezTo>
                  <a:cubicBezTo>
                    <a:pt x="167" y="200"/>
                    <a:pt x="166" y="201"/>
                    <a:pt x="167" y="199"/>
                  </a:cubicBezTo>
                  <a:cubicBezTo>
                    <a:pt x="110" y="201"/>
                    <a:pt x="56" y="203"/>
                    <a:pt x="0" y="205"/>
                  </a:cubicBezTo>
                  <a:cubicBezTo>
                    <a:pt x="99" y="101"/>
                    <a:pt x="218" y="32"/>
                    <a:pt x="35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59" name="Freeform 40"/>
            <p:cNvSpPr/>
            <p:nvPr/>
          </p:nvSpPr>
          <p:spPr bwMode="auto">
            <a:xfrm>
              <a:off x="8104559" y="2355591"/>
              <a:ext cx="204733" cy="234577"/>
            </a:xfrm>
            <a:custGeom>
              <a:avLst/>
              <a:gdLst>
                <a:gd name="T0" fmla="*/ 290 w 290"/>
                <a:gd name="T1" fmla="*/ 332 h 332"/>
                <a:gd name="T2" fmla="*/ 281 w 290"/>
                <a:gd name="T3" fmla="*/ 325 h 332"/>
                <a:gd name="T4" fmla="*/ 155 w 290"/>
                <a:gd name="T5" fmla="*/ 231 h 332"/>
                <a:gd name="T6" fmla="*/ 147 w 290"/>
                <a:gd name="T7" fmla="*/ 215 h 332"/>
                <a:gd name="T8" fmla="*/ 66 w 290"/>
                <a:gd name="T9" fmla="*/ 126 h 332"/>
                <a:gd name="T10" fmla="*/ 53 w 290"/>
                <a:gd name="T11" fmla="*/ 119 h 332"/>
                <a:gd name="T12" fmla="*/ 0 w 290"/>
                <a:gd name="T13" fmla="*/ 0 h 332"/>
                <a:gd name="T14" fmla="*/ 290 w 290"/>
                <a:gd name="T15" fmla="*/ 332 h 33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90" h="332">
                  <a:moveTo>
                    <a:pt x="290" y="332"/>
                  </a:moveTo>
                  <a:cubicBezTo>
                    <a:pt x="286" y="329"/>
                    <a:pt x="284" y="327"/>
                    <a:pt x="281" y="325"/>
                  </a:cubicBezTo>
                  <a:cubicBezTo>
                    <a:pt x="239" y="294"/>
                    <a:pt x="197" y="263"/>
                    <a:pt x="155" y="231"/>
                  </a:cubicBezTo>
                  <a:cubicBezTo>
                    <a:pt x="151" y="228"/>
                    <a:pt x="147" y="221"/>
                    <a:pt x="147" y="215"/>
                  </a:cubicBezTo>
                  <a:cubicBezTo>
                    <a:pt x="146" y="168"/>
                    <a:pt x="114" y="132"/>
                    <a:pt x="66" y="126"/>
                  </a:cubicBezTo>
                  <a:cubicBezTo>
                    <a:pt x="61" y="126"/>
                    <a:pt x="54" y="123"/>
                    <a:pt x="53" y="119"/>
                  </a:cubicBezTo>
                  <a:cubicBezTo>
                    <a:pt x="34" y="79"/>
                    <a:pt x="17" y="39"/>
                    <a:pt x="0" y="0"/>
                  </a:cubicBezTo>
                  <a:cubicBezTo>
                    <a:pt x="84" y="22"/>
                    <a:pt x="264" y="226"/>
                    <a:pt x="290" y="33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sp>
          <p:nvSpPr>
            <p:cNvPr id="60" name="Freeform 41"/>
            <p:cNvSpPr/>
            <p:nvPr/>
          </p:nvSpPr>
          <p:spPr bwMode="auto">
            <a:xfrm>
              <a:off x="7407094" y="2470791"/>
              <a:ext cx="185632" cy="123556"/>
            </a:xfrm>
            <a:custGeom>
              <a:avLst/>
              <a:gdLst>
                <a:gd name="T0" fmla="*/ 263 w 263"/>
                <a:gd name="T1" fmla="*/ 1 h 175"/>
                <a:gd name="T2" fmla="*/ 0 w 263"/>
                <a:gd name="T3" fmla="*/ 175 h 175"/>
                <a:gd name="T4" fmla="*/ 4 w 263"/>
                <a:gd name="T5" fmla="*/ 162 h 175"/>
                <a:gd name="T6" fmla="*/ 80 w 263"/>
                <a:gd name="T7" fmla="*/ 28 h 175"/>
                <a:gd name="T8" fmla="*/ 104 w 263"/>
                <a:gd name="T9" fmla="*/ 12 h 175"/>
                <a:gd name="T10" fmla="*/ 250 w 263"/>
                <a:gd name="T11" fmla="*/ 0 h 175"/>
                <a:gd name="T12" fmla="*/ 263 w 263"/>
                <a:gd name="T13" fmla="*/ 1 h 175"/>
              </a:gdLst>
              <a:ahLst/>
              <a:cxnLst>
                <a:cxn ang="0">
                  <a:pos x="T0" y="T1"/>
                </a:cxn>
                <a:cxn ang="0">
                  <a:pos x="T2" y="T3"/>
                </a:cxn>
                <a:cxn ang="0">
                  <a:pos x="T4" y="T5"/>
                </a:cxn>
                <a:cxn ang="0">
                  <a:pos x="T6" y="T7"/>
                </a:cxn>
                <a:cxn ang="0">
                  <a:pos x="T8" y="T9"/>
                </a:cxn>
                <a:cxn ang="0">
                  <a:pos x="T10" y="T11"/>
                </a:cxn>
                <a:cxn ang="0">
                  <a:pos x="T12" y="T13"/>
                </a:cxn>
              </a:cxnLst>
              <a:rect l="0" t="0" r="r" b="b"/>
              <a:pathLst>
                <a:path w="263" h="175">
                  <a:moveTo>
                    <a:pt x="263" y="1"/>
                  </a:moveTo>
                  <a:cubicBezTo>
                    <a:pt x="167" y="46"/>
                    <a:pt x="80" y="101"/>
                    <a:pt x="0" y="175"/>
                  </a:cubicBezTo>
                  <a:cubicBezTo>
                    <a:pt x="2" y="168"/>
                    <a:pt x="3" y="165"/>
                    <a:pt x="4" y="162"/>
                  </a:cubicBezTo>
                  <a:cubicBezTo>
                    <a:pt x="30" y="117"/>
                    <a:pt x="55" y="72"/>
                    <a:pt x="80" y="28"/>
                  </a:cubicBezTo>
                  <a:cubicBezTo>
                    <a:pt x="85" y="19"/>
                    <a:pt x="93" y="13"/>
                    <a:pt x="104" y="12"/>
                  </a:cubicBezTo>
                  <a:cubicBezTo>
                    <a:pt x="153" y="9"/>
                    <a:pt x="201" y="4"/>
                    <a:pt x="250" y="0"/>
                  </a:cubicBezTo>
                  <a:cubicBezTo>
                    <a:pt x="254" y="0"/>
                    <a:pt x="258" y="1"/>
                    <a:pt x="263"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HK" altLang="en-US"/>
            </a:p>
          </p:txBody>
        </p:sp>
      </p:gr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56" presetClass="entr" presetSubtype="0" fill="hold" grpId="0" nodeType="afterEffect">
                                  <p:stCondLst>
                                    <p:cond delay="0"/>
                                  </p:stCondLst>
                                  <p:iterate type="lt">
                                    <p:tmPct val="10000"/>
                                  </p:iterate>
                                  <p:childTnLst>
                                    <p:set>
                                      <p:cBhvr>
                                        <p:cTn id="15" dur="1" fill="hold">
                                          <p:stCondLst>
                                            <p:cond delay="0"/>
                                          </p:stCondLst>
                                        </p:cTn>
                                        <p:tgtEl>
                                          <p:spTgt spid="8"/>
                                        </p:tgtEl>
                                        <p:attrNameLst>
                                          <p:attrName>style.visibility</p:attrName>
                                        </p:attrNameLst>
                                      </p:cBhvr>
                                      <p:to>
                                        <p:strVal val="visible"/>
                                      </p:to>
                                    </p:set>
                                    <p:anim by="(-#ppt_w*2)" calcmode="lin" valueType="num">
                                      <p:cBhvr rctx="PPT">
                                        <p:cTn id="16" dur="500" autoRev="1" fill="hold">
                                          <p:stCondLst>
                                            <p:cond delay="0"/>
                                          </p:stCondLst>
                                        </p:cTn>
                                        <p:tgtEl>
                                          <p:spTgt spid="8"/>
                                        </p:tgtEl>
                                        <p:attrNameLst>
                                          <p:attrName>ppt_w</p:attrName>
                                        </p:attrNameLst>
                                      </p:cBhvr>
                                    </p:anim>
                                    <p:anim by="(#ppt_w*0.50)" calcmode="lin" valueType="num">
                                      <p:cBhvr>
                                        <p:cTn id="17" dur="500" decel="50000" autoRev="1" fill="hold">
                                          <p:stCondLst>
                                            <p:cond delay="0"/>
                                          </p:stCondLst>
                                        </p:cTn>
                                        <p:tgtEl>
                                          <p:spTgt spid="8"/>
                                        </p:tgtEl>
                                        <p:attrNameLst>
                                          <p:attrName>ppt_x</p:attrName>
                                        </p:attrNameLst>
                                      </p:cBhvr>
                                    </p:anim>
                                    <p:anim from="(-#ppt_h/2)" to="(#ppt_y)" calcmode="lin" valueType="num">
                                      <p:cBhvr>
                                        <p:cTn id="18" dur="1000" fill="hold">
                                          <p:stCondLst>
                                            <p:cond delay="0"/>
                                          </p:stCondLst>
                                        </p:cTn>
                                        <p:tgtEl>
                                          <p:spTgt spid="8"/>
                                        </p:tgtEl>
                                        <p:attrNameLst>
                                          <p:attrName>ppt_y</p:attrName>
                                        </p:attrNameLst>
                                      </p:cBhvr>
                                    </p:anim>
                                    <p:animRot by="21600000">
                                      <p:cBhvr>
                                        <p:cTn id="19" dur="1000" fill="hold">
                                          <p:stCondLst>
                                            <p:cond delay="0"/>
                                          </p:stCondLst>
                                        </p:cTn>
                                        <p:tgtEl>
                                          <p:spTgt spid="8"/>
                                        </p:tgtEl>
                                        <p:attrNameLst>
                                          <p:attrName>r</p:attrName>
                                        </p:attrNameLst>
                                      </p:cBhvr>
                                    </p:animRot>
                                  </p:childTnLst>
                                </p:cTn>
                              </p:par>
                            </p:childTnLst>
                          </p:cTn>
                        </p:par>
                        <p:par>
                          <p:cTn id="20" fill="hold">
                            <p:stCondLst>
                              <p:cond delay="2799"/>
                            </p:stCondLst>
                            <p:childTnLst>
                              <p:par>
                                <p:cTn id="21" presetID="56" presetClass="entr" presetSubtype="0" fill="hold" grpId="0" nodeType="afterEffect">
                                  <p:stCondLst>
                                    <p:cond delay="0"/>
                                  </p:stCondLst>
                                  <p:iterate type="lt">
                                    <p:tmPct val="10000"/>
                                  </p:iterate>
                                  <p:childTnLst>
                                    <p:set>
                                      <p:cBhvr>
                                        <p:cTn id="22" dur="1" fill="hold">
                                          <p:stCondLst>
                                            <p:cond delay="0"/>
                                          </p:stCondLst>
                                        </p:cTn>
                                        <p:tgtEl>
                                          <p:spTgt spid="9"/>
                                        </p:tgtEl>
                                        <p:attrNameLst>
                                          <p:attrName>style.visibility</p:attrName>
                                        </p:attrNameLst>
                                      </p:cBhvr>
                                      <p:to>
                                        <p:strVal val="visible"/>
                                      </p:to>
                                    </p:set>
                                    <p:anim by="(-#ppt_w*2)" calcmode="lin" valueType="num">
                                      <p:cBhvr rctx="PPT">
                                        <p:cTn id="23" dur="500" autoRev="1" fill="hold">
                                          <p:stCondLst>
                                            <p:cond delay="0"/>
                                          </p:stCondLst>
                                        </p:cTn>
                                        <p:tgtEl>
                                          <p:spTgt spid="9"/>
                                        </p:tgtEl>
                                        <p:attrNameLst>
                                          <p:attrName>ppt_w</p:attrName>
                                        </p:attrNameLst>
                                      </p:cBhvr>
                                    </p:anim>
                                    <p:anim by="(#ppt_w*0.50)" calcmode="lin" valueType="num">
                                      <p:cBhvr>
                                        <p:cTn id="24" dur="500" decel="50000" autoRev="1" fill="hold">
                                          <p:stCondLst>
                                            <p:cond delay="0"/>
                                          </p:stCondLst>
                                        </p:cTn>
                                        <p:tgtEl>
                                          <p:spTgt spid="9"/>
                                        </p:tgtEl>
                                        <p:attrNameLst>
                                          <p:attrName>ppt_x</p:attrName>
                                        </p:attrNameLst>
                                      </p:cBhvr>
                                    </p:anim>
                                    <p:anim from="(-#ppt_h/2)" to="(#ppt_y)" calcmode="lin" valueType="num">
                                      <p:cBhvr>
                                        <p:cTn id="25" dur="1000" fill="hold">
                                          <p:stCondLst>
                                            <p:cond delay="0"/>
                                          </p:stCondLst>
                                        </p:cTn>
                                        <p:tgtEl>
                                          <p:spTgt spid="9"/>
                                        </p:tgtEl>
                                        <p:attrNameLst>
                                          <p:attrName>ppt_y</p:attrName>
                                        </p:attrNameLst>
                                      </p:cBhvr>
                                    </p:anim>
                                    <p:animRot by="21600000">
                                      <p:cBhvr>
                                        <p:cTn id="26" dur="1000" fill="hold">
                                          <p:stCondLst>
                                            <p:cond delay="0"/>
                                          </p:stCondLst>
                                        </p:cTn>
                                        <p:tgtEl>
                                          <p:spTgt spid="9"/>
                                        </p:tgtEl>
                                        <p:attrNameLst>
                                          <p:attrName>r</p:attrName>
                                        </p:attrNameLst>
                                      </p:cBhvr>
                                    </p:animRot>
                                  </p:childTnLst>
                                </p:cTn>
                              </p:par>
                            </p:childTnLst>
                          </p:cTn>
                        </p:par>
                        <p:par>
                          <p:cTn id="27" fill="hold">
                            <p:stCondLst>
                              <p:cond delay="5199"/>
                            </p:stCondLst>
                            <p:childTnLst>
                              <p:par>
                                <p:cTn id="28" presetID="27" presetClass="entr" presetSubtype="0" fill="hold" grpId="0" nodeType="afterEffect">
                                  <p:stCondLst>
                                    <p:cond delay="0"/>
                                  </p:stCondLst>
                                  <p:iterate type="lt">
                                    <p:tmPct val="50000"/>
                                  </p:iterate>
                                  <p:childTnLst>
                                    <p:set>
                                      <p:cBhvr>
                                        <p:cTn id="29" dur="1" fill="hold">
                                          <p:stCondLst>
                                            <p:cond delay="0"/>
                                          </p:stCondLst>
                                        </p:cTn>
                                        <p:tgtEl>
                                          <p:spTgt spid="34"/>
                                        </p:tgtEl>
                                        <p:attrNameLst>
                                          <p:attrName>style.visibility</p:attrName>
                                        </p:attrNameLst>
                                      </p:cBhvr>
                                      <p:to>
                                        <p:strVal val="visible"/>
                                      </p:to>
                                    </p:set>
                                    <p:anim calcmode="discrete" valueType="clr">
                                      <p:cBhvr override="childStyle">
                                        <p:cTn id="30" dur="200"/>
                                        <p:tgtEl>
                                          <p:spTgt spid="34"/>
                                        </p:tgtEl>
                                        <p:attrNameLst>
                                          <p:attrName>style.color</p:attrName>
                                        </p:attrNameLst>
                                      </p:cBhvr>
                                      <p:tavLst>
                                        <p:tav tm="0">
                                          <p:val>
                                            <p:clrVal>
                                              <a:schemeClr val="accent2"/>
                                            </p:clrVal>
                                          </p:val>
                                        </p:tav>
                                        <p:tav tm="50000">
                                          <p:val>
                                            <p:clrVal>
                                              <a:schemeClr val="hlink"/>
                                            </p:clrVal>
                                          </p:val>
                                        </p:tav>
                                      </p:tavLst>
                                    </p:anim>
                                    <p:anim calcmode="discrete" valueType="clr">
                                      <p:cBhvr>
                                        <p:cTn id="31" dur="200"/>
                                        <p:tgtEl>
                                          <p:spTgt spid="34"/>
                                        </p:tgtEl>
                                        <p:attrNameLst>
                                          <p:attrName>fillcolor</p:attrName>
                                        </p:attrNameLst>
                                      </p:cBhvr>
                                      <p:tavLst>
                                        <p:tav tm="0">
                                          <p:val>
                                            <p:clrVal>
                                              <a:schemeClr val="accent2"/>
                                            </p:clrVal>
                                          </p:val>
                                        </p:tav>
                                        <p:tav tm="50000">
                                          <p:val>
                                            <p:clrVal>
                                              <a:schemeClr val="hlink"/>
                                            </p:clrVal>
                                          </p:val>
                                        </p:tav>
                                      </p:tavLst>
                                    </p:anim>
                                    <p:set>
                                      <p:cBhvr>
                                        <p:cTn id="32" dur="200"/>
                                        <p:tgtEl>
                                          <p:spTgt spid="34"/>
                                        </p:tgtEl>
                                        <p:attrNameLst>
                                          <p:attrName>fill.type</p:attrName>
                                        </p:attrNameLst>
                                      </p:cBhvr>
                                      <p:to>
                                        <p:strVal val="solid"/>
                                      </p:to>
                                    </p:set>
                                  </p:childTnLst>
                                </p:cTn>
                              </p:par>
                            </p:childTnLst>
                          </p:cTn>
                        </p:par>
                        <p:par>
                          <p:cTn id="33" fill="hold">
                            <p:stCondLst>
                              <p:cond delay="6199"/>
                            </p:stCondLst>
                            <p:childTnLst>
                              <p:par>
                                <p:cTn id="34" presetID="53" presetClass="entr" presetSubtype="16"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6699"/>
                            </p:stCondLst>
                            <p:childTnLst>
                              <p:par>
                                <p:cTn id="40" presetID="53" presetClass="entr" presetSubtype="16" fill="hold" nodeType="after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p:cTn id="42" dur="500" fill="hold"/>
                                        <p:tgtEl>
                                          <p:spTgt spid="24"/>
                                        </p:tgtEl>
                                        <p:attrNameLst>
                                          <p:attrName>ppt_w</p:attrName>
                                        </p:attrNameLst>
                                      </p:cBhvr>
                                      <p:tavLst>
                                        <p:tav tm="0">
                                          <p:val>
                                            <p:fltVal val="0"/>
                                          </p:val>
                                        </p:tav>
                                        <p:tav tm="100000">
                                          <p:val>
                                            <p:strVal val="#ppt_w"/>
                                          </p:val>
                                        </p:tav>
                                      </p:tavLst>
                                    </p:anim>
                                    <p:anim calcmode="lin" valueType="num">
                                      <p:cBhvr>
                                        <p:cTn id="43" dur="500" fill="hold"/>
                                        <p:tgtEl>
                                          <p:spTgt spid="24"/>
                                        </p:tgtEl>
                                        <p:attrNameLst>
                                          <p:attrName>ppt_h</p:attrName>
                                        </p:attrNameLst>
                                      </p:cBhvr>
                                      <p:tavLst>
                                        <p:tav tm="0">
                                          <p:val>
                                            <p:fltVal val="0"/>
                                          </p:val>
                                        </p:tav>
                                        <p:tav tm="100000">
                                          <p:val>
                                            <p:strVal val="#ppt_h"/>
                                          </p:val>
                                        </p:tav>
                                      </p:tavLst>
                                    </p:anim>
                                    <p:animEffect transition="in" filter="fade">
                                      <p:cBhvr>
                                        <p:cTn id="44" dur="500"/>
                                        <p:tgtEl>
                                          <p:spTgt spid="24"/>
                                        </p:tgtEl>
                                      </p:cBhvr>
                                    </p:animEffect>
                                  </p:childTnLst>
                                </p:cTn>
                              </p:par>
                            </p:childTnLst>
                          </p:cTn>
                        </p:par>
                        <p:par>
                          <p:cTn id="45" fill="hold">
                            <p:stCondLst>
                              <p:cond delay="7199"/>
                            </p:stCondLst>
                            <p:childTnLst>
                              <p:par>
                                <p:cTn id="46" presetID="53" presetClass="entr" presetSubtype="16" fill="hold" nodeType="afterEffect">
                                  <p:stCondLst>
                                    <p:cond delay="0"/>
                                  </p:stCondLst>
                                  <p:childTnLst>
                                    <p:set>
                                      <p:cBhvr>
                                        <p:cTn id="47" dur="1" fill="hold">
                                          <p:stCondLst>
                                            <p:cond delay="0"/>
                                          </p:stCondLst>
                                        </p:cTn>
                                        <p:tgtEl>
                                          <p:spTgt spid="16"/>
                                        </p:tgtEl>
                                        <p:attrNameLst>
                                          <p:attrName>style.visibility</p:attrName>
                                        </p:attrNameLst>
                                      </p:cBhvr>
                                      <p:to>
                                        <p:strVal val="visible"/>
                                      </p:to>
                                    </p:set>
                                    <p:anim calcmode="lin" valueType="num">
                                      <p:cBhvr>
                                        <p:cTn id="48" dur="500" fill="hold"/>
                                        <p:tgtEl>
                                          <p:spTgt spid="16"/>
                                        </p:tgtEl>
                                        <p:attrNameLst>
                                          <p:attrName>ppt_w</p:attrName>
                                        </p:attrNameLst>
                                      </p:cBhvr>
                                      <p:tavLst>
                                        <p:tav tm="0">
                                          <p:val>
                                            <p:fltVal val="0"/>
                                          </p:val>
                                        </p:tav>
                                        <p:tav tm="100000">
                                          <p:val>
                                            <p:strVal val="#ppt_w"/>
                                          </p:val>
                                        </p:tav>
                                      </p:tavLst>
                                    </p:anim>
                                    <p:anim calcmode="lin" valueType="num">
                                      <p:cBhvr>
                                        <p:cTn id="49" dur="500" fill="hold"/>
                                        <p:tgtEl>
                                          <p:spTgt spid="16"/>
                                        </p:tgtEl>
                                        <p:attrNameLst>
                                          <p:attrName>ppt_h</p:attrName>
                                        </p:attrNameLst>
                                      </p:cBhvr>
                                      <p:tavLst>
                                        <p:tav tm="0">
                                          <p:val>
                                            <p:fltVal val="0"/>
                                          </p:val>
                                        </p:tav>
                                        <p:tav tm="100000">
                                          <p:val>
                                            <p:strVal val="#ppt_h"/>
                                          </p:val>
                                        </p:tav>
                                      </p:tavLst>
                                    </p:anim>
                                    <p:animEffect transition="in" filter="fade">
                                      <p:cBhvr>
                                        <p:cTn id="50" dur="500"/>
                                        <p:tgtEl>
                                          <p:spTgt spid="16"/>
                                        </p:tgtEl>
                                      </p:cBhvr>
                                    </p:animEffect>
                                  </p:childTnLst>
                                </p:cTn>
                              </p:par>
                              <p:par>
                                <p:cTn id="51" presetID="2" presetClass="entr" presetSubtype="1"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 calcmode="lin" valueType="num">
                                      <p:cBhvr additive="base">
                                        <p:cTn id="53" dur="500" fill="hold"/>
                                        <p:tgtEl>
                                          <p:spTgt spid="38"/>
                                        </p:tgtEl>
                                        <p:attrNameLst>
                                          <p:attrName>ppt_x</p:attrName>
                                        </p:attrNameLst>
                                      </p:cBhvr>
                                      <p:tavLst>
                                        <p:tav tm="0">
                                          <p:val>
                                            <p:strVal val="#ppt_x"/>
                                          </p:val>
                                        </p:tav>
                                        <p:tav tm="100000">
                                          <p:val>
                                            <p:strVal val="#ppt_x"/>
                                          </p:val>
                                        </p:tav>
                                      </p:tavLst>
                                    </p:anim>
                                    <p:anim calcmode="lin" valueType="num">
                                      <p:cBhvr additive="base">
                                        <p:cTn id="54" dur="500" fill="hold"/>
                                        <p:tgtEl>
                                          <p:spTgt spid="38"/>
                                        </p:tgtEl>
                                        <p:attrNameLst>
                                          <p:attrName>ppt_y</p:attrName>
                                        </p:attrNameLst>
                                      </p:cBhvr>
                                      <p:tavLst>
                                        <p:tav tm="0">
                                          <p:val>
                                            <p:strVal val="0-#ppt_h/2"/>
                                          </p:val>
                                        </p:tav>
                                        <p:tav tm="100000">
                                          <p:val>
                                            <p:strVal val="#ppt_y"/>
                                          </p:val>
                                        </p:tav>
                                      </p:tavLst>
                                    </p:anim>
                                  </p:childTnLst>
                                </p:cTn>
                              </p:par>
                            </p:childTnLst>
                          </p:cTn>
                        </p:par>
                        <p:par>
                          <p:cTn id="55" fill="hold">
                            <p:stCondLst>
                              <p:cond delay="7699"/>
                            </p:stCondLst>
                            <p:childTnLst>
                              <p:par>
                                <p:cTn id="56" presetID="2" presetClass="entr" presetSubtype="1" fill="hold" nodeType="after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0-#ppt_h/2"/>
                                          </p:val>
                                        </p:tav>
                                        <p:tav tm="100000">
                                          <p:val>
                                            <p:strVal val="#ppt_y"/>
                                          </p:val>
                                        </p:tav>
                                      </p:tavLst>
                                    </p:anim>
                                  </p:childTnLst>
                                </p:cTn>
                              </p:par>
                            </p:childTnLst>
                          </p:cTn>
                        </p:par>
                        <p:par>
                          <p:cTn id="60" fill="hold">
                            <p:stCondLst>
                              <p:cond delay="8199"/>
                            </p:stCondLst>
                            <p:childTnLst>
                              <p:par>
                                <p:cTn id="61" presetID="2" presetClass="entr" presetSubtype="1" fill="hold" nodeType="afterEffect">
                                  <p:stCondLst>
                                    <p:cond delay="0"/>
                                  </p:stCondLst>
                                  <p:childTnLst>
                                    <p:set>
                                      <p:cBhvr>
                                        <p:cTn id="62" dur="1" fill="hold">
                                          <p:stCondLst>
                                            <p:cond delay="0"/>
                                          </p:stCondLst>
                                        </p:cTn>
                                        <p:tgtEl>
                                          <p:spTgt spid="50"/>
                                        </p:tgtEl>
                                        <p:attrNameLst>
                                          <p:attrName>style.visibility</p:attrName>
                                        </p:attrNameLst>
                                      </p:cBhvr>
                                      <p:to>
                                        <p:strVal val="visible"/>
                                      </p:to>
                                    </p:set>
                                    <p:anim calcmode="lin" valueType="num">
                                      <p:cBhvr additive="base">
                                        <p:cTn id="63" dur="500" fill="hold"/>
                                        <p:tgtEl>
                                          <p:spTgt spid="50"/>
                                        </p:tgtEl>
                                        <p:attrNameLst>
                                          <p:attrName>ppt_x</p:attrName>
                                        </p:attrNameLst>
                                      </p:cBhvr>
                                      <p:tavLst>
                                        <p:tav tm="0">
                                          <p:val>
                                            <p:strVal val="#ppt_x"/>
                                          </p:val>
                                        </p:tav>
                                        <p:tav tm="100000">
                                          <p:val>
                                            <p:strVal val="#ppt_x"/>
                                          </p:val>
                                        </p:tav>
                                      </p:tavLst>
                                    </p:anim>
                                    <p:anim calcmode="lin" valueType="num">
                                      <p:cBhvr additive="base">
                                        <p:cTn id="64" dur="500" fill="hold"/>
                                        <p:tgtEl>
                                          <p:spTgt spid="5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34" grpId="0" bldLvl="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895" y="771525"/>
            <a:ext cx="7192010" cy="3186430"/>
          </a:xfrm>
          <a:prstGeom prst="rect">
            <a:avLst/>
          </a:prstGeom>
          <a:noFill/>
        </p:spPr>
        <p:txBody>
          <a:bodyPr wrap="square" rtlCol="0" anchor="t">
            <a:noAutofit/>
          </a:bodyPr>
          <a:lstStyle/>
          <a:p>
            <a:r>
              <a:rPr lang="zh-CN" altLang="en-US" sz="1200"/>
              <a:t>信息安全包括5个基本要素:</a:t>
            </a:r>
            <a:r>
              <a:rPr lang="zh-CN" altLang="en-US" sz="1200">
                <a:solidFill>
                  <a:srgbClr val="FF0000"/>
                </a:solidFill>
              </a:rPr>
              <a:t>机密性、完整性、可用性、可控性与可审查性。</a:t>
            </a:r>
          </a:p>
          <a:p>
            <a:pPr marL="171450" indent="-171450">
              <a:buFont typeface="Arial" panose="020B0604020202020204" pitchFamily="34" charset="0"/>
              <a:buChar char="•"/>
            </a:pPr>
            <a:endParaRPr lang="zh-CN" altLang="en-US" sz="1200"/>
          </a:p>
          <a:p>
            <a:pPr marL="171450" indent="-171450">
              <a:buFont typeface="Arial" panose="020B0604020202020204" pitchFamily="34" charset="0"/>
              <a:buChar char="•"/>
            </a:pPr>
            <a:r>
              <a:rPr lang="zh-CN" altLang="en-US" sz="1200"/>
              <a:t>机密性:机密性指的是信息</a:t>
            </a:r>
            <a:r>
              <a:rPr lang="zh-CN" altLang="en-US" sz="1200">
                <a:solidFill>
                  <a:srgbClr val="FF0000"/>
                </a:solidFill>
              </a:rPr>
              <a:t>只能被授权的人员或实体访问</a:t>
            </a:r>
            <a:r>
              <a:rPr lang="zh-CN" altLang="en-US" sz="1200"/>
              <a:t>，防止未经授权的人获取敏感信息。</a:t>
            </a:r>
          </a:p>
          <a:p>
            <a:pPr indent="0">
              <a:buFont typeface="Arial" panose="020B0604020202020204" pitchFamily="34" charset="0"/>
              <a:buNone/>
            </a:pPr>
            <a:r>
              <a:rPr lang="zh-CN" altLang="en-US" sz="1200"/>
              <a:t>假设你要通过电子邮件发送包含敏感个人信息的文件给你的朋友。为确保机密性，你可以使用端到端加密的方式发送邮件，这样只有你和你的朋友能够解密和查看邮件的内容，其他人无法获取其中的信息。</a:t>
            </a:r>
          </a:p>
          <a:p>
            <a:pPr indent="0">
              <a:buFont typeface="Arial" panose="020B0604020202020204" pitchFamily="34" charset="0"/>
              <a:buNone/>
            </a:pPr>
            <a:endParaRPr lang="zh-CN" altLang="en-US" sz="1200"/>
          </a:p>
          <a:p>
            <a:pPr marL="171450" indent="-171450">
              <a:buFont typeface="Arial" panose="020B0604020202020204" pitchFamily="34" charset="0"/>
              <a:buChar char="•"/>
            </a:pPr>
            <a:r>
              <a:rPr lang="zh-CN" altLang="en-US" sz="1200"/>
              <a:t>完整性:确保信息在传输或存储过程中</a:t>
            </a:r>
            <a:r>
              <a:rPr lang="zh-CN" altLang="en-US" sz="1200">
                <a:solidFill>
                  <a:srgbClr val="FF0000"/>
                </a:solidFill>
              </a:rPr>
              <a:t>不被篡改或损坏</a:t>
            </a:r>
            <a:r>
              <a:rPr lang="zh-CN" altLang="en-US" sz="1200"/>
              <a:t>，保持其准确性和完整性</a:t>
            </a:r>
            <a:r>
              <a:rPr lang="zh-CN" altLang="en-US" sz="1200">
                <a:solidFill>
                  <a:srgbClr val="FF0000"/>
                </a:solidFill>
              </a:rPr>
              <a:t>。</a:t>
            </a:r>
          </a:p>
          <a:p>
            <a:pPr indent="0">
              <a:buFont typeface="Arial" panose="020B0604020202020204" pitchFamily="34" charset="0"/>
              <a:buNone/>
            </a:pPr>
            <a:r>
              <a:rPr lang="zh-CN" altLang="en-US" sz="1200">
                <a:solidFill>
                  <a:schemeClr val="tx1"/>
                </a:solidFill>
              </a:rPr>
              <a:t>假设你是一家互联网银行的客户，你要发送一笔转账请求给银行。为确保请求的完整性，银行使用数字签名来对你的请求进行签名。当银行收到请求后，会验证数字签名的有效性，以确保请求没有被篡改，然后继续处理转账</a:t>
            </a:r>
          </a:p>
          <a:p>
            <a:pPr indent="0">
              <a:buFont typeface="Arial" panose="020B0604020202020204" pitchFamily="34" charset="0"/>
              <a:buNone/>
            </a:pPr>
            <a:endParaRPr lang="zh-CN" altLang="en-US" sz="1200">
              <a:solidFill>
                <a:schemeClr val="tx1"/>
              </a:solidFill>
            </a:endParaRPr>
          </a:p>
          <a:p>
            <a:pPr marL="171450" indent="-171450">
              <a:buFont typeface="Arial" panose="020B0604020202020204" pitchFamily="34" charset="0"/>
              <a:buChar char="•"/>
            </a:pPr>
            <a:r>
              <a:rPr lang="zh-CN" altLang="en-US" sz="1200"/>
              <a:t>可用性:确保信息和资源在</a:t>
            </a:r>
            <a:r>
              <a:rPr lang="zh-CN" altLang="en-US" sz="1200">
                <a:solidFill>
                  <a:srgbClr val="FF0000"/>
                </a:solidFill>
              </a:rPr>
              <a:t>需要时可供访问和使用</a:t>
            </a:r>
            <a:r>
              <a:rPr lang="zh-CN" altLang="en-US" sz="1200"/>
              <a:t>，避免因服务中断或不可用性导致的损失。</a:t>
            </a:r>
          </a:p>
          <a:p>
            <a:pPr indent="0">
              <a:buFont typeface="Arial" panose="020B0604020202020204" pitchFamily="34" charset="0"/>
              <a:buNone/>
            </a:pPr>
            <a:r>
              <a:rPr lang="zh-CN" altLang="en-US" sz="1200"/>
              <a:t>假设你是一家在线零售商，你的网站每天都有大量访问量。为确保网站的可用性，你可以设置冗余服务器，当一个服务器发生故障时，备用服务器可以接管服务，保持网站在线，避免服务中断。</a:t>
            </a:r>
          </a:p>
          <a:p>
            <a:pPr indent="0">
              <a:buFont typeface="Arial" panose="020B0604020202020204" pitchFamily="34" charset="0"/>
              <a:buNone/>
            </a:pPr>
            <a:endParaRPr lang="zh-CN" altLang="en-US" sz="1200"/>
          </a:p>
          <a:p>
            <a:pPr marL="171450" indent="-171450">
              <a:buFont typeface="Arial" panose="020B0604020202020204" pitchFamily="34" charset="0"/>
              <a:buChar char="•"/>
            </a:pPr>
            <a:r>
              <a:rPr lang="zh-CN" altLang="en-US" sz="1200"/>
              <a:t>可控性:是指对系统或信息进行管理和控制，确保</a:t>
            </a:r>
            <a:r>
              <a:rPr lang="zh-CN" altLang="en-US" sz="1200">
                <a:solidFill>
                  <a:srgbClr val="FF0000"/>
                </a:solidFill>
              </a:rPr>
              <a:t>只有授权的人员可以进行合法的操作。</a:t>
            </a:r>
          </a:p>
          <a:p>
            <a:pPr indent="0">
              <a:buFont typeface="Arial" panose="020B0604020202020204" pitchFamily="34" charset="0"/>
              <a:buNone/>
            </a:pPr>
            <a:r>
              <a:rPr lang="zh-CN" altLang="en-US" sz="1200"/>
              <a:t>假设你是一家大型公司的系统管理员，你要设置员工访问公司内部数据库的权限。根据员工的角色和职责，分配不同级别的访问权限，只有被授权的员工才能访问敏感数据</a:t>
            </a:r>
          </a:p>
          <a:p>
            <a:pPr indent="0">
              <a:buFont typeface="Arial" panose="020B0604020202020204" pitchFamily="34" charset="0"/>
              <a:buNone/>
            </a:pPr>
            <a:endParaRPr lang="zh-CN" altLang="en-US" sz="1200"/>
          </a:p>
          <a:p>
            <a:pPr marL="171450" indent="-171450">
              <a:buFont typeface="Arial" panose="020B0604020202020204" pitchFamily="34" charset="0"/>
              <a:buChar char="•"/>
            </a:pPr>
            <a:r>
              <a:rPr lang="zh-CN" altLang="en-US" sz="1200"/>
              <a:t>可审查性:指对系统和操作进行监控和审查的能力，</a:t>
            </a:r>
            <a:r>
              <a:rPr lang="zh-CN" altLang="en-US" sz="1200">
                <a:solidFill>
                  <a:srgbClr val="FF0000"/>
                </a:solidFill>
              </a:rPr>
              <a:t>记录和跟踪系统中发生的事件，以便追查和解决安全问题</a:t>
            </a:r>
          </a:p>
          <a:p>
            <a:pPr indent="0">
              <a:buFont typeface="Arial" panose="020B0604020202020204" pitchFamily="34" charset="0"/>
              <a:buNone/>
            </a:pPr>
            <a:endParaRPr lang="zh-CN" altLang="en-US" sz="1200">
              <a:solidFill>
                <a:srgbClr val="FF0000"/>
              </a:solidFill>
            </a:endParaRPr>
          </a:p>
          <a:p>
            <a:endParaRPr lang="zh-CN" altLang="en-US" sz="1200"/>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2"/>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3"/>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 name="文本框 1"/>
          <p:cNvSpPr txBox="1"/>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信息安全基础知识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3895" y="919480"/>
            <a:ext cx="7192010" cy="3186430"/>
          </a:xfrm>
          <a:prstGeom prst="rect">
            <a:avLst/>
          </a:prstGeom>
          <a:noFill/>
        </p:spPr>
        <p:txBody>
          <a:bodyPr wrap="square" rtlCol="0" anchor="t">
            <a:noAutofit/>
          </a:bodyPr>
          <a:lstStyle/>
          <a:p>
            <a:pPr indent="0">
              <a:buFont typeface="Arial" panose="020B0604020202020204" pitchFamily="34" charset="0"/>
              <a:buNone/>
            </a:pPr>
            <a:r>
              <a:rPr lang="zh-CN" altLang="en-US" sz="1200"/>
              <a:t>信息安全的范围包括:</a:t>
            </a:r>
            <a:r>
              <a:rPr lang="zh-CN" altLang="en-US" sz="1200">
                <a:solidFill>
                  <a:srgbClr val="FF0000"/>
                </a:solidFill>
              </a:rPr>
              <a:t>设备安全、数据安全、内容安全和行为安全。</a:t>
            </a:r>
          </a:p>
          <a:p>
            <a:pPr marL="171450" indent="-171450">
              <a:buFont typeface="Arial" panose="020B0604020202020204" pitchFamily="34" charset="0"/>
              <a:buChar char="•"/>
            </a:pPr>
            <a:r>
              <a:rPr lang="zh-CN" altLang="en-US" sz="1200"/>
              <a:t>信息安全是信息系统安全的</a:t>
            </a:r>
            <a:r>
              <a:rPr lang="zh-CN" altLang="en-US" sz="1200">
                <a:solidFill>
                  <a:srgbClr val="FF0000"/>
                </a:solidFill>
              </a:rPr>
              <a:t>首要问题</a:t>
            </a:r>
            <a:r>
              <a:rPr lang="zh-CN" altLang="en-US" sz="1200"/>
              <a:t>，是信息系统安全的物质基础，主要</a:t>
            </a:r>
            <a:r>
              <a:rPr lang="zh-CN" altLang="en-US" sz="1200">
                <a:sym typeface="+mn-ea"/>
              </a:rPr>
              <a:t>涉及到保护计算机系统、网络设备和其他硬件设备免受恶意攻击和未经授权的访问</a:t>
            </a:r>
            <a:r>
              <a:rPr lang="zh-CN" altLang="en-US" sz="1200"/>
              <a:t>，</a:t>
            </a:r>
            <a:r>
              <a:rPr lang="zh-CN" altLang="en-US" sz="1200">
                <a:sym typeface="+mn-ea"/>
              </a:rPr>
              <a:t>设备安全的主要目标是确保这些设备的操作和功能不会被破坏、篡改或滥用。</a:t>
            </a:r>
            <a:r>
              <a:rPr lang="zh-CN" altLang="en-US" sz="1200"/>
              <a:t>它包括3个方面:</a:t>
            </a:r>
            <a:r>
              <a:rPr lang="zh-CN" altLang="en-US" sz="1200">
                <a:solidFill>
                  <a:srgbClr val="FF0000"/>
                </a:solidFill>
              </a:rPr>
              <a:t>设备的稳定性、可靠性、可用性。</a:t>
            </a:r>
          </a:p>
          <a:p>
            <a:pPr indent="0">
              <a:buFont typeface="Arial" panose="020B0604020202020204" pitchFamily="34" charset="0"/>
              <a:buNone/>
            </a:pPr>
            <a:r>
              <a:rPr lang="zh-CN" altLang="en-US" sz="1200">
                <a:solidFill>
                  <a:schemeClr val="tx1"/>
                </a:solidFill>
              </a:rPr>
              <a:t>比如防火墙是一种网络设备，用于监控和控制网络流量，阻止未经授权的访问和恶意攻击。它可以过滤进出网络的数据包，根据事先设定的规则，允许合法的数据包通过，而拒绝潜在的恶意数据包，从而保护网络设备免受攻击</a:t>
            </a:r>
          </a:p>
          <a:p>
            <a:pPr indent="0">
              <a:buFont typeface="Arial" panose="020B0604020202020204" pitchFamily="34" charset="0"/>
              <a:buNone/>
            </a:pPr>
            <a:endParaRPr lang="zh-CN" altLang="en-US" sz="1200">
              <a:solidFill>
                <a:schemeClr val="tx1"/>
              </a:solidFill>
            </a:endParaRPr>
          </a:p>
          <a:p>
            <a:pPr marL="171450" indent="-171450">
              <a:buFont typeface="Arial" panose="020B0604020202020204" pitchFamily="34" charset="0"/>
              <a:buChar char="•"/>
            </a:pPr>
            <a:r>
              <a:rPr lang="zh-CN" altLang="en-US" sz="1200"/>
              <a:t>数据安全即采取措施确保</a:t>
            </a:r>
            <a:r>
              <a:rPr lang="zh-CN" altLang="en-US" sz="1200">
                <a:solidFill>
                  <a:srgbClr val="FF0000"/>
                </a:solidFill>
              </a:rPr>
              <a:t>数据免受未授权的泄露、篡改和毁坏</a:t>
            </a:r>
            <a:r>
              <a:rPr lang="zh-CN" altLang="en-US" sz="1200"/>
              <a:t>，包括3个方面:数据的秘密性、完整性、可用性。</a:t>
            </a:r>
          </a:p>
          <a:p>
            <a:pPr indent="0">
              <a:buFont typeface="Arial" panose="020B0604020202020204" pitchFamily="34" charset="0"/>
              <a:buNone/>
            </a:pPr>
            <a:r>
              <a:rPr lang="zh-CN" altLang="en-US" sz="1200"/>
              <a:t>比如数据库加密技术，为了保护患者隐私和数据安全，你可以使用数据库加密技术，将敏感的病历数据加密存储，只有经过授权的医院员工才能解密和访问这些数据。</a:t>
            </a:r>
          </a:p>
          <a:p>
            <a:pPr indent="0">
              <a:buFont typeface="Arial" panose="020B0604020202020204" pitchFamily="34" charset="0"/>
              <a:buNone/>
            </a:pPr>
            <a:endParaRPr lang="zh-CN" altLang="en-US" sz="1200"/>
          </a:p>
          <a:p>
            <a:pPr marL="171450" indent="-171450">
              <a:buFont typeface="Arial" panose="020B0604020202020204" pitchFamily="34" charset="0"/>
              <a:buChar char="•"/>
            </a:pPr>
            <a:r>
              <a:rPr lang="zh-CN" altLang="en-US" sz="1200"/>
              <a:t>内容安全是信息安全在</a:t>
            </a:r>
            <a:r>
              <a:rPr lang="zh-CN" altLang="en-US" sz="1200">
                <a:solidFill>
                  <a:srgbClr val="FF0000"/>
                </a:solidFill>
              </a:rPr>
              <a:t>政治、法律、道德层次上的要求</a:t>
            </a:r>
            <a:r>
              <a:rPr lang="zh-CN" altLang="en-US" sz="1200"/>
              <a:t>，包括3个方面:信息内容政治上健康、符合国家法律法规、符合道德规范。</a:t>
            </a:r>
          </a:p>
          <a:p>
            <a:pPr indent="0">
              <a:buFont typeface="Arial" panose="020B0604020202020204" pitchFamily="34" charset="0"/>
              <a:buNone/>
            </a:pPr>
            <a:endParaRPr lang="zh-CN" altLang="en-US" sz="1200"/>
          </a:p>
          <a:p>
            <a:pPr marL="171450" indent="-171450">
              <a:buFont typeface="Arial" panose="020B0604020202020204" pitchFamily="34" charset="0"/>
              <a:buChar char="•"/>
            </a:pPr>
            <a:r>
              <a:rPr lang="zh-CN" altLang="en-US" sz="1200"/>
              <a:t>行为安全关注人的行为和习惯，以预防社会工程学攻击和其他利用人为因素的安全威胁。行为安全措施可能包括培训员工识别垃圾邮件、不受信任的链接和附件，以及避免与陌生人共享敏感信息。行为安全的特性包括:行为的秘密性、完整性、可控性。</a:t>
            </a: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2"/>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3"/>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2" name="文本框 1"/>
          <p:cNvSpPr txBox="1"/>
          <p:nvPr/>
        </p:nvSpPr>
        <p:spPr>
          <a:xfrm>
            <a:off x="111569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sym typeface="+mn-ea"/>
              </a:rPr>
              <a:t>信息安全基础知识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 name="组合 43"/>
          <p:cNvGrpSpPr/>
          <p:nvPr/>
        </p:nvGrpSpPr>
        <p:grpSpPr>
          <a:xfrm>
            <a:off x="1187624" y="195486"/>
            <a:ext cx="1515760" cy="72008"/>
            <a:chOff x="539552" y="195486"/>
            <a:chExt cx="1482080" cy="72008"/>
          </a:xfrm>
        </p:grpSpPr>
        <p:sp>
          <p:nvSpPr>
            <p:cNvPr id="45" name="矩形 44"/>
            <p:cNvSpPr/>
            <p:nvPr>
              <p:custDataLst>
                <p:tags r:id="rId3"/>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4"/>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2"/>
            </p:custDataLst>
          </p:nvPr>
        </p:nvSpPr>
        <p:spPr>
          <a:xfrm>
            <a:off x="104330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信息安全基础知识</a:t>
            </a:r>
          </a:p>
        </p:txBody>
      </p:sp>
      <p:sp>
        <p:nvSpPr>
          <p:cNvPr id="2" name="文本框 1"/>
          <p:cNvSpPr txBox="1"/>
          <p:nvPr/>
        </p:nvSpPr>
        <p:spPr>
          <a:xfrm>
            <a:off x="395605" y="1491615"/>
            <a:ext cx="8064500" cy="2306955"/>
          </a:xfrm>
          <a:prstGeom prst="rect">
            <a:avLst/>
          </a:prstGeom>
          <a:noFill/>
        </p:spPr>
        <p:txBody>
          <a:bodyPr wrap="square" rtlCol="0" anchor="t">
            <a:spAutoFit/>
          </a:bodyPr>
          <a:lstStyle/>
          <a:p>
            <a:r>
              <a:rPr lang="zh-CN" altLang="en-US" sz="1200"/>
              <a:t>信息的存储安全包括</a:t>
            </a:r>
            <a:r>
              <a:rPr lang="zh-CN" altLang="en-US" sz="1200">
                <a:solidFill>
                  <a:srgbClr val="FF0000"/>
                </a:solidFill>
              </a:rPr>
              <a:t>信息使用的安全、系统安全监控、计算机病毒防治、数据的加密和防止非法的攻击</a:t>
            </a:r>
            <a:r>
              <a:rPr lang="zh-CN" altLang="en-US" sz="1200"/>
              <a:t>等。</a:t>
            </a:r>
          </a:p>
          <a:p>
            <a:pPr marL="171450" indent="-171450">
              <a:buFont typeface="Arial" panose="020B0604020202020204" pitchFamily="34" charset="0"/>
              <a:buChar char="•"/>
            </a:pPr>
            <a:r>
              <a:rPr lang="zh-CN" altLang="en-US" sz="1200"/>
              <a:t>信息使用的安全。包括用户的标识与验证、用户存取权限限制。</a:t>
            </a:r>
          </a:p>
          <a:p>
            <a:pPr marL="171450" indent="-171450">
              <a:buFont typeface="Arial" panose="020B0604020202020204" pitchFamily="34" charset="0"/>
              <a:buChar char="•"/>
            </a:pPr>
            <a:r>
              <a:rPr lang="zh-CN" altLang="en-US" sz="1200"/>
              <a:t>系统安全监控。系统必须建立一套安全监控系统，全面监控系统的活动，并随时检查系统的使用情况，一旦有非法入侵者进入系统，能及时发现并采取相应措施，确定和填补安全及保密的漏洞。还应当建立完善的审计系统和日志管理系统，利用日志和审计功能对系统进行安全监控。</a:t>
            </a:r>
          </a:p>
          <a:p>
            <a:pPr marL="171450" indent="-171450">
              <a:buFont typeface="Arial" panose="020B0604020202020204" pitchFamily="34" charset="0"/>
              <a:buChar char="•"/>
            </a:pPr>
            <a:r>
              <a:rPr lang="zh-CN" altLang="en-US" sz="1200"/>
              <a:t>计算机病毒防治。计算机网络服务器必须加装网络病毒自动检测系统，以保护网络系统的安全，防范计算机病毒的侵袭，并且必须定期更新网络病毒检测系统。</a:t>
            </a:r>
          </a:p>
          <a:p>
            <a:endParaRPr lang="zh-CN" altLang="en-US" sz="1200"/>
          </a:p>
          <a:p>
            <a:r>
              <a:rPr lang="zh-CN" altLang="en-US" sz="1200">
                <a:solidFill>
                  <a:schemeClr val="tx1"/>
                </a:solidFill>
              </a:rPr>
              <a:t>网络安全</a:t>
            </a:r>
          </a:p>
          <a:p>
            <a:pPr marL="171450" indent="-171450">
              <a:buFont typeface="Arial" panose="020B0604020202020204" pitchFamily="34" charset="0"/>
              <a:buChar char="•"/>
            </a:pPr>
            <a:r>
              <a:rPr lang="zh-CN" altLang="en-US" sz="1200">
                <a:solidFill>
                  <a:srgbClr val="FF0000"/>
                </a:solidFill>
              </a:rPr>
              <a:t>网络安全漏洞</a:t>
            </a:r>
            <a:r>
              <a:rPr lang="zh-CN" altLang="en-US" sz="1200"/>
              <a:t>:物理安全性、软件安全漏洞、不兼容使用安全漏洞、选择合适的安全哲理。</a:t>
            </a:r>
          </a:p>
          <a:p>
            <a:pPr marL="171450" indent="-171450">
              <a:buFont typeface="Arial" panose="020B0604020202020204" pitchFamily="34" charset="0"/>
              <a:buChar char="•"/>
            </a:pPr>
            <a:r>
              <a:rPr lang="zh-CN" altLang="en-US" sz="1200">
                <a:solidFill>
                  <a:srgbClr val="FF0000"/>
                </a:solidFill>
              </a:rPr>
              <a:t>网络安全威胁</a:t>
            </a:r>
            <a:r>
              <a:rPr lang="zh-CN" altLang="en-US" sz="1200"/>
              <a:t>:非授权的访问、信息泄露或丢失、破坏数据完整性、拒绝服务攻击、利用网络传播病毒。</a:t>
            </a:r>
          </a:p>
          <a:p>
            <a:pPr marL="171450" indent="-171450">
              <a:buFont typeface="Arial" panose="020B0604020202020204" pitchFamily="34" charset="0"/>
              <a:buChar char="•"/>
            </a:pPr>
            <a:r>
              <a:rPr lang="zh-CN" altLang="en-US" sz="1200">
                <a:solidFill>
                  <a:srgbClr val="FF0000"/>
                </a:solidFill>
              </a:rPr>
              <a:t>安全措施的目标</a:t>
            </a:r>
            <a:r>
              <a:rPr lang="zh-CN" altLang="en-US" sz="1200"/>
              <a:t>:访问控制、认证、完整性、审计、保密。</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460" y="1348105"/>
            <a:ext cx="8579485" cy="2861310"/>
          </a:xfrm>
          <a:prstGeom prst="rect">
            <a:avLst/>
          </a:prstGeom>
          <a:noFill/>
        </p:spPr>
        <p:txBody>
          <a:bodyPr wrap="square" rtlCol="0" anchor="t">
            <a:spAutoFit/>
          </a:bodyPr>
          <a:lstStyle/>
          <a:p>
            <a:r>
              <a:rPr lang="zh-CN" altLang="en-US" sz="1200"/>
              <a:t>信息安全系统的组成框架包含三个体系：技术体系、组织结构体系和管理体系</a:t>
            </a:r>
          </a:p>
          <a:p>
            <a:endParaRPr lang="zh-CN" altLang="en-US" sz="1200"/>
          </a:p>
          <a:p>
            <a:r>
              <a:rPr lang="zh-CN" altLang="en-US" sz="1200"/>
              <a:t>技术体系:从实现技术上来看，信息安全系统涉及以下技术:</a:t>
            </a:r>
          </a:p>
          <a:p>
            <a:pPr marL="171450" indent="-171450">
              <a:buFont typeface="Arial" panose="020B0604020202020204" pitchFamily="34" charset="0"/>
              <a:buChar char="•"/>
            </a:pPr>
            <a:r>
              <a:rPr lang="zh-CN" altLang="en-US" sz="1200"/>
              <a:t>基</a:t>
            </a:r>
            <a:r>
              <a:rPr lang="zh-CN" altLang="en-US" sz="1200">
                <a:solidFill>
                  <a:srgbClr val="FF0000"/>
                </a:solidFill>
              </a:rPr>
              <a:t>础安全设备</a:t>
            </a:r>
            <a:r>
              <a:rPr lang="zh-CN" altLang="en-US" sz="1200"/>
              <a:t>包括</a:t>
            </a:r>
            <a:r>
              <a:rPr lang="zh-CN" altLang="en-US" sz="1200">
                <a:solidFill>
                  <a:srgbClr val="FF0000"/>
                </a:solidFill>
              </a:rPr>
              <a:t>密码芯片、加密卡、身份识别卡</a:t>
            </a:r>
            <a:r>
              <a:rPr lang="zh-CN" altLang="en-US" sz="1200"/>
              <a:t>等，此外还涵盖运用到物理安全的物理环境保障技术，建筑物、机房条件及硬件设备条件满足信息系统的机械防护安全，通过对电力供应设备以及信息系统组件的抗电磁干扰和电磁泄漏性能的选择性措施达到相应的安全目的。</a:t>
            </a:r>
          </a:p>
          <a:p>
            <a:pPr marL="171450" indent="-171450">
              <a:buFont typeface="Arial" panose="020B0604020202020204" pitchFamily="34" charset="0"/>
              <a:buChar char="•"/>
            </a:pPr>
            <a:r>
              <a:rPr lang="zh-CN" altLang="en-US" sz="1200">
                <a:solidFill>
                  <a:srgbClr val="FF0000"/>
                </a:solidFill>
              </a:rPr>
              <a:t>计算机网络安全</a:t>
            </a:r>
            <a:r>
              <a:rPr lang="zh-CN" altLang="en-US" sz="1200"/>
              <a:t>指</a:t>
            </a:r>
            <a:r>
              <a:rPr lang="zh-CN" altLang="en-US" sz="1200">
                <a:solidFill>
                  <a:srgbClr val="FF0000"/>
                </a:solidFill>
              </a:rPr>
              <a:t>信息在网络传输过程中的安全防范</a:t>
            </a:r>
            <a:r>
              <a:rPr lang="zh-CN" altLang="en-US" sz="1200"/>
              <a:t>，用于防止和监控未经授权破坏、更改和盗取数据的行为。通常涉及物理隔离，防火墙及访问控制，加密传输、认证、数字签名、摘要，隧道及VPN技术，病毒防范及上网行为管理，安全审计等实现技术。</a:t>
            </a:r>
          </a:p>
          <a:p>
            <a:pPr marL="171450" indent="-171450">
              <a:buFont typeface="Arial" panose="020B0604020202020204" pitchFamily="34" charset="0"/>
              <a:buChar char="•"/>
            </a:pPr>
            <a:r>
              <a:rPr lang="zh-CN" altLang="en-US" sz="1200">
                <a:solidFill>
                  <a:srgbClr val="FF0000"/>
                </a:solidFill>
              </a:rPr>
              <a:t>操作系统安全</a:t>
            </a:r>
            <a:r>
              <a:rPr lang="zh-CN" altLang="en-US" sz="1200"/>
              <a:t>是指操作系统的</a:t>
            </a:r>
            <a:r>
              <a:rPr lang="zh-CN" altLang="en-US" sz="1200">
                <a:solidFill>
                  <a:srgbClr val="FF0000"/>
                </a:solidFill>
              </a:rPr>
              <a:t>无错误配置、无漏洞、无后门、无特洛伊木马</a:t>
            </a:r>
            <a:r>
              <a:rPr lang="zh-CN" altLang="en-US" sz="1200"/>
              <a:t>等，能防止非法用户对计算机资源的非法存取，一般用来表达对操作系统的安全需求。操作系统的安全机制包括标识与鉴别机制、访问控制机制、最小特权管理、可信通路机制、运行保障机制、存储保护机制、文件保护机制、安全审计机制,等等。</a:t>
            </a:r>
          </a:p>
          <a:p>
            <a:pPr marL="171450" indent="-171450">
              <a:buFont typeface="Arial" panose="020B0604020202020204" pitchFamily="34" charset="0"/>
              <a:buChar char="•"/>
            </a:pPr>
            <a:r>
              <a:rPr lang="zh-CN" altLang="en-US" sz="1200">
                <a:solidFill>
                  <a:srgbClr val="FF0000"/>
                </a:solidFill>
              </a:rPr>
              <a:t>数据库安全</a:t>
            </a:r>
            <a:r>
              <a:rPr lang="zh-CN" altLang="en-US" sz="1200"/>
              <a:t>可粗略划分为</a:t>
            </a:r>
            <a:r>
              <a:rPr lang="zh-CN" altLang="en-US" sz="1200">
                <a:solidFill>
                  <a:srgbClr val="FF0000"/>
                </a:solidFill>
              </a:rPr>
              <a:t>数据库管理系统安全和数据库应用系统安全</a:t>
            </a:r>
            <a:r>
              <a:rPr lang="zh-CN" altLang="en-US" sz="1200"/>
              <a:t>两个部分，主要涉及物理数据库的完整性、逻辑数据库的完整性、元素安全性、可审计性、访问控制、身份认证、可用性、推理控制、多级保护以及消除隐通道等相关技术。</a:t>
            </a:r>
          </a:p>
          <a:p>
            <a:pPr marL="171450" indent="-171450">
              <a:buFont typeface="Arial" panose="020B0604020202020204" pitchFamily="34" charset="0"/>
              <a:buChar char="•"/>
            </a:pPr>
            <a:r>
              <a:rPr lang="zh-CN" altLang="en-US" sz="1200">
                <a:solidFill>
                  <a:srgbClr val="FF0000"/>
                </a:solidFill>
              </a:rPr>
              <a:t>终端安全设备</a:t>
            </a:r>
            <a:r>
              <a:rPr lang="zh-CN" altLang="en-US" sz="1200"/>
              <a:t>从电信网终端设备的角度分为</a:t>
            </a:r>
            <a:r>
              <a:rPr lang="zh-CN" altLang="en-US" sz="1200">
                <a:solidFill>
                  <a:srgbClr val="FF0000"/>
                </a:solidFill>
              </a:rPr>
              <a:t>电话密码机、传真密码机、异步数据密码</a:t>
            </a:r>
            <a:r>
              <a:rPr lang="zh-CN" altLang="en-US" sz="1200"/>
              <a:t>机等。</a:t>
            </a:r>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3"/>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4"/>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2"/>
            </p:custDataLst>
          </p:nvPr>
        </p:nvSpPr>
        <p:spPr>
          <a:xfrm>
            <a:off x="104330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信息安全系统的组成框架</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251460" y="915670"/>
            <a:ext cx="8320405" cy="3046095"/>
          </a:xfrm>
          <a:prstGeom prst="rect">
            <a:avLst/>
          </a:prstGeom>
          <a:noFill/>
        </p:spPr>
        <p:txBody>
          <a:bodyPr wrap="square" rtlCol="0" anchor="t">
            <a:spAutoFit/>
          </a:bodyPr>
          <a:lstStyle/>
          <a:p>
            <a:r>
              <a:rPr lang="zh-CN" altLang="en-US" sz="1200"/>
              <a:t>在进行软件系统安全性分析时，（）保证信息不泄露给未授权的用户、实体或过程;完整性保证信息的完整和准确，防止信息被非法修改;（）保证对信息的传播及内容具有控制的能力，防止为非法者所用。</a:t>
            </a:r>
          </a:p>
          <a:p>
            <a:endParaRPr lang="zh-CN" altLang="en-US" sz="1200"/>
          </a:p>
          <a:p>
            <a:r>
              <a:rPr lang="zh-CN" altLang="en-US" sz="1200"/>
              <a:t>A.完整性</a:t>
            </a:r>
            <a:r>
              <a:rPr lang="en-US" altLang="zh-CN" sz="1200"/>
              <a:t>      </a:t>
            </a:r>
            <a:r>
              <a:rPr lang="zh-CN" altLang="en-US" sz="1200"/>
              <a:t>B.不可否认性</a:t>
            </a:r>
            <a:r>
              <a:rPr lang="en-US" altLang="zh-CN" sz="1200"/>
              <a:t>  </a:t>
            </a:r>
            <a:r>
              <a:rPr lang="zh-CN" altLang="en-US" sz="1200"/>
              <a:t>C.可控性</a:t>
            </a:r>
            <a:r>
              <a:rPr lang="en-US" altLang="zh-CN" sz="1200"/>
              <a:t>   </a:t>
            </a:r>
            <a:r>
              <a:rPr lang="zh-CN" altLang="en-US" sz="1200"/>
              <a:t>D.保密性</a:t>
            </a:r>
          </a:p>
          <a:p>
            <a:endParaRPr lang="zh-CN" altLang="en-US" sz="1200"/>
          </a:p>
          <a:p>
            <a:r>
              <a:rPr lang="zh-CN" altLang="en-US" sz="1200"/>
              <a:t>A.完整性</a:t>
            </a:r>
            <a:r>
              <a:rPr lang="en-US" altLang="zh-CN" sz="1200"/>
              <a:t>       </a:t>
            </a:r>
            <a:r>
              <a:rPr lang="zh-CN" altLang="en-US" sz="1200"/>
              <a:t>B.安全审计</a:t>
            </a:r>
            <a:r>
              <a:rPr lang="en-US" altLang="zh-CN" sz="1200"/>
              <a:t>     </a:t>
            </a:r>
            <a:r>
              <a:rPr lang="zh-CN" altLang="en-US" sz="1200"/>
              <a:t>C.加密性</a:t>
            </a:r>
            <a:r>
              <a:rPr lang="en-US" altLang="zh-CN" sz="1200"/>
              <a:t>     </a:t>
            </a:r>
            <a:r>
              <a:rPr lang="zh-CN" altLang="en-US" sz="1200"/>
              <a:t>D.可控性</a:t>
            </a:r>
          </a:p>
          <a:p>
            <a:endParaRPr lang="zh-CN" altLang="en-US" sz="1200"/>
          </a:p>
          <a:p>
            <a:endParaRPr lang="zh-CN" altLang="en-US" sz="1200"/>
          </a:p>
          <a:p>
            <a:r>
              <a:rPr lang="zh-CN" altLang="en-US" sz="1200"/>
              <a:t>完整的信息安全系统至少包含三类措施，即技术方面的安全措施、管理方面的安全措施和相应的(</a:t>
            </a:r>
            <a:r>
              <a:rPr lang="en-US" altLang="zh-CN" sz="1200"/>
              <a:t>)</a:t>
            </a:r>
            <a:r>
              <a:rPr lang="zh-CN" altLang="en-US" sz="1200"/>
              <a:t>。其中，信息安全的技术措施主要有:信息加密、数字签名、身份鉴别、访问控制、网络控制技术、反病毒技术、(</a:t>
            </a:r>
            <a:r>
              <a:rPr lang="en-US" altLang="zh-CN" sz="1200"/>
              <a:t>)</a:t>
            </a:r>
            <a:r>
              <a:rPr lang="zh-CN" altLang="en-US" sz="1200"/>
              <a:t> 。</a:t>
            </a:r>
          </a:p>
          <a:p>
            <a:endParaRPr lang="zh-CN" altLang="en-US" sz="1200"/>
          </a:p>
          <a:p>
            <a:r>
              <a:rPr lang="zh-CN" altLang="en-US" sz="1200"/>
              <a:t>A.用户需求</a:t>
            </a:r>
            <a:r>
              <a:rPr lang="en-US" altLang="zh-CN" sz="1200"/>
              <a:t>     </a:t>
            </a:r>
            <a:r>
              <a:rPr lang="zh-CN" altLang="en-US" sz="1200"/>
              <a:t>B.政策法律</a:t>
            </a:r>
            <a:r>
              <a:rPr lang="en-US" altLang="zh-CN" sz="1200"/>
              <a:t>    </a:t>
            </a:r>
            <a:r>
              <a:rPr lang="zh-CN" altLang="en-US" sz="1200"/>
              <a:t>C.市场需求</a:t>
            </a:r>
            <a:r>
              <a:rPr lang="en-US" altLang="zh-CN" sz="1200"/>
              <a:t>     </a:t>
            </a:r>
            <a:r>
              <a:rPr lang="zh-CN" altLang="en-US" sz="1200"/>
              <a:t>D.领域需求</a:t>
            </a:r>
          </a:p>
          <a:p>
            <a:endParaRPr lang="zh-CN" altLang="en-US" sz="1200"/>
          </a:p>
          <a:p>
            <a:r>
              <a:rPr lang="zh-CN" altLang="en-US" sz="1200"/>
              <a:t>A.数据备份和数据测试</a:t>
            </a:r>
            <a:r>
              <a:rPr lang="en-US" altLang="zh-CN" sz="1200"/>
              <a:t>     </a:t>
            </a:r>
            <a:r>
              <a:rPr lang="zh-CN" altLang="en-US" sz="1200"/>
              <a:t>B.数据迁移和数据备份</a:t>
            </a:r>
            <a:r>
              <a:rPr lang="en-US" altLang="zh-CN" sz="1200"/>
              <a:t>    </a:t>
            </a:r>
            <a:r>
              <a:rPr lang="zh-CN" altLang="en-US" sz="1200"/>
              <a:t>C.数据备份和灾难恢复</a:t>
            </a:r>
            <a:r>
              <a:rPr lang="en-US" altLang="zh-CN" sz="1200"/>
              <a:t>    </a:t>
            </a:r>
            <a:r>
              <a:rPr lang="zh-CN" altLang="en-US" sz="1200"/>
              <a:t>D.数据迁移和数据测试</a:t>
            </a:r>
          </a:p>
          <a:p>
            <a:endParaRPr lang="zh-CN" altLang="en-US" sz="1200"/>
          </a:p>
          <a:p>
            <a:endParaRPr lang="zh-CN" altLang="en-US" sz="1200"/>
          </a:p>
        </p:txBody>
      </p:sp>
      <p:grpSp>
        <p:nvGrpSpPr>
          <p:cNvPr id="44" name="组合 43"/>
          <p:cNvGrpSpPr/>
          <p:nvPr/>
        </p:nvGrpSpPr>
        <p:grpSpPr>
          <a:xfrm>
            <a:off x="1187624" y="195486"/>
            <a:ext cx="1515760" cy="72008"/>
            <a:chOff x="539552" y="195486"/>
            <a:chExt cx="1482080" cy="72008"/>
          </a:xfrm>
        </p:grpSpPr>
        <p:sp>
          <p:nvSpPr>
            <p:cNvPr id="45" name="矩形 44"/>
            <p:cNvSpPr/>
            <p:nvPr>
              <p:custDataLst>
                <p:tags r:id="rId3"/>
              </p:custDataLst>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custDataLst>
                <p:tags r:id="rId4"/>
              </p:custDataLst>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7" name="TextBox 46"/>
          <p:cNvSpPr txBox="1"/>
          <p:nvPr>
            <p:custDataLst>
              <p:tags r:id="rId1"/>
            </p:custDataLst>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4" name="文本框 3"/>
          <p:cNvSpPr txBox="1"/>
          <p:nvPr>
            <p:custDataLst>
              <p:tags r:id="rId2"/>
            </p:custDataLst>
          </p:nvPr>
        </p:nvSpPr>
        <p:spPr>
          <a:xfrm>
            <a:off x="1043305" y="411480"/>
            <a:ext cx="4572000" cy="306705"/>
          </a:xfrm>
          <a:prstGeom prst="rect">
            <a:avLst/>
          </a:prstGeom>
          <a:noFill/>
        </p:spPr>
        <p:txBody>
          <a:bodyPr wrap="square" rtlCol="0" anchor="t">
            <a:spAutoFit/>
          </a:bodyPr>
          <a:lstStyle/>
          <a:p>
            <a:pPr algn="l">
              <a:buClrTx/>
              <a:buSzTx/>
              <a:buFontTx/>
            </a:pPr>
            <a:r>
              <a:rPr lang="zh-CN" altLang="en-US" sz="1400" b="1" spc="225" dirty="0">
                <a:solidFill>
                  <a:schemeClr val="tx2">
                    <a:lumMod val="75000"/>
                  </a:schemeClr>
                </a:solidFill>
                <a:latin typeface="微软雅黑" panose="020B0503020204020204" pitchFamily="34" charset="-122"/>
                <a:ea typeface="微软雅黑" panose="020B0503020204020204" pitchFamily="34" charset="-122"/>
              </a:rPr>
              <a:t>考试真题</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187624" y="195486"/>
            <a:ext cx="1515760" cy="72008"/>
            <a:chOff x="539552" y="195486"/>
            <a:chExt cx="1482080" cy="72008"/>
          </a:xfrm>
        </p:grpSpPr>
        <p:sp>
          <p:nvSpPr>
            <p:cNvPr id="24" name="矩形 23"/>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6" name="TextBox 25"/>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 name="文本框 2"/>
          <p:cNvSpPr txBox="1"/>
          <p:nvPr/>
        </p:nvSpPr>
        <p:spPr>
          <a:xfrm>
            <a:off x="1926349" y="946519"/>
            <a:ext cx="4572000" cy="583565"/>
          </a:xfrm>
          <a:prstGeom prst="rect">
            <a:avLst/>
          </a:prstGeom>
          <a:noFill/>
        </p:spPr>
        <p:txBody>
          <a:bodyPr wrap="square" rtlCol="0" anchor="t">
            <a:spAutoFit/>
          </a:bodyPr>
          <a:lstStyle/>
          <a:p>
            <a:pPr marL="0" indent="0" algn="l">
              <a:lnSpc>
                <a:spcPct val="100000"/>
              </a:lnSpc>
              <a:spcBef>
                <a:spcPts val="0"/>
              </a:spcBef>
              <a:spcAft>
                <a:spcPts val="0"/>
              </a:spcAft>
              <a:buSzPct val="100000"/>
            </a:pPr>
            <a:r>
              <a:rPr lang="zh-CN" altLang="en-US" sz="1600" spc="300" dirty="0">
                <a:solidFill>
                  <a:schemeClr val="accent2"/>
                </a:solidFill>
                <a:latin typeface="思源黑体 CN Bold" panose="020B0800000000000000" charset="-122"/>
                <a:ea typeface="思源黑体 CN Bold" panose="020B0800000000000000" charset="-122"/>
                <a:sym typeface="+mn-ea"/>
              </a:rPr>
              <a:t>明文：</a:t>
            </a:r>
            <a:r>
              <a:rPr lang="zh-CN" altLang="en-US" sz="1600" spc="150" dirty="0">
                <a:solidFill>
                  <a:schemeClr val="tx1">
                    <a:lumMod val="75000"/>
                    <a:lumOff val="25000"/>
                  </a:schemeClr>
                </a:solidFill>
                <a:latin typeface="思源黑体 CN Light" panose="020B0300000000000000" charset="-122"/>
                <a:ea typeface="思源黑体 CN Light" panose="020B0300000000000000" charset="-122"/>
                <a:sym typeface="+mn-ea"/>
              </a:rPr>
              <a:t>实际传输的真正数据。</a:t>
            </a:r>
            <a:endParaRPr lang="zh-CN" altLang="en-US" sz="1600" spc="150" dirty="0">
              <a:solidFill>
                <a:schemeClr val="tx1">
                  <a:lumMod val="75000"/>
                  <a:lumOff val="25000"/>
                </a:schemeClr>
              </a:solidFill>
              <a:latin typeface="思源黑体 CN Light" panose="020B0300000000000000" charset="-122"/>
              <a:ea typeface="思源黑体 CN Light" panose="020B0300000000000000" charset="-122"/>
            </a:endParaRPr>
          </a:p>
          <a:p>
            <a:pPr marL="0" indent="0" algn="l">
              <a:lnSpc>
                <a:spcPct val="100000"/>
              </a:lnSpc>
              <a:spcBef>
                <a:spcPts val="0"/>
              </a:spcBef>
              <a:spcAft>
                <a:spcPts val="0"/>
              </a:spcAft>
              <a:buSzPct val="100000"/>
            </a:pPr>
            <a:endParaRPr lang="zh-CN" altLang="en-US" sz="1600" spc="300" dirty="0">
              <a:solidFill>
                <a:schemeClr val="accent2"/>
              </a:solidFill>
              <a:latin typeface="思源黑体 CN Bold" panose="020B0800000000000000" charset="-122"/>
              <a:ea typeface="思源黑体 CN Bold" panose="020B0800000000000000" charset="-122"/>
              <a:sym typeface="+mn-ea"/>
            </a:endParaRPr>
          </a:p>
        </p:txBody>
      </p:sp>
      <p:sp>
        <p:nvSpPr>
          <p:cNvPr id="382" name="文本框 381"/>
          <p:cNvSpPr txBox="1"/>
          <p:nvPr>
            <p:custDataLst>
              <p:tags r:id="rId2"/>
            </p:custDataLst>
          </p:nvPr>
        </p:nvSpPr>
        <p:spPr>
          <a:xfrm>
            <a:off x="1924050" y="1348474"/>
            <a:ext cx="3695065" cy="337820"/>
          </a:xfrm>
          <a:prstGeom prst="rect">
            <a:avLst/>
          </a:prstGeom>
          <a:noFill/>
        </p:spPr>
        <p:txBody>
          <a:bodyPr wrap="square" bIns="0" rtlCol="0">
            <a:noAutofit/>
          </a:bodyPr>
          <a:lstStyle/>
          <a:p>
            <a:pPr marL="0" indent="0" algn="l">
              <a:lnSpc>
                <a:spcPct val="100000"/>
              </a:lnSpc>
              <a:spcBef>
                <a:spcPts val="0"/>
              </a:spcBef>
              <a:spcAft>
                <a:spcPts val="0"/>
              </a:spcAft>
              <a:buSzPct val="100000"/>
            </a:pPr>
            <a:r>
              <a:rPr lang="zh-CN" altLang="en-US" sz="1600" spc="300" dirty="0">
                <a:solidFill>
                  <a:schemeClr val="accent2"/>
                </a:solidFill>
                <a:latin typeface="思源黑体 CN Bold" panose="020B0800000000000000" charset="-122"/>
                <a:ea typeface="思源黑体 CN Bold" panose="020B0800000000000000" charset="-122"/>
              </a:rPr>
              <a:t>密文：</a:t>
            </a:r>
            <a:r>
              <a:rPr lang="zh-CN" altLang="en-US" sz="1600" spc="150" dirty="0">
                <a:solidFill>
                  <a:schemeClr val="tx1">
                    <a:lumMod val="75000"/>
                    <a:lumOff val="25000"/>
                  </a:schemeClr>
                </a:solidFill>
                <a:latin typeface="思源黑体 CN Light" panose="020B0300000000000000" charset="-122"/>
                <a:ea typeface="思源黑体 CN Light" panose="020B0300000000000000" charset="-122"/>
                <a:sym typeface="+mn-ea"/>
              </a:rPr>
              <a:t>经过加密之后的数据。</a:t>
            </a:r>
            <a:endParaRPr lang="zh-CN" altLang="en-US" sz="1600" spc="150" dirty="0">
              <a:solidFill>
                <a:schemeClr val="tx1">
                  <a:lumMod val="75000"/>
                  <a:lumOff val="25000"/>
                </a:schemeClr>
              </a:solidFill>
              <a:latin typeface="思源黑体 CN Light" panose="020B0300000000000000" charset="-122"/>
              <a:ea typeface="思源黑体 CN Light" panose="020B0300000000000000" charset="-122"/>
            </a:endParaRPr>
          </a:p>
          <a:p>
            <a:pPr marL="0" indent="0" algn="l">
              <a:lnSpc>
                <a:spcPct val="100000"/>
              </a:lnSpc>
              <a:spcBef>
                <a:spcPts val="0"/>
              </a:spcBef>
              <a:spcAft>
                <a:spcPts val="0"/>
              </a:spcAft>
              <a:buSzPct val="100000"/>
            </a:pPr>
            <a:endParaRPr lang="zh-CN" altLang="en-US" sz="1600" spc="150" dirty="0">
              <a:solidFill>
                <a:schemeClr val="tx1">
                  <a:lumMod val="75000"/>
                  <a:lumOff val="25000"/>
                </a:schemeClr>
              </a:solidFill>
              <a:latin typeface="思源黑体 CN Light" panose="020B0300000000000000" charset="-122"/>
              <a:ea typeface="思源黑体 CN Light" panose="020B0300000000000000" charset="-122"/>
            </a:endParaRPr>
          </a:p>
        </p:txBody>
      </p:sp>
      <p:sp>
        <p:nvSpPr>
          <p:cNvPr id="384" name="文本框 383"/>
          <p:cNvSpPr txBox="1"/>
          <p:nvPr>
            <p:custDataLst>
              <p:tags r:id="rId3"/>
            </p:custDataLst>
          </p:nvPr>
        </p:nvSpPr>
        <p:spPr>
          <a:xfrm>
            <a:off x="1907540" y="2285099"/>
            <a:ext cx="3674110" cy="337820"/>
          </a:xfrm>
          <a:prstGeom prst="rect">
            <a:avLst/>
          </a:prstGeom>
          <a:noFill/>
        </p:spPr>
        <p:txBody>
          <a:bodyPr wrap="square" bIns="0" rtlCol="0">
            <a:noAutofit/>
          </a:bodyPr>
          <a:lstStyle/>
          <a:p>
            <a:pPr marL="0" indent="0" algn="l">
              <a:lnSpc>
                <a:spcPct val="100000"/>
              </a:lnSpc>
              <a:spcBef>
                <a:spcPts val="0"/>
              </a:spcBef>
              <a:spcAft>
                <a:spcPts val="0"/>
              </a:spcAft>
              <a:buSzPct val="100000"/>
            </a:pPr>
            <a:r>
              <a:rPr lang="zh-CN" altLang="en-US" sz="1600" spc="300">
                <a:solidFill>
                  <a:schemeClr val="accent2"/>
                </a:solidFill>
                <a:latin typeface="思源黑体 CN Bold" panose="020B0800000000000000" charset="-122"/>
                <a:ea typeface="思源黑体 CN Bold" panose="020B0800000000000000" charset="-122"/>
              </a:rPr>
              <a:t>加密：</a:t>
            </a:r>
            <a:r>
              <a:rPr lang="zh-CN" altLang="en-US" sz="1600" spc="150">
                <a:solidFill>
                  <a:schemeClr val="tx1">
                    <a:lumMod val="75000"/>
                    <a:lumOff val="25000"/>
                  </a:schemeClr>
                </a:solidFill>
                <a:latin typeface="思源黑体 CN Light" panose="020B0300000000000000" charset="-122"/>
                <a:ea typeface="思源黑体 CN Light" panose="020B0300000000000000" charset="-122"/>
                <a:sym typeface="+mn-ea"/>
              </a:rPr>
              <a:t>将明文转换为密文的过程。</a:t>
            </a:r>
            <a:endParaRPr lang="zh-CN" altLang="en-US" sz="1600" spc="150">
              <a:solidFill>
                <a:schemeClr val="tx1">
                  <a:lumMod val="75000"/>
                  <a:lumOff val="25000"/>
                </a:schemeClr>
              </a:solidFill>
              <a:latin typeface="思源黑体 CN Light" panose="020B0300000000000000" charset="-122"/>
              <a:ea typeface="思源黑体 CN Light" panose="020B0300000000000000" charset="-122"/>
            </a:endParaRPr>
          </a:p>
          <a:p>
            <a:pPr marL="0" indent="0" algn="l">
              <a:lnSpc>
                <a:spcPct val="100000"/>
              </a:lnSpc>
              <a:spcBef>
                <a:spcPts val="0"/>
              </a:spcBef>
              <a:spcAft>
                <a:spcPts val="0"/>
              </a:spcAft>
              <a:buSzPct val="100000"/>
            </a:pPr>
            <a:endParaRPr lang="zh-CN" altLang="en-US" sz="1600" spc="150">
              <a:solidFill>
                <a:schemeClr val="tx1">
                  <a:lumMod val="75000"/>
                  <a:lumOff val="25000"/>
                </a:schemeClr>
              </a:solidFill>
              <a:latin typeface="思源黑体 CN Light" panose="020B0300000000000000" charset="-122"/>
              <a:ea typeface="思源黑体 CN Light" panose="020B0300000000000000" charset="-122"/>
            </a:endParaRPr>
          </a:p>
        </p:txBody>
      </p:sp>
      <p:sp>
        <p:nvSpPr>
          <p:cNvPr id="386" name="文本框 385"/>
          <p:cNvSpPr txBox="1"/>
          <p:nvPr>
            <p:custDataLst>
              <p:tags r:id="rId4"/>
            </p:custDataLst>
          </p:nvPr>
        </p:nvSpPr>
        <p:spPr>
          <a:xfrm>
            <a:off x="1914273" y="1800865"/>
            <a:ext cx="3847465" cy="337820"/>
          </a:xfrm>
          <a:prstGeom prst="rect">
            <a:avLst/>
          </a:prstGeom>
          <a:noFill/>
        </p:spPr>
        <p:txBody>
          <a:bodyPr wrap="square" bIns="0" rtlCol="0">
            <a:noAutofit/>
          </a:bodyPr>
          <a:lstStyle/>
          <a:p>
            <a:pPr marL="0" indent="0" algn="l">
              <a:lnSpc>
                <a:spcPct val="100000"/>
              </a:lnSpc>
              <a:spcBef>
                <a:spcPts val="0"/>
              </a:spcBef>
              <a:spcAft>
                <a:spcPts val="0"/>
              </a:spcAft>
              <a:buSzPct val="100000"/>
            </a:pPr>
            <a:r>
              <a:rPr lang="zh-CN" altLang="en-US" sz="1600" spc="300" dirty="0">
                <a:solidFill>
                  <a:schemeClr val="accent2"/>
                </a:solidFill>
                <a:latin typeface="思源黑体 CN Bold" panose="020B0800000000000000" charset="-122"/>
                <a:ea typeface="思源黑体 CN Bold" panose="020B0800000000000000" charset="-122"/>
              </a:rPr>
              <a:t>解密：</a:t>
            </a:r>
            <a:r>
              <a:rPr lang="zh-CN" altLang="en-US" sz="1600" spc="150" dirty="0">
                <a:solidFill>
                  <a:schemeClr val="tx1">
                    <a:lumMod val="75000"/>
                    <a:lumOff val="25000"/>
                  </a:schemeClr>
                </a:solidFill>
                <a:latin typeface="思源黑体 CN Light" panose="020B0300000000000000" charset="-122"/>
                <a:ea typeface="思源黑体 CN Light" panose="020B0300000000000000" charset="-122"/>
                <a:sym typeface="+mn-ea"/>
              </a:rPr>
              <a:t>将密文转换为明文的过程。</a:t>
            </a:r>
            <a:endParaRPr lang="zh-CN" altLang="en-US" sz="1600" spc="150" dirty="0">
              <a:solidFill>
                <a:schemeClr val="tx1">
                  <a:lumMod val="75000"/>
                  <a:lumOff val="25000"/>
                </a:schemeClr>
              </a:solidFill>
              <a:latin typeface="思源黑体 CN Light" panose="020B0300000000000000" charset="-122"/>
              <a:ea typeface="思源黑体 CN Light" panose="020B0300000000000000" charset="-122"/>
            </a:endParaRPr>
          </a:p>
          <a:p>
            <a:pPr marL="0" indent="0" algn="l">
              <a:lnSpc>
                <a:spcPct val="100000"/>
              </a:lnSpc>
              <a:spcBef>
                <a:spcPts val="0"/>
              </a:spcBef>
              <a:spcAft>
                <a:spcPts val="0"/>
              </a:spcAft>
              <a:buSzPct val="100000"/>
            </a:pPr>
            <a:endParaRPr lang="zh-CN" altLang="en-US" sz="1600" spc="150" dirty="0">
              <a:solidFill>
                <a:schemeClr val="tx1">
                  <a:lumMod val="75000"/>
                  <a:lumOff val="25000"/>
                </a:schemeClr>
              </a:solidFill>
              <a:latin typeface="思源黑体 CN Light" panose="020B0300000000000000" charset="-122"/>
              <a:ea typeface="思源黑体 CN Light" panose="020B0300000000000000" charset="-122"/>
            </a:endParaRPr>
          </a:p>
        </p:txBody>
      </p:sp>
      <p:sp>
        <p:nvSpPr>
          <p:cNvPr id="388" name="文本框 387"/>
          <p:cNvSpPr txBox="1"/>
          <p:nvPr>
            <p:custDataLst>
              <p:tags r:id="rId5"/>
            </p:custDataLst>
          </p:nvPr>
        </p:nvSpPr>
        <p:spPr>
          <a:xfrm>
            <a:off x="1924050" y="2930371"/>
            <a:ext cx="6032500" cy="1585595"/>
          </a:xfrm>
          <a:prstGeom prst="rect">
            <a:avLst/>
          </a:prstGeom>
          <a:noFill/>
        </p:spPr>
        <p:txBody>
          <a:bodyPr wrap="square" bIns="0" rtlCol="0">
            <a:normAutofit/>
          </a:bodyPr>
          <a:lstStyle/>
          <a:p>
            <a:pPr marL="0" indent="0" algn="l">
              <a:lnSpc>
                <a:spcPct val="100000"/>
              </a:lnSpc>
              <a:spcBef>
                <a:spcPts val="0"/>
              </a:spcBef>
              <a:spcAft>
                <a:spcPts val="0"/>
              </a:spcAft>
              <a:buSzPct val="100000"/>
            </a:pPr>
            <a:r>
              <a:rPr lang="zh-CN" altLang="en-US" sz="1600" spc="300" dirty="0">
                <a:solidFill>
                  <a:schemeClr val="accent2"/>
                </a:solidFill>
                <a:latin typeface="思源黑体 CN Bold" panose="020B0800000000000000" charset="-122"/>
                <a:ea typeface="思源黑体 CN Bold" panose="020B0800000000000000" charset="-122"/>
              </a:rPr>
              <a:t>加密算法：</a:t>
            </a:r>
            <a:r>
              <a:rPr lang="zh-CN" altLang="en-US" sz="1600" spc="150" dirty="0">
                <a:solidFill>
                  <a:schemeClr val="tx1">
                    <a:lumMod val="75000"/>
                    <a:lumOff val="25000"/>
                  </a:schemeClr>
                </a:solidFill>
                <a:latin typeface="思源黑体 CN Light" panose="020B0300000000000000" charset="-122"/>
                <a:ea typeface="思源黑体 CN Light" panose="020B0300000000000000" charset="-122"/>
                <a:sym typeface="+mn-ea"/>
              </a:rPr>
              <a:t>一般是公开的，包括两大规则，代换（转换成完全不同的其他数据）和置换（打乱明文顺序，进行重新置换）。</a:t>
            </a:r>
            <a:endParaRPr lang="zh-CN" altLang="en-US" sz="1600" spc="150" dirty="0">
              <a:solidFill>
                <a:schemeClr val="tx1">
                  <a:lumMod val="75000"/>
                  <a:lumOff val="25000"/>
                </a:schemeClr>
              </a:solidFill>
              <a:latin typeface="思源黑体 CN Light" panose="020B0300000000000000" charset="-122"/>
              <a:ea typeface="思源黑体 CN Light" panose="020B0300000000000000" charset="-122"/>
            </a:endParaRPr>
          </a:p>
          <a:p>
            <a:pPr marL="0" indent="0" algn="l">
              <a:lnSpc>
                <a:spcPct val="100000"/>
              </a:lnSpc>
              <a:spcBef>
                <a:spcPts val="0"/>
              </a:spcBef>
              <a:spcAft>
                <a:spcPts val="0"/>
              </a:spcAft>
              <a:buSzPct val="100000"/>
            </a:pPr>
            <a:endParaRPr lang="zh-CN" altLang="en-US" sz="1600" spc="300" dirty="0">
              <a:solidFill>
                <a:schemeClr val="accent2"/>
              </a:solidFill>
              <a:latin typeface="思源黑体 CN Bold" panose="020B0800000000000000" charset="-122"/>
              <a:ea typeface="思源黑体 CN Bold" panose="020B0800000000000000" charset="-122"/>
            </a:endParaRPr>
          </a:p>
        </p:txBody>
      </p:sp>
      <p:sp>
        <p:nvSpPr>
          <p:cNvPr id="390" name="文本框 389"/>
          <p:cNvSpPr txBox="1"/>
          <p:nvPr>
            <p:custDataLst>
              <p:tags r:id="rId6"/>
            </p:custDataLst>
          </p:nvPr>
        </p:nvSpPr>
        <p:spPr>
          <a:xfrm>
            <a:off x="1924050" y="4085324"/>
            <a:ext cx="5267325" cy="337820"/>
          </a:xfrm>
          <a:prstGeom prst="rect">
            <a:avLst/>
          </a:prstGeom>
          <a:noFill/>
        </p:spPr>
        <p:txBody>
          <a:bodyPr wrap="square" bIns="0" rtlCol="0">
            <a:noAutofit/>
          </a:bodyPr>
          <a:lstStyle/>
          <a:p>
            <a:pPr marL="0" indent="0" algn="l">
              <a:lnSpc>
                <a:spcPct val="100000"/>
              </a:lnSpc>
              <a:spcBef>
                <a:spcPts val="0"/>
              </a:spcBef>
              <a:spcAft>
                <a:spcPts val="0"/>
              </a:spcAft>
              <a:buSzPct val="100000"/>
            </a:pPr>
            <a:r>
              <a:rPr lang="zh-CN" altLang="en-US" sz="1600" spc="300">
                <a:solidFill>
                  <a:schemeClr val="accent2"/>
                </a:solidFill>
                <a:latin typeface="思源黑体 CN Bold" panose="020B0800000000000000" charset="-122"/>
                <a:ea typeface="思源黑体 CN Bold" panose="020B0800000000000000" charset="-122"/>
              </a:rPr>
              <a:t>密钥：</a:t>
            </a:r>
            <a:r>
              <a:rPr lang="zh-CN" altLang="en-US" sz="1600" spc="150">
                <a:solidFill>
                  <a:schemeClr val="tx1">
                    <a:lumMod val="75000"/>
                    <a:lumOff val="25000"/>
                  </a:schemeClr>
                </a:solidFill>
                <a:latin typeface="思源黑体 CN Light" panose="020B0300000000000000" charset="-122"/>
                <a:ea typeface="思源黑体 CN Light" panose="020B0300000000000000" charset="-122"/>
                <a:sym typeface="+mn-ea"/>
              </a:rPr>
              <a:t>加密和解密过程中使用的密码等，是隐藏的。</a:t>
            </a:r>
            <a:endParaRPr lang="zh-CN" altLang="en-US" sz="1600" spc="150">
              <a:solidFill>
                <a:schemeClr val="tx1">
                  <a:lumMod val="75000"/>
                  <a:lumOff val="25000"/>
                </a:schemeClr>
              </a:solidFill>
              <a:latin typeface="思源黑体 CN Light" panose="020B0300000000000000" charset="-122"/>
              <a:ea typeface="思源黑体 CN Light" panose="020B0300000000000000" charset="-122"/>
            </a:endParaRPr>
          </a:p>
          <a:p>
            <a:pPr marL="0" indent="0" algn="l">
              <a:lnSpc>
                <a:spcPct val="100000"/>
              </a:lnSpc>
              <a:spcBef>
                <a:spcPts val="0"/>
              </a:spcBef>
              <a:spcAft>
                <a:spcPts val="0"/>
              </a:spcAft>
              <a:buSzPct val="100000"/>
            </a:pPr>
            <a:endParaRPr lang="zh-CN" altLang="en-US" sz="1600" spc="150">
              <a:solidFill>
                <a:schemeClr val="tx1">
                  <a:lumMod val="75000"/>
                  <a:lumOff val="25000"/>
                </a:schemeClr>
              </a:solidFill>
              <a:latin typeface="思源黑体 CN Light" panose="020B0300000000000000" charset="-122"/>
              <a:ea typeface="思源黑体 CN Light" panose="020B0300000000000000" charset="-122"/>
            </a:endParaRPr>
          </a:p>
        </p:txBody>
      </p:sp>
      <p:sp>
        <p:nvSpPr>
          <p:cNvPr id="14" name="文本框 13"/>
          <p:cNvSpPr txBox="1"/>
          <p:nvPr>
            <p:custDataLst>
              <p:tags r:id="rId7"/>
            </p:custDataLst>
          </p:nvPr>
        </p:nvSpPr>
        <p:spPr>
          <a:xfrm>
            <a:off x="1187450" y="521335"/>
            <a:ext cx="4064000" cy="337185"/>
          </a:xfrm>
          <a:prstGeom prst="rect">
            <a:avLst/>
          </a:prstGeom>
          <a:noFill/>
        </p:spPr>
        <p:txBody>
          <a:bodyPr wrap="square" rtlCol="0">
            <a:spAutoFit/>
          </a:bodyPr>
          <a:lstStyle/>
          <a:p>
            <a:pPr algn="l">
              <a:buClrTx/>
              <a:buSzTx/>
              <a:buFontTx/>
            </a:pPr>
            <a:r>
              <a:rPr lang="zh-CN" altLang="en-US" sz="1600" dirty="0">
                <a:solidFill>
                  <a:schemeClr val="bg1">
                    <a:lumMod val="50000"/>
                  </a:schemeClr>
                </a:solidFill>
                <a:latin typeface="Impact" panose="020B0806030902050204" pitchFamily="34" charset="0"/>
                <a:ea typeface="微软雅黑" panose="020B0503020204020204" pitchFamily="34" charset="-122"/>
              </a:rPr>
              <a:t>加密技术 </a:t>
            </a:r>
            <a:r>
              <a:rPr lang="en-US" altLang="zh-CN" sz="1600" dirty="0">
                <a:solidFill>
                  <a:schemeClr val="bg1">
                    <a:lumMod val="50000"/>
                  </a:schemeClr>
                </a:solidFill>
                <a:latin typeface="Impact" panose="020B0806030902050204" pitchFamily="34" charset="0"/>
                <a:ea typeface="微软雅黑" panose="020B0503020204020204" pitchFamily="34" charset="-122"/>
              </a:rPr>
              <a:t>–</a:t>
            </a:r>
            <a:r>
              <a:rPr lang="zh-CN" altLang="en-US" sz="1600" dirty="0">
                <a:solidFill>
                  <a:schemeClr val="bg1">
                    <a:lumMod val="50000"/>
                  </a:schemeClr>
                </a:solidFill>
                <a:latin typeface="Impact" panose="020B0806030902050204" pitchFamily="34" charset="0"/>
                <a:ea typeface="微软雅黑" panose="020B0503020204020204" pitchFamily="34" charset="-122"/>
              </a:rPr>
              <a:t>相关概念</a:t>
            </a:r>
          </a:p>
        </p:txBody>
      </p:sp>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组合 31"/>
          <p:cNvGrpSpPr/>
          <p:nvPr/>
        </p:nvGrpSpPr>
        <p:grpSpPr>
          <a:xfrm>
            <a:off x="1187624" y="195486"/>
            <a:ext cx="1515760" cy="72008"/>
            <a:chOff x="539552" y="195486"/>
            <a:chExt cx="1482080" cy="72008"/>
          </a:xfrm>
        </p:grpSpPr>
        <p:sp>
          <p:nvSpPr>
            <p:cNvPr id="33" name="矩形 32"/>
            <p:cNvSpPr/>
            <p:nvPr/>
          </p:nvSpPr>
          <p:spPr>
            <a:xfrm>
              <a:off x="539552" y="195486"/>
              <a:ext cx="720080" cy="7200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1301552" y="195486"/>
              <a:ext cx="720080" cy="72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TextBox 34"/>
          <p:cNvSpPr txBox="1"/>
          <p:nvPr/>
        </p:nvSpPr>
        <p:spPr>
          <a:xfrm>
            <a:off x="1115616" y="267494"/>
            <a:ext cx="723275" cy="253916"/>
          </a:xfrm>
          <a:prstGeom prst="rect">
            <a:avLst/>
          </a:prstGeom>
          <a:noFill/>
        </p:spPr>
        <p:txBody>
          <a:bodyPr wrap="none" rtlCol="0">
            <a:spAutoFit/>
          </a:bodyPr>
          <a:lstStyle/>
          <a:p>
            <a:r>
              <a:rPr lang="en-US" altLang="zh-CN" sz="1050" dirty="0">
                <a:solidFill>
                  <a:srgbClr val="C00000"/>
                </a:solidFill>
                <a:latin typeface="Impact" panose="020B0806030902050204" pitchFamily="34" charset="0"/>
              </a:rPr>
              <a:t>DESIGNER:</a:t>
            </a:r>
            <a:endParaRPr lang="zh-CN" altLang="en-US" sz="1050" dirty="0">
              <a:solidFill>
                <a:srgbClr val="C00000"/>
              </a:solidFill>
              <a:latin typeface="Impact" panose="020B0806030902050204" pitchFamily="34" charset="0"/>
              <a:ea typeface="微软雅黑" panose="020B0503020204020204" pitchFamily="34" charset="-122"/>
            </a:endParaRPr>
          </a:p>
        </p:txBody>
      </p:sp>
      <p:sp>
        <p:nvSpPr>
          <p:cNvPr id="149" name="TextBox 148"/>
          <p:cNvSpPr txBox="1"/>
          <p:nvPr>
            <p:custDataLst>
              <p:tags r:id="rId1"/>
            </p:custDataLst>
          </p:nvPr>
        </p:nvSpPr>
        <p:spPr>
          <a:xfrm>
            <a:off x="7191836" y="195486"/>
            <a:ext cx="1612900" cy="521970"/>
          </a:xfrm>
          <a:prstGeom prst="rect">
            <a:avLst/>
          </a:prstGeom>
          <a:noFill/>
        </p:spPr>
        <p:txBody>
          <a:bodyPr wrap="none" rtlCol="0">
            <a:spAutoFit/>
          </a:bodyPr>
          <a:lstStyle/>
          <a:p>
            <a:pPr algn="l"/>
            <a:r>
              <a:rPr lang="zh-CN" altLang="en-US" sz="2800" b="1" dirty="0">
                <a:solidFill>
                  <a:srgbClr val="C00000"/>
                </a:solidFill>
                <a:latin typeface="Impact" panose="020B0806030902050204" pitchFamily="34" charset="0"/>
                <a:sym typeface="+mn-ea"/>
              </a:rPr>
              <a:t>天博教育</a:t>
            </a:r>
            <a:endParaRPr lang="zh-CN" altLang="en-US" sz="2800" dirty="0">
              <a:solidFill>
                <a:srgbClr val="C00000"/>
              </a:solidFill>
              <a:latin typeface="Impact" panose="020B0806030902050204" pitchFamily="34" charset="0"/>
            </a:endParaRPr>
          </a:p>
        </p:txBody>
      </p:sp>
      <p:sp>
        <p:nvSpPr>
          <p:cNvPr id="30" name="文本框 29"/>
          <p:cNvSpPr txBox="1"/>
          <p:nvPr>
            <p:custDataLst>
              <p:tags r:id="rId2"/>
            </p:custDataLst>
          </p:nvPr>
        </p:nvSpPr>
        <p:spPr>
          <a:xfrm>
            <a:off x="1187450" y="521335"/>
            <a:ext cx="4064000" cy="337185"/>
          </a:xfrm>
          <a:prstGeom prst="rect">
            <a:avLst/>
          </a:prstGeom>
          <a:noFill/>
        </p:spPr>
        <p:txBody>
          <a:bodyPr wrap="square" rtlCol="0">
            <a:spAutoFit/>
          </a:bodyPr>
          <a:lstStyle/>
          <a:p>
            <a:pPr algn="l">
              <a:buClrTx/>
              <a:buSzTx/>
              <a:buFontTx/>
            </a:pPr>
            <a:r>
              <a:rPr lang="zh-CN" altLang="en-US" sz="1600" dirty="0">
                <a:solidFill>
                  <a:schemeClr val="bg1">
                    <a:lumMod val="50000"/>
                  </a:schemeClr>
                </a:solidFill>
                <a:latin typeface="Impact" panose="020B0806030902050204" pitchFamily="34" charset="0"/>
                <a:ea typeface="微软雅黑" panose="020B0503020204020204" pitchFamily="34" charset="-122"/>
              </a:rPr>
              <a:t>加密技术 -保密性</a:t>
            </a:r>
          </a:p>
        </p:txBody>
      </p:sp>
      <p:pic>
        <p:nvPicPr>
          <p:cNvPr id="3" name="图片 2"/>
          <p:cNvPicPr>
            <a:picLocks noChangeAspect="1"/>
          </p:cNvPicPr>
          <p:nvPr>
            <p:custDataLst>
              <p:tags r:id="rId3"/>
            </p:custDataLst>
          </p:nvPr>
        </p:nvPicPr>
        <p:blipFill>
          <a:blip r:embed="rId6"/>
          <a:stretch>
            <a:fillRect/>
          </a:stretch>
        </p:blipFill>
        <p:spPr>
          <a:xfrm>
            <a:off x="1619885" y="988060"/>
            <a:ext cx="5422900" cy="33420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10e0a2ba-7e34-4787-86f4-c2317ac5d6aa"/>
  <p:tag name="COMMONDATA" val="eyJoZGlkIjoiMDI1ZDBmNTAwNjIyMjhjMjg3MjA5YmUxMzExMTBhZjE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25"/>
  <p:tag name="KSO_WM_UNIT_ID" val="diagram20205584_3*l_h_i*469_3_2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01.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26"/>
  <p:tag name="KSO_WM_UNIT_ID" val="diagram20205584_3*l_h_i*469_3_2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02.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27"/>
  <p:tag name="KSO_WM_UNIT_ID" val="diagram20205584_3*l_h_i*469_3_2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03.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28"/>
  <p:tag name="KSO_WM_UNIT_ID" val="diagram20205584_3*l_h_i*469_3_2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04.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29"/>
  <p:tag name="KSO_WM_UNIT_ID" val="diagram20205584_3*l_h_i*469_3_2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05.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30"/>
  <p:tag name="KSO_WM_UNIT_ID" val="diagram20205584_3*l_h_i*469_3_3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06.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31"/>
  <p:tag name="KSO_WM_UNIT_ID" val="diagram20205584_3*l_h_i*469_3_3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07.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32"/>
  <p:tag name="KSO_WM_UNIT_ID" val="diagram20205584_3*l_h_i*469_3_3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08.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33"/>
  <p:tag name="KSO_WM_UNIT_ID" val="diagram20205584_3*l_h_i*469_3_3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09.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34"/>
  <p:tag name="KSO_WM_UNIT_ID" val="diagram20205584_3*l_h_i*469_3_3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35"/>
  <p:tag name="KSO_WM_UNIT_ID" val="diagram20205584_3*l_h_i*469_3_3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11.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36"/>
  <p:tag name="KSO_WM_UNIT_ID" val="diagram20205584_3*l_h_i*469_3_3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12.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37"/>
  <p:tag name="KSO_WM_UNIT_ID" val="diagram20205584_3*l_h_i*469_3_3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13.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38"/>
  <p:tag name="KSO_WM_UNIT_ID" val="diagram20205584_3*l_h_i*469_3_3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14.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39"/>
  <p:tag name="KSO_WM_UNIT_ID" val="diagram20205584_3*l_h_i*469_3_3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15.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40"/>
  <p:tag name="KSO_WM_UNIT_ID" val="diagram20205584_3*l_h_i*469_3_4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16.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41"/>
  <p:tag name="KSO_WM_UNIT_ID" val="diagram20205584_3*l_h_i*469_3_4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17.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42"/>
  <p:tag name="KSO_WM_UNIT_ID" val="diagram20205584_3*l_h_i*469_3_4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18.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43"/>
  <p:tag name="KSO_WM_UNIT_ID" val="diagram20205584_3*l_h_i*469_3_4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19.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44"/>
  <p:tag name="KSO_WM_UNIT_ID" val="diagram20205584_3*l_h_i*469_3_4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45"/>
  <p:tag name="KSO_WM_UNIT_ID" val="diagram20205584_3*l_h_i*469_3_4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21.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46"/>
  <p:tag name="KSO_WM_UNIT_ID" val="diagram20205584_3*l_h_i*469_3_4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22.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47"/>
  <p:tag name="KSO_WM_UNIT_ID" val="diagram20205584_3*l_h_i*469_3_4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23.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48"/>
  <p:tag name="KSO_WM_UNIT_ID" val="diagram20205584_3*l_h_i*469_3_4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24.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49"/>
  <p:tag name="KSO_WM_UNIT_ID" val="diagram20205584_3*l_h_i*469_3_4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25.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50"/>
  <p:tag name="KSO_WM_UNIT_ID" val="diagram20205584_3*l_h_i*469_3_5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26.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51"/>
  <p:tag name="KSO_WM_UNIT_ID" val="diagram20205584_3*l_h_i*469_3_5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27.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52"/>
  <p:tag name="KSO_WM_UNIT_ID" val="diagram20205584_3*l_h_i*469_3_5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28.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53"/>
  <p:tag name="KSO_WM_UNIT_ID" val="diagram20205584_3*l_h_i*469_3_5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29.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54"/>
  <p:tag name="KSO_WM_UNIT_ID" val="diagram20205584_3*l_h_i*469_3_5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55"/>
  <p:tag name="KSO_WM_UNIT_ID" val="diagram20205584_3*l_h_i*469_3_5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31.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56"/>
  <p:tag name="KSO_WM_UNIT_ID" val="diagram20205584_3*l_h_i*469_3_5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32.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57"/>
  <p:tag name="KSO_WM_UNIT_ID" val="diagram20205584_3*l_h_i*469_3_5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33.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58"/>
  <p:tag name="KSO_WM_UNIT_ID" val="diagram20205584_3*l_h_i*469_3_5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34.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59"/>
  <p:tag name="KSO_WM_UNIT_ID" val="diagram20205584_3*l_h_i*469_3_5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35.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60"/>
  <p:tag name="KSO_WM_UNIT_ID" val="diagram20205584_3*l_h_i*469_3_6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36.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61"/>
  <p:tag name="KSO_WM_UNIT_ID" val="diagram20205584_3*l_h_i*469_3_6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37.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62"/>
  <p:tag name="KSO_WM_UNIT_ID" val="diagram20205584_3*l_h_i*469_3_6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138.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6"/>
  <p:tag name="KSO_WM_UNIT_ID" val="diagram20205584_3*l_h_i*469_1_6"/>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39.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7"/>
  <p:tag name="KSO_WM_UNIT_ID" val="diagram20205584_3*l_h_i*469_1_7"/>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8"/>
  <p:tag name="KSO_WM_UNIT_ID" val="diagram20205584_3*l_h_i*469_1_8"/>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1.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9"/>
  <p:tag name="KSO_WM_UNIT_ID" val="diagram20205584_3*l_h_i*469_1_9"/>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2.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10"/>
  <p:tag name="KSO_WM_UNIT_ID" val="diagram20205584_3*l_h_i*469_1_10"/>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3.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11"/>
  <p:tag name="KSO_WM_UNIT_ID" val="diagram20205584_3*l_h_i*469_1_11"/>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4.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12"/>
  <p:tag name="KSO_WM_UNIT_ID" val="diagram20205584_3*l_h_i*469_1_12"/>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5.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13"/>
  <p:tag name="KSO_WM_UNIT_ID" val="diagram20205584_3*l_h_i*469_1_13"/>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6.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14"/>
  <p:tag name="KSO_WM_UNIT_ID" val="diagram20205584_3*l_h_i*469_1_14"/>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7.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15"/>
  <p:tag name="KSO_WM_UNIT_ID" val="diagram20205584_3*l_h_i*469_1_15"/>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8.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16"/>
  <p:tag name="KSO_WM_UNIT_ID" val="diagram20205584_3*l_h_i*469_1_16"/>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49.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17"/>
  <p:tag name="KSO_WM_UNIT_ID" val="diagram20205584_3*l_h_i*469_1_17"/>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18"/>
  <p:tag name="KSO_WM_UNIT_ID" val="diagram20205584_3*l_h_i*469_1_18"/>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51.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19"/>
  <p:tag name="KSO_WM_UNIT_ID" val="diagram20205584_3*l_h_i*469_1_19"/>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52.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20"/>
  <p:tag name="KSO_WM_UNIT_ID" val="diagram20205584_3*l_h_i*469_1_20"/>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53.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21"/>
  <p:tag name="KSO_WM_UNIT_ID" val="diagram20205584_3*l_h_i*469_1_21"/>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54.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1_22"/>
  <p:tag name="KSO_WM_UNIT_ID" val="diagram20205584_3*l_h_i*469_1_22"/>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28068_6*l_h_a*1_2_1"/>
  <p:tag name="KSO_WM_TEMPLATE_CATEGORY" val="diagram"/>
  <p:tag name="KSO_WM_TEMPLATE_INDEX" val="20228068"/>
  <p:tag name="KSO_WM_UNIT_LAYERLEVEL" val="1_1_1"/>
  <p:tag name="KSO_WM_TAG_VERSION" val="1.0"/>
  <p:tag name="KSO_WM_BEAUTIFY_FLAG" val=""/>
  <p:tag name="KSO_WM_UNIT_TEXT_FILL_FORE_SCHEMECOLOR_INDEX" val="6"/>
  <p:tag name="KSO_WM_UNIT_TEXT_FILL_TYPE" val="1"/>
  <p:tag name="KSO_WM_UNIT_USESOURCEFORMAT_APPLY" val="0"/>
</p:tagLst>
</file>

<file path=ppt/tags/tag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28068_6*l_h_a*1_3_1"/>
  <p:tag name="KSO_WM_TEMPLATE_CATEGORY" val="diagram"/>
  <p:tag name="KSO_WM_TEMPLATE_INDEX" val="20228068"/>
  <p:tag name="KSO_WM_UNIT_LAYERLEVEL" val="1_1_1"/>
  <p:tag name="KSO_WM_TAG_VERSION" val="1.0"/>
  <p:tag name="KSO_WM_BEAUTIFY_FLAG" val=""/>
  <p:tag name="KSO_WM_UNIT_TEXT_FILL_FORE_SCHEMECOLOR_INDEX" val="6"/>
  <p:tag name="KSO_WM_UNIT_TEXT_FILL_TYPE" val="1"/>
  <p:tag name="KSO_WM_UNIT_USESOURCEFORMAT_APPLY" val="0"/>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28068_6*l_h_a*1_4_1"/>
  <p:tag name="KSO_WM_TEMPLATE_CATEGORY" val="diagram"/>
  <p:tag name="KSO_WM_TEMPLATE_INDEX" val="20228068"/>
  <p:tag name="KSO_WM_UNIT_LAYERLEVEL" val="1_1_1"/>
  <p:tag name="KSO_WM_TAG_VERSION" val="1.0"/>
  <p:tag name="KSO_WM_BEAUTIFY_FLAG" val=""/>
  <p:tag name="KSO_WM_UNIT_TEXT_FILL_FORE_SCHEMECOLOR_INDEX" val="6"/>
  <p:tag name="KSO_WM_UNIT_TEXT_FILL_TYPE" val="1"/>
  <p:tag name="KSO_WM_UNIT_USESOURCEFORMAT_APPLY" val="0"/>
</p:tagLst>
</file>

<file path=ppt/tags/tag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5_1"/>
  <p:tag name="KSO_WM_UNIT_ID" val="diagram20228068_6*l_h_a*1_5_1"/>
  <p:tag name="KSO_WM_TEMPLATE_CATEGORY" val="diagram"/>
  <p:tag name="KSO_WM_TEMPLATE_INDEX" val="20228068"/>
  <p:tag name="KSO_WM_UNIT_LAYERLEVEL" val="1_1_1"/>
  <p:tag name="KSO_WM_TAG_VERSION" val="1.0"/>
  <p:tag name="KSO_WM_BEAUTIFY_FLAG" val=""/>
  <p:tag name="KSO_WM_UNIT_TEXT_FILL_FORE_SCHEMECOLOR_INDEX" val="6"/>
  <p:tag name="KSO_WM_UNIT_TEXT_FILL_TYPE" val="1"/>
  <p:tag name="KSO_WM_UNIT_USESOURCEFORMAT_APPLY" val="0"/>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小标题"/>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6_1"/>
  <p:tag name="KSO_WM_UNIT_ID" val="diagram20228068_6*l_h_a*1_6_1"/>
  <p:tag name="KSO_WM_TEMPLATE_CATEGORY" val="diagram"/>
  <p:tag name="KSO_WM_TEMPLATE_INDEX" val="20228068"/>
  <p:tag name="KSO_WM_UNIT_LAYERLEVEL" val="1_1_1"/>
  <p:tag name="KSO_WM_TAG_VERSION" val="1.0"/>
  <p:tag name="KSO_WM_BEAUTIFY_FLAG" val=""/>
  <p:tag name="KSO_WM_UNIT_TEXT_FILL_FORE_SCHEMECOLOR_INDEX" val="6"/>
  <p:tag name="KSO_WM_UNIT_TEXT_FILL_TYPE" val="1"/>
  <p:tag name="KSO_WM_UNIT_USESOURCEFORMAT_APPLY" val="0"/>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469_1_1"/>
  <p:tag name="KSO_WM_UNIT_ID" val="diagram20205584_3*l_h_f*469_1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1_1"/>
  <p:tag name="KSO_WM_UNIT_ID" val="diagram20205584_3*l_h_i*469_1_1"/>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1_2"/>
  <p:tag name="KSO_WM_UNIT_ID" val="diagram20205584_3*l_h_i*469_1_2"/>
  <p:tag name="KSO_WM_TEMPLATE_CATEGORY" val="diagram"/>
  <p:tag name="KSO_WM_TEMPLATE_INDEX" val="20205584"/>
  <p:tag name="KSO_WM_UNIT_LAYERLEVEL" val="1_1_1"/>
  <p:tag name="KSO_WM_TAG_VERSION" val="1.0"/>
  <p:tag name="KSO_WM_BEAUTIFY_FLAG" val="#wm#"/>
  <p:tag name="KSO_WM_UNIT_LINE_FORE_SCHEMECOLOR_INDEX" val="5"/>
  <p:tag name="KSO_WM_UNIT_LINE_FILL_TYPE" val="2"/>
  <p:tag name="KSO_WM_UNIT_TEXT_FILL_FORE_SCHEMECOLOR_INDEX" val="2"/>
  <p:tag name="KSO_WM_UNIT_TEXT_FILL_TYPE" val="1"/>
  <p:tag name="KSO_WM_UNIT_USESOURCEFORMAT_APPLY" val="0"/>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1_3"/>
  <p:tag name="KSO_WM_UNIT_ID" val="diagram20205584_3*l_h_i*469_1_3"/>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1_4"/>
  <p:tag name="KSO_WM_UNIT_ID" val="diagram20205584_3*l_h_i*469_1_4"/>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2"/>
  <p:tag name="KSO_WM_UNIT_TEXT_FILL_TYPE" val="1"/>
  <p:tag name="KSO_WM_UNIT_USESOURCEFORMAT_APPLY" val="0"/>
</p:tagLst>
</file>

<file path=ppt/tags/tag46.xml><?xml version="1.0" encoding="utf-8"?>
<p:tagLst xmlns:a="http://schemas.openxmlformats.org/drawingml/2006/main" xmlns:r="http://schemas.openxmlformats.org/officeDocument/2006/relationships" xmlns:p="http://schemas.openxmlformats.org/presentationml/2006/main">
  <p:tag name="PA" val="v5.2.7"/>
  <p:tag name="PAMAINTYPE" val="4"/>
  <p:tag name="PATYPE" val="155"/>
  <p:tag name="PASUBTYPE" val="278"/>
  <p:tag name="RESOURCELIBID_SHAPE" val="3317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1_5"/>
  <p:tag name="KSO_WM_UNIT_ID" val="diagram20205584_3*l_h_i*1_1_5"/>
  <p:tag name="KSO_WM_TEMPLATE_CATEGORY" val="diagram"/>
  <p:tag name="KSO_WM_TEMPLATE_INDEX" val="20205584"/>
  <p:tag name="KSO_WM_UNIT_LAYERLEVEL" val="1_1_1"/>
  <p:tag name="KSO_WM_TAG_VERSION" val="1.0"/>
  <p:tag name="KSO_WM_BEAUTIFY_FLAG" val="#wm#"/>
  <p:tag name="KSO_WM_UNIT_FILL_FORE_SCHEMECOLOR_INDEX" val="5"/>
  <p:tag name="KSO_WM_UNIT_FILL_TYPE" val="1"/>
  <p:tag name="KSO_WM_UNIT_TEXT_FILL_FORE_SCHEMECOLOR_INDEX" val="13"/>
  <p:tag name="KSO_WM_UNIT_TEXT_FILL_TYPE" val="1"/>
  <p:tag name="KSO_WM_UNIT_USESOURCEFORMAT_APPLY" val="0"/>
</p:tagLst>
</file>

<file path=ppt/tags/tag4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469_3_1"/>
  <p:tag name="KSO_WM_UNIT_ID" val="diagram20205584_3*l_h_f*469_3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3_1"/>
  <p:tag name="KSO_WM_UNIT_ID" val="diagram20205584_3*l_h_i*469_3_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0"/>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3_2"/>
  <p:tag name="KSO_WM_UNIT_ID" val="diagram20205584_3*l_h_i*469_3_2"/>
  <p:tag name="KSO_WM_TEMPLATE_CATEGORY" val="diagram"/>
  <p:tag name="KSO_WM_TEMPLATE_INDEX" val="20205584"/>
  <p:tag name="KSO_WM_UNIT_LAYERLEVEL" val="1_1_1"/>
  <p:tag name="KSO_WM_TAG_VERSION" val="1.0"/>
  <p:tag name="KSO_WM_BEAUTIFY_FLAG" val="#wm#"/>
  <p:tag name="KSO_WM_UNIT_LINE_FORE_SCHEMECOLOR_INDEX" val="7"/>
  <p:tag name="KSO_WM_UNIT_LINE_FILL_TYPE" val="2"/>
  <p:tag name="KSO_WM_UNIT_TEXT_FILL_FORE_SCHEMECOLOR_INDEX" val="2"/>
  <p:tag name="KSO_WM_UNIT_TEXT_FILL_TYPE" val="1"/>
  <p:tag name="KSO_WM_UNIT_USESOURCEFORMAT_APPLY" val="0"/>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3_3"/>
  <p:tag name="KSO_WM_UNIT_ID" val="diagram20205584_3*l_h_i*469_3_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0"/>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3_4"/>
  <p:tag name="KSO_WM_UNIT_ID" val="diagram20205584_3*l_h_i*469_3_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2"/>
  <p:tag name="KSO_WM_UNIT_TEXT_FILL_TYPE" val="1"/>
  <p:tag name="KSO_WM_UNIT_USESOURCEFORMAT_APPLY" val="0"/>
</p:tagLst>
</file>

<file path=ppt/tags/tag52.xml><?xml version="1.0" encoding="utf-8"?>
<p:tagLst xmlns:a="http://schemas.openxmlformats.org/drawingml/2006/main" xmlns:r="http://schemas.openxmlformats.org/officeDocument/2006/relationships" xmlns:p="http://schemas.openxmlformats.org/presentationml/2006/main">
  <p:tag name="PA" val="v5.2.7"/>
  <p:tag name="PAMAINTYPE" val="4"/>
  <p:tag name="PATYPE" val="163"/>
  <p:tag name="PASUBTYPE" val="166"/>
  <p:tag name="RESOURCELIBID_SHAPE" val="412148"/>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3_5"/>
  <p:tag name="KSO_WM_UNIT_ID" val="diagram20205584_3*l_h_i*1_3_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5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469_2_1"/>
  <p:tag name="KSO_WM_UNIT_ID" val="diagram20205584_3*l_h_f*469_2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2_1"/>
  <p:tag name="KSO_WM_UNIT_ID" val="diagram20205584_3*l_h_i*469_2_1"/>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0"/>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2_2"/>
  <p:tag name="KSO_WM_UNIT_ID" val="diagram20205584_3*l_h_i*469_2_2"/>
  <p:tag name="KSO_WM_TEMPLATE_CATEGORY" val="diagram"/>
  <p:tag name="KSO_WM_TEMPLATE_INDEX" val="20205584"/>
  <p:tag name="KSO_WM_UNIT_LAYERLEVEL" val="1_1_1"/>
  <p:tag name="KSO_WM_TAG_VERSION" val="1.0"/>
  <p:tag name="KSO_WM_BEAUTIFY_FLAG" val="#wm#"/>
  <p:tag name="KSO_WM_UNIT_LINE_FORE_SCHEMECOLOR_INDEX" val="6"/>
  <p:tag name="KSO_WM_UNIT_LINE_FILL_TYPE" val="2"/>
  <p:tag name="KSO_WM_UNIT_TEXT_FILL_FORE_SCHEMECOLOR_INDEX" val="2"/>
  <p:tag name="KSO_WM_UNIT_TEXT_FILL_TYPE" val="1"/>
  <p:tag name="KSO_WM_UNIT_USESOURCEFORMAT_APPLY" val="0"/>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2_3"/>
  <p:tag name="KSO_WM_UNIT_ID" val="diagram20205584_3*l_h_i*469_2_3"/>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0"/>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2_4"/>
  <p:tag name="KSO_WM_UNIT_ID" val="diagram20205584_3*l_h_i*469_2_4"/>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2"/>
  <p:tag name="KSO_WM_UNIT_TEXT_FILL_TYPE" val="1"/>
  <p:tag name="KSO_WM_UNIT_USESOURCEFORMAT_APPLY" val="0"/>
</p:tagLst>
</file>

<file path=ppt/tags/tag58.xml><?xml version="1.0" encoding="utf-8"?>
<p:tagLst xmlns:a="http://schemas.openxmlformats.org/drawingml/2006/main" xmlns:r="http://schemas.openxmlformats.org/officeDocument/2006/relationships" xmlns:p="http://schemas.openxmlformats.org/presentationml/2006/main">
  <p:tag name="PA" val="v5.2.7"/>
  <p:tag name="PAMAINTYPE" val="4"/>
  <p:tag name="PATYPE" val="163"/>
  <p:tag name="PASUBTYPE" val="166"/>
  <p:tag name="RESOURCELIBID_SHAPE" val="424705"/>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2_5"/>
  <p:tag name="KSO_WM_UNIT_ID" val="diagram20205584_3*l_h_i*1_2_5"/>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59.xml><?xml version="1.0" encoding="utf-8"?>
<p:tagLst xmlns:a="http://schemas.openxmlformats.org/drawingml/2006/main" xmlns:r="http://schemas.openxmlformats.org/officeDocument/2006/relationships" xmlns:p="http://schemas.openxmlformats.org/presentationml/2006/main">
  <p:tag name="PA" val="v5.2.7"/>
  <p:tag name="PAMAINTYPE" val="4"/>
  <p:tag name="PATYPE" val="176"/>
  <p:tag name="PASUBTYPE" val="285"/>
  <p:tag name="RESOURCELIBID_SHAPE" val="439559"/>
  <p:tag name="RESOURCELIB_SHAPETYPE" val="4"/>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05584_3*l_h_i*1_4_1"/>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4_10"/>
  <p:tag name="KSO_WM_UNIT_ID" val="diagram20205584_3*l_h_i*469_4_10"/>
  <p:tag name="KSO_WM_TEMPLATE_CATEGORY" val="diagram"/>
  <p:tag name="KSO_WM_TEMPLATE_INDEX" val="2020558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4_11"/>
  <p:tag name="KSO_WM_UNIT_ID" val="diagram20205584_3*l_h_i*469_4_11"/>
  <p:tag name="KSO_WM_TEMPLATE_CATEGORY" val="diagram"/>
  <p:tag name="KSO_WM_TEMPLATE_INDEX" val="20205584"/>
  <p:tag name="KSO_WM_UNIT_LAYERLEVEL" val="1_1_1"/>
  <p:tag name="KSO_WM_TAG_VERSION" val="1.0"/>
  <p:tag name="KSO_WM_BEAUTIFY_FLAG" val="#wm#"/>
  <p:tag name="KSO_WM_UNIT_LINE_FORE_SCHEMECOLOR_INDEX" val="10"/>
  <p:tag name="KSO_WM_UNIT_LINE_FILL_TYPE" val="2"/>
  <p:tag name="KSO_WM_UNIT_TEXT_FILL_FORE_SCHEMECOLOR_INDEX" val="2"/>
  <p:tag name="KSO_WM_UNIT_TEXT_FILL_TYPE" val="1"/>
  <p:tag name="KSO_WM_UNIT_USESOURCEFORMAT_APPLY" val="0"/>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4_12"/>
  <p:tag name="KSO_WM_UNIT_ID" val="diagram20205584_3*l_h_i*469_4_12"/>
  <p:tag name="KSO_WM_TEMPLATE_CATEGORY" val="diagram"/>
  <p:tag name="KSO_WM_TEMPLATE_INDEX" val="2020558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469_4_13"/>
  <p:tag name="KSO_WM_UNIT_ID" val="diagram20205584_3*l_h_i*469_4_13"/>
  <p:tag name="KSO_WM_TEMPLATE_CATEGORY" val="diagram"/>
  <p:tag name="KSO_WM_TEMPLATE_INDEX" val="20205584"/>
  <p:tag name="KSO_WM_UNIT_LAYERLEVEL" val="1_1_1"/>
  <p:tag name="KSO_WM_TAG_VERSION" val="1.0"/>
  <p:tag name="KSO_WM_BEAUTIFY_FLAG" val="#wm#"/>
  <p:tag name="KSO_WM_UNIT_FILL_FORE_SCHEMECOLOR_INDEX" val="10"/>
  <p:tag name="KSO_WM_UNIT_FILL_TYPE" val="1"/>
  <p:tag name="KSO_WM_UNIT_TEXT_FILL_FORE_SCHEMECOLOR_INDEX" val="2"/>
  <p:tag name="KSO_WM_UNIT_TEXT_FILL_TYPE" val="1"/>
  <p:tag name="KSO_WM_UNIT_USESOURCEFORMAT_APPLY" val="0"/>
</p:tagLst>
</file>

<file path=ppt/tags/tag6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469_4_1"/>
  <p:tag name="KSO_WM_UNIT_ID" val="diagram20205584_3*l_h_f*469_4_1"/>
  <p:tag name="KSO_WM_TEMPLATE_CATEGORY" val="diagram"/>
  <p:tag name="KSO_WM_TEMPLATE_INDEX" val="20205584"/>
  <p:tag name="KSO_WM_UNIT_LAYERLEVEL" val="1_1_1"/>
  <p:tag name="KSO_WM_TAG_VERSION" val="1.0"/>
  <p:tag name="KSO_WM_BEAUTIFY_FLAG" val="#wm#"/>
  <p:tag name="KSO_WM_UNIT_PRESET_TEXT" val="单击此处输入你的正文，文字是您思想的提炼，为了最终演示发布的良好效果，请尽量言简意赅的阐述观点；根据需要可酌情增减文字,以便观者可以准确理解您所传达的信息。"/>
  <p:tag name="KSO_WM_UNIT_TEXT_FILL_FORE_SCHEMECOLOR_INDEX" val="13"/>
  <p:tag name="KSO_WM_UNIT_TEXT_FILL_TYPE" val="1"/>
  <p:tag name="KSO_WM_UNIT_USESOURCEFORMAT_APPLY" val="0"/>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4_2"/>
  <p:tag name="KSO_WM_UNIT_ID" val="diagram20205584_3*l_h_i*469_4_2"/>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67.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4_3"/>
  <p:tag name="KSO_WM_UNIT_ID" val="diagram20205584_3*l_h_i*469_4_3"/>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68.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4_4"/>
  <p:tag name="KSO_WM_UNIT_ID" val="diagram20205584_3*l_h_i*469_4_4"/>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69.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4_5"/>
  <p:tag name="KSO_WM_UNIT_ID" val="diagram20205584_3*l_h_i*469_4_5"/>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4_6"/>
  <p:tag name="KSO_WM_UNIT_ID" val="diagram20205584_3*l_h_i*469_4_6"/>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71.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4_7"/>
  <p:tag name="KSO_WM_UNIT_ID" val="diagram20205584_3*l_h_i*469_4_7"/>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72.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4_8"/>
  <p:tag name="KSO_WM_UNIT_ID" val="diagram20205584_3*l_h_i*469_4_8"/>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73.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4_9"/>
  <p:tag name="KSO_WM_UNIT_ID" val="diagram20205584_3*l_h_i*469_4_9"/>
  <p:tag name="KSO_WM_TEMPLATE_CATEGORY" val="diagram"/>
  <p:tag name="KSO_WM_TEMPLATE_INDEX" val="20205584"/>
  <p:tag name="KSO_WM_UNIT_LAYERLEVEL" val="1_1_1"/>
  <p:tag name="KSO_WM_TAG_VERSION" val="1.0"/>
  <p:tag name="KSO_WM_BEAUTIFY_FLAG" val="#wm#"/>
  <p:tag name="KSO_WM_UNIT_FILL_FORE_SCHEMECOLOR_INDEX" val="8"/>
  <p:tag name="KSO_WM_UNIT_FILL_TYPE" val="1"/>
  <p:tag name="KSO_WM_UNIT_TEXT_FILL_FORE_SCHEMECOLOR_INDEX" val="13"/>
  <p:tag name="KSO_WM_UNIT_TEXT_FILL_TYPE" val="1"/>
  <p:tag name="KSO_WM_UNIT_USESOURCEFORMAT_APPLY" val="0"/>
</p:tagLst>
</file>

<file path=ppt/tags/tag74.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2_6"/>
  <p:tag name="KSO_WM_UNIT_ID" val="diagram20205584_3*l_h_i*469_2_6"/>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75.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2_7"/>
  <p:tag name="KSO_WM_UNIT_ID" val="diagram20205584_3*l_h_i*469_2_7"/>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76.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2_8"/>
  <p:tag name="KSO_WM_UNIT_ID" val="diagram20205584_3*l_h_i*469_2_8"/>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77.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2_9"/>
  <p:tag name="KSO_WM_UNIT_ID" val="diagram20205584_3*l_h_i*469_2_9"/>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78.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2_10"/>
  <p:tag name="KSO_WM_UNIT_ID" val="diagram20205584_3*l_h_i*469_2_10"/>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79.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2_11"/>
  <p:tag name="KSO_WM_UNIT_ID" val="diagram20205584_3*l_h_i*469_2_11"/>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2_12"/>
  <p:tag name="KSO_WM_UNIT_ID" val="diagram20205584_3*l_h_i*469_2_12"/>
  <p:tag name="KSO_WM_TEMPLATE_CATEGORY" val="diagram"/>
  <p:tag name="KSO_WM_TEMPLATE_INDEX" val="20205584"/>
  <p:tag name="KSO_WM_UNIT_LAYERLEVEL" val="1_1_1"/>
  <p:tag name="KSO_WM_TAG_VERSION" val="1.0"/>
  <p:tag name="KSO_WM_BEAUTIFY_FLAG" val="#wm#"/>
  <p:tag name="KSO_WM_UNIT_FILL_FORE_SCHEMECOLOR_INDEX" val="6"/>
  <p:tag name="KSO_WM_UNIT_FILL_TYPE" val="1"/>
  <p:tag name="KSO_WM_UNIT_TEXT_FILL_FORE_SCHEMECOLOR_INDEX" val="13"/>
  <p:tag name="KSO_WM_UNIT_TEXT_FILL_TYPE" val="1"/>
  <p:tag name="KSO_WM_UNIT_USESOURCEFORMAT_APPLY" val="0"/>
</p:tagLst>
</file>

<file path=ppt/tags/tag81.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6"/>
  <p:tag name="KSO_WM_UNIT_ID" val="diagram20205584_3*l_h_i*469_3_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2.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7"/>
  <p:tag name="KSO_WM_UNIT_ID" val="diagram20205584_3*l_h_i*469_3_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3.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8"/>
  <p:tag name="KSO_WM_UNIT_ID" val="diagram20205584_3*l_h_i*469_3_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4.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9"/>
  <p:tag name="KSO_WM_UNIT_ID" val="diagram20205584_3*l_h_i*469_3_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5.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10"/>
  <p:tag name="KSO_WM_UNIT_ID" val="diagram20205584_3*l_h_i*469_3_1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6.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11"/>
  <p:tag name="KSO_WM_UNIT_ID" val="diagram20205584_3*l_h_i*469_3_1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7.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12"/>
  <p:tag name="KSO_WM_UNIT_ID" val="diagram20205584_3*l_h_i*469_3_1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8.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13"/>
  <p:tag name="KSO_WM_UNIT_ID" val="diagram20205584_3*l_h_i*469_3_1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89.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14"/>
  <p:tag name="KSO_WM_UNIT_ID" val="diagram20205584_3*l_h_i*469_3_1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15"/>
  <p:tag name="KSO_WM_UNIT_ID" val="diagram20205584_3*l_h_i*469_3_15"/>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91.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16"/>
  <p:tag name="KSO_WM_UNIT_ID" val="diagram20205584_3*l_h_i*469_3_16"/>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92.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17"/>
  <p:tag name="KSO_WM_UNIT_ID" val="diagram20205584_3*l_h_i*469_3_17"/>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93.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18"/>
  <p:tag name="KSO_WM_UNIT_ID" val="diagram20205584_3*l_h_i*469_3_18"/>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94.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19"/>
  <p:tag name="KSO_WM_UNIT_ID" val="diagram20205584_3*l_h_i*469_3_19"/>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95.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20"/>
  <p:tag name="KSO_WM_UNIT_ID" val="diagram20205584_3*l_h_i*469_3_20"/>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96.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21"/>
  <p:tag name="KSO_WM_UNIT_ID" val="diagram20205584_3*l_h_i*469_3_21"/>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97.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22"/>
  <p:tag name="KSO_WM_UNIT_ID" val="diagram20205584_3*l_h_i*469_3_22"/>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98.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23"/>
  <p:tag name="KSO_WM_UNIT_ID" val="diagram20205584_3*l_h_i*469_3_23"/>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ags/tag99.xml><?xml version="1.0" encoding="utf-8"?>
<p:tagLst xmlns:a="http://schemas.openxmlformats.org/drawingml/2006/main" xmlns:r="http://schemas.openxmlformats.org/officeDocument/2006/relationships" xmlns:p="http://schemas.openxmlformats.org/presentationml/2006/main">
  <p:tag name="PA" val="v5.2.7"/>
  <p:tag name="KSO_WM_UNIT_HIGHLIGHT" val="0"/>
  <p:tag name="KSO_WM_UNIT_COMPATIBLE" val="0"/>
  <p:tag name="KSO_WM_UNIT_DIAGRAM_ISNUMVISUAL" val="0"/>
  <p:tag name="KSO_WM_UNIT_DIAGRAM_ISREFERUNIT" val="0"/>
  <p:tag name="KSO_WM_DIAGRAM_GROUP_CODE" val="l1-1"/>
  <p:tag name="KSO_WM_UNIT_TYPE" val="l_h_i"/>
  <p:tag name="KSO_WM_UNIT_INDEX" val="469_3_24"/>
  <p:tag name="KSO_WM_UNIT_ID" val="diagram20205584_3*l_h_i*469_3_24"/>
  <p:tag name="KSO_WM_TEMPLATE_CATEGORY" val="diagram"/>
  <p:tag name="KSO_WM_TEMPLATE_INDEX" val="20205584"/>
  <p:tag name="KSO_WM_UNIT_LAYERLEVEL" val="1_1_1"/>
  <p:tag name="KSO_WM_TAG_VERSION" val="1.0"/>
  <p:tag name="KSO_WM_BEAUTIFY_FLAG" val="#wm#"/>
  <p:tag name="KSO_WM_UNIT_FILL_FORE_SCHEMECOLOR_INDEX" val="7"/>
  <p:tag name="KSO_WM_UNIT_FILL_TYPE" val="1"/>
  <p:tag name="KSO_WM_UNIT_TEXT_FILL_FORE_SCHEMECOLOR_INDEX" val="13"/>
  <p:tag name="KSO_WM_UNIT_TEXT_FILL_TYPE" val="1"/>
  <p:tag name="KSO_WM_UNIT_USESOURCEFORMAT_APPLY" val="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5518</Words>
  <Application>Microsoft Office PowerPoint</Application>
  <PresentationFormat>全屏显示(16:9)</PresentationFormat>
  <Paragraphs>294</Paragraphs>
  <Slides>28</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28</vt:i4>
      </vt:variant>
    </vt:vector>
  </HeadingPairs>
  <TitlesOfParts>
    <vt:vector size="37" baseType="lpstr">
      <vt:lpstr>-apple-system</vt:lpstr>
      <vt:lpstr>思源黑体 CN Bold</vt:lpstr>
      <vt:lpstr>思源黑体 CN Light</vt:lpstr>
      <vt:lpstr>微软雅黑</vt:lpstr>
      <vt:lpstr>Arial</vt:lpstr>
      <vt:lpstr>Calibri</vt:lpstr>
      <vt:lpstr>Impact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洋 汪</cp:lastModifiedBy>
  <cp:revision>216</cp:revision>
  <dcterms:created xsi:type="dcterms:W3CDTF">2015-03-22T11:03:00Z</dcterms:created>
  <dcterms:modified xsi:type="dcterms:W3CDTF">2023-08-08T14:04:10Z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2052-12.1.0.15066</vt:lpwstr>
  </property>
  <property fmtid="{D5CDD505-2E9C-101B-9397-08002B2CF9AE}" pid="3" name="ICV">
    <vt:lpwstr>BBD3920CE3F8443DB356F5CBF7453483_13</vt:lpwstr>
  </property>
</Properties>
</file>