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441" r:id="rId2"/>
    <p:sldId id="838" r:id="rId3"/>
    <p:sldId id="1807" r:id="rId4"/>
    <p:sldId id="1808" r:id="rId5"/>
    <p:sldId id="1809" r:id="rId6"/>
    <p:sldId id="1810" r:id="rId7"/>
    <p:sldId id="1811" r:id="rId8"/>
    <p:sldId id="1812" r:id="rId9"/>
    <p:sldId id="1815" r:id="rId10"/>
    <p:sldId id="1817" r:id="rId11"/>
    <p:sldId id="1818" r:id="rId12"/>
    <p:sldId id="1819" r:id="rId13"/>
    <p:sldId id="1820" r:id="rId14"/>
    <p:sldId id="1821" r:id="rId15"/>
    <p:sldId id="1823" r:id="rId16"/>
    <p:sldId id="1824"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1">
          <p15:clr>
            <a:srgbClr val="A4A3A4"/>
          </p15:clr>
        </p15:guide>
        <p15:guide id="2" pos="283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 w" initials="c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4C2E"/>
    <a:srgbClr val="CB3517"/>
    <a:srgbClr val="131426"/>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7914" autoAdjust="0"/>
  </p:normalViewPr>
  <p:slideViewPr>
    <p:cSldViewPr>
      <p:cViewPr varScale="1">
        <p:scale>
          <a:sx n="114" d="100"/>
          <a:sy n="114" d="100"/>
        </p:scale>
        <p:origin x="162" y="63"/>
      </p:cViewPr>
      <p:guideLst>
        <p:guide orient="horz" pos="1611"/>
        <p:guide pos="2830"/>
      </p:guideLst>
    </p:cSldViewPr>
  </p:slideViewPr>
  <p:notesTextViewPr>
    <p:cViewPr>
      <p:scale>
        <a:sx n="1" d="1"/>
        <a:sy n="1" d="1"/>
      </p:scale>
      <p:origin x="0" y="0"/>
    </p:cViewPr>
  </p:notesTextViewPr>
  <p:sorterViewPr>
    <p:cViewPr>
      <p:scale>
        <a:sx n="122" d="100"/>
        <a:sy n="122"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t>2019/10/9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67706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计金额</a:t>
            </a:r>
            <a:endParaRPr lang="zh-CN" altLang="en-US" dirty="0">
              <a:sym typeface="+mn-ea"/>
            </a:endParaRPr>
          </a:p>
        </p:txBody>
      </p:sp>
      <p:sp>
        <p:nvSpPr>
          <p:cNvPr id="4" name="灯片编号占位符 3"/>
          <p:cNvSpPr>
            <a:spLocks noGrp="1"/>
          </p:cNvSpPr>
          <p:nvPr>
            <p:ph type="sldNum" sz="quarter" idx="10"/>
          </p:nvPr>
        </p:nvSpPr>
        <p:spPr/>
        <p:txBody>
          <a:bodyPr/>
          <a:lstStyle/>
          <a:p>
            <a:fld id="{28179876-21DC-41E8-8E63-89BCD04AD88F}"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计金额</a:t>
            </a:r>
            <a:endParaRPr lang="zh-CN" altLang="en-US" dirty="0">
              <a:sym typeface="+mn-ea"/>
            </a:endParaRPr>
          </a:p>
        </p:txBody>
      </p:sp>
      <p:sp>
        <p:nvSpPr>
          <p:cNvPr id="4" name="灯片编号占位符 3"/>
          <p:cNvSpPr>
            <a:spLocks noGrp="1"/>
          </p:cNvSpPr>
          <p:nvPr>
            <p:ph type="sldNum" sz="quarter" idx="10"/>
          </p:nvPr>
        </p:nvSpPr>
        <p:spPr/>
        <p:txBody>
          <a:bodyPr/>
          <a:lstStyle/>
          <a:p>
            <a:fld id="{28179876-21DC-41E8-8E63-89BCD04AD88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计金额</a:t>
            </a:r>
            <a:endParaRPr lang="zh-CN" altLang="en-US" dirty="0">
              <a:sym typeface="+mn-ea"/>
            </a:endParaRPr>
          </a:p>
        </p:txBody>
      </p:sp>
      <p:sp>
        <p:nvSpPr>
          <p:cNvPr id="4" name="灯片编号占位符 3"/>
          <p:cNvSpPr>
            <a:spLocks noGrp="1"/>
          </p:cNvSpPr>
          <p:nvPr>
            <p:ph type="sldNum" sz="quarter" idx="10"/>
          </p:nvPr>
        </p:nvSpPr>
        <p:spPr/>
        <p:txBody>
          <a:bodyPr/>
          <a:lstStyle/>
          <a:p>
            <a:fld id="{28179876-21DC-41E8-8E63-89BCD04AD88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t>2019/10/9</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t>2019/10/9</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t>2019/10/9</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t>2019/10/9</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t>2019/10/9</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t>2019/10/9</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t>2019/10/9</a:t>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t>2019/10/9</a:t>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t>2019/10/9</a:t>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t>2019/10/9</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t>2019/10/9</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t>2019/10/9</a:t>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3">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p:spPr>
      </p:pic>
      <p:sp>
        <p:nvSpPr>
          <p:cNvPr id="36" name="矩形 26"/>
          <p:cNvSpPr>
            <a:spLocks noChangeArrowheads="1"/>
          </p:cNvSpPr>
          <p:nvPr/>
        </p:nvSpPr>
        <p:spPr bwMode="auto">
          <a:xfrm>
            <a:off x="2912570" y="3363838"/>
            <a:ext cx="5641158" cy="493216"/>
          </a:xfrm>
          <a:prstGeom prst="rect">
            <a:avLst/>
          </a:prstGeom>
          <a:noFill/>
          <a:ln>
            <a:noFill/>
          </a:ln>
        </p:spPr>
        <p:txBody>
          <a:bodyPr lIns="68580" tIns="34290" rIns="68580" bIns="34290" anchor="ctr"/>
          <a:lstStyle/>
          <a:p>
            <a:r>
              <a:rPr lang="en-US" altLang="zh-CN" sz="4000" b="1" spc="225" dirty="0">
                <a:solidFill>
                  <a:schemeClr val="tx2">
                    <a:lumMod val="75000"/>
                  </a:schemeClr>
                </a:solidFill>
                <a:latin typeface="微软雅黑" panose="020B0503020204020204" pitchFamily="34" charset="-122"/>
                <a:ea typeface="微软雅黑" panose="020B0503020204020204" pitchFamily="34" charset="-122"/>
              </a:rPr>
              <a:t> </a:t>
            </a:r>
            <a:r>
              <a:rPr lang="zh-CN" altLang="en-US" sz="4000" b="1" spc="225" dirty="0">
                <a:solidFill>
                  <a:schemeClr val="tx2">
                    <a:lumMod val="75000"/>
                  </a:schemeClr>
                </a:solidFill>
                <a:latin typeface="微软雅黑" panose="020B0503020204020204" pitchFamily="34" charset="-122"/>
                <a:ea typeface="微软雅黑" panose="020B0503020204020204" pitchFamily="34" charset="-122"/>
              </a:rPr>
              <a:t>系统架构设计师</a:t>
            </a:r>
          </a:p>
        </p:txBody>
      </p:sp>
      <p:grpSp>
        <p:nvGrpSpPr>
          <p:cNvPr id="2"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1118870" cy="252730"/>
          </a:xfrm>
          <a:prstGeom prst="rect">
            <a:avLst/>
          </a:prstGeom>
          <a:noFill/>
        </p:spPr>
        <p:txBody>
          <a:bodyPr wrap="none" rtlCol="0">
            <a:spAutoFit/>
          </a:bodyPr>
          <a:lstStyle/>
          <a:p>
            <a:pPr algn="l"/>
            <a:r>
              <a:rPr lang="en-US" altLang="zh-CN" sz="1050" dirty="0">
                <a:solidFill>
                  <a:srgbClr val="E74C2E"/>
                </a:solidFill>
                <a:latin typeface="Impact" panose="020B0806030902050204" pitchFamily="34" charset="0"/>
              </a:rPr>
              <a:t>DESIGNER:</a:t>
            </a:r>
            <a:r>
              <a:rPr lang="zh-CN" altLang="en-US" sz="1050" dirty="0">
                <a:solidFill>
                  <a:srgbClr val="E74C2E"/>
                </a:solidFill>
                <a:latin typeface="Impact" panose="020B0806030902050204" pitchFamily="34" charset="0"/>
                <a:sym typeface="+mn-ea"/>
              </a:rPr>
              <a:t>王川林</a:t>
            </a:r>
            <a:endParaRPr lang="zh-CN" altLang="en-US" sz="1050" dirty="0">
              <a:solidFill>
                <a:srgbClr val="E74C2E"/>
              </a:solidFill>
              <a:latin typeface="Impact" panose="020B0806030902050204" pitchFamily="34" charset="0"/>
            </a:endParaRPr>
          </a:p>
        </p:txBody>
      </p:sp>
      <p:sp>
        <p:nvSpPr>
          <p:cNvPr id="41" name="TextBox 40"/>
          <p:cNvSpPr txBox="1"/>
          <p:nvPr/>
        </p:nvSpPr>
        <p:spPr>
          <a:xfrm>
            <a:off x="4106254" y="4227032"/>
            <a:ext cx="925195" cy="337185"/>
          </a:xfrm>
          <a:prstGeom prst="rect">
            <a:avLst/>
          </a:prstGeom>
          <a:noFill/>
        </p:spPr>
        <p:txBody>
          <a:bodyPr wrap="none" rtlCol="0">
            <a:spAutoFit/>
          </a:bodyPr>
          <a:lstStyle/>
          <a:p>
            <a:pPr algn="l">
              <a:buClrTx/>
              <a:buSzTx/>
              <a:buFontTx/>
            </a:pPr>
            <a:r>
              <a:rPr lang="en-US" altLang="zh-CN" sz="1600" b="1" dirty="0">
                <a:solidFill>
                  <a:srgbClr val="E74C2E"/>
                </a:solidFill>
                <a:latin typeface="Impact" panose="020B0806030902050204" pitchFamily="34" charset="0"/>
                <a:ea typeface="微软雅黑" panose="020B0503020204020204" pitchFamily="34" charset="-122"/>
              </a:rPr>
              <a:t>UML</a:t>
            </a:r>
            <a:r>
              <a:rPr lang="zh-CN" altLang="en-US" sz="1600" b="1" dirty="0">
                <a:solidFill>
                  <a:srgbClr val="E74C2E"/>
                </a:solidFill>
                <a:latin typeface="Impact" panose="020B0806030902050204" pitchFamily="34" charset="0"/>
                <a:ea typeface="微软雅黑" panose="020B0503020204020204" pitchFamily="34" charset="-122"/>
              </a:rPr>
              <a:t>建模</a:t>
            </a:r>
          </a:p>
        </p:txBody>
      </p:sp>
      <p:grpSp>
        <p:nvGrpSpPr>
          <p:cNvPr id="3"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p14:dur="0">
        <p:plus/>
      </p:transition>
    </mc:Choice>
    <mc:Fallback xmlns="">
      <p:transition>
        <p:plu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900"/>
                            </p:stCondLst>
                            <p:childTnLst>
                              <p:par>
                                <p:cTn id="17" presetID="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2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19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000"/>
                            </p:stCondLst>
                            <p:childTnLst>
                              <p:par>
                                <p:cTn id="33" presetID="56" presetClass="entr" presetSubtype="0" fill="hold" grpId="0" nodeType="afterEffect">
                                  <p:stCondLst>
                                    <p:cond delay="0"/>
                                  </p:stCondLst>
                                  <p:iterate type="lt">
                                    <p:tmPct val="10000"/>
                                  </p:iterate>
                                  <p:childTnLst>
                                    <p:set>
                                      <p:cBhvr>
                                        <p:cTn id="34" dur="1000" fill="hold">
                                          <p:stCondLst>
                                            <p:cond delay="0"/>
                                          </p:stCondLst>
                                        </p:cTn>
                                        <p:tgtEl>
                                          <p:spTgt spid="41"/>
                                        </p:tgtEl>
                                        <p:attrNameLst>
                                          <p:attrName>style.visibility</p:attrName>
                                        </p:attrNameLst>
                                      </p:cBhvr>
                                      <p:to>
                                        <p:strVal val="visible"/>
                                      </p:to>
                                    </p:set>
                                    <p:anim by="(-#ppt_w*2)" calcmode="lin" valueType="num">
                                      <p:cBhvr rctx="PPT">
                                        <p:cTn id="35" dur="1000" autoRev="1" fill="hold">
                                          <p:stCondLst>
                                            <p:cond delay="0"/>
                                          </p:stCondLst>
                                        </p:cTn>
                                        <p:tgtEl>
                                          <p:spTgt spid="41"/>
                                        </p:tgtEl>
                                        <p:attrNameLst>
                                          <p:attrName>ppt_w</p:attrName>
                                        </p:attrNameLst>
                                      </p:cBhvr>
                                    </p:anim>
                                    <p:anim by="(#ppt_w*0.50)" calcmode="lin" valueType="num">
                                      <p:cBhvr>
                                        <p:cTn id="36" dur="10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400"/>
                            </p:stCondLst>
                            <p:childTnLst>
                              <p:par>
                                <p:cTn id="40" presetID="53" presetClass="entr" presetSubtype="16"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par>
                          <p:cTn id="45" fill="hold">
                            <p:stCondLst>
                              <p:cond delay="5900"/>
                            </p:stCondLst>
                            <p:childTnLst>
                              <p:par>
                                <p:cTn id="46" presetID="53" presetClass="entr" presetSubtype="16"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animEffect transition="in" filter="fade">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4" y="195486"/>
            <a:ext cx="1515760" cy="72008"/>
            <a:chOff x="539552" y="195486"/>
            <a:chExt cx="1482080" cy="72008"/>
          </a:xfrm>
        </p:grpSpPr>
        <p:sp>
          <p:nvSpPr>
            <p:cNvPr id="3" name="矩形 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0" name="圆角矩形 19"/>
          <p:cNvSpPr/>
          <p:nvPr/>
        </p:nvSpPr>
        <p:spPr>
          <a:xfrm>
            <a:off x="520065" y="1287780"/>
            <a:ext cx="1247140" cy="25082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用户下订单</a:t>
            </a:r>
          </a:p>
        </p:txBody>
      </p:sp>
      <p:sp>
        <p:nvSpPr>
          <p:cNvPr id="4" name="椭圆 3"/>
          <p:cNvSpPr/>
          <p:nvPr/>
        </p:nvSpPr>
        <p:spPr>
          <a:xfrm>
            <a:off x="1035685" y="709295"/>
            <a:ext cx="215900" cy="2165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4" idx="4"/>
            <a:endCxn id="20" idx="0"/>
          </p:cNvCxnSpPr>
          <p:nvPr/>
        </p:nvCxnSpPr>
        <p:spPr>
          <a:xfrm>
            <a:off x="1143635" y="925830"/>
            <a:ext cx="0" cy="361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84860" y="1727835"/>
            <a:ext cx="7175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1143635" y="1538605"/>
            <a:ext cx="0" cy="18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502410" y="2010410"/>
            <a:ext cx="1247140" cy="41719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用户选择支付</a:t>
            </a:r>
          </a:p>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方式</a:t>
            </a:r>
          </a:p>
        </p:txBody>
      </p:sp>
      <p:cxnSp>
        <p:nvCxnSpPr>
          <p:cNvPr id="9" name="直接箭头连接符 8"/>
          <p:cNvCxnSpPr/>
          <p:nvPr/>
        </p:nvCxnSpPr>
        <p:spPr>
          <a:xfrm>
            <a:off x="1115695" y="1779270"/>
            <a:ext cx="412115" cy="231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02235" y="2606040"/>
            <a:ext cx="1247140" cy="25082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生成送货单</a:t>
            </a:r>
          </a:p>
        </p:txBody>
      </p:sp>
      <p:cxnSp>
        <p:nvCxnSpPr>
          <p:cNvPr id="14" name="直接箭头连接符 13"/>
          <p:cNvCxnSpPr/>
          <p:nvPr/>
        </p:nvCxnSpPr>
        <p:spPr>
          <a:xfrm flipH="1">
            <a:off x="612140" y="1771650"/>
            <a:ext cx="48006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2"/>
          </p:cNvCxnSpPr>
          <p:nvPr/>
        </p:nvCxnSpPr>
        <p:spPr>
          <a:xfrm flipH="1">
            <a:off x="2124075" y="2427605"/>
            <a:ext cx="1905"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菱形 15"/>
          <p:cNvSpPr/>
          <p:nvPr/>
        </p:nvSpPr>
        <p:spPr>
          <a:xfrm>
            <a:off x="1872615" y="2643505"/>
            <a:ext cx="504190" cy="215900"/>
          </a:xfrm>
          <a:prstGeom prst="diamond">
            <a:avLst/>
          </a:prstGeom>
          <a:solidFill>
            <a:schemeClr val="bg1"/>
          </a:solidFill>
          <a:ln>
            <a:solidFill>
              <a:srgbClr val="E74C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1501140" y="3049270"/>
            <a:ext cx="1247140" cy="25082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收款</a:t>
            </a:r>
          </a:p>
        </p:txBody>
      </p:sp>
      <p:cxnSp>
        <p:nvCxnSpPr>
          <p:cNvPr id="18" name="直接箭头连接符 17"/>
          <p:cNvCxnSpPr>
            <a:stCxn id="16" idx="2"/>
            <a:endCxn id="17" idx="0"/>
          </p:cNvCxnSpPr>
          <p:nvPr/>
        </p:nvCxnSpPr>
        <p:spPr>
          <a:xfrm>
            <a:off x="2124710" y="2859405"/>
            <a:ext cx="0" cy="189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501140" y="2816860"/>
            <a:ext cx="545465" cy="275590"/>
          </a:xfrm>
          <a:prstGeom prst="rect">
            <a:avLst/>
          </a:prstGeom>
          <a:noFill/>
        </p:spPr>
        <p:txBody>
          <a:bodyPr wrap="square" rtlCol="0">
            <a:spAutoFit/>
          </a:bodyPr>
          <a:lstStyle/>
          <a:p>
            <a:r>
              <a:rPr lang="en-US" altLang="zh-CN" sz="1200"/>
              <a:t>[NO]</a:t>
            </a:r>
            <a:endParaRPr lang="zh-CN" altLang="en-US" sz="1200"/>
          </a:p>
        </p:txBody>
      </p:sp>
      <p:cxnSp>
        <p:nvCxnSpPr>
          <p:cNvPr id="23" name="直接箭头连接符 22"/>
          <p:cNvCxnSpPr>
            <a:stCxn id="16" idx="3"/>
            <a:endCxn id="21" idx="2"/>
          </p:cNvCxnSpPr>
          <p:nvPr/>
        </p:nvCxnSpPr>
        <p:spPr>
          <a:xfrm flipV="1">
            <a:off x="2376805" y="2748915"/>
            <a:ext cx="143764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76805" y="2521585"/>
            <a:ext cx="1075055" cy="460375"/>
          </a:xfrm>
          <a:prstGeom prst="rect">
            <a:avLst/>
          </a:prstGeom>
          <a:noFill/>
        </p:spPr>
        <p:txBody>
          <a:bodyPr wrap="square" rtlCol="0">
            <a:spAutoFit/>
          </a:bodyPr>
          <a:lstStyle/>
          <a:p>
            <a:r>
              <a:rPr lang="zh-CN" altLang="en-US" sz="1200"/>
              <a:t>用户取消或订单超时</a:t>
            </a:r>
          </a:p>
        </p:txBody>
      </p:sp>
      <p:sp>
        <p:nvSpPr>
          <p:cNvPr id="25" name="文本框 24"/>
          <p:cNvSpPr txBox="1"/>
          <p:nvPr/>
        </p:nvSpPr>
        <p:spPr>
          <a:xfrm>
            <a:off x="3268980" y="2748915"/>
            <a:ext cx="545465" cy="275590"/>
          </a:xfrm>
          <a:prstGeom prst="rect">
            <a:avLst/>
          </a:prstGeom>
          <a:noFill/>
        </p:spPr>
        <p:txBody>
          <a:bodyPr wrap="square" rtlCol="0">
            <a:spAutoFit/>
          </a:bodyPr>
          <a:lstStyle/>
          <a:p>
            <a:r>
              <a:rPr lang="en-US" altLang="zh-CN" sz="1200"/>
              <a:t>[YES]</a:t>
            </a:r>
            <a:endParaRPr lang="zh-CN" altLang="en-US" sz="1200"/>
          </a:p>
        </p:txBody>
      </p:sp>
      <p:grpSp>
        <p:nvGrpSpPr>
          <p:cNvPr id="42" name="组合 41"/>
          <p:cNvGrpSpPr/>
          <p:nvPr/>
        </p:nvGrpSpPr>
        <p:grpSpPr>
          <a:xfrm>
            <a:off x="3778250" y="2604135"/>
            <a:ext cx="288290" cy="288290"/>
            <a:chOff x="5950" y="4101"/>
            <a:chExt cx="454" cy="454"/>
          </a:xfrm>
        </p:grpSpPr>
        <p:sp>
          <p:nvSpPr>
            <p:cNvPr id="21" name="椭圆 20"/>
            <p:cNvSpPr/>
            <p:nvPr/>
          </p:nvSpPr>
          <p:spPr>
            <a:xfrm>
              <a:off x="6007" y="4158"/>
              <a:ext cx="340" cy="34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950" y="4101"/>
              <a:ext cx="454" cy="454"/>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783590" y="3663950"/>
            <a:ext cx="7175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583565" y="2901315"/>
            <a:ext cx="460375" cy="678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1259840" y="3308350"/>
            <a:ext cx="427990" cy="271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518795" y="3877945"/>
            <a:ext cx="1247140" cy="25082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供货商送货</a:t>
            </a:r>
          </a:p>
        </p:txBody>
      </p:sp>
      <p:sp>
        <p:nvSpPr>
          <p:cNvPr id="32" name="圆角矩形 31"/>
          <p:cNvSpPr/>
          <p:nvPr/>
        </p:nvSpPr>
        <p:spPr>
          <a:xfrm>
            <a:off x="2204720" y="3794760"/>
            <a:ext cx="1247140" cy="41719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修改订单项状态</a:t>
            </a:r>
          </a:p>
        </p:txBody>
      </p:sp>
      <p:cxnSp>
        <p:nvCxnSpPr>
          <p:cNvPr id="33" name="直接箭头连接符 32"/>
          <p:cNvCxnSpPr>
            <a:stCxn id="31" idx="3"/>
            <a:endCxn id="32" idx="1"/>
          </p:cNvCxnSpPr>
          <p:nvPr/>
        </p:nvCxnSpPr>
        <p:spPr>
          <a:xfrm>
            <a:off x="1765935" y="4003675"/>
            <a:ext cx="4387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菱形 33"/>
          <p:cNvSpPr/>
          <p:nvPr/>
        </p:nvSpPr>
        <p:spPr>
          <a:xfrm>
            <a:off x="3745865" y="3912870"/>
            <a:ext cx="504190" cy="215900"/>
          </a:xfrm>
          <a:prstGeom prst="diamond">
            <a:avLst/>
          </a:prstGeom>
          <a:solidFill>
            <a:schemeClr val="bg1"/>
          </a:solidFill>
          <a:ln>
            <a:solidFill>
              <a:srgbClr val="E74C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a:endCxn id="31" idx="0"/>
          </p:cNvCxnSpPr>
          <p:nvPr/>
        </p:nvCxnSpPr>
        <p:spPr>
          <a:xfrm flipH="1">
            <a:off x="1142365" y="3656965"/>
            <a:ext cx="0" cy="220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1403985" y="3722370"/>
            <a:ext cx="0" cy="145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403985" y="3716020"/>
            <a:ext cx="2584450"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997960" y="3722370"/>
            <a:ext cx="0" cy="165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3521075" y="3716020"/>
            <a:ext cx="545465" cy="275590"/>
          </a:xfrm>
          <a:prstGeom prst="rect">
            <a:avLst/>
          </a:prstGeom>
          <a:noFill/>
        </p:spPr>
        <p:txBody>
          <a:bodyPr wrap="square" rtlCol="0">
            <a:spAutoFit/>
          </a:bodyPr>
          <a:lstStyle/>
          <a:p>
            <a:r>
              <a:rPr lang="en-US" altLang="zh-CN" sz="1200"/>
              <a:t>[NO]</a:t>
            </a:r>
            <a:endParaRPr lang="zh-CN" altLang="en-US" sz="1200"/>
          </a:p>
        </p:txBody>
      </p:sp>
      <p:cxnSp>
        <p:nvCxnSpPr>
          <p:cNvPr id="41" name="直接箭头连接符 40"/>
          <p:cNvCxnSpPr/>
          <p:nvPr/>
        </p:nvCxnSpPr>
        <p:spPr>
          <a:xfrm flipV="1">
            <a:off x="3451860" y="4020820"/>
            <a:ext cx="3422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853815" y="4431030"/>
            <a:ext cx="288290" cy="288290"/>
            <a:chOff x="5950" y="4101"/>
            <a:chExt cx="454" cy="454"/>
          </a:xfrm>
        </p:grpSpPr>
        <p:sp>
          <p:nvSpPr>
            <p:cNvPr id="44" name="椭圆 43"/>
            <p:cNvSpPr/>
            <p:nvPr/>
          </p:nvSpPr>
          <p:spPr>
            <a:xfrm>
              <a:off x="6007" y="4158"/>
              <a:ext cx="340" cy="34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950" y="4101"/>
              <a:ext cx="454" cy="454"/>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6" name="直接箭头连接符 45"/>
          <p:cNvCxnSpPr>
            <a:stCxn id="34" idx="2"/>
            <a:endCxn id="45" idx="0"/>
          </p:cNvCxnSpPr>
          <p:nvPr/>
        </p:nvCxnSpPr>
        <p:spPr>
          <a:xfrm>
            <a:off x="3997960" y="4128770"/>
            <a:ext cx="0" cy="30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3521075" y="4211955"/>
            <a:ext cx="545465" cy="275590"/>
          </a:xfrm>
          <a:prstGeom prst="rect">
            <a:avLst/>
          </a:prstGeom>
          <a:noFill/>
        </p:spPr>
        <p:txBody>
          <a:bodyPr wrap="square" rtlCol="0">
            <a:spAutoFit/>
          </a:bodyPr>
          <a:lstStyle/>
          <a:p>
            <a:r>
              <a:rPr lang="en-US" altLang="zh-CN" sz="1200"/>
              <a:t>[YES]</a:t>
            </a:r>
            <a:endParaRPr lang="zh-CN" altLang="en-US" sz="1200"/>
          </a:p>
        </p:txBody>
      </p:sp>
      <p:sp>
        <p:nvSpPr>
          <p:cNvPr id="48" name="文本框 47"/>
          <p:cNvSpPr txBox="1"/>
          <p:nvPr/>
        </p:nvSpPr>
        <p:spPr>
          <a:xfrm>
            <a:off x="4142105" y="4408170"/>
            <a:ext cx="850265" cy="275590"/>
          </a:xfrm>
          <a:prstGeom prst="rect">
            <a:avLst/>
          </a:prstGeom>
          <a:noFill/>
        </p:spPr>
        <p:txBody>
          <a:bodyPr wrap="square" rtlCol="0">
            <a:spAutoFit/>
          </a:bodyPr>
          <a:lstStyle/>
          <a:p>
            <a:r>
              <a:rPr lang="zh-CN" altLang="en-US" sz="1200"/>
              <a:t>订单完成</a:t>
            </a:r>
          </a:p>
        </p:txBody>
      </p:sp>
      <p:sp>
        <p:nvSpPr>
          <p:cNvPr id="49" name="文本框 48"/>
          <p:cNvSpPr txBox="1"/>
          <p:nvPr/>
        </p:nvSpPr>
        <p:spPr>
          <a:xfrm>
            <a:off x="4206875" y="3794760"/>
            <a:ext cx="1169670" cy="460375"/>
          </a:xfrm>
          <a:prstGeom prst="rect">
            <a:avLst/>
          </a:prstGeom>
          <a:noFill/>
        </p:spPr>
        <p:txBody>
          <a:bodyPr wrap="square" rtlCol="0">
            <a:spAutoFit/>
          </a:bodyPr>
          <a:lstStyle/>
          <a:p>
            <a:r>
              <a:rPr lang="zh-CN" altLang="en-US" sz="1200"/>
              <a:t>所有订单项已送货完毕</a:t>
            </a:r>
          </a:p>
        </p:txBody>
      </p:sp>
      <p:sp>
        <p:nvSpPr>
          <p:cNvPr id="50" name="文本框 49"/>
          <p:cNvSpPr txBox="1"/>
          <p:nvPr/>
        </p:nvSpPr>
        <p:spPr>
          <a:xfrm>
            <a:off x="4295775" y="903605"/>
            <a:ext cx="4517390" cy="1476375"/>
          </a:xfrm>
          <a:prstGeom prst="rect">
            <a:avLst/>
          </a:prstGeom>
          <a:noFill/>
        </p:spPr>
        <p:txBody>
          <a:bodyPr wrap="square" rtlCol="0">
            <a:spAutoFit/>
          </a:bodyPr>
          <a:lstStyle/>
          <a:p>
            <a:r>
              <a:rPr lang="zh-CN" altLang="en-US"/>
              <a:t>活动图（</a:t>
            </a:r>
            <a:r>
              <a:rPr lang="en-US" altLang="zh-CN"/>
              <a:t>activity diagram</a:t>
            </a:r>
            <a:r>
              <a:rPr lang="zh-CN" altLang="en-US"/>
              <a:t>）</a:t>
            </a:r>
            <a:r>
              <a:rPr lang="en-US" altLang="zh-CN"/>
              <a:t>.</a:t>
            </a:r>
            <a:r>
              <a:rPr lang="zh-CN" altLang="en-US"/>
              <a:t>活动图将进程或其他计算结构展示为计算机内部一步步的控制流和数据流。活动图专注于系统的动态视图。它对系统的功能建模和业务流程建模特别重要，并强调对象间的控制流程</a:t>
            </a:r>
          </a:p>
        </p:txBody>
      </p:sp>
      <p:sp>
        <p:nvSpPr>
          <p:cNvPr id="51" name="TextBox 47"/>
          <p:cNvSpPr txBox="1"/>
          <p:nvPr/>
        </p:nvSpPr>
        <p:spPr>
          <a:xfrm>
            <a:off x="1086415" y="398119"/>
            <a:ext cx="792480" cy="337185"/>
          </a:xfrm>
          <a:prstGeom prst="rect">
            <a:avLst/>
          </a:prstGeom>
          <a:noFill/>
        </p:spPr>
        <p:txBody>
          <a:bodyPr wrap="none" rtlCol="0">
            <a:spAutoFit/>
          </a:bodyPr>
          <a:lstStyle/>
          <a:p>
            <a:r>
              <a:rPr lang="zh-CN" altLang="zh-CN" sz="1600" b="1" dirty="0">
                <a:solidFill>
                  <a:schemeClr val="bg1">
                    <a:lumMod val="50000"/>
                  </a:schemeClr>
                </a:solidFill>
                <a:latin typeface="Impact" panose="020B0806030902050204" pitchFamily="34" charset="0"/>
                <a:ea typeface="微软雅黑" panose="020B0503020204020204" pitchFamily="34" charset="-122"/>
              </a:rPr>
              <a:t>活动图</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4" y="195486"/>
            <a:ext cx="1515760" cy="72008"/>
            <a:chOff x="539552" y="195486"/>
            <a:chExt cx="1482080" cy="72008"/>
          </a:xfrm>
        </p:grpSpPr>
        <p:sp>
          <p:nvSpPr>
            <p:cNvPr id="3" name="矩形 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3" name="TextBox 47"/>
          <p:cNvSpPr txBox="1"/>
          <p:nvPr/>
        </p:nvSpPr>
        <p:spPr>
          <a:xfrm>
            <a:off x="1086415" y="398119"/>
            <a:ext cx="792480" cy="337185"/>
          </a:xfrm>
          <a:prstGeom prst="rect">
            <a:avLst/>
          </a:prstGeom>
          <a:noFill/>
        </p:spPr>
        <p:txBody>
          <a:bodyPr wrap="none" rtlCol="0">
            <a:spAutoFit/>
          </a:bodyPr>
          <a:lstStyle/>
          <a:p>
            <a:r>
              <a:rPr lang="zh-CN" altLang="zh-CN" sz="1600" b="1" dirty="0">
                <a:solidFill>
                  <a:schemeClr val="bg1">
                    <a:lumMod val="50000"/>
                  </a:schemeClr>
                </a:solidFill>
                <a:latin typeface="Impact" panose="020B0806030902050204" pitchFamily="34" charset="0"/>
                <a:ea typeface="微软雅黑" panose="020B0503020204020204" pitchFamily="34" charset="-122"/>
              </a:rPr>
              <a:t>活动图</a:t>
            </a:r>
          </a:p>
        </p:txBody>
      </p:sp>
      <p:sp>
        <p:nvSpPr>
          <p:cNvPr id="16" name="圆角矩形 15"/>
          <p:cNvSpPr/>
          <p:nvPr/>
        </p:nvSpPr>
        <p:spPr>
          <a:xfrm>
            <a:off x="1303020" y="1369060"/>
            <a:ext cx="1384300" cy="34544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a:latin typeface="微软雅黑" panose="020B0503020204020204" pitchFamily="34" charset="-122"/>
                <a:ea typeface="微软雅黑" panose="020B0503020204020204" pitchFamily="34" charset="-122"/>
                <a:cs typeface="Arial Unicode MS" panose="020B0604020202020204" pitchFamily="34" charset="-122"/>
              </a:rPr>
              <a:t>用户下订单</a:t>
            </a:r>
          </a:p>
        </p:txBody>
      </p:sp>
      <p:sp>
        <p:nvSpPr>
          <p:cNvPr id="10" name=" 184"/>
          <p:cNvSpPr/>
          <p:nvPr/>
        </p:nvSpPr>
        <p:spPr>
          <a:xfrm>
            <a:off x="1944370" y="972820"/>
            <a:ext cx="144001" cy="1440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cxnSp>
        <p:nvCxnSpPr>
          <p:cNvPr id="4" name="直接箭头连接符 3"/>
          <p:cNvCxnSpPr/>
          <p:nvPr/>
        </p:nvCxnSpPr>
        <p:spPr>
          <a:xfrm flipH="1">
            <a:off x="2016760" y="1116965"/>
            <a:ext cx="0" cy="25200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1995170" y="1715135"/>
            <a:ext cx="200660" cy="20828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1602740" y="1923415"/>
            <a:ext cx="10800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989330" y="2333625"/>
            <a:ext cx="1441450" cy="35750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用户选择支付方式</a:t>
            </a:r>
          </a:p>
        </p:txBody>
      </p:sp>
      <p:sp>
        <p:nvSpPr>
          <p:cNvPr id="8" name="圆角矩形 7"/>
          <p:cNvSpPr/>
          <p:nvPr/>
        </p:nvSpPr>
        <p:spPr>
          <a:xfrm>
            <a:off x="3759200" y="2409825"/>
            <a:ext cx="1384300" cy="34544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a:latin typeface="微软雅黑" panose="020B0503020204020204" pitchFamily="34" charset="-122"/>
                <a:ea typeface="微软雅黑" panose="020B0503020204020204" pitchFamily="34" charset="-122"/>
                <a:cs typeface="Arial Unicode MS" panose="020B0604020202020204" pitchFamily="34" charset="-122"/>
              </a:rPr>
              <a:t>生成送货单</a:t>
            </a:r>
          </a:p>
        </p:txBody>
      </p:sp>
      <p:cxnSp>
        <p:nvCxnSpPr>
          <p:cNvPr id="19" name="直接箭头连接符 18"/>
          <p:cNvCxnSpPr/>
          <p:nvPr/>
        </p:nvCxnSpPr>
        <p:spPr>
          <a:xfrm flipH="1">
            <a:off x="1710055" y="2745105"/>
            <a:ext cx="0" cy="5760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6885305" y="2675255"/>
            <a:ext cx="1384300" cy="34544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a:latin typeface="微软雅黑" panose="020B0503020204020204" pitchFamily="34" charset="-122"/>
                <a:ea typeface="微软雅黑" panose="020B0503020204020204" pitchFamily="34" charset="-122"/>
                <a:cs typeface="Arial Unicode MS" panose="020B0604020202020204" pitchFamily="34" charset="-122"/>
              </a:rPr>
              <a:t>供应商送货</a:t>
            </a:r>
          </a:p>
        </p:txBody>
      </p:sp>
      <p:sp>
        <p:nvSpPr>
          <p:cNvPr id="21" name="圆角矩形 20"/>
          <p:cNvSpPr/>
          <p:nvPr/>
        </p:nvSpPr>
        <p:spPr>
          <a:xfrm>
            <a:off x="6885305" y="3852545"/>
            <a:ext cx="1442720" cy="34544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a:latin typeface="微软雅黑" panose="020B0503020204020204" pitchFamily="34" charset="-122"/>
                <a:ea typeface="微软雅黑" panose="020B0503020204020204" pitchFamily="34" charset="-122"/>
                <a:cs typeface="Arial Unicode MS" panose="020B0604020202020204" pitchFamily="34" charset="-122"/>
              </a:rPr>
              <a:t>修改订单项状态</a:t>
            </a:r>
          </a:p>
        </p:txBody>
      </p:sp>
      <p:cxnSp>
        <p:nvCxnSpPr>
          <p:cNvPr id="24" name="直接箭头连接符 23"/>
          <p:cNvCxnSpPr/>
          <p:nvPr/>
        </p:nvCxnSpPr>
        <p:spPr>
          <a:xfrm flipH="1">
            <a:off x="4943475" y="4022725"/>
            <a:ext cx="1908014" cy="57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流程图: 决策 24"/>
          <p:cNvSpPr/>
          <p:nvPr/>
        </p:nvSpPr>
        <p:spPr>
          <a:xfrm>
            <a:off x="4283710" y="3881755"/>
            <a:ext cx="659765" cy="258445"/>
          </a:xfrm>
          <a:prstGeom prst="flowChartDecision">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p:nvPr/>
        </p:nvCxnSpPr>
        <p:spPr>
          <a:xfrm flipH="1">
            <a:off x="4589780" y="4155440"/>
            <a:ext cx="0" cy="25200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流程图: 决策 28"/>
          <p:cNvSpPr/>
          <p:nvPr/>
        </p:nvSpPr>
        <p:spPr>
          <a:xfrm>
            <a:off x="1376045" y="3321050"/>
            <a:ext cx="668655" cy="210820"/>
          </a:xfrm>
          <a:prstGeom prst="flowChartDecision">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H="1">
            <a:off x="1710690" y="3573780"/>
            <a:ext cx="0" cy="5400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3759200" y="3279140"/>
            <a:ext cx="1384300" cy="29464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dirty="0">
                <a:latin typeface="微软雅黑" panose="020B0503020204020204" pitchFamily="34" charset="-122"/>
                <a:ea typeface="微软雅黑" panose="020B0503020204020204" pitchFamily="34" charset="-122"/>
                <a:cs typeface="Arial Unicode MS" panose="020B0604020202020204" pitchFamily="34" charset="-122"/>
              </a:rPr>
              <a:t>收款</a:t>
            </a:r>
          </a:p>
        </p:txBody>
      </p:sp>
      <p:cxnSp>
        <p:nvCxnSpPr>
          <p:cNvPr id="33" name="直接箭头连接符 32"/>
          <p:cNvCxnSpPr/>
          <p:nvPr/>
        </p:nvCxnSpPr>
        <p:spPr>
          <a:xfrm flipV="1">
            <a:off x="2033270" y="3423285"/>
            <a:ext cx="1584012" cy="63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141855" y="3165475"/>
            <a:ext cx="1341120" cy="521970"/>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用户取消或订</a:t>
            </a:r>
          </a:p>
          <a:p>
            <a:r>
              <a:rPr lang="zh-CN" altLang="en-US" sz="1400" b="1">
                <a:latin typeface="微软雅黑" panose="020B0503020204020204" pitchFamily="34" charset="-122"/>
                <a:ea typeface="微软雅黑" panose="020B0503020204020204" pitchFamily="34" charset="-122"/>
              </a:rPr>
              <a:t>单超过时限</a:t>
            </a:r>
          </a:p>
        </p:txBody>
      </p:sp>
      <p:sp>
        <p:nvSpPr>
          <p:cNvPr id="39" name="文本框 38"/>
          <p:cNvSpPr txBox="1"/>
          <p:nvPr/>
        </p:nvSpPr>
        <p:spPr>
          <a:xfrm>
            <a:off x="5186680" y="3812540"/>
            <a:ext cx="1030605" cy="460375"/>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所有订单项已送货完毕</a:t>
            </a:r>
          </a:p>
        </p:txBody>
      </p:sp>
      <p:cxnSp>
        <p:nvCxnSpPr>
          <p:cNvPr id="40" name="直接连接符 39"/>
          <p:cNvCxnSpPr/>
          <p:nvPr/>
        </p:nvCxnSpPr>
        <p:spPr>
          <a:xfrm>
            <a:off x="689610" y="734695"/>
            <a:ext cx="7848058" cy="635"/>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911215" y="2445385"/>
            <a:ext cx="0" cy="7200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 184"/>
          <p:cNvSpPr/>
          <p:nvPr/>
        </p:nvSpPr>
        <p:spPr>
          <a:xfrm>
            <a:off x="4517390" y="4407535"/>
            <a:ext cx="144001" cy="1440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cxnSp>
        <p:nvCxnSpPr>
          <p:cNvPr id="17" name="直接箭头连接符 16"/>
          <p:cNvCxnSpPr/>
          <p:nvPr/>
        </p:nvCxnSpPr>
        <p:spPr>
          <a:xfrm flipV="1">
            <a:off x="5186680" y="2931795"/>
            <a:ext cx="724535" cy="4914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208905" y="2491740"/>
            <a:ext cx="680085" cy="4108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7577455" y="3020695"/>
            <a:ext cx="0" cy="79200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5911215" y="2844800"/>
            <a:ext cx="972007" cy="63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 184"/>
          <p:cNvSpPr/>
          <p:nvPr/>
        </p:nvSpPr>
        <p:spPr>
          <a:xfrm>
            <a:off x="1637665" y="4113530"/>
            <a:ext cx="144001" cy="1440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cxnSp>
        <p:nvCxnSpPr>
          <p:cNvPr id="50" name="直接连接符 49"/>
          <p:cNvCxnSpPr/>
          <p:nvPr/>
        </p:nvCxnSpPr>
        <p:spPr>
          <a:xfrm>
            <a:off x="689610" y="734695"/>
            <a:ext cx="0" cy="3924029"/>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89610" y="4658995"/>
            <a:ext cx="7848058" cy="635"/>
          </a:xfrm>
          <a:prstGeom prst="line">
            <a:avLst/>
          </a:prstGeom>
          <a:ln w="19050">
            <a:solidFill>
              <a:srgbClr val="E74C2E"/>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537575" y="734695"/>
            <a:ext cx="0" cy="3924029"/>
          </a:xfrm>
          <a:prstGeom prst="line">
            <a:avLst/>
          </a:prstGeom>
          <a:ln w="28575">
            <a:solidFill>
              <a:srgbClr val="E74C2E"/>
            </a:solidFill>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2141855" y="1924050"/>
            <a:ext cx="1998345" cy="4311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6" idx="0"/>
          </p:cNvCxnSpPr>
          <p:nvPr/>
        </p:nvCxnSpPr>
        <p:spPr>
          <a:xfrm flipH="1">
            <a:off x="1710055" y="1924050"/>
            <a:ext cx="378460" cy="4095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357245" y="735330"/>
            <a:ext cx="0" cy="3924029"/>
          </a:xfrm>
          <a:prstGeom prst="line">
            <a:avLst/>
          </a:prstGeom>
          <a:ln w="28575">
            <a:solidFill>
              <a:srgbClr val="E74C2E"/>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396990" y="735330"/>
            <a:ext cx="0" cy="3924029"/>
          </a:xfrm>
          <a:prstGeom prst="line">
            <a:avLst/>
          </a:prstGeom>
          <a:ln w="28575">
            <a:solidFill>
              <a:srgbClr val="E74C2E"/>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757045" y="734695"/>
            <a:ext cx="676910" cy="306705"/>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客户</a:t>
            </a:r>
          </a:p>
        </p:txBody>
      </p:sp>
      <p:sp>
        <p:nvSpPr>
          <p:cNvPr id="58" name="文本框 57"/>
          <p:cNvSpPr txBox="1"/>
          <p:nvPr/>
        </p:nvSpPr>
        <p:spPr>
          <a:xfrm>
            <a:off x="4466590" y="810260"/>
            <a:ext cx="676910" cy="306705"/>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系统</a:t>
            </a:r>
          </a:p>
        </p:txBody>
      </p:sp>
      <p:sp>
        <p:nvSpPr>
          <p:cNvPr id="59" name="文本框 58"/>
          <p:cNvSpPr txBox="1"/>
          <p:nvPr/>
        </p:nvSpPr>
        <p:spPr>
          <a:xfrm>
            <a:off x="7239000" y="810260"/>
            <a:ext cx="1029970" cy="306705"/>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供应商</a:t>
            </a:r>
          </a:p>
        </p:txBody>
      </p:sp>
      <p:sp>
        <p:nvSpPr>
          <p:cNvPr id="60" name="文本框 59"/>
          <p:cNvSpPr txBox="1"/>
          <p:nvPr/>
        </p:nvSpPr>
        <p:spPr>
          <a:xfrm>
            <a:off x="4661535" y="4326255"/>
            <a:ext cx="1030605" cy="306705"/>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订单完成</a:t>
            </a:r>
          </a:p>
        </p:txBody>
      </p:sp>
      <p:sp>
        <p:nvSpPr>
          <p:cNvPr id="61" name="文本框 60"/>
          <p:cNvSpPr txBox="1"/>
          <p:nvPr/>
        </p:nvSpPr>
        <p:spPr>
          <a:xfrm>
            <a:off x="1838960" y="4019550"/>
            <a:ext cx="1030605" cy="306705"/>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订单取消</a:t>
            </a:r>
          </a:p>
        </p:txBody>
      </p:sp>
      <p:sp>
        <p:nvSpPr>
          <p:cNvPr id="62" name="文本框 61"/>
          <p:cNvSpPr txBox="1"/>
          <p:nvPr/>
        </p:nvSpPr>
        <p:spPr>
          <a:xfrm>
            <a:off x="1096645" y="3920490"/>
            <a:ext cx="660400" cy="337185"/>
          </a:xfrm>
          <a:prstGeom prst="rect">
            <a:avLst/>
          </a:prstGeom>
          <a:noFill/>
        </p:spPr>
        <p:txBody>
          <a:bodyPr wrap="square" rtlCol="0">
            <a:spAutoFit/>
          </a:bodyPr>
          <a:lstStyle/>
          <a:p>
            <a:r>
              <a:rPr lang="en-US" altLang="zh-CN" sz="1600"/>
              <a:t>YES</a:t>
            </a:r>
          </a:p>
        </p:txBody>
      </p:sp>
      <p:sp>
        <p:nvSpPr>
          <p:cNvPr id="63" name="文本框 62"/>
          <p:cNvSpPr txBox="1"/>
          <p:nvPr/>
        </p:nvSpPr>
        <p:spPr>
          <a:xfrm>
            <a:off x="4001135" y="4197985"/>
            <a:ext cx="660400" cy="337185"/>
          </a:xfrm>
          <a:prstGeom prst="rect">
            <a:avLst/>
          </a:prstGeom>
          <a:noFill/>
        </p:spPr>
        <p:txBody>
          <a:bodyPr wrap="square" rtlCol="0">
            <a:spAutoFit/>
          </a:bodyPr>
          <a:lstStyle/>
          <a:p>
            <a:r>
              <a:rPr lang="en-US" altLang="zh-CN" sz="1600"/>
              <a:t>YES</a:t>
            </a:r>
          </a:p>
        </p:txBody>
      </p:sp>
      <p:cxnSp>
        <p:nvCxnSpPr>
          <p:cNvPr id="64" name="直接箭头连接符 63"/>
          <p:cNvCxnSpPr/>
          <p:nvPr/>
        </p:nvCxnSpPr>
        <p:spPr>
          <a:xfrm flipV="1">
            <a:off x="4967605" y="3075305"/>
            <a:ext cx="2124710" cy="9442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5228590" y="3475355"/>
            <a:ext cx="660400" cy="337185"/>
          </a:xfrm>
          <a:prstGeom prst="rect">
            <a:avLst/>
          </a:prstGeom>
          <a:noFill/>
        </p:spPr>
        <p:txBody>
          <a:bodyPr wrap="square" rtlCol="0">
            <a:spAutoFit/>
          </a:bodyPr>
          <a:lstStyle/>
          <a:p>
            <a:r>
              <a:rPr lang="en-US" altLang="zh-CN" sz="1600"/>
              <a:t>NO</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4" y="195486"/>
            <a:ext cx="1515760" cy="72008"/>
            <a:chOff x="539552" y="195486"/>
            <a:chExt cx="1482080" cy="72008"/>
          </a:xfrm>
        </p:grpSpPr>
        <p:sp>
          <p:nvSpPr>
            <p:cNvPr id="3" name="矩形 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3" name="TextBox 47"/>
          <p:cNvSpPr txBox="1"/>
          <p:nvPr/>
        </p:nvSpPr>
        <p:spPr>
          <a:xfrm>
            <a:off x="1086415" y="398119"/>
            <a:ext cx="792480" cy="337185"/>
          </a:xfrm>
          <a:prstGeom prst="rect">
            <a:avLst/>
          </a:prstGeom>
          <a:noFill/>
        </p:spPr>
        <p:txBody>
          <a:bodyPr wrap="none" rtlCol="0">
            <a:spAutoFit/>
          </a:bodyPr>
          <a:lstStyle/>
          <a:p>
            <a:r>
              <a:rPr lang="zh-CN" altLang="zh-CN" sz="1600" b="1" dirty="0">
                <a:solidFill>
                  <a:schemeClr val="bg1">
                    <a:lumMod val="50000"/>
                  </a:schemeClr>
                </a:solidFill>
                <a:latin typeface="Impact" panose="020B0806030902050204" pitchFamily="34" charset="0"/>
                <a:ea typeface="微软雅黑" panose="020B0503020204020204" pitchFamily="34" charset="-122"/>
              </a:rPr>
              <a:t>状态图</a:t>
            </a:r>
          </a:p>
        </p:txBody>
      </p:sp>
      <p:sp>
        <p:nvSpPr>
          <p:cNvPr id="7" name="矩形 6"/>
          <p:cNvSpPr/>
          <p:nvPr/>
        </p:nvSpPr>
        <p:spPr>
          <a:xfrm>
            <a:off x="1272540" y="795020"/>
            <a:ext cx="7016750" cy="1023620"/>
          </a:xfrm>
          <a:prstGeom prst="rect">
            <a:avLst/>
          </a:prstGeom>
          <a:solidFill>
            <a:srgbClr val="E74C2E"/>
          </a:solidFill>
          <a:ln w="12700" cap="flat" cmpd="sng" algn="ctr">
            <a:noFill/>
            <a:prstDash val="solid"/>
            <a:miter lim="800000"/>
          </a:ln>
          <a:effectLst/>
        </p:spPr>
        <p:txBody>
          <a:bodyPr anchor="ctr"/>
          <a:lstStyle/>
          <a:p>
            <a:pPr eaLnBrk="1" fontAlgn="auto" hangingPunct="1">
              <a:spcBef>
                <a:spcPts val="0"/>
              </a:spcBef>
              <a:spcAft>
                <a:spcPts val="0"/>
              </a:spcAft>
              <a:defRPr/>
            </a:pPr>
            <a:r>
              <a:rPr lang="en-US" altLang="zh-CN" sz="1600" b="1" kern="0" dirty="0">
                <a:solidFill>
                  <a:srgbClr val="FFFFFF"/>
                </a:solidFill>
                <a:latin typeface="微软雅黑" panose="020B0503020204020204" pitchFamily="34" charset="-122"/>
                <a:ea typeface="微软雅黑" panose="020B0503020204020204" pitchFamily="34" charset="-122"/>
              </a:rPr>
              <a:t>  </a:t>
            </a:r>
            <a:r>
              <a:rPr lang="zh-CN" altLang="en-US" sz="1600" b="1" kern="0" dirty="0">
                <a:solidFill>
                  <a:srgbClr val="FFFFFF"/>
                </a:solidFill>
                <a:latin typeface="微软雅黑" panose="020B0503020204020204" pitchFamily="34" charset="-122"/>
                <a:ea typeface="微软雅黑" panose="020B0503020204020204" pitchFamily="34" charset="-122"/>
              </a:rPr>
              <a:t>状态图（</a:t>
            </a:r>
            <a:r>
              <a:rPr lang="en-US" altLang="zh-CN" sz="1600" b="1" kern="0" dirty="0">
                <a:solidFill>
                  <a:srgbClr val="FFFFFF"/>
                </a:solidFill>
                <a:latin typeface="微软雅黑" panose="020B0503020204020204" pitchFamily="34" charset="-122"/>
                <a:ea typeface="微软雅黑" panose="020B0503020204020204" pitchFamily="34" charset="-122"/>
              </a:rPr>
              <a:t>state diagram). </a:t>
            </a:r>
            <a:r>
              <a:rPr lang="zh-CN" altLang="en-US" sz="1600" b="1" kern="0" dirty="0">
                <a:solidFill>
                  <a:srgbClr val="FFFFFF"/>
                </a:solidFill>
                <a:latin typeface="微软雅黑" panose="020B0503020204020204" pitchFamily="34" charset="-122"/>
                <a:ea typeface="微软雅黑" panose="020B0503020204020204" pitchFamily="34" charset="-122"/>
              </a:rPr>
              <a:t>状态图描述一个状态机，它由状态、转移、事件和活动组成。状态图给出了对象的动态视图。它对于接口、类或协作行为建模尤为重要，而且它强调事件导致的对象行为，这非常有助于反应式系统建模。</a:t>
            </a:r>
          </a:p>
        </p:txBody>
      </p:sp>
      <p:sp>
        <p:nvSpPr>
          <p:cNvPr id="9" name="椭圆 44"/>
          <p:cNvSpPr>
            <a:spLocks noChangeArrowheads="1"/>
          </p:cNvSpPr>
          <p:nvPr/>
        </p:nvSpPr>
        <p:spPr bwMode="auto">
          <a:xfrm>
            <a:off x="628015" y="2595245"/>
            <a:ext cx="216002" cy="216002"/>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14" name="直接箭头连接符 13"/>
          <p:cNvCxnSpPr/>
          <p:nvPr/>
        </p:nvCxnSpPr>
        <p:spPr>
          <a:xfrm flipV="1">
            <a:off x="843915" y="2700020"/>
            <a:ext cx="720005"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1564005" y="2524125"/>
            <a:ext cx="1088390" cy="35750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Off</a:t>
            </a:r>
          </a:p>
        </p:txBody>
      </p:sp>
      <p:sp>
        <p:nvSpPr>
          <p:cNvPr id="22" name="手杖形箭头 21"/>
          <p:cNvSpPr/>
          <p:nvPr/>
        </p:nvSpPr>
        <p:spPr>
          <a:xfrm>
            <a:off x="1763395" y="2092325"/>
            <a:ext cx="575945" cy="431800"/>
          </a:xfrm>
          <a:prstGeom prst="uturnArrow">
            <a:avLst/>
          </a:prstGeom>
          <a:solidFill>
            <a:srgbClr val="CB35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圆角矩形 26"/>
          <p:cNvSpPr/>
          <p:nvPr/>
        </p:nvSpPr>
        <p:spPr>
          <a:xfrm>
            <a:off x="4852035" y="2524125"/>
            <a:ext cx="1088390" cy="35750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On</a:t>
            </a:r>
          </a:p>
        </p:txBody>
      </p:sp>
      <p:cxnSp>
        <p:nvCxnSpPr>
          <p:cNvPr id="28" name="直接箭头连接符 27"/>
          <p:cNvCxnSpPr/>
          <p:nvPr/>
        </p:nvCxnSpPr>
        <p:spPr>
          <a:xfrm flipV="1">
            <a:off x="2652395" y="2693670"/>
            <a:ext cx="2232016"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5973445" y="2700020"/>
            <a:ext cx="720005"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34" name="椭圆 44"/>
          <p:cNvSpPr>
            <a:spLocks noChangeArrowheads="1"/>
          </p:cNvSpPr>
          <p:nvPr/>
        </p:nvSpPr>
        <p:spPr bwMode="auto">
          <a:xfrm>
            <a:off x="6693535" y="2595245"/>
            <a:ext cx="216002" cy="216002"/>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6" name="文本框 35"/>
          <p:cNvSpPr txBox="1"/>
          <p:nvPr/>
        </p:nvSpPr>
        <p:spPr>
          <a:xfrm>
            <a:off x="2805430" y="2419985"/>
            <a:ext cx="2079625" cy="306705"/>
          </a:xfrm>
          <a:prstGeom prst="rect">
            <a:avLst/>
          </a:prstGeom>
          <a:noFill/>
        </p:spPr>
        <p:txBody>
          <a:bodyPr wrap="square" rtlCol="0">
            <a:spAutoFit/>
          </a:bodyPr>
          <a:lstStyle/>
          <a:p>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turnOn(</a:t>
            </a:r>
            <a:r>
              <a:rPr lang="zh-CN" altLang="zh-CN" sz="1400" b="1">
                <a:latin typeface="微软雅黑" panose="020B0503020204020204" pitchFamily="34" charset="-122"/>
                <a:ea typeface="微软雅黑" panose="020B0503020204020204" pitchFamily="34" charset="-122"/>
                <a:cs typeface="微软雅黑" panose="020B0503020204020204" pitchFamily="34" charset="-122"/>
              </a:rPr>
              <a:t>有水）</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烧水</a:t>
            </a:r>
          </a:p>
        </p:txBody>
      </p:sp>
      <p:cxnSp>
        <p:nvCxnSpPr>
          <p:cNvPr id="37" name="直接连接符 36"/>
          <p:cNvCxnSpPr/>
          <p:nvPr/>
        </p:nvCxnSpPr>
        <p:spPr>
          <a:xfrm>
            <a:off x="5396230" y="2881630"/>
            <a:ext cx="0" cy="370840"/>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156460" y="3252470"/>
            <a:ext cx="3240024" cy="63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2156460" y="2943225"/>
            <a:ext cx="0" cy="309245"/>
          </a:xfrm>
          <a:prstGeom prst="straightConnector1">
            <a:avLst/>
          </a:prstGeom>
          <a:ln>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813050" y="3253105"/>
            <a:ext cx="2079625" cy="306705"/>
          </a:xfrm>
          <a:prstGeom prst="rect">
            <a:avLst/>
          </a:prstGeom>
          <a:noFill/>
        </p:spPr>
        <p:txBody>
          <a:bodyPr wrap="square" rtlCol="0">
            <a:spAutoFit/>
          </a:bodyPr>
          <a:lstStyle/>
          <a:p>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水开了</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/turnOff</a:t>
            </a:r>
          </a:p>
        </p:txBody>
      </p:sp>
      <p:sp>
        <p:nvSpPr>
          <p:cNvPr id="44" name="圆角矩形 43"/>
          <p:cNvSpPr/>
          <p:nvPr/>
        </p:nvSpPr>
        <p:spPr>
          <a:xfrm>
            <a:off x="1564005" y="4184015"/>
            <a:ext cx="1088390" cy="35750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Off</a:t>
            </a:r>
          </a:p>
        </p:txBody>
      </p:sp>
      <p:cxnSp>
        <p:nvCxnSpPr>
          <p:cNvPr id="46" name="直接箭头连接符 45"/>
          <p:cNvCxnSpPr/>
          <p:nvPr/>
        </p:nvCxnSpPr>
        <p:spPr>
          <a:xfrm flipV="1">
            <a:off x="2660650" y="4359910"/>
            <a:ext cx="2232016"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4892675" y="4184015"/>
            <a:ext cx="1088390" cy="35750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On</a:t>
            </a:r>
          </a:p>
        </p:txBody>
      </p:sp>
      <p:sp>
        <p:nvSpPr>
          <p:cNvPr id="66" name="椭圆 44"/>
          <p:cNvSpPr>
            <a:spLocks noChangeArrowheads="1"/>
          </p:cNvSpPr>
          <p:nvPr/>
        </p:nvSpPr>
        <p:spPr bwMode="auto">
          <a:xfrm>
            <a:off x="2015490" y="4053205"/>
            <a:ext cx="72001" cy="72001"/>
          </a:xfrm>
          <a:prstGeom prst="ellipse">
            <a:avLst/>
          </a:prstGeom>
          <a:solidFill>
            <a:srgbClr val="FF0000"/>
          </a:solidFill>
          <a:ln w="12700">
            <a:solidFill>
              <a:srgbClr val="FF0000"/>
            </a:solidFill>
            <a:beve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2" name="任意多边形 71"/>
          <p:cNvSpPr/>
          <p:nvPr/>
        </p:nvSpPr>
        <p:spPr>
          <a:xfrm>
            <a:off x="2059940" y="3825240"/>
            <a:ext cx="271145" cy="194945"/>
          </a:xfrm>
          <a:custGeom>
            <a:avLst/>
            <a:gdLst>
              <a:gd name="connisteX0" fmla="*/ 0 w 271145"/>
              <a:gd name="connsiteY0" fmla="*/ 194945 h 194945"/>
              <a:gd name="connisteX1" fmla="*/ 109855 w 271145"/>
              <a:gd name="connsiteY1" fmla="*/ 85090 h 194945"/>
              <a:gd name="connisteX2" fmla="*/ 271145 w 271145"/>
              <a:gd name="connsiteY2" fmla="*/ 0 h 194945"/>
            </a:gdLst>
            <a:ahLst/>
            <a:cxnLst>
              <a:cxn ang="0">
                <a:pos x="connisteX0" y="connsiteY0"/>
              </a:cxn>
              <a:cxn ang="0">
                <a:pos x="connisteX1" y="connsiteY1"/>
              </a:cxn>
              <a:cxn ang="0">
                <a:pos x="connisteX2" y="connsiteY2"/>
              </a:cxn>
            </a:cxnLst>
            <a:rect l="l" t="t" r="r" b="b"/>
            <a:pathLst>
              <a:path w="271145" h="194945">
                <a:moveTo>
                  <a:pt x="0" y="194945"/>
                </a:moveTo>
                <a:cubicBezTo>
                  <a:pt x="19050" y="174625"/>
                  <a:pt x="55880" y="123825"/>
                  <a:pt x="109855" y="85090"/>
                </a:cubicBezTo>
                <a:cubicBezTo>
                  <a:pt x="163830" y="46355"/>
                  <a:pt x="241300" y="14605"/>
                  <a:pt x="271145" y="0"/>
                </a:cubicBez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2339340" y="3706495"/>
            <a:ext cx="821055"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源状态</a:t>
            </a:r>
          </a:p>
        </p:txBody>
      </p:sp>
      <p:sp>
        <p:nvSpPr>
          <p:cNvPr id="74" name="文本框 73"/>
          <p:cNvSpPr txBox="1"/>
          <p:nvPr/>
        </p:nvSpPr>
        <p:spPr>
          <a:xfrm>
            <a:off x="2813050" y="4020185"/>
            <a:ext cx="2079625" cy="306705"/>
          </a:xfrm>
          <a:prstGeom prst="rect">
            <a:avLst/>
          </a:prstGeom>
          <a:noFill/>
        </p:spPr>
        <p:txBody>
          <a:bodyPr wrap="square" rtlCol="0">
            <a:spAutoFit/>
          </a:bodyPr>
          <a:lstStyle/>
          <a:p>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turnOn(</a:t>
            </a:r>
            <a:r>
              <a:rPr lang="zh-CN" altLang="zh-CN" sz="1400" b="1">
                <a:latin typeface="微软雅黑" panose="020B0503020204020204" pitchFamily="34" charset="-122"/>
                <a:ea typeface="微软雅黑" panose="020B0503020204020204" pitchFamily="34" charset="-122"/>
                <a:cs typeface="微软雅黑" panose="020B0503020204020204" pitchFamily="34" charset="-122"/>
              </a:rPr>
              <a:t>有水）</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烧水</a:t>
            </a:r>
          </a:p>
        </p:txBody>
      </p:sp>
      <p:sp>
        <p:nvSpPr>
          <p:cNvPr id="75" name="椭圆 44"/>
          <p:cNvSpPr>
            <a:spLocks noChangeArrowheads="1"/>
          </p:cNvSpPr>
          <p:nvPr/>
        </p:nvSpPr>
        <p:spPr bwMode="auto">
          <a:xfrm>
            <a:off x="3126740" y="4020185"/>
            <a:ext cx="72001" cy="72001"/>
          </a:xfrm>
          <a:prstGeom prst="ellipse">
            <a:avLst/>
          </a:prstGeom>
          <a:solidFill>
            <a:srgbClr val="FF0000"/>
          </a:solidFill>
          <a:ln w="12700">
            <a:solidFill>
              <a:srgbClr val="FF0000"/>
            </a:solidFill>
            <a:beve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6" name="任意多边形 75"/>
          <p:cNvSpPr/>
          <p:nvPr/>
        </p:nvSpPr>
        <p:spPr>
          <a:xfrm>
            <a:off x="3126740" y="3825240"/>
            <a:ext cx="271145" cy="194945"/>
          </a:xfrm>
          <a:custGeom>
            <a:avLst/>
            <a:gdLst>
              <a:gd name="connisteX0" fmla="*/ 0 w 271145"/>
              <a:gd name="connsiteY0" fmla="*/ 194945 h 194945"/>
              <a:gd name="connisteX1" fmla="*/ 109855 w 271145"/>
              <a:gd name="connsiteY1" fmla="*/ 85090 h 194945"/>
              <a:gd name="connisteX2" fmla="*/ 271145 w 271145"/>
              <a:gd name="connsiteY2" fmla="*/ 0 h 194945"/>
            </a:gdLst>
            <a:ahLst/>
            <a:cxnLst>
              <a:cxn ang="0">
                <a:pos x="connisteX0" y="connsiteY0"/>
              </a:cxn>
              <a:cxn ang="0">
                <a:pos x="connisteX1" y="connsiteY1"/>
              </a:cxn>
              <a:cxn ang="0">
                <a:pos x="connisteX2" y="connsiteY2"/>
              </a:cxn>
            </a:cxnLst>
            <a:rect l="l" t="t" r="r" b="b"/>
            <a:pathLst>
              <a:path w="271145" h="194945">
                <a:moveTo>
                  <a:pt x="0" y="194945"/>
                </a:moveTo>
                <a:cubicBezTo>
                  <a:pt x="19050" y="174625"/>
                  <a:pt x="55880" y="123825"/>
                  <a:pt x="109855" y="85090"/>
                </a:cubicBezTo>
                <a:cubicBezTo>
                  <a:pt x="163830" y="46355"/>
                  <a:pt x="241300" y="14605"/>
                  <a:pt x="271145" y="0"/>
                </a:cubicBez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3357880" y="3652520"/>
            <a:ext cx="821055"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触发事件</a:t>
            </a:r>
          </a:p>
        </p:txBody>
      </p:sp>
      <p:sp>
        <p:nvSpPr>
          <p:cNvPr id="78" name="椭圆 44"/>
          <p:cNvSpPr>
            <a:spLocks noChangeArrowheads="1"/>
          </p:cNvSpPr>
          <p:nvPr/>
        </p:nvSpPr>
        <p:spPr bwMode="auto">
          <a:xfrm>
            <a:off x="4389755" y="3982085"/>
            <a:ext cx="72001" cy="72001"/>
          </a:xfrm>
          <a:prstGeom prst="ellipse">
            <a:avLst/>
          </a:prstGeom>
          <a:solidFill>
            <a:srgbClr val="FF0000"/>
          </a:solidFill>
          <a:ln w="12700">
            <a:solidFill>
              <a:srgbClr val="FF0000"/>
            </a:solidFill>
            <a:beve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9" name="任意多边形 78"/>
          <p:cNvSpPr/>
          <p:nvPr/>
        </p:nvSpPr>
        <p:spPr>
          <a:xfrm>
            <a:off x="4432300" y="3749040"/>
            <a:ext cx="254000" cy="228600"/>
          </a:xfrm>
          <a:custGeom>
            <a:avLst/>
            <a:gdLst>
              <a:gd name="connisteX0" fmla="*/ 0 w 254000"/>
              <a:gd name="connsiteY0" fmla="*/ 228600 h 228600"/>
              <a:gd name="connisteX1" fmla="*/ 135255 w 254000"/>
              <a:gd name="connsiteY1" fmla="*/ 85090 h 228600"/>
              <a:gd name="connisteX2" fmla="*/ 254000 w 254000"/>
              <a:gd name="connsiteY2" fmla="*/ 0 h 228600"/>
            </a:gdLst>
            <a:ahLst/>
            <a:cxnLst>
              <a:cxn ang="0">
                <a:pos x="connisteX0" y="connsiteY0"/>
              </a:cxn>
              <a:cxn ang="0">
                <a:pos x="connisteX1" y="connsiteY1"/>
              </a:cxn>
              <a:cxn ang="0">
                <a:pos x="connisteX2" y="connsiteY2"/>
              </a:cxn>
            </a:cxnLst>
            <a:rect l="l" t="t" r="r" b="b"/>
            <a:pathLst>
              <a:path w="254000" h="228600">
                <a:moveTo>
                  <a:pt x="0" y="228600"/>
                </a:moveTo>
                <a:cubicBezTo>
                  <a:pt x="24765" y="201295"/>
                  <a:pt x="84455" y="130810"/>
                  <a:pt x="135255" y="85090"/>
                </a:cubicBezTo>
                <a:cubicBezTo>
                  <a:pt x="186055" y="39370"/>
                  <a:pt x="233045" y="13970"/>
                  <a:pt x="254000" y="0"/>
                </a:cubicBez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4634865" y="3559810"/>
            <a:ext cx="821055"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动作</a:t>
            </a:r>
          </a:p>
        </p:txBody>
      </p:sp>
      <p:sp>
        <p:nvSpPr>
          <p:cNvPr id="81" name="椭圆 44"/>
          <p:cNvSpPr>
            <a:spLocks noChangeArrowheads="1"/>
          </p:cNvSpPr>
          <p:nvPr/>
        </p:nvSpPr>
        <p:spPr bwMode="auto">
          <a:xfrm>
            <a:off x="5360670" y="4053205"/>
            <a:ext cx="72001" cy="72001"/>
          </a:xfrm>
          <a:prstGeom prst="ellipse">
            <a:avLst/>
          </a:prstGeom>
          <a:solidFill>
            <a:srgbClr val="FF0000"/>
          </a:solidFill>
          <a:ln w="12700">
            <a:solidFill>
              <a:srgbClr val="FF0000"/>
            </a:solidFill>
            <a:beve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2" name="任意多边形 81"/>
          <p:cNvSpPr/>
          <p:nvPr/>
        </p:nvSpPr>
        <p:spPr>
          <a:xfrm>
            <a:off x="5396230" y="3824605"/>
            <a:ext cx="254000" cy="228600"/>
          </a:xfrm>
          <a:custGeom>
            <a:avLst/>
            <a:gdLst>
              <a:gd name="connisteX0" fmla="*/ 0 w 254000"/>
              <a:gd name="connsiteY0" fmla="*/ 228600 h 228600"/>
              <a:gd name="connisteX1" fmla="*/ 135255 w 254000"/>
              <a:gd name="connsiteY1" fmla="*/ 85090 h 228600"/>
              <a:gd name="connisteX2" fmla="*/ 254000 w 254000"/>
              <a:gd name="connsiteY2" fmla="*/ 0 h 228600"/>
            </a:gdLst>
            <a:ahLst/>
            <a:cxnLst>
              <a:cxn ang="0">
                <a:pos x="connisteX0" y="connsiteY0"/>
              </a:cxn>
              <a:cxn ang="0">
                <a:pos x="connisteX1" y="connsiteY1"/>
              </a:cxn>
              <a:cxn ang="0">
                <a:pos x="connisteX2" y="connsiteY2"/>
              </a:cxn>
            </a:cxnLst>
            <a:rect l="l" t="t" r="r" b="b"/>
            <a:pathLst>
              <a:path w="254000" h="228600">
                <a:moveTo>
                  <a:pt x="0" y="228600"/>
                </a:moveTo>
                <a:cubicBezTo>
                  <a:pt x="24765" y="201295"/>
                  <a:pt x="84455" y="130810"/>
                  <a:pt x="135255" y="85090"/>
                </a:cubicBezTo>
                <a:cubicBezTo>
                  <a:pt x="186055" y="39370"/>
                  <a:pt x="233045" y="13970"/>
                  <a:pt x="254000" y="0"/>
                </a:cubicBez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a:off x="5432425" y="3559810"/>
            <a:ext cx="821055"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目标状态</a:t>
            </a:r>
          </a:p>
        </p:txBody>
      </p:sp>
      <p:sp>
        <p:nvSpPr>
          <p:cNvPr id="84" name="椭圆 44"/>
          <p:cNvSpPr>
            <a:spLocks noChangeArrowheads="1"/>
          </p:cNvSpPr>
          <p:nvPr/>
        </p:nvSpPr>
        <p:spPr bwMode="auto">
          <a:xfrm>
            <a:off x="3740785" y="4288155"/>
            <a:ext cx="72001" cy="72001"/>
          </a:xfrm>
          <a:prstGeom prst="ellipse">
            <a:avLst/>
          </a:prstGeom>
          <a:solidFill>
            <a:srgbClr val="FF0000"/>
          </a:solidFill>
          <a:ln w="12700">
            <a:solidFill>
              <a:srgbClr val="FF0000"/>
            </a:solidFill>
            <a:beve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5" name="任意多边形 84"/>
          <p:cNvSpPr/>
          <p:nvPr/>
        </p:nvSpPr>
        <p:spPr>
          <a:xfrm>
            <a:off x="3669665" y="4392930"/>
            <a:ext cx="101600" cy="135890"/>
          </a:xfrm>
          <a:custGeom>
            <a:avLst/>
            <a:gdLst>
              <a:gd name="connisteX0" fmla="*/ 101600 w 101600"/>
              <a:gd name="connsiteY0" fmla="*/ 0 h 135890"/>
              <a:gd name="connisteX1" fmla="*/ 0 w 101600"/>
              <a:gd name="connsiteY1" fmla="*/ 135890 h 135890"/>
            </a:gdLst>
            <a:ahLst/>
            <a:cxnLst>
              <a:cxn ang="0">
                <a:pos x="connisteX0" y="connsiteY0"/>
              </a:cxn>
              <a:cxn ang="0">
                <a:pos x="connisteX1" y="connsiteY1"/>
              </a:cxn>
            </a:cxnLst>
            <a:rect l="l" t="t" r="r" b="b"/>
            <a:pathLst>
              <a:path w="101600" h="135890">
                <a:moveTo>
                  <a:pt x="101600" y="0"/>
                </a:moveTo>
                <a:cubicBezTo>
                  <a:pt x="67945" y="45085"/>
                  <a:pt x="33655" y="90805"/>
                  <a:pt x="0" y="135890"/>
                </a:cubicBez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p:cNvSpPr txBox="1"/>
          <p:nvPr/>
        </p:nvSpPr>
        <p:spPr>
          <a:xfrm>
            <a:off x="3126740" y="4469130"/>
            <a:ext cx="821055"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监护条件</a:t>
            </a:r>
          </a:p>
        </p:txBody>
      </p:sp>
      <p:sp>
        <p:nvSpPr>
          <p:cNvPr id="87" name="椭圆 44"/>
          <p:cNvSpPr>
            <a:spLocks noChangeArrowheads="1"/>
          </p:cNvSpPr>
          <p:nvPr/>
        </p:nvSpPr>
        <p:spPr bwMode="auto">
          <a:xfrm>
            <a:off x="4360545" y="4288155"/>
            <a:ext cx="72001" cy="72001"/>
          </a:xfrm>
          <a:prstGeom prst="ellipse">
            <a:avLst/>
          </a:prstGeom>
          <a:solidFill>
            <a:srgbClr val="FF0000"/>
          </a:solidFill>
          <a:ln w="12700">
            <a:solidFill>
              <a:srgbClr val="FF0000"/>
            </a:solidFill>
            <a:beve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9" name="任意多边形 88"/>
          <p:cNvSpPr/>
          <p:nvPr/>
        </p:nvSpPr>
        <p:spPr>
          <a:xfrm>
            <a:off x="4321810" y="4342130"/>
            <a:ext cx="93345" cy="194945"/>
          </a:xfrm>
          <a:custGeom>
            <a:avLst/>
            <a:gdLst>
              <a:gd name="connisteX0" fmla="*/ 93345 w 93345"/>
              <a:gd name="connsiteY0" fmla="*/ 0 h 194945"/>
              <a:gd name="connisteX1" fmla="*/ 0 w 93345"/>
              <a:gd name="connsiteY1" fmla="*/ 194945 h 194945"/>
            </a:gdLst>
            <a:ahLst/>
            <a:cxnLst>
              <a:cxn ang="0">
                <a:pos x="connisteX0" y="connsiteY0"/>
              </a:cxn>
              <a:cxn ang="0">
                <a:pos x="connisteX1" y="connsiteY1"/>
              </a:cxn>
            </a:cxnLst>
            <a:rect l="l" t="t" r="r" b="b"/>
            <a:pathLst>
              <a:path w="93345" h="194945">
                <a:moveTo>
                  <a:pt x="93345" y="0"/>
                </a:moveTo>
                <a:cubicBezTo>
                  <a:pt x="62230" y="64770"/>
                  <a:pt x="31115" y="130175"/>
                  <a:pt x="0" y="194945"/>
                </a:cubicBez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p:cNvSpPr txBox="1"/>
          <p:nvPr/>
        </p:nvSpPr>
        <p:spPr>
          <a:xfrm>
            <a:off x="4071620" y="4469130"/>
            <a:ext cx="821055"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转换</a:t>
            </a:r>
          </a:p>
        </p:txBody>
      </p:sp>
      <p:sp>
        <p:nvSpPr>
          <p:cNvPr id="91" name="文本框 90"/>
          <p:cNvSpPr txBox="1"/>
          <p:nvPr/>
        </p:nvSpPr>
        <p:spPr>
          <a:xfrm>
            <a:off x="6050915" y="2367915"/>
            <a:ext cx="990600" cy="368300"/>
          </a:xfrm>
          <a:prstGeom prst="rect">
            <a:avLst/>
          </a:prstGeom>
          <a:noFill/>
        </p:spPr>
        <p:txBody>
          <a:bodyPr wrap="square" rtlCol="0">
            <a:spAutoFit/>
          </a:bodyPr>
          <a:lstStyle/>
          <a:p>
            <a:r>
              <a:rPr lang="zh-CN" altLang="en-US" b="1"/>
              <a:t>烧杯</a:t>
            </a:r>
          </a:p>
        </p:txBody>
      </p:sp>
      <p:sp>
        <p:nvSpPr>
          <p:cNvPr id="92" name="文本框 91"/>
          <p:cNvSpPr txBox="1"/>
          <p:nvPr/>
        </p:nvSpPr>
        <p:spPr>
          <a:xfrm>
            <a:off x="1517015" y="1818640"/>
            <a:ext cx="1288415" cy="306705"/>
          </a:xfrm>
          <a:prstGeom prst="rect">
            <a:avLst/>
          </a:prstGeom>
          <a:noFill/>
        </p:spPr>
        <p:txBody>
          <a:bodyPr wrap="square" rtlCol="0">
            <a:spAutoFit/>
          </a:bodyPr>
          <a:lstStyle/>
          <a:p>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turnOn(</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没水）</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4" y="195486"/>
            <a:ext cx="1515760" cy="72008"/>
            <a:chOff x="539552" y="195486"/>
            <a:chExt cx="1482080" cy="72008"/>
          </a:xfrm>
        </p:grpSpPr>
        <p:sp>
          <p:nvSpPr>
            <p:cNvPr id="3" name="矩形 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3" name="TextBox 47"/>
          <p:cNvSpPr txBox="1"/>
          <p:nvPr/>
        </p:nvSpPr>
        <p:spPr>
          <a:xfrm>
            <a:off x="1086415" y="398119"/>
            <a:ext cx="792480" cy="337185"/>
          </a:xfrm>
          <a:prstGeom prst="rect">
            <a:avLst/>
          </a:prstGeom>
          <a:noFill/>
        </p:spPr>
        <p:txBody>
          <a:bodyPr wrap="none" rtlCol="0">
            <a:spAutoFit/>
          </a:bodyPr>
          <a:lstStyle/>
          <a:p>
            <a:r>
              <a:rPr lang="zh-CN" altLang="zh-CN" sz="1600" b="1" dirty="0">
                <a:solidFill>
                  <a:schemeClr val="bg1">
                    <a:lumMod val="50000"/>
                  </a:schemeClr>
                </a:solidFill>
                <a:latin typeface="Impact" panose="020B0806030902050204" pitchFamily="34" charset="0"/>
                <a:ea typeface="微软雅黑" panose="020B0503020204020204" pitchFamily="34" charset="-122"/>
              </a:rPr>
              <a:t>状态图</a:t>
            </a:r>
          </a:p>
        </p:txBody>
      </p:sp>
      <p:sp>
        <p:nvSpPr>
          <p:cNvPr id="5" name="文本框 4"/>
          <p:cNvSpPr txBox="1"/>
          <p:nvPr/>
        </p:nvSpPr>
        <p:spPr>
          <a:xfrm>
            <a:off x="434340" y="735330"/>
            <a:ext cx="8314690" cy="1568450"/>
          </a:xfrm>
          <a:prstGeom prst="rect">
            <a:avLst/>
          </a:prstGeom>
          <a:solidFill>
            <a:schemeClr val="accent1"/>
          </a:solidFill>
          <a:ln>
            <a:solidFill>
              <a:schemeClr val="accent1"/>
            </a:solidFill>
          </a:ln>
        </p:spPr>
        <p:txBody>
          <a:bodyPr wrap="square" rtlCol="0">
            <a:spAutoFit/>
          </a:bodyPr>
          <a:lstStyle/>
          <a:p>
            <a:r>
              <a:rPr lang="zh-CN" altLang="en-US" sz="1600">
                <a:solidFill>
                  <a:schemeClr val="bg1"/>
                </a:solidFill>
              </a:rPr>
              <a:t>在订单处理的过程中，会员可以点击</a:t>
            </a:r>
            <a:r>
              <a:rPr lang="en-US" altLang="zh-CN" sz="1600">
                <a:solidFill>
                  <a:schemeClr val="bg1"/>
                </a:solidFill>
              </a:rPr>
              <a:t>“</a:t>
            </a:r>
            <a:r>
              <a:rPr lang="zh-CN" altLang="en-US" sz="1600">
                <a:solidFill>
                  <a:schemeClr val="bg1"/>
                </a:solidFill>
              </a:rPr>
              <a:t>取消订单</a:t>
            </a:r>
            <a:r>
              <a:rPr lang="en-US" altLang="zh-CN" sz="1600">
                <a:solidFill>
                  <a:schemeClr val="bg1"/>
                </a:solidFill>
              </a:rPr>
              <a:t>”</a:t>
            </a:r>
            <a:r>
              <a:rPr lang="zh-CN" altLang="en-US" sz="1600">
                <a:solidFill>
                  <a:schemeClr val="bg1"/>
                </a:solidFill>
              </a:rPr>
              <a:t>取消该订单。如果支付失败，该订单将被标记为挂起状态，可后续重新支付，如果挂起超时</a:t>
            </a:r>
            <a:r>
              <a:rPr lang="en-US" altLang="zh-CN" sz="1600">
                <a:solidFill>
                  <a:schemeClr val="bg1"/>
                </a:solidFill>
              </a:rPr>
              <a:t>30</a:t>
            </a:r>
            <a:r>
              <a:rPr lang="zh-CN" altLang="en-US" sz="1600">
                <a:solidFill>
                  <a:schemeClr val="bg1"/>
                </a:solidFill>
              </a:rPr>
              <a:t>分钟未支付，系统将自动取消该订单。订单支付成功后，系统判定订单类型：</a:t>
            </a:r>
          </a:p>
          <a:p>
            <a:r>
              <a:rPr lang="zh-CN" altLang="en-US" sz="1600">
                <a:solidFill>
                  <a:schemeClr val="bg1"/>
                </a:solidFill>
              </a:rPr>
              <a:t>（</a:t>
            </a:r>
            <a:r>
              <a:rPr lang="en-US" altLang="zh-CN" sz="1600">
                <a:solidFill>
                  <a:schemeClr val="bg1"/>
                </a:solidFill>
              </a:rPr>
              <a:t>1</a:t>
            </a:r>
            <a:r>
              <a:rPr lang="zh-CN" altLang="en-US" sz="1600">
                <a:solidFill>
                  <a:schemeClr val="bg1"/>
                </a:solidFill>
              </a:rPr>
              <a:t>）对于常规订单，标记为备货状态，订单信息发送到货运部，完成打包后交付快递发货；（</a:t>
            </a:r>
            <a:r>
              <a:rPr lang="en-US" altLang="zh-CN" sz="1600">
                <a:solidFill>
                  <a:schemeClr val="bg1"/>
                </a:solidFill>
              </a:rPr>
              <a:t>2</a:t>
            </a:r>
            <a:r>
              <a:rPr lang="zh-CN" altLang="en-US" sz="1600">
                <a:solidFill>
                  <a:schemeClr val="bg1"/>
                </a:solidFill>
              </a:rPr>
              <a:t>）对于定制订单，会自动进入定制状态，定制完成后交付快递发货。会员在系统中点击</a:t>
            </a:r>
            <a:r>
              <a:rPr lang="en-US" altLang="zh-CN" sz="1600">
                <a:solidFill>
                  <a:schemeClr val="bg1"/>
                </a:solidFill>
              </a:rPr>
              <a:t>“</a:t>
            </a:r>
            <a:r>
              <a:rPr lang="zh-CN" altLang="en-US" sz="1600">
                <a:solidFill>
                  <a:schemeClr val="bg1"/>
                </a:solidFill>
              </a:rPr>
              <a:t>收货</a:t>
            </a:r>
            <a:r>
              <a:rPr lang="en-US" altLang="zh-CN" sz="1600">
                <a:solidFill>
                  <a:schemeClr val="bg1"/>
                </a:solidFill>
              </a:rPr>
              <a:t>”</a:t>
            </a:r>
            <a:r>
              <a:rPr lang="zh-CN" altLang="en-US" sz="1600">
                <a:solidFill>
                  <a:schemeClr val="bg1"/>
                </a:solidFill>
              </a:rPr>
              <a:t>按钮变为收货状态，结束整个订单的处理流程。</a:t>
            </a:r>
          </a:p>
        </p:txBody>
      </p:sp>
      <p:sp>
        <p:nvSpPr>
          <p:cNvPr id="6" name="椭圆 44"/>
          <p:cNvSpPr>
            <a:spLocks noChangeArrowheads="1"/>
          </p:cNvSpPr>
          <p:nvPr/>
        </p:nvSpPr>
        <p:spPr bwMode="auto">
          <a:xfrm>
            <a:off x="763270" y="3248025"/>
            <a:ext cx="216002" cy="216002"/>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8" name="直接箭头连接符 7"/>
          <p:cNvCxnSpPr/>
          <p:nvPr/>
        </p:nvCxnSpPr>
        <p:spPr>
          <a:xfrm flipV="1">
            <a:off x="979170" y="3352800"/>
            <a:ext cx="720005"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699260" y="324802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订单处理</a:t>
            </a:r>
          </a:p>
        </p:txBody>
      </p:sp>
      <p:sp>
        <p:nvSpPr>
          <p:cNvPr id="15" name="圆角矩形 14"/>
          <p:cNvSpPr/>
          <p:nvPr/>
        </p:nvSpPr>
        <p:spPr>
          <a:xfrm>
            <a:off x="1699260" y="236283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S1</a:t>
            </a:r>
          </a:p>
        </p:txBody>
      </p:sp>
      <p:sp>
        <p:nvSpPr>
          <p:cNvPr id="16" name="圆角矩形 15"/>
          <p:cNvSpPr/>
          <p:nvPr/>
        </p:nvSpPr>
        <p:spPr>
          <a:xfrm>
            <a:off x="1699260" y="425640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S3</a:t>
            </a:r>
          </a:p>
        </p:txBody>
      </p:sp>
      <p:sp>
        <p:nvSpPr>
          <p:cNvPr id="17" name="圆角矩形 16"/>
          <p:cNvSpPr/>
          <p:nvPr/>
        </p:nvSpPr>
        <p:spPr>
          <a:xfrm>
            <a:off x="4224655" y="324802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S2</a:t>
            </a:r>
          </a:p>
        </p:txBody>
      </p:sp>
      <p:sp>
        <p:nvSpPr>
          <p:cNvPr id="19" name="圆角矩形 18"/>
          <p:cNvSpPr/>
          <p:nvPr/>
        </p:nvSpPr>
        <p:spPr>
          <a:xfrm>
            <a:off x="4224655" y="425640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S4</a:t>
            </a:r>
          </a:p>
        </p:txBody>
      </p:sp>
      <p:sp>
        <p:nvSpPr>
          <p:cNvPr id="21" name="圆角矩形 20"/>
          <p:cNvSpPr/>
          <p:nvPr/>
        </p:nvSpPr>
        <p:spPr>
          <a:xfrm>
            <a:off x="6385560" y="425640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S5</a:t>
            </a:r>
          </a:p>
        </p:txBody>
      </p:sp>
      <p:cxnSp>
        <p:nvCxnSpPr>
          <p:cNvPr id="23" name="直接箭头连接符 22"/>
          <p:cNvCxnSpPr/>
          <p:nvPr/>
        </p:nvCxnSpPr>
        <p:spPr>
          <a:xfrm flipV="1">
            <a:off x="1967230" y="2668905"/>
            <a:ext cx="0" cy="540004"/>
          </a:xfrm>
          <a:prstGeom prst="straightConnector1">
            <a:avLst/>
          </a:prstGeom>
          <a:ln>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2419985" y="2672080"/>
            <a:ext cx="0" cy="576004"/>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4" name="椭圆 44"/>
          <p:cNvSpPr>
            <a:spLocks noChangeArrowheads="1"/>
          </p:cNvSpPr>
          <p:nvPr/>
        </p:nvSpPr>
        <p:spPr bwMode="auto">
          <a:xfrm>
            <a:off x="4008755" y="2463800"/>
            <a:ext cx="216002" cy="216002"/>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7" name="直接箭头连接符 6"/>
          <p:cNvCxnSpPr/>
          <p:nvPr/>
        </p:nvCxnSpPr>
        <p:spPr>
          <a:xfrm flipV="1">
            <a:off x="2868295" y="2568575"/>
            <a:ext cx="1116008"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811780" y="2668905"/>
            <a:ext cx="1172210" cy="600075"/>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2811780" y="3390265"/>
            <a:ext cx="1296010"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768850" y="3609340"/>
            <a:ext cx="0" cy="576004"/>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2243455" y="3609340"/>
            <a:ext cx="0" cy="576004"/>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811780" y="4398645"/>
            <a:ext cx="1296010"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313045" y="4398645"/>
            <a:ext cx="1044008"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26" name="椭圆 44"/>
          <p:cNvSpPr>
            <a:spLocks noChangeArrowheads="1"/>
          </p:cNvSpPr>
          <p:nvPr/>
        </p:nvSpPr>
        <p:spPr bwMode="auto">
          <a:xfrm>
            <a:off x="8258810" y="4293870"/>
            <a:ext cx="216002" cy="216002"/>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27" name="直接箭头连接符 26"/>
          <p:cNvCxnSpPr/>
          <p:nvPr/>
        </p:nvCxnSpPr>
        <p:spPr>
          <a:xfrm flipV="1">
            <a:off x="7430770" y="4404995"/>
            <a:ext cx="828006"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187450" y="2800985"/>
            <a:ext cx="108966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支付失败</a:t>
            </a:r>
          </a:p>
        </p:txBody>
      </p:sp>
      <p:sp>
        <p:nvSpPr>
          <p:cNvPr id="29" name="文本框 28"/>
          <p:cNvSpPr txBox="1"/>
          <p:nvPr/>
        </p:nvSpPr>
        <p:spPr>
          <a:xfrm>
            <a:off x="937895" y="3077210"/>
            <a:ext cx="108966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提交订单</a:t>
            </a:r>
          </a:p>
        </p:txBody>
      </p:sp>
      <p:sp>
        <p:nvSpPr>
          <p:cNvPr id="30" name="文本框 29"/>
          <p:cNvSpPr txBox="1"/>
          <p:nvPr/>
        </p:nvSpPr>
        <p:spPr>
          <a:xfrm>
            <a:off x="2369185" y="2821940"/>
            <a:ext cx="108966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重新失败</a:t>
            </a:r>
          </a:p>
        </p:txBody>
      </p:sp>
      <p:sp>
        <p:nvSpPr>
          <p:cNvPr id="31" name="文本框 30"/>
          <p:cNvSpPr txBox="1"/>
          <p:nvPr/>
        </p:nvSpPr>
        <p:spPr>
          <a:xfrm>
            <a:off x="3018155" y="2292985"/>
            <a:ext cx="108966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超时</a:t>
            </a:r>
          </a:p>
        </p:txBody>
      </p:sp>
      <p:sp>
        <p:nvSpPr>
          <p:cNvPr id="32" name="文本框 31"/>
          <p:cNvSpPr txBox="1"/>
          <p:nvPr/>
        </p:nvSpPr>
        <p:spPr>
          <a:xfrm>
            <a:off x="3406140" y="2831465"/>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会员取消</a:t>
            </a:r>
          </a:p>
        </p:txBody>
      </p:sp>
      <p:sp>
        <p:nvSpPr>
          <p:cNvPr id="33" name="文本框 32"/>
          <p:cNvSpPr txBox="1"/>
          <p:nvPr/>
        </p:nvSpPr>
        <p:spPr>
          <a:xfrm>
            <a:off x="2868295" y="3114675"/>
            <a:ext cx="158623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订单类型：常规</a:t>
            </a:r>
          </a:p>
        </p:txBody>
      </p:sp>
      <p:sp>
        <p:nvSpPr>
          <p:cNvPr id="34" name="文本框 33"/>
          <p:cNvSpPr txBox="1"/>
          <p:nvPr/>
        </p:nvSpPr>
        <p:spPr>
          <a:xfrm>
            <a:off x="4768850" y="3709035"/>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交付快递</a:t>
            </a:r>
          </a:p>
        </p:txBody>
      </p:sp>
      <p:sp>
        <p:nvSpPr>
          <p:cNvPr id="35" name="文本框 34"/>
          <p:cNvSpPr txBox="1"/>
          <p:nvPr/>
        </p:nvSpPr>
        <p:spPr>
          <a:xfrm>
            <a:off x="2277110" y="3709035"/>
            <a:ext cx="158623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订单类型：定制</a:t>
            </a:r>
          </a:p>
        </p:txBody>
      </p:sp>
      <p:sp>
        <p:nvSpPr>
          <p:cNvPr id="36" name="文本框 35"/>
          <p:cNvSpPr txBox="1"/>
          <p:nvPr/>
        </p:nvSpPr>
        <p:spPr>
          <a:xfrm>
            <a:off x="3018155" y="4135755"/>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交付快递</a:t>
            </a:r>
          </a:p>
        </p:txBody>
      </p:sp>
      <p:sp>
        <p:nvSpPr>
          <p:cNvPr id="37" name="文本框 36"/>
          <p:cNvSpPr txBox="1"/>
          <p:nvPr/>
        </p:nvSpPr>
        <p:spPr>
          <a:xfrm>
            <a:off x="5313045" y="4123055"/>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会员收货</a:t>
            </a:r>
          </a:p>
        </p:txBody>
      </p:sp>
      <p:sp>
        <p:nvSpPr>
          <p:cNvPr id="38" name="文本框 37"/>
          <p:cNvSpPr txBox="1"/>
          <p:nvPr/>
        </p:nvSpPr>
        <p:spPr>
          <a:xfrm>
            <a:off x="7430770" y="4072890"/>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订单完成</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4" y="195486"/>
            <a:ext cx="1515760" cy="72008"/>
            <a:chOff x="539552" y="195486"/>
            <a:chExt cx="1482080" cy="72008"/>
          </a:xfrm>
        </p:grpSpPr>
        <p:sp>
          <p:nvSpPr>
            <p:cNvPr id="3" name="矩形 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3" name="TextBox 47"/>
          <p:cNvSpPr txBox="1"/>
          <p:nvPr/>
        </p:nvSpPr>
        <p:spPr>
          <a:xfrm>
            <a:off x="1086415" y="398119"/>
            <a:ext cx="792480" cy="337185"/>
          </a:xfrm>
          <a:prstGeom prst="rect">
            <a:avLst/>
          </a:prstGeom>
          <a:noFill/>
        </p:spPr>
        <p:txBody>
          <a:bodyPr wrap="none" rtlCol="0">
            <a:spAutoFit/>
          </a:bodyPr>
          <a:lstStyle/>
          <a:p>
            <a:r>
              <a:rPr lang="zh-CN" altLang="zh-CN" sz="1600" b="1" dirty="0">
                <a:solidFill>
                  <a:schemeClr val="bg1">
                    <a:lumMod val="50000"/>
                  </a:schemeClr>
                </a:solidFill>
                <a:latin typeface="Impact" panose="020B0806030902050204" pitchFamily="34" charset="0"/>
                <a:ea typeface="微软雅黑" panose="020B0503020204020204" pitchFamily="34" charset="-122"/>
              </a:rPr>
              <a:t>状态图</a:t>
            </a:r>
          </a:p>
        </p:txBody>
      </p:sp>
      <p:sp>
        <p:nvSpPr>
          <p:cNvPr id="5" name="文本框 4"/>
          <p:cNvSpPr txBox="1"/>
          <p:nvPr/>
        </p:nvSpPr>
        <p:spPr>
          <a:xfrm>
            <a:off x="434340" y="735330"/>
            <a:ext cx="8314690" cy="1568450"/>
          </a:xfrm>
          <a:prstGeom prst="rect">
            <a:avLst/>
          </a:prstGeom>
          <a:solidFill>
            <a:schemeClr val="accent1"/>
          </a:solidFill>
          <a:ln>
            <a:solidFill>
              <a:schemeClr val="accent1"/>
            </a:solidFill>
          </a:ln>
        </p:spPr>
        <p:txBody>
          <a:bodyPr wrap="square" rtlCol="0">
            <a:spAutoFit/>
          </a:bodyPr>
          <a:lstStyle/>
          <a:p>
            <a:r>
              <a:rPr lang="zh-CN" altLang="en-US" sz="1600">
                <a:solidFill>
                  <a:schemeClr val="bg1"/>
                </a:solidFill>
              </a:rPr>
              <a:t>在订单处理的过程中，会员可以点击</a:t>
            </a:r>
            <a:r>
              <a:rPr lang="en-US" altLang="zh-CN" sz="1600">
                <a:solidFill>
                  <a:schemeClr val="bg1"/>
                </a:solidFill>
              </a:rPr>
              <a:t>“</a:t>
            </a:r>
            <a:r>
              <a:rPr lang="zh-CN" altLang="en-US" sz="1600">
                <a:solidFill>
                  <a:schemeClr val="bg1"/>
                </a:solidFill>
              </a:rPr>
              <a:t>取消订单</a:t>
            </a:r>
            <a:r>
              <a:rPr lang="en-US" altLang="zh-CN" sz="1600">
                <a:solidFill>
                  <a:schemeClr val="bg1"/>
                </a:solidFill>
              </a:rPr>
              <a:t>”</a:t>
            </a:r>
            <a:r>
              <a:rPr lang="zh-CN" altLang="en-US" sz="1600">
                <a:solidFill>
                  <a:schemeClr val="bg1"/>
                </a:solidFill>
              </a:rPr>
              <a:t>取消该订单。如果支付失败，该订单将被标记为挂起状态，可后续重新支付，如果挂起超时</a:t>
            </a:r>
            <a:r>
              <a:rPr lang="en-US" altLang="zh-CN" sz="1600">
                <a:solidFill>
                  <a:schemeClr val="bg1"/>
                </a:solidFill>
              </a:rPr>
              <a:t>30</a:t>
            </a:r>
            <a:r>
              <a:rPr lang="zh-CN" altLang="en-US" sz="1600">
                <a:solidFill>
                  <a:schemeClr val="bg1"/>
                </a:solidFill>
              </a:rPr>
              <a:t>分钟未支付，系统将自动取消该订单。订单支付成功后，系统判定订单类型：</a:t>
            </a:r>
          </a:p>
          <a:p>
            <a:r>
              <a:rPr lang="zh-CN" altLang="en-US" sz="1600">
                <a:solidFill>
                  <a:schemeClr val="bg1"/>
                </a:solidFill>
              </a:rPr>
              <a:t>（</a:t>
            </a:r>
            <a:r>
              <a:rPr lang="en-US" altLang="zh-CN" sz="1600">
                <a:solidFill>
                  <a:schemeClr val="bg1"/>
                </a:solidFill>
              </a:rPr>
              <a:t>1</a:t>
            </a:r>
            <a:r>
              <a:rPr lang="zh-CN" altLang="en-US" sz="1600">
                <a:solidFill>
                  <a:schemeClr val="bg1"/>
                </a:solidFill>
              </a:rPr>
              <a:t>）对于常规订单，标记为备货状态，订单信息发送到货运部，完成打包后交付快递发货；（</a:t>
            </a:r>
            <a:r>
              <a:rPr lang="en-US" altLang="zh-CN" sz="1600">
                <a:solidFill>
                  <a:schemeClr val="bg1"/>
                </a:solidFill>
              </a:rPr>
              <a:t>2</a:t>
            </a:r>
            <a:r>
              <a:rPr lang="zh-CN" altLang="en-US" sz="1600">
                <a:solidFill>
                  <a:schemeClr val="bg1"/>
                </a:solidFill>
              </a:rPr>
              <a:t>）对于定制订单，会自动进入定制状态，定制完成后交付快递发货。会员在系统中点击</a:t>
            </a:r>
            <a:r>
              <a:rPr lang="en-US" altLang="zh-CN" sz="1600">
                <a:solidFill>
                  <a:schemeClr val="bg1"/>
                </a:solidFill>
              </a:rPr>
              <a:t>“</a:t>
            </a:r>
            <a:r>
              <a:rPr lang="zh-CN" altLang="en-US" sz="1600">
                <a:solidFill>
                  <a:schemeClr val="bg1"/>
                </a:solidFill>
              </a:rPr>
              <a:t>收货</a:t>
            </a:r>
            <a:r>
              <a:rPr lang="en-US" altLang="zh-CN" sz="1600">
                <a:solidFill>
                  <a:schemeClr val="bg1"/>
                </a:solidFill>
              </a:rPr>
              <a:t>”</a:t>
            </a:r>
            <a:r>
              <a:rPr lang="zh-CN" altLang="en-US" sz="1600">
                <a:solidFill>
                  <a:schemeClr val="bg1"/>
                </a:solidFill>
              </a:rPr>
              <a:t>按钮变为收货状态，结束整个订单的处理流程。</a:t>
            </a:r>
          </a:p>
        </p:txBody>
      </p:sp>
      <p:sp>
        <p:nvSpPr>
          <p:cNvPr id="6" name="椭圆 44"/>
          <p:cNvSpPr>
            <a:spLocks noChangeArrowheads="1"/>
          </p:cNvSpPr>
          <p:nvPr/>
        </p:nvSpPr>
        <p:spPr bwMode="auto">
          <a:xfrm>
            <a:off x="763270" y="3248025"/>
            <a:ext cx="216002" cy="216002"/>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8" name="直接箭头连接符 7"/>
          <p:cNvCxnSpPr/>
          <p:nvPr/>
        </p:nvCxnSpPr>
        <p:spPr>
          <a:xfrm flipV="1">
            <a:off x="979170" y="3352800"/>
            <a:ext cx="720005"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699260" y="324802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订单处理</a:t>
            </a:r>
          </a:p>
        </p:txBody>
      </p:sp>
      <p:sp>
        <p:nvSpPr>
          <p:cNvPr id="15" name="圆角矩形 14"/>
          <p:cNvSpPr/>
          <p:nvPr/>
        </p:nvSpPr>
        <p:spPr>
          <a:xfrm>
            <a:off x="1699260" y="236283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订单挂起</a:t>
            </a:r>
          </a:p>
        </p:txBody>
      </p:sp>
      <p:sp>
        <p:nvSpPr>
          <p:cNvPr id="16" name="圆角矩形 15"/>
          <p:cNvSpPr/>
          <p:nvPr/>
        </p:nvSpPr>
        <p:spPr>
          <a:xfrm>
            <a:off x="1699260" y="425640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订单定制</a:t>
            </a:r>
          </a:p>
        </p:txBody>
      </p:sp>
      <p:sp>
        <p:nvSpPr>
          <p:cNvPr id="17" name="圆角矩形 16"/>
          <p:cNvSpPr/>
          <p:nvPr/>
        </p:nvSpPr>
        <p:spPr>
          <a:xfrm>
            <a:off x="4224655" y="324802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订单备货</a:t>
            </a:r>
          </a:p>
        </p:txBody>
      </p:sp>
      <p:sp>
        <p:nvSpPr>
          <p:cNvPr id="19" name="圆角矩形 18"/>
          <p:cNvSpPr/>
          <p:nvPr/>
        </p:nvSpPr>
        <p:spPr>
          <a:xfrm>
            <a:off x="4224655" y="425640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订单发货</a:t>
            </a:r>
          </a:p>
        </p:txBody>
      </p:sp>
      <p:sp>
        <p:nvSpPr>
          <p:cNvPr id="21" name="圆角矩形 20"/>
          <p:cNvSpPr/>
          <p:nvPr/>
        </p:nvSpPr>
        <p:spPr>
          <a:xfrm>
            <a:off x="6385560" y="4256405"/>
            <a:ext cx="1088390" cy="29083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订单收货</a:t>
            </a:r>
          </a:p>
        </p:txBody>
      </p:sp>
      <p:cxnSp>
        <p:nvCxnSpPr>
          <p:cNvPr id="23" name="直接箭头连接符 22"/>
          <p:cNvCxnSpPr/>
          <p:nvPr/>
        </p:nvCxnSpPr>
        <p:spPr>
          <a:xfrm flipV="1">
            <a:off x="1967230" y="2668905"/>
            <a:ext cx="0" cy="540004"/>
          </a:xfrm>
          <a:prstGeom prst="straightConnector1">
            <a:avLst/>
          </a:prstGeom>
          <a:ln>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2419985" y="2672080"/>
            <a:ext cx="0" cy="576004"/>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4" name="椭圆 44"/>
          <p:cNvSpPr>
            <a:spLocks noChangeArrowheads="1"/>
          </p:cNvSpPr>
          <p:nvPr/>
        </p:nvSpPr>
        <p:spPr bwMode="auto">
          <a:xfrm>
            <a:off x="4008755" y="2463800"/>
            <a:ext cx="216002" cy="216002"/>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7" name="直接箭头连接符 6"/>
          <p:cNvCxnSpPr/>
          <p:nvPr/>
        </p:nvCxnSpPr>
        <p:spPr>
          <a:xfrm flipV="1">
            <a:off x="2868295" y="2568575"/>
            <a:ext cx="1116008"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811780" y="2668905"/>
            <a:ext cx="1172210" cy="600075"/>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2811780" y="3390265"/>
            <a:ext cx="1296010"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4768850" y="3609340"/>
            <a:ext cx="0" cy="576004"/>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2243455" y="3609340"/>
            <a:ext cx="0" cy="576004"/>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811780" y="4398645"/>
            <a:ext cx="1296010"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313045" y="4398645"/>
            <a:ext cx="1044008"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26" name="椭圆 44"/>
          <p:cNvSpPr>
            <a:spLocks noChangeArrowheads="1"/>
          </p:cNvSpPr>
          <p:nvPr/>
        </p:nvSpPr>
        <p:spPr bwMode="auto">
          <a:xfrm>
            <a:off x="8258810" y="4293870"/>
            <a:ext cx="216002" cy="216002"/>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27" name="直接箭头连接符 26"/>
          <p:cNvCxnSpPr/>
          <p:nvPr/>
        </p:nvCxnSpPr>
        <p:spPr>
          <a:xfrm flipV="1">
            <a:off x="7430770" y="4404995"/>
            <a:ext cx="828006" cy="6350"/>
          </a:xfrm>
          <a:prstGeom prst="straightConnector1">
            <a:avLst/>
          </a:prstGeom>
          <a:ln w="19050">
            <a:solidFill>
              <a:srgbClr val="CB3517"/>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187450" y="2800985"/>
            <a:ext cx="108966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支付失败</a:t>
            </a:r>
          </a:p>
        </p:txBody>
      </p:sp>
      <p:sp>
        <p:nvSpPr>
          <p:cNvPr id="29" name="文本框 28"/>
          <p:cNvSpPr txBox="1"/>
          <p:nvPr/>
        </p:nvSpPr>
        <p:spPr>
          <a:xfrm>
            <a:off x="937895" y="3077210"/>
            <a:ext cx="108966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提交订单</a:t>
            </a:r>
          </a:p>
        </p:txBody>
      </p:sp>
      <p:sp>
        <p:nvSpPr>
          <p:cNvPr id="30" name="文本框 29"/>
          <p:cNvSpPr txBox="1"/>
          <p:nvPr/>
        </p:nvSpPr>
        <p:spPr>
          <a:xfrm>
            <a:off x="2369185" y="2821940"/>
            <a:ext cx="108966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重新失败</a:t>
            </a:r>
          </a:p>
        </p:txBody>
      </p:sp>
      <p:sp>
        <p:nvSpPr>
          <p:cNvPr id="31" name="文本框 30"/>
          <p:cNvSpPr txBox="1"/>
          <p:nvPr/>
        </p:nvSpPr>
        <p:spPr>
          <a:xfrm>
            <a:off x="3018155" y="2292985"/>
            <a:ext cx="108966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超时</a:t>
            </a:r>
          </a:p>
        </p:txBody>
      </p:sp>
      <p:sp>
        <p:nvSpPr>
          <p:cNvPr id="32" name="文本框 31"/>
          <p:cNvSpPr txBox="1"/>
          <p:nvPr/>
        </p:nvSpPr>
        <p:spPr>
          <a:xfrm>
            <a:off x="3406140" y="2831465"/>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会员取消</a:t>
            </a:r>
          </a:p>
        </p:txBody>
      </p:sp>
      <p:sp>
        <p:nvSpPr>
          <p:cNvPr id="33" name="文本框 32"/>
          <p:cNvSpPr txBox="1"/>
          <p:nvPr/>
        </p:nvSpPr>
        <p:spPr>
          <a:xfrm>
            <a:off x="2868295" y="3114675"/>
            <a:ext cx="158623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订单类型：常规</a:t>
            </a:r>
          </a:p>
        </p:txBody>
      </p:sp>
      <p:sp>
        <p:nvSpPr>
          <p:cNvPr id="34" name="文本框 33"/>
          <p:cNvSpPr txBox="1"/>
          <p:nvPr/>
        </p:nvSpPr>
        <p:spPr>
          <a:xfrm>
            <a:off x="4768850" y="3709035"/>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交付快递</a:t>
            </a:r>
          </a:p>
        </p:txBody>
      </p:sp>
      <p:sp>
        <p:nvSpPr>
          <p:cNvPr id="35" name="文本框 34"/>
          <p:cNvSpPr txBox="1"/>
          <p:nvPr/>
        </p:nvSpPr>
        <p:spPr>
          <a:xfrm>
            <a:off x="2277110" y="3709035"/>
            <a:ext cx="158623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订单类型：定制</a:t>
            </a:r>
          </a:p>
        </p:txBody>
      </p:sp>
      <p:sp>
        <p:nvSpPr>
          <p:cNvPr id="36" name="文本框 35"/>
          <p:cNvSpPr txBox="1"/>
          <p:nvPr/>
        </p:nvSpPr>
        <p:spPr>
          <a:xfrm>
            <a:off x="3018155" y="4135755"/>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交付快递</a:t>
            </a:r>
          </a:p>
        </p:txBody>
      </p:sp>
      <p:sp>
        <p:nvSpPr>
          <p:cNvPr id="37" name="文本框 36"/>
          <p:cNvSpPr txBox="1"/>
          <p:nvPr/>
        </p:nvSpPr>
        <p:spPr>
          <a:xfrm>
            <a:off x="5313045" y="4123055"/>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会员收货</a:t>
            </a:r>
          </a:p>
        </p:txBody>
      </p:sp>
      <p:sp>
        <p:nvSpPr>
          <p:cNvPr id="38" name="文本框 37"/>
          <p:cNvSpPr txBox="1"/>
          <p:nvPr/>
        </p:nvSpPr>
        <p:spPr>
          <a:xfrm>
            <a:off x="7430770" y="4072890"/>
            <a:ext cx="1173480" cy="27559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rPr>
              <a:t>订单完成</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4" y="195486"/>
            <a:ext cx="1515760" cy="72008"/>
            <a:chOff x="539552" y="195486"/>
            <a:chExt cx="1482080" cy="72008"/>
          </a:xfrm>
        </p:grpSpPr>
        <p:sp>
          <p:nvSpPr>
            <p:cNvPr id="3" name="矩形 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3" name="TextBox 47"/>
          <p:cNvSpPr txBox="1"/>
          <p:nvPr/>
        </p:nvSpPr>
        <p:spPr>
          <a:xfrm>
            <a:off x="1086415" y="398119"/>
            <a:ext cx="792480" cy="337185"/>
          </a:xfrm>
          <a:prstGeom prst="rect">
            <a:avLst/>
          </a:prstGeom>
          <a:noFill/>
        </p:spPr>
        <p:txBody>
          <a:bodyPr wrap="none" rtlCol="0">
            <a:spAutoFit/>
          </a:bodyPr>
          <a:lstStyle/>
          <a:p>
            <a:r>
              <a:rPr lang="zh-CN" altLang="zh-CN" sz="1600" b="1" dirty="0">
                <a:solidFill>
                  <a:schemeClr val="bg1">
                    <a:lumMod val="50000"/>
                  </a:schemeClr>
                </a:solidFill>
                <a:latin typeface="Impact" panose="020B0806030902050204" pitchFamily="34" charset="0"/>
                <a:ea typeface="微软雅黑" panose="020B0503020204020204" pitchFamily="34" charset="-122"/>
              </a:rPr>
              <a:t>构件图</a:t>
            </a:r>
          </a:p>
        </p:txBody>
      </p:sp>
      <p:sp>
        <p:nvSpPr>
          <p:cNvPr id="5" name="文本框 4"/>
          <p:cNvSpPr txBox="1"/>
          <p:nvPr/>
        </p:nvSpPr>
        <p:spPr>
          <a:xfrm>
            <a:off x="308610" y="890905"/>
            <a:ext cx="8314690" cy="829945"/>
          </a:xfrm>
          <a:prstGeom prst="rect">
            <a:avLst/>
          </a:prstGeom>
          <a:solidFill>
            <a:schemeClr val="accent1"/>
          </a:solidFill>
          <a:ln>
            <a:solidFill>
              <a:schemeClr val="accent1"/>
            </a:solidFill>
          </a:ln>
        </p:spPr>
        <p:txBody>
          <a:bodyPr wrap="square" rtlCol="0">
            <a:spAutoFit/>
          </a:bodyPr>
          <a:lstStyle/>
          <a:p>
            <a:r>
              <a:rPr lang="zh-CN" altLang="en-US" sz="1600">
                <a:solidFill>
                  <a:schemeClr val="bg1"/>
                </a:solidFill>
              </a:rPr>
              <a:t>构件图（</a:t>
            </a:r>
            <a:r>
              <a:rPr lang="en-US" altLang="zh-CN" sz="1600">
                <a:solidFill>
                  <a:schemeClr val="bg1"/>
                </a:solidFill>
              </a:rPr>
              <a:t>component diagram )</a:t>
            </a:r>
            <a:r>
              <a:rPr lang="zh-CN" altLang="zh-CN" sz="1600">
                <a:solidFill>
                  <a:schemeClr val="bg1"/>
                </a:solidFill>
              </a:rPr>
              <a:t>。构件图描述一个封装的类和它的接口、端口、以及由内嵌的构件和连接件构成的内部结构。构件图用于表示系统的静态设计实现视图。对于由小的部件构建大的系统来说，构件图是很重要的。构件图是类图的变体。</a:t>
            </a:r>
          </a:p>
        </p:txBody>
      </p:sp>
      <p:pic>
        <p:nvPicPr>
          <p:cNvPr id="7" name="图片 6"/>
          <p:cNvPicPr>
            <a:picLocks noChangeAspect="1"/>
          </p:cNvPicPr>
          <p:nvPr/>
        </p:nvPicPr>
        <p:blipFill>
          <a:blip r:embed="rId3"/>
          <a:stretch>
            <a:fillRect/>
          </a:stretch>
        </p:blipFill>
        <p:spPr>
          <a:xfrm>
            <a:off x="752447" y="1851671"/>
            <a:ext cx="7639106" cy="2880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4" y="195486"/>
            <a:ext cx="1515760" cy="72008"/>
            <a:chOff x="539552" y="195486"/>
            <a:chExt cx="1482080" cy="72008"/>
          </a:xfrm>
        </p:grpSpPr>
        <p:sp>
          <p:nvSpPr>
            <p:cNvPr id="3" name="矩形 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3" name="TextBox 47"/>
          <p:cNvSpPr txBox="1"/>
          <p:nvPr/>
        </p:nvSpPr>
        <p:spPr>
          <a:xfrm>
            <a:off x="1086415" y="398119"/>
            <a:ext cx="800219" cy="338554"/>
          </a:xfrm>
          <a:prstGeom prst="rect">
            <a:avLst/>
          </a:prstGeom>
          <a:noFill/>
        </p:spPr>
        <p:txBody>
          <a:bodyPr wrap="none" rtlCol="0">
            <a:spAutoFit/>
          </a:bodyPr>
          <a:lstStyle/>
          <a:p>
            <a:r>
              <a:rPr lang="zh-CN" altLang="en-US" sz="1600" b="1" dirty="0">
                <a:solidFill>
                  <a:schemeClr val="bg1">
                    <a:lumMod val="50000"/>
                  </a:schemeClr>
                </a:solidFill>
                <a:latin typeface="Impact" panose="020B0806030902050204" pitchFamily="34" charset="0"/>
                <a:ea typeface="微软雅黑" panose="020B0503020204020204" pitchFamily="34" charset="-122"/>
              </a:rPr>
              <a:t>部署</a:t>
            </a:r>
            <a:r>
              <a:rPr lang="zh-CN" altLang="zh-CN" sz="1600" b="1" dirty="0">
                <a:solidFill>
                  <a:schemeClr val="bg1">
                    <a:lumMod val="50000"/>
                  </a:schemeClr>
                </a:solidFill>
                <a:latin typeface="Impact" panose="020B0806030902050204" pitchFamily="34" charset="0"/>
                <a:ea typeface="微软雅黑" panose="020B0503020204020204" pitchFamily="34" charset="-122"/>
              </a:rPr>
              <a:t>图</a:t>
            </a:r>
          </a:p>
        </p:txBody>
      </p:sp>
      <p:sp>
        <p:nvSpPr>
          <p:cNvPr id="5" name="文本框 4"/>
          <p:cNvSpPr txBox="1"/>
          <p:nvPr/>
        </p:nvSpPr>
        <p:spPr>
          <a:xfrm>
            <a:off x="308610" y="890905"/>
            <a:ext cx="8314690" cy="584775"/>
          </a:xfrm>
          <a:prstGeom prst="rect">
            <a:avLst/>
          </a:prstGeom>
          <a:solidFill>
            <a:schemeClr val="accent1"/>
          </a:solidFill>
          <a:ln>
            <a:solidFill>
              <a:schemeClr val="accent1"/>
            </a:solidFill>
          </a:ln>
        </p:spPr>
        <p:txBody>
          <a:bodyPr wrap="square" rtlCol="0">
            <a:spAutoFit/>
          </a:bodyPr>
          <a:lstStyle/>
          <a:p>
            <a:r>
              <a:rPr lang="zh-CN" altLang="en-US" sz="1600" dirty="0">
                <a:solidFill>
                  <a:schemeClr val="bg1"/>
                </a:solidFill>
              </a:rPr>
              <a:t>部署图（</a:t>
            </a:r>
            <a:r>
              <a:rPr lang="en-US" altLang="zh-CN" sz="1600" dirty="0">
                <a:solidFill>
                  <a:schemeClr val="bg1"/>
                </a:solidFill>
              </a:rPr>
              <a:t>deployment diagram )</a:t>
            </a:r>
            <a:r>
              <a:rPr lang="zh-CN" altLang="zh-CN" sz="1600" dirty="0">
                <a:solidFill>
                  <a:schemeClr val="bg1"/>
                </a:solidFill>
              </a:rPr>
              <a:t>。</a:t>
            </a:r>
            <a:r>
              <a:rPr lang="zh-CN" altLang="en-US" sz="1600" dirty="0">
                <a:solidFill>
                  <a:schemeClr val="bg1"/>
                </a:solidFill>
              </a:rPr>
              <a:t>部署图描述对运行时的处理节点及在其中生存的构件的配置</a:t>
            </a:r>
            <a:endParaRPr lang="en-US" altLang="zh-CN" sz="1600" dirty="0">
              <a:solidFill>
                <a:schemeClr val="bg1"/>
              </a:solidFill>
            </a:endParaRPr>
          </a:p>
          <a:p>
            <a:r>
              <a:rPr lang="zh-CN" altLang="zh-CN" sz="1600" dirty="0">
                <a:solidFill>
                  <a:schemeClr val="bg1"/>
                </a:solidFill>
              </a:rPr>
              <a:t>。</a:t>
            </a:r>
            <a:r>
              <a:rPr lang="zh-CN" altLang="en-US" sz="1600" dirty="0">
                <a:solidFill>
                  <a:schemeClr val="bg1"/>
                </a:solidFill>
              </a:rPr>
              <a:t>部署图给出了架构的静态部署视图，通常一个节点包含一个或多个部署图。</a:t>
            </a:r>
            <a:endParaRPr lang="zh-CN" altLang="zh-CN" sz="1600" dirty="0">
              <a:solidFill>
                <a:schemeClr val="bg1"/>
              </a:solidFill>
            </a:endParaRPr>
          </a:p>
        </p:txBody>
      </p:sp>
      <p:pic>
        <p:nvPicPr>
          <p:cNvPr id="6" name="图片 5">
            <a:extLst>
              <a:ext uri="{FF2B5EF4-FFF2-40B4-BE49-F238E27FC236}">
                <a16:creationId xmlns:a16="http://schemas.microsoft.com/office/drawing/2014/main" id="{AF83C22F-CB24-429D-9814-4C0F10852071}"/>
              </a:ext>
            </a:extLst>
          </p:cNvPr>
          <p:cNvPicPr>
            <a:picLocks noChangeAspect="1"/>
          </p:cNvPicPr>
          <p:nvPr/>
        </p:nvPicPr>
        <p:blipFill>
          <a:blip r:embed="rId3"/>
          <a:stretch>
            <a:fillRect/>
          </a:stretch>
        </p:blipFill>
        <p:spPr>
          <a:xfrm>
            <a:off x="1332000" y="1629912"/>
            <a:ext cx="5616000" cy="2738458"/>
          </a:xfrm>
          <a:prstGeom prst="rect">
            <a:avLst/>
          </a:prstGeom>
        </p:spPr>
      </p:pic>
    </p:spTree>
    <p:extLst>
      <p:ext uri="{BB962C8B-B14F-4D97-AF65-F5344CB8AC3E}">
        <p14:creationId xmlns:p14="http://schemas.microsoft.com/office/powerpoint/2010/main" val="4010626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187624" y="195486"/>
            <a:ext cx="1515760" cy="72008"/>
            <a:chOff x="539552" y="195486"/>
            <a:chExt cx="1482080" cy="72008"/>
          </a:xfrm>
        </p:grpSpPr>
        <p:sp>
          <p:nvSpPr>
            <p:cNvPr id="44" name="矩形 43"/>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5" name="矩形 44"/>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6" name="TextBox 45"/>
          <p:cNvSpPr txBox="1"/>
          <p:nvPr/>
        </p:nvSpPr>
        <p:spPr>
          <a:xfrm>
            <a:off x="1115616" y="267494"/>
            <a:ext cx="723275"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rgbClr val="C00000"/>
                </a:solidFill>
                <a:effectLst/>
                <a:uLnTx/>
                <a:uFillTx/>
                <a:latin typeface="Impact" panose="020B0806030902050204" pitchFamily="34" charset="0"/>
                <a:ea typeface="宋体" panose="02010600030101010101" pitchFamily="2" charset="-122"/>
                <a:cs typeface="+mn-cs"/>
              </a:rPr>
              <a:t>DESIGNER:</a:t>
            </a:r>
            <a:endParaRPr kumimoji="0" lang="zh-CN" altLang="en-US" sz="1050" b="0" i="0" u="none" strike="noStrike" kern="1200" cap="none" spc="0" normalizeH="0" baseline="0" noProof="0" dirty="0">
              <a:ln>
                <a:noFill/>
              </a:ln>
              <a:solidFill>
                <a:srgbClr val="C00000"/>
              </a:solidFill>
              <a:effectLst/>
              <a:uLnTx/>
              <a:uFillTx/>
              <a:latin typeface="Impact" panose="020B0806030902050204" pitchFamily="34" charset="0"/>
              <a:ea typeface="微软雅黑" panose="020B0503020204020204" pitchFamily="34" charset="-122"/>
              <a:cs typeface="+mn-cs"/>
            </a:endParaRPr>
          </a:p>
        </p:txBody>
      </p:sp>
      <p:sp>
        <p:nvSpPr>
          <p:cNvPr id="47" name="TextBox 46"/>
          <p:cNvSpPr txBox="1"/>
          <p:nvPr/>
        </p:nvSpPr>
        <p:spPr>
          <a:xfrm>
            <a:off x="1089274" y="397184"/>
            <a:ext cx="1402080" cy="33718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dirty="0">
                <a:solidFill>
                  <a:srgbClr val="E74C2E"/>
                </a:solidFill>
                <a:latin typeface="Impact" panose="020B0806030902050204" pitchFamily="34" charset="0"/>
                <a:ea typeface="微软雅黑" panose="020B0503020204020204" pitchFamily="34" charset="-122"/>
                <a:cs typeface="+mn-cs"/>
              </a:rPr>
              <a:t>课程内容提要</a:t>
            </a:r>
          </a:p>
        </p:txBody>
      </p:sp>
      <p:sp>
        <p:nvSpPr>
          <p:cNvPr id="2" name="文本框 1"/>
          <p:cNvSpPr txBox="1"/>
          <p:nvPr/>
        </p:nvSpPr>
        <p:spPr>
          <a:xfrm>
            <a:off x="2854960" y="1408430"/>
            <a:ext cx="2908935" cy="2158365"/>
          </a:xfrm>
          <a:prstGeom prst="rect">
            <a:avLst/>
          </a:prstGeom>
          <a:noFill/>
        </p:spPr>
        <p:txBody>
          <a:bodyPr wrap="square" rtlCol="0">
            <a:spAutoFit/>
          </a:bodyPr>
          <a:lstStyle/>
          <a:p>
            <a:pPr>
              <a:lnSpc>
                <a:spcPct val="120000"/>
              </a:lnSpc>
            </a:pPr>
            <a:r>
              <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用例图</a:t>
            </a:r>
          </a:p>
          <a:p>
            <a:pPr>
              <a:lnSpc>
                <a:spcPct val="120000"/>
              </a:lnSpc>
            </a:pPr>
            <a:r>
              <a:rPr lang="zh-CN" altLang="en-US" sz="1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类图</a:t>
            </a:r>
            <a:r>
              <a:rPr lang="zh-CN" altLang="en-US" sz="14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与对象图</a:t>
            </a:r>
          </a:p>
          <a:p>
            <a:pPr>
              <a:lnSpc>
                <a:spcPct val="120000"/>
              </a:lnSpc>
            </a:pPr>
            <a:r>
              <a:rPr lang="zh-CN" altLang="en-US" sz="14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顺序图</a:t>
            </a:r>
          </a:p>
          <a:p>
            <a:pPr>
              <a:lnSpc>
                <a:spcPct val="120000"/>
              </a:lnSpc>
            </a:pPr>
            <a:r>
              <a:rPr lang="zh-CN" altLang="en-US" sz="14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活动图</a:t>
            </a:r>
          </a:p>
          <a:p>
            <a:pPr>
              <a:lnSpc>
                <a:spcPct val="120000"/>
              </a:lnSpc>
            </a:pPr>
            <a:r>
              <a:rPr lang="zh-CN" altLang="en-US" sz="14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状态图</a:t>
            </a:r>
          </a:p>
          <a:p>
            <a:pPr>
              <a:lnSpc>
                <a:spcPct val="120000"/>
              </a:lnSpc>
            </a:pPr>
            <a:r>
              <a:rPr lang="zh-CN" altLang="en-US" sz="14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通信图</a:t>
            </a:r>
          </a:p>
          <a:p>
            <a:pPr>
              <a:lnSpc>
                <a:spcPct val="120000"/>
              </a:lnSpc>
            </a:pPr>
            <a:r>
              <a:rPr lang="zh-CN" altLang="en-US" sz="14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构件图</a:t>
            </a:r>
          </a:p>
          <a:p>
            <a:pPr>
              <a:lnSpc>
                <a:spcPct val="120000"/>
              </a:lnSpc>
            </a:pPr>
            <a:r>
              <a:rPr lang="zh-CN" altLang="en-US" sz="1400"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部署图</a:t>
            </a:r>
          </a:p>
        </p:txBody>
      </p:sp>
    </p:spTree>
  </p:cSld>
  <p:clrMapOvr>
    <a:masterClrMapping/>
  </p:clrMapOvr>
  <mc:AlternateContent xmlns:mc="http://schemas.openxmlformats.org/markup-compatibility/2006" xmlns:p14="http://schemas.microsoft.com/office/powerpoint/2010/main">
    <mc:Choice Requires="p14">
      <p:transition spd="slow" p14:dur="1500">
        <p:plus/>
      </p:transition>
    </mc:Choice>
    <mc:Fallback xmlns="">
      <p:transition spd="slow">
        <p:plu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8" name="TextBox 47"/>
          <p:cNvSpPr txBox="1"/>
          <p:nvPr/>
        </p:nvSpPr>
        <p:spPr>
          <a:xfrm>
            <a:off x="1086415" y="398119"/>
            <a:ext cx="792480" cy="337185"/>
          </a:xfrm>
          <a:prstGeom prst="rect">
            <a:avLst/>
          </a:prstGeom>
          <a:noFill/>
        </p:spPr>
        <p:txBody>
          <a:bodyPr wrap="none" rtlCol="0">
            <a:spAutoFit/>
          </a:bodyPr>
          <a:lstStyle/>
          <a:p>
            <a:r>
              <a:rPr lang="zh-CN" altLang="en-US" sz="1600" b="1" dirty="0">
                <a:solidFill>
                  <a:schemeClr val="bg1">
                    <a:lumMod val="50000"/>
                  </a:schemeClr>
                </a:solidFill>
                <a:latin typeface="Impact" panose="020B0806030902050204" pitchFamily="34" charset="0"/>
                <a:ea typeface="微软雅黑" panose="020B0503020204020204" pitchFamily="34" charset="-122"/>
              </a:rPr>
              <a:t>用例图</a:t>
            </a:r>
          </a:p>
        </p:txBody>
      </p:sp>
      <p:sp>
        <p:nvSpPr>
          <p:cNvPr id="5" name="文本框 4"/>
          <p:cNvSpPr txBox="1"/>
          <p:nvPr/>
        </p:nvSpPr>
        <p:spPr>
          <a:xfrm>
            <a:off x="274320" y="925830"/>
            <a:ext cx="5004435" cy="3999865"/>
          </a:xfrm>
          <a:prstGeom prst="rect">
            <a:avLst/>
          </a:prstGeom>
          <a:noFill/>
        </p:spPr>
        <p:txBody>
          <a:bodyPr wrap="square" rtlCol="0">
            <a:spAutoFit/>
          </a:bodyPr>
          <a:lstStyle/>
          <a:p>
            <a:r>
              <a:rPr lang="zh-CN" altLang="en-US"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同例图描述一组用例、参与者及它们之间的关系</a:t>
            </a:r>
            <a:r>
              <a:rPr lang="en-US" altLang="zh-CN" sz="16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用户角度描述系统功能；</a:t>
            </a: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参与者是外部触发因素；</a:t>
            </a:r>
          </a:p>
          <a:p>
            <a:r>
              <a:rPr lang="zh-CN" altLang="zh-CN" sz="1400" dirty="0">
                <a:latin typeface="微软雅黑" panose="020B0503020204020204" pitchFamily="34" charset="-122"/>
                <a:ea typeface="微软雅黑" panose="020B0503020204020204" pitchFamily="34" charset="-122"/>
                <a:cs typeface="微软雅黑" panose="020B0503020204020204" pitchFamily="34" charset="-122"/>
              </a:rPr>
              <a:t>（包括用户、组织、外部系统、时间）</a:t>
            </a: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用例是功能单元。</a:t>
            </a:r>
          </a:p>
          <a:p>
            <a:endParaRPr lang="zh-CN"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关系包括：</a:t>
            </a:r>
            <a:endParaRPr lang="zh-CN"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包含关系、扩展关系、泛化关系</a:t>
            </a:r>
          </a:p>
          <a:p>
            <a:endParaRPr lang="zh-CN" altLang="zh-CN" sz="16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用例建模的流程：</a:t>
            </a:r>
          </a:p>
          <a:p>
            <a:r>
              <a:rPr lang="zh-CN" altLang="zh-CN" sz="1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识别参与者（必须）</a:t>
            </a: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合并需求获得用例（必须）</a:t>
            </a: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细化用例描述（必须）</a:t>
            </a:r>
          </a:p>
          <a:p>
            <a:r>
              <a:rPr lang="zh-CN" altLang="zh-CN" sz="1600" dirty="0">
                <a:latin typeface="微软雅黑" panose="020B0503020204020204" pitchFamily="34" charset="-122"/>
                <a:ea typeface="微软雅黑" panose="020B0503020204020204" pitchFamily="34" charset="-122"/>
                <a:cs typeface="微软雅黑" panose="020B0503020204020204" pitchFamily="34" charset="-122"/>
              </a:rPr>
              <a:t>      调整用例模型（可选）</a:t>
            </a:r>
            <a:endParaRPr lang="zh-CN" altLang="zh-CN" sz="1600" dirty="0"/>
          </a:p>
          <a:p>
            <a:endParaRPr lang="zh-CN" altLang="zh-CN" sz="1600" dirty="0"/>
          </a:p>
        </p:txBody>
      </p:sp>
      <p:sp>
        <p:nvSpPr>
          <p:cNvPr id="2" name="文本框 1"/>
          <p:cNvSpPr txBox="1"/>
          <p:nvPr/>
        </p:nvSpPr>
        <p:spPr>
          <a:xfrm>
            <a:off x="4474210" y="3321685"/>
            <a:ext cx="1203325" cy="337185"/>
          </a:xfrm>
          <a:prstGeom prst="rect">
            <a:avLst/>
          </a:prstGeom>
          <a:noFill/>
        </p:spPr>
        <p:txBody>
          <a:bodyPr wrap="square" rtlCol="0">
            <a:spAutoFit/>
          </a:bodyPr>
          <a:lstStyle/>
          <a:p>
            <a:r>
              <a:rPr lang="zh-CN" altLang="en-US" sz="1600" b="1">
                <a:latin typeface="微软雅黑" panose="020B0503020204020204" pitchFamily="34" charset="-122"/>
                <a:ea typeface="微软雅黑" panose="020B0503020204020204" pitchFamily="34" charset="-122"/>
              </a:rPr>
              <a:t>图书管理员</a:t>
            </a:r>
          </a:p>
        </p:txBody>
      </p:sp>
      <p:cxnSp>
        <p:nvCxnSpPr>
          <p:cNvPr id="3" name="直接箭头连接符 2"/>
          <p:cNvCxnSpPr>
            <a:stCxn id="2" idx="2"/>
          </p:cNvCxnSpPr>
          <p:nvPr/>
        </p:nvCxnSpPr>
        <p:spPr>
          <a:xfrm flipH="1">
            <a:off x="5076190" y="3658870"/>
            <a:ext cx="0" cy="4965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474845" y="4155440"/>
            <a:ext cx="1203325" cy="337185"/>
          </a:xfrm>
          <a:prstGeom prst="rect">
            <a:avLst/>
          </a:prstGeom>
          <a:noFill/>
        </p:spPr>
        <p:txBody>
          <a:bodyPr wrap="square" rtlCol="0">
            <a:spAutoFit/>
          </a:bodyPr>
          <a:lstStyle/>
          <a:p>
            <a:r>
              <a:rPr lang="en-US" altLang="zh-CN" sz="1600"/>
              <a:t>    </a:t>
            </a:r>
            <a:r>
              <a:rPr lang="zh-CN" altLang="en-US" sz="1600" b="1">
                <a:latin typeface="微软雅黑" panose="020B0503020204020204" pitchFamily="34" charset="-122"/>
                <a:ea typeface="微软雅黑" panose="020B0503020204020204" pitchFamily="34" charset="-122"/>
              </a:rPr>
              <a:t>参与者</a:t>
            </a:r>
          </a:p>
        </p:txBody>
      </p:sp>
      <p:sp>
        <p:nvSpPr>
          <p:cNvPr id="50" name="椭圆 44"/>
          <p:cNvSpPr>
            <a:spLocks noChangeArrowheads="1"/>
          </p:cNvSpPr>
          <p:nvPr/>
        </p:nvSpPr>
        <p:spPr bwMode="auto">
          <a:xfrm>
            <a:off x="6049645" y="878840"/>
            <a:ext cx="777875" cy="380365"/>
          </a:xfrm>
          <a:prstGeom prst="ellipse">
            <a:avLst/>
          </a:prstGeom>
          <a:solidFill>
            <a:schemeClr val="bg1"/>
          </a:solidFill>
          <a:ln w="12700">
            <a:solidFill>
              <a:schemeClr val="tx1"/>
            </a:solidFill>
            <a:beve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6" name="椭圆 44"/>
          <p:cNvSpPr>
            <a:spLocks noChangeArrowheads="1"/>
          </p:cNvSpPr>
          <p:nvPr/>
        </p:nvSpPr>
        <p:spPr bwMode="auto">
          <a:xfrm>
            <a:off x="6049645" y="1559560"/>
            <a:ext cx="777875" cy="380365"/>
          </a:xfrm>
          <a:prstGeom prst="ellipse">
            <a:avLst/>
          </a:prstGeom>
          <a:solidFill>
            <a:schemeClr val="bg1"/>
          </a:solidFill>
          <a:ln>
            <a:solidFill>
              <a:schemeClr val="tx1"/>
            </a:solid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 name="椭圆 44"/>
          <p:cNvSpPr>
            <a:spLocks noChangeArrowheads="1"/>
          </p:cNvSpPr>
          <p:nvPr/>
        </p:nvSpPr>
        <p:spPr bwMode="auto">
          <a:xfrm>
            <a:off x="6049645" y="2215515"/>
            <a:ext cx="777875" cy="380365"/>
          </a:xfrm>
          <a:prstGeom prst="ellipse">
            <a:avLst/>
          </a:prstGeom>
          <a:solidFill>
            <a:schemeClr val="bg1"/>
          </a:solidFill>
          <a:ln>
            <a:solidFill>
              <a:schemeClr val="tx1"/>
            </a:solid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 name="椭圆 44"/>
          <p:cNvSpPr>
            <a:spLocks noChangeArrowheads="1"/>
          </p:cNvSpPr>
          <p:nvPr/>
        </p:nvSpPr>
        <p:spPr bwMode="auto">
          <a:xfrm>
            <a:off x="6049645" y="2806065"/>
            <a:ext cx="777875" cy="380365"/>
          </a:xfrm>
          <a:prstGeom prst="ellipse">
            <a:avLst/>
          </a:prstGeom>
          <a:solidFill>
            <a:schemeClr val="bg1"/>
          </a:solidFill>
          <a:ln>
            <a:solidFill>
              <a:schemeClr val="tx1"/>
            </a:solid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9" name="椭圆 44"/>
          <p:cNvSpPr>
            <a:spLocks noChangeArrowheads="1"/>
          </p:cNvSpPr>
          <p:nvPr/>
        </p:nvSpPr>
        <p:spPr bwMode="auto">
          <a:xfrm>
            <a:off x="6049645" y="3472180"/>
            <a:ext cx="777875" cy="380365"/>
          </a:xfrm>
          <a:prstGeom prst="ellipse">
            <a:avLst/>
          </a:prstGeom>
          <a:solidFill>
            <a:schemeClr val="bg1"/>
          </a:solidFill>
          <a:ln>
            <a:solidFill>
              <a:schemeClr val="tx1"/>
            </a:solid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0" name="椭圆 44"/>
          <p:cNvSpPr>
            <a:spLocks noChangeArrowheads="1"/>
          </p:cNvSpPr>
          <p:nvPr/>
        </p:nvSpPr>
        <p:spPr bwMode="auto">
          <a:xfrm>
            <a:off x="7321550" y="1026160"/>
            <a:ext cx="777875" cy="380365"/>
          </a:xfrm>
          <a:prstGeom prst="ellipse">
            <a:avLst/>
          </a:prstGeom>
          <a:solidFill>
            <a:schemeClr val="bg1"/>
          </a:solidFill>
          <a:ln>
            <a:solidFill>
              <a:schemeClr val="tx1"/>
            </a:solid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1" name="椭圆 44"/>
          <p:cNvSpPr>
            <a:spLocks noChangeArrowheads="1"/>
          </p:cNvSpPr>
          <p:nvPr/>
        </p:nvSpPr>
        <p:spPr bwMode="auto">
          <a:xfrm>
            <a:off x="7321550" y="2493645"/>
            <a:ext cx="777875" cy="380365"/>
          </a:xfrm>
          <a:prstGeom prst="ellipse">
            <a:avLst/>
          </a:prstGeom>
          <a:solidFill>
            <a:schemeClr val="bg1"/>
          </a:solidFill>
          <a:ln>
            <a:solidFill>
              <a:schemeClr val="tx1"/>
            </a:solid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12" name="直接箭头连接符 11"/>
          <p:cNvCxnSpPr/>
          <p:nvPr/>
        </p:nvCxnSpPr>
        <p:spPr>
          <a:xfrm flipV="1">
            <a:off x="5368925" y="1275080"/>
            <a:ext cx="570865" cy="1033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356860" y="1851660"/>
            <a:ext cx="582930" cy="549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393690" y="2355215"/>
            <a:ext cx="618490" cy="107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400040" y="2512695"/>
            <a:ext cx="53975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344795" y="2580640"/>
            <a:ext cx="594995" cy="998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6875780" y="2787650"/>
            <a:ext cx="432435" cy="144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875780" y="2283460"/>
            <a:ext cx="432435" cy="21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6827520" y="1369695"/>
            <a:ext cx="504190" cy="288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6579235" y="339090"/>
            <a:ext cx="368935" cy="487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591175" y="678815"/>
            <a:ext cx="3001645" cy="3699510"/>
          </a:xfrm>
          <a:prstGeom prst="rect">
            <a:avLst/>
          </a:prstGeom>
          <a:noFill/>
          <a:ln>
            <a:solidFill>
              <a:schemeClr val="tx1"/>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73115" y="1252855"/>
            <a:ext cx="1304290" cy="306705"/>
          </a:xfrm>
          <a:prstGeom prst="rect">
            <a:avLst/>
          </a:prstGeom>
          <a:noFill/>
        </p:spPr>
        <p:txBody>
          <a:bodyPr wrap="square" rtlCol="0">
            <a:spAutoFit/>
          </a:bodyPr>
          <a:lstStyle/>
          <a:p>
            <a:r>
              <a:rPr lang="zh-CN" altLang="en-US" sz="1400" b="1">
                <a:latin typeface="微软雅黑" panose="020B0503020204020204" pitchFamily="34" charset="-122"/>
                <a:ea typeface="微软雅黑" panose="020B0503020204020204" pitchFamily="34" charset="-122"/>
              </a:rPr>
              <a:t>新增书籍信息</a:t>
            </a:r>
          </a:p>
        </p:txBody>
      </p:sp>
      <p:sp>
        <p:nvSpPr>
          <p:cNvPr id="22" name="文本框 21"/>
          <p:cNvSpPr txBox="1"/>
          <p:nvPr/>
        </p:nvSpPr>
        <p:spPr>
          <a:xfrm>
            <a:off x="6027420" y="1939925"/>
            <a:ext cx="1304290" cy="275590"/>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查询书籍信息</a:t>
            </a:r>
          </a:p>
        </p:txBody>
      </p:sp>
      <p:sp>
        <p:nvSpPr>
          <p:cNvPr id="23" name="文本框 22"/>
          <p:cNvSpPr txBox="1"/>
          <p:nvPr/>
        </p:nvSpPr>
        <p:spPr>
          <a:xfrm>
            <a:off x="6003925" y="2546350"/>
            <a:ext cx="1304290"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登记外借信息</a:t>
            </a:r>
          </a:p>
        </p:txBody>
      </p:sp>
      <p:sp>
        <p:nvSpPr>
          <p:cNvPr id="24" name="文本框 23"/>
          <p:cNvSpPr txBox="1"/>
          <p:nvPr/>
        </p:nvSpPr>
        <p:spPr>
          <a:xfrm>
            <a:off x="6027420" y="3196590"/>
            <a:ext cx="1304290"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查询外借信息</a:t>
            </a:r>
          </a:p>
        </p:txBody>
      </p:sp>
      <p:sp>
        <p:nvSpPr>
          <p:cNvPr id="25" name="文本框 24"/>
          <p:cNvSpPr txBox="1"/>
          <p:nvPr/>
        </p:nvSpPr>
        <p:spPr>
          <a:xfrm>
            <a:off x="5939790" y="3956050"/>
            <a:ext cx="1304290"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统计金额与册数</a:t>
            </a:r>
          </a:p>
        </p:txBody>
      </p:sp>
      <p:sp>
        <p:nvSpPr>
          <p:cNvPr id="26" name="文本框 25"/>
          <p:cNvSpPr txBox="1"/>
          <p:nvPr/>
        </p:nvSpPr>
        <p:spPr>
          <a:xfrm>
            <a:off x="7444105" y="2931795"/>
            <a:ext cx="1304290"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用户登录</a:t>
            </a:r>
          </a:p>
        </p:txBody>
      </p:sp>
      <p:sp>
        <p:nvSpPr>
          <p:cNvPr id="27" name="文本框 26"/>
          <p:cNvSpPr txBox="1"/>
          <p:nvPr/>
        </p:nvSpPr>
        <p:spPr>
          <a:xfrm>
            <a:off x="7177405" y="750570"/>
            <a:ext cx="1304290"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修改书籍信息</a:t>
            </a:r>
          </a:p>
        </p:txBody>
      </p:sp>
      <p:sp>
        <p:nvSpPr>
          <p:cNvPr id="29" name="文本框 28"/>
          <p:cNvSpPr txBox="1"/>
          <p:nvPr/>
        </p:nvSpPr>
        <p:spPr>
          <a:xfrm>
            <a:off x="6729095" y="63500"/>
            <a:ext cx="1304290" cy="275590"/>
          </a:xfrm>
          <a:prstGeom prst="rect">
            <a:avLst/>
          </a:prstGeom>
          <a:noFill/>
        </p:spPr>
        <p:txBody>
          <a:bodyPr wrap="square" rtlCol="0">
            <a:spAutoFit/>
          </a:bodyPr>
          <a:lstStyle/>
          <a:p>
            <a:r>
              <a:rPr lang="zh-CN" altLang="en-US" sz="1200" b="1">
                <a:latin typeface="微软雅黑" panose="020B0503020204020204" pitchFamily="34" charset="-122"/>
                <a:ea typeface="微软雅黑" panose="020B0503020204020204" pitchFamily="34" charset="-122"/>
              </a:rPr>
              <a:t>用例</a:t>
            </a:r>
          </a:p>
        </p:txBody>
      </p:sp>
      <p:sp>
        <p:nvSpPr>
          <p:cNvPr id="30" name="文本框 29"/>
          <p:cNvSpPr txBox="1"/>
          <p:nvPr/>
        </p:nvSpPr>
        <p:spPr>
          <a:xfrm>
            <a:off x="7058025" y="2156460"/>
            <a:ext cx="1304290" cy="245110"/>
          </a:xfrm>
          <a:prstGeom prst="rect">
            <a:avLst/>
          </a:prstGeom>
          <a:noFill/>
        </p:spPr>
        <p:txBody>
          <a:bodyPr wrap="square" rtlCol="0">
            <a:spAutoFit/>
          </a:bodyPr>
          <a:lstStyle/>
          <a:p>
            <a:r>
              <a:rPr lang="zh-CN" altLang="en-US" sz="1000" b="1">
                <a:latin typeface="微软雅黑" panose="020B0503020204020204" pitchFamily="34" charset="-122"/>
                <a:ea typeface="微软雅黑" panose="020B0503020204020204" pitchFamily="34" charset="-122"/>
              </a:rPr>
              <a:t>《include 》</a:t>
            </a:r>
          </a:p>
        </p:txBody>
      </p:sp>
      <p:sp>
        <p:nvSpPr>
          <p:cNvPr id="32" name="文本框 31"/>
          <p:cNvSpPr txBox="1"/>
          <p:nvPr/>
        </p:nvSpPr>
        <p:spPr>
          <a:xfrm>
            <a:off x="7058660" y="3076575"/>
            <a:ext cx="1304290" cy="245110"/>
          </a:xfrm>
          <a:prstGeom prst="rect">
            <a:avLst/>
          </a:prstGeom>
          <a:noFill/>
        </p:spPr>
        <p:txBody>
          <a:bodyPr wrap="square" rtlCol="0">
            <a:spAutoFit/>
          </a:bodyPr>
          <a:lstStyle/>
          <a:p>
            <a:r>
              <a:rPr lang="zh-CN" altLang="en-US" sz="1000" b="1">
                <a:latin typeface="微软雅黑" panose="020B0503020204020204" pitchFamily="34" charset="-122"/>
                <a:ea typeface="微软雅黑" panose="020B0503020204020204" pitchFamily="34" charset="-122"/>
              </a:rPr>
              <a:t>《include 》</a:t>
            </a:r>
          </a:p>
        </p:txBody>
      </p:sp>
      <p:sp>
        <p:nvSpPr>
          <p:cNvPr id="33" name="文本框 32"/>
          <p:cNvSpPr txBox="1"/>
          <p:nvPr/>
        </p:nvSpPr>
        <p:spPr>
          <a:xfrm>
            <a:off x="7058660" y="1412875"/>
            <a:ext cx="1304290" cy="245110"/>
          </a:xfrm>
          <a:prstGeom prst="rect">
            <a:avLst/>
          </a:prstGeom>
          <a:noFill/>
        </p:spPr>
        <p:txBody>
          <a:bodyPr wrap="square" rtlCol="0">
            <a:spAutoFit/>
          </a:bodyPr>
          <a:lstStyle/>
          <a:p>
            <a:r>
              <a:rPr lang="zh-CN" altLang="en-US" sz="1000" b="1">
                <a:latin typeface="微软雅黑" panose="020B0503020204020204" pitchFamily="34" charset="-122"/>
                <a:ea typeface="微软雅黑" panose="020B0503020204020204" pitchFamily="34" charset="-122"/>
              </a:rPr>
              <a:t>《extend 》</a:t>
            </a:r>
          </a:p>
        </p:txBody>
      </p:sp>
      <p:pic>
        <p:nvPicPr>
          <p:cNvPr id="31" name="图片 30">
            <a:extLst>
              <a:ext uri="{FF2B5EF4-FFF2-40B4-BE49-F238E27FC236}">
                <a16:creationId xmlns:a16="http://schemas.microsoft.com/office/drawing/2014/main" id="{3F0D7A14-11FA-4604-835E-C381A3A61B4B}"/>
              </a:ext>
            </a:extLst>
          </p:cNvPr>
          <p:cNvPicPr>
            <a:picLocks noChangeAspect="1"/>
          </p:cNvPicPr>
          <p:nvPr/>
        </p:nvPicPr>
        <p:blipFill>
          <a:blip r:embed="rId3"/>
          <a:stretch>
            <a:fillRect/>
          </a:stretch>
        </p:blipFill>
        <p:spPr>
          <a:xfrm>
            <a:off x="4630338" y="1851661"/>
            <a:ext cx="714380" cy="10934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8" name="TextBox 47"/>
          <p:cNvSpPr txBox="1"/>
          <p:nvPr/>
        </p:nvSpPr>
        <p:spPr>
          <a:xfrm>
            <a:off x="1086415" y="398119"/>
            <a:ext cx="1546860" cy="337185"/>
          </a:xfrm>
          <a:prstGeom prst="rect">
            <a:avLst/>
          </a:prstGeom>
          <a:noFill/>
        </p:spPr>
        <p:txBody>
          <a:bodyPr wrap="none" rtlCol="0">
            <a:spAutoFit/>
          </a:bodyPr>
          <a:lstStyle/>
          <a:p>
            <a:r>
              <a:rPr lang="zh-CN" altLang="en-US" sz="1600" b="1" dirty="0">
                <a:solidFill>
                  <a:schemeClr val="bg1">
                    <a:lumMod val="50000"/>
                  </a:schemeClr>
                </a:solidFill>
                <a:latin typeface="Impact" panose="020B0806030902050204" pitchFamily="34" charset="0"/>
                <a:ea typeface="微软雅黑" panose="020B0503020204020204" pitchFamily="34" charset="-122"/>
              </a:rPr>
              <a:t>包含  扩展  泛化</a:t>
            </a:r>
          </a:p>
        </p:txBody>
      </p:sp>
      <p:sp>
        <p:nvSpPr>
          <p:cNvPr id="53" name="文本框 52"/>
          <p:cNvSpPr txBox="1"/>
          <p:nvPr/>
        </p:nvSpPr>
        <p:spPr>
          <a:xfrm>
            <a:off x="301625" y="897255"/>
            <a:ext cx="8540115" cy="3538220"/>
          </a:xfrm>
          <a:prstGeom prst="rect">
            <a:avLst/>
          </a:prstGeom>
          <a:noFill/>
        </p:spPr>
        <p:txBody>
          <a:bodyPr wrap="square" rtlCol="0">
            <a:spAutoFit/>
          </a:bodyPr>
          <a:lstStyle/>
          <a:p>
            <a:r>
              <a:rPr lang="zh-CN" altLang="en-US" sz="1400" b="1">
                <a:solidFill>
                  <a:srgbClr val="FF0000"/>
                </a:solidFill>
                <a:latin typeface="微软雅黑" panose="020B0503020204020204" pitchFamily="34" charset="-122"/>
                <a:ea typeface="微软雅黑" panose="020B0503020204020204" pitchFamily="34" charset="-122"/>
              </a:rPr>
              <a:t>包含关系：</a:t>
            </a:r>
            <a:r>
              <a:rPr lang="zh-CN" altLang="en-US" sz="1400">
                <a:latin typeface="微软雅黑" panose="020B0503020204020204" pitchFamily="34" charset="-122"/>
                <a:ea typeface="微软雅黑" panose="020B0503020204020204" pitchFamily="34" charset="-122"/>
              </a:rPr>
              <a:t>其中这个提取出来的公共用例称为抽象用例，而把原始用例称为基本用例或基础用例系：当可以从两个或两个以上的用例中提取公共行为时，应该使用包含关系来表示它们。</a:t>
            </a:r>
          </a:p>
          <a:p>
            <a:endParaRPr lang="zh-CN" altLang="en-US" sz="1400"/>
          </a:p>
          <a:p>
            <a:endParaRPr lang="zh-CN" altLang="en-US" sz="1400"/>
          </a:p>
          <a:p>
            <a:endParaRPr lang="zh-CN" altLang="en-US" sz="1400"/>
          </a:p>
          <a:p>
            <a:endParaRPr lang="zh-CN" altLang="en-US" sz="1400"/>
          </a:p>
          <a:p>
            <a:endParaRPr lang="zh-CN" altLang="en-US" sz="1400"/>
          </a:p>
          <a:p>
            <a:r>
              <a:rPr lang="zh-CN" altLang="en-US" sz="1400" b="1">
                <a:solidFill>
                  <a:srgbClr val="FF0000"/>
                </a:solidFill>
                <a:latin typeface="微软雅黑" panose="020B0503020204020204" pitchFamily="34" charset="-122"/>
                <a:ea typeface="微软雅黑" panose="020B0503020204020204" pitchFamily="34" charset="-122"/>
              </a:rPr>
              <a:t>扩展关系：</a:t>
            </a:r>
            <a:r>
              <a:rPr lang="zh-CN" altLang="en-US" sz="1400">
                <a:latin typeface="微软雅黑" panose="020B0503020204020204" pitchFamily="34" charset="-122"/>
                <a:ea typeface="微软雅黑" panose="020B0503020204020204" pitchFamily="34" charset="-122"/>
              </a:rPr>
              <a:t>如果一个用例明显地混合了两种或两种以上的不同场景，即根据情况可能发生多种分支，则可以将这个用例分为一个基本用例和一个或多个扩展用例，这样使描述可能更加清晰。</a:t>
            </a:r>
            <a:endParaRPr lang="zh-CN" altLang="en-US" sz="1400"/>
          </a:p>
          <a:p>
            <a:endParaRPr lang="zh-CN" altLang="en-US" sz="1400"/>
          </a:p>
          <a:p>
            <a:endParaRPr lang="zh-CN" altLang="en-US" sz="1400"/>
          </a:p>
          <a:p>
            <a:endParaRPr lang="zh-CN" altLang="en-US" sz="1400"/>
          </a:p>
          <a:p>
            <a:endParaRPr lang="zh-CN" altLang="en-US" sz="1400"/>
          </a:p>
          <a:p>
            <a:r>
              <a:rPr lang="zh-CN" altLang="en-US" sz="1400" b="1">
                <a:solidFill>
                  <a:srgbClr val="FF0000"/>
                </a:solidFill>
                <a:latin typeface="微软雅黑" panose="020B0503020204020204" pitchFamily="34" charset="-122"/>
                <a:ea typeface="微软雅黑" panose="020B0503020204020204" pitchFamily="34" charset="-122"/>
              </a:rPr>
              <a:t>泛化关系：</a:t>
            </a:r>
            <a:r>
              <a:rPr lang="zh-CN" altLang="en-US" sz="1400">
                <a:latin typeface="微软雅黑" panose="020B0503020204020204" pitchFamily="34" charset="-122"/>
                <a:ea typeface="微软雅黑" panose="020B0503020204020204" pitchFamily="34" charset="-122"/>
              </a:rPr>
              <a:t>当多个用例共同拥有一种类似的结构和行为的时候，可以将他们的共性抽象成为父用例，其他的用例作为泛化关系中的子用例。在用例的泛化关系中，子用例是父用例的一种特殊形式，子用例继承了父用例所有的结构、行为和关系。</a:t>
            </a:r>
          </a:p>
        </p:txBody>
      </p:sp>
      <p:sp>
        <p:nvSpPr>
          <p:cNvPr id="31" name="椭圆 44"/>
          <p:cNvSpPr>
            <a:spLocks noChangeArrowheads="1"/>
          </p:cNvSpPr>
          <p:nvPr/>
        </p:nvSpPr>
        <p:spPr bwMode="auto">
          <a:xfrm>
            <a:off x="3014345" y="1494155"/>
            <a:ext cx="777875" cy="380365"/>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4" name="椭圆 44"/>
          <p:cNvSpPr>
            <a:spLocks noChangeArrowheads="1"/>
          </p:cNvSpPr>
          <p:nvPr/>
        </p:nvSpPr>
        <p:spPr bwMode="auto">
          <a:xfrm>
            <a:off x="4439285" y="1874520"/>
            <a:ext cx="777875" cy="380365"/>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35" name="直接箭头连接符 34"/>
          <p:cNvCxnSpPr/>
          <p:nvPr/>
        </p:nvCxnSpPr>
        <p:spPr>
          <a:xfrm>
            <a:off x="3875405" y="1700530"/>
            <a:ext cx="563880" cy="238760"/>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221355" y="1494155"/>
            <a:ext cx="570865" cy="368300"/>
          </a:xfrm>
          <a:prstGeom prst="rect">
            <a:avLst/>
          </a:prstGeom>
          <a:noFill/>
        </p:spPr>
        <p:txBody>
          <a:bodyPr wrap="square" rtlCol="0">
            <a:spAutoFit/>
          </a:bodyPr>
          <a:lstStyle/>
          <a:p>
            <a:r>
              <a:rPr lang="en-US" altLang="zh-CN"/>
              <a:t>A</a:t>
            </a:r>
          </a:p>
        </p:txBody>
      </p:sp>
      <p:sp>
        <p:nvSpPr>
          <p:cNvPr id="37" name="文本框 36"/>
          <p:cNvSpPr txBox="1"/>
          <p:nvPr/>
        </p:nvSpPr>
        <p:spPr>
          <a:xfrm>
            <a:off x="4646295" y="1862455"/>
            <a:ext cx="570865" cy="368300"/>
          </a:xfrm>
          <a:prstGeom prst="rect">
            <a:avLst/>
          </a:prstGeom>
          <a:noFill/>
        </p:spPr>
        <p:txBody>
          <a:bodyPr wrap="square" rtlCol="0">
            <a:spAutoFit/>
          </a:bodyPr>
          <a:lstStyle/>
          <a:p>
            <a:r>
              <a:rPr lang="en-US" altLang="zh-CN"/>
              <a:t>B</a:t>
            </a:r>
          </a:p>
        </p:txBody>
      </p:sp>
      <p:sp>
        <p:nvSpPr>
          <p:cNvPr id="38" name="椭圆 44"/>
          <p:cNvSpPr>
            <a:spLocks noChangeArrowheads="1"/>
          </p:cNvSpPr>
          <p:nvPr/>
        </p:nvSpPr>
        <p:spPr bwMode="auto">
          <a:xfrm>
            <a:off x="3014345" y="2984500"/>
            <a:ext cx="777875" cy="380365"/>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39" name="椭圆 44"/>
          <p:cNvSpPr>
            <a:spLocks noChangeArrowheads="1"/>
          </p:cNvSpPr>
          <p:nvPr/>
        </p:nvSpPr>
        <p:spPr bwMode="auto">
          <a:xfrm>
            <a:off x="4542790" y="3237865"/>
            <a:ext cx="777875" cy="380365"/>
          </a:xfrm>
          <a:prstGeom prst="ellipse">
            <a:avLst/>
          </a:prstGeom>
          <a:solidFill>
            <a:srgbClr val="E74C2E"/>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cxnSp>
        <p:nvCxnSpPr>
          <p:cNvPr id="40" name="直接箭头连接符 39"/>
          <p:cNvCxnSpPr/>
          <p:nvPr/>
        </p:nvCxnSpPr>
        <p:spPr>
          <a:xfrm flipH="1" flipV="1">
            <a:off x="3792220" y="3237865"/>
            <a:ext cx="684005" cy="190500"/>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221355" y="2990850"/>
            <a:ext cx="570865" cy="368300"/>
          </a:xfrm>
          <a:prstGeom prst="rect">
            <a:avLst/>
          </a:prstGeom>
          <a:noFill/>
        </p:spPr>
        <p:txBody>
          <a:bodyPr wrap="square" rtlCol="0">
            <a:spAutoFit/>
          </a:bodyPr>
          <a:lstStyle/>
          <a:p>
            <a:r>
              <a:rPr lang="en-US" altLang="zh-CN"/>
              <a:t>A</a:t>
            </a:r>
          </a:p>
        </p:txBody>
      </p:sp>
      <p:sp>
        <p:nvSpPr>
          <p:cNvPr id="42" name="文本框 41"/>
          <p:cNvSpPr txBox="1"/>
          <p:nvPr/>
        </p:nvSpPr>
        <p:spPr>
          <a:xfrm>
            <a:off x="4749800" y="3244215"/>
            <a:ext cx="570865" cy="368300"/>
          </a:xfrm>
          <a:prstGeom prst="rect">
            <a:avLst/>
          </a:prstGeom>
          <a:noFill/>
        </p:spPr>
        <p:txBody>
          <a:bodyPr wrap="square" rtlCol="0">
            <a:spAutoFit/>
          </a:bodyPr>
          <a:lstStyle/>
          <a:p>
            <a:r>
              <a:rPr lang="en-US" altLang="zh-CN"/>
              <a:t>B</a:t>
            </a:r>
          </a:p>
        </p:txBody>
      </p:sp>
      <p:cxnSp>
        <p:nvCxnSpPr>
          <p:cNvPr id="43" name="直接箭头连接符 42"/>
          <p:cNvCxnSpPr/>
          <p:nvPr/>
        </p:nvCxnSpPr>
        <p:spPr>
          <a:xfrm flipV="1">
            <a:off x="631190" y="4435475"/>
            <a:ext cx="1692012" cy="0"/>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78510" y="4377690"/>
            <a:ext cx="1854835" cy="368300"/>
          </a:xfrm>
          <a:prstGeom prst="rect">
            <a:avLst/>
          </a:prstGeom>
          <a:noFill/>
        </p:spPr>
        <p:txBody>
          <a:bodyPr wrap="square" rtlCol="0">
            <a:spAutoFit/>
          </a:bodyPr>
          <a:lstStyle/>
          <a:p>
            <a:r>
              <a:rPr lang="zh-CN" altLang="en-US" b="1">
                <a:solidFill>
                  <a:srgbClr val="E74C2E"/>
                </a:solidFill>
                <a:latin typeface="微软雅黑" panose="020B0503020204020204" pitchFamily="34" charset="-122"/>
                <a:ea typeface="微软雅黑" panose="020B0503020204020204" pitchFamily="34" charset="-122"/>
              </a:rPr>
              <a:t>泛化关系</a:t>
            </a:r>
          </a:p>
        </p:txBody>
      </p:sp>
      <p:sp>
        <p:nvSpPr>
          <p:cNvPr id="51" name="文本框 50"/>
          <p:cNvSpPr txBox="1"/>
          <p:nvPr/>
        </p:nvSpPr>
        <p:spPr>
          <a:xfrm>
            <a:off x="3875405" y="1494155"/>
            <a:ext cx="1304290" cy="275590"/>
          </a:xfrm>
          <a:prstGeom prst="rect">
            <a:avLst/>
          </a:prstGeom>
          <a:noFill/>
        </p:spPr>
        <p:txBody>
          <a:bodyPr wrap="square" rtlCol="0">
            <a:spAutoFit/>
          </a:bodyPr>
          <a:lstStyle/>
          <a:p>
            <a:r>
              <a:rPr lang="zh-CN" altLang="en-US" sz="1000" b="1">
                <a:latin typeface="微软雅黑" panose="020B0503020204020204" pitchFamily="34" charset="-122"/>
                <a:ea typeface="微软雅黑" panose="020B0503020204020204" pitchFamily="34" charset="-122"/>
              </a:rPr>
              <a:t>《</a:t>
            </a:r>
            <a:r>
              <a:rPr lang="zh-CN" altLang="en-US" sz="1200" b="1">
                <a:latin typeface="微软雅黑" panose="020B0503020204020204" pitchFamily="34" charset="-122"/>
                <a:ea typeface="微软雅黑" panose="020B0503020204020204" pitchFamily="34" charset="-122"/>
              </a:rPr>
              <a:t>include</a:t>
            </a:r>
            <a:r>
              <a:rPr lang="zh-CN" altLang="en-US" sz="1000" b="1">
                <a:latin typeface="微软雅黑" panose="020B0503020204020204" pitchFamily="34" charset="-122"/>
                <a:ea typeface="微软雅黑" panose="020B0503020204020204" pitchFamily="34" charset="-122"/>
              </a:rPr>
              <a:t> 》</a:t>
            </a:r>
          </a:p>
        </p:txBody>
      </p:sp>
      <p:sp>
        <p:nvSpPr>
          <p:cNvPr id="52" name="文本框 51"/>
          <p:cNvSpPr txBox="1"/>
          <p:nvPr/>
        </p:nvSpPr>
        <p:spPr>
          <a:xfrm>
            <a:off x="3792220" y="2999105"/>
            <a:ext cx="1304290" cy="275590"/>
          </a:xfrm>
          <a:prstGeom prst="rect">
            <a:avLst/>
          </a:prstGeom>
          <a:noFill/>
        </p:spPr>
        <p:txBody>
          <a:bodyPr wrap="square" rtlCol="0">
            <a:spAutoFit/>
          </a:bodyPr>
          <a:lstStyle/>
          <a:p>
            <a:r>
              <a:rPr lang="zh-CN" altLang="en-US" sz="1000" b="1">
                <a:latin typeface="微软雅黑" panose="020B0503020204020204" pitchFamily="34" charset="-122"/>
                <a:ea typeface="微软雅黑" panose="020B0503020204020204" pitchFamily="34" charset="-122"/>
              </a:rPr>
              <a:t>《</a:t>
            </a:r>
            <a:r>
              <a:rPr lang="zh-CN" altLang="en-US" sz="1200" b="1">
                <a:latin typeface="微软雅黑" panose="020B0503020204020204" pitchFamily="34" charset="-122"/>
                <a:ea typeface="微软雅黑" panose="020B0503020204020204" pitchFamily="34" charset="-122"/>
              </a:rPr>
              <a:t>extend</a:t>
            </a:r>
            <a:r>
              <a:rPr lang="zh-CN" altLang="en-US" sz="1000" b="1">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8" name="TextBox 47"/>
          <p:cNvSpPr txBox="1"/>
          <p:nvPr/>
        </p:nvSpPr>
        <p:spPr>
          <a:xfrm>
            <a:off x="1086415" y="398119"/>
            <a:ext cx="1402080" cy="337185"/>
          </a:xfrm>
          <a:prstGeom prst="rect">
            <a:avLst/>
          </a:prstGeom>
          <a:noFill/>
        </p:spPr>
        <p:txBody>
          <a:bodyPr wrap="none" rtlCol="0">
            <a:spAutoFit/>
          </a:bodyPr>
          <a:lstStyle/>
          <a:p>
            <a:r>
              <a:rPr lang="zh-CN" altLang="zh-CN" sz="1600" b="1" dirty="0">
                <a:solidFill>
                  <a:schemeClr val="bg1">
                    <a:lumMod val="50000"/>
                  </a:schemeClr>
                </a:solidFill>
                <a:latin typeface="Impact" panose="020B0806030902050204" pitchFamily="34" charset="0"/>
                <a:ea typeface="微软雅黑" panose="020B0503020204020204" pitchFamily="34" charset="-122"/>
              </a:rPr>
              <a:t>类图与对象图</a:t>
            </a:r>
          </a:p>
        </p:txBody>
      </p:sp>
      <p:sp>
        <p:nvSpPr>
          <p:cNvPr id="2" name="文本框 1"/>
          <p:cNvSpPr txBox="1"/>
          <p:nvPr/>
        </p:nvSpPr>
        <p:spPr>
          <a:xfrm>
            <a:off x="104775" y="859155"/>
            <a:ext cx="3350260" cy="3969385"/>
          </a:xfrm>
          <a:prstGeom prst="rect">
            <a:avLst/>
          </a:prstGeom>
          <a:noFill/>
        </p:spPr>
        <p:txBody>
          <a:bodyPr wrap="square" rtlCol="0">
            <a:spAutoFit/>
          </a:bodyPr>
          <a:lstStyle/>
          <a:p>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类图（</a:t>
            </a:r>
            <a:r>
              <a:rPr lang="en-US" alt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class diagram ):</a:t>
            </a:r>
            <a:r>
              <a:rPr lang="zh-CN" altLang="en-US">
                <a:latin typeface="微软雅黑" panose="020B0503020204020204" pitchFamily="34" charset="-122"/>
                <a:ea typeface="微软雅黑" panose="020B0503020204020204" pitchFamily="34" charset="-122"/>
              </a:rPr>
              <a:t>类图描述一组类、接口、协作和它们之间的关系。</a:t>
            </a:r>
          </a:p>
          <a:p>
            <a:endParaRPr lang="zh-CN" altLang="en-US"/>
          </a:p>
          <a:p>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对象图（</a:t>
            </a:r>
            <a:r>
              <a:rPr lang="en-US" alt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object diagram ):</a:t>
            </a:r>
            <a:r>
              <a:rPr lang="zh-CN" altLang="en-US">
                <a:latin typeface="微软雅黑" panose="020B0503020204020204" pitchFamily="34" charset="-122"/>
                <a:ea typeface="微软雅黑" panose="020B0503020204020204" pitchFamily="34" charset="-122"/>
              </a:rPr>
              <a:t>对象图描述一组对象及它们之间的关系。对象图描述了在类图中所建立的事物实例的静态快照。</a:t>
            </a:r>
          </a:p>
          <a:p>
            <a:endParaRPr lang="en-US" altLang="zh-CN"/>
          </a:p>
          <a:p>
            <a:endParaRPr lang="en-US" altLang="zh-CN"/>
          </a:p>
          <a:p>
            <a:r>
              <a:rPr lang="en-US" altLang="zh-CN"/>
              <a:t>  </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类名，方法名，属性名</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   多重度</a:t>
            </a:r>
          </a:p>
          <a:p>
            <a:r>
              <a:rPr lang="zh-CN" altLang="en-US">
                <a:latin typeface="微软雅黑" panose="020B0503020204020204" pitchFamily="34" charset="-122"/>
                <a:ea typeface="微软雅黑" panose="020B0503020204020204" pitchFamily="34" charset="-122"/>
                <a:cs typeface="微软雅黑" panose="020B0503020204020204" pitchFamily="34" charset="-122"/>
              </a:rPr>
              <a:t>   关系</a:t>
            </a:r>
          </a:p>
        </p:txBody>
      </p:sp>
      <p:sp>
        <p:nvSpPr>
          <p:cNvPr id="3" name="文本框 2"/>
          <p:cNvSpPr txBox="1"/>
          <p:nvPr/>
        </p:nvSpPr>
        <p:spPr>
          <a:xfrm>
            <a:off x="4512310" y="111125"/>
            <a:ext cx="1179195" cy="1445260"/>
          </a:xfrm>
          <a:prstGeom prst="rect">
            <a:avLst/>
          </a:prstGeom>
          <a:noFill/>
          <a:ln w="19050">
            <a:solidFill>
              <a:srgbClr val="CB3517"/>
            </a:solidFill>
          </a:ln>
        </p:spPr>
        <p:txBody>
          <a:bodyPr wrap="square" rtlCol="0">
            <a:spAutoFit/>
          </a:bodyPr>
          <a:lstStyle/>
          <a:p>
            <a:r>
              <a:rPr lang="en-US" altLang="zh-CN" sz="1600"/>
              <a:t> </a:t>
            </a:r>
            <a:r>
              <a:rPr lang="zh-CN" altLang="en-US" sz="1600">
                <a:latin typeface="微软雅黑" panose="020B0503020204020204" pitchFamily="34" charset="-122"/>
                <a:ea typeface="微软雅黑" panose="020B0503020204020204" pitchFamily="34" charset="-122"/>
              </a:rPr>
              <a:t>书籍列表</a:t>
            </a:r>
          </a:p>
          <a:p>
            <a:endParaRPr lang="zh-CN" altLang="en-US" sz="1600"/>
          </a:p>
          <a:p>
            <a:r>
              <a:rPr lang="zh-CN" altLang="en-US" sz="1400"/>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新增（）</a:t>
            </a: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修改（）</a:t>
            </a: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查询（）</a:t>
            </a: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统计（）</a:t>
            </a:r>
          </a:p>
        </p:txBody>
      </p:sp>
      <p:cxnSp>
        <p:nvCxnSpPr>
          <p:cNvPr id="4" name="直接连接符 3"/>
          <p:cNvCxnSpPr/>
          <p:nvPr/>
        </p:nvCxnSpPr>
        <p:spPr>
          <a:xfrm>
            <a:off x="4512310" y="447675"/>
            <a:ext cx="1188009" cy="63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512310" y="566420"/>
            <a:ext cx="1188009" cy="63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512310" y="2033905"/>
            <a:ext cx="1179195" cy="1876425"/>
          </a:xfrm>
          <a:prstGeom prst="rect">
            <a:avLst/>
          </a:prstGeom>
          <a:noFill/>
          <a:ln w="19050">
            <a:solidFill>
              <a:srgbClr val="CB3517"/>
            </a:solidFill>
          </a:ln>
        </p:spPr>
        <p:txBody>
          <a:bodyPr wrap="square" rtlCol="0">
            <a:spAutoFit/>
          </a:bodyPr>
          <a:lstStyle/>
          <a:p>
            <a:r>
              <a:rPr lang="en-US" altLang="zh-CN" sz="1600"/>
              <a:t>     </a:t>
            </a:r>
            <a:r>
              <a:rPr lang="zh-CN" altLang="en-US" sz="1600">
                <a:latin typeface="微软雅黑" panose="020B0503020204020204" pitchFamily="34" charset="-122"/>
                <a:ea typeface="微软雅黑" panose="020B0503020204020204" pitchFamily="34" charset="-122"/>
              </a:rPr>
              <a:t>书籍</a:t>
            </a:r>
            <a:endParaRPr lang="zh-CN" altLang="en-US" sz="1600"/>
          </a:p>
          <a:p>
            <a:endParaRPr lang="zh-CN" altLang="en-US" sz="1600"/>
          </a:p>
          <a:p>
            <a:r>
              <a:rPr lang="zh-CN" altLang="en-US" sz="1400"/>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书号</a:t>
            </a: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书名</a:t>
            </a: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类别</a:t>
            </a: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作者</a:t>
            </a: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出版社</a:t>
            </a: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定价</a:t>
            </a:r>
          </a:p>
        </p:txBody>
      </p:sp>
      <p:cxnSp>
        <p:nvCxnSpPr>
          <p:cNvPr id="7" name="直接连接符 6"/>
          <p:cNvCxnSpPr/>
          <p:nvPr/>
        </p:nvCxnSpPr>
        <p:spPr>
          <a:xfrm>
            <a:off x="4512310" y="2370455"/>
            <a:ext cx="1188009" cy="63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512310" y="2494280"/>
            <a:ext cx="1188009" cy="63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688455" y="883920"/>
            <a:ext cx="1786890" cy="829945"/>
          </a:xfrm>
          <a:prstGeom prst="rect">
            <a:avLst/>
          </a:prstGeom>
          <a:noFill/>
          <a:ln w="19050">
            <a:solidFill>
              <a:srgbClr val="CB3517"/>
            </a:solidFill>
          </a:ln>
          <a:extLst>
            <a:ext uri="{909E8E84-426E-40DD-AFC4-6F175D3DCCD1}">
              <a14:hiddenFill xmlns:a14="http://schemas.microsoft.com/office/drawing/2010/main">
                <a:solidFill>
                  <a:schemeClr val="tx1"/>
                </a:solidFill>
              </a14:hiddenFill>
            </a:ext>
          </a:extLst>
        </p:spPr>
        <p:txBody>
          <a:bodyPr wrap="square" rtlCol="0">
            <a:spAutoFit/>
          </a:bodyPr>
          <a:lstStyle/>
          <a:p>
            <a:r>
              <a:rPr lang="en-US" altLang="zh-CN" sz="1600"/>
              <a:t>   </a:t>
            </a:r>
            <a:r>
              <a:rPr lang="zh-CN" altLang="en-US" sz="1600">
                <a:latin typeface="微软雅黑" panose="020B0503020204020204" pitchFamily="34" charset="-122"/>
                <a:ea typeface="微软雅黑" panose="020B0503020204020204" pitchFamily="34" charset="-122"/>
              </a:rPr>
              <a:t>借阅记录列表</a:t>
            </a:r>
          </a:p>
          <a:p>
            <a:r>
              <a:rPr lang="zh-CN" altLang="en-US" sz="1600"/>
              <a:t>   </a:t>
            </a:r>
            <a:endParaRPr lang="zh-CN" altLang="en-US" sz="1400"/>
          </a:p>
          <a:p>
            <a:r>
              <a:rPr lang="zh-CN" altLang="en-US" sz="1400"/>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打印</a:t>
            </a:r>
          </a:p>
        </p:txBody>
      </p:sp>
      <p:cxnSp>
        <p:nvCxnSpPr>
          <p:cNvPr id="10" name="直接连接符 9"/>
          <p:cNvCxnSpPr/>
          <p:nvPr/>
        </p:nvCxnSpPr>
        <p:spPr>
          <a:xfrm>
            <a:off x="6688455" y="1212215"/>
            <a:ext cx="1764013" cy="63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688455" y="1316355"/>
            <a:ext cx="1764013" cy="63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949440" y="2562225"/>
            <a:ext cx="1295400" cy="1322070"/>
          </a:xfrm>
          <a:prstGeom prst="rect">
            <a:avLst/>
          </a:prstGeom>
          <a:noFill/>
          <a:ln w="19050">
            <a:solidFill>
              <a:srgbClr val="CB3517"/>
            </a:solidFill>
          </a:ln>
        </p:spPr>
        <p:txBody>
          <a:bodyPr wrap="square" rtlCol="0">
            <a:spAutoFit/>
          </a:bodyPr>
          <a:lstStyle/>
          <a:p>
            <a:r>
              <a:rPr lang="en-US" altLang="zh-CN" sz="1600"/>
              <a:t>   </a:t>
            </a:r>
            <a:r>
              <a:rPr lang="zh-CN" altLang="en-US" sz="1600">
                <a:latin typeface="微软雅黑" panose="020B0503020204020204" pitchFamily="34" charset="-122"/>
                <a:ea typeface="微软雅黑" panose="020B0503020204020204" pitchFamily="34" charset="-122"/>
              </a:rPr>
              <a:t>借阅记录</a:t>
            </a:r>
            <a:endParaRPr lang="zh-CN" altLang="en-US" sz="1600"/>
          </a:p>
          <a:p>
            <a:endParaRPr lang="zh-CN" altLang="en-US" sz="1600"/>
          </a:p>
          <a:p>
            <a:r>
              <a:rPr lang="zh-CN" altLang="en-US" sz="1600"/>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书号</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借阅人</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借阅时间</a:t>
            </a:r>
          </a:p>
        </p:txBody>
      </p:sp>
      <p:cxnSp>
        <p:nvCxnSpPr>
          <p:cNvPr id="13" name="直接连接符 12"/>
          <p:cNvCxnSpPr/>
          <p:nvPr/>
        </p:nvCxnSpPr>
        <p:spPr>
          <a:xfrm>
            <a:off x="6949440" y="2899410"/>
            <a:ext cx="1296010" cy="63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949440" y="3059430"/>
            <a:ext cx="1296010" cy="63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004435" y="1665605"/>
            <a:ext cx="0" cy="39600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流程图: 决策 15"/>
          <p:cNvSpPr/>
          <p:nvPr/>
        </p:nvSpPr>
        <p:spPr>
          <a:xfrm>
            <a:off x="4932045" y="1564640"/>
            <a:ext cx="144145" cy="143510"/>
          </a:xfrm>
          <a:prstGeom prst="flowChartDecisi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flipH="1">
            <a:off x="7570470" y="1914525"/>
            <a:ext cx="0" cy="64800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流程图: 决策 17"/>
          <p:cNvSpPr/>
          <p:nvPr/>
        </p:nvSpPr>
        <p:spPr>
          <a:xfrm>
            <a:off x="7498080" y="1791970"/>
            <a:ext cx="144145" cy="143510"/>
          </a:xfrm>
          <a:prstGeom prst="flowChartDecision">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5700395" y="3222625"/>
            <a:ext cx="1260009" cy="63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59075" y="4359910"/>
            <a:ext cx="1885315" cy="337185"/>
          </a:xfrm>
          <a:prstGeom prst="rect">
            <a:avLst/>
          </a:prstGeom>
          <a:noFill/>
          <a:ln w="19050">
            <a:solidFill>
              <a:srgbClr val="CB3517"/>
            </a:solidFill>
          </a:ln>
        </p:spPr>
        <p:txBody>
          <a:bodyPr wrap="square" rtlCol="0">
            <a:spAutoFit/>
          </a:bodyPr>
          <a:lstStyle/>
          <a:p>
            <a:r>
              <a:rPr lang="en-US" altLang="zh-CN" sz="1600"/>
              <a:t>  </a:t>
            </a:r>
            <a:r>
              <a:rPr lang="zh-CN" altLang="en-US" sz="1600">
                <a:latin typeface="微软雅黑" panose="020B0503020204020204" pitchFamily="34" charset="-122"/>
                <a:ea typeface="微软雅黑" panose="020B0503020204020204" pitchFamily="34" charset="-122"/>
              </a:rPr>
              <a:t>非计算机类书籍</a:t>
            </a:r>
          </a:p>
        </p:txBody>
      </p:sp>
      <p:sp>
        <p:nvSpPr>
          <p:cNvPr id="21" name="文本框 20"/>
          <p:cNvSpPr txBox="1"/>
          <p:nvPr/>
        </p:nvSpPr>
        <p:spPr>
          <a:xfrm>
            <a:off x="5387340" y="4359910"/>
            <a:ext cx="1885315" cy="337185"/>
          </a:xfrm>
          <a:prstGeom prst="rect">
            <a:avLst/>
          </a:prstGeom>
          <a:noFill/>
          <a:ln w="19050">
            <a:solidFill>
              <a:srgbClr val="CB3517"/>
            </a:solidFill>
          </a:ln>
        </p:spPr>
        <p:txBody>
          <a:bodyPr wrap="square" rtlCol="0">
            <a:spAutoFit/>
          </a:bodyPr>
          <a:lstStyle/>
          <a:p>
            <a:r>
              <a:rPr lang="en-US" altLang="zh-CN" sz="1600"/>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计算机类书籍</a:t>
            </a:r>
          </a:p>
        </p:txBody>
      </p:sp>
      <p:cxnSp>
        <p:nvCxnSpPr>
          <p:cNvPr id="30" name="直接箭头连接符 29"/>
          <p:cNvCxnSpPr>
            <a:stCxn id="21" idx="0"/>
          </p:cNvCxnSpPr>
          <p:nvPr/>
        </p:nvCxnSpPr>
        <p:spPr>
          <a:xfrm flipH="1" flipV="1">
            <a:off x="5724525" y="3940175"/>
            <a:ext cx="605790" cy="41973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3816985" y="3954780"/>
            <a:ext cx="611505" cy="38989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765165" y="2908935"/>
            <a:ext cx="247015" cy="368300"/>
          </a:xfrm>
          <a:prstGeom prst="rect">
            <a:avLst/>
          </a:prstGeom>
          <a:noFill/>
        </p:spPr>
        <p:txBody>
          <a:bodyPr wrap="square" rtlCol="0">
            <a:spAutoFit/>
          </a:bodyPr>
          <a:lstStyle/>
          <a:p>
            <a:r>
              <a:rPr lang="en-US" altLang="zh-CN"/>
              <a:t>1</a:t>
            </a:r>
          </a:p>
        </p:txBody>
      </p:sp>
      <p:sp>
        <p:nvSpPr>
          <p:cNvPr id="36" name="文本框 35"/>
          <p:cNvSpPr txBox="1"/>
          <p:nvPr/>
        </p:nvSpPr>
        <p:spPr>
          <a:xfrm>
            <a:off x="6409690" y="2905125"/>
            <a:ext cx="723900" cy="368300"/>
          </a:xfrm>
          <a:prstGeom prst="rect">
            <a:avLst/>
          </a:prstGeom>
          <a:noFill/>
        </p:spPr>
        <p:txBody>
          <a:bodyPr wrap="square" rtlCol="0">
            <a:spAutoFit/>
          </a:bodyPr>
          <a:lstStyle/>
          <a:p>
            <a:r>
              <a:rPr lang="en-US" altLang="zh-CN"/>
              <a:t>0   1</a:t>
            </a:r>
          </a:p>
        </p:txBody>
      </p:sp>
      <p:sp>
        <p:nvSpPr>
          <p:cNvPr id="37" name="文本框 36"/>
          <p:cNvSpPr txBox="1"/>
          <p:nvPr/>
        </p:nvSpPr>
        <p:spPr>
          <a:xfrm>
            <a:off x="7712710" y="1817370"/>
            <a:ext cx="315595" cy="368300"/>
          </a:xfrm>
          <a:prstGeom prst="rect">
            <a:avLst/>
          </a:prstGeom>
          <a:noFill/>
        </p:spPr>
        <p:txBody>
          <a:bodyPr wrap="square" rtlCol="0">
            <a:spAutoFit/>
          </a:bodyPr>
          <a:lstStyle/>
          <a:p>
            <a:r>
              <a:rPr lang="en-US" altLang="zh-CN"/>
              <a:t>1</a:t>
            </a:r>
          </a:p>
        </p:txBody>
      </p:sp>
      <p:sp>
        <p:nvSpPr>
          <p:cNvPr id="38" name="文本框 37"/>
          <p:cNvSpPr txBox="1"/>
          <p:nvPr/>
        </p:nvSpPr>
        <p:spPr>
          <a:xfrm>
            <a:off x="7712710" y="2310130"/>
            <a:ext cx="405130" cy="368300"/>
          </a:xfrm>
          <a:prstGeom prst="rect">
            <a:avLst/>
          </a:prstGeom>
          <a:noFill/>
        </p:spPr>
        <p:txBody>
          <a:bodyPr wrap="square" rtlCol="0">
            <a:spAutoFit/>
          </a:bodyPr>
          <a:lstStyle/>
          <a:p>
            <a:r>
              <a:rPr lang="en-US" altLang="zh-CN"/>
              <a:t>0</a:t>
            </a:r>
          </a:p>
        </p:txBody>
      </p:sp>
      <p:sp>
        <p:nvSpPr>
          <p:cNvPr id="39" name="文本框 38"/>
          <p:cNvSpPr txBox="1"/>
          <p:nvPr/>
        </p:nvSpPr>
        <p:spPr>
          <a:xfrm>
            <a:off x="5109210" y="1556385"/>
            <a:ext cx="278130" cy="306705"/>
          </a:xfrm>
          <a:prstGeom prst="rect">
            <a:avLst/>
          </a:prstGeom>
          <a:noFill/>
        </p:spPr>
        <p:txBody>
          <a:bodyPr wrap="square" rtlCol="0">
            <a:spAutoFit/>
          </a:bodyPr>
          <a:lstStyle/>
          <a:p>
            <a:r>
              <a:rPr lang="en-US" altLang="zh-CN" sz="1400"/>
              <a:t>1</a:t>
            </a:r>
          </a:p>
        </p:txBody>
      </p:sp>
      <p:sp>
        <p:nvSpPr>
          <p:cNvPr id="40" name="文本框 39"/>
          <p:cNvSpPr txBox="1"/>
          <p:nvPr/>
        </p:nvSpPr>
        <p:spPr>
          <a:xfrm>
            <a:off x="5113020" y="1755140"/>
            <a:ext cx="202565" cy="306705"/>
          </a:xfrm>
          <a:prstGeom prst="rect">
            <a:avLst/>
          </a:prstGeom>
          <a:noFill/>
        </p:spPr>
        <p:txBody>
          <a:bodyPr wrap="square" rtlCol="0">
            <a:spAutoFit/>
          </a:bodyPr>
          <a:lstStyle/>
          <a:p>
            <a:r>
              <a:rPr lang="en-US" altLang="zh-CN" sz="1400"/>
              <a:t>0</a:t>
            </a:r>
          </a:p>
        </p:txBody>
      </p:sp>
      <p:sp>
        <p:nvSpPr>
          <p:cNvPr id="41" name="流程图: 决策 40"/>
          <p:cNvSpPr/>
          <p:nvPr/>
        </p:nvSpPr>
        <p:spPr>
          <a:xfrm>
            <a:off x="104775" y="4000500"/>
            <a:ext cx="206375" cy="168275"/>
          </a:xfrm>
          <a:prstGeom prst="flowChartDecision">
            <a:avLst/>
          </a:prstGeom>
          <a:solidFill>
            <a:srgbClr val="002060"/>
          </a:solidFill>
          <a:ln>
            <a:solidFill>
              <a:srgbClr val="002060"/>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决策 41"/>
          <p:cNvSpPr/>
          <p:nvPr/>
        </p:nvSpPr>
        <p:spPr>
          <a:xfrm>
            <a:off x="104775" y="4528820"/>
            <a:ext cx="206375" cy="168275"/>
          </a:xfrm>
          <a:prstGeom prst="flowChartDecision">
            <a:avLst/>
          </a:prstGeom>
          <a:solidFill>
            <a:srgbClr val="002060"/>
          </a:solidFill>
          <a:ln>
            <a:solidFill>
              <a:srgbClr val="002060"/>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决策 42"/>
          <p:cNvSpPr/>
          <p:nvPr/>
        </p:nvSpPr>
        <p:spPr>
          <a:xfrm>
            <a:off x="104775" y="4271010"/>
            <a:ext cx="206375" cy="168275"/>
          </a:xfrm>
          <a:prstGeom prst="flowChartDecision">
            <a:avLst/>
          </a:prstGeom>
          <a:solidFill>
            <a:srgbClr val="002060"/>
          </a:solidFill>
          <a:ln>
            <a:solidFill>
              <a:srgbClr val="002060"/>
            </a:soli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组合 4098"/>
          <p:cNvGrpSpPr/>
          <p:nvPr/>
        </p:nvGrpSpPr>
        <p:grpSpPr>
          <a:xfrm>
            <a:off x="1924050" y="802640"/>
            <a:ext cx="5471795" cy="522605"/>
            <a:chOff x="0" y="0"/>
            <a:chExt cx="5471917" cy="522287"/>
          </a:xfrm>
          <a:solidFill>
            <a:srgbClr val="CB3517"/>
          </a:solidFill>
        </p:grpSpPr>
        <p:sp>
          <p:nvSpPr>
            <p:cNvPr id="4100" name="AutoShape 42"/>
            <p:cNvSpPr/>
            <p:nvPr/>
          </p:nvSpPr>
          <p:spPr>
            <a:xfrm>
              <a:off x="0" y="0"/>
              <a:ext cx="5471917" cy="522287"/>
            </a:xfrm>
            <a:prstGeom prst="roundRect">
              <a:avLst>
                <a:gd name="adj" fmla="val 50000"/>
              </a:avLst>
            </a:prstGeom>
            <a:grpFill/>
            <a:ln w="19050" cap="flat" cmpd="sng">
              <a:solidFill>
                <a:srgbClr val="CB3517"/>
              </a:solidFill>
              <a:prstDash val="solid"/>
              <a:bevel/>
              <a:headEnd type="none" w="med" len="med"/>
              <a:tailEnd type="none" w="med" len="med"/>
            </a:ln>
          </p:spPr>
          <p:txBody>
            <a:bodyPr wrap="none" anchor="ctr"/>
            <a:lstStyle/>
            <a:p>
              <a:endParaRPr>
                <a:solidFill>
                  <a:srgbClr val="000000"/>
                </a:solidFill>
                <a:latin typeface="Arial" panose="020B0604020202020204" pitchFamily="34" charset="0"/>
                <a:ea typeface="宋体" panose="02010600030101010101" pitchFamily="2" charset="-122"/>
                <a:sym typeface="Calibri" panose="020F0502020204030204" charset="0"/>
              </a:endParaRPr>
            </a:p>
          </p:txBody>
        </p:sp>
        <p:sp>
          <p:nvSpPr>
            <p:cNvPr id="4101" name="Rectangle 43"/>
            <p:cNvSpPr/>
            <p:nvPr/>
          </p:nvSpPr>
          <p:spPr>
            <a:xfrm>
              <a:off x="2117329" y="80785"/>
              <a:ext cx="1554515" cy="368076"/>
            </a:xfrm>
            <a:prstGeom prst="rect">
              <a:avLst/>
            </a:prstGeom>
            <a:grpFill/>
            <a:ln w="9525">
              <a:solidFill>
                <a:srgbClr val="CB3517"/>
              </a:solidFill>
            </a:ln>
          </p:spPr>
          <p:txBody>
            <a:bodyPr wrap="none">
              <a:spAutoFit/>
            </a:bodyPr>
            <a:lstStyle/>
            <a:p>
              <a:pPr algn="ctr" eaLnBrk="0" hangingPunct="0"/>
              <a:r>
                <a:rPr lang="zh-CN" altLang="en-US" b="1" dirty="0">
                  <a:solidFill>
                    <a:schemeClr val="bg1"/>
                  </a:solidFill>
                  <a:latin typeface="微软雅黑" panose="020B0503020204020204" pitchFamily="34" charset="-122"/>
                  <a:ea typeface="微软雅黑" panose="020B0503020204020204" pitchFamily="34" charset="-122"/>
                  <a:sym typeface="Calibri" panose="020F0502020204030204" charset="0"/>
                </a:rPr>
                <a:t>类图与对象图</a:t>
              </a:r>
            </a:p>
          </p:txBody>
        </p:sp>
      </p:grpSp>
      <p:sp>
        <p:nvSpPr>
          <p:cNvPr id="3" name="文本框 2"/>
          <p:cNvSpPr txBox="1"/>
          <p:nvPr/>
        </p:nvSpPr>
        <p:spPr>
          <a:xfrm>
            <a:off x="1059180" y="1609725"/>
            <a:ext cx="7440295" cy="2584450"/>
          </a:xfrm>
          <a:prstGeom prst="rect">
            <a:avLst/>
          </a:prstGeom>
          <a:noFill/>
        </p:spPr>
        <p:txBody>
          <a:bodyPr wrap="square" rtlCol="0">
            <a:spAutoFit/>
          </a:bodyPr>
          <a:lstStyle/>
          <a:p>
            <a:pPr>
              <a:lnSpc>
                <a:spcPct val="150000"/>
              </a:lnSpc>
            </a:pPr>
            <a:r>
              <a:rPr lang="en-US" alt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表示一个集合中的一个对象对应另一个集合中</a:t>
            </a:r>
            <a:r>
              <a:rPr lang="en-US" altLang="zh-CN">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个对象。</a:t>
            </a:r>
          </a:p>
          <a:p>
            <a:pPr>
              <a:lnSpc>
                <a:spcPct val="150000"/>
              </a:lnSpc>
            </a:pPr>
            <a:r>
              <a:rPr lang="en-US" alt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  </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zh-CN">
                <a:latin typeface="微软雅黑" panose="020B0503020204020204" pitchFamily="34" charset="-122"/>
                <a:ea typeface="微软雅黑" panose="020B0503020204020204" pitchFamily="34" charset="-122"/>
                <a:cs typeface="微软雅黑" panose="020B0503020204020204" pitchFamily="34" charset="-122"/>
              </a:rPr>
              <a:t>表示一个集合中的一个对象对应另一个集合中的</a:t>
            </a:r>
            <a:r>
              <a:rPr lang="en-US" altLang="zh-CN">
                <a:latin typeface="微软雅黑" panose="020B0503020204020204" pitchFamily="34" charset="-122"/>
                <a:ea typeface="微软雅黑" panose="020B0503020204020204" pitchFamily="34" charset="-122"/>
                <a:cs typeface="微软雅黑" panose="020B0503020204020204" pitchFamily="34" charset="-122"/>
              </a:rPr>
              <a:t>0</a:t>
            </a:r>
            <a:r>
              <a:rPr lang="zh-CN" altLang="en-US">
                <a:latin typeface="微软雅黑" panose="020B0503020204020204" pitchFamily="34" charset="-122"/>
                <a:ea typeface="微软雅黑" panose="020B0503020204020204" pitchFamily="34" charset="-122"/>
                <a:cs typeface="微软雅黑" panose="020B0503020204020204" pitchFamily="34" charset="-122"/>
              </a:rPr>
              <a:t>个或多个对象。（可以不对应）</a:t>
            </a:r>
          </a:p>
          <a:p>
            <a:pPr>
              <a:lnSpc>
                <a:spcPct val="150000"/>
              </a:lnSpc>
            </a:pPr>
            <a:r>
              <a:rPr lang="en-US" alt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表示一个集合中的一个对象对应另一个集合中的一个或多个对象。（至少对应一个）</a:t>
            </a:r>
          </a:p>
          <a:p>
            <a:pPr>
              <a:lnSpc>
                <a:spcPct val="150000"/>
              </a:lnSpc>
            </a:pPr>
            <a:r>
              <a:rPr lang="en-US" alt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：表示一个集合中的一个对象对应另一个集合中的多个的对象。</a:t>
            </a:r>
          </a:p>
        </p:txBody>
      </p:sp>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1115695" y="434975"/>
            <a:ext cx="1879600" cy="368300"/>
          </a:xfrm>
          <a:prstGeom prst="rect">
            <a:avLst/>
          </a:prstGeom>
          <a:noFill/>
        </p:spPr>
        <p:txBody>
          <a:bodyPr wrap="square" rtlCol="0">
            <a:spAutoFit/>
          </a:bodyPr>
          <a:lstStyle/>
          <a:p>
            <a:r>
              <a:rPr lang="zh-CN" altLang="en-US"/>
              <a:t>类图与对象图</a:t>
            </a:r>
          </a:p>
        </p:txBody>
      </p:sp>
      <p:sp>
        <p:nvSpPr>
          <p:cNvPr id="5" name="文本框 4"/>
          <p:cNvSpPr txBox="1"/>
          <p:nvPr/>
        </p:nvSpPr>
        <p:spPr>
          <a:xfrm>
            <a:off x="604520" y="958215"/>
            <a:ext cx="5767705" cy="2011045"/>
          </a:xfrm>
          <a:prstGeom prst="rect">
            <a:avLst/>
          </a:prstGeom>
          <a:noFill/>
        </p:spPr>
        <p:txBody>
          <a:bodyPr wrap="square" rtlCol="0">
            <a:spAutoFit/>
          </a:bodyPr>
          <a:lstStyle/>
          <a:p>
            <a:pPr>
              <a:lnSpc>
                <a:spcPct val="130000"/>
              </a:lnSpc>
            </a:pPr>
            <a:r>
              <a:rPr lang="zh-CN" altLang="en-US" sz="1600" b="1">
                <a:latin typeface="微软雅黑" panose="020B0503020204020204" pitchFamily="34" charset="-122"/>
                <a:ea typeface="微软雅黑" panose="020B0503020204020204" pitchFamily="34" charset="-122"/>
              </a:rPr>
              <a:t>依赖关系：</a:t>
            </a:r>
            <a:r>
              <a:rPr lang="zh-CN" altLang="en-US" sz="1600">
                <a:solidFill>
                  <a:srgbClr val="FF0000"/>
                </a:solidFill>
                <a:latin typeface="微软雅黑" panose="020B0503020204020204" pitchFamily="34" charset="-122"/>
                <a:ea typeface="微软雅黑" panose="020B0503020204020204" pitchFamily="34" charset="-122"/>
              </a:rPr>
              <a:t>一个事物发生变化影响另一个事物。</a:t>
            </a:r>
            <a:endParaRPr lang="zh-CN" altLang="en-US" sz="1600">
              <a:latin typeface="微软雅黑" panose="020B0503020204020204" pitchFamily="34" charset="-122"/>
              <a:ea typeface="微软雅黑" panose="020B0503020204020204" pitchFamily="34" charset="-122"/>
            </a:endParaRPr>
          </a:p>
          <a:p>
            <a:pPr>
              <a:lnSpc>
                <a:spcPct val="130000"/>
              </a:lnSpc>
            </a:pPr>
            <a:r>
              <a:rPr lang="zh-CN" altLang="en-US" sz="1600" b="1" dirty="0">
                <a:latin typeface="微软雅黑" panose="020B0503020204020204" pitchFamily="34" charset="-122"/>
                <a:ea typeface="微软雅黑" panose="020B0503020204020204" pitchFamily="34" charset="-122"/>
              </a:rPr>
              <a:t>泛化关系：</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特殊</a:t>
            </a:r>
            <a:r>
              <a:rPr lang="en-US" altLang="zh-CN"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一般关系</a:t>
            </a:r>
          </a:p>
          <a:p>
            <a:pPr>
              <a:lnSpc>
                <a:spcPct val="130000"/>
              </a:lnSpc>
            </a:pPr>
            <a:r>
              <a:rPr lang="zh-CN" altLang="en-US" sz="1600" b="1" dirty="0">
                <a:latin typeface="微软雅黑" panose="020B0503020204020204" pitchFamily="34" charset="-122"/>
                <a:ea typeface="微软雅黑" panose="020B0503020204020204" pitchFamily="34" charset="-122"/>
              </a:rPr>
              <a:t>关联关系：</a:t>
            </a:r>
            <a:r>
              <a:rPr lang="zh-CN" altLang="en-US" sz="1600" dirty="0">
                <a:solidFill>
                  <a:srgbClr val="FF0000"/>
                </a:solidFill>
                <a:latin typeface="微软雅黑" panose="020B0503020204020204" pitchFamily="34" charset="-122"/>
                <a:ea typeface="微软雅黑" panose="020B0503020204020204" pitchFamily="34" charset="-122"/>
              </a:rPr>
              <a:t>描述了一组链，链式对象之间的连接。</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聚合关系：</a:t>
            </a:r>
            <a:r>
              <a:rPr lang="zh-CN" altLang="en-US" sz="1600" dirty="0">
                <a:solidFill>
                  <a:srgbClr val="FF0000"/>
                </a:solidFill>
                <a:latin typeface="微软雅黑" panose="020B0503020204020204" pitchFamily="34" charset="-122"/>
                <a:ea typeface="微软雅黑" panose="020B0503020204020204" pitchFamily="34" charset="-122"/>
              </a:rPr>
              <a:t>整体与部分生命周期不同。</a:t>
            </a: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a:t>       </a:t>
            </a:r>
            <a:r>
              <a:rPr lang="zh-CN" altLang="en-US" sz="1600" b="1" dirty="0">
                <a:latin typeface="微软雅黑" panose="020B0503020204020204" pitchFamily="34" charset="-122"/>
                <a:ea typeface="微软雅黑" panose="020B0503020204020204" pitchFamily="34" charset="-122"/>
                <a:cs typeface="微软雅黑" panose="020B0503020204020204" pitchFamily="34" charset="-122"/>
              </a:rPr>
              <a:t> 组合关系：</a:t>
            </a:r>
            <a:r>
              <a:rPr lang="zh-CN" altLang="en-US" sz="1600" dirty="0">
                <a:solidFill>
                  <a:srgbClr val="FF0000"/>
                </a:solidFill>
                <a:latin typeface="微软雅黑" panose="020B0503020204020204" pitchFamily="34" charset="-122"/>
                <a:ea typeface="微软雅黑" panose="020B0503020204020204" pitchFamily="34" charset="-122"/>
              </a:rPr>
              <a:t>整体与部分生命周期相同。</a:t>
            </a:r>
          </a:p>
          <a:p>
            <a:pPr>
              <a:lnSpc>
                <a:spcPct val="130000"/>
              </a:lnSpc>
            </a:pPr>
            <a:r>
              <a:rPr lang="zh-CN" altLang="en-US" sz="1600" b="1" dirty="0">
                <a:latin typeface="微软雅黑" panose="020B0503020204020204" pitchFamily="34" charset="-122"/>
                <a:ea typeface="微软雅黑" panose="020B0503020204020204" pitchFamily="34" charset="-122"/>
              </a:rPr>
              <a:t>实现关系：</a:t>
            </a:r>
            <a:r>
              <a:rPr lang="zh-CN" altLang="en-US" sz="1600" dirty="0">
                <a:solidFill>
                  <a:srgbClr val="FF0000"/>
                </a:solidFill>
                <a:latin typeface="微软雅黑" panose="020B0503020204020204" pitchFamily="34" charset="-122"/>
                <a:ea typeface="微软雅黑" panose="020B0503020204020204" pitchFamily="34" charset="-122"/>
              </a:rPr>
              <a:t>接口与类之间的关系</a:t>
            </a:r>
          </a:p>
        </p:txBody>
      </p:sp>
      <p:sp>
        <p:nvSpPr>
          <p:cNvPr id="6" name=" 2050"/>
          <p:cNvSpPr/>
          <p:nvPr/>
        </p:nvSpPr>
        <p:spPr bwMode="auto">
          <a:xfrm>
            <a:off x="388620" y="1136015"/>
            <a:ext cx="215900" cy="14414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ln>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7" name=" 2050"/>
          <p:cNvSpPr/>
          <p:nvPr/>
        </p:nvSpPr>
        <p:spPr bwMode="auto">
          <a:xfrm>
            <a:off x="388620" y="1464310"/>
            <a:ext cx="215900" cy="14414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ln>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8" name=" 2050"/>
          <p:cNvSpPr/>
          <p:nvPr/>
        </p:nvSpPr>
        <p:spPr bwMode="auto">
          <a:xfrm>
            <a:off x="388620" y="1802130"/>
            <a:ext cx="215900" cy="14414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ln>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9" name=" 2050"/>
          <p:cNvSpPr/>
          <p:nvPr/>
        </p:nvSpPr>
        <p:spPr bwMode="auto">
          <a:xfrm>
            <a:off x="388620" y="2712720"/>
            <a:ext cx="215900" cy="144145"/>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chemeClr val="accent1"/>
          </a:solidFill>
          <a:ln w="9525">
            <a:solidFill>
              <a:schemeClr val="tx1"/>
            </a:solidFill>
            <a:round/>
          </a:ln>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sp>
        <p:nvSpPr>
          <p:cNvPr id="184" name=" 184"/>
          <p:cNvSpPr/>
          <p:nvPr/>
        </p:nvSpPr>
        <p:spPr>
          <a:xfrm>
            <a:off x="955675" y="2112645"/>
            <a:ext cx="72001" cy="720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sp>
        <p:nvSpPr>
          <p:cNvPr id="10" name=" 184"/>
          <p:cNvSpPr/>
          <p:nvPr/>
        </p:nvSpPr>
        <p:spPr>
          <a:xfrm>
            <a:off x="955675" y="2425065"/>
            <a:ext cx="72001" cy="7200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grpSp>
        <p:nvGrpSpPr>
          <p:cNvPr id="2" name="组合 1"/>
          <p:cNvGrpSpPr/>
          <p:nvPr/>
        </p:nvGrpSpPr>
        <p:grpSpPr>
          <a:xfrm>
            <a:off x="5480539" y="803275"/>
            <a:ext cx="1544803" cy="1859280"/>
            <a:chOff x="5480540" y="123479"/>
            <a:chExt cx="1520945" cy="3093463"/>
          </a:xfrm>
        </p:grpSpPr>
        <p:cxnSp>
          <p:nvCxnSpPr>
            <p:cNvPr id="85" name="直接连接符 84"/>
            <p:cNvCxnSpPr/>
            <p:nvPr/>
          </p:nvCxnSpPr>
          <p:spPr>
            <a:xfrm>
              <a:off x="5480540" y="254728"/>
              <a:ext cx="1155323" cy="0"/>
            </a:xfrm>
            <a:prstGeom prst="line">
              <a:avLst/>
            </a:prstGeom>
            <a:ln w="38100">
              <a:solidFill>
                <a:srgbClr val="131426"/>
              </a:solidFill>
              <a:prstDash val="sys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480540" y="1622880"/>
              <a:ext cx="1155323" cy="0"/>
            </a:xfrm>
            <a:prstGeom prst="line">
              <a:avLst/>
            </a:prstGeom>
            <a:ln w="38100">
              <a:solidFill>
                <a:srgbClr val="131426"/>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480540" y="902800"/>
              <a:ext cx="1155323" cy="0"/>
            </a:xfrm>
            <a:prstGeom prst="line">
              <a:avLst/>
            </a:prstGeom>
            <a:ln w="38100">
              <a:solidFill>
                <a:srgbClr val="131426"/>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480540" y="2198944"/>
              <a:ext cx="1155323" cy="0"/>
            </a:xfrm>
            <a:prstGeom prst="line">
              <a:avLst/>
            </a:prstGeom>
            <a:ln w="38100">
              <a:solidFill>
                <a:srgbClr val="131426"/>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5480540" y="2847016"/>
              <a:ext cx="1155323" cy="0"/>
            </a:xfrm>
            <a:prstGeom prst="line">
              <a:avLst/>
            </a:prstGeom>
            <a:ln w="38100">
              <a:solidFill>
                <a:srgbClr val="131426"/>
              </a:solidFill>
              <a:prstDash val="sysDash"/>
            </a:ln>
          </p:spPr>
          <p:style>
            <a:lnRef idx="1">
              <a:schemeClr val="accent1"/>
            </a:lnRef>
            <a:fillRef idx="0">
              <a:schemeClr val="accent1"/>
            </a:fillRef>
            <a:effectRef idx="0">
              <a:schemeClr val="accent1"/>
            </a:effectRef>
            <a:fontRef idx="minor">
              <a:schemeClr val="tx1"/>
            </a:fontRef>
          </p:style>
        </p:cxnSp>
        <p:sp>
          <p:nvSpPr>
            <p:cNvPr id="90" name="等腰三角形 89"/>
            <p:cNvSpPr/>
            <p:nvPr/>
          </p:nvSpPr>
          <p:spPr>
            <a:xfrm rot="5400000">
              <a:off x="6612043" y="171668"/>
              <a:ext cx="312401" cy="216022"/>
            </a:xfrm>
            <a:prstGeom prst="triangle">
              <a:avLst/>
            </a:prstGeom>
            <a:solidFill>
              <a:srgbClr val="131426"/>
            </a:solidFill>
            <a:ln>
              <a:solidFill>
                <a:srgbClr val="131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rot="5400000">
              <a:off x="6606461" y="818608"/>
              <a:ext cx="312401" cy="216022"/>
            </a:xfrm>
            <a:prstGeom prst="triangle">
              <a:avLst/>
            </a:prstGeom>
            <a:noFill/>
            <a:ln>
              <a:solidFill>
                <a:srgbClr val="131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rot="5400000">
              <a:off x="6612044" y="2739005"/>
              <a:ext cx="312401" cy="216022"/>
            </a:xfrm>
            <a:prstGeom prst="triangle">
              <a:avLst/>
            </a:prstGeom>
            <a:noFill/>
            <a:ln>
              <a:solidFill>
                <a:srgbClr val="131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菱形 92"/>
            <p:cNvSpPr/>
            <p:nvPr/>
          </p:nvSpPr>
          <p:spPr>
            <a:xfrm>
              <a:off x="6588224" y="1550872"/>
              <a:ext cx="365622" cy="144003"/>
            </a:xfrm>
            <a:prstGeom prst="diamond">
              <a:avLst/>
            </a:prstGeom>
            <a:solidFill>
              <a:srgbClr val="131426"/>
            </a:solidFill>
            <a:ln>
              <a:solidFill>
                <a:srgbClr val="131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菱形 93"/>
            <p:cNvSpPr/>
            <p:nvPr/>
          </p:nvSpPr>
          <p:spPr>
            <a:xfrm>
              <a:off x="6635863" y="2126949"/>
              <a:ext cx="365622" cy="144003"/>
            </a:xfrm>
            <a:prstGeom prst="diamond">
              <a:avLst/>
            </a:prstGeom>
            <a:noFill/>
            <a:ln>
              <a:solidFill>
                <a:srgbClr val="1314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5507437" y="337038"/>
              <a:ext cx="1174110" cy="307777"/>
            </a:xfrm>
            <a:prstGeom prst="rect">
              <a:avLst/>
            </a:prstGeom>
            <a:noFill/>
          </p:spPr>
          <p:txBody>
            <a:bodyPr wrap="square" rtlCol="0">
              <a:spAutoFit/>
            </a:bodyPr>
            <a:lstStyle/>
            <a:p>
              <a:r>
                <a:rPr lang="zh-CN" altLang="en-US" sz="1400" dirty="0"/>
                <a:t>依赖关系</a:t>
              </a:r>
            </a:p>
          </p:txBody>
        </p:sp>
        <p:sp>
          <p:nvSpPr>
            <p:cNvPr id="96" name="文本框 95"/>
            <p:cNvSpPr txBox="1"/>
            <p:nvPr/>
          </p:nvSpPr>
          <p:spPr>
            <a:xfrm>
              <a:off x="5508104" y="955063"/>
              <a:ext cx="1174110" cy="307777"/>
            </a:xfrm>
            <a:prstGeom prst="rect">
              <a:avLst/>
            </a:prstGeom>
            <a:noFill/>
          </p:spPr>
          <p:txBody>
            <a:bodyPr wrap="square" rtlCol="0">
              <a:spAutoFit/>
            </a:bodyPr>
            <a:lstStyle/>
            <a:p>
              <a:r>
                <a:rPr lang="zh-CN" altLang="en-US" sz="1400" dirty="0"/>
                <a:t>泛化关系</a:t>
              </a:r>
            </a:p>
          </p:txBody>
        </p:sp>
        <p:sp>
          <p:nvSpPr>
            <p:cNvPr id="97" name="文本框 96"/>
            <p:cNvSpPr txBox="1"/>
            <p:nvPr/>
          </p:nvSpPr>
          <p:spPr>
            <a:xfrm>
              <a:off x="5507437" y="1649010"/>
              <a:ext cx="1174110" cy="307777"/>
            </a:xfrm>
            <a:prstGeom prst="rect">
              <a:avLst/>
            </a:prstGeom>
            <a:noFill/>
          </p:spPr>
          <p:txBody>
            <a:bodyPr wrap="square" rtlCol="0">
              <a:spAutoFit/>
            </a:bodyPr>
            <a:lstStyle/>
            <a:p>
              <a:r>
                <a:rPr lang="zh-CN" altLang="en-US" sz="1400" dirty="0"/>
                <a:t>组合关系</a:t>
              </a:r>
            </a:p>
          </p:txBody>
        </p:sp>
        <p:sp>
          <p:nvSpPr>
            <p:cNvPr id="98" name="文本框 97"/>
            <p:cNvSpPr txBox="1"/>
            <p:nvPr/>
          </p:nvSpPr>
          <p:spPr>
            <a:xfrm>
              <a:off x="5507437" y="2270938"/>
              <a:ext cx="1174110" cy="307777"/>
            </a:xfrm>
            <a:prstGeom prst="rect">
              <a:avLst/>
            </a:prstGeom>
            <a:noFill/>
          </p:spPr>
          <p:txBody>
            <a:bodyPr wrap="square" rtlCol="0">
              <a:spAutoFit/>
            </a:bodyPr>
            <a:lstStyle/>
            <a:p>
              <a:r>
                <a:rPr lang="zh-CN" altLang="en-US" sz="1400" dirty="0"/>
                <a:t>聚合关系</a:t>
              </a:r>
            </a:p>
          </p:txBody>
        </p:sp>
        <p:sp>
          <p:nvSpPr>
            <p:cNvPr id="99" name="文本框 98"/>
            <p:cNvSpPr txBox="1"/>
            <p:nvPr/>
          </p:nvSpPr>
          <p:spPr>
            <a:xfrm>
              <a:off x="5521343" y="2909165"/>
              <a:ext cx="1174110" cy="307777"/>
            </a:xfrm>
            <a:prstGeom prst="rect">
              <a:avLst/>
            </a:prstGeom>
            <a:noFill/>
          </p:spPr>
          <p:txBody>
            <a:bodyPr wrap="square" rtlCol="0">
              <a:spAutoFit/>
            </a:bodyPr>
            <a:lstStyle/>
            <a:p>
              <a:r>
                <a:rPr lang="zh-CN" altLang="en-US" sz="1400" dirty="0"/>
                <a:t>实现关系</a:t>
              </a:r>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4" y="195486"/>
            <a:ext cx="1515760" cy="72008"/>
            <a:chOff x="539552" y="195486"/>
            <a:chExt cx="1482080" cy="72008"/>
          </a:xfrm>
        </p:grpSpPr>
        <p:sp>
          <p:nvSpPr>
            <p:cNvPr id="3" name="矩形 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3" name="TextBox 47"/>
          <p:cNvSpPr txBox="1"/>
          <p:nvPr/>
        </p:nvSpPr>
        <p:spPr>
          <a:xfrm>
            <a:off x="1086415" y="398119"/>
            <a:ext cx="792480" cy="337185"/>
          </a:xfrm>
          <a:prstGeom prst="rect">
            <a:avLst/>
          </a:prstGeom>
          <a:noFill/>
        </p:spPr>
        <p:txBody>
          <a:bodyPr wrap="none" rtlCol="0">
            <a:spAutoFit/>
          </a:bodyPr>
          <a:lstStyle/>
          <a:p>
            <a:r>
              <a:rPr lang="zh-CN" altLang="zh-CN" sz="1600" b="1" dirty="0">
                <a:solidFill>
                  <a:schemeClr val="bg1">
                    <a:lumMod val="50000"/>
                  </a:schemeClr>
                </a:solidFill>
                <a:latin typeface="Impact" panose="020B0806030902050204" pitchFamily="34" charset="0"/>
                <a:ea typeface="微软雅黑" panose="020B0503020204020204" pitchFamily="34" charset="-122"/>
              </a:rPr>
              <a:t>顺序图</a:t>
            </a:r>
          </a:p>
        </p:txBody>
      </p:sp>
      <p:sp>
        <p:nvSpPr>
          <p:cNvPr id="4" name="文本框 3"/>
          <p:cNvSpPr txBox="1"/>
          <p:nvPr/>
        </p:nvSpPr>
        <p:spPr>
          <a:xfrm>
            <a:off x="1838960" y="521335"/>
            <a:ext cx="6819265" cy="583565"/>
          </a:xfrm>
          <a:prstGeom prst="rect">
            <a:avLst/>
          </a:prstGeom>
          <a:solidFill>
            <a:schemeClr val="accent1"/>
          </a:solidFill>
          <a:ln>
            <a:solidFill>
              <a:schemeClr val="accent1"/>
            </a:solidFill>
          </a:ln>
        </p:spPr>
        <p:txBody>
          <a:bodyPr wrap="square" rtlCol="0">
            <a:spAutoFit/>
          </a:bodyPr>
          <a:lstStyle/>
          <a:p>
            <a:r>
              <a:rPr lang="en-US" altLang="zh-CN" sz="1600">
                <a:solidFill>
                  <a:schemeClr val="bg1"/>
                </a:solidFill>
              </a:rPr>
              <a:t>      </a:t>
            </a:r>
            <a:r>
              <a:rPr lang="zh-CN" altLang="en-US" sz="1600">
                <a:solidFill>
                  <a:schemeClr val="bg1"/>
                </a:solidFill>
              </a:rPr>
              <a:t>顺序图（</a:t>
            </a:r>
            <a:r>
              <a:rPr lang="en-US" altLang="zh-CN" sz="1600">
                <a:solidFill>
                  <a:schemeClr val="bg1"/>
                </a:solidFill>
              </a:rPr>
              <a:t>sequence diagram,</a:t>
            </a:r>
            <a:r>
              <a:rPr lang="zh-CN" altLang="zh-CN" sz="1600">
                <a:solidFill>
                  <a:schemeClr val="bg1"/>
                </a:solidFill>
              </a:rPr>
              <a:t>序列图）。顺序图是一种交互图（</a:t>
            </a:r>
            <a:r>
              <a:rPr lang="en-US" altLang="zh-CN" sz="1600">
                <a:solidFill>
                  <a:schemeClr val="bg1"/>
                </a:solidFill>
              </a:rPr>
              <a:t>interaction diagram ),</a:t>
            </a:r>
            <a:r>
              <a:rPr lang="zh-CN" altLang="zh-CN" sz="1600">
                <a:solidFill>
                  <a:schemeClr val="bg1"/>
                </a:solidFill>
              </a:rPr>
              <a:t>它强调对象之间消息发送的顺序，同时显示对象之间的交互。</a:t>
            </a:r>
          </a:p>
        </p:txBody>
      </p:sp>
      <p:sp>
        <p:nvSpPr>
          <p:cNvPr id="6" name="圆角矩形 5"/>
          <p:cNvSpPr/>
          <p:nvPr/>
        </p:nvSpPr>
        <p:spPr>
          <a:xfrm>
            <a:off x="1262380" y="1458595"/>
            <a:ext cx="1441450" cy="35750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err="1">
                <a:latin typeface="微软雅黑" panose="020B0503020204020204" pitchFamily="34" charset="-122"/>
                <a:ea typeface="微软雅黑" panose="020B0503020204020204" pitchFamily="34" charset="-122"/>
                <a:cs typeface="Arial Unicode MS" panose="020B0604020202020204" pitchFamily="34" charset="-122"/>
              </a:rPr>
              <a:t>CardReader</a:t>
            </a:r>
            <a:endPar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圆角矩形 4"/>
          <p:cNvSpPr/>
          <p:nvPr/>
        </p:nvSpPr>
        <p:spPr>
          <a:xfrm>
            <a:off x="3105785" y="1458595"/>
            <a:ext cx="718185" cy="35750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:ATM</a:t>
            </a:r>
            <a:endPar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圆角矩形 6"/>
          <p:cNvSpPr/>
          <p:nvPr/>
        </p:nvSpPr>
        <p:spPr>
          <a:xfrm>
            <a:off x="5380990" y="1455420"/>
            <a:ext cx="1441450" cy="35750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err="1">
                <a:latin typeface="微软雅黑" panose="020B0503020204020204" pitchFamily="34" charset="-122"/>
                <a:ea typeface="微软雅黑" panose="020B0503020204020204" pitchFamily="34" charset="-122"/>
                <a:cs typeface="Arial Unicode MS" panose="020B0604020202020204" pitchFamily="34" charset="-122"/>
              </a:rPr>
              <a:t>CustomerConsole</a:t>
            </a:r>
            <a:endPar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8" name="椭圆 7"/>
          <p:cNvSpPr/>
          <p:nvPr/>
        </p:nvSpPr>
        <p:spPr>
          <a:xfrm>
            <a:off x="855980" y="1241425"/>
            <a:ext cx="6840855" cy="723900"/>
          </a:xfrm>
          <a:prstGeom prst="ellipse">
            <a:avLst/>
          </a:prstGeom>
          <a:noFill/>
          <a:ln>
            <a:solidFill>
              <a:schemeClr val="tx1"/>
            </a:solidFill>
            <a:prstDash val="dash"/>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p:nvPr/>
        </p:nvCxnSpPr>
        <p:spPr>
          <a:xfrm flipH="1" flipV="1">
            <a:off x="1924050" y="1812925"/>
            <a:ext cx="0" cy="36000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917065" y="2102485"/>
            <a:ext cx="6985" cy="36000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3465195" y="1812925"/>
            <a:ext cx="0" cy="36000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3465195" y="2172970"/>
            <a:ext cx="6985" cy="54000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1917065" y="2425065"/>
            <a:ext cx="0" cy="32400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1910080" y="2677160"/>
            <a:ext cx="6985" cy="57600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H="1" flipV="1">
            <a:off x="1878965" y="2802890"/>
            <a:ext cx="2952022" cy="0"/>
          </a:xfrm>
          <a:prstGeom prst="straightConnector1">
            <a:avLst/>
          </a:prstGeom>
          <a:noFill/>
          <a:ln w="19050" cap="flat" cmpd="sng" algn="ctr">
            <a:solidFill>
              <a:sysClr val="windowText" lastClr="00000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472180" y="2282825"/>
            <a:ext cx="965835" cy="0"/>
          </a:xfrm>
          <a:prstGeom prst="straightConnector1">
            <a:avLst/>
          </a:prstGeom>
          <a:noFill/>
          <a:ln w="19050" cap="flat" cmpd="sng" algn="ctr">
            <a:solidFill>
              <a:sysClr val="windowText" lastClr="000000"/>
            </a:solidFill>
            <a:prstDash val="dash"/>
            <a:tailEnd type="arrow"/>
          </a:ln>
          <a:effectLst/>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4515485" y="2172970"/>
            <a:ext cx="1014095" cy="29019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:Session</a:t>
            </a:r>
            <a:endPar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endParaRPr>
          </a:p>
        </p:txBody>
      </p:sp>
      <p:cxnSp>
        <p:nvCxnSpPr>
          <p:cNvPr id="19" name="直接连接符 18"/>
          <p:cNvCxnSpPr/>
          <p:nvPr/>
        </p:nvCxnSpPr>
        <p:spPr>
          <a:xfrm flipH="1">
            <a:off x="3465195" y="2586990"/>
            <a:ext cx="140401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4907915" y="2586990"/>
            <a:ext cx="6985" cy="201601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472180" y="2748915"/>
            <a:ext cx="0" cy="194401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924050" y="3142615"/>
            <a:ext cx="2952022" cy="0"/>
          </a:xfrm>
          <a:prstGeom prst="straightConnector1">
            <a:avLst/>
          </a:prstGeom>
          <a:noFill/>
          <a:ln w="19050" cap="flat" cmpd="sng" algn="ctr">
            <a:solidFill>
              <a:sysClr val="windowText" lastClr="000000"/>
            </a:solidFill>
            <a:prstDash val="dash"/>
            <a:tailEnd type="arrow"/>
          </a:ln>
          <a:effectLst/>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1924050" y="3336290"/>
            <a:ext cx="0" cy="8640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1913255" y="4224655"/>
            <a:ext cx="6985" cy="21600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1966940" y="4567555"/>
            <a:ext cx="2952022" cy="0"/>
          </a:xfrm>
          <a:prstGeom prst="straightConnector1">
            <a:avLst/>
          </a:prstGeom>
          <a:noFill/>
          <a:ln w="19050" cap="flat" cmpd="sng" algn="ctr">
            <a:solidFill>
              <a:sysClr val="windowText" lastClr="00000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5025390" y="3142615"/>
            <a:ext cx="965835" cy="0"/>
          </a:xfrm>
          <a:prstGeom prst="straightConnector1">
            <a:avLst/>
          </a:prstGeom>
          <a:noFill/>
          <a:ln w="19050" cap="flat" cmpd="sng" algn="ctr">
            <a:solidFill>
              <a:sysClr val="windowText" lastClr="00000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6101715" y="1777365"/>
            <a:ext cx="0" cy="29160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4663440" y="3474720"/>
            <a:ext cx="3514090" cy="1092835"/>
          </a:xfrm>
          <a:prstGeom prst="roundRect">
            <a:avLst>
              <a:gd name="adj" fmla="val 9938"/>
            </a:avLst>
          </a:prstGeom>
          <a:noFill/>
          <a:ln>
            <a:solidFill>
              <a:srgbClr val="131426"/>
            </a:solidFill>
          </a:ln>
          <a:extLst>
            <a:ext uri="{909E8E84-426E-40DD-AFC4-6F175D3DCCD1}">
              <a14:hiddenFill xmlns:a14="http://schemas.microsoft.com/office/drawing/2010/main">
                <a:solidFill>
                  <a:srgbClr val="E74C2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9" name="文本框 28"/>
          <p:cNvSpPr txBox="1"/>
          <p:nvPr/>
        </p:nvSpPr>
        <p:spPr>
          <a:xfrm>
            <a:off x="6779895" y="3651250"/>
            <a:ext cx="1320498" cy="369332"/>
          </a:xfrm>
          <a:prstGeom prst="rect">
            <a:avLst/>
          </a:prstGeom>
          <a:noFill/>
          <a:ln>
            <a:solidFill>
              <a:schemeClr val="tx1"/>
            </a:solidFill>
          </a:ln>
        </p:spPr>
        <p:txBody>
          <a:bodyPr wrap="square" rtlCol="0">
            <a:spAutoFit/>
          </a:bodyPr>
          <a:lstStyle/>
          <a:p>
            <a:r>
              <a:rPr lang="en-US" altLang="zh-CN" dirty="0"/>
              <a:t>:Transaction</a:t>
            </a:r>
            <a:endParaRPr lang="zh-CN" altLang="en-US" dirty="0"/>
          </a:p>
        </p:txBody>
      </p:sp>
      <p:cxnSp>
        <p:nvCxnSpPr>
          <p:cNvPr id="30" name="直接箭头连接符 29"/>
          <p:cNvCxnSpPr/>
          <p:nvPr/>
        </p:nvCxnSpPr>
        <p:spPr>
          <a:xfrm flipV="1">
            <a:off x="4907915" y="3768725"/>
            <a:ext cx="1872014" cy="0"/>
          </a:xfrm>
          <a:prstGeom prst="straightConnector1">
            <a:avLst/>
          </a:prstGeom>
          <a:noFill/>
          <a:ln w="19050" cap="flat" cmpd="sng" algn="ctr">
            <a:solidFill>
              <a:sysClr val="windowText" lastClr="000000"/>
            </a:solidFill>
            <a:prstDash val="dash"/>
            <a:tailEnd type="arrow"/>
          </a:ln>
          <a:effectLst/>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4914900" y="4107180"/>
            <a:ext cx="1872014" cy="0"/>
          </a:xfrm>
          <a:prstGeom prst="straightConnector1">
            <a:avLst/>
          </a:prstGeom>
          <a:noFill/>
          <a:ln w="19050" cap="flat" cmpd="sng" algn="ctr">
            <a:solidFill>
              <a:sysClr val="windowText" lastClr="00000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6786880" y="4107180"/>
            <a:ext cx="6985" cy="36000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4900295" y="4440555"/>
            <a:ext cx="1836014" cy="0"/>
          </a:xfrm>
          <a:prstGeom prst="straightConnector1">
            <a:avLst/>
          </a:prstGeom>
          <a:noFill/>
          <a:ln w="19050" cap="flat" cmpd="sng" algn="ctr">
            <a:solidFill>
              <a:sysClr val="windowText" lastClr="000000"/>
            </a:solidFill>
            <a:prstDash val="dash"/>
            <a:tailEnd type="arrow"/>
          </a:ln>
          <a:effectLst/>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5039995" y="3336290"/>
            <a:ext cx="936007" cy="0"/>
          </a:xfrm>
          <a:prstGeom prst="straightConnector1">
            <a:avLst/>
          </a:prstGeom>
          <a:noFill/>
          <a:ln w="19050" cap="flat" cmpd="sng" algn="ctr">
            <a:solidFill>
              <a:sysClr val="windowText" lastClr="000000"/>
            </a:solidFill>
            <a:prstDash val="solid"/>
            <a:tailEnd type="arrow"/>
          </a:ln>
          <a:effectLst/>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6101715" y="3055620"/>
            <a:ext cx="6985" cy="36000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1917065" y="2034540"/>
            <a:ext cx="1430799" cy="0"/>
          </a:xfrm>
          <a:prstGeom prst="straightConnector1">
            <a:avLst/>
          </a:prstGeom>
          <a:noFill/>
          <a:ln w="19050" cap="flat" cmpd="sng" algn="ctr">
            <a:solidFill>
              <a:sysClr val="windowText" lastClr="000000"/>
            </a:solidFill>
            <a:prstDash val="solid"/>
            <a:tailEnd type="arrow"/>
          </a:ln>
          <a:effectLst/>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7624" y="195486"/>
            <a:ext cx="1515760" cy="72008"/>
            <a:chOff x="539552" y="195486"/>
            <a:chExt cx="1482080" cy="72008"/>
          </a:xfrm>
        </p:grpSpPr>
        <p:sp>
          <p:nvSpPr>
            <p:cNvPr id="3" name="矩形 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3" name="TextBox 47"/>
          <p:cNvSpPr txBox="1"/>
          <p:nvPr/>
        </p:nvSpPr>
        <p:spPr>
          <a:xfrm>
            <a:off x="1086415" y="398119"/>
            <a:ext cx="792480" cy="337185"/>
          </a:xfrm>
          <a:prstGeom prst="rect">
            <a:avLst/>
          </a:prstGeom>
          <a:noFill/>
        </p:spPr>
        <p:txBody>
          <a:bodyPr wrap="none" rtlCol="0">
            <a:spAutoFit/>
          </a:bodyPr>
          <a:lstStyle/>
          <a:p>
            <a:r>
              <a:rPr lang="zh-CN" altLang="zh-CN" sz="1600" b="1" dirty="0">
                <a:solidFill>
                  <a:schemeClr val="bg1">
                    <a:lumMod val="50000"/>
                  </a:schemeClr>
                </a:solidFill>
                <a:latin typeface="Impact" panose="020B0806030902050204" pitchFamily="34" charset="0"/>
                <a:ea typeface="微软雅黑" panose="020B0503020204020204" pitchFamily="34" charset="-122"/>
              </a:rPr>
              <a:t>通信图</a:t>
            </a:r>
          </a:p>
        </p:txBody>
      </p:sp>
      <p:sp>
        <p:nvSpPr>
          <p:cNvPr id="5" name="文本框 4"/>
          <p:cNvSpPr txBox="1"/>
          <p:nvPr/>
        </p:nvSpPr>
        <p:spPr>
          <a:xfrm>
            <a:off x="414655" y="871220"/>
            <a:ext cx="8314690" cy="829945"/>
          </a:xfrm>
          <a:prstGeom prst="rect">
            <a:avLst/>
          </a:prstGeom>
          <a:solidFill>
            <a:schemeClr val="accent1"/>
          </a:solidFill>
          <a:ln>
            <a:solidFill>
              <a:schemeClr val="accent1"/>
            </a:solidFill>
          </a:ln>
        </p:spPr>
        <p:txBody>
          <a:bodyPr wrap="square" rtlCol="0">
            <a:spAutoFit/>
          </a:bodyPr>
          <a:lstStyle/>
          <a:p>
            <a:r>
              <a:rPr lang="zh-CN" altLang="en-US" sz="1600">
                <a:solidFill>
                  <a:schemeClr val="bg1"/>
                </a:solidFill>
              </a:rPr>
              <a:t>通信图（</a:t>
            </a:r>
            <a:r>
              <a:rPr lang="en-US" altLang="zh-CN" sz="1600">
                <a:solidFill>
                  <a:schemeClr val="bg1"/>
                </a:solidFill>
              </a:rPr>
              <a:t>communication diagram )</a:t>
            </a:r>
            <a:r>
              <a:rPr lang="zh-CN" altLang="zh-CN" sz="1600">
                <a:solidFill>
                  <a:schemeClr val="bg1"/>
                </a:solidFill>
              </a:rPr>
              <a:t>。通信图也是一种交互图，它强调收发消息的对象或参与者的结构组织。顺序图和通信图表达了类似的基本概念，但它们所强调的概念不同，顺序图强调的是时序，通信图强调的是对象之间的组织结构（关系）。</a:t>
            </a:r>
            <a:r>
              <a:rPr lang="en-US" altLang="zh-CN" sz="1600">
                <a:solidFill>
                  <a:schemeClr val="bg1"/>
                </a:solidFill>
              </a:rPr>
              <a:t>l</a:t>
            </a:r>
          </a:p>
        </p:txBody>
      </p:sp>
      <p:sp>
        <p:nvSpPr>
          <p:cNvPr id="8" name="圆角矩形 7"/>
          <p:cNvSpPr/>
          <p:nvPr/>
        </p:nvSpPr>
        <p:spPr>
          <a:xfrm>
            <a:off x="596900" y="3291205"/>
            <a:ext cx="1241425" cy="63563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dispatch Form:Form</a:t>
            </a:r>
          </a:p>
        </p:txBody>
      </p:sp>
      <p:sp>
        <p:nvSpPr>
          <p:cNvPr id="4" name="圆角矩形 3"/>
          <p:cNvSpPr/>
          <p:nvPr/>
        </p:nvSpPr>
        <p:spPr>
          <a:xfrm>
            <a:off x="2216150" y="2209800"/>
            <a:ext cx="1256665" cy="603250"/>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err="1">
                <a:latin typeface="微软雅黑" panose="020B0503020204020204" pitchFamily="34" charset="-122"/>
                <a:ea typeface="微软雅黑" panose="020B0503020204020204" pitchFamily="34" charset="-122"/>
                <a:cs typeface="Arial Unicode MS" panose="020B0604020202020204" pitchFamily="34" charset="-122"/>
              </a:rPr>
              <a:t>aOrder</a:t>
            </a: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Order</a:t>
            </a:r>
          </a:p>
        </p:txBody>
      </p:sp>
      <p:sp>
        <p:nvSpPr>
          <p:cNvPr id="6" name="圆角矩形 5"/>
          <p:cNvSpPr/>
          <p:nvPr/>
        </p:nvSpPr>
        <p:spPr>
          <a:xfrm>
            <a:off x="5140325" y="1864995"/>
            <a:ext cx="1200150" cy="42608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err="1">
                <a:latin typeface="微软雅黑" panose="020B0503020204020204" pitchFamily="34" charset="-122"/>
                <a:ea typeface="微软雅黑" panose="020B0503020204020204" pitchFamily="34" charset="-122"/>
                <a:cs typeface="Arial Unicode MS" panose="020B0604020202020204" pitchFamily="34" charset="-122"/>
              </a:rPr>
              <a:t>Orderitem</a:t>
            </a:r>
            <a:endPar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7" name="圆角矩形 6"/>
          <p:cNvSpPr/>
          <p:nvPr/>
        </p:nvSpPr>
        <p:spPr>
          <a:xfrm>
            <a:off x="6616700" y="3500755"/>
            <a:ext cx="933450" cy="42608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rPr>
              <a:t>Product</a:t>
            </a:r>
          </a:p>
        </p:txBody>
      </p:sp>
      <p:sp>
        <p:nvSpPr>
          <p:cNvPr id="9" name="圆角矩形 8"/>
          <p:cNvSpPr/>
          <p:nvPr/>
        </p:nvSpPr>
        <p:spPr>
          <a:xfrm>
            <a:off x="2818765" y="4205605"/>
            <a:ext cx="1219200" cy="426085"/>
          </a:xfrm>
          <a:prstGeom prst="roundRect">
            <a:avLst>
              <a:gd name="adj" fmla="val 9938"/>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sz="1200" b="1" dirty="0" err="1">
                <a:latin typeface="微软雅黑" panose="020B0503020204020204" pitchFamily="34" charset="-122"/>
                <a:ea typeface="微软雅黑" panose="020B0503020204020204" pitchFamily="34" charset="-122"/>
                <a:cs typeface="Arial Unicode MS" panose="020B0604020202020204" pitchFamily="34" charset="-122"/>
              </a:rPr>
              <a:t>DeliverOrder</a:t>
            </a:r>
            <a:endParaRPr lang="en-US" altLang="zh-CN" sz="1200" b="1" dirty="0">
              <a:latin typeface="微软雅黑" panose="020B0503020204020204" pitchFamily="34" charset="-122"/>
              <a:ea typeface="微软雅黑" panose="020B0503020204020204" pitchFamily="34" charset="-122"/>
              <a:cs typeface="Arial Unicode MS" panose="020B0604020202020204" pitchFamily="34" charset="-122"/>
            </a:endParaRPr>
          </a:p>
        </p:txBody>
      </p:sp>
      <p:cxnSp>
        <p:nvCxnSpPr>
          <p:cNvPr id="37" name="直接连接符 36"/>
          <p:cNvCxnSpPr/>
          <p:nvPr/>
        </p:nvCxnSpPr>
        <p:spPr>
          <a:xfrm flipH="1">
            <a:off x="1824039" y="2805747"/>
            <a:ext cx="645160" cy="50355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154748" y="2660559"/>
            <a:ext cx="1356995" cy="306705"/>
          </a:xfrm>
          <a:prstGeom prst="rect">
            <a:avLst/>
          </a:prstGeom>
          <a:noFill/>
        </p:spPr>
        <p:txBody>
          <a:bodyPr wrap="square" rtlCol="0">
            <a:spAutoFit/>
          </a:bodyPr>
          <a:lstStyle/>
          <a:p>
            <a:r>
              <a:rPr lang="en-US" altLang="zh-CN" sz="1400" dirty="0"/>
              <a:t>1</a:t>
            </a:r>
            <a:r>
              <a:rPr lang="zh-CN" altLang="en-US" sz="1400" dirty="0"/>
              <a:t>：</a:t>
            </a:r>
            <a:r>
              <a:rPr lang="en-US" altLang="zh-CN" sz="1400" dirty="0"/>
              <a:t>dispatch()</a:t>
            </a:r>
          </a:p>
        </p:txBody>
      </p:sp>
      <p:sp>
        <p:nvSpPr>
          <p:cNvPr id="14" name="文本框 13"/>
          <p:cNvSpPr txBox="1"/>
          <p:nvPr/>
        </p:nvSpPr>
        <p:spPr>
          <a:xfrm>
            <a:off x="2381250" y="3239135"/>
            <a:ext cx="1356995" cy="306705"/>
          </a:xfrm>
          <a:prstGeom prst="rect">
            <a:avLst/>
          </a:prstGeom>
          <a:noFill/>
        </p:spPr>
        <p:txBody>
          <a:bodyPr wrap="square" rtlCol="0">
            <a:spAutoFit/>
          </a:bodyPr>
          <a:lstStyle/>
          <a:p>
            <a:r>
              <a:rPr lang="en-US" altLang="zh-CN" sz="1400"/>
              <a:t>1.5</a:t>
            </a:r>
            <a:r>
              <a:rPr lang="zh-CN" altLang="en-US" sz="1400"/>
              <a:t>：</a:t>
            </a:r>
            <a:r>
              <a:rPr lang="en-US" altLang="zh-CN" sz="1400"/>
              <a:t>Smmury</a:t>
            </a:r>
          </a:p>
        </p:txBody>
      </p:sp>
      <p:cxnSp>
        <p:nvCxnSpPr>
          <p:cNvPr id="25" name="直接箭头连接符 24"/>
          <p:cNvCxnSpPr/>
          <p:nvPr/>
        </p:nvCxnSpPr>
        <p:spPr>
          <a:xfrm flipV="1">
            <a:off x="1535430" y="2931795"/>
            <a:ext cx="372110" cy="251460"/>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1911350" y="3239135"/>
            <a:ext cx="304800" cy="217170"/>
          </a:xfrm>
          <a:prstGeom prst="straightConnector1">
            <a:avLst/>
          </a:prstGeom>
          <a:ln w="12700">
            <a:solidFill>
              <a:srgbClr val="CB3517"/>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472816" y="2232569"/>
            <a:ext cx="1675248" cy="326481"/>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324225" y="1701165"/>
            <a:ext cx="1895475" cy="521970"/>
          </a:xfrm>
          <a:prstGeom prst="rect">
            <a:avLst/>
          </a:prstGeom>
          <a:noFill/>
        </p:spPr>
        <p:txBody>
          <a:bodyPr wrap="square" rtlCol="0">
            <a:spAutoFit/>
          </a:bodyPr>
          <a:lstStyle/>
          <a:p>
            <a:r>
              <a:rPr lang="en-US" altLang="zh-CN" sz="1400"/>
              <a:t>{for each orderltem}</a:t>
            </a:r>
          </a:p>
          <a:p>
            <a:r>
              <a:rPr lang="en-US" altLang="zh-CN" sz="1400"/>
              <a:t>1.1</a:t>
            </a:r>
            <a:r>
              <a:rPr lang="zh-CN" altLang="en-US" sz="1400"/>
              <a:t>：</a:t>
            </a:r>
            <a:r>
              <a:rPr lang="en-US" altLang="zh-CN" sz="1400"/>
              <a:t>getPeddleryld ()</a:t>
            </a:r>
          </a:p>
        </p:txBody>
      </p:sp>
      <p:sp>
        <p:nvSpPr>
          <p:cNvPr id="18" name="文本框 17"/>
          <p:cNvSpPr txBox="1"/>
          <p:nvPr/>
        </p:nvSpPr>
        <p:spPr>
          <a:xfrm>
            <a:off x="4194175" y="2625090"/>
            <a:ext cx="1356995" cy="306705"/>
          </a:xfrm>
          <a:prstGeom prst="rect">
            <a:avLst/>
          </a:prstGeom>
          <a:noFill/>
        </p:spPr>
        <p:txBody>
          <a:bodyPr wrap="square" rtlCol="0">
            <a:spAutoFit/>
          </a:bodyPr>
          <a:lstStyle/>
          <a:p>
            <a:r>
              <a:rPr lang="en-US" altLang="zh-CN" sz="1400"/>
              <a:t>1.2</a:t>
            </a:r>
            <a:r>
              <a:rPr lang="zh-CN" altLang="en-US" sz="1400"/>
              <a:t>：</a:t>
            </a:r>
            <a:r>
              <a:rPr lang="en-US" altLang="zh-CN" sz="1400"/>
              <a:t>Peddleryld</a:t>
            </a:r>
          </a:p>
        </p:txBody>
      </p:sp>
      <p:cxnSp>
        <p:nvCxnSpPr>
          <p:cNvPr id="19" name="直接连接符 18"/>
          <p:cNvCxnSpPr/>
          <p:nvPr/>
        </p:nvCxnSpPr>
        <p:spPr>
          <a:xfrm flipH="1" flipV="1">
            <a:off x="6210300" y="2291080"/>
            <a:ext cx="737870" cy="1144905"/>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800850" y="2345582"/>
            <a:ext cx="1903095" cy="306705"/>
          </a:xfrm>
          <a:prstGeom prst="rect">
            <a:avLst/>
          </a:prstGeom>
          <a:noFill/>
        </p:spPr>
        <p:txBody>
          <a:bodyPr wrap="square" rtlCol="0">
            <a:spAutoFit/>
          </a:bodyPr>
          <a:lstStyle/>
          <a:p>
            <a:r>
              <a:rPr lang="en-US" altLang="zh-CN" sz="1400" dirty="0"/>
              <a:t>1.1.1</a:t>
            </a:r>
            <a:r>
              <a:rPr lang="zh-CN" altLang="en-US" sz="1400" dirty="0"/>
              <a:t>：</a:t>
            </a:r>
            <a:r>
              <a:rPr lang="en-US" altLang="zh-CN" sz="1400" dirty="0" err="1"/>
              <a:t>getPeddleryld</a:t>
            </a:r>
            <a:r>
              <a:rPr lang="en-US" altLang="zh-CN" sz="1400" dirty="0"/>
              <a:t>()</a:t>
            </a:r>
          </a:p>
        </p:txBody>
      </p:sp>
      <p:sp>
        <p:nvSpPr>
          <p:cNvPr id="21" name="文本框 20"/>
          <p:cNvSpPr txBox="1"/>
          <p:nvPr/>
        </p:nvSpPr>
        <p:spPr>
          <a:xfrm>
            <a:off x="5321300" y="3129280"/>
            <a:ext cx="1851660" cy="306705"/>
          </a:xfrm>
          <a:prstGeom prst="rect">
            <a:avLst/>
          </a:prstGeom>
          <a:noFill/>
        </p:spPr>
        <p:txBody>
          <a:bodyPr wrap="square" rtlCol="0">
            <a:spAutoFit/>
          </a:bodyPr>
          <a:lstStyle/>
          <a:p>
            <a:r>
              <a:rPr lang="en-US" altLang="zh-CN" sz="1400"/>
              <a:t>1.1.2</a:t>
            </a:r>
            <a:r>
              <a:rPr lang="zh-CN" altLang="en-US" sz="1400"/>
              <a:t>：</a:t>
            </a:r>
            <a:r>
              <a:rPr lang="en-US" altLang="zh-CN" sz="1400"/>
              <a:t>Peddleryld</a:t>
            </a:r>
          </a:p>
        </p:txBody>
      </p:sp>
      <p:cxnSp>
        <p:nvCxnSpPr>
          <p:cNvPr id="22" name="直接箭头连接符 21"/>
          <p:cNvCxnSpPr/>
          <p:nvPr/>
        </p:nvCxnSpPr>
        <p:spPr>
          <a:xfrm flipV="1">
            <a:off x="3662045" y="2211705"/>
            <a:ext cx="621665" cy="173355"/>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803650" y="2499995"/>
            <a:ext cx="552450" cy="125095"/>
          </a:xfrm>
          <a:prstGeom prst="straightConnector1">
            <a:avLst/>
          </a:prstGeom>
          <a:ln w="12700">
            <a:solidFill>
              <a:srgbClr val="CB3517"/>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551295" y="2559050"/>
            <a:ext cx="324485" cy="444500"/>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9" idx="0"/>
          </p:cNvCxnSpPr>
          <p:nvPr/>
        </p:nvCxnSpPr>
        <p:spPr>
          <a:xfrm flipH="1" flipV="1">
            <a:off x="2874329" y="2743517"/>
            <a:ext cx="554036" cy="1462088"/>
          </a:xfrm>
          <a:prstGeom prst="line">
            <a:avLst/>
          </a:prstGeom>
          <a:ln w="19050">
            <a:solidFill>
              <a:srgbClr val="CB3517"/>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16150" y="2660559"/>
            <a:ext cx="12566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148064" y="2183839"/>
            <a:ext cx="1179711" cy="9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96900" y="3795886"/>
            <a:ext cx="1236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874329" y="4515966"/>
            <a:ext cx="11636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27540" y="3867894"/>
            <a:ext cx="9226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32261EF-1B81-42B0-8900-BDC15D5A324B}"/>
              </a:ext>
            </a:extLst>
          </p:cNvPr>
          <p:cNvCxnSpPr/>
          <p:nvPr/>
        </p:nvCxnSpPr>
        <p:spPr>
          <a:xfrm>
            <a:off x="3466466" y="3175959"/>
            <a:ext cx="324485" cy="444500"/>
          </a:xfrm>
          <a:prstGeom prst="straightConnector1">
            <a:avLst/>
          </a:prstGeom>
          <a:ln w="12700">
            <a:solidFill>
              <a:srgbClr val="CB3517"/>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5D3C26C-79B0-4A34-9FFE-137DFFCFD608}"/>
              </a:ext>
            </a:extLst>
          </p:cNvPr>
          <p:cNvCxnSpPr>
            <a:cxnSpLocks/>
          </p:cNvCxnSpPr>
          <p:nvPr/>
        </p:nvCxnSpPr>
        <p:spPr>
          <a:xfrm flipH="1" flipV="1">
            <a:off x="5945505" y="2562542"/>
            <a:ext cx="467043" cy="501968"/>
          </a:xfrm>
          <a:prstGeom prst="straightConnector1">
            <a:avLst/>
          </a:prstGeom>
          <a:ln w="12700">
            <a:solidFill>
              <a:srgbClr val="CB3517"/>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1553</Words>
  <Application>Microsoft Office PowerPoint</Application>
  <PresentationFormat>全屏显示(16:9)</PresentationFormat>
  <Paragraphs>256</Paragraphs>
  <Slides>16</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宋体</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cl w</cp:lastModifiedBy>
  <cp:revision>737</cp:revision>
  <dcterms:created xsi:type="dcterms:W3CDTF">2015-03-22T11:03:00Z</dcterms:created>
  <dcterms:modified xsi:type="dcterms:W3CDTF">2019-10-08T21:15:57Z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2052-11.1.0.8213</vt:lpwstr>
  </property>
</Properties>
</file>