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414" r:id="rId3"/>
    <p:sldId id="280" r:id="rId5"/>
    <p:sldId id="924" r:id="rId6"/>
    <p:sldId id="925" r:id="rId7"/>
    <p:sldId id="926" r:id="rId8"/>
    <p:sldId id="927" r:id="rId9"/>
    <p:sldId id="928" r:id="rId10"/>
    <p:sldId id="929" r:id="rId11"/>
    <p:sldId id="1018" r:id="rId12"/>
    <p:sldId id="930" r:id="rId13"/>
    <p:sldId id="1017" r:id="rId14"/>
    <p:sldId id="931" r:id="rId15"/>
    <p:sldId id="932" r:id="rId16"/>
    <p:sldId id="933" r:id="rId17"/>
    <p:sldId id="935" r:id="rId18"/>
    <p:sldId id="936" r:id="rId19"/>
    <p:sldId id="937" r:id="rId20"/>
    <p:sldId id="938" r:id="rId21"/>
    <p:sldId id="939" r:id="rId22"/>
    <p:sldId id="940" r:id="rId23"/>
    <p:sldId id="942" r:id="rId24"/>
  </p:sldIdLst>
  <p:sldSz cx="9144000" cy="5143500" type="screen16x9"/>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426"/>
    <a:srgbClr val="E74C2E"/>
    <a:srgbClr val="CB3517"/>
    <a:srgbClr val="323A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914" autoAdjust="0"/>
  </p:normalViewPr>
  <p:slideViewPr>
    <p:cSldViewPr showGuides="1">
      <p:cViewPr varScale="1">
        <p:scale>
          <a:sx n="119" d="100"/>
          <a:sy n="119" d="100"/>
        </p:scale>
        <p:origin x="-558" y="-90"/>
      </p:cViewPr>
      <p:guideLst>
        <p:guide orient="horz" pos="1348"/>
        <p:guide pos="2824"/>
      </p:guideLst>
    </p:cSldViewPr>
  </p:slideViewPr>
  <p:notesTextViewPr>
    <p:cViewPr>
      <p:scale>
        <a:sx n="1" d="1"/>
        <a:sy n="1" d="1"/>
      </p:scale>
      <p:origin x="0" y="0"/>
    </p:cViewPr>
  </p:notesTextViewPr>
  <p:sorterViewPr>
    <p:cViewPr>
      <p:scale>
        <a:sx n="122" d="100"/>
        <a:sy n="12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27.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286FA-1D4E-41F4-820F-9675833312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179876-21DC-41E8-8E63-89BCD04AD88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608D6B-5688-4B1B-816B-C8E80BFF8CDD}"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F16079A-01F7-403F-A5A4-2406BB22D543}"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0E9E1B8-D0C0-42DE-B82B-0D9273CB657D}"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A0CE1AF-DAB2-4ADF-93FA-D25DD27C0739}"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4AE661-801A-4BC7-BD13-B4514D0BF7CB}"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AE90F0C4-B81E-437B-B9F6-D83FD98A62B2}"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7C37047B-9E9A-4966-BBED-C933A05174B3}" type="datetime1">
              <a:rPr lang="zh-CN" altLang="en-US" smtClean="0"/>
            </a:fld>
            <a:endParaRPr lang="zh-CN" altLang="en-US"/>
          </a:p>
        </p:txBody>
      </p:sp>
      <p:sp>
        <p:nvSpPr>
          <p:cNvPr id="9" name="灯片编号占位符 8"/>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156E77B-BCC5-45BE-9B5E-2D38C7AFB5B0}" type="datetime1">
              <a:rPr lang="zh-CN" altLang="en-US" smtClean="0"/>
            </a:fld>
            <a:endParaRPr lang="zh-CN" altLang="en-US"/>
          </a:p>
        </p:txBody>
      </p:sp>
      <p:sp>
        <p:nvSpPr>
          <p:cNvPr id="5" name="灯片编号占位符 4"/>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8B9A80-8B57-403E-9ABD-5EF56E9E49B2}" type="datetime1">
              <a:rPr lang="zh-CN" altLang="en-US" smtClean="0"/>
            </a:fld>
            <a:endParaRPr lang="zh-CN" altLang="en-US"/>
          </a:p>
        </p:txBody>
      </p:sp>
      <p:sp>
        <p:nvSpPr>
          <p:cNvPr id="4" name="灯片编号占位符 3"/>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08F5F676-15A5-402A-A89B-21515CD99382}"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E23C7EA-4A56-4142-8A9F-722925628C6B}"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1" y="4731990"/>
            <a:ext cx="9143999" cy="4165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 name="日期占位符 3"/>
          <p:cNvSpPr>
            <a:spLocks noGrp="1"/>
          </p:cNvSpPr>
          <p:nvPr>
            <p:ph type="dt" sz="half" idx="2"/>
          </p:nvPr>
        </p:nvSpPr>
        <p:spPr>
          <a:xfrm>
            <a:off x="62136" y="4803335"/>
            <a:ext cx="2133600" cy="273844"/>
          </a:xfrm>
          <a:prstGeom prst="rect">
            <a:avLst/>
          </a:prstGeom>
        </p:spPr>
        <p:txBody>
          <a:bodyPr vert="horz" lIns="91440" tIns="45720" rIns="91440" bIns="45720" rtlCol="0" anchor="ctr"/>
          <a:lstStyle>
            <a:lvl1pPr algn="l">
              <a:defRPr sz="1200">
                <a:solidFill>
                  <a:schemeClr val="bg1"/>
                </a:solidFill>
                <a:latin typeface="Impact" panose="020B0806030902050204" pitchFamily="34" charset="0"/>
                <a:ea typeface="+mn-ea"/>
              </a:defRPr>
            </a:lvl1pPr>
          </a:lstStyle>
          <a:p>
            <a:fld id="{9DD1F462-85FF-4F29-B431-4C51C50C97AB}" type="datetime1">
              <a:rPr lang="zh-CN" altLang="en-US" smtClean="0"/>
            </a:fld>
            <a:endParaRPr lang="zh-CN" altLang="en-US"/>
          </a:p>
        </p:txBody>
      </p:sp>
      <p:grpSp>
        <p:nvGrpSpPr>
          <p:cNvPr id="9" name="组合 8"/>
          <p:cNvGrpSpPr/>
          <p:nvPr userDrawn="1"/>
        </p:nvGrpSpPr>
        <p:grpSpPr>
          <a:xfrm>
            <a:off x="8662737" y="4867191"/>
            <a:ext cx="224839" cy="224839"/>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flipH="1">
            <a:off x="8291829" y="4867191"/>
            <a:ext cx="224839" cy="224839"/>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userDrawn="1"/>
        </p:nvSpPr>
        <p:spPr>
          <a:xfrm>
            <a:off x="-1" y="195486"/>
            <a:ext cx="827585"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895341" y="195183"/>
            <a:ext cx="220275" cy="4663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userDrawn="1"/>
        </p:nvSpPr>
        <p:spPr>
          <a:xfrm>
            <a:off x="8848519" y="223916"/>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tags" Target="../tags/tag16.xml"/><Relationship Id="rId1" Type="http://schemas.openxmlformats.org/officeDocument/2006/relationships/tags" Target="../tags/tag15.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tags" Target="../tags/tag18.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tags" Target="../tags/tag26.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d:\users\administrator\appdata\roaming\360se6\User Data\temp\188976-1206061014078.jpg"/>
          <p:cNvPicPr>
            <a:picLocks noChangeAspect="1" noChangeArrowheads="1"/>
          </p:cNvPicPr>
          <p:nvPr/>
        </p:nvPicPr>
        <p:blipFill rotWithShape="1">
          <a:blip r:embed="rId1">
            <a:extLst>
              <a:ext uri="{28A0092B-C50C-407E-A947-70E740481C1C}">
                <a14:useLocalDpi xmlns:a14="http://schemas.microsoft.com/office/drawing/2010/main" val="0"/>
              </a:ext>
            </a:extLst>
          </a:blip>
          <a:srcRect t="7909"/>
          <a:stretch>
            <a:fillRect/>
          </a:stretch>
        </p:blipFill>
        <p:spPr bwMode="auto">
          <a:xfrm>
            <a:off x="230779" y="149097"/>
            <a:ext cx="8025843" cy="4109416"/>
          </a:xfrm>
          <a:prstGeom prst="rect">
            <a:avLst/>
          </a:prstGeom>
          <a:noFill/>
          <a:extLst>
            <a:ext uri="{909E8E84-426E-40DD-AFC4-6F175D3DCCD1}">
              <a14:hiddenFill xmlns:a14="http://schemas.microsoft.com/office/drawing/2010/main">
                <a:solidFill>
                  <a:srgbClr val="FFFFFF"/>
                </a:solidFill>
              </a14:hiddenFill>
            </a:ext>
          </a:extLst>
        </p:spPr>
      </p:pic>
      <p:sp>
        <p:nvSpPr>
          <p:cNvPr id="6" name="日期占位符 1"/>
          <p:cNvSpPr txBox="1"/>
          <p:nvPr/>
        </p:nvSpPr>
        <p:spPr>
          <a:xfrm>
            <a:off x="2406188" y="4675787"/>
            <a:ext cx="2133600" cy="273844"/>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bg1"/>
                </a:solidFill>
                <a:latin typeface="Impact" panose="020B080603090205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CCAE67-CA47-4824-86DE-BA31F9CF9142}" type="datetime1">
              <a:rPr lang="zh-CN" altLang="en-US" smtClean="0"/>
            </a:fld>
            <a:endParaRPr lang="zh-CN" altLang="en-US"/>
          </a:p>
        </p:txBody>
      </p:sp>
      <p:sp>
        <p:nvSpPr>
          <p:cNvPr id="36" name="矩形 26"/>
          <p:cNvSpPr>
            <a:spLocks noChangeArrowheads="1"/>
          </p:cNvSpPr>
          <p:nvPr/>
        </p:nvSpPr>
        <p:spPr bwMode="auto">
          <a:xfrm>
            <a:off x="3059255" y="3260968"/>
            <a:ext cx="5641158"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zh-CN" altLang="en-US" b="1" spc="225" dirty="0">
                <a:solidFill>
                  <a:schemeClr val="tx2">
                    <a:lumMod val="75000"/>
                  </a:schemeClr>
                </a:solidFill>
                <a:latin typeface="微软雅黑" panose="020B0503020204020204" pitchFamily="34" charset="-122"/>
                <a:ea typeface="微软雅黑" panose="020B0503020204020204" pitchFamily="34" charset="-122"/>
              </a:rPr>
              <a:t>系统架构设计师</a:t>
            </a:r>
            <a:r>
              <a:rPr lang="en-US" altLang="zh-CN" b="1" spc="225" dirty="0">
                <a:solidFill>
                  <a:schemeClr val="tx2">
                    <a:lumMod val="75000"/>
                  </a:schemeClr>
                </a:solidFill>
                <a:latin typeface="微软雅黑" panose="020B0503020204020204" pitchFamily="34" charset="-122"/>
                <a:ea typeface="微软雅黑" panose="020B0503020204020204" pitchFamily="34" charset="-122"/>
              </a:rPr>
              <a:t>-</a:t>
            </a:r>
            <a:r>
              <a:rPr lang="zh-CN" altLang="en-US" b="1" spc="225" dirty="0">
                <a:solidFill>
                  <a:schemeClr val="tx2">
                    <a:lumMod val="75000"/>
                  </a:schemeClr>
                </a:solidFill>
                <a:latin typeface="微软雅黑" panose="020B0503020204020204" pitchFamily="34" charset="-122"/>
                <a:ea typeface="微软雅黑" panose="020B0503020204020204" pitchFamily="34" charset="-122"/>
              </a:rPr>
              <a:t>软件工程</a:t>
            </a:r>
            <a:endParaRPr lang="zh-CN" altLang="en-US" b="1" spc="225" dirty="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4204077" y="4025333"/>
            <a:ext cx="3887594" cy="72009"/>
            <a:chOff x="539552" y="195486"/>
            <a:chExt cx="1482080" cy="72008"/>
          </a:xfrm>
        </p:grpSpPr>
        <p:sp>
          <p:nvSpPr>
            <p:cNvPr id="38" name="矩形 37"/>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301552" y="195486"/>
              <a:ext cx="720080" cy="720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TextBox 39"/>
          <p:cNvSpPr txBox="1"/>
          <p:nvPr/>
        </p:nvSpPr>
        <p:spPr>
          <a:xfrm>
            <a:off x="4132068" y="4097342"/>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41" name="TextBox 40"/>
          <p:cNvSpPr txBox="1"/>
          <p:nvPr/>
        </p:nvSpPr>
        <p:spPr>
          <a:xfrm>
            <a:off x="4106254" y="4227032"/>
            <a:ext cx="995680" cy="337185"/>
          </a:xfrm>
          <a:prstGeom prst="rect">
            <a:avLst/>
          </a:prstGeom>
          <a:noFill/>
        </p:spPr>
        <p:txBody>
          <a:bodyPr wrap="none" rtlCol="0">
            <a:spAutoFit/>
          </a:bodyPr>
          <a:lstStyle/>
          <a:p>
            <a:pPr algn="l"/>
            <a:r>
              <a:rPr lang="zh-CN" altLang="en-US" sz="1600" dirty="0" smtClean="0">
                <a:solidFill>
                  <a:schemeClr val="bg1">
                    <a:lumMod val="50000"/>
                  </a:schemeClr>
                </a:solidFill>
                <a:latin typeface="Impact" panose="020B0806030902050204" pitchFamily="34" charset="0"/>
                <a:ea typeface="微软雅黑" panose="020B0503020204020204" pitchFamily="34" charset="-122"/>
              </a:rPr>
              <a:t>汪洋老师</a:t>
            </a:r>
            <a:endParaRPr lang="zh-CN" altLang="en-US" sz="1600" b="1" dirty="0" smtClean="0">
              <a:solidFill>
                <a:schemeClr val="bg1">
                  <a:lumMod val="50000"/>
                </a:schemeClr>
              </a:solidFill>
              <a:latin typeface="Impact" panose="020B0806030902050204" pitchFamily="34" charset="0"/>
              <a:ea typeface="微软雅黑" panose="020B0503020204020204" pitchFamily="34" charset="-122"/>
            </a:endParaRPr>
          </a:p>
        </p:txBody>
      </p:sp>
      <p:grpSp>
        <p:nvGrpSpPr>
          <p:cNvPr id="42" name="组合 41"/>
          <p:cNvGrpSpPr/>
          <p:nvPr/>
        </p:nvGrpSpPr>
        <p:grpSpPr>
          <a:xfrm>
            <a:off x="3016451" y="4025031"/>
            <a:ext cx="1119868" cy="466662"/>
            <a:chOff x="3163712" y="2643758"/>
            <a:chExt cx="1119868" cy="466662"/>
          </a:xfrm>
        </p:grpSpPr>
        <p:sp>
          <p:nvSpPr>
            <p:cNvPr id="43" name="矩形 42"/>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987046" y="2643758"/>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a:grpSpLocks noChangeAspect="1"/>
          </p:cNvGrpSpPr>
          <p:nvPr/>
        </p:nvGrpSpPr>
        <p:grpSpPr>
          <a:xfrm>
            <a:off x="5868144" y="4138461"/>
            <a:ext cx="422091" cy="422091"/>
            <a:chOff x="2492224" y="1959430"/>
            <a:chExt cx="2148114" cy="2148114"/>
          </a:xfrm>
        </p:grpSpPr>
        <p:sp>
          <p:nvSpPr>
            <p:cNvPr id="46" name="椭圆 45"/>
            <p:cNvSpPr/>
            <p:nvPr/>
          </p:nvSpPr>
          <p:spPr>
            <a:xfrm>
              <a:off x="249222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7" name="图片 4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48" name="组合 47"/>
          <p:cNvGrpSpPr>
            <a:grpSpLocks noChangeAspect="1"/>
          </p:cNvGrpSpPr>
          <p:nvPr/>
        </p:nvGrpSpPr>
        <p:grpSpPr>
          <a:xfrm>
            <a:off x="6878646" y="4138461"/>
            <a:ext cx="422091" cy="422091"/>
            <a:chOff x="6564085" y="1959430"/>
            <a:chExt cx="2148114" cy="2148114"/>
          </a:xfrm>
        </p:grpSpPr>
        <p:sp>
          <p:nvSpPr>
            <p:cNvPr id="49" name="椭圆 48"/>
            <p:cNvSpPr/>
            <p:nvPr/>
          </p:nvSpPr>
          <p:spPr>
            <a:xfrm>
              <a:off x="6564085"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0" name="组合 49"/>
            <p:cNvGrpSpPr/>
            <p:nvPr/>
          </p:nvGrpSpPr>
          <p:grpSpPr>
            <a:xfrm>
              <a:off x="7033174" y="2413982"/>
              <a:ext cx="1209936" cy="1239010"/>
              <a:chOff x="3598200" y="1732459"/>
              <a:chExt cx="1947600" cy="1994400"/>
            </a:xfrm>
          </p:grpSpPr>
          <p:sp>
            <p:nvSpPr>
              <p:cNvPr id="5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56" name="组合 55"/>
          <p:cNvGrpSpPr>
            <a:grpSpLocks noChangeAspect="1"/>
          </p:cNvGrpSpPr>
          <p:nvPr/>
        </p:nvGrpSpPr>
        <p:grpSpPr>
          <a:xfrm>
            <a:off x="6374590" y="4138461"/>
            <a:ext cx="422091" cy="422091"/>
            <a:chOff x="4528154" y="1959430"/>
            <a:chExt cx="2148114" cy="2148114"/>
          </a:xfrm>
        </p:grpSpPr>
        <p:sp>
          <p:nvSpPr>
            <p:cNvPr id="57" name="椭圆 56"/>
            <p:cNvSpPr/>
            <p:nvPr/>
          </p:nvSpPr>
          <p:spPr>
            <a:xfrm>
              <a:off x="452815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8" name="Group 4"/>
            <p:cNvGrpSpPr>
              <a:grpSpLocks noChangeAspect="1"/>
            </p:cNvGrpSpPr>
            <p:nvPr/>
          </p:nvGrpSpPr>
          <p:grpSpPr bwMode="auto">
            <a:xfrm>
              <a:off x="5033378" y="2342981"/>
              <a:ext cx="1137666" cy="1381012"/>
              <a:chOff x="2694" y="1931"/>
              <a:chExt cx="374" cy="454"/>
            </a:xfrm>
            <a:solidFill>
              <a:schemeClr val="bg1"/>
            </a:solidFill>
          </p:grpSpPr>
          <p:sp>
            <p:nvSpPr>
              <p:cNvPr id="5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36"/>
                                        </p:tgtEl>
                                        <p:attrNameLst>
                                          <p:attrName>style.visibility</p:attrName>
                                        </p:attrNameLst>
                                      </p:cBhvr>
                                      <p:to>
                                        <p:strVal val="visible"/>
                                      </p:to>
                                    </p:set>
                                    <p:anim calcmode="discrete" valueType="clr">
                                      <p:cBhvr override="childStyle">
                                        <p:cTn id="13" dur="20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14" dur="200"/>
                                        <p:tgtEl>
                                          <p:spTgt spid="36"/>
                                        </p:tgtEl>
                                        <p:attrNameLst>
                                          <p:attrName>fillcolor</p:attrName>
                                        </p:attrNameLst>
                                      </p:cBhvr>
                                      <p:tavLst>
                                        <p:tav tm="0">
                                          <p:val>
                                            <p:clrVal>
                                              <a:schemeClr val="accent2"/>
                                            </p:clrVal>
                                          </p:val>
                                        </p:tav>
                                        <p:tav tm="50000">
                                          <p:val>
                                            <p:clrVal>
                                              <a:schemeClr val="hlink"/>
                                            </p:clrVal>
                                          </p:val>
                                        </p:tav>
                                      </p:tavLst>
                                    </p:anim>
                                    <p:set>
                                      <p:cBhvr>
                                        <p:cTn id="15" dur="200"/>
                                        <p:tgtEl>
                                          <p:spTgt spid="36"/>
                                        </p:tgtEl>
                                        <p:attrNameLst>
                                          <p:attrName>fill.type</p:attrName>
                                        </p:attrNameLst>
                                      </p:cBhvr>
                                      <p:to>
                                        <p:strVal val="solid"/>
                                      </p:to>
                                    </p:set>
                                  </p:childTnLst>
                                </p:cTn>
                              </p:par>
                            </p:childTnLst>
                          </p:cTn>
                        </p:par>
                        <p:par>
                          <p:cTn id="16" fill="hold">
                            <p:stCondLst>
                              <p:cond delay="1300"/>
                            </p:stCondLst>
                            <p:childTnLst>
                              <p:par>
                                <p:cTn id="17" presetID="2" presetClass="entr" presetSubtype="8"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par>
                          <p:cTn id="21" fill="hold">
                            <p:stCondLst>
                              <p:cond delay="1800"/>
                            </p:stCondLst>
                            <p:childTnLst>
                              <p:par>
                                <p:cTn id="22" presetID="22" presetClass="entr" presetSubtype="8"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par>
                          <p:cTn id="25" fill="hold">
                            <p:stCondLst>
                              <p:cond delay="2300"/>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40"/>
                                        </p:tgtEl>
                                        <p:attrNameLst>
                                          <p:attrName>style.visibility</p:attrName>
                                        </p:attrNameLst>
                                      </p:cBhvr>
                                      <p:to>
                                        <p:strVal val="visible"/>
                                      </p:to>
                                    </p:set>
                                    <p:anim by="(-#ppt_w*2)" calcmode="lin" valueType="num">
                                      <p:cBhvr rctx="PPT">
                                        <p:cTn id="28" dur="500" autoRev="1" fill="hold">
                                          <p:stCondLst>
                                            <p:cond delay="0"/>
                                          </p:stCondLst>
                                        </p:cTn>
                                        <p:tgtEl>
                                          <p:spTgt spid="40"/>
                                        </p:tgtEl>
                                        <p:attrNameLst>
                                          <p:attrName>ppt_w</p:attrName>
                                        </p:attrNameLst>
                                      </p:cBhvr>
                                    </p:anim>
                                    <p:anim by="(#ppt_w*0.50)" calcmode="lin" valueType="num">
                                      <p:cBhvr>
                                        <p:cTn id="29" dur="500" decel="50000" autoRev="1" fill="hold">
                                          <p:stCondLst>
                                            <p:cond delay="0"/>
                                          </p:stCondLst>
                                        </p:cTn>
                                        <p:tgtEl>
                                          <p:spTgt spid="40"/>
                                        </p:tgtEl>
                                        <p:attrNameLst>
                                          <p:attrName>ppt_x</p:attrName>
                                        </p:attrNameLst>
                                      </p:cBhvr>
                                    </p:anim>
                                    <p:anim from="(-#ppt_h/2)" to="(#ppt_y)" calcmode="lin" valueType="num">
                                      <p:cBhvr>
                                        <p:cTn id="30" dur="1000" fill="hold">
                                          <p:stCondLst>
                                            <p:cond delay="0"/>
                                          </p:stCondLst>
                                        </p:cTn>
                                        <p:tgtEl>
                                          <p:spTgt spid="40"/>
                                        </p:tgtEl>
                                        <p:attrNameLst>
                                          <p:attrName>ppt_y</p:attrName>
                                        </p:attrNameLst>
                                      </p:cBhvr>
                                    </p:anim>
                                    <p:animRot by="21600000">
                                      <p:cBhvr>
                                        <p:cTn id="31" dur="1000" fill="hold">
                                          <p:stCondLst>
                                            <p:cond delay="0"/>
                                          </p:stCondLst>
                                        </p:cTn>
                                        <p:tgtEl>
                                          <p:spTgt spid="40"/>
                                        </p:tgtEl>
                                        <p:attrNameLst>
                                          <p:attrName>r</p:attrName>
                                        </p:attrNameLst>
                                      </p:cBhvr>
                                    </p:animRot>
                                  </p:childTnLst>
                                </p:cTn>
                              </p:par>
                            </p:childTnLst>
                          </p:cTn>
                        </p:par>
                        <p:par>
                          <p:cTn id="32" fill="hold">
                            <p:stCondLst>
                              <p:cond delay="4100"/>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41"/>
                                        </p:tgtEl>
                                        <p:attrNameLst>
                                          <p:attrName>style.visibility</p:attrName>
                                        </p:attrNameLst>
                                      </p:cBhvr>
                                      <p:to>
                                        <p:strVal val="visible"/>
                                      </p:to>
                                    </p:set>
                                    <p:anim by="(-#ppt_w*2)" calcmode="lin" valueType="num">
                                      <p:cBhvr rctx="PPT">
                                        <p:cTn id="35" dur="500" autoRev="1" fill="hold">
                                          <p:stCondLst>
                                            <p:cond delay="0"/>
                                          </p:stCondLst>
                                        </p:cTn>
                                        <p:tgtEl>
                                          <p:spTgt spid="41"/>
                                        </p:tgtEl>
                                        <p:attrNameLst>
                                          <p:attrName>ppt_w</p:attrName>
                                        </p:attrNameLst>
                                      </p:cBhvr>
                                    </p:anim>
                                    <p:anim by="(#ppt_w*0.50)" calcmode="lin" valueType="num">
                                      <p:cBhvr>
                                        <p:cTn id="36" dur="500" decel="50000" autoRev="1" fill="hold">
                                          <p:stCondLst>
                                            <p:cond delay="0"/>
                                          </p:stCondLst>
                                        </p:cTn>
                                        <p:tgtEl>
                                          <p:spTgt spid="41"/>
                                        </p:tgtEl>
                                        <p:attrNameLst>
                                          <p:attrName>ppt_x</p:attrName>
                                        </p:attrNameLst>
                                      </p:cBhvr>
                                    </p:anim>
                                    <p:anim from="(-#ppt_h/2)" to="(#ppt_y)" calcmode="lin" valueType="num">
                                      <p:cBhvr>
                                        <p:cTn id="37" dur="1000" fill="hold">
                                          <p:stCondLst>
                                            <p:cond delay="0"/>
                                          </p:stCondLst>
                                        </p:cTn>
                                        <p:tgtEl>
                                          <p:spTgt spid="41"/>
                                        </p:tgtEl>
                                        <p:attrNameLst>
                                          <p:attrName>ppt_y</p:attrName>
                                        </p:attrNameLst>
                                      </p:cBhvr>
                                    </p:anim>
                                    <p:animRot by="21600000">
                                      <p:cBhvr>
                                        <p:cTn id="38" dur="1000" fill="hold">
                                          <p:stCondLst>
                                            <p:cond delay="0"/>
                                          </p:stCondLst>
                                        </p:cTn>
                                        <p:tgtEl>
                                          <p:spTgt spid="41"/>
                                        </p:tgtEl>
                                        <p:attrNameLst>
                                          <p:attrName>r</p:attrName>
                                        </p:attrNameLst>
                                      </p:cBhvr>
                                    </p:animRot>
                                  </p:childTnLst>
                                </p:cTn>
                              </p:par>
                            </p:childTnLst>
                          </p:cTn>
                        </p:par>
                        <p:par>
                          <p:cTn id="39" fill="hold">
                            <p:stCondLst>
                              <p:cond delay="5399"/>
                            </p:stCondLst>
                            <p:childTnLst>
                              <p:par>
                                <p:cTn id="40" presetID="53" presetClass="entr" presetSubtype="16"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childTnLst>
                          </p:cTn>
                        </p:par>
                        <p:par>
                          <p:cTn id="45" fill="hold">
                            <p:stCondLst>
                              <p:cond delay="5899"/>
                            </p:stCondLst>
                            <p:childTnLst>
                              <p:par>
                                <p:cTn id="46" presetID="53" presetClass="entr" presetSubtype="16"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p:cTn id="48" dur="500" fill="hold"/>
                                        <p:tgtEl>
                                          <p:spTgt spid="56"/>
                                        </p:tgtEl>
                                        <p:attrNameLst>
                                          <p:attrName>ppt_w</p:attrName>
                                        </p:attrNameLst>
                                      </p:cBhvr>
                                      <p:tavLst>
                                        <p:tav tm="0">
                                          <p:val>
                                            <p:fltVal val="0"/>
                                          </p:val>
                                        </p:tav>
                                        <p:tav tm="100000">
                                          <p:val>
                                            <p:strVal val="#ppt_w"/>
                                          </p:val>
                                        </p:tav>
                                      </p:tavLst>
                                    </p:anim>
                                    <p:anim calcmode="lin" valueType="num">
                                      <p:cBhvr>
                                        <p:cTn id="49" dur="500" fill="hold"/>
                                        <p:tgtEl>
                                          <p:spTgt spid="56"/>
                                        </p:tgtEl>
                                        <p:attrNameLst>
                                          <p:attrName>ppt_h</p:attrName>
                                        </p:attrNameLst>
                                      </p:cBhvr>
                                      <p:tavLst>
                                        <p:tav tm="0">
                                          <p:val>
                                            <p:fltVal val="0"/>
                                          </p:val>
                                        </p:tav>
                                        <p:tav tm="100000">
                                          <p:val>
                                            <p:strVal val="#ppt_h"/>
                                          </p:val>
                                        </p:tav>
                                      </p:tavLst>
                                    </p:anim>
                                    <p:animEffect transition="in" filter="fade">
                                      <p:cBhvr>
                                        <p:cTn id="50" dur="500"/>
                                        <p:tgtEl>
                                          <p:spTgt spid="56"/>
                                        </p:tgtEl>
                                      </p:cBhvr>
                                    </p:animEffect>
                                  </p:childTnLst>
                                </p:cTn>
                              </p:par>
                            </p:childTnLst>
                          </p:cTn>
                        </p:par>
                        <p:par>
                          <p:cTn id="51" fill="hold">
                            <p:stCondLst>
                              <p:cond delay="6399"/>
                            </p:stCondLst>
                            <p:childTnLst>
                              <p:par>
                                <p:cTn id="52" presetID="53" presetClass="entr" presetSubtype="16" fill="hold" nodeType="afterEffect">
                                  <p:stCondLst>
                                    <p:cond delay="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fill="hold"/>
                                        <p:tgtEl>
                                          <p:spTgt spid="48"/>
                                        </p:tgtEl>
                                        <p:attrNameLst>
                                          <p:attrName>ppt_w</p:attrName>
                                        </p:attrNameLst>
                                      </p:cBhvr>
                                      <p:tavLst>
                                        <p:tav tm="0">
                                          <p:val>
                                            <p:fltVal val="0"/>
                                          </p:val>
                                        </p:tav>
                                        <p:tav tm="100000">
                                          <p:val>
                                            <p:strVal val="#ppt_w"/>
                                          </p:val>
                                        </p:tav>
                                      </p:tavLst>
                                    </p:anim>
                                    <p:anim calcmode="lin" valueType="num">
                                      <p:cBhvr>
                                        <p:cTn id="55" dur="500" fill="hold"/>
                                        <p:tgtEl>
                                          <p:spTgt spid="48"/>
                                        </p:tgtEl>
                                        <p:attrNameLst>
                                          <p:attrName>ppt_h</p:attrName>
                                        </p:attrNameLst>
                                      </p:cBhvr>
                                      <p:tavLst>
                                        <p:tav tm="0">
                                          <p:val>
                                            <p:fltVal val="0"/>
                                          </p:val>
                                        </p:tav>
                                        <p:tav tm="100000">
                                          <p:val>
                                            <p:strVal val="#ppt_h"/>
                                          </p:val>
                                        </p:tav>
                                      </p:tavLst>
                                    </p:anim>
                                    <p:animEffect transition="in" filter="fade">
                                      <p:cBhvr>
                                        <p:cTn id="5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utoUpdateAnimBg="0"/>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5" name="文本框 4"/>
          <p:cNvSpPr txBox="1"/>
          <p:nvPr/>
        </p:nvSpPr>
        <p:spPr>
          <a:xfrm>
            <a:off x="4111625" y="699770"/>
            <a:ext cx="4650740" cy="4102735"/>
          </a:xfrm>
          <a:prstGeom prst="rect">
            <a:avLst/>
          </a:prstGeom>
          <a:noFill/>
        </p:spPr>
        <p:txBody>
          <a:bodyPr wrap="square" rtlCol="0">
            <a:noAutofit/>
          </a:bodyPr>
          <a:p>
            <a:r>
              <a:rPr lang="zh-CN" altLang="en-US" sz="1600"/>
              <a:t>瀑布模型(SDLC):瀑布模型是一个经典的软件生命周期模型，一般</a:t>
            </a:r>
            <a:r>
              <a:rPr lang="zh-CN" altLang="en-US" sz="1600">
                <a:solidFill>
                  <a:srgbClr val="FF0000"/>
                </a:solidFill>
              </a:rPr>
              <a:t>将软件开发分为</a:t>
            </a:r>
            <a:r>
              <a:rPr lang="zh-CN" altLang="en-US" sz="1600"/>
              <a:t>：可行性分析(计划)、需求分析、软件设计(概要设计、详细设计)、编码、测试、运行维护等几个阶段。</a:t>
            </a:r>
            <a:endParaRPr lang="zh-CN" altLang="en-US" sz="1600"/>
          </a:p>
          <a:p>
            <a:endParaRPr lang="zh-CN" altLang="en-US" sz="1600"/>
          </a:p>
          <a:p>
            <a:r>
              <a:rPr lang="zh-CN" altLang="en-US" sz="1600"/>
              <a:t>瀑布模型特点</a:t>
            </a:r>
            <a:endParaRPr lang="zh-CN" altLang="en-US" sz="1600"/>
          </a:p>
          <a:p>
            <a:pPr marL="285750" indent="-285750">
              <a:buFont typeface="Arial" panose="020B0604020202020204" pitchFamily="34" charset="0"/>
              <a:buChar char="•"/>
            </a:pPr>
            <a:r>
              <a:rPr lang="zh-CN" altLang="en-US" sz="1600"/>
              <a:t>从</a:t>
            </a:r>
            <a:r>
              <a:rPr lang="zh-CN" altLang="en-US" sz="1600">
                <a:solidFill>
                  <a:srgbClr val="FF0000"/>
                </a:solidFill>
              </a:rPr>
              <a:t>上一项开发活动接受该项活动的工作对象作为输入。</a:t>
            </a:r>
            <a:r>
              <a:rPr lang="zh-CN" altLang="en-US" sz="1600"/>
              <a:t>利用这一输入，</a:t>
            </a:r>
            <a:r>
              <a:rPr lang="zh-CN" altLang="en-US" sz="1600">
                <a:solidFill>
                  <a:srgbClr val="FF0000"/>
                </a:solidFill>
              </a:rPr>
              <a:t>实施该项活动应完成的工作内容。</a:t>
            </a:r>
            <a:endParaRPr lang="zh-CN" altLang="en-US" sz="1600">
              <a:solidFill>
                <a:srgbClr val="FF0000"/>
              </a:solidFill>
            </a:endParaRPr>
          </a:p>
          <a:p>
            <a:pPr marL="285750" indent="-285750">
              <a:buFont typeface="Arial" panose="020B0604020202020204" pitchFamily="34" charset="0"/>
              <a:buChar char="•"/>
            </a:pPr>
            <a:r>
              <a:rPr lang="zh-CN" altLang="en-US" sz="1600"/>
              <a:t>给出该项活动的</a:t>
            </a:r>
            <a:r>
              <a:rPr lang="zh-CN" altLang="en-US" sz="1600">
                <a:solidFill>
                  <a:srgbClr val="FF0000"/>
                </a:solidFill>
              </a:rPr>
              <a:t>工作成果，作为输出</a:t>
            </a:r>
            <a:r>
              <a:rPr lang="zh-CN" altLang="en-US" sz="1600"/>
              <a:t>传给下一项开发活动。</a:t>
            </a:r>
            <a:endParaRPr lang="zh-CN" altLang="en-US" sz="1600"/>
          </a:p>
          <a:p>
            <a:pPr marL="285750" indent="-285750">
              <a:buFont typeface="Arial" panose="020B0604020202020204" pitchFamily="34" charset="0"/>
              <a:buChar char="•"/>
            </a:pPr>
            <a:r>
              <a:rPr lang="zh-CN" altLang="en-US" sz="1600"/>
              <a:t>对</a:t>
            </a:r>
            <a:r>
              <a:rPr lang="zh-CN" altLang="en-US" sz="1600">
                <a:solidFill>
                  <a:srgbClr val="FF0000"/>
                </a:solidFill>
              </a:rPr>
              <a:t>该项活动的实施工作成果进行评审</a:t>
            </a:r>
            <a:r>
              <a:rPr lang="zh-CN" altLang="en-US" sz="1600"/>
              <a:t>。若其工作成果得到确认，则继续进行下一项开发活动；否则返回前一项，甚至更前项的活动。尽量减少多个阶段间的反复。以相对来说较小的费用来开发软件</a:t>
            </a:r>
            <a:endParaRPr lang="zh-CN" altLang="en-US" sz="16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pic>
        <p:nvPicPr>
          <p:cNvPr id="6" name="图片 5"/>
          <p:cNvPicPr>
            <a:picLocks noChangeAspect="1"/>
          </p:cNvPicPr>
          <p:nvPr>
            <p:custDataLst>
              <p:tags r:id="rId2"/>
            </p:custDataLst>
          </p:nvPr>
        </p:nvPicPr>
        <p:blipFill>
          <a:blip r:embed="rId3"/>
          <a:stretch>
            <a:fillRect/>
          </a:stretch>
        </p:blipFill>
        <p:spPr>
          <a:xfrm>
            <a:off x="107315" y="987425"/>
            <a:ext cx="4020185" cy="27216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38455" y="1131570"/>
            <a:ext cx="8143875" cy="3138170"/>
          </a:xfrm>
          <a:prstGeom prst="rect">
            <a:avLst/>
          </a:prstGeom>
          <a:noFill/>
        </p:spPr>
        <p:txBody>
          <a:bodyPr wrap="square" rtlCol="0">
            <a:spAutoFit/>
          </a:bodyPr>
          <a:p>
            <a:r>
              <a:rPr lang="zh-CN" altLang="en-US"/>
              <a:t>原型化模型</a:t>
            </a:r>
            <a:r>
              <a:rPr lang="zh-CN" altLang="en-US">
                <a:solidFill>
                  <a:srgbClr val="FF0000"/>
                </a:solidFill>
              </a:rPr>
              <a:t>第一步就是创建一个快速原型</a:t>
            </a:r>
            <a:r>
              <a:rPr lang="zh-CN" altLang="en-US"/>
              <a:t>，能够满足项目干系人与未来的用户可以与原型进行交互，再通过与相关干系人进行充分的讨论和分析，</a:t>
            </a:r>
            <a:r>
              <a:rPr lang="zh-CN" altLang="en-US">
                <a:solidFill>
                  <a:srgbClr val="FF0000"/>
                </a:solidFill>
              </a:rPr>
              <a:t>最终弄清楚当前系统的需求</a:t>
            </a:r>
            <a:r>
              <a:rPr lang="zh-CN" altLang="en-US"/>
              <a:t>，进行了充分的了解之后，在原型的基础上开发出用户满意的产品。</a:t>
            </a:r>
            <a:r>
              <a:rPr lang="zh-CN" altLang="en-US">
                <a:solidFill>
                  <a:srgbClr val="FF0000"/>
                </a:solidFill>
              </a:rPr>
              <a:t>适合于需求不明确的情况</a:t>
            </a:r>
            <a:endParaRPr lang="zh-CN" altLang="en-US"/>
          </a:p>
          <a:p>
            <a:endParaRPr lang="zh-CN" altLang="en-US"/>
          </a:p>
          <a:p>
            <a:r>
              <a:rPr lang="zh-CN" altLang="en-US"/>
              <a:t>原型法认为在很难一下子全面准确地提出用户需求的情况下，原型应当具备的特点如下。</a:t>
            </a:r>
            <a:endParaRPr lang="zh-CN" altLang="en-US"/>
          </a:p>
          <a:p>
            <a:pPr marL="285750" indent="-285750">
              <a:buFont typeface="Arial" panose="020B0604020202020204" pitchFamily="34" charset="0"/>
              <a:buChar char="•"/>
            </a:pPr>
            <a:r>
              <a:rPr lang="zh-CN" altLang="en-US">
                <a:solidFill>
                  <a:srgbClr val="FF0000"/>
                </a:solidFill>
              </a:rPr>
              <a:t>实际可行</a:t>
            </a:r>
            <a:endParaRPr lang="zh-CN" altLang="en-US"/>
          </a:p>
          <a:p>
            <a:pPr marL="285750" indent="-285750">
              <a:buFont typeface="Arial" panose="020B0604020202020204" pitchFamily="34" charset="0"/>
              <a:buChar char="•"/>
            </a:pPr>
            <a:r>
              <a:rPr lang="zh-CN" altLang="en-US"/>
              <a:t>具有</a:t>
            </a:r>
            <a:r>
              <a:rPr lang="zh-CN" altLang="en-US">
                <a:solidFill>
                  <a:srgbClr val="FF0000"/>
                </a:solidFill>
              </a:rPr>
              <a:t>最终系统的基本特征</a:t>
            </a:r>
            <a:endParaRPr lang="zh-CN" altLang="en-US">
              <a:solidFill>
                <a:srgbClr val="FF0000"/>
              </a:solidFill>
            </a:endParaRPr>
          </a:p>
          <a:p>
            <a:pPr marL="285750" indent="-285750">
              <a:buFont typeface="Arial" panose="020B0604020202020204" pitchFamily="34" charset="0"/>
              <a:buChar char="•"/>
            </a:pPr>
            <a:r>
              <a:rPr lang="zh-CN" altLang="en-US">
                <a:solidFill>
                  <a:srgbClr val="FF0000"/>
                </a:solidFill>
              </a:rPr>
              <a:t>构造方便、快速，造价低</a:t>
            </a:r>
            <a:r>
              <a:rPr lang="zh-CN" altLang="en-US"/>
              <a:t>。原型法的特点在于原型法</a:t>
            </a:r>
            <a:r>
              <a:rPr lang="zh-CN" altLang="en-US">
                <a:solidFill>
                  <a:srgbClr val="FF0000"/>
                </a:solidFill>
              </a:rPr>
              <a:t>对用户的需求是动态响应、逐步纳入的。</a:t>
            </a:r>
            <a:endParaRPr lang="zh-CN" altLang="en-US">
              <a:solidFill>
                <a:srgbClr val="FF0000"/>
              </a:solidFill>
            </a:endParaRPr>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6" name="文本框 5"/>
          <p:cNvSpPr txBox="1"/>
          <p:nvPr/>
        </p:nvSpPr>
        <p:spPr>
          <a:xfrm>
            <a:off x="4932045" y="1131570"/>
            <a:ext cx="3912235" cy="3415030"/>
          </a:xfrm>
          <a:prstGeom prst="rect">
            <a:avLst/>
          </a:prstGeom>
          <a:noFill/>
        </p:spPr>
        <p:txBody>
          <a:bodyPr wrap="square" rtlCol="0">
            <a:spAutoFit/>
          </a:bodyPr>
          <a:p>
            <a:r>
              <a:rPr lang="zh-CN" altLang="en-US"/>
              <a:t>◆螺旋模型是一个</a:t>
            </a:r>
            <a:r>
              <a:rPr lang="zh-CN" altLang="en-US">
                <a:solidFill>
                  <a:srgbClr val="FF0000"/>
                </a:solidFill>
              </a:rPr>
              <a:t>演化软件过程模型，将原型实现的迭代特征与线性顺序(瀑布)模型中控制的和系统化的方面结合</a:t>
            </a:r>
            <a:r>
              <a:rPr lang="zh-CN" altLang="en-US"/>
              <a:t>起来。在螺旋模型中，</a:t>
            </a:r>
            <a:r>
              <a:rPr lang="zh-CN" altLang="en-US">
                <a:solidFill>
                  <a:srgbClr val="FF0000"/>
                </a:solidFill>
              </a:rPr>
              <a:t>软件开发是一系列的增量发布。</a:t>
            </a:r>
            <a:endParaRPr lang="zh-CN" altLang="en-US">
              <a:solidFill>
                <a:srgbClr val="FF0000"/>
              </a:solidFill>
            </a:endParaRPr>
          </a:p>
          <a:p>
            <a:endParaRPr lang="zh-CN" altLang="en-US"/>
          </a:p>
          <a:p>
            <a:r>
              <a:rPr lang="zh-CN" altLang="en-US"/>
              <a:t>◆开发过程具有</a:t>
            </a:r>
            <a:r>
              <a:rPr lang="zh-CN" altLang="en-US">
                <a:solidFill>
                  <a:srgbClr val="FF0000"/>
                </a:solidFill>
              </a:rPr>
              <a:t>周期性重复的螺旋线状</a:t>
            </a:r>
            <a:r>
              <a:rPr lang="zh-CN" altLang="en-US"/>
              <a:t>。四个象限分别标志每个周期所划分的四阶段：</a:t>
            </a:r>
            <a:r>
              <a:rPr lang="zh-CN" altLang="en-US">
                <a:solidFill>
                  <a:srgbClr val="FF0000"/>
                </a:solidFill>
              </a:rPr>
              <a:t>制订计划、风险分析、实施工程和客户评估</a:t>
            </a:r>
            <a:r>
              <a:rPr lang="zh-CN" altLang="en-US"/>
              <a:t>。螺旋模型</a:t>
            </a:r>
            <a:r>
              <a:rPr lang="zh-CN" altLang="en-US">
                <a:solidFill>
                  <a:srgbClr val="FF0000"/>
                </a:solidFill>
              </a:rPr>
              <a:t>强调了风险分析</a:t>
            </a:r>
            <a:r>
              <a:rPr lang="zh-CN" altLang="en-US"/>
              <a:t>，特别适用于</a:t>
            </a:r>
            <a:r>
              <a:rPr lang="zh-CN" altLang="en-US">
                <a:solidFill>
                  <a:srgbClr val="FF0000"/>
                </a:solidFill>
              </a:rPr>
              <a:t>庞大而复杂的、高风险的系统。</a:t>
            </a:r>
            <a:endParaRPr lang="zh-CN" altLang="en-US">
              <a:solidFill>
                <a:srgbClr val="FF0000"/>
              </a:solidFill>
            </a:endParaRPr>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pic>
        <p:nvPicPr>
          <p:cNvPr id="100" name="图片 99"/>
          <p:cNvPicPr/>
          <p:nvPr>
            <p:custDataLst>
              <p:tags r:id="rId2"/>
            </p:custDataLst>
          </p:nvPr>
        </p:nvPicPr>
        <p:blipFill>
          <a:blip r:embed="rId3"/>
          <a:stretch>
            <a:fillRect/>
          </a:stretch>
        </p:blipFill>
        <p:spPr>
          <a:xfrm>
            <a:off x="395605" y="1024255"/>
            <a:ext cx="4170680" cy="352234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4482465" y="915670"/>
            <a:ext cx="3999865" cy="3753485"/>
          </a:xfrm>
          <a:prstGeom prst="rect">
            <a:avLst/>
          </a:prstGeom>
          <a:noFill/>
        </p:spPr>
        <p:txBody>
          <a:bodyPr wrap="square" rtlCol="0">
            <a:spAutoFit/>
          </a:bodyPr>
          <a:p>
            <a:r>
              <a:rPr lang="zh-CN" altLang="en-US" sz="1400"/>
              <a:t>◆V模型从整体上看起来，就是一个V字型的结构，由左右两边组成。左边的下画线分别代表了需求分析、概要设计、详细设计、编码。右边的上画线代表了单元测试、集成测试、系统测试与验收测试。</a:t>
            </a:r>
            <a:endParaRPr lang="zh-CN" altLang="en-US" sz="1400"/>
          </a:p>
          <a:p>
            <a:endParaRPr lang="zh-CN" altLang="en-US" sz="1400"/>
          </a:p>
          <a:p>
            <a:r>
              <a:rPr lang="zh-CN" altLang="en-US" sz="1400"/>
              <a:t>V模型的特点如下：</a:t>
            </a:r>
            <a:endParaRPr lang="zh-CN" altLang="en-US" sz="1400"/>
          </a:p>
          <a:p>
            <a:r>
              <a:rPr lang="zh-CN" altLang="en-US" sz="1400"/>
              <a:t>(1)单元测试的主要目的是针对</a:t>
            </a:r>
            <a:r>
              <a:rPr lang="zh-CN" altLang="en-US" sz="1400">
                <a:solidFill>
                  <a:srgbClr val="FF0000"/>
                </a:solidFill>
              </a:rPr>
              <a:t>编码过程</a:t>
            </a:r>
            <a:r>
              <a:rPr lang="zh-CN" altLang="en-US" sz="1400"/>
              <a:t>中可能存在的各种错误；</a:t>
            </a:r>
            <a:endParaRPr lang="zh-CN" altLang="en-US" sz="1400"/>
          </a:p>
          <a:p>
            <a:r>
              <a:rPr lang="zh-CN" altLang="en-US" sz="1400"/>
              <a:t>(2)集成测试的主要目的是针对详细设计中可能存在的问题</a:t>
            </a:r>
            <a:endParaRPr lang="zh-CN" altLang="en-US" sz="1400"/>
          </a:p>
          <a:p>
            <a:r>
              <a:rPr lang="zh-CN" altLang="en-US" sz="1400"/>
              <a:t>(3)系统测试主要针对概要设计，检查系统作为一个整体是否有效地得到运行；</a:t>
            </a:r>
            <a:endParaRPr lang="zh-CN" altLang="en-US" sz="1400"/>
          </a:p>
          <a:p>
            <a:r>
              <a:rPr lang="zh-CN" altLang="en-US" sz="1400"/>
              <a:t>(4)验收测试通常由业务专家或者用户进行，以确认产品能真正符合用户业务上的需要。</a:t>
            </a:r>
            <a:endParaRPr lang="zh-CN" altLang="en-US" sz="1400"/>
          </a:p>
          <a:p>
            <a:r>
              <a:rPr lang="zh-CN" altLang="en-US" sz="1400"/>
              <a:t>(5)V模型适用于</a:t>
            </a:r>
            <a:r>
              <a:rPr lang="zh-CN" altLang="en-US" sz="1400">
                <a:solidFill>
                  <a:srgbClr val="FF0000"/>
                </a:solidFill>
              </a:rPr>
              <a:t>需求明确和需求变更不频繁的情形。</a:t>
            </a:r>
            <a:endParaRPr lang="zh-CN" altLang="en-US" sz="1400">
              <a:solidFill>
                <a:srgbClr val="FF0000"/>
              </a:solidFill>
            </a:endParaRPr>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custDataLst>
              <p:tags r:id="rId2"/>
            </p:custDataLst>
          </p:nvPr>
        </p:nvPicPr>
        <p:blipFill>
          <a:blip r:embed="rId3"/>
          <a:stretch>
            <a:fillRect/>
          </a:stretch>
        </p:blipFill>
        <p:spPr>
          <a:xfrm>
            <a:off x="251460" y="987425"/>
            <a:ext cx="4013835" cy="30022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51460" y="771525"/>
            <a:ext cx="8531225" cy="1568450"/>
          </a:xfrm>
          <a:prstGeom prst="rect">
            <a:avLst/>
          </a:prstGeom>
          <a:noFill/>
        </p:spPr>
        <p:txBody>
          <a:bodyPr wrap="square" rtlCol="0">
            <a:spAutoFit/>
          </a:bodyPr>
          <a:p>
            <a:r>
              <a:rPr lang="zh-CN" altLang="en-US" sz="1600" b="1"/>
              <a:t>增量模型</a:t>
            </a:r>
            <a:r>
              <a:rPr lang="zh-CN" altLang="en-US" sz="1600"/>
              <a:t>：首先</a:t>
            </a:r>
            <a:r>
              <a:rPr lang="zh-CN" altLang="en-US" sz="1600">
                <a:solidFill>
                  <a:srgbClr val="FF0000"/>
                </a:solidFill>
              </a:rPr>
              <a:t>开发核心模块功能</a:t>
            </a:r>
            <a:r>
              <a:rPr lang="zh-CN" altLang="en-US" sz="1600"/>
              <a:t>，而后与用户确认，之后再开发次核心模块的功能，即每次开发一部分功能，并与用户需求确认，最终完成项目开发，</a:t>
            </a:r>
            <a:r>
              <a:rPr lang="zh-CN" altLang="en-US" sz="1600">
                <a:solidFill>
                  <a:srgbClr val="FF0000"/>
                </a:solidFill>
              </a:rPr>
              <a:t>优先级最高的服务最先交付</a:t>
            </a:r>
            <a:r>
              <a:rPr lang="zh-CN" altLang="en-US" sz="1600"/>
              <a:t>。</a:t>
            </a:r>
            <a:endParaRPr lang="zh-CN" altLang="en-US" sz="1600"/>
          </a:p>
          <a:p>
            <a:endParaRPr lang="zh-CN" altLang="en-US" sz="1600"/>
          </a:p>
          <a:p>
            <a:r>
              <a:rPr lang="zh-CN" altLang="en-US" sz="1600" b="1"/>
              <a:t>特点</a:t>
            </a:r>
            <a:r>
              <a:rPr lang="zh-CN" altLang="en-US" sz="1600"/>
              <a:t>：但由于并不是从系统整体角度规划各个模块，因此</a:t>
            </a:r>
            <a:r>
              <a:rPr lang="zh-CN" altLang="en-US" sz="1600">
                <a:solidFill>
                  <a:srgbClr val="FF0000"/>
                </a:solidFill>
              </a:rPr>
              <a:t>不利于模块划分</a:t>
            </a:r>
            <a:r>
              <a:rPr lang="zh-CN" altLang="en-US" sz="1600"/>
              <a:t>。难点在于</a:t>
            </a:r>
            <a:r>
              <a:rPr lang="zh-CN" altLang="en-US" sz="1600">
                <a:solidFill>
                  <a:srgbClr val="FF0000"/>
                </a:solidFill>
              </a:rPr>
              <a:t>如何将客户需求划分为多个增量</a:t>
            </a:r>
            <a:r>
              <a:rPr lang="zh-CN" altLang="en-US" sz="1600"/>
              <a:t>。与原型不用的是</a:t>
            </a:r>
            <a:r>
              <a:rPr lang="zh-CN" altLang="en-US" sz="1600">
                <a:solidFill>
                  <a:srgbClr val="FF0000"/>
                </a:solidFill>
              </a:rPr>
              <a:t>增量模型的每一次增量版本都可作为独立可操作的作品</a:t>
            </a:r>
            <a:r>
              <a:rPr lang="zh-CN" altLang="en-US" sz="1600"/>
              <a:t>，而原型的构造一般是为了演示。</a:t>
            </a:r>
            <a:endParaRPr lang="zh-CN" altLang="en-US" sz="1600"/>
          </a:p>
        </p:txBody>
      </p:sp>
      <p:pic>
        <p:nvPicPr>
          <p:cNvPr id="4" name="图片 3"/>
          <p:cNvPicPr>
            <a:picLocks noChangeAspect="1"/>
          </p:cNvPicPr>
          <p:nvPr/>
        </p:nvPicPr>
        <p:blipFill>
          <a:blip r:embed="rId1"/>
          <a:stretch>
            <a:fillRect/>
          </a:stretch>
        </p:blipFill>
        <p:spPr>
          <a:xfrm>
            <a:off x="1838960" y="2283460"/>
            <a:ext cx="5245100" cy="2212975"/>
          </a:xfrm>
          <a:prstGeom prst="rect">
            <a:avLst/>
          </a:prstGeom>
        </p:spPr>
      </p:pic>
      <p:sp>
        <p:nvSpPr>
          <p:cNvPr id="5" name="文本框 4"/>
          <p:cNvSpPr txBox="1"/>
          <p:nvPr>
            <p:custDataLst>
              <p:tags r:id="rId2"/>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95605" y="1131570"/>
            <a:ext cx="8015605" cy="3138170"/>
          </a:xfrm>
          <a:prstGeom prst="rect">
            <a:avLst/>
          </a:prstGeom>
          <a:noFill/>
        </p:spPr>
        <p:txBody>
          <a:bodyPr wrap="square" rtlCol="0">
            <a:spAutoFit/>
          </a:bodyPr>
          <a:p>
            <a:r>
              <a:rPr lang="zh-CN" altLang="en-US"/>
              <a:t>◆喷泉模型：是一种</a:t>
            </a:r>
            <a:r>
              <a:rPr lang="zh-CN" altLang="en-US">
                <a:solidFill>
                  <a:srgbClr val="FF0000"/>
                </a:solidFill>
              </a:rPr>
              <a:t>以用户需求为动力，以对象作为驱动</a:t>
            </a:r>
            <a:r>
              <a:rPr lang="zh-CN" altLang="en-US"/>
              <a:t>的模型，适合于</a:t>
            </a:r>
            <a:r>
              <a:rPr lang="zh-CN" altLang="en-US">
                <a:solidFill>
                  <a:srgbClr val="FF0000"/>
                </a:solidFill>
              </a:rPr>
              <a:t>面向对象</a:t>
            </a:r>
            <a:r>
              <a:rPr lang="zh-CN" altLang="en-US"/>
              <a:t>的开发方法。使开发过程具有迭代性和无间隙性。</a:t>
            </a:r>
            <a:endParaRPr lang="zh-CN" altLang="en-US"/>
          </a:p>
          <a:p>
            <a:endParaRPr lang="zh-CN" altLang="en-US"/>
          </a:p>
          <a:p>
            <a:r>
              <a:rPr lang="zh-CN" altLang="en-US"/>
              <a:t>◆基于构件的开发模型CBSD:也称之为快速开发模型，主要是利用</a:t>
            </a:r>
            <a:r>
              <a:rPr lang="zh-CN" altLang="en-US">
                <a:solidFill>
                  <a:srgbClr val="FF0000"/>
                </a:solidFill>
              </a:rPr>
              <a:t>预先包装的构件来构造应用系统</a:t>
            </a:r>
            <a:r>
              <a:rPr lang="zh-CN" altLang="en-US"/>
              <a:t>。构件可以是组织内部开发的构件，也可以是商品化成品软件构件。</a:t>
            </a:r>
            <a:endParaRPr lang="zh-CN" altLang="en-US"/>
          </a:p>
          <a:p>
            <a:r>
              <a:rPr lang="zh-CN" altLang="en-US"/>
              <a:t>特点是</a:t>
            </a:r>
            <a:r>
              <a:rPr lang="zh-CN" altLang="en-US">
                <a:solidFill>
                  <a:srgbClr val="FF0000"/>
                </a:solidFill>
              </a:rPr>
              <a:t>增强了复用性</a:t>
            </a:r>
            <a:r>
              <a:rPr lang="zh-CN" altLang="en-US"/>
              <a:t>，在系统开发过程中，会构建一个构件库，供其他系统复用，因此可以提高可靠性，节省时间和成本。</a:t>
            </a:r>
            <a:endParaRPr lang="zh-CN" altLang="en-US"/>
          </a:p>
          <a:p>
            <a:endParaRPr lang="zh-CN" altLang="en-US"/>
          </a:p>
          <a:p>
            <a:r>
              <a:rPr lang="zh-CN" altLang="en-US"/>
              <a:t>◆形式化方法模型：建立在</a:t>
            </a:r>
            <a:r>
              <a:rPr lang="zh-CN" altLang="en-US">
                <a:solidFill>
                  <a:srgbClr val="FF0000"/>
                </a:solidFill>
              </a:rPr>
              <a:t>严格数学基础上</a:t>
            </a:r>
            <a:r>
              <a:rPr lang="zh-CN" altLang="en-US"/>
              <a:t>的一种软件开发方法，主要活动是生成计算机软件形式化的数学规格说明。</a:t>
            </a:r>
            <a:endParaRPr lang="zh-CN" altLang="en-US"/>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5" name="文本框 4"/>
          <p:cNvSpPr txBox="1"/>
          <p:nvPr/>
        </p:nvSpPr>
        <p:spPr>
          <a:xfrm>
            <a:off x="395605" y="1059180"/>
            <a:ext cx="8358505" cy="2799715"/>
          </a:xfrm>
          <a:prstGeom prst="rect">
            <a:avLst/>
          </a:prstGeom>
          <a:noFill/>
        </p:spPr>
        <p:txBody>
          <a:bodyPr wrap="square" rtlCol="0">
            <a:spAutoFit/>
          </a:bodyPr>
          <a:p>
            <a:r>
              <a:rPr lang="zh-CN" altLang="en-US" sz="1600"/>
              <a:t>假设某软件公司与客户签订合同开发一个软件系统，系统的功能有较清晰的定义，且客户对交付时间有严格要求，则该系统的开发最适宜采用（</a:t>
            </a:r>
            <a:r>
              <a:rPr lang="en-US" altLang="zh-CN" sz="1600"/>
              <a:t>      </a:t>
            </a:r>
            <a:r>
              <a:rPr lang="zh-CN" altLang="en-US" sz="1600"/>
              <a:t>）。</a:t>
            </a:r>
            <a:endParaRPr lang="zh-CN" altLang="en-US" sz="1600"/>
          </a:p>
          <a:p>
            <a:r>
              <a:rPr lang="zh-CN" altLang="en-US" sz="1600"/>
              <a:t>A.瀑布模型  </a:t>
            </a:r>
            <a:r>
              <a:rPr lang="en-US" altLang="zh-CN" sz="1600"/>
              <a:t>           </a:t>
            </a:r>
            <a:r>
              <a:rPr lang="zh-CN" altLang="en-US" sz="1600"/>
              <a:t>B.原型模型</a:t>
            </a:r>
            <a:r>
              <a:rPr lang="en-US" altLang="zh-CN" sz="1600"/>
              <a:t>             </a:t>
            </a:r>
            <a:r>
              <a:rPr lang="zh-CN" altLang="en-US" sz="1600"/>
              <a:t>C.V模型</a:t>
            </a:r>
            <a:r>
              <a:rPr lang="en-US" altLang="zh-CN" sz="1600"/>
              <a:t>            </a:t>
            </a:r>
            <a:r>
              <a:rPr lang="zh-CN" altLang="en-US" sz="1600"/>
              <a:t>D.螺旋模型</a:t>
            </a:r>
            <a:endParaRPr lang="zh-CN" altLang="en-US" sz="1600"/>
          </a:p>
          <a:p>
            <a:endParaRPr lang="zh-CN" altLang="en-US" sz="1600"/>
          </a:p>
          <a:p>
            <a:endParaRPr lang="zh-CN" altLang="en-US" sz="1600"/>
          </a:p>
          <a:p>
            <a:r>
              <a:rPr lang="zh-CN" altLang="en-US" sz="1600"/>
              <a:t>以下关于螺旋模型的叙述中，不正确的是(</a:t>
            </a:r>
            <a:r>
              <a:rPr lang="en-US" altLang="zh-CN" sz="1600"/>
              <a:t>     </a:t>
            </a:r>
            <a:r>
              <a:rPr lang="zh-CN" altLang="en-US" sz="1600"/>
              <a:t>)</a:t>
            </a:r>
            <a:endParaRPr lang="zh-CN" altLang="en-US" sz="1600"/>
          </a:p>
          <a:p>
            <a:r>
              <a:rPr lang="zh-CN" altLang="en-US" sz="1600"/>
              <a:t>A.它是风险驱动的，要求开发人员必须具有丰富的风险评估知识和经验</a:t>
            </a:r>
            <a:endParaRPr lang="zh-CN" altLang="en-US" sz="1600"/>
          </a:p>
          <a:p>
            <a:r>
              <a:rPr lang="zh-CN" altLang="en-US" sz="1600"/>
              <a:t>B.它可以降低过多测试或测试不足带来的风险</a:t>
            </a:r>
            <a:endParaRPr lang="zh-CN" altLang="en-US" sz="1600"/>
          </a:p>
          <a:p>
            <a:r>
              <a:rPr lang="zh-CN" altLang="en-US" sz="1600"/>
              <a:t>c.它包含维护周期，因此维护和开发之间没有本质区别</a:t>
            </a:r>
            <a:endParaRPr lang="zh-CN" altLang="en-US" sz="1600"/>
          </a:p>
          <a:p>
            <a:r>
              <a:rPr lang="zh-CN" altLang="en-US" sz="1600"/>
              <a:t>D.它不适用于大型软件开发</a:t>
            </a:r>
            <a:endParaRPr lang="zh-CN" altLang="en-US" sz="1600"/>
          </a:p>
          <a:p>
            <a:endParaRPr lang="zh-CN" altLang="en-US" sz="16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考试真题</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467360" y="735330"/>
            <a:ext cx="7660640" cy="829945"/>
          </a:xfrm>
          <a:prstGeom prst="rect">
            <a:avLst/>
          </a:prstGeom>
          <a:noFill/>
        </p:spPr>
        <p:txBody>
          <a:bodyPr wrap="square" rtlCol="0">
            <a:spAutoFit/>
          </a:bodyPr>
          <a:p>
            <a:r>
              <a:rPr lang="zh-CN" altLang="en-US" sz="1600"/>
              <a:t>敏捷模型</a:t>
            </a:r>
            <a:endParaRPr lang="zh-CN" altLang="en-US" sz="1600"/>
          </a:p>
          <a:p>
            <a:r>
              <a:rPr lang="zh-CN" altLang="en-US" sz="1600"/>
              <a:t>开发宣言：个体和交互胜过过程和工具、可以工作的软件胜过面面俱到的文档、客户合作胜过合同谈判、响应变化胜过遵循计划。</a:t>
            </a:r>
            <a:endParaRPr lang="zh-CN" altLang="en-US" sz="1600"/>
          </a:p>
        </p:txBody>
      </p:sp>
      <p:sp>
        <p:nvSpPr>
          <p:cNvPr id="5" name="文本框 4"/>
          <p:cNvSpPr txBox="1"/>
          <p:nvPr/>
        </p:nvSpPr>
        <p:spPr>
          <a:xfrm>
            <a:off x="4932680" y="1779270"/>
            <a:ext cx="3940175" cy="2799715"/>
          </a:xfrm>
          <a:prstGeom prst="rect">
            <a:avLst/>
          </a:prstGeom>
          <a:noFill/>
        </p:spPr>
        <p:txBody>
          <a:bodyPr wrap="square" rtlCol="0">
            <a:spAutoFit/>
          </a:bodyPr>
          <a:p>
            <a:r>
              <a:rPr lang="zh-CN" altLang="en-US" sz="1600"/>
              <a:t>◆敏捷方法区别于其他方法的两个特点：</a:t>
            </a:r>
            <a:endParaRPr lang="zh-CN" altLang="en-US" sz="1600"/>
          </a:p>
          <a:p>
            <a:r>
              <a:rPr lang="zh-CN" altLang="en-US" sz="1600"/>
              <a:t>(1)是“</a:t>
            </a:r>
            <a:r>
              <a:rPr lang="zh-CN" altLang="en-US" sz="1600">
                <a:solidFill>
                  <a:srgbClr val="FF0000"/>
                </a:solidFill>
              </a:rPr>
              <a:t>适应性</a:t>
            </a:r>
            <a:r>
              <a:rPr lang="zh-CN" altLang="en-US" sz="1600"/>
              <a:t>”而非“预设性”。</a:t>
            </a:r>
            <a:endParaRPr lang="zh-CN" altLang="en-US" sz="1600"/>
          </a:p>
          <a:p>
            <a:r>
              <a:rPr lang="zh-CN" altLang="en-US" sz="1600"/>
              <a:t>(2)是“</a:t>
            </a:r>
            <a:r>
              <a:rPr lang="zh-CN" altLang="en-US" sz="1600">
                <a:solidFill>
                  <a:srgbClr val="FF0000"/>
                </a:solidFill>
              </a:rPr>
              <a:t>面向人的</a:t>
            </a:r>
            <a:r>
              <a:rPr lang="zh-CN" altLang="en-US" sz="1600"/>
              <a:t>”而非“面向过程的”。</a:t>
            </a:r>
            <a:endParaRPr lang="zh-CN" altLang="en-US" sz="1600"/>
          </a:p>
          <a:p>
            <a:r>
              <a:rPr lang="zh-CN" altLang="en-US" sz="1600"/>
              <a:t>◆敏捷方法的核心思想：</a:t>
            </a:r>
            <a:endParaRPr lang="zh-CN" altLang="en-US" sz="1600"/>
          </a:p>
          <a:p>
            <a:r>
              <a:rPr lang="zh-CN" altLang="en-US" sz="1600"/>
              <a:t>(1)敏捷方法是</a:t>
            </a:r>
            <a:r>
              <a:rPr lang="zh-CN" altLang="en-US" sz="1600">
                <a:solidFill>
                  <a:srgbClr val="FF0000"/>
                </a:solidFill>
              </a:rPr>
              <a:t>适应型</a:t>
            </a:r>
            <a:r>
              <a:rPr lang="zh-CN" altLang="en-US" sz="1600"/>
              <a:t>，而非可预测型。拥抱变化，适应变化。</a:t>
            </a:r>
            <a:endParaRPr lang="zh-CN" altLang="en-US" sz="1600"/>
          </a:p>
          <a:p>
            <a:r>
              <a:rPr lang="zh-CN" altLang="en-US" sz="1600"/>
              <a:t>(2)敏捷方法是</a:t>
            </a:r>
            <a:r>
              <a:rPr lang="zh-CN" altLang="en-US" sz="1600">
                <a:solidFill>
                  <a:srgbClr val="FF0000"/>
                </a:solidFill>
              </a:rPr>
              <a:t>以人为本</a:t>
            </a:r>
            <a:r>
              <a:rPr lang="zh-CN" altLang="en-US" sz="1600"/>
              <a:t>，而非以过程为本。发挥人的特性。</a:t>
            </a:r>
            <a:endParaRPr lang="zh-CN" altLang="en-US" sz="1600"/>
          </a:p>
          <a:p>
            <a:r>
              <a:rPr lang="zh-CN" altLang="en-US" sz="1600"/>
              <a:t>(3)</a:t>
            </a:r>
            <a:r>
              <a:rPr lang="zh-CN" altLang="en-US" sz="1600">
                <a:solidFill>
                  <a:srgbClr val="FF0000"/>
                </a:solidFill>
              </a:rPr>
              <a:t>迭代增量式</a:t>
            </a:r>
            <a:r>
              <a:rPr lang="zh-CN" altLang="en-US" sz="1600"/>
              <a:t>的开发过程。以原型开发思想为基础，采用法代增量式开发，发行版</a:t>
            </a:r>
            <a:endParaRPr lang="zh-CN" altLang="en-US" sz="1600"/>
          </a:p>
          <a:p>
            <a:r>
              <a:rPr lang="zh-CN" altLang="en-US" sz="1600"/>
              <a:t>本小型化。</a:t>
            </a:r>
            <a:endParaRPr lang="zh-CN" altLang="en-US" sz="1600"/>
          </a:p>
        </p:txBody>
      </p:sp>
      <p:pic>
        <p:nvPicPr>
          <p:cNvPr id="6" name="图片 5"/>
          <p:cNvPicPr>
            <a:picLocks noChangeAspect="1"/>
          </p:cNvPicPr>
          <p:nvPr/>
        </p:nvPicPr>
        <p:blipFill>
          <a:blip r:embed="rId1"/>
          <a:stretch>
            <a:fillRect/>
          </a:stretch>
        </p:blipFill>
        <p:spPr>
          <a:xfrm>
            <a:off x="323850" y="1923415"/>
            <a:ext cx="4276725" cy="2416810"/>
          </a:xfrm>
          <a:prstGeom prst="rect">
            <a:avLst/>
          </a:prstGeom>
        </p:spPr>
      </p:pic>
      <p:sp>
        <p:nvSpPr>
          <p:cNvPr id="4" name="文本框 3"/>
          <p:cNvSpPr txBox="1"/>
          <p:nvPr>
            <p:custDataLst>
              <p:tags r:id="rId2"/>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53695" y="843280"/>
            <a:ext cx="8573770" cy="3784600"/>
          </a:xfrm>
          <a:prstGeom prst="rect">
            <a:avLst/>
          </a:prstGeom>
          <a:noFill/>
        </p:spPr>
        <p:txBody>
          <a:bodyPr wrap="square" rtlCol="0">
            <a:spAutoFit/>
          </a:bodyPr>
          <a:p>
            <a:r>
              <a:rPr lang="zh-CN" altLang="en-US" sz="1600"/>
              <a:t>◆主要敏捷方法：</a:t>
            </a:r>
            <a:endParaRPr lang="zh-CN" altLang="en-US" sz="1600"/>
          </a:p>
          <a:p>
            <a:r>
              <a:rPr lang="zh-CN" altLang="en-US" sz="1600"/>
              <a:t>(1)极限编程(XP)。基础和价值观是</a:t>
            </a:r>
            <a:r>
              <a:rPr lang="zh-CN" altLang="en-US" sz="1600">
                <a:solidFill>
                  <a:srgbClr val="FF0000"/>
                </a:solidFill>
              </a:rPr>
              <a:t>交流、朴素、反馈和勇气</a:t>
            </a:r>
            <a:r>
              <a:rPr lang="zh-CN" altLang="en-US" sz="1600"/>
              <a:t>，即任何一个软件项目都可以从4个方面入手进行改善：加强交流：从简单做起：寻求反馈；勇于实事求是。</a:t>
            </a:r>
            <a:endParaRPr lang="zh-CN" altLang="en-US" sz="1600"/>
          </a:p>
          <a:p>
            <a:r>
              <a:rPr lang="zh-CN" altLang="en-US" sz="1600"/>
              <a:t>◆XP是一种近螺旋式的开发方法，它将</a:t>
            </a:r>
            <a:r>
              <a:rPr lang="zh-CN" altLang="en-US" sz="1600">
                <a:solidFill>
                  <a:srgbClr val="FF0000"/>
                </a:solidFill>
              </a:rPr>
              <a:t>复杂的开发过程分解为一个个相对比较简单的小周期</a:t>
            </a:r>
            <a:r>
              <a:rPr lang="zh-CN" altLang="en-US" sz="1600"/>
              <a:t>：通过积极的交流、反馈以及其他一系列的方法，开发人员和客户可以非常清楚开发进度、变化、待解决的问题和潜在的困难等，并根据实际情况及时地调整开发过程。</a:t>
            </a:r>
            <a:endParaRPr lang="zh-CN" altLang="en-US" sz="1600"/>
          </a:p>
          <a:p>
            <a:r>
              <a:rPr lang="zh-CN" altLang="en-US" sz="1600"/>
              <a:t>◆XP提倡</a:t>
            </a:r>
            <a:r>
              <a:rPr lang="zh-CN" altLang="en-US" sz="1600">
                <a:solidFill>
                  <a:srgbClr val="FF0000"/>
                </a:solidFill>
              </a:rPr>
              <a:t>测试先行</a:t>
            </a:r>
            <a:r>
              <a:rPr lang="zh-CN" altLang="en-US" sz="1600"/>
              <a:t>，为了将以后出现bug的几率降到最低。</a:t>
            </a:r>
            <a:endParaRPr lang="zh-CN" altLang="en-US" sz="1600"/>
          </a:p>
          <a:p>
            <a:r>
              <a:rPr lang="zh-CN" altLang="en-US" sz="1600"/>
              <a:t>(2)水晶系列方法。与XP方法一样，都有</a:t>
            </a:r>
            <a:r>
              <a:rPr lang="zh-CN" altLang="en-US" sz="1600">
                <a:solidFill>
                  <a:srgbClr val="FF0000"/>
                </a:solidFill>
              </a:rPr>
              <a:t>以人为中心</a:t>
            </a:r>
            <a:r>
              <a:rPr lang="zh-CN" altLang="en-US" sz="1600"/>
              <a:t>的理念，但在实践上有所不同。其目的是发展一种提倡“机动性的”方法，包含具有共性的核心元素，</a:t>
            </a:r>
            <a:r>
              <a:rPr lang="zh-CN" altLang="en-US" sz="1600">
                <a:solidFill>
                  <a:srgbClr val="FF0000"/>
                </a:solidFill>
              </a:rPr>
              <a:t>每个都含有独特的角色、过程模式、工作产品和实践。</a:t>
            </a:r>
            <a:endParaRPr lang="zh-CN" altLang="en-US" sz="1600">
              <a:solidFill>
                <a:srgbClr val="FF0000"/>
              </a:solidFill>
            </a:endParaRPr>
          </a:p>
          <a:p>
            <a:r>
              <a:rPr lang="zh-CN" altLang="en-US" sz="1600"/>
              <a:t>(3)并列争球法(Scrum)。是一种迭代的增量化过程，把</a:t>
            </a:r>
            <a:r>
              <a:rPr lang="zh-CN" altLang="en-US" sz="1600">
                <a:solidFill>
                  <a:srgbClr val="FF0000"/>
                </a:solidFill>
              </a:rPr>
              <a:t>每段时间(如30天)一次的迭代称为个“冲刺”  (Sprint),</a:t>
            </a:r>
            <a:r>
              <a:rPr lang="zh-CN" altLang="en-US" sz="1600"/>
              <a:t>并</a:t>
            </a:r>
            <a:r>
              <a:rPr lang="zh-CN" altLang="en-US" sz="1600">
                <a:solidFill>
                  <a:srgbClr val="FF0000"/>
                </a:solidFill>
              </a:rPr>
              <a:t>按需求的优先级别</a:t>
            </a:r>
            <a:r>
              <a:rPr lang="zh-CN" altLang="en-US" sz="1600"/>
              <a:t>来实现产品，多个自组织和自治的小组并行地递增实现产品。</a:t>
            </a:r>
            <a:endParaRPr lang="zh-CN" altLang="en-US" sz="1600"/>
          </a:p>
          <a:p>
            <a:r>
              <a:rPr lang="zh-CN" altLang="en-US" sz="1600"/>
              <a:t>(4)特性驱动开发方法(FDD)。是一个</a:t>
            </a:r>
            <a:r>
              <a:rPr lang="zh-CN" altLang="en-US" sz="1600">
                <a:solidFill>
                  <a:srgbClr val="FF0000"/>
                </a:solidFill>
              </a:rPr>
              <a:t>迭代</a:t>
            </a:r>
            <a:r>
              <a:rPr lang="zh-CN" altLang="en-US" sz="1600"/>
              <a:t>的开发模型。认为有效的软件开发需要3个要素：</a:t>
            </a:r>
            <a:r>
              <a:rPr lang="zh-CN" altLang="en-US" sz="1600">
                <a:solidFill>
                  <a:srgbClr val="FF0000"/>
                </a:solidFill>
              </a:rPr>
              <a:t>人、过程和技术</a:t>
            </a:r>
            <a:r>
              <a:rPr lang="zh-CN" altLang="en-US" sz="1600"/>
              <a:t>。有5个核心过程：</a:t>
            </a:r>
            <a:r>
              <a:rPr lang="zh-CN" altLang="en-US" sz="1600">
                <a:solidFill>
                  <a:srgbClr val="FF0000"/>
                </a:solidFill>
              </a:rPr>
              <a:t>开发整体对象模型、构造特征列表、计划特征开发、特征设计和特征构建。</a:t>
            </a:r>
            <a:endParaRPr lang="zh-CN" altLang="en-US" sz="1600">
              <a:solidFill>
                <a:srgbClr val="FF0000"/>
              </a:solidFill>
            </a:endParaRPr>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323850" y="771525"/>
            <a:ext cx="8547735" cy="4015105"/>
          </a:xfrm>
          <a:prstGeom prst="rect">
            <a:avLst/>
          </a:prstGeom>
          <a:noFill/>
        </p:spPr>
        <p:txBody>
          <a:bodyPr wrap="square" rtlCol="0">
            <a:spAutoFit/>
          </a:bodyPr>
          <a:p>
            <a:r>
              <a:rPr lang="zh-CN" altLang="en-US" sz="1500"/>
              <a:t>◆统一过程模型(RUP)</a:t>
            </a:r>
            <a:endParaRPr lang="zh-CN" altLang="en-US" sz="1500"/>
          </a:p>
          <a:p>
            <a:r>
              <a:rPr lang="zh-CN" altLang="en-US" sz="1500"/>
              <a:t>◆FRUP描述了</a:t>
            </a:r>
            <a:r>
              <a:rPr lang="zh-CN" altLang="en-US" sz="1500">
                <a:solidFill>
                  <a:srgbClr val="FF0000"/>
                </a:solidFill>
              </a:rPr>
              <a:t>如何有效地利用商业的、可靠的方法开发和部署软件</a:t>
            </a:r>
            <a:r>
              <a:rPr lang="zh-CN" altLang="en-US" sz="1500"/>
              <a:t>，是一种重量级过程。RUP类似一个在线的指导者，它可以</a:t>
            </a:r>
            <a:r>
              <a:rPr lang="zh-CN" altLang="en-US" sz="1500">
                <a:solidFill>
                  <a:srgbClr val="FF0000"/>
                </a:solidFill>
              </a:rPr>
              <a:t>为所有方面和层次的程序开发提供指导方针、模版以及事例支持。</a:t>
            </a:r>
            <a:endParaRPr lang="zh-CN" altLang="en-US" sz="1500">
              <a:solidFill>
                <a:srgbClr val="FF0000"/>
              </a:solidFill>
            </a:endParaRPr>
          </a:p>
          <a:p>
            <a:r>
              <a:rPr lang="zh-CN" altLang="en-US" sz="1500"/>
              <a:t>◆RUP软件开发生命周期是一个</a:t>
            </a:r>
            <a:r>
              <a:rPr lang="zh-CN" altLang="en-US" sz="1500">
                <a:solidFill>
                  <a:srgbClr val="FF0000"/>
                </a:solidFill>
              </a:rPr>
              <a:t>二维的软件开发模型</a:t>
            </a:r>
            <a:r>
              <a:rPr lang="zh-CN" altLang="en-US" sz="1500"/>
              <a:t>，RUP中有</a:t>
            </a:r>
            <a:r>
              <a:rPr lang="zh-CN" altLang="en-US" sz="1500">
                <a:solidFill>
                  <a:srgbClr val="FF0000"/>
                </a:solidFill>
              </a:rPr>
              <a:t>9个核心工作流</a:t>
            </a:r>
            <a:r>
              <a:rPr lang="zh-CN" altLang="en-US" sz="1500"/>
              <a:t>，如下：</a:t>
            </a:r>
            <a:endParaRPr lang="zh-CN" altLang="en-US" sz="1500"/>
          </a:p>
          <a:p>
            <a:r>
              <a:rPr lang="zh-CN" altLang="en-US" sz="1500">
                <a:solidFill>
                  <a:srgbClr val="FF0000"/>
                </a:solidFill>
              </a:rPr>
              <a:t>业务建模</a:t>
            </a:r>
            <a:r>
              <a:rPr lang="zh-CN" altLang="en-US" sz="1500"/>
              <a:t>：理解待开发系统所在的机构及其商业运作，确保所有参与人员对待开发系统所在的机构有共同的认识，评估待开发系统对所在机构的影响。</a:t>
            </a:r>
            <a:endParaRPr lang="zh-CN" altLang="en-US" sz="1500"/>
          </a:p>
          <a:p>
            <a:r>
              <a:rPr lang="zh-CN" altLang="en-US" sz="1500">
                <a:solidFill>
                  <a:srgbClr val="FF0000"/>
                </a:solidFill>
              </a:rPr>
              <a:t>需求</a:t>
            </a:r>
            <a:r>
              <a:rPr lang="zh-CN" altLang="en-US" sz="1500"/>
              <a:t>：定义系统功能及用户界面，使客户知道系统的功能，使开发人员理解系统的需求，为项目预算及计划提供基础。</a:t>
            </a:r>
            <a:endParaRPr lang="zh-CN" altLang="en-US" sz="1500"/>
          </a:p>
          <a:p>
            <a:r>
              <a:rPr lang="zh-CN" altLang="en-US" sz="1500">
                <a:solidFill>
                  <a:srgbClr val="FF0000"/>
                </a:solidFill>
              </a:rPr>
              <a:t>分析与设计</a:t>
            </a:r>
            <a:r>
              <a:rPr lang="zh-CN" altLang="en-US" sz="1500"/>
              <a:t>：把需求分析的结果转化为分析与设计模型。</a:t>
            </a:r>
            <a:endParaRPr lang="zh-CN" altLang="en-US" sz="1500"/>
          </a:p>
          <a:p>
            <a:r>
              <a:rPr lang="zh-CN" altLang="en-US" sz="1500">
                <a:solidFill>
                  <a:srgbClr val="FF0000"/>
                </a:solidFill>
              </a:rPr>
              <a:t>实现</a:t>
            </a:r>
            <a:r>
              <a:rPr lang="zh-CN" altLang="en-US" sz="1500"/>
              <a:t>：把设计模型转换为实现结果，对开发的代码做单元测试，将不同实现人员开发的模块集成为可执行系统。</a:t>
            </a:r>
            <a:endParaRPr lang="zh-CN" altLang="en-US" sz="1500"/>
          </a:p>
          <a:p>
            <a:r>
              <a:rPr lang="zh-CN" altLang="en-US" sz="1500">
                <a:solidFill>
                  <a:srgbClr val="FF0000"/>
                </a:solidFill>
              </a:rPr>
              <a:t>测试</a:t>
            </a:r>
            <a:r>
              <a:rPr lang="zh-CN" altLang="en-US" sz="1500"/>
              <a:t>：检查各子系统之间的交互、集成，验证所有需求是否均被正确实现，对发现的软件质量上的缺陷进行归档，对软件质量提出改进建议。</a:t>
            </a:r>
            <a:endParaRPr lang="zh-CN" altLang="en-US" sz="1500"/>
          </a:p>
          <a:p>
            <a:r>
              <a:rPr lang="zh-CN" altLang="en-US" sz="1500">
                <a:solidFill>
                  <a:srgbClr val="FF0000"/>
                </a:solidFill>
              </a:rPr>
              <a:t>部署</a:t>
            </a:r>
            <a:r>
              <a:rPr lang="zh-CN" altLang="en-US" sz="1500"/>
              <a:t>：打包、分发、安装软件，升级旧系统；培训用户及销售人员，并提供技术支持。</a:t>
            </a:r>
            <a:endParaRPr lang="zh-CN" altLang="en-US" sz="1500"/>
          </a:p>
          <a:p>
            <a:r>
              <a:rPr lang="zh-CN" altLang="en-US" sz="1500"/>
              <a:t>配置与变更管理：跟踪并维护系统开发过程中产生的所有制品的完整性和一致性。</a:t>
            </a:r>
            <a:endParaRPr lang="zh-CN" altLang="en-US" sz="1500"/>
          </a:p>
          <a:p>
            <a:r>
              <a:rPr lang="zh-CN" altLang="en-US" sz="1500">
                <a:solidFill>
                  <a:srgbClr val="FF0000"/>
                </a:solidFill>
              </a:rPr>
              <a:t>项目管理</a:t>
            </a:r>
            <a:r>
              <a:rPr lang="zh-CN" altLang="en-US" sz="1500"/>
              <a:t>：为软件开发项目提供计划、人员分配、执行、监控等方面的指导，为风险管理提供框架。</a:t>
            </a:r>
            <a:endParaRPr lang="zh-CN" altLang="en-US" sz="1500"/>
          </a:p>
          <a:p>
            <a:r>
              <a:rPr lang="zh-CN" altLang="en-US" sz="1500">
                <a:solidFill>
                  <a:srgbClr val="FF0000"/>
                </a:solidFill>
              </a:rPr>
              <a:t>环境</a:t>
            </a:r>
            <a:r>
              <a:rPr lang="zh-CN" altLang="en-US" sz="1500"/>
              <a:t>：为软件开发机构提供软件开发环境，即提供过程管理和工具的支持。</a:t>
            </a:r>
            <a:endParaRPr lang="zh-CN" altLang="en-US" sz="15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0" name="文本框 9"/>
          <p:cNvSpPr txBox="1"/>
          <p:nvPr>
            <p:custDataLst>
              <p:tags r:id="rId1"/>
            </p:custDataLst>
          </p:nvPr>
        </p:nvSpPr>
        <p:spPr>
          <a:xfrm>
            <a:off x="1115695" y="411480"/>
            <a:ext cx="4572000" cy="306705"/>
          </a:xfrm>
          <a:prstGeom prst="rect">
            <a:avLst/>
          </a:prstGeom>
          <a:noFill/>
        </p:spPr>
        <p:txBody>
          <a:bodyPr wrap="square" rtlCol="0" anchor="t">
            <a:spAutoFit/>
          </a:bodyPr>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大纲</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2843530" y="195580"/>
            <a:ext cx="4108450" cy="44856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135890" y="915670"/>
            <a:ext cx="8872220" cy="3538220"/>
          </a:xfrm>
          <a:prstGeom prst="rect">
            <a:avLst/>
          </a:prstGeom>
          <a:noFill/>
        </p:spPr>
        <p:txBody>
          <a:bodyPr wrap="square" rtlCol="0">
            <a:spAutoFit/>
          </a:bodyPr>
          <a:p>
            <a:r>
              <a:rPr lang="zh-CN" altLang="en-US" sz="1600"/>
              <a:t>◆RUP把软件开发生命周期划分为</a:t>
            </a:r>
            <a:r>
              <a:rPr lang="zh-CN" altLang="en-US" sz="1600">
                <a:solidFill>
                  <a:srgbClr val="FF0000"/>
                </a:solidFill>
              </a:rPr>
              <a:t>多个循环</a:t>
            </a:r>
            <a:r>
              <a:rPr lang="zh-CN" altLang="en-US" sz="1600"/>
              <a:t>，每个循环生成产品的一个新的版本，</a:t>
            </a:r>
            <a:r>
              <a:rPr lang="zh-CN" altLang="en-US" sz="1600">
                <a:solidFill>
                  <a:srgbClr val="FF0000"/>
                </a:solidFill>
              </a:rPr>
              <a:t>每个循环依次由4个连续的阶段组成</a:t>
            </a:r>
            <a:r>
              <a:rPr lang="zh-CN" altLang="en-US" sz="1600"/>
              <a:t>，每个阶段完成确定的任务。这4个阶段如下。</a:t>
            </a:r>
            <a:endParaRPr lang="zh-CN" altLang="en-US" sz="1600"/>
          </a:p>
          <a:p>
            <a:r>
              <a:rPr lang="zh-CN" altLang="en-US" sz="1600">
                <a:solidFill>
                  <a:srgbClr val="FF0000"/>
                </a:solidFill>
              </a:rPr>
              <a:t>初始阶段</a:t>
            </a:r>
            <a:r>
              <a:rPr lang="zh-CN" altLang="en-US" sz="1600"/>
              <a:t>：定义最终产品视图和业务模型，并</a:t>
            </a:r>
            <a:r>
              <a:rPr lang="zh-CN" altLang="en-US" sz="1600">
                <a:solidFill>
                  <a:srgbClr val="FF0000"/>
                </a:solidFill>
              </a:rPr>
              <a:t>确定系统范围</a:t>
            </a:r>
            <a:r>
              <a:rPr lang="zh-CN" altLang="en-US" sz="1600"/>
              <a:t>。</a:t>
            </a:r>
            <a:endParaRPr lang="zh-CN" altLang="en-US" sz="1600"/>
          </a:p>
          <a:p>
            <a:r>
              <a:rPr lang="zh-CN" altLang="en-US" sz="1600">
                <a:solidFill>
                  <a:srgbClr val="FF0000"/>
                </a:solidFill>
              </a:rPr>
              <a:t>细化阶段</a:t>
            </a:r>
            <a:r>
              <a:rPr lang="zh-CN" altLang="en-US" sz="1600"/>
              <a:t>：设计及确定系统的体系结构，制订工作计划及资源要求。</a:t>
            </a:r>
            <a:endParaRPr lang="zh-CN" altLang="en-US" sz="1600"/>
          </a:p>
          <a:p>
            <a:r>
              <a:rPr lang="zh-CN" altLang="en-US" sz="1600">
                <a:solidFill>
                  <a:srgbClr val="FF0000"/>
                </a:solidFill>
              </a:rPr>
              <a:t>构造阶段：</a:t>
            </a:r>
            <a:r>
              <a:rPr lang="zh-CN" altLang="en-US" sz="1600">
                <a:solidFill>
                  <a:schemeClr val="tx1"/>
                </a:solidFill>
              </a:rPr>
              <a:t>构造产品并继续演进需求、体系结构、计划直至产品提交。</a:t>
            </a:r>
            <a:endParaRPr lang="zh-CN" altLang="en-US" sz="1600">
              <a:solidFill>
                <a:schemeClr val="tx1"/>
              </a:solidFill>
            </a:endParaRPr>
          </a:p>
          <a:p>
            <a:r>
              <a:rPr lang="zh-CN" altLang="en-US" sz="1600">
                <a:solidFill>
                  <a:srgbClr val="FF0000"/>
                </a:solidFill>
              </a:rPr>
              <a:t>移交阶段</a:t>
            </a:r>
            <a:r>
              <a:rPr lang="zh-CN" altLang="en-US" sz="1600"/>
              <a:t>：把产品提交给用户使用。</a:t>
            </a:r>
            <a:endParaRPr lang="zh-CN" altLang="en-US" sz="1600"/>
          </a:p>
          <a:p>
            <a:r>
              <a:rPr lang="zh-CN" altLang="en-US" sz="1600"/>
              <a:t>◆RUP中定义了如下一些</a:t>
            </a:r>
            <a:r>
              <a:rPr lang="zh-CN" altLang="en-US" sz="1600">
                <a:solidFill>
                  <a:srgbClr val="FF0000"/>
                </a:solidFill>
              </a:rPr>
              <a:t>核心概念</a:t>
            </a:r>
            <a:r>
              <a:rPr lang="zh-CN" altLang="en-US" sz="1600"/>
              <a:t>，理解这些概念对于理解RUP很有帮助。</a:t>
            </a:r>
            <a:endParaRPr lang="zh-CN" altLang="en-US" sz="1600"/>
          </a:p>
          <a:p>
            <a:r>
              <a:rPr lang="zh-CN" altLang="en-US" sz="1600"/>
              <a:t>角色：Who的问题。角色描述某个人或一个小组的行为与职责。RUP预先定义了很多角色，如体系结构师、设计人员、实现人员、测试员和配置管理人员等，并对每一个角色的工作和职责都做了详尽的说明。</a:t>
            </a:r>
            <a:endParaRPr lang="zh-CN" altLang="en-US" sz="1600"/>
          </a:p>
          <a:p>
            <a:r>
              <a:rPr lang="zh-CN" altLang="en-US" sz="1600"/>
              <a:t>活动：How的问题。活动是一个有明确目的的独立工作单元。制品：What的问题。制品是活动生成、创建或修改的一段信息。</a:t>
            </a:r>
            <a:endParaRPr lang="zh-CN" altLang="en-US" sz="1600"/>
          </a:p>
          <a:p>
            <a:r>
              <a:rPr lang="zh-CN" altLang="en-US" sz="1600"/>
              <a:t>工作流：When的问题。工作流描述了一个有意义的连续的活动序列，每个工作流产生一些有价值的产品，并显示了角色之间的关系。</a:t>
            </a:r>
            <a:endParaRPr lang="zh-CN" altLang="en-US" sz="16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239395" y="699770"/>
            <a:ext cx="8732520" cy="1753235"/>
          </a:xfrm>
          <a:prstGeom prst="rect">
            <a:avLst/>
          </a:prstGeom>
          <a:noFill/>
        </p:spPr>
        <p:txBody>
          <a:bodyPr wrap="square" rtlCol="0">
            <a:spAutoFit/>
          </a:bodyPr>
          <a:p>
            <a:r>
              <a:rPr lang="zh-CN" altLang="en-US" sz="1200"/>
              <a:t>◆RUP的特点：</a:t>
            </a:r>
            <a:endParaRPr lang="zh-CN" altLang="en-US" sz="1200"/>
          </a:p>
          <a:p>
            <a:r>
              <a:rPr lang="zh-CN" altLang="en-US" sz="1200"/>
              <a:t>(1)用例驱动：需求分析、设计、实现和测试等活动都是用例驱动的。</a:t>
            </a:r>
            <a:endParaRPr lang="zh-CN" altLang="en-US" sz="1200"/>
          </a:p>
          <a:p>
            <a:r>
              <a:rPr lang="zh-CN" altLang="en-US" sz="1200"/>
              <a:t>(2)以体系结构为中心：包括系统的总体组织和全局控制、通信协议等。是一个多维的结构，会采用多个视图来描述。在典型的4+1视图模型中：</a:t>
            </a:r>
            <a:endParaRPr lang="zh-CN" altLang="en-US" sz="1200"/>
          </a:p>
          <a:p>
            <a:r>
              <a:rPr lang="zh-CN" altLang="en-US" sz="1200"/>
              <a:t>◆分析人员和测试人员关心的是系统的行为，会侧重于用例视图；</a:t>
            </a:r>
            <a:endParaRPr lang="zh-CN" altLang="en-US" sz="1200"/>
          </a:p>
          <a:p>
            <a:r>
              <a:rPr lang="zh-CN" altLang="en-US" sz="1200"/>
              <a:t>◆最终用户关心的是系统的功能，会侧重于逻辑视图；</a:t>
            </a:r>
            <a:endParaRPr lang="zh-CN" altLang="en-US" sz="1200"/>
          </a:p>
          <a:p>
            <a:r>
              <a:rPr lang="zh-CN" altLang="en-US" sz="1200"/>
              <a:t>◆程序员关心的是系统的配置、装配等问题，会侧重于实现视图；</a:t>
            </a:r>
            <a:endParaRPr lang="zh-CN" altLang="en-US" sz="1200"/>
          </a:p>
          <a:p>
            <a:r>
              <a:rPr lang="zh-CN" altLang="en-US" sz="1200"/>
              <a:t>◆系统集成人员关心的是系统的性能、可伸缩性、吞吐率等问题，会侧重于进程视图；</a:t>
            </a:r>
            <a:endParaRPr lang="zh-CN" altLang="en-US" sz="1200"/>
          </a:p>
          <a:p>
            <a:r>
              <a:rPr lang="zh-CN" altLang="en-US" sz="1200"/>
              <a:t>◆系统工程师关心的是系统的发布、安装、拓扑结构等问题，会侧重于部署视图。</a:t>
            </a:r>
            <a:endParaRPr lang="zh-CN" altLang="en-US" sz="1200"/>
          </a:p>
        </p:txBody>
      </p:sp>
      <p:sp>
        <p:nvSpPr>
          <p:cNvPr id="7" name="文本框 6"/>
          <p:cNvSpPr txBox="1"/>
          <p:nvPr/>
        </p:nvSpPr>
        <p:spPr>
          <a:xfrm>
            <a:off x="323215" y="2631440"/>
            <a:ext cx="3410585" cy="1621155"/>
          </a:xfrm>
          <a:prstGeom prst="rect">
            <a:avLst/>
          </a:prstGeom>
          <a:noFill/>
        </p:spPr>
        <p:txBody>
          <a:bodyPr wrap="square" rtlCol="0">
            <a:noAutofit/>
          </a:bodyPr>
          <a:p>
            <a:r>
              <a:rPr lang="zh-CN" altLang="en-US" sz="1200"/>
              <a:t>(3)迭代与增量。把整个项目开发分为多个迭代过程。在每次选代中，只考虑系统的一部分需求，进行分析、设计、实现、测试和部署等过程；每次迭代是在己完成部分的基础上进行的，每次增加一些新的功能实现，以此进行下去，直至最后项目的完成。</a:t>
            </a:r>
            <a:endParaRPr lang="zh-CN" altLang="en-US" sz="1200"/>
          </a:p>
        </p:txBody>
      </p:sp>
      <p:pic>
        <p:nvPicPr>
          <p:cNvPr id="6" name="图片 5"/>
          <p:cNvPicPr>
            <a:picLocks noChangeAspect="1"/>
          </p:cNvPicPr>
          <p:nvPr/>
        </p:nvPicPr>
        <p:blipFill>
          <a:blip r:embed="rId1"/>
          <a:stretch>
            <a:fillRect/>
          </a:stretch>
        </p:blipFill>
        <p:spPr>
          <a:xfrm>
            <a:off x="4572000" y="2631440"/>
            <a:ext cx="3828415" cy="1682750"/>
          </a:xfrm>
          <a:prstGeom prst="rect">
            <a:avLst/>
          </a:prstGeom>
        </p:spPr>
      </p:pic>
      <p:sp>
        <p:nvSpPr>
          <p:cNvPr id="4" name="文本框 3"/>
          <p:cNvSpPr txBox="1"/>
          <p:nvPr>
            <p:custDataLst>
              <p:tags r:id="rId2"/>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119380" y="1131570"/>
            <a:ext cx="8658860" cy="2346960"/>
          </a:xfrm>
          <a:prstGeom prst="rect">
            <a:avLst/>
          </a:prstGeom>
          <a:noFill/>
        </p:spPr>
        <p:txBody>
          <a:bodyPr wrap="square" rtlCol="0">
            <a:noAutofit/>
          </a:bodyPr>
          <a:p>
            <a:r>
              <a:rPr lang="zh-CN" altLang="en-US" sz="1700"/>
              <a:t>软件开发生命周期：</a:t>
            </a:r>
            <a:endParaRPr lang="zh-CN" altLang="en-US" sz="1700"/>
          </a:p>
          <a:p>
            <a:pPr marL="285750" indent="-285750">
              <a:buFont typeface="Arial" panose="020B0604020202020204" pitchFamily="34" charset="0"/>
              <a:buChar char="•"/>
            </a:pPr>
            <a:r>
              <a:rPr lang="zh-CN" altLang="en-US" sz="1700">
                <a:solidFill>
                  <a:srgbClr val="FF0000"/>
                </a:solidFill>
              </a:rPr>
              <a:t>软件定义时期</a:t>
            </a:r>
            <a:r>
              <a:rPr lang="zh-CN" altLang="en-US" sz="1700"/>
              <a:t>：包括可行性研究和详细需求分析过程，任务是确定软件开发工程必须完成的总目标，具体可分成问题定义、可行性研究、需求分析等。</a:t>
            </a:r>
            <a:endParaRPr lang="zh-CN" altLang="en-US" sz="1700"/>
          </a:p>
          <a:p>
            <a:pPr marL="285750" indent="-285750">
              <a:buFont typeface="Arial" panose="020B0604020202020204" pitchFamily="34" charset="0"/>
              <a:buChar char="•"/>
            </a:pPr>
            <a:r>
              <a:rPr lang="zh-CN" altLang="en-US" sz="1700">
                <a:solidFill>
                  <a:srgbClr val="FF0000"/>
                </a:solidFill>
              </a:rPr>
              <a:t>软件开发时期</a:t>
            </a:r>
            <a:r>
              <a:rPr lang="zh-CN" altLang="en-US" sz="1700"/>
              <a:t>：就是软件的设计与实现，可分成概要设计、详细设计、编码、测试等。</a:t>
            </a:r>
            <a:endParaRPr lang="zh-CN" altLang="en-US" sz="1700"/>
          </a:p>
          <a:p>
            <a:pPr marL="285750" indent="-285750">
              <a:buFont typeface="Arial" panose="020B0604020202020204" pitchFamily="34" charset="0"/>
              <a:buChar char="•"/>
            </a:pPr>
            <a:r>
              <a:rPr lang="zh-CN" altLang="en-US" sz="1700">
                <a:solidFill>
                  <a:srgbClr val="FF0000"/>
                </a:solidFill>
              </a:rPr>
              <a:t>软件运行和维护</a:t>
            </a:r>
            <a:r>
              <a:rPr lang="zh-CN" altLang="en-US" sz="1700"/>
              <a:t>：就是把软件产品移交给用户使用。</a:t>
            </a:r>
            <a:endParaRPr lang="zh-CN" altLang="en-US" sz="1700"/>
          </a:p>
          <a:p>
            <a:endParaRPr lang="zh-CN" altLang="en-US" sz="1700"/>
          </a:p>
          <a:p>
            <a:r>
              <a:rPr lang="zh-CN" altLang="en-US" sz="1700"/>
              <a:t>软件系统的文档可以分为</a:t>
            </a:r>
            <a:r>
              <a:rPr lang="zh-CN" altLang="en-US" sz="1700">
                <a:solidFill>
                  <a:srgbClr val="FF0000"/>
                </a:solidFill>
              </a:rPr>
              <a:t>用户文档</a:t>
            </a:r>
            <a:r>
              <a:rPr lang="zh-CN" altLang="en-US" sz="1700"/>
              <a:t>和</a:t>
            </a:r>
            <a:r>
              <a:rPr lang="zh-CN" altLang="en-US" sz="1700">
                <a:solidFill>
                  <a:srgbClr val="FF0000"/>
                </a:solidFill>
              </a:rPr>
              <a:t>系统文档</a:t>
            </a:r>
            <a:r>
              <a:rPr lang="zh-CN" altLang="en-US" sz="1700"/>
              <a:t>两类：</a:t>
            </a:r>
            <a:endParaRPr lang="zh-CN" altLang="en-US" sz="1700"/>
          </a:p>
          <a:p>
            <a:pPr marL="285750" indent="-285750">
              <a:buFont typeface="Arial" panose="020B0604020202020204" pitchFamily="34" charset="0"/>
              <a:buChar char="•"/>
            </a:pPr>
            <a:r>
              <a:rPr lang="zh-CN" altLang="en-US" sz="1700"/>
              <a:t>用户文档主要描述系统功能和使用方法，并不关系这些功能是怎样实现的；</a:t>
            </a:r>
            <a:endParaRPr lang="zh-CN" altLang="en-US" sz="1700"/>
          </a:p>
          <a:p>
            <a:pPr marL="285750" indent="-285750">
              <a:buFont typeface="Arial" panose="020B0604020202020204" pitchFamily="34" charset="0"/>
              <a:buChar char="•"/>
            </a:pPr>
            <a:r>
              <a:rPr lang="zh-CN" altLang="en-US" sz="1700"/>
              <a:t>系统文档描述系统设计、实现和测试等各方面的内容。</a:t>
            </a:r>
            <a:endParaRPr lang="zh-CN" altLang="en-US" sz="1700"/>
          </a:p>
          <a:p>
            <a:endParaRPr lang="zh-CN" altLang="en-US" sz="17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软件过程概述</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上个版本</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endPar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2" name="文本框 1"/>
          <p:cNvSpPr txBox="1"/>
          <p:nvPr/>
        </p:nvSpPr>
        <p:spPr>
          <a:xfrm>
            <a:off x="323215" y="771525"/>
            <a:ext cx="8719820" cy="3784600"/>
          </a:xfrm>
          <a:prstGeom prst="rect">
            <a:avLst/>
          </a:prstGeom>
          <a:noFill/>
        </p:spPr>
        <p:txBody>
          <a:bodyPr wrap="square" rtlCol="0">
            <a:spAutoFit/>
          </a:bodyPr>
          <a:p>
            <a:r>
              <a:rPr lang="zh-CN" altLang="en-US" sz="1600">
                <a:sym typeface="+mn-ea"/>
              </a:rPr>
              <a:t>软件工程过程是指为获得软件产品包括以下4个方面活动：</a:t>
            </a:r>
            <a:endParaRPr lang="zh-CN" altLang="en-US" sz="1600"/>
          </a:p>
          <a:p>
            <a:pPr marL="285750" indent="-285750">
              <a:buFont typeface="Arial" panose="020B0604020202020204" pitchFamily="34" charset="0"/>
              <a:buChar char="•"/>
            </a:pPr>
            <a:r>
              <a:rPr lang="zh-CN" altLang="en-US" sz="1600">
                <a:sym typeface="+mn-ea"/>
              </a:rPr>
              <a:t>P(Plan)：</a:t>
            </a:r>
            <a:r>
              <a:rPr lang="zh-CN" altLang="en-US" sz="1600">
                <a:solidFill>
                  <a:srgbClr val="FF0000"/>
                </a:solidFill>
                <a:sym typeface="+mn-ea"/>
              </a:rPr>
              <a:t>软件规格说明</a:t>
            </a:r>
            <a:r>
              <a:rPr lang="zh-CN" altLang="en-US" sz="1600">
                <a:sym typeface="+mn-ea"/>
              </a:rPr>
              <a:t>。规定软件的功能及其运行时的限制。</a:t>
            </a:r>
            <a:endParaRPr lang="zh-CN" altLang="en-US" sz="1600"/>
          </a:p>
          <a:p>
            <a:pPr marL="285750" indent="-285750">
              <a:buFont typeface="Arial" panose="020B0604020202020204" pitchFamily="34" charset="0"/>
              <a:buChar char="•"/>
            </a:pPr>
            <a:r>
              <a:rPr lang="zh-CN" altLang="en-US" sz="1600">
                <a:sym typeface="+mn-ea"/>
              </a:rPr>
              <a:t>D(Do)：</a:t>
            </a:r>
            <a:r>
              <a:rPr lang="zh-CN" altLang="en-US" sz="1600">
                <a:solidFill>
                  <a:srgbClr val="FF0000"/>
                </a:solidFill>
                <a:sym typeface="+mn-ea"/>
              </a:rPr>
              <a:t>软件开发</a:t>
            </a:r>
            <a:r>
              <a:rPr lang="zh-CN" altLang="en-US" sz="1600">
                <a:sym typeface="+mn-ea"/>
              </a:rPr>
              <a:t>。开发出满足规格说明的软件。</a:t>
            </a:r>
            <a:endParaRPr lang="zh-CN" altLang="en-US" sz="1600"/>
          </a:p>
          <a:p>
            <a:pPr marL="285750" indent="-285750">
              <a:buFont typeface="Arial" panose="020B0604020202020204" pitchFamily="34" charset="0"/>
              <a:buChar char="•"/>
            </a:pPr>
            <a:r>
              <a:rPr lang="zh-CN" altLang="en-US" sz="1600">
                <a:sym typeface="+mn-ea"/>
              </a:rPr>
              <a:t>C(Check)：</a:t>
            </a:r>
            <a:r>
              <a:rPr lang="zh-CN" altLang="en-US" sz="1600">
                <a:solidFill>
                  <a:srgbClr val="FF0000"/>
                </a:solidFill>
                <a:sym typeface="+mn-ea"/>
              </a:rPr>
              <a:t>软件确认</a:t>
            </a:r>
            <a:r>
              <a:rPr lang="zh-CN" altLang="en-US" sz="1600">
                <a:sym typeface="+mn-ea"/>
              </a:rPr>
              <a:t>。确认开发的软件能够满足用户的需求。</a:t>
            </a:r>
            <a:endParaRPr lang="zh-CN" altLang="en-US" sz="1600"/>
          </a:p>
          <a:p>
            <a:pPr marL="285750" indent="-285750">
              <a:buFont typeface="Arial" panose="020B0604020202020204" pitchFamily="34" charset="0"/>
              <a:buChar char="•"/>
            </a:pPr>
            <a:r>
              <a:rPr lang="zh-CN" altLang="en-US" sz="1600">
                <a:sym typeface="+mn-ea"/>
              </a:rPr>
              <a:t>A(Action)：</a:t>
            </a:r>
            <a:r>
              <a:rPr lang="zh-CN" altLang="en-US" sz="1600">
                <a:solidFill>
                  <a:srgbClr val="FF0000"/>
                </a:solidFill>
                <a:sym typeface="+mn-ea"/>
              </a:rPr>
              <a:t>软件演进</a:t>
            </a:r>
            <a:r>
              <a:rPr lang="zh-CN" altLang="en-US" sz="1600">
                <a:sym typeface="+mn-ea"/>
              </a:rPr>
              <a:t>。软件在运行过程中不断改进以满足客户新的需求。</a:t>
            </a:r>
            <a:endParaRPr lang="zh-CN" altLang="en-US" sz="1600">
              <a:sym typeface="+mn-ea"/>
            </a:endParaRPr>
          </a:p>
          <a:p>
            <a:pPr marL="285750" indent="-285750">
              <a:buFont typeface="Arial" panose="020B0604020202020204" pitchFamily="34" charset="0"/>
              <a:buChar char="•"/>
            </a:pPr>
            <a:endParaRPr lang="zh-CN" altLang="en-US" sz="1600"/>
          </a:p>
          <a:p>
            <a:r>
              <a:rPr lang="zh-CN" altLang="en-US" sz="1600" b="1">
                <a:solidFill>
                  <a:srgbClr val="FF0000"/>
                </a:solidFill>
                <a:sym typeface="+mn-ea"/>
              </a:rPr>
              <a:t>软件系统工具</a:t>
            </a:r>
            <a:r>
              <a:rPr lang="zh-CN" altLang="en-US" sz="1600">
                <a:sym typeface="+mn-ea"/>
              </a:rPr>
              <a:t>通常可以按软件过程活动将软件工具分为：</a:t>
            </a:r>
            <a:endParaRPr lang="zh-CN" altLang="en-US" sz="1600"/>
          </a:p>
          <a:p>
            <a:pPr marL="285750" indent="-285750">
              <a:buFont typeface="Arial" panose="020B0604020202020204" pitchFamily="34" charset="0"/>
              <a:buChar char="•"/>
            </a:pPr>
            <a:r>
              <a:rPr lang="zh-CN" altLang="en-US" sz="1600">
                <a:solidFill>
                  <a:srgbClr val="FF0000"/>
                </a:solidFill>
                <a:sym typeface="+mn-ea"/>
              </a:rPr>
              <a:t>软件开发工具：</a:t>
            </a:r>
            <a:r>
              <a:rPr lang="zh-CN" altLang="en-US" sz="1600">
                <a:solidFill>
                  <a:schemeClr val="tx1"/>
                </a:solidFill>
                <a:sym typeface="+mn-ea"/>
              </a:rPr>
              <a:t>需求分析工具、设计工具、编码与排错工具、测试工具等。</a:t>
            </a:r>
            <a:endParaRPr lang="zh-CN" altLang="en-US" sz="1600">
              <a:solidFill>
                <a:schemeClr val="tx1"/>
              </a:solidFill>
            </a:endParaRPr>
          </a:p>
          <a:p>
            <a:pPr marL="285750" indent="-285750">
              <a:buFont typeface="Arial" panose="020B0604020202020204" pitchFamily="34" charset="0"/>
              <a:buChar char="•"/>
            </a:pPr>
            <a:r>
              <a:rPr lang="zh-CN" altLang="en-US" sz="1600">
                <a:solidFill>
                  <a:srgbClr val="FF0000"/>
                </a:solidFill>
                <a:sym typeface="+mn-ea"/>
              </a:rPr>
              <a:t>软件维护工具</a:t>
            </a:r>
            <a:r>
              <a:rPr lang="zh-CN" altLang="en-US" sz="1600">
                <a:sym typeface="+mn-ea"/>
              </a:rPr>
              <a:t>：版本控制工具、文档分析工具、开发信息库工具、逆向工程工具、再工程工具。</a:t>
            </a:r>
            <a:endParaRPr lang="zh-CN" altLang="en-US" sz="1600"/>
          </a:p>
          <a:p>
            <a:pPr marL="285750" indent="-285750">
              <a:buFont typeface="Arial" panose="020B0604020202020204" pitchFamily="34" charset="0"/>
              <a:buChar char="•"/>
            </a:pPr>
            <a:r>
              <a:rPr lang="zh-CN" altLang="en-US" sz="1600">
                <a:sym typeface="+mn-ea"/>
              </a:rPr>
              <a:t>软件管理和软件支持工具：项目管理工具、配置管理工具、软件评价工具、软件开发工具的评价和选择。</a:t>
            </a:r>
            <a:endParaRPr lang="zh-CN" altLang="en-US" sz="1600">
              <a:sym typeface="+mn-ea"/>
            </a:endParaRPr>
          </a:p>
          <a:p>
            <a:pPr marL="285750" indent="-285750">
              <a:buFont typeface="Arial" panose="020B0604020202020204" pitchFamily="34" charset="0"/>
              <a:buChar char="•"/>
            </a:pPr>
            <a:endParaRPr lang="zh-CN" altLang="en-US" sz="1600"/>
          </a:p>
          <a:p>
            <a:r>
              <a:rPr lang="zh-CN" altLang="en-US" sz="1600">
                <a:sym typeface="+mn-ea"/>
              </a:rPr>
              <a:t>软件设计四个活动：</a:t>
            </a:r>
            <a:r>
              <a:rPr lang="zh-CN" altLang="en-US" sz="1600">
                <a:solidFill>
                  <a:srgbClr val="FF0000"/>
                </a:solidFill>
                <a:sym typeface="+mn-ea"/>
              </a:rPr>
              <a:t>数据设计、架构(体系结构)设计、人机界面(接口)设计和过程</a:t>
            </a:r>
            <a:r>
              <a:rPr lang="en-US" altLang="zh-CN" sz="1600">
                <a:solidFill>
                  <a:srgbClr val="FF0000"/>
                </a:solidFill>
                <a:sym typeface="+mn-ea"/>
              </a:rPr>
              <a:t>(</a:t>
            </a:r>
            <a:r>
              <a:rPr lang="zh-CN" altLang="en-US" sz="1600">
                <a:solidFill>
                  <a:srgbClr val="FF0000"/>
                </a:solidFill>
                <a:sym typeface="+mn-ea"/>
              </a:rPr>
              <a:t>功能</a:t>
            </a:r>
            <a:r>
              <a:rPr lang="en-US" altLang="zh-CN" sz="1600">
                <a:solidFill>
                  <a:srgbClr val="FF0000"/>
                </a:solidFill>
                <a:sym typeface="+mn-ea"/>
              </a:rPr>
              <a:t>)</a:t>
            </a:r>
            <a:r>
              <a:rPr lang="zh-CN" altLang="en-US" sz="1600">
                <a:solidFill>
                  <a:srgbClr val="FF0000"/>
                </a:solidFill>
                <a:sym typeface="+mn-ea"/>
              </a:rPr>
              <a:t>设计。</a:t>
            </a:r>
            <a:endParaRPr lang="zh-CN" altLang="en-US" sz="1600">
              <a:solidFill>
                <a:srgbClr val="FF0000"/>
              </a:solidFill>
            </a:endParaRPr>
          </a:p>
          <a:p>
            <a:endParaRPr lang="zh-CN" altLang="en-US" sz="1600">
              <a:solidFill>
                <a:srgbClr val="FF0000"/>
              </a:solidFill>
            </a:endParaRPr>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软件过程概述</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上个版本</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graphicFrame>
        <p:nvGraphicFramePr>
          <p:cNvPr id="4" name="表格 3"/>
          <p:cNvGraphicFramePr/>
          <p:nvPr>
            <p:custDataLst>
              <p:tags r:id="rId1"/>
            </p:custDataLst>
          </p:nvPr>
        </p:nvGraphicFramePr>
        <p:xfrm>
          <a:off x="827405" y="699770"/>
          <a:ext cx="7787640" cy="3961765"/>
        </p:xfrm>
        <a:graphic>
          <a:graphicData uri="http://schemas.openxmlformats.org/drawingml/2006/table">
            <a:tbl>
              <a:tblPr firstRow="1" bandRow="1">
                <a:tableStyleId>{5C22544A-7EE6-4342-B048-85BDC9FD1C3A}</a:tableStyleId>
              </a:tblPr>
              <a:tblGrid>
                <a:gridCol w="1200150"/>
                <a:gridCol w="4186555"/>
                <a:gridCol w="2400935"/>
              </a:tblGrid>
              <a:tr h="320040">
                <a:tc>
                  <a:txBody>
                    <a:bodyPr/>
                    <a:p>
                      <a:pPr algn="ctr">
                        <a:buNone/>
                      </a:pPr>
                      <a:r>
                        <a:rPr lang="zh-CN" altLang="en-US" sz="1500"/>
                        <a:t>能力等级</a:t>
                      </a:r>
                      <a:endParaRPr lang="zh-CN" altLang="en-US" sz="1500"/>
                    </a:p>
                  </a:txBody>
                  <a:tcPr/>
                </a:tc>
                <a:tc>
                  <a:txBody>
                    <a:bodyPr/>
                    <a:p>
                      <a:pPr algn="ctr">
                        <a:buNone/>
                      </a:pPr>
                      <a:r>
                        <a:rPr lang="zh-CN" altLang="en-US" sz="1500"/>
                        <a:t>特点</a:t>
                      </a:r>
                      <a:endParaRPr lang="zh-CN" altLang="en-US" sz="1500"/>
                    </a:p>
                  </a:txBody>
                  <a:tcPr/>
                </a:tc>
                <a:tc>
                  <a:txBody>
                    <a:bodyPr/>
                    <a:p>
                      <a:pPr algn="ctr">
                        <a:buNone/>
                      </a:pPr>
                      <a:r>
                        <a:rPr lang="zh-CN" altLang="en-US" sz="1500"/>
                        <a:t>关键过程区域</a:t>
                      </a:r>
                      <a:endParaRPr lang="zh-CN" altLang="en-US" sz="1500"/>
                    </a:p>
                  </a:txBody>
                  <a:tcPr/>
                </a:tc>
              </a:tr>
              <a:tr h="687705">
                <a:tc>
                  <a:txBody>
                    <a:bodyPr/>
                    <a:p>
                      <a:pPr algn="ctr">
                        <a:buNone/>
                      </a:pPr>
                      <a:r>
                        <a:rPr lang="zh-CN" altLang="en-US" sz="1200"/>
                        <a:t>初始级</a:t>
                      </a:r>
                      <a:endParaRPr lang="zh-CN" altLang="en-US" sz="1200"/>
                    </a:p>
                  </a:txBody>
                  <a:tcPr/>
                </a:tc>
                <a:tc>
                  <a:txBody>
                    <a:bodyPr/>
                    <a:p>
                      <a:pPr algn="l">
                        <a:buNone/>
                      </a:pPr>
                      <a:r>
                        <a:rPr lang="zh-CN" altLang="en-US" sz="1200"/>
                        <a:t>软件过程的特点是杂乱无章，有时甚至很混乱，几乎没有明确定义的步骤，项目的成功完全</a:t>
                      </a:r>
                      <a:r>
                        <a:rPr lang="zh-CN" altLang="en-US" sz="1200">
                          <a:solidFill>
                            <a:srgbClr val="FF0000"/>
                          </a:solidFill>
                        </a:rPr>
                        <a:t>依赖个人的努力和英雄式核心人物的作用。</a:t>
                      </a:r>
                      <a:endParaRPr lang="zh-CN" altLang="en-US" sz="1200">
                        <a:solidFill>
                          <a:srgbClr val="FF0000"/>
                        </a:solidFill>
                      </a:endParaRPr>
                    </a:p>
                  </a:txBody>
                  <a:tcPr/>
                </a:tc>
                <a:tc>
                  <a:txBody>
                    <a:bodyPr/>
                    <a:p>
                      <a:pPr algn="ctr">
                        <a:buNone/>
                      </a:pPr>
                      <a:endParaRPr lang="zh-CN" altLang="en-US" sz="1200"/>
                    </a:p>
                  </a:txBody>
                  <a:tcPr/>
                </a:tc>
              </a:tr>
              <a:tr h="1092835">
                <a:tc>
                  <a:txBody>
                    <a:bodyPr/>
                    <a:p>
                      <a:pPr algn="ctr">
                        <a:buNone/>
                      </a:pPr>
                      <a:r>
                        <a:rPr lang="zh-CN" altLang="en-US" sz="1200"/>
                        <a:t>可重复级</a:t>
                      </a:r>
                      <a:endParaRPr lang="zh-CN" altLang="en-US" sz="1200"/>
                    </a:p>
                  </a:txBody>
                  <a:tcPr/>
                </a:tc>
                <a:tc>
                  <a:txBody>
                    <a:bodyPr/>
                    <a:p>
                      <a:pPr algn="l">
                        <a:buNone/>
                      </a:pPr>
                      <a:r>
                        <a:rPr lang="zh-CN" altLang="en-US" sz="1200"/>
                        <a:t>建立了基本的项目管理过程和实践来跟踪项目费用、进度和功能特性，</a:t>
                      </a:r>
                      <a:r>
                        <a:rPr lang="zh-CN" altLang="en-US" sz="1200">
                          <a:solidFill>
                            <a:srgbClr val="FF0000"/>
                          </a:solidFill>
                        </a:rPr>
                        <a:t>有必要的过程准则来重复以前在同类项目中的成功。</a:t>
                      </a:r>
                      <a:endParaRPr lang="zh-CN" altLang="en-US" sz="1200">
                        <a:solidFill>
                          <a:srgbClr val="FF0000"/>
                        </a:solidFill>
                      </a:endParaRPr>
                    </a:p>
                  </a:txBody>
                  <a:tcPr/>
                </a:tc>
                <a:tc>
                  <a:txBody>
                    <a:bodyPr/>
                    <a:p>
                      <a:pPr algn="l">
                        <a:buNone/>
                      </a:pPr>
                      <a:r>
                        <a:rPr lang="zh-CN" altLang="en-US" sz="1200"/>
                        <a:t>软件配置管理、软件质量保证、软件子合同管理、软件项目跟踪与监督、软件项目策划、软件需求管理</a:t>
                      </a:r>
                      <a:endParaRPr lang="zh-CN" altLang="en-US" sz="1200"/>
                    </a:p>
                  </a:txBody>
                  <a:tcPr/>
                </a:tc>
              </a:tr>
              <a:tr h="890270">
                <a:tc>
                  <a:txBody>
                    <a:bodyPr/>
                    <a:p>
                      <a:pPr algn="ctr">
                        <a:buNone/>
                      </a:pPr>
                      <a:r>
                        <a:rPr lang="zh-CN" altLang="en-US" sz="1200"/>
                        <a:t>已定义级</a:t>
                      </a:r>
                      <a:endParaRPr lang="zh-CN" altLang="en-US" sz="1200"/>
                    </a:p>
                  </a:txBody>
                  <a:tcPr/>
                </a:tc>
                <a:tc>
                  <a:txBody>
                    <a:bodyPr/>
                    <a:p>
                      <a:pPr algn="l">
                        <a:buNone/>
                      </a:pPr>
                      <a:r>
                        <a:rPr lang="zh-CN" altLang="en-US" sz="1200"/>
                        <a:t>管理和工程两方面的软件过程已经</a:t>
                      </a:r>
                      <a:r>
                        <a:rPr lang="zh-CN" altLang="en-US" sz="1200">
                          <a:solidFill>
                            <a:srgbClr val="FF0000"/>
                          </a:solidFill>
                        </a:rPr>
                        <a:t>文档化、标准化</a:t>
                      </a:r>
                      <a:r>
                        <a:rPr lang="zh-CN" altLang="en-US" sz="1200"/>
                        <a:t>，并综合成整个软件开发组织的标准软件过程。所有项目都采用根据实际情况修改后得到的标准软件过程来发和维护软件。</a:t>
                      </a:r>
                      <a:endParaRPr lang="zh-CN" altLang="en-US" sz="1200"/>
                    </a:p>
                  </a:txBody>
                  <a:tcPr/>
                </a:tc>
                <a:tc>
                  <a:txBody>
                    <a:bodyPr/>
                    <a:p>
                      <a:pPr algn="l">
                        <a:buNone/>
                      </a:pPr>
                      <a:r>
                        <a:rPr lang="zh-CN" altLang="en-US" sz="1200"/>
                        <a:t>同行评审、组间协调、软件产品工程、集成软件管理、培训大纲、组织过程定义、组织过程集点</a:t>
                      </a:r>
                      <a:endParaRPr lang="zh-CN" altLang="en-US" sz="1200"/>
                    </a:p>
                  </a:txBody>
                  <a:tcPr/>
                </a:tc>
              </a:tr>
              <a:tr h="485140">
                <a:tc>
                  <a:txBody>
                    <a:bodyPr/>
                    <a:p>
                      <a:pPr algn="ctr">
                        <a:buNone/>
                      </a:pPr>
                      <a:r>
                        <a:rPr lang="zh-CN" altLang="en-US" sz="1200"/>
                        <a:t>已管理级</a:t>
                      </a:r>
                      <a:endParaRPr lang="zh-CN" altLang="en-US" sz="1200"/>
                    </a:p>
                  </a:txBody>
                  <a:tcPr/>
                </a:tc>
                <a:tc>
                  <a:txBody>
                    <a:bodyPr/>
                    <a:p>
                      <a:pPr algn="l">
                        <a:buNone/>
                      </a:pPr>
                      <a:r>
                        <a:rPr lang="zh-CN" altLang="en-US" sz="1200">
                          <a:solidFill>
                            <a:srgbClr val="FF0000"/>
                          </a:solidFill>
                        </a:rPr>
                        <a:t>制定了软件过程和产品质量的详细度量标准</a:t>
                      </a:r>
                      <a:r>
                        <a:rPr lang="zh-CN" altLang="en-US" sz="1200"/>
                        <a:t>。对软件过程和产品质量有定量的理解和控制。</a:t>
                      </a:r>
                      <a:endParaRPr lang="zh-CN" altLang="en-US" sz="1200"/>
                    </a:p>
                  </a:txBody>
                  <a:tcPr/>
                </a:tc>
                <a:tc>
                  <a:txBody>
                    <a:bodyPr/>
                    <a:p>
                      <a:pPr algn="l">
                        <a:buNone/>
                      </a:pPr>
                      <a:r>
                        <a:rPr lang="zh-CN" altLang="en-US" sz="1200"/>
                        <a:t>软件质量管理和定量过程管理</a:t>
                      </a:r>
                      <a:endParaRPr lang="zh-CN" altLang="en-US" sz="1200"/>
                    </a:p>
                  </a:txBody>
                  <a:tcPr/>
                </a:tc>
              </a:tr>
              <a:tr h="485775">
                <a:tc>
                  <a:txBody>
                    <a:bodyPr/>
                    <a:p>
                      <a:pPr algn="ctr">
                        <a:buNone/>
                      </a:pPr>
                      <a:r>
                        <a:rPr lang="zh-CN" altLang="en-US" sz="1200"/>
                        <a:t>优化级</a:t>
                      </a:r>
                      <a:endParaRPr lang="zh-CN" altLang="en-US" sz="1200"/>
                    </a:p>
                  </a:txBody>
                  <a:tcPr/>
                </a:tc>
                <a:tc>
                  <a:txBody>
                    <a:bodyPr/>
                    <a:p>
                      <a:pPr algn="l">
                        <a:buNone/>
                      </a:pPr>
                      <a:r>
                        <a:rPr lang="zh-CN" altLang="en-US" sz="1200"/>
                        <a:t>加强了定量分析，通过来自过程质量反馈和来自新观念、新技术的反馈使过程能</a:t>
                      </a:r>
                      <a:r>
                        <a:rPr lang="zh-CN" altLang="en-US" sz="1200">
                          <a:solidFill>
                            <a:srgbClr val="FF0000"/>
                          </a:solidFill>
                        </a:rPr>
                        <a:t>不断持续地改进</a:t>
                      </a:r>
                      <a:r>
                        <a:rPr lang="zh-CN" altLang="en-US" sz="1200"/>
                        <a:t>。</a:t>
                      </a:r>
                      <a:endParaRPr lang="zh-CN" altLang="en-US" sz="1200"/>
                    </a:p>
                  </a:txBody>
                  <a:tcPr/>
                </a:tc>
                <a:tc>
                  <a:txBody>
                    <a:bodyPr/>
                    <a:p>
                      <a:pPr algn="l">
                        <a:buNone/>
                      </a:pPr>
                      <a:r>
                        <a:rPr lang="zh-CN" altLang="en-US" sz="1200"/>
                        <a:t>过程更改管理、技术改革管理和缺陷预防</a:t>
                      </a:r>
                      <a:endParaRPr lang="zh-CN" altLang="en-US" sz="1200"/>
                    </a:p>
                  </a:txBody>
                  <a:tcPr/>
                </a:tc>
              </a:tr>
            </a:tbl>
          </a:graphicData>
        </a:graphic>
      </p:graphicFrame>
      <p:sp>
        <p:nvSpPr>
          <p:cNvPr id="3" name="文本框 2"/>
          <p:cNvSpPr txBox="1"/>
          <p:nvPr>
            <p:custDataLst>
              <p:tags r:id="rId2"/>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能力成熟度模型</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CMM</a:t>
            </a:r>
            <a:endPar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3" name="文本框 2"/>
          <p:cNvSpPr txBox="1"/>
          <p:nvPr/>
        </p:nvSpPr>
        <p:spPr>
          <a:xfrm>
            <a:off x="601980" y="988060"/>
            <a:ext cx="7912735" cy="2495550"/>
          </a:xfrm>
          <a:prstGeom prst="rect">
            <a:avLst/>
          </a:prstGeom>
          <a:noFill/>
        </p:spPr>
        <p:txBody>
          <a:bodyPr wrap="square" rtlCol="0">
            <a:noAutofit/>
          </a:bodyPr>
          <a:p>
            <a:r>
              <a:rPr lang="en-US" altLang="zh-CN"/>
              <a:t>CMMI</a:t>
            </a:r>
            <a:r>
              <a:rPr lang="zh-CN" altLang="en-US"/>
              <a:t>：是若干过程模型的综合和改进，不仅仅软件，而是</a:t>
            </a:r>
            <a:r>
              <a:rPr lang="zh-CN" altLang="en-US">
                <a:solidFill>
                  <a:srgbClr val="FF0000"/>
                </a:solidFill>
              </a:rPr>
              <a:t>支持多个工程学科和领域的、系统的、一致的过程改进框架</a:t>
            </a:r>
            <a:r>
              <a:rPr lang="zh-CN" altLang="en-US"/>
              <a:t>，能适应现代工程的特点和需要，能提高过程的质量和工作效率。</a:t>
            </a:r>
            <a:endParaRPr lang="zh-CN" altLang="en-US"/>
          </a:p>
          <a:p>
            <a:endParaRPr lang="zh-CN" altLang="en-US"/>
          </a:p>
          <a:p>
            <a:r>
              <a:rPr lang="zh-CN" altLang="en-US"/>
              <a:t>CMMI两种表示方法：</a:t>
            </a:r>
            <a:endParaRPr lang="zh-CN" altLang="en-US"/>
          </a:p>
          <a:p>
            <a:r>
              <a:rPr lang="zh-CN" altLang="en-US"/>
              <a:t>(1)阶段式模型：类似于CMM,它关注组织的成熟度，五个成熟度模型如下：</a:t>
            </a:r>
            <a:endParaRPr lang="zh-CN" altLang="en-US"/>
          </a:p>
          <a:p>
            <a:pPr algn="l">
              <a:buClrTx/>
              <a:buSzTx/>
              <a:buFontTx/>
            </a:pPr>
            <a:r>
              <a:rPr lang="zh-CN" altLang="en-US">
                <a:sym typeface="+mn-ea"/>
              </a:rPr>
              <a:t>(</a:t>
            </a:r>
            <a:r>
              <a:rPr lang="en-US" altLang="zh-CN">
                <a:sym typeface="+mn-ea"/>
              </a:rPr>
              <a:t>2</a:t>
            </a:r>
            <a:r>
              <a:rPr lang="zh-CN" altLang="en-US">
                <a:sym typeface="+mn-ea"/>
              </a:rPr>
              <a:t>)连续式模型：关注每个过程域的能力，一个组织对不同的过程域可以达到不同的过程域能力等级。</a:t>
            </a:r>
            <a:endParaRPr lang="zh-CN" altLang="en-US"/>
          </a:p>
          <a:p>
            <a:endParaRPr lang="zh-CN" altLang="en-US"/>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能力成熟度模型</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集成CMMI</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graphicFrame>
        <p:nvGraphicFramePr>
          <p:cNvPr id="2" name="表格 1"/>
          <p:cNvGraphicFramePr/>
          <p:nvPr>
            <p:custDataLst>
              <p:tags r:id="rId1"/>
            </p:custDataLst>
          </p:nvPr>
        </p:nvGraphicFramePr>
        <p:xfrm>
          <a:off x="323215" y="843915"/>
          <a:ext cx="8493760" cy="4011295"/>
        </p:xfrm>
        <a:graphic>
          <a:graphicData uri="http://schemas.openxmlformats.org/drawingml/2006/table">
            <a:tbl>
              <a:tblPr firstRow="1" bandRow="1">
                <a:tableStyleId>{5C22544A-7EE6-4342-B048-85BDC9FD1C3A}</a:tableStyleId>
              </a:tblPr>
              <a:tblGrid>
                <a:gridCol w="1648460"/>
                <a:gridCol w="2388235"/>
                <a:gridCol w="4457065"/>
              </a:tblGrid>
              <a:tr h="353695">
                <a:tc>
                  <a:txBody>
                    <a:bodyPr/>
                    <a:p>
                      <a:pPr algn="ctr">
                        <a:buNone/>
                      </a:pPr>
                      <a:r>
                        <a:rPr lang="zh-CN" altLang="en-US" sz="1500"/>
                        <a:t>能力等级</a:t>
                      </a:r>
                      <a:endParaRPr lang="zh-CN" altLang="en-US" sz="1500"/>
                    </a:p>
                  </a:txBody>
                  <a:tcPr/>
                </a:tc>
                <a:tc>
                  <a:txBody>
                    <a:bodyPr/>
                    <a:p>
                      <a:pPr algn="ctr">
                        <a:buNone/>
                      </a:pPr>
                      <a:r>
                        <a:rPr lang="zh-CN" altLang="en-US" sz="1500"/>
                        <a:t>特点</a:t>
                      </a:r>
                      <a:endParaRPr lang="zh-CN" altLang="en-US" sz="1500"/>
                    </a:p>
                  </a:txBody>
                  <a:tcPr/>
                </a:tc>
                <a:tc>
                  <a:txBody>
                    <a:bodyPr/>
                    <a:p>
                      <a:pPr algn="ctr">
                        <a:buNone/>
                      </a:pPr>
                      <a:r>
                        <a:rPr lang="zh-CN" altLang="en-US" sz="1500"/>
                        <a:t>关键过程区域</a:t>
                      </a:r>
                      <a:endParaRPr lang="zh-CN" altLang="en-US" sz="1500"/>
                    </a:p>
                  </a:txBody>
                  <a:tcPr/>
                </a:tc>
              </a:tr>
              <a:tr h="261620">
                <a:tc>
                  <a:txBody>
                    <a:bodyPr/>
                    <a:p>
                      <a:pPr algn="ctr">
                        <a:buNone/>
                      </a:pPr>
                      <a:r>
                        <a:rPr lang="zh-CN" altLang="en-US" sz="1500"/>
                        <a:t>初始级</a:t>
                      </a:r>
                      <a:endParaRPr lang="zh-CN" altLang="en-US" sz="1500"/>
                    </a:p>
                  </a:txBody>
                  <a:tcPr/>
                </a:tc>
                <a:tc>
                  <a:txBody>
                    <a:bodyPr/>
                    <a:p>
                      <a:pPr>
                        <a:buNone/>
                      </a:pPr>
                      <a:r>
                        <a:rPr lang="zh-CN" altLang="en-US" sz="1500"/>
                        <a:t>过程不可预测且缺乏控制</a:t>
                      </a:r>
                      <a:endParaRPr lang="zh-CN" altLang="en-US" sz="1500"/>
                    </a:p>
                  </a:txBody>
                  <a:tcPr/>
                </a:tc>
                <a:tc>
                  <a:txBody>
                    <a:bodyPr/>
                    <a:p>
                      <a:pPr>
                        <a:buNone/>
                      </a:pPr>
                      <a:endParaRPr lang="zh-CN" altLang="en-US" sz="1500"/>
                    </a:p>
                  </a:txBody>
                  <a:tcPr/>
                </a:tc>
              </a:tr>
              <a:tr h="629285">
                <a:tc>
                  <a:txBody>
                    <a:bodyPr/>
                    <a:p>
                      <a:pPr algn="ctr">
                        <a:buNone/>
                      </a:pPr>
                      <a:r>
                        <a:rPr lang="zh-CN" altLang="en-US" sz="1500"/>
                        <a:t>已管理级</a:t>
                      </a:r>
                      <a:endParaRPr lang="zh-CN" altLang="en-US" sz="1500"/>
                    </a:p>
                  </a:txBody>
                  <a:tcPr/>
                </a:tc>
                <a:tc>
                  <a:txBody>
                    <a:bodyPr/>
                    <a:p>
                      <a:pPr>
                        <a:buNone/>
                      </a:pPr>
                      <a:r>
                        <a:rPr lang="zh-CN" altLang="en-US" sz="1500"/>
                        <a:t>过程为项目服务</a:t>
                      </a:r>
                      <a:endParaRPr lang="zh-CN" altLang="en-US" sz="1500"/>
                    </a:p>
                  </a:txBody>
                  <a:tcPr/>
                </a:tc>
                <a:tc>
                  <a:txBody>
                    <a:bodyPr/>
                    <a:p>
                      <a:pPr>
                        <a:buNone/>
                      </a:pPr>
                      <a:r>
                        <a:rPr lang="zh-CN" altLang="en-US" sz="1500">
                          <a:sym typeface="+mn-ea"/>
                        </a:rPr>
                        <a:t>需求管理、项目计划、配置管理、项目监督与控制、供应商合同管理、度量和分析、过程和产品质量保证</a:t>
                      </a:r>
                      <a:endParaRPr lang="zh-CN" altLang="en-US" sz="1500"/>
                    </a:p>
                  </a:txBody>
                  <a:tcPr/>
                </a:tc>
              </a:tr>
              <a:tr h="988060">
                <a:tc>
                  <a:txBody>
                    <a:bodyPr/>
                    <a:p>
                      <a:pPr algn="ctr">
                        <a:buNone/>
                      </a:pPr>
                      <a:r>
                        <a:rPr lang="zh-CN" altLang="en-US" sz="1500"/>
                        <a:t>已定义级</a:t>
                      </a:r>
                      <a:endParaRPr lang="zh-CN" altLang="en-US" sz="1500"/>
                    </a:p>
                  </a:txBody>
                  <a:tcPr/>
                </a:tc>
                <a:tc>
                  <a:txBody>
                    <a:bodyPr/>
                    <a:p>
                      <a:pPr>
                        <a:buNone/>
                      </a:pPr>
                      <a:r>
                        <a:rPr lang="zh-CN" altLang="en-US" sz="1500">
                          <a:sym typeface="+mn-ea"/>
                        </a:rPr>
                        <a:t>过程为组织服务</a:t>
                      </a:r>
                      <a:endParaRPr lang="zh-CN" altLang="en-US" sz="1500"/>
                    </a:p>
                    <a:p>
                      <a:pPr>
                        <a:buNone/>
                      </a:pPr>
                      <a:endParaRPr lang="zh-CN" altLang="en-US" sz="1500"/>
                    </a:p>
                  </a:txBody>
                  <a:tcPr/>
                </a:tc>
                <a:tc>
                  <a:txBody>
                    <a:bodyPr/>
                    <a:p>
                      <a:pPr>
                        <a:buNone/>
                      </a:pPr>
                      <a:r>
                        <a:rPr lang="zh-CN" altLang="en-US" sz="1500">
                          <a:sym typeface="+mn-ea"/>
                        </a:rPr>
                        <a:t>需求开发、技术解决方案、产品集成、验证、确认组织级过程焦点、组织级过程定义、组织级培训、集成项目管理、风险管理、集成化的团队、决策分析和解决方案、组织级集成环境</a:t>
                      </a:r>
                      <a:endParaRPr lang="zh-CN" altLang="en-US" sz="1500"/>
                    </a:p>
                  </a:txBody>
                  <a:tcPr/>
                </a:tc>
              </a:tr>
              <a:tr h="548640">
                <a:tc>
                  <a:txBody>
                    <a:bodyPr/>
                    <a:p>
                      <a:pPr algn="ctr">
                        <a:buNone/>
                      </a:pPr>
                      <a:r>
                        <a:rPr lang="zh-CN" altLang="en-US" sz="1500"/>
                        <a:t>定量管理</a:t>
                      </a:r>
                      <a:endParaRPr lang="zh-CN" altLang="en-US" sz="1500"/>
                    </a:p>
                  </a:txBody>
                  <a:tcPr/>
                </a:tc>
                <a:tc>
                  <a:txBody>
                    <a:bodyPr/>
                    <a:p>
                      <a:pPr>
                        <a:buNone/>
                      </a:pPr>
                      <a:r>
                        <a:rPr lang="zh-CN" altLang="en-US" sz="1500"/>
                        <a:t>过程已度量和控制</a:t>
                      </a:r>
                      <a:endParaRPr lang="zh-CN" altLang="en-US" sz="1500"/>
                    </a:p>
                  </a:txBody>
                  <a:tcPr/>
                </a:tc>
                <a:tc>
                  <a:txBody>
                    <a:bodyPr/>
                    <a:p>
                      <a:pPr>
                        <a:buNone/>
                      </a:pPr>
                      <a:r>
                        <a:rPr lang="zh-CN" altLang="en-US" sz="1500">
                          <a:sym typeface="+mn-ea"/>
                        </a:rPr>
                        <a:t>组织过程性能、定量项目管理</a:t>
                      </a:r>
                      <a:endParaRPr lang="zh-CN" altLang="en-US" sz="1500"/>
                    </a:p>
                    <a:p>
                      <a:pPr>
                        <a:buNone/>
                      </a:pPr>
                      <a:endParaRPr lang="zh-CN" altLang="en-US" sz="1500"/>
                    </a:p>
                  </a:txBody>
                  <a:tcPr/>
                </a:tc>
              </a:tr>
              <a:tr h="548640">
                <a:tc>
                  <a:txBody>
                    <a:bodyPr/>
                    <a:p>
                      <a:pPr algn="ctr">
                        <a:buNone/>
                      </a:pPr>
                      <a:r>
                        <a:rPr lang="zh-CN" altLang="en-US" sz="1500"/>
                        <a:t>优化级</a:t>
                      </a:r>
                      <a:endParaRPr lang="zh-CN" altLang="en-US" sz="1500"/>
                    </a:p>
                  </a:txBody>
                  <a:tcPr/>
                </a:tc>
                <a:tc>
                  <a:txBody>
                    <a:bodyPr/>
                    <a:p>
                      <a:pPr>
                        <a:buNone/>
                      </a:pPr>
                      <a:r>
                        <a:rPr lang="zh-CN" altLang="en-US" sz="1500"/>
                        <a:t>集中于过程改进和优化</a:t>
                      </a:r>
                      <a:endParaRPr lang="zh-CN" altLang="en-US" sz="1500"/>
                    </a:p>
                  </a:txBody>
                  <a:tcPr/>
                </a:tc>
                <a:tc>
                  <a:txBody>
                    <a:bodyPr/>
                    <a:p>
                      <a:pPr>
                        <a:buNone/>
                      </a:pPr>
                      <a:r>
                        <a:rPr lang="zh-CN" altLang="en-US" sz="1500">
                          <a:sym typeface="+mn-ea"/>
                        </a:rPr>
                        <a:t>组织级改革与实施、因果分析和解决方案</a:t>
                      </a:r>
                      <a:endParaRPr lang="zh-CN" altLang="en-US" sz="1500"/>
                    </a:p>
                  </a:txBody>
                  <a:tcPr/>
                </a:tc>
              </a:tr>
            </a:tbl>
          </a:graphicData>
        </a:graphic>
      </p:graphicFrame>
      <p:sp>
        <p:nvSpPr>
          <p:cNvPr id="3" name="文本框 2"/>
          <p:cNvSpPr txBox="1"/>
          <p:nvPr>
            <p:custDataLst>
              <p:tags r:id="rId2"/>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阶段式模型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5" name="文本框 4"/>
          <p:cNvSpPr txBox="1"/>
          <p:nvPr/>
        </p:nvSpPr>
        <p:spPr>
          <a:xfrm>
            <a:off x="539115" y="862330"/>
            <a:ext cx="8074025" cy="3291840"/>
          </a:xfrm>
          <a:prstGeom prst="rect">
            <a:avLst/>
          </a:prstGeom>
          <a:noFill/>
        </p:spPr>
        <p:txBody>
          <a:bodyPr wrap="square" rtlCol="0">
            <a:spAutoFit/>
          </a:bodyPr>
          <a:p>
            <a:r>
              <a:rPr lang="en-US" altLang="zh-CN" sz="1600"/>
              <a:t>()是系统分析阶段结束后得到的工作产品，</a:t>
            </a:r>
            <a:r>
              <a:rPr lang="zh-CN" altLang="en-US" sz="1600"/>
              <a:t>()是系统测试阶段完成后的工作产品：</a:t>
            </a:r>
            <a:endParaRPr lang="zh-CN" altLang="en-US" sz="1600"/>
          </a:p>
          <a:p>
            <a:r>
              <a:rPr lang="zh-CN" altLang="en-US" sz="1600"/>
              <a:t>A</a:t>
            </a:r>
            <a:r>
              <a:rPr lang="zh-CN" altLang="en-US" sz="1600">
                <a:sym typeface="+mn-ea"/>
              </a:rPr>
              <a:t>.</a:t>
            </a:r>
            <a:r>
              <a:rPr lang="zh-CN" altLang="en-US" sz="1600"/>
              <a:t>系统设计规格说明</a:t>
            </a:r>
            <a:r>
              <a:rPr lang="en-US" altLang="zh-CN" sz="1600"/>
              <a:t>			</a:t>
            </a:r>
            <a:r>
              <a:rPr lang="zh-CN" altLang="en-US" sz="1600"/>
              <a:t>B</a:t>
            </a:r>
            <a:r>
              <a:rPr lang="zh-CN" altLang="en-US" sz="1600">
                <a:sym typeface="+mn-ea"/>
              </a:rPr>
              <a:t>.</a:t>
            </a:r>
            <a:r>
              <a:rPr lang="zh-CN" altLang="en-US" sz="1600"/>
              <a:t>系统方案建议书</a:t>
            </a:r>
            <a:endParaRPr lang="zh-CN" altLang="en-US" sz="1600"/>
          </a:p>
          <a:p>
            <a:r>
              <a:rPr lang="en-US" altLang="zh-CN" sz="1600"/>
              <a:t>C</a:t>
            </a:r>
            <a:r>
              <a:rPr lang="zh-CN" altLang="en-US" sz="1600">
                <a:sym typeface="+mn-ea"/>
              </a:rPr>
              <a:t>.</a:t>
            </a:r>
            <a:r>
              <a:rPr lang="zh-CN" altLang="en-US" sz="1600"/>
              <a:t>程序规格说明</a:t>
            </a:r>
            <a:r>
              <a:rPr lang="en-US" altLang="zh-CN" sz="1600"/>
              <a:t>			</a:t>
            </a:r>
            <a:r>
              <a:rPr lang="zh-CN" altLang="en-US" sz="1600"/>
              <a:t>D</a:t>
            </a:r>
            <a:r>
              <a:rPr lang="zh-CN" altLang="en-US" sz="1600">
                <a:sym typeface="+mn-ea"/>
              </a:rPr>
              <a:t>.</a:t>
            </a:r>
            <a:r>
              <a:rPr lang="zh-CN" altLang="en-US" sz="1600"/>
              <a:t>单元测试数据</a:t>
            </a:r>
            <a:endParaRPr lang="zh-CN" altLang="en-US" sz="1600"/>
          </a:p>
          <a:p>
            <a:endParaRPr lang="zh-CN" altLang="en-US" sz="1600"/>
          </a:p>
          <a:p>
            <a:r>
              <a:rPr lang="zh-CN" altLang="en-US" sz="1600"/>
              <a:t>A.验收测试计划</a:t>
            </a:r>
            <a:r>
              <a:rPr lang="en-US" altLang="zh-CN" sz="1600"/>
              <a:t>			</a:t>
            </a:r>
            <a:r>
              <a:rPr lang="zh-CN" altLang="en-US" sz="1600"/>
              <a:t>B.测试标准</a:t>
            </a:r>
            <a:endParaRPr lang="zh-CN" altLang="en-US" sz="1600"/>
          </a:p>
          <a:p>
            <a:r>
              <a:rPr lang="en-US" altLang="zh-CN" sz="1600"/>
              <a:t>C</a:t>
            </a:r>
            <a:r>
              <a:rPr lang="zh-CN" altLang="en-US" sz="1600">
                <a:sym typeface="+mn-ea"/>
              </a:rPr>
              <a:t>.</a:t>
            </a:r>
            <a:r>
              <a:rPr lang="zh-CN" altLang="en-US" sz="1600"/>
              <a:t>系统测试计划</a:t>
            </a:r>
            <a:r>
              <a:rPr lang="en-US" altLang="zh-CN" sz="1600"/>
              <a:t>			</a:t>
            </a:r>
            <a:r>
              <a:rPr lang="zh-CN" altLang="en-US" sz="1600"/>
              <a:t>D</a:t>
            </a:r>
            <a:r>
              <a:rPr lang="zh-CN" altLang="en-US" sz="1600">
                <a:sym typeface="+mn-ea"/>
              </a:rPr>
              <a:t>.</a:t>
            </a:r>
            <a:r>
              <a:rPr lang="zh-CN" altLang="en-US" sz="1600"/>
              <a:t>操作手册</a:t>
            </a:r>
            <a:endParaRPr lang="zh-CN" altLang="en-US" sz="1600"/>
          </a:p>
          <a:p>
            <a:endParaRPr lang="zh-CN" altLang="en-US" sz="1600"/>
          </a:p>
          <a:p>
            <a:r>
              <a:rPr lang="zh-CN" altLang="en-US" sz="1600"/>
              <a:t>以下关于CMM的叙述中，不正确的是()。</a:t>
            </a:r>
            <a:endParaRPr lang="zh-CN" altLang="en-US" sz="1600"/>
          </a:p>
          <a:p>
            <a:r>
              <a:rPr lang="zh-CN" altLang="en-US" sz="1600"/>
              <a:t>A.CMM是指软件过程能力成熟度模型</a:t>
            </a:r>
            <a:endParaRPr lang="zh-CN" altLang="en-US" sz="1600"/>
          </a:p>
          <a:p>
            <a:r>
              <a:rPr lang="zh-CN" altLang="en-US" sz="1600"/>
              <a:t>B.CMM根据软件过程的不同成熟度划分了5个等级，其中，1级被认为成熟度最高，5级被认为成熟度最低</a:t>
            </a:r>
            <a:endParaRPr lang="zh-CN" altLang="en-US" sz="1600"/>
          </a:p>
          <a:p>
            <a:r>
              <a:rPr lang="zh-CN" altLang="en-US" sz="1600"/>
              <a:t>C.CMMI的任务是将已有的几个CMM模型结合在一起，使之构造成为“集成模型”</a:t>
            </a:r>
            <a:endParaRPr lang="zh-CN" altLang="en-US" sz="1600"/>
          </a:p>
          <a:p>
            <a:r>
              <a:rPr lang="zh-CN" altLang="en-US" sz="1600"/>
              <a:t>D.采用更成熟的CMM模型，一般来说可以提高最终产品的质量</a:t>
            </a:r>
            <a:endParaRPr lang="zh-CN" altLang="en-US" sz="1600"/>
          </a:p>
        </p:txBody>
      </p:sp>
      <p:sp>
        <p:nvSpPr>
          <p:cNvPr id="6" name="文本框 5"/>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考试真题</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5" name="文本框 4"/>
          <p:cNvSpPr txBox="1"/>
          <p:nvPr/>
        </p:nvSpPr>
        <p:spPr>
          <a:xfrm>
            <a:off x="539115" y="771525"/>
            <a:ext cx="8068310" cy="3829685"/>
          </a:xfrm>
          <a:prstGeom prst="rect">
            <a:avLst/>
          </a:prstGeom>
          <a:noFill/>
        </p:spPr>
        <p:txBody>
          <a:bodyPr wrap="square" rtlCol="0">
            <a:noAutofit/>
          </a:bodyPr>
          <a:p>
            <a:r>
              <a:rPr lang="zh-CN" altLang="en-US" sz="1600"/>
              <a:t>软件过程模型是一种</a:t>
            </a:r>
            <a:r>
              <a:rPr lang="zh-CN" altLang="en-US" sz="1600">
                <a:solidFill>
                  <a:srgbClr val="FF0000"/>
                </a:solidFill>
              </a:rPr>
              <a:t>规划和组织软件开发过程</a:t>
            </a:r>
            <a:r>
              <a:rPr lang="zh-CN" altLang="en-US" sz="1600"/>
              <a:t>的方法。你可以把它想象成是一张路线图，它帮助我们在软件开发的整个旅程中找到正确的方向。就像你在旅行前会查看地图一样，我们在开发软件前也会选择一个合适的过程模型，以确保我们按照一定的步骤和顺序来构建软件。</a:t>
            </a:r>
            <a:endParaRPr lang="zh-CN" altLang="en-US" sz="1600"/>
          </a:p>
          <a:p>
            <a:endParaRPr lang="zh-CN" altLang="en-US" sz="1600"/>
          </a:p>
          <a:p>
            <a:r>
              <a:rPr lang="zh-CN" altLang="en-US" sz="1600"/>
              <a:t>过程模型通常由</a:t>
            </a:r>
            <a:r>
              <a:rPr lang="zh-CN" altLang="en-US" sz="1600">
                <a:solidFill>
                  <a:srgbClr val="FF0000"/>
                </a:solidFill>
              </a:rPr>
              <a:t>一系列阶段和任务组成</a:t>
            </a:r>
            <a:r>
              <a:rPr lang="zh-CN" altLang="en-US" sz="1600"/>
              <a:t>，这些任务在软件开发的不同阶段中都有特定的目标。</a:t>
            </a:r>
            <a:r>
              <a:rPr lang="zh-CN" altLang="en-US" sz="1600">
                <a:solidFill>
                  <a:srgbClr val="FF0000"/>
                </a:solidFill>
              </a:rPr>
              <a:t>每个阶段都有自己的任务和产出物</a:t>
            </a:r>
            <a:r>
              <a:rPr lang="zh-CN" altLang="en-US" sz="1600"/>
              <a:t>，这些产出物构成了软件开发的不同部分，最终汇总成完整的软件产品。</a:t>
            </a:r>
            <a:endParaRPr lang="zh-CN" altLang="en-US" sz="1600"/>
          </a:p>
          <a:p>
            <a:endParaRPr lang="zh-CN" altLang="en-US" sz="1600"/>
          </a:p>
          <a:p>
            <a:r>
              <a:rPr lang="zh-CN" altLang="en-US" sz="1600"/>
              <a:t>不同的软件项目可能需要不同的过程模型。有些项目可能需要非常详细的计划和严格的控制，因此会选择瀑布模型或V模型等传统的过程模型。而有些项目可能需要更加灵活和适应变化，因此会选择敏捷方法。</a:t>
            </a:r>
            <a:endParaRPr lang="zh-CN" altLang="en-US" sz="1600"/>
          </a:p>
          <a:p>
            <a:endParaRPr lang="zh-CN" altLang="en-US" sz="1600"/>
          </a:p>
          <a:p>
            <a:r>
              <a:rPr lang="zh-CN" altLang="en-US" sz="1600"/>
              <a:t>通过选择适合项目性质和需求的过程模型，我们可以更好地管理项目，控制进度，提高质量，并确保我们按照既定计划前进。在我们的团队中，我们会根据每个项目的特点来决定使用哪种过程模型，以便让我们的开发过程更加有序和高效。</a:t>
            </a:r>
            <a:endParaRPr lang="zh-CN" altLang="en-US" sz="1600"/>
          </a:p>
        </p:txBody>
      </p:sp>
      <p:sp>
        <p:nvSpPr>
          <p:cNvPr id="4" name="文本框 3"/>
          <p:cNvSpPr txBox="1"/>
          <p:nvPr>
            <p:custDataLst>
              <p:tags r:id="rId1"/>
            </p:custDataLst>
          </p:nvPr>
        </p:nvSpPr>
        <p:spPr>
          <a:xfrm>
            <a:off x="1115695" y="411480"/>
            <a:ext cx="4572000" cy="306705"/>
          </a:xfrm>
          <a:prstGeom prst="rect">
            <a:avLst/>
          </a:prstGeom>
          <a:noFill/>
        </p:spPr>
        <p:txBody>
          <a:bodyPr wrap="square" rtlCol="0" anchor="t">
            <a:spAutoFit/>
          </a:bodyPr>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软件过程模型</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PP_MARK_KEY" val="10e0a2ba-7e34-4787-86f4-c2317ac5d6aa"/>
  <p:tag name="COMMONDATA" val="eyJoZGlkIjoiMDI1ZDBmNTAwNjIyMjhjMjg3MjA5YmUxMzExMTBhZjE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UNIT_TABLE_BEAUTIFY" val="smartTable{b0ca0cd0-97ea-4750-8cd4-d523059bb3f3}"/>
  <p:tag name="TABLE_ENDDRAG_ORIGIN_RECT" val="613*309"/>
  <p:tag name="TABLE_ENDDRAG_RECT" val="74*65*613*309"/>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UNIT_TABLE_BEAUTIFY" val="smartTable{25014178-b918-42a4-94ca-c58a2f35337b}"/>
  <p:tag name="TABLE_ENDDRAG_ORIGIN_RECT" val="668*305"/>
  <p:tag name="TABLE_ENDDRAG_RECT" val="49*55*668*305"/>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6028</Words>
  <Application>WPS 演示</Application>
  <PresentationFormat>全屏显示(16:9)</PresentationFormat>
  <Paragraphs>313</Paragraphs>
  <Slides>21</Slides>
  <Notes>36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21</vt:i4>
      </vt:variant>
    </vt:vector>
  </HeadingPairs>
  <TitlesOfParts>
    <vt:vector size="33" baseType="lpstr">
      <vt:lpstr>Arial</vt:lpstr>
      <vt:lpstr>宋体</vt:lpstr>
      <vt:lpstr>Wingdings</vt:lpstr>
      <vt:lpstr>Impact</vt:lpstr>
      <vt:lpstr>微软雅黑</vt:lpstr>
      <vt:lpstr>汉仪旗黑</vt:lpstr>
      <vt:lpstr>Calibri</vt:lpstr>
      <vt:lpstr>Helvetica Neue</vt:lpstr>
      <vt:lpstr>宋体</vt:lpstr>
      <vt:lpstr>Arial Unicode MS</vt:lpstr>
      <vt:lpstr>汉仪书宋二KW</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　 </cp:lastModifiedBy>
  <cp:revision>236</cp:revision>
  <dcterms:created xsi:type="dcterms:W3CDTF">2023-11-01T07:34:28Z</dcterms:created>
  <dcterms:modified xsi:type="dcterms:W3CDTF">2023-11-01T07:34:28Z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2052-5.1.1.7676</vt:lpwstr>
  </property>
  <property fmtid="{D5CDD505-2E9C-101B-9397-08002B2CF9AE}" pid="3" name="ICV">
    <vt:lpwstr>BBD3920CE3F8443DB356F5CBF7453483_13</vt:lpwstr>
  </property>
</Properties>
</file>