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1071" r:id="rId2"/>
    <p:sldId id="1413" r:id="rId3"/>
    <p:sldId id="1414" r:id="rId4"/>
    <p:sldId id="1412" r:id="rId5"/>
    <p:sldId id="549" r:id="rId6"/>
    <p:sldId id="1426" r:id="rId7"/>
    <p:sldId id="1417" r:id="rId8"/>
    <p:sldId id="1418" r:id="rId9"/>
    <p:sldId id="1419" r:id="rId10"/>
    <p:sldId id="1420" r:id="rId11"/>
    <p:sldId id="1421" r:id="rId12"/>
    <p:sldId id="1422" r:id="rId13"/>
    <p:sldId id="1424" r:id="rId14"/>
    <p:sldId id="1425" r:id="rId15"/>
    <p:sldId id="1427" r:id="rId16"/>
    <p:sldId id="1429" r:id="rId17"/>
    <p:sldId id="1415" r:id="rId18"/>
    <p:sldId id="1403" r:id="rId19"/>
    <p:sldId id="1404" r:id="rId20"/>
    <p:sldId id="542" r:id="rId21"/>
    <p:sldId id="1416" r:id="rId22"/>
    <p:sldId id="1405" r:id="rId23"/>
    <p:sldId id="1408" r:id="rId24"/>
    <p:sldId id="1411" r:id="rId25"/>
    <p:sldId id="13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DD6"/>
    <a:srgbClr val="30A8C4"/>
    <a:srgbClr val="1E4E97"/>
    <a:srgbClr val="00B0F0"/>
    <a:srgbClr val="FFD247"/>
    <a:srgbClr val="C68F06"/>
    <a:srgbClr val="292729"/>
    <a:srgbClr val="E0D3CD"/>
    <a:srgbClr val="91949D"/>
    <a:srgbClr val="292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te_in_autumn/article/details/89504417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9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7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40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https://blog.csdn.net/late_in_autumn/article/details/89504417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9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2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1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5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0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8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85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85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9" name="图片 8" descr="整个">
            <a:extLst>
              <a:ext uri="{FF2B5EF4-FFF2-40B4-BE49-F238E27FC236}">
                <a16:creationId xmlns:a16="http://schemas.microsoft.com/office/drawing/2014/main" id="{A5950716-01B1-4E04-B700-BDACE3D91A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14542" y="2420889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初探数据结构与算法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835639" y="1484784"/>
            <a:ext cx="10049086" cy="70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集合结构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F4FF70-E8F5-422C-8189-BB73983B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708920"/>
            <a:ext cx="2552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835639" y="1484784"/>
            <a:ext cx="10049086" cy="70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线性结构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A88C2F-F4D9-42D2-9D4C-16A45AEE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821716"/>
            <a:ext cx="28289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835639" y="1484784"/>
            <a:ext cx="10049086" cy="70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树形结构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946C3A-E146-474A-BE48-B9A8C4BE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94" y="2586037"/>
            <a:ext cx="33051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835639" y="1484784"/>
            <a:ext cx="10049086" cy="70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图形结构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04DC27A-11AF-4957-9639-625DA189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19" y="2564904"/>
            <a:ext cx="25241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835639" y="1484784"/>
            <a:ext cx="10049086" cy="70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顺序存储结构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A6B8961-59D6-4D25-8B88-6473D60E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69" y="3105150"/>
            <a:ext cx="4086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6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835639" y="1484784"/>
            <a:ext cx="10049086" cy="70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链式存储结构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A8E0E7-146B-48EE-83A0-5578543A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07" y="2636912"/>
            <a:ext cx="25717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835639" y="1484784"/>
            <a:ext cx="10049086" cy="709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常见数据结构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73CEA9-6A1C-4409-98AD-AB2DB2BE9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276872"/>
            <a:ext cx="42100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1C5792-0293-4063-9F9C-B895AF64B8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EE7FE-6666-4A42-B70C-5C149BA74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8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BAF49-EBFE-470A-8434-643A156A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000" y1="48000" x2="54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30" y="2880258"/>
            <a:ext cx="1155477" cy="1155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CC7484-C70D-4A38-9D1C-38C6375FA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70" y="4661620"/>
            <a:ext cx="1078446" cy="1078446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AC8F409B-4AFA-4C42-BD42-A5723CCD3A50}"/>
              </a:ext>
            </a:extLst>
          </p:cNvPr>
          <p:cNvSpPr txBox="1"/>
          <p:nvPr/>
        </p:nvSpPr>
        <p:spPr>
          <a:xfrm>
            <a:off x="1411017" y="2731835"/>
            <a:ext cx="9369966" cy="72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algn="ctr" defTabSz="4839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100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米的电线，中间出现了故障，如何迅速的找出故障点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BAF49-EBFE-470A-8434-643A156A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000" y1="48000" x2="54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30" y="2880258"/>
            <a:ext cx="1155477" cy="1155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CC7484-C70D-4A38-9D1C-38C6375FA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70" y="4661620"/>
            <a:ext cx="1078446" cy="1078446"/>
          </a:xfrm>
          <a:prstGeom prst="rect">
            <a:avLst/>
          </a:prstGeom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21705C3A-31D4-4539-B634-69AC2BC1E634}"/>
              </a:ext>
            </a:extLst>
          </p:cNvPr>
          <p:cNvSpPr txBox="1"/>
          <p:nvPr/>
        </p:nvSpPr>
        <p:spPr>
          <a:xfrm>
            <a:off x="1624687" y="2708920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线性查找法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二分查找法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0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373553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493869" y="422108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算法</a:t>
            </a: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B93D995B-8464-41E5-80F3-05607ECF1D1F}"/>
              </a:ext>
            </a:extLst>
          </p:cNvPr>
          <p:cNvSpPr txBox="1"/>
          <p:nvPr/>
        </p:nvSpPr>
        <p:spPr>
          <a:xfrm>
            <a:off x="1624687" y="2708920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解决问题的方法和步骤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数据结构的实现离不开算法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6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C8273A-45AD-4A21-9B98-77A70C1DDB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F749B-FD33-43D1-A155-881A9C466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数组</a:t>
            </a: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A726EC3A-400A-4DCE-B773-2C927FC0D4B3}"/>
              </a:ext>
            </a:extLst>
          </p:cNvPr>
          <p:cNvSpPr txBox="1"/>
          <p:nvPr/>
        </p:nvSpPr>
        <p:spPr>
          <a:xfrm>
            <a:off x="884151" y="3191963"/>
            <a:ext cx="9369966" cy="48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22600" indent="-322600" defTabSz="6448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常见语言的数组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A12879-9FD8-4611-99C4-26B9570AFCD3}"/>
              </a:ext>
            </a:extLst>
          </p:cNvPr>
          <p:cNvSpPr txBox="1"/>
          <p:nvPr/>
        </p:nvSpPr>
        <p:spPr>
          <a:xfrm>
            <a:off x="1181370" y="3993341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常见语言的数组不能存放不同的数据类型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Source Han Sans CN Normal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常见语言的数组容量不会自动改变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Source Han Sans CN Normal"/>
            </a:endParaRP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C73B9293-EDB5-471E-B7C4-CE05484220B7}"/>
              </a:ext>
            </a:extLst>
          </p:cNvPr>
          <p:cNvSpPr txBox="1"/>
          <p:nvPr/>
        </p:nvSpPr>
        <p:spPr>
          <a:xfrm>
            <a:off x="893339" y="1112072"/>
            <a:ext cx="9369966" cy="48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22600" indent="-322600" defTabSz="6448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JS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数组不是真正意义上的数组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DF19E5-9C72-4D74-A31F-DB4891B63FF8}"/>
              </a:ext>
            </a:extLst>
          </p:cNvPr>
          <p:cNvSpPr txBox="1"/>
          <p:nvPr/>
        </p:nvSpPr>
        <p:spPr>
          <a:xfrm>
            <a:off x="1205473" y="1868061"/>
            <a:ext cx="9923763" cy="590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数组</a:t>
            </a: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( Array )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在内存中用一串连续的区域来存放相同类型的元素</a:t>
            </a:r>
          </a:p>
        </p:txBody>
      </p:sp>
    </p:spTree>
    <p:extLst>
      <p:ext uri="{BB962C8B-B14F-4D97-AF65-F5344CB8AC3E}">
        <p14:creationId xmlns:p14="http://schemas.microsoft.com/office/powerpoint/2010/main" val="148453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数组</a:t>
            </a: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A726EC3A-400A-4DCE-B773-2C927FC0D4B3}"/>
              </a:ext>
            </a:extLst>
          </p:cNvPr>
          <p:cNvSpPr txBox="1"/>
          <p:nvPr/>
        </p:nvSpPr>
        <p:spPr>
          <a:xfrm>
            <a:off x="911424" y="1700808"/>
            <a:ext cx="9369966" cy="48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22600" indent="-322600" defTabSz="6448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在数组头部删除和插入元素会很低效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D2E489-C5BA-4426-BE25-E528C7AC0AD4}"/>
              </a:ext>
            </a:extLst>
          </p:cNvPr>
          <p:cNvSpPr txBox="1"/>
          <p:nvPr/>
        </p:nvSpPr>
        <p:spPr>
          <a:xfrm>
            <a:off x="1208643" y="2697197"/>
            <a:ext cx="9369966" cy="117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添加元素，数组要把插入位置后面的所有元素都像后移动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Source Han Sans CN Normal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删除元素，后面的所有数据都要向前移动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27951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BAF49-EBFE-470A-8434-643A156A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000" y1="48000" x2="54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630" y="2880258"/>
            <a:ext cx="1155477" cy="1155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CC7484-C70D-4A38-9D1C-38C6375FA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970" y="4661620"/>
            <a:ext cx="1078446" cy="1078446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AC8F409B-4AFA-4C42-BD42-A5723CCD3A50}"/>
              </a:ext>
            </a:extLst>
          </p:cNvPr>
          <p:cNvSpPr txBox="1"/>
          <p:nvPr/>
        </p:nvSpPr>
        <p:spPr>
          <a:xfrm>
            <a:off x="1624687" y="2924943"/>
            <a:ext cx="9369966" cy="176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数组可以在任意位置插入和删除元素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数组是一种不受限制的线性结构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02438" indent="-302438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查改效率高，增删效率低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10413" y="3075057"/>
            <a:ext cx="6771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2F4139-3B4F-445C-A5E5-BACBCD1F16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597B5-01E6-4736-A8A3-D027087B5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84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1695573" y="3129945"/>
            <a:ext cx="8419774" cy="598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/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程序设计 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 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702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1886113" y="2852936"/>
            <a:ext cx="8419774" cy="1098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数据：是描述客观事物的符号，是计算机中被可以操作的对象，是能被计算机识别，并输入给计算机处理的符号集合。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7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1886112" y="2852936"/>
            <a:ext cx="8962415" cy="54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元素</a:t>
            </a:r>
            <a:r>
              <a:rPr lang="zh-CN" altLang="zh-CN" sz="24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数据的基本单位，也称结点（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node</a:t>
            </a:r>
            <a:r>
              <a:rPr lang="zh-CN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）或记录（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record</a:t>
            </a:r>
            <a:r>
              <a:rPr lang="zh-CN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）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2063552" y="2602909"/>
            <a:ext cx="8419774" cy="165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“数据结构（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data structure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）是计算机中存储、组织数据的方式。通常情况下，精心选择的数据结构可以带来最优效率的算法。” 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---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中文维基百科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8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A66D6E2-C10A-403B-9152-148B7A94AE82}"/>
              </a:ext>
            </a:extLst>
          </p:cNvPr>
          <p:cNvGrpSpPr/>
          <p:nvPr/>
        </p:nvGrpSpPr>
        <p:grpSpPr>
          <a:xfrm>
            <a:off x="2999656" y="1427549"/>
            <a:ext cx="5538840" cy="4002902"/>
            <a:chOff x="1681256" y="892237"/>
            <a:chExt cx="6402936" cy="465097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58AC4F6-1A77-4310-8293-63A1E464A9A6}"/>
                </a:ext>
              </a:extLst>
            </p:cNvPr>
            <p:cNvSpPr/>
            <p:nvPr/>
          </p:nvSpPr>
          <p:spPr>
            <a:xfrm>
              <a:off x="5229800" y="892237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渣男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6CCC6CA-AA84-4D9E-A10E-93710E3892B7}"/>
                </a:ext>
              </a:extLst>
            </p:cNvPr>
            <p:cNvSpPr/>
            <p:nvPr/>
          </p:nvSpPr>
          <p:spPr>
            <a:xfrm>
              <a:off x="3455528" y="2675499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女朋友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9E90541-EA57-4110-BC4D-7320DBC87489}"/>
                </a:ext>
              </a:extLst>
            </p:cNvPr>
            <p:cNvSpPr/>
            <p:nvPr/>
          </p:nvSpPr>
          <p:spPr>
            <a:xfrm>
              <a:off x="5229800" y="2675499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女朋友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808C435-6CC8-472F-8189-E44D33022096}"/>
                </a:ext>
              </a:extLst>
            </p:cNvPr>
            <p:cNvSpPr/>
            <p:nvPr/>
          </p:nvSpPr>
          <p:spPr>
            <a:xfrm>
              <a:off x="7004072" y="2675499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女朋友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927C6E0-E557-4794-A47E-B29DA091DEF5}"/>
                </a:ext>
              </a:extLst>
            </p:cNvPr>
            <p:cNvSpPr/>
            <p:nvPr/>
          </p:nvSpPr>
          <p:spPr>
            <a:xfrm>
              <a:off x="1681256" y="4463091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男朋友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FDCF349-76EF-4542-A67B-9F3493C09214}"/>
                </a:ext>
              </a:extLst>
            </p:cNvPr>
            <p:cNvSpPr/>
            <p:nvPr/>
          </p:nvSpPr>
          <p:spPr>
            <a:xfrm>
              <a:off x="3455528" y="4463091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男朋友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2782007-778A-46F6-9EC5-3BB0B5225C73}"/>
                </a:ext>
              </a:extLst>
            </p:cNvPr>
            <p:cNvSpPr/>
            <p:nvPr/>
          </p:nvSpPr>
          <p:spPr>
            <a:xfrm>
              <a:off x="5229800" y="4463091"/>
              <a:ext cx="1080120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男朋友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1065511-1E0D-46E5-971D-4A0E7A89997D}"/>
                </a:ext>
              </a:extLst>
            </p:cNvPr>
            <p:cNvCxnSpPr>
              <a:stCxn id="5" idx="3"/>
              <a:endCxn id="7" idx="7"/>
            </p:cNvCxnSpPr>
            <p:nvPr/>
          </p:nvCxnSpPr>
          <p:spPr>
            <a:xfrm flipH="1">
              <a:off x="4377468" y="1814177"/>
              <a:ext cx="1010512" cy="1019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C904D77-7050-4661-A948-86BA67233092}"/>
                </a:ext>
              </a:extLst>
            </p:cNvPr>
            <p:cNvCxnSpPr>
              <a:stCxn id="7" idx="3"/>
              <a:endCxn id="10" idx="7"/>
            </p:cNvCxnSpPr>
            <p:nvPr/>
          </p:nvCxnSpPr>
          <p:spPr>
            <a:xfrm flipH="1">
              <a:off x="2603196" y="3597439"/>
              <a:ext cx="1010512" cy="1023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F11C48F-8C46-4D8E-AB21-FCD37CE52B0D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3995588" y="3755619"/>
              <a:ext cx="0" cy="707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C95A875-7A69-41C4-B313-1E3A60D78B0A}"/>
                </a:ext>
              </a:extLst>
            </p:cNvPr>
            <p:cNvCxnSpPr>
              <a:stCxn id="7" idx="5"/>
              <a:endCxn id="12" idx="0"/>
            </p:cNvCxnSpPr>
            <p:nvPr/>
          </p:nvCxnSpPr>
          <p:spPr>
            <a:xfrm>
              <a:off x="4377468" y="3597439"/>
              <a:ext cx="1392392" cy="865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5AA1072-DF26-43F0-BC89-4BC88A7132D5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5769860" y="1972357"/>
              <a:ext cx="0" cy="703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57C34A7-57C1-49F4-AD83-E14299EBD751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6151740" y="1814177"/>
              <a:ext cx="1392392" cy="861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数据结构</a:t>
            </a:r>
          </a:p>
        </p:txBody>
      </p:sp>
      <p:sp>
        <p:nvSpPr>
          <p:cNvPr id="16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1071457" y="2924944"/>
            <a:ext cx="10049086" cy="54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是相互之间存在一种或多种特定关系的数据元素的集合</a:t>
            </a:r>
          </a:p>
        </p:txBody>
      </p:sp>
    </p:spTree>
    <p:extLst>
      <p:ext uri="{BB962C8B-B14F-4D97-AF65-F5344CB8AC3E}">
        <p14:creationId xmlns:p14="http://schemas.microsoft.com/office/powerpoint/2010/main" val="4124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</TotalTime>
  <Words>394</Words>
  <Application>Microsoft Office PowerPoint</Application>
  <PresentationFormat>宽屏</PresentationFormat>
  <Paragraphs>84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自我介绍</vt:lpstr>
      <vt:lpstr>PowerPoint 演示文稿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PowerPoint 演示文稿</vt:lpstr>
      <vt:lpstr>算法</vt:lpstr>
      <vt:lpstr>算法</vt:lpstr>
      <vt:lpstr>算法</vt:lpstr>
      <vt:lpstr>PowerPoint 演示文稿</vt:lpstr>
      <vt:lpstr>数组</vt:lpstr>
      <vt:lpstr>数组</vt:lpstr>
      <vt:lpstr>数组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1007</cp:revision>
  <dcterms:created xsi:type="dcterms:W3CDTF">2014-11-09T01:07:00Z</dcterms:created>
  <dcterms:modified xsi:type="dcterms:W3CDTF">2021-01-13T14:04:55Z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