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1071" r:id="rId2"/>
    <p:sldId id="1413" r:id="rId3"/>
    <p:sldId id="1414" r:id="rId4"/>
    <p:sldId id="1430" r:id="rId5"/>
    <p:sldId id="1412" r:id="rId6"/>
    <p:sldId id="1410" r:id="rId7"/>
    <p:sldId id="1431" r:id="rId8"/>
    <p:sldId id="1432" r:id="rId9"/>
    <p:sldId id="1433" r:id="rId10"/>
    <p:sldId id="1423" r:id="rId11"/>
    <p:sldId id="1434" r:id="rId12"/>
    <p:sldId id="1435" r:id="rId13"/>
    <p:sldId id="1436" r:id="rId14"/>
    <p:sldId id="13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DD6"/>
    <a:srgbClr val="30A8C4"/>
    <a:srgbClr val="1E4E97"/>
    <a:srgbClr val="00B0F0"/>
    <a:srgbClr val="FFD247"/>
    <a:srgbClr val="C68F06"/>
    <a:srgbClr val="292729"/>
    <a:srgbClr val="E0D3CD"/>
    <a:srgbClr val="91949D"/>
    <a:srgbClr val="292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1686130/article/details/8117591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1686130/article/details/8117591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735073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735073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735073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https://blog.csdn.net/qq_41686130/article/details/81175915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6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https://blog.csdn.net/qq_41686130/article/details/81175915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0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2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0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https://segmentfault.com/a/1190000017350739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8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https://segmentfault.com/a/1190000017350739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2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https://segmentfault.com/a/1190000017350739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8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85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85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9" name="图片 8" descr="整个">
            <a:extLst>
              <a:ext uri="{FF2B5EF4-FFF2-40B4-BE49-F238E27FC236}">
                <a16:creationId xmlns:a16="http://schemas.microsoft.com/office/drawing/2014/main" id="{A5950716-01B1-4E04-B700-BDACE3D91A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14542" y="2420889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</a:t>
            </a:r>
            <a:r>
              <a:rPr lang="en-US" altLang="zh-CN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栈与队列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sp>
        <p:nvSpPr>
          <p:cNvPr id="15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89AC6B2A-4F76-43E0-AFEE-EE637F1DBFB6}"/>
              </a:ext>
            </a:extLst>
          </p:cNvPr>
          <p:cNvSpPr txBox="1"/>
          <p:nvPr/>
        </p:nvSpPr>
        <p:spPr>
          <a:xfrm>
            <a:off x="1487488" y="3150592"/>
            <a:ext cx="9657011" cy="52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tIns="24192" rIns="24192" bIns="24192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algn="ctr"/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作用：在编程语言的编译器和内存中保存变量、方法调用</a:t>
            </a:r>
          </a:p>
        </p:txBody>
      </p:sp>
    </p:spTree>
    <p:extLst>
      <p:ext uri="{BB962C8B-B14F-4D97-AF65-F5344CB8AC3E}">
        <p14:creationId xmlns:p14="http://schemas.microsoft.com/office/powerpoint/2010/main" val="181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DCAB34-2456-43D4-9BD6-0AC326C1A30D}"/>
              </a:ext>
            </a:extLst>
          </p:cNvPr>
          <p:cNvSpPr txBox="1"/>
          <p:nvPr/>
        </p:nvSpPr>
        <p:spPr>
          <a:xfrm>
            <a:off x="1037816" y="2022952"/>
            <a:ext cx="714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JS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是单线程，主线程自上而下执行代码，代码进栈，执行完毕后出栈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71D6744-6462-4E6A-81CF-CF60393C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52973"/>
              </p:ext>
            </p:extLst>
          </p:nvPr>
        </p:nvGraphicFramePr>
        <p:xfrm>
          <a:off x="8705912" y="2022952"/>
          <a:ext cx="2448272" cy="341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605520442"/>
                    </a:ext>
                  </a:extLst>
                </a:gridCol>
              </a:tblGrid>
              <a:tr h="25636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48103"/>
                  </a:ext>
                </a:extLst>
              </a:tr>
              <a:tr h="854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console.log(1)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4170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CB698C1-E799-4380-8951-D9267F4B7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931602"/>
            <a:ext cx="6407882" cy="1479467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DCEA2564-3660-4E83-A269-9F6D9F3C8753}"/>
              </a:ext>
            </a:extLst>
          </p:cNvPr>
          <p:cNvSpPr/>
          <p:nvPr/>
        </p:nvSpPr>
        <p:spPr>
          <a:xfrm>
            <a:off x="8992889" y="2022952"/>
            <a:ext cx="64807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D9987F6-07E6-4A45-813F-1BB1BA03A100}"/>
              </a:ext>
            </a:extLst>
          </p:cNvPr>
          <p:cNvSpPr/>
          <p:nvPr/>
        </p:nvSpPr>
        <p:spPr>
          <a:xfrm rot="10800000">
            <a:off x="10161057" y="2022952"/>
            <a:ext cx="64807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252D8F-3C99-4205-99EA-E69FDA8D16ED}"/>
              </a:ext>
            </a:extLst>
          </p:cNvPr>
          <p:cNvSpPr txBox="1"/>
          <p:nvPr/>
        </p:nvSpPr>
        <p:spPr>
          <a:xfrm>
            <a:off x="8777920" y="16350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入栈执行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FF6500-8DDD-42F2-B653-91E250750DB7}"/>
              </a:ext>
            </a:extLst>
          </p:cNvPr>
          <p:cNvSpPr txBox="1"/>
          <p:nvPr/>
        </p:nvSpPr>
        <p:spPr>
          <a:xfrm>
            <a:off x="9842830" y="16354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执行完毕出栈</a:t>
            </a:r>
          </a:p>
        </p:txBody>
      </p:sp>
    </p:spTree>
    <p:extLst>
      <p:ext uri="{BB962C8B-B14F-4D97-AF65-F5344CB8AC3E}">
        <p14:creationId xmlns:p14="http://schemas.microsoft.com/office/powerpoint/2010/main" val="36529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DCAB34-2456-43D4-9BD6-0AC326C1A30D}"/>
              </a:ext>
            </a:extLst>
          </p:cNvPr>
          <p:cNvSpPr txBox="1"/>
          <p:nvPr/>
        </p:nvSpPr>
        <p:spPr>
          <a:xfrm>
            <a:off x="1594687" y="1321429"/>
            <a:ext cx="307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调用栈（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call stack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9222A9-942D-4B5C-8E1D-A5BB0ACDE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87" y="2276872"/>
            <a:ext cx="9002626" cy="28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DCAB34-2456-43D4-9BD6-0AC326C1A30D}"/>
              </a:ext>
            </a:extLst>
          </p:cNvPr>
          <p:cNvSpPr txBox="1"/>
          <p:nvPr/>
        </p:nvSpPr>
        <p:spPr>
          <a:xfrm>
            <a:off x="1594687" y="134312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递归调用产生递归栈，先进栈，到条件后再出栈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9222A9-942D-4B5C-8E1D-A5BB0ACDE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87" y="2276872"/>
            <a:ext cx="9002626" cy="28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10413" y="3075057"/>
            <a:ext cx="6771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57" y="2204864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774646" y="4052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2F4139-3B4F-445C-A5E5-BACBCD1F16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597B5-01E6-4736-A8A3-D027087B5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2697" y="1710644"/>
            <a:ext cx="1646606" cy="1477649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84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ED42D37-6207-4C31-B34A-08F41EFB7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53129"/>
              </p:ext>
            </p:extLst>
          </p:nvPr>
        </p:nvGraphicFramePr>
        <p:xfrm>
          <a:off x="2781995" y="2692898"/>
          <a:ext cx="5679728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728">
                  <a:extLst>
                    <a:ext uri="{9D8B030D-6E8A-4147-A177-3AD203B41FA5}">
                      <a16:colId xmlns:a16="http://schemas.microsoft.com/office/drawing/2014/main" val="457310251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82717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A636F40-AA7A-45A3-83AB-DEDA69E4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27" y="3236319"/>
            <a:ext cx="1543050" cy="641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452458-B7D2-4E89-B4A4-E146F4592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798" y="3236319"/>
            <a:ext cx="1543050" cy="641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11406E-D529-451B-81F0-5B8A12D1D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418" y="3236319"/>
            <a:ext cx="1543050" cy="641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BCC152-5492-4751-BA8D-C92B8D90ABE5}"/>
              </a:ext>
            </a:extLst>
          </p:cNvPr>
          <p:cNvSpPr txBox="1"/>
          <p:nvPr/>
        </p:nvSpPr>
        <p:spPr>
          <a:xfrm>
            <a:off x="4006131" y="3396158"/>
            <a:ext cx="29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A3FB2C-2692-4E8D-9779-5AC04F4B808D}"/>
              </a:ext>
            </a:extLst>
          </p:cNvPr>
          <p:cNvSpPr txBox="1"/>
          <p:nvPr/>
        </p:nvSpPr>
        <p:spPr>
          <a:xfrm>
            <a:off x="5914343" y="3396158"/>
            <a:ext cx="29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750CF7-2D12-4461-A4D5-69864FE225F1}"/>
              </a:ext>
            </a:extLst>
          </p:cNvPr>
          <p:cNvSpPr txBox="1"/>
          <p:nvPr/>
        </p:nvSpPr>
        <p:spPr>
          <a:xfrm>
            <a:off x="8201404" y="3388489"/>
            <a:ext cx="29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F41C929-4DEC-49AB-8AA4-1D0E41E53519}"/>
              </a:ext>
            </a:extLst>
          </p:cNvPr>
          <p:cNvSpPr/>
          <p:nvPr/>
        </p:nvSpPr>
        <p:spPr>
          <a:xfrm rot="10800000">
            <a:off x="7030467" y="1773695"/>
            <a:ext cx="1368152" cy="436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B6F37A-0937-42AF-B032-D4C77F61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609136"/>
            <a:ext cx="3639728" cy="36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id="{58A55539-D837-4887-8963-1A9C522AF5DD}"/>
              </a:ext>
            </a:extLst>
          </p:cNvPr>
          <p:cNvSpPr txBox="1"/>
          <p:nvPr/>
        </p:nvSpPr>
        <p:spPr>
          <a:xfrm>
            <a:off x="1411017" y="1302647"/>
            <a:ext cx="9369966" cy="410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algn="just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栈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（</a:t>
            </a:r>
            <a:r>
              <a:rPr lang="en-US" altLang="zh-CN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stack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）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是一种受限制的线性表，它遵循后进先出（</a:t>
            </a:r>
            <a:r>
              <a:rPr lang="en-US" altLang="zh-CN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LIFO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）原则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02438" indent="-302438" algn="just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其限制是仅允许在表的一端进行插入和删除运算，这一端被称为栈顶，相对地，把另一端称为栈底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Source Han Sans CN Normal"/>
            </a:endParaRPr>
          </a:p>
          <a:p>
            <a:pPr marL="302438" indent="-302438" algn="just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向一个栈插入新元素又称作进栈、入栈或压栈，它是把新元素放到栈顶元素的上面，使之成为新的栈顶元素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Source Han Sans CN Normal"/>
            </a:endParaRPr>
          </a:p>
          <a:p>
            <a:pPr marL="302438" indent="-302438" algn="just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从一个栈删除元素又称作出栈或退栈，它是把栈顶元素删除掉，使其相邻的元素成为新的栈顶元素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DCC8464C-0641-4F57-ADCD-3D81FECF53C3}"/>
              </a:ext>
            </a:extLst>
          </p:cNvPr>
          <p:cNvGraphicFramePr>
            <a:graphicFrameLocks noGrp="1"/>
          </p:cNvGraphicFramePr>
          <p:nvPr/>
        </p:nvGraphicFramePr>
        <p:xfrm>
          <a:off x="7104112" y="1988840"/>
          <a:ext cx="2016224" cy="377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604750518"/>
                    </a:ext>
                  </a:extLst>
                </a:gridCol>
              </a:tblGrid>
              <a:tr h="944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53892"/>
                  </a:ext>
                </a:extLst>
              </a:tr>
              <a:tr h="944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56670"/>
                  </a:ext>
                </a:extLst>
              </a:tr>
              <a:tr h="944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673953"/>
                  </a:ext>
                </a:extLst>
              </a:tr>
              <a:tr h="944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8545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24C1B0A-0FFB-4FA0-98CD-2CAFD25A688C}"/>
              </a:ext>
            </a:extLst>
          </p:cNvPr>
          <p:cNvSpPr txBox="1"/>
          <p:nvPr/>
        </p:nvSpPr>
        <p:spPr>
          <a:xfrm>
            <a:off x="7789058" y="1804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栈顶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0FC090-33E8-441D-9126-B14887DCB8F5}"/>
              </a:ext>
            </a:extLst>
          </p:cNvPr>
          <p:cNvSpPr txBox="1"/>
          <p:nvPr/>
        </p:nvSpPr>
        <p:spPr>
          <a:xfrm>
            <a:off x="7789057" y="5809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栈底</a:t>
            </a:r>
          </a:p>
        </p:txBody>
      </p:sp>
      <p:graphicFrame>
        <p:nvGraphicFramePr>
          <p:cNvPr id="21" name="表格 16">
            <a:extLst>
              <a:ext uri="{FF2B5EF4-FFF2-40B4-BE49-F238E27FC236}">
                <a16:creationId xmlns:a16="http://schemas.microsoft.com/office/drawing/2014/main" id="{0788B69F-8501-4FB1-9B6D-A40AA3C27566}"/>
              </a:ext>
            </a:extLst>
          </p:cNvPr>
          <p:cNvGraphicFramePr>
            <a:graphicFrameLocks noGrp="1"/>
          </p:cNvGraphicFramePr>
          <p:nvPr/>
        </p:nvGraphicFramePr>
        <p:xfrm>
          <a:off x="2711624" y="1988840"/>
          <a:ext cx="2016224" cy="377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604750518"/>
                    </a:ext>
                  </a:extLst>
                </a:gridCol>
              </a:tblGrid>
              <a:tr h="944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53892"/>
                  </a:ext>
                </a:extLst>
              </a:tr>
              <a:tr h="944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58021"/>
                  </a:ext>
                </a:extLst>
              </a:tr>
              <a:tr h="944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29465"/>
                  </a:ext>
                </a:extLst>
              </a:tr>
              <a:tr h="9440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93579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DBE374F6-D964-433B-A755-97C84A7A72DE}"/>
              </a:ext>
            </a:extLst>
          </p:cNvPr>
          <p:cNvSpPr txBox="1"/>
          <p:nvPr/>
        </p:nvSpPr>
        <p:spPr>
          <a:xfrm>
            <a:off x="3414288" y="1806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栈顶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6A0D45-EBBB-4F6D-8FE5-56ADE5A4B0EF}"/>
              </a:ext>
            </a:extLst>
          </p:cNvPr>
          <p:cNvSpPr txBox="1"/>
          <p:nvPr/>
        </p:nvSpPr>
        <p:spPr>
          <a:xfrm>
            <a:off x="3396569" y="58090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栈底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5FF79B-B962-4D37-88B9-44F3879F5518}"/>
              </a:ext>
            </a:extLst>
          </p:cNvPr>
          <p:cNvSpPr txBox="1"/>
          <p:nvPr/>
        </p:nvSpPr>
        <p:spPr>
          <a:xfrm>
            <a:off x="3568891" y="50873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E79C13-7AB0-4F50-BBCD-3D6829016234}"/>
              </a:ext>
            </a:extLst>
          </p:cNvPr>
          <p:cNvSpPr txBox="1"/>
          <p:nvPr/>
        </p:nvSpPr>
        <p:spPr>
          <a:xfrm>
            <a:off x="3537629" y="415079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80EB8C-6D17-4AFE-ABD7-B325E5CFB8DB}"/>
              </a:ext>
            </a:extLst>
          </p:cNvPr>
          <p:cNvSpPr txBox="1"/>
          <p:nvPr/>
        </p:nvSpPr>
        <p:spPr>
          <a:xfrm>
            <a:off x="3561678" y="3204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B8653643-AD6B-42B4-9E72-DC86B2E2768C}"/>
              </a:ext>
            </a:extLst>
          </p:cNvPr>
          <p:cNvSpPr/>
          <p:nvPr/>
        </p:nvSpPr>
        <p:spPr>
          <a:xfrm>
            <a:off x="3439724" y="820813"/>
            <a:ext cx="611196" cy="806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E75FED-3D46-4D06-80AD-718DF62766C0}"/>
              </a:ext>
            </a:extLst>
          </p:cNvPr>
          <p:cNvSpPr txBox="1"/>
          <p:nvPr/>
        </p:nvSpPr>
        <p:spPr>
          <a:xfrm>
            <a:off x="7968208" y="508518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015FBA-2DFE-4B6B-8BCD-2DF2B92D0065}"/>
              </a:ext>
            </a:extLst>
          </p:cNvPr>
          <p:cNvSpPr txBox="1"/>
          <p:nvPr/>
        </p:nvSpPr>
        <p:spPr>
          <a:xfrm>
            <a:off x="7936946" y="414858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604364-F9EE-47E9-84EB-ED7930041C68}"/>
              </a:ext>
            </a:extLst>
          </p:cNvPr>
          <p:cNvSpPr txBox="1"/>
          <p:nvPr/>
        </p:nvSpPr>
        <p:spPr>
          <a:xfrm>
            <a:off x="7960995" y="320230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707315F-E183-4DF9-92BA-CF7B5202C0D9}"/>
              </a:ext>
            </a:extLst>
          </p:cNvPr>
          <p:cNvSpPr/>
          <p:nvPr/>
        </p:nvSpPr>
        <p:spPr>
          <a:xfrm rot="10800000">
            <a:off x="7795803" y="818600"/>
            <a:ext cx="611196" cy="806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D51725-7289-495C-B862-917686D6ED72}"/>
              </a:ext>
            </a:extLst>
          </p:cNvPr>
          <p:cNvSpPr txBox="1"/>
          <p:nvPr/>
        </p:nvSpPr>
        <p:spPr>
          <a:xfrm>
            <a:off x="1828292" y="3692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入栈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44BA2B-54C8-4C06-B3FB-B0439A3F2CC1}"/>
              </a:ext>
            </a:extLst>
          </p:cNvPr>
          <p:cNvSpPr txBox="1"/>
          <p:nvPr/>
        </p:nvSpPr>
        <p:spPr>
          <a:xfrm>
            <a:off x="6240016" y="3692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30918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DCAB34-2456-43D4-9BD6-0AC326C1A30D}"/>
              </a:ext>
            </a:extLst>
          </p:cNvPr>
          <p:cNvSpPr txBox="1"/>
          <p:nvPr/>
        </p:nvSpPr>
        <p:spPr>
          <a:xfrm>
            <a:off x="1271464" y="141373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栈常规操作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C6C9D5-4514-452D-B828-EA06F35B4984}"/>
              </a:ext>
            </a:extLst>
          </p:cNvPr>
          <p:cNvSpPr txBox="1"/>
          <p:nvPr/>
        </p:nvSpPr>
        <p:spPr>
          <a:xfrm>
            <a:off x="1127448" y="1988840"/>
            <a:ext cx="9611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push()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：添加一个（或几个）新元素到栈顶，进栈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pop()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：移除栈顶的元素，同时返回被移除的元素，出栈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peek()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：返回栈顶的元素，不对栈做任何修改（该方法不会移除栈顶的元素，仅仅返回它）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isEmpty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：如果栈里没有任何元素就返回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true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，否则返回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false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clear()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：移除栈里的所有元素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size()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：返回栈里的元素个数，该方法和数组的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length 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属性很类似</a:t>
            </a:r>
          </a:p>
          <a:p>
            <a:pPr algn="just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栈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F88BF64-9329-48C4-B6C1-4D5410B75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45265"/>
              </p:ext>
            </p:extLst>
          </p:nvPr>
        </p:nvGraphicFramePr>
        <p:xfrm>
          <a:off x="4511824" y="1628800"/>
          <a:ext cx="2952327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8">
                  <a:extLst>
                    <a:ext uri="{9D8B030D-6E8A-4147-A177-3AD203B41FA5}">
                      <a16:colId xmlns:a16="http://schemas.microsoft.com/office/drawing/2014/main" val="2876437016"/>
                    </a:ext>
                  </a:extLst>
                </a:gridCol>
                <a:gridCol w="984111">
                  <a:extLst>
                    <a:ext uri="{9D8B030D-6E8A-4147-A177-3AD203B41FA5}">
                      <a16:colId xmlns:a16="http://schemas.microsoft.com/office/drawing/2014/main" val="2730595666"/>
                    </a:ext>
                  </a:extLst>
                </a:gridCol>
                <a:gridCol w="984108">
                  <a:extLst>
                    <a:ext uri="{9D8B030D-6E8A-4147-A177-3AD203B41FA5}">
                      <a16:colId xmlns:a16="http://schemas.microsoft.com/office/drawing/2014/main" val="3869835730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rgbClr val="292B37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292B37"/>
                          </a:solidFill>
                        </a:rPr>
                        <a:t>100</a:t>
                      </a:r>
                      <a:endParaRPr lang="zh-CN" altLang="en-US" b="0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292B37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337131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292B3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rgbClr val="292B3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20486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292B37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rgbClr val="292B3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961019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292B3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rgbClr val="292B3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17027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292B37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rgbClr val="292B3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231443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292B37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rgbClr val="292B3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15023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rgbClr val="292B37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rgbClr val="292B3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627229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292B37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292B3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rgbClr val="292B3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201114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E05323CD-802C-4A69-8066-E6FED9D0B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11651"/>
              </p:ext>
            </p:extLst>
          </p:nvPr>
        </p:nvGraphicFramePr>
        <p:xfrm>
          <a:off x="1631504" y="1484784"/>
          <a:ext cx="2407816" cy="9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08">
                  <a:extLst>
                    <a:ext uri="{9D8B030D-6E8A-4147-A177-3AD203B41FA5}">
                      <a16:colId xmlns:a16="http://schemas.microsoft.com/office/drawing/2014/main" val="2571074854"/>
                    </a:ext>
                  </a:extLst>
                </a:gridCol>
                <a:gridCol w="1203908">
                  <a:extLst>
                    <a:ext uri="{9D8B030D-6E8A-4147-A177-3AD203B41FA5}">
                      <a16:colId xmlns:a16="http://schemas.microsoft.com/office/drawing/2014/main" val="1685502765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 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138262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1100100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063895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BDBF1D-66D7-40CA-9003-13A95890677E}"/>
              </a:ext>
            </a:extLst>
          </p:cNvPr>
          <p:cNvCxnSpPr/>
          <p:nvPr/>
        </p:nvCxnSpPr>
        <p:spPr>
          <a:xfrm flipV="1">
            <a:off x="8544272" y="3140968"/>
            <a:ext cx="0" cy="2043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6105</TotalTime>
  <Words>493</Words>
  <Application>Microsoft Office PowerPoint</Application>
  <PresentationFormat>宽屏</PresentationFormat>
  <Paragraphs>95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Office 主题​​</vt:lpstr>
      <vt:lpstr>PowerPoint 演示文稿</vt:lpstr>
      <vt:lpstr>自我介绍</vt:lpstr>
      <vt:lpstr>PowerPoint 演示文稿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1023</cp:revision>
  <dcterms:created xsi:type="dcterms:W3CDTF">2014-11-09T01:07:00Z</dcterms:created>
  <dcterms:modified xsi:type="dcterms:W3CDTF">2021-01-15T14:07:45Z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