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1071" r:id="rId2"/>
    <p:sldId id="1413" r:id="rId3"/>
    <p:sldId id="1400" r:id="rId4"/>
    <p:sldId id="1417" r:id="rId5"/>
    <p:sldId id="1415" r:id="rId6"/>
    <p:sldId id="1416" r:id="rId7"/>
    <p:sldId id="1418" r:id="rId8"/>
    <p:sldId id="1421" r:id="rId9"/>
    <p:sldId id="1420" r:id="rId10"/>
    <p:sldId id="1419" r:id="rId11"/>
    <p:sldId id="139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1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9571419b99cd43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DD6"/>
    <a:srgbClr val="292B37"/>
    <a:srgbClr val="30A8C4"/>
    <a:srgbClr val="1E4E97"/>
    <a:srgbClr val="00B0F0"/>
    <a:srgbClr val="FFD247"/>
    <a:srgbClr val="C68F06"/>
    <a:srgbClr val="292729"/>
    <a:srgbClr val="E0D3CD"/>
    <a:srgbClr val="91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3394" autoAdjust="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82"/>
        <p:guide pos="3937"/>
      </p:guideLst>
    </p:cSldViewPr>
  </p:slideViewPr>
  <p:outlineViewPr>
    <p:cViewPr>
      <p:scale>
        <a:sx n="33" d="100"/>
        <a:sy n="33" d="100"/>
      </p:scale>
      <p:origin x="0" y="-2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8"/>
      </p:cViewPr>
      <p:guideLst>
        <p:guide orient="horz" pos="2910"/>
        <p:guide pos="221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B94A8E-DAB6-47F6-B0B1-D30380E5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B38FA0-8D37-4C18-9A7A-D78259FD66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74D7-D8AE-40EF-B3ED-8F3A9EC7EEB7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E70499-7872-412D-B427-C0D0F49E6F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C1BB4-2947-423F-9D9D-36B1F88823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4A2B-033E-48AA-9216-B33ADE0F9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b51.net/article/158333.ht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7661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5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1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11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10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https://www.jb51.net/article/158333.htm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74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528851-2A85-45DA-B526-9C764540B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/>
          </a:p>
        </p:txBody>
      </p:sp>
      <p:sp>
        <p:nvSpPr>
          <p:cNvPr id="2" name="矩形 1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61" y="274631"/>
            <a:ext cx="11430121" cy="582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BC0E6AFA-BE06-4A56-B047-70A6D6CA60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7312" y="1181070"/>
            <a:ext cx="10397376" cy="5200601"/>
          </a:xfrm>
          <a:prstGeom prst="rect">
            <a:avLst/>
          </a:prstGeom>
        </p:spPr>
        <p:txBody>
          <a:bodyPr/>
          <a:lstStyle>
            <a:lvl1pPr marL="457005" indent="-457005">
              <a:buClr>
                <a:srgbClr val="1577BA"/>
              </a:buClr>
              <a:buFont typeface="Arial" panose="020B0604020202020204" pitchFamily="34" charset="0"/>
              <a:buChar char="•"/>
              <a:defRPr lang="zh-CN" altLang="en-US" sz="3387" b="0" kern="1200" dirty="0" smtClean="0">
                <a:solidFill>
                  <a:srgbClr val="1577BA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>
              <a:defRPr sz="2540"/>
            </a:lvl2pPr>
          </a:lstStyle>
          <a:p>
            <a:pPr marL="457005" lvl="0" indent="-457005" algn="l" defTabSz="1219130" rtl="0" eaLnBrk="1" latinLnBrk="0" hangingPunct="1">
              <a:lnSpc>
                <a:spcPct val="150000"/>
              </a:lnSpc>
              <a:spcBef>
                <a:spcPts val="131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整个">
            <a:extLst>
              <a:ext uri="{FF2B5EF4-FFF2-40B4-BE49-F238E27FC236}">
                <a16:creationId xmlns:a16="http://schemas.microsoft.com/office/drawing/2014/main" id="{B09C0513-C3E1-4A40-AA3F-C4651DE4B5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21035" y="70485"/>
            <a:ext cx="1242695" cy="10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FC87A2-50F7-49CD-BC95-57A6C8AE6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8934" y="4265083"/>
            <a:ext cx="4334132" cy="53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ctr">
              <a:buNone/>
              <a:defRPr lang="zh-CN" altLang="en-US" sz="3175" dirty="0">
                <a:latin typeface="思源黑体 CN Bold" panose="020B0800000000000000" charset="-122"/>
                <a:ea typeface="思源黑体 CN Bold" panose="020B0800000000000000" charset="-122"/>
              </a:defRPr>
            </a:lvl1pPr>
          </a:lstStyle>
          <a:p>
            <a:pPr marL="0" lvl="0" algn="ctr" defTabSz="645185"/>
            <a:r>
              <a:rPr lang="zh-CN" altLang="en-US" dirty="0"/>
              <a:t>点击编辑小节标题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53BB81F4-4FD9-4FA9-862E-E761407242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69689" y="1339866"/>
            <a:ext cx="2255846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DDE9BC8-0616-49F7-BFAE-2BADD4FD35BE}"/>
              </a:ext>
            </a:extLst>
          </p:cNvPr>
          <p:cNvSpPr/>
          <p:nvPr userDrawn="1"/>
        </p:nvSpPr>
        <p:spPr bwMode="auto">
          <a:xfrm>
            <a:off x="4858569" y="2462172"/>
            <a:ext cx="2478096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DD3E640C-F295-48BA-9A92-8002506DB6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66808" y="2379623"/>
            <a:ext cx="139701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AA61C3E7-406A-4941-8473-2CF8B63ED7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87130" y="2379623"/>
            <a:ext cx="138114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15">
            <a:extLst>
              <a:ext uri="{FF2B5EF4-FFF2-40B4-BE49-F238E27FC236}">
                <a16:creationId xmlns:a16="http://schemas.microsoft.com/office/drawing/2014/main" id="{F100A95F-33C9-4843-935E-18B40154900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144055" y="4111499"/>
            <a:ext cx="5903933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7E5A8C-5A43-4E29-9DEC-6CAB2C3AB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1858" y="1710644"/>
            <a:ext cx="1688284" cy="147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 algn="ctr">
              <a:buNone/>
              <a:defRPr lang="zh-CN" altLang="en-US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pPr marL="0" lvl="0" defTabSz="645185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70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1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49701B7F-07D5-443D-9381-9AD27BE08749}"/>
              </a:ext>
            </a:extLst>
          </p:cNvPr>
          <p:cNvSpPr txBox="1"/>
          <p:nvPr/>
        </p:nvSpPr>
        <p:spPr>
          <a:xfrm>
            <a:off x="5062654" y="3789040"/>
            <a:ext cx="206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18DD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主讲：思言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771061B-AF82-462E-88AC-05377E8A672F}"/>
              </a:ext>
            </a:extLst>
          </p:cNvPr>
          <p:cNvSpPr txBox="1"/>
          <p:nvPr/>
        </p:nvSpPr>
        <p:spPr>
          <a:xfrm>
            <a:off x="2014542" y="2420889"/>
            <a:ext cx="8185913" cy="1227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数据结构</a:t>
            </a:r>
            <a:r>
              <a:rPr lang="en-US" altLang="zh-CN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r>
              <a:rPr lang="zh-CN" altLang="en-US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栈与队列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6000"/>
    </mc:Choice>
    <mc:Fallback xmlns=""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队列</a:t>
            </a:r>
          </a:p>
        </p:txBody>
      </p:sp>
      <p:graphicFrame>
        <p:nvGraphicFramePr>
          <p:cNvPr id="11" name="表格 12">
            <a:extLst>
              <a:ext uri="{FF2B5EF4-FFF2-40B4-BE49-F238E27FC236}">
                <a16:creationId xmlns:a16="http://schemas.microsoft.com/office/drawing/2014/main" id="{8686EEBF-8193-412E-BDDB-0B0E5AF6873B}"/>
              </a:ext>
            </a:extLst>
          </p:cNvPr>
          <p:cNvGraphicFramePr>
            <a:graphicFrameLocks noGrp="1"/>
          </p:cNvGraphicFramePr>
          <p:nvPr/>
        </p:nvGraphicFramePr>
        <p:xfrm>
          <a:off x="4792569" y="1563497"/>
          <a:ext cx="2160240" cy="45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507775360"/>
                    </a:ext>
                  </a:extLst>
                </a:gridCol>
              </a:tblGrid>
              <a:tr h="45095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437390"/>
                  </a:ext>
                </a:extLst>
              </a:tr>
            </a:tbl>
          </a:graphicData>
        </a:graphic>
      </p:graphicFrame>
      <p:graphicFrame>
        <p:nvGraphicFramePr>
          <p:cNvPr id="22" name="表格 12">
            <a:extLst>
              <a:ext uri="{FF2B5EF4-FFF2-40B4-BE49-F238E27FC236}">
                <a16:creationId xmlns:a16="http://schemas.microsoft.com/office/drawing/2014/main" id="{2A0F92F6-CAEB-47E4-B340-055E00C33D5A}"/>
              </a:ext>
            </a:extLst>
          </p:cNvPr>
          <p:cNvGraphicFramePr>
            <a:graphicFrameLocks noGrp="1"/>
          </p:cNvGraphicFramePr>
          <p:nvPr/>
        </p:nvGraphicFramePr>
        <p:xfrm>
          <a:off x="8478798" y="1563497"/>
          <a:ext cx="2160240" cy="450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507775360"/>
                    </a:ext>
                  </a:extLst>
                </a:gridCol>
              </a:tblGrid>
              <a:tr h="45095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437390"/>
                  </a:ext>
                </a:extLst>
              </a:tr>
            </a:tbl>
          </a:graphicData>
        </a:graphic>
      </p:graphicFrame>
      <p:graphicFrame>
        <p:nvGraphicFramePr>
          <p:cNvPr id="27" name="表格 12">
            <a:extLst>
              <a:ext uri="{FF2B5EF4-FFF2-40B4-BE49-F238E27FC236}">
                <a16:creationId xmlns:a16="http://schemas.microsoft.com/office/drawing/2014/main" id="{14C8D2AF-70C4-4CFB-AEEE-E729F852DAA1}"/>
              </a:ext>
            </a:extLst>
          </p:cNvPr>
          <p:cNvGraphicFramePr>
            <a:graphicFrameLocks noGrp="1"/>
          </p:cNvGraphicFramePr>
          <p:nvPr/>
        </p:nvGraphicFramePr>
        <p:xfrm>
          <a:off x="1106340" y="1563497"/>
          <a:ext cx="2160240" cy="450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3507775360"/>
                    </a:ext>
                  </a:extLst>
                </a:gridCol>
              </a:tblGrid>
              <a:tr h="11273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437390"/>
                  </a:ext>
                </a:extLst>
              </a:tr>
              <a:tr h="11273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109570"/>
                  </a:ext>
                </a:extLst>
              </a:tr>
              <a:tr h="11273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979290"/>
                  </a:ext>
                </a:extLst>
              </a:tr>
              <a:tr h="112738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299366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52D63AA1-84F1-47B0-A12F-964399084C77}"/>
              </a:ext>
            </a:extLst>
          </p:cNvPr>
          <p:cNvSpPr txBox="1"/>
          <p:nvPr/>
        </p:nvSpPr>
        <p:spPr>
          <a:xfrm>
            <a:off x="1205990" y="2012963"/>
            <a:ext cx="18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console.log(1)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303EF07-2269-4906-AFBF-1693466F8537}"/>
              </a:ext>
            </a:extLst>
          </p:cNvPr>
          <p:cNvSpPr txBox="1"/>
          <p:nvPr/>
        </p:nvSpPr>
        <p:spPr>
          <a:xfrm>
            <a:off x="1205990" y="2735438"/>
            <a:ext cx="201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setTimeout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(()=&gt;{</a:t>
            </a:r>
          </a:p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console.log(2)</a:t>
            </a:r>
          </a:p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},50)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C0E53F-1255-4226-BBFA-C4B3331A50FB}"/>
              </a:ext>
            </a:extLst>
          </p:cNvPr>
          <p:cNvSpPr txBox="1"/>
          <p:nvPr/>
        </p:nvSpPr>
        <p:spPr>
          <a:xfrm>
            <a:off x="1205990" y="3880527"/>
            <a:ext cx="201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setTimeout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(()=&gt;{</a:t>
            </a:r>
          </a:p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console.log(3)</a:t>
            </a:r>
          </a:p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},0)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3B372F-C09E-48EC-B70E-E3D4E7B13DB1}"/>
              </a:ext>
            </a:extLst>
          </p:cNvPr>
          <p:cNvSpPr txBox="1"/>
          <p:nvPr/>
        </p:nvSpPr>
        <p:spPr>
          <a:xfrm>
            <a:off x="1205990" y="5253779"/>
            <a:ext cx="180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console.log(4)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27F9F67-35BB-4B6E-BB3E-4D0A81CC2445}"/>
              </a:ext>
            </a:extLst>
          </p:cNvPr>
          <p:cNvSpPr txBox="1"/>
          <p:nvPr/>
        </p:nvSpPr>
        <p:spPr>
          <a:xfrm>
            <a:off x="5519936" y="980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执行栈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231C722-0CCD-44F5-8E9B-D21AA097F91E}"/>
              </a:ext>
            </a:extLst>
          </p:cNvPr>
          <p:cNvSpPr txBox="1"/>
          <p:nvPr/>
        </p:nvSpPr>
        <p:spPr>
          <a:xfrm>
            <a:off x="8262774" y="980728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任务队列（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Task Queue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E73B256-9BBD-448A-82F5-BB06DF64E7CD}"/>
              </a:ext>
            </a:extLst>
          </p:cNvPr>
          <p:cNvSpPr txBox="1"/>
          <p:nvPr/>
        </p:nvSpPr>
        <p:spPr>
          <a:xfrm>
            <a:off x="11085660" y="147357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4F33D4-D491-47A8-AA13-8867B22B5233}"/>
              </a:ext>
            </a:extLst>
          </p:cNvPr>
          <p:cNvSpPr txBox="1"/>
          <p:nvPr/>
        </p:nvSpPr>
        <p:spPr>
          <a:xfrm>
            <a:off x="11104514" y="545842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</a:t>
            </a:r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05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710413" y="3075057"/>
            <a:ext cx="6771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6000"/>
    </mc:Choice>
    <mc:Fallback xmlns=""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自我介绍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FA742A-9DF6-450E-9298-6A95B2233722}"/>
              </a:ext>
            </a:extLst>
          </p:cNvPr>
          <p:cNvSpPr/>
          <p:nvPr/>
        </p:nvSpPr>
        <p:spPr>
          <a:xfrm>
            <a:off x="551384" y="2605419"/>
            <a:ext cx="6480720" cy="184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全栈工程师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十年项目开发和团队管理经验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对设计模式，框架源码有独到的理解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擅长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PHP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.NET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等前后端技术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9FC154-FF79-4C64-ADB0-73DF512748D6}"/>
              </a:ext>
            </a:extLst>
          </p:cNvPr>
          <p:cNvSpPr txBox="1"/>
          <p:nvPr/>
        </p:nvSpPr>
        <p:spPr>
          <a:xfrm>
            <a:off x="551384" y="1844824"/>
            <a:ext cx="2894075" cy="6165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25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思言</a:t>
            </a:r>
            <a:endParaRPr lang="zh-CN" altLang="zh-CN" sz="254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83FE17-2CDF-4499-8EFE-052C233735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057" y="2204864"/>
            <a:ext cx="1735208" cy="17617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E51CE7-60B0-4728-B38E-FA3DA9FD1A89}"/>
              </a:ext>
            </a:extLst>
          </p:cNvPr>
          <p:cNvSpPr txBox="1"/>
          <p:nvPr/>
        </p:nvSpPr>
        <p:spPr>
          <a:xfrm>
            <a:off x="8774646" y="405239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扫码添加助教甜甜老师</a:t>
            </a:r>
          </a:p>
        </p:txBody>
      </p:sp>
    </p:spTree>
    <p:extLst>
      <p:ext uri="{BB962C8B-B14F-4D97-AF65-F5344CB8AC3E}">
        <p14:creationId xmlns:p14="http://schemas.microsoft.com/office/powerpoint/2010/main" val="6830406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969750" y="1339866"/>
            <a:ext cx="2255725" cy="2265249"/>
          </a:xfrm>
          <a:prstGeom prst="ellipse">
            <a:avLst/>
          </a:prstGeom>
          <a:solidFill>
            <a:srgbClr val="30A8C4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solidFill>
                <a:srgbClr val="1475B2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4858635" y="2462172"/>
            <a:ext cx="2477963" cy="1254063"/>
          </a:xfrm>
          <a:custGeom>
            <a:avLst/>
            <a:gdLst>
              <a:gd name="T0" fmla="*/ 3963 w 3963"/>
              <a:gd name="T1" fmla="*/ 0 h 1997"/>
              <a:gd name="T2" fmla="*/ 3963 w 3963"/>
              <a:gd name="T3" fmla="*/ 16 h 1997"/>
              <a:gd name="T4" fmla="*/ 1982 w 3963"/>
              <a:gd name="T5" fmla="*/ 1997 h 1997"/>
              <a:gd name="T6" fmla="*/ 0 w 3963"/>
              <a:gd name="T7" fmla="*/ 1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63" h="1997">
                <a:moveTo>
                  <a:pt x="3963" y="0"/>
                </a:moveTo>
                <a:cubicBezTo>
                  <a:pt x="3963" y="5"/>
                  <a:pt x="3963" y="11"/>
                  <a:pt x="3963" y="16"/>
                </a:cubicBezTo>
                <a:cubicBezTo>
                  <a:pt x="3963" y="1110"/>
                  <a:pt x="3076" y="1997"/>
                  <a:pt x="1982" y="1997"/>
                </a:cubicBezTo>
                <a:cubicBezTo>
                  <a:pt x="888" y="1997"/>
                  <a:pt x="0" y="1110"/>
                  <a:pt x="0" y="16"/>
                </a:cubicBezTo>
              </a:path>
            </a:pathLst>
          </a:custGeom>
          <a:noFill/>
          <a:ln w="8" cap="flat" cmpd="sng">
            <a:solidFill>
              <a:srgbClr val="4E4B4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399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266746" y="2379623"/>
            <a:ext cx="139693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787200" y="2379623"/>
            <a:ext cx="138106" cy="139693"/>
          </a:xfrm>
          <a:prstGeom prst="ellipse">
            <a:avLst/>
          </a:prstGeom>
          <a:solidFill>
            <a:srgbClr val="1475B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399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5317578" y="1678545"/>
            <a:ext cx="1646605" cy="163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2" dirty="0">
                <a:solidFill>
                  <a:srgbClr val="F8F8F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01</a:t>
            </a:r>
            <a:endParaRPr lang="zh-CN" altLang="en-US" sz="10002" dirty="0">
              <a:solidFill>
                <a:srgbClr val="F8F8F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9" name="直接连接符 15"/>
          <p:cNvCxnSpPr>
            <a:cxnSpLocks noChangeShapeType="1"/>
          </p:cNvCxnSpPr>
          <p:nvPr/>
        </p:nvCxnSpPr>
        <p:spPr bwMode="auto">
          <a:xfrm>
            <a:off x="3144213" y="4111499"/>
            <a:ext cx="5903617" cy="0"/>
          </a:xfrm>
          <a:prstGeom prst="line">
            <a:avLst/>
          </a:prstGeom>
          <a:noFill/>
          <a:ln w="9525" cmpd="sng">
            <a:solidFill>
              <a:srgbClr val="4E4B4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63E3FE4-40DC-4936-8DC9-F02E36351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29050" y="4192210"/>
            <a:ext cx="4333900" cy="646331"/>
          </a:xfrm>
        </p:spPr>
        <p:txBody>
          <a:bodyPr/>
          <a:lstStyle/>
          <a:p>
            <a:r>
              <a:rPr lang="zh-CN" altLang="en-US" sz="4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队列</a:t>
            </a:r>
            <a:endParaRPr lang="en-US" altLang="zh-CN" sz="4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1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队列</a:t>
            </a:r>
          </a:p>
        </p:txBody>
      </p:sp>
      <p:sp>
        <p:nvSpPr>
          <p:cNvPr id="17" name="文本框 10">
            <a:extLst>
              <a:ext uri="{FF2B5EF4-FFF2-40B4-BE49-F238E27FC236}">
                <a16:creationId xmlns:a16="http://schemas.microsoft.com/office/drawing/2014/main" id="{58A55539-D837-4887-8963-1A9C522AF5DD}"/>
              </a:ext>
            </a:extLst>
          </p:cNvPr>
          <p:cNvSpPr txBox="1"/>
          <p:nvPr/>
        </p:nvSpPr>
        <p:spPr>
          <a:xfrm>
            <a:off x="1411017" y="1960970"/>
            <a:ext cx="9369966" cy="2936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4192" rIns="24192">
            <a:spAutoFit/>
          </a:bodyPr>
          <a:lstStyle/>
          <a:p>
            <a:pPr marL="302438" indent="-302438" algn="just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队列</a:t>
            </a:r>
            <a:r>
              <a:rPr lang="en-US" altLang="zh-CN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(Queue)</a:t>
            </a: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，它是一种运算受限的线性表，队列遵循先进先出原则</a:t>
            </a:r>
            <a:r>
              <a:rPr lang="en-US" altLang="zh-CN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(FIFO First In First Out)</a:t>
            </a:r>
          </a:p>
          <a:p>
            <a:pPr marL="302438" indent="-302438" algn="just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队列是一种受限的线性结构</a:t>
            </a:r>
            <a:endParaRPr lang="en-US" altLang="zh-CN" sz="1905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Source Han Sans CN Normal"/>
            </a:endParaRPr>
          </a:p>
          <a:p>
            <a:pPr marL="302438" indent="-302438" algn="just" defTabSz="483900">
              <a:lnSpc>
                <a:spcPct val="200000"/>
              </a:lnSpc>
              <a:buSzPct val="100000"/>
              <a:buFont typeface="Arial"/>
              <a:buChar char="•"/>
              <a:defRPr sz="3800">
                <a:latin typeface="Source Han Sans CN Normal"/>
                <a:ea typeface="Source Han Sans CN Normal"/>
                <a:cs typeface="Source Han Sans CN Normal"/>
                <a:sym typeface="Source Han Sans CN Normal"/>
              </a:defRPr>
            </a:pP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受限之处在于它只允许在表的前端（</a:t>
            </a:r>
            <a:r>
              <a:rPr lang="en-US" altLang="zh-CN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front</a:t>
            </a: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）进行删除操作，而在表的后端（</a:t>
            </a:r>
            <a:r>
              <a:rPr lang="en-US" altLang="zh-CN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rear</a:t>
            </a:r>
            <a:r>
              <a:rPr lang="zh-CN" altLang="en-US" sz="1905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Source Han Sans CN Normal"/>
              </a:rPr>
              <a:t>）进行插入操作</a:t>
            </a:r>
          </a:p>
        </p:txBody>
      </p:sp>
    </p:spTree>
    <p:extLst>
      <p:ext uri="{BB962C8B-B14F-4D97-AF65-F5344CB8AC3E}">
        <p14:creationId xmlns:p14="http://schemas.microsoft.com/office/powerpoint/2010/main" val="32640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队列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F70151E-AB7C-4173-BBCB-92C795D58AB4}"/>
              </a:ext>
            </a:extLst>
          </p:cNvPr>
          <p:cNvGraphicFramePr>
            <a:graphicFrameLocks noGrp="1"/>
          </p:cNvGraphicFramePr>
          <p:nvPr/>
        </p:nvGraphicFramePr>
        <p:xfrm>
          <a:off x="3256136" y="2996952"/>
          <a:ext cx="5679728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728">
                  <a:extLst>
                    <a:ext uri="{9D8B030D-6E8A-4147-A177-3AD203B41FA5}">
                      <a16:colId xmlns:a16="http://schemas.microsoft.com/office/drawing/2014/main" val="457310251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827178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503C3384-4E53-45A7-8BD2-F33B3207E232}"/>
              </a:ext>
            </a:extLst>
          </p:cNvPr>
          <p:cNvGrpSpPr/>
          <p:nvPr/>
        </p:nvGrpSpPr>
        <p:grpSpPr>
          <a:xfrm rot="10800000">
            <a:off x="3216702" y="3548042"/>
            <a:ext cx="1543050" cy="641350"/>
            <a:chOff x="3463256" y="3540373"/>
            <a:chExt cx="1543050" cy="64135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732B489-C5F5-4555-8F09-096960259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3463256" y="3540373"/>
              <a:ext cx="1543050" cy="64135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ABBF31C-73DF-4671-ABD8-001D0F21A3AF}"/>
                </a:ext>
              </a:extLst>
            </p:cNvPr>
            <p:cNvSpPr txBox="1"/>
            <p:nvPr/>
          </p:nvSpPr>
          <p:spPr>
            <a:xfrm rot="10800000">
              <a:off x="3797529" y="3684051"/>
              <a:ext cx="291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B6E19B-AB4A-430C-AE14-ED2BFC910D65}"/>
              </a:ext>
            </a:extLst>
          </p:cNvPr>
          <p:cNvGrpSpPr/>
          <p:nvPr/>
        </p:nvGrpSpPr>
        <p:grpSpPr>
          <a:xfrm rot="10800000">
            <a:off x="5356026" y="3540373"/>
            <a:ext cx="1543050" cy="641350"/>
            <a:chOff x="5356027" y="3540373"/>
            <a:chExt cx="1543050" cy="6413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0984046-AFA1-411F-B4BB-21CBC7871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356027" y="3540373"/>
              <a:ext cx="1543050" cy="64135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9839CBE-BBFF-4C05-8E55-73FE695DF25D}"/>
                </a:ext>
              </a:extLst>
            </p:cNvPr>
            <p:cNvSpPr txBox="1"/>
            <p:nvPr/>
          </p:nvSpPr>
          <p:spPr>
            <a:xfrm rot="10800000">
              <a:off x="5733198" y="3672005"/>
              <a:ext cx="291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3EC1597-6010-4FFF-8CF9-797ED9983E32}"/>
              </a:ext>
            </a:extLst>
          </p:cNvPr>
          <p:cNvGrpSpPr/>
          <p:nvPr/>
        </p:nvGrpSpPr>
        <p:grpSpPr>
          <a:xfrm rot="10800000">
            <a:off x="7495351" y="3555711"/>
            <a:ext cx="1543050" cy="641350"/>
            <a:chOff x="7248798" y="3548042"/>
            <a:chExt cx="1543050" cy="64135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06C6611-BDEC-41FE-98D4-72BEC4A4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248798" y="3548042"/>
              <a:ext cx="1543050" cy="64135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3E962A7-2A5B-4A79-B727-D4E9A4A29035}"/>
                </a:ext>
              </a:extLst>
            </p:cNvPr>
            <p:cNvSpPr txBox="1"/>
            <p:nvPr/>
          </p:nvSpPr>
          <p:spPr>
            <a:xfrm rot="10800000">
              <a:off x="7625969" y="3672005"/>
              <a:ext cx="291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7" name="箭头: 左 6">
            <a:extLst>
              <a:ext uri="{FF2B5EF4-FFF2-40B4-BE49-F238E27FC236}">
                <a16:creationId xmlns:a16="http://schemas.microsoft.com/office/drawing/2014/main" id="{6C1CA627-039C-4C01-91F5-F8C426E90966}"/>
              </a:ext>
            </a:extLst>
          </p:cNvPr>
          <p:cNvSpPr/>
          <p:nvPr/>
        </p:nvSpPr>
        <p:spPr>
          <a:xfrm>
            <a:off x="7608169" y="1988840"/>
            <a:ext cx="1430232" cy="432048"/>
          </a:xfrm>
          <a:prstGeom prst="leftArrow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入口</a:t>
            </a: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40DCD40B-CEBA-4719-B545-C1292731E063}"/>
              </a:ext>
            </a:extLst>
          </p:cNvPr>
          <p:cNvSpPr/>
          <p:nvPr/>
        </p:nvSpPr>
        <p:spPr>
          <a:xfrm>
            <a:off x="3216702" y="1988840"/>
            <a:ext cx="1430232" cy="432048"/>
          </a:xfrm>
          <a:prstGeom prst="leftArrow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出口</a:t>
            </a:r>
          </a:p>
        </p:txBody>
      </p:sp>
    </p:spTree>
    <p:extLst>
      <p:ext uri="{BB962C8B-B14F-4D97-AF65-F5344CB8AC3E}">
        <p14:creationId xmlns:p14="http://schemas.microsoft.com/office/powerpoint/2010/main" val="424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1E9064C-18B5-4077-912C-62EC13C8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2991924"/>
            <a:ext cx="1536700" cy="1536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队列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F70151E-AB7C-4173-BBCB-92C795D58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78019"/>
              </p:ext>
            </p:extLst>
          </p:nvPr>
        </p:nvGraphicFramePr>
        <p:xfrm>
          <a:off x="2423592" y="2781002"/>
          <a:ext cx="5679728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728">
                  <a:extLst>
                    <a:ext uri="{9D8B030D-6E8A-4147-A177-3AD203B41FA5}">
                      <a16:colId xmlns:a16="http://schemas.microsoft.com/office/drawing/2014/main" val="457310251"/>
                    </a:ext>
                  </a:extLst>
                </a:gridCol>
              </a:tblGrid>
              <a:tr h="17281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82717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7C959D4-5094-4527-B48F-4504501C2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601" y="2991924"/>
            <a:ext cx="1296144" cy="135468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0A1382D-5E0A-418B-B0B9-2AA40D91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750" y="2991924"/>
            <a:ext cx="1296144" cy="13546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59CAD1B-5044-402B-92D7-75CEBB756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899" y="2991924"/>
            <a:ext cx="1296144" cy="13546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F665B4A-6BE3-49AB-826D-A31581AD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2991924"/>
            <a:ext cx="1296144" cy="1354683"/>
          </a:xfrm>
          <a:prstGeom prst="rect">
            <a:avLst/>
          </a:prstGeom>
        </p:spPr>
      </p:pic>
      <p:sp>
        <p:nvSpPr>
          <p:cNvPr id="6" name="箭头: 左 5">
            <a:extLst>
              <a:ext uri="{FF2B5EF4-FFF2-40B4-BE49-F238E27FC236}">
                <a16:creationId xmlns:a16="http://schemas.microsoft.com/office/drawing/2014/main" id="{FD8F1519-55BF-472A-93A5-4D53E6E55668}"/>
              </a:ext>
            </a:extLst>
          </p:cNvPr>
          <p:cNvSpPr/>
          <p:nvPr/>
        </p:nvSpPr>
        <p:spPr>
          <a:xfrm>
            <a:off x="6996536" y="1628800"/>
            <a:ext cx="1080120" cy="535013"/>
          </a:xfrm>
          <a:prstGeom prst="leftArrow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入口</a:t>
            </a:r>
          </a:p>
        </p:txBody>
      </p:sp>
      <p:sp>
        <p:nvSpPr>
          <p:cNvPr id="13" name="箭头: 左 12">
            <a:extLst>
              <a:ext uri="{FF2B5EF4-FFF2-40B4-BE49-F238E27FC236}">
                <a16:creationId xmlns:a16="http://schemas.microsoft.com/office/drawing/2014/main" id="{2CC47256-A6CD-4201-AD86-5757857BB7E3}"/>
              </a:ext>
            </a:extLst>
          </p:cNvPr>
          <p:cNvSpPr/>
          <p:nvPr/>
        </p:nvSpPr>
        <p:spPr>
          <a:xfrm>
            <a:off x="2423592" y="1628800"/>
            <a:ext cx="1080120" cy="535013"/>
          </a:xfrm>
          <a:prstGeom prst="leftArrow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出口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E039A6-BD4F-430D-A1DB-3131C68931BE}"/>
              </a:ext>
            </a:extLst>
          </p:cNvPr>
          <p:cNvSpPr txBox="1"/>
          <p:nvPr/>
        </p:nvSpPr>
        <p:spPr>
          <a:xfrm>
            <a:off x="8891245" y="25963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售票处</a:t>
            </a:r>
          </a:p>
        </p:txBody>
      </p:sp>
    </p:spTree>
    <p:extLst>
      <p:ext uri="{BB962C8B-B14F-4D97-AF65-F5344CB8AC3E}">
        <p14:creationId xmlns:p14="http://schemas.microsoft.com/office/powerpoint/2010/main" val="5559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队列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5CDC3C4-EBF5-4627-BFC2-37FABA7C3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38077"/>
              </p:ext>
            </p:extLst>
          </p:nvPr>
        </p:nvGraphicFramePr>
        <p:xfrm>
          <a:off x="2875867" y="2348880"/>
          <a:ext cx="6440265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53">
                  <a:extLst>
                    <a:ext uri="{9D8B030D-6E8A-4147-A177-3AD203B41FA5}">
                      <a16:colId xmlns:a16="http://schemas.microsoft.com/office/drawing/2014/main" val="1318488920"/>
                    </a:ext>
                  </a:extLst>
                </a:gridCol>
                <a:gridCol w="1288053">
                  <a:extLst>
                    <a:ext uri="{9D8B030D-6E8A-4147-A177-3AD203B41FA5}">
                      <a16:colId xmlns:a16="http://schemas.microsoft.com/office/drawing/2014/main" val="3529105350"/>
                    </a:ext>
                  </a:extLst>
                </a:gridCol>
                <a:gridCol w="1288053">
                  <a:extLst>
                    <a:ext uri="{9D8B030D-6E8A-4147-A177-3AD203B41FA5}">
                      <a16:colId xmlns:a16="http://schemas.microsoft.com/office/drawing/2014/main" val="612542309"/>
                    </a:ext>
                  </a:extLst>
                </a:gridCol>
                <a:gridCol w="1288053">
                  <a:extLst>
                    <a:ext uri="{9D8B030D-6E8A-4147-A177-3AD203B41FA5}">
                      <a16:colId xmlns:a16="http://schemas.microsoft.com/office/drawing/2014/main" val="4278323835"/>
                    </a:ext>
                  </a:extLst>
                </a:gridCol>
                <a:gridCol w="1288053">
                  <a:extLst>
                    <a:ext uri="{9D8B030D-6E8A-4147-A177-3AD203B41FA5}">
                      <a16:colId xmlns:a16="http://schemas.microsoft.com/office/drawing/2014/main" val="4080331844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218DD6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A</a:t>
                      </a:r>
                      <a:endParaRPr lang="zh-CN" altLang="en-US" sz="2000" dirty="0">
                        <a:solidFill>
                          <a:srgbClr val="218DD6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218DD6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B</a:t>
                      </a:r>
                      <a:endParaRPr lang="zh-CN" altLang="en-US" sz="2000" dirty="0">
                        <a:solidFill>
                          <a:srgbClr val="218DD6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218DD6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</a:t>
                      </a:r>
                      <a:endParaRPr lang="zh-CN" altLang="en-US" sz="2000" dirty="0">
                        <a:solidFill>
                          <a:srgbClr val="218DD6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218DD6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</a:t>
                      </a:r>
                      <a:endParaRPr lang="zh-CN" altLang="en-US" sz="2000" dirty="0">
                        <a:solidFill>
                          <a:srgbClr val="218DD6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218DD6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E</a:t>
                      </a:r>
                      <a:endParaRPr lang="zh-CN" altLang="en-US" sz="2000" dirty="0">
                        <a:solidFill>
                          <a:srgbClr val="218DD6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3156"/>
                  </a:ext>
                </a:extLst>
              </a:tr>
            </a:tbl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45FD2E4B-2FF7-4596-8672-8B68643816EA}"/>
              </a:ext>
            </a:extLst>
          </p:cNvPr>
          <p:cNvSpPr/>
          <p:nvPr/>
        </p:nvSpPr>
        <p:spPr>
          <a:xfrm rot="10800000">
            <a:off x="1061611" y="3030829"/>
            <a:ext cx="1080120" cy="582579"/>
          </a:xfrm>
          <a:prstGeom prst="rightArrow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3C87574-784F-42FE-9EA3-2531AA896E0E}"/>
              </a:ext>
            </a:extLst>
          </p:cNvPr>
          <p:cNvSpPr/>
          <p:nvPr/>
        </p:nvSpPr>
        <p:spPr>
          <a:xfrm rot="10800000">
            <a:off x="9959282" y="2922818"/>
            <a:ext cx="1080120" cy="582579"/>
          </a:xfrm>
          <a:prstGeom prst="rightArrow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214323-E465-4B83-A8F8-A95D9FA2B210}"/>
              </a:ext>
            </a:extLst>
          </p:cNvPr>
          <p:cNvSpPr txBox="1"/>
          <p:nvPr/>
        </p:nvSpPr>
        <p:spPr>
          <a:xfrm>
            <a:off x="1090019" y="2530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删除元素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D8583A-A524-4653-B335-E76F66D0517C}"/>
              </a:ext>
            </a:extLst>
          </p:cNvPr>
          <p:cNvSpPr txBox="1"/>
          <p:nvPr/>
        </p:nvSpPr>
        <p:spPr>
          <a:xfrm>
            <a:off x="9993984" y="2530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增加元素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9D4911D-1853-4B12-9CD1-FF7374972056}"/>
              </a:ext>
            </a:extLst>
          </p:cNvPr>
          <p:cNvSpPr/>
          <p:nvPr/>
        </p:nvSpPr>
        <p:spPr>
          <a:xfrm rot="16200000">
            <a:off x="2879904" y="4168236"/>
            <a:ext cx="1080120" cy="582579"/>
          </a:xfrm>
          <a:prstGeom prst="rightArrow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C2D6C4-CDF2-4332-B6D5-89F9A8C7F6FB}"/>
              </a:ext>
            </a:extLst>
          </p:cNvPr>
          <p:cNvSpPr txBox="1"/>
          <p:nvPr/>
        </p:nvSpPr>
        <p:spPr>
          <a:xfrm>
            <a:off x="2865966" y="5250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表的前端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94577A4-053C-493D-B984-DED75CA79472}"/>
              </a:ext>
            </a:extLst>
          </p:cNvPr>
          <p:cNvSpPr/>
          <p:nvPr/>
        </p:nvSpPr>
        <p:spPr>
          <a:xfrm rot="16200000">
            <a:off x="8263128" y="4168235"/>
            <a:ext cx="1080120" cy="582579"/>
          </a:xfrm>
          <a:prstGeom prst="rightArrow">
            <a:avLst/>
          </a:prstGeom>
          <a:solidFill>
            <a:srgbClr val="218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F70EE2-F1D7-40DF-B61E-855A793B522A}"/>
              </a:ext>
            </a:extLst>
          </p:cNvPr>
          <p:cNvSpPr txBox="1"/>
          <p:nvPr/>
        </p:nvSpPr>
        <p:spPr>
          <a:xfrm>
            <a:off x="8235629" y="52502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表的后端</a:t>
            </a:r>
          </a:p>
        </p:txBody>
      </p:sp>
    </p:spTree>
    <p:extLst>
      <p:ext uri="{BB962C8B-B14F-4D97-AF65-F5344CB8AC3E}">
        <p14:creationId xmlns:p14="http://schemas.microsoft.com/office/powerpoint/2010/main" val="136243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队列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DCAB34-2456-43D4-9BD6-0AC326C1A30D}"/>
              </a:ext>
            </a:extLst>
          </p:cNvPr>
          <p:cNvSpPr txBox="1"/>
          <p:nvPr/>
        </p:nvSpPr>
        <p:spPr>
          <a:xfrm>
            <a:off x="1055440" y="11179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队列常规操作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C6C9D5-4514-452D-B828-EA06F35B4984}"/>
              </a:ext>
            </a:extLst>
          </p:cNvPr>
          <p:cNvSpPr txBox="1"/>
          <p:nvPr/>
        </p:nvSpPr>
        <p:spPr>
          <a:xfrm>
            <a:off x="1055440" y="1700808"/>
            <a:ext cx="9611927" cy="333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enqueue(element)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：向队列尾部添加一个（或多个）新的项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dequeue()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：移除队列的第一（即排在队列最前面的）项，并返回被移除的元素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front()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：返回队列中第一个元素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最先被添加，也将是最先被移除的元素。队列不做任何变动（不移除元素，只返回元素信息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——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与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Stack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类的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peek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方法非常类似）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isEmpty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：如果队列中不包含任何元素，返回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true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，否则返回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false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size()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：返回队列包含的元素个数，与数组的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length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属性类似</a:t>
            </a:r>
          </a:p>
        </p:txBody>
      </p:sp>
    </p:spTree>
    <p:extLst>
      <p:ext uri="{BB962C8B-B14F-4D97-AF65-F5344CB8AC3E}">
        <p14:creationId xmlns:p14="http://schemas.microsoft.com/office/powerpoint/2010/main" val="20502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6DFAD-5D60-4A4E-9357-D1CC052F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队列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5BB07A-0427-4AE6-9892-3456B10D8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003485"/>
            <a:ext cx="9624392" cy="317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2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6318</TotalTime>
  <Words>348</Words>
  <Application>Microsoft Office PowerPoint</Application>
  <PresentationFormat>宽屏</PresentationFormat>
  <Paragraphs>65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Microsoft YaHei UI</vt:lpstr>
      <vt:lpstr>等线</vt:lpstr>
      <vt:lpstr>思源黑体 CN Bold</vt:lpstr>
      <vt:lpstr>思源黑体 CN Medium</vt:lpstr>
      <vt:lpstr>思源黑体 CN Normal</vt:lpstr>
      <vt:lpstr>微软雅黑</vt:lpstr>
      <vt:lpstr>Arial</vt:lpstr>
      <vt:lpstr>Calibri</vt:lpstr>
      <vt:lpstr>Calibri Light</vt:lpstr>
      <vt:lpstr>Office 主题​​</vt:lpstr>
      <vt:lpstr>PowerPoint 演示文稿</vt:lpstr>
      <vt:lpstr>自我介绍</vt:lpstr>
      <vt:lpstr>PowerPoint 演示文稿</vt:lpstr>
      <vt:lpstr>队列</vt:lpstr>
      <vt:lpstr>队列</vt:lpstr>
      <vt:lpstr>队列</vt:lpstr>
      <vt:lpstr>队列</vt:lpstr>
      <vt:lpstr>队列</vt:lpstr>
      <vt:lpstr>队列</vt:lpstr>
      <vt:lpstr>队列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USER</dc:creator>
  <cp:lastModifiedBy>Windows 10</cp:lastModifiedBy>
  <cp:revision>1030</cp:revision>
  <dcterms:created xsi:type="dcterms:W3CDTF">2014-11-09T01:07:00Z</dcterms:created>
  <dcterms:modified xsi:type="dcterms:W3CDTF">2021-01-18T08:48:13Z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2052-11.1.0.7748</vt:lpwstr>
  </property>
</Properties>
</file>