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6"/>
  </p:notesMasterIdLst>
  <p:handoutMasterIdLst>
    <p:handoutMasterId r:id="rId17"/>
  </p:handoutMasterIdLst>
  <p:sldIdLst>
    <p:sldId id="1071" r:id="rId2"/>
    <p:sldId id="1413" r:id="rId3"/>
    <p:sldId id="324" r:id="rId4"/>
    <p:sldId id="1411" r:id="rId5"/>
    <p:sldId id="549" r:id="rId6"/>
    <p:sldId id="1410" r:id="rId7"/>
    <p:sldId id="1412" r:id="rId8"/>
    <p:sldId id="1422" r:id="rId9"/>
    <p:sldId id="1424" r:id="rId10"/>
    <p:sldId id="1425" r:id="rId11"/>
    <p:sldId id="1400" r:id="rId12"/>
    <p:sldId id="1415" r:id="rId13"/>
    <p:sldId id="1416" r:id="rId14"/>
    <p:sldId id="139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2" userDrawn="1">
          <p15:clr>
            <a:srgbClr val="A4A3A4"/>
          </p15:clr>
        </p15:guide>
        <p15:guide id="2" pos="3937" userDrawn="1">
          <p15:clr>
            <a:srgbClr val="A4A3A4"/>
          </p15:clr>
        </p15:guide>
      </p15:sldGuideLst>
    </p:ext>
    <p:ext uri="{2D200454-40CA-4A62-9FC3-DE9A4176ACB9}">
      <p15:notesGuideLst xmlns:p15="http://schemas.microsoft.com/office/powerpoint/2012/main">
        <p15:guide id="1" orient="horz" pos="2910">
          <p15:clr>
            <a:srgbClr val="A4A3A4"/>
          </p15:clr>
        </p15:guide>
        <p15:guide id="2" pos="221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3" clrIdx="0">
    <p:extLst>
      <p:ext uri="{19B8F6BF-5375-455C-9EA6-DF929625EA0E}">
        <p15:presenceInfo xmlns:p15="http://schemas.microsoft.com/office/powerpoint/2012/main" userId="9571419b99cd43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8DD6"/>
    <a:srgbClr val="30A8C4"/>
    <a:srgbClr val="1E4E97"/>
    <a:srgbClr val="00B0F0"/>
    <a:srgbClr val="FFD247"/>
    <a:srgbClr val="C68F06"/>
    <a:srgbClr val="292729"/>
    <a:srgbClr val="E0D3CD"/>
    <a:srgbClr val="91949D"/>
    <a:srgbClr val="292B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3394" autoAdjust="0"/>
  </p:normalViewPr>
  <p:slideViewPr>
    <p:cSldViewPr>
      <p:cViewPr varScale="1">
        <p:scale>
          <a:sx n="114" d="100"/>
          <a:sy n="114" d="100"/>
        </p:scale>
        <p:origin x="474" y="108"/>
      </p:cViewPr>
      <p:guideLst>
        <p:guide orient="horz" pos="2182"/>
        <p:guide pos="3937"/>
      </p:guideLst>
    </p:cSldViewPr>
  </p:slideViewPr>
  <p:outlineViewPr>
    <p:cViewPr>
      <p:scale>
        <a:sx n="33" d="100"/>
        <a:sy n="33" d="100"/>
      </p:scale>
      <p:origin x="0" y="-276"/>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87" d="100"/>
          <a:sy n="87" d="100"/>
        </p:scale>
        <p:origin x="3840" y="78"/>
      </p:cViewPr>
      <p:guideLst>
        <p:guide orient="horz" pos="2910"/>
        <p:guide pos="221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3B94A8E-DAB6-47F6-B0B1-D30380E5C5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85B38FA0-8D37-4C18-9A7A-D78259FD66C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5874D7-D8AE-40EF-B3ED-8F3A9EC7EEB7}" type="datetimeFigureOut">
              <a:rPr lang="zh-CN" altLang="en-US" smtClean="0"/>
              <a:t>2021/1/20</a:t>
            </a:fld>
            <a:endParaRPr lang="zh-CN" altLang="en-US"/>
          </a:p>
        </p:txBody>
      </p:sp>
      <p:sp>
        <p:nvSpPr>
          <p:cNvPr id="4" name="页脚占位符 3">
            <a:extLst>
              <a:ext uri="{FF2B5EF4-FFF2-40B4-BE49-F238E27FC236}">
                <a16:creationId xmlns:a16="http://schemas.microsoft.com/office/drawing/2014/main" id="{88E70499-7872-412D-B427-C0D0F49E6F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4A4C1BB4-2947-423F-9D9D-36B1F88823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0ED4A2B-033E-48AA-9216-B33ADE0F93EF}" type="slidenum">
              <a:rPr lang="zh-CN" altLang="en-US" smtClean="0"/>
              <a:t>‹#›</a:t>
            </a:fld>
            <a:endParaRPr lang="zh-CN" altLang="en-US"/>
          </a:p>
        </p:txBody>
      </p:sp>
    </p:spTree>
    <p:extLst>
      <p:ext uri="{BB962C8B-B14F-4D97-AF65-F5344CB8AC3E}">
        <p14:creationId xmlns:p14="http://schemas.microsoft.com/office/powerpoint/2010/main" val="260962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2A5992-9D73-4015-9385-ABE035416B29}" type="datetimeFigureOut">
              <a:rPr lang="zh-CN" altLang="en-US" smtClean="0"/>
              <a:t>2021/1/20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95A699-AB68-4A20-99FB-6F69DC266D4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2565" algn="l" defTabSz="913765" rtl="0" eaLnBrk="1" latinLnBrk="0" hangingPunct="1">
      <a:defRPr sz="1200" kern="1200">
        <a:solidFill>
          <a:schemeClr val="tx1"/>
        </a:solidFill>
        <a:latin typeface="+mn-lt"/>
        <a:ea typeface="+mn-ea"/>
        <a:cs typeface="+mn-cs"/>
      </a:defRPr>
    </a:lvl7pPr>
    <a:lvl8pPr marL="3199765" algn="l" defTabSz="913765" rtl="0" eaLnBrk="1" latinLnBrk="0" hangingPunct="1">
      <a:defRPr sz="1200" kern="1200">
        <a:solidFill>
          <a:schemeClr val="tx1"/>
        </a:solidFill>
        <a:latin typeface="+mn-lt"/>
        <a:ea typeface="+mn-ea"/>
        <a:cs typeface="+mn-cs"/>
      </a:defRPr>
    </a:lvl8pPr>
    <a:lvl9pPr marL="3656965"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blog.csdn.net/weixin_44106912/article/details/103537047"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jianshu.com/p/bebead93e930"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jianshu.com/p/7a2d072a6c3e"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cnblogs.com/manshufeier/p/9583070.htm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blog.csdn.net/weixin_44106912/article/details/103537047"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blog.csdn.net/weixin_44106912/article/details/103537047"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89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ln>
        </p:spPr>
        <p:txBody>
          <a:bodyPr/>
          <a:lstStyle/>
          <a:p>
            <a:fld id="{9295031C-36FB-4BFB-B547-5049AC3C4D20}" type="slidenum">
              <a:rPr lang="zh-CN" altLang="en-US"/>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https://blog.csdn.net/weixin_44106912/article/details/103537047</a:t>
            </a:r>
            <a:endParaRPr lang="zh-CN" altLang="en-US" dirty="0"/>
          </a:p>
        </p:txBody>
      </p:sp>
      <p:sp>
        <p:nvSpPr>
          <p:cNvPr id="4" name="灯片编号占位符 3"/>
          <p:cNvSpPr>
            <a:spLocks noGrp="1"/>
          </p:cNvSpPr>
          <p:nvPr>
            <p:ph type="sldNum" sz="quarter" idx="5"/>
          </p:nvPr>
        </p:nvSpPr>
        <p:spPr/>
        <p:txBody>
          <a:bodyPr/>
          <a:lstStyle/>
          <a:p>
            <a:fld id="{7795A699-AB68-4A20-99FB-6F69DC266D45}" type="slidenum">
              <a:rPr lang="zh-CN" altLang="en-US" smtClean="0"/>
              <a:t>10</a:t>
            </a:fld>
            <a:endParaRPr lang="zh-CN" altLang="en-US"/>
          </a:p>
        </p:txBody>
      </p:sp>
    </p:spTree>
    <p:extLst>
      <p:ext uri="{BB962C8B-B14F-4D97-AF65-F5344CB8AC3E}">
        <p14:creationId xmlns:p14="http://schemas.microsoft.com/office/powerpoint/2010/main" val="176076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https://www.jianshu.com/p/bebead93e930</a:t>
            </a:r>
            <a:endParaRPr lang="zh-CN" altLang="en-US" dirty="0"/>
          </a:p>
        </p:txBody>
      </p:sp>
      <p:sp>
        <p:nvSpPr>
          <p:cNvPr id="4" name="灯片编号占位符 3"/>
          <p:cNvSpPr>
            <a:spLocks noGrp="1"/>
          </p:cNvSpPr>
          <p:nvPr>
            <p:ph type="sldNum" sz="quarter" idx="5"/>
          </p:nvPr>
        </p:nvSpPr>
        <p:spPr/>
        <p:txBody>
          <a:bodyPr/>
          <a:lstStyle/>
          <a:p>
            <a:fld id="{7795A699-AB68-4A20-99FB-6F69DC266D45}" type="slidenum">
              <a:rPr lang="zh-CN" altLang="en-US" smtClean="0"/>
              <a:t>13</a:t>
            </a:fld>
            <a:endParaRPr lang="zh-CN" altLang="en-US"/>
          </a:p>
        </p:txBody>
      </p:sp>
    </p:spTree>
    <p:extLst>
      <p:ext uri="{BB962C8B-B14F-4D97-AF65-F5344CB8AC3E}">
        <p14:creationId xmlns:p14="http://schemas.microsoft.com/office/powerpoint/2010/main" val="3094412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89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
        <p:nvSpPr>
          <p:cNvPr id="38916" name="灯片编号占位符 3"/>
          <p:cNvSpPr>
            <a:spLocks noGrp="1"/>
          </p:cNvSpPr>
          <p:nvPr>
            <p:ph type="sldNum" sz="quarter" idx="5"/>
          </p:nvPr>
        </p:nvSpPr>
        <p:spPr bwMode="auto">
          <a:noFill/>
          <a:ln>
            <a:miter lim="800000"/>
          </a:ln>
        </p:spPr>
        <p:txBody>
          <a:bodyPr/>
          <a:lstStyle/>
          <a:p>
            <a:fld id="{9295031C-36FB-4BFB-B547-5049AC3C4D20}" type="slidenum">
              <a:rPr lang="zh-CN" altLang="en-US"/>
              <a:t>14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3627661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95A699-AB68-4A20-99FB-6F69DC266D45}" type="slidenum">
              <a:rPr lang="zh-CN" altLang="en-US" smtClean="0"/>
              <a:t>3</a:t>
            </a:fld>
            <a:endParaRPr lang="zh-CN" altLang="en-US"/>
          </a:p>
        </p:txBody>
      </p:sp>
    </p:spTree>
    <p:extLst>
      <p:ext uri="{BB962C8B-B14F-4D97-AF65-F5344CB8AC3E}">
        <p14:creationId xmlns:p14="http://schemas.microsoft.com/office/powerpoint/2010/main" val="3108061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95A699-AB68-4A20-99FB-6F69DC266D45}" type="slidenum">
              <a:rPr lang="zh-CN" altLang="en-US" smtClean="0"/>
              <a:t>4</a:t>
            </a:fld>
            <a:endParaRPr lang="zh-CN" altLang="en-US"/>
          </a:p>
        </p:txBody>
      </p:sp>
    </p:spTree>
    <p:extLst>
      <p:ext uri="{BB962C8B-B14F-4D97-AF65-F5344CB8AC3E}">
        <p14:creationId xmlns:p14="http://schemas.microsoft.com/office/powerpoint/2010/main" val="3896363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https://www.jianshu.com/p/7a2d072a6c3e</a:t>
            </a:r>
            <a:endParaRPr lang="en-US" altLang="zh-CN" dirty="0"/>
          </a:p>
          <a:p>
            <a:endParaRPr lang="en-US" altLang="zh-CN" dirty="0"/>
          </a:p>
          <a:p>
            <a:r>
              <a:rPr lang="en-US" altLang="zh-CN" dirty="0">
                <a:hlinkClick r:id="rId4"/>
              </a:rPr>
              <a:t>https://www.cnblogs.com/manshufeier/p/9583070.html</a:t>
            </a:r>
            <a:endParaRPr lang="zh-CN" altLang="en-US" dirty="0"/>
          </a:p>
        </p:txBody>
      </p:sp>
      <p:sp>
        <p:nvSpPr>
          <p:cNvPr id="4" name="灯片编号占位符 3"/>
          <p:cNvSpPr>
            <a:spLocks noGrp="1"/>
          </p:cNvSpPr>
          <p:nvPr>
            <p:ph type="sldNum" sz="quarter" idx="5"/>
          </p:nvPr>
        </p:nvSpPr>
        <p:spPr/>
        <p:txBody>
          <a:bodyPr/>
          <a:lstStyle/>
          <a:p>
            <a:fld id="{7795A699-AB68-4A20-99FB-6F69DC266D45}" type="slidenum">
              <a:rPr lang="zh-CN" altLang="en-US" smtClean="0"/>
              <a:t>5</a:t>
            </a:fld>
            <a:endParaRPr lang="zh-CN" altLang="en-US"/>
          </a:p>
        </p:txBody>
      </p:sp>
    </p:spTree>
    <p:extLst>
      <p:ext uri="{BB962C8B-B14F-4D97-AF65-F5344CB8AC3E}">
        <p14:creationId xmlns:p14="http://schemas.microsoft.com/office/powerpoint/2010/main" val="1878059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95A699-AB68-4A20-99FB-6F69DC266D45}" type="slidenum">
              <a:rPr lang="zh-CN" altLang="en-US" smtClean="0"/>
              <a:t>6</a:t>
            </a:fld>
            <a:endParaRPr lang="zh-CN" altLang="en-US"/>
          </a:p>
        </p:txBody>
      </p:sp>
    </p:spTree>
    <p:extLst>
      <p:ext uri="{BB962C8B-B14F-4D97-AF65-F5344CB8AC3E}">
        <p14:creationId xmlns:p14="http://schemas.microsoft.com/office/powerpoint/2010/main" val="2493304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95A699-AB68-4A20-99FB-6F69DC266D45}" type="slidenum">
              <a:rPr lang="zh-CN" altLang="en-US" smtClean="0"/>
              <a:t>7</a:t>
            </a:fld>
            <a:endParaRPr lang="zh-CN" altLang="en-US"/>
          </a:p>
        </p:txBody>
      </p:sp>
    </p:spTree>
    <p:extLst>
      <p:ext uri="{BB962C8B-B14F-4D97-AF65-F5344CB8AC3E}">
        <p14:creationId xmlns:p14="http://schemas.microsoft.com/office/powerpoint/2010/main" val="50674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lang="en-US" altLang="zh-CN" dirty="0">
                <a:hlinkClick r:id="rId3"/>
              </a:rPr>
              <a:t>https://blog.csdn.net/weixin_44106912/article/details/103537047</a:t>
            </a:r>
            <a:endParaRPr lang="zh-CN" altLang="en-US" dirty="0"/>
          </a:p>
        </p:txBody>
      </p:sp>
      <p:sp>
        <p:nvSpPr>
          <p:cNvPr id="4" name="灯片编号占位符 3"/>
          <p:cNvSpPr>
            <a:spLocks noGrp="1"/>
          </p:cNvSpPr>
          <p:nvPr>
            <p:ph type="sldNum" sz="quarter" idx="5"/>
          </p:nvPr>
        </p:nvSpPr>
        <p:spPr/>
        <p:txBody>
          <a:bodyPr/>
          <a:lstStyle/>
          <a:p>
            <a:fld id="{7795A699-AB68-4A20-99FB-6F69DC266D45}" type="slidenum">
              <a:rPr lang="zh-CN" altLang="en-US" smtClean="0"/>
              <a:t>8</a:t>
            </a:fld>
            <a:endParaRPr lang="zh-CN" altLang="en-US"/>
          </a:p>
        </p:txBody>
      </p:sp>
    </p:spTree>
    <p:extLst>
      <p:ext uri="{BB962C8B-B14F-4D97-AF65-F5344CB8AC3E}">
        <p14:creationId xmlns:p14="http://schemas.microsoft.com/office/powerpoint/2010/main" val="809050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https://blog.csdn.net/weixin_44106912/article/details/103537047</a:t>
            </a:r>
            <a:endParaRPr lang="zh-CN" altLang="en-US" dirty="0"/>
          </a:p>
        </p:txBody>
      </p:sp>
      <p:sp>
        <p:nvSpPr>
          <p:cNvPr id="4" name="灯片编号占位符 3"/>
          <p:cNvSpPr>
            <a:spLocks noGrp="1"/>
          </p:cNvSpPr>
          <p:nvPr>
            <p:ph type="sldNum" sz="quarter" idx="5"/>
          </p:nvPr>
        </p:nvSpPr>
        <p:spPr/>
        <p:txBody>
          <a:bodyPr/>
          <a:lstStyle/>
          <a:p>
            <a:fld id="{7795A699-AB68-4A20-99FB-6F69DC266D45}" type="slidenum">
              <a:rPr lang="zh-CN" altLang="en-US" smtClean="0"/>
              <a:t>9</a:t>
            </a:fld>
            <a:endParaRPr lang="zh-CN" altLang="en-US"/>
          </a:p>
        </p:txBody>
      </p:sp>
    </p:spTree>
    <p:extLst>
      <p:ext uri="{BB962C8B-B14F-4D97-AF65-F5344CB8AC3E}">
        <p14:creationId xmlns:p14="http://schemas.microsoft.com/office/powerpoint/2010/main" val="23761154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61BD0C8-D35A-439E-96FB-C8D4A6430554}" type="datetimeFigureOut">
              <a:rPr lang="zh-CN" altLang="en-US" smtClean="0"/>
              <a:t>2021/1/20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0F15A6-E82C-4E1E-834E-C415C51F7DF3}" type="slidenum">
              <a:rPr lang="zh-CN" altLang="en-US" smtClean="0"/>
              <a:t>‹#›</a:t>
            </a:fld>
            <a:endParaRPr lang="zh-CN" altLang="en-US"/>
          </a:p>
        </p:txBody>
      </p:sp>
      <p:pic>
        <p:nvPicPr>
          <p:cNvPr id="7" name="图片 6" descr="整个">
            <a:extLst>
              <a:ext uri="{FF2B5EF4-FFF2-40B4-BE49-F238E27FC236}">
                <a16:creationId xmlns:a16="http://schemas.microsoft.com/office/drawing/2014/main" id="{B0528851-2A85-45DA-B526-9C764540B047}"/>
              </a:ext>
            </a:extLst>
          </p:cNvPr>
          <p:cNvPicPr>
            <a:picLocks noChangeAspect="1"/>
          </p:cNvPicPr>
          <p:nvPr userDrawn="1"/>
        </p:nvPicPr>
        <p:blipFill>
          <a:blip r:embed="rId2"/>
          <a:stretch>
            <a:fillRect/>
          </a:stretch>
        </p:blipFill>
        <p:spPr>
          <a:xfrm>
            <a:off x="10821035" y="70485"/>
            <a:ext cx="1242695" cy="1087120"/>
          </a:xfrm>
          <a:prstGeom prst="rect">
            <a:avLst/>
          </a:prstGeom>
        </p:spPr>
      </p:pic>
    </p:spTree>
    <p:extLst>
      <p:ext uri="{BB962C8B-B14F-4D97-AF65-F5344CB8AC3E}">
        <p14:creationId xmlns:p14="http://schemas.microsoft.com/office/powerpoint/2010/main" val="2600292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正文版式">
    <p:spTree>
      <p:nvGrpSpPr>
        <p:cNvPr id="1" name=""/>
        <p:cNvGrpSpPr/>
        <p:nvPr/>
      </p:nvGrpSpPr>
      <p:grpSpPr>
        <a:xfrm>
          <a:off x="0" y="0"/>
          <a:ext cx="0" cy="0"/>
          <a:chOff x="0" y="0"/>
          <a:chExt cx="0" cy="0"/>
        </a:xfrm>
      </p:grpSpPr>
      <p:sp>
        <p:nvSpPr>
          <p:cNvPr id="10" name="矩形 9"/>
          <p:cNvSpPr/>
          <p:nvPr userDrawn="1"/>
        </p:nvSpPr>
        <p:spPr>
          <a:xfrm>
            <a:off x="1" y="285720"/>
            <a:ext cx="380961" cy="57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sp>
        <p:nvSpPr>
          <p:cNvPr id="2" name="矩形 1"/>
          <p:cNvSpPr/>
          <p:nvPr userDrawn="1"/>
        </p:nvSpPr>
        <p:spPr>
          <a:xfrm>
            <a:off x="1" y="285720"/>
            <a:ext cx="380961" cy="571489"/>
          </a:xfrm>
          <a:prstGeom prst="rect">
            <a:avLst/>
          </a:prstGeom>
          <a:solidFill>
            <a:srgbClr val="218D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p>
        </p:txBody>
      </p:sp>
      <p:sp>
        <p:nvSpPr>
          <p:cNvPr id="11" name="标题占位符 1">
            <a:extLst>
              <a:ext uri="{FF2B5EF4-FFF2-40B4-BE49-F238E27FC236}">
                <a16:creationId xmlns:a16="http://schemas.microsoft.com/office/drawing/2014/main" id="{EA6C54D6-C8C8-4305-995F-2B10D81B93BB}"/>
              </a:ext>
            </a:extLst>
          </p:cNvPr>
          <p:cNvSpPr>
            <a:spLocks noGrp="1"/>
          </p:cNvSpPr>
          <p:nvPr>
            <p:ph type="title" hasCustomPrompt="1"/>
          </p:nvPr>
        </p:nvSpPr>
        <p:spPr>
          <a:xfrm>
            <a:off x="380961" y="274631"/>
            <a:ext cx="11430121" cy="582579"/>
          </a:xfrm>
          <a:prstGeom prst="rect">
            <a:avLst/>
          </a:prstGeom>
        </p:spPr>
        <p:txBody>
          <a:bodyPr vert="horz" lIns="91440" tIns="45720" rIns="91440" bIns="45720" rtlCol="0" anchor="ctr">
            <a:noAutofit/>
          </a:bodyPr>
          <a:lstStyle>
            <a:lvl1pPr>
              <a:defRPr>
                <a:latin typeface="思源黑体 CN Medium" panose="020B0600000000000000" pitchFamily="34" charset="-122"/>
                <a:ea typeface="思源黑体 CN Medium" panose="020B0600000000000000" pitchFamily="34" charset="-122"/>
              </a:defRPr>
            </a:lvl1pPr>
          </a:lstStyle>
          <a:p>
            <a:r>
              <a:rPr lang="zh-CN" altLang="en-US" dirty="0"/>
              <a:t>单击此处编辑标题样式</a:t>
            </a:r>
          </a:p>
        </p:txBody>
      </p:sp>
      <p:sp>
        <p:nvSpPr>
          <p:cNvPr id="6" name="文本占位符 10">
            <a:extLst>
              <a:ext uri="{FF2B5EF4-FFF2-40B4-BE49-F238E27FC236}">
                <a16:creationId xmlns:a16="http://schemas.microsoft.com/office/drawing/2014/main" id="{BC0E6AFA-BE06-4A56-B047-70A6D6CA60FD}"/>
              </a:ext>
            </a:extLst>
          </p:cNvPr>
          <p:cNvSpPr>
            <a:spLocks noGrp="1"/>
          </p:cNvSpPr>
          <p:nvPr>
            <p:ph type="body" sz="quarter" idx="12" hasCustomPrompt="1"/>
          </p:nvPr>
        </p:nvSpPr>
        <p:spPr>
          <a:xfrm>
            <a:off x="897312" y="1181070"/>
            <a:ext cx="10397376" cy="5200601"/>
          </a:xfrm>
          <a:prstGeom prst="rect">
            <a:avLst/>
          </a:prstGeom>
        </p:spPr>
        <p:txBody>
          <a:bodyPr/>
          <a:lstStyle>
            <a:lvl1pPr marL="457005" indent="-457005">
              <a:buClr>
                <a:srgbClr val="1577BA"/>
              </a:buClr>
              <a:buFont typeface="Arial" panose="020B0604020202020204" pitchFamily="34" charset="0"/>
              <a:buChar char="•"/>
              <a:defRPr lang="zh-CN" altLang="en-US" sz="3387" b="0" kern="1200" dirty="0" smtClean="0">
                <a:solidFill>
                  <a:srgbClr val="1577BA"/>
                </a:solidFill>
                <a:latin typeface="思源黑体 CN Normal" panose="020B0400000000000000" pitchFamily="34" charset="-122"/>
                <a:ea typeface="思源黑体 CN Normal" panose="020B0400000000000000" pitchFamily="34" charset="-122"/>
                <a:cs typeface="+mn-cs"/>
              </a:defRPr>
            </a:lvl1pPr>
            <a:lvl2pPr>
              <a:defRPr sz="2540"/>
            </a:lvl2pPr>
          </a:lstStyle>
          <a:p>
            <a:pPr marL="457005" lvl="0" indent="-457005" algn="l" defTabSz="1219130" rtl="0" eaLnBrk="1" latinLnBrk="0" hangingPunct="1">
              <a:lnSpc>
                <a:spcPct val="150000"/>
              </a:lnSpc>
              <a:spcBef>
                <a:spcPts val="131"/>
              </a:spcBef>
              <a:buFont typeface="Arial" panose="020B0604020202020204" pitchFamily="34" charset="0"/>
              <a:buChar char="•"/>
            </a:pPr>
            <a:r>
              <a:rPr lang="zh-CN" altLang="en-US" dirty="0"/>
              <a:t>编辑文本样式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7" name="图片 6" descr="整个">
            <a:extLst>
              <a:ext uri="{FF2B5EF4-FFF2-40B4-BE49-F238E27FC236}">
                <a16:creationId xmlns:a16="http://schemas.microsoft.com/office/drawing/2014/main" id="{B09C0513-C3E1-4A40-AA3F-C4651DE4B5BA}"/>
              </a:ext>
            </a:extLst>
          </p:cNvPr>
          <p:cNvPicPr>
            <a:picLocks noChangeAspect="1"/>
          </p:cNvPicPr>
          <p:nvPr userDrawn="1"/>
        </p:nvPicPr>
        <p:blipFill>
          <a:blip r:embed="rId2"/>
          <a:stretch>
            <a:fillRect/>
          </a:stretch>
        </p:blipFill>
        <p:spPr>
          <a:xfrm>
            <a:off x="10821035" y="70485"/>
            <a:ext cx="1242695" cy="1087120"/>
          </a:xfrm>
          <a:prstGeom prst="rect">
            <a:avLst/>
          </a:prstGeom>
        </p:spPr>
      </p:pic>
    </p:spTree>
    <p:extLst>
      <p:ext uri="{BB962C8B-B14F-4D97-AF65-F5344CB8AC3E}">
        <p14:creationId xmlns:p14="http://schemas.microsoft.com/office/powerpoint/2010/main" val="300597490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小节页版式">
    <p:spTree>
      <p:nvGrpSpPr>
        <p:cNvPr id="1" name=""/>
        <p:cNvGrpSpPr/>
        <p:nvPr/>
      </p:nvGrpSpPr>
      <p:grpSpPr>
        <a:xfrm>
          <a:off x="0" y="0"/>
          <a:ext cx="0" cy="0"/>
          <a:chOff x="0" y="0"/>
          <a:chExt cx="0" cy="0"/>
        </a:xfrm>
      </p:grpSpPr>
      <p:sp>
        <p:nvSpPr>
          <p:cNvPr id="14" name="文本占位符 13">
            <a:extLst>
              <a:ext uri="{FF2B5EF4-FFF2-40B4-BE49-F238E27FC236}">
                <a16:creationId xmlns:a16="http://schemas.microsoft.com/office/drawing/2014/main" id="{25FC87A2-50F7-49CD-BC95-57A6C8AE6ABE}"/>
              </a:ext>
            </a:extLst>
          </p:cNvPr>
          <p:cNvSpPr>
            <a:spLocks noGrp="1"/>
          </p:cNvSpPr>
          <p:nvPr>
            <p:ph type="body" sz="quarter" idx="11" hasCustomPrompt="1"/>
          </p:nvPr>
        </p:nvSpPr>
        <p:spPr>
          <a:xfrm>
            <a:off x="3928934" y="4265083"/>
            <a:ext cx="4334132" cy="532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ctr">
              <a:buNone/>
              <a:defRPr lang="zh-CN" altLang="en-US" sz="3175" dirty="0">
                <a:latin typeface="思源黑体 CN Bold" panose="020B0800000000000000" charset="-122"/>
                <a:ea typeface="思源黑体 CN Bold" panose="020B0800000000000000" charset="-122"/>
              </a:defRPr>
            </a:lvl1pPr>
          </a:lstStyle>
          <a:p>
            <a:pPr marL="0" lvl="0" algn="ctr" defTabSz="645185"/>
            <a:r>
              <a:rPr lang="zh-CN" altLang="en-US" dirty="0"/>
              <a:t>点击编辑小节标题</a:t>
            </a:r>
          </a:p>
        </p:txBody>
      </p:sp>
      <p:sp>
        <p:nvSpPr>
          <p:cNvPr id="3" name="Oval 5">
            <a:extLst>
              <a:ext uri="{FF2B5EF4-FFF2-40B4-BE49-F238E27FC236}">
                <a16:creationId xmlns:a16="http://schemas.microsoft.com/office/drawing/2014/main" id="{53BB81F4-4FD9-4FA9-862E-E761407242EE}"/>
              </a:ext>
            </a:extLst>
          </p:cNvPr>
          <p:cNvSpPr>
            <a:spLocks noChangeArrowheads="1"/>
          </p:cNvSpPr>
          <p:nvPr userDrawn="1"/>
        </p:nvSpPr>
        <p:spPr bwMode="auto">
          <a:xfrm>
            <a:off x="4969689" y="1339866"/>
            <a:ext cx="2255846" cy="2265249"/>
          </a:xfrm>
          <a:prstGeom prst="ellipse">
            <a:avLst/>
          </a:prstGeom>
          <a:solidFill>
            <a:srgbClr val="30A8C4"/>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399">
              <a:solidFill>
                <a:srgbClr val="1475B2"/>
              </a:solidFill>
              <a:latin typeface="微软雅黑" panose="020B0503020204020204" pitchFamily="34" charset="-122"/>
              <a:ea typeface="微软雅黑" panose="020B0503020204020204" pitchFamily="34" charset="-122"/>
            </a:endParaRPr>
          </a:p>
        </p:txBody>
      </p:sp>
      <p:sp>
        <p:nvSpPr>
          <p:cNvPr id="4" name="Freeform 8">
            <a:extLst>
              <a:ext uri="{FF2B5EF4-FFF2-40B4-BE49-F238E27FC236}">
                <a16:creationId xmlns:a16="http://schemas.microsoft.com/office/drawing/2014/main" id="{CDDE9BC8-0616-49F7-BFAE-2BADD4FD35BE}"/>
              </a:ext>
            </a:extLst>
          </p:cNvPr>
          <p:cNvSpPr/>
          <p:nvPr userDrawn="1"/>
        </p:nvSpPr>
        <p:spPr bwMode="auto">
          <a:xfrm>
            <a:off x="4858569" y="2462172"/>
            <a:ext cx="2478096" cy="1254063"/>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2399">
              <a:latin typeface="微软雅黑" panose="020B0503020204020204" pitchFamily="34" charset="-122"/>
              <a:ea typeface="微软雅黑" panose="020B0503020204020204" pitchFamily="34" charset="-122"/>
            </a:endParaRPr>
          </a:p>
        </p:txBody>
      </p:sp>
      <p:sp>
        <p:nvSpPr>
          <p:cNvPr id="5" name="Oval 9">
            <a:extLst>
              <a:ext uri="{FF2B5EF4-FFF2-40B4-BE49-F238E27FC236}">
                <a16:creationId xmlns:a16="http://schemas.microsoft.com/office/drawing/2014/main" id="{DD3E640C-F295-48BA-9A92-8002506DB6A9}"/>
              </a:ext>
            </a:extLst>
          </p:cNvPr>
          <p:cNvSpPr>
            <a:spLocks noChangeArrowheads="1"/>
          </p:cNvSpPr>
          <p:nvPr userDrawn="1"/>
        </p:nvSpPr>
        <p:spPr bwMode="auto">
          <a:xfrm>
            <a:off x="7266808" y="2379623"/>
            <a:ext cx="139701" cy="139693"/>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399">
              <a:latin typeface="微软雅黑" panose="020B0503020204020204" pitchFamily="34" charset="-122"/>
              <a:ea typeface="微软雅黑" panose="020B0503020204020204" pitchFamily="34" charset="-122"/>
            </a:endParaRPr>
          </a:p>
        </p:txBody>
      </p:sp>
      <p:sp>
        <p:nvSpPr>
          <p:cNvPr id="6" name="Oval 10">
            <a:extLst>
              <a:ext uri="{FF2B5EF4-FFF2-40B4-BE49-F238E27FC236}">
                <a16:creationId xmlns:a16="http://schemas.microsoft.com/office/drawing/2014/main" id="{AA61C3E7-406A-4941-8473-2CF8B63ED714}"/>
              </a:ext>
            </a:extLst>
          </p:cNvPr>
          <p:cNvSpPr>
            <a:spLocks noChangeArrowheads="1"/>
          </p:cNvSpPr>
          <p:nvPr userDrawn="1"/>
        </p:nvSpPr>
        <p:spPr bwMode="auto">
          <a:xfrm>
            <a:off x="4787130" y="2379623"/>
            <a:ext cx="138114" cy="139693"/>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399">
              <a:latin typeface="微软雅黑" panose="020B0503020204020204" pitchFamily="34" charset="-122"/>
              <a:ea typeface="微软雅黑" panose="020B0503020204020204" pitchFamily="34" charset="-122"/>
            </a:endParaRPr>
          </a:p>
        </p:txBody>
      </p:sp>
      <p:cxnSp>
        <p:nvCxnSpPr>
          <p:cNvPr id="8" name="直接连接符 15">
            <a:extLst>
              <a:ext uri="{FF2B5EF4-FFF2-40B4-BE49-F238E27FC236}">
                <a16:creationId xmlns:a16="http://schemas.microsoft.com/office/drawing/2014/main" id="{F100A95F-33C9-4843-935E-18B401549000}"/>
              </a:ext>
            </a:extLst>
          </p:cNvPr>
          <p:cNvCxnSpPr>
            <a:cxnSpLocks noChangeShapeType="1"/>
          </p:cNvCxnSpPr>
          <p:nvPr userDrawn="1"/>
        </p:nvCxnSpPr>
        <p:spPr bwMode="auto">
          <a:xfrm>
            <a:off x="3144055" y="4111499"/>
            <a:ext cx="5903933"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文本占位符 11">
            <a:extLst>
              <a:ext uri="{FF2B5EF4-FFF2-40B4-BE49-F238E27FC236}">
                <a16:creationId xmlns:a16="http://schemas.microsoft.com/office/drawing/2014/main" id="{207E5A8C-5A43-4E29-9DEC-6CAB2C3AB75A}"/>
              </a:ext>
            </a:extLst>
          </p:cNvPr>
          <p:cNvSpPr>
            <a:spLocks noGrp="1"/>
          </p:cNvSpPr>
          <p:nvPr>
            <p:ph type="body" sz="quarter" idx="10" hasCustomPrompt="1"/>
          </p:nvPr>
        </p:nvSpPr>
        <p:spPr>
          <a:xfrm>
            <a:off x="5251858" y="1710644"/>
            <a:ext cx="1688284" cy="1477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0" indent="0" algn="ctr">
              <a:buNone/>
              <a:defRPr lang="zh-CN" altLang="en-US" sz="10002" dirty="0">
                <a:solidFill>
                  <a:srgbClr val="F8F8F8"/>
                </a:solidFill>
                <a:latin typeface="思源黑体 CN Medium" panose="020B0600000000000000" pitchFamily="34" charset="-122"/>
                <a:ea typeface="思源黑体 CN Medium" panose="020B0600000000000000" pitchFamily="34" charset="-122"/>
              </a:defRPr>
            </a:lvl1pPr>
          </a:lstStyle>
          <a:p>
            <a:pPr marL="0" lvl="0" defTabSz="645185"/>
            <a:r>
              <a:rPr lang="en-US" altLang="zh-CN" dirty="0"/>
              <a:t>01</a:t>
            </a:r>
            <a:endParaRPr lang="zh-CN" altLang="en-US" dirty="0"/>
          </a:p>
        </p:txBody>
      </p:sp>
    </p:spTree>
    <p:extLst>
      <p:ext uri="{BB962C8B-B14F-4D97-AF65-F5344CB8AC3E}">
        <p14:creationId xmlns:p14="http://schemas.microsoft.com/office/powerpoint/2010/main" val="91366417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854A03-91AF-448A-9954-517C0577E5F0}" type="datetimeFigureOut">
              <a:rPr lang="zh-CN" altLang="en-US" smtClean="0"/>
              <a:t>2021/1/20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EFC946-6D13-4F8C-9740-992A906A613E}" type="slidenum">
              <a:rPr lang="zh-CN" altLang="en-US" smtClean="0"/>
              <a:t>‹#›</a:t>
            </a:fld>
            <a:endParaRPr lang="zh-CN" altLang="en-US"/>
          </a:p>
        </p:txBody>
      </p:sp>
    </p:spTree>
    <p:extLst>
      <p:ext uri="{BB962C8B-B14F-4D97-AF65-F5344CB8AC3E}">
        <p14:creationId xmlns:p14="http://schemas.microsoft.com/office/powerpoint/2010/main" val="1255514975"/>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extBox 25">
            <a:extLst>
              <a:ext uri="{FF2B5EF4-FFF2-40B4-BE49-F238E27FC236}">
                <a16:creationId xmlns:a16="http://schemas.microsoft.com/office/drawing/2014/main" id="{49701B7F-07D5-443D-9381-9AD27BE08749}"/>
              </a:ext>
            </a:extLst>
          </p:cNvPr>
          <p:cNvSpPr txBox="1"/>
          <p:nvPr/>
        </p:nvSpPr>
        <p:spPr>
          <a:xfrm>
            <a:off x="5062654" y="3789040"/>
            <a:ext cx="2066691" cy="400110"/>
          </a:xfrm>
          <a:prstGeom prst="rect">
            <a:avLst/>
          </a:prstGeom>
          <a:noFill/>
        </p:spPr>
        <p:txBody>
          <a:bodyPr wrap="square" rtlCol="0">
            <a:spAutoFit/>
          </a:bodyPr>
          <a:lstStyle/>
          <a:p>
            <a:pPr algn="ctr"/>
            <a:r>
              <a:rPr lang="zh-CN" altLang="en-US" sz="2000" b="1" dirty="0">
                <a:solidFill>
                  <a:srgbClr val="218DD6"/>
                </a:solidFill>
                <a:latin typeface="思源黑体 CN Medium" panose="020B0600000000000000" pitchFamily="34" charset="-122"/>
                <a:ea typeface="思源黑体 CN Medium" panose="020B0600000000000000" pitchFamily="34" charset="-122"/>
              </a:rPr>
              <a:t>主讲：思言</a:t>
            </a:r>
          </a:p>
        </p:txBody>
      </p:sp>
      <p:sp>
        <p:nvSpPr>
          <p:cNvPr id="7" name="TextBox 26">
            <a:extLst>
              <a:ext uri="{FF2B5EF4-FFF2-40B4-BE49-F238E27FC236}">
                <a16:creationId xmlns:a16="http://schemas.microsoft.com/office/drawing/2014/main" id="{1771061B-AF82-462E-88AC-05377E8A672F}"/>
              </a:ext>
            </a:extLst>
          </p:cNvPr>
          <p:cNvSpPr txBox="1"/>
          <p:nvPr/>
        </p:nvSpPr>
        <p:spPr>
          <a:xfrm>
            <a:off x="2014542" y="2420889"/>
            <a:ext cx="8185913" cy="1227516"/>
          </a:xfrm>
          <a:prstGeom prst="rect">
            <a:avLst/>
          </a:prstGeom>
          <a:noFill/>
        </p:spPr>
        <p:txBody>
          <a:bodyPr wrap="square" rtlCol="0">
            <a:spAutoFit/>
          </a:bodyPr>
          <a:lstStyle/>
          <a:p>
            <a:pPr algn="ctr">
              <a:lnSpc>
                <a:spcPct val="150000"/>
              </a:lnSpc>
            </a:pPr>
            <a:r>
              <a:rPr lang="zh-CN" altLang="en-US" sz="5500" dirty="0">
                <a:solidFill>
                  <a:schemeClr val="tx1">
                    <a:lumMod val="75000"/>
                    <a:lumOff val="25000"/>
                  </a:schemeClr>
                </a:solidFill>
                <a:latin typeface="思源黑体 CN Medium" panose="020B0600000000000000" pitchFamily="34" charset="-122"/>
                <a:ea typeface="思源黑体 CN Medium" panose="020B0600000000000000" pitchFamily="34" charset="-122"/>
              </a:rPr>
              <a:t>数据结构</a:t>
            </a:r>
            <a:r>
              <a:rPr lang="en-US" altLang="zh-CN" sz="5500" dirty="0">
                <a:solidFill>
                  <a:schemeClr val="tx1">
                    <a:lumMod val="75000"/>
                    <a:lumOff val="25000"/>
                  </a:schemeClr>
                </a:solidFill>
                <a:latin typeface="思源黑体 CN Medium" panose="020B0600000000000000" pitchFamily="34" charset="-122"/>
                <a:ea typeface="思源黑体 CN Medium" panose="020B0600000000000000" pitchFamily="34" charset="-122"/>
              </a:rPr>
              <a:t>-</a:t>
            </a:r>
            <a:r>
              <a:rPr lang="zh-CN" altLang="en-US" sz="5500">
                <a:solidFill>
                  <a:schemeClr val="tx1">
                    <a:lumMod val="75000"/>
                    <a:lumOff val="25000"/>
                  </a:schemeClr>
                </a:solidFill>
                <a:latin typeface="思源黑体 CN Medium" panose="020B0600000000000000" pitchFamily="34" charset="-122"/>
                <a:ea typeface="思源黑体 CN Medium" panose="020B0600000000000000" pitchFamily="34" charset="-122"/>
              </a:rPr>
              <a:t>链表</a:t>
            </a:r>
            <a:endParaRPr lang="zh-CN" altLang="en-US" sz="5500"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advTm="6000"/>
    </mc:Choice>
    <mc:Fallback xmlns="">
      <p:transition advClick="0" advTm="6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6DFAD-5D60-4A4E-9357-D1CC052F52E4}"/>
              </a:ext>
            </a:extLst>
          </p:cNvPr>
          <p:cNvSpPr>
            <a:spLocks noGrp="1"/>
          </p:cNvSpPr>
          <p:nvPr>
            <p:ph type="title"/>
          </p:nvPr>
        </p:nvSpPr>
        <p:spPr/>
        <p:txBody>
          <a:bodyPr/>
          <a:lstStyle/>
          <a:p>
            <a:r>
              <a:rPr lang="zh-CN" altLang="en-US" sz="4000" dirty="0"/>
              <a:t>链表</a:t>
            </a:r>
          </a:p>
        </p:txBody>
      </p:sp>
      <p:sp>
        <p:nvSpPr>
          <p:cNvPr id="8" name="文本框 10">
            <a:extLst>
              <a:ext uri="{FF2B5EF4-FFF2-40B4-BE49-F238E27FC236}">
                <a16:creationId xmlns:a16="http://schemas.microsoft.com/office/drawing/2014/main" id="{BFE0949E-DC24-4D34-A245-4EB782ADD43E}"/>
              </a:ext>
            </a:extLst>
          </p:cNvPr>
          <p:cNvSpPr txBox="1"/>
          <p:nvPr/>
        </p:nvSpPr>
        <p:spPr>
          <a:xfrm>
            <a:off x="822728" y="1556792"/>
            <a:ext cx="10992544" cy="3961982"/>
          </a:xfrm>
          <a:prstGeom prst="rect">
            <a:avLst/>
          </a:prstGeom>
          <a:ln w="12700">
            <a:miter lim="400000"/>
          </a:ln>
          <a:extLst>
            <a:ext uri="{C572A759-6A51-4108-AA02-DFA0A04FC94B}">
              <ma14:wrappingTextBoxFlag xmlns:ma14="http://schemas.microsoft.com/office/mac/drawingml/2011/main" xmlns="" val="1"/>
            </a:ext>
          </a:extLst>
        </p:spPr>
        <p:txBody>
          <a:bodyPr wrap="square" lIns="24192" rIns="24192">
            <a:spAutoFit/>
          </a:bodyPr>
          <a:lstStyle/>
          <a:p>
            <a:pPr marL="342900" indent="-342900" algn="just" defTabSz="483900">
              <a:lnSpc>
                <a:spcPct val="200000"/>
              </a:lnSpc>
              <a:buSzPct val="100000"/>
              <a:buFont typeface="Arial" panose="020B0604020202020204" pitchFamily="34" charset="0"/>
              <a:buChar char="•"/>
              <a:defRPr sz="3800">
                <a:latin typeface="Source Han Sans CN Normal"/>
                <a:ea typeface="Source Han Sans CN Normal"/>
                <a:cs typeface="Source Han Sans CN Normal"/>
                <a:sym typeface="Source Han Sans CN Normal"/>
              </a:defRPr>
            </a:pPr>
            <a:r>
              <a:rPr lang="en-US" altLang="zh-CN" sz="1600" dirty="0">
                <a:latin typeface="思源黑体 CN Medium" panose="020B0600000000000000" pitchFamily="34" charset="-122"/>
                <a:ea typeface="思源黑体 CN Medium" panose="020B0600000000000000" pitchFamily="34" charset="-122"/>
                <a:sym typeface="Source Han Sans CN Normal"/>
              </a:rPr>
              <a:t>append(element)</a:t>
            </a:r>
            <a:r>
              <a:rPr lang="zh-CN" altLang="en-US" sz="1600" dirty="0">
                <a:latin typeface="思源黑体 CN Medium" panose="020B0600000000000000" pitchFamily="34" charset="-122"/>
                <a:ea typeface="思源黑体 CN Medium" panose="020B0600000000000000" pitchFamily="34" charset="-122"/>
                <a:sym typeface="Source Han Sans CN Normal"/>
              </a:rPr>
              <a:t>：向列表尾部添加一个新的项</a:t>
            </a:r>
          </a:p>
          <a:p>
            <a:pPr marL="342900" indent="-342900" algn="just" defTabSz="483900">
              <a:lnSpc>
                <a:spcPct val="200000"/>
              </a:lnSpc>
              <a:buSzPct val="100000"/>
              <a:buFont typeface="Arial" panose="020B0604020202020204" pitchFamily="34" charset="0"/>
              <a:buChar char="•"/>
              <a:defRPr sz="3800">
                <a:latin typeface="Source Han Sans CN Normal"/>
                <a:ea typeface="Source Han Sans CN Normal"/>
                <a:cs typeface="Source Han Sans CN Normal"/>
                <a:sym typeface="Source Han Sans CN Normal"/>
              </a:defRPr>
            </a:pPr>
            <a:r>
              <a:rPr lang="en-US" altLang="zh-CN" sz="1600" dirty="0">
                <a:latin typeface="思源黑体 CN Medium" panose="020B0600000000000000" pitchFamily="34" charset="-122"/>
                <a:ea typeface="思源黑体 CN Medium" panose="020B0600000000000000" pitchFamily="34" charset="-122"/>
                <a:sym typeface="Source Han Sans CN Normal"/>
              </a:rPr>
              <a:t>insert(position, element)</a:t>
            </a:r>
            <a:r>
              <a:rPr lang="zh-CN" altLang="en-US" sz="1600" dirty="0">
                <a:latin typeface="思源黑体 CN Medium" panose="020B0600000000000000" pitchFamily="34" charset="-122"/>
                <a:ea typeface="思源黑体 CN Medium" panose="020B0600000000000000" pitchFamily="34" charset="-122"/>
                <a:sym typeface="Source Han Sans CN Normal"/>
              </a:rPr>
              <a:t>：向列表的特定位置插入一个新的项</a:t>
            </a:r>
          </a:p>
          <a:p>
            <a:pPr marL="342900" indent="-342900" algn="just" defTabSz="483900">
              <a:lnSpc>
                <a:spcPct val="200000"/>
              </a:lnSpc>
              <a:buSzPct val="100000"/>
              <a:buFont typeface="Arial" panose="020B0604020202020204" pitchFamily="34" charset="0"/>
              <a:buChar char="•"/>
              <a:defRPr sz="3800">
                <a:latin typeface="Source Han Sans CN Normal"/>
                <a:ea typeface="Source Han Sans CN Normal"/>
                <a:cs typeface="Source Han Sans CN Normal"/>
                <a:sym typeface="Source Han Sans CN Normal"/>
              </a:defRPr>
            </a:pPr>
            <a:r>
              <a:rPr lang="en-US" altLang="zh-CN" sz="1600" dirty="0">
                <a:latin typeface="思源黑体 CN Medium" panose="020B0600000000000000" pitchFamily="34" charset="-122"/>
                <a:ea typeface="思源黑体 CN Medium" panose="020B0600000000000000" pitchFamily="34" charset="-122"/>
                <a:sym typeface="Source Han Sans CN Normal"/>
              </a:rPr>
              <a:t>remove(element)</a:t>
            </a:r>
            <a:r>
              <a:rPr lang="zh-CN" altLang="en-US" sz="1600" dirty="0">
                <a:latin typeface="思源黑体 CN Medium" panose="020B0600000000000000" pitchFamily="34" charset="-122"/>
                <a:ea typeface="思源黑体 CN Medium" panose="020B0600000000000000" pitchFamily="34" charset="-122"/>
                <a:sym typeface="Source Han Sans CN Normal"/>
              </a:rPr>
              <a:t>：从列表中移除一项</a:t>
            </a:r>
          </a:p>
          <a:p>
            <a:pPr marL="342900" indent="-342900" algn="just" defTabSz="483900">
              <a:lnSpc>
                <a:spcPct val="200000"/>
              </a:lnSpc>
              <a:buSzPct val="100000"/>
              <a:buFont typeface="Arial" panose="020B0604020202020204" pitchFamily="34" charset="0"/>
              <a:buChar char="•"/>
              <a:defRPr sz="3800">
                <a:latin typeface="Source Han Sans CN Normal"/>
                <a:ea typeface="Source Han Sans CN Normal"/>
                <a:cs typeface="Source Han Sans CN Normal"/>
                <a:sym typeface="Source Han Sans CN Normal"/>
              </a:defRPr>
            </a:pPr>
            <a:r>
              <a:rPr lang="en-US" altLang="zh-CN" sz="1600" dirty="0" err="1">
                <a:latin typeface="思源黑体 CN Medium" panose="020B0600000000000000" pitchFamily="34" charset="-122"/>
                <a:ea typeface="思源黑体 CN Medium" panose="020B0600000000000000" pitchFamily="34" charset="-122"/>
                <a:sym typeface="Source Han Sans CN Normal"/>
              </a:rPr>
              <a:t>indexOf</a:t>
            </a:r>
            <a:r>
              <a:rPr lang="en-US" altLang="zh-CN" sz="1600" dirty="0">
                <a:latin typeface="思源黑体 CN Medium" panose="020B0600000000000000" pitchFamily="34" charset="-122"/>
                <a:ea typeface="思源黑体 CN Medium" panose="020B0600000000000000" pitchFamily="34" charset="-122"/>
                <a:sym typeface="Source Han Sans CN Normal"/>
              </a:rPr>
              <a:t>(element)</a:t>
            </a:r>
            <a:r>
              <a:rPr lang="zh-CN" altLang="en-US" sz="1600" dirty="0">
                <a:latin typeface="思源黑体 CN Medium" panose="020B0600000000000000" pitchFamily="34" charset="-122"/>
                <a:ea typeface="思源黑体 CN Medium" panose="020B0600000000000000" pitchFamily="34" charset="-122"/>
                <a:sym typeface="Source Han Sans CN Normal"/>
              </a:rPr>
              <a:t>：返回元素在列表中的索引，如果列表中没有该元素则返回</a:t>
            </a:r>
            <a:r>
              <a:rPr lang="en-US" altLang="zh-CN" sz="1600" dirty="0">
                <a:latin typeface="思源黑体 CN Medium" panose="020B0600000000000000" pitchFamily="34" charset="-122"/>
                <a:ea typeface="思源黑体 CN Medium" panose="020B0600000000000000" pitchFamily="34" charset="-122"/>
                <a:sym typeface="Source Han Sans CN Normal"/>
              </a:rPr>
              <a:t>-1</a:t>
            </a:r>
          </a:p>
          <a:p>
            <a:pPr marL="342900" indent="-342900" algn="just" defTabSz="483900">
              <a:lnSpc>
                <a:spcPct val="200000"/>
              </a:lnSpc>
              <a:buSzPct val="100000"/>
              <a:buFont typeface="Arial" panose="020B0604020202020204" pitchFamily="34" charset="0"/>
              <a:buChar char="•"/>
              <a:defRPr sz="3800">
                <a:latin typeface="Source Han Sans CN Normal"/>
                <a:ea typeface="Source Han Sans CN Normal"/>
                <a:cs typeface="Source Han Sans CN Normal"/>
                <a:sym typeface="Source Han Sans CN Normal"/>
              </a:defRPr>
            </a:pPr>
            <a:r>
              <a:rPr lang="en-US" altLang="zh-CN" sz="1600" dirty="0" err="1">
                <a:latin typeface="思源黑体 CN Medium" panose="020B0600000000000000" pitchFamily="34" charset="-122"/>
                <a:ea typeface="思源黑体 CN Medium" panose="020B0600000000000000" pitchFamily="34" charset="-122"/>
                <a:sym typeface="Source Han Sans CN Normal"/>
              </a:rPr>
              <a:t>removeAt</a:t>
            </a:r>
            <a:r>
              <a:rPr lang="en-US" altLang="zh-CN" sz="1600" dirty="0">
                <a:latin typeface="思源黑体 CN Medium" panose="020B0600000000000000" pitchFamily="34" charset="-122"/>
                <a:ea typeface="思源黑体 CN Medium" panose="020B0600000000000000" pitchFamily="34" charset="-122"/>
                <a:sym typeface="Source Han Sans CN Normal"/>
              </a:rPr>
              <a:t>(position)</a:t>
            </a:r>
            <a:r>
              <a:rPr lang="zh-CN" altLang="en-US" sz="1600" dirty="0">
                <a:latin typeface="思源黑体 CN Medium" panose="020B0600000000000000" pitchFamily="34" charset="-122"/>
                <a:ea typeface="思源黑体 CN Medium" panose="020B0600000000000000" pitchFamily="34" charset="-122"/>
                <a:sym typeface="Source Han Sans CN Normal"/>
              </a:rPr>
              <a:t>：从列表的特定位置移除一项</a:t>
            </a:r>
          </a:p>
          <a:p>
            <a:pPr marL="342900" indent="-342900" algn="just" defTabSz="483900">
              <a:lnSpc>
                <a:spcPct val="200000"/>
              </a:lnSpc>
              <a:buSzPct val="100000"/>
              <a:buFont typeface="Arial" panose="020B0604020202020204" pitchFamily="34" charset="0"/>
              <a:buChar char="•"/>
              <a:defRPr sz="3800">
                <a:latin typeface="Source Han Sans CN Normal"/>
                <a:ea typeface="Source Han Sans CN Normal"/>
                <a:cs typeface="Source Han Sans CN Normal"/>
                <a:sym typeface="Source Han Sans CN Normal"/>
              </a:defRPr>
            </a:pPr>
            <a:r>
              <a:rPr lang="en-US" altLang="zh-CN" sz="1600" dirty="0" err="1">
                <a:latin typeface="思源黑体 CN Medium" panose="020B0600000000000000" pitchFamily="34" charset="-122"/>
                <a:ea typeface="思源黑体 CN Medium" panose="020B0600000000000000" pitchFamily="34" charset="-122"/>
                <a:sym typeface="Source Han Sans CN Normal"/>
              </a:rPr>
              <a:t>isEmpty</a:t>
            </a:r>
            <a:r>
              <a:rPr lang="en-US" altLang="zh-CN" sz="1600" dirty="0">
                <a:latin typeface="思源黑体 CN Medium" panose="020B0600000000000000" pitchFamily="34" charset="-122"/>
                <a:ea typeface="思源黑体 CN Medium" panose="020B0600000000000000" pitchFamily="34" charset="-122"/>
                <a:sym typeface="Source Han Sans CN Normal"/>
              </a:rPr>
              <a:t>()</a:t>
            </a:r>
            <a:r>
              <a:rPr lang="zh-CN" altLang="en-US" sz="1600" dirty="0">
                <a:latin typeface="思源黑体 CN Medium" panose="020B0600000000000000" pitchFamily="34" charset="-122"/>
                <a:ea typeface="思源黑体 CN Medium" panose="020B0600000000000000" pitchFamily="34" charset="-122"/>
                <a:sym typeface="Source Han Sans CN Normal"/>
              </a:rPr>
              <a:t>：如果链表中不包含任何元素，返回</a:t>
            </a:r>
            <a:r>
              <a:rPr lang="en-US" altLang="zh-CN" sz="1600" dirty="0">
                <a:latin typeface="思源黑体 CN Medium" panose="020B0600000000000000" pitchFamily="34" charset="-122"/>
                <a:ea typeface="思源黑体 CN Medium" panose="020B0600000000000000" pitchFamily="34" charset="-122"/>
                <a:sym typeface="Source Han Sans CN Normal"/>
              </a:rPr>
              <a:t>true</a:t>
            </a:r>
            <a:r>
              <a:rPr lang="zh-CN" altLang="en-US" sz="1600" dirty="0">
                <a:latin typeface="思源黑体 CN Medium" panose="020B0600000000000000" pitchFamily="34" charset="-122"/>
                <a:ea typeface="思源黑体 CN Medium" panose="020B0600000000000000" pitchFamily="34" charset="-122"/>
                <a:sym typeface="Source Han Sans CN Normal"/>
              </a:rPr>
              <a:t>，如果链表长度大于</a:t>
            </a:r>
            <a:r>
              <a:rPr lang="en-US" altLang="zh-CN" sz="1600" dirty="0">
                <a:latin typeface="思源黑体 CN Medium" panose="020B0600000000000000" pitchFamily="34" charset="-122"/>
                <a:ea typeface="思源黑体 CN Medium" panose="020B0600000000000000" pitchFamily="34" charset="-122"/>
                <a:sym typeface="Source Han Sans CN Normal"/>
              </a:rPr>
              <a:t>0</a:t>
            </a:r>
            <a:r>
              <a:rPr lang="zh-CN" altLang="en-US" sz="1600" dirty="0">
                <a:latin typeface="思源黑体 CN Medium" panose="020B0600000000000000" pitchFamily="34" charset="-122"/>
                <a:ea typeface="思源黑体 CN Medium" panose="020B0600000000000000" pitchFamily="34" charset="-122"/>
                <a:sym typeface="Source Han Sans CN Normal"/>
              </a:rPr>
              <a:t>则返回</a:t>
            </a:r>
            <a:r>
              <a:rPr lang="en-US" altLang="zh-CN" sz="1600" dirty="0">
                <a:latin typeface="思源黑体 CN Medium" panose="020B0600000000000000" pitchFamily="34" charset="-122"/>
                <a:ea typeface="思源黑体 CN Medium" panose="020B0600000000000000" pitchFamily="34" charset="-122"/>
                <a:sym typeface="Source Han Sans CN Normal"/>
              </a:rPr>
              <a:t>false</a:t>
            </a:r>
          </a:p>
          <a:p>
            <a:pPr marL="342900" indent="-342900" algn="just" defTabSz="483900">
              <a:lnSpc>
                <a:spcPct val="200000"/>
              </a:lnSpc>
              <a:buSzPct val="100000"/>
              <a:buFont typeface="Arial" panose="020B0604020202020204" pitchFamily="34" charset="0"/>
              <a:buChar char="•"/>
              <a:defRPr sz="3800">
                <a:latin typeface="Source Han Sans CN Normal"/>
                <a:ea typeface="Source Han Sans CN Normal"/>
                <a:cs typeface="Source Han Sans CN Normal"/>
                <a:sym typeface="Source Han Sans CN Normal"/>
              </a:defRPr>
            </a:pPr>
            <a:r>
              <a:rPr lang="en-US" altLang="zh-CN" sz="1600" dirty="0">
                <a:latin typeface="思源黑体 CN Medium" panose="020B0600000000000000" pitchFamily="34" charset="-122"/>
                <a:ea typeface="思源黑体 CN Medium" panose="020B0600000000000000" pitchFamily="34" charset="-122"/>
                <a:sym typeface="Source Han Sans CN Normal"/>
              </a:rPr>
              <a:t>size()</a:t>
            </a:r>
            <a:r>
              <a:rPr lang="zh-CN" altLang="en-US" sz="1600" dirty="0">
                <a:latin typeface="思源黑体 CN Medium" panose="020B0600000000000000" pitchFamily="34" charset="-122"/>
                <a:ea typeface="思源黑体 CN Medium" panose="020B0600000000000000" pitchFamily="34" charset="-122"/>
                <a:sym typeface="Source Han Sans CN Normal"/>
              </a:rPr>
              <a:t>：返回链表包含的元素个数。与数组的</a:t>
            </a:r>
            <a:r>
              <a:rPr lang="en-US" altLang="zh-CN" sz="1600" dirty="0">
                <a:latin typeface="思源黑体 CN Medium" panose="020B0600000000000000" pitchFamily="34" charset="-122"/>
                <a:ea typeface="思源黑体 CN Medium" panose="020B0600000000000000" pitchFamily="34" charset="-122"/>
                <a:sym typeface="Source Han Sans CN Normal"/>
              </a:rPr>
              <a:t>length</a:t>
            </a:r>
            <a:r>
              <a:rPr lang="zh-CN" altLang="en-US" sz="1600" dirty="0">
                <a:latin typeface="思源黑体 CN Medium" panose="020B0600000000000000" pitchFamily="34" charset="-122"/>
                <a:ea typeface="思源黑体 CN Medium" panose="020B0600000000000000" pitchFamily="34" charset="-122"/>
                <a:sym typeface="Source Han Sans CN Normal"/>
              </a:rPr>
              <a:t>属性类似</a:t>
            </a:r>
          </a:p>
          <a:p>
            <a:pPr marL="342900" indent="-342900" algn="just" defTabSz="483900">
              <a:lnSpc>
                <a:spcPct val="200000"/>
              </a:lnSpc>
              <a:buSzPct val="100000"/>
              <a:buFont typeface="Arial" panose="020B0604020202020204" pitchFamily="34" charset="0"/>
              <a:buChar char="•"/>
              <a:defRPr sz="3800">
                <a:latin typeface="Source Han Sans CN Normal"/>
                <a:ea typeface="Source Han Sans CN Normal"/>
                <a:cs typeface="Source Han Sans CN Normal"/>
                <a:sym typeface="Source Han Sans CN Normal"/>
              </a:defRPr>
            </a:pPr>
            <a:r>
              <a:rPr lang="en-US" altLang="zh-CN" sz="1600" dirty="0" err="1">
                <a:latin typeface="思源黑体 CN Medium" panose="020B0600000000000000" pitchFamily="34" charset="-122"/>
                <a:ea typeface="思源黑体 CN Medium" panose="020B0600000000000000" pitchFamily="34" charset="-122"/>
                <a:sym typeface="Source Han Sans CN Normal"/>
              </a:rPr>
              <a:t>toString</a:t>
            </a:r>
            <a:r>
              <a:rPr lang="en-US" altLang="zh-CN" sz="1600" dirty="0">
                <a:latin typeface="思源黑体 CN Medium" panose="020B0600000000000000" pitchFamily="34" charset="-122"/>
                <a:ea typeface="思源黑体 CN Medium" panose="020B0600000000000000" pitchFamily="34" charset="-122"/>
                <a:sym typeface="Source Han Sans CN Normal"/>
              </a:rPr>
              <a:t>()</a:t>
            </a:r>
            <a:r>
              <a:rPr lang="zh-CN" altLang="en-US" sz="1600" dirty="0">
                <a:latin typeface="思源黑体 CN Medium" panose="020B0600000000000000" pitchFamily="34" charset="-122"/>
                <a:ea typeface="思源黑体 CN Medium" panose="020B0600000000000000" pitchFamily="34" charset="-122"/>
                <a:sym typeface="Source Han Sans CN Normal"/>
              </a:rPr>
              <a:t>：由于列表项使用了</a:t>
            </a:r>
            <a:r>
              <a:rPr lang="en-US" altLang="zh-CN" sz="1600" dirty="0">
                <a:latin typeface="思源黑体 CN Medium" panose="020B0600000000000000" pitchFamily="34" charset="-122"/>
                <a:ea typeface="思源黑体 CN Medium" panose="020B0600000000000000" pitchFamily="34" charset="-122"/>
                <a:sym typeface="Source Han Sans CN Normal"/>
              </a:rPr>
              <a:t>Node</a:t>
            </a:r>
            <a:r>
              <a:rPr lang="zh-CN" altLang="en-US" sz="1600" dirty="0">
                <a:latin typeface="思源黑体 CN Medium" panose="020B0600000000000000" pitchFamily="34" charset="-122"/>
                <a:ea typeface="思源黑体 CN Medium" panose="020B0600000000000000" pitchFamily="34" charset="-122"/>
                <a:sym typeface="Source Han Sans CN Normal"/>
              </a:rPr>
              <a:t>类，就需要重写继承自</a:t>
            </a:r>
            <a:r>
              <a:rPr lang="en-US" altLang="zh-CN" sz="1600" dirty="0">
                <a:latin typeface="思源黑体 CN Medium" panose="020B0600000000000000" pitchFamily="34" charset="-122"/>
                <a:ea typeface="思源黑体 CN Medium" panose="020B0600000000000000" pitchFamily="34" charset="-122"/>
                <a:sym typeface="Source Han Sans CN Normal"/>
              </a:rPr>
              <a:t>JavaScript</a:t>
            </a:r>
            <a:r>
              <a:rPr lang="zh-CN" altLang="en-US" sz="1600" dirty="0">
                <a:latin typeface="思源黑体 CN Medium" panose="020B0600000000000000" pitchFamily="34" charset="-122"/>
                <a:ea typeface="思源黑体 CN Medium" panose="020B0600000000000000" pitchFamily="34" charset="-122"/>
                <a:sym typeface="Source Han Sans CN Normal"/>
              </a:rPr>
              <a:t>对象默认的</a:t>
            </a:r>
            <a:r>
              <a:rPr lang="en-US" altLang="zh-CN" sz="1600" dirty="0" err="1">
                <a:latin typeface="思源黑体 CN Medium" panose="020B0600000000000000" pitchFamily="34" charset="-122"/>
                <a:ea typeface="思源黑体 CN Medium" panose="020B0600000000000000" pitchFamily="34" charset="-122"/>
                <a:sym typeface="Source Han Sans CN Normal"/>
              </a:rPr>
              <a:t>toString</a:t>
            </a:r>
            <a:r>
              <a:rPr lang="zh-CN" altLang="en-US" sz="1600" dirty="0">
                <a:latin typeface="思源黑体 CN Medium" panose="020B0600000000000000" pitchFamily="34" charset="-122"/>
                <a:ea typeface="思源黑体 CN Medium" panose="020B0600000000000000" pitchFamily="34" charset="-122"/>
                <a:sym typeface="Source Han Sans CN Normal"/>
              </a:rPr>
              <a:t>方法，让其只输出元素的值</a:t>
            </a:r>
          </a:p>
        </p:txBody>
      </p:sp>
    </p:spTree>
    <p:extLst>
      <p:ext uri="{BB962C8B-B14F-4D97-AF65-F5344CB8AC3E}">
        <p14:creationId xmlns:p14="http://schemas.microsoft.com/office/powerpoint/2010/main" val="173148796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5"/>
          <p:cNvSpPr>
            <a:spLocks noChangeArrowheads="1"/>
          </p:cNvSpPr>
          <p:nvPr/>
        </p:nvSpPr>
        <p:spPr bwMode="auto">
          <a:xfrm>
            <a:off x="4969750" y="1339866"/>
            <a:ext cx="2255725" cy="2265249"/>
          </a:xfrm>
          <a:prstGeom prst="ellipse">
            <a:avLst/>
          </a:prstGeom>
          <a:solidFill>
            <a:srgbClr val="30A8C4"/>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399">
              <a:solidFill>
                <a:srgbClr val="1475B2"/>
              </a:solidFill>
              <a:latin typeface="微软雅黑" panose="020B0503020204020204" pitchFamily="34" charset="-122"/>
              <a:ea typeface="微软雅黑" panose="020B0503020204020204" pitchFamily="34" charset="-122"/>
            </a:endParaRPr>
          </a:p>
        </p:txBody>
      </p:sp>
      <p:sp>
        <p:nvSpPr>
          <p:cNvPr id="5" name="Freeform 8"/>
          <p:cNvSpPr/>
          <p:nvPr/>
        </p:nvSpPr>
        <p:spPr bwMode="auto">
          <a:xfrm>
            <a:off x="4858635" y="2462172"/>
            <a:ext cx="2477963" cy="1254063"/>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2399">
              <a:latin typeface="微软雅黑" panose="020B0503020204020204" pitchFamily="34" charset="-122"/>
              <a:ea typeface="微软雅黑" panose="020B0503020204020204" pitchFamily="34" charset="-122"/>
            </a:endParaRPr>
          </a:p>
        </p:txBody>
      </p:sp>
      <p:sp>
        <p:nvSpPr>
          <p:cNvPr id="6" name="Oval 9"/>
          <p:cNvSpPr>
            <a:spLocks noChangeArrowheads="1"/>
          </p:cNvSpPr>
          <p:nvPr/>
        </p:nvSpPr>
        <p:spPr bwMode="auto">
          <a:xfrm>
            <a:off x="7266746" y="2379623"/>
            <a:ext cx="139693" cy="139693"/>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399">
              <a:latin typeface="微软雅黑" panose="020B0503020204020204" pitchFamily="34" charset="-122"/>
              <a:ea typeface="微软雅黑" panose="020B0503020204020204" pitchFamily="34" charset="-122"/>
            </a:endParaRPr>
          </a:p>
        </p:txBody>
      </p:sp>
      <p:sp>
        <p:nvSpPr>
          <p:cNvPr id="7" name="Oval 10"/>
          <p:cNvSpPr>
            <a:spLocks noChangeArrowheads="1"/>
          </p:cNvSpPr>
          <p:nvPr/>
        </p:nvSpPr>
        <p:spPr bwMode="auto">
          <a:xfrm>
            <a:off x="4787200" y="2379623"/>
            <a:ext cx="138106" cy="139693"/>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399">
              <a:latin typeface="微软雅黑" panose="020B0503020204020204" pitchFamily="34" charset="-122"/>
              <a:ea typeface="微软雅黑" panose="020B0503020204020204" pitchFamily="34" charset="-122"/>
            </a:endParaRPr>
          </a:p>
        </p:txBody>
      </p:sp>
      <p:sp>
        <p:nvSpPr>
          <p:cNvPr id="8" name="TextBox 13"/>
          <p:cNvSpPr txBox="1">
            <a:spLocks noChangeArrowheads="1"/>
          </p:cNvSpPr>
          <p:nvPr/>
        </p:nvSpPr>
        <p:spPr bwMode="auto">
          <a:xfrm>
            <a:off x="5317578" y="1678545"/>
            <a:ext cx="1688283" cy="163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2" dirty="0">
                <a:solidFill>
                  <a:srgbClr val="F8F8F8"/>
                </a:solidFill>
                <a:latin typeface="思源黑体 CN Medium" panose="020B0600000000000000" pitchFamily="34" charset="-122"/>
                <a:ea typeface="思源黑体 CN Medium" panose="020B0600000000000000" pitchFamily="34" charset="-122"/>
              </a:rPr>
              <a:t>02</a:t>
            </a:r>
            <a:endParaRPr lang="zh-CN" altLang="en-US" sz="10002" dirty="0">
              <a:solidFill>
                <a:srgbClr val="F8F8F8"/>
              </a:solidFill>
              <a:latin typeface="思源黑体 CN Medium" panose="020B0600000000000000" pitchFamily="34" charset="-122"/>
              <a:ea typeface="思源黑体 CN Medium" panose="020B0600000000000000" pitchFamily="34" charset="-122"/>
            </a:endParaRPr>
          </a:p>
        </p:txBody>
      </p:sp>
      <p:cxnSp>
        <p:nvCxnSpPr>
          <p:cNvPr id="9" name="直接连接符 15"/>
          <p:cNvCxnSpPr>
            <a:cxnSpLocks noChangeShapeType="1"/>
          </p:cNvCxnSpPr>
          <p:nvPr/>
        </p:nvCxnSpPr>
        <p:spPr bwMode="auto">
          <a:xfrm>
            <a:off x="3144213" y="4111499"/>
            <a:ext cx="5903617"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文本占位符 9">
            <a:extLst>
              <a:ext uri="{FF2B5EF4-FFF2-40B4-BE49-F238E27FC236}">
                <a16:creationId xmlns:a16="http://schemas.microsoft.com/office/drawing/2014/main" id="{563E3FE4-40DC-4936-8DC9-F02E36351CCF}"/>
              </a:ext>
            </a:extLst>
          </p:cNvPr>
          <p:cNvSpPr>
            <a:spLocks noGrp="1"/>
          </p:cNvSpPr>
          <p:nvPr>
            <p:ph type="body" sz="quarter" idx="11"/>
          </p:nvPr>
        </p:nvSpPr>
        <p:spPr>
          <a:xfrm>
            <a:off x="3929050" y="4192210"/>
            <a:ext cx="4333900" cy="646331"/>
          </a:xfrm>
        </p:spPr>
        <p:txBody>
          <a:bodyPr/>
          <a:lstStyle/>
          <a:p>
            <a:r>
              <a:rPr lang="zh-CN" altLang="en-US" sz="4000" dirty="0">
                <a:latin typeface="Microsoft YaHei UI" panose="020B0503020204020204" pitchFamily="34" charset="-122"/>
                <a:ea typeface="Microsoft YaHei UI" panose="020B0503020204020204" pitchFamily="34" charset="-122"/>
              </a:rPr>
              <a:t>双向链表</a:t>
            </a:r>
            <a:endParaRPr lang="en-US" altLang="zh-CN" sz="40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765111890"/>
      </p:ext>
    </p:extLst>
  </p:cSld>
  <p:clrMapOvr>
    <a:masterClrMapping/>
  </p:clrMapOvr>
  <mc:AlternateContent xmlns:mc="http://schemas.openxmlformats.org/markup-compatibility/2006" xmlns:p14="http://schemas.microsoft.com/office/powerpoint/2010/main">
    <mc:Choice Requires="p14">
      <p:transition spd="med" p14:dur="700"/>
    </mc:Choice>
    <mc:Fallback xmlns="">
      <p:transition spd="med"/>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6DFAD-5D60-4A4E-9357-D1CC052F52E4}"/>
              </a:ext>
            </a:extLst>
          </p:cNvPr>
          <p:cNvSpPr>
            <a:spLocks noGrp="1"/>
          </p:cNvSpPr>
          <p:nvPr>
            <p:ph type="title"/>
          </p:nvPr>
        </p:nvSpPr>
        <p:spPr/>
        <p:txBody>
          <a:bodyPr/>
          <a:lstStyle/>
          <a:p>
            <a:r>
              <a:rPr lang="zh-CN" altLang="en-US" sz="4000" dirty="0">
                <a:latin typeface="Microsoft YaHei UI" panose="020B0503020204020204" pitchFamily="34" charset="-122"/>
                <a:ea typeface="Microsoft YaHei UI" panose="020B0503020204020204" pitchFamily="34" charset="-122"/>
              </a:rPr>
              <a:t>双向链表</a:t>
            </a:r>
            <a:endParaRPr lang="zh-CN" altLang="en-US" sz="4000" dirty="0"/>
          </a:p>
        </p:txBody>
      </p:sp>
      <p:sp>
        <p:nvSpPr>
          <p:cNvPr id="4" name="文本框 10">
            <a:extLst>
              <a:ext uri="{FF2B5EF4-FFF2-40B4-BE49-F238E27FC236}">
                <a16:creationId xmlns:a16="http://schemas.microsoft.com/office/drawing/2014/main" id="{8C517332-D772-404C-9F7C-EC156559C786}"/>
              </a:ext>
            </a:extLst>
          </p:cNvPr>
          <p:cNvSpPr txBox="1"/>
          <p:nvPr/>
        </p:nvSpPr>
        <p:spPr>
          <a:xfrm>
            <a:off x="1341363" y="2598791"/>
            <a:ext cx="9369966" cy="1763431"/>
          </a:xfrm>
          <a:prstGeom prst="rect">
            <a:avLst/>
          </a:prstGeom>
          <a:ln w="12700">
            <a:miter lim="400000"/>
          </a:ln>
          <a:extLst>
            <a:ext uri="{C572A759-6A51-4108-AA02-DFA0A04FC94B}">
              <ma14:wrappingTextBoxFlag xmlns:ma14="http://schemas.microsoft.com/office/mac/drawingml/2011/main" xmlns="" val="1"/>
            </a:ext>
          </a:extLst>
        </p:spPr>
        <p:txBody>
          <a:bodyPr wrap="square" lIns="24192" rIns="24192">
            <a:spAutoFit/>
          </a:bodyPr>
          <a:lstStyle/>
          <a:p>
            <a:pPr marL="302438" indent="-302438" algn="just" defTabSz="483900">
              <a:lnSpc>
                <a:spcPct val="200000"/>
              </a:lnSpc>
              <a:buSzPct val="100000"/>
              <a:buFont typeface="Arial"/>
              <a:buChar char="•"/>
              <a:defRPr sz="3800">
                <a:latin typeface="Source Han Sans CN Normal"/>
                <a:ea typeface="Source Han Sans CN Normal"/>
                <a:cs typeface="Source Han Sans CN Normal"/>
                <a:sym typeface="Source Han Sans CN Normal"/>
              </a:defRPr>
            </a:pPr>
            <a:r>
              <a:rPr lang="zh-CN" altLang="en-US" sz="1905" dirty="0">
                <a:latin typeface="Microsoft YaHei UI" panose="020B0503020204020204" pitchFamily="34" charset="-122"/>
                <a:ea typeface="Microsoft YaHei UI" panose="020B0503020204020204" pitchFamily="34" charset="-122"/>
                <a:sym typeface="Source Han Sans CN Normal"/>
              </a:rPr>
              <a:t>链表有多种不同的类型，双向链表和普通链表的区别在于，在链表中，一个节点只有链向下一个节点的链接，而在双向链表中，链接是双向的：一个链向下一个元素，另一个链向前一个元素。</a:t>
            </a:r>
            <a:endParaRPr lang="en-US" altLang="zh-CN" sz="1905"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48045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6DFAD-5D60-4A4E-9357-D1CC052F52E4}"/>
              </a:ext>
            </a:extLst>
          </p:cNvPr>
          <p:cNvSpPr>
            <a:spLocks noGrp="1"/>
          </p:cNvSpPr>
          <p:nvPr>
            <p:ph type="title"/>
          </p:nvPr>
        </p:nvSpPr>
        <p:spPr/>
        <p:txBody>
          <a:bodyPr/>
          <a:lstStyle/>
          <a:p>
            <a:r>
              <a:rPr lang="zh-CN" altLang="en-US" sz="4000" dirty="0">
                <a:latin typeface="Microsoft YaHei UI" panose="020B0503020204020204" pitchFamily="34" charset="-122"/>
                <a:ea typeface="Microsoft YaHei UI" panose="020B0503020204020204" pitchFamily="34" charset="-122"/>
              </a:rPr>
              <a:t>双向链表</a:t>
            </a:r>
            <a:endParaRPr lang="zh-CN" altLang="en-US" sz="4000" dirty="0"/>
          </a:p>
        </p:txBody>
      </p:sp>
      <p:graphicFrame>
        <p:nvGraphicFramePr>
          <p:cNvPr id="10" name="表格 5">
            <a:extLst>
              <a:ext uri="{FF2B5EF4-FFF2-40B4-BE49-F238E27FC236}">
                <a16:creationId xmlns:a16="http://schemas.microsoft.com/office/drawing/2014/main" id="{1612B440-83E5-4B64-9099-7FDE8319D180}"/>
              </a:ext>
            </a:extLst>
          </p:cNvPr>
          <p:cNvGraphicFramePr>
            <a:graphicFrameLocks noGrp="1"/>
          </p:cNvGraphicFramePr>
          <p:nvPr/>
        </p:nvGraphicFramePr>
        <p:xfrm>
          <a:off x="2787769" y="2780928"/>
          <a:ext cx="1378321" cy="1008112"/>
        </p:xfrm>
        <a:graphic>
          <a:graphicData uri="http://schemas.openxmlformats.org/drawingml/2006/table">
            <a:tbl>
              <a:tblPr firstRow="1" bandRow="1">
                <a:tableStyleId>{5C22544A-7EE6-4342-B048-85BDC9FD1C3A}</a:tableStyleId>
              </a:tblPr>
              <a:tblGrid>
                <a:gridCol w="658241">
                  <a:extLst>
                    <a:ext uri="{9D8B030D-6E8A-4147-A177-3AD203B41FA5}">
                      <a16:colId xmlns:a16="http://schemas.microsoft.com/office/drawing/2014/main" val="813997502"/>
                    </a:ext>
                  </a:extLst>
                </a:gridCol>
                <a:gridCol w="720080">
                  <a:extLst>
                    <a:ext uri="{9D8B030D-6E8A-4147-A177-3AD203B41FA5}">
                      <a16:colId xmlns:a16="http://schemas.microsoft.com/office/drawing/2014/main" val="769152387"/>
                    </a:ext>
                  </a:extLst>
                </a:gridCol>
              </a:tblGrid>
              <a:tr h="1008112">
                <a:tc>
                  <a:txBody>
                    <a:bodyPr/>
                    <a:lstStyle/>
                    <a:p>
                      <a:pPr algn="ctr"/>
                      <a:r>
                        <a:rPr lang="en-US" altLang="zh-CN" b="0" dirty="0" err="1">
                          <a:solidFill>
                            <a:schemeClr val="tx1"/>
                          </a:solidFill>
                        </a:rPr>
                        <a:t>prev</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next</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97823873"/>
                  </a:ext>
                </a:extLst>
              </a:tr>
            </a:tbl>
          </a:graphicData>
        </a:graphic>
      </p:graphicFrame>
      <p:sp>
        <p:nvSpPr>
          <p:cNvPr id="11" name="文本框 10">
            <a:extLst>
              <a:ext uri="{FF2B5EF4-FFF2-40B4-BE49-F238E27FC236}">
                <a16:creationId xmlns:a16="http://schemas.microsoft.com/office/drawing/2014/main" id="{1CD03B7E-4078-4012-8EA7-AED47BC100DE}"/>
              </a:ext>
            </a:extLst>
          </p:cNvPr>
          <p:cNvSpPr txBox="1"/>
          <p:nvPr/>
        </p:nvSpPr>
        <p:spPr>
          <a:xfrm>
            <a:off x="3148749" y="2348880"/>
            <a:ext cx="665567" cy="369332"/>
          </a:xfrm>
          <a:prstGeom prst="rect">
            <a:avLst/>
          </a:prstGeom>
          <a:noFill/>
        </p:spPr>
        <p:txBody>
          <a:bodyPr wrap="none" rtlCol="0">
            <a:spAutoFit/>
          </a:bodyPr>
          <a:lstStyle/>
          <a:p>
            <a:r>
              <a:rPr lang="en-US" altLang="zh-CN" dirty="0"/>
              <a:t>node</a:t>
            </a:r>
            <a:endParaRPr lang="zh-CN" altLang="en-US" dirty="0"/>
          </a:p>
        </p:txBody>
      </p:sp>
      <p:graphicFrame>
        <p:nvGraphicFramePr>
          <p:cNvPr id="12" name="表格 5">
            <a:extLst>
              <a:ext uri="{FF2B5EF4-FFF2-40B4-BE49-F238E27FC236}">
                <a16:creationId xmlns:a16="http://schemas.microsoft.com/office/drawing/2014/main" id="{F83EA11C-6429-466A-B8CD-BE0DB0451BBA}"/>
              </a:ext>
            </a:extLst>
          </p:cNvPr>
          <p:cNvGraphicFramePr>
            <a:graphicFrameLocks noGrp="1"/>
          </p:cNvGraphicFramePr>
          <p:nvPr/>
        </p:nvGraphicFramePr>
        <p:xfrm>
          <a:off x="4945940" y="2780928"/>
          <a:ext cx="1387529" cy="1008112"/>
        </p:xfrm>
        <a:graphic>
          <a:graphicData uri="http://schemas.openxmlformats.org/drawingml/2006/table">
            <a:tbl>
              <a:tblPr firstRow="1" bandRow="1">
                <a:tableStyleId>{5C22544A-7EE6-4342-B048-85BDC9FD1C3A}</a:tableStyleId>
              </a:tblPr>
              <a:tblGrid>
                <a:gridCol w="667449">
                  <a:extLst>
                    <a:ext uri="{9D8B030D-6E8A-4147-A177-3AD203B41FA5}">
                      <a16:colId xmlns:a16="http://schemas.microsoft.com/office/drawing/2014/main" val="813997502"/>
                    </a:ext>
                  </a:extLst>
                </a:gridCol>
                <a:gridCol w="720080">
                  <a:extLst>
                    <a:ext uri="{9D8B030D-6E8A-4147-A177-3AD203B41FA5}">
                      <a16:colId xmlns:a16="http://schemas.microsoft.com/office/drawing/2014/main" val="769152387"/>
                    </a:ext>
                  </a:extLst>
                </a:gridCol>
              </a:tblGrid>
              <a:tr h="1008112">
                <a:tc>
                  <a:txBody>
                    <a:bodyPr/>
                    <a:lstStyle/>
                    <a:p>
                      <a:pPr algn="ctr"/>
                      <a:r>
                        <a:rPr lang="en-US" altLang="zh-CN" b="0" dirty="0" err="1">
                          <a:solidFill>
                            <a:schemeClr val="tx1"/>
                          </a:solidFill>
                        </a:rPr>
                        <a:t>prev</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next</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97823873"/>
                  </a:ext>
                </a:extLst>
              </a:tr>
            </a:tbl>
          </a:graphicData>
        </a:graphic>
      </p:graphicFrame>
      <p:sp>
        <p:nvSpPr>
          <p:cNvPr id="13" name="文本框 12">
            <a:extLst>
              <a:ext uri="{FF2B5EF4-FFF2-40B4-BE49-F238E27FC236}">
                <a16:creationId xmlns:a16="http://schemas.microsoft.com/office/drawing/2014/main" id="{5E45B720-9593-44BD-BDC5-837C448B9A33}"/>
              </a:ext>
            </a:extLst>
          </p:cNvPr>
          <p:cNvSpPr txBox="1"/>
          <p:nvPr/>
        </p:nvSpPr>
        <p:spPr>
          <a:xfrm>
            <a:off x="5308989" y="2348880"/>
            <a:ext cx="665567" cy="369332"/>
          </a:xfrm>
          <a:prstGeom prst="rect">
            <a:avLst/>
          </a:prstGeom>
          <a:noFill/>
        </p:spPr>
        <p:txBody>
          <a:bodyPr wrap="none" rtlCol="0">
            <a:spAutoFit/>
          </a:bodyPr>
          <a:lstStyle/>
          <a:p>
            <a:r>
              <a:rPr lang="en-US" altLang="zh-CN" dirty="0"/>
              <a:t>node</a:t>
            </a:r>
            <a:endParaRPr lang="zh-CN" altLang="en-US" dirty="0"/>
          </a:p>
        </p:txBody>
      </p:sp>
      <p:graphicFrame>
        <p:nvGraphicFramePr>
          <p:cNvPr id="15" name="表格 5">
            <a:extLst>
              <a:ext uri="{FF2B5EF4-FFF2-40B4-BE49-F238E27FC236}">
                <a16:creationId xmlns:a16="http://schemas.microsoft.com/office/drawing/2014/main" id="{2781FB93-2324-473C-ACCD-BA26E08BC54D}"/>
              </a:ext>
            </a:extLst>
          </p:cNvPr>
          <p:cNvGraphicFramePr>
            <a:graphicFrameLocks noGrp="1"/>
          </p:cNvGraphicFramePr>
          <p:nvPr/>
        </p:nvGraphicFramePr>
        <p:xfrm>
          <a:off x="7104112" y="2780928"/>
          <a:ext cx="1387529" cy="1008112"/>
        </p:xfrm>
        <a:graphic>
          <a:graphicData uri="http://schemas.openxmlformats.org/drawingml/2006/table">
            <a:tbl>
              <a:tblPr firstRow="1" bandRow="1">
                <a:tableStyleId>{5C22544A-7EE6-4342-B048-85BDC9FD1C3A}</a:tableStyleId>
              </a:tblPr>
              <a:tblGrid>
                <a:gridCol w="667449">
                  <a:extLst>
                    <a:ext uri="{9D8B030D-6E8A-4147-A177-3AD203B41FA5}">
                      <a16:colId xmlns:a16="http://schemas.microsoft.com/office/drawing/2014/main" val="813997502"/>
                    </a:ext>
                  </a:extLst>
                </a:gridCol>
                <a:gridCol w="720080">
                  <a:extLst>
                    <a:ext uri="{9D8B030D-6E8A-4147-A177-3AD203B41FA5}">
                      <a16:colId xmlns:a16="http://schemas.microsoft.com/office/drawing/2014/main" val="769152387"/>
                    </a:ext>
                  </a:extLst>
                </a:gridCol>
              </a:tblGrid>
              <a:tr h="1008112">
                <a:tc>
                  <a:txBody>
                    <a:bodyPr/>
                    <a:lstStyle/>
                    <a:p>
                      <a:pPr algn="ctr"/>
                      <a:r>
                        <a:rPr lang="en-US" altLang="zh-CN" b="0" dirty="0" err="1">
                          <a:solidFill>
                            <a:schemeClr val="tx1"/>
                          </a:solidFill>
                        </a:rPr>
                        <a:t>prev</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next</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97823873"/>
                  </a:ext>
                </a:extLst>
              </a:tr>
            </a:tbl>
          </a:graphicData>
        </a:graphic>
      </p:graphicFrame>
      <p:sp>
        <p:nvSpPr>
          <p:cNvPr id="19" name="文本框 18">
            <a:extLst>
              <a:ext uri="{FF2B5EF4-FFF2-40B4-BE49-F238E27FC236}">
                <a16:creationId xmlns:a16="http://schemas.microsoft.com/office/drawing/2014/main" id="{6FD88BCC-0FD0-43F8-B423-C0F143ECD7C1}"/>
              </a:ext>
            </a:extLst>
          </p:cNvPr>
          <p:cNvSpPr txBox="1"/>
          <p:nvPr/>
        </p:nvSpPr>
        <p:spPr>
          <a:xfrm>
            <a:off x="7465092" y="2348880"/>
            <a:ext cx="665567" cy="369332"/>
          </a:xfrm>
          <a:prstGeom prst="rect">
            <a:avLst/>
          </a:prstGeom>
          <a:noFill/>
        </p:spPr>
        <p:txBody>
          <a:bodyPr wrap="none" rtlCol="0">
            <a:spAutoFit/>
          </a:bodyPr>
          <a:lstStyle/>
          <a:p>
            <a:r>
              <a:rPr lang="en-US" altLang="zh-CN" dirty="0"/>
              <a:t>node</a:t>
            </a:r>
            <a:endParaRPr lang="zh-CN" altLang="en-US" dirty="0"/>
          </a:p>
        </p:txBody>
      </p:sp>
      <p:cxnSp>
        <p:nvCxnSpPr>
          <p:cNvPr id="20" name="直接箭头连接符 19">
            <a:extLst>
              <a:ext uri="{FF2B5EF4-FFF2-40B4-BE49-F238E27FC236}">
                <a16:creationId xmlns:a16="http://schemas.microsoft.com/office/drawing/2014/main" id="{C2556F08-4921-4B5F-B03F-9C1C8F025C26}"/>
              </a:ext>
            </a:extLst>
          </p:cNvPr>
          <p:cNvCxnSpPr>
            <a:cxnSpLocks/>
          </p:cNvCxnSpPr>
          <p:nvPr/>
        </p:nvCxnSpPr>
        <p:spPr>
          <a:xfrm>
            <a:off x="4166090" y="3100318"/>
            <a:ext cx="779850" cy="0"/>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cxnSp>
        <p:nvCxnSpPr>
          <p:cNvPr id="21" name="直接箭头连接符 20">
            <a:extLst>
              <a:ext uri="{FF2B5EF4-FFF2-40B4-BE49-F238E27FC236}">
                <a16:creationId xmlns:a16="http://schemas.microsoft.com/office/drawing/2014/main" id="{3B470D5C-DF56-412E-A4F6-D64C2166174E}"/>
              </a:ext>
            </a:extLst>
          </p:cNvPr>
          <p:cNvCxnSpPr>
            <a:cxnSpLocks/>
          </p:cNvCxnSpPr>
          <p:nvPr/>
        </p:nvCxnSpPr>
        <p:spPr>
          <a:xfrm>
            <a:off x="6331401" y="3100318"/>
            <a:ext cx="772711" cy="0"/>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sp>
        <p:nvSpPr>
          <p:cNvPr id="22" name="文本框 21">
            <a:extLst>
              <a:ext uri="{FF2B5EF4-FFF2-40B4-BE49-F238E27FC236}">
                <a16:creationId xmlns:a16="http://schemas.microsoft.com/office/drawing/2014/main" id="{74B03135-8562-4AC7-ACC3-84A36781CF35}"/>
              </a:ext>
            </a:extLst>
          </p:cNvPr>
          <p:cNvSpPr txBox="1"/>
          <p:nvPr/>
        </p:nvSpPr>
        <p:spPr>
          <a:xfrm>
            <a:off x="1244416" y="2915652"/>
            <a:ext cx="654346" cy="369332"/>
          </a:xfrm>
          <a:prstGeom prst="rect">
            <a:avLst/>
          </a:prstGeom>
          <a:noFill/>
        </p:spPr>
        <p:txBody>
          <a:bodyPr wrap="none" rtlCol="0">
            <a:spAutoFit/>
          </a:bodyPr>
          <a:lstStyle/>
          <a:p>
            <a:r>
              <a:rPr lang="en-US" altLang="zh-CN" dirty="0"/>
              <a:t>head</a:t>
            </a:r>
            <a:endParaRPr lang="zh-CN" altLang="en-US" dirty="0"/>
          </a:p>
        </p:txBody>
      </p:sp>
      <p:cxnSp>
        <p:nvCxnSpPr>
          <p:cNvPr id="23" name="直接箭头连接符 22">
            <a:extLst>
              <a:ext uri="{FF2B5EF4-FFF2-40B4-BE49-F238E27FC236}">
                <a16:creationId xmlns:a16="http://schemas.microsoft.com/office/drawing/2014/main" id="{E1DF2016-5594-4D7F-B7F6-0A32437CAFEB}"/>
              </a:ext>
            </a:extLst>
          </p:cNvPr>
          <p:cNvCxnSpPr>
            <a:cxnSpLocks/>
          </p:cNvCxnSpPr>
          <p:nvPr/>
        </p:nvCxnSpPr>
        <p:spPr>
          <a:xfrm>
            <a:off x="2017127" y="3100318"/>
            <a:ext cx="770642" cy="0"/>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cxnSp>
        <p:nvCxnSpPr>
          <p:cNvPr id="24" name="直接箭头连接符 23">
            <a:extLst>
              <a:ext uri="{FF2B5EF4-FFF2-40B4-BE49-F238E27FC236}">
                <a16:creationId xmlns:a16="http://schemas.microsoft.com/office/drawing/2014/main" id="{4D16F70C-0116-41B8-BD92-401366800EB0}"/>
              </a:ext>
            </a:extLst>
          </p:cNvPr>
          <p:cNvCxnSpPr>
            <a:cxnSpLocks/>
          </p:cNvCxnSpPr>
          <p:nvPr/>
        </p:nvCxnSpPr>
        <p:spPr>
          <a:xfrm>
            <a:off x="8491641" y="3284984"/>
            <a:ext cx="772711" cy="0"/>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graphicFrame>
        <p:nvGraphicFramePr>
          <p:cNvPr id="25" name="表格 5">
            <a:extLst>
              <a:ext uri="{FF2B5EF4-FFF2-40B4-BE49-F238E27FC236}">
                <a16:creationId xmlns:a16="http://schemas.microsoft.com/office/drawing/2014/main" id="{6AF595F1-EA21-4ACD-B96E-E245FE558620}"/>
              </a:ext>
            </a:extLst>
          </p:cNvPr>
          <p:cNvGraphicFramePr>
            <a:graphicFrameLocks noGrp="1"/>
          </p:cNvGraphicFramePr>
          <p:nvPr/>
        </p:nvGraphicFramePr>
        <p:xfrm>
          <a:off x="9264352" y="2767562"/>
          <a:ext cx="724217" cy="1008112"/>
        </p:xfrm>
        <a:graphic>
          <a:graphicData uri="http://schemas.openxmlformats.org/drawingml/2006/table">
            <a:tbl>
              <a:tblPr firstRow="1" bandRow="1">
                <a:tableStyleId>{5C22544A-7EE6-4342-B048-85BDC9FD1C3A}</a:tableStyleId>
              </a:tblPr>
              <a:tblGrid>
                <a:gridCol w="724217">
                  <a:extLst>
                    <a:ext uri="{9D8B030D-6E8A-4147-A177-3AD203B41FA5}">
                      <a16:colId xmlns:a16="http://schemas.microsoft.com/office/drawing/2014/main" val="813997502"/>
                    </a:ext>
                  </a:extLst>
                </a:gridCol>
              </a:tblGrid>
              <a:tr h="1008112">
                <a:tc>
                  <a:txBody>
                    <a:bodyPr/>
                    <a:lstStyle/>
                    <a:p>
                      <a:pPr algn="ctr"/>
                      <a:r>
                        <a:rPr lang="en-US" altLang="zh-CN" b="0" dirty="0">
                          <a:solidFill>
                            <a:schemeClr val="tx1"/>
                          </a:solidFill>
                        </a:rPr>
                        <a:t>null</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97823873"/>
                  </a:ext>
                </a:extLst>
              </a:tr>
            </a:tbl>
          </a:graphicData>
        </a:graphic>
      </p:graphicFrame>
      <p:cxnSp>
        <p:nvCxnSpPr>
          <p:cNvPr id="26" name="直接箭头连接符 25">
            <a:extLst>
              <a:ext uri="{FF2B5EF4-FFF2-40B4-BE49-F238E27FC236}">
                <a16:creationId xmlns:a16="http://schemas.microsoft.com/office/drawing/2014/main" id="{1230C029-C899-466D-9099-8EC29DB03AB6}"/>
              </a:ext>
            </a:extLst>
          </p:cNvPr>
          <p:cNvCxnSpPr>
            <a:cxnSpLocks/>
          </p:cNvCxnSpPr>
          <p:nvPr/>
        </p:nvCxnSpPr>
        <p:spPr>
          <a:xfrm rot="10800000">
            <a:off x="4166090" y="3442700"/>
            <a:ext cx="779850" cy="0"/>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cxnSp>
        <p:nvCxnSpPr>
          <p:cNvPr id="27" name="直接箭头连接符 26">
            <a:extLst>
              <a:ext uri="{FF2B5EF4-FFF2-40B4-BE49-F238E27FC236}">
                <a16:creationId xmlns:a16="http://schemas.microsoft.com/office/drawing/2014/main" id="{C18EE54C-F5CD-4166-B374-A728A6F3FCE5}"/>
              </a:ext>
            </a:extLst>
          </p:cNvPr>
          <p:cNvCxnSpPr>
            <a:cxnSpLocks/>
          </p:cNvCxnSpPr>
          <p:nvPr/>
        </p:nvCxnSpPr>
        <p:spPr>
          <a:xfrm rot="10800000">
            <a:off x="6324262" y="3419766"/>
            <a:ext cx="779850" cy="0"/>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cxnSp>
        <p:nvCxnSpPr>
          <p:cNvPr id="28" name="直接箭头连接符 27">
            <a:extLst>
              <a:ext uri="{FF2B5EF4-FFF2-40B4-BE49-F238E27FC236}">
                <a16:creationId xmlns:a16="http://schemas.microsoft.com/office/drawing/2014/main" id="{0B1F760B-918F-47C8-97D1-C30EE6604CC7}"/>
              </a:ext>
            </a:extLst>
          </p:cNvPr>
          <p:cNvCxnSpPr>
            <a:cxnSpLocks/>
          </p:cNvCxnSpPr>
          <p:nvPr/>
        </p:nvCxnSpPr>
        <p:spPr>
          <a:xfrm rot="10800000">
            <a:off x="2007919" y="3469650"/>
            <a:ext cx="779850" cy="0"/>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sp>
        <p:nvSpPr>
          <p:cNvPr id="30" name="文本框 29">
            <a:extLst>
              <a:ext uri="{FF2B5EF4-FFF2-40B4-BE49-F238E27FC236}">
                <a16:creationId xmlns:a16="http://schemas.microsoft.com/office/drawing/2014/main" id="{1534460F-7C0E-4B46-ADB3-C18F71F75B05}"/>
              </a:ext>
            </a:extLst>
          </p:cNvPr>
          <p:cNvSpPr txBox="1"/>
          <p:nvPr/>
        </p:nvSpPr>
        <p:spPr>
          <a:xfrm>
            <a:off x="1283701" y="3284984"/>
            <a:ext cx="534121" cy="369332"/>
          </a:xfrm>
          <a:prstGeom prst="rect">
            <a:avLst/>
          </a:prstGeom>
          <a:noFill/>
        </p:spPr>
        <p:txBody>
          <a:bodyPr wrap="none" rtlCol="0">
            <a:spAutoFit/>
          </a:bodyPr>
          <a:lstStyle/>
          <a:p>
            <a:r>
              <a:rPr lang="en-US" altLang="zh-CN" dirty="0"/>
              <a:t>null</a:t>
            </a:r>
            <a:endParaRPr lang="zh-CN" altLang="en-US" dirty="0"/>
          </a:p>
        </p:txBody>
      </p:sp>
    </p:spTree>
    <p:extLst>
      <p:ext uri="{BB962C8B-B14F-4D97-AF65-F5344CB8AC3E}">
        <p14:creationId xmlns:p14="http://schemas.microsoft.com/office/powerpoint/2010/main" val="55595356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840105" y="2852936"/>
            <a:ext cx="8511789" cy="707886"/>
          </a:xfrm>
          <a:prstGeom prst="rect">
            <a:avLst/>
          </a:prstGeom>
          <a:noFill/>
        </p:spPr>
        <p:txBody>
          <a:bodyPr wrap="square" rtlCol="0">
            <a:spAutoFit/>
          </a:bodyPr>
          <a:lstStyle/>
          <a:p>
            <a:pPr algn="ctr"/>
            <a:r>
              <a:rPr lang="en-US" altLang="zh-CN" sz="4000" b="1" dirty="0">
                <a:solidFill>
                  <a:schemeClr val="tx1">
                    <a:lumMod val="75000"/>
                    <a:lumOff val="25000"/>
                  </a:schemeClr>
                </a:solidFill>
                <a:latin typeface="微软雅黑" panose="020B0503020204020204" pitchFamily="34" charset="-122"/>
                <a:ea typeface="微软雅黑" panose="020B0503020204020204" pitchFamily="34" charset="-122"/>
              </a:rPr>
              <a:t>Thank You</a:t>
            </a:r>
            <a:endPar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50" advClick="0" advTm="6000"/>
    </mc:Choice>
    <mc:Fallback xmlns="">
      <p:transition spd="slow" advClick="0" advTm="6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p:nvPr>
        </p:nvSpPr>
        <p:spPr/>
        <p:txBody>
          <a:bodyPr/>
          <a:lstStyle/>
          <a:p>
            <a:r>
              <a:rPr lang="zh-CN" altLang="en-US" sz="4000" dirty="0"/>
              <a:t>自我介绍</a:t>
            </a:r>
          </a:p>
        </p:txBody>
      </p:sp>
      <p:sp>
        <p:nvSpPr>
          <p:cNvPr id="21" name="矩形 20">
            <a:extLst>
              <a:ext uri="{FF2B5EF4-FFF2-40B4-BE49-F238E27FC236}">
                <a16:creationId xmlns:a16="http://schemas.microsoft.com/office/drawing/2014/main" id="{27FA742A-9DF6-450E-9298-6A95B2233722}"/>
              </a:ext>
            </a:extLst>
          </p:cNvPr>
          <p:cNvSpPr/>
          <p:nvPr/>
        </p:nvSpPr>
        <p:spPr>
          <a:xfrm>
            <a:off x="551384" y="2605419"/>
            <a:ext cx="6480720" cy="1848839"/>
          </a:xfrm>
          <a:prstGeom prst="rect">
            <a:avLst/>
          </a:prstGeom>
        </p:spPr>
        <p:txBody>
          <a:bodyPr wrap="square">
            <a:spAutoFit/>
          </a:bodyPr>
          <a:lstStyle/>
          <a:p>
            <a:pPr algn="just">
              <a:lnSpc>
                <a:spcPct val="150000"/>
              </a:lnSpc>
            </a:pPr>
            <a:r>
              <a:rPr lang="zh-CN" altLang="en-US" dirty="0">
                <a:solidFill>
                  <a:schemeClr val="tx1">
                    <a:lumMod val="75000"/>
                    <a:lumOff val="25000"/>
                  </a:schemeClr>
                </a:solidFill>
                <a:latin typeface="思源黑体 CN Medium" panose="020B0600000000000000" pitchFamily="34" charset="-122"/>
                <a:ea typeface="思源黑体 CN Medium" panose="020B0600000000000000" pitchFamily="34" charset="-122"/>
              </a:rPr>
              <a:t>全栈工程师</a:t>
            </a:r>
            <a:endParaRPr lang="en-US" altLang="zh-CN"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algn="just">
              <a:lnSpc>
                <a:spcPct val="200000"/>
              </a:lnSpc>
            </a:pPr>
            <a:r>
              <a:rPr lang="zh-CN" altLang="en-US" dirty="0">
                <a:solidFill>
                  <a:schemeClr val="tx1">
                    <a:lumMod val="75000"/>
                    <a:lumOff val="25000"/>
                  </a:schemeClr>
                </a:solidFill>
                <a:latin typeface="思源黑体 CN Medium" panose="020B0600000000000000" pitchFamily="34" charset="-122"/>
                <a:ea typeface="思源黑体 CN Medium" panose="020B0600000000000000" pitchFamily="34" charset="-122"/>
              </a:rPr>
              <a:t>十年项目开发和团队管理经验</a:t>
            </a:r>
            <a:endParaRPr lang="en-US" altLang="zh-CN"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algn="just">
              <a:lnSpc>
                <a:spcPct val="150000"/>
              </a:lnSpc>
            </a:pPr>
            <a:r>
              <a:rPr lang="zh-CN" altLang="en-US" dirty="0">
                <a:solidFill>
                  <a:schemeClr val="tx1">
                    <a:lumMod val="75000"/>
                    <a:lumOff val="25000"/>
                  </a:schemeClr>
                </a:solidFill>
                <a:latin typeface="思源黑体 CN Medium" panose="020B0600000000000000" pitchFamily="34" charset="-122"/>
                <a:ea typeface="思源黑体 CN Medium" panose="020B0600000000000000" pitchFamily="34" charset="-122"/>
              </a:rPr>
              <a:t>对设计模式，框架源码有独到的理解</a:t>
            </a:r>
            <a:endParaRPr lang="en-US" altLang="zh-CN"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algn="just">
              <a:lnSpc>
                <a:spcPct val="150000"/>
              </a:lnSpc>
            </a:pPr>
            <a:r>
              <a:rPr lang="zh-CN" altLang="en-US" dirty="0">
                <a:solidFill>
                  <a:schemeClr val="tx1">
                    <a:lumMod val="75000"/>
                    <a:lumOff val="25000"/>
                  </a:schemeClr>
                </a:solidFill>
                <a:latin typeface="思源黑体 CN Medium" panose="020B0600000000000000" pitchFamily="34" charset="-122"/>
                <a:ea typeface="思源黑体 CN Medium" panose="020B0600000000000000" pitchFamily="34" charset="-122"/>
              </a:rPr>
              <a:t>擅长</a:t>
            </a:r>
            <a:r>
              <a:rPr lang="en-US" altLang="zh-CN" dirty="0">
                <a:solidFill>
                  <a:schemeClr val="tx1">
                    <a:lumMod val="75000"/>
                    <a:lumOff val="25000"/>
                  </a:schemeClr>
                </a:solidFill>
                <a:latin typeface="思源黑体 CN Medium" panose="020B0600000000000000" pitchFamily="34" charset="-122"/>
                <a:ea typeface="思源黑体 CN Medium" panose="020B0600000000000000" pitchFamily="34" charset="-122"/>
              </a:rPr>
              <a:t>PHP</a:t>
            </a:r>
            <a:r>
              <a:rPr lang="zh-CN" altLang="en-US" dirty="0">
                <a:solidFill>
                  <a:schemeClr val="tx1">
                    <a:lumMod val="75000"/>
                    <a:lumOff val="25000"/>
                  </a:schemeClr>
                </a:solidFill>
                <a:latin typeface="思源黑体 CN Medium" panose="020B0600000000000000" pitchFamily="34" charset="-122"/>
                <a:ea typeface="思源黑体 CN Medium" panose="020B0600000000000000" pitchFamily="34" charset="-122"/>
              </a:rPr>
              <a:t>、</a:t>
            </a:r>
            <a:r>
              <a:rPr lang="en-US" altLang="zh-CN" dirty="0">
                <a:solidFill>
                  <a:schemeClr val="tx1">
                    <a:lumMod val="75000"/>
                    <a:lumOff val="25000"/>
                  </a:schemeClr>
                </a:solidFill>
                <a:latin typeface="思源黑体 CN Medium" panose="020B0600000000000000" pitchFamily="34" charset="-122"/>
                <a:ea typeface="思源黑体 CN Medium" panose="020B0600000000000000" pitchFamily="34" charset="-122"/>
              </a:rPr>
              <a:t>JavaScript</a:t>
            </a:r>
            <a:r>
              <a:rPr lang="zh-CN" altLang="en-US" dirty="0">
                <a:solidFill>
                  <a:schemeClr val="tx1">
                    <a:lumMod val="75000"/>
                    <a:lumOff val="25000"/>
                  </a:schemeClr>
                </a:solidFill>
                <a:latin typeface="思源黑体 CN Medium" panose="020B0600000000000000" pitchFamily="34" charset="-122"/>
                <a:ea typeface="思源黑体 CN Medium" panose="020B0600000000000000" pitchFamily="34" charset="-122"/>
              </a:rPr>
              <a:t>、</a:t>
            </a:r>
            <a:r>
              <a:rPr lang="en-US" altLang="zh-CN" dirty="0">
                <a:solidFill>
                  <a:schemeClr val="tx1">
                    <a:lumMod val="75000"/>
                    <a:lumOff val="25000"/>
                  </a:schemeClr>
                </a:solidFill>
                <a:latin typeface="思源黑体 CN Medium" panose="020B0600000000000000" pitchFamily="34" charset="-122"/>
                <a:ea typeface="思源黑体 CN Medium" panose="020B0600000000000000" pitchFamily="34" charset="-122"/>
              </a:rPr>
              <a:t>Java</a:t>
            </a:r>
            <a:r>
              <a:rPr lang="zh-CN" altLang="en-US" dirty="0">
                <a:solidFill>
                  <a:schemeClr val="tx1">
                    <a:lumMod val="75000"/>
                    <a:lumOff val="25000"/>
                  </a:schemeClr>
                </a:solidFill>
                <a:latin typeface="思源黑体 CN Medium" panose="020B0600000000000000" pitchFamily="34" charset="-122"/>
                <a:ea typeface="思源黑体 CN Medium" panose="020B0600000000000000" pitchFamily="34" charset="-122"/>
              </a:rPr>
              <a:t>、</a:t>
            </a:r>
            <a:r>
              <a:rPr lang="en-US" altLang="zh-CN" dirty="0">
                <a:solidFill>
                  <a:schemeClr val="tx1">
                    <a:lumMod val="75000"/>
                    <a:lumOff val="25000"/>
                  </a:schemeClr>
                </a:solidFill>
                <a:latin typeface="思源黑体 CN Medium" panose="020B0600000000000000" pitchFamily="34" charset="-122"/>
                <a:ea typeface="思源黑体 CN Medium" panose="020B0600000000000000" pitchFamily="34" charset="-122"/>
              </a:rPr>
              <a:t>Python</a:t>
            </a:r>
            <a:r>
              <a:rPr lang="zh-CN" altLang="en-US" dirty="0">
                <a:solidFill>
                  <a:schemeClr val="tx1">
                    <a:lumMod val="75000"/>
                    <a:lumOff val="25000"/>
                  </a:schemeClr>
                </a:solidFill>
                <a:latin typeface="思源黑体 CN Medium" panose="020B0600000000000000" pitchFamily="34" charset="-122"/>
                <a:ea typeface="思源黑体 CN Medium" panose="020B0600000000000000" pitchFamily="34" charset="-122"/>
              </a:rPr>
              <a:t>、</a:t>
            </a:r>
            <a:r>
              <a:rPr lang="en-US" altLang="zh-CN" dirty="0">
                <a:solidFill>
                  <a:schemeClr val="tx1">
                    <a:lumMod val="75000"/>
                    <a:lumOff val="25000"/>
                  </a:schemeClr>
                </a:solidFill>
                <a:latin typeface="思源黑体 CN Medium" panose="020B0600000000000000" pitchFamily="34" charset="-122"/>
                <a:ea typeface="思源黑体 CN Medium" panose="020B0600000000000000" pitchFamily="34" charset="-122"/>
              </a:rPr>
              <a:t>.NET</a:t>
            </a:r>
            <a:r>
              <a:rPr lang="zh-CN" altLang="en-US" dirty="0">
                <a:solidFill>
                  <a:schemeClr val="tx1">
                    <a:lumMod val="75000"/>
                    <a:lumOff val="25000"/>
                  </a:schemeClr>
                </a:solidFill>
                <a:latin typeface="思源黑体 CN Medium" panose="020B0600000000000000" pitchFamily="34" charset="-122"/>
                <a:ea typeface="思源黑体 CN Medium" panose="020B0600000000000000" pitchFamily="34" charset="-122"/>
              </a:rPr>
              <a:t>等前后端技术</a:t>
            </a:r>
            <a:endParaRPr lang="en-US" altLang="zh-CN"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sp>
        <p:nvSpPr>
          <p:cNvPr id="26" name="文本框 25">
            <a:extLst>
              <a:ext uri="{FF2B5EF4-FFF2-40B4-BE49-F238E27FC236}">
                <a16:creationId xmlns:a16="http://schemas.microsoft.com/office/drawing/2014/main" id="{749FC154-FF79-4C64-ADB0-73DF512748D6}"/>
              </a:ext>
            </a:extLst>
          </p:cNvPr>
          <p:cNvSpPr txBox="1"/>
          <p:nvPr/>
        </p:nvSpPr>
        <p:spPr>
          <a:xfrm>
            <a:off x="551384" y="1844824"/>
            <a:ext cx="2894075" cy="616579"/>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nSpc>
                <a:spcPct val="150000"/>
              </a:lnSpc>
            </a:pPr>
            <a:r>
              <a:rPr lang="zh-CN" altLang="en-US" sz="2540" b="1" dirty="0">
                <a:solidFill>
                  <a:schemeClr val="tx1">
                    <a:lumMod val="75000"/>
                    <a:lumOff val="25000"/>
                  </a:schemeClr>
                </a:solidFill>
                <a:latin typeface="思源黑体 CN Bold" panose="020B0800000000000000" charset="-122"/>
                <a:ea typeface="思源黑体 CN Bold" panose="020B0800000000000000" charset="-122"/>
              </a:rPr>
              <a:t>思言</a:t>
            </a:r>
            <a:endParaRPr lang="zh-CN" altLang="zh-CN" sz="2540" b="1" dirty="0">
              <a:solidFill>
                <a:schemeClr val="tx1">
                  <a:lumMod val="75000"/>
                  <a:lumOff val="25000"/>
                </a:schemeClr>
              </a:solidFill>
              <a:latin typeface="思源黑体 CN Bold" panose="020B0800000000000000" charset="-122"/>
              <a:ea typeface="思源黑体 CN Bold" panose="020B0800000000000000" charset="-122"/>
            </a:endParaRPr>
          </a:p>
        </p:txBody>
      </p:sp>
      <p:pic>
        <p:nvPicPr>
          <p:cNvPr id="3" name="图片 2">
            <a:extLst>
              <a:ext uri="{FF2B5EF4-FFF2-40B4-BE49-F238E27FC236}">
                <a16:creationId xmlns:a16="http://schemas.microsoft.com/office/drawing/2014/main" id="{9A83FE17-2CDF-4499-8EFE-052C233735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7057" y="2204864"/>
            <a:ext cx="1735208" cy="1761767"/>
          </a:xfrm>
          <a:prstGeom prst="rect">
            <a:avLst/>
          </a:prstGeom>
        </p:spPr>
      </p:pic>
      <p:sp>
        <p:nvSpPr>
          <p:cNvPr id="4" name="文本框 3">
            <a:extLst>
              <a:ext uri="{FF2B5EF4-FFF2-40B4-BE49-F238E27FC236}">
                <a16:creationId xmlns:a16="http://schemas.microsoft.com/office/drawing/2014/main" id="{2EE51CE7-60B0-4728-B38E-FA3DA9FD1A89}"/>
              </a:ext>
            </a:extLst>
          </p:cNvPr>
          <p:cNvSpPr txBox="1"/>
          <p:nvPr/>
        </p:nvSpPr>
        <p:spPr>
          <a:xfrm>
            <a:off x="8774646" y="4052399"/>
            <a:ext cx="1980029" cy="307777"/>
          </a:xfrm>
          <a:prstGeom prst="rect">
            <a:avLst/>
          </a:prstGeom>
          <a:noFill/>
        </p:spPr>
        <p:txBody>
          <a:bodyPr wrap="none" rtlCol="0">
            <a:spAutoFit/>
          </a:bodyPr>
          <a:lstStyle/>
          <a:p>
            <a:r>
              <a:rPr lang="zh-CN" altLang="en-US" sz="1400" dirty="0">
                <a:latin typeface="思源黑体 CN Medium" panose="020B0600000000000000" pitchFamily="34" charset="-122"/>
                <a:ea typeface="思源黑体 CN Medium" panose="020B0600000000000000" pitchFamily="34" charset="-122"/>
              </a:rPr>
              <a:t>扫码添加助教甜甜老师</a:t>
            </a:r>
          </a:p>
        </p:txBody>
      </p:sp>
    </p:spTree>
    <p:extLst>
      <p:ext uri="{BB962C8B-B14F-4D97-AF65-F5344CB8AC3E}">
        <p14:creationId xmlns:p14="http://schemas.microsoft.com/office/powerpoint/2010/main" val="68304065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5"/>
          <p:cNvSpPr>
            <a:spLocks noChangeArrowheads="1"/>
          </p:cNvSpPr>
          <p:nvPr/>
        </p:nvSpPr>
        <p:spPr bwMode="auto">
          <a:xfrm>
            <a:off x="4969750" y="1339866"/>
            <a:ext cx="2255725" cy="2265249"/>
          </a:xfrm>
          <a:prstGeom prst="ellipse">
            <a:avLst/>
          </a:prstGeom>
          <a:solidFill>
            <a:srgbClr val="30A8C4"/>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399">
              <a:solidFill>
                <a:srgbClr val="1475B2"/>
              </a:solidFill>
              <a:latin typeface="微软雅黑" panose="020B0503020204020204" pitchFamily="34" charset="-122"/>
              <a:ea typeface="微软雅黑" panose="020B0503020204020204" pitchFamily="34" charset="-122"/>
            </a:endParaRPr>
          </a:p>
        </p:txBody>
      </p:sp>
      <p:sp>
        <p:nvSpPr>
          <p:cNvPr id="5" name="Freeform 8"/>
          <p:cNvSpPr/>
          <p:nvPr/>
        </p:nvSpPr>
        <p:spPr bwMode="auto">
          <a:xfrm>
            <a:off x="4858635" y="2462172"/>
            <a:ext cx="2477963" cy="1254063"/>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2399">
              <a:latin typeface="微软雅黑" panose="020B0503020204020204" pitchFamily="34" charset="-122"/>
              <a:ea typeface="微软雅黑" panose="020B0503020204020204" pitchFamily="34" charset="-122"/>
            </a:endParaRPr>
          </a:p>
        </p:txBody>
      </p:sp>
      <p:sp>
        <p:nvSpPr>
          <p:cNvPr id="6" name="Oval 9"/>
          <p:cNvSpPr>
            <a:spLocks noChangeArrowheads="1"/>
          </p:cNvSpPr>
          <p:nvPr/>
        </p:nvSpPr>
        <p:spPr bwMode="auto">
          <a:xfrm>
            <a:off x="7266746" y="2379623"/>
            <a:ext cx="139693" cy="139693"/>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399">
              <a:latin typeface="微软雅黑" panose="020B0503020204020204" pitchFamily="34" charset="-122"/>
              <a:ea typeface="微软雅黑" panose="020B0503020204020204" pitchFamily="34" charset="-122"/>
            </a:endParaRPr>
          </a:p>
        </p:txBody>
      </p:sp>
      <p:sp>
        <p:nvSpPr>
          <p:cNvPr id="7" name="Oval 10"/>
          <p:cNvSpPr>
            <a:spLocks noChangeArrowheads="1"/>
          </p:cNvSpPr>
          <p:nvPr/>
        </p:nvSpPr>
        <p:spPr bwMode="auto">
          <a:xfrm>
            <a:off x="4787200" y="2379623"/>
            <a:ext cx="138106" cy="139693"/>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399">
              <a:latin typeface="微软雅黑" panose="020B0503020204020204" pitchFamily="34" charset="-122"/>
              <a:ea typeface="微软雅黑" panose="020B0503020204020204" pitchFamily="34" charset="-122"/>
            </a:endParaRPr>
          </a:p>
        </p:txBody>
      </p:sp>
      <p:sp>
        <p:nvSpPr>
          <p:cNvPr id="8" name="TextBox 13"/>
          <p:cNvSpPr txBox="1">
            <a:spLocks noChangeArrowheads="1"/>
          </p:cNvSpPr>
          <p:nvPr/>
        </p:nvSpPr>
        <p:spPr bwMode="auto">
          <a:xfrm>
            <a:off x="5317578" y="1678545"/>
            <a:ext cx="1688283" cy="163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sz="10002" dirty="0">
                <a:solidFill>
                  <a:srgbClr val="F8F8F8"/>
                </a:solidFill>
                <a:latin typeface="思源黑体 CN Medium" panose="020B0600000000000000" pitchFamily="34" charset="-122"/>
                <a:ea typeface="思源黑体 CN Medium" panose="020B0600000000000000" pitchFamily="34" charset="-122"/>
              </a:rPr>
              <a:t>01</a:t>
            </a:r>
            <a:endParaRPr lang="zh-CN" altLang="en-US" sz="10002" dirty="0">
              <a:solidFill>
                <a:srgbClr val="F8F8F8"/>
              </a:solidFill>
              <a:latin typeface="思源黑体 CN Medium" panose="020B0600000000000000" pitchFamily="34" charset="-122"/>
              <a:ea typeface="思源黑体 CN Medium" panose="020B0600000000000000" pitchFamily="34" charset="-122"/>
            </a:endParaRPr>
          </a:p>
        </p:txBody>
      </p:sp>
      <p:cxnSp>
        <p:nvCxnSpPr>
          <p:cNvPr id="9" name="直接连接符 15"/>
          <p:cNvCxnSpPr>
            <a:cxnSpLocks noChangeShapeType="1"/>
          </p:cNvCxnSpPr>
          <p:nvPr/>
        </p:nvCxnSpPr>
        <p:spPr bwMode="auto">
          <a:xfrm>
            <a:off x="3144213" y="4111499"/>
            <a:ext cx="5903617"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文本占位符 9">
            <a:extLst>
              <a:ext uri="{FF2B5EF4-FFF2-40B4-BE49-F238E27FC236}">
                <a16:creationId xmlns:a16="http://schemas.microsoft.com/office/drawing/2014/main" id="{563E3FE4-40DC-4936-8DC9-F02E36351CCF}"/>
              </a:ext>
            </a:extLst>
          </p:cNvPr>
          <p:cNvSpPr>
            <a:spLocks noGrp="1"/>
          </p:cNvSpPr>
          <p:nvPr>
            <p:ph type="body" sz="quarter" idx="11"/>
          </p:nvPr>
        </p:nvSpPr>
        <p:spPr>
          <a:xfrm>
            <a:off x="3929050" y="4192210"/>
            <a:ext cx="4333900" cy="646331"/>
          </a:xfrm>
        </p:spPr>
        <p:txBody>
          <a:bodyPr/>
          <a:lstStyle/>
          <a:p>
            <a:r>
              <a:rPr lang="zh-CN" altLang="en-US" sz="4000" dirty="0">
                <a:latin typeface="Microsoft YaHei UI" panose="020B0503020204020204" pitchFamily="34" charset="-122"/>
                <a:ea typeface="Microsoft YaHei UI" panose="020B0503020204020204" pitchFamily="34" charset="-122"/>
              </a:rPr>
              <a:t>链表</a:t>
            </a:r>
          </a:p>
        </p:txBody>
      </p:sp>
    </p:spTree>
  </p:cSld>
  <p:clrMapOvr>
    <a:masterClrMapping/>
  </p:clrMapOvr>
  <mc:AlternateContent xmlns:mc="http://schemas.openxmlformats.org/markup-compatibility/2006" xmlns:p14="http://schemas.microsoft.com/office/powerpoint/2010/main">
    <mc:Choice Requires="p14">
      <p:transition spd="med" p14:dur="700"/>
    </mc:Choice>
    <mc:Fallback xmlns="">
      <p:transition spd="med"/>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6DFAD-5D60-4A4E-9357-D1CC052F52E4}"/>
              </a:ext>
            </a:extLst>
          </p:cNvPr>
          <p:cNvSpPr>
            <a:spLocks noGrp="1"/>
          </p:cNvSpPr>
          <p:nvPr>
            <p:ph type="title"/>
          </p:nvPr>
        </p:nvSpPr>
        <p:spPr/>
        <p:txBody>
          <a:bodyPr/>
          <a:lstStyle/>
          <a:p>
            <a:r>
              <a:rPr lang="zh-CN" altLang="en-US" sz="4000" dirty="0"/>
              <a:t>链表</a:t>
            </a:r>
          </a:p>
        </p:txBody>
      </p:sp>
      <p:pic>
        <p:nvPicPr>
          <p:cNvPr id="4" name="图片 3">
            <a:extLst>
              <a:ext uri="{FF2B5EF4-FFF2-40B4-BE49-F238E27FC236}">
                <a16:creationId xmlns:a16="http://schemas.microsoft.com/office/drawing/2014/main" id="{8998812E-C070-4F40-B7C0-31B0BA1C70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5720" y="1196752"/>
            <a:ext cx="4323804" cy="4323804"/>
          </a:xfrm>
          <a:prstGeom prst="rect">
            <a:avLst/>
          </a:prstGeom>
        </p:spPr>
      </p:pic>
    </p:spTree>
    <p:extLst>
      <p:ext uri="{BB962C8B-B14F-4D97-AF65-F5344CB8AC3E}">
        <p14:creationId xmlns:p14="http://schemas.microsoft.com/office/powerpoint/2010/main" val="41933123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6DFAD-5D60-4A4E-9357-D1CC052F52E4}"/>
              </a:ext>
            </a:extLst>
          </p:cNvPr>
          <p:cNvSpPr>
            <a:spLocks noGrp="1"/>
          </p:cNvSpPr>
          <p:nvPr>
            <p:ph type="title"/>
          </p:nvPr>
        </p:nvSpPr>
        <p:spPr/>
        <p:txBody>
          <a:bodyPr/>
          <a:lstStyle/>
          <a:p>
            <a:r>
              <a:rPr lang="zh-CN" altLang="en-US" sz="4000" dirty="0"/>
              <a:t>链表</a:t>
            </a:r>
          </a:p>
        </p:txBody>
      </p:sp>
      <p:sp>
        <p:nvSpPr>
          <p:cNvPr id="28" name="文本框 10">
            <a:extLst>
              <a:ext uri="{FF2B5EF4-FFF2-40B4-BE49-F238E27FC236}">
                <a16:creationId xmlns:a16="http://schemas.microsoft.com/office/drawing/2014/main" id="{12F84A8B-20CA-4BA9-9D95-970C42A04EDD}"/>
              </a:ext>
            </a:extLst>
          </p:cNvPr>
          <p:cNvSpPr txBox="1"/>
          <p:nvPr/>
        </p:nvSpPr>
        <p:spPr>
          <a:xfrm>
            <a:off x="1411017" y="2492896"/>
            <a:ext cx="9369966" cy="1177117"/>
          </a:xfrm>
          <a:prstGeom prst="rect">
            <a:avLst/>
          </a:prstGeom>
          <a:ln w="12700">
            <a:miter lim="400000"/>
          </a:ln>
          <a:extLst>
            <a:ext uri="{C572A759-6A51-4108-AA02-DFA0A04FC94B}">
              <ma14:wrappingTextBoxFlag xmlns:ma14="http://schemas.microsoft.com/office/mac/drawingml/2011/main" xmlns="" val="1"/>
            </a:ext>
          </a:extLst>
        </p:spPr>
        <p:txBody>
          <a:bodyPr wrap="square" lIns="24192" rIns="24192">
            <a:spAutoFit/>
          </a:bodyPr>
          <a:lstStyle/>
          <a:p>
            <a:pPr marL="302438" indent="-302438" algn="just" defTabSz="483900">
              <a:lnSpc>
                <a:spcPct val="200000"/>
              </a:lnSpc>
              <a:buSzPct val="100000"/>
              <a:buFont typeface="Arial"/>
              <a:buChar char="•"/>
              <a:defRPr sz="3800">
                <a:latin typeface="Source Han Sans CN Normal"/>
                <a:ea typeface="Source Han Sans CN Normal"/>
                <a:cs typeface="Source Han Sans CN Normal"/>
                <a:sym typeface="Source Han Sans CN Normal"/>
              </a:defRPr>
            </a:pPr>
            <a:r>
              <a:rPr lang="zh-CN" altLang="en-US" sz="1900" dirty="0">
                <a:latin typeface="思源黑体 CN Medium" panose="020B0600000000000000" pitchFamily="34" charset="-122"/>
                <a:ea typeface="思源黑体 CN Medium" panose="020B0600000000000000" pitchFamily="34" charset="-122"/>
              </a:rPr>
              <a:t>数组的创建通常需要申请一段连续的内存空间</a:t>
            </a:r>
            <a:r>
              <a:rPr lang="en-US" altLang="zh-CN" sz="1900" dirty="0">
                <a:latin typeface="思源黑体 CN Medium" panose="020B0600000000000000" pitchFamily="34" charset="-122"/>
                <a:ea typeface="思源黑体 CN Medium" panose="020B0600000000000000" pitchFamily="34" charset="-122"/>
              </a:rPr>
              <a:t>(</a:t>
            </a:r>
            <a:r>
              <a:rPr lang="zh-CN" altLang="en-US" sz="1900" dirty="0">
                <a:latin typeface="思源黑体 CN Medium" panose="020B0600000000000000" pitchFamily="34" charset="-122"/>
                <a:ea typeface="思源黑体 CN Medium" panose="020B0600000000000000" pitchFamily="34" charset="-122"/>
              </a:rPr>
              <a:t>一整块的内存</a:t>
            </a:r>
            <a:r>
              <a:rPr lang="en-US" altLang="zh-CN" sz="1900" dirty="0">
                <a:latin typeface="思源黑体 CN Medium" panose="020B0600000000000000" pitchFamily="34" charset="-122"/>
                <a:ea typeface="思源黑体 CN Medium" panose="020B0600000000000000" pitchFamily="34" charset="-122"/>
              </a:rPr>
              <a:t>), </a:t>
            </a:r>
            <a:r>
              <a:rPr lang="zh-CN" altLang="en-US" sz="1900" dirty="0">
                <a:latin typeface="思源黑体 CN Medium" panose="020B0600000000000000" pitchFamily="34" charset="-122"/>
                <a:ea typeface="思源黑体 CN Medium" panose="020B0600000000000000" pitchFamily="34" charset="-122"/>
              </a:rPr>
              <a:t>并且大小是固定的</a:t>
            </a:r>
          </a:p>
          <a:p>
            <a:pPr marL="302438" indent="-302438" algn="just" defTabSz="483900">
              <a:lnSpc>
                <a:spcPct val="200000"/>
              </a:lnSpc>
              <a:buSzPct val="100000"/>
              <a:buFont typeface="Arial"/>
              <a:buChar char="•"/>
              <a:defRPr sz="3800">
                <a:latin typeface="Source Han Sans CN Normal"/>
                <a:ea typeface="Source Han Sans CN Normal"/>
                <a:cs typeface="Source Han Sans CN Normal"/>
                <a:sym typeface="Source Han Sans CN Normal"/>
              </a:defRPr>
            </a:pPr>
            <a:r>
              <a:rPr lang="zh-CN" altLang="en-US" sz="1900" dirty="0">
                <a:latin typeface="思源黑体 CN Medium" panose="020B0600000000000000" pitchFamily="34" charset="-122"/>
                <a:ea typeface="思源黑体 CN Medium" panose="020B0600000000000000" pitchFamily="34" charset="-122"/>
                <a:sym typeface="Source Han Sans CN Normal"/>
              </a:rPr>
              <a:t>向数组开头或中间位置插入数据的性能很低，需要进行大量元素的位移</a:t>
            </a:r>
            <a:endParaRPr lang="en-US" altLang="zh-CN" sz="1900" dirty="0">
              <a:latin typeface="思源黑体 CN Medium" panose="020B0600000000000000" pitchFamily="34" charset="-122"/>
              <a:ea typeface="思源黑体 CN Medium" panose="020B0600000000000000" pitchFamily="34" charset="-122"/>
            </a:endParaRPr>
          </a:p>
        </p:txBody>
      </p:sp>
    </p:spTree>
    <p:extLst>
      <p:ext uri="{BB962C8B-B14F-4D97-AF65-F5344CB8AC3E}">
        <p14:creationId xmlns:p14="http://schemas.microsoft.com/office/powerpoint/2010/main" val="152178871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6DFAD-5D60-4A4E-9357-D1CC052F52E4}"/>
              </a:ext>
            </a:extLst>
          </p:cNvPr>
          <p:cNvSpPr>
            <a:spLocks noGrp="1"/>
          </p:cNvSpPr>
          <p:nvPr>
            <p:ph type="title"/>
          </p:nvPr>
        </p:nvSpPr>
        <p:spPr/>
        <p:txBody>
          <a:bodyPr/>
          <a:lstStyle/>
          <a:p>
            <a:r>
              <a:rPr lang="zh-CN" altLang="en-US" sz="4000" dirty="0"/>
              <a:t>链表</a:t>
            </a:r>
          </a:p>
        </p:txBody>
      </p:sp>
      <p:sp>
        <p:nvSpPr>
          <p:cNvPr id="17" name="文本框 10">
            <a:extLst>
              <a:ext uri="{FF2B5EF4-FFF2-40B4-BE49-F238E27FC236}">
                <a16:creationId xmlns:a16="http://schemas.microsoft.com/office/drawing/2014/main" id="{58A55539-D837-4887-8963-1A9C522AF5DD}"/>
              </a:ext>
            </a:extLst>
          </p:cNvPr>
          <p:cNvSpPr txBox="1"/>
          <p:nvPr/>
        </p:nvSpPr>
        <p:spPr>
          <a:xfrm>
            <a:off x="1411017" y="2276872"/>
            <a:ext cx="9369966" cy="1763431"/>
          </a:xfrm>
          <a:prstGeom prst="rect">
            <a:avLst/>
          </a:prstGeom>
          <a:ln w="12700">
            <a:miter lim="400000"/>
          </a:ln>
          <a:extLst>
            <a:ext uri="{C572A759-6A51-4108-AA02-DFA0A04FC94B}">
              <ma14:wrappingTextBoxFlag xmlns:ma14="http://schemas.microsoft.com/office/mac/drawingml/2011/main" xmlns="" val="1"/>
            </a:ext>
          </a:extLst>
        </p:spPr>
        <p:txBody>
          <a:bodyPr wrap="square" lIns="24192" rIns="24192">
            <a:spAutoFit/>
          </a:bodyPr>
          <a:lstStyle/>
          <a:p>
            <a:pPr marL="302438" indent="-302438" algn="just" defTabSz="483900">
              <a:lnSpc>
                <a:spcPct val="200000"/>
              </a:lnSpc>
              <a:buSzPct val="100000"/>
              <a:buFont typeface="Arial"/>
              <a:buChar char="•"/>
              <a:defRPr sz="3800">
                <a:latin typeface="Source Han Sans CN Normal"/>
                <a:ea typeface="Source Han Sans CN Normal"/>
                <a:cs typeface="Source Han Sans CN Normal"/>
                <a:sym typeface="Source Han Sans CN Normal"/>
              </a:defRPr>
            </a:pPr>
            <a:r>
              <a:rPr lang="zh-CN" altLang="en-US" sz="1900" dirty="0">
                <a:latin typeface="思源黑体 CN Medium" panose="020B0600000000000000" pitchFamily="34" charset="-122"/>
                <a:ea typeface="思源黑体 CN Medium" panose="020B0600000000000000" pitchFamily="34" charset="-122"/>
                <a:sym typeface="Source Han Sans CN Normal"/>
              </a:rPr>
              <a:t>链表中的元素在内存中不必是连续的空间</a:t>
            </a:r>
            <a:endParaRPr lang="en-US" altLang="zh-CN" sz="1900" dirty="0">
              <a:latin typeface="思源黑体 CN Medium" panose="020B0600000000000000" pitchFamily="34" charset="-122"/>
              <a:ea typeface="思源黑体 CN Medium" panose="020B0600000000000000" pitchFamily="34" charset="-122"/>
            </a:endParaRPr>
          </a:p>
          <a:p>
            <a:pPr marL="302438" indent="-302438" algn="just" defTabSz="483900">
              <a:lnSpc>
                <a:spcPct val="200000"/>
              </a:lnSpc>
              <a:buSzPct val="100000"/>
              <a:buFont typeface="Arial"/>
              <a:buChar char="•"/>
              <a:defRPr sz="3800">
                <a:latin typeface="Source Han Sans CN Normal"/>
                <a:ea typeface="Source Han Sans CN Normal"/>
                <a:cs typeface="Source Han Sans CN Normal"/>
                <a:sym typeface="Source Han Sans CN Normal"/>
              </a:defRPr>
            </a:pPr>
            <a:r>
              <a:rPr lang="zh-CN" altLang="en-US" sz="1900" dirty="0">
                <a:latin typeface="思源黑体 CN Medium" panose="020B0600000000000000" pitchFamily="34" charset="-122"/>
                <a:ea typeface="思源黑体 CN Medium" panose="020B0600000000000000" pitchFamily="34" charset="-122"/>
                <a:sym typeface="Source Han Sans CN Normal"/>
              </a:rPr>
              <a:t>链表的每个元素由一个存储元素本身的节点和一个指向下一个元素的引用</a:t>
            </a:r>
            <a:r>
              <a:rPr lang="en-US" altLang="zh-CN" sz="1900" dirty="0">
                <a:latin typeface="思源黑体 CN Medium" panose="020B0600000000000000" pitchFamily="34" charset="-122"/>
                <a:ea typeface="思源黑体 CN Medium" panose="020B0600000000000000" pitchFamily="34" charset="-122"/>
                <a:sym typeface="Source Han Sans CN Normal"/>
              </a:rPr>
              <a:t>(</a:t>
            </a:r>
            <a:r>
              <a:rPr lang="zh-CN" altLang="en-US" sz="1900" dirty="0">
                <a:latin typeface="思源黑体 CN Medium" panose="020B0600000000000000" pitchFamily="34" charset="-122"/>
                <a:ea typeface="思源黑体 CN Medium" panose="020B0600000000000000" pitchFamily="34" charset="-122"/>
                <a:sym typeface="Source Han Sans CN Normal"/>
              </a:rPr>
              <a:t>有些语言称为指针或者链接</a:t>
            </a:r>
            <a:r>
              <a:rPr lang="en-US" altLang="zh-CN" sz="1900" dirty="0">
                <a:latin typeface="思源黑体 CN Medium" panose="020B0600000000000000" pitchFamily="34" charset="-122"/>
                <a:ea typeface="思源黑体 CN Medium" panose="020B0600000000000000" pitchFamily="34" charset="-122"/>
                <a:sym typeface="Source Han Sans CN Normal"/>
              </a:rPr>
              <a:t>)</a:t>
            </a:r>
            <a:r>
              <a:rPr lang="zh-CN" altLang="en-US" sz="1900" dirty="0">
                <a:latin typeface="思源黑体 CN Medium" panose="020B0600000000000000" pitchFamily="34" charset="-122"/>
                <a:ea typeface="思源黑体 CN Medium" panose="020B0600000000000000" pitchFamily="34" charset="-122"/>
                <a:sym typeface="Source Han Sans CN Normal"/>
              </a:rPr>
              <a:t>组成</a:t>
            </a:r>
          </a:p>
        </p:txBody>
      </p:sp>
    </p:spTree>
    <p:extLst>
      <p:ext uri="{BB962C8B-B14F-4D97-AF65-F5344CB8AC3E}">
        <p14:creationId xmlns:p14="http://schemas.microsoft.com/office/powerpoint/2010/main" val="275741802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6DFAD-5D60-4A4E-9357-D1CC052F52E4}"/>
              </a:ext>
            </a:extLst>
          </p:cNvPr>
          <p:cNvSpPr>
            <a:spLocks noGrp="1"/>
          </p:cNvSpPr>
          <p:nvPr>
            <p:ph type="title"/>
          </p:nvPr>
        </p:nvSpPr>
        <p:spPr/>
        <p:txBody>
          <a:bodyPr/>
          <a:lstStyle/>
          <a:p>
            <a:r>
              <a:rPr lang="zh-CN" altLang="en-US" sz="4000" dirty="0">
                <a:latin typeface="Microsoft YaHei UI" panose="020B0503020204020204" pitchFamily="34" charset="-122"/>
                <a:ea typeface="Microsoft YaHei UI" panose="020B0503020204020204" pitchFamily="34" charset="-122"/>
              </a:rPr>
              <a:t>链表</a:t>
            </a:r>
          </a:p>
        </p:txBody>
      </p:sp>
      <p:pic>
        <p:nvPicPr>
          <p:cNvPr id="4" name="图片 3">
            <a:extLst>
              <a:ext uri="{FF2B5EF4-FFF2-40B4-BE49-F238E27FC236}">
                <a16:creationId xmlns:a16="http://schemas.microsoft.com/office/drawing/2014/main" id="{0FFFE8C6-AF7C-4916-9015-87104D915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7788" y="2139018"/>
            <a:ext cx="8896424" cy="2579963"/>
          </a:xfrm>
          <a:prstGeom prst="rect">
            <a:avLst/>
          </a:prstGeom>
        </p:spPr>
      </p:pic>
    </p:spTree>
    <p:extLst>
      <p:ext uri="{BB962C8B-B14F-4D97-AF65-F5344CB8AC3E}">
        <p14:creationId xmlns:p14="http://schemas.microsoft.com/office/powerpoint/2010/main" val="416932666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6DFAD-5D60-4A4E-9357-D1CC052F52E4}"/>
              </a:ext>
            </a:extLst>
          </p:cNvPr>
          <p:cNvSpPr>
            <a:spLocks noGrp="1"/>
          </p:cNvSpPr>
          <p:nvPr>
            <p:ph type="title"/>
          </p:nvPr>
        </p:nvSpPr>
        <p:spPr/>
        <p:txBody>
          <a:bodyPr/>
          <a:lstStyle/>
          <a:p>
            <a:r>
              <a:rPr lang="zh-CN" altLang="en-US" sz="4000" dirty="0"/>
              <a:t>链表</a:t>
            </a:r>
          </a:p>
        </p:txBody>
      </p:sp>
      <p:graphicFrame>
        <p:nvGraphicFramePr>
          <p:cNvPr id="5" name="表格 5">
            <a:extLst>
              <a:ext uri="{FF2B5EF4-FFF2-40B4-BE49-F238E27FC236}">
                <a16:creationId xmlns:a16="http://schemas.microsoft.com/office/drawing/2014/main" id="{41E9E764-3948-400A-8473-6972ACC3DC52}"/>
              </a:ext>
            </a:extLst>
          </p:cNvPr>
          <p:cNvGraphicFramePr>
            <a:graphicFrameLocks noGrp="1"/>
          </p:cNvGraphicFramePr>
          <p:nvPr>
            <p:extLst>
              <p:ext uri="{D42A27DB-BD31-4B8C-83A1-F6EECF244321}">
                <p14:modId xmlns:p14="http://schemas.microsoft.com/office/powerpoint/2010/main" val="1158473254"/>
              </p:ext>
            </p:extLst>
          </p:nvPr>
        </p:nvGraphicFramePr>
        <p:xfrm>
          <a:off x="2715136" y="2780928"/>
          <a:ext cx="1378321" cy="1008112"/>
        </p:xfrm>
        <a:graphic>
          <a:graphicData uri="http://schemas.openxmlformats.org/drawingml/2006/table">
            <a:tbl>
              <a:tblPr firstRow="1" bandRow="1">
                <a:tableStyleId>{5C22544A-7EE6-4342-B048-85BDC9FD1C3A}</a:tableStyleId>
              </a:tblPr>
              <a:tblGrid>
                <a:gridCol w="658241">
                  <a:extLst>
                    <a:ext uri="{9D8B030D-6E8A-4147-A177-3AD203B41FA5}">
                      <a16:colId xmlns:a16="http://schemas.microsoft.com/office/drawing/2014/main" val="813997502"/>
                    </a:ext>
                  </a:extLst>
                </a:gridCol>
                <a:gridCol w="720080">
                  <a:extLst>
                    <a:ext uri="{9D8B030D-6E8A-4147-A177-3AD203B41FA5}">
                      <a16:colId xmlns:a16="http://schemas.microsoft.com/office/drawing/2014/main" val="769152387"/>
                    </a:ext>
                  </a:extLst>
                </a:gridCol>
              </a:tblGrid>
              <a:tr h="1008112">
                <a:tc>
                  <a:txBody>
                    <a:bodyPr/>
                    <a:lstStyle/>
                    <a:p>
                      <a:pPr algn="ctr"/>
                      <a:r>
                        <a:rPr lang="en-US" altLang="zh-CN" b="0" dirty="0">
                          <a:solidFill>
                            <a:schemeClr val="tx1"/>
                          </a:solidFill>
                        </a:rPr>
                        <a:t>item</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next</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97823873"/>
                  </a:ext>
                </a:extLst>
              </a:tr>
            </a:tbl>
          </a:graphicData>
        </a:graphic>
      </p:graphicFrame>
      <p:sp>
        <p:nvSpPr>
          <p:cNvPr id="7" name="文本框 6">
            <a:extLst>
              <a:ext uri="{FF2B5EF4-FFF2-40B4-BE49-F238E27FC236}">
                <a16:creationId xmlns:a16="http://schemas.microsoft.com/office/drawing/2014/main" id="{7531AF36-44AA-43BB-BF38-5083A2151415}"/>
              </a:ext>
            </a:extLst>
          </p:cNvPr>
          <p:cNvSpPr txBox="1"/>
          <p:nvPr/>
        </p:nvSpPr>
        <p:spPr>
          <a:xfrm>
            <a:off x="3148749" y="2348880"/>
            <a:ext cx="745717" cy="369332"/>
          </a:xfrm>
          <a:prstGeom prst="rect">
            <a:avLst/>
          </a:prstGeom>
          <a:noFill/>
        </p:spPr>
        <p:txBody>
          <a:bodyPr wrap="none" rtlCol="0">
            <a:spAutoFit/>
          </a:bodyPr>
          <a:lstStyle/>
          <a:p>
            <a:r>
              <a:rPr lang="en-US" altLang="zh-CN" dirty="0">
                <a:latin typeface="思源黑体 CN Medium" panose="020B0600000000000000" pitchFamily="34" charset="-122"/>
                <a:ea typeface="思源黑体 CN Medium" panose="020B0600000000000000" pitchFamily="34" charset="-122"/>
              </a:rPr>
              <a:t>node</a:t>
            </a:r>
            <a:endParaRPr lang="zh-CN" altLang="en-US" dirty="0">
              <a:latin typeface="思源黑体 CN Medium" panose="020B0600000000000000" pitchFamily="34" charset="-122"/>
              <a:ea typeface="思源黑体 CN Medium" panose="020B0600000000000000" pitchFamily="34" charset="-122"/>
            </a:endParaRPr>
          </a:p>
        </p:txBody>
      </p:sp>
      <p:graphicFrame>
        <p:nvGraphicFramePr>
          <p:cNvPr id="10" name="表格 5">
            <a:extLst>
              <a:ext uri="{FF2B5EF4-FFF2-40B4-BE49-F238E27FC236}">
                <a16:creationId xmlns:a16="http://schemas.microsoft.com/office/drawing/2014/main" id="{41DE8D55-142A-44E2-AEFD-0B499B1A3888}"/>
              </a:ext>
            </a:extLst>
          </p:cNvPr>
          <p:cNvGraphicFramePr>
            <a:graphicFrameLocks noGrp="1"/>
          </p:cNvGraphicFramePr>
          <p:nvPr/>
        </p:nvGraphicFramePr>
        <p:xfrm>
          <a:off x="4945940" y="2780928"/>
          <a:ext cx="1387529" cy="1008112"/>
        </p:xfrm>
        <a:graphic>
          <a:graphicData uri="http://schemas.openxmlformats.org/drawingml/2006/table">
            <a:tbl>
              <a:tblPr firstRow="1" bandRow="1">
                <a:tableStyleId>{5C22544A-7EE6-4342-B048-85BDC9FD1C3A}</a:tableStyleId>
              </a:tblPr>
              <a:tblGrid>
                <a:gridCol w="667449">
                  <a:extLst>
                    <a:ext uri="{9D8B030D-6E8A-4147-A177-3AD203B41FA5}">
                      <a16:colId xmlns:a16="http://schemas.microsoft.com/office/drawing/2014/main" val="813997502"/>
                    </a:ext>
                  </a:extLst>
                </a:gridCol>
                <a:gridCol w="720080">
                  <a:extLst>
                    <a:ext uri="{9D8B030D-6E8A-4147-A177-3AD203B41FA5}">
                      <a16:colId xmlns:a16="http://schemas.microsoft.com/office/drawing/2014/main" val="769152387"/>
                    </a:ext>
                  </a:extLst>
                </a:gridCol>
              </a:tblGrid>
              <a:tr h="1008112">
                <a:tc>
                  <a:txBody>
                    <a:bodyPr/>
                    <a:lstStyle/>
                    <a:p>
                      <a:pPr algn="ctr"/>
                      <a:r>
                        <a:rPr lang="en-US" altLang="zh-CN" b="0" dirty="0">
                          <a:solidFill>
                            <a:schemeClr val="tx1"/>
                          </a:solidFill>
                        </a:rPr>
                        <a:t>item</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next</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97823873"/>
                  </a:ext>
                </a:extLst>
              </a:tr>
            </a:tbl>
          </a:graphicData>
        </a:graphic>
      </p:graphicFrame>
      <p:sp>
        <p:nvSpPr>
          <p:cNvPr id="11" name="文本框 10">
            <a:extLst>
              <a:ext uri="{FF2B5EF4-FFF2-40B4-BE49-F238E27FC236}">
                <a16:creationId xmlns:a16="http://schemas.microsoft.com/office/drawing/2014/main" id="{B0FDC399-6971-41CC-959B-B28A35991E8E}"/>
              </a:ext>
            </a:extLst>
          </p:cNvPr>
          <p:cNvSpPr txBox="1"/>
          <p:nvPr/>
        </p:nvSpPr>
        <p:spPr>
          <a:xfrm>
            <a:off x="5308989" y="2348880"/>
            <a:ext cx="745717" cy="369332"/>
          </a:xfrm>
          <a:prstGeom prst="rect">
            <a:avLst/>
          </a:prstGeom>
          <a:noFill/>
        </p:spPr>
        <p:txBody>
          <a:bodyPr wrap="none" rtlCol="0">
            <a:spAutoFit/>
          </a:bodyPr>
          <a:lstStyle/>
          <a:p>
            <a:r>
              <a:rPr lang="en-US" altLang="zh-CN" dirty="0">
                <a:latin typeface="思源黑体 CN Medium" panose="020B0600000000000000" pitchFamily="34" charset="-122"/>
                <a:ea typeface="思源黑体 CN Medium" panose="020B0600000000000000" pitchFamily="34" charset="-122"/>
              </a:rPr>
              <a:t>node</a:t>
            </a:r>
            <a:endParaRPr lang="zh-CN" altLang="en-US" dirty="0">
              <a:latin typeface="思源黑体 CN Medium" panose="020B0600000000000000" pitchFamily="34" charset="-122"/>
              <a:ea typeface="思源黑体 CN Medium" panose="020B0600000000000000" pitchFamily="34" charset="-122"/>
            </a:endParaRPr>
          </a:p>
        </p:txBody>
      </p:sp>
      <p:graphicFrame>
        <p:nvGraphicFramePr>
          <p:cNvPr id="12" name="表格 5">
            <a:extLst>
              <a:ext uri="{FF2B5EF4-FFF2-40B4-BE49-F238E27FC236}">
                <a16:creationId xmlns:a16="http://schemas.microsoft.com/office/drawing/2014/main" id="{1294DF98-928C-4990-8D58-000AEB8854E3}"/>
              </a:ext>
            </a:extLst>
          </p:cNvPr>
          <p:cNvGraphicFramePr>
            <a:graphicFrameLocks noGrp="1"/>
          </p:cNvGraphicFramePr>
          <p:nvPr/>
        </p:nvGraphicFramePr>
        <p:xfrm>
          <a:off x="7104112" y="2780928"/>
          <a:ext cx="1387529" cy="1008112"/>
        </p:xfrm>
        <a:graphic>
          <a:graphicData uri="http://schemas.openxmlformats.org/drawingml/2006/table">
            <a:tbl>
              <a:tblPr firstRow="1" bandRow="1">
                <a:tableStyleId>{5C22544A-7EE6-4342-B048-85BDC9FD1C3A}</a:tableStyleId>
              </a:tblPr>
              <a:tblGrid>
                <a:gridCol w="667449">
                  <a:extLst>
                    <a:ext uri="{9D8B030D-6E8A-4147-A177-3AD203B41FA5}">
                      <a16:colId xmlns:a16="http://schemas.microsoft.com/office/drawing/2014/main" val="813997502"/>
                    </a:ext>
                  </a:extLst>
                </a:gridCol>
                <a:gridCol w="720080">
                  <a:extLst>
                    <a:ext uri="{9D8B030D-6E8A-4147-A177-3AD203B41FA5}">
                      <a16:colId xmlns:a16="http://schemas.microsoft.com/office/drawing/2014/main" val="769152387"/>
                    </a:ext>
                  </a:extLst>
                </a:gridCol>
              </a:tblGrid>
              <a:tr h="1008112">
                <a:tc>
                  <a:txBody>
                    <a:bodyPr/>
                    <a:lstStyle/>
                    <a:p>
                      <a:pPr algn="ctr"/>
                      <a:r>
                        <a:rPr lang="en-US" altLang="zh-CN" b="0" dirty="0">
                          <a:solidFill>
                            <a:schemeClr val="tx1"/>
                          </a:solidFill>
                        </a:rPr>
                        <a:t>item</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next</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97823873"/>
                  </a:ext>
                </a:extLst>
              </a:tr>
            </a:tbl>
          </a:graphicData>
        </a:graphic>
      </p:graphicFrame>
      <p:sp>
        <p:nvSpPr>
          <p:cNvPr id="13" name="文本框 12">
            <a:extLst>
              <a:ext uri="{FF2B5EF4-FFF2-40B4-BE49-F238E27FC236}">
                <a16:creationId xmlns:a16="http://schemas.microsoft.com/office/drawing/2014/main" id="{B62E3203-8497-4C4F-9FAD-0508FD09558D}"/>
              </a:ext>
            </a:extLst>
          </p:cNvPr>
          <p:cNvSpPr txBox="1"/>
          <p:nvPr/>
        </p:nvSpPr>
        <p:spPr>
          <a:xfrm>
            <a:off x="7465092" y="2348880"/>
            <a:ext cx="745717" cy="369332"/>
          </a:xfrm>
          <a:prstGeom prst="rect">
            <a:avLst/>
          </a:prstGeom>
          <a:noFill/>
        </p:spPr>
        <p:txBody>
          <a:bodyPr wrap="none" rtlCol="0">
            <a:spAutoFit/>
          </a:bodyPr>
          <a:lstStyle/>
          <a:p>
            <a:r>
              <a:rPr lang="en-US" altLang="zh-CN" dirty="0">
                <a:latin typeface="思源黑体 CN Medium" panose="020B0600000000000000" pitchFamily="34" charset="-122"/>
                <a:ea typeface="思源黑体 CN Medium" panose="020B0600000000000000" pitchFamily="34" charset="-122"/>
              </a:rPr>
              <a:t>node</a:t>
            </a:r>
            <a:endParaRPr lang="zh-CN" altLang="en-US" dirty="0">
              <a:latin typeface="思源黑体 CN Medium" panose="020B0600000000000000" pitchFamily="34" charset="-122"/>
              <a:ea typeface="思源黑体 CN Medium" panose="020B0600000000000000" pitchFamily="34" charset="-122"/>
            </a:endParaRPr>
          </a:p>
        </p:txBody>
      </p:sp>
      <p:cxnSp>
        <p:nvCxnSpPr>
          <p:cNvPr id="9" name="直接箭头连接符 8">
            <a:extLst>
              <a:ext uri="{FF2B5EF4-FFF2-40B4-BE49-F238E27FC236}">
                <a16:creationId xmlns:a16="http://schemas.microsoft.com/office/drawing/2014/main" id="{7D5C1E2A-03C2-4D57-A840-4414FB0A16DC}"/>
              </a:ext>
            </a:extLst>
          </p:cNvPr>
          <p:cNvCxnSpPr>
            <a:cxnSpLocks/>
            <a:stCxn id="5" idx="3"/>
            <a:endCxn id="10" idx="1"/>
          </p:cNvCxnSpPr>
          <p:nvPr/>
        </p:nvCxnSpPr>
        <p:spPr>
          <a:xfrm>
            <a:off x="4093457" y="3284984"/>
            <a:ext cx="852483" cy="0"/>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cxnSp>
        <p:nvCxnSpPr>
          <p:cNvPr id="19" name="直接箭头连接符 18">
            <a:extLst>
              <a:ext uri="{FF2B5EF4-FFF2-40B4-BE49-F238E27FC236}">
                <a16:creationId xmlns:a16="http://schemas.microsoft.com/office/drawing/2014/main" id="{680E64B3-1A99-4E44-8218-CB4AF89016CE}"/>
              </a:ext>
            </a:extLst>
          </p:cNvPr>
          <p:cNvCxnSpPr>
            <a:cxnSpLocks/>
          </p:cNvCxnSpPr>
          <p:nvPr/>
        </p:nvCxnSpPr>
        <p:spPr>
          <a:xfrm>
            <a:off x="6331401" y="3284984"/>
            <a:ext cx="772711" cy="0"/>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sp>
        <p:nvSpPr>
          <p:cNvPr id="15" name="文本框 14">
            <a:extLst>
              <a:ext uri="{FF2B5EF4-FFF2-40B4-BE49-F238E27FC236}">
                <a16:creationId xmlns:a16="http://schemas.microsoft.com/office/drawing/2014/main" id="{CBE206A2-FA6F-4BC2-894D-0E878B4BE6F0}"/>
              </a:ext>
            </a:extLst>
          </p:cNvPr>
          <p:cNvSpPr txBox="1"/>
          <p:nvPr/>
        </p:nvSpPr>
        <p:spPr>
          <a:xfrm>
            <a:off x="1281596" y="3100318"/>
            <a:ext cx="732636" cy="369332"/>
          </a:xfrm>
          <a:prstGeom prst="rect">
            <a:avLst/>
          </a:prstGeom>
          <a:noFill/>
        </p:spPr>
        <p:txBody>
          <a:bodyPr wrap="none" rtlCol="0">
            <a:spAutoFit/>
          </a:bodyPr>
          <a:lstStyle/>
          <a:p>
            <a:r>
              <a:rPr lang="en-US" altLang="zh-CN" dirty="0">
                <a:latin typeface="思源黑体 CN Medium" panose="020B0600000000000000" pitchFamily="34" charset="-122"/>
                <a:ea typeface="思源黑体 CN Medium" panose="020B0600000000000000" pitchFamily="34" charset="-122"/>
              </a:rPr>
              <a:t>head</a:t>
            </a:r>
            <a:endParaRPr lang="zh-CN" altLang="en-US" dirty="0">
              <a:latin typeface="思源黑体 CN Medium" panose="020B0600000000000000" pitchFamily="34" charset="-122"/>
              <a:ea typeface="思源黑体 CN Medium" panose="020B0600000000000000" pitchFamily="34" charset="-122"/>
            </a:endParaRPr>
          </a:p>
        </p:txBody>
      </p:sp>
      <p:cxnSp>
        <p:nvCxnSpPr>
          <p:cNvPr id="20" name="直接箭头连接符 19">
            <a:extLst>
              <a:ext uri="{FF2B5EF4-FFF2-40B4-BE49-F238E27FC236}">
                <a16:creationId xmlns:a16="http://schemas.microsoft.com/office/drawing/2014/main" id="{2B07824A-0386-4F6D-9BEB-013BFD228C21}"/>
              </a:ext>
            </a:extLst>
          </p:cNvPr>
          <p:cNvCxnSpPr>
            <a:cxnSpLocks/>
          </p:cNvCxnSpPr>
          <p:nvPr/>
        </p:nvCxnSpPr>
        <p:spPr>
          <a:xfrm>
            <a:off x="1937354" y="3284984"/>
            <a:ext cx="770642" cy="0"/>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cxnSp>
        <p:nvCxnSpPr>
          <p:cNvPr id="21" name="直接箭头连接符 20">
            <a:extLst>
              <a:ext uri="{FF2B5EF4-FFF2-40B4-BE49-F238E27FC236}">
                <a16:creationId xmlns:a16="http://schemas.microsoft.com/office/drawing/2014/main" id="{06C11CC2-9EF3-4823-AD4D-552EFE4771E3}"/>
              </a:ext>
            </a:extLst>
          </p:cNvPr>
          <p:cNvCxnSpPr>
            <a:cxnSpLocks/>
          </p:cNvCxnSpPr>
          <p:nvPr/>
        </p:nvCxnSpPr>
        <p:spPr>
          <a:xfrm>
            <a:off x="8491641" y="3284984"/>
            <a:ext cx="772711" cy="0"/>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graphicFrame>
        <p:nvGraphicFramePr>
          <p:cNvPr id="22" name="表格 5">
            <a:extLst>
              <a:ext uri="{FF2B5EF4-FFF2-40B4-BE49-F238E27FC236}">
                <a16:creationId xmlns:a16="http://schemas.microsoft.com/office/drawing/2014/main" id="{9D6658DB-66BE-488C-BF6E-79BBED343E97}"/>
              </a:ext>
            </a:extLst>
          </p:cNvPr>
          <p:cNvGraphicFramePr>
            <a:graphicFrameLocks noGrp="1"/>
          </p:cNvGraphicFramePr>
          <p:nvPr/>
        </p:nvGraphicFramePr>
        <p:xfrm>
          <a:off x="9264352" y="2767562"/>
          <a:ext cx="724217" cy="1008112"/>
        </p:xfrm>
        <a:graphic>
          <a:graphicData uri="http://schemas.openxmlformats.org/drawingml/2006/table">
            <a:tbl>
              <a:tblPr firstRow="1" bandRow="1">
                <a:tableStyleId>{5C22544A-7EE6-4342-B048-85BDC9FD1C3A}</a:tableStyleId>
              </a:tblPr>
              <a:tblGrid>
                <a:gridCol w="724217">
                  <a:extLst>
                    <a:ext uri="{9D8B030D-6E8A-4147-A177-3AD203B41FA5}">
                      <a16:colId xmlns:a16="http://schemas.microsoft.com/office/drawing/2014/main" val="813997502"/>
                    </a:ext>
                  </a:extLst>
                </a:gridCol>
              </a:tblGrid>
              <a:tr h="1008112">
                <a:tc>
                  <a:txBody>
                    <a:bodyPr/>
                    <a:lstStyle/>
                    <a:p>
                      <a:pPr algn="ctr"/>
                      <a:r>
                        <a:rPr lang="en-US" altLang="zh-CN" b="0" dirty="0">
                          <a:solidFill>
                            <a:schemeClr val="tx1"/>
                          </a:solidFill>
                        </a:rPr>
                        <a:t>null</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97823873"/>
                  </a:ext>
                </a:extLst>
              </a:tr>
            </a:tbl>
          </a:graphicData>
        </a:graphic>
      </p:graphicFrame>
    </p:spTree>
    <p:extLst>
      <p:ext uri="{BB962C8B-B14F-4D97-AF65-F5344CB8AC3E}">
        <p14:creationId xmlns:p14="http://schemas.microsoft.com/office/powerpoint/2010/main" val="62230300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6DFAD-5D60-4A4E-9357-D1CC052F52E4}"/>
              </a:ext>
            </a:extLst>
          </p:cNvPr>
          <p:cNvSpPr>
            <a:spLocks noGrp="1"/>
          </p:cNvSpPr>
          <p:nvPr>
            <p:ph type="title"/>
          </p:nvPr>
        </p:nvSpPr>
        <p:spPr/>
        <p:txBody>
          <a:bodyPr/>
          <a:lstStyle/>
          <a:p>
            <a:r>
              <a:rPr lang="zh-CN" altLang="en-US" sz="4000" dirty="0"/>
              <a:t>链表</a:t>
            </a:r>
          </a:p>
        </p:txBody>
      </p:sp>
      <p:sp>
        <p:nvSpPr>
          <p:cNvPr id="6" name="文本框 10">
            <a:extLst>
              <a:ext uri="{FF2B5EF4-FFF2-40B4-BE49-F238E27FC236}">
                <a16:creationId xmlns:a16="http://schemas.microsoft.com/office/drawing/2014/main" id="{E96B60F9-BD10-4D88-9845-3E474E5A4285}"/>
              </a:ext>
            </a:extLst>
          </p:cNvPr>
          <p:cNvSpPr txBox="1"/>
          <p:nvPr/>
        </p:nvSpPr>
        <p:spPr>
          <a:xfrm>
            <a:off x="1624687" y="2708920"/>
            <a:ext cx="9369966" cy="1177117"/>
          </a:xfrm>
          <a:prstGeom prst="rect">
            <a:avLst/>
          </a:prstGeom>
          <a:ln w="12700">
            <a:miter lim="400000"/>
          </a:ln>
          <a:extLst>
            <a:ext uri="{C572A759-6A51-4108-AA02-DFA0A04FC94B}">
              <ma14:wrappingTextBoxFlag xmlns="" xmlns:ma14="http://schemas.microsoft.com/office/mac/drawingml/2011/main" val="1"/>
            </a:ext>
          </a:extLst>
        </p:spPr>
        <p:txBody>
          <a:bodyPr wrap="square" lIns="24192" rIns="24192">
            <a:spAutoFit/>
          </a:bodyPr>
          <a:lstStyle/>
          <a:p>
            <a:pPr marL="302438" indent="-302438" defTabSz="483900">
              <a:lnSpc>
                <a:spcPct val="200000"/>
              </a:lnSpc>
              <a:buSzPct val="100000"/>
              <a:buFont typeface="Arial"/>
              <a:buChar char="•"/>
              <a:defRPr sz="3800">
                <a:latin typeface="Source Han Sans CN Normal"/>
                <a:ea typeface="Source Han Sans CN Normal"/>
                <a:cs typeface="Source Han Sans CN Normal"/>
                <a:sym typeface="Source Han Sans CN Normal"/>
              </a:defRPr>
            </a:pPr>
            <a:r>
              <a:rPr lang="zh-CN" altLang="en-US" sz="1905" dirty="0">
                <a:latin typeface="思源黑体 CN Medium" panose="020B0600000000000000" pitchFamily="34" charset="-122"/>
                <a:ea typeface="思源黑体 CN Medium" panose="020B0600000000000000" pitchFamily="34" charset="-122"/>
                <a:sym typeface="Source Han Sans CN Normal"/>
              </a:rPr>
              <a:t>插入删除：链表性能好</a:t>
            </a:r>
            <a:endParaRPr lang="en-US" altLang="zh-CN" sz="1905" dirty="0">
              <a:latin typeface="思源黑体 CN Medium" panose="020B0600000000000000" pitchFamily="34" charset="-122"/>
              <a:ea typeface="思源黑体 CN Medium" panose="020B0600000000000000" pitchFamily="34" charset="-122"/>
              <a:sym typeface="Source Han Sans CN Normal"/>
            </a:endParaRPr>
          </a:p>
          <a:p>
            <a:pPr marL="302438" indent="-302438" defTabSz="483900">
              <a:lnSpc>
                <a:spcPct val="200000"/>
              </a:lnSpc>
              <a:buSzPct val="100000"/>
              <a:buFont typeface="Arial"/>
              <a:buChar char="•"/>
              <a:defRPr sz="3800">
                <a:latin typeface="Source Han Sans CN Normal"/>
                <a:ea typeface="Source Han Sans CN Normal"/>
                <a:cs typeface="Source Han Sans CN Normal"/>
                <a:sym typeface="Source Han Sans CN Normal"/>
              </a:defRPr>
            </a:pPr>
            <a:r>
              <a:rPr lang="zh-CN" altLang="en-US" sz="1905" dirty="0">
                <a:latin typeface="思源黑体 CN Medium" panose="020B0600000000000000" pitchFamily="34" charset="-122"/>
                <a:ea typeface="思源黑体 CN Medium" panose="020B0600000000000000" pitchFamily="34" charset="-122"/>
                <a:sym typeface="Source Han Sans CN Normal"/>
              </a:rPr>
              <a:t>查询修改：数组性能好</a:t>
            </a:r>
            <a:endParaRPr lang="en-US" altLang="zh-CN" sz="1905" dirty="0">
              <a:latin typeface="思源黑体 CN Medium" panose="020B0600000000000000" pitchFamily="34" charset="-122"/>
              <a:ea typeface="思源黑体 CN Medium" panose="020B0600000000000000" pitchFamily="34" charset="-122"/>
            </a:endParaRPr>
          </a:p>
        </p:txBody>
      </p:sp>
    </p:spTree>
    <p:extLst>
      <p:ext uri="{BB962C8B-B14F-4D97-AF65-F5344CB8AC3E}">
        <p14:creationId xmlns:p14="http://schemas.microsoft.com/office/powerpoint/2010/main" val="165570429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6529</TotalTime>
  <Words>493</Words>
  <Application>Microsoft Office PowerPoint</Application>
  <PresentationFormat>宽屏</PresentationFormat>
  <Paragraphs>79</Paragraphs>
  <Slides>14</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Microsoft YaHei UI</vt:lpstr>
      <vt:lpstr>等线</vt:lpstr>
      <vt:lpstr>思源黑体 CN Bold</vt:lpstr>
      <vt:lpstr>思源黑体 CN Medium</vt:lpstr>
      <vt:lpstr>思源黑体 CN Normal</vt:lpstr>
      <vt:lpstr>微软雅黑</vt:lpstr>
      <vt:lpstr>Arial</vt:lpstr>
      <vt:lpstr>Calibri</vt:lpstr>
      <vt:lpstr>Calibri Light</vt:lpstr>
      <vt:lpstr>Office 主题​​</vt:lpstr>
      <vt:lpstr>PowerPoint 演示文稿</vt:lpstr>
      <vt:lpstr>自我介绍</vt:lpstr>
      <vt:lpstr>PowerPoint 演示文稿</vt:lpstr>
      <vt:lpstr>链表</vt:lpstr>
      <vt:lpstr>链表</vt:lpstr>
      <vt:lpstr>链表</vt:lpstr>
      <vt:lpstr>链表</vt:lpstr>
      <vt:lpstr>链表</vt:lpstr>
      <vt:lpstr>链表</vt:lpstr>
      <vt:lpstr>链表</vt:lpstr>
      <vt:lpstr>PowerPoint 演示文稿</vt:lpstr>
      <vt:lpstr>双向链表</vt:lpstr>
      <vt:lpstr>双向链表</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dc:title>
  <dc:creator>USER</dc:creator>
  <cp:lastModifiedBy>Windows 10</cp:lastModifiedBy>
  <cp:revision>1031</cp:revision>
  <dcterms:created xsi:type="dcterms:W3CDTF">2014-11-09T01:07:00Z</dcterms:created>
  <dcterms:modified xsi:type="dcterms:W3CDTF">2021-01-20T14:07:00Z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2052-11.1.0.7748</vt:lpwstr>
  </property>
</Properties>
</file>