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handoutMasterIdLst>
    <p:handoutMasterId r:id="rId16"/>
  </p:handoutMasterIdLst>
  <p:sldIdLst>
    <p:sldId id="1071" r:id="rId2"/>
    <p:sldId id="1413" r:id="rId3"/>
    <p:sldId id="324" r:id="rId4"/>
    <p:sldId id="549" r:id="rId5"/>
    <p:sldId id="1426" r:id="rId6"/>
    <p:sldId id="1433" r:id="rId7"/>
    <p:sldId id="1427" r:id="rId8"/>
    <p:sldId id="1428" r:id="rId9"/>
    <p:sldId id="1430" r:id="rId10"/>
    <p:sldId id="1429" r:id="rId11"/>
    <p:sldId id="1431" r:id="rId12"/>
    <p:sldId id="1432" r:id="rId13"/>
    <p:sldId id="139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937" userDrawn="1">
          <p15:clr>
            <a:srgbClr val="A4A3A4"/>
          </p15:clr>
        </p15:guide>
      </p15:sldGuideLst>
    </p:ext>
    <p:ext uri="{2D200454-40CA-4A62-9FC3-DE9A4176ACB9}">
      <p15:notesGuideLst xmlns:p15="http://schemas.microsoft.com/office/powerpoint/2012/main">
        <p15:guide id="1" orient="horz" pos="2910">
          <p15:clr>
            <a:srgbClr val="A4A3A4"/>
          </p15:clr>
        </p15:guide>
        <p15:guide id="2" pos="221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9571419b99cd43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DD6"/>
    <a:srgbClr val="30A8C4"/>
    <a:srgbClr val="1E4E97"/>
    <a:srgbClr val="00B0F0"/>
    <a:srgbClr val="FFD247"/>
    <a:srgbClr val="C68F06"/>
    <a:srgbClr val="292729"/>
    <a:srgbClr val="E0D3CD"/>
    <a:srgbClr val="91949D"/>
    <a:srgbClr val="292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3394" autoAdjust="0"/>
  </p:normalViewPr>
  <p:slideViewPr>
    <p:cSldViewPr>
      <p:cViewPr varScale="1">
        <p:scale>
          <a:sx n="114" d="100"/>
          <a:sy n="114" d="100"/>
        </p:scale>
        <p:origin x="474" y="108"/>
      </p:cViewPr>
      <p:guideLst>
        <p:guide orient="horz" pos="2182"/>
        <p:guide pos="3937"/>
      </p:guideLst>
    </p:cSldViewPr>
  </p:slideViewPr>
  <p:outlineViewPr>
    <p:cViewPr>
      <p:scale>
        <a:sx n="33" d="100"/>
        <a:sy n="33" d="100"/>
      </p:scale>
      <p:origin x="0" y="-27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7" d="100"/>
          <a:sy n="87" d="100"/>
        </p:scale>
        <p:origin x="3840" y="78"/>
      </p:cViewPr>
      <p:guideLst>
        <p:guide orient="horz" pos="2910"/>
        <p:guide pos="221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3B94A8E-DAB6-47F6-B0B1-D30380E5C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5B38FA0-8D37-4C18-9A7A-D78259FD66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5874D7-D8AE-40EF-B3ED-8F3A9EC7EEB7}" type="datetimeFigureOut">
              <a:rPr lang="zh-CN" altLang="en-US" smtClean="0"/>
              <a:t>2021/1/22</a:t>
            </a:fld>
            <a:endParaRPr lang="zh-CN" altLang="en-US"/>
          </a:p>
        </p:txBody>
      </p:sp>
      <p:sp>
        <p:nvSpPr>
          <p:cNvPr id="4" name="页脚占位符 3">
            <a:extLst>
              <a:ext uri="{FF2B5EF4-FFF2-40B4-BE49-F238E27FC236}">
                <a16:creationId xmlns:a16="http://schemas.microsoft.com/office/drawing/2014/main" id="{88E70499-7872-412D-B427-C0D0F49E6F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A4C1BB4-2947-423F-9D9D-36B1F88823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ED4A2B-033E-48AA-9216-B33ADE0F93EF}" type="slidenum">
              <a:rPr lang="zh-CN" altLang="en-US" smtClean="0"/>
              <a:t>‹#›</a:t>
            </a:fld>
            <a:endParaRPr lang="zh-CN" altLang="en-US"/>
          </a:p>
        </p:txBody>
      </p:sp>
    </p:spTree>
    <p:extLst>
      <p:ext uri="{BB962C8B-B14F-4D97-AF65-F5344CB8AC3E}">
        <p14:creationId xmlns:p14="http://schemas.microsoft.com/office/powerpoint/2010/main" val="26096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10</a:t>
            </a:fld>
            <a:endParaRPr lang="zh-CN" altLang="en-US"/>
          </a:p>
        </p:txBody>
      </p:sp>
    </p:spTree>
    <p:extLst>
      <p:ext uri="{BB962C8B-B14F-4D97-AF65-F5344CB8AC3E}">
        <p14:creationId xmlns:p14="http://schemas.microsoft.com/office/powerpoint/2010/main" val="2244048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11</a:t>
            </a:fld>
            <a:endParaRPr lang="zh-CN" altLang="en-US"/>
          </a:p>
        </p:txBody>
      </p:sp>
    </p:spTree>
    <p:extLst>
      <p:ext uri="{BB962C8B-B14F-4D97-AF65-F5344CB8AC3E}">
        <p14:creationId xmlns:p14="http://schemas.microsoft.com/office/powerpoint/2010/main" val="34249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12</a:t>
            </a:fld>
            <a:endParaRPr lang="zh-CN" altLang="en-US"/>
          </a:p>
        </p:txBody>
      </p:sp>
    </p:spTree>
    <p:extLst>
      <p:ext uri="{BB962C8B-B14F-4D97-AF65-F5344CB8AC3E}">
        <p14:creationId xmlns:p14="http://schemas.microsoft.com/office/powerpoint/2010/main" val="243197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62766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3</a:t>
            </a:fld>
            <a:endParaRPr lang="zh-CN" altLang="en-US"/>
          </a:p>
        </p:txBody>
      </p:sp>
    </p:spTree>
    <p:extLst>
      <p:ext uri="{BB962C8B-B14F-4D97-AF65-F5344CB8AC3E}">
        <p14:creationId xmlns:p14="http://schemas.microsoft.com/office/powerpoint/2010/main" val="310806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4</a:t>
            </a:fld>
            <a:endParaRPr lang="zh-CN" altLang="en-US"/>
          </a:p>
        </p:txBody>
      </p:sp>
    </p:spTree>
    <p:extLst>
      <p:ext uri="{BB962C8B-B14F-4D97-AF65-F5344CB8AC3E}">
        <p14:creationId xmlns:p14="http://schemas.microsoft.com/office/powerpoint/2010/main" val="187805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5</a:t>
            </a:fld>
            <a:endParaRPr lang="zh-CN" altLang="en-US"/>
          </a:p>
        </p:txBody>
      </p:sp>
    </p:spTree>
    <p:extLst>
      <p:ext uri="{BB962C8B-B14F-4D97-AF65-F5344CB8AC3E}">
        <p14:creationId xmlns:p14="http://schemas.microsoft.com/office/powerpoint/2010/main" val="422484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6</a:t>
            </a:fld>
            <a:endParaRPr lang="zh-CN" altLang="en-US"/>
          </a:p>
        </p:txBody>
      </p:sp>
    </p:spTree>
    <p:extLst>
      <p:ext uri="{BB962C8B-B14F-4D97-AF65-F5344CB8AC3E}">
        <p14:creationId xmlns:p14="http://schemas.microsoft.com/office/powerpoint/2010/main" val="86064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7</a:t>
            </a:fld>
            <a:endParaRPr lang="zh-CN" altLang="en-US"/>
          </a:p>
        </p:txBody>
      </p:sp>
    </p:spTree>
    <p:extLst>
      <p:ext uri="{BB962C8B-B14F-4D97-AF65-F5344CB8AC3E}">
        <p14:creationId xmlns:p14="http://schemas.microsoft.com/office/powerpoint/2010/main" val="417202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8</a:t>
            </a:fld>
            <a:endParaRPr lang="zh-CN" altLang="en-US"/>
          </a:p>
        </p:txBody>
      </p:sp>
    </p:spTree>
    <p:extLst>
      <p:ext uri="{BB962C8B-B14F-4D97-AF65-F5344CB8AC3E}">
        <p14:creationId xmlns:p14="http://schemas.microsoft.com/office/powerpoint/2010/main" val="3609970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9</a:t>
            </a:fld>
            <a:endParaRPr lang="zh-CN" altLang="en-US"/>
          </a:p>
        </p:txBody>
      </p:sp>
    </p:spTree>
    <p:extLst>
      <p:ext uri="{BB962C8B-B14F-4D97-AF65-F5344CB8AC3E}">
        <p14:creationId xmlns:p14="http://schemas.microsoft.com/office/powerpoint/2010/main" val="100833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t>‹#›</a:t>
            </a:fld>
            <a:endParaRPr lang="zh-CN" altLang="en-US"/>
          </a:p>
        </p:txBody>
      </p:sp>
      <p:pic>
        <p:nvPicPr>
          <p:cNvPr id="7" name="图片 6" descr="整个">
            <a:extLst>
              <a:ext uri="{FF2B5EF4-FFF2-40B4-BE49-F238E27FC236}">
                <a16:creationId xmlns:a16="http://schemas.microsoft.com/office/drawing/2014/main" id="{B0528851-2A85-45DA-B526-9C764540B047}"/>
              </a:ext>
            </a:extLst>
          </p:cNvPr>
          <p:cNvPicPr>
            <a:picLocks noChangeAspect="1"/>
          </p:cNvPicPr>
          <p:nvPr userDrawn="1"/>
        </p:nvPicPr>
        <p:blipFill>
          <a:blip r:embed="rId2"/>
          <a:stretch>
            <a:fillRect/>
          </a:stretch>
        </p:blipFill>
        <p:spPr>
          <a:xfrm>
            <a:off x="10821035" y="70485"/>
            <a:ext cx="1242695" cy="1087120"/>
          </a:xfrm>
          <a:prstGeom prst="rect">
            <a:avLst/>
          </a:prstGeom>
        </p:spPr>
      </p:pic>
    </p:spTree>
    <p:extLst>
      <p:ext uri="{BB962C8B-B14F-4D97-AF65-F5344CB8AC3E}">
        <p14:creationId xmlns:p14="http://schemas.microsoft.com/office/powerpoint/2010/main" val="260029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285720"/>
            <a:ext cx="380961"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 name="矩形 1"/>
          <p:cNvSpPr/>
          <p:nvPr userDrawn="1"/>
        </p:nvSpPr>
        <p:spPr>
          <a:xfrm>
            <a:off x="1" y="285720"/>
            <a:ext cx="380961" cy="5714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11" name="标题占位符 1">
            <a:extLst>
              <a:ext uri="{FF2B5EF4-FFF2-40B4-BE49-F238E27FC236}">
                <a16:creationId xmlns:a16="http://schemas.microsoft.com/office/drawing/2014/main" id="{EA6C54D6-C8C8-4305-995F-2B10D81B93BB}"/>
              </a:ext>
            </a:extLst>
          </p:cNvPr>
          <p:cNvSpPr>
            <a:spLocks noGrp="1"/>
          </p:cNvSpPr>
          <p:nvPr>
            <p:ph type="title" hasCustomPrompt="1"/>
          </p:nvPr>
        </p:nvSpPr>
        <p:spPr>
          <a:xfrm>
            <a:off x="380961" y="274631"/>
            <a:ext cx="11430121" cy="582579"/>
          </a:xfrm>
          <a:prstGeom prst="rect">
            <a:avLst/>
          </a:prstGeom>
        </p:spPr>
        <p:txBody>
          <a:bodyPr vert="horz" lIns="91440" tIns="45720" rIns="91440" bIns="45720" rtlCol="0" anchor="ctr">
            <a:noAutofit/>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单击此处编辑标题样式</a:t>
            </a:r>
          </a:p>
        </p:txBody>
      </p:sp>
      <p:sp>
        <p:nvSpPr>
          <p:cNvPr id="6" name="文本占位符 10">
            <a:extLst>
              <a:ext uri="{FF2B5EF4-FFF2-40B4-BE49-F238E27FC236}">
                <a16:creationId xmlns:a16="http://schemas.microsoft.com/office/drawing/2014/main" id="{BC0E6AFA-BE06-4A56-B047-70A6D6CA60FD}"/>
              </a:ext>
            </a:extLst>
          </p:cNvPr>
          <p:cNvSpPr>
            <a:spLocks noGrp="1"/>
          </p:cNvSpPr>
          <p:nvPr>
            <p:ph type="body" sz="quarter" idx="12" hasCustomPrompt="1"/>
          </p:nvPr>
        </p:nvSpPr>
        <p:spPr>
          <a:xfrm>
            <a:off x="897312" y="1181070"/>
            <a:ext cx="10397376" cy="5200601"/>
          </a:xfrm>
          <a:prstGeom prst="rect">
            <a:avLst/>
          </a:prstGeom>
        </p:spPr>
        <p:txBody>
          <a:bodyPr/>
          <a:lstStyle>
            <a:lvl1pPr marL="457005" indent="-457005">
              <a:buClr>
                <a:srgbClr val="1577BA"/>
              </a:buClr>
              <a:buFont typeface="Arial" panose="020B0604020202020204" pitchFamily="34" charset="0"/>
              <a:buChar char="•"/>
              <a:defRPr lang="zh-CN" altLang="en-US" sz="3387"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540"/>
            </a:lvl2pPr>
          </a:lstStyle>
          <a:p>
            <a:pPr marL="457005" lvl="0" indent="-457005" algn="l" defTabSz="1219130" rtl="0" eaLnBrk="1" latinLnBrk="0" hangingPunct="1">
              <a:lnSpc>
                <a:spcPct val="150000"/>
              </a:lnSpc>
              <a:spcBef>
                <a:spcPts val="131"/>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descr="整个">
            <a:extLst>
              <a:ext uri="{FF2B5EF4-FFF2-40B4-BE49-F238E27FC236}">
                <a16:creationId xmlns:a16="http://schemas.microsoft.com/office/drawing/2014/main" id="{B09C0513-C3E1-4A40-AA3F-C4651DE4B5BA}"/>
              </a:ext>
            </a:extLst>
          </p:cNvPr>
          <p:cNvPicPr>
            <a:picLocks noChangeAspect="1"/>
          </p:cNvPicPr>
          <p:nvPr userDrawn="1"/>
        </p:nvPicPr>
        <p:blipFill>
          <a:blip r:embed="rId2"/>
          <a:stretch>
            <a:fillRect/>
          </a:stretch>
        </p:blipFill>
        <p:spPr>
          <a:xfrm>
            <a:off x="10821035" y="70485"/>
            <a:ext cx="1242695" cy="1087120"/>
          </a:xfrm>
          <a:prstGeom prst="rect">
            <a:avLst/>
          </a:prstGeom>
        </p:spPr>
      </p:pic>
    </p:spTree>
    <p:extLst>
      <p:ext uri="{BB962C8B-B14F-4D97-AF65-F5344CB8AC3E}">
        <p14:creationId xmlns:p14="http://schemas.microsoft.com/office/powerpoint/2010/main" val="300597490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节页版式">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25FC87A2-50F7-49CD-BC95-57A6C8AE6ABE}"/>
              </a:ext>
            </a:extLst>
          </p:cNvPr>
          <p:cNvSpPr>
            <a:spLocks noGrp="1"/>
          </p:cNvSpPr>
          <p:nvPr>
            <p:ph type="body" sz="quarter" idx="11" hasCustomPrompt="1"/>
          </p:nvPr>
        </p:nvSpPr>
        <p:spPr>
          <a:xfrm>
            <a:off x="3928934" y="4265083"/>
            <a:ext cx="4334132"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ctr">
              <a:buNone/>
              <a:defRPr lang="zh-CN" altLang="en-US" sz="3175" dirty="0">
                <a:latin typeface="思源黑体 CN Bold" panose="020B0800000000000000" charset="-122"/>
                <a:ea typeface="思源黑体 CN Bold" panose="020B0800000000000000" charset="-122"/>
              </a:defRPr>
            </a:lvl1pPr>
          </a:lstStyle>
          <a:p>
            <a:pPr marL="0" lvl="0" algn="ctr" defTabSz="645185"/>
            <a:r>
              <a:rPr lang="zh-CN" altLang="en-US" dirty="0"/>
              <a:t>点击编辑小节标题</a:t>
            </a:r>
          </a:p>
        </p:txBody>
      </p:sp>
      <p:sp>
        <p:nvSpPr>
          <p:cNvPr id="3" name="Oval 5">
            <a:extLst>
              <a:ext uri="{FF2B5EF4-FFF2-40B4-BE49-F238E27FC236}">
                <a16:creationId xmlns:a16="http://schemas.microsoft.com/office/drawing/2014/main" id="{53BB81F4-4FD9-4FA9-862E-E761407242EE}"/>
              </a:ext>
            </a:extLst>
          </p:cNvPr>
          <p:cNvSpPr>
            <a:spLocks noChangeArrowheads="1"/>
          </p:cNvSpPr>
          <p:nvPr userDrawn="1"/>
        </p:nvSpPr>
        <p:spPr bwMode="auto">
          <a:xfrm>
            <a:off x="4969689" y="1339866"/>
            <a:ext cx="2255846" cy="2265249"/>
          </a:xfrm>
          <a:prstGeom prst="ellipse">
            <a:avLst/>
          </a:prstGeom>
          <a:solidFill>
            <a:srgbClr val="30A8C4"/>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solidFill>
                <a:srgbClr val="1475B2"/>
              </a:solidFill>
              <a:latin typeface="微软雅黑" panose="020B0503020204020204" pitchFamily="34" charset="-122"/>
              <a:ea typeface="微软雅黑" panose="020B0503020204020204" pitchFamily="34" charset="-122"/>
            </a:endParaRPr>
          </a:p>
        </p:txBody>
      </p:sp>
      <p:sp>
        <p:nvSpPr>
          <p:cNvPr id="4" name="Freeform 8">
            <a:extLst>
              <a:ext uri="{FF2B5EF4-FFF2-40B4-BE49-F238E27FC236}">
                <a16:creationId xmlns:a16="http://schemas.microsoft.com/office/drawing/2014/main" id="{CDDE9BC8-0616-49F7-BFAE-2BADD4FD35BE}"/>
              </a:ext>
            </a:extLst>
          </p:cNvPr>
          <p:cNvSpPr/>
          <p:nvPr userDrawn="1"/>
        </p:nvSpPr>
        <p:spPr bwMode="auto">
          <a:xfrm>
            <a:off x="4858569" y="2462172"/>
            <a:ext cx="2478096"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399">
              <a:latin typeface="微软雅黑" panose="020B0503020204020204" pitchFamily="34" charset="-122"/>
              <a:ea typeface="微软雅黑" panose="020B0503020204020204" pitchFamily="34" charset="-122"/>
            </a:endParaRPr>
          </a:p>
        </p:txBody>
      </p:sp>
      <p:sp>
        <p:nvSpPr>
          <p:cNvPr id="5" name="Oval 9">
            <a:extLst>
              <a:ext uri="{FF2B5EF4-FFF2-40B4-BE49-F238E27FC236}">
                <a16:creationId xmlns:a16="http://schemas.microsoft.com/office/drawing/2014/main" id="{DD3E640C-F295-48BA-9A92-8002506DB6A9}"/>
              </a:ext>
            </a:extLst>
          </p:cNvPr>
          <p:cNvSpPr>
            <a:spLocks noChangeArrowheads="1"/>
          </p:cNvSpPr>
          <p:nvPr userDrawn="1"/>
        </p:nvSpPr>
        <p:spPr bwMode="auto">
          <a:xfrm>
            <a:off x="7266808" y="2379623"/>
            <a:ext cx="139701"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6" name="Oval 10">
            <a:extLst>
              <a:ext uri="{FF2B5EF4-FFF2-40B4-BE49-F238E27FC236}">
                <a16:creationId xmlns:a16="http://schemas.microsoft.com/office/drawing/2014/main" id="{AA61C3E7-406A-4941-8473-2CF8B63ED714}"/>
              </a:ext>
            </a:extLst>
          </p:cNvPr>
          <p:cNvSpPr>
            <a:spLocks noChangeArrowheads="1"/>
          </p:cNvSpPr>
          <p:nvPr userDrawn="1"/>
        </p:nvSpPr>
        <p:spPr bwMode="auto">
          <a:xfrm>
            <a:off x="4787130" y="2379623"/>
            <a:ext cx="138114"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cxnSp>
        <p:nvCxnSpPr>
          <p:cNvPr id="8" name="直接连接符 15">
            <a:extLst>
              <a:ext uri="{FF2B5EF4-FFF2-40B4-BE49-F238E27FC236}">
                <a16:creationId xmlns:a16="http://schemas.microsoft.com/office/drawing/2014/main" id="{F100A95F-33C9-4843-935E-18B401549000}"/>
              </a:ext>
            </a:extLst>
          </p:cNvPr>
          <p:cNvCxnSpPr>
            <a:cxnSpLocks noChangeShapeType="1"/>
          </p:cNvCxnSpPr>
          <p:nvPr userDrawn="1"/>
        </p:nvCxnSpPr>
        <p:spPr bwMode="auto">
          <a:xfrm>
            <a:off x="3144055" y="4111499"/>
            <a:ext cx="5903933"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占位符 11">
            <a:extLst>
              <a:ext uri="{FF2B5EF4-FFF2-40B4-BE49-F238E27FC236}">
                <a16:creationId xmlns:a16="http://schemas.microsoft.com/office/drawing/2014/main" id="{207E5A8C-5A43-4E29-9DEC-6CAB2C3AB75A}"/>
              </a:ext>
            </a:extLst>
          </p:cNvPr>
          <p:cNvSpPr>
            <a:spLocks noGrp="1"/>
          </p:cNvSpPr>
          <p:nvPr>
            <p:ph type="body" sz="quarter" idx="10" hasCustomPrompt="1"/>
          </p:nvPr>
        </p:nvSpPr>
        <p:spPr>
          <a:xfrm>
            <a:off x="5251858" y="1710644"/>
            <a:ext cx="1688284" cy="147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0" indent="0" algn="ctr">
              <a:buNone/>
              <a:defRPr lang="zh-CN" altLang="en-US" sz="10002" dirty="0">
                <a:solidFill>
                  <a:srgbClr val="F8F8F8"/>
                </a:solidFill>
                <a:latin typeface="思源黑体 CN Medium" panose="020B0600000000000000" pitchFamily="34" charset="-122"/>
                <a:ea typeface="思源黑体 CN Medium" panose="020B0600000000000000" pitchFamily="34" charset="-122"/>
              </a:defRPr>
            </a:lvl1pPr>
          </a:lstStyle>
          <a:p>
            <a:pPr marL="0" lvl="0" defTabSz="645185"/>
            <a:r>
              <a:rPr lang="en-US" altLang="zh-CN" dirty="0"/>
              <a:t>01</a:t>
            </a:r>
            <a:endParaRPr lang="zh-CN" altLang="en-US" dirty="0"/>
          </a:p>
        </p:txBody>
      </p:sp>
    </p:spTree>
    <p:extLst>
      <p:ext uri="{BB962C8B-B14F-4D97-AF65-F5344CB8AC3E}">
        <p14:creationId xmlns:p14="http://schemas.microsoft.com/office/powerpoint/2010/main" val="9136641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54A03-91AF-448A-9954-517C0577E5F0}" type="datetimeFigureOut">
              <a:rPr lang="zh-CN" altLang="en-US" smtClean="0"/>
              <a:t>2021/1/22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FC946-6D13-4F8C-9740-992A906A613E}" type="slidenum">
              <a:rPr lang="zh-CN" altLang="en-US" smtClean="0"/>
              <a:t>‹#›</a:t>
            </a:fld>
            <a:endParaRPr lang="zh-CN" altLang="en-US"/>
          </a:p>
        </p:txBody>
      </p:sp>
    </p:spTree>
    <p:extLst>
      <p:ext uri="{BB962C8B-B14F-4D97-AF65-F5344CB8AC3E}">
        <p14:creationId xmlns:p14="http://schemas.microsoft.com/office/powerpoint/2010/main" val="1255514975"/>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25">
            <a:extLst>
              <a:ext uri="{FF2B5EF4-FFF2-40B4-BE49-F238E27FC236}">
                <a16:creationId xmlns:a16="http://schemas.microsoft.com/office/drawing/2014/main" id="{49701B7F-07D5-443D-9381-9AD27BE08749}"/>
              </a:ext>
            </a:extLst>
          </p:cNvPr>
          <p:cNvSpPr txBox="1"/>
          <p:nvPr/>
        </p:nvSpPr>
        <p:spPr>
          <a:xfrm>
            <a:off x="5062654" y="3789040"/>
            <a:ext cx="2066691" cy="400110"/>
          </a:xfrm>
          <a:prstGeom prst="rect">
            <a:avLst/>
          </a:prstGeom>
          <a:noFill/>
        </p:spPr>
        <p:txBody>
          <a:bodyPr wrap="square" rtlCol="0">
            <a:spAutoFit/>
          </a:bodyPr>
          <a:lstStyle/>
          <a:p>
            <a:pPr algn="ctr"/>
            <a:r>
              <a:rPr lang="zh-CN" altLang="en-US" sz="2000" b="1" dirty="0">
                <a:solidFill>
                  <a:srgbClr val="218DD6"/>
                </a:solidFill>
                <a:latin typeface="思源黑体 CN Medium" panose="020B0600000000000000" pitchFamily="34" charset="-122"/>
                <a:ea typeface="思源黑体 CN Medium" panose="020B0600000000000000" pitchFamily="34" charset="-122"/>
              </a:rPr>
              <a:t>主讲：思言</a:t>
            </a:r>
          </a:p>
        </p:txBody>
      </p:sp>
      <p:sp>
        <p:nvSpPr>
          <p:cNvPr id="7" name="TextBox 26">
            <a:extLst>
              <a:ext uri="{FF2B5EF4-FFF2-40B4-BE49-F238E27FC236}">
                <a16:creationId xmlns:a16="http://schemas.microsoft.com/office/drawing/2014/main" id="{1771061B-AF82-462E-88AC-05377E8A672F}"/>
              </a:ext>
            </a:extLst>
          </p:cNvPr>
          <p:cNvSpPr txBox="1"/>
          <p:nvPr/>
        </p:nvSpPr>
        <p:spPr>
          <a:xfrm>
            <a:off x="2014542" y="2420889"/>
            <a:ext cx="8185913" cy="1227516"/>
          </a:xfrm>
          <a:prstGeom prst="rect">
            <a:avLst/>
          </a:prstGeom>
          <a:noFill/>
        </p:spPr>
        <p:txBody>
          <a:bodyPr wrap="square" rtlCol="0">
            <a:spAutoFit/>
          </a:bodyPr>
          <a:lstStyle/>
          <a:p>
            <a:pPr algn="ctr">
              <a:lnSpc>
                <a:spcPct val="150000"/>
              </a:lnSpc>
            </a:pPr>
            <a:r>
              <a:rPr lang="zh-CN" altLang="en-US" sz="55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数据结构</a:t>
            </a:r>
            <a:r>
              <a:rPr lang="en-US" altLang="zh-CN" sz="5500"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zh-CN" altLang="en-US" sz="5500" dirty="0">
                <a:solidFill>
                  <a:schemeClr val="tx1">
                    <a:lumMod val="75000"/>
                    <a:lumOff val="25000"/>
                  </a:schemeClr>
                </a:solidFill>
                <a:latin typeface="思源黑体 CN Medium" panose="020B0600000000000000" pitchFamily="34" charset="-122"/>
                <a:ea typeface="思源黑体 CN Medium" panose="020B0600000000000000" pitchFamily="34" charset="-122"/>
              </a:rPr>
              <a:t>哈希表</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latin typeface="Microsoft YaHei UI" panose="020B0503020204020204" pitchFamily="34" charset="-122"/>
                <a:ea typeface="Microsoft YaHei UI" panose="020B0503020204020204" pitchFamily="34" charset="-122"/>
              </a:rPr>
              <a:t>哈希表</a:t>
            </a:r>
          </a:p>
        </p:txBody>
      </p:sp>
      <p:graphicFrame>
        <p:nvGraphicFramePr>
          <p:cNvPr id="4" name="表格 5">
            <a:extLst>
              <a:ext uri="{FF2B5EF4-FFF2-40B4-BE49-F238E27FC236}">
                <a16:creationId xmlns:a16="http://schemas.microsoft.com/office/drawing/2014/main" id="{A5F23288-E1B7-4529-9163-4224C02B0B6C}"/>
              </a:ext>
            </a:extLst>
          </p:cNvPr>
          <p:cNvGraphicFramePr>
            <a:graphicFrameLocks noGrp="1"/>
          </p:cNvGraphicFramePr>
          <p:nvPr>
            <p:extLst>
              <p:ext uri="{D42A27DB-BD31-4B8C-83A1-F6EECF244321}">
                <p14:modId xmlns:p14="http://schemas.microsoft.com/office/powerpoint/2010/main" val="2888078320"/>
              </p:ext>
            </p:extLst>
          </p:nvPr>
        </p:nvGraphicFramePr>
        <p:xfrm>
          <a:off x="1631504" y="1412776"/>
          <a:ext cx="1543720" cy="4701928"/>
        </p:xfrm>
        <a:graphic>
          <a:graphicData uri="http://schemas.openxmlformats.org/drawingml/2006/table">
            <a:tbl>
              <a:tblPr firstRow="1" bandRow="1">
                <a:tableStyleId>{5C22544A-7EE6-4342-B048-85BDC9FD1C3A}</a:tableStyleId>
              </a:tblPr>
              <a:tblGrid>
                <a:gridCol w="771860">
                  <a:extLst>
                    <a:ext uri="{9D8B030D-6E8A-4147-A177-3AD203B41FA5}">
                      <a16:colId xmlns:a16="http://schemas.microsoft.com/office/drawing/2014/main" val="3399323217"/>
                    </a:ext>
                  </a:extLst>
                </a:gridCol>
                <a:gridCol w="771860">
                  <a:extLst>
                    <a:ext uri="{9D8B030D-6E8A-4147-A177-3AD203B41FA5}">
                      <a16:colId xmlns:a16="http://schemas.microsoft.com/office/drawing/2014/main" val="3600769545"/>
                    </a:ext>
                  </a:extLst>
                </a:gridCol>
              </a:tblGrid>
              <a:tr h="671704">
                <a:tc gridSpan="2">
                  <a:txBody>
                    <a:bodyPr/>
                    <a:lstStyle/>
                    <a:p>
                      <a:pPr algn="ctr"/>
                      <a:r>
                        <a:rPr lang="zh-CN" altLang="en-US" dirty="0">
                          <a:solidFill>
                            <a:schemeClr val="tx1"/>
                          </a:solidFill>
                        </a:rPr>
                        <a:t>数组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extLst>
                  <a:ext uri="{0D108BD9-81ED-4DB2-BD59-A6C34878D82A}">
                    <a16:rowId xmlns:a16="http://schemas.microsoft.com/office/drawing/2014/main" val="1351493849"/>
                  </a:ext>
                </a:extLst>
              </a:tr>
              <a:tr h="671704">
                <a:tc>
                  <a:txBody>
                    <a:bodyPr/>
                    <a:lstStyle/>
                    <a:p>
                      <a:pPr algn="ctr"/>
                      <a:r>
                        <a:rPr lang="en-US" altLang="zh-CN" dirty="0">
                          <a:solidFill>
                            <a:schemeClr val="tx1"/>
                          </a:solidFill>
                        </a:rPr>
                        <a:t>0</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960770"/>
                  </a:ext>
                </a:extLst>
              </a:tr>
              <a:tr h="671704">
                <a:tc>
                  <a:txBody>
                    <a:bodyPr/>
                    <a:lstStyle/>
                    <a:p>
                      <a:pPr algn="ctr"/>
                      <a:r>
                        <a:rPr lang="en-US" altLang="zh-CN"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771511"/>
                  </a:ext>
                </a:extLst>
              </a:tr>
              <a:tr h="671704">
                <a:tc>
                  <a:txBody>
                    <a:bodyPr/>
                    <a:lstStyle/>
                    <a:p>
                      <a:pPr algn="ctr"/>
                      <a:r>
                        <a:rPr lang="en-US" altLang="zh-CN"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5949142"/>
                  </a:ext>
                </a:extLst>
              </a:tr>
              <a:tr h="671704">
                <a:tc>
                  <a:txBody>
                    <a:bodyPr/>
                    <a:lstStyle/>
                    <a:p>
                      <a:pPr algn="ctr"/>
                      <a:r>
                        <a:rPr lang="en-US" altLang="zh-CN"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760963"/>
                  </a:ext>
                </a:extLst>
              </a:tr>
              <a:tr h="671704">
                <a:tc>
                  <a:txBody>
                    <a:bodyPr/>
                    <a:lstStyle/>
                    <a:p>
                      <a:pPr algn="ctr"/>
                      <a:r>
                        <a:rPr lang="en-US" altLang="zh-CN"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0575682"/>
                  </a:ext>
                </a:extLst>
              </a:tr>
              <a:tr h="671704">
                <a:tc>
                  <a:txBody>
                    <a:bodyPr/>
                    <a:lstStyle/>
                    <a:p>
                      <a:pPr algn="ctr"/>
                      <a:r>
                        <a:rPr lang="en-US" altLang="zh-CN" dirty="0">
                          <a:solidFill>
                            <a:schemeClr val="tx1"/>
                          </a:solidFill>
                        </a:rPr>
                        <a:t>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0720160"/>
                  </a:ext>
                </a:extLst>
              </a:tr>
            </a:tbl>
          </a:graphicData>
        </a:graphic>
      </p:graphicFrame>
      <p:sp>
        <p:nvSpPr>
          <p:cNvPr id="7" name="箭头: 右 6">
            <a:extLst>
              <a:ext uri="{FF2B5EF4-FFF2-40B4-BE49-F238E27FC236}">
                <a16:creationId xmlns:a16="http://schemas.microsoft.com/office/drawing/2014/main" id="{AB7E4A83-8876-4840-B9CE-6925C72B6997}"/>
              </a:ext>
            </a:extLst>
          </p:cNvPr>
          <p:cNvSpPr/>
          <p:nvPr/>
        </p:nvSpPr>
        <p:spPr>
          <a:xfrm>
            <a:off x="3271167" y="2191879"/>
            <a:ext cx="1152128" cy="3600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64821FE-D175-4FCA-B488-D763206352DF}"/>
              </a:ext>
            </a:extLst>
          </p:cNvPr>
          <p:cNvSpPr/>
          <p:nvPr/>
        </p:nvSpPr>
        <p:spPr>
          <a:xfrm>
            <a:off x="4727848" y="1969340"/>
            <a:ext cx="1080120" cy="714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100</a:t>
            </a:r>
            <a:endParaRPr lang="zh-CN" altLang="en-US" dirty="0">
              <a:solidFill>
                <a:schemeClr val="tx1"/>
              </a:solidFill>
            </a:endParaRPr>
          </a:p>
        </p:txBody>
      </p:sp>
      <p:sp>
        <p:nvSpPr>
          <p:cNvPr id="28" name="箭头: 右 27">
            <a:extLst>
              <a:ext uri="{FF2B5EF4-FFF2-40B4-BE49-F238E27FC236}">
                <a16:creationId xmlns:a16="http://schemas.microsoft.com/office/drawing/2014/main" id="{DF28BE4C-B011-4793-9FF9-47F12177773D}"/>
              </a:ext>
            </a:extLst>
          </p:cNvPr>
          <p:cNvSpPr/>
          <p:nvPr/>
        </p:nvSpPr>
        <p:spPr>
          <a:xfrm>
            <a:off x="6040513" y="2191879"/>
            <a:ext cx="1152128" cy="3600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240B38AD-EA97-4B13-8289-4F0FB9B2E316}"/>
              </a:ext>
            </a:extLst>
          </p:cNvPr>
          <p:cNvSpPr/>
          <p:nvPr/>
        </p:nvSpPr>
        <p:spPr>
          <a:xfrm>
            <a:off x="7438238" y="1969339"/>
            <a:ext cx="1080120" cy="714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120</a:t>
            </a:r>
            <a:endParaRPr lang="zh-CN" altLang="en-US" dirty="0">
              <a:solidFill>
                <a:schemeClr val="tx1"/>
              </a:solidFill>
            </a:endParaRPr>
          </a:p>
        </p:txBody>
      </p:sp>
      <p:sp>
        <p:nvSpPr>
          <p:cNvPr id="40" name="箭头: 右 39">
            <a:extLst>
              <a:ext uri="{FF2B5EF4-FFF2-40B4-BE49-F238E27FC236}">
                <a16:creationId xmlns:a16="http://schemas.microsoft.com/office/drawing/2014/main" id="{819D2FD1-1327-41F7-8D4C-48885B59AAD9}"/>
              </a:ext>
            </a:extLst>
          </p:cNvPr>
          <p:cNvSpPr/>
          <p:nvPr/>
        </p:nvSpPr>
        <p:spPr>
          <a:xfrm>
            <a:off x="3271167" y="4947790"/>
            <a:ext cx="1152128" cy="3600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754F633-DB23-4D53-892C-B7C236C30BC0}"/>
              </a:ext>
            </a:extLst>
          </p:cNvPr>
          <p:cNvSpPr/>
          <p:nvPr/>
        </p:nvSpPr>
        <p:spPr>
          <a:xfrm>
            <a:off x="4727848" y="4725251"/>
            <a:ext cx="1080120" cy="714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80</a:t>
            </a:r>
            <a:endParaRPr lang="zh-CN" altLang="en-US" dirty="0">
              <a:solidFill>
                <a:schemeClr val="tx1"/>
              </a:solidFill>
            </a:endParaRPr>
          </a:p>
        </p:txBody>
      </p:sp>
      <p:sp>
        <p:nvSpPr>
          <p:cNvPr id="42" name="箭头: 右 41">
            <a:extLst>
              <a:ext uri="{FF2B5EF4-FFF2-40B4-BE49-F238E27FC236}">
                <a16:creationId xmlns:a16="http://schemas.microsoft.com/office/drawing/2014/main" id="{052BA445-49A9-409A-B9D7-68D15FA27E92}"/>
              </a:ext>
            </a:extLst>
          </p:cNvPr>
          <p:cNvSpPr/>
          <p:nvPr/>
        </p:nvSpPr>
        <p:spPr>
          <a:xfrm>
            <a:off x="6040513" y="4947790"/>
            <a:ext cx="1152128" cy="3600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a:extLst>
              <a:ext uri="{FF2B5EF4-FFF2-40B4-BE49-F238E27FC236}">
                <a16:creationId xmlns:a16="http://schemas.microsoft.com/office/drawing/2014/main" id="{8F216C93-ECC9-4792-882C-74E014604806}"/>
              </a:ext>
            </a:extLst>
          </p:cNvPr>
          <p:cNvSpPr/>
          <p:nvPr/>
        </p:nvSpPr>
        <p:spPr>
          <a:xfrm>
            <a:off x="7438238" y="4725250"/>
            <a:ext cx="1080120" cy="71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90</a:t>
            </a:r>
            <a:endParaRPr lang="zh-CN" altLang="en-US" dirty="0">
              <a:solidFill>
                <a:schemeClr val="tx1"/>
              </a:solidFill>
            </a:endParaRPr>
          </a:p>
        </p:txBody>
      </p:sp>
      <p:sp>
        <p:nvSpPr>
          <p:cNvPr id="44" name="箭头: 右 43">
            <a:extLst>
              <a:ext uri="{FF2B5EF4-FFF2-40B4-BE49-F238E27FC236}">
                <a16:creationId xmlns:a16="http://schemas.microsoft.com/office/drawing/2014/main" id="{EE33FEA0-C00B-4EEE-B148-C40B32873B28}"/>
              </a:ext>
            </a:extLst>
          </p:cNvPr>
          <p:cNvSpPr/>
          <p:nvPr/>
        </p:nvSpPr>
        <p:spPr>
          <a:xfrm>
            <a:off x="8822911" y="4947790"/>
            <a:ext cx="1152128" cy="3600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E694B833-CFA9-424F-BAAE-B871804DCA17}"/>
              </a:ext>
            </a:extLst>
          </p:cNvPr>
          <p:cNvSpPr/>
          <p:nvPr/>
        </p:nvSpPr>
        <p:spPr>
          <a:xfrm>
            <a:off x="10220636" y="4725250"/>
            <a:ext cx="1080120" cy="71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150</a:t>
            </a:r>
            <a:endParaRPr lang="zh-CN" altLang="en-US" dirty="0">
              <a:solidFill>
                <a:schemeClr val="tx1"/>
              </a:solidFill>
            </a:endParaRPr>
          </a:p>
        </p:txBody>
      </p:sp>
      <p:sp>
        <p:nvSpPr>
          <p:cNvPr id="12" name="左大括号 11">
            <a:extLst>
              <a:ext uri="{FF2B5EF4-FFF2-40B4-BE49-F238E27FC236}">
                <a16:creationId xmlns:a16="http://schemas.microsoft.com/office/drawing/2014/main" id="{A61EA508-F168-4064-A200-5684BD0F0AF5}"/>
              </a:ext>
            </a:extLst>
          </p:cNvPr>
          <p:cNvSpPr/>
          <p:nvPr/>
        </p:nvSpPr>
        <p:spPr>
          <a:xfrm rot="5400000">
            <a:off x="6317685" y="551295"/>
            <a:ext cx="582577" cy="2119782"/>
          </a:xfrm>
          <a:prstGeom prst="leftBrace">
            <a:avLst>
              <a:gd name="adj1" fmla="val 8333"/>
              <a:gd name="adj2" fmla="val 4857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DFEE196-3713-4776-BA98-4BDAE3A2E641}"/>
              </a:ext>
            </a:extLst>
          </p:cNvPr>
          <p:cNvSpPr txBox="1"/>
          <p:nvPr/>
        </p:nvSpPr>
        <p:spPr>
          <a:xfrm>
            <a:off x="6312024" y="960796"/>
            <a:ext cx="702243" cy="369332"/>
          </a:xfrm>
          <a:prstGeom prst="rect">
            <a:avLst/>
          </a:prstGeom>
          <a:noFill/>
        </p:spPr>
        <p:txBody>
          <a:bodyPr wrap="square" rtlCol="0">
            <a:spAutoFit/>
          </a:bodyPr>
          <a:lstStyle/>
          <a:p>
            <a:pPr algn="ctr"/>
            <a:r>
              <a:rPr lang="zh-CN" altLang="en-US" dirty="0">
                <a:latin typeface="思源黑体 CN Medium" panose="020B0600000000000000" pitchFamily="34" charset="-122"/>
                <a:ea typeface="思源黑体 CN Medium" panose="020B0600000000000000" pitchFamily="34" charset="-122"/>
              </a:rPr>
              <a:t>链表</a:t>
            </a:r>
          </a:p>
        </p:txBody>
      </p:sp>
    </p:spTree>
    <p:extLst>
      <p:ext uri="{BB962C8B-B14F-4D97-AF65-F5344CB8AC3E}">
        <p14:creationId xmlns:p14="http://schemas.microsoft.com/office/powerpoint/2010/main" val="5285145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哈希表</a:t>
            </a:r>
          </a:p>
        </p:txBody>
      </p:sp>
      <p:graphicFrame>
        <p:nvGraphicFramePr>
          <p:cNvPr id="6" name="表格 6">
            <a:extLst>
              <a:ext uri="{FF2B5EF4-FFF2-40B4-BE49-F238E27FC236}">
                <a16:creationId xmlns:a16="http://schemas.microsoft.com/office/drawing/2014/main" id="{8F72661B-2EE8-4670-947C-F7F19E2CAE1C}"/>
              </a:ext>
            </a:extLst>
          </p:cNvPr>
          <p:cNvGraphicFramePr>
            <a:graphicFrameLocks noGrp="1"/>
          </p:cNvGraphicFramePr>
          <p:nvPr>
            <p:extLst>
              <p:ext uri="{D42A27DB-BD31-4B8C-83A1-F6EECF244321}">
                <p14:modId xmlns:p14="http://schemas.microsoft.com/office/powerpoint/2010/main" val="2071628844"/>
              </p:ext>
            </p:extLst>
          </p:nvPr>
        </p:nvGraphicFramePr>
        <p:xfrm>
          <a:off x="1919536" y="3209656"/>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900057790"/>
                    </a:ext>
                  </a:extLst>
                </a:gridCol>
                <a:gridCol w="812800">
                  <a:extLst>
                    <a:ext uri="{9D8B030D-6E8A-4147-A177-3AD203B41FA5}">
                      <a16:colId xmlns:a16="http://schemas.microsoft.com/office/drawing/2014/main" val="1731675789"/>
                    </a:ext>
                  </a:extLst>
                </a:gridCol>
                <a:gridCol w="812800">
                  <a:extLst>
                    <a:ext uri="{9D8B030D-6E8A-4147-A177-3AD203B41FA5}">
                      <a16:colId xmlns:a16="http://schemas.microsoft.com/office/drawing/2014/main" val="1220138251"/>
                    </a:ext>
                  </a:extLst>
                </a:gridCol>
                <a:gridCol w="812800">
                  <a:extLst>
                    <a:ext uri="{9D8B030D-6E8A-4147-A177-3AD203B41FA5}">
                      <a16:colId xmlns:a16="http://schemas.microsoft.com/office/drawing/2014/main" val="1807476118"/>
                    </a:ext>
                  </a:extLst>
                </a:gridCol>
                <a:gridCol w="812800">
                  <a:extLst>
                    <a:ext uri="{9D8B030D-6E8A-4147-A177-3AD203B41FA5}">
                      <a16:colId xmlns:a16="http://schemas.microsoft.com/office/drawing/2014/main" val="2601252316"/>
                    </a:ext>
                  </a:extLst>
                </a:gridCol>
                <a:gridCol w="812800">
                  <a:extLst>
                    <a:ext uri="{9D8B030D-6E8A-4147-A177-3AD203B41FA5}">
                      <a16:colId xmlns:a16="http://schemas.microsoft.com/office/drawing/2014/main" val="1079838338"/>
                    </a:ext>
                  </a:extLst>
                </a:gridCol>
                <a:gridCol w="812800">
                  <a:extLst>
                    <a:ext uri="{9D8B030D-6E8A-4147-A177-3AD203B41FA5}">
                      <a16:colId xmlns:a16="http://schemas.microsoft.com/office/drawing/2014/main" val="2634231960"/>
                    </a:ext>
                  </a:extLst>
                </a:gridCol>
                <a:gridCol w="812800">
                  <a:extLst>
                    <a:ext uri="{9D8B030D-6E8A-4147-A177-3AD203B41FA5}">
                      <a16:colId xmlns:a16="http://schemas.microsoft.com/office/drawing/2014/main" val="1125040991"/>
                    </a:ext>
                  </a:extLst>
                </a:gridCol>
                <a:gridCol w="812800">
                  <a:extLst>
                    <a:ext uri="{9D8B030D-6E8A-4147-A177-3AD203B41FA5}">
                      <a16:colId xmlns:a16="http://schemas.microsoft.com/office/drawing/2014/main" val="1532784298"/>
                    </a:ext>
                  </a:extLst>
                </a:gridCol>
                <a:gridCol w="812800">
                  <a:extLst>
                    <a:ext uri="{9D8B030D-6E8A-4147-A177-3AD203B41FA5}">
                      <a16:colId xmlns:a16="http://schemas.microsoft.com/office/drawing/2014/main" val="3528171275"/>
                    </a:ext>
                  </a:extLst>
                </a:gridCol>
              </a:tblGrid>
              <a:tr h="370840">
                <a:tc>
                  <a:txBody>
                    <a:bodyPr/>
                    <a:lstStyle/>
                    <a:p>
                      <a:pPr algn="ctr"/>
                      <a:r>
                        <a:rPr lang="zh-CN" altLang="en-US" sz="1600" b="0" dirty="0">
                          <a:solidFill>
                            <a:schemeClr val="tx1"/>
                          </a:solidFill>
                          <a:latin typeface="思源黑体 CN Medium" panose="020B0600000000000000" pitchFamily="34" charset="-122"/>
                          <a:ea typeface="思源黑体 CN Medium" panose="020B0600000000000000" pitchFamily="34" charset="-122"/>
                        </a:rPr>
                        <a:t>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41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69</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null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78</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100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857266"/>
                  </a:ext>
                </a:extLst>
              </a:tr>
              <a:tr h="370840">
                <a:tc>
                  <a:txBody>
                    <a:bodyPr/>
                    <a:lstStyle/>
                    <a:p>
                      <a:pPr algn="ctr"/>
                      <a:r>
                        <a:rPr lang="en-US" altLang="zh-CN" sz="1400" b="0" dirty="0">
                          <a:solidFill>
                            <a:schemeClr val="tx1"/>
                          </a:solidFill>
                          <a:latin typeface="思源黑体 CN Medium" panose="020B0600000000000000" pitchFamily="34" charset="-122"/>
                          <a:ea typeface="思源黑体 CN Medium" panose="020B0600000000000000" pitchFamily="34" charset="-122"/>
                        </a:rPr>
                        <a:t>index</a:t>
                      </a:r>
                      <a:endParaRPr lang="zh-CN" altLang="en-US" sz="1400" b="0" dirty="0">
                        <a:solidFill>
                          <a:schemeClr val="tx1"/>
                        </a:solidFill>
                        <a:latin typeface="思源黑体 CN Medium" panose="020B0600000000000000" pitchFamily="34" charset="-122"/>
                        <a:ea typeface="思源黑体 CN Medium" panose="020B06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6</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8</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5803789"/>
                  </a:ext>
                </a:extLst>
              </a:tr>
            </a:tbl>
          </a:graphicData>
        </a:graphic>
      </p:graphicFrame>
      <p:sp>
        <p:nvSpPr>
          <p:cNvPr id="7" name="文本框 6">
            <a:extLst>
              <a:ext uri="{FF2B5EF4-FFF2-40B4-BE49-F238E27FC236}">
                <a16:creationId xmlns:a16="http://schemas.microsoft.com/office/drawing/2014/main" id="{AE4DDDC8-326F-4499-9128-E323343DA742}"/>
              </a:ext>
            </a:extLst>
          </p:cNvPr>
          <p:cNvSpPr txBox="1"/>
          <p:nvPr/>
        </p:nvSpPr>
        <p:spPr>
          <a:xfrm>
            <a:off x="2135560" y="2708920"/>
            <a:ext cx="2540567" cy="369332"/>
          </a:xfrm>
          <a:prstGeom prst="rect">
            <a:avLst/>
          </a:prstGeom>
          <a:noFill/>
        </p:spPr>
        <p:txBody>
          <a:bodyPr wrap="none" rtlCol="0">
            <a:spAutoFit/>
          </a:bodyPr>
          <a:lstStyle/>
          <a:p>
            <a:r>
              <a:rPr lang="en-US" altLang="zh-CN" dirty="0"/>
              <a:t>35/10  index = 5  index+1</a:t>
            </a:r>
            <a:endParaRPr lang="zh-CN" altLang="en-US" dirty="0"/>
          </a:p>
        </p:txBody>
      </p:sp>
      <p:sp>
        <p:nvSpPr>
          <p:cNvPr id="8" name="文本框 7">
            <a:extLst>
              <a:ext uri="{FF2B5EF4-FFF2-40B4-BE49-F238E27FC236}">
                <a16:creationId xmlns:a16="http://schemas.microsoft.com/office/drawing/2014/main" id="{8D6B5198-9288-45BB-A596-3A0E976F3A58}"/>
              </a:ext>
            </a:extLst>
          </p:cNvPr>
          <p:cNvSpPr txBox="1"/>
          <p:nvPr/>
        </p:nvSpPr>
        <p:spPr>
          <a:xfrm>
            <a:off x="5314122" y="1559386"/>
            <a:ext cx="1338828" cy="369332"/>
          </a:xfrm>
          <a:prstGeom prst="rect">
            <a:avLst/>
          </a:prstGeom>
          <a:noFill/>
        </p:spPr>
        <p:txBody>
          <a:bodyPr wrap="none" rtlCol="0">
            <a:spAutoFit/>
          </a:bodyPr>
          <a:lstStyle/>
          <a:p>
            <a:r>
              <a:rPr lang="zh-CN" altLang="en-US" dirty="0">
                <a:latin typeface="思源黑体 CN Medium" panose="020B0600000000000000" pitchFamily="34" charset="-122"/>
                <a:ea typeface="思源黑体 CN Medium" panose="020B0600000000000000" pitchFamily="34" charset="-122"/>
              </a:rPr>
              <a:t>线性探测法</a:t>
            </a:r>
          </a:p>
        </p:txBody>
      </p:sp>
      <p:sp>
        <p:nvSpPr>
          <p:cNvPr id="3" name="文本框 2">
            <a:extLst>
              <a:ext uri="{FF2B5EF4-FFF2-40B4-BE49-F238E27FC236}">
                <a16:creationId xmlns:a16="http://schemas.microsoft.com/office/drawing/2014/main" id="{442E3739-25C8-41EF-AC1E-E37FC2209D54}"/>
              </a:ext>
            </a:extLst>
          </p:cNvPr>
          <p:cNvSpPr txBox="1"/>
          <p:nvPr/>
        </p:nvSpPr>
        <p:spPr>
          <a:xfrm>
            <a:off x="1991544" y="4365104"/>
            <a:ext cx="3528392" cy="1200329"/>
          </a:xfrm>
          <a:prstGeom prst="rect">
            <a:avLst/>
          </a:prstGeom>
          <a:noFill/>
        </p:spPr>
        <p:txBody>
          <a:bodyPr wrap="square" rtlCol="0">
            <a:spAutoFit/>
          </a:bodyPr>
          <a:lstStyle/>
          <a:p>
            <a:r>
              <a:rPr lang="en-US" altLang="zh-CN" dirty="0"/>
              <a:t>10,11,12,13,14,15</a:t>
            </a:r>
          </a:p>
          <a:p>
            <a:r>
              <a:rPr lang="en-US" altLang="zh-CN" dirty="0"/>
              <a:t>0,1,2,3,4,5</a:t>
            </a:r>
          </a:p>
          <a:p>
            <a:r>
              <a:rPr lang="zh-CN" altLang="en-US" dirty="0"/>
              <a:t>聚集会影响到</a:t>
            </a:r>
            <a:r>
              <a:rPr lang="en-US" altLang="zh-CN" dirty="0"/>
              <a:t>hash</a:t>
            </a:r>
            <a:r>
              <a:rPr lang="zh-CN" altLang="en-US" dirty="0"/>
              <a:t>表的性能，无论是插入</a:t>
            </a:r>
            <a:r>
              <a:rPr lang="en-US" altLang="zh-CN" dirty="0"/>
              <a:t>/</a:t>
            </a:r>
            <a:r>
              <a:rPr lang="zh-CN" altLang="en-US" dirty="0"/>
              <a:t>删除</a:t>
            </a:r>
            <a:r>
              <a:rPr lang="en-US" altLang="zh-CN" dirty="0"/>
              <a:t>/</a:t>
            </a:r>
            <a:r>
              <a:rPr lang="zh-CN" altLang="en-US" dirty="0"/>
              <a:t>查询。，</a:t>
            </a:r>
          </a:p>
        </p:txBody>
      </p:sp>
    </p:spTree>
    <p:extLst>
      <p:ext uri="{BB962C8B-B14F-4D97-AF65-F5344CB8AC3E}">
        <p14:creationId xmlns:p14="http://schemas.microsoft.com/office/powerpoint/2010/main" val="38256775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latin typeface="Microsoft YaHei UI" panose="020B0503020204020204" pitchFamily="34" charset="-122"/>
                <a:ea typeface="Microsoft YaHei UI" panose="020B0503020204020204" pitchFamily="34" charset="-122"/>
              </a:rPr>
              <a:t>哈希表</a:t>
            </a:r>
          </a:p>
        </p:txBody>
      </p:sp>
      <p:sp>
        <p:nvSpPr>
          <p:cNvPr id="3" name="矩形 2">
            <a:extLst>
              <a:ext uri="{FF2B5EF4-FFF2-40B4-BE49-F238E27FC236}">
                <a16:creationId xmlns:a16="http://schemas.microsoft.com/office/drawing/2014/main" id="{0C8F4642-9E43-43ED-B5AE-954A1F7C8FA7}"/>
              </a:ext>
            </a:extLst>
          </p:cNvPr>
          <p:cNvSpPr/>
          <p:nvPr/>
        </p:nvSpPr>
        <p:spPr>
          <a:xfrm>
            <a:off x="1847528" y="2138857"/>
            <a:ext cx="1620180" cy="2964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web</a:t>
            </a:r>
            <a:endParaRPr lang="zh-CN" altLang="en-US" dirty="0"/>
          </a:p>
        </p:txBody>
      </p:sp>
      <p:sp>
        <p:nvSpPr>
          <p:cNvPr id="7" name="圆柱体 6">
            <a:extLst>
              <a:ext uri="{FF2B5EF4-FFF2-40B4-BE49-F238E27FC236}">
                <a16:creationId xmlns:a16="http://schemas.microsoft.com/office/drawing/2014/main" id="{CE172BD7-8BE2-42C5-8F28-B24FC0813153}"/>
              </a:ext>
            </a:extLst>
          </p:cNvPr>
          <p:cNvSpPr/>
          <p:nvPr/>
        </p:nvSpPr>
        <p:spPr>
          <a:xfrm>
            <a:off x="8458780" y="2609394"/>
            <a:ext cx="1353962" cy="19816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数据库</a:t>
            </a:r>
          </a:p>
        </p:txBody>
      </p:sp>
      <p:sp>
        <p:nvSpPr>
          <p:cNvPr id="11" name="矩形: 剪去单角 10">
            <a:extLst>
              <a:ext uri="{FF2B5EF4-FFF2-40B4-BE49-F238E27FC236}">
                <a16:creationId xmlns:a16="http://schemas.microsoft.com/office/drawing/2014/main" id="{096FC4FD-1B43-43E1-B23C-C6DA0BFA24D7}"/>
              </a:ext>
            </a:extLst>
          </p:cNvPr>
          <p:cNvSpPr/>
          <p:nvPr/>
        </p:nvSpPr>
        <p:spPr>
          <a:xfrm>
            <a:off x="5159896" y="2348880"/>
            <a:ext cx="1353962" cy="235471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缓存层</a:t>
            </a:r>
          </a:p>
        </p:txBody>
      </p:sp>
      <p:sp>
        <p:nvSpPr>
          <p:cNvPr id="12" name="箭头: 右 11">
            <a:extLst>
              <a:ext uri="{FF2B5EF4-FFF2-40B4-BE49-F238E27FC236}">
                <a16:creationId xmlns:a16="http://schemas.microsoft.com/office/drawing/2014/main" id="{27789D0E-ED22-4658-BB38-A079E8944033}"/>
              </a:ext>
            </a:extLst>
          </p:cNvPr>
          <p:cNvSpPr/>
          <p:nvPr/>
        </p:nvSpPr>
        <p:spPr>
          <a:xfrm>
            <a:off x="3935760" y="2456367"/>
            <a:ext cx="86409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B567FE37-5ADD-40BA-8654-18035561E44E}"/>
              </a:ext>
            </a:extLst>
          </p:cNvPr>
          <p:cNvSpPr/>
          <p:nvPr/>
        </p:nvSpPr>
        <p:spPr>
          <a:xfrm rot="10800000">
            <a:off x="3935760" y="4055524"/>
            <a:ext cx="86409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左右 14">
            <a:extLst>
              <a:ext uri="{FF2B5EF4-FFF2-40B4-BE49-F238E27FC236}">
                <a16:creationId xmlns:a16="http://schemas.microsoft.com/office/drawing/2014/main" id="{3EE7526E-EFF0-4036-B054-59BA657EB3EA}"/>
              </a:ext>
            </a:extLst>
          </p:cNvPr>
          <p:cNvSpPr/>
          <p:nvPr/>
        </p:nvSpPr>
        <p:spPr>
          <a:xfrm>
            <a:off x="6888088" y="3212976"/>
            <a:ext cx="1152128" cy="7200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37986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840105" y="2852936"/>
            <a:ext cx="8511789" cy="707886"/>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Thank You</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6000"/>
    </mc:Choice>
    <mc:Fallback xmlns="">
      <p:transition spd="slow"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p:txBody>
          <a:bodyPr/>
          <a:lstStyle/>
          <a:p>
            <a:r>
              <a:rPr lang="zh-CN" altLang="en-US" sz="4000" dirty="0"/>
              <a:t>自我介绍</a:t>
            </a:r>
          </a:p>
        </p:txBody>
      </p:sp>
      <p:sp>
        <p:nvSpPr>
          <p:cNvPr id="21" name="矩形 20">
            <a:extLst>
              <a:ext uri="{FF2B5EF4-FFF2-40B4-BE49-F238E27FC236}">
                <a16:creationId xmlns:a16="http://schemas.microsoft.com/office/drawing/2014/main" id="{27FA742A-9DF6-450E-9298-6A95B2233722}"/>
              </a:ext>
            </a:extLst>
          </p:cNvPr>
          <p:cNvSpPr/>
          <p:nvPr/>
        </p:nvSpPr>
        <p:spPr>
          <a:xfrm>
            <a:off x="551384" y="2605419"/>
            <a:ext cx="6480720" cy="1848839"/>
          </a:xfrm>
          <a:prstGeom prst="rect">
            <a:avLst/>
          </a:prstGeom>
        </p:spPr>
        <p:txBody>
          <a:bodyPr wrap="square">
            <a:spAutoFit/>
          </a:bodyPr>
          <a:lstStyle/>
          <a:p>
            <a:pPr algn="just">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全栈工程师</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algn="just">
              <a:lnSpc>
                <a:spcPct val="20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十年项目开发和团队管理经验</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algn="just">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对设计模式，框架源码有独到的理解</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algn="just">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擅长</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PHP</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JavaScript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Java</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Python</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.NET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等前后端技术</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6" name="文本框 25">
            <a:extLst>
              <a:ext uri="{FF2B5EF4-FFF2-40B4-BE49-F238E27FC236}">
                <a16:creationId xmlns:a16="http://schemas.microsoft.com/office/drawing/2014/main" id="{749FC154-FF79-4C64-ADB0-73DF512748D6}"/>
              </a:ext>
            </a:extLst>
          </p:cNvPr>
          <p:cNvSpPr txBox="1"/>
          <p:nvPr/>
        </p:nvSpPr>
        <p:spPr>
          <a:xfrm>
            <a:off x="551384" y="1844824"/>
            <a:ext cx="2894075" cy="616579"/>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nSpc>
                <a:spcPct val="150000"/>
              </a:lnSpc>
            </a:pPr>
            <a:r>
              <a:rPr lang="zh-CN" altLang="en-US" sz="2540" b="1" dirty="0">
                <a:solidFill>
                  <a:schemeClr val="tx1">
                    <a:lumMod val="75000"/>
                    <a:lumOff val="25000"/>
                  </a:schemeClr>
                </a:solidFill>
                <a:latin typeface="思源黑体 CN Bold" panose="020B0800000000000000" charset="-122"/>
                <a:ea typeface="思源黑体 CN Bold" panose="020B0800000000000000" charset="-122"/>
              </a:rPr>
              <a:t>思言</a:t>
            </a:r>
            <a:endParaRPr lang="zh-CN" altLang="zh-CN" sz="2540" b="1" dirty="0">
              <a:solidFill>
                <a:schemeClr val="tx1">
                  <a:lumMod val="75000"/>
                  <a:lumOff val="25000"/>
                </a:schemeClr>
              </a:solidFill>
              <a:latin typeface="思源黑体 CN Bold" panose="020B0800000000000000" charset="-122"/>
              <a:ea typeface="思源黑体 CN Bold" panose="020B0800000000000000" charset="-122"/>
            </a:endParaRPr>
          </a:p>
        </p:txBody>
      </p:sp>
      <p:pic>
        <p:nvPicPr>
          <p:cNvPr id="3" name="图片 2">
            <a:extLst>
              <a:ext uri="{FF2B5EF4-FFF2-40B4-BE49-F238E27FC236}">
                <a16:creationId xmlns:a16="http://schemas.microsoft.com/office/drawing/2014/main" id="{9A83FE17-2CDF-4499-8EFE-052C233735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7057" y="2204864"/>
            <a:ext cx="1735208" cy="1761767"/>
          </a:xfrm>
          <a:prstGeom prst="rect">
            <a:avLst/>
          </a:prstGeom>
        </p:spPr>
      </p:pic>
      <p:sp>
        <p:nvSpPr>
          <p:cNvPr id="4" name="文本框 3">
            <a:extLst>
              <a:ext uri="{FF2B5EF4-FFF2-40B4-BE49-F238E27FC236}">
                <a16:creationId xmlns:a16="http://schemas.microsoft.com/office/drawing/2014/main" id="{2EE51CE7-60B0-4728-B38E-FA3DA9FD1A89}"/>
              </a:ext>
            </a:extLst>
          </p:cNvPr>
          <p:cNvSpPr txBox="1"/>
          <p:nvPr/>
        </p:nvSpPr>
        <p:spPr>
          <a:xfrm>
            <a:off x="8774646" y="4052399"/>
            <a:ext cx="1980029" cy="307777"/>
          </a:xfrm>
          <a:prstGeom prst="rect">
            <a:avLst/>
          </a:prstGeom>
          <a:noFill/>
        </p:spPr>
        <p:txBody>
          <a:bodyPr wrap="none" rtlCol="0">
            <a:spAutoFit/>
          </a:bodyPr>
          <a:lstStyle/>
          <a:p>
            <a:r>
              <a:rPr lang="zh-CN" altLang="en-US" sz="1400" dirty="0">
                <a:latin typeface="思源黑体 CN Medium" panose="020B0600000000000000" pitchFamily="34" charset="-122"/>
                <a:ea typeface="思源黑体 CN Medium" panose="020B0600000000000000" pitchFamily="34" charset="-122"/>
              </a:rPr>
              <a:t>扫码添加助教甜甜老师</a:t>
            </a:r>
          </a:p>
        </p:txBody>
      </p:sp>
    </p:spTree>
    <p:extLst>
      <p:ext uri="{BB962C8B-B14F-4D97-AF65-F5344CB8AC3E}">
        <p14:creationId xmlns:p14="http://schemas.microsoft.com/office/powerpoint/2010/main" val="683040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30A8C4"/>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399">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17578" y="1678545"/>
            <a:ext cx="168828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0002" dirty="0">
                <a:solidFill>
                  <a:srgbClr val="F8F8F8"/>
                </a:solidFill>
                <a:latin typeface="思源黑体 CN Medium" panose="020B0600000000000000" pitchFamily="34" charset="-122"/>
                <a:ea typeface="思源黑体 CN Medium" panose="020B0600000000000000" pitchFamily="34" charset="-122"/>
              </a:rPr>
              <a:t>01</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占位符 9">
            <a:extLst>
              <a:ext uri="{FF2B5EF4-FFF2-40B4-BE49-F238E27FC236}">
                <a16:creationId xmlns:a16="http://schemas.microsoft.com/office/drawing/2014/main" id="{563E3FE4-40DC-4936-8DC9-F02E36351CCF}"/>
              </a:ext>
            </a:extLst>
          </p:cNvPr>
          <p:cNvSpPr>
            <a:spLocks noGrp="1"/>
          </p:cNvSpPr>
          <p:nvPr>
            <p:ph type="body" sz="quarter" idx="11"/>
          </p:nvPr>
        </p:nvSpPr>
        <p:spPr>
          <a:xfrm>
            <a:off x="3929050" y="4192210"/>
            <a:ext cx="4333900" cy="646331"/>
          </a:xfrm>
        </p:spPr>
        <p:txBody>
          <a:bodyPr/>
          <a:lstStyle/>
          <a:p>
            <a:r>
              <a:rPr lang="zh-CN" altLang="en-US" sz="4000" dirty="0">
                <a:latin typeface="Microsoft YaHei UI" panose="020B0503020204020204" pitchFamily="34" charset="-122"/>
                <a:ea typeface="Microsoft YaHei UI" panose="020B0503020204020204" pitchFamily="34" charset="-122"/>
              </a:rPr>
              <a:t>哈希</a:t>
            </a:r>
          </a:p>
        </p:txBody>
      </p:sp>
    </p:spTree>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哈希表</a:t>
            </a:r>
          </a:p>
        </p:txBody>
      </p:sp>
      <p:sp>
        <p:nvSpPr>
          <p:cNvPr id="8" name="文本框 10">
            <a:extLst>
              <a:ext uri="{FF2B5EF4-FFF2-40B4-BE49-F238E27FC236}">
                <a16:creationId xmlns:a16="http://schemas.microsoft.com/office/drawing/2014/main" id="{71D9910D-5861-428F-8445-ED4FAF28F0B5}"/>
              </a:ext>
            </a:extLst>
          </p:cNvPr>
          <p:cNvSpPr txBox="1"/>
          <p:nvPr/>
        </p:nvSpPr>
        <p:spPr>
          <a:xfrm>
            <a:off x="695400" y="1771060"/>
            <a:ext cx="11017224" cy="3465629"/>
          </a:xfrm>
          <a:prstGeom prst="rect">
            <a:avLst/>
          </a:prstGeom>
          <a:ln w="12700">
            <a:miter lim="400000"/>
          </a:ln>
          <a:extLst>
            <a:ext uri="{C572A759-6A51-4108-AA02-DFA0A04FC94B}">
              <ma14:wrappingTextBoxFlag xmlns:ma14="http://schemas.microsoft.com/office/mac/drawingml/2011/main" xmlns="" val="1"/>
            </a:ext>
          </a:extLst>
        </p:spPr>
        <p:txBody>
          <a:bodyPr wrap="square" lIns="24192" rIns="24192">
            <a:spAutoFit/>
          </a:bodyPr>
          <a:lstStyle/>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600" dirty="0">
                <a:latin typeface="思源黑体 CN Medium" panose="020B0600000000000000" pitchFamily="34" charset="-122"/>
                <a:ea typeface="思源黑体 CN Medium" panose="020B0600000000000000" pitchFamily="34" charset="-122"/>
              </a:rPr>
              <a:t>一般翻译做“散列”，也有直接音译为“哈希”的，就是把任意长度的输入（又叫做预映射， </a:t>
            </a:r>
            <a:r>
              <a:rPr lang="en-US" altLang="zh-CN" sz="1600" dirty="0">
                <a:latin typeface="思源黑体 CN Medium" panose="020B0600000000000000" pitchFamily="34" charset="-122"/>
                <a:ea typeface="思源黑体 CN Medium" panose="020B0600000000000000" pitchFamily="34" charset="-122"/>
              </a:rPr>
              <a:t>pre-image</a:t>
            </a:r>
            <a:r>
              <a:rPr lang="zh-CN" altLang="en-US" sz="1600" dirty="0">
                <a:latin typeface="思源黑体 CN Medium" panose="020B0600000000000000" pitchFamily="34" charset="-122"/>
                <a:ea typeface="思源黑体 CN Medium" panose="020B0600000000000000" pitchFamily="34" charset="-122"/>
              </a:rPr>
              <a:t>），通过散列算法，变换成固定长度的输出，该输出就是散列值。</a:t>
            </a: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600" dirty="0">
                <a:latin typeface="思源黑体 CN Medium" panose="020B0600000000000000" pitchFamily="34" charset="-122"/>
                <a:ea typeface="思源黑体 CN Medium" panose="020B0600000000000000" pitchFamily="34" charset="-122"/>
              </a:rPr>
              <a:t>这种转换是一种压缩映射，也就是，散列值的空间通常远小于输入的空间，不同的输入可能会散列成相同的输出，所以不可能从散列值来唯一的确定输入值。简单的说就是一种将任意长度的消息压缩到某一固定长度的消息摘要的函数。</a:t>
            </a:r>
            <a:endParaRPr lang="en-US" altLang="zh-CN" sz="1600" dirty="0">
              <a:latin typeface="思源黑体 CN Medium" panose="020B0600000000000000" pitchFamily="34" charset="-122"/>
              <a:ea typeface="思源黑体 CN Medium" panose="020B0600000000000000" pitchFamily="34" charset="-122"/>
            </a:endParaRP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1600" dirty="0">
                <a:latin typeface="思源黑体 CN Medium" panose="020B0600000000000000" pitchFamily="34" charset="-122"/>
                <a:ea typeface="思源黑体 CN Medium" panose="020B0600000000000000" pitchFamily="34" charset="-122"/>
                <a:sym typeface="Source Han Sans CN Normal"/>
              </a:rPr>
              <a:t>HASH</a:t>
            </a:r>
            <a:r>
              <a:rPr lang="zh-CN" altLang="en-US" sz="1600" dirty="0">
                <a:latin typeface="思源黑体 CN Medium" panose="020B0600000000000000" pitchFamily="34" charset="-122"/>
                <a:ea typeface="思源黑体 CN Medium" panose="020B0600000000000000" pitchFamily="34" charset="-122"/>
                <a:sym typeface="Source Han Sans CN Normal"/>
              </a:rPr>
              <a:t>主要用于信息安全领域中加密算法，它把一些不同长度的信息转化成杂乱的</a:t>
            </a:r>
            <a:r>
              <a:rPr lang="en-US" altLang="zh-CN" sz="1600" dirty="0">
                <a:latin typeface="思源黑体 CN Medium" panose="020B0600000000000000" pitchFamily="34" charset="-122"/>
                <a:ea typeface="思源黑体 CN Medium" panose="020B0600000000000000" pitchFamily="34" charset="-122"/>
                <a:sym typeface="Source Han Sans CN Normal"/>
              </a:rPr>
              <a:t>128</a:t>
            </a:r>
            <a:r>
              <a:rPr lang="zh-CN" altLang="en-US" sz="1600" dirty="0">
                <a:latin typeface="思源黑体 CN Medium" panose="020B0600000000000000" pitchFamily="34" charset="-122"/>
                <a:ea typeface="思源黑体 CN Medium" panose="020B0600000000000000" pitchFamily="34" charset="-122"/>
                <a:sym typeface="Source Han Sans CN Normal"/>
              </a:rPr>
              <a:t>位的编码</a:t>
            </a:r>
            <a:r>
              <a:rPr lang="en-US" altLang="zh-CN" sz="1600" dirty="0">
                <a:latin typeface="思源黑体 CN Medium" panose="020B0600000000000000" pitchFamily="34" charset="-122"/>
                <a:ea typeface="思源黑体 CN Medium" panose="020B0600000000000000" pitchFamily="34" charset="-122"/>
                <a:sym typeface="Source Han Sans CN Normal"/>
              </a:rPr>
              <a:t>,</a:t>
            </a:r>
            <a:r>
              <a:rPr lang="zh-CN" altLang="en-US" sz="1600" dirty="0">
                <a:latin typeface="思源黑体 CN Medium" panose="020B0600000000000000" pitchFamily="34" charset="-122"/>
                <a:ea typeface="思源黑体 CN Medium" panose="020B0600000000000000" pitchFamily="34" charset="-122"/>
                <a:sym typeface="Source Han Sans CN Normal"/>
              </a:rPr>
              <a:t>这些编码值叫做</a:t>
            </a:r>
            <a:r>
              <a:rPr lang="en-US" altLang="zh-CN" sz="1600" dirty="0">
                <a:latin typeface="思源黑体 CN Medium" panose="020B0600000000000000" pitchFamily="34" charset="-122"/>
                <a:ea typeface="思源黑体 CN Medium" panose="020B0600000000000000" pitchFamily="34" charset="-122"/>
                <a:sym typeface="Source Han Sans CN Normal"/>
              </a:rPr>
              <a:t>HASH</a:t>
            </a:r>
            <a:r>
              <a:rPr lang="zh-CN" altLang="en-US" sz="1600" dirty="0">
                <a:latin typeface="思源黑体 CN Medium" panose="020B0600000000000000" pitchFamily="34" charset="-122"/>
                <a:ea typeface="思源黑体 CN Medium" panose="020B0600000000000000" pitchFamily="34" charset="-122"/>
                <a:sym typeface="Source Han Sans CN Normal"/>
              </a:rPr>
              <a:t>值</a:t>
            </a:r>
            <a:r>
              <a:rPr lang="en-US" altLang="zh-CN" sz="1600" dirty="0">
                <a:latin typeface="思源黑体 CN Medium" panose="020B0600000000000000" pitchFamily="34" charset="-122"/>
                <a:ea typeface="思源黑体 CN Medium" panose="020B0600000000000000" pitchFamily="34" charset="-122"/>
                <a:sym typeface="Source Han Sans CN Normal"/>
              </a:rPr>
              <a:t>. </a:t>
            </a:r>
            <a:r>
              <a:rPr lang="zh-CN" altLang="en-US" sz="1600" dirty="0">
                <a:latin typeface="思源黑体 CN Medium" panose="020B0600000000000000" pitchFamily="34" charset="-122"/>
                <a:ea typeface="思源黑体 CN Medium" panose="020B0600000000000000" pitchFamily="34" charset="-122"/>
                <a:sym typeface="Source Han Sans CN Normal"/>
              </a:rPr>
              <a:t>也可以说，通俗的说</a:t>
            </a:r>
            <a:r>
              <a:rPr lang="en-US" altLang="zh-CN" sz="1600" dirty="0">
                <a:latin typeface="思源黑体 CN Medium" panose="020B0600000000000000" pitchFamily="34" charset="-122"/>
                <a:ea typeface="思源黑体 CN Medium" panose="020B0600000000000000" pitchFamily="34" charset="-122"/>
                <a:sym typeface="Source Han Sans CN Normal"/>
              </a:rPr>
              <a:t>hash</a:t>
            </a:r>
            <a:r>
              <a:rPr lang="zh-CN" altLang="en-US" sz="1600" dirty="0">
                <a:latin typeface="思源黑体 CN Medium" panose="020B0600000000000000" pitchFamily="34" charset="-122"/>
                <a:ea typeface="思源黑体 CN Medium" panose="020B0600000000000000" pitchFamily="34" charset="-122"/>
                <a:sym typeface="Source Han Sans CN Normal"/>
              </a:rPr>
              <a:t>就是找到一种数据内容和数据存放地址之间的映射关系</a:t>
            </a:r>
            <a:endParaRPr lang="en-US" altLang="zh-CN" sz="1600" dirty="0">
              <a:latin typeface="思源黑体 CN Medium" panose="020B0600000000000000" pitchFamily="34" charset="-122"/>
              <a:ea typeface="思源黑体 CN Medium" panose="020B0600000000000000" pitchFamily="34" charset="-122"/>
              <a:sym typeface="Source Han Sans CN Normal"/>
            </a:endParaRP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600" dirty="0">
                <a:latin typeface="思源黑体 CN Medium" panose="020B0600000000000000" pitchFamily="34" charset="-122"/>
                <a:ea typeface="思源黑体 CN Medium" panose="020B0600000000000000" pitchFamily="34" charset="-122"/>
                <a:sym typeface="Source Han Sans CN Normal"/>
              </a:rPr>
              <a:t>哈希算法有一个很大的特点，就是你不能从结果推算出输入</a:t>
            </a:r>
            <a:r>
              <a:rPr lang="en-US" altLang="zh-CN" sz="1600" dirty="0">
                <a:latin typeface="思源黑体 CN Medium" panose="020B0600000000000000" pitchFamily="34" charset="-122"/>
                <a:ea typeface="思源黑体 CN Medium" panose="020B0600000000000000" pitchFamily="34" charset="-122"/>
                <a:sym typeface="Source Han Sans CN Normal"/>
              </a:rPr>
              <a:t>,</a:t>
            </a:r>
            <a:r>
              <a:rPr lang="zh-CN" altLang="en-US" sz="1600" dirty="0">
                <a:latin typeface="思源黑体 CN Medium" panose="020B0600000000000000" pitchFamily="34" charset="-122"/>
                <a:ea typeface="思源黑体 CN Medium" panose="020B0600000000000000" pitchFamily="34" charset="-122"/>
                <a:sym typeface="Source Han Sans CN Normal"/>
              </a:rPr>
              <a:t>所以又称为不可逆的算法</a:t>
            </a:r>
            <a:endParaRPr lang="zh-CN" altLang="en-US" sz="1600"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5217887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哈希表</a:t>
            </a:r>
          </a:p>
        </p:txBody>
      </p:sp>
      <p:sp>
        <p:nvSpPr>
          <p:cNvPr id="8" name="文本框 10">
            <a:extLst>
              <a:ext uri="{FF2B5EF4-FFF2-40B4-BE49-F238E27FC236}">
                <a16:creationId xmlns:a16="http://schemas.microsoft.com/office/drawing/2014/main" id="{67EA314F-A67E-4E6B-9E72-311C3915DDE5}"/>
              </a:ext>
            </a:extLst>
          </p:cNvPr>
          <p:cNvSpPr txBox="1"/>
          <p:nvPr/>
        </p:nvSpPr>
        <p:spPr>
          <a:xfrm>
            <a:off x="983432" y="2132856"/>
            <a:ext cx="11017224" cy="1851661"/>
          </a:xfrm>
          <a:prstGeom prst="rect">
            <a:avLst/>
          </a:prstGeom>
          <a:ln w="12700">
            <a:miter lim="400000"/>
          </a:ln>
          <a:extLst>
            <a:ext uri="{C572A759-6A51-4108-AA02-DFA0A04FC94B}">
              <ma14:wrappingTextBoxFlag xmlns:ma14="http://schemas.microsoft.com/office/mac/drawingml/2011/main" xmlns="" val="1"/>
            </a:ext>
          </a:extLst>
        </p:spPr>
        <p:txBody>
          <a:bodyPr wrap="square" lIns="24192" rIns="24192">
            <a:spAutoFit/>
          </a:bodyPr>
          <a:lstStyle/>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2000" dirty="0">
                <a:latin typeface="思源黑体 CN Medium" panose="020B0600000000000000" pitchFamily="34" charset="-122"/>
                <a:ea typeface="思源黑体 CN Medium" panose="020B0600000000000000" pitchFamily="34" charset="-122"/>
              </a:rPr>
              <a:t>数组进行插入操作时，效率比较低</a:t>
            </a:r>
            <a:endParaRPr lang="en-US" altLang="zh-CN" sz="2000" dirty="0">
              <a:latin typeface="思源黑体 CN Medium" panose="020B0600000000000000" pitchFamily="34" charset="-122"/>
              <a:ea typeface="思源黑体 CN Medium" panose="020B0600000000000000" pitchFamily="34" charset="-122"/>
            </a:endParaRP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endParaRPr lang="en-US" altLang="zh-CN" sz="2000" dirty="0">
              <a:latin typeface="思源黑体 CN Medium" panose="020B0600000000000000" pitchFamily="34" charset="-122"/>
              <a:ea typeface="思源黑体 CN Medium" panose="020B0600000000000000" pitchFamily="34" charset="-122"/>
            </a:endParaRP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2000" dirty="0">
                <a:latin typeface="思源黑体 CN Medium" panose="020B0600000000000000" pitchFamily="34" charset="-122"/>
                <a:ea typeface="思源黑体 CN Medium" panose="020B0600000000000000" pitchFamily="34" charset="-122"/>
              </a:rPr>
              <a:t>数组进行查找的效率高</a:t>
            </a:r>
            <a:endParaRPr lang="en-US" altLang="zh-CN" sz="2000" dirty="0">
              <a:latin typeface="思源黑体 CN Medium" panose="020B0600000000000000" pitchFamily="34" charset="-122"/>
              <a:ea typeface="思源黑体 CN Medium" panose="020B0600000000000000" pitchFamily="34" charset="-122"/>
            </a:endParaRPr>
          </a:p>
        </p:txBody>
      </p:sp>
      <p:sp>
        <p:nvSpPr>
          <p:cNvPr id="5" name="左大括号 4">
            <a:extLst>
              <a:ext uri="{FF2B5EF4-FFF2-40B4-BE49-F238E27FC236}">
                <a16:creationId xmlns:a16="http://schemas.microsoft.com/office/drawing/2014/main" id="{536531C5-EBE7-41C6-89BA-FD68D89ED9D5}"/>
              </a:ext>
            </a:extLst>
          </p:cNvPr>
          <p:cNvSpPr/>
          <p:nvPr/>
        </p:nvSpPr>
        <p:spPr>
          <a:xfrm>
            <a:off x="4079776" y="3260283"/>
            <a:ext cx="504056" cy="1003416"/>
          </a:xfrm>
          <a:prstGeom prst="leftBrace">
            <a:avLst/>
          </a:prstGeom>
          <a:ln w="12700">
            <a:solidFill>
              <a:srgbClr val="218D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7" name="文本框 6">
            <a:extLst>
              <a:ext uri="{FF2B5EF4-FFF2-40B4-BE49-F238E27FC236}">
                <a16:creationId xmlns:a16="http://schemas.microsoft.com/office/drawing/2014/main" id="{8CCB4A53-148C-4BA4-B6E3-BCB55E166929}"/>
              </a:ext>
            </a:extLst>
          </p:cNvPr>
          <p:cNvSpPr txBox="1"/>
          <p:nvPr/>
        </p:nvSpPr>
        <p:spPr>
          <a:xfrm>
            <a:off x="4593604" y="3075617"/>
            <a:ext cx="4445961" cy="369332"/>
          </a:xfrm>
          <a:prstGeom prst="rect">
            <a:avLst/>
          </a:prstGeom>
          <a:noFill/>
        </p:spPr>
        <p:txBody>
          <a:bodyPr wrap="none" rtlCol="0">
            <a:spAutoFit/>
          </a:bodyPr>
          <a:lstStyle/>
          <a:p>
            <a:r>
              <a:rPr lang="zh-CN" altLang="en-US" dirty="0">
                <a:latin typeface="思源黑体 CN Medium" panose="020B0600000000000000" pitchFamily="34" charset="-122"/>
                <a:ea typeface="思源黑体 CN Medium" panose="020B0600000000000000" pitchFamily="34" charset="-122"/>
              </a:rPr>
              <a:t>如果是基于索引进行查找操作效率非常高</a:t>
            </a:r>
          </a:p>
        </p:txBody>
      </p:sp>
      <p:sp>
        <p:nvSpPr>
          <p:cNvPr id="13" name="文本框 12">
            <a:extLst>
              <a:ext uri="{FF2B5EF4-FFF2-40B4-BE49-F238E27FC236}">
                <a16:creationId xmlns:a16="http://schemas.microsoft.com/office/drawing/2014/main" id="{7515588A-679C-4E3D-BC7B-853E84476B5F}"/>
              </a:ext>
            </a:extLst>
          </p:cNvPr>
          <p:cNvSpPr txBox="1"/>
          <p:nvPr/>
        </p:nvSpPr>
        <p:spPr>
          <a:xfrm>
            <a:off x="4602690" y="4063358"/>
            <a:ext cx="3416320" cy="369332"/>
          </a:xfrm>
          <a:prstGeom prst="rect">
            <a:avLst/>
          </a:prstGeom>
          <a:noFill/>
        </p:spPr>
        <p:txBody>
          <a:bodyPr wrap="none" rtlCol="0">
            <a:spAutoFit/>
          </a:bodyPr>
          <a:lstStyle/>
          <a:p>
            <a:r>
              <a:rPr lang="zh-CN" altLang="en-US" dirty="0">
                <a:latin typeface="思源黑体 CN Medium" panose="020B0600000000000000" pitchFamily="34" charset="-122"/>
                <a:ea typeface="思源黑体 CN Medium" panose="020B0600000000000000" pitchFamily="34" charset="-122"/>
              </a:rPr>
              <a:t>如果基于内容去查找效率比较低</a:t>
            </a:r>
          </a:p>
        </p:txBody>
      </p:sp>
    </p:spTree>
    <p:extLst>
      <p:ext uri="{BB962C8B-B14F-4D97-AF65-F5344CB8AC3E}">
        <p14:creationId xmlns:p14="http://schemas.microsoft.com/office/powerpoint/2010/main" val="151003336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哈希表</a:t>
            </a:r>
          </a:p>
        </p:txBody>
      </p:sp>
      <p:sp>
        <p:nvSpPr>
          <p:cNvPr id="5" name="矩形 4">
            <a:extLst>
              <a:ext uri="{FF2B5EF4-FFF2-40B4-BE49-F238E27FC236}">
                <a16:creationId xmlns:a16="http://schemas.microsoft.com/office/drawing/2014/main" id="{E2D182A5-10B6-4658-9371-024743498237}"/>
              </a:ext>
            </a:extLst>
          </p:cNvPr>
          <p:cNvSpPr/>
          <p:nvPr/>
        </p:nvSpPr>
        <p:spPr>
          <a:xfrm>
            <a:off x="3191633" y="4368911"/>
            <a:ext cx="2601994" cy="369332"/>
          </a:xfrm>
          <a:prstGeom prst="rect">
            <a:avLst/>
          </a:prstGeom>
        </p:spPr>
        <p:txBody>
          <a:bodyPr wrap="none">
            <a:spAutoFit/>
          </a:bodyPr>
          <a:lstStyle/>
          <a:p>
            <a:r>
              <a:rPr lang="en-US" altLang="zh-CN" sz="1800" b="0" i="0" kern="1200" dirty="0">
                <a:solidFill>
                  <a:schemeClr val="dk1"/>
                </a:solidFill>
                <a:effectLst/>
                <a:latin typeface="思源黑体 CN Medium" panose="020B0600000000000000" pitchFamily="34" charset="-122"/>
                <a:ea typeface="思源黑体 CN Medium" panose="020B0600000000000000" pitchFamily="34" charset="-122"/>
              </a:rPr>
              <a:t>102+97+110+103=412 </a:t>
            </a:r>
            <a:endParaRPr lang="zh-CN" altLang="en-US" b="0" dirty="0">
              <a:latin typeface="思源黑体 CN Medium" panose="020B0600000000000000" pitchFamily="34" charset="-122"/>
              <a:ea typeface="思源黑体 CN Medium" panose="020B0600000000000000" pitchFamily="34" charset="-122"/>
            </a:endParaRPr>
          </a:p>
        </p:txBody>
      </p:sp>
      <p:sp>
        <p:nvSpPr>
          <p:cNvPr id="3" name="文本框 2">
            <a:extLst>
              <a:ext uri="{FF2B5EF4-FFF2-40B4-BE49-F238E27FC236}">
                <a16:creationId xmlns:a16="http://schemas.microsoft.com/office/drawing/2014/main" id="{7D194CB1-1912-403D-815C-A567AF1A8732}"/>
              </a:ext>
            </a:extLst>
          </p:cNvPr>
          <p:cNvSpPr txBox="1"/>
          <p:nvPr/>
        </p:nvSpPr>
        <p:spPr>
          <a:xfrm>
            <a:off x="3538630" y="1772816"/>
            <a:ext cx="432048" cy="769441"/>
          </a:xfrm>
          <a:prstGeom prst="rect">
            <a:avLst/>
          </a:prstGeom>
          <a:noFill/>
        </p:spPr>
        <p:txBody>
          <a:bodyPr wrap="square" rtlCol="0">
            <a:spAutoFit/>
          </a:bodyPr>
          <a:lstStyle/>
          <a:p>
            <a:r>
              <a:rPr lang="en-US" altLang="zh-CN" sz="4400" dirty="0">
                <a:latin typeface="思源黑体 CN Medium" panose="020B0600000000000000" pitchFamily="34" charset="-122"/>
                <a:ea typeface="思源黑体 CN Medium" panose="020B0600000000000000" pitchFamily="34" charset="-122"/>
              </a:rPr>
              <a:t>f</a:t>
            </a:r>
            <a:endParaRPr lang="zh-CN" altLang="en-US" sz="4400" dirty="0">
              <a:latin typeface="思源黑体 CN Medium" panose="020B0600000000000000" pitchFamily="34" charset="-122"/>
              <a:ea typeface="思源黑体 CN Medium" panose="020B0600000000000000" pitchFamily="34" charset="-122"/>
            </a:endParaRPr>
          </a:p>
        </p:txBody>
      </p:sp>
      <p:sp>
        <p:nvSpPr>
          <p:cNvPr id="16" name="文本框 15">
            <a:extLst>
              <a:ext uri="{FF2B5EF4-FFF2-40B4-BE49-F238E27FC236}">
                <a16:creationId xmlns:a16="http://schemas.microsoft.com/office/drawing/2014/main" id="{31E33EC6-3E8D-4776-9795-EDD1480F3DBE}"/>
              </a:ext>
            </a:extLst>
          </p:cNvPr>
          <p:cNvSpPr txBox="1"/>
          <p:nvPr/>
        </p:nvSpPr>
        <p:spPr>
          <a:xfrm>
            <a:off x="4853319" y="1772816"/>
            <a:ext cx="432048" cy="769441"/>
          </a:xfrm>
          <a:prstGeom prst="rect">
            <a:avLst/>
          </a:prstGeom>
          <a:noFill/>
        </p:spPr>
        <p:txBody>
          <a:bodyPr wrap="square" rtlCol="0">
            <a:spAutoFit/>
          </a:bodyPr>
          <a:lstStyle/>
          <a:p>
            <a:r>
              <a:rPr lang="en-US" altLang="zh-CN" sz="4400" dirty="0">
                <a:latin typeface="思源黑体 CN Medium" panose="020B0600000000000000" pitchFamily="34" charset="-122"/>
                <a:ea typeface="思源黑体 CN Medium" panose="020B0600000000000000" pitchFamily="34" charset="-122"/>
              </a:rPr>
              <a:t>a</a:t>
            </a:r>
            <a:endParaRPr lang="zh-CN" altLang="en-US" sz="4400" dirty="0">
              <a:latin typeface="思源黑体 CN Medium" panose="020B0600000000000000" pitchFamily="34" charset="-122"/>
              <a:ea typeface="思源黑体 CN Medium" panose="020B0600000000000000" pitchFamily="34" charset="-122"/>
            </a:endParaRPr>
          </a:p>
        </p:txBody>
      </p:sp>
      <p:sp>
        <p:nvSpPr>
          <p:cNvPr id="17" name="文本框 16">
            <a:extLst>
              <a:ext uri="{FF2B5EF4-FFF2-40B4-BE49-F238E27FC236}">
                <a16:creationId xmlns:a16="http://schemas.microsoft.com/office/drawing/2014/main" id="{5B49EEAC-A20F-4567-8CF3-C18DF9A8098B}"/>
              </a:ext>
            </a:extLst>
          </p:cNvPr>
          <p:cNvSpPr txBox="1"/>
          <p:nvPr/>
        </p:nvSpPr>
        <p:spPr>
          <a:xfrm>
            <a:off x="6168008" y="1772816"/>
            <a:ext cx="432048" cy="769441"/>
          </a:xfrm>
          <a:prstGeom prst="rect">
            <a:avLst/>
          </a:prstGeom>
          <a:noFill/>
        </p:spPr>
        <p:txBody>
          <a:bodyPr wrap="square" rtlCol="0">
            <a:spAutoFit/>
          </a:bodyPr>
          <a:lstStyle/>
          <a:p>
            <a:r>
              <a:rPr lang="en-US" altLang="zh-CN" sz="4400" dirty="0">
                <a:latin typeface="思源黑体 CN Medium" panose="020B0600000000000000" pitchFamily="34" charset="-122"/>
                <a:ea typeface="思源黑体 CN Medium" panose="020B0600000000000000" pitchFamily="34" charset="-122"/>
              </a:rPr>
              <a:t>n</a:t>
            </a:r>
            <a:endParaRPr lang="zh-CN" altLang="en-US" sz="4400" dirty="0">
              <a:latin typeface="思源黑体 CN Medium" panose="020B0600000000000000" pitchFamily="34" charset="-122"/>
              <a:ea typeface="思源黑体 CN Medium" panose="020B0600000000000000" pitchFamily="34" charset="-122"/>
            </a:endParaRPr>
          </a:p>
        </p:txBody>
      </p:sp>
      <p:sp>
        <p:nvSpPr>
          <p:cNvPr id="18" name="文本框 17">
            <a:extLst>
              <a:ext uri="{FF2B5EF4-FFF2-40B4-BE49-F238E27FC236}">
                <a16:creationId xmlns:a16="http://schemas.microsoft.com/office/drawing/2014/main" id="{C9FD3F89-5B77-4598-98B1-91693106778A}"/>
              </a:ext>
            </a:extLst>
          </p:cNvPr>
          <p:cNvSpPr txBox="1"/>
          <p:nvPr/>
        </p:nvSpPr>
        <p:spPr>
          <a:xfrm>
            <a:off x="7482696" y="1772816"/>
            <a:ext cx="432048" cy="769441"/>
          </a:xfrm>
          <a:prstGeom prst="rect">
            <a:avLst/>
          </a:prstGeom>
          <a:noFill/>
        </p:spPr>
        <p:txBody>
          <a:bodyPr wrap="square" rtlCol="0">
            <a:spAutoFit/>
          </a:bodyPr>
          <a:lstStyle/>
          <a:p>
            <a:r>
              <a:rPr lang="en-US" altLang="zh-CN" sz="4400" dirty="0">
                <a:latin typeface="思源黑体 CN Medium" panose="020B0600000000000000" pitchFamily="34" charset="-122"/>
                <a:ea typeface="思源黑体 CN Medium" panose="020B0600000000000000" pitchFamily="34" charset="-122"/>
              </a:rPr>
              <a:t>g</a:t>
            </a:r>
            <a:endParaRPr lang="zh-CN" altLang="en-US" sz="4400" dirty="0">
              <a:latin typeface="思源黑体 CN Medium" panose="020B0600000000000000" pitchFamily="34" charset="-122"/>
              <a:ea typeface="思源黑体 CN Medium" panose="020B0600000000000000" pitchFamily="34" charset="-122"/>
            </a:endParaRPr>
          </a:p>
        </p:txBody>
      </p:sp>
      <p:cxnSp>
        <p:nvCxnSpPr>
          <p:cNvPr id="19" name="直接箭头连接符 18">
            <a:extLst>
              <a:ext uri="{FF2B5EF4-FFF2-40B4-BE49-F238E27FC236}">
                <a16:creationId xmlns:a16="http://schemas.microsoft.com/office/drawing/2014/main" id="{77531660-C43B-43C4-BA15-B30F409C9197}"/>
              </a:ext>
            </a:extLst>
          </p:cNvPr>
          <p:cNvCxnSpPr>
            <a:cxnSpLocks/>
          </p:cNvCxnSpPr>
          <p:nvPr/>
        </p:nvCxnSpPr>
        <p:spPr>
          <a:xfrm>
            <a:off x="3754654" y="2542257"/>
            <a:ext cx="7130" cy="7190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3CE5117-7DEB-4631-B8AA-D8D8179C6868}"/>
              </a:ext>
            </a:extLst>
          </p:cNvPr>
          <p:cNvSpPr txBox="1"/>
          <p:nvPr/>
        </p:nvSpPr>
        <p:spPr>
          <a:xfrm>
            <a:off x="3143795" y="3430364"/>
            <a:ext cx="1340084" cy="769441"/>
          </a:xfrm>
          <a:prstGeom prst="rect">
            <a:avLst/>
          </a:prstGeom>
          <a:noFill/>
        </p:spPr>
        <p:txBody>
          <a:bodyPr wrap="square" rtlCol="0">
            <a:spAutoFit/>
          </a:bodyPr>
          <a:lstStyle/>
          <a:p>
            <a:r>
              <a:rPr lang="en-US" altLang="zh-CN" sz="4400" dirty="0">
                <a:latin typeface="思源黑体 CN Medium" panose="020B0600000000000000" pitchFamily="34" charset="-122"/>
                <a:ea typeface="思源黑体 CN Medium" panose="020B0600000000000000" pitchFamily="34" charset="-122"/>
              </a:rPr>
              <a:t>102</a:t>
            </a:r>
            <a:endParaRPr lang="zh-CN" altLang="en-US" sz="4400" dirty="0">
              <a:latin typeface="思源黑体 CN Medium" panose="020B0600000000000000" pitchFamily="34" charset="-122"/>
              <a:ea typeface="思源黑体 CN Medium" panose="020B0600000000000000" pitchFamily="34" charset="-122"/>
            </a:endParaRPr>
          </a:p>
        </p:txBody>
      </p:sp>
      <p:sp>
        <p:nvSpPr>
          <p:cNvPr id="21" name="文本框 20">
            <a:extLst>
              <a:ext uri="{FF2B5EF4-FFF2-40B4-BE49-F238E27FC236}">
                <a16:creationId xmlns:a16="http://schemas.microsoft.com/office/drawing/2014/main" id="{55ADFA47-92B9-4917-BDA2-0A62CC12206B}"/>
              </a:ext>
            </a:extLst>
          </p:cNvPr>
          <p:cNvSpPr txBox="1"/>
          <p:nvPr/>
        </p:nvSpPr>
        <p:spPr>
          <a:xfrm>
            <a:off x="4374354" y="3430364"/>
            <a:ext cx="1340084" cy="769441"/>
          </a:xfrm>
          <a:prstGeom prst="rect">
            <a:avLst/>
          </a:prstGeom>
          <a:noFill/>
        </p:spPr>
        <p:txBody>
          <a:bodyPr wrap="square" rtlCol="0">
            <a:spAutoFit/>
          </a:bodyPr>
          <a:lstStyle/>
          <a:p>
            <a:pPr algn="ctr"/>
            <a:r>
              <a:rPr lang="en-US" altLang="zh-CN" sz="4400" dirty="0">
                <a:latin typeface="思源黑体 CN Medium" panose="020B0600000000000000" pitchFamily="34" charset="-122"/>
                <a:ea typeface="思源黑体 CN Medium" panose="020B0600000000000000" pitchFamily="34" charset="-122"/>
              </a:rPr>
              <a:t>97</a:t>
            </a:r>
            <a:endParaRPr lang="zh-CN" altLang="en-US" sz="4400" dirty="0">
              <a:latin typeface="思源黑体 CN Medium" panose="020B0600000000000000" pitchFamily="34" charset="-122"/>
              <a:ea typeface="思源黑体 CN Medium" panose="020B0600000000000000" pitchFamily="34" charset="-122"/>
            </a:endParaRPr>
          </a:p>
        </p:txBody>
      </p:sp>
      <p:sp>
        <p:nvSpPr>
          <p:cNvPr id="22" name="文本框 21">
            <a:extLst>
              <a:ext uri="{FF2B5EF4-FFF2-40B4-BE49-F238E27FC236}">
                <a16:creationId xmlns:a16="http://schemas.microsoft.com/office/drawing/2014/main" id="{173E2DB3-9C95-4128-976E-523E694830A3}"/>
              </a:ext>
            </a:extLst>
          </p:cNvPr>
          <p:cNvSpPr txBox="1"/>
          <p:nvPr/>
        </p:nvSpPr>
        <p:spPr>
          <a:xfrm>
            <a:off x="5688594" y="3430364"/>
            <a:ext cx="1340084" cy="769441"/>
          </a:xfrm>
          <a:prstGeom prst="rect">
            <a:avLst/>
          </a:prstGeom>
          <a:noFill/>
        </p:spPr>
        <p:txBody>
          <a:bodyPr wrap="square" rtlCol="0">
            <a:spAutoFit/>
          </a:bodyPr>
          <a:lstStyle/>
          <a:p>
            <a:pPr algn="ctr"/>
            <a:r>
              <a:rPr lang="en-US" altLang="zh-CN" sz="4400" dirty="0">
                <a:latin typeface="思源黑体 CN Medium" panose="020B0600000000000000" pitchFamily="34" charset="-122"/>
                <a:ea typeface="思源黑体 CN Medium" panose="020B0600000000000000" pitchFamily="34" charset="-122"/>
              </a:rPr>
              <a:t>110</a:t>
            </a:r>
            <a:endParaRPr lang="zh-CN" altLang="en-US" sz="4400" dirty="0">
              <a:latin typeface="思源黑体 CN Medium" panose="020B0600000000000000" pitchFamily="34" charset="-122"/>
              <a:ea typeface="思源黑体 CN Medium" panose="020B0600000000000000" pitchFamily="34" charset="-122"/>
            </a:endParaRPr>
          </a:p>
        </p:txBody>
      </p:sp>
      <p:sp>
        <p:nvSpPr>
          <p:cNvPr id="23" name="文本框 22">
            <a:extLst>
              <a:ext uri="{FF2B5EF4-FFF2-40B4-BE49-F238E27FC236}">
                <a16:creationId xmlns:a16="http://schemas.microsoft.com/office/drawing/2014/main" id="{637726CF-60FD-415C-B5BF-B3F201C25A03}"/>
              </a:ext>
            </a:extLst>
          </p:cNvPr>
          <p:cNvSpPr txBox="1"/>
          <p:nvPr/>
        </p:nvSpPr>
        <p:spPr>
          <a:xfrm>
            <a:off x="7028678" y="3430364"/>
            <a:ext cx="1340084" cy="769441"/>
          </a:xfrm>
          <a:prstGeom prst="rect">
            <a:avLst/>
          </a:prstGeom>
          <a:noFill/>
        </p:spPr>
        <p:txBody>
          <a:bodyPr wrap="square" rtlCol="0">
            <a:spAutoFit/>
          </a:bodyPr>
          <a:lstStyle/>
          <a:p>
            <a:pPr algn="ctr"/>
            <a:r>
              <a:rPr lang="en-US" altLang="zh-CN" sz="4400" dirty="0">
                <a:latin typeface="思源黑体 CN Medium" panose="020B0600000000000000" pitchFamily="34" charset="-122"/>
                <a:ea typeface="思源黑体 CN Medium" panose="020B0600000000000000" pitchFamily="34" charset="-122"/>
              </a:rPr>
              <a:t>103</a:t>
            </a:r>
            <a:endParaRPr lang="zh-CN" altLang="en-US" sz="4400" dirty="0">
              <a:latin typeface="思源黑体 CN Medium" panose="020B0600000000000000" pitchFamily="34" charset="-122"/>
              <a:ea typeface="思源黑体 CN Medium" panose="020B0600000000000000" pitchFamily="34" charset="-122"/>
            </a:endParaRPr>
          </a:p>
        </p:txBody>
      </p:sp>
      <p:cxnSp>
        <p:nvCxnSpPr>
          <p:cNvPr id="24" name="直接箭头连接符 23">
            <a:extLst>
              <a:ext uri="{FF2B5EF4-FFF2-40B4-BE49-F238E27FC236}">
                <a16:creationId xmlns:a16="http://schemas.microsoft.com/office/drawing/2014/main" id="{0A93BD18-2857-4CBB-BDE5-C7AEF7EDA936}"/>
              </a:ext>
            </a:extLst>
          </p:cNvPr>
          <p:cNvCxnSpPr>
            <a:cxnSpLocks/>
          </p:cNvCxnSpPr>
          <p:nvPr/>
        </p:nvCxnSpPr>
        <p:spPr>
          <a:xfrm>
            <a:off x="5044396" y="2518531"/>
            <a:ext cx="7130" cy="7427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53115EA-5A3D-4848-B51A-8BF8488832F2}"/>
              </a:ext>
            </a:extLst>
          </p:cNvPr>
          <p:cNvCxnSpPr>
            <a:cxnSpLocks/>
          </p:cNvCxnSpPr>
          <p:nvPr/>
        </p:nvCxnSpPr>
        <p:spPr>
          <a:xfrm>
            <a:off x="6424524" y="2518531"/>
            <a:ext cx="7130" cy="7427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EE38AD7-B549-4AA0-ADAB-01D07E68169A}"/>
              </a:ext>
            </a:extLst>
          </p:cNvPr>
          <p:cNvCxnSpPr>
            <a:cxnSpLocks/>
          </p:cNvCxnSpPr>
          <p:nvPr/>
        </p:nvCxnSpPr>
        <p:spPr>
          <a:xfrm>
            <a:off x="7713727" y="2518531"/>
            <a:ext cx="7130" cy="7427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6526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哈希表</a:t>
            </a:r>
          </a:p>
        </p:txBody>
      </p:sp>
      <p:graphicFrame>
        <p:nvGraphicFramePr>
          <p:cNvPr id="6" name="表格 8">
            <a:extLst>
              <a:ext uri="{FF2B5EF4-FFF2-40B4-BE49-F238E27FC236}">
                <a16:creationId xmlns:a16="http://schemas.microsoft.com/office/drawing/2014/main" id="{1A4240EA-3DE9-4F0E-9271-B802B89A2B45}"/>
              </a:ext>
            </a:extLst>
          </p:cNvPr>
          <p:cNvGraphicFramePr>
            <a:graphicFrameLocks noGrp="1"/>
          </p:cNvGraphicFramePr>
          <p:nvPr>
            <p:extLst>
              <p:ext uri="{D42A27DB-BD31-4B8C-83A1-F6EECF244321}">
                <p14:modId xmlns:p14="http://schemas.microsoft.com/office/powerpoint/2010/main" val="47867828"/>
              </p:ext>
            </p:extLst>
          </p:nvPr>
        </p:nvGraphicFramePr>
        <p:xfrm>
          <a:off x="1559496" y="1772816"/>
          <a:ext cx="8712968" cy="1478280"/>
        </p:xfrm>
        <a:graphic>
          <a:graphicData uri="http://schemas.openxmlformats.org/drawingml/2006/table">
            <a:tbl>
              <a:tblPr firstRow="1" bandRow="1">
                <a:tableStyleId>{5C22544A-7EE6-4342-B048-85BDC9FD1C3A}</a:tableStyleId>
              </a:tblPr>
              <a:tblGrid>
                <a:gridCol w="2178242">
                  <a:extLst>
                    <a:ext uri="{9D8B030D-6E8A-4147-A177-3AD203B41FA5}">
                      <a16:colId xmlns:a16="http://schemas.microsoft.com/office/drawing/2014/main" val="1828110053"/>
                    </a:ext>
                  </a:extLst>
                </a:gridCol>
                <a:gridCol w="2178242">
                  <a:extLst>
                    <a:ext uri="{9D8B030D-6E8A-4147-A177-3AD203B41FA5}">
                      <a16:colId xmlns:a16="http://schemas.microsoft.com/office/drawing/2014/main" val="2758761309"/>
                    </a:ext>
                  </a:extLst>
                </a:gridCol>
                <a:gridCol w="2178242">
                  <a:extLst>
                    <a:ext uri="{9D8B030D-6E8A-4147-A177-3AD203B41FA5}">
                      <a16:colId xmlns:a16="http://schemas.microsoft.com/office/drawing/2014/main" val="4177921946"/>
                    </a:ext>
                  </a:extLst>
                </a:gridCol>
                <a:gridCol w="2178242">
                  <a:extLst>
                    <a:ext uri="{9D8B030D-6E8A-4147-A177-3AD203B41FA5}">
                      <a16:colId xmlns:a16="http://schemas.microsoft.com/office/drawing/2014/main" val="128508198"/>
                    </a:ext>
                  </a:extLst>
                </a:gridCol>
              </a:tblGrid>
              <a:tr h="0">
                <a:tc>
                  <a:txBody>
                    <a:bodyPr/>
                    <a:lstStyle/>
                    <a:p>
                      <a:pPr algn="ctr"/>
                      <a:r>
                        <a:rPr lang="zh-CN" altLang="en-US" dirty="0">
                          <a:solidFill>
                            <a:sysClr val="windowText" lastClr="000000"/>
                          </a:solidFill>
                        </a:rPr>
                        <a:t>名称</a:t>
                      </a:r>
                      <a:r>
                        <a:rPr lang="en-US" altLang="zh-CN" dirty="0">
                          <a:solidFill>
                            <a:sysClr val="windowText" lastClr="000000"/>
                          </a:solidFill>
                        </a:rPr>
                        <a:t>/</a:t>
                      </a:r>
                      <a:r>
                        <a:rPr lang="zh-CN" altLang="en-US" dirty="0">
                          <a:solidFill>
                            <a:sysClr val="windowText" lastClr="000000"/>
                          </a:solidFill>
                        </a:rPr>
                        <a:t>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dirty="0">
                          <a:solidFill>
                            <a:sysClr val="windowText" lastClr="000000"/>
                          </a:solidFill>
                        </a:rPr>
                        <a:t>散列函数</a:t>
                      </a:r>
                      <a:r>
                        <a:rPr lang="en-US" altLang="zh-CN" dirty="0">
                          <a:solidFill>
                            <a:sysClr val="windowText" lastClr="000000"/>
                          </a:solidFill>
                        </a:rPr>
                        <a:t>(ASCII)</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dirty="0">
                          <a:solidFill>
                            <a:sysClr val="windowText" lastClr="000000"/>
                          </a:solidFill>
                        </a:rPr>
                        <a:t>散列值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dirty="0">
                          <a:solidFill>
                            <a:sysClr val="windowText" lastClr="000000"/>
                          </a:solidFill>
                        </a:rPr>
                        <a:t>哈希表</a:t>
                      </a:r>
                      <a:r>
                        <a:rPr lang="en-US" altLang="zh-CN" dirty="0">
                          <a:solidFill>
                            <a:sysClr val="windowText" lastClr="000000"/>
                          </a:solidFill>
                        </a:rPr>
                        <a:t>[]</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9516166"/>
                  </a:ext>
                </a:extLst>
              </a:tr>
              <a:tr h="370840">
                <a:tc>
                  <a:txBody>
                    <a:bodyPr/>
                    <a:lstStyle/>
                    <a:p>
                      <a:r>
                        <a:rPr lang="en-US" altLang="zh-CN" dirty="0"/>
                        <a:t>fang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0" i="0" kern="1200" dirty="0">
                          <a:solidFill>
                            <a:schemeClr val="dk1"/>
                          </a:solidFill>
                          <a:effectLst/>
                          <a:latin typeface="+mn-lt"/>
                          <a:ea typeface="+mn-ea"/>
                          <a:cs typeface="+mn-cs"/>
                        </a:rPr>
                        <a:t>102+97+110+103</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412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[412] fang@qq.com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9195067"/>
                  </a:ext>
                </a:extLst>
              </a:tr>
              <a:tr h="370840">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b="0" dirty="0"/>
                        <a: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580336"/>
                  </a:ext>
                </a:extLst>
              </a:tr>
              <a:tr h="370840">
                <a:tc>
                  <a:txBody>
                    <a:bodyPr/>
                    <a:lstStyle/>
                    <a:p>
                      <a:r>
                        <a:rPr lang="en-US" altLang="zh-CN" dirty="0"/>
                        <a:t>tian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b="0" dirty="0"/>
                        <a:t>116+105+97+110</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428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[428] tian@qq.com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8192786"/>
                  </a:ext>
                </a:extLst>
              </a:tr>
            </a:tbl>
          </a:graphicData>
        </a:graphic>
      </p:graphicFrame>
      <p:sp>
        <p:nvSpPr>
          <p:cNvPr id="7" name="文本框 10">
            <a:extLst>
              <a:ext uri="{FF2B5EF4-FFF2-40B4-BE49-F238E27FC236}">
                <a16:creationId xmlns:a16="http://schemas.microsoft.com/office/drawing/2014/main" id="{E7607D54-DF26-4809-ABA3-A889ECD526F6}"/>
              </a:ext>
            </a:extLst>
          </p:cNvPr>
          <p:cNvSpPr txBox="1"/>
          <p:nvPr/>
        </p:nvSpPr>
        <p:spPr>
          <a:xfrm>
            <a:off x="1343472" y="3827160"/>
            <a:ext cx="11017224" cy="1495859"/>
          </a:xfrm>
          <a:prstGeom prst="rect">
            <a:avLst/>
          </a:prstGeom>
          <a:ln w="12700">
            <a:miter lim="400000"/>
          </a:ln>
          <a:extLst>
            <a:ext uri="{C572A759-6A51-4108-AA02-DFA0A04FC94B}">
              <ma14:wrappingTextBoxFlag xmlns:ma14="http://schemas.microsoft.com/office/mac/drawingml/2011/main" xmlns="" val="1"/>
            </a:ext>
          </a:extLst>
        </p:spPr>
        <p:txBody>
          <a:bodyPr wrap="square" lIns="24192" rIns="24192">
            <a:spAutoFit/>
          </a:bodyPr>
          <a:lstStyle/>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600" dirty="0">
                <a:latin typeface="思源黑体 CN Medium" panose="020B0600000000000000" pitchFamily="34" charset="-122"/>
                <a:ea typeface="思源黑体 CN Medium" panose="020B0600000000000000" pitchFamily="34" charset="-122"/>
              </a:rPr>
              <a:t>哈希表（</a:t>
            </a:r>
            <a:r>
              <a:rPr lang="en-US" altLang="zh-CN" sz="1600" dirty="0">
                <a:latin typeface="思源黑体 CN Medium" panose="020B0600000000000000" pitchFamily="34" charset="-122"/>
                <a:ea typeface="思源黑体 CN Medium" panose="020B0600000000000000" pitchFamily="34" charset="-122"/>
              </a:rPr>
              <a:t>Hash table</a:t>
            </a:r>
            <a:r>
              <a:rPr lang="zh-CN" altLang="en-US" sz="1600" dirty="0">
                <a:latin typeface="思源黑体 CN Medium" panose="020B0600000000000000" pitchFamily="34" charset="-122"/>
                <a:ea typeface="思源黑体 CN Medium" panose="020B0600000000000000" pitchFamily="34" charset="-122"/>
              </a:rPr>
              <a:t>），也叫散列表，是根据关键码值（</a:t>
            </a:r>
            <a:r>
              <a:rPr lang="en-US" altLang="zh-CN" sz="1600" dirty="0">
                <a:latin typeface="思源黑体 CN Medium" panose="020B0600000000000000" pitchFamily="34" charset="-122"/>
                <a:ea typeface="思源黑体 CN Medium" panose="020B0600000000000000" pitchFamily="34" charset="-122"/>
              </a:rPr>
              <a:t>Key value</a:t>
            </a:r>
            <a:r>
              <a:rPr lang="zh-CN" altLang="en-US" sz="1600" dirty="0">
                <a:latin typeface="思源黑体 CN Medium" panose="020B0600000000000000" pitchFamily="34" charset="-122"/>
                <a:ea typeface="思源黑体 CN Medium" panose="020B0600000000000000" pitchFamily="34" charset="-122"/>
              </a:rPr>
              <a:t>）而直接进行访问的数据结构</a:t>
            </a:r>
            <a:endParaRPr lang="en-US" altLang="zh-CN" sz="1600" dirty="0">
              <a:latin typeface="思源黑体 CN Medium" panose="020B0600000000000000" pitchFamily="34" charset="-122"/>
              <a:ea typeface="思源黑体 CN Medium" panose="020B0600000000000000" pitchFamily="34" charset="-122"/>
            </a:endParaRP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600" dirty="0">
                <a:latin typeface="思源黑体 CN Medium" panose="020B0600000000000000" pitchFamily="34" charset="-122"/>
                <a:ea typeface="思源黑体 CN Medium" panose="020B0600000000000000" pitchFamily="34" charset="-122"/>
              </a:rPr>
              <a:t>它通过把关键码值映射到表中一个位置来访问记录，以加快查找的速度</a:t>
            </a:r>
            <a:endParaRPr lang="en-US" altLang="zh-CN" sz="1600" dirty="0">
              <a:latin typeface="思源黑体 CN Medium" panose="020B0600000000000000" pitchFamily="34" charset="-122"/>
              <a:ea typeface="思源黑体 CN Medium" panose="020B0600000000000000" pitchFamily="34" charset="-122"/>
            </a:endParaRP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600" dirty="0">
                <a:latin typeface="思源黑体 CN Medium" panose="020B0600000000000000" pitchFamily="34" charset="-122"/>
                <a:ea typeface="思源黑体 CN Medium" panose="020B0600000000000000" pitchFamily="34" charset="-122"/>
              </a:rPr>
              <a:t>这个起到映射作用的叫做散列函数（</a:t>
            </a:r>
            <a:r>
              <a:rPr lang="en-US" altLang="zh-CN" sz="1600" dirty="0">
                <a:latin typeface="思源黑体 CN Medium" panose="020B0600000000000000" pitchFamily="34" charset="-122"/>
                <a:ea typeface="思源黑体 CN Medium" panose="020B0600000000000000" pitchFamily="34" charset="-122"/>
              </a:rPr>
              <a:t>Hash Function</a:t>
            </a:r>
            <a:r>
              <a:rPr lang="zh-CN" altLang="en-US" sz="1600" dirty="0">
                <a:latin typeface="思源黑体 CN Medium" panose="020B0600000000000000" pitchFamily="34" charset="-122"/>
                <a:ea typeface="思源黑体 CN Medium" panose="020B0600000000000000" pitchFamily="34" charset="-122"/>
              </a:rPr>
              <a:t>）</a:t>
            </a:r>
            <a:r>
              <a:rPr lang="en-US" altLang="zh-CN" sz="1600" dirty="0">
                <a:latin typeface="思源黑体 CN Medium" panose="020B0600000000000000" pitchFamily="34" charset="-122"/>
                <a:ea typeface="思源黑体 CN Medium" panose="020B0600000000000000" pitchFamily="34" charset="-122"/>
              </a:rPr>
              <a:t>,</a:t>
            </a:r>
            <a:r>
              <a:rPr lang="zh-CN" altLang="en-US" sz="1600" dirty="0">
                <a:latin typeface="思源黑体 CN Medium" panose="020B0600000000000000" pitchFamily="34" charset="-122"/>
                <a:ea typeface="思源黑体 CN Medium" panose="020B0600000000000000" pitchFamily="34" charset="-122"/>
              </a:rPr>
              <a:t>存放记录的数组叫做哈希表（或者散列表）</a:t>
            </a:r>
          </a:p>
        </p:txBody>
      </p:sp>
    </p:spTree>
    <p:extLst>
      <p:ext uri="{BB962C8B-B14F-4D97-AF65-F5344CB8AC3E}">
        <p14:creationId xmlns:p14="http://schemas.microsoft.com/office/powerpoint/2010/main" val="3887163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哈希表</a:t>
            </a:r>
          </a:p>
        </p:txBody>
      </p:sp>
      <p:sp>
        <p:nvSpPr>
          <p:cNvPr id="3" name="矩形 2">
            <a:extLst>
              <a:ext uri="{FF2B5EF4-FFF2-40B4-BE49-F238E27FC236}">
                <a16:creationId xmlns:a16="http://schemas.microsoft.com/office/drawing/2014/main" id="{A3320249-ADAC-4EA4-BB38-04B69C331B5A}"/>
              </a:ext>
            </a:extLst>
          </p:cNvPr>
          <p:cNvSpPr/>
          <p:nvPr/>
        </p:nvSpPr>
        <p:spPr>
          <a:xfrm>
            <a:off x="2871433" y="2434372"/>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Medium" panose="020B0600000000000000" pitchFamily="34" charset="-122"/>
                <a:ea typeface="思源黑体 CN Medium" panose="020B0600000000000000" pitchFamily="34" charset="-122"/>
              </a:rPr>
              <a:t>fang</a:t>
            </a:r>
            <a:endParaRPr lang="zh-CN" altLang="en-US" dirty="0">
              <a:latin typeface="思源黑体 CN Medium" panose="020B0600000000000000" pitchFamily="34" charset="-122"/>
              <a:ea typeface="思源黑体 CN Medium" panose="020B0600000000000000" pitchFamily="34" charset="-122"/>
            </a:endParaRPr>
          </a:p>
        </p:txBody>
      </p:sp>
      <p:sp>
        <p:nvSpPr>
          <p:cNvPr id="5" name="菱形 4">
            <a:extLst>
              <a:ext uri="{FF2B5EF4-FFF2-40B4-BE49-F238E27FC236}">
                <a16:creationId xmlns:a16="http://schemas.microsoft.com/office/drawing/2014/main" id="{806A85B3-B624-4F71-A13C-F2BF9A8D8A57}"/>
              </a:ext>
            </a:extLst>
          </p:cNvPr>
          <p:cNvSpPr/>
          <p:nvPr/>
        </p:nvSpPr>
        <p:spPr>
          <a:xfrm>
            <a:off x="4871864" y="2506380"/>
            <a:ext cx="1872208" cy="1656184"/>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a:latin typeface="思源黑体 CN Medium" panose="020B0600000000000000" pitchFamily="34" charset="-122"/>
                <a:ea typeface="思源黑体 CN Medium" panose="020B0600000000000000" pitchFamily="34" charset="-122"/>
              </a:rPr>
              <a:t>Hash function </a:t>
            </a:r>
            <a:endParaRPr lang="zh-CN" altLang="en-US" sz="1400" dirty="0">
              <a:latin typeface="思源黑体 CN Medium" panose="020B0600000000000000" pitchFamily="34" charset="-122"/>
              <a:ea typeface="思源黑体 CN Medium" panose="020B0600000000000000" pitchFamily="34" charset="-122"/>
            </a:endParaRPr>
          </a:p>
        </p:txBody>
      </p:sp>
      <p:cxnSp>
        <p:nvCxnSpPr>
          <p:cNvPr id="9" name="直接箭头连接符 8">
            <a:extLst>
              <a:ext uri="{FF2B5EF4-FFF2-40B4-BE49-F238E27FC236}">
                <a16:creationId xmlns:a16="http://schemas.microsoft.com/office/drawing/2014/main" id="{E4496CFE-FF4C-4CA4-9123-720C8CF1B666}"/>
              </a:ext>
            </a:extLst>
          </p:cNvPr>
          <p:cNvCxnSpPr>
            <a:cxnSpLocks/>
            <a:stCxn id="3" idx="3"/>
            <a:endCxn id="5" idx="1"/>
          </p:cNvCxnSpPr>
          <p:nvPr/>
        </p:nvCxnSpPr>
        <p:spPr>
          <a:xfrm>
            <a:off x="4239585" y="2758408"/>
            <a:ext cx="632279" cy="576064"/>
          </a:xfrm>
          <a:prstGeom prst="straightConnector1">
            <a:avLst/>
          </a:prstGeom>
          <a:ln>
            <a:solidFill>
              <a:srgbClr val="30A8C4"/>
            </a:solidFill>
            <a:tailEnd type="triangle"/>
          </a:ln>
        </p:spPr>
        <p:style>
          <a:lnRef idx="3">
            <a:schemeClr val="dk1"/>
          </a:lnRef>
          <a:fillRef idx="0">
            <a:schemeClr val="dk1"/>
          </a:fillRef>
          <a:effectRef idx="2">
            <a:schemeClr val="dk1"/>
          </a:effectRef>
          <a:fontRef idx="minor">
            <a:schemeClr val="tx1"/>
          </a:fontRef>
        </p:style>
      </p:cxnSp>
      <p:graphicFrame>
        <p:nvGraphicFramePr>
          <p:cNvPr id="20" name="表格 20">
            <a:extLst>
              <a:ext uri="{FF2B5EF4-FFF2-40B4-BE49-F238E27FC236}">
                <a16:creationId xmlns:a16="http://schemas.microsoft.com/office/drawing/2014/main" id="{3E5E2E77-7019-4887-A6BE-5CFB7F521643}"/>
              </a:ext>
            </a:extLst>
          </p:cNvPr>
          <p:cNvGraphicFramePr>
            <a:graphicFrameLocks noGrp="1"/>
          </p:cNvGraphicFramePr>
          <p:nvPr>
            <p:extLst>
              <p:ext uri="{D42A27DB-BD31-4B8C-83A1-F6EECF244321}">
                <p14:modId xmlns:p14="http://schemas.microsoft.com/office/powerpoint/2010/main" val="4136230368"/>
              </p:ext>
            </p:extLst>
          </p:nvPr>
        </p:nvGraphicFramePr>
        <p:xfrm>
          <a:off x="7536160" y="1318248"/>
          <a:ext cx="2160240" cy="4221504"/>
        </p:xfrm>
        <a:graphic>
          <a:graphicData uri="http://schemas.openxmlformats.org/drawingml/2006/table">
            <a:tbl>
              <a:tblPr firstRow="1" bandRow="1">
                <a:tableStyleId>{5C22544A-7EE6-4342-B048-85BDC9FD1C3A}</a:tableStyleId>
              </a:tblPr>
              <a:tblGrid>
                <a:gridCol w="571828">
                  <a:extLst>
                    <a:ext uri="{9D8B030D-6E8A-4147-A177-3AD203B41FA5}">
                      <a16:colId xmlns:a16="http://schemas.microsoft.com/office/drawing/2014/main" val="1855563208"/>
                    </a:ext>
                  </a:extLst>
                </a:gridCol>
                <a:gridCol w="1588412">
                  <a:extLst>
                    <a:ext uri="{9D8B030D-6E8A-4147-A177-3AD203B41FA5}">
                      <a16:colId xmlns:a16="http://schemas.microsoft.com/office/drawing/2014/main" val="2814117284"/>
                    </a:ext>
                  </a:extLst>
                </a:gridCol>
              </a:tblGrid>
              <a:tr h="527688">
                <a:tc>
                  <a:txBody>
                    <a:bodyPr/>
                    <a:lstStyle/>
                    <a:p>
                      <a:pPr algn="ctr"/>
                      <a:r>
                        <a:rPr lang="en-US" altLang="zh-CN" dirty="0"/>
                        <a:t>key</a:t>
                      </a:r>
                      <a:endParaRPr lang="zh-CN" altLang="en-US"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pPr algn="ctr"/>
                      <a:r>
                        <a:rPr lang="en-US" altLang="zh-CN" dirty="0"/>
                        <a:t>value</a:t>
                      </a:r>
                      <a:endParaRPr lang="zh-CN" altLang="en-US"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3265502457"/>
                  </a:ext>
                </a:extLst>
              </a:tr>
              <a:tr h="527688">
                <a:tc>
                  <a:txBody>
                    <a:bodyPr/>
                    <a:lstStyle/>
                    <a:p>
                      <a:pPr algn="ctr"/>
                      <a:r>
                        <a:rPr lang="en-US" altLang="zh-CN" dirty="0">
                          <a:solidFill>
                            <a:schemeClr val="bg1">
                              <a:lumMod val="95000"/>
                            </a:schemeClr>
                          </a:solidFill>
                        </a:rPr>
                        <a:t>22</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r>
                        <a:rPr lang="en-US" altLang="zh-CN" dirty="0">
                          <a:solidFill>
                            <a:schemeClr val="bg1"/>
                          </a:solidFill>
                        </a:rPr>
                        <a:t>fang@qq.com</a:t>
                      </a:r>
                      <a:endParaRPr lang="zh-CN" alt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2096959444"/>
                  </a:ext>
                </a:extLst>
              </a:tr>
              <a:tr h="527688">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3330188498"/>
                  </a:ext>
                </a:extLst>
              </a:tr>
              <a:tr h="527688">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2207521454"/>
                  </a:ext>
                </a:extLst>
              </a:tr>
              <a:tr h="527688">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2453563980"/>
                  </a:ext>
                </a:extLst>
              </a:tr>
              <a:tr h="527688">
                <a:tc>
                  <a:txBody>
                    <a:bodyPr/>
                    <a:lstStyle/>
                    <a:p>
                      <a:pPr algn="ctr"/>
                      <a:r>
                        <a:rPr lang="en-US" altLang="zh-CN" dirty="0">
                          <a:solidFill>
                            <a:schemeClr val="bg1">
                              <a:lumMod val="95000"/>
                            </a:schemeClr>
                          </a:solidFill>
                        </a:rPr>
                        <a:t>30</a:t>
                      </a:r>
                      <a:endParaRPr lang="zh-CN" altLang="en-US" dirty="0">
                        <a:solidFill>
                          <a:schemeClr val="bg1">
                            <a:lumMod val="95000"/>
                          </a:schemeClr>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pPr algn="ctr"/>
                      <a:r>
                        <a:rPr lang="en-US" altLang="zh-CN" dirty="0">
                          <a:solidFill>
                            <a:schemeClr val="bg1"/>
                          </a:solidFill>
                        </a:rPr>
                        <a:t>tian@qq.com</a:t>
                      </a:r>
                      <a:endParaRPr lang="zh-CN" alt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1186485620"/>
                  </a:ext>
                </a:extLst>
              </a:tr>
              <a:tr h="527688">
                <a:tc>
                  <a:txBody>
                    <a:bodyPr/>
                    <a:lstStyle/>
                    <a:p>
                      <a:pPr algn="ctr"/>
                      <a:endParaRPr lang="zh-CN" alt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pPr algn="ctr"/>
                      <a:endParaRPr lang="zh-CN" altLang="en-US"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3709280276"/>
                  </a:ext>
                </a:extLst>
              </a:tr>
              <a:tr h="527688">
                <a:tc>
                  <a:txBody>
                    <a:bodyPr/>
                    <a:lstStyle/>
                    <a:p>
                      <a:pPr algn="ctr"/>
                      <a:endParaRPr lang="zh-CN" alt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tc>
                  <a:txBody>
                    <a:bodyPr/>
                    <a:lstStyle/>
                    <a:p>
                      <a:pPr algn="ctr"/>
                      <a:endParaRPr lang="zh-CN" altLang="en-US"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0A8C4"/>
                    </a:solidFill>
                  </a:tcPr>
                </a:tc>
                <a:extLst>
                  <a:ext uri="{0D108BD9-81ED-4DB2-BD59-A6C34878D82A}">
                    <a16:rowId xmlns:a16="http://schemas.microsoft.com/office/drawing/2014/main" val="2791756834"/>
                  </a:ext>
                </a:extLst>
              </a:tr>
            </a:tbl>
          </a:graphicData>
        </a:graphic>
      </p:graphicFrame>
      <p:cxnSp>
        <p:nvCxnSpPr>
          <p:cNvPr id="23" name="直接箭头连接符 22">
            <a:extLst>
              <a:ext uri="{FF2B5EF4-FFF2-40B4-BE49-F238E27FC236}">
                <a16:creationId xmlns:a16="http://schemas.microsoft.com/office/drawing/2014/main" id="{527D63FC-AC92-4DEF-9FF9-F8EDF23BC40D}"/>
              </a:ext>
            </a:extLst>
          </p:cNvPr>
          <p:cNvCxnSpPr>
            <a:stCxn id="5" idx="3"/>
          </p:cNvCxnSpPr>
          <p:nvPr/>
        </p:nvCxnSpPr>
        <p:spPr>
          <a:xfrm flipV="1">
            <a:off x="6744072" y="2182344"/>
            <a:ext cx="792088" cy="1152128"/>
          </a:xfrm>
          <a:prstGeom prst="straightConnector1">
            <a:avLst/>
          </a:prstGeom>
          <a:ln>
            <a:solidFill>
              <a:srgbClr val="218DD6"/>
            </a:solidFill>
            <a:tailEnd type="triangle"/>
          </a:ln>
        </p:spPr>
        <p:style>
          <a:lnRef idx="3">
            <a:schemeClr val="dk1"/>
          </a:lnRef>
          <a:fillRef idx="0">
            <a:schemeClr val="dk1"/>
          </a:fillRef>
          <a:effectRef idx="2">
            <a:schemeClr val="dk1"/>
          </a:effectRef>
          <a:fontRef idx="minor">
            <a:schemeClr val="tx1"/>
          </a:fontRef>
        </p:style>
      </p:cxnSp>
      <p:sp>
        <p:nvSpPr>
          <p:cNvPr id="34" name="矩形 33">
            <a:extLst>
              <a:ext uri="{FF2B5EF4-FFF2-40B4-BE49-F238E27FC236}">
                <a16:creationId xmlns:a16="http://schemas.microsoft.com/office/drawing/2014/main" id="{613F34B9-B92A-4D81-8D43-FD514EFFE11B}"/>
              </a:ext>
            </a:extLst>
          </p:cNvPr>
          <p:cNvSpPr/>
          <p:nvPr/>
        </p:nvSpPr>
        <p:spPr>
          <a:xfrm>
            <a:off x="2855640" y="3766520"/>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Medium" panose="020B0600000000000000" pitchFamily="34" charset="-122"/>
                <a:ea typeface="思源黑体 CN Medium" panose="020B0600000000000000" pitchFamily="34" charset="-122"/>
              </a:rPr>
              <a:t>tian</a:t>
            </a:r>
            <a:endParaRPr lang="zh-CN" altLang="en-US" dirty="0">
              <a:latin typeface="思源黑体 CN Medium" panose="020B0600000000000000" pitchFamily="34" charset="-122"/>
              <a:ea typeface="思源黑体 CN Medium" panose="020B0600000000000000" pitchFamily="34" charset="-122"/>
            </a:endParaRPr>
          </a:p>
        </p:txBody>
      </p:sp>
      <p:cxnSp>
        <p:nvCxnSpPr>
          <p:cNvPr id="37" name="直接箭头连接符 36">
            <a:extLst>
              <a:ext uri="{FF2B5EF4-FFF2-40B4-BE49-F238E27FC236}">
                <a16:creationId xmlns:a16="http://schemas.microsoft.com/office/drawing/2014/main" id="{76708D43-3A3B-441A-B0B4-31D0D2B1D4CA}"/>
              </a:ext>
            </a:extLst>
          </p:cNvPr>
          <p:cNvCxnSpPr>
            <a:stCxn id="34" idx="3"/>
            <a:endCxn id="5" idx="1"/>
          </p:cNvCxnSpPr>
          <p:nvPr/>
        </p:nvCxnSpPr>
        <p:spPr>
          <a:xfrm flipV="1">
            <a:off x="4223792" y="3334472"/>
            <a:ext cx="648072" cy="756084"/>
          </a:xfrm>
          <a:prstGeom prst="straightConnector1">
            <a:avLst/>
          </a:prstGeom>
          <a:ln>
            <a:solidFill>
              <a:srgbClr val="218DD6"/>
            </a:solidFill>
            <a:tailEnd type="triangle"/>
          </a:ln>
        </p:spPr>
        <p:style>
          <a:lnRef idx="3">
            <a:schemeClr val="dk1"/>
          </a:lnRef>
          <a:fillRef idx="0">
            <a:schemeClr val="dk1"/>
          </a:fillRef>
          <a:effectRef idx="2">
            <a:schemeClr val="dk1"/>
          </a:effectRef>
          <a:fontRef idx="minor">
            <a:schemeClr val="tx1"/>
          </a:fontRef>
        </p:style>
      </p:cxnSp>
      <p:cxnSp>
        <p:nvCxnSpPr>
          <p:cNvPr id="39" name="直接箭头连接符 38">
            <a:extLst>
              <a:ext uri="{FF2B5EF4-FFF2-40B4-BE49-F238E27FC236}">
                <a16:creationId xmlns:a16="http://schemas.microsoft.com/office/drawing/2014/main" id="{8D0700F5-2F9B-484C-8214-C0AFC7CBBC1A}"/>
              </a:ext>
            </a:extLst>
          </p:cNvPr>
          <p:cNvCxnSpPr>
            <a:cxnSpLocks/>
            <a:stCxn id="5" idx="3"/>
          </p:cNvCxnSpPr>
          <p:nvPr/>
        </p:nvCxnSpPr>
        <p:spPr>
          <a:xfrm>
            <a:off x="6744072" y="3334472"/>
            <a:ext cx="792088" cy="936104"/>
          </a:xfrm>
          <a:prstGeom prst="straightConnector1">
            <a:avLst/>
          </a:prstGeom>
          <a:ln>
            <a:solidFill>
              <a:srgbClr val="218DD6"/>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792587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2000" dirty="0"/>
              <a:t>哈希表</a:t>
            </a:r>
          </a:p>
        </p:txBody>
      </p:sp>
      <p:sp>
        <p:nvSpPr>
          <p:cNvPr id="6" name="矩形 5">
            <a:extLst>
              <a:ext uri="{FF2B5EF4-FFF2-40B4-BE49-F238E27FC236}">
                <a16:creationId xmlns:a16="http://schemas.microsoft.com/office/drawing/2014/main" id="{54192C19-A360-46E1-8194-A539064A5D51}"/>
              </a:ext>
            </a:extLst>
          </p:cNvPr>
          <p:cNvSpPr/>
          <p:nvPr/>
        </p:nvSpPr>
        <p:spPr>
          <a:xfrm>
            <a:off x="2459596" y="3263116"/>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思源黑体 CN Medium" panose="020B0600000000000000" pitchFamily="34" charset="-122"/>
                <a:ea typeface="思源黑体 CN Medium" panose="020B0600000000000000" pitchFamily="34" charset="-122"/>
              </a:rPr>
              <a:t>fangfang</a:t>
            </a:r>
            <a:endParaRPr lang="zh-CN" altLang="en-US" sz="2000" dirty="0">
              <a:latin typeface="思源黑体 CN Medium" panose="020B0600000000000000" pitchFamily="34" charset="-122"/>
              <a:ea typeface="思源黑体 CN Medium" panose="020B0600000000000000" pitchFamily="34" charset="-122"/>
            </a:endParaRPr>
          </a:p>
        </p:txBody>
      </p:sp>
      <p:sp>
        <p:nvSpPr>
          <p:cNvPr id="21" name="矩形 20">
            <a:extLst>
              <a:ext uri="{FF2B5EF4-FFF2-40B4-BE49-F238E27FC236}">
                <a16:creationId xmlns:a16="http://schemas.microsoft.com/office/drawing/2014/main" id="{5E7AE799-4B74-4722-AB6A-44F6ACC34236}"/>
              </a:ext>
            </a:extLst>
          </p:cNvPr>
          <p:cNvSpPr/>
          <p:nvPr/>
        </p:nvSpPr>
        <p:spPr>
          <a:xfrm>
            <a:off x="7536160" y="3263116"/>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思源黑体 CN Medium" panose="020B0600000000000000" pitchFamily="34" charset="-122"/>
                <a:ea typeface="思源黑体 CN Medium" panose="020B0600000000000000" pitchFamily="34" charset="-122"/>
              </a:rPr>
              <a:t>5</a:t>
            </a:r>
            <a:endParaRPr lang="zh-CN" altLang="en-US" sz="2000" dirty="0">
              <a:latin typeface="思源黑体 CN Medium" panose="020B0600000000000000" pitchFamily="34" charset="-122"/>
              <a:ea typeface="思源黑体 CN Medium" panose="020B0600000000000000" pitchFamily="34" charset="-122"/>
            </a:endParaRPr>
          </a:p>
        </p:txBody>
      </p:sp>
      <p:sp>
        <p:nvSpPr>
          <p:cNvPr id="7" name="箭头: 左右 6">
            <a:extLst>
              <a:ext uri="{FF2B5EF4-FFF2-40B4-BE49-F238E27FC236}">
                <a16:creationId xmlns:a16="http://schemas.microsoft.com/office/drawing/2014/main" id="{903DACB6-2A6C-442C-AD13-03EA898907FD}"/>
              </a:ext>
            </a:extLst>
          </p:cNvPr>
          <p:cNvSpPr/>
          <p:nvPr/>
        </p:nvSpPr>
        <p:spPr>
          <a:xfrm>
            <a:off x="4079776" y="3356992"/>
            <a:ext cx="3204356" cy="3606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思源黑体 CN Medium" panose="020B0600000000000000" pitchFamily="34" charset="-122"/>
              <a:ea typeface="思源黑体 CN Medium" panose="020B0600000000000000" pitchFamily="34" charset="-122"/>
            </a:endParaRPr>
          </a:p>
        </p:txBody>
      </p:sp>
      <p:sp>
        <p:nvSpPr>
          <p:cNvPr id="4" name="文本框 3">
            <a:extLst>
              <a:ext uri="{FF2B5EF4-FFF2-40B4-BE49-F238E27FC236}">
                <a16:creationId xmlns:a16="http://schemas.microsoft.com/office/drawing/2014/main" id="{0F7FD580-CF43-4196-9C2F-AB84A043B56B}"/>
              </a:ext>
            </a:extLst>
          </p:cNvPr>
          <p:cNvSpPr txBox="1"/>
          <p:nvPr/>
        </p:nvSpPr>
        <p:spPr>
          <a:xfrm>
            <a:off x="3326138" y="2574920"/>
            <a:ext cx="1148655" cy="400110"/>
          </a:xfrm>
          <a:prstGeom prst="rect">
            <a:avLst/>
          </a:prstGeom>
          <a:noFill/>
        </p:spPr>
        <p:txBody>
          <a:bodyPr wrap="square" rtlCol="0">
            <a:spAutoFit/>
          </a:bodyPr>
          <a:lstStyle/>
          <a:p>
            <a:pPr algn="ctr"/>
            <a:r>
              <a:rPr lang="en-US" altLang="zh-CN" sz="2000" b="1" dirty="0">
                <a:latin typeface="思源黑体 CN Medium" panose="020B0600000000000000" pitchFamily="34" charset="-122"/>
                <a:ea typeface="思源黑体 CN Medium" panose="020B0600000000000000" pitchFamily="34" charset="-122"/>
              </a:rPr>
              <a:t>412</a:t>
            </a:r>
            <a:r>
              <a:rPr lang="en-US" altLang="zh-CN" sz="2000" dirty="0">
                <a:latin typeface="思源黑体 CN Medium" panose="020B0600000000000000" pitchFamily="34" charset="-122"/>
                <a:ea typeface="思源黑体 CN Medium" panose="020B0600000000000000" pitchFamily="34" charset="-122"/>
              </a:rPr>
              <a:t> </a:t>
            </a:r>
            <a:endParaRPr lang="zh-CN" altLang="en-US" sz="2000" dirty="0">
              <a:latin typeface="思源黑体 CN Medium" panose="020B0600000000000000" pitchFamily="34" charset="-122"/>
              <a:ea typeface="思源黑体 CN Medium" panose="020B0600000000000000" pitchFamily="34" charset="-122"/>
            </a:endParaRPr>
          </a:p>
        </p:txBody>
      </p:sp>
      <p:sp>
        <p:nvSpPr>
          <p:cNvPr id="8" name="除号 7">
            <a:extLst>
              <a:ext uri="{FF2B5EF4-FFF2-40B4-BE49-F238E27FC236}">
                <a16:creationId xmlns:a16="http://schemas.microsoft.com/office/drawing/2014/main" id="{499C7CB2-F469-4F85-B2F4-591A6F1E6D1C}"/>
              </a:ext>
            </a:extLst>
          </p:cNvPr>
          <p:cNvSpPr/>
          <p:nvPr/>
        </p:nvSpPr>
        <p:spPr>
          <a:xfrm>
            <a:off x="4315028" y="2530798"/>
            <a:ext cx="502835" cy="412861"/>
          </a:xfrm>
          <a:prstGeom prst="mathDivid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Medium" panose="020B0600000000000000" pitchFamily="34" charset="-122"/>
              <a:ea typeface="思源黑体 CN Medium" panose="020B0600000000000000" pitchFamily="34" charset="-122"/>
            </a:endParaRPr>
          </a:p>
        </p:txBody>
      </p:sp>
      <p:sp>
        <p:nvSpPr>
          <p:cNvPr id="28" name="文本框 27">
            <a:extLst>
              <a:ext uri="{FF2B5EF4-FFF2-40B4-BE49-F238E27FC236}">
                <a16:creationId xmlns:a16="http://schemas.microsoft.com/office/drawing/2014/main" id="{569EFF5E-E1EF-4DC9-94E8-B4BD276F2766}"/>
              </a:ext>
            </a:extLst>
          </p:cNvPr>
          <p:cNvSpPr txBox="1"/>
          <p:nvPr/>
        </p:nvSpPr>
        <p:spPr>
          <a:xfrm>
            <a:off x="4878843" y="2555529"/>
            <a:ext cx="754853" cy="400110"/>
          </a:xfrm>
          <a:prstGeom prst="rect">
            <a:avLst/>
          </a:prstGeom>
          <a:noFill/>
        </p:spPr>
        <p:txBody>
          <a:bodyPr wrap="square" rtlCol="0">
            <a:spAutoFit/>
          </a:bodyPr>
          <a:lstStyle/>
          <a:p>
            <a:pPr algn="ctr"/>
            <a:r>
              <a:rPr lang="en-US" altLang="zh-CN" sz="2000" b="1" dirty="0">
                <a:latin typeface="思源黑体 CN Medium" panose="020B0600000000000000" pitchFamily="34" charset="-122"/>
                <a:ea typeface="思源黑体 CN Medium" panose="020B0600000000000000" pitchFamily="34" charset="-122"/>
              </a:rPr>
              <a:t>37</a:t>
            </a:r>
            <a:r>
              <a:rPr lang="en-US" altLang="zh-CN" sz="2000" dirty="0">
                <a:latin typeface="思源黑体 CN Medium" panose="020B0600000000000000" pitchFamily="34" charset="-122"/>
                <a:ea typeface="思源黑体 CN Medium" panose="020B0600000000000000" pitchFamily="34" charset="-122"/>
              </a:rPr>
              <a:t> </a:t>
            </a:r>
            <a:endParaRPr lang="zh-CN" altLang="en-US" sz="2000" dirty="0">
              <a:latin typeface="思源黑体 CN Medium" panose="020B0600000000000000" pitchFamily="34" charset="-122"/>
              <a:ea typeface="思源黑体 CN Medium" panose="020B0600000000000000" pitchFamily="34" charset="-122"/>
            </a:endParaRPr>
          </a:p>
        </p:txBody>
      </p:sp>
      <p:sp>
        <p:nvSpPr>
          <p:cNvPr id="10" name="等号 9">
            <a:extLst>
              <a:ext uri="{FF2B5EF4-FFF2-40B4-BE49-F238E27FC236}">
                <a16:creationId xmlns:a16="http://schemas.microsoft.com/office/drawing/2014/main" id="{34A07A7E-52FB-4738-8034-0F019DBF2831}"/>
              </a:ext>
            </a:extLst>
          </p:cNvPr>
          <p:cNvSpPr/>
          <p:nvPr/>
        </p:nvSpPr>
        <p:spPr>
          <a:xfrm>
            <a:off x="5532194" y="2530798"/>
            <a:ext cx="643579" cy="412861"/>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思源黑体 CN Medium" panose="020B0600000000000000" pitchFamily="34" charset="-122"/>
              <a:ea typeface="思源黑体 CN Medium" panose="020B0600000000000000" pitchFamily="34" charset="-122"/>
            </a:endParaRPr>
          </a:p>
        </p:txBody>
      </p:sp>
      <p:sp>
        <p:nvSpPr>
          <p:cNvPr id="29" name="文本框 28">
            <a:extLst>
              <a:ext uri="{FF2B5EF4-FFF2-40B4-BE49-F238E27FC236}">
                <a16:creationId xmlns:a16="http://schemas.microsoft.com/office/drawing/2014/main" id="{9C2D1EF3-A518-4B35-9D66-76AE5CE0E906}"/>
              </a:ext>
            </a:extLst>
          </p:cNvPr>
          <p:cNvSpPr txBox="1"/>
          <p:nvPr/>
        </p:nvSpPr>
        <p:spPr>
          <a:xfrm>
            <a:off x="5806753" y="2555529"/>
            <a:ext cx="2142234" cy="400110"/>
          </a:xfrm>
          <a:prstGeom prst="rect">
            <a:avLst/>
          </a:prstGeom>
          <a:noFill/>
        </p:spPr>
        <p:txBody>
          <a:bodyPr wrap="square" rtlCol="0">
            <a:spAutoFit/>
          </a:bodyPr>
          <a:lstStyle/>
          <a:p>
            <a:pPr algn="ctr"/>
            <a:r>
              <a:rPr lang="en-US" altLang="zh-CN" sz="2000" b="1" dirty="0">
                <a:latin typeface="思源黑体 CN Medium" panose="020B0600000000000000" pitchFamily="34" charset="-122"/>
                <a:ea typeface="思源黑体 CN Medium" panose="020B0600000000000000" pitchFamily="34" charset="-122"/>
              </a:rPr>
              <a:t>11……5</a:t>
            </a:r>
            <a:r>
              <a:rPr lang="en-US" altLang="zh-CN" sz="2000" dirty="0">
                <a:latin typeface="思源黑体 CN Medium" panose="020B0600000000000000" pitchFamily="34" charset="-122"/>
                <a:ea typeface="思源黑体 CN Medium" panose="020B0600000000000000" pitchFamily="34" charset="-122"/>
              </a:rPr>
              <a:t> </a:t>
            </a:r>
            <a:endParaRPr lang="zh-CN" altLang="en-US" sz="2000" dirty="0">
              <a:latin typeface="思源黑体 CN Medium" panose="020B0600000000000000" pitchFamily="34" charset="-122"/>
              <a:ea typeface="思源黑体 CN Medium" panose="020B0600000000000000" pitchFamily="34" charset="-122"/>
            </a:endParaRPr>
          </a:p>
        </p:txBody>
      </p:sp>
      <p:sp>
        <p:nvSpPr>
          <p:cNvPr id="11" name="文本框 10">
            <a:extLst>
              <a:ext uri="{FF2B5EF4-FFF2-40B4-BE49-F238E27FC236}">
                <a16:creationId xmlns:a16="http://schemas.microsoft.com/office/drawing/2014/main" id="{B348A4A9-2E18-4463-9F7A-6AE5DCB23C58}"/>
              </a:ext>
            </a:extLst>
          </p:cNvPr>
          <p:cNvSpPr txBox="1"/>
          <p:nvPr/>
        </p:nvSpPr>
        <p:spPr>
          <a:xfrm>
            <a:off x="5230881" y="3717684"/>
            <a:ext cx="697627" cy="400110"/>
          </a:xfrm>
          <a:prstGeom prst="rect">
            <a:avLst/>
          </a:prstGeom>
          <a:noFill/>
        </p:spPr>
        <p:txBody>
          <a:bodyPr wrap="none" rtlCol="0">
            <a:spAutoFit/>
          </a:bodyPr>
          <a:lstStyle/>
          <a:p>
            <a:r>
              <a:rPr lang="zh-CN" altLang="en-US" sz="2000" dirty="0">
                <a:latin typeface="思源黑体 CN Medium" panose="020B0600000000000000" pitchFamily="34" charset="-122"/>
                <a:ea typeface="思源黑体 CN Medium" panose="020B0600000000000000" pitchFamily="34" charset="-122"/>
              </a:rPr>
              <a:t>映射</a:t>
            </a:r>
          </a:p>
        </p:txBody>
      </p:sp>
    </p:spTree>
    <p:extLst>
      <p:ext uri="{BB962C8B-B14F-4D97-AF65-F5344CB8AC3E}">
        <p14:creationId xmlns:p14="http://schemas.microsoft.com/office/powerpoint/2010/main" val="12124871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6591</TotalTime>
  <Words>550</Words>
  <Application>Microsoft Office PowerPoint</Application>
  <PresentationFormat>宽屏</PresentationFormat>
  <Paragraphs>131</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Microsoft YaHei UI</vt:lpstr>
      <vt:lpstr>等线</vt:lpstr>
      <vt:lpstr>思源黑体 CN Bold</vt:lpstr>
      <vt:lpstr>思源黑体 CN Medium</vt:lpstr>
      <vt:lpstr>思源黑体 CN Normal</vt:lpstr>
      <vt:lpstr>微软雅黑</vt:lpstr>
      <vt:lpstr>Arial</vt:lpstr>
      <vt:lpstr>Calibri</vt:lpstr>
      <vt:lpstr>Calibri Light</vt:lpstr>
      <vt:lpstr>Office 主题​​</vt:lpstr>
      <vt:lpstr>PowerPoint 演示文稿</vt:lpstr>
      <vt:lpstr>自我介绍</vt:lpstr>
      <vt:lpstr>PowerPoint 演示文稿</vt:lpstr>
      <vt:lpstr>哈希表</vt:lpstr>
      <vt:lpstr>哈希表</vt:lpstr>
      <vt:lpstr>哈希表</vt:lpstr>
      <vt:lpstr>哈希表</vt:lpstr>
      <vt:lpstr>哈希表</vt:lpstr>
      <vt:lpstr>哈希表</vt:lpstr>
      <vt:lpstr>哈希表</vt:lpstr>
      <vt:lpstr>哈希表</vt:lpstr>
      <vt:lpstr>哈希表</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Windows 10</cp:lastModifiedBy>
  <cp:revision>1044</cp:revision>
  <dcterms:created xsi:type="dcterms:W3CDTF">2014-11-09T01:07:00Z</dcterms:created>
  <dcterms:modified xsi:type="dcterms:W3CDTF">2021-01-22T14:07:11Z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2052-11.1.0.7748</vt:lpwstr>
  </property>
</Properties>
</file>