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74" r:id="rId4"/>
    <p:sldId id="276" r:id="rId5"/>
    <p:sldId id="259" r:id="rId6"/>
    <p:sldId id="260" r:id="rId7"/>
    <p:sldId id="261" r:id="rId8"/>
    <p:sldId id="262" r:id="rId9"/>
    <p:sldId id="263" r:id="rId10"/>
    <p:sldId id="264" r:id="rId11"/>
    <p:sldId id="265" r:id="rId12"/>
    <p:sldId id="266" r:id="rId13"/>
    <p:sldId id="267" r:id="rId14"/>
    <p:sldId id="275" r:id="rId15"/>
    <p:sldId id="268" r:id="rId16"/>
    <p:sldId id="269" r:id="rId17"/>
    <p:sldId id="270" r:id="rId18"/>
    <p:sldId id="271" r:id="rId19"/>
    <p:sldId id="272" r:id="rId20"/>
    <p:sldId id="277" r:id="rId21"/>
    <p:sldId id="273" r:id="rId22"/>
  </p:sldIdLst>
  <p:sldSz cx="18288000" cy="10287000"/>
  <p:notesSz cx="6858000" cy="9144000"/>
  <p:embeddedFontLst>
    <p:embeddedFont>
      <p:font typeface="Arial Bold" panose="020B0802020202020204" pitchFamily="34" charset="77"/>
      <p:regular r:id="rId24"/>
      <p:bold r:id="rId25"/>
    </p:embeddedFont>
    <p:embeddedFont>
      <p:font typeface="Times New Roman Bold" panose="02030802070405020303" pitchFamily="18" charset="77"/>
      <p:regular r:id="rId26"/>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6FB6"/>
    <a:srgbClr val="006D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autoAdjust="0"/>
    <p:restoredTop sz="94638" autoAdjust="0"/>
  </p:normalViewPr>
  <p:slideViewPr>
    <p:cSldViewPr>
      <p:cViewPr>
        <p:scale>
          <a:sx n="50" d="100"/>
          <a:sy n="50" d="100"/>
        </p:scale>
        <p:origin x="2200" y="1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31.01.2025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4040636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864100" y="-2171698"/>
            <a:ext cx="1514650" cy="14890192"/>
          </a:xfrm>
          <a:custGeom>
            <a:avLst/>
            <a:gdLst/>
            <a:ahLst/>
            <a:cxnLst/>
            <a:rect l="l" t="t" r="r" b="b"/>
            <a:pathLst>
              <a:path w="1514650" h="14890192">
                <a:moveTo>
                  <a:pt x="0" y="0"/>
                </a:moveTo>
                <a:lnTo>
                  <a:pt x="1514650" y="0"/>
                </a:lnTo>
                <a:lnTo>
                  <a:pt x="1514650" y="14890192"/>
                </a:lnTo>
                <a:lnTo>
                  <a:pt x="0" y="14890192"/>
                </a:lnTo>
                <a:lnTo>
                  <a:pt x="0" y="0"/>
                </a:lnTo>
                <a:close/>
              </a:path>
            </a:pathLst>
          </a:custGeom>
          <a:blipFill>
            <a:blip r:embed="rId2"/>
            <a:stretch>
              <a:fillRect r="-50907" b="-4255"/>
            </a:stretch>
          </a:blipFill>
        </p:spPr>
        <p:txBody>
          <a:bodyPr/>
          <a:lstStyle/>
          <a:p>
            <a:endParaRPr lang="en-US"/>
          </a:p>
        </p:txBody>
      </p:sp>
      <p:sp>
        <p:nvSpPr>
          <p:cNvPr id="3" name="Freeform 3"/>
          <p:cNvSpPr/>
          <p:nvPr/>
        </p:nvSpPr>
        <p:spPr>
          <a:xfrm>
            <a:off x="-900570" y="-2171698"/>
            <a:ext cx="19279320" cy="14890192"/>
          </a:xfrm>
          <a:custGeom>
            <a:avLst/>
            <a:gdLst/>
            <a:ahLst/>
            <a:cxnLst/>
            <a:rect l="l" t="t" r="r" b="b"/>
            <a:pathLst>
              <a:path w="19279320" h="14890192">
                <a:moveTo>
                  <a:pt x="0" y="0"/>
                </a:moveTo>
                <a:lnTo>
                  <a:pt x="19279320" y="0"/>
                </a:lnTo>
                <a:lnTo>
                  <a:pt x="19279320" y="14890192"/>
                </a:lnTo>
                <a:lnTo>
                  <a:pt x="0" y="14890192"/>
                </a:lnTo>
                <a:lnTo>
                  <a:pt x="0" y="0"/>
                </a:lnTo>
                <a:close/>
              </a:path>
            </a:pathLst>
          </a:custGeom>
          <a:blipFill>
            <a:blip r:embed="rId3"/>
            <a:stretch>
              <a:fillRect t="-1790" b="-1790"/>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1701810" y="2353557"/>
            <a:ext cx="15557490" cy="5924550"/>
          </a:xfrm>
          <a:prstGeom prst="rect">
            <a:avLst/>
          </a:prstGeom>
        </p:spPr>
        <p:txBody>
          <a:bodyPr lIns="0" tIns="0" rIns="0" bIns="0" rtlCol="0" anchor="t">
            <a:spAutoFit/>
          </a:bodyPr>
          <a:lstStyle/>
          <a:p>
            <a:pPr algn="l">
              <a:lnSpc>
                <a:spcPts val="3360"/>
              </a:lnSpc>
            </a:pPr>
            <a:r>
              <a:rPr lang="en-US" sz="2800" b="1">
                <a:solidFill>
                  <a:srgbClr val="006DB0"/>
                </a:solidFill>
                <a:latin typeface="Arial Bold"/>
                <a:ea typeface="Arial Bold"/>
                <a:cs typeface="Arial Bold"/>
                <a:sym typeface="Arial Bold"/>
              </a:rPr>
              <a:t>Examples &amp; Applications</a:t>
            </a:r>
          </a:p>
          <a:p>
            <a:pPr algn="l">
              <a:lnSpc>
                <a:spcPts val="3360"/>
              </a:lnSpc>
            </a:pPr>
            <a:endParaRPr lang="en-US" sz="2800" b="1">
              <a:solidFill>
                <a:srgbClr val="006DB0"/>
              </a:solidFill>
              <a:latin typeface="Arial Bold"/>
              <a:ea typeface="Arial Bold"/>
              <a:cs typeface="Arial Bold"/>
              <a:sym typeface="Arial Bold"/>
            </a:endParaRPr>
          </a:p>
          <a:p>
            <a:pPr algn="l">
              <a:lnSpc>
                <a:spcPts val="3360"/>
              </a:lnSpc>
            </a:pPr>
            <a:r>
              <a:rPr lang="en-US" sz="2800">
                <a:solidFill>
                  <a:srgbClr val="006DB0"/>
                </a:solidFill>
                <a:latin typeface="Arial"/>
                <a:ea typeface="Arial"/>
                <a:cs typeface="Arial"/>
                <a:sym typeface="Arial"/>
              </a:rPr>
              <a:t>Expert Systems (e.g., MYCIN for medical diagnosis): If symptom X and symptom Y, then consider disease Z.</a:t>
            </a:r>
          </a:p>
          <a:p>
            <a:pPr algn="l">
              <a:lnSpc>
                <a:spcPts val="3360"/>
              </a:lnSpc>
            </a:pPr>
            <a:endParaRPr lang="en-US" sz="2800">
              <a:solidFill>
                <a:srgbClr val="006DB0"/>
              </a:solidFill>
              <a:latin typeface="Arial"/>
              <a:ea typeface="Arial"/>
              <a:cs typeface="Arial"/>
              <a:sym typeface="Arial"/>
            </a:endParaRPr>
          </a:p>
          <a:p>
            <a:pPr algn="l">
              <a:lnSpc>
                <a:spcPts val="3360"/>
              </a:lnSpc>
            </a:pPr>
            <a:r>
              <a:rPr lang="en-US" sz="2800">
                <a:solidFill>
                  <a:srgbClr val="006DB0"/>
                </a:solidFill>
                <a:latin typeface="Arial"/>
                <a:ea typeface="Arial"/>
                <a:cs typeface="Arial"/>
                <a:sym typeface="Arial"/>
              </a:rPr>
              <a:t>Knowledge Graphs in semantic web and enterprise settings (e.g., storing relationships: “Product X is made by Company Y”).</a:t>
            </a:r>
          </a:p>
          <a:p>
            <a:pPr algn="l">
              <a:lnSpc>
                <a:spcPts val="3360"/>
              </a:lnSpc>
            </a:pPr>
            <a:endParaRPr lang="en-US" sz="2800">
              <a:solidFill>
                <a:srgbClr val="006DB0"/>
              </a:solidFill>
              <a:latin typeface="Arial"/>
              <a:ea typeface="Arial"/>
              <a:cs typeface="Arial"/>
              <a:sym typeface="Arial"/>
            </a:endParaRPr>
          </a:p>
          <a:p>
            <a:pPr algn="l">
              <a:lnSpc>
                <a:spcPts val="3360"/>
              </a:lnSpc>
            </a:pPr>
            <a:r>
              <a:rPr lang="en-US" sz="2800" b="1">
                <a:solidFill>
                  <a:srgbClr val="006DB0"/>
                </a:solidFill>
                <a:latin typeface="Arial Bold"/>
                <a:ea typeface="Arial Bold"/>
                <a:cs typeface="Arial Bold"/>
                <a:sym typeface="Arial Bold"/>
              </a:rPr>
              <a:t>Why use them?</a:t>
            </a:r>
          </a:p>
          <a:p>
            <a:pPr algn="l">
              <a:lnSpc>
                <a:spcPts val="3360"/>
              </a:lnSpc>
            </a:pPr>
            <a:r>
              <a:rPr lang="en-US" sz="2800" b="1">
                <a:solidFill>
                  <a:srgbClr val="006DB0"/>
                </a:solidFill>
                <a:latin typeface="Arial Bold"/>
                <a:ea typeface="Arial Bold"/>
                <a:cs typeface="Arial Bold"/>
                <a:sym typeface="Arial Bold"/>
              </a:rPr>
              <a:t>Easy interpretation </a:t>
            </a:r>
            <a:r>
              <a:rPr lang="en-US" sz="2800">
                <a:solidFill>
                  <a:srgbClr val="006DB0"/>
                </a:solidFill>
                <a:latin typeface="Arial"/>
                <a:ea typeface="Arial"/>
                <a:cs typeface="Arial"/>
                <a:sym typeface="Arial"/>
              </a:rPr>
              <a:t>: You can trace how the system arrived at a conclusion via logical steps.</a:t>
            </a:r>
          </a:p>
          <a:p>
            <a:pPr algn="l">
              <a:lnSpc>
                <a:spcPts val="3360"/>
              </a:lnSpc>
            </a:pPr>
            <a:r>
              <a:rPr lang="en-US" sz="2800" b="1">
                <a:solidFill>
                  <a:srgbClr val="006DB0"/>
                </a:solidFill>
                <a:latin typeface="Arial Bold"/>
                <a:ea typeface="Arial Bold"/>
                <a:cs typeface="Arial Bold"/>
                <a:sym typeface="Arial Bold"/>
              </a:rPr>
              <a:t>Easy Update</a:t>
            </a:r>
            <a:r>
              <a:rPr lang="en-US" sz="2800">
                <a:solidFill>
                  <a:srgbClr val="006DB0"/>
                </a:solidFill>
                <a:latin typeface="Arial"/>
                <a:ea typeface="Arial"/>
                <a:cs typeface="Arial"/>
                <a:sym typeface="Arial"/>
              </a:rPr>
              <a:t>: Easy to identify and modify rules if a certain rule is found to be biased or incorrect.</a:t>
            </a:r>
          </a:p>
          <a:p>
            <a:pPr algn="l">
              <a:lnSpc>
                <a:spcPts val="3360"/>
              </a:lnSpc>
            </a:pPr>
            <a:r>
              <a:rPr lang="en-US" sz="2800" b="1">
                <a:solidFill>
                  <a:srgbClr val="006DB0"/>
                </a:solidFill>
                <a:latin typeface="Arial Bold"/>
                <a:ea typeface="Arial Bold"/>
                <a:cs typeface="Arial Bold"/>
                <a:sym typeface="Arial Bold"/>
              </a:rPr>
              <a:t>Domain Knowledge</a:t>
            </a:r>
            <a:r>
              <a:rPr lang="en-US" sz="2800">
                <a:solidFill>
                  <a:srgbClr val="006DB0"/>
                </a:solidFill>
                <a:latin typeface="Arial"/>
                <a:ea typeface="Arial"/>
                <a:cs typeface="Arial"/>
                <a:sym typeface="Arial"/>
              </a:rPr>
              <a:t>: Allows easy incorporation of formal domain knowledge (e.g., legal constraints, medical guidelines).</a:t>
            </a:r>
          </a:p>
          <a:p>
            <a:pPr algn="l">
              <a:lnSpc>
                <a:spcPts val="3360"/>
              </a:lnSpc>
            </a:pPr>
            <a:endParaRPr lang="en-US" sz="2800">
              <a:solidFill>
                <a:srgbClr val="006DB0"/>
              </a:solidFill>
              <a:latin typeface="Arial"/>
              <a:ea typeface="Arial"/>
              <a:cs typeface="Arial"/>
              <a:sym typeface="Arial"/>
            </a:endParaRPr>
          </a:p>
        </p:txBody>
      </p:sp>
      <p:sp>
        <p:nvSpPr>
          <p:cNvPr id="5" name="TextBox 5"/>
          <p:cNvSpPr txBox="1"/>
          <p:nvPr/>
        </p:nvSpPr>
        <p:spPr>
          <a:xfrm>
            <a:off x="8251385" y="9605679"/>
            <a:ext cx="914550" cy="438150"/>
          </a:xfrm>
          <a:prstGeom prst="rect">
            <a:avLst/>
          </a:prstGeom>
        </p:spPr>
        <p:txBody>
          <a:bodyPr lIns="0" tIns="0" rIns="0" bIns="0" rtlCol="0" anchor="t">
            <a:spAutoFit/>
          </a:bodyPr>
          <a:lstStyle/>
          <a:p>
            <a:pPr algn="r">
              <a:lnSpc>
                <a:spcPts val="3120"/>
              </a:lnSpc>
            </a:pPr>
            <a:r>
              <a:rPr lang="en-US" sz="2600" b="1">
                <a:solidFill>
                  <a:srgbClr val="0091EA"/>
                </a:solidFill>
                <a:latin typeface="Arial Bold"/>
                <a:ea typeface="Arial Bold"/>
                <a:cs typeface="Arial Bold"/>
                <a:sym typeface="Arial Bold"/>
              </a:rPr>
              <a:t>7</a:t>
            </a:r>
          </a:p>
        </p:txBody>
      </p:sp>
      <p:pic>
        <p:nvPicPr>
          <p:cNvPr id="6" name="Picture 5" descr="A blue and white logo&#10;&#10;Description automatically generated">
            <a:extLst>
              <a:ext uri="{FF2B5EF4-FFF2-40B4-BE49-F238E27FC236}">
                <a16:creationId xmlns:a16="http://schemas.microsoft.com/office/drawing/2014/main" id="{FC990786-A7D1-E982-AB0B-157837D136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08135" y="9445475"/>
            <a:ext cx="1741984" cy="895850"/>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3785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3"/>
            <a:stretch>
              <a:fillRect/>
            </a:stretch>
          </a:blipFill>
        </p:spPr>
        <p:txBody>
          <a:bodyPr/>
          <a:lstStyle/>
          <a:p>
            <a:endParaRPr lang="en-US"/>
          </a:p>
        </p:txBody>
      </p:sp>
      <p:sp>
        <p:nvSpPr>
          <p:cNvPr id="4" name="Freeform 4"/>
          <p:cNvSpPr/>
          <p:nvPr/>
        </p:nvSpPr>
        <p:spPr>
          <a:xfrm>
            <a:off x="5781376" y="4345262"/>
            <a:ext cx="6769119" cy="5432218"/>
          </a:xfrm>
          <a:custGeom>
            <a:avLst/>
            <a:gdLst/>
            <a:ahLst/>
            <a:cxnLst/>
            <a:rect l="l" t="t" r="r" b="b"/>
            <a:pathLst>
              <a:path w="6769119" h="5432218">
                <a:moveTo>
                  <a:pt x="0" y="0"/>
                </a:moveTo>
                <a:lnTo>
                  <a:pt x="6769118" y="0"/>
                </a:lnTo>
                <a:lnTo>
                  <a:pt x="6769118" y="5432217"/>
                </a:lnTo>
                <a:lnTo>
                  <a:pt x="0" y="5432217"/>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1502448" y="981075"/>
            <a:ext cx="13791931" cy="4877619"/>
          </a:xfrm>
          <a:prstGeom prst="rect">
            <a:avLst/>
          </a:prstGeom>
        </p:spPr>
        <p:txBody>
          <a:bodyPr lIns="0" tIns="0" rIns="0" bIns="0" rtlCol="0" anchor="t">
            <a:spAutoFit/>
          </a:bodyPr>
          <a:lstStyle/>
          <a:p>
            <a:pPr marL="717184" lvl="1" indent="-358592" algn="l">
              <a:lnSpc>
                <a:spcPts val="2978"/>
              </a:lnSpc>
              <a:buFont typeface="Arial"/>
              <a:buChar char="•"/>
            </a:pPr>
            <a:r>
              <a:rPr lang="en-US" sz="2482">
                <a:solidFill>
                  <a:srgbClr val="006DB0"/>
                </a:solidFill>
                <a:latin typeface="Arial"/>
                <a:ea typeface="Arial"/>
                <a:cs typeface="Arial"/>
                <a:sym typeface="Arial"/>
              </a:rPr>
              <a:t>Most popular these days</a:t>
            </a:r>
          </a:p>
          <a:p>
            <a:pPr marL="717184" lvl="1" indent="-358592" algn="l">
              <a:lnSpc>
                <a:spcPts val="2978"/>
              </a:lnSpc>
              <a:buFont typeface="Arial"/>
              <a:buChar char="•"/>
            </a:pPr>
            <a:r>
              <a:rPr lang="en-US" sz="2482">
                <a:solidFill>
                  <a:srgbClr val="006DB0"/>
                </a:solidFill>
                <a:latin typeface="Arial"/>
                <a:ea typeface="Arial"/>
                <a:cs typeface="Arial"/>
                <a:sym typeface="Arial"/>
              </a:rPr>
              <a:t>Machine Learningn, Deep Learning</a:t>
            </a:r>
          </a:p>
          <a:p>
            <a:pPr marL="717184" lvl="1" indent="-358592" algn="l">
              <a:lnSpc>
                <a:spcPts val="2978"/>
              </a:lnSpc>
              <a:buFont typeface="Arial"/>
              <a:buChar char="•"/>
            </a:pPr>
            <a:r>
              <a:rPr lang="en-US" sz="2482">
                <a:solidFill>
                  <a:srgbClr val="006DB0"/>
                </a:solidFill>
                <a:latin typeface="Arial"/>
                <a:ea typeface="Arial"/>
                <a:cs typeface="Arial"/>
                <a:sym typeface="Arial"/>
              </a:rPr>
              <a:t>focuses on learning patterns from data instead of explicitly programmed rules.</a:t>
            </a:r>
          </a:p>
          <a:p>
            <a:pPr algn="l">
              <a:lnSpc>
                <a:spcPts val="2978"/>
              </a:lnSpc>
            </a:pPr>
            <a:r>
              <a:rPr lang="en-US" sz="2482">
                <a:solidFill>
                  <a:srgbClr val="006DB0"/>
                </a:solidFill>
                <a:latin typeface="Arial"/>
                <a:ea typeface="Arial"/>
                <a:cs typeface="Arial"/>
                <a:sym typeface="Arial"/>
              </a:rPr>
              <a:t>        </a:t>
            </a:r>
          </a:p>
          <a:p>
            <a:pPr algn="l">
              <a:lnSpc>
                <a:spcPts val="2978"/>
              </a:lnSpc>
            </a:pPr>
            <a:r>
              <a:rPr lang="en-US" sz="2482">
                <a:solidFill>
                  <a:srgbClr val="006DB0"/>
                </a:solidFill>
                <a:latin typeface="Arial"/>
                <a:ea typeface="Arial"/>
                <a:cs typeface="Arial"/>
                <a:sym typeface="Arial"/>
              </a:rPr>
              <a:t>        </a:t>
            </a:r>
            <a:r>
              <a:rPr lang="en-US" sz="2482" b="1">
                <a:solidFill>
                  <a:srgbClr val="006DB0"/>
                </a:solidFill>
                <a:latin typeface="Arial Bold"/>
                <a:ea typeface="Arial Bold"/>
                <a:cs typeface="Arial Bold"/>
                <a:sym typeface="Arial Bold"/>
              </a:rPr>
              <a:t>Examples &amp; Applications</a:t>
            </a:r>
          </a:p>
          <a:p>
            <a:pPr marL="717184" lvl="1" indent="-358592" algn="l">
              <a:lnSpc>
                <a:spcPts val="2978"/>
              </a:lnSpc>
              <a:buFont typeface="Arial"/>
              <a:buChar char="•"/>
            </a:pPr>
            <a:r>
              <a:rPr lang="en-US" sz="2482">
                <a:solidFill>
                  <a:srgbClr val="006DB0"/>
                </a:solidFill>
                <a:latin typeface="Arial"/>
                <a:ea typeface="Arial"/>
                <a:cs typeface="Arial"/>
                <a:sym typeface="Arial"/>
              </a:rPr>
              <a:t>Image Recognition: Convolutional Neural Networks (CNNs) used in photo tagging, medical imaging diagnostics.</a:t>
            </a:r>
          </a:p>
          <a:p>
            <a:pPr marL="717184" lvl="1" indent="-358592" algn="l">
              <a:lnSpc>
                <a:spcPts val="2978"/>
              </a:lnSpc>
              <a:buFont typeface="Arial"/>
              <a:buChar char="•"/>
            </a:pPr>
            <a:r>
              <a:rPr lang="en-US" sz="2482">
                <a:solidFill>
                  <a:srgbClr val="006DB0"/>
                </a:solidFill>
                <a:latin typeface="Arial"/>
                <a:ea typeface="Arial"/>
                <a:cs typeface="Arial"/>
                <a:sym typeface="Arial"/>
              </a:rPr>
              <a:t>Natural Language Processing (NLP): Transformer-based models (e.g., GPT, BERT) for text generation, language translation, chatbots.</a:t>
            </a:r>
          </a:p>
          <a:p>
            <a:pPr marL="717184" lvl="1" indent="-358592" algn="l">
              <a:lnSpc>
                <a:spcPts val="2978"/>
              </a:lnSpc>
              <a:buFont typeface="Arial"/>
              <a:buChar char="•"/>
            </a:pPr>
            <a:r>
              <a:rPr lang="en-US" sz="2482">
                <a:solidFill>
                  <a:srgbClr val="006DB0"/>
                </a:solidFill>
                <a:latin typeface="Arial"/>
                <a:ea typeface="Arial"/>
                <a:cs typeface="Arial"/>
                <a:sym typeface="Arial"/>
              </a:rPr>
              <a:t>Speech Recognition: Recurrent or transformer-based models that convert audio waveforms to text.</a:t>
            </a:r>
          </a:p>
          <a:p>
            <a:pPr algn="l">
              <a:lnSpc>
                <a:spcPts val="2978"/>
              </a:lnSpc>
            </a:pPr>
            <a:endParaRPr lang="en-US" sz="2482">
              <a:solidFill>
                <a:srgbClr val="006DB0"/>
              </a:solidFill>
              <a:latin typeface="Arial"/>
              <a:ea typeface="Arial"/>
              <a:cs typeface="Arial"/>
              <a:sym typeface="Arial"/>
            </a:endParaRPr>
          </a:p>
          <a:p>
            <a:pPr algn="l">
              <a:lnSpc>
                <a:spcPts val="2978"/>
              </a:lnSpc>
            </a:pPr>
            <a:endParaRPr lang="en-US" sz="2482">
              <a:solidFill>
                <a:srgbClr val="006DB0"/>
              </a:solidFill>
              <a:latin typeface="Arial"/>
              <a:ea typeface="Arial"/>
              <a:cs typeface="Arial"/>
              <a:sym typeface="Arial"/>
            </a:endParaRPr>
          </a:p>
        </p:txBody>
      </p:sp>
      <p:sp>
        <p:nvSpPr>
          <p:cNvPr id="6" name="TextBox 6"/>
          <p:cNvSpPr txBox="1"/>
          <p:nvPr/>
        </p:nvSpPr>
        <p:spPr>
          <a:xfrm>
            <a:off x="2130711" y="337857"/>
            <a:ext cx="15254084" cy="690843"/>
          </a:xfrm>
          <a:prstGeom prst="rect">
            <a:avLst/>
          </a:prstGeom>
        </p:spPr>
        <p:txBody>
          <a:bodyPr lIns="0" tIns="0" rIns="0" bIns="0" rtlCol="0" anchor="t">
            <a:spAutoFit/>
          </a:bodyPr>
          <a:lstStyle/>
          <a:p>
            <a:pPr algn="l">
              <a:lnSpc>
                <a:spcPts val="4800"/>
              </a:lnSpc>
            </a:pPr>
            <a:r>
              <a:rPr lang="en-US" sz="4000">
                <a:solidFill>
                  <a:srgbClr val="0091EA"/>
                </a:solidFill>
                <a:latin typeface="Arial"/>
                <a:ea typeface="Arial"/>
                <a:cs typeface="Arial"/>
                <a:sym typeface="Arial"/>
              </a:rPr>
              <a:t>3. Subsymbolic AI</a:t>
            </a:r>
          </a:p>
        </p:txBody>
      </p:sp>
      <p:sp>
        <p:nvSpPr>
          <p:cNvPr id="7" name="TextBox 7"/>
          <p:cNvSpPr txBox="1"/>
          <p:nvPr/>
        </p:nvSpPr>
        <p:spPr>
          <a:xfrm>
            <a:off x="8251385" y="9605679"/>
            <a:ext cx="914550" cy="438150"/>
          </a:xfrm>
          <a:prstGeom prst="rect">
            <a:avLst/>
          </a:prstGeom>
        </p:spPr>
        <p:txBody>
          <a:bodyPr lIns="0" tIns="0" rIns="0" bIns="0" rtlCol="0" anchor="t">
            <a:spAutoFit/>
          </a:bodyPr>
          <a:lstStyle/>
          <a:p>
            <a:pPr algn="r">
              <a:lnSpc>
                <a:spcPts val="3120"/>
              </a:lnSpc>
            </a:pPr>
            <a:r>
              <a:rPr lang="en-US" sz="2600" b="1">
                <a:solidFill>
                  <a:srgbClr val="0091EA"/>
                </a:solidFill>
                <a:latin typeface="Arial Bold"/>
                <a:ea typeface="Arial Bold"/>
                <a:cs typeface="Arial Bold"/>
                <a:sym typeface="Arial Bold"/>
              </a:rPr>
              <a:t>8</a:t>
            </a:r>
          </a:p>
        </p:txBody>
      </p:sp>
      <p:pic>
        <p:nvPicPr>
          <p:cNvPr id="9" name="Picture 8" descr="A blue and white logo&#10;&#10;Description automatically generated">
            <a:extLst>
              <a:ext uri="{FF2B5EF4-FFF2-40B4-BE49-F238E27FC236}">
                <a16:creationId xmlns:a16="http://schemas.microsoft.com/office/drawing/2014/main" id="{46077ECE-6F2C-37BF-1292-3297FB7618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08135" y="9445475"/>
            <a:ext cx="1741984" cy="895850"/>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1979008" y="2246817"/>
            <a:ext cx="15557490" cy="6343650"/>
          </a:xfrm>
          <a:prstGeom prst="rect">
            <a:avLst/>
          </a:prstGeom>
        </p:spPr>
        <p:txBody>
          <a:bodyPr lIns="0" tIns="0" rIns="0" bIns="0" rtlCol="0" anchor="t">
            <a:spAutoFit/>
          </a:bodyPr>
          <a:lstStyle/>
          <a:p>
            <a:pPr algn="l">
              <a:lnSpc>
                <a:spcPts val="3360"/>
              </a:lnSpc>
            </a:pPr>
            <a:endParaRPr/>
          </a:p>
          <a:p>
            <a:pPr algn="l">
              <a:lnSpc>
                <a:spcPts val="3360"/>
              </a:lnSpc>
            </a:pPr>
            <a:r>
              <a:rPr lang="en-US" sz="2800">
                <a:solidFill>
                  <a:srgbClr val="006DB0"/>
                </a:solidFill>
                <a:latin typeface="Arial"/>
                <a:ea typeface="Arial"/>
                <a:cs typeface="Arial"/>
                <a:sym typeface="Arial"/>
              </a:rPr>
              <a:t>       </a:t>
            </a:r>
            <a:r>
              <a:rPr lang="en-US" sz="2800" b="1">
                <a:solidFill>
                  <a:srgbClr val="006DB0"/>
                </a:solidFill>
                <a:latin typeface="Arial Bold"/>
                <a:ea typeface="Arial Bold"/>
                <a:cs typeface="Arial Bold"/>
                <a:sym typeface="Arial Bold"/>
              </a:rPr>
              <a:t> Weaknesses</a:t>
            </a:r>
          </a:p>
          <a:p>
            <a:pPr marL="808994" lvl="1" indent="-404497" algn="l">
              <a:lnSpc>
                <a:spcPts val="3360"/>
              </a:lnSpc>
              <a:buFont typeface="Arial"/>
              <a:buChar char="•"/>
            </a:pPr>
            <a:r>
              <a:rPr lang="en-US" sz="2800">
                <a:solidFill>
                  <a:srgbClr val="006DB0"/>
                </a:solidFill>
                <a:latin typeface="Arial"/>
                <a:ea typeface="Arial"/>
                <a:cs typeface="Arial"/>
                <a:sym typeface="Arial"/>
              </a:rPr>
              <a:t>Black-Box Nature</a:t>
            </a:r>
          </a:p>
          <a:p>
            <a:pPr algn="l">
              <a:lnSpc>
                <a:spcPts val="3360"/>
              </a:lnSpc>
            </a:pPr>
            <a:r>
              <a:rPr lang="en-US" sz="2800">
                <a:solidFill>
                  <a:srgbClr val="006DB0"/>
                </a:solidFill>
                <a:latin typeface="Arial"/>
                <a:ea typeface="Arial"/>
                <a:cs typeface="Arial"/>
                <a:sym typeface="Arial"/>
              </a:rPr>
              <a:t>        Difficult to interpret or explain decisions </a:t>
            </a:r>
          </a:p>
          <a:p>
            <a:pPr algn="l">
              <a:lnSpc>
                <a:spcPts val="3360"/>
              </a:lnSpc>
            </a:pPr>
            <a:r>
              <a:rPr lang="en-US" sz="2800">
                <a:solidFill>
                  <a:srgbClr val="006DB0"/>
                </a:solidFill>
                <a:latin typeface="Arial"/>
                <a:ea typeface="Arial"/>
                <a:cs typeface="Arial"/>
                <a:sym typeface="Arial"/>
              </a:rPr>
              <a:t>        e.g: why did the model classify this person as high risk?</a:t>
            </a:r>
          </a:p>
          <a:p>
            <a:pPr algn="l">
              <a:lnSpc>
                <a:spcPts val="3360"/>
              </a:lnSpc>
            </a:pPr>
            <a:endParaRPr lang="en-US" sz="2800">
              <a:solidFill>
                <a:srgbClr val="006DB0"/>
              </a:solidFill>
              <a:latin typeface="Arial"/>
              <a:ea typeface="Arial"/>
              <a:cs typeface="Arial"/>
              <a:sym typeface="Arial"/>
            </a:endParaRPr>
          </a:p>
          <a:p>
            <a:pPr marL="808994" lvl="1" indent="-404497" algn="l">
              <a:lnSpc>
                <a:spcPts val="3360"/>
              </a:lnSpc>
              <a:buFont typeface="Arial"/>
              <a:buChar char="•"/>
            </a:pPr>
            <a:r>
              <a:rPr lang="en-US" sz="2800">
                <a:solidFill>
                  <a:srgbClr val="006DB0"/>
                </a:solidFill>
                <a:latin typeface="Arial"/>
                <a:ea typeface="Arial"/>
                <a:cs typeface="Arial"/>
                <a:sym typeface="Arial"/>
              </a:rPr>
              <a:t>Data Dependency: The model’s accuracy and fairness heavily depend on the training data’s quality and representativeness.</a:t>
            </a:r>
          </a:p>
          <a:p>
            <a:pPr marL="808994" lvl="1" indent="-404497" algn="l">
              <a:lnSpc>
                <a:spcPts val="3360"/>
              </a:lnSpc>
              <a:buFont typeface="Arial"/>
              <a:buChar char="•"/>
            </a:pPr>
            <a:r>
              <a:rPr lang="en-US" sz="2800">
                <a:solidFill>
                  <a:srgbClr val="006DB0"/>
                </a:solidFill>
                <a:latin typeface="Arial"/>
                <a:ea typeface="Arial"/>
                <a:cs typeface="Arial"/>
                <a:sym typeface="Arial"/>
              </a:rPr>
              <a:t>Emergence of Bias - herein lies it’s susceptibility to biases</a:t>
            </a:r>
          </a:p>
          <a:p>
            <a:pPr algn="l">
              <a:lnSpc>
                <a:spcPts val="3360"/>
              </a:lnSpc>
            </a:pPr>
            <a:endParaRPr lang="en-US" sz="2800">
              <a:solidFill>
                <a:srgbClr val="006DB0"/>
              </a:solidFill>
              <a:latin typeface="Arial"/>
              <a:ea typeface="Arial"/>
              <a:cs typeface="Arial"/>
              <a:sym typeface="Arial"/>
            </a:endParaRPr>
          </a:p>
          <a:p>
            <a:pPr algn="l">
              <a:lnSpc>
                <a:spcPts val="3360"/>
              </a:lnSpc>
            </a:pPr>
            <a:endParaRPr lang="en-US" sz="2800">
              <a:solidFill>
                <a:srgbClr val="006DB0"/>
              </a:solidFill>
              <a:latin typeface="Arial"/>
              <a:ea typeface="Arial"/>
              <a:cs typeface="Arial"/>
              <a:sym typeface="Arial"/>
            </a:endParaRPr>
          </a:p>
          <a:p>
            <a:pPr algn="l">
              <a:lnSpc>
                <a:spcPts val="3360"/>
              </a:lnSpc>
            </a:pPr>
            <a:endParaRPr lang="en-US" sz="2800">
              <a:solidFill>
                <a:srgbClr val="006DB0"/>
              </a:solidFill>
              <a:latin typeface="Arial"/>
              <a:ea typeface="Arial"/>
              <a:cs typeface="Arial"/>
              <a:sym typeface="Arial"/>
            </a:endParaRPr>
          </a:p>
          <a:p>
            <a:pPr algn="l">
              <a:lnSpc>
                <a:spcPts val="3360"/>
              </a:lnSpc>
            </a:pPr>
            <a:endParaRPr lang="en-US" sz="2800">
              <a:solidFill>
                <a:srgbClr val="006DB0"/>
              </a:solidFill>
              <a:latin typeface="Arial"/>
              <a:ea typeface="Arial"/>
              <a:cs typeface="Arial"/>
              <a:sym typeface="Arial"/>
            </a:endParaRPr>
          </a:p>
          <a:p>
            <a:pPr algn="l">
              <a:lnSpc>
                <a:spcPts val="3360"/>
              </a:lnSpc>
            </a:pPr>
            <a:endParaRPr lang="en-US" sz="2800">
              <a:solidFill>
                <a:srgbClr val="006DB0"/>
              </a:solidFill>
              <a:latin typeface="Arial"/>
              <a:ea typeface="Arial"/>
              <a:cs typeface="Arial"/>
              <a:sym typeface="Arial"/>
            </a:endParaRPr>
          </a:p>
          <a:p>
            <a:pPr algn="l">
              <a:lnSpc>
                <a:spcPts val="3360"/>
              </a:lnSpc>
            </a:pPr>
            <a:endParaRPr lang="en-US" sz="2800">
              <a:solidFill>
                <a:srgbClr val="006DB0"/>
              </a:solidFill>
              <a:latin typeface="Arial"/>
              <a:ea typeface="Arial"/>
              <a:cs typeface="Arial"/>
              <a:sym typeface="Arial"/>
            </a:endParaRPr>
          </a:p>
        </p:txBody>
      </p:sp>
      <p:sp>
        <p:nvSpPr>
          <p:cNvPr id="5" name="TextBox 5"/>
          <p:cNvSpPr txBox="1"/>
          <p:nvPr/>
        </p:nvSpPr>
        <p:spPr>
          <a:xfrm>
            <a:off x="8251385" y="9605679"/>
            <a:ext cx="914550" cy="438150"/>
          </a:xfrm>
          <a:prstGeom prst="rect">
            <a:avLst/>
          </a:prstGeom>
        </p:spPr>
        <p:txBody>
          <a:bodyPr lIns="0" tIns="0" rIns="0" bIns="0" rtlCol="0" anchor="t">
            <a:spAutoFit/>
          </a:bodyPr>
          <a:lstStyle/>
          <a:p>
            <a:pPr algn="r">
              <a:lnSpc>
                <a:spcPts val="3120"/>
              </a:lnSpc>
            </a:pPr>
            <a:r>
              <a:rPr lang="en-US" sz="2600" b="1">
                <a:solidFill>
                  <a:srgbClr val="0091EA"/>
                </a:solidFill>
                <a:latin typeface="Arial Bold"/>
                <a:ea typeface="Arial Bold"/>
                <a:cs typeface="Arial Bold"/>
                <a:sym typeface="Arial Bold"/>
              </a:rPr>
              <a:t>9</a:t>
            </a:r>
          </a:p>
        </p:txBody>
      </p:sp>
      <p:pic>
        <p:nvPicPr>
          <p:cNvPr id="6" name="Picture 5" descr="A blue and white logo&#10;&#10;Description automatically generated">
            <a:extLst>
              <a:ext uri="{FF2B5EF4-FFF2-40B4-BE49-F238E27FC236}">
                <a16:creationId xmlns:a16="http://schemas.microsoft.com/office/drawing/2014/main" id="{C7C9A400-2134-132F-DCE7-8186FB9877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08135" y="9445475"/>
            <a:ext cx="1741984" cy="895850"/>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2400" y="30605"/>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2130711" y="337857"/>
            <a:ext cx="15254084" cy="690843"/>
          </a:xfrm>
          <a:prstGeom prst="rect">
            <a:avLst/>
          </a:prstGeom>
        </p:spPr>
        <p:txBody>
          <a:bodyPr lIns="0" tIns="0" rIns="0" bIns="0" rtlCol="0" anchor="t">
            <a:spAutoFit/>
          </a:bodyPr>
          <a:lstStyle/>
          <a:p>
            <a:pPr algn="l">
              <a:lnSpc>
                <a:spcPts val="4800"/>
              </a:lnSpc>
            </a:pPr>
            <a:r>
              <a:rPr lang="en-US" sz="4000">
                <a:solidFill>
                  <a:srgbClr val="0091EA"/>
                </a:solidFill>
                <a:latin typeface="Arial"/>
                <a:ea typeface="Arial"/>
                <a:cs typeface="Arial"/>
                <a:sym typeface="Arial"/>
              </a:rPr>
              <a:t>4. Understanding AI Bias</a:t>
            </a:r>
          </a:p>
        </p:txBody>
      </p:sp>
      <p:sp>
        <p:nvSpPr>
          <p:cNvPr id="5" name="TextBox 5"/>
          <p:cNvSpPr txBox="1"/>
          <p:nvPr/>
        </p:nvSpPr>
        <p:spPr>
          <a:xfrm>
            <a:off x="1387190" y="1552575"/>
            <a:ext cx="15557490" cy="7384970"/>
          </a:xfrm>
          <a:prstGeom prst="rect">
            <a:avLst/>
          </a:prstGeom>
        </p:spPr>
        <p:txBody>
          <a:bodyPr lIns="0" tIns="0" rIns="0" bIns="0" rtlCol="0" anchor="t">
            <a:spAutoFit/>
          </a:bodyPr>
          <a:lstStyle/>
          <a:p>
            <a:pPr marL="808994" lvl="1" indent="-404497" algn="l">
              <a:lnSpc>
                <a:spcPts val="3360"/>
              </a:lnSpc>
              <a:buFont typeface="Arial"/>
              <a:buChar char="•"/>
            </a:pPr>
            <a:r>
              <a:rPr lang="en-US" sz="2800" dirty="0">
                <a:solidFill>
                  <a:srgbClr val="006DB0"/>
                </a:solidFill>
                <a:latin typeface="Arial"/>
                <a:ea typeface="Arial"/>
                <a:cs typeface="Arial"/>
                <a:sym typeface="Arial"/>
              </a:rPr>
              <a:t>Deviation from a “true” or “fair” outcome, leading to disproportionate negative impacts on specific groups or individuals. </a:t>
            </a:r>
          </a:p>
          <a:p>
            <a:pPr algn="l">
              <a:lnSpc>
                <a:spcPts val="3360"/>
              </a:lnSpc>
            </a:pPr>
            <a:endParaRPr lang="en-US" sz="2800" dirty="0">
              <a:solidFill>
                <a:srgbClr val="006DB0"/>
              </a:solidFill>
              <a:latin typeface="Arial"/>
              <a:ea typeface="Arial"/>
              <a:cs typeface="Arial"/>
              <a:sym typeface="Arial"/>
            </a:endParaRPr>
          </a:p>
          <a:p>
            <a:pPr marL="808994" lvl="1" indent="-404497" algn="l">
              <a:lnSpc>
                <a:spcPts val="3360"/>
              </a:lnSpc>
              <a:buFont typeface="Arial"/>
              <a:buChar char="•"/>
            </a:pPr>
            <a:r>
              <a:rPr lang="en-US" sz="2800" dirty="0">
                <a:solidFill>
                  <a:srgbClr val="006DB0"/>
                </a:solidFill>
                <a:latin typeface="Arial"/>
                <a:ea typeface="Arial"/>
                <a:cs typeface="Arial"/>
                <a:sym typeface="Arial"/>
              </a:rPr>
              <a:t>Why Does Bias Occur in AI?</a:t>
            </a:r>
          </a:p>
          <a:p>
            <a:pPr algn="l">
              <a:lnSpc>
                <a:spcPts val="3360"/>
              </a:lnSpc>
            </a:pPr>
            <a:endParaRPr lang="en-US" sz="2800" dirty="0">
              <a:solidFill>
                <a:srgbClr val="006DB0"/>
              </a:solidFill>
              <a:latin typeface="Arial"/>
              <a:ea typeface="Arial"/>
              <a:cs typeface="Arial"/>
              <a:sym typeface="Arial"/>
            </a:endParaRPr>
          </a:p>
          <a:p>
            <a:pPr marL="808994" lvl="1" indent="-404497" algn="l">
              <a:lnSpc>
                <a:spcPts val="3360"/>
              </a:lnSpc>
              <a:buFont typeface="Arial"/>
              <a:buChar char="•"/>
            </a:pPr>
            <a:r>
              <a:rPr lang="en-US" sz="2800" dirty="0">
                <a:solidFill>
                  <a:srgbClr val="006DB0"/>
                </a:solidFill>
                <a:latin typeface="Arial"/>
                <a:ea typeface="Arial"/>
                <a:cs typeface="Arial"/>
                <a:sym typeface="Arial"/>
              </a:rPr>
              <a:t>Historical &amp; Societal Patterns: AI learns from data reflecting past and present inequalities (e.g., fewer women in tech leads to biased hiring models).</a:t>
            </a:r>
          </a:p>
          <a:p>
            <a:pPr marL="808994" lvl="1" indent="-404497" algn="l">
              <a:lnSpc>
                <a:spcPts val="3360"/>
              </a:lnSpc>
              <a:buFont typeface="Arial"/>
              <a:buChar char="•"/>
            </a:pPr>
            <a:r>
              <a:rPr lang="en-US" sz="2800" dirty="0">
                <a:solidFill>
                  <a:srgbClr val="006DB0"/>
                </a:solidFill>
                <a:latin typeface="Arial"/>
                <a:ea typeface="Arial"/>
                <a:cs typeface="Arial"/>
                <a:sym typeface="Arial"/>
              </a:rPr>
              <a:t>Data Collection &amp; Curation: Datasets might overrepresent certain demographics and underrepresent others, reinforcing stereotypes.</a:t>
            </a:r>
          </a:p>
          <a:p>
            <a:pPr algn="l">
              <a:lnSpc>
                <a:spcPts val="3360"/>
              </a:lnSpc>
            </a:pPr>
            <a:endParaRPr lang="en-US" sz="2800" dirty="0">
              <a:solidFill>
                <a:srgbClr val="006DB0"/>
              </a:solidFill>
              <a:latin typeface="Arial"/>
              <a:ea typeface="Arial"/>
              <a:cs typeface="Arial"/>
              <a:sym typeface="Arial"/>
            </a:endParaRPr>
          </a:p>
          <a:p>
            <a:pPr algn="l">
              <a:lnSpc>
                <a:spcPts val="3360"/>
              </a:lnSpc>
            </a:pPr>
            <a:r>
              <a:rPr lang="en-US" sz="2800" dirty="0">
                <a:solidFill>
                  <a:srgbClr val="006DB0"/>
                </a:solidFill>
                <a:latin typeface="Arial"/>
                <a:ea typeface="Arial"/>
                <a:cs typeface="Arial"/>
                <a:sym typeface="Arial"/>
              </a:rPr>
              <a:t>        Some Consequences</a:t>
            </a:r>
          </a:p>
          <a:p>
            <a:pPr marL="808994" lvl="1" indent="-404497" algn="l">
              <a:lnSpc>
                <a:spcPts val="3360"/>
              </a:lnSpc>
              <a:buFont typeface="Arial"/>
              <a:buChar char="•"/>
            </a:pPr>
            <a:r>
              <a:rPr lang="en-US" sz="2800" b="1" dirty="0">
                <a:solidFill>
                  <a:srgbClr val="006DB0"/>
                </a:solidFill>
                <a:latin typeface="Arial Bold"/>
                <a:ea typeface="Arial Bold"/>
                <a:cs typeface="Arial Bold"/>
                <a:sym typeface="Arial Bold"/>
              </a:rPr>
              <a:t>Reinforcement of Stereotypes</a:t>
            </a:r>
            <a:r>
              <a:rPr lang="en-US" sz="2800" dirty="0">
                <a:solidFill>
                  <a:srgbClr val="006DB0"/>
                </a:solidFill>
                <a:latin typeface="Arial"/>
                <a:ea typeface="Arial"/>
                <a:cs typeface="Arial"/>
                <a:sym typeface="Arial"/>
              </a:rPr>
              <a:t>: Language models generating text that stereotypically portrays women in caretaker roles and men in leadership roles.</a:t>
            </a:r>
          </a:p>
          <a:p>
            <a:pPr marL="808994" lvl="1" indent="-404497" algn="l">
              <a:lnSpc>
                <a:spcPts val="3360"/>
              </a:lnSpc>
              <a:buFont typeface="Arial"/>
              <a:buChar char="•"/>
            </a:pPr>
            <a:r>
              <a:rPr lang="en-US" sz="2800" b="1" dirty="0">
                <a:solidFill>
                  <a:srgbClr val="006DB0"/>
                </a:solidFill>
                <a:latin typeface="Arial Bold"/>
                <a:ea typeface="Arial Bold"/>
                <a:cs typeface="Arial Bold"/>
                <a:sym typeface="Arial Bold"/>
              </a:rPr>
              <a:t>Discrimination</a:t>
            </a:r>
            <a:r>
              <a:rPr lang="en-US" sz="2800" dirty="0">
                <a:solidFill>
                  <a:srgbClr val="006DB0"/>
                </a:solidFill>
                <a:latin typeface="Arial"/>
                <a:ea typeface="Arial"/>
                <a:cs typeface="Arial"/>
                <a:sym typeface="Arial"/>
              </a:rPr>
              <a:t>: Banks offering unfair loan terms to minority applicants.</a:t>
            </a:r>
          </a:p>
          <a:p>
            <a:pPr algn="l">
              <a:lnSpc>
                <a:spcPts val="3360"/>
              </a:lnSpc>
            </a:pPr>
            <a:endParaRPr lang="en-US" sz="2800" dirty="0">
              <a:solidFill>
                <a:srgbClr val="006DB0"/>
              </a:solidFill>
              <a:latin typeface="Arial"/>
              <a:ea typeface="Arial"/>
              <a:cs typeface="Arial"/>
              <a:sym typeface="Arial"/>
            </a:endParaRPr>
          </a:p>
          <a:p>
            <a:pPr algn="l">
              <a:lnSpc>
                <a:spcPts val="3360"/>
              </a:lnSpc>
            </a:pPr>
            <a:endParaRPr lang="en-US" sz="2800" dirty="0">
              <a:solidFill>
                <a:srgbClr val="006DB0"/>
              </a:solidFill>
              <a:latin typeface="Arial"/>
              <a:ea typeface="Arial"/>
              <a:cs typeface="Arial"/>
              <a:sym typeface="Arial"/>
            </a:endParaRPr>
          </a:p>
          <a:p>
            <a:pPr marL="808991" lvl="1" indent="-404496" algn="l">
              <a:lnSpc>
                <a:spcPts val="3360"/>
              </a:lnSpc>
            </a:pPr>
            <a:endParaRPr lang="en-US" sz="2800" dirty="0">
              <a:solidFill>
                <a:srgbClr val="006DB0"/>
              </a:solidFill>
              <a:latin typeface="Arial"/>
              <a:ea typeface="Arial"/>
              <a:cs typeface="Arial"/>
              <a:sym typeface="Arial"/>
            </a:endParaRPr>
          </a:p>
        </p:txBody>
      </p:sp>
      <p:sp>
        <p:nvSpPr>
          <p:cNvPr id="6" name="TextBox 6"/>
          <p:cNvSpPr txBox="1"/>
          <p:nvPr/>
        </p:nvSpPr>
        <p:spPr>
          <a:xfrm>
            <a:off x="8251385" y="9605679"/>
            <a:ext cx="914550" cy="438150"/>
          </a:xfrm>
          <a:prstGeom prst="rect">
            <a:avLst/>
          </a:prstGeom>
        </p:spPr>
        <p:txBody>
          <a:bodyPr lIns="0" tIns="0" rIns="0" bIns="0" rtlCol="0" anchor="t">
            <a:spAutoFit/>
          </a:bodyPr>
          <a:lstStyle/>
          <a:p>
            <a:pPr algn="r">
              <a:lnSpc>
                <a:spcPts val="3120"/>
              </a:lnSpc>
            </a:pPr>
            <a:r>
              <a:rPr lang="en-US" sz="2600" b="1">
                <a:solidFill>
                  <a:srgbClr val="0091EA"/>
                </a:solidFill>
                <a:latin typeface="Arial Bold"/>
                <a:ea typeface="Arial Bold"/>
                <a:cs typeface="Arial Bold"/>
                <a:sym typeface="Arial Bold"/>
              </a:rPr>
              <a:t>10</a:t>
            </a:r>
          </a:p>
        </p:txBody>
      </p:sp>
      <p:pic>
        <p:nvPicPr>
          <p:cNvPr id="7" name="Picture 6" descr="A blue and white logo&#10;&#10;Description automatically generated">
            <a:extLst>
              <a:ext uri="{FF2B5EF4-FFF2-40B4-BE49-F238E27FC236}">
                <a16:creationId xmlns:a16="http://schemas.microsoft.com/office/drawing/2014/main" id="{2452985F-1FB5-CE99-9AA0-24DE16DABC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08135" y="9445475"/>
            <a:ext cx="1741984" cy="895850"/>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00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dirty="0"/>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5859030" y="1028700"/>
            <a:ext cx="6613810" cy="1716752"/>
          </a:xfrm>
          <a:prstGeom prst="rect">
            <a:avLst/>
          </a:prstGeom>
        </p:spPr>
        <p:txBody>
          <a:bodyPr wrap="square" lIns="0" tIns="0" rIns="0" bIns="0" rtlCol="0" anchor="t">
            <a:spAutoFit/>
          </a:bodyPr>
          <a:lstStyle/>
          <a:p>
            <a:pPr marL="404497" lvl="1" algn="l">
              <a:lnSpc>
                <a:spcPts val="3360"/>
              </a:lnSpc>
            </a:pPr>
            <a:r>
              <a:rPr lang="en-US" sz="2800" dirty="0">
                <a:solidFill>
                  <a:srgbClr val="006DB0"/>
                </a:solidFill>
                <a:latin typeface="Arial"/>
                <a:ea typeface="Arial"/>
                <a:cs typeface="Arial"/>
                <a:sym typeface="Arial"/>
              </a:rPr>
              <a:t>Some common types of Biases</a:t>
            </a:r>
          </a:p>
          <a:p>
            <a:pPr algn="l">
              <a:lnSpc>
                <a:spcPts val="3360"/>
              </a:lnSpc>
            </a:pPr>
            <a:endParaRPr lang="en-US" sz="2800" dirty="0">
              <a:solidFill>
                <a:srgbClr val="006DB0"/>
              </a:solidFill>
              <a:latin typeface="Arial"/>
              <a:ea typeface="Arial"/>
              <a:cs typeface="Arial"/>
              <a:sym typeface="Arial"/>
            </a:endParaRPr>
          </a:p>
          <a:p>
            <a:pPr algn="l">
              <a:lnSpc>
                <a:spcPts val="3360"/>
              </a:lnSpc>
            </a:pPr>
            <a:endParaRPr lang="en-US" sz="2800" dirty="0">
              <a:solidFill>
                <a:srgbClr val="006DB0"/>
              </a:solidFill>
              <a:latin typeface="Arial"/>
              <a:ea typeface="Arial"/>
              <a:cs typeface="Arial"/>
              <a:sym typeface="Arial"/>
            </a:endParaRPr>
          </a:p>
          <a:p>
            <a:pPr marL="808991" lvl="1" indent="-404496" algn="l">
              <a:lnSpc>
                <a:spcPts val="3360"/>
              </a:lnSpc>
            </a:pPr>
            <a:endParaRPr lang="en-US" sz="2800" dirty="0">
              <a:solidFill>
                <a:srgbClr val="006DB0"/>
              </a:solidFill>
              <a:latin typeface="Arial"/>
              <a:ea typeface="Arial"/>
              <a:cs typeface="Arial"/>
              <a:sym typeface="Arial"/>
            </a:endParaRPr>
          </a:p>
        </p:txBody>
      </p:sp>
      <p:sp>
        <p:nvSpPr>
          <p:cNvPr id="6" name="TextBox 6"/>
          <p:cNvSpPr txBox="1"/>
          <p:nvPr/>
        </p:nvSpPr>
        <p:spPr>
          <a:xfrm>
            <a:off x="8251385" y="9605679"/>
            <a:ext cx="914550" cy="438150"/>
          </a:xfrm>
          <a:prstGeom prst="rect">
            <a:avLst/>
          </a:prstGeom>
        </p:spPr>
        <p:txBody>
          <a:bodyPr lIns="0" tIns="0" rIns="0" bIns="0" rtlCol="0" anchor="t">
            <a:spAutoFit/>
          </a:bodyPr>
          <a:lstStyle/>
          <a:p>
            <a:pPr algn="r">
              <a:lnSpc>
                <a:spcPts val="3120"/>
              </a:lnSpc>
            </a:pPr>
            <a:r>
              <a:rPr lang="en-US" sz="2600" b="1">
                <a:solidFill>
                  <a:srgbClr val="0091EA"/>
                </a:solidFill>
                <a:latin typeface="Arial Bold"/>
                <a:ea typeface="Arial Bold"/>
                <a:cs typeface="Arial Bold"/>
                <a:sym typeface="Arial Bold"/>
              </a:rPr>
              <a:t>10</a:t>
            </a:r>
          </a:p>
        </p:txBody>
      </p:sp>
      <p:pic>
        <p:nvPicPr>
          <p:cNvPr id="1026" name="Picture 2">
            <a:extLst>
              <a:ext uri="{FF2B5EF4-FFF2-40B4-BE49-F238E27FC236}">
                <a16:creationId xmlns:a16="http://schemas.microsoft.com/office/drawing/2014/main" id="{D3F0EDB7-D255-A4C4-A4AE-C3CC2CD820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587"/>
          <a:stretch/>
        </p:blipFill>
        <p:spPr bwMode="auto">
          <a:xfrm>
            <a:off x="4748641" y="1887076"/>
            <a:ext cx="7920037" cy="67550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blue and white logo&#10;&#10;Description automatically generated">
            <a:extLst>
              <a:ext uri="{FF2B5EF4-FFF2-40B4-BE49-F238E27FC236}">
                <a16:creationId xmlns:a16="http://schemas.microsoft.com/office/drawing/2014/main" id="{6A2E165D-C338-4F0B-2211-8ABD5A4E12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08135" y="9445475"/>
            <a:ext cx="1741984" cy="895850"/>
          </a:xfrm>
          <a:prstGeom prst="rect">
            <a:avLst/>
          </a:prstGeom>
        </p:spPr>
      </p:pic>
    </p:spTree>
    <p:extLst>
      <p:ext uri="{BB962C8B-B14F-4D97-AF65-F5344CB8AC3E}">
        <p14:creationId xmlns:p14="http://schemas.microsoft.com/office/powerpoint/2010/main" val="41395283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57734"/>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2130711" y="333375"/>
            <a:ext cx="15254084" cy="615553"/>
          </a:xfrm>
          <a:prstGeom prst="rect">
            <a:avLst/>
          </a:prstGeom>
        </p:spPr>
        <p:txBody>
          <a:bodyPr lIns="0" tIns="0" rIns="0" bIns="0" rtlCol="0" anchor="t">
            <a:spAutoFit/>
          </a:bodyPr>
          <a:lstStyle/>
          <a:p>
            <a:pPr algn="l">
              <a:lnSpc>
                <a:spcPts val="4800"/>
              </a:lnSpc>
            </a:pPr>
            <a:r>
              <a:rPr lang="en-US" sz="4000" dirty="0">
                <a:solidFill>
                  <a:srgbClr val="0091EA"/>
                </a:solidFill>
                <a:latin typeface="Arial"/>
                <a:ea typeface="Arial"/>
                <a:cs typeface="Arial"/>
                <a:sym typeface="Arial"/>
              </a:rPr>
              <a:t>5. Standard Approaches to Mitigate AI Bias </a:t>
            </a:r>
          </a:p>
        </p:txBody>
      </p:sp>
      <p:sp>
        <p:nvSpPr>
          <p:cNvPr id="5" name="TextBox 5"/>
          <p:cNvSpPr txBox="1"/>
          <p:nvPr/>
        </p:nvSpPr>
        <p:spPr>
          <a:xfrm>
            <a:off x="1792328" y="1461405"/>
            <a:ext cx="15557490" cy="8693021"/>
          </a:xfrm>
          <a:prstGeom prst="rect">
            <a:avLst/>
          </a:prstGeom>
        </p:spPr>
        <p:txBody>
          <a:bodyPr lIns="0" tIns="0" rIns="0" bIns="0" rtlCol="0" anchor="t">
            <a:spAutoFit/>
          </a:bodyPr>
          <a:lstStyle/>
          <a:p>
            <a:pPr algn="l">
              <a:lnSpc>
                <a:spcPts val="3360"/>
              </a:lnSpc>
            </a:pPr>
            <a:r>
              <a:rPr lang="en-US" sz="2800" dirty="0">
                <a:solidFill>
                  <a:srgbClr val="006DB0"/>
                </a:solidFill>
                <a:latin typeface="Arial"/>
                <a:ea typeface="Arial"/>
                <a:cs typeface="Arial"/>
                <a:sym typeface="Arial"/>
              </a:rPr>
              <a:t>     Data-Centric Approaches</a:t>
            </a:r>
          </a:p>
          <a:p>
            <a:pPr algn="l">
              <a:lnSpc>
                <a:spcPts val="3360"/>
              </a:lnSpc>
            </a:pPr>
            <a:br>
              <a:rPr lang="en-US" sz="2800" dirty="0">
                <a:solidFill>
                  <a:srgbClr val="006DB0"/>
                </a:solidFill>
                <a:latin typeface="Arial"/>
                <a:ea typeface="Arial Bold"/>
                <a:cs typeface="Arial"/>
                <a:sym typeface="Arial"/>
              </a:rPr>
            </a:br>
            <a:r>
              <a:rPr lang="en-US" sz="2800" dirty="0">
                <a:solidFill>
                  <a:srgbClr val="006DB0"/>
                </a:solidFill>
                <a:latin typeface="Arial"/>
                <a:ea typeface="Arial Bold"/>
                <a:cs typeface="Arial"/>
                <a:sym typeface="Arial"/>
              </a:rPr>
              <a:t>      </a:t>
            </a:r>
            <a:r>
              <a:rPr lang="en-US" sz="2800" b="1" dirty="0">
                <a:solidFill>
                  <a:srgbClr val="006DB0"/>
                </a:solidFill>
                <a:latin typeface="Arial Bold"/>
                <a:ea typeface="Arial Bold"/>
                <a:cs typeface="Arial Bold"/>
                <a:sym typeface="Arial Bold"/>
              </a:rPr>
              <a:t>Data Collection (Preprocessing):</a:t>
            </a:r>
          </a:p>
          <a:p>
            <a:pPr marL="604521" lvl="1" indent="-302261" algn="l">
              <a:lnSpc>
                <a:spcPts val="3360"/>
              </a:lnSpc>
              <a:buFont typeface="Arial"/>
              <a:buChar char="•"/>
            </a:pPr>
            <a:r>
              <a:rPr lang="en-US" sz="2800" dirty="0">
                <a:solidFill>
                  <a:srgbClr val="006DB0"/>
                </a:solidFill>
                <a:latin typeface="Arial"/>
                <a:ea typeface="Arial"/>
                <a:cs typeface="Arial"/>
                <a:sym typeface="Arial"/>
              </a:rPr>
              <a:t>Use balanced datasets or oversampling techniques for underrepresented groups.</a:t>
            </a:r>
          </a:p>
          <a:p>
            <a:pPr marL="604521" lvl="1" indent="-302261" algn="l">
              <a:lnSpc>
                <a:spcPts val="3360"/>
              </a:lnSpc>
              <a:buFont typeface="Arial"/>
              <a:buChar char="•"/>
            </a:pPr>
            <a:r>
              <a:rPr lang="en-US" sz="2800" dirty="0">
                <a:solidFill>
                  <a:srgbClr val="006DB0"/>
                </a:solidFill>
                <a:latin typeface="Arial"/>
                <a:ea typeface="Arial"/>
                <a:cs typeface="Arial"/>
                <a:sym typeface="Arial"/>
              </a:rPr>
              <a:t>Perform de-biasing transformations (</a:t>
            </a:r>
            <a:r>
              <a:rPr lang="en-US" sz="2800" dirty="0" err="1">
                <a:solidFill>
                  <a:srgbClr val="006DB0"/>
                </a:solidFill>
                <a:latin typeface="Arial"/>
                <a:ea typeface="Arial"/>
                <a:cs typeface="Arial"/>
                <a:sym typeface="Arial"/>
              </a:rPr>
              <a:t>eg</a:t>
            </a:r>
            <a:r>
              <a:rPr lang="en-US" sz="2800" dirty="0">
                <a:solidFill>
                  <a:srgbClr val="006DB0"/>
                </a:solidFill>
                <a:latin typeface="Arial"/>
                <a:ea typeface="Arial"/>
                <a:cs typeface="Arial"/>
                <a:sym typeface="Arial"/>
              </a:rPr>
              <a:t>: removing or anonymizing sensitive attributes).</a:t>
            </a:r>
          </a:p>
          <a:p>
            <a:pPr algn="l">
              <a:lnSpc>
                <a:spcPts val="3360"/>
              </a:lnSpc>
            </a:pPr>
            <a:r>
              <a:rPr lang="en-US" sz="2800" dirty="0">
                <a:solidFill>
                  <a:srgbClr val="006DB0"/>
                </a:solidFill>
                <a:latin typeface="Arial"/>
                <a:ea typeface="Arial"/>
                <a:cs typeface="Arial"/>
                <a:sym typeface="Arial"/>
              </a:rPr>
              <a:t>      </a:t>
            </a:r>
          </a:p>
          <a:p>
            <a:pPr algn="l">
              <a:lnSpc>
                <a:spcPts val="3360"/>
              </a:lnSpc>
            </a:pPr>
            <a:r>
              <a:rPr lang="en-US" sz="2800" dirty="0">
                <a:solidFill>
                  <a:srgbClr val="006DB0"/>
                </a:solidFill>
                <a:latin typeface="Arial"/>
                <a:ea typeface="Arial"/>
                <a:cs typeface="Arial"/>
                <a:sym typeface="Arial"/>
              </a:rPr>
              <a:t>      </a:t>
            </a:r>
            <a:r>
              <a:rPr lang="en-US" sz="2800" b="1" dirty="0">
                <a:solidFill>
                  <a:srgbClr val="006DB0"/>
                </a:solidFill>
                <a:latin typeface="Arial Bold"/>
                <a:ea typeface="Arial Bold"/>
                <a:cs typeface="Arial Bold"/>
                <a:sym typeface="Arial Bold"/>
              </a:rPr>
              <a:t>Algorithmic Approach (In-processing)</a:t>
            </a:r>
          </a:p>
          <a:p>
            <a:pPr algn="l">
              <a:lnSpc>
                <a:spcPts val="3360"/>
              </a:lnSpc>
            </a:pPr>
            <a:r>
              <a:rPr lang="en-US" sz="2800" dirty="0">
                <a:solidFill>
                  <a:srgbClr val="006DB0"/>
                </a:solidFill>
                <a:latin typeface="Arial"/>
                <a:ea typeface="Arial"/>
                <a:cs typeface="Arial"/>
                <a:sym typeface="Arial"/>
              </a:rPr>
              <a:t>      Fairness-Constrained Learning:</a:t>
            </a:r>
          </a:p>
          <a:p>
            <a:pPr marL="604521" lvl="1" indent="-302261" algn="l">
              <a:lnSpc>
                <a:spcPts val="3360"/>
              </a:lnSpc>
              <a:buFont typeface="Arial"/>
              <a:buChar char="•"/>
            </a:pPr>
            <a:r>
              <a:rPr lang="en-US" sz="2800" dirty="0">
                <a:solidFill>
                  <a:srgbClr val="006DB0"/>
                </a:solidFill>
                <a:latin typeface="Arial"/>
                <a:ea typeface="Arial"/>
                <a:cs typeface="Arial"/>
                <a:sym typeface="Arial"/>
              </a:rPr>
              <a:t>Incorporate fairness metrics (e.g., demographic parity, equalized odds) into the training objective.</a:t>
            </a:r>
          </a:p>
          <a:p>
            <a:pPr marL="604521" lvl="1" indent="-302261" algn="l">
              <a:lnSpc>
                <a:spcPts val="3360"/>
              </a:lnSpc>
              <a:buFont typeface="Arial"/>
              <a:buChar char="•"/>
            </a:pPr>
            <a:r>
              <a:rPr lang="en-US" sz="2800" dirty="0">
                <a:solidFill>
                  <a:srgbClr val="006DB0"/>
                </a:solidFill>
                <a:latin typeface="Arial"/>
                <a:ea typeface="Arial"/>
                <a:cs typeface="Arial"/>
                <a:sym typeface="Arial"/>
              </a:rPr>
              <a:t>Example: Adjust predictions to ensure false positive rates are equitable across demographic groups.</a:t>
            </a:r>
          </a:p>
          <a:p>
            <a:pPr algn="l">
              <a:lnSpc>
                <a:spcPts val="3360"/>
              </a:lnSpc>
            </a:pPr>
            <a:r>
              <a:rPr lang="en-US" sz="2800" dirty="0">
                <a:solidFill>
                  <a:srgbClr val="006DB0"/>
                </a:solidFill>
                <a:latin typeface="Arial"/>
                <a:ea typeface="Arial"/>
                <a:cs typeface="Arial"/>
                <a:sym typeface="Arial"/>
              </a:rPr>
              <a:t>      </a:t>
            </a:r>
          </a:p>
          <a:p>
            <a:pPr algn="l">
              <a:lnSpc>
                <a:spcPts val="3360"/>
              </a:lnSpc>
            </a:pPr>
            <a:r>
              <a:rPr lang="en-US" sz="2800" dirty="0">
                <a:solidFill>
                  <a:srgbClr val="006DB0"/>
                </a:solidFill>
                <a:latin typeface="Arial"/>
                <a:ea typeface="Arial"/>
                <a:cs typeface="Arial"/>
                <a:sym typeface="Arial"/>
              </a:rPr>
              <a:t>      </a:t>
            </a:r>
            <a:r>
              <a:rPr lang="en-US" sz="2800" b="1" dirty="0">
                <a:solidFill>
                  <a:srgbClr val="006DB0"/>
                </a:solidFill>
                <a:latin typeface="Arial Bold"/>
                <a:ea typeface="Arial Bold"/>
                <a:cs typeface="Arial Bold"/>
                <a:sym typeface="Arial Bold"/>
              </a:rPr>
              <a:t>Auditing &amp; Explainability (Post-processing )</a:t>
            </a:r>
          </a:p>
          <a:p>
            <a:pPr marL="604521" lvl="1" indent="-302261" algn="l">
              <a:lnSpc>
                <a:spcPts val="3360"/>
              </a:lnSpc>
              <a:buFont typeface="Arial"/>
              <a:buChar char="•"/>
            </a:pPr>
            <a:r>
              <a:rPr lang="en-US" sz="2800" dirty="0">
                <a:solidFill>
                  <a:srgbClr val="006DB0"/>
                </a:solidFill>
                <a:latin typeface="Arial"/>
                <a:ea typeface="Arial"/>
                <a:cs typeface="Arial"/>
                <a:sym typeface="Arial"/>
              </a:rPr>
              <a:t>Interpretability Tools: LIME, SHAP, or integrated gradients to highlight which features are most influential in a decision.</a:t>
            </a:r>
          </a:p>
          <a:p>
            <a:pPr marL="604521" lvl="1" indent="-302261" algn="l">
              <a:lnSpc>
                <a:spcPts val="3360"/>
              </a:lnSpc>
              <a:buFont typeface="Arial"/>
              <a:buChar char="•"/>
            </a:pPr>
            <a:r>
              <a:rPr lang="en-US" sz="2800" dirty="0">
                <a:solidFill>
                  <a:srgbClr val="006DB0"/>
                </a:solidFill>
                <a:latin typeface="Arial"/>
                <a:ea typeface="Arial"/>
                <a:cs typeface="Arial"/>
                <a:sym typeface="Arial"/>
              </a:rPr>
              <a:t>Fairness Dashboards &amp; Toolkits: IBM AI Fairness 360, Microsoft </a:t>
            </a:r>
            <a:r>
              <a:rPr lang="en-US" sz="2800" dirty="0" err="1">
                <a:solidFill>
                  <a:srgbClr val="006DB0"/>
                </a:solidFill>
                <a:latin typeface="Arial"/>
                <a:ea typeface="Arial"/>
                <a:cs typeface="Arial"/>
                <a:sym typeface="Arial"/>
              </a:rPr>
              <a:t>Fairlearn</a:t>
            </a:r>
            <a:r>
              <a:rPr lang="en-US" sz="2800" dirty="0">
                <a:solidFill>
                  <a:srgbClr val="006DB0"/>
                </a:solidFill>
                <a:latin typeface="Arial"/>
                <a:ea typeface="Arial"/>
                <a:cs typeface="Arial"/>
                <a:sym typeface="Arial"/>
              </a:rPr>
              <a:t>, and Google’s Responsible AI toolkit offer metrics and visualizations to diagnose biases.</a:t>
            </a:r>
          </a:p>
          <a:p>
            <a:pPr algn="l">
              <a:lnSpc>
                <a:spcPts val="3360"/>
              </a:lnSpc>
            </a:pPr>
            <a:endParaRPr lang="en-US" sz="2800" dirty="0">
              <a:solidFill>
                <a:srgbClr val="006DB0"/>
              </a:solidFill>
              <a:latin typeface="Arial"/>
              <a:ea typeface="Arial"/>
              <a:cs typeface="Arial"/>
              <a:sym typeface="Arial"/>
            </a:endParaRPr>
          </a:p>
          <a:p>
            <a:pPr algn="l">
              <a:lnSpc>
                <a:spcPts val="3360"/>
              </a:lnSpc>
            </a:pPr>
            <a:endParaRPr lang="en-US" sz="2800" dirty="0">
              <a:solidFill>
                <a:srgbClr val="006DB0"/>
              </a:solidFill>
              <a:latin typeface="Arial"/>
              <a:ea typeface="Arial"/>
              <a:cs typeface="Arial"/>
              <a:sym typeface="Arial"/>
            </a:endParaRPr>
          </a:p>
        </p:txBody>
      </p:sp>
      <p:sp>
        <p:nvSpPr>
          <p:cNvPr id="6" name="TextBox 6"/>
          <p:cNvSpPr txBox="1"/>
          <p:nvPr/>
        </p:nvSpPr>
        <p:spPr>
          <a:xfrm>
            <a:off x="8251385" y="9605679"/>
            <a:ext cx="914550" cy="438150"/>
          </a:xfrm>
          <a:prstGeom prst="rect">
            <a:avLst/>
          </a:prstGeom>
        </p:spPr>
        <p:txBody>
          <a:bodyPr lIns="0" tIns="0" rIns="0" bIns="0" rtlCol="0" anchor="t">
            <a:spAutoFit/>
          </a:bodyPr>
          <a:lstStyle/>
          <a:p>
            <a:pPr algn="r">
              <a:lnSpc>
                <a:spcPts val="3120"/>
              </a:lnSpc>
            </a:pPr>
            <a:r>
              <a:rPr lang="en-US" sz="2600" b="1">
                <a:solidFill>
                  <a:srgbClr val="0091EA"/>
                </a:solidFill>
                <a:latin typeface="Arial Bold"/>
                <a:ea typeface="Arial Bold"/>
                <a:cs typeface="Arial Bold"/>
                <a:sym typeface="Arial Bold"/>
              </a:rPr>
              <a:t>11</a:t>
            </a:r>
          </a:p>
        </p:txBody>
      </p:sp>
      <p:pic>
        <p:nvPicPr>
          <p:cNvPr id="7" name="Picture 6" descr="A blue and white logo&#10;&#10;Description automatically generated">
            <a:extLst>
              <a:ext uri="{FF2B5EF4-FFF2-40B4-BE49-F238E27FC236}">
                <a16:creationId xmlns:a16="http://schemas.microsoft.com/office/drawing/2014/main" id="{E755A6C1-CD4C-FC6C-A5BD-16F4D49139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08135" y="9445475"/>
            <a:ext cx="1741984" cy="895850"/>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19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8251385" y="9605679"/>
            <a:ext cx="914550" cy="438150"/>
          </a:xfrm>
          <a:prstGeom prst="rect">
            <a:avLst/>
          </a:prstGeom>
        </p:spPr>
        <p:txBody>
          <a:bodyPr lIns="0" tIns="0" rIns="0" bIns="0" rtlCol="0" anchor="t">
            <a:spAutoFit/>
          </a:bodyPr>
          <a:lstStyle/>
          <a:p>
            <a:pPr algn="r">
              <a:lnSpc>
                <a:spcPts val="3120"/>
              </a:lnSpc>
            </a:pPr>
            <a:r>
              <a:rPr lang="en-US" sz="2600" b="1">
                <a:solidFill>
                  <a:srgbClr val="0091EA"/>
                </a:solidFill>
                <a:latin typeface="Arial Bold"/>
                <a:ea typeface="Arial Bold"/>
                <a:cs typeface="Arial Bold"/>
                <a:sym typeface="Arial Bold"/>
              </a:rPr>
              <a:t>12</a:t>
            </a:r>
          </a:p>
        </p:txBody>
      </p:sp>
      <p:pic>
        <p:nvPicPr>
          <p:cNvPr id="7" name="Picture 6" descr="A diagram of a funnel&#10;&#10;Description automatically generated">
            <a:extLst>
              <a:ext uri="{FF2B5EF4-FFF2-40B4-BE49-F238E27FC236}">
                <a16:creationId xmlns:a16="http://schemas.microsoft.com/office/drawing/2014/main" id="{1FE299EC-8080-8661-55D2-A4520FF84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7058" y="1538913"/>
            <a:ext cx="8903203" cy="7209174"/>
          </a:xfrm>
          <a:prstGeom prst="rect">
            <a:avLst/>
          </a:prstGeom>
        </p:spPr>
      </p:pic>
      <p:pic>
        <p:nvPicPr>
          <p:cNvPr id="8" name="Picture 7" descr="A blue and white logo&#10;&#10;Description automatically generated">
            <a:extLst>
              <a:ext uri="{FF2B5EF4-FFF2-40B4-BE49-F238E27FC236}">
                <a16:creationId xmlns:a16="http://schemas.microsoft.com/office/drawing/2014/main" id="{6F2B37D8-DA34-9FAE-24FE-11F4FAECCA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08135" y="9445475"/>
            <a:ext cx="1741984" cy="895850"/>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2130711" y="333375"/>
            <a:ext cx="15254084" cy="615553"/>
          </a:xfrm>
          <a:prstGeom prst="rect">
            <a:avLst/>
          </a:prstGeom>
        </p:spPr>
        <p:txBody>
          <a:bodyPr lIns="0" tIns="0" rIns="0" bIns="0" rtlCol="0" anchor="t">
            <a:spAutoFit/>
          </a:bodyPr>
          <a:lstStyle/>
          <a:p>
            <a:pPr algn="l">
              <a:lnSpc>
                <a:spcPts val="4800"/>
              </a:lnSpc>
            </a:pPr>
            <a:r>
              <a:rPr lang="en-US" sz="4000" dirty="0">
                <a:solidFill>
                  <a:srgbClr val="0091EA"/>
                </a:solidFill>
                <a:latin typeface="Arial"/>
                <a:ea typeface="Arial"/>
                <a:cs typeface="Arial"/>
                <a:sym typeface="Arial"/>
              </a:rPr>
              <a:t>6. Combining Symbolic &amp; </a:t>
            </a:r>
            <a:r>
              <a:rPr lang="en-US" sz="4000" dirty="0" err="1">
                <a:solidFill>
                  <a:srgbClr val="0091EA"/>
                </a:solidFill>
                <a:latin typeface="Arial"/>
                <a:ea typeface="Arial"/>
                <a:cs typeface="Arial"/>
                <a:sym typeface="Arial"/>
              </a:rPr>
              <a:t>Subsymbolic</a:t>
            </a:r>
            <a:r>
              <a:rPr lang="en-US" sz="4000" dirty="0">
                <a:solidFill>
                  <a:srgbClr val="0091EA"/>
                </a:solidFill>
                <a:latin typeface="Arial"/>
                <a:ea typeface="Arial"/>
                <a:cs typeface="Arial"/>
                <a:sym typeface="Arial"/>
              </a:rPr>
              <a:t> AI</a:t>
            </a:r>
          </a:p>
        </p:txBody>
      </p:sp>
      <p:sp>
        <p:nvSpPr>
          <p:cNvPr id="5" name="Freeform 5"/>
          <p:cNvSpPr/>
          <p:nvPr/>
        </p:nvSpPr>
        <p:spPr>
          <a:xfrm>
            <a:off x="6617142" y="6897606"/>
            <a:ext cx="4884743" cy="3563423"/>
          </a:xfrm>
          <a:custGeom>
            <a:avLst/>
            <a:gdLst/>
            <a:ahLst/>
            <a:cxnLst/>
            <a:rect l="l" t="t" r="r" b="b"/>
            <a:pathLst>
              <a:path w="4884743" h="3563423">
                <a:moveTo>
                  <a:pt x="0" y="0"/>
                </a:moveTo>
                <a:lnTo>
                  <a:pt x="4884742" y="0"/>
                </a:lnTo>
                <a:lnTo>
                  <a:pt x="4884742" y="3563423"/>
                </a:lnTo>
                <a:lnTo>
                  <a:pt x="0" y="3563423"/>
                </a:lnTo>
                <a:lnTo>
                  <a:pt x="0" y="0"/>
                </a:lnTo>
                <a:close/>
              </a:path>
            </a:pathLst>
          </a:custGeom>
          <a:blipFill>
            <a:blip r:embed="rId4"/>
            <a:stretch>
              <a:fillRect l="-35805" t="-14653" r="-62562" b="-79771"/>
            </a:stretch>
          </a:blipFill>
        </p:spPr>
        <p:txBody>
          <a:bodyPr/>
          <a:lstStyle/>
          <a:p>
            <a:endParaRPr lang="en-US"/>
          </a:p>
        </p:txBody>
      </p:sp>
      <p:sp>
        <p:nvSpPr>
          <p:cNvPr id="6" name="TextBox 6"/>
          <p:cNvSpPr txBox="1"/>
          <p:nvPr/>
        </p:nvSpPr>
        <p:spPr>
          <a:xfrm>
            <a:off x="2130711" y="1322482"/>
            <a:ext cx="12965855" cy="9138547"/>
          </a:xfrm>
          <a:prstGeom prst="rect">
            <a:avLst/>
          </a:prstGeom>
        </p:spPr>
        <p:txBody>
          <a:bodyPr lIns="0" tIns="0" rIns="0" bIns="0" rtlCol="0" anchor="t">
            <a:spAutoFit/>
          </a:bodyPr>
          <a:lstStyle/>
          <a:p>
            <a:pPr algn="l">
              <a:lnSpc>
                <a:spcPts val="2800"/>
              </a:lnSpc>
            </a:pPr>
            <a:r>
              <a:rPr lang="en-US" sz="2333">
                <a:solidFill>
                  <a:srgbClr val="006DB0"/>
                </a:solidFill>
                <a:latin typeface="Arial"/>
                <a:ea typeface="Arial"/>
                <a:cs typeface="Arial"/>
                <a:sym typeface="Arial"/>
              </a:rPr>
              <a:t>      </a:t>
            </a:r>
            <a:r>
              <a:rPr lang="en-US" sz="2333" b="1">
                <a:solidFill>
                  <a:srgbClr val="006DB0"/>
                </a:solidFill>
                <a:latin typeface="Arial Bold"/>
                <a:ea typeface="Arial Bold"/>
                <a:cs typeface="Arial Bold"/>
                <a:sym typeface="Arial Bold"/>
              </a:rPr>
              <a:t>A Hybrid Approach</a:t>
            </a:r>
          </a:p>
          <a:p>
            <a:pPr algn="l">
              <a:lnSpc>
                <a:spcPts val="2800"/>
              </a:lnSpc>
            </a:pPr>
            <a:endParaRPr lang="en-US" sz="2333" b="1">
              <a:solidFill>
                <a:srgbClr val="006DB0"/>
              </a:solidFill>
              <a:latin typeface="Arial Bold"/>
              <a:ea typeface="Arial Bold"/>
              <a:cs typeface="Arial Bold"/>
              <a:sym typeface="Arial Bold"/>
            </a:endParaRPr>
          </a:p>
          <a:p>
            <a:pPr algn="l">
              <a:lnSpc>
                <a:spcPts val="2800"/>
              </a:lnSpc>
            </a:pPr>
            <a:r>
              <a:rPr lang="en-US" sz="2333">
                <a:solidFill>
                  <a:srgbClr val="006DB0"/>
                </a:solidFill>
                <a:latin typeface="Arial"/>
                <a:ea typeface="Arial"/>
                <a:cs typeface="Arial"/>
                <a:sym typeface="Arial"/>
              </a:rPr>
              <a:t>      </a:t>
            </a:r>
            <a:r>
              <a:rPr lang="en-US" sz="2333" b="1">
                <a:solidFill>
                  <a:srgbClr val="006DB0"/>
                </a:solidFill>
                <a:latin typeface="Arial Bold"/>
                <a:ea typeface="Arial Bold"/>
                <a:cs typeface="Arial Bold"/>
                <a:sym typeface="Arial Bold"/>
              </a:rPr>
              <a:t>Complimentary Strengths </a:t>
            </a:r>
          </a:p>
          <a:p>
            <a:pPr marL="503817" lvl="1" indent="-251909" algn="l">
              <a:lnSpc>
                <a:spcPts val="2800"/>
              </a:lnSpc>
              <a:buFont typeface="Arial"/>
              <a:buChar char="•"/>
            </a:pPr>
            <a:r>
              <a:rPr lang="en-US" sz="2333">
                <a:solidFill>
                  <a:srgbClr val="006DB0"/>
                </a:solidFill>
                <a:latin typeface="Arial"/>
                <a:ea typeface="Arial"/>
                <a:cs typeface="Arial"/>
                <a:sym typeface="Arial"/>
              </a:rPr>
              <a:t>Symbolic AI =&gt; explicit, logical constraints about fairness, ethical principles, or legal compliance.</a:t>
            </a:r>
          </a:p>
          <a:p>
            <a:pPr marL="503817" lvl="1" indent="-251909" algn="l">
              <a:lnSpc>
                <a:spcPts val="2800"/>
              </a:lnSpc>
              <a:buFont typeface="Arial"/>
              <a:buChar char="•"/>
            </a:pPr>
            <a:r>
              <a:rPr lang="en-US" sz="2333">
                <a:solidFill>
                  <a:srgbClr val="006DB0"/>
                </a:solidFill>
                <a:latin typeface="Arial"/>
                <a:ea typeface="Arial"/>
                <a:cs typeface="Arial"/>
                <a:sym typeface="Arial"/>
              </a:rPr>
              <a:t>Sub-symbolic AI =&gt; excels at pattern discovery and handling high-dimensional data.</a:t>
            </a:r>
          </a:p>
          <a:p>
            <a:pPr algn="l">
              <a:lnSpc>
                <a:spcPts val="2800"/>
              </a:lnSpc>
            </a:pPr>
            <a:endParaRPr lang="en-US" sz="2333">
              <a:solidFill>
                <a:srgbClr val="006DB0"/>
              </a:solidFill>
              <a:latin typeface="Arial"/>
              <a:ea typeface="Arial"/>
              <a:cs typeface="Arial"/>
              <a:sym typeface="Arial"/>
            </a:endParaRPr>
          </a:p>
          <a:p>
            <a:pPr algn="l">
              <a:lnSpc>
                <a:spcPts val="2800"/>
              </a:lnSpc>
            </a:pPr>
            <a:r>
              <a:rPr lang="en-US" sz="2333">
                <a:solidFill>
                  <a:srgbClr val="006DB0"/>
                </a:solidFill>
                <a:latin typeface="Arial"/>
                <a:ea typeface="Arial"/>
                <a:cs typeface="Arial"/>
                <a:sym typeface="Arial"/>
              </a:rPr>
              <a:t>      </a:t>
            </a:r>
            <a:r>
              <a:rPr lang="en-US" sz="2333" b="1">
                <a:solidFill>
                  <a:srgbClr val="006DB0"/>
                </a:solidFill>
                <a:latin typeface="Arial Bold"/>
                <a:ea typeface="Arial Bold"/>
                <a:cs typeface="Arial Bold"/>
                <a:sym typeface="Arial Bold"/>
              </a:rPr>
              <a:t>Mitigating Bias</a:t>
            </a:r>
          </a:p>
          <a:p>
            <a:pPr marL="503817" lvl="1" indent="-251909" algn="l">
              <a:lnSpc>
                <a:spcPts val="2800"/>
              </a:lnSpc>
              <a:buFont typeface="Arial"/>
              <a:buChar char="•"/>
            </a:pPr>
            <a:r>
              <a:rPr lang="en-US" sz="2333">
                <a:solidFill>
                  <a:srgbClr val="006DB0"/>
                </a:solidFill>
                <a:latin typeface="Arial"/>
                <a:ea typeface="Arial"/>
                <a:cs typeface="Arial"/>
                <a:sym typeface="Arial"/>
              </a:rPr>
              <a:t>Rule-Based Fairness Constraints</a:t>
            </a:r>
          </a:p>
          <a:p>
            <a:pPr marL="1007635" lvl="2" indent="-335878" algn="l">
              <a:lnSpc>
                <a:spcPts val="2800"/>
              </a:lnSpc>
              <a:buFont typeface="Arial"/>
              <a:buChar char="⚬"/>
            </a:pPr>
            <a:r>
              <a:rPr lang="en-US" sz="2333">
                <a:solidFill>
                  <a:srgbClr val="006DB0"/>
                </a:solidFill>
                <a:latin typeface="Arial"/>
                <a:ea typeface="Arial"/>
                <a:cs typeface="Arial"/>
                <a:sym typeface="Arial"/>
              </a:rPr>
              <a:t> Use Symbolic logic </a:t>
            </a:r>
          </a:p>
          <a:p>
            <a:pPr marL="1007635" lvl="2" indent="-335878" algn="l">
              <a:lnSpc>
                <a:spcPts val="2800"/>
              </a:lnSpc>
              <a:buFont typeface="Arial"/>
              <a:buChar char="⚬"/>
            </a:pPr>
            <a:r>
              <a:rPr lang="en-US" sz="2333">
                <a:solidFill>
                  <a:srgbClr val="006DB0"/>
                </a:solidFill>
                <a:latin typeface="Arial"/>
                <a:ea typeface="Arial"/>
                <a:cs typeface="Arial"/>
                <a:sym typeface="Arial"/>
              </a:rPr>
              <a:t> define rules</a:t>
            </a:r>
          </a:p>
          <a:p>
            <a:pPr marL="1007635" lvl="2" indent="-335878" algn="l">
              <a:lnSpc>
                <a:spcPts val="2800"/>
              </a:lnSpc>
              <a:buFont typeface="Arial"/>
              <a:buChar char="⚬"/>
            </a:pPr>
            <a:r>
              <a:rPr lang="en-US" sz="2333">
                <a:solidFill>
                  <a:srgbClr val="006DB0"/>
                </a:solidFill>
                <a:latin typeface="Arial"/>
                <a:ea typeface="Arial"/>
                <a:cs typeface="Arial"/>
                <a:sym typeface="Arial"/>
              </a:rPr>
              <a:t>eg: “candidates with equivalent qualifications must have comparable scores regardless of demographic group”</a:t>
            </a:r>
          </a:p>
          <a:p>
            <a:pPr marL="503817" lvl="1" indent="-251909" algn="l">
              <a:lnSpc>
                <a:spcPts val="2800"/>
              </a:lnSpc>
              <a:buFont typeface="Arial"/>
              <a:buChar char="•"/>
            </a:pPr>
            <a:r>
              <a:rPr lang="en-US" sz="2333">
                <a:solidFill>
                  <a:srgbClr val="006DB0"/>
                </a:solidFill>
                <a:latin typeface="Arial"/>
                <a:ea typeface="Arial"/>
                <a:cs typeface="Arial"/>
                <a:sym typeface="Arial"/>
              </a:rPr>
              <a:t>Data-Driven Insight</a:t>
            </a:r>
          </a:p>
          <a:p>
            <a:pPr marL="1007635" lvl="2" indent="-335878" algn="l">
              <a:lnSpc>
                <a:spcPts val="2800"/>
              </a:lnSpc>
              <a:buFont typeface="Arial"/>
              <a:buChar char="⚬"/>
            </a:pPr>
            <a:r>
              <a:rPr lang="en-US" sz="2333">
                <a:solidFill>
                  <a:srgbClr val="006DB0"/>
                </a:solidFill>
                <a:latin typeface="Arial"/>
                <a:ea typeface="Arial"/>
                <a:cs typeface="Arial"/>
                <a:sym typeface="Arial"/>
              </a:rPr>
              <a:t>Neural networks can detect complex, non-obvious relationships</a:t>
            </a:r>
          </a:p>
          <a:p>
            <a:pPr marL="1007635" lvl="2" indent="-335878" algn="l">
              <a:lnSpc>
                <a:spcPts val="2800"/>
              </a:lnSpc>
              <a:buFont typeface="Arial"/>
              <a:buChar char="⚬"/>
            </a:pPr>
            <a:r>
              <a:rPr lang="en-US" sz="2333">
                <a:solidFill>
                  <a:srgbClr val="006DB0"/>
                </a:solidFill>
                <a:latin typeface="Arial"/>
                <a:ea typeface="Arial"/>
                <a:cs typeface="Arial"/>
                <a:sym typeface="Arial"/>
              </a:rPr>
              <a:t>Guided by symbolic logic to avoid discrimination</a:t>
            </a:r>
          </a:p>
          <a:p>
            <a:pPr algn="l">
              <a:lnSpc>
                <a:spcPts val="2800"/>
              </a:lnSpc>
            </a:pPr>
            <a:endParaRPr lang="en-US" sz="2333">
              <a:solidFill>
                <a:srgbClr val="006DB0"/>
              </a:solidFill>
              <a:latin typeface="Arial"/>
              <a:ea typeface="Arial"/>
              <a:cs typeface="Arial"/>
              <a:sym typeface="Arial"/>
            </a:endParaRPr>
          </a:p>
          <a:p>
            <a:pPr algn="l">
              <a:lnSpc>
                <a:spcPts val="2800"/>
              </a:lnSpc>
            </a:pPr>
            <a:endParaRPr lang="en-US" sz="2333">
              <a:solidFill>
                <a:srgbClr val="006DB0"/>
              </a:solidFill>
              <a:latin typeface="Arial"/>
              <a:ea typeface="Arial"/>
              <a:cs typeface="Arial"/>
              <a:sym typeface="Arial"/>
            </a:endParaRPr>
          </a:p>
          <a:p>
            <a:pPr algn="l">
              <a:lnSpc>
                <a:spcPts val="2800"/>
              </a:lnSpc>
            </a:pPr>
            <a:endParaRPr lang="en-US" sz="2333">
              <a:solidFill>
                <a:srgbClr val="006DB0"/>
              </a:solidFill>
              <a:latin typeface="Arial"/>
              <a:ea typeface="Arial"/>
              <a:cs typeface="Arial"/>
              <a:sym typeface="Arial"/>
            </a:endParaRPr>
          </a:p>
          <a:p>
            <a:pPr algn="l">
              <a:lnSpc>
                <a:spcPts val="2800"/>
              </a:lnSpc>
            </a:pPr>
            <a:endParaRPr lang="en-US" sz="2333">
              <a:solidFill>
                <a:srgbClr val="006DB0"/>
              </a:solidFill>
              <a:latin typeface="Arial"/>
              <a:ea typeface="Arial"/>
              <a:cs typeface="Arial"/>
              <a:sym typeface="Arial"/>
            </a:endParaRPr>
          </a:p>
          <a:p>
            <a:pPr algn="l">
              <a:lnSpc>
                <a:spcPts val="2800"/>
              </a:lnSpc>
            </a:pPr>
            <a:endParaRPr lang="en-US" sz="2333">
              <a:solidFill>
                <a:srgbClr val="006DB0"/>
              </a:solidFill>
              <a:latin typeface="Arial"/>
              <a:ea typeface="Arial"/>
              <a:cs typeface="Arial"/>
              <a:sym typeface="Arial"/>
            </a:endParaRPr>
          </a:p>
          <a:p>
            <a:pPr algn="l">
              <a:lnSpc>
                <a:spcPts val="2800"/>
              </a:lnSpc>
            </a:pPr>
            <a:r>
              <a:rPr lang="en-US" sz="2333">
                <a:solidFill>
                  <a:srgbClr val="006DB0"/>
                </a:solidFill>
                <a:latin typeface="Arial"/>
                <a:ea typeface="Arial"/>
                <a:cs typeface="Arial"/>
                <a:sym typeface="Arial"/>
              </a:rPr>
              <a:t>      </a:t>
            </a:r>
          </a:p>
          <a:p>
            <a:pPr algn="l">
              <a:lnSpc>
                <a:spcPts val="2800"/>
              </a:lnSpc>
            </a:pPr>
            <a:r>
              <a:rPr lang="en-US" sz="2333">
                <a:solidFill>
                  <a:srgbClr val="006DB0"/>
                </a:solidFill>
                <a:latin typeface="Arial"/>
                <a:ea typeface="Arial"/>
                <a:cs typeface="Arial"/>
                <a:sym typeface="Arial"/>
              </a:rPr>
              <a:t>    </a:t>
            </a:r>
          </a:p>
          <a:p>
            <a:pPr algn="l">
              <a:lnSpc>
                <a:spcPts val="2800"/>
              </a:lnSpc>
            </a:pPr>
            <a:endParaRPr lang="en-US" sz="2333">
              <a:solidFill>
                <a:srgbClr val="006DB0"/>
              </a:solidFill>
              <a:latin typeface="Arial"/>
              <a:ea typeface="Arial"/>
              <a:cs typeface="Arial"/>
              <a:sym typeface="Arial"/>
            </a:endParaRPr>
          </a:p>
          <a:p>
            <a:pPr algn="l">
              <a:lnSpc>
                <a:spcPts val="2800"/>
              </a:lnSpc>
            </a:pPr>
            <a:endParaRPr lang="en-US" sz="2333">
              <a:solidFill>
                <a:srgbClr val="006DB0"/>
              </a:solidFill>
              <a:latin typeface="Arial"/>
              <a:ea typeface="Arial"/>
              <a:cs typeface="Arial"/>
              <a:sym typeface="Arial"/>
            </a:endParaRPr>
          </a:p>
          <a:p>
            <a:pPr algn="l">
              <a:lnSpc>
                <a:spcPts val="2800"/>
              </a:lnSpc>
            </a:pPr>
            <a:endParaRPr lang="en-US" sz="2333">
              <a:solidFill>
                <a:srgbClr val="006DB0"/>
              </a:solidFill>
              <a:latin typeface="Arial"/>
              <a:ea typeface="Arial"/>
              <a:cs typeface="Arial"/>
              <a:sym typeface="Arial"/>
            </a:endParaRPr>
          </a:p>
        </p:txBody>
      </p:sp>
      <p:sp>
        <p:nvSpPr>
          <p:cNvPr id="7" name="TextBox 7"/>
          <p:cNvSpPr txBox="1"/>
          <p:nvPr/>
        </p:nvSpPr>
        <p:spPr>
          <a:xfrm>
            <a:off x="8251385" y="9605679"/>
            <a:ext cx="914550" cy="438150"/>
          </a:xfrm>
          <a:prstGeom prst="rect">
            <a:avLst/>
          </a:prstGeom>
        </p:spPr>
        <p:txBody>
          <a:bodyPr lIns="0" tIns="0" rIns="0" bIns="0" rtlCol="0" anchor="t">
            <a:spAutoFit/>
          </a:bodyPr>
          <a:lstStyle/>
          <a:p>
            <a:pPr algn="r">
              <a:lnSpc>
                <a:spcPts val="3120"/>
              </a:lnSpc>
            </a:pPr>
            <a:r>
              <a:rPr lang="en-US" sz="2600" b="1">
                <a:solidFill>
                  <a:srgbClr val="0091EA"/>
                </a:solidFill>
                <a:latin typeface="Arial Bold"/>
                <a:ea typeface="Arial Bold"/>
                <a:cs typeface="Arial Bold"/>
                <a:sym typeface="Arial Bold"/>
              </a:rPr>
              <a:t>13</a:t>
            </a:r>
          </a:p>
        </p:txBody>
      </p:sp>
      <p:sp>
        <p:nvSpPr>
          <p:cNvPr id="8" name="TextBox 8"/>
          <p:cNvSpPr txBox="1"/>
          <p:nvPr/>
        </p:nvSpPr>
        <p:spPr>
          <a:xfrm>
            <a:off x="4828802" y="8259041"/>
            <a:ext cx="2088368" cy="317500"/>
          </a:xfrm>
          <a:prstGeom prst="rect">
            <a:avLst/>
          </a:prstGeom>
        </p:spPr>
        <p:txBody>
          <a:bodyPr lIns="0" tIns="0" rIns="0" bIns="0" rtlCol="0" anchor="t">
            <a:spAutoFit/>
          </a:bodyPr>
          <a:lstStyle/>
          <a:p>
            <a:pPr algn="ctr">
              <a:lnSpc>
                <a:spcPts val="2280"/>
              </a:lnSpc>
              <a:spcBef>
                <a:spcPct val="0"/>
              </a:spcBef>
            </a:pPr>
            <a:r>
              <a:rPr lang="en-US" sz="1900">
                <a:solidFill>
                  <a:srgbClr val="003E7A"/>
                </a:solidFill>
                <a:latin typeface="Arial"/>
                <a:ea typeface="Arial"/>
                <a:cs typeface="Arial"/>
                <a:sym typeface="Arial"/>
              </a:rPr>
              <a:t>Symbolic AI</a:t>
            </a:r>
          </a:p>
        </p:txBody>
      </p:sp>
      <p:sp>
        <p:nvSpPr>
          <p:cNvPr id="9" name="TextBox 9"/>
          <p:cNvSpPr txBox="1"/>
          <p:nvPr/>
        </p:nvSpPr>
        <p:spPr>
          <a:xfrm>
            <a:off x="11370830" y="8259041"/>
            <a:ext cx="2088368" cy="317500"/>
          </a:xfrm>
          <a:prstGeom prst="rect">
            <a:avLst/>
          </a:prstGeom>
        </p:spPr>
        <p:txBody>
          <a:bodyPr lIns="0" tIns="0" rIns="0" bIns="0" rtlCol="0" anchor="t">
            <a:spAutoFit/>
          </a:bodyPr>
          <a:lstStyle/>
          <a:p>
            <a:pPr algn="ctr">
              <a:lnSpc>
                <a:spcPts val="2280"/>
              </a:lnSpc>
              <a:spcBef>
                <a:spcPct val="0"/>
              </a:spcBef>
            </a:pPr>
            <a:r>
              <a:rPr lang="en-US" sz="1900">
                <a:solidFill>
                  <a:srgbClr val="003E7A"/>
                </a:solidFill>
                <a:latin typeface="Arial"/>
                <a:ea typeface="Arial"/>
                <a:cs typeface="Arial"/>
                <a:sym typeface="Arial"/>
              </a:rPr>
              <a:t>Sub Symbolic AI</a:t>
            </a:r>
          </a:p>
        </p:txBody>
      </p:sp>
      <p:pic>
        <p:nvPicPr>
          <p:cNvPr id="10" name="Picture 9" descr="A blue and white logo&#10;&#10;Description automatically generated">
            <a:extLst>
              <a:ext uri="{FF2B5EF4-FFF2-40B4-BE49-F238E27FC236}">
                <a16:creationId xmlns:a16="http://schemas.microsoft.com/office/drawing/2014/main" id="{2165FDE0-025F-E6BE-C1DB-E5410A4207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08135" y="9445475"/>
            <a:ext cx="1741984" cy="895850"/>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935" y="333375"/>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r>
              <a:rPr lang="en-US" dirty="0"/>
              <a:t>]</a:t>
            </a:r>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2130711" y="1439277"/>
            <a:ext cx="12965855" cy="4924425"/>
          </a:xfrm>
          <a:prstGeom prst="rect">
            <a:avLst/>
          </a:prstGeom>
        </p:spPr>
        <p:txBody>
          <a:bodyPr lIns="0" tIns="0" rIns="0" bIns="0" rtlCol="0" anchor="t">
            <a:spAutoFit/>
          </a:bodyPr>
          <a:lstStyle/>
          <a:p>
            <a:pPr algn="l">
              <a:lnSpc>
                <a:spcPts val="2800"/>
              </a:lnSpc>
            </a:pPr>
            <a:r>
              <a:rPr lang="en-US" sz="2333">
                <a:solidFill>
                  <a:srgbClr val="006DB0"/>
                </a:solidFill>
                <a:latin typeface="Arial"/>
                <a:ea typeface="Arial"/>
                <a:cs typeface="Arial"/>
                <a:sym typeface="Arial"/>
              </a:rPr>
              <a:t>      </a:t>
            </a:r>
            <a:r>
              <a:rPr lang="en-US" sz="2333" b="1">
                <a:solidFill>
                  <a:srgbClr val="006DB0"/>
                </a:solidFill>
                <a:latin typeface="Arial Bold"/>
                <a:ea typeface="Arial Bold"/>
                <a:cs typeface="Arial Bold"/>
                <a:sym typeface="Arial Bold"/>
              </a:rPr>
              <a:t>A Hybrid Approach</a:t>
            </a:r>
          </a:p>
          <a:p>
            <a:pPr algn="l">
              <a:lnSpc>
                <a:spcPts val="2800"/>
              </a:lnSpc>
            </a:pPr>
            <a:endParaRPr lang="en-US" sz="2333" b="1">
              <a:solidFill>
                <a:srgbClr val="006DB0"/>
              </a:solidFill>
              <a:latin typeface="Arial Bold"/>
              <a:ea typeface="Arial Bold"/>
              <a:cs typeface="Arial Bold"/>
              <a:sym typeface="Arial Bold"/>
            </a:endParaRPr>
          </a:p>
          <a:p>
            <a:pPr algn="l">
              <a:lnSpc>
                <a:spcPts val="2800"/>
              </a:lnSpc>
            </a:pPr>
            <a:r>
              <a:rPr lang="en-US" sz="2333">
                <a:solidFill>
                  <a:srgbClr val="006DB0"/>
                </a:solidFill>
                <a:latin typeface="Arial"/>
                <a:ea typeface="Arial"/>
                <a:cs typeface="Arial"/>
                <a:sym typeface="Arial"/>
              </a:rPr>
              <a:t>    </a:t>
            </a:r>
            <a:r>
              <a:rPr lang="en-US" sz="2333" b="1">
                <a:solidFill>
                  <a:srgbClr val="006DB0"/>
                </a:solidFill>
                <a:latin typeface="Arial Bold"/>
                <a:ea typeface="Arial Bold"/>
                <a:cs typeface="Arial Bold"/>
                <a:sym typeface="Arial Bold"/>
              </a:rPr>
              <a:t>  Interpretability &amp; Accountability </a:t>
            </a:r>
          </a:p>
          <a:p>
            <a:pPr algn="l">
              <a:lnSpc>
                <a:spcPts val="2800"/>
              </a:lnSpc>
            </a:pPr>
            <a:endParaRPr lang="en-US" sz="2333" b="1">
              <a:solidFill>
                <a:srgbClr val="006DB0"/>
              </a:solidFill>
              <a:latin typeface="Arial Bold"/>
              <a:ea typeface="Arial Bold"/>
              <a:cs typeface="Arial Bold"/>
              <a:sym typeface="Arial Bold"/>
            </a:endParaRPr>
          </a:p>
          <a:p>
            <a:pPr marL="1007633" lvl="2" indent="-335878" algn="l">
              <a:lnSpc>
                <a:spcPts val="2800"/>
              </a:lnSpc>
              <a:buFont typeface="Arial"/>
              <a:buChar char="⚬"/>
            </a:pPr>
            <a:r>
              <a:rPr lang="en-US" sz="2333">
                <a:solidFill>
                  <a:srgbClr val="006DB0"/>
                </a:solidFill>
                <a:latin typeface="Arial"/>
                <a:ea typeface="Arial"/>
                <a:cs typeface="Arial"/>
                <a:sym typeface="Arial"/>
              </a:rPr>
              <a:t>Output Explanations: </a:t>
            </a:r>
          </a:p>
          <a:p>
            <a:pPr marL="1511450" lvl="3" indent="-377863" algn="l">
              <a:lnSpc>
                <a:spcPts val="2800"/>
              </a:lnSpc>
              <a:buFont typeface="Arial"/>
              <a:buChar char="￭"/>
            </a:pPr>
            <a:r>
              <a:rPr lang="en-US" sz="2333">
                <a:solidFill>
                  <a:srgbClr val="006DB0"/>
                </a:solidFill>
                <a:latin typeface="Arial"/>
                <a:ea typeface="Arial"/>
                <a:cs typeface="Arial"/>
                <a:sym typeface="Arial"/>
              </a:rPr>
              <a:t>Symbolic layer - store relations </a:t>
            </a:r>
          </a:p>
          <a:p>
            <a:pPr marL="1511450" lvl="3" indent="-377863" algn="l">
              <a:lnSpc>
                <a:spcPts val="2800"/>
              </a:lnSpc>
              <a:buFont typeface="Arial"/>
              <a:buChar char="￭"/>
            </a:pPr>
            <a:r>
              <a:rPr lang="en-US" sz="2333">
                <a:solidFill>
                  <a:srgbClr val="006DB0"/>
                </a:solidFill>
                <a:latin typeface="Arial"/>
                <a:ea typeface="Arial"/>
                <a:cs typeface="Arial"/>
                <a:sym typeface="Arial"/>
              </a:rPr>
              <a:t>decisions can be traced back to them</a:t>
            </a:r>
          </a:p>
          <a:p>
            <a:pPr algn="l">
              <a:lnSpc>
                <a:spcPts val="2800"/>
              </a:lnSpc>
            </a:pPr>
            <a:endParaRPr lang="en-US" sz="2333">
              <a:solidFill>
                <a:srgbClr val="006DB0"/>
              </a:solidFill>
              <a:latin typeface="Arial"/>
              <a:ea typeface="Arial"/>
              <a:cs typeface="Arial"/>
              <a:sym typeface="Arial"/>
            </a:endParaRPr>
          </a:p>
          <a:p>
            <a:pPr marL="1007633" lvl="2" indent="-335878" algn="l">
              <a:lnSpc>
                <a:spcPts val="2800"/>
              </a:lnSpc>
              <a:buFont typeface="Arial"/>
              <a:buChar char="⚬"/>
            </a:pPr>
            <a:r>
              <a:rPr lang="en-US" sz="2333">
                <a:solidFill>
                  <a:srgbClr val="006DB0"/>
                </a:solidFill>
                <a:latin typeface="Arial"/>
                <a:ea typeface="Arial"/>
                <a:cs typeface="Arial"/>
                <a:sym typeface="Arial"/>
              </a:rPr>
              <a:t>Error Checking and Preventing Discrimination: </a:t>
            </a:r>
          </a:p>
          <a:p>
            <a:pPr marL="1511450" lvl="3" indent="-377863" algn="l">
              <a:lnSpc>
                <a:spcPts val="2800"/>
              </a:lnSpc>
              <a:buFont typeface="Arial"/>
              <a:buChar char="￭"/>
            </a:pPr>
            <a:r>
              <a:rPr lang="en-US" sz="2333">
                <a:solidFill>
                  <a:srgbClr val="006DB0"/>
                </a:solidFill>
                <a:latin typeface="Arial"/>
                <a:ea typeface="Arial"/>
                <a:cs typeface="Arial"/>
                <a:sym typeface="Arial"/>
              </a:rPr>
              <a:t>symbolic rules can act as a safety net</a:t>
            </a:r>
          </a:p>
          <a:p>
            <a:pPr marL="1511450" lvl="3" indent="-377863" algn="l">
              <a:lnSpc>
                <a:spcPts val="2800"/>
              </a:lnSpc>
              <a:buFont typeface="Arial"/>
              <a:buChar char="￭"/>
            </a:pPr>
            <a:r>
              <a:rPr lang="en-US" sz="2333">
                <a:solidFill>
                  <a:srgbClr val="006DB0"/>
                </a:solidFill>
                <a:latin typeface="Arial"/>
                <a:ea typeface="Arial"/>
                <a:cs typeface="Arial"/>
                <a:sym typeface="Arial"/>
              </a:rPr>
              <a:t>If sub-symbolic AI (neural model) - output violates a fairness constraints</a:t>
            </a:r>
          </a:p>
          <a:p>
            <a:pPr marL="1511450" lvl="3" indent="-377863" algn="l">
              <a:lnSpc>
                <a:spcPts val="2800"/>
              </a:lnSpc>
              <a:buFont typeface="Arial"/>
              <a:buChar char="￭"/>
            </a:pPr>
            <a:r>
              <a:rPr lang="en-US" sz="2333">
                <a:solidFill>
                  <a:srgbClr val="006DB0"/>
                </a:solidFill>
                <a:latin typeface="Arial"/>
                <a:ea typeface="Arial"/>
                <a:cs typeface="Arial"/>
                <a:sym typeface="Arial"/>
              </a:rPr>
              <a:t> system can adjust or override the decision</a:t>
            </a:r>
          </a:p>
          <a:p>
            <a:pPr algn="l">
              <a:lnSpc>
                <a:spcPts val="2800"/>
              </a:lnSpc>
            </a:pPr>
            <a:endParaRPr lang="en-US" sz="2333">
              <a:solidFill>
                <a:srgbClr val="006DB0"/>
              </a:solidFill>
              <a:latin typeface="Arial"/>
              <a:ea typeface="Arial"/>
              <a:cs typeface="Arial"/>
              <a:sym typeface="Arial"/>
            </a:endParaRPr>
          </a:p>
          <a:p>
            <a:pPr algn="l">
              <a:lnSpc>
                <a:spcPts val="2800"/>
              </a:lnSpc>
            </a:pPr>
            <a:endParaRPr lang="en-US" sz="2333">
              <a:solidFill>
                <a:srgbClr val="006DB0"/>
              </a:solidFill>
              <a:latin typeface="Arial"/>
              <a:ea typeface="Arial"/>
              <a:cs typeface="Arial"/>
              <a:sym typeface="Arial"/>
            </a:endParaRPr>
          </a:p>
        </p:txBody>
      </p:sp>
      <p:sp>
        <p:nvSpPr>
          <p:cNvPr id="6" name="Freeform 6"/>
          <p:cNvSpPr/>
          <p:nvPr/>
        </p:nvSpPr>
        <p:spPr>
          <a:xfrm>
            <a:off x="6639077" y="6401581"/>
            <a:ext cx="4884743" cy="3563423"/>
          </a:xfrm>
          <a:custGeom>
            <a:avLst/>
            <a:gdLst/>
            <a:ahLst/>
            <a:cxnLst/>
            <a:rect l="l" t="t" r="r" b="b"/>
            <a:pathLst>
              <a:path w="4884743" h="3563423">
                <a:moveTo>
                  <a:pt x="0" y="0"/>
                </a:moveTo>
                <a:lnTo>
                  <a:pt x="4884742" y="0"/>
                </a:lnTo>
                <a:lnTo>
                  <a:pt x="4884742" y="3563423"/>
                </a:lnTo>
                <a:lnTo>
                  <a:pt x="0" y="3563423"/>
                </a:lnTo>
                <a:lnTo>
                  <a:pt x="0" y="0"/>
                </a:lnTo>
                <a:close/>
              </a:path>
            </a:pathLst>
          </a:custGeom>
          <a:blipFill>
            <a:blip r:embed="rId4"/>
            <a:stretch>
              <a:fillRect l="-35805" t="-14653" r="-62562" b="-79771"/>
            </a:stretch>
          </a:blipFill>
        </p:spPr>
        <p:txBody>
          <a:bodyPr/>
          <a:lstStyle/>
          <a:p>
            <a:endParaRPr lang="en-US"/>
          </a:p>
        </p:txBody>
      </p:sp>
      <p:sp>
        <p:nvSpPr>
          <p:cNvPr id="7" name="TextBox 7"/>
          <p:cNvSpPr txBox="1"/>
          <p:nvPr/>
        </p:nvSpPr>
        <p:spPr>
          <a:xfrm>
            <a:off x="8251385" y="9605679"/>
            <a:ext cx="914550" cy="438150"/>
          </a:xfrm>
          <a:prstGeom prst="rect">
            <a:avLst/>
          </a:prstGeom>
        </p:spPr>
        <p:txBody>
          <a:bodyPr lIns="0" tIns="0" rIns="0" bIns="0" rtlCol="0" anchor="t">
            <a:spAutoFit/>
          </a:bodyPr>
          <a:lstStyle/>
          <a:p>
            <a:pPr algn="r">
              <a:lnSpc>
                <a:spcPts val="3120"/>
              </a:lnSpc>
            </a:pPr>
            <a:r>
              <a:rPr lang="en-US" sz="2600" b="1">
                <a:solidFill>
                  <a:srgbClr val="0091EA"/>
                </a:solidFill>
                <a:latin typeface="Arial Bold"/>
                <a:ea typeface="Arial Bold"/>
                <a:cs typeface="Arial Bold"/>
                <a:sym typeface="Arial Bold"/>
              </a:rPr>
              <a:t>14</a:t>
            </a:r>
          </a:p>
        </p:txBody>
      </p:sp>
      <p:sp>
        <p:nvSpPr>
          <p:cNvPr id="8" name="TextBox 8"/>
          <p:cNvSpPr txBox="1"/>
          <p:nvPr/>
        </p:nvSpPr>
        <p:spPr>
          <a:xfrm>
            <a:off x="4850737" y="7763016"/>
            <a:ext cx="2088368" cy="317500"/>
          </a:xfrm>
          <a:prstGeom prst="rect">
            <a:avLst/>
          </a:prstGeom>
        </p:spPr>
        <p:txBody>
          <a:bodyPr lIns="0" tIns="0" rIns="0" bIns="0" rtlCol="0" anchor="t">
            <a:spAutoFit/>
          </a:bodyPr>
          <a:lstStyle/>
          <a:p>
            <a:pPr algn="ctr">
              <a:lnSpc>
                <a:spcPts val="2280"/>
              </a:lnSpc>
              <a:spcBef>
                <a:spcPct val="0"/>
              </a:spcBef>
            </a:pPr>
            <a:r>
              <a:rPr lang="en-US" sz="1900">
                <a:solidFill>
                  <a:srgbClr val="003E7A"/>
                </a:solidFill>
                <a:latin typeface="Arial"/>
                <a:ea typeface="Arial"/>
                <a:cs typeface="Arial"/>
                <a:sym typeface="Arial"/>
              </a:rPr>
              <a:t>Symbolic AI</a:t>
            </a:r>
          </a:p>
        </p:txBody>
      </p:sp>
      <p:sp>
        <p:nvSpPr>
          <p:cNvPr id="9" name="TextBox 9"/>
          <p:cNvSpPr txBox="1"/>
          <p:nvPr/>
        </p:nvSpPr>
        <p:spPr>
          <a:xfrm>
            <a:off x="11392765" y="7763016"/>
            <a:ext cx="2088368" cy="317500"/>
          </a:xfrm>
          <a:prstGeom prst="rect">
            <a:avLst/>
          </a:prstGeom>
        </p:spPr>
        <p:txBody>
          <a:bodyPr lIns="0" tIns="0" rIns="0" bIns="0" rtlCol="0" anchor="t">
            <a:spAutoFit/>
          </a:bodyPr>
          <a:lstStyle/>
          <a:p>
            <a:pPr algn="ctr">
              <a:lnSpc>
                <a:spcPts val="2280"/>
              </a:lnSpc>
              <a:spcBef>
                <a:spcPct val="0"/>
              </a:spcBef>
            </a:pPr>
            <a:r>
              <a:rPr lang="en-US" sz="1900">
                <a:solidFill>
                  <a:srgbClr val="003E7A"/>
                </a:solidFill>
                <a:latin typeface="Arial"/>
                <a:ea typeface="Arial"/>
                <a:cs typeface="Arial"/>
                <a:sym typeface="Arial"/>
              </a:rPr>
              <a:t>Sub Symbolic AI</a:t>
            </a:r>
          </a:p>
        </p:txBody>
      </p:sp>
      <p:pic>
        <p:nvPicPr>
          <p:cNvPr id="4" name="Picture 3" descr="A blue and white logo&#10;&#10;Description automatically generated">
            <a:extLst>
              <a:ext uri="{FF2B5EF4-FFF2-40B4-BE49-F238E27FC236}">
                <a16:creationId xmlns:a16="http://schemas.microsoft.com/office/drawing/2014/main" id="{2BFB04DF-840E-00C5-3575-266B59AA0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08135" y="9445475"/>
            <a:ext cx="1741984" cy="895850"/>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33375"/>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dirty="0"/>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3"/>
            <a:stretch>
              <a:fillRect/>
            </a:stretch>
          </a:blipFill>
        </p:spPr>
        <p:txBody>
          <a:bodyPr/>
          <a:lstStyle/>
          <a:p>
            <a:endParaRPr lang="en-US"/>
          </a:p>
        </p:txBody>
      </p:sp>
      <p:sp>
        <p:nvSpPr>
          <p:cNvPr id="5" name="Freeform 5"/>
          <p:cNvSpPr/>
          <p:nvPr/>
        </p:nvSpPr>
        <p:spPr>
          <a:xfrm>
            <a:off x="6546591" y="7020552"/>
            <a:ext cx="4884743" cy="6406032"/>
          </a:xfrm>
          <a:custGeom>
            <a:avLst/>
            <a:gdLst/>
            <a:ahLst/>
            <a:cxnLst/>
            <a:rect l="l" t="t" r="r" b="b"/>
            <a:pathLst>
              <a:path w="4884743" h="6406032">
                <a:moveTo>
                  <a:pt x="0" y="0"/>
                </a:moveTo>
                <a:lnTo>
                  <a:pt x="4884743" y="0"/>
                </a:lnTo>
                <a:lnTo>
                  <a:pt x="4884743" y="6406032"/>
                </a:lnTo>
                <a:lnTo>
                  <a:pt x="0" y="6406032"/>
                </a:lnTo>
                <a:lnTo>
                  <a:pt x="0" y="0"/>
                </a:lnTo>
                <a:close/>
              </a:path>
            </a:pathLst>
          </a:custGeom>
          <a:blipFill>
            <a:blip r:embed="rId4"/>
            <a:stretch>
              <a:fillRect l="-35805" t="-8151" r="-62562"/>
            </a:stretch>
          </a:blipFill>
        </p:spPr>
        <p:txBody>
          <a:bodyPr/>
          <a:lstStyle/>
          <a:p>
            <a:endParaRPr lang="en-US"/>
          </a:p>
        </p:txBody>
      </p:sp>
      <p:sp>
        <p:nvSpPr>
          <p:cNvPr id="6" name="TextBox 6"/>
          <p:cNvSpPr txBox="1"/>
          <p:nvPr/>
        </p:nvSpPr>
        <p:spPr>
          <a:xfrm>
            <a:off x="1984429" y="1219332"/>
            <a:ext cx="12965855" cy="8343900"/>
          </a:xfrm>
          <a:prstGeom prst="rect">
            <a:avLst/>
          </a:prstGeom>
        </p:spPr>
        <p:txBody>
          <a:bodyPr lIns="0" tIns="0" rIns="0" bIns="0" rtlCol="0" anchor="t">
            <a:spAutoFit/>
          </a:bodyPr>
          <a:lstStyle/>
          <a:p>
            <a:pPr algn="l">
              <a:lnSpc>
                <a:spcPts val="2800"/>
              </a:lnSpc>
            </a:pPr>
            <a:r>
              <a:rPr lang="en-US" sz="2333" dirty="0">
                <a:solidFill>
                  <a:srgbClr val="003E7A"/>
                </a:solidFill>
                <a:latin typeface="Arial"/>
                <a:ea typeface="Arial"/>
                <a:cs typeface="Arial"/>
                <a:sym typeface="Arial"/>
              </a:rPr>
              <a:t>      </a:t>
            </a:r>
            <a:r>
              <a:rPr lang="en-US" sz="2333" b="1" dirty="0">
                <a:solidFill>
                  <a:srgbClr val="003E7A"/>
                </a:solidFill>
                <a:latin typeface="Arial Bold"/>
                <a:ea typeface="Arial Bold"/>
                <a:cs typeface="Arial Bold"/>
                <a:sym typeface="Arial Bold"/>
              </a:rPr>
              <a:t>A Hybrid Approach</a:t>
            </a:r>
          </a:p>
          <a:p>
            <a:pPr algn="l">
              <a:lnSpc>
                <a:spcPts val="2800"/>
              </a:lnSpc>
            </a:pPr>
            <a:endParaRPr lang="en-US" sz="2333" b="1" dirty="0">
              <a:solidFill>
                <a:srgbClr val="003E7A"/>
              </a:solidFill>
              <a:latin typeface="Arial Bold"/>
              <a:ea typeface="Arial Bold"/>
              <a:cs typeface="Arial Bold"/>
              <a:sym typeface="Arial Bold"/>
            </a:endParaRPr>
          </a:p>
          <a:p>
            <a:pPr algn="l">
              <a:lnSpc>
                <a:spcPts val="2800"/>
              </a:lnSpc>
            </a:pPr>
            <a:r>
              <a:rPr lang="en-US" sz="2333" dirty="0">
                <a:solidFill>
                  <a:srgbClr val="003E7A"/>
                </a:solidFill>
                <a:latin typeface="Arial"/>
                <a:ea typeface="Arial"/>
                <a:cs typeface="Arial"/>
                <a:sym typeface="Arial"/>
              </a:rPr>
              <a:t>    </a:t>
            </a:r>
            <a:r>
              <a:rPr lang="en-US" sz="2333" b="1" dirty="0">
                <a:solidFill>
                  <a:srgbClr val="003E7A"/>
                </a:solidFill>
                <a:latin typeface="Arial Bold"/>
                <a:ea typeface="Arial Bold"/>
                <a:cs typeface="Arial Bold"/>
                <a:sym typeface="Arial Bold"/>
              </a:rPr>
              <a:t>  Challenges &amp; Limitations of the Hybrid Approach</a:t>
            </a:r>
          </a:p>
          <a:p>
            <a:pPr algn="l">
              <a:lnSpc>
                <a:spcPts val="2800"/>
              </a:lnSpc>
            </a:pPr>
            <a:endParaRPr lang="en-US" sz="2333" b="1" dirty="0">
              <a:solidFill>
                <a:srgbClr val="003E7A"/>
              </a:solidFill>
              <a:latin typeface="Arial Bold"/>
              <a:ea typeface="Arial Bold"/>
              <a:cs typeface="Arial Bold"/>
              <a:sym typeface="Arial Bold"/>
            </a:endParaRPr>
          </a:p>
          <a:p>
            <a:pPr marL="1007633" lvl="2" indent="-335878" algn="l">
              <a:lnSpc>
                <a:spcPts val="2800"/>
              </a:lnSpc>
              <a:buFont typeface="Arial"/>
              <a:buChar char="⚬"/>
            </a:pPr>
            <a:r>
              <a:rPr lang="en-US" sz="2333" dirty="0">
                <a:solidFill>
                  <a:srgbClr val="003E7A"/>
                </a:solidFill>
                <a:latin typeface="Arial"/>
                <a:ea typeface="Arial"/>
                <a:cs typeface="Arial"/>
                <a:sym typeface="Arial"/>
              </a:rPr>
              <a:t>Increased System Complexity</a:t>
            </a:r>
          </a:p>
          <a:p>
            <a:pPr marL="1511450" lvl="3" indent="-377863" algn="l">
              <a:lnSpc>
                <a:spcPts val="2800"/>
              </a:lnSpc>
              <a:buFont typeface="Arial"/>
              <a:buChar char="￭"/>
            </a:pPr>
            <a:r>
              <a:rPr lang="en-US" sz="2333" dirty="0">
                <a:solidFill>
                  <a:srgbClr val="003E7A"/>
                </a:solidFill>
                <a:latin typeface="Arial"/>
                <a:ea typeface="Arial"/>
                <a:cs typeface="Arial"/>
                <a:sym typeface="Arial"/>
              </a:rPr>
              <a:t>Merging symbolic and </a:t>
            </a:r>
            <a:r>
              <a:rPr lang="en-US" sz="2333" dirty="0" err="1">
                <a:solidFill>
                  <a:srgbClr val="003E7A"/>
                </a:solidFill>
                <a:latin typeface="Arial"/>
                <a:ea typeface="Arial"/>
                <a:cs typeface="Arial"/>
                <a:sym typeface="Arial"/>
              </a:rPr>
              <a:t>subsymbolic</a:t>
            </a:r>
            <a:r>
              <a:rPr lang="en-US" sz="2333" dirty="0">
                <a:solidFill>
                  <a:srgbClr val="003E7A"/>
                </a:solidFill>
                <a:latin typeface="Arial"/>
                <a:ea typeface="Arial"/>
                <a:cs typeface="Arial"/>
                <a:sym typeface="Arial"/>
              </a:rPr>
              <a:t> components can lead to more intricate architectures that are harder to maintain and debug.</a:t>
            </a:r>
          </a:p>
          <a:p>
            <a:pPr algn="l">
              <a:lnSpc>
                <a:spcPts val="2800"/>
              </a:lnSpc>
            </a:pPr>
            <a:endParaRPr lang="en-US" sz="2333" dirty="0">
              <a:solidFill>
                <a:srgbClr val="003E7A"/>
              </a:solidFill>
              <a:latin typeface="Arial"/>
              <a:ea typeface="Arial"/>
              <a:cs typeface="Arial"/>
              <a:sym typeface="Arial"/>
            </a:endParaRPr>
          </a:p>
          <a:p>
            <a:pPr marL="1007633" lvl="2" indent="-335878" algn="l">
              <a:lnSpc>
                <a:spcPts val="2800"/>
              </a:lnSpc>
              <a:buFont typeface="Arial"/>
              <a:buChar char="⚬"/>
            </a:pPr>
            <a:r>
              <a:rPr lang="en-US" sz="2333" dirty="0">
                <a:solidFill>
                  <a:srgbClr val="003E7A"/>
                </a:solidFill>
                <a:latin typeface="Arial"/>
                <a:ea typeface="Arial"/>
                <a:cs typeface="Arial"/>
                <a:sym typeface="Arial"/>
              </a:rPr>
              <a:t>Ongoing Rule Management</a:t>
            </a:r>
          </a:p>
          <a:p>
            <a:pPr marL="1511450" lvl="3" indent="-377863" algn="l">
              <a:lnSpc>
                <a:spcPts val="2800"/>
              </a:lnSpc>
              <a:buFont typeface="Arial"/>
              <a:buChar char="￭"/>
            </a:pPr>
            <a:r>
              <a:rPr lang="en-US" sz="2333" dirty="0">
                <a:solidFill>
                  <a:srgbClr val="003E7A"/>
                </a:solidFill>
                <a:latin typeface="Arial"/>
                <a:ea typeface="Arial"/>
                <a:cs typeface="Arial"/>
                <a:sym typeface="Arial"/>
              </a:rPr>
              <a:t>Symbolic rules must be frequently updated as definitions of fairness or regulations change (e.g., new protected categories).</a:t>
            </a:r>
          </a:p>
          <a:p>
            <a:pPr algn="l">
              <a:lnSpc>
                <a:spcPts val="2800"/>
              </a:lnSpc>
            </a:pPr>
            <a:endParaRPr lang="en-US" sz="2333" dirty="0">
              <a:solidFill>
                <a:srgbClr val="003E7A"/>
              </a:solidFill>
              <a:latin typeface="Arial"/>
              <a:ea typeface="Arial"/>
              <a:cs typeface="Arial"/>
              <a:sym typeface="Arial"/>
            </a:endParaRPr>
          </a:p>
          <a:p>
            <a:pPr marL="1007633" lvl="2" indent="-335878" algn="l">
              <a:lnSpc>
                <a:spcPts val="2800"/>
              </a:lnSpc>
              <a:buFont typeface="Arial"/>
              <a:buChar char="⚬"/>
            </a:pPr>
            <a:r>
              <a:rPr lang="en-US" sz="2333" dirty="0">
                <a:solidFill>
                  <a:srgbClr val="003E7A"/>
                </a:solidFill>
                <a:latin typeface="Arial"/>
                <a:ea typeface="Arial"/>
                <a:cs typeface="Arial"/>
                <a:sym typeface="Arial"/>
              </a:rPr>
              <a:t>Performance vs. Fairness Trade-Off</a:t>
            </a:r>
          </a:p>
          <a:p>
            <a:pPr marL="1511450" lvl="3" indent="-377863" algn="l">
              <a:lnSpc>
                <a:spcPts val="2800"/>
              </a:lnSpc>
              <a:buFont typeface="Arial"/>
              <a:buChar char="￭"/>
            </a:pPr>
            <a:r>
              <a:rPr lang="en-US" sz="2333" dirty="0">
                <a:solidFill>
                  <a:srgbClr val="003E7A"/>
                </a:solidFill>
                <a:latin typeface="Arial"/>
                <a:ea typeface="Arial"/>
                <a:cs typeface="Arial"/>
                <a:sym typeface="Arial"/>
              </a:rPr>
              <a:t>Imposing fairness constraints can sometimes reduce raw accuracy, creating tension between performance and social responsibility.</a:t>
            </a:r>
          </a:p>
          <a:p>
            <a:pPr algn="l">
              <a:lnSpc>
                <a:spcPts val="2800"/>
              </a:lnSpc>
            </a:pPr>
            <a:endParaRPr lang="en-US" sz="2333" dirty="0">
              <a:solidFill>
                <a:srgbClr val="003E7A"/>
              </a:solidFill>
              <a:latin typeface="Arial"/>
              <a:ea typeface="Arial"/>
              <a:cs typeface="Arial"/>
              <a:sym typeface="Arial"/>
            </a:endParaRPr>
          </a:p>
          <a:p>
            <a:pPr algn="l">
              <a:lnSpc>
                <a:spcPts val="2800"/>
              </a:lnSpc>
            </a:pPr>
            <a:endParaRPr lang="en-US" sz="2333" dirty="0">
              <a:solidFill>
                <a:srgbClr val="003E7A"/>
              </a:solidFill>
              <a:latin typeface="Arial"/>
              <a:ea typeface="Arial"/>
              <a:cs typeface="Arial"/>
              <a:sym typeface="Arial"/>
            </a:endParaRPr>
          </a:p>
          <a:p>
            <a:pPr algn="l">
              <a:lnSpc>
                <a:spcPts val="2800"/>
              </a:lnSpc>
            </a:pPr>
            <a:endParaRPr lang="en-US" sz="2333" dirty="0">
              <a:solidFill>
                <a:srgbClr val="003E7A"/>
              </a:solidFill>
              <a:latin typeface="Arial"/>
              <a:ea typeface="Arial"/>
              <a:cs typeface="Arial"/>
              <a:sym typeface="Arial"/>
            </a:endParaRPr>
          </a:p>
          <a:p>
            <a:pPr algn="l">
              <a:lnSpc>
                <a:spcPts val="2800"/>
              </a:lnSpc>
            </a:pPr>
            <a:endParaRPr lang="en-US" sz="2333" dirty="0">
              <a:solidFill>
                <a:srgbClr val="003E7A"/>
              </a:solidFill>
              <a:latin typeface="Arial"/>
              <a:ea typeface="Arial"/>
              <a:cs typeface="Arial"/>
              <a:sym typeface="Arial"/>
            </a:endParaRPr>
          </a:p>
          <a:p>
            <a:pPr algn="l">
              <a:lnSpc>
                <a:spcPts val="2800"/>
              </a:lnSpc>
            </a:pPr>
            <a:r>
              <a:rPr lang="en-US" sz="2333" dirty="0">
                <a:solidFill>
                  <a:srgbClr val="003E7A"/>
                </a:solidFill>
                <a:latin typeface="Arial"/>
                <a:ea typeface="Arial"/>
                <a:cs typeface="Arial"/>
                <a:sym typeface="Arial"/>
              </a:rPr>
              <a:t>      </a:t>
            </a:r>
          </a:p>
          <a:p>
            <a:pPr algn="l">
              <a:lnSpc>
                <a:spcPts val="2800"/>
              </a:lnSpc>
            </a:pPr>
            <a:r>
              <a:rPr lang="en-US" sz="2333" dirty="0">
                <a:solidFill>
                  <a:srgbClr val="003E7A"/>
                </a:solidFill>
                <a:latin typeface="Arial"/>
                <a:ea typeface="Arial"/>
                <a:cs typeface="Arial"/>
                <a:sym typeface="Arial"/>
              </a:rPr>
              <a:t>    </a:t>
            </a:r>
          </a:p>
          <a:p>
            <a:pPr algn="l">
              <a:lnSpc>
                <a:spcPts val="2800"/>
              </a:lnSpc>
            </a:pPr>
            <a:endParaRPr lang="en-US" sz="2333" dirty="0">
              <a:solidFill>
                <a:srgbClr val="003E7A"/>
              </a:solidFill>
              <a:latin typeface="Arial"/>
              <a:ea typeface="Arial"/>
              <a:cs typeface="Arial"/>
              <a:sym typeface="Arial"/>
            </a:endParaRPr>
          </a:p>
          <a:p>
            <a:pPr algn="l">
              <a:lnSpc>
                <a:spcPts val="2800"/>
              </a:lnSpc>
            </a:pPr>
            <a:endParaRPr lang="en-US" sz="2333" dirty="0">
              <a:solidFill>
                <a:srgbClr val="003E7A"/>
              </a:solidFill>
              <a:latin typeface="Arial"/>
              <a:ea typeface="Arial"/>
              <a:cs typeface="Arial"/>
              <a:sym typeface="Arial"/>
            </a:endParaRPr>
          </a:p>
          <a:p>
            <a:pPr algn="l">
              <a:lnSpc>
                <a:spcPts val="2800"/>
              </a:lnSpc>
            </a:pPr>
            <a:endParaRPr lang="en-US" sz="2333" dirty="0">
              <a:solidFill>
                <a:srgbClr val="003E7A"/>
              </a:solidFill>
              <a:latin typeface="Arial"/>
              <a:ea typeface="Arial"/>
              <a:cs typeface="Arial"/>
              <a:sym typeface="Arial"/>
            </a:endParaRPr>
          </a:p>
        </p:txBody>
      </p:sp>
      <p:sp>
        <p:nvSpPr>
          <p:cNvPr id="7" name="TextBox 7"/>
          <p:cNvSpPr txBox="1"/>
          <p:nvPr/>
        </p:nvSpPr>
        <p:spPr>
          <a:xfrm>
            <a:off x="8251385" y="9605679"/>
            <a:ext cx="914550" cy="438150"/>
          </a:xfrm>
          <a:prstGeom prst="rect">
            <a:avLst/>
          </a:prstGeom>
        </p:spPr>
        <p:txBody>
          <a:bodyPr lIns="0" tIns="0" rIns="0" bIns="0" rtlCol="0" anchor="t">
            <a:spAutoFit/>
          </a:bodyPr>
          <a:lstStyle/>
          <a:p>
            <a:pPr algn="r">
              <a:lnSpc>
                <a:spcPts val="3120"/>
              </a:lnSpc>
            </a:pPr>
            <a:r>
              <a:rPr lang="en-US" sz="2600" b="1">
                <a:solidFill>
                  <a:srgbClr val="0091EA"/>
                </a:solidFill>
                <a:latin typeface="Arial Bold"/>
                <a:ea typeface="Arial Bold"/>
                <a:cs typeface="Arial Bold"/>
                <a:sym typeface="Arial Bold"/>
              </a:rPr>
              <a:t>15</a:t>
            </a:r>
          </a:p>
        </p:txBody>
      </p:sp>
      <p:sp>
        <p:nvSpPr>
          <p:cNvPr id="8" name="TextBox 8"/>
          <p:cNvSpPr txBox="1"/>
          <p:nvPr/>
        </p:nvSpPr>
        <p:spPr>
          <a:xfrm>
            <a:off x="4758252" y="8374060"/>
            <a:ext cx="2088368" cy="317500"/>
          </a:xfrm>
          <a:prstGeom prst="rect">
            <a:avLst/>
          </a:prstGeom>
        </p:spPr>
        <p:txBody>
          <a:bodyPr lIns="0" tIns="0" rIns="0" bIns="0" rtlCol="0" anchor="t">
            <a:spAutoFit/>
          </a:bodyPr>
          <a:lstStyle/>
          <a:p>
            <a:pPr algn="ctr">
              <a:lnSpc>
                <a:spcPts val="2280"/>
              </a:lnSpc>
              <a:spcBef>
                <a:spcPct val="0"/>
              </a:spcBef>
            </a:pPr>
            <a:r>
              <a:rPr lang="en-US" sz="1900">
                <a:solidFill>
                  <a:srgbClr val="003E7A"/>
                </a:solidFill>
                <a:latin typeface="Arial"/>
                <a:ea typeface="Arial"/>
                <a:cs typeface="Arial"/>
                <a:sym typeface="Arial"/>
              </a:rPr>
              <a:t>Symbolic AI</a:t>
            </a:r>
          </a:p>
        </p:txBody>
      </p:sp>
      <p:sp>
        <p:nvSpPr>
          <p:cNvPr id="9" name="TextBox 9"/>
          <p:cNvSpPr txBox="1"/>
          <p:nvPr/>
        </p:nvSpPr>
        <p:spPr>
          <a:xfrm>
            <a:off x="11300280" y="8374060"/>
            <a:ext cx="2088368" cy="317500"/>
          </a:xfrm>
          <a:prstGeom prst="rect">
            <a:avLst/>
          </a:prstGeom>
        </p:spPr>
        <p:txBody>
          <a:bodyPr lIns="0" tIns="0" rIns="0" bIns="0" rtlCol="0" anchor="t">
            <a:spAutoFit/>
          </a:bodyPr>
          <a:lstStyle/>
          <a:p>
            <a:pPr algn="ctr">
              <a:lnSpc>
                <a:spcPts val="2280"/>
              </a:lnSpc>
              <a:spcBef>
                <a:spcPct val="0"/>
              </a:spcBef>
            </a:pPr>
            <a:r>
              <a:rPr lang="en-US" sz="1900">
                <a:solidFill>
                  <a:srgbClr val="003E7A"/>
                </a:solidFill>
                <a:latin typeface="Arial"/>
                <a:ea typeface="Arial"/>
                <a:cs typeface="Arial"/>
                <a:sym typeface="Arial"/>
              </a:rPr>
              <a:t>Sub Symbolic AI</a:t>
            </a:r>
          </a:p>
        </p:txBody>
      </p:sp>
      <p:pic>
        <p:nvPicPr>
          <p:cNvPr id="4" name="Picture 3" descr="A blue and white logo&#10;&#10;Description automatically generated">
            <a:extLst>
              <a:ext uri="{FF2B5EF4-FFF2-40B4-BE49-F238E27FC236}">
                <a16:creationId xmlns:a16="http://schemas.microsoft.com/office/drawing/2014/main" id="{FD1C32FB-690E-CE59-AC15-1C3EBACA3E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08135" y="9445475"/>
            <a:ext cx="1741984" cy="895850"/>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7440" y="-1002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r="-17000"/>
            </a:stretch>
          </a:blipFill>
        </p:spPr>
        <p:txBody>
          <a:bodyPr/>
          <a:lstStyle/>
          <a:p>
            <a:endParaRPr lang="en-US"/>
          </a:p>
        </p:txBody>
      </p:sp>
      <p:sp>
        <p:nvSpPr>
          <p:cNvPr id="3" name="Freeform 3"/>
          <p:cNvSpPr/>
          <p:nvPr/>
        </p:nvSpPr>
        <p:spPr>
          <a:xfrm>
            <a:off x="337440" y="255134"/>
            <a:ext cx="3619328" cy="887866"/>
          </a:xfrm>
          <a:custGeom>
            <a:avLst/>
            <a:gdLst/>
            <a:ahLst/>
            <a:cxnLst/>
            <a:rect l="l" t="t" r="r" b="b"/>
            <a:pathLst>
              <a:path w="3619328" h="887866">
                <a:moveTo>
                  <a:pt x="0" y="0"/>
                </a:moveTo>
                <a:lnTo>
                  <a:pt x="3619328" y="0"/>
                </a:lnTo>
                <a:lnTo>
                  <a:pt x="3619328" y="887866"/>
                </a:lnTo>
                <a:lnTo>
                  <a:pt x="0" y="887866"/>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358299" y="2958522"/>
            <a:ext cx="12202332" cy="923330"/>
          </a:xfrm>
          <a:prstGeom prst="rect">
            <a:avLst/>
          </a:prstGeom>
        </p:spPr>
        <p:txBody>
          <a:bodyPr lIns="0" tIns="0" rIns="0" bIns="0" rtlCol="0" anchor="t">
            <a:spAutoFit/>
          </a:bodyPr>
          <a:lstStyle/>
          <a:p>
            <a:pPr algn="l">
              <a:lnSpc>
                <a:spcPts val="7200"/>
              </a:lnSpc>
            </a:pPr>
            <a:r>
              <a:rPr lang="en-US" sz="6000" b="1" dirty="0">
                <a:solidFill>
                  <a:srgbClr val="0091EA"/>
                </a:solidFill>
                <a:latin typeface="Times New Roman Bold"/>
                <a:ea typeface="Times New Roman Bold"/>
                <a:cs typeface="Times New Roman Bold"/>
                <a:sym typeface="Times New Roman Bold"/>
              </a:rPr>
              <a:t>Emergence of Biases in AI</a:t>
            </a:r>
          </a:p>
        </p:txBody>
      </p:sp>
      <p:sp>
        <p:nvSpPr>
          <p:cNvPr id="5" name="TextBox 5"/>
          <p:cNvSpPr txBox="1"/>
          <p:nvPr/>
        </p:nvSpPr>
        <p:spPr>
          <a:xfrm>
            <a:off x="1358314" y="6082486"/>
            <a:ext cx="8961120" cy="846044"/>
          </a:xfrm>
          <a:prstGeom prst="rect">
            <a:avLst/>
          </a:prstGeom>
        </p:spPr>
        <p:txBody>
          <a:bodyPr lIns="0" tIns="0" rIns="0" bIns="0" rtlCol="0" anchor="t">
            <a:spAutoFit/>
          </a:bodyPr>
          <a:lstStyle/>
          <a:p>
            <a:pPr algn="l">
              <a:lnSpc>
                <a:spcPts val="5999"/>
              </a:lnSpc>
            </a:pPr>
            <a:r>
              <a:rPr lang="en-US" sz="4999">
                <a:solidFill>
                  <a:srgbClr val="0391EA"/>
                </a:solidFill>
                <a:latin typeface="Arial"/>
                <a:ea typeface="Arial"/>
                <a:cs typeface="Arial"/>
                <a:sym typeface="Arial"/>
              </a:rPr>
              <a:t>Abhash Shrestha</a:t>
            </a:r>
          </a:p>
        </p:txBody>
      </p:sp>
      <p:sp>
        <p:nvSpPr>
          <p:cNvPr id="6" name="TextBox 6"/>
          <p:cNvSpPr txBox="1"/>
          <p:nvPr/>
        </p:nvSpPr>
        <p:spPr>
          <a:xfrm>
            <a:off x="1358314" y="7076624"/>
            <a:ext cx="8961120" cy="844718"/>
          </a:xfrm>
          <a:prstGeom prst="rect">
            <a:avLst/>
          </a:prstGeom>
        </p:spPr>
        <p:txBody>
          <a:bodyPr lIns="0" tIns="0" rIns="0" bIns="0" rtlCol="0" anchor="t">
            <a:spAutoFit/>
          </a:bodyPr>
          <a:lstStyle/>
          <a:p>
            <a:pPr algn="l">
              <a:lnSpc>
                <a:spcPts val="3359"/>
              </a:lnSpc>
            </a:pPr>
            <a:r>
              <a:rPr lang="en-US" sz="2799" dirty="0">
                <a:solidFill>
                  <a:srgbClr val="0391EA"/>
                </a:solidFill>
                <a:latin typeface="Arial"/>
                <a:ea typeface="Arial"/>
                <a:cs typeface="Arial"/>
                <a:sym typeface="Arial"/>
              </a:rPr>
              <a:t>02, 01, 2025</a:t>
            </a:r>
          </a:p>
          <a:p>
            <a:pPr algn="l">
              <a:lnSpc>
                <a:spcPts val="3359"/>
              </a:lnSpc>
            </a:pPr>
            <a:endParaRPr lang="en-US" sz="2799" dirty="0">
              <a:solidFill>
                <a:srgbClr val="0391EA"/>
              </a:solidFill>
              <a:latin typeface="Arial"/>
              <a:ea typeface="Arial"/>
              <a:cs typeface="Arial"/>
              <a:sym typeface="Arial"/>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745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US"/>
          </a:p>
        </p:txBody>
      </p:sp>
      <p:sp>
        <p:nvSpPr>
          <p:cNvPr id="3" name="Freeform 3"/>
          <p:cNvSpPr/>
          <p:nvPr/>
        </p:nvSpPr>
        <p:spPr>
          <a:xfrm>
            <a:off x="15531632"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3183475" y="3362888"/>
            <a:ext cx="11482350" cy="2374875"/>
          </a:xfrm>
          <a:prstGeom prst="rect">
            <a:avLst/>
          </a:prstGeom>
        </p:spPr>
        <p:txBody>
          <a:bodyPr lIns="0" tIns="0" rIns="0" bIns="0" rtlCol="0" anchor="t">
            <a:spAutoFit/>
          </a:bodyPr>
          <a:lstStyle/>
          <a:p>
            <a:pPr algn="l">
              <a:lnSpc>
                <a:spcPts val="14400"/>
              </a:lnSpc>
            </a:pPr>
            <a:r>
              <a:rPr lang="en-US" sz="12000">
                <a:solidFill>
                  <a:srgbClr val="003E7A"/>
                </a:solidFill>
                <a:latin typeface="Arial"/>
                <a:ea typeface="Arial"/>
                <a:cs typeface="Arial"/>
                <a:sym typeface="Arial"/>
              </a:rPr>
              <a:t>Thank you!</a:t>
            </a:r>
          </a:p>
        </p:txBody>
      </p:sp>
      <p:sp>
        <p:nvSpPr>
          <p:cNvPr id="5" name="TextBox 5"/>
          <p:cNvSpPr txBox="1"/>
          <p:nvPr/>
        </p:nvSpPr>
        <p:spPr>
          <a:xfrm>
            <a:off x="8686725" y="9534075"/>
            <a:ext cx="914550" cy="438150"/>
          </a:xfrm>
          <a:prstGeom prst="rect">
            <a:avLst/>
          </a:prstGeom>
        </p:spPr>
        <p:txBody>
          <a:bodyPr lIns="0" tIns="0" rIns="0" bIns="0" rtlCol="0" anchor="t">
            <a:spAutoFit/>
          </a:bodyPr>
          <a:lstStyle/>
          <a:p>
            <a:pPr algn="r">
              <a:lnSpc>
                <a:spcPts val="3120"/>
              </a:lnSpc>
            </a:pPr>
            <a:r>
              <a:rPr lang="en-US" sz="2600" b="1">
                <a:solidFill>
                  <a:srgbClr val="0091EA"/>
                </a:solidFill>
                <a:latin typeface="Arial Bold"/>
                <a:ea typeface="Arial Bold"/>
                <a:cs typeface="Arial Bold"/>
                <a:sym typeface="Arial Bold"/>
              </a:rPr>
              <a:t>16</a:t>
            </a:r>
          </a:p>
        </p:txBody>
      </p:sp>
      <p:pic>
        <p:nvPicPr>
          <p:cNvPr id="6" name="Picture 5" descr="A blue and white logo&#10;&#10;Description automatically generated">
            <a:extLst>
              <a:ext uri="{FF2B5EF4-FFF2-40B4-BE49-F238E27FC236}">
                <a16:creationId xmlns:a16="http://schemas.microsoft.com/office/drawing/2014/main" id="{9D992C3D-074E-F704-8FEB-5299A1D548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08135" y="9445475"/>
            <a:ext cx="1741984" cy="895850"/>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731" y="63432"/>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pPr algn="l"/>
            <a:endParaRPr lang="en-GB" b="0" i="0" u="none" strike="noStrike" dirty="0">
              <a:solidFill>
                <a:srgbClr val="000000"/>
              </a:solidFill>
              <a:effectLst/>
            </a:endParaRPr>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4"/>
            <a:stretch>
              <a:fillRect/>
            </a:stretch>
          </a:blipFill>
        </p:spPr>
        <p:txBody>
          <a:bodyPr/>
          <a:lstStyle/>
          <a:p>
            <a:endParaRPr lang="en-US"/>
          </a:p>
        </p:txBody>
      </p:sp>
      <p:sp>
        <p:nvSpPr>
          <p:cNvPr id="6" name="TextBox 6"/>
          <p:cNvSpPr txBox="1"/>
          <p:nvPr/>
        </p:nvSpPr>
        <p:spPr>
          <a:xfrm>
            <a:off x="8251385" y="9605679"/>
            <a:ext cx="914550" cy="398186"/>
          </a:xfrm>
          <a:prstGeom prst="rect">
            <a:avLst/>
          </a:prstGeom>
        </p:spPr>
        <p:txBody>
          <a:bodyPr lIns="0" tIns="0" rIns="0" bIns="0" rtlCol="0" anchor="t">
            <a:spAutoFit/>
          </a:bodyPr>
          <a:lstStyle/>
          <a:p>
            <a:pPr algn="r">
              <a:lnSpc>
                <a:spcPts val="3120"/>
              </a:lnSpc>
            </a:pPr>
            <a:r>
              <a:rPr lang="en-US" sz="2600" b="1" dirty="0">
                <a:solidFill>
                  <a:srgbClr val="0091EA"/>
                </a:solidFill>
                <a:latin typeface="Arial Bold"/>
                <a:ea typeface="Arial Bold"/>
                <a:cs typeface="Arial Bold"/>
                <a:sym typeface="Arial Bold"/>
              </a:rPr>
              <a:t>1</a:t>
            </a:r>
          </a:p>
        </p:txBody>
      </p:sp>
      <p:pic>
        <p:nvPicPr>
          <p:cNvPr id="7" name="Picture 6" descr="A blue and white logo&#10;&#10;Description automatically generated">
            <a:extLst>
              <a:ext uri="{FF2B5EF4-FFF2-40B4-BE49-F238E27FC236}">
                <a16:creationId xmlns:a16="http://schemas.microsoft.com/office/drawing/2014/main" id="{3C1A21B3-386E-DC59-5751-D605B412C7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44600" y="9414763"/>
            <a:ext cx="1741984" cy="895850"/>
          </a:xfrm>
          <a:prstGeom prst="rect">
            <a:avLst/>
          </a:prstGeom>
        </p:spPr>
      </p:pic>
      <p:sp>
        <p:nvSpPr>
          <p:cNvPr id="14" name="Freeform 2">
            <a:extLst>
              <a:ext uri="{FF2B5EF4-FFF2-40B4-BE49-F238E27FC236}">
                <a16:creationId xmlns:a16="http://schemas.microsoft.com/office/drawing/2014/main" id="{FBCDBB79-23E5-DE55-AF6F-A543C2E91B03}"/>
              </a:ext>
            </a:extLst>
          </p:cNvPr>
          <p:cNvSpPr/>
          <p:nvPr/>
        </p:nvSpPr>
        <p:spPr>
          <a:xfrm>
            <a:off x="5365420" y="5501782"/>
            <a:ext cx="3408197" cy="1082711"/>
          </a:xfrm>
          <a:custGeom>
            <a:avLst/>
            <a:gdLst/>
            <a:ahLst/>
            <a:cxnLst/>
            <a:rect l="l" t="t" r="r" b="b"/>
            <a:pathLst>
              <a:path w="3408197" h="1082711">
                <a:moveTo>
                  <a:pt x="0" y="0"/>
                </a:moveTo>
                <a:lnTo>
                  <a:pt x="3408197" y="0"/>
                </a:lnTo>
                <a:lnTo>
                  <a:pt x="3408197" y="1082711"/>
                </a:lnTo>
                <a:lnTo>
                  <a:pt x="0" y="1082711"/>
                </a:lnTo>
                <a:lnTo>
                  <a:pt x="0" y="0"/>
                </a:lnTo>
                <a:close/>
              </a:path>
            </a:pathLst>
          </a:custGeom>
          <a:blipFill>
            <a:blip r:embed="rId6"/>
            <a:stretch>
              <a:fillRect b="-6491"/>
            </a:stretch>
          </a:blipFill>
        </p:spPr>
        <p:txBody>
          <a:bodyPr/>
          <a:lstStyle/>
          <a:p>
            <a:endParaRPr lang="en-US"/>
          </a:p>
        </p:txBody>
      </p:sp>
      <p:sp>
        <p:nvSpPr>
          <p:cNvPr id="15" name="Freeform 3">
            <a:extLst>
              <a:ext uri="{FF2B5EF4-FFF2-40B4-BE49-F238E27FC236}">
                <a16:creationId xmlns:a16="http://schemas.microsoft.com/office/drawing/2014/main" id="{B0E283D6-3BC3-FF2B-5B53-F93C0AFB570C}"/>
              </a:ext>
            </a:extLst>
          </p:cNvPr>
          <p:cNvSpPr/>
          <p:nvPr/>
        </p:nvSpPr>
        <p:spPr>
          <a:xfrm>
            <a:off x="4676140" y="4147920"/>
            <a:ext cx="4786756" cy="1475765"/>
          </a:xfrm>
          <a:custGeom>
            <a:avLst/>
            <a:gdLst/>
            <a:ahLst/>
            <a:cxnLst/>
            <a:rect l="l" t="t" r="r" b="b"/>
            <a:pathLst>
              <a:path w="4786756" h="1475765">
                <a:moveTo>
                  <a:pt x="0" y="0"/>
                </a:moveTo>
                <a:lnTo>
                  <a:pt x="4786756" y="0"/>
                </a:lnTo>
                <a:lnTo>
                  <a:pt x="4786756" y="1475764"/>
                </a:lnTo>
                <a:lnTo>
                  <a:pt x="0" y="1475764"/>
                </a:lnTo>
                <a:lnTo>
                  <a:pt x="0" y="0"/>
                </a:lnTo>
                <a:close/>
              </a:path>
            </a:pathLst>
          </a:custGeom>
          <a:blipFill>
            <a:blip r:embed="rId7"/>
            <a:stretch>
              <a:fillRect t="-111863" b="-246871"/>
            </a:stretch>
          </a:blipFill>
        </p:spPr>
        <p:txBody>
          <a:bodyPr/>
          <a:lstStyle/>
          <a:p>
            <a:endParaRPr lang="en-US"/>
          </a:p>
        </p:txBody>
      </p:sp>
      <p:sp>
        <p:nvSpPr>
          <p:cNvPr id="16" name="Freeform 4">
            <a:extLst>
              <a:ext uri="{FF2B5EF4-FFF2-40B4-BE49-F238E27FC236}">
                <a16:creationId xmlns:a16="http://schemas.microsoft.com/office/drawing/2014/main" id="{4CD36229-93D6-713D-3211-42A6882340D5}"/>
              </a:ext>
            </a:extLst>
          </p:cNvPr>
          <p:cNvSpPr/>
          <p:nvPr/>
        </p:nvSpPr>
        <p:spPr>
          <a:xfrm>
            <a:off x="5101248" y="3310929"/>
            <a:ext cx="3806626" cy="1065694"/>
          </a:xfrm>
          <a:custGeom>
            <a:avLst/>
            <a:gdLst/>
            <a:ahLst/>
            <a:cxnLst/>
            <a:rect l="l" t="t" r="r" b="b"/>
            <a:pathLst>
              <a:path w="3806626" h="1065694">
                <a:moveTo>
                  <a:pt x="0" y="0"/>
                </a:moveTo>
                <a:lnTo>
                  <a:pt x="3806626" y="0"/>
                </a:lnTo>
                <a:lnTo>
                  <a:pt x="3806626" y="1065694"/>
                </a:lnTo>
                <a:lnTo>
                  <a:pt x="0" y="1065694"/>
                </a:lnTo>
                <a:lnTo>
                  <a:pt x="0" y="0"/>
                </a:lnTo>
                <a:close/>
              </a:path>
            </a:pathLst>
          </a:custGeom>
          <a:blipFill>
            <a:blip r:embed="rId8"/>
            <a:stretch>
              <a:fillRect/>
            </a:stretch>
          </a:blipFill>
        </p:spPr>
        <p:txBody>
          <a:bodyPr/>
          <a:lstStyle/>
          <a:p>
            <a:endParaRPr lang="en-US"/>
          </a:p>
        </p:txBody>
      </p:sp>
      <p:sp>
        <p:nvSpPr>
          <p:cNvPr id="18" name="TextBox 17">
            <a:extLst>
              <a:ext uri="{FF2B5EF4-FFF2-40B4-BE49-F238E27FC236}">
                <a16:creationId xmlns:a16="http://schemas.microsoft.com/office/drawing/2014/main" id="{8212A9AB-B196-06DC-424B-73C799DB0471}"/>
              </a:ext>
            </a:extLst>
          </p:cNvPr>
          <p:cNvSpPr txBox="1"/>
          <p:nvPr/>
        </p:nvSpPr>
        <p:spPr>
          <a:xfrm>
            <a:off x="8708660" y="3383859"/>
            <a:ext cx="3408197" cy="708527"/>
          </a:xfrm>
          <a:prstGeom prst="rect">
            <a:avLst/>
          </a:prstGeom>
          <a:noFill/>
        </p:spPr>
        <p:txBody>
          <a:bodyPr wrap="square">
            <a:spAutoFit/>
          </a:bodyPr>
          <a:lstStyle/>
          <a:p>
            <a:pPr marL="462280" lvl="1">
              <a:lnSpc>
                <a:spcPts val="5760"/>
              </a:lnSpc>
            </a:pPr>
            <a:r>
              <a:rPr lang="en-US" sz="2000" dirty="0">
                <a:solidFill>
                  <a:srgbClr val="006DB0"/>
                </a:solidFill>
                <a:latin typeface="Arial"/>
                <a:ea typeface="Arial"/>
                <a:cs typeface="Arial"/>
                <a:sym typeface="Arial"/>
              </a:rPr>
              <a:t>MSc Computer Science</a:t>
            </a:r>
          </a:p>
        </p:txBody>
      </p:sp>
      <p:sp>
        <p:nvSpPr>
          <p:cNvPr id="19" name="TextBox 18">
            <a:extLst>
              <a:ext uri="{FF2B5EF4-FFF2-40B4-BE49-F238E27FC236}">
                <a16:creationId xmlns:a16="http://schemas.microsoft.com/office/drawing/2014/main" id="{18732525-CDA8-263E-8F87-7B779E08624D}"/>
              </a:ext>
            </a:extLst>
          </p:cNvPr>
          <p:cNvSpPr txBox="1"/>
          <p:nvPr/>
        </p:nvSpPr>
        <p:spPr>
          <a:xfrm>
            <a:off x="8737391" y="4434973"/>
            <a:ext cx="3408197" cy="708527"/>
          </a:xfrm>
          <a:prstGeom prst="rect">
            <a:avLst/>
          </a:prstGeom>
          <a:noFill/>
        </p:spPr>
        <p:txBody>
          <a:bodyPr wrap="square">
            <a:spAutoFit/>
          </a:bodyPr>
          <a:lstStyle/>
          <a:p>
            <a:pPr marL="462280" lvl="1">
              <a:lnSpc>
                <a:spcPts val="5760"/>
              </a:lnSpc>
            </a:pPr>
            <a:r>
              <a:rPr lang="en-US" sz="2000" dirty="0">
                <a:solidFill>
                  <a:srgbClr val="006DB0"/>
                </a:solidFill>
                <a:latin typeface="Arial"/>
                <a:ea typeface="Arial"/>
                <a:cs typeface="Arial"/>
                <a:sym typeface="Arial"/>
              </a:rPr>
              <a:t>Research</a:t>
            </a:r>
          </a:p>
        </p:txBody>
      </p:sp>
      <p:sp>
        <p:nvSpPr>
          <p:cNvPr id="20" name="TextBox 19">
            <a:extLst>
              <a:ext uri="{FF2B5EF4-FFF2-40B4-BE49-F238E27FC236}">
                <a16:creationId xmlns:a16="http://schemas.microsoft.com/office/drawing/2014/main" id="{A529392A-E36C-5BF6-FCAA-22B6EE2DC719}"/>
              </a:ext>
            </a:extLst>
          </p:cNvPr>
          <p:cNvSpPr txBox="1"/>
          <p:nvPr/>
        </p:nvSpPr>
        <p:spPr>
          <a:xfrm>
            <a:off x="8741641" y="5540394"/>
            <a:ext cx="3408197" cy="708527"/>
          </a:xfrm>
          <a:prstGeom prst="rect">
            <a:avLst/>
          </a:prstGeom>
          <a:noFill/>
        </p:spPr>
        <p:txBody>
          <a:bodyPr wrap="square">
            <a:spAutoFit/>
          </a:bodyPr>
          <a:lstStyle/>
          <a:p>
            <a:pPr marL="462280" lvl="1">
              <a:lnSpc>
                <a:spcPts val="5760"/>
              </a:lnSpc>
            </a:pPr>
            <a:r>
              <a:rPr lang="en-US" sz="2000" dirty="0">
                <a:solidFill>
                  <a:srgbClr val="006DB0"/>
                </a:solidFill>
                <a:latin typeface="Arial"/>
                <a:ea typeface="Arial"/>
                <a:cs typeface="Arial"/>
                <a:sym typeface="Arial"/>
              </a:rPr>
              <a:t>Co-founder</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340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2129770" y="432107"/>
            <a:ext cx="14960550" cy="1346175"/>
          </a:xfrm>
          <a:prstGeom prst="rect">
            <a:avLst/>
          </a:prstGeom>
        </p:spPr>
        <p:txBody>
          <a:bodyPr lIns="0" tIns="0" rIns="0" bIns="0" rtlCol="0" anchor="t">
            <a:spAutoFit/>
          </a:bodyPr>
          <a:lstStyle/>
          <a:p>
            <a:pPr algn="l">
              <a:lnSpc>
                <a:spcPts val="7200"/>
              </a:lnSpc>
            </a:pPr>
            <a:r>
              <a:rPr lang="en-US" sz="6000">
                <a:solidFill>
                  <a:srgbClr val="0091EA"/>
                </a:solidFill>
                <a:latin typeface="Arial"/>
                <a:ea typeface="Arial"/>
                <a:cs typeface="Arial"/>
                <a:sym typeface="Arial"/>
              </a:rPr>
              <a:t>Outline</a:t>
            </a:r>
          </a:p>
        </p:txBody>
      </p:sp>
      <p:sp>
        <p:nvSpPr>
          <p:cNvPr id="5" name="TextBox 5"/>
          <p:cNvSpPr txBox="1"/>
          <p:nvPr/>
        </p:nvSpPr>
        <p:spPr>
          <a:xfrm>
            <a:off x="1663725" y="1825507"/>
            <a:ext cx="15505238" cy="4370235"/>
          </a:xfrm>
          <a:prstGeom prst="rect">
            <a:avLst/>
          </a:prstGeom>
        </p:spPr>
        <p:txBody>
          <a:bodyPr lIns="0" tIns="0" rIns="0" bIns="0" rtlCol="0" anchor="t">
            <a:spAutoFit/>
          </a:bodyPr>
          <a:lstStyle/>
          <a:p>
            <a:pPr marL="924560" lvl="1" indent="-462280" algn="l">
              <a:lnSpc>
                <a:spcPts val="5760"/>
              </a:lnSpc>
              <a:buAutoNum type="arabicPeriod"/>
            </a:pPr>
            <a:r>
              <a:rPr lang="en-US" sz="3200" dirty="0">
                <a:solidFill>
                  <a:srgbClr val="006DB0"/>
                </a:solidFill>
                <a:latin typeface="Arial"/>
                <a:ea typeface="Arial"/>
                <a:cs typeface="Arial"/>
                <a:sym typeface="Arial"/>
              </a:rPr>
              <a:t>Introduction - Bias in AI: Why We Should Care</a:t>
            </a:r>
          </a:p>
          <a:p>
            <a:pPr marL="924560" lvl="1" indent="-462280" algn="l">
              <a:lnSpc>
                <a:spcPts val="5760"/>
              </a:lnSpc>
              <a:buAutoNum type="arabicPeriod"/>
            </a:pPr>
            <a:r>
              <a:rPr lang="en-US" sz="3200" dirty="0">
                <a:solidFill>
                  <a:srgbClr val="006DB0"/>
                </a:solidFill>
                <a:latin typeface="Arial"/>
                <a:ea typeface="Arial"/>
                <a:cs typeface="Arial"/>
                <a:sym typeface="Arial"/>
              </a:rPr>
              <a:t>Symbolic AI</a:t>
            </a:r>
          </a:p>
          <a:p>
            <a:pPr marL="924560" lvl="1" indent="-462280">
              <a:lnSpc>
                <a:spcPts val="5760"/>
              </a:lnSpc>
              <a:buFontTx/>
              <a:buAutoNum type="arabicPeriod"/>
            </a:pPr>
            <a:r>
              <a:rPr lang="en-US" sz="3200" dirty="0">
                <a:solidFill>
                  <a:srgbClr val="006DB0"/>
                </a:solidFill>
                <a:latin typeface="Arial"/>
                <a:ea typeface="Arial"/>
                <a:cs typeface="Arial"/>
                <a:sym typeface="Arial"/>
              </a:rPr>
              <a:t>Sub-Symbolic AI</a:t>
            </a:r>
          </a:p>
          <a:p>
            <a:pPr marL="924560" lvl="1" indent="-462280" algn="l">
              <a:lnSpc>
                <a:spcPts val="5760"/>
              </a:lnSpc>
              <a:buAutoNum type="arabicPeriod"/>
            </a:pPr>
            <a:r>
              <a:rPr lang="en-US" sz="3200" dirty="0">
                <a:solidFill>
                  <a:srgbClr val="006DB0"/>
                </a:solidFill>
                <a:latin typeface="Arial"/>
                <a:ea typeface="Arial"/>
                <a:cs typeface="Arial"/>
                <a:sym typeface="Arial"/>
              </a:rPr>
              <a:t>Understanding AI Biases</a:t>
            </a:r>
          </a:p>
          <a:p>
            <a:pPr marL="924560" lvl="1" indent="-462280" algn="l">
              <a:lnSpc>
                <a:spcPts val="5760"/>
              </a:lnSpc>
              <a:buAutoNum type="arabicPeriod"/>
            </a:pPr>
            <a:r>
              <a:rPr lang="en-US" sz="3200" dirty="0">
                <a:solidFill>
                  <a:srgbClr val="066FB6"/>
                </a:solidFill>
                <a:latin typeface="Arial"/>
                <a:ea typeface="Arial"/>
                <a:cs typeface="Arial"/>
                <a:sym typeface="Arial"/>
              </a:rPr>
              <a:t>Standard Approaches to Mitigate AI Bias</a:t>
            </a:r>
          </a:p>
          <a:p>
            <a:pPr marL="924560" lvl="1" indent="-462280">
              <a:lnSpc>
                <a:spcPts val="5760"/>
              </a:lnSpc>
              <a:buFontTx/>
              <a:buAutoNum type="arabicPeriod"/>
            </a:pPr>
            <a:r>
              <a:rPr lang="en-US" sz="3200" dirty="0">
                <a:solidFill>
                  <a:srgbClr val="066FB6"/>
                </a:solidFill>
                <a:latin typeface="Arial"/>
                <a:ea typeface="Arial"/>
                <a:cs typeface="Arial"/>
                <a:sym typeface="Arial"/>
              </a:rPr>
              <a:t>Combining Symbolic &amp; Sub symbolic AI</a:t>
            </a:r>
          </a:p>
        </p:txBody>
      </p:sp>
      <p:sp>
        <p:nvSpPr>
          <p:cNvPr id="6" name="TextBox 6"/>
          <p:cNvSpPr txBox="1"/>
          <p:nvPr/>
        </p:nvSpPr>
        <p:spPr>
          <a:xfrm>
            <a:off x="8251385" y="9605679"/>
            <a:ext cx="914550" cy="398186"/>
          </a:xfrm>
          <a:prstGeom prst="rect">
            <a:avLst/>
          </a:prstGeom>
        </p:spPr>
        <p:txBody>
          <a:bodyPr lIns="0" tIns="0" rIns="0" bIns="0" rtlCol="0" anchor="t">
            <a:spAutoFit/>
          </a:bodyPr>
          <a:lstStyle/>
          <a:p>
            <a:pPr algn="r">
              <a:lnSpc>
                <a:spcPts val="3120"/>
              </a:lnSpc>
            </a:pPr>
            <a:r>
              <a:rPr lang="en-US" sz="2600" b="1" dirty="0">
                <a:solidFill>
                  <a:srgbClr val="0091EA"/>
                </a:solidFill>
                <a:latin typeface="Arial Bold"/>
                <a:ea typeface="Arial Bold"/>
                <a:cs typeface="Arial Bold"/>
                <a:sym typeface="Arial Bold"/>
              </a:rPr>
              <a:t>1</a:t>
            </a:r>
          </a:p>
        </p:txBody>
      </p:sp>
      <p:pic>
        <p:nvPicPr>
          <p:cNvPr id="7" name="Picture 6" descr="A blue and white logo&#10;&#10;Description automatically generated">
            <a:extLst>
              <a:ext uri="{FF2B5EF4-FFF2-40B4-BE49-F238E27FC236}">
                <a16:creationId xmlns:a16="http://schemas.microsoft.com/office/drawing/2014/main" id="{3C1A21B3-386E-DC59-5751-D605B412C7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44600" y="9414763"/>
            <a:ext cx="1741984" cy="895850"/>
          </a:xfrm>
          <a:prstGeom prst="rect">
            <a:avLst/>
          </a:prstGeom>
        </p:spPr>
      </p:pic>
    </p:spTree>
    <p:extLst>
      <p:ext uri="{BB962C8B-B14F-4D97-AF65-F5344CB8AC3E}">
        <p14:creationId xmlns:p14="http://schemas.microsoft.com/office/powerpoint/2010/main" val="2509308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3"/>
            <a:stretch>
              <a:fillRect/>
            </a:stretch>
          </a:blipFill>
        </p:spPr>
        <p:txBody>
          <a:bodyPr/>
          <a:lstStyle/>
          <a:p>
            <a:endParaRPr lang="en-US"/>
          </a:p>
        </p:txBody>
      </p:sp>
      <p:sp>
        <p:nvSpPr>
          <p:cNvPr id="4" name="Freeform 4"/>
          <p:cNvSpPr/>
          <p:nvPr/>
        </p:nvSpPr>
        <p:spPr>
          <a:xfrm>
            <a:off x="1028700" y="4189054"/>
            <a:ext cx="2753851" cy="3293095"/>
          </a:xfrm>
          <a:custGeom>
            <a:avLst/>
            <a:gdLst/>
            <a:ahLst/>
            <a:cxnLst/>
            <a:rect l="l" t="t" r="r" b="b"/>
            <a:pathLst>
              <a:path w="2753851" h="3293095">
                <a:moveTo>
                  <a:pt x="0" y="0"/>
                </a:moveTo>
                <a:lnTo>
                  <a:pt x="2753851" y="0"/>
                </a:lnTo>
                <a:lnTo>
                  <a:pt x="2753851" y="3293096"/>
                </a:lnTo>
                <a:lnTo>
                  <a:pt x="0" y="3293096"/>
                </a:lnTo>
                <a:lnTo>
                  <a:pt x="0" y="0"/>
                </a:lnTo>
                <a:close/>
              </a:path>
            </a:pathLst>
          </a:custGeom>
          <a:blipFill>
            <a:blip r:embed="rId4">
              <a:alphaModFix amt="97000"/>
            </a:blip>
            <a:stretch>
              <a:fillRect/>
            </a:stretch>
          </a:blipFill>
        </p:spPr>
        <p:txBody>
          <a:bodyPr/>
          <a:lstStyle/>
          <a:p>
            <a:endParaRPr lang="en-US"/>
          </a:p>
        </p:txBody>
      </p:sp>
      <p:sp>
        <p:nvSpPr>
          <p:cNvPr id="5" name="TextBox 5"/>
          <p:cNvSpPr txBox="1"/>
          <p:nvPr/>
        </p:nvSpPr>
        <p:spPr>
          <a:xfrm>
            <a:off x="1081618" y="333375"/>
            <a:ext cx="15254084" cy="695325"/>
          </a:xfrm>
          <a:prstGeom prst="rect">
            <a:avLst/>
          </a:prstGeom>
        </p:spPr>
        <p:txBody>
          <a:bodyPr lIns="0" tIns="0" rIns="0" bIns="0" rtlCol="0" anchor="t">
            <a:spAutoFit/>
          </a:bodyPr>
          <a:lstStyle/>
          <a:p>
            <a:pPr algn="l">
              <a:lnSpc>
                <a:spcPts val="4800"/>
              </a:lnSpc>
            </a:pPr>
            <a:r>
              <a:rPr lang="en-US" sz="4000">
                <a:solidFill>
                  <a:srgbClr val="0091EA"/>
                </a:solidFill>
                <a:latin typeface="Arial"/>
                <a:ea typeface="Arial"/>
                <a:cs typeface="Arial"/>
                <a:sym typeface="Arial"/>
              </a:rPr>
              <a:t>Why Deal with AI biases?</a:t>
            </a:r>
          </a:p>
        </p:txBody>
      </p:sp>
      <p:sp>
        <p:nvSpPr>
          <p:cNvPr id="6" name="TextBox 6"/>
          <p:cNvSpPr txBox="1"/>
          <p:nvPr/>
        </p:nvSpPr>
        <p:spPr>
          <a:xfrm>
            <a:off x="8251385" y="9605679"/>
            <a:ext cx="914550" cy="438150"/>
          </a:xfrm>
          <a:prstGeom prst="rect">
            <a:avLst/>
          </a:prstGeom>
        </p:spPr>
        <p:txBody>
          <a:bodyPr lIns="0" tIns="0" rIns="0" bIns="0" rtlCol="0" anchor="t">
            <a:spAutoFit/>
          </a:bodyPr>
          <a:lstStyle/>
          <a:p>
            <a:pPr algn="r">
              <a:lnSpc>
                <a:spcPts val="3120"/>
              </a:lnSpc>
            </a:pPr>
            <a:r>
              <a:rPr lang="en-US" sz="2600" b="1">
                <a:solidFill>
                  <a:srgbClr val="0091EA"/>
                </a:solidFill>
                <a:latin typeface="Arial Bold"/>
                <a:ea typeface="Arial Bold"/>
                <a:cs typeface="Arial Bold"/>
                <a:sym typeface="Arial Bold"/>
              </a:rPr>
              <a:t>2</a:t>
            </a:r>
          </a:p>
        </p:txBody>
      </p:sp>
      <p:sp>
        <p:nvSpPr>
          <p:cNvPr id="7" name="TextBox 7"/>
          <p:cNvSpPr txBox="1"/>
          <p:nvPr/>
        </p:nvSpPr>
        <p:spPr>
          <a:xfrm>
            <a:off x="1050618" y="1674367"/>
            <a:ext cx="17237382" cy="2409825"/>
          </a:xfrm>
          <a:prstGeom prst="rect">
            <a:avLst/>
          </a:prstGeom>
        </p:spPr>
        <p:txBody>
          <a:bodyPr lIns="0" tIns="0" rIns="0" bIns="0" rtlCol="0" anchor="t">
            <a:spAutoFit/>
          </a:bodyPr>
          <a:lstStyle/>
          <a:p>
            <a:pPr algn="l">
              <a:lnSpc>
                <a:spcPts val="3183"/>
              </a:lnSpc>
            </a:pPr>
            <a:r>
              <a:rPr lang="en-US" sz="2653">
                <a:solidFill>
                  <a:srgbClr val="006DB0"/>
                </a:solidFill>
                <a:latin typeface="Arial"/>
                <a:ea typeface="Arial"/>
                <a:cs typeface="Arial"/>
                <a:sym typeface="Arial"/>
              </a:rPr>
              <a:t>Is it even a problem worth solving?</a:t>
            </a:r>
          </a:p>
          <a:p>
            <a:pPr algn="l">
              <a:lnSpc>
                <a:spcPts val="3183"/>
              </a:lnSpc>
            </a:pPr>
            <a:endParaRPr lang="en-US" sz="2653">
              <a:solidFill>
                <a:srgbClr val="006DB0"/>
              </a:solidFill>
              <a:latin typeface="Arial"/>
              <a:ea typeface="Arial"/>
              <a:cs typeface="Arial"/>
              <a:sym typeface="Arial"/>
            </a:endParaRPr>
          </a:p>
          <a:p>
            <a:pPr algn="l">
              <a:lnSpc>
                <a:spcPts val="3183"/>
              </a:lnSpc>
            </a:pPr>
            <a:endParaRPr lang="en-US" sz="2653">
              <a:solidFill>
                <a:srgbClr val="006DB0"/>
              </a:solidFill>
              <a:latin typeface="Arial"/>
              <a:ea typeface="Arial"/>
              <a:cs typeface="Arial"/>
              <a:sym typeface="Arial"/>
            </a:endParaRPr>
          </a:p>
          <a:p>
            <a:pPr algn="l">
              <a:lnSpc>
                <a:spcPts val="3183"/>
              </a:lnSpc>
              <a:spcBef>
                <a:spcPct val="0"/>
              </a:spcBef>
            </a:pPr>
            <a:r>
              <a:rPr lang="en-US" sz="2653">
                <a:solidFill>
                  <a:srgbClr val="006DB0"/>
                </a:solidFill>
                <a:latin typeface="Arial"/>
                <a:ea typeface="Arial"/>
                <a:cs typeface="Arial"/>
                <a:sym typeface="Arial"/>
              </a:rPr>
              <a:t>Imagine applying to your dream job and never getting an interview because the AI screening résumés learned to favor certain demographics. Real incidents like Amazon’s hiring tool highlight the human impact of AI bias and why addressing it is so urgent.</a:t>
            </a:r>
          </a:p>
        </p:txBody>
      </p:sp>
      <p:pic>
        <p:nvPicPr>
          <p:cNvPr id="8" name="Picture 7" descr="A blue and white logo&#10;&#10;Description automatically generated">
            <a:extLst>
              <a:ext uri="{FF2B5EF4-FFF2-40B4-BE49-F238E27FC236}">
                <a16:creationId xmlns:a16="http://schemas.microsoft.com/office/drawing/2014/main" id="{0820A512-F8A1-35D6-5AF2-C1665D4FD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08135" y="9445475"/>
            <a:ext cx="1741984" cy="895850"/>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1028700" y="999354"/>
            <a:ext cx="15557490" cy="3648075"/>
          </a:xfrm>
          <a:prstGeom prst="rect">
            <a:avLst/>
          </a:prstGeom>
        </p:spPr>
        <p:txBody>
          <a:bodyPr lIns="0" tIns="0" rIns="0" bIns="0" rtlCol="0" anchor="t">
            <a:spAutoFit/>
          </a:bodyPr>
          <a:lstStyle/>
          <a:p>
            <a:pPr marL="693427" lvl="1" indent="-346713" algn="l">
              <a:lnSpc>
                <a:spcPts val="2880"/>
              </a:lnSpc>
              <a:buFont typeface="Arial"/>
              <a:buChar char="•"/>
            </a:pPr>
            <a:r>
              <a:rPr lang="en-US" sz="2400" b="1">
                <a:solidFill>
                  <a:srgbClr val="006DB0"/>
                </a:solidFill>
                <a:latin typeface="Arial Bold"/>
                <a:ea typeface="Arial Bold"/>
                <a:cs typeface="Arial Bold"/>
                <a:sym typeface="Arial Bold"/>
              </a:rPr>
              <a:t>Prevalence of AI</a:t>
            </a:r>
          </a:p>
          <a:p>
            <a:pPr marL="1554495" lvl="3" indent="-388624" algn="l">
              <a:lnSpc>
                <a:spcPts val="2880"/>
              </a:lnSpc>
              <a:buFont typeface="Arial"/>
              <a:buChar char="￭"/>
            </a:pPr>
            <a:r>
              <a:rPr lang="en-US" sz="2400">
                <a:solidFill>
                  <a:srgbClr val="006DB0"/>
                </a:solidFill>
                <a:latin typeface="Arial"/>
                <a:ea typeface="Arial"/>
                <a:cs typeface="Arial"/>
                <a:sym typeface="Arial"/>
              </a:rPr>
              <a:t>increasing integration into decision-making processes</a:t>
            </a:r>
          </a:p>
          <a:p>
            <a:pPr marL="2072659" lvl="4" indent="-414532" algn="l">
              <a:lnSpc>
                <a:spcPts val="2880"/>
              </a:lnSpc>
              <a:buFont typeface="Arial"/>
              <a:buChar char="•"/>
            </a:pPr>
            <a:r>
              <a:rPr lang="en-US" sz="2400">
                <a:solidFill>
                  <a:srgbClr val="006DB0"/>
                </a:solidFill>
                <a:latin typeface="Arial"/>
                <a:ea typeface="Arial"/>
                <a:cs typeface="Arial"/>
                <a:sym typeface="Arial"/>
              </a:rPr>
              <a:t>hiring</a:t>
            </a:r>
          </a:p>
          <a:p>
            <a:pPr marL="2072659" lvl="4" indent="-414532" algn="l">
              <a:lnSpc>
                <a:spcPts val="2880"/>
              </a:lnSpc>
              <a:buFont typeface="Arial"/>
              <a:buChar char="•"/>
            </a:pPr>
            <a:r>
              <a:rPr lang="en-US" sz="2400">
                <a:solidFill>
                  <a:srgbClr val="006DB0"/>
                </a:solidFill>
                <a:latin typeface="Arial"/>
                <a:ea typeface="Arial"/>
                <a:cs typeface="Arial"/>
                <a:sym typeface="Arial"/>
              </a:rPr>
              <a:t> loan approvals</a:t>
            </a:r>
          </a:p>
          <a:p>
            <a:pPr marL="2072659" lvl="4" indent="-414532" algn="l">
              <a:lnSpc>
                <a:spcPts val="2880"/>
              </a:lnSpc>
              <a:buFont typeface="Arial"/>
              <a:buChar char="•"/>
            </a:pPr>
            <a:r>
              <a:rPr lang="en-US" sz="2400">
                <a:solidFill>
                  <a:srgbClr val="006DB0"/>
                </a:solidFill>
                <a:latin typeface="Arial"/>
                <a:ea typeface="Arial"/>
                <a:cs typeface="Arial"/>
                <a:sym typeface="Arial"/>
              </a:rPr>
              <a:t> criminal justice</a:t>
            </a:r>
          </a:p>
          <a:p>
            <a:pPr marL="2072659" lvl="4" indent="-414532" algn="l">
              <a:lnSpc>
                <a:spcPts val="2880"/>
              </a:lnSpc>
              <a:buFont typeface="Arial"/>
              <a:buChar char="•"/>
            </a:pPr>
            <a:r>
              <a:rPr lang="en-US" sz="2400">
                <a:solidFill>
                  <a:srgbClr val="006DB0"/>
                </a:solidFill>
                <a:latin typeface="Arial"/>
                <a:ea typeface="Arial"/>
                <a:cs typeface="Arial"/>
                <a:sym typeface="Arial"/>
              </a:rPr>
              <a:t> healthcare diagnostics</a:t>
            </a:r>
          </a:p>
          <a:p>
            <a:pPr marL="2072659" lvl="4" indent="-414532" algn="l">
              <a:lnSpc>
                <a:spcPts val="2880"/>
              </a:lnSpc>
              <a:buFont typeface="Arial"/>
              <a:buChar char="•"/>
            </a:pPr>
            <a:r>
              <a:rPr lang="en-US" sz="2400">
                <a:solidFill>
                  <a:srgbClr val="006DB0"/>
                </a:solidFill>
                <a:latin typeface="Arial"/>
                <a:ea typeface="Arial"/>
                <a:cs typeface="Arial"/>
                <a:sym typeface="Arial"/>
              </a:rPr>
              <a:t> content recommendations etc.</a:t>
            </a:r>
          </a:p>
          <a:p>
            <a:pPr algn="l">
              <a:lnSpc>
                <a:spcPts val="2880"/>
              </a:lnSpc>
            </a:pPr>
            <a:endParaRPr lang="en-US" sz="2400">
              <a:solidFill>
                <a:srgbClr val="006DB0"/>
              </a:solidFill>
              <a:latin typeface="Arial"/>
              <a:ea typeface="Arial"/>
              <a:cs typeface="Arial"/>
              <a:sym typeface="Arial"/>
            </a:endParaRPr>
          </a:p>
          <a:p>
            <a:pPr algn="l">
              <a:lnSpc>
                <a:spcPts val="2880"/>
              </a:lnSpc>
            </a:pPr>
            <a:endParaRPr lang="en-US" sz="2400">
              <a:solidFill>
                <a:srgbClr val="006DB0"/>
              </a:solidFill>
              <a:latin typeface="Arial"/>
              <a:ea typeface="Arial"/>
              <a:cs typeface="Arial"/>
              <a:sym typeface="Arial"/>
            </a:endParaRPr>
          </a:p>
          <a:p>
            <a:pPr marL="693424" lvl="1" indent="-346712" algn="l">
              <a:lnSpc>
                <a:spcPts val="2880"/>
              </a:lnSpc>
            </a:pPr>
            <a:endParaRPr lang="en-US" sz="2400">
              <a:solidFill>
                <a:srgbClr val="006DB0"/>
              </a:solidFill>
              <a:latin typeface="Arial"/>
              <a:ea typeface="Arial"/>
              <a:cs typeface="Arial"/>
              <a:sym typeface="Arial"/>
            </a:endParaRPr>
          </a:p>
        </p:txBody>
      </p:sp>
      <p:sp>
        <p:nvSpPr>
          <p:cNvPr id="5" name="Freeform 5"/>
          <p:cNvSpPr/>
          <p:nvPr/>
        </p:nvSpPr>
        <p:spPr>
          <a:xfrm>
            <a:off x="5700795" y="2903791"/>
            <a:ext cx="8735009" cy="6354509"/>
          </a:xfrm>
          <a:custGeom>
            <a:avLst/>
            <a:gdLst/>
            <a:ahLst/>
            <a:cxnLst/>
            <a:rect l="l" t="t" r="r" b="b"/>
            <a:pathLst>
              <a:path w="8735009" h="6354509">
                <a:moveTo>
                  <a:pt x="0" y="0"/>
                </a:moveTo>
                <a:lnTo>
                  <a:pt x="8735009" y="0"/>
                </a:lnTo>
                <a:lnTo>
                  <a:pt x="8735009" y="6354509"/>
                </a:lnTo>
                <a:lnTo>
                  <a:pt x="0" y="6354509"/>
                </a:lnTo>
                <a:lnTo>
                  <a:pt x="0" y="0"/>
                </a:lnTo>
                <a:close/>
              </a:path>
            </a:pathLst>
          </a:custGeom>
          <a:blipFill>
            <a:blip r:embed="rId4"/>
            <a:stretch>
              <a:fillRect t="-13897" r="-281"/>
            </a:stretch>
          </a:blipFill>
        </p:spPr>
        <p:txBody>
          <a:bodyPr/>
          <a:lstStyle/>
          <a:p>
            <a:endParaRPr lang="en-US"/>
          </a:p>
        </p:txBody>
      </p:sp>
      <p:sp>
        <p:nvSpPr>
          <p:cNvPr id="6" name="TextBox 6"/>
          <p:cNvSpPr txBox="1"/>
          <p:nvPr/>
        </p:nvSpPr>
        <p:spPr>
          <a:xfrm>
            <a:off x="2130711" y="333375"/>
            <a:ext cx="15254084" cy="695325"/>
          </a:xfrm>
          <a:prstGeom prst="rect">
            <a:avLst/>
          </a:prstGeom>
        </p:spPr>
        <p:txBody>
          <a:bodyPr lIns="0" tIns="0" rIns="0" bIns="0" rtlCol="0" anchor="t">
            <a:spAutoFit/>
          </a:bodyPr>
          <a:lstStyle/>
          <a:p>
            <a:pPr algn="l">
              <a:lnSpc>
                <a:spcPts val="4800"/>
              </a:lnSpc>
            </a:pPr>
            <a:r>
              <a:rPr lang="en-US" sz="4000">
                <a:solidFill>
                  <a:srgbClr val="0091EA"/>
                </a:solidFill>
                <a:latin typeface="Arial"/>
                <a:ea typeface="Arial"/>
                <a:cs typeface="Arial"/>
                <a:sym typeface="Arial"/>
              </a:rPr>
              <a:t>1. Introduction - Bias in AI: Why We Should Care</a:t>
            </a:r>
          </a:p>
        </p:txBody>
      </p:sp>
      <p:sp>
        <p:nvSpPr>
          <p:cNvPr id="7" name="TextBox 7"/>
          <p:cNvSpPr txBox="1"/>
          <p:nvPr/>
        </p:nvSpPr>
        <p:spPr>
          <a:xfrm>
            <a:off x="8251385" y="9605679"/>
            <a:ext cx="914550" cy="438150"/>
          </a:xfrm>
          <a:prstGeom prst="rect">
            <a:avLst/>
          </a:prstGeom>
        </p:spPr>
        <p:txBody>
          <a:bodyPr lIns="0" tIns="0" rIns="0" bIns="0" rtlCol="0" anchor="t">
            <a:spAutoFit/>
          </a:bodyPr>
          <a:lstStyle/>
          <a:p>
            <a:pPr algn="r">
              <a:lnSpc>
                <a:spcPts val="3120"/>
              </a:lnSpc>
            </a:pPr>
            <a:r>
              <a:rPr lang="en-US" sz="2600" b="1">
                <a:solidFill>
                  <a:srgbClr val="0091EA"/>
                </a:solidFill>
                <a:latin typeface="Arial Bold"/>
                <a:ea typeface="Arial Bold"/>
                <a:cs typeface="Arial Bold"/>
                <a:sym typeface="Arial Bold"/>
              </a:rPr>
              <a:t>3</a:t>
            </a:r>
          </a:p>
        </p:txBody>
      </p:sp>
      <p:pic>
        <p:nvPicPr>
          <p:cNvPr id="8" name="Picture 7" descr="A blue and white logo&#10;&#10;Description automatically generated">
            <a:extLst>
              <a:ext uri="{FF2B5EF4-FFF2-40B4-BE49-F238E27FC236}">
                <a16:creationId xmlns:a16="http://schemas.microsoft.com/office/drawing/2014/main" id="{F93F86FF-48C8-8C54-9F21-4D0A73A714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08135" y="9445475"/>
            <a:ext cx="1741984" cy="89585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3"/>
            <a:stretch>
              <a:fillRect/>
            </a:stretch>
          </a:blipFill>
        </p:spPr>
        <p:txBody>
          <a:bodyPr/>
          <a:lstStyle/>
          <a:p>
            <a:endParaRPr lang="en-US"/>
          </a:p>
        </p:txBody>
      </p:sp>
      <p:sp>
        <p:nvSpPr>
          <p:cNvPr id="4" name="Freeform 4"/>
          <p:cNvSpPr/>
          <p:nvPr/>
        </p:nvSpPr>
        <p:spPr>
          <a:xfrm>
            <a:off x="3646708" y="1271572"/>
            <a:ext cx="11038454" cy="7527677"/>
          </a:xfrm>
          <a:custGeom>
            <a:avLst/>
            <a:gdLst/>
            <a:ahLst/>
            <a:cxnLst/>
            <a:rect l="l" t="t" r="r" b="b"/>
            <a:pathLst>
              <a:path w="11038454" h="7527677">
                <a:moveTo>
                  <a:pt x="0" y="0"/>
                </a:moveTo>
                <a:lnTo>
                  <a:pt x="11038454" y="0"/>
                </a:lnTo>
                <a:lnTo>
                  <a:pt x="11038454" y="7527677"/>
                </a:lnTo>
                <a:lnTo>
                  <a:pt x="0" y="7527677"/>
                </a:lnTo>
                <a:lnTo>
                  <a:pt x="0" y="0"/>
                </a:lnTo>
                <a:close/>
              </a:path>
            </a:pathLst>
          </a:custGeom>
          <a:blipFill>
            <a:blip r:embed="rId4"/>
            <a:stretch>
              <a:fillRect t="-12361"/>
            </a:stretch>
          </a:blipFill>
        </p:spPr>
        <p:txBody>
          <a:bodyPr/>
          <a:lstStyle/>
          <a:p>
            <a:endParaRPr lang="en-US"/>
          </a:p>
        </p:txBody>
      </p:sp>
      <p:sp>
        <p:nvSpPr>
          <p:cNvPr id="5" name="TextBox 5"/>
          <p:cNvSpPr txBox="1"/>
          <p:nvPr/>
        </p:nvSpPr>
        <p:spPr>
          <a:xfrm>
            <a:off x="8251385" y="9605679"/>
            <a:ext cx="914550" cy="438150"/>
          </a:xfrm>
          <a:prstGeom prst="rect">
            <a:avLst/>
          </a:prstGeom>
        </p:spPr>
        <p:txBody>
          <a:bodyPr lIns="0" tIns="0" rIns="0" bIns="0" rtlCol="0" anchor="t">
            <a:spAutoFit/>
          </a:bodyPr>
          <a:lstStyle/>
          <a:p>
            <a:pPr algn="r">
              <a:lnSpc>
                <a:spcPts val="3120"/>
              </a:lnSpc>
            </a:pPr>
            <a:r>
              <a:rPr lang="en-US" sz="2600" b="1">
                <a:solidFill>
                  <a:srgbClr val="0091EA"/>
                </a:solidFill>
                <a:latin typeface="Arial Bold"/>
                <a:ea typeface="Arial Bold"/>
                <a:cs typeface="Arial Bold"/>
                <a:sym typeface="Arial Bold"/>
              </a:rPr>
              <a:t>4</a:t>
            </a:r>
          </a:p>
        </p:txBody>
      </p:sp>
      <p:sp>
        <p:nvSpPr>
          <p:cNvPr id="6" name="TextBox 6"/>
          <p:cNvSpPr txBox="1"/>
          <p:nvPr/>
        </p:nvSpPr>
        <p:spPr>
          <a:xfrm>
            <a:off x="7010400" y="590550"/>
            <a:ext cx="2872713" cy="398186"/>
          </a:xfrm>
          <a:prstGeom prst="rect">
            <a:avLst/>
          </a:prstGeom>
        </p:spPr>
        <p:txBody>
          <a:bodyPr wrap="square" lIns="0" tIns="0" rIns="0" bIns="0" rtlCol="0" anchor="t">
            <a:spAutoFit/>
          </a:bodyPr>
          <a:lstStyle/>
          <a:p>
            <a:pPr algn="ctr">
              <a:lnSpc>
                <a:spcPts val="3120"/>
              </a:lnSpc>
              <a:spcBef>
                <a:spcPct val="0"/>
              </a:spcBef>
            </a:pPr>
            <a:r>
              <a:rPr lang="en-US" sz="2600" b="1" dirty="0">
                <a:solidFill>
                  <a:srgbClr val="0091EA"/>
                </a:solidFill>
                <a:latin typeface="Arial Bold"/>
                <a:ea typeface="Arial Bold"/>
                <a:cs typeface="Arial Bold"/>
                <a:sym typeface="Arial Bold"/>
              </a:rPr>
              <a:t>Consequences</a:t>
            </a:r>
          </a:p>
        </p:txBody>
      </p:sp>
      <p:pic>
        <p:nvPicPr>
          <p:cNvPr id="7" name="Picture 6" descr="A blue and white logo&#10;&#10;Description automatically generated">
            <a:extLst>
              <a:ext uri="{FF2B5EF4-FFF2-40B4-BE49-F238E27FC236}">
                <a16:creationId xmlns:a16="http://schemas.microsoft.com/office/drawing/2014/main" id="{D6BEF319-4BAA-D0B9-F3B2-F02740F66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08135" y="9445475"/>
            <a:ext cx="1741984" cy="895850"/>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1028700" y="999354"/>
            <a:ext cx="15557490" cy="6886575"/>
          </a:xfrm>
          <a:prstGeom prst="rect">
            <a:avLst/>
          </a:prstGeom>
        </p:spPr>
        <p:txBody>
          <a:bodyPr lIns="0" tIns="0" rIns="0" bIns="0" rtlCol="0" anchor="t">
            <a:spAutoFit/>
          </a:bodyPr>
          <a:lstStyle/>
          <a:p>
            <a:pPr algn="l">
              <a:lnSpc>
                <a:spcPts val="2880"/>
              </a:lnSpc>
            </a:pPr>
            <a:endParaRPr/>
          </a:p>
          <a:p>
            <a:pPr algn="l">
              <a:lnSpc>
                <a:spcPts val="2880"/>
              </a:lnSpc>
            </a:pPr>
            <a:endParaRPr/>
          </a:p>
          <a:p>
            <a:pPr marL="693427" lvl="1" indent="-346713" algn="l">
              <a:lnSpc>
                <a:spcPts val="2880"/>
              </a:lnSpc>
              <a:buFont typeface="Arial"/>
              <a:buChar char="•"/>
            </a:pPr>
            <a:r>
              <a:rPr lang="en-US" sz="2400" b="1">
                <a:solidFill>
                  <a:srgbClr val="006DB0"/>
                </a:solidFill>
                <a:latin typeface="Arial Bold"/>
                <a:ea typeface="Arial Bold"/>
                <a:cs typeface="Arial Bold"/>
                <a:sym typeface="Arial Bold"/>
              </a:rPr>
              <a:t>Real-World Consequences</a:t>
            </a:r>
          </a:p>
          <a:p>
            <a:pPr marL="1554495" lvl="3" indent="-388624" algn="l">
              <a:lnSpc>
                <a:spcPts val="2880"/>
              </a:lnSpc>
              <a:buFont typeface="Arial"/>
              <a:buChar char="￭"/>
            </a:pPr>
            <a:r>
              <a:rPr lang="en-US" sz="2400">
                <a:solidFill>
                  <a:srgbClr val="006DB0"/>
                </a:solidFill>
                <a:latin typeface="Arial"/>
                <a:ea typeface="Arial"/>
                <a:cs typeface="Arial"/>
                <a:sym typeface="Arial"/>
              </a:rPr>
              <a:t>Biased AI can lead to unfair treatment </a:t>
            </a:r>
          </a:p>
          <a:p>
            <a:pPr marL="2072659" lvl="4" indent="-414532" algn="l">
              <a:lnSpc>
                <a:spcPts val="2880"/>
              </a:lnSpc>
              <a:buFont typeface="Arial"/>
              <a:buChar char="•"/>
            </a:pPr>
            <a:r>
              <a:rPr lang="en-US" sz="2400">
                <a:solidFill>
                  <a:srgbClr val="006DB0"/>
                </a:solidFill>
                <a:latin typeface="Arial"/>
                <a:ea typeface="Arial"/>
                <a:cs typeface="Arial"/>
                <a:sym typeface="Arial"/>
              </a:rPr>
              <a:t> gender or racial discrimination in job applications</a:t>
            </a:r>
          </a:p>
          <a:p>
            <a:pPr marL="2072659" lvl="4" indent="-414532" algn="l">
              <a:lnSpc>
                <a:spcPts val="2880"/>
              </a:lnSpc>
              <a:buFont typeface="Arial"/>
              <a:buChar char="•"/>
            </a:pPr>
            <a:r>
              <a:rPr lang="en-US" sz="2400">
                <a:solidFill>
                  <a:srgbClr val="006DB0"/>
                </a:solidFill>
                <a:latin typeface="Arial"/>
                <a:ea typeface="Arial"/>
                <a:cs typeface="Arial"/>
                <a:sym typeface="Arial"/>
              </a:rPr>
              <a:t>unfair policing and sentencing</a:t>
            </a:r>
          </a:p>
          <a:p>
            <a:pPr algn="l">
              <a:lnSpc>
                <a:spcPts val="2880"/>
              </a:lnSpc>
            </a:pPr>
            <a:endParaRPr lang="en-US" sz="2400">
              <a:solidFill>
                <a:srgbClr val="006DB0"/>
              </a:solidFill>
              <a:latin typeface="Arial"/>
              <a:ea typeface="Arial"/>
              <a:cs typeface="Arial"/>
              <a:sym typeface="Arial"/>
            </a:endParaRPr>
          </a:p>
          <a:p>
            <a:pPr marL="693427" lvl="1" indent="-346713" algn="l">
              <a:lnSpc>
                <a:spcPts val="2880"/>
              </a:lnSpc>
              <a:buFont typeface="Arial"/>
              <a:buChar char="•"/>
            </a:pPr>
            <a:r>
              <a:rPr lang="en-US" sz="2400" b="1">
                <a:solidFill>
                  <a:srgbClr val="006DB0"/>
                </a:solidFill>
                <a:latin typeface="Arial Bold"/>
                <a:ea typeface="Arial Bold"/>
                <a:cs typeface="Arial Bold"/>
                <a:sym typeface="Arial Bold"/>
              </a:rPr>
              <a:t>Societal Impact</a:t>
            </a:r>
            <a:r>
              <a:rPr lang="en-US" sz="2400">
                <a:solidFill>
                  <a:srgbClr val="006DB0"/>
                </a:solidFill>
                <a:latin typeface="Arial"/>
                <a:ea typeface="Arial"/>
                <a:cs typeface="Arial"/>
                <a:sym typeface="Arial"/>
              </a:rPr>
              <a:t>: </a:t>
            </a:r>
          </a:p>
          <a:p>
            <a:pPr marL="1554495" lvl="3" indent="-388624" algn="l">
              <a:lnSpc>
                <a:spcPts val="2880"/>
              </a:lnSpc>
              <a:buFont typeface="Arial"/>
              <a:buChar char="￭"/>
            </a:pPr>
            <a:r>
              <a:rPr lang="en-US" sz="2400">
                <a:solidFill>
                  <a:srgbClr val="006DB0"/>
                </a:solidFill>
                <a:latin typeface="Arial"/>
                <a:ea typeface="Arial"/>
                <a:cs typeface="Arial"/>
                <a:sym typeface="Arial"/>
              </a:rPr>
              <a:t>Societal Disharmony</a:t>
            </a:r>
          </a:p>
          <a:p>
            <a:pPr marL="1554495" lvl="3" indent="-388624" algn="l">
              <a:lnSpc>
                <a:spcPts val="2880"/>
              </a:lnSpc>
              <a:buFont typeface="Arial"/>
              <a:buChar char="￭"/>
            </a:pPr>
            <a:r>
              <a:rPr lang="en-US" sz="2400">
                <a:solidFill>
                  <a:srgbClr val="006DB0"/>
                </a:solidFill>
                <a:latin typeface="Arial"/>
                <a:ea typeface="Arial"/>
                <a:cs typeface="Arial"/>
                <a:sym typeface="Arial"/>
              </a:rPr>
              <a:t>Perpetuation of Stereotypes</a:t>
            </a:r>
          </a:p>
          <a:p>
            <a:pPr marL="1554495" lvl="3" indent="-388624" algn="l">
              <a:lnSpc>
                <a:spcPts val="2880"/>
              </a:lnSpc>
              <a:buFont typeface="Arial"/>
              <a:buChar char="￭"/>
            </a:pPr>
            <a:r>
              <a:rPr lang="en-US" sz="2400">
                <a:solidFill>
                  <a:srgbClr val="006DB0"/>
                </a:solidFill>
                <a:latin typeface="Arial"/>
                <a:ea typeface="Arial"/>
                <a:cs typeface="Arial"/>
                <a:sym typeface="Arial"/>
              </a:rPr>
              <a:t>Low trust in Technology </a:t>
            </a:r>
          </a:p>
          <a:p>
            <a:pPr marL="1554495" lvl="3" indent="-388624" algn="l">
              <a:lnSpc>
                <a:spcPts val="2880"/>
              </a:lnSpc>
              <a:buFont typeface="Arial"/>
              <a:buChar char="￭"/>
            </a:pPr>
            <a:r>
              <a:rPr lang="en-US" sz="2400">
                <a:solidFill>
                  <a:srgbClr val="006DB0"/>
                </a:solidFill>
                <a:latin typeface="Arial"/>
                <a:ea typeface="Arial"/>
                <a:cs typeface="Arial"/>
                <a:sym typeface="Arial"/>
              </a:rPr>
              <a:t>Hateful Content in AI and internet</a:t>
            </a:r>
          </a:p>
          <a:p>
            <a:pPr algn="l">
              <a:lnSpc>
                <a:spcPts val="2880"/>
              </a:lnSpc>
            </a:pPr>
            <a:endParaRPr lang="en-US" sz="2400">
              <a:solidFill>
                <a:srgbClr val="006DB0"/>
              </a:solidFill>
              <a:latin typeface="Arial"/>
              <a:ea typeface="Arial"/>
              <a:cs typeface="Arial"/>
              <a:sym typeface="Arial"/>
            </a:endParaRPr>
          </a:p>
          <a:p>
            <a:pPr marL="693427" lvl="1" indent="-346713" algn="l">
              <a:lnSpc>
                <a:spcPts val="2880"/>
              </a:lnSpc>
              <a:buFont typeface="Arial"/>
              <a:buChar char="•"/>
            </a:pPr>
            <a:r>
              <a:rPr lang="en-US" sz="2400" b="1">
                <a:solidFill>
                  <a:srgbClr val="006DB0"/>
                </a:solidFill>
                <a:latin typeface="Arial Bold"/>
                <a:ea typeface="Arial Bold"/>
                <a:cs typeface="Arial Bold"/>
                <a:sym typeface="Arial Bold"/>
              </a:rPr>
              <a:t>Real-World Example:</a:t>
            </a:r>
            <a:r>
              <a:rPr lang="en-US" sz="2400">
                <a:solidFill>
                  <a:srgbClr val="006DB0"/>
                </a:solidFill>
                <a:latin typeface="Arial"/>
                <a:ea typeface="Arial"/>
                <a:cs typeface="Arial"/>
                <a:sym typeface="Arial"/>
              </a:rPr>
              <a:t> </a:t>
            </a:r>
          </a:p>
          <a:p>
            <a:pPr marL="1554495" lvl="3" indent="-388624" algn="l">
              <a:lnSpc>
                <a:spcPts val="2880"/>
              </a:lnSpc>
              <a:buFont typeface="Arial"/>
              <a:buChar char="￭"/>
            </a:pPr>
            <a:r>
              <a:rPr lang="en-US" sz="2400">
                <a:solidFill>
                  <a:srgbClr val="006DB0"/>
                </a:solidFill>
                <a:latin typeface="Arial"/>
                <a:ea typeface="Arial"/>
                <a:cs typeface="Arial"/>
                <a:sym typeface="Arial"/>
              </a:rPr>
              <a:t>Amazon’s Hiring Tool </a:t>
            </a:r>
          </a:p>
          <a:p>
            <a:pPr marL="2072659" lvl="4" indent="-414532" algn="l">
              <a:lnSpc>
                <a:spcPts val="2880"/>
              </a:lnSpc>
              <a:buFont typeface="Arial"/>
              <a:buChar char="•"/>
            </a:pPr>
            <a:r>
              <a:rPr lang="en-US" sz="2400">
                <a:solidFill>
                  <a:srgbClr val="006DB0"/>
                </a:solidFill>
                <a:latin typeface="Arial"/>
                <a:ea typeface="Arial"/>
                <a:cs typeface="Arial"/>
                <a:sym typeface="Arial"/>
              </a:rPr>
              <a:t>Internal AI recruitment system - penalized résumés containing the word “women’s.” </a:t>
            </a:r>
          </a:p>
          <a:p>
            <a:pPr marL="2072659" lvl="4" indent="-414532" algn="l">
              <a:lnSpc>
                <a:spcPts val="2880"/>
              </a:lnSpc>
              <a:buFont typeface="Arial"/>
              <a:buChar char="•"/>
            </a:pPr>
            <a:r>
              <a:rPr lang="en-US" sz="2400">
                <a:solidFill>
                  <a:srgbClr val="006DB0"/>
                </a:solidFill>
                <a:latin typeface="Arial"/>
                <a:ea typeface="Arial"/>
                <a:cs typeface="Arial"/>
                <a:sym typeface="Arial"/>
              </a:rPr>
              <a:t>Shows how historical data (dominated by men in tech roles) can inadvertently encode discrimination</a:t>
            </a:r>
          </a:p>
          <a:p>
            <a:pPr algn="l">
              <a:lnSpc>
                <a:spcPts val="2880"/>
              </a:lnSpc>
            </a:pPr>
            <a:endParaRPr lang="en-US" sz="2400">
              <a:solidFill>
                <a:srgbClr val="006DB0"/>
              </a:solidFill>
              <a:latin typeface="Arial"/>
              <a:ea typeface="Arial"/>
              <a:cs typeface="Arial"/>
              <a:sym typeface="Arial"/>
            </a:endParaRPr>
          </a:p>
          <a:p>
            <a:pPr marL="693424" lvl="1" indent="-346712" algn="l">
              <a:lnSpc>
                <a:spcPts val="2880"/>
              </a:lnSpc>
            </a:pPr>
            <a:endParaRPr lang="en-US" sz="2400">
              <a:solidFill>
                <a:srgbClr val="006DB0"/>
              </a:solidFill>
              <a:latin typeface="Arial"/>
              <a:ea typeface="Arial"/>
              <a:cs typeface="Arial"/>
              <a:sym typeface="Arial"/>
            </a:endParaRPr>
          </a:p>
        </p:txBody>
      </p:sp>
      <p:sp>
        <p:nvSpPr>
          <p:cNvPr id="5" name="TextBox 5"/>
          <p:cNvSpPr txBox="1"/>
          <p:nvPr/>
        </p:nvSpPr>
        <p:spPr>
          <a:xfrm>
            <a:off x="8251385" y="9605679"/>
            <a:ext cx="914550" cy="661500"/>
          </a:xfrm>
          <a:prstGeom prst="rect">
            <a:avLst/>
          </a:prstGeom>
        </p:spPr>
        <p:txBody>
          <a:bodyPr lIns="0" tIns="0" rIns="0" bIns="0" rtlCol="0" anchor="t">
            <a:spAutoFit/>
          </a:bodyPr>
          <a:lstStyle/>
          <a:p>
            <a:pPr algn="r">
              <a:lnSpc>
                <a:spcPts val="3120"/>
              </a:lnSpc>
            </a:pPr>
            <a:r>
              <a:rPr lang="en-US" sz="2600" b="1">
                <a:solidFill>
                  <a:srgbClr val="0091EA"/>
                </a:solidFill>
                <a:latin typeface="Arial Bold"/>
                <a:ea typeface="Arial Bold"/>
                <a:cs typeface="Arial Bold"/>
                <a:sym typeface="Arial Bold"/>
              </a:rPr>
              <a:t>5</a:t>
            </a:r>
          </a:p>
        </p:txBody>
      </p:sp>
      <p:pic>
        <p:nvPicPr>
          <p:cNvPr id="6" name="Picture 5" descr="A blue and white logo&#10;&#10;Description automatically generated">
            <a:extLst>
              <a:ext uri="{FF2B5EF4-FFF2-40B4-BE49-F238E27FC236}">
                <a16:creationId xmlns:a16="http://schemas.microsoft.com/office/drawing/2014/main" id="{33F8C23C-ED49-A60F-573D-3A2F17E2DD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08135" y="9445475"/>
            <a:ext cx="1741984" cy="895850"/>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3774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dirty="0"/>
          </a:p>
        </p:txBody>
      </p:sp>
      <p:sp>
        <p:nvSpPr>
          <p:cNvPr id="3" name="Freeform 3"/>
          <p:cNvSpPr/>
          <p:nvPr/>
        </p:nvSpPr>
        <p:spPr>
          <a:xfrm>
            <a:off x="15565184" y="9563232"/>
            <a:ext cx="2691816" cy="660336"/>
          </a:xfrm>
          <a:custGeom>
            <a:avLst/>
            <a:gdLst/>
            <a:ahLst/>
            <a:cxnLst/>
            <a:rect l="l" t="t" r="r" b="b"/>
            <a:pathLst>
              <a:path w="2691816" h="660336">
                <a:moveTo>
                  <a:pt x="0" y="0"/>
                </a:moveTo>
                <a:lnTo>
                  <a:pt x="2691816" y="0"/>
                </a:lnTo>
                <a:lnTo>
                  <a:pt x="2691816" y="660336"/>
                </a:lnTo>
                <a:lnTo>
                  <a:pt x="0" y="660336"/>
                </a:lnTo>
                <a:lnTo>
                  <a:pt x="0" y="0"/>
                </a:lnTo>
                <a:close/>
              </a:path>
            </a:pathLst>
          </a:custGeom>
          <a:blipFill>
            <a:blip r:embed="rId3"/>
            <a:stretch>
              <a:fillRect/>
            </a:stretch>
          </a:blipFill>
        </p:spPr>
        <p:txBody>
          <a:bodyPr/>
          <a:lstStyle/>
          <a:p>
            <a:endParaRPr lang="en-US"/>
          </a:p>
        </p:txBody>
      </p:sp>
      <p:sp>
        <p:nvSpPr>
          <p:cNvPr id="4" name="Freeform 4"/>
          <p:cNvSpPr/>
          <p:nvPr/>
        </p:nvSpPr>
        <p:spPr>
          <a:xfrm>
            <a:off x="11095703" y="2306555"/>
            <a:ext cx="6652072" cy="4448573"/>
          </a:xfrm>
          <a:custGeom>
            <a:avLst/>
            <a:gdLst/>
            <a:ahLst/>
            <a:cxnLst/>
            <a:rect l="l" t="t" r="r" b="b"/>
            <a:pathLst>
              <a:path w="6652072" h="4448573">
                <a:moveTo>
                  <a:pt x="0" y="0"/>
                </a:moveTo>
                <a:lnTo>
                  <a:pt x="6652071" y="0"/>
                </a:lnTo>
                <a:lnTo>
                  <a:pt x="6652071" y="4448573"/>
                </a:lnTo>
                <a:lnTo>
                  <a:pt x="0" y="4448573"/>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1827305" y="1805999"/>
            <a:ext cx="15557490" cy="8693021"/>
          </a:xfrm>
          <a:prstGeom prst="rect">
            <a:avLst/>
          </a:prstGeom>
        </p:spPr>
        <p:txBody>
          <a:bodyPr lIns="0" tIns="0" rIns="0" bIns="0" rtlCol="0" anchor="t">
            <a:spAutoFit/>
          </a:bodyPr>
          <a:lstStyle/>
          <a:p>
            <a:pPr marL="808994" lvl="1" indent="-404497" algn="l">
              <a:lnSpc>
                <a:spcPts val="3360"/>
              </a:lnSpc>
              <a:buFont typeface="Arial"/>
              <a:buChar char="•"/>
            </a:pPr>
            <a:r>
              <a:rPr lang="en-US" sz="2800" dirty="0">
                <a:solidFill>
                  <a:srgbClr val="006DB0"/>
                </a:solidFill>
                <a:latin typeface="Arial"/>
                <a:ea typeface="Arial"/>
                <a:cs typeface="Arial"/>
                <a:sym typeface="Arial"/>
              </a:rPr>
              <a:t>Symbolic AI represents knowledge through symbols - words, logical rules, and explicit ontologies.</a:t>
            </a:r>
          </a:p>
          <a:p>
            <a:pPr marL="808994" lvl="1" indent="-404497" algn="l">
              <a:lnSpc>
                <a:spcPts val="3360"/>
              </a:lnSpc>
              <a:buFont typeface="Arial"/>
              <a:buChar char="•"/>
            </a:pPr>
            <a:r>
              <a:rPr lang="en-US" sz="2800" dirty="0">
                <a:solidFill>
                  <a:srgbClr val="006DB0"/>
                </a:solidFill>
                <a:latin typeface="Arial"/>
                <a:ea typeface="Arial"/>
                <a:cs typeface="Arial"/>
                <a:sym typeface="Arial"/>
              </a:rPr>
              <a:t>Historically dominated early AI research (1950s–1980s).</a:t>
            </a:r>
          </a:p>
          <a:p>
            <a:pPr algn="l">
              <a:lnSpc>
                <a:spcPts val="3360"/>
              </a:lnSpc>
            </a:pPr>
            <a:endParaRPr lang="en-US" sz="2800" dirty="0">
              <a:solidFill>
                <a:srgbClr val="006DB0"/>
              </a:solidFill>
              <a:latin typeface="Arial"/>
              <a:ea typeface="Arial"/>
              <a:cs typeface="Arial"/>
              <a:sym typeface="Arial"/>
            </a:endParaRPr>
          </a:p>
          <a:p>
            <a:pPr algn="l">
              <a:lnSpc>
                <a:spcPts val="3360"/>
              </a:lnSpc>
            </a:pPr>
            <a:r>
              <a:rPr lang="en-US" sz="2800" dirty="0">
                <a:solidFill>
                  <a:srgbClr val="006DB0"/>
                </a:solidFill>
                <a:latin typeface="Arial"/>
                <a:ea typeface="Arial"/>
                <a:cs typeface="Arial"/>
                <a:sym typeface="Arial"/>
              </a:rPr>
              <a:t>        </a:t>
            </a:r>
            <a:r>
              <a:rPr lang="en-US" sz="2800" b="1" dirty="0">
                <a:solidFill>
                  <a:srgbClr val="006DB0"/>
                </a:solidFill>
                <a:latin typeface="Arial Bold"/>
                <a:ea typeface="Arial Bold"/>
                <a:cs typeface="Arial Bold"/>
                <a:sym typeface="Arial Bold"/>
              </a:rPr>
              <a:t>Key Characteristics</a:t>
            </a:r>
          </a:p>
          <a:p>
            <a:pPr marL="808994" lvl="1" indent="-404497" algn="l">
              <a:lnSpc>
                <a:spcPts val="3360"/>
              </a:lnSpc>
              <a:buFont typeface="Arial"/>
              <a:buChar char="•"/>
            </a:pPr>
            <a:r>
              <a:rPr lang="en-US" sz="2800" dirty="0">
                <a:solidFill>
                  <a:srgbClr val="006DB0"/>
                </a:solidFill>
                <a:latin typeface="Arial"/>
                <a:ea typeface="Arial"/>
                <a:cs typeface="Arial"/>
                <a:sym typeface="Arial"/>
              </a:rPr>
              <a:t>Knowledge Representation</a:t>
            </a:r>
          </a:p>
          <a:p>
            <a:pPr marL="1813568" lvl="3" indent="-453392" algn="l">
              <a:lnSpc>
                <a:spcPts val="3360"/>
              </a:lnSpc>
              <a:buFont typeface="Arial"/>
              <a:buChar char="￭"/>
            </a:pPr>
            <a:r>
              <a:rPr lang="en-US" sz="2800" dirty="0">
                <a:solidFill>
                  <a:srgbClr val="006DB0"/>
                </a:solidFill>
                <a:latin typeface="Arial"/>
                <a:ea typeface="Arial"/>
                <a:cs typeface="Arial"/>
                <a:sym typeface="Arial"/>
              </a:rPr>
              <a:t> Information is encoded in a structured, human-readable way </a:t>
            </a:r>
          </a:p>
          <a:p>
            <a:pPr marL="808994" lvl="1" indent="-404497" algn="l">
              <a:lnSpc>
                <a:spcPts val="3360"/>
              </a:lnSpc>
              <a:buFont typeface="Arial"/>
              <a:buChar char="•"/>
            </a:pPr>
            <a:r>
              <a:rPr lang="en-US" sz="2800" dirty="0">
                <a:solidFill>
                  <a:srgbClr val="006DB0"/>
                </a:solidFill>
                <a:latin typeface="Arial"/>
                <a:ea typeface="Arial"/>
                <a:cs typeface="Arial"/>
                <a:sym typeface="Arial"/>
              </a:rPr>
              <a:t>if-then rules</a:t>
            </a:r>
          </a:p>
          <a:p>
            <a:pPr marL="808994" lvl="1" indent="-404497" algn="l">
              <a:lnSpc>
                <a:spcPts val="3360"/>
              </a:lnSpc>
              <a:buFont typeface="Arial"/>
              <a:buChar char="•"/>
            </a:pPr>
            <a:r>
              <a:rPr lang="en-US" sz="2800" dirty="0">
                <a:solidFill>
                  <a:srgbClr val="006DB0"/>
                </a:solidFill>
                <a:latin typeface="Arial"/>
                <a:ea typeface="Arial"/>
                <a:cs typeface="Arial"/>
                <a:sym typeface="Arial"/>
              </a:rPr>
              <a:t>decision trees</a:t>
            </a:r>
          </a:p>
          <a:p>
            <a:pPr marL="808994" lvl="1" indent="-404497" algn="l">
              <a:lnSpc>
                <a:spcPts val="3360"/>
              </a:lnSpc>
              <a:buFont typeface="Arial"/>
              <a:buChar char="•"/>
            </a:pPr>
            <a:r>
              <a:rPr lang="en-US" sz="2800" dirty="0">
                <a:solidFill>
                  <a:srgbClr val="006DB0"/>
                </a:solidFill>
                <a:latin typeface="Arial"/>
                <a:ea typeface="Arial"/>
                <a:cs typeface="Arial"/>
                <a:sym typeface="Arial"/>
              </a:rPr>
              <a:t>first-order logic</a:t>
            </a:r>
          </a:p>
          <a:p>
            <a:pPr algn="l">
              <a:lnSpc>
                <a:spcPts val="3360"/>
              </a:lnSpc>
            </a:pPr>
            <a:endParaRPr lang="en-US" sz="2800" dirty="0">
              <a:solidFill>
                <a:srgbClr val="006DB0"/>
              </a:solidFill>
              <a:latin typeface="Arial"/>
              <a:ea typeface="Arial"/>
              <a:cs typeface="Arial"/>
              <a:sym typeface="Arial"/>
            </a:endParaRPr>
          </a:p>
          <a:p>
            <a:pPr algn="l">
              <a:lnSpc>
                <a:spcPts val="3360"/>
              </a:lnSpc>
            </a:pPr>
            <a:r>
              <a:rPr lang="en-US" sz="2800" dirty="0">
                <a:solidFill>
                  <a:srgbClr val="006DB0"/>
                </a:solidFill>
                <a:latin typeface="Arial"/>
                <a:ea typeface="Arial"/>
                <a:cs typeface="Arial"/>
                <a:sym typeface="Arial"/>
              </a:rPr>
              <a:t>        </a:t>
            </a:r>
            <a:r>
              <a:rPr lang="en-US" sz="2800" b="1" dirty="0">
                <a:solidFill>
                  <a:srgbClr val="006DB0"/>
                </a:solidFill>
                <a:latin typeface="Arial Bold"/>
                <a:ea typeface="Arial Bold"/>
                <a:cs typeface="Arial Bold"/>
                <a:sym typeface="Arial Bold"/>
              </a:rPr>
              <a:t>Reasoning</a:t>
            </a:r>
          </a:p>
          <a:p>
            <a:pPr marL="808994" lvl="1" indent="-404497" algn="l">
              <a:lnSpc>
                <a:spcPts val="3360"/>
              </a:lnSpc>
              <a:buFont typeface="Arial"/>
              <a:buChar char="•"/>
            </a:pPr>
            <a:r>
              <a:rPr lang="en-US" sz="2800" dirty="0">
                <a:solidFill>
                  <a:srgbClr val="006DB0"/>
                </a:solidFill>
                <a:latin typeface="Arial"/>
                <a:ea typeface="Arial"/>
                <a:cs typeface="Arial"/>
                <a:sym typeface="Arial"/>
              </a:rPr>
              <a:t>Symbolic systems use logical inference engines to draw conclusions from known facts.</a:t>
            </a:r>
          </a:p>
          <a:p>
            <a:pPr marL="404497" lvl="1" algn="l">
              <a:lnSpc>
                <a:spcPts val="3360"/>
              </a:lnSpc>
            </a:pPr>
            <a:r>
              <a:rPr lang="en-US" sz="2800" dirty="0">
                <a:solidFill>
                  <a:srgbClr val="006DB0"/>
                </a:solidFill>
                <a:latin typeface="Arial"/>
                <a:ea typeface="Arial"/>
                <a:cs typeface="Arial"/>
                <a:sym typeface="Arial"/>
              </a:rPr>
              <a:t>    </a:t>
            </a:r>
            <a:br>
              <a:rPr lang="en-US" sz="2800" dirty="0">
                <a:solidFill>
                  <a:srgbClr val="006DB0"/>
                </a:solidFill>
                <a:latin typeface="Arial"/>
                <a:ea typeface="Arial"/>
                <a:cs typeface="Arial"/>
                <a:sym typeface="Arial"/>
              </a:rPr>
            </a:br>
            <a:r>
              <a:rPr lang="en-US" sz="2800" dirty="0">
                <a:solidFill>
                  <a:srgbClr val="006DB0"/>
                </a:solidFill>
                <a:latin typeface="Arial"/>
                <a:ea typeface="Arial"/>
                <a:cs typeface="Arial"/>
                <a:sym typeface="Arial"/>
              </a:rPr>
              <a:t>    </a:t>
            </a:r>
            <a:r>
              <a:rPr lang="en-US" sz="2800" b="1" dirty="0">
                <a:solidFill>
                  <a:srgbClr val="006DB0"/>
                </a:solidFill>
                <a:latin typeface="Arial"/>
                <a:ea typeface="Arial"/>
                <a:cs typeface="Arial"/>
                <a:sym typeface="Arial"/>
              </a:rPr>
              <a:t>Example</a:t>
            </a:r>
          </a:p>
          <a:p>
            <a:pPr marL="808994" lvl="1" indent="-404497" algn="l">
              <a:lnSpc>
                <a:spcPts val="3360"/>
              </a:lnSpc>
              <a:buFont typeface="Arial"/>
              <a:buChar char="•"/>
            </a:pPr>
            <a:r>
              <a:rPr lang="en-GB" sz="2800" b="0" i="0" u="none" strike="noStrike" dirty="0">
                <a:solidFill>
                  <a:schemeClr val="accent1"/>
                </a:solidFill>
                <a:effectLst/>
                <a:latin typeface="-webkit-standard"/>
              </a:rPr>
              <a:t>IBM’s chess-playing system that used </a:t>
            </a:r>
            <a:r>
              <a:rPr lang="en-GB" sz="2800" b="1" i="0" u="none" strike="noStrike" dirty="0">
                <a:solidFill>
                  <a:schemeClr val="accent1"/>
                </a:solidFill>
                <a:effectLst/>
              </a:rPr>
              <a:t>symbolic search trees and rule-based evaluation functions</a:t>
            </a:r>
            <a:r>
              <a:rPr lang="en-GB" sz="2800" b="0" i="0" u="none" strike="noStrike" dirty="0">
                <a:solidFill>
                  <a:schemeClr val="accent1"/>
                </a:solidFill>
                <a:effectLst/>
                <a:latin typeface="-webkit-standard"/>
              </a:rPr>
              <a:t> to defeat Garry Kasparov.</a:t>
            </a:r>
            <a:endParaRPr lang="en-US" sz="2800" dirty="0">
              <a:solidFill>
                <a:schemeClr val="accent1"/>
              </a:solidFill>
              <a:latin typeface="Arial"/>
              <a:ea typeface="Arial"/>
              <a:cs typeface="Arial"/>
              <a:sym typeface="Arial"/>
            </a:endParaRPr>
          </a:p>
          <a:p>
            <a:pPr marL="808991" lvl="1" indent="-404496" algn="l">
              <a:lnSpc>
                <a:spcPts val="3360"/>
              </a:lnSpc>
            </a:pPr>
            <a:endParaRPr lang="en-US" sz="2800" dirty="0">
              <a:solidFill>
                <a:srgbClr val="006DB0"/>
              </a:solidFill>
              <a:latin typeface="Arial"/>
              <a:ea typeface="Arial"/>
              <a:cs typeface="Arial"/>
              <a:sym typeface="Arial"/>
            </a:endParaRPr>
          </a:p>
          <a:p>
            <a:pPr marL="808991" lvl="1" indent="-404496" algn="l">
              <a:lnSpc>
                <a:spcPts val="3360"/>
              </a:lnSpc>
            </a:pPr>
            <a:endParaRPr lang="en-US" sz="2800" dirty="0">
              <a:solidFill>
                <a:srgbClr val="006DB0"/>
              </a:solidFill>
              <a:latin typeface="Arial"/>
              <a:ea typeface="Arial"/>
              <a:cs typeface="Arial"/>
              <a:sym typeface="Arial"/>
            </a:endParaRPr>
          </a:p>
          <a:p>
            <a:pPr marL="808991" lvl="1" indent="-404496" algn="l">
              <a:lnSpc>
                <a:spcPts val="3360"/>
              </a:lnSpc>
            </a:pPr>
            <a:endParaRPr lang="en-US" sz="2800" dirty="0">
              <a:solidFill>
                <a:srgbClr val="006DB0"/>
              </a:solidFill>
              <a:latin typeface="Arial"/>
              <a:ea typeface="Arial"/>
              <a:cs typeface="Arial"/>
              <a:sym typeface="Arial"/>
            </a:endParaRPr>
          </a:p>
        </p:txBody>
      </p:sp>
      <p:sp>
        <p:nvSpPr>
          <p:cNvPr id="6" name="TextBox 6"/>
          <p:cNvSpPr txBox="1"/>
          <p:nvPr/>
        </p:nvSpPr>
        <p:spPr>
          <a:xfrm>
            <a:off x="2130711" y="333375"/>
            <a:ext cx="15254084" cy="615553"/>
          </a:xfrm>
          <a:prstGeom prst="rect">
            <a:avLst/>
          </a:prstGeom>
        </p:spPr>
        <p:txBody>
          <a:bodyPr lIns="0" tIns="0" rIns="0" bIns="0" rtlCol="0" anchor="t">
            <a:spAutoFit/>
          </a:bodyPr>
          <a:lstStyle/>
          <a:p>
            <a:pPr algn="l">
              <a:lnSpc>
                <a:spcPts val="4800"/>
              </a:lnSpc>
            </a:pPr>
            <a:r>
              <a:rPr lang="en-US" sz="4000" dirty="0">
                <a:solidFill>
                  <a:srgbClr val="0091EA"/>
                </a:solidFill>
                <a:latin typeface="Arial"/>
                <a:ea typeface="Arial"/>
                <a:cs typeface="Arial"/>
                <a:sym typeface="Arial"/>
              </a:rPr>
              <a:t>2. Symbolic AI - Good Old Fashioned AI</a:t>
            </a:r>
          </a:p>
        </p:txBody>
      </p:sp>
      <p:sp>
        <p:nvSpPr>
          <p:cNvPr id="7" name="TextBox 7"/>
          <p:cNvSpPr txBox="1"/>
          <p:nvPr/>
        </p:nvSpPr>
        <p:spPr>
          <a:xfrm>
            <a:off x="8251385" y="9605679"/>
            <a:ext cx="914550" cy="438150"/>
          </a:xfrm>
          <a:prstGeom prst="rect">
            <a:avLst/>
          </a:prstGeom>
        </p:spPr>
        <p:txBody>
          <a:bodyPr lIns="0" tIns="0" rIns="0" bIns="0" rtlCol="0" anchor="t">
            <a:spAutoFit/>
          </a:bodyPr>
          <a:lstStyle/>
          <a:p>
            <a:pPr algn="r">
              <a:lnSpc>
                <a:spcPts val="3120"/>
              </a:lnSpc>
            </a:pPr>
            <a:r>
              <a:rPr lang="en-US" sz="2600" b="1">
                <a:solidFill>
                  <a:srgbClr val="0091EA"/>
                </a:solidFill>
                <a:latin typeface="Arial Bold"/>
                <a:ea typeface="Arial Bold"/>
                <a:cs typeface="Arial Bold"/>
                <a:sym typeface="Arial Bold"/>
              </a:rPr>
              <a:t>6</a:t>
            </a:r>
          </a:p>
        </p:txBody>
      </p:sp>
      <p:pic>
        <p:nvPicPr>
          <p:cNvPr id="8" name="Picture 7" descr="A blue and white logo&#10;&#10;Description automatically generated">
            <a:extLst>
              <a:ext uri="{FF2B5EF4-FFF2-40B4-BE49-F238E27FC236}">
                <a16:creationId xmlns:a16="http://schemas.microsoft.com/office/drawing/2014/main" id="{7C96466C-EB49-89C3-2D0F-8C004E1388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08135" y="9445475"/>
            <a:ext cx="1741984" cy="895850"/>
          </a:xfrm>
          <a:prstGeom prst="rect">
            <a:avLst/>
          </a:prstGeom>
        </p:spPr>
      </p:pic>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2128</TotalTime>
  <Words>1099</Words>
  <Application>Microsoft Macintosh PowerPoint</Application>
  <PresentationFormat>Custom</PresentationFormat>
  <Paragraphs>205</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Arial Bold</vt:lpstr>
      <vt:lpstr>Times New Roman Bold</vt:lpstr>
      <vt:lpstr>-webkit-standard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intro-cair-nepal.pptx</dc:title>
  <cp:lastModifiedBy>Abhash Shrestha (as14n23)</cp:lastModifiedBy>
  <cp:revision>4</cp:revision>
  <dcterms:created xsi:type="dcterms:W3CDTF">2006-08-16T00:00:00Z</dcterms:created>
  <dcterms:modified xsi:type="dcterms:W3CDTF">2025-02-01T15:14:19Z</dcterms:modified>
  <dc:identifier>DAGdpScMuJ0</dc:identifier>
</cp:coreProperties>
</file>