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378" r:id="rId2"/>
    <p:sldId id="256" r:id="rId3"/>
    <p:sldId id="375" r:id="rId4"/>
    <p:sldId id="259" r:id="rId5"/>
    <p:sldId id="512" r:id="rId6"/>
    <p:sldId id="544" r:id="rId7"/>
    <p:sldId id="545" r:id="rId8"/>
    <p:sldId id="542" r:id="rId9"/>
    <p:sldId id="517" r:id="rId10"/>
    <p:sldId id="520" r:id="rId11"/>
    <p:sldId id="543" r:id="rId12"/>
    <p:sldId id="376" r:id="rId13"/>
  </p:sldIdLst>
  <p:sldSz cx="9144000" cy="5143500" type="screen16x9"/>
  <p:notesSz cx="6858000" cy="9144000"/>
  <p:embeddedFontLst>
    <p:embeddedFont>
      <p:font typeface="Roboto Slab" pitchFamily="2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DB0"/>
    <a:srgbClr val="FFCECC"/>
    <a:srgbClr val="5CA5E8"/>
    <a:srgbClr val="0391EA"/>
    <a:srgbClr val="686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0654"/>
  </p:normalViewPr>
  <p:slideViewPr>
    <p:cSldViewPr snapToGrid="0">
      <p:cViewPr varScale="1">
        <p:scale>
          <a:sx n="113" d="100"/>
          <a:sy n="113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F9F57E-25D8-6406-1C10-B191309D1C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35682-D547-9A60-8324-CC8E4D080D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60116-4ACB-BC40-9AB9-2F5B98C90170}" type="datetimeFigureOut">
              <a:rPr lang="en-AT" smtClean="0"/>
              <a:t>2/1/25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11E97-F28F-0EC1-403E-420E229357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7B5D7-0E41-4EEF-4397-B9E17DAF7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F2A7F-581E-9E45-A574-BADEB76A435F}" type="slidenum">
              <a:rPr lang="en-AT" smtClean="0"/>
              <a:t>‹#›</a:t>
            </a:fld>
            <a:endParaRPr lang="en-A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C426E-6584-C24E-A3FB-47B9801AA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66" y="0"/>
            <a:ext cx="2196867" cy="5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8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3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03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66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5B7AD5-D8F9-3911-F0D2-AEE0B80A4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82"/>
          <a:stretch/>
        </p:blipFill>
        <p:spPr>
          <a:xfrm>
            <a:off x="8432050" y="-1085849"/>
            <a:ext cx="757325" cy="7445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BA744-AAFB-686B-4709-54EFFEEB55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33987" y="-781050"/>
            <a:ext cx="9639660" cy="74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01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 dpi="0" rotWithShape="1">
          <a:blip r:embed="rId2">
            <a:lum/>
          </a:blip>
          <a:srcRect/>
          <a:stretch>
            <a:fillRect r="-17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D9889-6C44-4B76-5B7E-8951F2867B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8720" y="127567"/>
            <a:ext cx="1809664" cy="44393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66121" y="3051704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500">
                <a:solidFill>
                  <a:srgbClr val="0391E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CF85C-5278-29F3-F7BC-C8454D037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5816" y="4781616"/>
            <a:ext cx="1345908" cy="330168"/>
          </a:xfrm>
          <a:prstGeom prst="rect">
            <a:avLst/>
          </a:prstGeom>
        </p:spPr>
      </p:pic>
      <p:sp>
        <p:nvSpPr>
          <p:cNvPr id="3" name="Google Shape;43;p5">
            <a:extLst>
              <a:ext uri="{FF2B5EF4-FFF2-40B4-BE49-F238E27FC236}">
                <a16:creationId xmlns:a16="http://schemas.microsoft.com/office/drawing/2014/main" id="{671B53A0-40C4-42CA-5EC1-21091AD4C0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63204" y="48068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49BD6-CCA3-A8B0-0D61-AEEBCA5688F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16994" y="4813439"/>
            <a:ext cx="994515" cy="3315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76723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587640"/>
            <a:ext cx="7571700" cy="2788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>
              <a:spcBef>
                <a:spcPts val="60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4079980" y="478570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42C0B-2823-F9BE-0D15-32AC46269E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2592" y="4781616"/>
            <a:ext cx="1345908" cy="3301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3478CD-63FF-FB64-223F-D547EA3A9D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16994" y="4813439"/>
            <a:ext cx="994515" cy="3315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848000" cy="29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ea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8" r:id="rId2"/>
    <p:sldLayoutId id="2147483649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81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noFill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94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4453-8B50-3046-867A-C8A1F49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09886"/>
            <a:ext cx="7571700" cy="702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AI for Code Writing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47B0-219F-8666-B6AF-FCF04509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12874"/>
            <a:ext cx="7870170" cy="3772828"/>
          </a:xfrm>
        </p:spPr>
        <p:txBody>
          <a:bodyPr/>
          <a:lstStyle/>
          <a:p>
            <a:pPr marL="361950" indent="-285750">
              <a:buFont typeface="Arial" panose="020B0604020202020204" pitchFamily="34" charset="0"/>
              <a:buChar char="•"/>
            </a:pPr>
            <a:r>
              <a:rPr lang="en-GB" b="1" dirty="0"/>
              <a:t>Do not: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- </a:t>
            </a:r>
            <a:r>
              <a:rPr lang="en-GB" dirty="0"/>
              <a:t>Copy &amp; paste if you don’t understand the meaning.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Let AI generate the main idea.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GB" b="1" dirty="0"/>
              <a:t>Do not: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- </a:t>
            </a:r>
            <a:r>
              <a:rPr lang="en-GB" dirty="0"/>
              <a:t>Use it as an assistant robot.</a:t>
            </a:r>
            <a:br>
              <a:rPr lang="en-GB" dirty="0"/>
            </a:br>
            <a:endParaRPr lang="en-GB" dirty="0"/>
          </a:p>
          <a:p>
            <a:r>
              <a:rPr lang="en-GB" dirty="0"/>
              <a:t>     - Utilise it for editing &amp; proofreading.</a:t>
            </a:r>
            <a:br>
              <a:rPr lang="en-GB" dirty="0"/>
            </a:br>
            <a:endParaRPr lang="en-GB" dirty="0"/>
          </a:p>
          <a:p>
            <a:r>
              <a:rPr lang="en-GB" dirty="0"/>
              <a:t>     - Leverage it for code writing.</a:t>
            </a:r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C8291-A924-343A-6208-43B19BBD67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674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4453-8B50-3046-867A-C8A1F49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09886"/>
            <a:ext cx="7571700" cy="702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AI for Code Writing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47B0-219F-8666-B6AF-FCF04509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12874"/>
            <a:ext cx="7870170" cy="3772828"/>
          </a:xfrm>
        </p:spPr>
        <p:txBody>
          <a:bodyPr/>
          <a:lstStyle/>
          <a:p>
            <a:pPr marL="361950" indent="-285750">
              <a:buFont typeface="Arial" panose="020B0604020202020204" pitchFamily="34" charset="0"/>
              <a:buChar char="•"/>
            </a:pPr>
            <a:r>
              <a:rPr lang="en-GB" dirty="0"/>
              <a:t>Know what you want.</a:t>
            </a:r>
            <a:br>
              <a:rPr lang="en-GB" dirty="0"/>
            </a:br>
            <a:endParaRPr lang="en-GB" dirty="0"/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AT"/>
              <a:t>Understand the architecture.</a:t>
            </a:r>
            <a:br>
              <a:rPr lang="en-US" dirty="0"/>
            </a:br>
            <a:endParaRPr lang="en-AT"/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AT"/>
              <a:t>Develop your own high-level understanding.</a:t>
            </a:r>
            <a:br>
              <a:rPr lang="en-US" dirty="0"/>
            </a:br>
            <a:endParaRPr lang="en-AT"/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AT"/>
              <a:t>Let AI generate syntactic code lines.</a:t>
            </a:r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C8291-A924-343A-6208-43B19BBD67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893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 idx="4294967295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GB" sz="6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429765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1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546812" y="1495461"/>
            <a:ext cx="619259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AI Tools For Academic Writing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C7E0B-BE1A-64E8-2ADF-0668C46942C9}"/>
              </a:ext>
            </a:extLst>
          </p:cNvPr>
          <p:cNvSpPr txBox="1"/>
          <p:nvPr/>
        </p:nvSpPr>
        <p:spPr>
          <a:xfrm>
            <a:off x="633437" y="3066008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500" dirty="0">
                <a:solidFill>
                  <a:srgbClr val="0391EA"/>
                </a:solidFill>
              </a:rPr>
              <a:t>Dr. Semih </a:t>
            </a:r>
            <a:r>
              <a:rPr lang="en" sz="2500" dirty="0" err="1">
                <a:solidFill>
                  <a:srgbClr val="0391EA"/>
                </a:solidFill>
              </a:rPr>
              <a:t>Yumusak</a:t>
            </a:r>
            <a:endParaRPr lang="en-AT" sz="1500" dirty="0">
              <a:solidFill>
                <a:srgbClr val="0391E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6F98E-51EE-DDCD-104B-11401371E043}"/>
              </a:ext>
            </a:extLst>
          </p:cNvPr>
          <p:cNvSpPr txBox="1"/>
          <p:nvPr/>
        </p:nvSpPr>
        <p:spPr>
          <a:xfrm>
            <a:off x="633437" y="354402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391EA"/>
                </a:solidFill>
              </a:rPr>
              <a:t>Research Fellow, University of Southampton</a:t>
            </a:r>
            <a:endParaRPr lang="en-A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51504-96A1-15FA-A78D-FC818174904D}"/>
              </a:ext>
            </a:extLst>
          </p:cNvPr>
          <p:cNvSpPr txBox="1"/>
          <p:nvPr/>
        </p:nvSpPr>
        <p:spPr>
          <a:xfrm>
            <a:off x="556435" y="4067247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391EA"/>
                </a:solidFill>
              </a:rPr>
              <a:t>1</a:t>
            </a:r>
            <a:r>
              <a:rPr lang="en-GB" sz="1400" dirty="0">
                <a:solidFill>
                  <a:srgbClr val="0391EA"/>
                </a:solidFill>
              </a:rPr>
              <a:t> February 2025</a:t>
            </a:r>
          </a:p>
          <a:p>
            <a:r>
              <a:rPr lang="en-GB" dirty="0">
                <a:solidFill>
                  <a:srgbClr val="0391EA"/>
                </a:solidFill>
              </a:rPr>
              <a:t>Research Writing (Online) </a:t>
            </a:r>
            <a:br>
              <a:rPr lang="en-GB" dirty="0">
                <a:solidFill>
                  <a:srgbClr val="0391EA"/>
                </a:solidFill>
              </a:rPr>
            </a:br>
            <a:r>
              <a:rPr lang="en-GB" dirty="0">
                <a:solidFill>
                  <a:srgbClr val="0391EA"/>
                </a:solidFill>
              </a:rPr>
              <a:t>Hosted by IEEE </a:t>
            </a:r>
            <a:r>
              <a:rPr lang="en-GB" dirty="0" err="1">
                <a:solidFill>
                  <a:srgbClr val="0391EA"/>
                </a:solidFill>
              </a:rPr>
              <a:t>Pulchowk</a:t>
            </a:r>
            <a:r>
              <a:rPr lang="en-GB" dirty="0">
                <a:solidFill>
                  <a:srgbClr val="0391EA"/>
                </a:solidFill>
              </a:rPr>
              <a:t> Campus &amp; CAIR-Nepal</a:t>
            </a:r>
            <a:br>
              <a:rPr lang="en-GB" dirty="0">
                <a:solidFill>
                  <a:srgbClr val="0391EA"/>
                </a:solidFill>
              </a:rPr>
            </a:br>
            <a:endParaRPr lang="en-A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4453-8B50-3046-867A-C8A1F49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192469"/>
            <a:ext cx="7571700" cy="702600"/>
          </a:xfrm>
        </p:spPr>
        <p:txBody>
          <a:bodyPr/>
          <a:lstStyle/>
          <a:p>
            <a:r>
              <a:rPr lang="en-AT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47B0-219F-8666-B6AF-FCF04509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990866"/>
            <a:ext cx="7844044" cy="3363420"/>
          </a:xfrm>
        </p:spPr>
        <p:txBody>
          <a:bodyPr/>
          <a:lstStyle/>
          <a:p>
            <a:pPr marL="4191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191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AI for Academic Writing</a:t>
            </a:r>
          </a:p>
          <a:p>
            <a:pPr marL="4191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AI for Code Writing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C8291-A924-343A-6208-43B19BBD67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49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 idx="4294967295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sz="6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4187975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4453-8B50-3046-867A-C8A1F49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09886"/>
            <a:ext cx="7571700" cy="702600"/>
          </a:xfrm>
        </p:spPr>
        <p:txBody>
          <a:bodyPr/>
          <a:lstStyle/>
          <a:p>
            <a:r>
              <a:rPr lang="en-US" dirty="0"/>
              <a:t>1. Introduction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47B0-219F-8666-B6AF-FCF04509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12874"/>
            <a:ext cx="7870170" cy="356895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C8291-A924-343A-6208-43B19BBD67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589C10-59A9-4921-35D3-8DC649E44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05" y="273664"/>
            <a:ext cx="2969279" cy="436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 idx="4294967295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sz="6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AI for Academic Writing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4187975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34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4453-8B50-3046-867A-C8A1F49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09886"/>
            <a:ext cx="7571700" cy="702600"/>
          </a:xfrm>
        </p:spPr>
        <p:txBody>
          <a:bodyPr/>
          <a:lstStyle/>
          <a:p>
            <a:r>
              <a:rPr lang="en-US" dirty="0"/>
              <a:t>2. AI for Academic Writing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47B0-219F-8666-B6AF-FCF04509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12874"/>
            <a:ext cx="7870170" cy="3568958"/>
          </a:xfrm>
        </p:spPr>
        <p:txBody>
          <a:bodyPr/>
          <a:lstStyle/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/>
              <a:t>Ethics: Do not ask an LLM to write your paper—it is plagiarism.</a:t>
            </a:r>
            <a:br>
              <a:rPr lang="en-US" dirty="0"/>
            </a:br>
            <a:endParaRPr lang="en-US" dirty="0"/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GB" b="1" dirty="0"/>
              <a:t>Good to know!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LLM-generated text: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- Is detectable.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- Can be incorrect.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- Is based on a generic summary of prior knowledge.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C8291-A924-343A-6208-43B19BBD67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805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4453-8B50-3046-867A-C8A1F49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09886"/>
            <a:ext cx="7571700" cy="702600"/>
          </a:xfrm>
        </p:spPr>
        <p:txBody>
          <a:bodyPr/>
          <a:lstStyle/>
          <a:p>
            <a:r>
              <a:rPr lang="en-US" dirty="0"/>
              <a:t>2. AI for Academic Writing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47B0-219F-8666-B6AF-FCF04509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12874"/>
            <a:ext cx="7870170" cy="3568958"/>
          </a:xfrm>
        </p:spPr>
        <p:txBody>
          <a:bodyPr/>
          <a:lstStyle/>
          <a:p>
            <a:pPr marL="361950" indent="-285750">
              <a:buFont typeface="Arial" panose="020B0604020202020204" pitchFamily="34" charset="0"/>
              <a:buChar char="•"/>
            </a:pPr>
            <a:r>
              <a:rPr lang="en-GB" b="1" dirty="0"/>
              <a:t>Rule of thumb: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The better you understand, the better you ask.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more you know, the better you verify the output.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C8291-A924-343A-6208-43B19BBD67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041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 idx="4294967295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AI for Code Writing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4187975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8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7212</TotalTime>
  <Words>266</Words>
  <Application>Microsoft Macintosh PowerPoint</Application>
  <PresentationFormat>On-screen Show (16:9)</PresentationFormat>
  <Paragraphs>43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Source Sans Pro</vt:lpstr>
      <vt:lpstr>Roboto Slab</vt:lpstr>
      <vt:lpstr>Arial</vt:lpstr>
      <vt:lpstr>Times New Roman</vt:lpstr>
      <vt:lpstr>Cordelia template</vt:lpstr>
      <vt:lpstr>PowerPoint Presentation</vt:lpstr>
      <vt:lpstr>Using AI Tools For Academic Writing</vt:lpstr>
      <vt:lpstr>Outline</vt:lpstr>
      <vt:lpstr>1. Introduction</vt:lpstr>
      <vt:lpstr>1. Introduction</vt:lpstr>
      <vt:lpstr>2. AI for Academic Writing</vt:lpstr>
      <vt:lpstr>2. AI for Academic Writing</vt:lpstr>
      <vt:lpstr>2. AI for Academic Writing</vt:lpstr>
      <vt:lpstr>3. AI for Code Writing</vt:lpstr>
      <vt:lpstr>3. AI for Code Writing</vt:lpstr>
      <vt:lpstr>3. AI for Code Writing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Tek Raj Chhetri</cp:lastModifiedBy>
  <cp:revision>1036</cp:revision>
  <dcterms:modified xsi:type="dcterms:W3CDTF">2025-02-02T02:04:56Z</dcterms:modified>
</cp:coreProperties>
</file>