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7.png" ContentType="image/png"/>
  <Override PartName="/ppt/media/image8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AEE426-64D1-4F51-96C7-B8C6C545232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86240" y="76716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86240" y="1587600"/>
            <a:ext cx="75715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A9FF64-81B1-4F69-AFEF-03A15C662EA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rcRect l="0" t="0" r="0" b="4082"/>
          <a:stretch/>
        </p:blipFill>
        <p:spPr>
          <a:xfrm>
            <a:off x="8431920" y="-1085760"/>
            <a:ext cx="757080" cy="74448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-533880" y="-781200"/>
            <a:ext cx="9639360" cy="7444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>
                    <a:alpha val="1000"/>
                  </a:srgbClr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r="-16999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716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5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2" descr=""/>
          <p:cNvPicPr/>
          <p:nvPr/>
        </p:nvPicPr>
        <p:blipFill>
          <a:blip r:embed="rId3"/>
          <a:stretch/>
        </p:blipFill>
        <p:spPr>
          <a:xfrm>
            <a:off x="168840" y="127440"/>
            <a:ext cx="1809360" cy="4435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>
                    <a:alpha val="1000"/>
                  </a:srgbClr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"/>
          <p:cNvPicPr/>
          <p:nvPr/>
        </p:nvPicPr>
        <p:blipFill>
          <a:blip r:embed="rId3"/>
          <a:stretch/>
        </p:blipFill>
        <p:spPr>
          <a:xfrm>
            <a:off x="7765920" y="4781520"/>
            <a:ext cx="1345680" cy="3297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sldNum" idx="1"/>
          </p:nvPr>
        </p:nvSpPr>
        <p:spPr>
          <a:xfrm>
            <a:off x="4063320" y="48067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2C6DA3-A35E-4AC5-A33E-1065C9AEC52A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4" descr=""/>
          <p:cNvPicPr/>
          <p:nvPr/>
        </p:nvPicPr>
        <p:blipFill>
          <a:blip r:embed="rId4"/>
          <a:stretch/>
        </p:blipFill>
        <p:spPr>
          <a:xfrm>
            <a:off x="6665760" y="4794480"/>
            <a:ext cx="951480" cy="31680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>
                    <a:alpha val="1000"/>
                  </a:srgbClr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86240" y="76716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86240" y="1587600"/>
            <a:ext cx="7571520" cy="278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>
                    <a:alpha val="1000"/>
                  </a:srgbClr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CCFD83-3E76-49BC-98BF-09EA161029C2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Picture 2" descr=""/>
          <p:cNvPicPr/>
          <p:nvPr/>
        </p:nvPicPr>
        <p:blipFill>
          <a:blip r:embed="rId3"/>
          <a:stretch/>
        </p:blipFill>
        <p:spPr>
          <a:xfrm>
            <a:off x="7782480" y="4781520"/>
            <a:ext cx="1345680" cy="329760"/>
          </a:xfrm>
          <a:prstGeom prst="rect">
            <a:avLst/>
          </a:prstGeom>
          <a:ln w="0">
            <a:noFill/>
          </a:ln>
        </p:spPr>
      </p:pic>
      <p:pic>
        <p:nvPicPr>
          <p:cNvPr id="16" name="Picture 1" descr=""/>
          <p:cNvPicPr/>
          <p:nvPr/>
        </p:nvPicPr>
        <p:blipFill>
          <a:blip r:embed="rId4"/>
          <a:stretch/>
        </p:blipFill>
        <p:spPr>
          <a:xfrm>
            <a:off x="6665760" y="4794480"/>
            <a:ext cx="951480" cy="3168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propublica.org/article/machine-bias-risk-assessments-in-criminal-sentencing" TargetMode="External"/><Relationship Id="rId2" Type="http://schemas.openxmlformats.org/officeDocument/2006/relationships/hyperlink" Target="https://www.reuters.com/article/us-amazon-com-jobs-automation-insight-idUSKCN1MK08G/" TargetMode="External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46200" y="1754640"/>
            <a:ext cx="583236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Roboto Slab"/>
              </a:rPr>
              <a:t>3.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Bias Overview &amp; Our Focus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0"/>
          </p:nvPr>
        </p:nvSpPr>
        <p:spPr>
          <a:xfrm>
            <a:off x="418788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6D48E8-F633-494A-9A72-A0CC3D06369E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86240" y="20988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3. Bias Overview &amp; Our Focus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786240" y="1013040"/>
            <a:ext cx="7869960" cy="37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What is bias?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Bias refers to a prejudice or unfair preference for or against a person, group, or idea, often without sufficient evidence. </a:t>
            </a: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Our focus – societal &amp; cultural bias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Includes prejudices or unfair treatment ingrained in the norms, values, and systems of a society. 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We want to understand how representative LLMs are in representing Nepalese culture and values.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1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2EBF20-0175-491E-AF67-11A5A150C1CA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86240" y="20988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3. Bias Overview &amp; Our Focus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86240" y="1013040"/>
            <a:ext cx="7869960" cy="37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The root cause for the bias is due because of the existing societal bias encoded in data, which AI models learns and exacerbate.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Societal &amp; cultural bias: 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Discrimination based on race, gender, age, or economic status, dominant languages, traditions, and viewpoints while neglecting diverse cultures.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Example: In 2018, Amazon’s AI recruiting tool was found to downgrade resumes containing </a:t>
            </a:r>
            <a:r>
              <a:rPr b="1" i="1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women’s because </a:t>
            </a: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past hiring data was male-dominated.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2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9E8931-E952-4868-9DB5-99589BF0CC5B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46200" y="1754640"/>
            <a:ext cx="583236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Roboto Slab"/>
              </a:rPr>
              <a:t>4.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Why study bias issue in Nepalese context?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13"/>
          </p:nvPr>
        </p:nvSpPr>
        <p:spPr>
          <a:xfrm>
            <a:off x="418788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0F2761-3B8C-4BB5-B97E-1EBD2B7BB8E3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86240" y="46008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4. Why study bias issue in Nepalese context?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786240" y="1013040"/>
            <a:ext cx="7869960" cy="37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It helps assess the extent to which LLMs exhibit bias toward Nepalese values and their representation of marginalized Nepalese communities, languages, and customs.</a:t>
            </a: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It helps to identify the gaps in AI models that may overlook underrepresented Nepalese groups.</a:t>
            </a: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Finally, it helps to address any bias, ensure equal representation and develop responsible AI systems.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14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CA2924-886A-4E39-8924-F5042465C80C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3236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Roboto Slab"/>
              </a:rPr>
              <a:t>Presented</a:t>
            </a:r>
            <a:r>
              <a:rPr b="0" lang="en" sz="40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Roboto Slab"/>
              </a:rPr>
              <a:t> </a:t>
            </a:r>
            <a:r>
              <a:rPr b="0" lang="en" sz="28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Roboto Slab"/>
              </a:rPr>
              <a:t>By</a:t>
            </a:r>
            <a:r>
              <a:rPr b="0" lang="en" sz="40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Roboto Slab"/>
              </a:rPr>
              <a:t>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5"/>
          </p:nvPr>
        </p:nvSpPr>
        <p:spPr>
          <a:xfrm>
            <a:off x="429768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6596B2-81DE-4F8C-A657-7FC6D55DF1FF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373360" y="777960"/>
            <a:ext cx="2178360" cy="217836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457200" y="1458000"/>
            <a:ext cx="4343400" cy="82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Ashish Pandey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Research Intern at CAIR-Nepal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286000" y="1754640"/>
            <a:ext cx="583236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Roboto Slab"/>
              </a:rPr>
              <a:t>Thank you!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16"/>
          </p:nvPr>
        </p:nvSpPr>
        <p:spPr>
          <a:xfrm>
            <a:off x="429768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5CEF6E-3CA7-465D-A2D6-948FB9579618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86240" y="20988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References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86240" y="1013040"/>
            <a:ext cx="7869960" cy="356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763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[1] </a:t>
            </a:r>
            <a:r>
              <a:rPr b="0" lang="en-GB" sz="1000" spc="-1" strike="noStrike" u="sng">
                <a:solidFill>
                  <a:schemeClr val="accent1">
                    <a:lumMod val="75000"/>
                  </a:schemeClr>
                </a:solidFill>
                <a:uFillTx/>
                <a:latin typeface="Arial"/>
                <a:ea typeface="Source Sans Pro"/>
                <a:hlinkClick r:id="rId1"/>
              </a:rPr>
              <a:t>https://www.propublica.org/article/machine-bias-risk-assessments-in-criminal-sentencing</a:t>
            </a:r>
            <a:r>
              <a:rPr b="0" lang="en-GB" sz="10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 </a:t>
            </a:r>
            <a:endParaRPr b="0" lang="en-US" sz="10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763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[2] </a:t>
            </a:r>
            <a:r>
              <a:rPr b="0" lang="en-GB" sz="1000" spc="-1" strike="noStrike" u="sng">
                <a:solidFill>
                  <a:schemeClr val="accent1">
                    <a:lumMod val="75000"/>
                  </a:schemeClr>
                </a:solidFill>
                <a:uFillTx/>
                <a:latin typeface="Arial"/>
                <a:ea typeface="Source Sans Pro"/>
                <a:hlinkClick r:id="rId2"/>
              </a:rPr>
              <a:t>https://www.reuters.com/article/us-amazon-com-jobs-automation-insight-idUSKCN1MK08G/</a:t>
            </a:r>
            <a:r>
              <a:rPr b="0" lang="en-GB" sz="10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 </a:t>
            </a:r>
            <a:endParaRPr b="0" lang="en-US" sz="10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763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	</a:t>
            </a:r>
            <a:endParaRPr b="0" lang="en-US" sz="10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7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425481-E402-45DB-97CF-E646FC48215E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21560" y="1497600"/>
            <a:ext cx="619236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accent1"/>
                </a:solidFill>
                <a:latin typeface="Times New Roman"/>
                <a:ea typeface="Roboto Slab"/>
              </a:rPr>
              <a:t>Analyzing Social and Cultural Biases in Large Language Models: Insights from the Nepalese Context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Box 1"/>
          <p:cNvSpPr/>
          <p:nvPr/>
        </p:nvSpPr>
        <p:spPr>
          <a:xfrm>
            <a:off x="633600" y="3066120"/>
            <a:ext cx="457164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" sz="2500" spc="-1" strike="noStrike">
                <a:solidFill>
                  <a:srgbClr val="0391ea"/>
                </a:solidFill>
                <a:latin typeface="Arial"/>
                <a:ea typeface="Arial"/>
              </a:rPr>
              <a:t>Ashish Panday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3"/>
          <p:cNvSpPr/>
          <p:nvPr/>
        </p:nvSpPr>
        <p:spPr>
          <a:xfrm>
            <a:off x="633600" y="3544200"/>
            <a:ext cx="4571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391ea"/>
                </a:solidFill>
                <a:latin typeface="Arial"/>
                <a:ea typeface="Arial"/>
              </a:rPr>
              <a:t>Research Intern at CAIR-Nepal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TextBox 4"/>
          <p:cNvSpPr/>
          <p:nvPr/>
        </p:nvSpPr>
        <p:spPr>
          <a:xfrm>
            <a:off x="633600" y="4052520"/>
            <a:ext cx="4571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391ea"/>
                </a:solidFill>
                <a:latin typeface="Arial"/>
                <a:ea typeface="Arial"/>
              </a:rPr>
              <a:t>1 February 2025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391ea"/>
                </a:solidFill>
                <a:latin typeface="Arial"/>
                <a:ea typeface="Arial"/>
              </a:rPr>
              <a:t>Research Writing (Online) </a:t>
            </a:r>
            <a:br>
              <a:rPr sz="1400"/>
            </a:br>
            <a:r>
              <a:rPr b="0" lang="en-GB" sz="1400" spc="-1" strike="noStrike">
                <a:solidFill>
                  <a:srgbClr val="0391ea"/>
                </a:solidFill>
                <a:latin typeface="Arial"/>
                <a:ea typeface="Arial"/>
              </a:rPr>
              <a:t>Hosted by IEEE Pulchowk Campus &amp; CAIR-Nepal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86240" y="19260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AT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Outline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86240" y="990720"/>
            <a:ext cx="7843680" cy="336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19040" indent="-343080">
              <a:lnSpc>
                <a:spcPct val="150000"/>
              </a:lnSpc>
              <a:spcBef>
                <a:spcPts val="601"/>
              </a:spcBef>
              <a:buClr>
                <a:srgbClr val="cfd8dc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Introduction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419040" indent="-343080">
              <a:lnSpc>
                <a:spcPct val="150000"/>
              </a:lnSpc>
              <a:spcBef>
                <a:spcPts val="601"/>
              </a:spcBef>
              <a:buClr>
                <a:srgbClr val="cfd8dc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How representative LLMs are?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419040" indent="-343080">
              <a:lnSpc>
                <a:spcPct val="150000"/>
              </a:lnSpc>
              <a:spcBef>
                <a:spcPts val="601"/>
              </a:spcBef>
              <a:buClr>
                <a:srgbClr val="cfd8dc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Bias Overview &amp; Our Focus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419040" indent="-343080">
              <a:lnSpc>
                <a:spcPct val="150000"/>
              </a:lnSpc>
              <a:spcBef>
                <a:spcPts val="601"/>
              </a:spcBef>
              <a:buClr>
                <a:srgbClr val="cfd8dc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Why study bias issue in Nepalese context? 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3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CAA6D2-E219-4A3F-AEED-963D819E81EB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46200" y="1754640"/>
            <a:ext cx="583236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Roboto Slab"/>
              </a:rPr>
              <a:t>1.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Introduction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4"/>
          </p:nvPr>
        </p:nvSpPr>
        <p:spPr>
          <a:xfrm>
            <a:off x="418788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E750FB-6C3F-428D-8BE3-3095A2F2A4E7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86240" y="20988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1. Introduction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86240" y="912600"/>
            <a:ext cx="7869960" cy="356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Large language models (LLMs)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AI systems trained on vast amounts of text data to generate human-like text.​ 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Example: GPT4, Llama, Bard, Gemini and many more..​</a:t>
            </a: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Impacts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Real-time translation &amp; communication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Personalized learning experiences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Efficient  workflows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- Aids in medical research &amp; diagnosis</a:t>
            </a:r>
            <a:br>
              <a:rPr sz="1600"/>
            </a:br>
            <a:br>
              <a:rPr sz="1600"/>
            </a:b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763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	</a:t>
            </a: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	</a:t>
            </a: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	</a:t>
            </a: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	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5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0FD122-8E4E-4BA6-BC37-6205B9BE29C6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46200" y="1754640"/>
            <a:ext cx="583236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Roboto Slab"/>
              </a:rPr>
              <a:t>2.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How representative LLMs are?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6"/>
          </p:nvPr>
        </p:nvSpPr>
        <p:spPr>
          <a:xfrm>
            <a:off x="418788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3A97D0-CDEF-4D1B-9E81-8EEA7B555D17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86240" y="20988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2. How representative LLMs are?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86240" y="1013040"/>
            <a:ext cx="7869960" cy="356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Often fail to represent diverse cultures and communities accurately.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AT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AI models prioritize dominant cultures while neglecting marginalized groups, reinforcing global inequalities.</a:t>
            </a: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AT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Studies showed that Black defendants were more likely to be flagged as </a:t>
            </a: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“</a:t>
            </a:r>
            <a:r>
              <a:rPr b="0" lang="en-AT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high risk</a:t>
            </a: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”</a:t>
            </a:r>
            <a:r>
              <a:rPr b="0" lang="en-AT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 for reoffending, even with similar backgrounds to White defendants</a:t>
            </a: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 [1]</a:t>
            </a:r>
            <a:r>
              <a:rPr b="0" lang="en-AT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.</a:t>
            </a:r>
            <a:br>
              <a:rPr sz="1600"/>
            </a:br>
            <a:r>
              <a:rPr b="0" lang="en-US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361800" indent="-285840">
              <a:lnSpc>
                <a:spcPct val="100000"/>
              </a:lnSpc>
              <a:spcBef>
                <a:spcPts val="601"/>
              </a:spcBef>
              <a:buClr>
                <a:srgbClr val="cfd8dc"/>
              </a:buClr>
              <a:buFont typeface="Arial"/>
              <a:buChar char="•"/>
            </a:pPr>
            <a:r>
              <a:rPr b="0" lang="en-AT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Advances in AI (e.g., GANs – Generative Adversarial Networks) enable the creation of realistic fake images and videos, making it easier to manipulate public perception and spread misinformation (e.g., deepfakes).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7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B73CAF-5CC3-4B93-9C21-1F26D070D081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86240" y="20988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2. How representative LLMs are?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86240" y="1013040"/>
            <a:ext cx="7869960" cy="356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763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763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	</a:t>
            </a: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	</a:t>
            </a: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	</a:t>
            </a:r>
            <a:r>
              <a:rPr b="0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	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8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7B06AF-CCBC-49B3-961C-2394511A4EA8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" name="Picture 4" descr=""/>
          <p:cNvPicPr/>
          <p:nvPr/>
        </p:nvPicPr>
        <p:blipFill>
          <a:blip r:embed="rId1"/>
          <a:stretch/>
        </p:blipFill>
        <p:spPr>
          <a:xfrm>
            <a:off x="2239560" y="1116360"/>
            <a:ext cx="3680640" cy="329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86240" y="209880"/>
            <a:ext cx="7571520" cy="70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accent1"/>
                </a:solidFill>
                <a:latin typeface="Arial"/>
                <a:ea typeface="Roboto Slab"/>
              </a:rPr>
              <a:t>2. How representative LLMs are?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86240" y="1013040"/>
            <a:ext cx="7869960" cy="356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763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763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76320"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i="1" lang="en-GB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Do language models represent us?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763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  <a:p>
            <a:pPr marL="76320"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AT" sz="16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Source Sans Pro"/>
              </a:rPr>
              <a:t>Underrepresentation of Nepalese culture and language leads to incorrect translations and biased interpretations.</a:t>
            </a:r>
            <a:endParaRPr b="0" lang="en-US" sz="16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9"/>
          </p:nvPr>
        </p:nvSpPr>
        <p:spPr>
          <a:xfrm>
            <a:off x="4079880" y="4785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Arial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B375FC-BCE5-45D6-B83F-8E0C6BDFE427}" type="slidenum">
              <a:rPr b="1" lang="en" sz="1300" spc="-1" strike="noStrike">
                <a:solidFill>
                  <a:schemeClr val="accent1"/>
                </a:solidFill>
                <a:latin typeface="Arial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Arial-Times New Roman">
      <a:majorFont>
        <a:latin typeface="Arial" panose="020B0604020202020204" pitchFamily="0" charset="1"/>
        <a:ea typeface=""/>
        <a:cs typeface=""/>
      </a:majorFont>
      <a:minorFont>
        <a:latin typeface="Times New Roman" panose="0202060305040502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Arial-Times New Roman">
      <a:majorFont>
        <a:latin typeface="Arial" panose="020B0604020202020204" pitchFamily="0" charset="1"/>
        <a:ea typeface=""/>
        <a:cs typeface=""/>
      </a:majorFont>
      <a:minorFont>
        <a:latin typeface="Times New Roman" panose="0202060305040502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Arial-Times New Roman">
      <a:majorFont>
        <a:latin typeface="Arial" panose="020B0604020202020204" pitchFamily="0" charset="1"/>
        <a:ea typeface=""/>
        <a:cs typeface=""/>
      </a:majorFont>
      <a:minorFont>
        <a:latin typeface="Times New Roman" panose="0202060305040502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Arial-Times New Roman">
      <a:majorFont>
        <a:latin typeface="Arial" panose="020B0604020202020204" pitchFamily="0" charset="1"/>
        <a:ea typeface=""/>
        <a:cs typeface=""/>
      </a:majorFont>
      <a:minorFont>
        <a:latin typeface="Times New Roman" panose="020206030504050203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4623</TotalTime>
  <Application>LibreOffice/24.2.7.2$Linux_X86_64 LibreOffice_project/420$Build-2</Application>
  <AppVersion>15.0000</AppVersion>
  <Words>601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2025-02-01T08:31:36Z</dcterms:modified>
  <cp:revision>961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(16:9)</vt:lpwstr>
  </property>
  <property fmtid="{D5CDD505-2E9C-101B-9397-08002B2CF9AE}" pid="4" name="Slides">
    <vt:i4>16</vt:i4>
  </property>
</Properties>
</file>