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441" r:id="rId3"/>
    <p:sldId id="688" r:id="rId4"/>
    <p:sldId id="689" r:id="rId5"/>
    <p:sldId id="690" r:id="rId6"/>
    <p:sldId id="684" r:id="rId7"/>
    <p:sldId id="547" r:id="rId8"/>
    <p:sldId id="702" r:id="rId9"/>
    <p:sldId id="703" r:id="rId10"/>
    <p:sldId id="709" r:id="rId11"/>
    <p:sldId id="718" r:id="rId12"/>
    <p:sldId id="719" r:id="rId13"/>
    <p:sldId id="720" r:id="rId14"/>
    <p:sldId id="721" r:id="rId15"/>
    <p:sldId id="722" r:id="rId16"/>
    <p:sldId id="691" r:id="rId17"/>
    <p:sldId id="548" r:id="rId18"/>
    <p:sldId id="538" r:id="rId19"/>
    <p:sldId id="409" r:id="rId20"/>
  </p:sldIdLst>
  <p:sldSz cx="7740650" cy="5040313"/>
  <p:notesSz cx="9928225" cy="6797675"/>
  <p:defaultTextStyle>
    <a:defPPr>
      <a:defRPr lang="zh-CN"/>
    </a:defPPr>
    <a:lvl1pPr marL="0" algn="l" defTabSz="613471" rtl="0" eaLnBrk="1" latinLnBrk="0" hangingPunct="1">
      <a:defRPr sz="1208" kern="1200">
        <a:solidFill>
          <a:schemeClr val="tx1"/>
        </a:solidFill>
        <a:latin typeface="+mn-lt"/>
        <a:ea typeface="+mn-ea"/>
        <a:cs typeface="+mn-cs"/>
      </a:defRPr>
    </a:lvl1pPr>
    <a:lvl2pPr marL="306735" algn="l" defTabSz="613471" rtl="0" eaLnBrk="1" latinLnBrk="0" hangingPunct="1">
      <a:defRPr sz="1208" kern="1200">
        <a:solidFill>
          <a:schemeClr val="tx1"/>
        </a:solidFill>
        <a:latin typeface="+mn-lt"/>
        <a:ea typeface="+mn-ea"/>
        <a:cs typeface="+mn-cs"/>
      </a:defRPr>
    </a:lvl2pPr>
    <a:lvl3pPr marL="613471" algn="l" defTabSz="613471" rtl="0" eaLnBrk="1" latinLnBrk="0" hangingPunct="1">
      <a:defRPr sz="1208" kern="1200">
        <a:solidFill>
          <a:schemeClr val="tx1"/>
        </a:solidFill>
        <a:latin typeface="+mn-lt"/>
        <a:ea typeface="+mn-ea"/>
        <a:cs typeface="+mn-cs"/>
      </a:defRPr>
    </a:lvl3pPr>
    <a:lvl4pPr marL="920206" algn="l" defTabSz="613471" rtl="0" eaLnBrk="1" latinLnBrk="0" hangingPunct="1">
      <a:defRPr sz="1208" kern="1200">
        <a:solidFill>
          <a:schemeClr val="tx1"/>
        </a:solidFill>
        <a:latin typeface="+mn-lt"/>
        <a:ea typeface="+mn-ea"/>
        <a:cs typeface="+mn-cs"/>
      </a:defRPr>
    </a:lvl4pPr>
    <a:lvl5pPr marL="1226942" algn="l" defTabSz="613471" rtl="0" eaLnBrk="1" latinLnBrk="0" hangingPunct="1">
      <a:defRPr sz="1208" kern="1200">
        <a:solidFill>
          <a:schemeClr val="tx1"/>
        </a:solidFill>
        <a:latin typeface="+mn-lt"/>
        <a:ea typeface="+mn-ea"/>
        <a:cs typeface="+mn-cs"/>
      </a:defRPr>
    </a:lvl5pPr>
    <a:lvl6pPr marL="1533677" algn="l" defTabSz="613471" rtl="0" eaLnBrk="1" latinLnBrk="0" hangingPunct="1">
      <a:defRPr sz="1208" kern="1200">
        <a:solidFill>
          <a:schemeClr val="tx1"/>
        </a:solidFill>
        <a:latin typeface="+mn-lt"/>
        <a:ea typeface="+mn-ea"/>
        <a:cs typeface="+mn-cs"/>
      </a:defRPr>
    </a:lvl6pPr>
    <a:lvl7pPr marL="1840413" algn="l" defTabSz="613471" rtl="0" eaLnBrk="1" latinLnBrk="0" hangingPunct="1">
      <a:defRPr sz="1208" kern="1200">
        <a:solidFill>
          <a:schemeClr val="tx1"/>
        </a:solidFill>
        <a:latin typeface="+mn-lt"/>
        <a:ea typeface="+mn-ea"/>
        <a:cs typeface="+mn-cs"/>
      </a:defRPr>
    </a:lvl7pPr>
    <a:lvl8pPr marL="2147148" algn="l" defTabSz="613471" rtl="0" eaLnBrk="1" latinLnBrk="0" hangingPunct="1">
      <a:defRPr sz="1208" kern="1200">
        <a:solidFill>
          <a:schemeClr val="tx1"/>
        </a:solidFill>
        <a:latin typeface="+mn-lt"/>
        <a:ea typeface="+mn-ea"/>
        <a:cs typeface="+mn-cs"/>
      </a:defRPr>
    </a:lvl8pPr>
    <a:lvl9pPr marL="2453884" algn="l" defTabSz="613471" rtl="0" eaLnBrk="1" latinLnBrk="0" hangingPunct="1">
      <a:defRPr sz="12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">
          <p15:clr>
            <a:srgbClr val="A4A3A4"/>
          </p15:clr>
        </p15:guide>
        <p15:guide id="2" pos="24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044"/>
    <a:srgbClr val="0097CC"/>
    <a:srgbClr val="A365FF"/>
    <a:srgbClr val="6600FF"/>
    <a:srgbClr val="8633FF"/>
    <a:srgbClr val="E1FEFF"/>
    <a:srgbClr val="E0EDF8"/>
    <a:srgbClr val="FFFFCC"/>
    <a:srgbClr val="CC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424" autoAdjust="0"/>
  </p:normalViewPr>
  <p:slideViewPr>
    <p:cSldViewPr snapToGrid="0">
      <p:cViewPr varScale="1">
        <p:scale>
          <a:sx n="100" d="100"/>
          <a:sy n="100" d="100"/>
        </p:scale>
        <p:origin x="984" y="84"/>
      </p:cViewPr>
      <p:guideLst>
        <p:guide orient="horz" pos="1587"/>
        <p:guide pos="2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Local\Temp\tmp0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Local\Temp\tmp0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Local\Temp\tmp0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Local\Temp\tmp0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2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___3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___4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Local\Temp\tmp0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208502116426192E-2"/>
          <c:y val="4.2872541285075734E-2"/>
          <c:w val="0.82989713713531477"/>
          <c:h val="0.675628040532443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'Select v_af_risk_credit_summary'!$C$1</c:f>
              <c:strCache>
                <c:ptCount val="1"/>
                <c:pt idx="0">
                  <c:v>通过量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6"/>
              <c:layout>
                <c:manualLayout>
                  <c:x val="-2.6974951830443159E-2"/>
                  <c:y val="-1.71490165140303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-3.8535645472061657E-3"/>
                  <c:y val="-5.1447049542090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'Select v_af_risk_credit_summary'!$B$2:$B$19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'Select v_af_risk_credit_summary'!$C$2:$C$19</c:f>
              <c:numCache>
                <c:formatCode>General</c:formatCode>
                <c:ptCount val="18"/>
                <c:pt idx="0">
                  <c:v>91967</c:v>
                </c:pt>
                <c:pt idx="1">
                  <c:v>81330</c:v>
                </c:pt>
                <c:pt idx="2">
                  <c:v>101098</c:v>
                </c:pt>
                <c:pt idx="3">
                  <c:v>145489</c:v>
                </c:pt>
                <c:pt idx="4">
                  <c:v>205510</c:v>
                </c:pt>
                <c:pt idx="5">
                  <c:v>222477</c:v>
                </c:pt>
                <c:pt idx="6">
                  <c:v>259147</c:v>
                </c:pt>
                <c:pt idx="7">
                  <c:v>295597</c:v>
                </c:pt>
                <c:pt idx="8">
                  <c:v>328407</c:v>
                </c:pt>
                <c:pt idx="9">
                  <c:v>402487</c:v>
                </c:pt>
                <c:pt idx="10">
                  <c:v>362098</c:v>
                </c:pt>
                <c:pt idx="11">
                  <c:v>417956</c:v>
                </c:pt>
                <c:pt idx="12">
                  <c:v>481287</c:v>
                </c:pt>
                <c:pt idx="13">
                  <c:v>366695</c:v>
                </c:pt>
                <c:pt idx="14">
                  <c:v>426374</c:v>
                </c:pt>
                <c:pt idx="15">
                  <c:v>531455</c:v>
                </c:pt>
                <c:pt idx="16">
                  <c:v>610056</c:v>
                </c:pt>
                <c:pt idx="17">
                  <c:v>604874</c:v>
                </c:pt>
              </c:numCache>
            </c:numRef>
          </c:val>
        </c:ser>
        <c:ser>
          <c:idx val="1"/>
          <c:order val="1"/>
          <c:tx>
            <c:strRef>
              <c:f>'Select v_af_risk_credit_summary'!$D$1</c:f>
              <c:strCache>
                <c:ptCount val="1"/>
                <c:pt idx="0">
                  <c:v>拒绝量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-1.9267822736030828E-3"/>
                  <c:y val="5.57343036705983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'Select v_af_risk_credit_summary'!$B$2:$B$19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'Select v_af_risk_credit_summary'!$D$2:$D$19</c:f>
              <c:numCache>
                <c:formatCode>General</c:formatCode>
                <c:ptCount val="18"/>
                <c:pt idx="0">
                  <c:v>38673</c:v>
                </c:pt>
                <c:pt idx="1">
                  <c:v>32599</c:v>
                </c:pt>
                <c:pt idx="2">
                  <c:v>37336</c:v>
                </c:pt>
                <c:pt idx="3">
                  <c:v>56376</c:v>
                </c:pt>
                <c:pt idx="4">
                  <c:v>66574</c:v>
                </c:pt>
                <c:pt idx="5">
                  <c:v>73816</c:v>
                </c:pt>
                <c:pt idx="6">
                  <c:v>90072</c:v>
                </c:pt>
                <c:pt idx="7">
                  <c:v>100478</c:v>
                </c:pt>
                <c:pt idx="8">
                  <c:v>111317</c:v>
                </c:pt>
                <c:pt idx="9">
                  <c:v>149744</c:v>
                </c:pt>
                <c:pt idx="10">
                  <c:v>126066</c:v>
                </c:pt>
                <c:pt idx="11">
                  <c:v>131940</c:v>
                </c:pt>
                <c:pt idx="12">
                  <c:v>162902</c:v>
                </c:pt>
                <c:pt idx="13">
                  <c:v>100671</c:v>
                </c:pt>
                <c:pt idx="14">
                  <c:v>136772</c:v>
                </c:pt>
                <c:pt idx="15">
                  <c:v>171543</c:v>
                </c:pt>
                <c:pt idx="16">
                  <c:v>234531</c:v>
                </c:pt>
                <c:pt idx="17">
                  <c:v>231121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204784"/>
        <c:axId val="115205344"/>
      </c:barChart>
      <c:lineChart>
        <c:grouping val="standard"/>
        <c:varyColors val="0"/>
        <c:ser>
          <c:idx val="2"/>
          <c:order val="2"/>
          <c:tx>
            <c:strRef>
              <c:f>'Select v_af_risk_credit_summary'!$E$1</c:f>
              <c:strCache>
                <c:ptCount val="1"/>
                <c:pt idx="0">
                  <c:v>整体通过率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1.9267822736030827E-2"/>
                  <c:y val="3.0010778899553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-1.348747591522158E-2"/>
                  <c:y val="4.287254128507573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'Select v_af_risk_credit_summary'!$B$2:$B$19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'Select v_af_risk_credit_summary'!$E$2:$E$19</c:f>
              <c:numCache>
                <c:formatCode>0.0%</c:formatCode>
                <c:ptCount val="18"/>
                <c:pt idx="0">
                  <c:v>0.70397274954072298</c:v>
                </c:pt>
                <c:pt idx="1">
                  <c:v>0.71386565316995698</c:v>
                </c:pt>
                <c:pt idx="2">
                  <c:v>0.73029747027464398</c:v>
                </c:pt>
                <c:pt idx="3">
                  <c:v>0.72072424640229804</c:v>
                </c:pt>
                <c:pt idx="4">
                  <c:v>0.75531821055262305</c:v>
                </c:pt>
                <c:pt idx="5">
                  <c:v>0.75086822840904099</c:v>
                </c:pt>
                <c:pt idx="6">
                  <c:v>0.74207588934164503</c:v>
                </c:pt>
                <c:pt idx="7">
                  <c:v>0.74631572303225402</c:v>
                </c:pt>
                <c:pt idx="8">
                  <c:v>0.74684802285069696</c:v>
                </c:pt>
                <c:pt idx="9">
                  <c:v>0.72883811303602997</c:v>
                </c:pt>
                <c:pt idx="10">
                  <c:v>0.741754820101441</c:v>
                </c:pt>
                <c:pt idx="11">
                  <c:v>0.76006372113999698</c:v>
                </c:pt>
                <c:pt idx="12">
                  <c:v>0.74712079839922796</c:v>
                </c:pt>
                <c:pt idx="13">
                  <c:v>0.78459922202299703</c:v>
                </c:pt>
                <c:pt idx="14">
                  <c:v>0.75712870197071402</c:v>
                </c:pt>
                <c:pt idx="15">
                  <c:v>0.77312778855092101</c:v>
                </c:pt>
                <c:pt idx="16">
                  <c:v>0.78865781468759699</c:v>
                </c:pt>
                <c:pt idx="17">
                  <c:v>0.78460504742336501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'Select v_af_risk_credit_summary'!$F$1</c:f>
              <c:strCache>
                <c:ptCount val="1"/>
                <c:pt idx="0">
                  <c:v>剔除内部代码3通过率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624277456647398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-1.348747591522158E-2"/>
                  <c:y val="-1.7149016514030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'Select v_af_risk_credit_summary'!$B$2:$B$19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'Select v_af_risk_credit_summary'!$F$2:$F$19</c:f>
              <c:numCache>
                <c:formatCode>0.0%</c:formatCode>
                <c:ptCount val="18"/>
                <c:pt idx="0">
                  <c:v>0.74446108390334698</c:v>
                </c:pt>
                <c:pt idx="1">
                  <c:v>0.75320898701587402</c:v>
                </c:pt>
                <c:pt idx="2">
                  <c:v>0.76722495845064498</c:v>
                </c:pt>
                <c:pt idx="3">
                  <c:v>0.76136375529855005</c:v>
                </c:pt>
                <c:pt idx="4">
                  <c:v>0.80943228276367296</c:v>
                </c:pt>
                <c:pt idx="5">
                  <c:v>0.80767974093490003</c:v>
                </c:pt>
                <c:pt idx="6">
                  <c:v>0.80159299699959796</c:v>
                </c:pt>
                <c:pt idx="7">
                  <c:v>0.80362614149509703</c:v>
                </c:pt>
                <c:pt idx="8">
                  <c:v>0.79702311900243195</c:v>
                </c:pt>
                <c:pt idx="9">
                  <c:v>0.77827150467461403</c:v>
                </c:pt>
                <c:pt idx="10">
                  <c:v>0.79270818282521804</c:v>
                </c:pt>
                <c:pt idx="11">
                  <c:v>0.81108154944528199</c:v>
                </c:pt>
                <c:pt idx="12">
                  <c:v>0.80241915987962498</c:v>
                </c:pt>
                <c:pt idx="13">
                  <c:v>0.83386393301709605</c:v>
                </c:pt>
                <c:pt idx="14">
                  <c:v>0.81219664586523999</c:v>
                </c:pt>
                <c:pt idx="15">
                  <c:v>0.82043527660967097</c:v>
                </c:pt>
                <c:pt idx="16">
                  <c:v>0.81599961477653005</c:v>
                </c:pt>
                <c:pt idx="17">
                  <c:v>0.81507213880403295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206464"/>
        <c:axId val="115205904"/>
      </c:lineChart>
      <c:catAx>
        <c:axId val="11520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205344"/>
        <c:crosses val="autoZero"/>
        <c:auto val="1"/>
        <c:lblAlgn val="ctr"/>
        <c:lblOffset val="100"/>
        <c:noMultiLvlLbl val="0"/>
      </c:catAx>
      <c:valAx>
        <c:axId val="11520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204784"/>
        <c:crosses val="autoZero"/>
        <c:crossBetween val="between"/>
      </c:valAx>
      <c:valAx>
        <c:axId val="115205904"/>
        <c:scaling>
          <c:orientation val="minMax"/>
        </c:scaling>
        <c:delete val="0"/>
        <c:axPos val="r"/>
        <c:numFmt formatCode="0.0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206464"/>
        <c:crosses val="max"/>
        <c:crossBetween val="between"/>
      </c:valAx>
      <c:catAx>
        <c:axId val="115206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52059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372642726017634"/>
          <c:y val="0.91907757195582174"/>
          <c:w val="0.64869358093244123"/>
          <c:h val="7.2347919787163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Recovered_Sheet1!$C$1</c:f>
              <c:strCache>
                <c:ptCount val="1"/>
                <c:pt idx="0">
                  <c:v>SUM(APPROVED)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Recovered_Sheet1!$B$2:$B$19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Recovered_Sheet1!$C$2:$C$19</c:f>
              <c:numCache>
                <c:formatCode>General</c:formatCode>
                <c:ptCount val="18"/>
                <c:pt idx="0">
                  <c:v>91967</c:v>
                </c:pt>
                <c:pt idx="1">
                  <c:v>81330</c:v>
                </c:pt>
                <c:pt idx="2">
                  <c:v>101098</c:v>
                </c:pt>
                <c:pt idx="3">
                  <c:v>145489</c:v>
                </c:pt>
                <c:pt idx="4">
                  <c:v>205510</c:v>
                </c:pt>
                <c:pt idx="5">
                  <c:v>222477</c:v>
                </c:pt>
                <c:pt idx="6">
                  <c:v>259147</c:v>
                </c:pt>
                <c:pt idx="7">
                  <c:v>295597</c:v>
                </c:pt>
                <c:pt idx="8">
                  <c:v>328407</c:v>
                </c:pt>
                <c:pt idx="9">
                  <c:v>402487</c:v>
                </c:pt>
                <c:pt idx="10">
                  <c:v>362098</c:v>
                </c:pt>
                <c:pt idx="11">
                  <c:v>417956</c:v>
                </c:pt>
                <c:pt idx="12">
                  <c:v>481287</c:v>
                </c:pt>
                <c:pt idx="13">
                  <c:v>366697</c:v>
                </c:pt>
                <c:pt idx="14">
                  <c:v>426374</c:v>
                </c:pt>
                <c:pt idx="15">
                  <c:v>531455</c:v>
                </c:pt>
                <c:pt idx="16">
                  <c:v>610056</c:v>
                </c:pt>
                <c:pt idx="17">
                  <c:v>604874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272784"/>
        <c:axId val="206272224"/>
      </c:barChart>
      <c:lineChart>
        <c:grouping val="standard"/>
        <c:varyColors val="0"/>
        <c:ser>
          <c:idx val="1"/>
          <c:order val="1"/>
          <c:tx>
            <c:strRef>
              <c:f>Recovered_Sheet1!$D$1</c:f>
              <c:strCache>
                <c:ptCount val="1"/>
                <c:pt idx="0">
                  <c:v>RFPD30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Recovered_Sheet1!$B$2:$B$19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Recovered_Sheet1!$D$2:$D$17</c:f>
              <c:numCache>
                <c:formatCode>0.00%</c:formatCode>
                <c:ptCount val="16"/>
                <c:pt idx="0">
                  <c:v>6.5699999999999995E-2</c:v>
                </c:pt>
                <c:pt idx="1">
                  <c:v>4.7100000000000003E-2</c:v>
                </c:pt>
                <c:pt idx="2">
                  <c:v>4.0500000000000001E-2</c:v>
                </c:pt>
                <c:pt idx="3">
                  <c:v>4.1599999999999998E-2</c:v>
                </c:pt>
                <c:pt idx="4">
                  <c:v>4.5999999999999999E-2</c:v>
                </c:pt>
                <c:pt idx="5">
                  <c:v>5.0700000000000002E-2</c:v>
                </c:pt>
                <c:pt idx="6">
                  <c:v>4.8800000000000003E-2</c:v>
                </c:pt>
                <c:pt idx="7">
                  <c:v>4.4400000000000002E-2</c:v>
                </c:pt>
                <c:pt idx="8">
                  <c:v>3.6200000000000003E-2</c:v>
                </c:pt>
                <c:pt idx="9">
                  <c:v>3.0800000000000001E-2</c:v>
                </c:pt>
                <c:pt idx="10">
                  <c:v>3.5299999999999998E-2</c:v>
                </c:pt>
                <c:pt idx="11">
                  <c:v>3.9600000000000003E-2</c:v>
                </c:pt>
                <c:pt idx="12">
                  <c:v>3.4799999999999998E-2</c:v>
                </c:pt>
                <c:pt idx="13">
                  <c:v>2.69E-2</c:v>
                </c:pt>
                <c:pt idx="14">
                  <c:v>3.2300000000000002E-2</c:v>
                </c:pt>
                <c:pt idx="15">
                  <c:v>3.0800000000000001E-2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Recovered_Sheet1!$E$1</c:f>
              <c:strCache>
                <c:ptCount val="1"/>
                <c:pt idx="0">
                  <c:v>RSPD30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4"/>
              <c:layout>
                <c:manualLayout>
                  <c:x val="-1.0187447700758565E-2"/>
                  <c:y val="4.64942085422674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Recovered_Sheet1!$B$2:$B$19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Recovered_Sheet1!$E$2:$E$16</c:f>
              <c:numCache>
                <c:formatCode>0.00%</c:formatCode>
                <c:ptCount val="15"/>
                <c:pt idx="0">
                  <c:v>3.1099999999999999E-2</c:v>
                </c:pt>
                <c:pt idx="1">
                  <c:v>2.5399999999999999E-2</c:v>
                </c:pt>
                <c:pt idx="2">
                  <c:v>2.76E-2</c:v>
                </c:pt>
                <c:pt idx="3">
                  <c:v>2.9399999999999999E-2</c:v>
                </c:pt>
                <c:pt idx="4">
                  <c:v>3.27E-2</c:v>
                </c:pt>
                <c:pt idx="5">
                  <c:v>3.1099999999999999E-2</c:v>
                </c:pt>
                <c:pt idx="6">
                  <c:v>2.9700000000000001E-2</c:v>
                </c:pt>
                <c:pt idx="7">
                  <c:v>2.6499999999999999E-2</c:v>
                </c:pt>
                <c:pt idx="8">
                  <c:v>2.3099999999999999E-2</c:v>
                </c:pt>
                <c:pt idx="9">
                  <c:v>2.23E-2</c:v>
                </c:pt>
                <c:pt idx="10">
                  <c:v>2.75E-2</c:v>
                </c:pt>
                <c:pt idx="11">
                  <c:v>2.52E-2</c:v>
                </c:pt>
                <c:pt idx="12">
                  <c:v>2.5000000000000001E-2</c:v>
                </c:pt>
                <c:pt idx="13">
                  <c:v>1.9199999999999998E-2</c:v>
                </c:pt>
                <c:pt idx="14">
                  <c:v>2.5700000000000001E-2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Recovered_Sheet1!$F$1</c:f>
              <c:strCache>
                <c:ptCount val="1"/>
                <c:pt idx="0">
                  <c:v>RTPD30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13"/>
              <c:layout>
                <c:manualLayout>
                  <c:x val="-3.5656066952654976E-2"/>
                  <c:y val="9.2988417084534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Recovered_Sheet1!$B$2:$B$19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Recovered_Sheet1!$F$2:$F$15</c:f>
              <c:numCache>
                <c:formatCode>0.00%</c:formatCode>
                <c:ptCount val="14"/>
                <c:pt idx="0">
                  <c:v>2.1499999999999998E-2</c:v>
                </c:pt>
                <c:pt idx="1">
                  <c:v>2.24E-2</c:v>
                </c:pt>
                <c:pt idx="2">
                  <c:v>2.5499999999999998E-2</c:v>
                </c:pt>
                <c:pt idx="3">
                  <c:v>2.9100000000000001E-2</c:v>
                </c:pt>
                <c:pt idx="4">
                  <c:v>2.7900000000000001E-2</c:v>
                </c:pt>
                <c:pt idx="5">
                  <c:v>2.5399999999999999E-2</c:v>
                </c:pt>
                <c:pt idx="6">
                  <c:v>2.3400000000000001E-2</c:v>
                </c:pt>
                <c:pt idx="7">
                  <c:v>2.0799999999999999E-2</c:v>
                </c:pt>
                <c:pt idx="8">
                  <c:v>2.1600000000000001E-2</c:v>
                </c:pt>
                <c:pt idx="9">
                  <c:v>2.2800000000000001E-2</c:v>
                </c:pt>
                <c:pt idx="10">
                  <c:v>2.1700000000000001E-2</c:v>
                </c:pt>
                <c:pt idx="11">
                  <c:v>2.1999999999999999E-2</c:v>
                </c:pt>
                <c:pt idx="12">
                  <c:v>2.06E-2</c:v>
                </c:pt>
                <c:pt idx="13">
                  <c:v>1.8100000000000002E-2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Recovered_Sheet1!$G$1</c:f>
              <c:strCache>
                <c:ptCount val="1"/>
                <c:pt idx="0">
                  <c:v>RQPD30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>
                <c:manualLayout>
                  <c:x val="-3.0562343102275815E-2"/>
                  <c:y val="-3.25459459795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Recovered_Sheet1!$B$2:$B$19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Recovered_Sheet1!$G$2:$G$14</c:f>
              <c:numCache>
                <c:formatCode>0.00%</c:formatCode>
                <c:ptCount val="13"/>
                <c:pt idx="0">
                  <c:v>2.7400000000000001E-2</c:v>
                </c:pt>
                <c:pt idx="1">
                  <c:v>2.8299999999999999E-2</c:v>
                </c:pt>
                <c:pt idx="2">
                  <c:v>3.2000000000000001E-2</c:v>
                </c:pt>
                <c:pt idx="3">
                  <c:v>2.9000000000000001E-2</c:v>
                </c:pt>
                <c:pt idx="4">
                  <c:v>2.75E-2</c:v>
                </c:pt>
                <c:pt idx="5">
                  <c:v>2.4199999999999999E-2</c:v>
                </c:pt>
                <c:pt idx="6">
                  <c:v>2.3099999999999999E-2</c:v>
                </c:pt>
                <c:pt idx="7">
                  <c:v>2.4199999999999999E-2</c:v>
                </c:pt>
                <c:pt idx="8">
                  <c:v>2.6599999999999999E-2</c:v>
                </c:pt>
                <c:pt idx="9">
                  <c:v>2.0899999999999998E-2</c:v>
                </c:pt>
                <c:pt idx="10">
                  <c:v>2.2800000000000001E-2</c:v>
                </c:pt>
                <c:pt idx="11">
                  <c:v>2.2100000000000002E-2</c:v>
                </c:pt>
                <c:pt idx="12">
                  <c:v>2.2499999999999999E-2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271104"/>
        <c:axId val="206271664"/>
      </c:lineChart>
      <c:catAx>
        <c:axId val="2062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3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271664"/>
        <c:crosses val="autoZero"/>
        <c:auto val="1"/>
        <c:lblAlgn val="ctr"/>
        <c:lblOffset val="100"/>
        <c:noMultiLvlLbl val="0"/>
      </c:catAx>
      <c:valAx>
        <c:axId val="20627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271104"/>
        <c:crosses val="autoZero"/>
        <c:crossBetween val="between"/>
      </c:valAx>
      <c:valAx>
        <c:axId val="206272224"/>
        <c:scaling>
          <c:orientation val="minMax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272784"/>
        <c:crosses val="max"/>
        <c:crossBetween val="between"/>
      </c:valAx>
      <c:catAx>
        <c:axId val="20627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2722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Recovered_Sheet2!$C$1</c:f>
              <c:strCache>
                <c:ptCount val="1"/>
                <c:pt idx="0">
                  <c:v>SUM(APPROVED)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Recovered_Sheet2!$B$2:$B$19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Recovered_Sheet2!$C$2:$C$19</c:f>
              <c:numCache>
                <c:formatCode>General</c:formatCode>
                <c:ptCount val="18"/>
                <c:pt idx="0">
                  <c:v>91967</c:v>
                </c:pt>
                <c:pt idx="1">
                  <c:v>81330</c:v>
                </c:pt>
                <c:pt idx="2">
                  <c:v>101098</c:v>
                </c:pt>
                <c:pt idx="3">
                  <c:v>145489</c:v>
                </c:pt>
                <c:pt idx="4">
                  <c:v>205510</c:v>
                </c:pt>
                <c:pt idx="5">
                  <c:v>222477</c:v>
                </c:pt>
                <c:pt idx="6">
                  <c:v>259147</c:v>
                </c:pt>
                <c:pt idx="7">
                  <c:v>295597</c:v>
                </c:pt>
                <c:pt idx="8">
                  <c:v>328407</c:v>
                </c:pt>
                <c:pt idx="9">
                  <c:v>402487</c:v>
                </c:pt>
                <c:pt idx="10">
                  <c:v>362098</c:v>
                </c:pt>
                <c:pt idx="11">
                  <c:v>417956</c:v>
                </c:pt>
                <c:pt idx="12">
                  <c:v>481287</c:v>
                </c:pt>
                <c:pt idx="13">
                  <c:v>366697</c:v>
                </c:pt>
                <c:pt idx="14">
                  <c:v>426374</c:v>
                </c:pt>
                <c:pt idx="15">
                  <c:v>531455</c:v>
                </c:pt>
                <c:pt idx="16">
                  <c:v>610056</c:v>
                </c:pt>
                <c:pt idx="17">
                  <c:v>604874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278944"/>
        <c:axId val="206278384"/>
      </c:barChart>
      <c:lineChart>
        <c:grouping val="standard"/>
        <c:varyColors val="0"/>
        <c:ser>
          <c:idx val="1"/>
          <c:order val="1"/>
          <c:tx>
            <c:strRef>
              <c:f>Recovered_Sheet2!$D$1</c:f>
              <c:strCache>
                <c:ptCount val="1"/>
                <c:pt idx="0">
                  <c:v>RFIVEPD30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Recovered_Sheet2!$B$2:$B$19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Recovered_Sheet2!$D$2:$D$13</c:f>
              <c:numCache>
                <c:formatCode>0.00%</c:formatCode>
                <c:ptCount val="12"/>
                <c:pt idx="0">
                  <c:v>2.3800000000000002E-2</c:v>
                </c:pt>
                <c:pt idx="1">
                  <c:v>2.7400000000000001E-2</c:v>
                </c:pt>
                <c:pt idx="2">
                  <c:v>2.5899999999999999E-2</c:v>
                </c:pt>
                <c:pt idx="3">
                  <c:v>2.6499999999999999E-2</c:v>
                </c:pt>
                <c:pt idx="4">
                  <c:v>2.5000000000000001E-2</c:v>
                </c:pt>
                <c:pt idx="5">
                  <c:v>2.3300000000000001E-2</c:v>
                </c:pt>
                <c:pt idx="6">
                  <c:v>2.46E-2</c:v>
                </c:pt>
                <c:pt idx="7">
                  <c:v>2.86E-2</c:v>
                </c:pt>
                <c:pt idx="8">
                  <c:v>2.53E-2</c:v>
                </c:pt>
                <c:pt idx="9">
                  <c:v>2.18E-2</c:v>
                </c:pt>
                <c:pt idx="10">
                  <c:v>2.23E-2</c:v>
                </c:pt>
                <c:pt idx="11">
                  <c:v>2.41E-2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Recovered_Sheet2!$E$1</c:f>
              <c:strCache>
                <c:ptCount val="1"/>
                <c:pt idx="0">
                  <c:v>RSIXPD30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Recovered_Sheet2!$B$2:$B$19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Recovered_Sheet2!$E$2:$E$12</c:f>
              <c:numCache>
                <c:formatCode>0.00%</c:formatCode>
                <c:ptCount val="11"/>
                <c:pt idx="0">
                  <c:v>2.4500000000000001E-2</c:v>
                </c:pt>
                <c:pt idx="1">
                  <c:v>2.3800000000000002E-2</c:v>
                </c:pt>
                <c:pt idx="2">
                  <c:v>2.12E-2</c:v>
                </c:pt>
                <c:pt idx="3">
                  <c:v>1.9599999999999999E-2</c:v>
                </c:pt>
                <c:pt idx="4">
                  <c:v>1.83E-2</c:v>
                </c:pt>
                <c:pt idx="5">
                  <c:v>2.0500000000000001E-2</c:v>
                </c:pt>
                <c:pt idx="6">
                  <c:v>2.4E-2</c:v>
                </c:pt>
                <c:pt idx="7">
                  <c:v>2.06E-2</c:v>
                </c:pt>
                <c:pt idx="8">
                  <c:v>1.9099999999999999E-2</c:v>
                </c:pt>
                <c:pt idx="9">
                  <c:v>1.67E-2</c:v>
                </c:pt>
                <c:pt idx="10">
                  <c:v>1.9099999999999999E-2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Recovered_Sheet2!$F$1</c:f>
              <c:strCache>
                <c:ptCount val="1"/>
                <c:pt idx="0">
                  <c:v>RSEVENPD30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Recovered_Sheet2!$B$2:$B$19</c:f>
              <c:strCache>
                <c:ptCount val="18"/>
                <c:pt idx="0">
                  <c:v>2015/01</c:v>
                </c:pt>
                <c:pt idx="1">
                  <c:v>2015/02</c:v>
                </c:pt>
                <c:pt idx="2">
                  <c:v>2015/03</c:v>
                </c:pt>
                <c:pt idx="3">
                  <c:v>2015/04</c:v>
                </c:pt>
                <c:pt idx="4">
                  <c:v>2015/05</c:v>
                </c:pt>
                <c:pt idx="5">
                  <c:v>2015/06</c:v>
                </c:pt>
                <c:pt idx="6">
                  <c:v>2015/07</c:v>
                </c:pt>
                <c:pt idx="7">
                  <c:v>2015/08</c:v>
                </c:pt>
                <c:pt idx="8">
                  <c:v>2015/09</c:v>
                </c:pt>
                <c:pt idx="9">
                  <c:v>2015/10</c:v>
                </c:pt>
                <c:pt idx="10">
                  <c:v>2015/11</c:v>
                </c:pt>
                <c:pt idx="11">
                  <c:v>2015/12</c:v>
                </c:pt>
                <c:pt idx="12">
                  <c:v>2016/01</c:v>
                </c:pt>
                <c:pt idx="13">
                  <c:v>2016/02</c:v>
                </c:pt>
                <c:pt idx="14">
                  <c:v>2016/03</c:v>
                </c:pt>
                <c:pt idx="15">
                  <c:v>2016/04</c:v>
                </c:pt>
                <c:pt idx="16">
                  <c:v>2016/05</c:v>
                </c:pt>
                <c:pt idx="17">
                  <c:v>2016/06</c:v>
                </c:pt>
              </c:strCache>
            </c:strRef>
          </c:cat>
          <c:val>
            <c:numRef>
              <c:f>Recovered_Sheet2!$F$2:$F$11</c:f>
              <c:numCache>
                <c:formatCode>0.00%</c:formatCode>
                <c:ptCount val="10"/>
                <c:pt idx="0">
                  <c:v>2.1999999999999999E-2</c:v>
                </c:pt>
                <c:pt idx="1">
                  <c:v>1.89E-2</c:v>
                </c:pt>
                <c:pt idx="2">
                  <c:v>1.72E-2</c:v>
                </c:pt>
                <c:pt idx="3">
                  <c:v>1.6400000000000001E-2</c:v>
                </c:pt>
                <c:pt idx="4">
                  <c:v>1.9E-2</c:v>
                </c:pt>
                <c:pt idx="5">
                  <c:v>2.3E-2</c:v>
                </c:pt>
                <c:pt idx="6">
                  <c:v>2.0299999999999999E-2</c:v>
                </c:pt>
                <c:pt idx="7">
                  <c:v>1.9300000000000001E-2</c:v>
                </c:pt>
                <c:pt idx="8">
                  <c:v>1.78E-2</c:v>
                </c:pt>
                <c:pt idx="9">
                  <c:v>1.72E-2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277264"/>
        <c:axId val="206277824"/>
      </c:lineChart>
      <c:catAx>
        <c:axId val="20627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4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277824"/>
        <c:crosses val="autoZero"/>
        <c:auto val="1"/>
        <c:lblAlgn val="ctr"/>
        <c:lblOffset val="100"/>
        <c:noMultiLvlLbl val="0"/>
      </c:catAx>
      <c:valAx>
        <c:axId val="2062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277264"/>
        <c:crosses val="autoZero"/>
        <c:crossBetween val="between"/>
      </c:valAx>
      <c:valAx>
        <c:axId val="206278384"/>
        <c:scaling>
          <c:orientation val="minMax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278944"/>
        <c:crosses val="max"/>
        <c:crossBetween val="between"/>
      </c:valAx>
      <c:catAx>
        <c:axId val="206278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2783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'Select v_cu_risk_credit_summary'!$A$2</c:f>
              <c:strCache>
                <c:ptCount val="1"/>
                <c:pt idx="0">
                  <c:v>消费贷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'Select v_cu_risk_credit_summary'!$B$1:$I$1</c:f>
              <c:strCache>
                <c:ptCount val="8"/>
                <c:pt idx="0">
                  <c:v>RFPD30</c:v>
                </c:pt>
                <c:pt idx="1">
                  <c:v>RSPD30</c:v>
                </c:pt>
                <c:pt idx="2">
                  <c:v>RTPD30</c:v>
                </c:pt>
                <c:pt idx="3">
                  <c:v>RQPD30</c:v>
                </c:pt>
                <c:pt idx="4">
                  <c:v>RFIVEPD30</c:v>
                </c:pt>
                <c:pt idx="5">
                  <c:v>RSIXPD30</c:v>
                </c:pt>
                <c:pt idx="6">
                  <c:v>RSEVENPD30</c:v>
                </c:pt>
                <c:pt idx="7">
                  <c:v>RCPD30</c:v>
                </c:pt>
              </c:strCache>
            </c:strRef>
          </c:cat>
          <c:val>
            <c:numRef>
              <c:f>'Select v_cu_risk_credit_summary'!$B$2:$I$2</c:f>
              <c:numCache>
                <c:formatCode>0.00%</c:formatCode>
                <c:ptCount val="8"/>
                <c:pt idx="0">
                  <c:v>3.8899999999999997E-2</c:v>
                </c:pt>
                <c:pt idx="1">
                  <c:v>2.5899999999999999E-2</c:v>
                </c:pt>
                <c:pt idx="2">
                  <c:v>2.24E-2</c:v>
                </c:pt>
                <c:pt idx="3">
                  <c:v>2.4299999999999999E-2</c:v>
                </c:pt>
                <c:pt idx="4">
                  <c:v>2.41E-2</c:v>
                </c:pt>
                <c:pt idx="5">
                  <c:v>1.9800000000000002E-2</c:v>
                </c:pt>
                <c:pt idx="6">
                  <c:v>1.89E-2</c:v>
                </c:pt>
                <c:pt idx="7">
                  <c:v>0.10249999999999999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'Select v_cu_risk_credit_summary'!$A$3</c:f>
              <c:strCache>
                <c:ptCount val="1"/>
                <c:pt idx="0">
                  <c:v>现金贷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'Select v_cu_risk_credit_summary'!$B$1:$I$1</c:f>
              <c:strCache>
                <c:ptCount val="8"/>
                <c:pt idx="0">
                  <c:v>RFPD30</c:v>
                </c:pt>
                <c:pt idx="1">
                  <c:v>RSPD30</c:v>
                </c:pt>
                <c:pt idx="2">
                  <c:v>RTPD30</c:v>
                </c:pt>
                <c:pt idx="3">
                  <c:v>RQPD30</c:v>
                </c:pt>
                <c:pt idx="4">
                  <c:v>RFIVEPD30</c:v>
                </c:pt>
                <c:pt idx="5">
                  <c:v>RSIXPD30</c:v>
                </c:pt>
                <c:pt idx="6">
                  <c:v>RSEVENPD30</c:v>
                </c:pt>
                <c:pt idx="7">
                  <c:v>RCPD30</c:v>
                </c:pt>
              </c:strCache>
            </c:strRef>
          </c:cat>
          <c:val>
            <c:numRef>
              <c:f>'Select v_cu_risk_credit_summary'!$B$3:$I$3</c:f>
              <c:numCache>
                <c:formatCode>0.00%</c:formatCode>
                <c:ptCount val="8"/>
                <c:pt idx="0">
                  <c:v>3.3399999999999999E-2</c:v>
                </c:pt>
                <c:pt idx="1">
                  <c:v>4.02E-2</c:v>
                </c:pt>
                <c:pt idx="2">
                  <c:v>3.78E-2</c:v>
                </c:pt>
                <c:pt idx="3">
                  <c:v>3.5799999999999998E-2</c:v>
                </c:pt>
                <c:pt idx="4">
                  <c:v>3.3799999999999997E-2</c:v>
                </c:pt>
                <c:pt idx="5">
                  <c:v>2.92E-2</c:v>
                </c:pt>
                <c:pt idx="6">
                  <c:v>2.7300000000000001E-2</c:v>
                </c:pt>
                <c:pt idx="7">
                  <c:v>0.1139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281744"/>
        <c:axId val="206282304"/>
      </c:lineChart>
      <c:catAx>
        <c:axId val="20628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282304"/>
        <c:crosses val="autoZero"/>
        <c:auto val="1"/>
        <c:lblAlgn val="ctr"/>
        <c:lblOffset val="100"/>
        <c:noMultiLvlLbl val="0"/>
      </c:catAx>
      <c:valAx>
        <c:axId val="20628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2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周销量!$B$1</c:f>
              <c:strCache>
                <c:ptCount val="1"/>
                <c:pt idx="0">
                  <c:v>累计激活门店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周销量!$A$2:$A$15</c:f>
              <c:numCache>
                <c:formatCode>m/d/yyyy</c:formatCode>
                <c:ptCount val="14"/>
                <c:pt idx="0">
                  <c:v>42470</c:v>
                </c:pt>
                <c:pt idx="1">
                  <c:v>42477</c:v>
                </c:pt>
                <c:pt idx="2">
                  <c:v>42484</c:v>
                </c:pt>
                <c:pt idx="3">
                  <c:v>42491</c:v>
                </c:pt>
                <c:pt idx="4">
                  <c:v>42498</c:v>
                </c:pt>
                <c:pt idx="5">
                  <c:v>42505</c:v>
                </c:pt>
                <c:pt idx="6">
                  <c:v>42512</c:v>
                </c:pt>
                <c:pt idx="7">
                  <c:v>42519</c:v>
                </c:pt>
                <c:pt idx="8">
                  <c:v>42526</c:v>
                </c:pt>
                <c:pt idx="9">
                  <c:v>42533</c:v>
                </c:pt>
                <c:pt idx="10">
                  <c:v>42540</c:v>
                </c:pt>
                <c:pt idx="11">
                  <c:v>42547</c:v>
                </c:pt>
                <c:pt idx="12">
                  <c:v>42554</c:v>
                </c:pt>
                <c:pt idx="13">
                  <c:v>42561</c:v>
                </c:pt>
              </c:numCache>
            </c:numRef>
          </c:cat>
          <c:val>
            <c:numRef>
              <c:f>周销量!$B$2:$B$15</c:f>
              <c:numCache>
                <c:formatCode>General</c:formatCode>
                <c:ptCount val="14"/>
                <c:pt idx="0">
                  <c:v>64</c:v>
                </c:pt>
                <c:pt idx="1">
                  <c:v>339</c:v>
                </c:pt>
                <c:pt idx="2">
                  <c:v>424</c:v>
                </c:pt>
                <c:pt idx="3">
                  <c:v>477</c:v>
                </c:pt>
                <c:pt idx="4">
                  <c:v>542</c:v>
                </c:pt>
                <c:pt idx="5">
                  <c:v>744</c:v>
                </c:pt>
                <c:pt idx="6">
                  <c:v>918</c:v>
                </c:pt>
                <c:pt idx="7">
                  <c:v>1075</c:v>
                </c:pt>
                <c:pt idx="8">
                  <c:v>1291</c:v>
                </c:pt>
                <c:pt idx="9">
                  <c:v>1426</c:v>
                </c:pt>
                <c:pt idx="10">
                  <c:v>1502</c:v>
                </c:pt>
                <c:pt idx="11">
                  <c:v>1658</c:v>
                </c:pt>
                <c:pt idx="12">
                  <c:v>1970</c:v>
                </c:pt>
                <c:pt idx="13">
                  <c:v>2294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周销量!$P$1</c:f>
              <c:strCache>
                <c:ptCount val="1"/>
                <c:pt idx="0">
                  <c:v>共存门店数量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周销量!$A$2:$A$15</c:f>
              <c:numCache>
                <c:formatCode>m/d/yyyy</c:formatCode>
                <c:ptCount val="14"/>
                <c:pt idx="0">
                  <c:v>42470</c:v>
                </c:pt>
                <c:pt idx="1">
                  <c:v>42477</c:v>
                </c:pt>
                <c:pt idx="2">
                  <c:v>42484</c:v>
                </c:pt>
                <c:pt idx="3">
                  <c:v>42491</c:v>
                </c:pt>
                <c:pt idx="4">
                  <c:v>42498</c:v>
                </c:pt>
                <c:pt idx="5">
                  <c:v>42505</c:v>
                </c:pt>
                <c:pt idx="6">
                  <c:v>42512</c:v>
                </c:pt>
                <c:pt idx="7">
                  <c:v>42519</c:v>
                </c:pt>
                <c:pt idx="8">
                  <c:v>42526</c:v>
                </c:pt>
                <c:pt idx="9">
                  <c:v>42533</c:v>
                </c:pt>
                <c:pt idx="10">
                  <c:v>42540</c:v>
                </c:pt>
                <c:pt idx="11">
                  <c:v>42547</c:v>
                </c:pt>
                <c:pt idx="12">
                  <c:v>42554</c:v>
                </c:pt>
                <c:pt idx="13">
                  <c:v>42561</c:v>
                </c:pt>
              </c:numCache>
            </c:numRef>
          </c:cat>
          <c:val>
            <c:numRef>
              <c:f>周销量!$P$2:$P$15</c:f>
              <c:numCache>
                <c:formatCode>General</c:formatCode>
                <c:ptCount val="14"/>
                <c:pt idx="0">
                  <c:v>23</c:v>
                </c:pt>
                <c:pt idx="1">
                  <c:v>186</c:v>
                </c:pt>
                <c:pt idx="2">
                  <c:v>239</c:v>
                </c:pt>
                <c:pt idx="3">
                  <c:v>296</c:v>
                </c:pt>
                <c:pt idx="4">
                  <c:v>342</c:v>
                </c:pt>
                <c:pt idx="5">
                  <c:v>426</c:v>
                </c:pt>
                <c:pt idx="6">
                  <c:v>496</c:v>
                </c:pt>
                <c:pt idx="7">
                  <c:v>582</c:v>
                </c:pt>
                <c:pt idx="8">
                  <c:v>659</c:v>
                </c:pt>
                <c:pt idx="9">
                  <c:v>711</c:v>
                </c:pt>
                <c:pt idx="10">
                  <c:v>730</c:v>
                </c:pt>
                <c:pt idx="11">
                  <c:v>778</c:v>
                </c:pt>
                <c:pt idx="12">
                  <c:v>872</c:v>
                </c:pt>
                <c:pt idx="13">
                  <c:v>959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240240"/>
        <c:axId val="209240800"/>
      </c:lineChart>
      <c:lineChart>
        <c:grouping val="standard"/>
        <c:varyColors val="0"/>
        <c:ser>
          <c:idx val="2"/>
          <c:order val="2"/>
          <c:tx>
            <c:strRef>
              <c:f>周销量!$Q$1</c:f>
              <c:strCache>
                <c:ptCount val="1"/>
                <c:pt idx="0">
                  <c:v>共存门店占比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3"/>
              <c:layout>
                <c:manualLayout>
                  <c:x val="-3.8929446355835985E-2"/>
                  <c:y val="-4.55840455840455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周销量!$A$2:$A$15</c:f>
              <c:numCache>
                <c:formatCode>m/d/yyyy</c:formatCode>
                <c:ptCount val="14"/>
                <c:pt idx="0">
                  <c:v>42470</c:v>
                </c:pt>
                <c:pt idx="1">
                  <c:v>42477</c:v>
                </c:pt>
                <c:pt idx="2">
                  <c:v>42484</c:v>
                </c:pt>
                <c:pt idx="3">
                  <c:v>42491</c:v>
                </c:pt>
                <c:pt idx="4">
                  <c:v>42498</c:v>
                </c:pt>
                <c:pt idx="5">
                  <c:v>42505</c:v>
                </c:pt>
                <c:pt idx="6">
                  <c:v>42512</c:v>
                </c:pt>
                <c:pt idx="7">
                  <c:v>42519</c:v>
                </c:pt>
                <c:pt idx="8">
                  <c:v>42526</c:v>
                </c:pt>
                <c:pt idx="9">
                  <c:v>42533</c:v>
                </c:pt>
                <c:pt idx="10">
                  <c:v>42540</c:v>
                </c:pt>
                <c:pt idx="11">
                  <c:v>42547</c:v>
                </c:pt>
                <c:pt idx="12">
                  <c:v>42554</c:v>
                </c:pt>
                <c:pt idx="13">
                  <c:v>42561</c:v>
                </c:pt>
              </c:numCache>
            </c:numRef>
          </c:cat>
          <c:val>
            <c:numRef>
              <c:f>周销量!$Q$2:$Q$15</c:f>
              <c:numCache>
                <c:formatCode>0.00%</c:formatCode>
                <c:ptCount val="14"/>
                <c:pt idx="0">
                  <c:v>0.359375</c:v>
                </c:pt>
                <c:pt idx="1">
                  <c:v>0.54867256637168138</c:v>
                </c:pt>
                <c:pt idx="2">
                  <c:v>0.56367924528301883</c:v>
                </c:pt>
                <c:pt idx="3">
                  <c:v>0.6205450733752621</c:v>
                </c:pt>
                <c:pt idx="4">
                  <c:v>0.63099630996309963</c:v>
                </c:pt>
                <c:pt idx="5">
                  <c:v>0.57258064516129037</c:v>
                </c:pt>
                <c:pt idx="6">
                  <c:v>0.54030501089324623</c:v>
                </c:pt>
                <c:pt idx="7">
                  <c:v>0.5413953488372093</c:v>
                </c:pt>
                <c:pt idx="8">
                  <c:v>0.51045701006971345</c:v>
                </c:pt>
                <c:pt idx="9">
                  <c:v>0.49859747545582045</c:v>
                </c:pt>
                <c:pt idx="10">
                  <c:v>0.48601864181091875</c:v>
                </c:pt>
                <c:pt idx="11">
                  <c:v>0.46920000000000001</c:v>
                </c:pt>
                <c:pt idx="12">
                  <c:v>0.44259999999999999</c:v>
                </c:pt>
                <c:pt idx="13">
                  <c:v>0.41799999999999998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241920"/>
        <c:axId val="209241360"/>
      </c:lineChart>
      <c:dateAx>
        <c:axId val="2092402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240800"/>
        <c:crosses val="autoZero"/>
        <c:auto val="1"/>
        <c:lblOffset val="100"/>
        <c:baseTimeUnit val="days"/>
      </c:dateAx>
      <c:valAx>
        <c:axId val="20924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240240"/>
        <c:crosses val="autoZero"/>
        <c:crossBetween val="between"/>
      </c:valAx>
      <c:valAx>
        <c:axId val="209241360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241920"/>
        <c:crosses val="max"/>
        <c:crossBetween val="between"/>
      </c:valAx>
      <c:dateAx>
        <c:axId val="2092419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092413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90197684826966E-2"/>
          <c:y val="3.9143214882272508E-2"/>
          <c:w val="0.88847177339826744"/>
          <c:h val="0.70140521825584734"/>
        </c:manualLayout>
      </c:layout>
      <c:barChart>
        <c:barDir val="col"/>
        <c:grouping val="clustered"/>
        <c:varyColors val="0"/>
        <c:ser>
          <c:idx val="4"/>
          <c:order val="4"/>
          <c:tx>
            <c:strRef>
              <c:f>共存门店对比!$F$107</c:f>
              <c:strCache>
                <c:ptCount val="1"/>
                <c:pt idx="0">
                  <c:v>共存门店销量</c:v>
                </c:pt>
              </c:strCache>
            </c:strRef>
          </c:tx>
          <c:spPr>
            <a:solidFill>
              <a:schemeClr val="accent5"/>
            </a:solidFill>
            <a:ln w="76200">
              <a:noFill/>
            </a:ln>
            <a:effectLst/>
          </c:spPr>
          <c:invertIfNegative val="0"/>
          <c:cat>
            <c:numRef>
              <c:f>共存门店对比!$A$108:$A$121</c:f>
              <c:numCache>
                <c:formatCode>m/d/yyyy</c:formatCode>
                <c:ptCount val="14"/>
                <c:pt idx="0">
                  <c:v>42470</c:v>
                </c:pt>
                <c:pt idx="1">
                  <c:v>42477</c:v>
                </c:pt>
                <c:pt idx="2">
                  <c:v>42484</c:v>
                </c:pt>
                <c:pt idx="3">
                  <c:v>42491</c:v>
                </c:pt>
                <c:pt idx="4">
                  <c:v>42498</c:v>
                </c:pt>
                <c:pt idx="5">
                  <c:v>42505</c:v>
                </c:pt>
                <c:pt idx="6">
                  <c:v>42512</c:v>
                </c:pt>
                <c:pt idx="7">
                  <c:v>42519</c:v>
                </c:pt>
                <c:pt idx="8">
                  <c:v>42526</c:v>
                </c:pt>
                <c:pt idx="9">
                  <c:v>42533</c:v>
                </c:pt>
                <c:pt idx="10">
                  <c:v>42540</c:v>
                </c:pt>
                <c:pt idx="11">
                  <c:v>42547</c:v>
                </c:pt>
                <c:pt idx="12">
                  <c:v>42554</c:v>
                </c:pt>
                <c:pt idx="13">
                  <c:v>42561</c:v>
                </c:pt>
              </c:numCache>
            </c:numRef>
          </c:cat>
          <c:val>
            <c:numRef>
              <c:f>共存门店对比!$F$109:$F$121</c:f>
              <c:numCache>
                <c:formatCode>General</c:formatCode>
                <c:ptCount val="13"/>
                <c:pt idx="0">
                  <c:v>521</c:v>
                </c:pt>
                <c:pt idx="1">
                  <c:v>660</c:v>
                </c:pt>
                <c:pt idx="2">
                  <c:v>982</c:v>
                </c:pt>
                <c:pt idx="3">
                  <c:v>1059</c:v>
                </c:pt>
                <c:pt idx="4">
                  <c:v>1058</c:v>
                </c:pt>
                <c:pt idx="5">
                  <c:v>1455</c:v>
                </c:pt>
                <c:pt idx="6">
                  <c:v>1537</c:v>
                </c:pt>
                <c:pt idx="7">
                  <c:v>1716</c:v>
                </c:pt>
                <c:pt idx="8">
                  <c:v>1991</c:v>
                </c:pt>
                <c:pt idx="9">
                  <c:v>2141</c:v>
                </c:pt>
                <c:pt idx="10">
                  <c:v>2340</c:v>
                </c:pt>
                <c:pt idx="11">
                  <c:v>2501</c:v>
                </c:pt>
                <c:pt idx="12">
                  <c:v>2748</c:v>
                </c:pt>
              </c:numCache>
            </c:numRef>
          </c:val>
        </c:ser>
        <c:ser>
          <c:idx val="6"/>
          <c:order val="6"/>
          <c:tx>
            <c:strRef>
              <c:f>共存门店对比!$H$107</c:f>
              <c:strCache>
                <c:ptCount val="1"/>
                <c:pt idx="0">
                  <c:v>非共存BQ销量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共存门店对比!$A$108:$A$121</c:f>
              <c:numCache>
                <c:formatCode>m/d/yyyy</c:formatCode>
                <c:ptCount val="14"/>
                <c:pt idx="0">
                  <c:v>42470</c:v>
                </c:pt>
                <c:pt idx="1">
                  <c:v>42477</c:v>
                </c:pt>
                <c:pt idx="2">
                  <c:v>42484</c:v>
                </c:pt>
                <c:pt idx="3">
                  <c:v>42491</c:v>
                </c:pt>
                <c:pt idx="4">
                  <c:v>42498</c:v>
                </c:pt>
                <c:pt idx="5">
                  <c:v>42505</c:v>
                </c:pt>
                <c:pt idx="6">
                  <c:v>42512</c:v>
                </c:pt>
                <c:pt idx="7">
                  <c:v>42519</c:v>
                </c:pt>
                <c:pt idx="8">
                  <c:v>42526</c:v>
                </c:pt>
                <c:pt idx="9">
                  <c:v>42533</c:v>
                </c:pt>
                <c:pt idx="10">
                  <c:v>42540</c:v>
                </c:pt>
                <c:pt idx="11">
                  <c:v>42547</c:v>
                </c:pt>
                <c:pt idx="12">
                  <c:v>42554</c:v>
                </c:pt>
                <c:pt idx="13">
                  <c:v>42561</c:v>
                </c:pt>
              </c:numCache>
            </c:numRef>
          </c:cat>
          <c:val>
            <c:numRef>
              <c:f>共存门店对比!$H$109:$H$121</c:f>
              <c:numCache>
                <c:formatCode>General</c:formatCode>
                <c:ptCount val="13"/>
                <c:pt idx="0">
                  <c:v>13530</c:v>
                </c:pt>
                <c:pt idx="1">
                  <c:v>14022</c:v>
                </c:pt>
                <c:pt idx="2">
                  <c:v>15557</c:v>
                </c:pt>
                <c:pt idx="3">
                  <c:v>14729</c:v>
                </c:pt>
                <c:pt idx="4">
                  <c:v>13789</c:v>
                </c:pt>
                <c:pt idx="5">
                  <c:v>15051</c:v>
                </c:pt>
                <c:pt idx="6">
                  <c:v>13346</c:v>
                </c:pt>
                <c:pt idx="7">
                  <c:v>13648</c:v>
                </c:pt>
                <c:pt idx="8">
                  <c:v>15054</c:v>
                </c:pt>
                <c:pt idx="9">
                  <c:v>15544</c:v>
                </c:pt>
                <c:pt idx="10">
                  <c:v>14395</c:v>
                </c:pt>
                <c:pt idx="11">
                  <c:v>14723</c:v>
                </c:pt>
                <c:pt idx="12">
                  <c:v>15988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7532832"/>
        <c:axId val="875333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共存门店对比!$B$107</c15:sqref>
                        </c15:formulaRef>
                      </c:ext>
                    </c:extLst>
                    <c:strCache>
                      <c:ptCount val="1"/>
                      <c:pt idx="0">
                        <c:v>BQ共存门店销量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共存门店对比!$A$108:$A$121</c15:sqref>
                        </c15:formulaRef>
                      </c:ext>
                    </c:extLst>
                    <c:numCache>
                      <c:formatCode>m/d/yyyy</c:formatCode>
                      <c:ptCount val="14"/>
                      <c:pt idx="0">
                        <c:v>42470</c:v>
                      </c:pt>
                      <c:pt idx="1">
                        <c:v>42477</c:v>
                      </c:pt>
                      <c:pt idx="2">
                        <c:v>42484</c:v>
                      </c:pt>
                      <c:pt idx="3">
                        <c:v>42491</c:v>
                      </c:pt>
                      <c:pt idx="4">
                        <c:v>42498</c:v>
                      </c:pt>
                      <c:pt idx="5">
                        <c:v>42505</c:v>
                      </c:pt>
                      <c:pt idx="6">
                        <c:v>42512</c:v>
                      </c:pt>
                      <c:pt idx="7">
                        <c:v>42519</c:v>
                      </c:pt>
                      <c:pt idx="8">
                        <c:v>42526</c:v>
                      </c:pt>
                      <c:pt idx="9">
                        <c:v>42533</c:v>
                      </c:pt>
                      <c:pt idx="10">
                        <c:v>42540</c:v>
                      </c:pt>
                      <c:pt idx="11">
                        <c:v>42547</c:v>
                      </c:pt>
                      <c:pt idx="12">
                        <c:v>42554</c:v>
                      </c:pt>
                      <c:pt idx="13">
                        <c:v>42561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共存门店对比!$B$109:$B$121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490</c:v>
                      </c:pt>
                      <c:pt idx="1">
                        <c:v>540</c:v>
                      </c:pt>
                      <c:pt idx="2">
                        <c:v>758</c:v>
                      </c:pt>
                      <c:pt idx="3">
                        <c:v>733</c:v>
                      </c:pt>
                      <c:pt idx="4">
                        <c:v>712</c:v>
                      </c:pt>
                      <c:pt idx="5">
                        <c:v>971</c:v>
                      </c:pt>
                      <c:pt idx="6">
                        <c:v>1035</c:v>
                      </c:pt>
                      <c:pt idx="7">
                        <c:v>1116</c:v>
                      </c:pt>
                      <c:pt idx="8">
                        <c:v>1135</c:v>
                      </c:pt>
                      <c:pt idx="9">
                        <c:v>1234</c:v>
                      </c:pt>
                      <c:pt idx="10">
                        <c:v>1307</c:v>
                      </c:pt>
                      <c:pt idx="11">
                        <c:v>1487</c:v>
                      </c:pt>
                      <c:pt idx="12">
                        <c:v>1595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共存门店对比!$D$107</c15:sqref>
                        </c15:formulaRef>
                      </c:ext>
                    </c:extLst>
                    <c:strCache>
                      <c:ptCount val="1"/>
                      <c:pt idx="0">
                        <c:v>JC共存门店销量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共存门店对比!$A$108:$A$121</c15:sqref>
                        </c15:formulaRef>
                      </c:ext>
                    </c:extLst>
                    <c:numCache>
                      <c:formatCode>m/d/yyyy</c:formatCode>
                      <c:ptCount val="14"/>
                      <c:pt idx="0">
                        <c:v>42470</c:v>
                      </c:pt>
                      <c:pt idx="1">
                        <c:v>42477</c:v>
                      </c:pt>
                      <c:pt idx="2">
                        <c:v>42484</c:v>
                      </c:pt>
                      <c:pt idx="3">
                        <c:v>42491</c:v>
                      </c:pt>
                      <c:pt idx="4">
                        <c:v>42498</c:v>
                      </c:pt>
                      <c:pt idx="5">
                        <c:v>42505</c:v>
                      </c:pt>
                      <c:pt idx="6">
                        <c:v>42512</c:v>
                      </c:pt>
                      <c:pt idx="7">
                        <c:v>42519</c:v>
                      </c:pt>
                      <c:pt idx="8">
                        <c:v>42526</c:v>
                      </c:pt>
                      <c:pt idx="9">
                        <c:v>42533</c:v>
                      </c:pt>
                      <c:pt idx="10">
                        <c:v>42540</c:v>
                      </c:pt>
                      <c:pt idx="11">
                        <c:v>42547</c:v>
                      </c:pt>
                      <c:pt idx="12">
                        <c:v>42554</c:v>
                      </c:pt>
                      <c:pt idx="13">
                        <c:v>42561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共存门店对比!$D$109:$D$121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31</c:v>
                      </c:pt>
                      <c:pt idx="1">
                        <c:v>120</c:v>
                      </c:pt>
                      <c:pt idx="2">
                        <c:v>224</c:v>
                      </c:pt>
                      <c:pt idx="3">
                        <c:v>326</c:v>
                      </c:pt>
                      <c:pt idx="4">
                        <c:v>346</c:v>
                      </c:pt>
                      <c:pt idx="5">
                        <c:v>484</c:v>
                      </c:pt>
                      <c:pt idx="6">
                        <c:v>502</c:v>
                      </c:pt>
                      <c:pt idx="7">
                        <c:v>600</c:v>
                      </c:pt>
                      <c:pt idx="8">
                        <c:v>856</c:v>
                      </c:pt>
                      <c:pt idx="9">
                        <c:v>907</c:v>
                      </c:pt>
                      <c:pt idx="10">
                        <c:v>1033</c:v>
                      </c:pt>
                      <c:pt idx="11">
                        <c:v>1014</c:v>
                      </c:pt>
                      <c:pt idx="12">
                        <c:v>1153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ndard"/>
        <c:varyColors val="0"/>
        <c:ser>
          <c:idx val="5"/>
          <c:order val="5"/>
          <c:tx>
            <c:strRef>
              <c:f>共存门店对比!$G$107</c:f>
              <c:strCache>
                <c:ptCount val="1"/>
                <c:pt idx="0">
                  <c:v>共存门店销量增长率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共存门店对比!$A$109:$A$121</c:f>
              <c:numCache>
                <c:formatCode>m/d/yyyy</c:formatCode>
                <c:ptCount val="13"/>
                <c:pt idx="0">
                  <c:v>42477</c:v>
                </c:pt>
                <c:pt idx="1">
                  <c:v>42484</c:v>
                </c:pt>
                <c:pt idx="2">
                  <c:v>42491</c:v>
                </c:pt>
                <c:pt idx="3">
                  <c:v>42498</c:v>
                </c:pt>
                <c:pt idx="4">
                  <c:v>42505</c:v>
                </c:pt>
                <c:pt idx="5">
                  <c:v>42512</c:v>
                </c:pt>
                <c:pt idx="6">
                  <c:v>42519</c:v>
                </c:pt>
                <c:pt idx="7">
                  <c:v>42526</c:v>
                </c:pt>
                <c:pt idx="8">
                  <c:v>42533</c:v>
                </c:pt>
                <c:pt idx="9">
                  <c:v>42540</c:v>
                </c:pt>
                <c:pt idx="10">
                  <c:v>42547</c:v>
                </c:pt>
                <c:pt idx="11">
                  <c:v>42554</c:v>
                </c:pt>
                <c:pt idx="12">
                  <c:v>42561</c:v>
                </c:pt>
              </c:numCache>
            </c:numRef>
          </c:cat>
          <c:val>
            <c:numRef>
              <c:f>共存门店对比!$G$109:$G$121</c:f>
              <c:numCache>
                <c:formatCode>0.00%</c:formatCode>
                <c:ptCount val="13"/>
                <c:pt idx="0">
                  <c:v>0.33933161953727509</c:v>
                </c:pt>
                <c:pt idx="1">
                  <c:v>0.2667946257197697</c:v>
                </c:pt>
                <c:pt idx="2">
                  <c:v>0.48787878787878786</c:v>
                </c:pt>
                <c:pt idx="3">
                  <c:v>7.8411405295315678E-2</c:v>
                </c:pt>
                <c:pt idx="4">
                  <c:v>-9.4428706326723328E-4</c:v>
                </c:pt>
                <c:pt idx="5">
                  <c:v>0.37523629489603022</c:v>
                </c:pt>
                <c:pt idx="6">
                  <c:v>5.6357388316151204E-2</c:v>
                </c:pt>
                <c:pt idx="7">
                  <c:v>0.11646063760572543</c:v>
                </c:pt>
                <c:pt idx="8">
                  <c:v>0.16025641025641027</c:v>
                </c:pt>
                <c:pt idx="9">
                  <c:v>7.5339025615268715E-2</c:v>
                </c:pt>
                <c:pt idx="10">
                  <c:v>9.2947220924801496E-2</c:v>
                </c:pt>
                <c:pt idx="11">
                  <c:v>6.8803418803418809E-2</c:v>
                </c:pt>
                <c:pt idx="12">
                  <c:v>9.8760495801679324E-2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共存门店对比!$I$107</c:f>
              <c:strCache>
                <c:ptCount val="1"/>
                <c:pt idx="0">
                  <c:v>非共存BQ销量增长率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共存门店对比!$A$109:$A$121</c:f>
              <c:numCache>
                <c:formatCode>m/d/yyyy</c:formatCode>
                <c:ptCount val="13"/>
                <c:pt idx="0">
                  <c:v>42477</c:v>
                </c:pt>
                <c:pt idx="1">
                  <c:v>42484</c:v>
                </c:pt>
                <c:pt idx="2">
                  <c:v>42491</c:v>
                </c:pt>
                <c:pt idx="3">
                  <c:v>42498</c:v>
                </c:pt>
                <c:pt idx="4">
                  <c:v>42505</c:v>
                </c:pt>
                <c:pt idx="5">
                  <c:v>42512</c:v>
                </c:pt>
                <c:pt idx="6">
                  <c:v>42519</c:v>
                </c:pt>
                <c:pt idx="7">
                  <c:v>42526</c:v>
                </c:pt>
                <c:pt idx="8">
                  <c:v>42533</c:v>
                </c:pt>
                <c:pt idx="9">
                  <c:v>42540</c:v>
                </c:pt>
                <c:pt idx="10">
                  <c:v>42547</c:v>
                </c:pt>
                <c:pt idx="11">
                  <c:v>42554</c:v>
                </c:pt>
                <c:pt idx="12">
                  <c:v>42561</c:v>
                </c:pt>
              </c:numCache>
            </c:numRef>
          </c:cat>
          <c:val>
            <c:numRef>
              <c:f>共存门店对比!$I$109:$I$121</c:f>
              <c:numCache>
                <c:formatCode>0.00%</c:formatCode>
                <c:ptCount val="13"/>
                <c:pt idx="0">
                  <c:v>8.9722938144329897E-2</c:v>
                </c:pt>
                <c:pt idx="1">
                  <c:v>3.6363636363636362E-2</c:v>
                </c:pt>
                <c:pt idx="2">
                  <c:v>0.10947083155042077</c:v>
                </c:pt>
                <c:pt idx="3">
                  <c:v>-5.3223629234428228E-2</c:v>
                </c:pt>
                <c:pt idx="4">
                  <c:v>-6.3819675470160903E-2</c:v>
                </c:pt>
                <c:pt idx="5">
                  <c:v>9.1522227862789185E-2</c:v>
                </c:pt>
                <c:pt idx="6">
                  <c:v>-0.11328150953425022</c:v>
                </c:pt>
                <c:pt idx="7">
                  <c:v>2.2628502922223886E-2</c:v>
                </c:pt>
                <c:pt idx="8">
                  <c:v>0.10301875732708089</c:v>
                </c:pt>
                <c:pt idx="9">
                  <c:v>3.2549488508037731E-2</c:v>
                </c:pt>
                <c:pt idx="10">
                  <c:v>-7.3919197117858979E-2</c:v>
                </c:pt>
                <c:pt idx="11">
                  <c:v>2.2785689475512332E-2</c:v>
                </c:pt>
                <c:pt idx="12">
                  <c:v>8.5919989132649602E-2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534512"/>
        <c:axId val="8753395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共存门店对比!$C$107</c15:sqref>
                        </c15:formulaRef>
                      </c:ext>
                    </c:extLst>
                    <c:strCache>
                      <c:ptCount val="1"/>
                      <c:pt idx="0">
                        <c:v>BQ共存门店销售增长率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共存门店对比!$A$109:$A$121</c15:sqref>
                        </c15:formulaRef>
                      </c:ext>
                    </c:extLst>
                    <c:numCache>
                      <c:formatCode>m/d/yyyy</c:formatCode>
                      <c:ptCount val="13"/>
                      <c:pt idx="0">
                        <c:v>42477</c:v>
                      </c:pt>
                      <c:pt idx="1">
                        <c:v>42484</c:v>
                      </c:pt>
                      <c:pt idx="2">
                        <c:v>42491</c:v>
                      </c:pt>
                      <c:pt idx="3">
                        <c:v>42498</c:v>
                      </c:pt>
                      <c:pt idx="4">
                        <c:v>42505</c:v>
                      </c:pt>
                      <c:pt idx="5">
                        <c:v>42512</c:v>
                      </c:pt>
                      <c:pt idx="6">
                        <c:v>42519</c:v>
                      </c:pt>
                      <c:pt idx="7">
                        <c:v>42526</c:v>
                      </c:pt>
                      <c:pt idx="8">
                        <c:v>42533</c:v>
                      </c:pt>
                      <c:pt idx="9">
                        <c:v>42540</c:v>
                      </c:pt>
                      <c:pt idx="10">
                        <c:v>42547</c:v>
                      </c:pt>
                      <c:pt idx="11">
                        <c:v>42554</c:v>
                      </c:pt>
                      <c:pt idx="12">
                        <c:v>42561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共存门店对比!$C$109:$C$121</c15:sqref>
                        </c15:formulaRef>
                      </c:ext>
                    </c:extLst>
                    <c:numCache>
                      <c:formatCode>0.00%</c:formatCode>
                      <c:ptCount val="13"/>
                      <c:pt idx="0">
                        <c:v>0.27604166666666669</c:v>
                      </c:pt>
                      <c:pt idx="1">
                        <c:v>0.10204081632653061</c:v>
                      </c:pt>
                      <c:pt idx="2">
                        <c:v>0.40370370370370373</c:v>
                      </c:pt>
                      <c:pt idx="3">
                        <c:v>-3.2981530343007916E-2</c:v>
                      </c:pt>
                      <c:pt idx="4">
                        <c:v>-2.8649386084583901E-2</c:v>
                      </c:pt>
                      <c:pt idx="5">
                        <c:v>0.3637640449438202</c:v>
                      </c:pt>
                      <c:pt idx="6">
                        <c:v>6.591143151390319E-2</c:v>
                      </c:pt>
                      <c:pt idx="7">
                        <c:v>7.8260869565217397E-2</c:v>
                      </c:pt>
                      <c:pt idx="8">
                        <c:v>1.7025089605734768E-2</c:v>
                      </c:pt>
                      <c:pt idx="9">
                        <c:v>8.7224669603524235E-2</c:v>
                      </c:pt>
                      <c:pt idx="10">
                        <c:v>5.9157212317666123E-2</c:v>
                      </c:pt>
                      <c:pt idx="11">
                        <c:v>0.13771996939556236</c:v>
                      </c:pt>
                      <c:pt idx="12">
                        <c:v>7.2629455279085403E-2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共存门店对比!$E$107</c15:sqref>
                        </c15:formulaRef>
                      </c:ext>
                    </c:extLst>
                    <c:strCache>
                      <c:ptCount val="1"/>
                      <c:pt idx="0">
                        <c:v>JC共存门店销量增长率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共存门店对比!$A$109:$A$121</c15:sqref>
                        </c15:formulaRef>
                      </c:ext>
                    </c:extLst>
                    <c:numCache>
                      <c:formatCode>m/d/yyyy</c:formatCode>
                      <c:ptCount val="13"/>
                      <c:pt idx="0">
                        <c:v>42477</c:v>
                      </c:pt>
                      <c:pt idx="1">
                        <c:v>42484</c:v>
                      </c:pt>
                      <c:pt idx="2">
                        <c:v>42491</c:v>
                      </c:pt>
                      <c:pt idx="3">
                        <c:v>42498</c:v>
                      </c:pt>
                      <c:pt idx="4">
                        <c:v>42505</c:v>
                      </c:pt>
                      <c:pt idx="5">
                        <c:v>42512</c:v>
                      </c:pt>
                      <c:pt idx="6">
                        <c:v>42519</c:v>
                      </c:pt>
                      <c:pt idx="7">
                        <c:v>42526</c:v>
                      </c:pt>
                      <c:pt idx="8">
                        <c:v>42533</c:v>
                      </c:pt>
                      <c:pt idx="9">
                        <c:v>42540</c:v>
                      </c:pt>
                      <c:pt idx="10">
                        <c:v>42547</c:v>
                      </c:pt>
                      <c:pt idx="11">
                        <c:v>42554</c:v>
                      </c:pt>
                      <c:pt idx="12">
                        <c:v>42561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共存门店对比!$E$109:$E$121</c15:sqref>
                        </c15:formulaRef>
                      </c:ext>
                    </c:extLst>
                    <c:numCache>
                      <c:formatCode>0.00%</c:formatCode>
                      <c:ptCount val="13"/>
                      <c:pt idx="0">
                        <c:v>5.2</c:v>
                      </c:pt>
                      <c:pt idx="1">
                        <c:v>2.870967741935484</c:v>
                      </c:pt>
                      <c:pt idx="2">
                        <c:v>0.8666666666666667</c:v>
                      </c:pt>
                      <c:pt idx="3">
                        <c:v>0.45535714285714285</c:v>
                      </c:pt>
                      <c:pt idx="4">
                        <c:v>6.1349693251533742E-2</c:v>
                      </c:pt>
                      <c:pt idx="5">
                        <c:v>0.39884393063583817</c:v>
                      </c:pt>
                      <c:pt idx="6">
                        <c:v>3.71900826446281E-2</c:v>
                      </c:pt>
                      <c:pt idx="7">
                        <c:v>0.19521912350597609</c:v>
                      </c:pt>
                      <c:pt idx="8">
                        <c:v>0.42666666666666669</c:v>
                      </c:pt>
                      <c:pt idx="9">
                        <c:v>5.9579439252336448E-2</c:v>
                      </c:pt>
                      <c:pt idx="10">
                        <c:v>0.13891951488423374</c:v>
                      </c:pt>
                      <c:pt idx="11">
                        <c:v>-1.8393030009680542E-2</c:v>
                      </c:pt>
                      <c:pt idx="12">
                        <c:v>0.13708086785009863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875328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33392"/>
        <c:crosses val="autoZero"/>
        <c:auto val="0"/>
        <c:lblAlgn val="ctr"/>
        <c:lblOffset val="100"/>
        <c:noMultiLvlLbl val="0"/>
      </c:catAx>
      <c:valAx>
        <c:axId val="8753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32832"/>
        <c:crosses val="autoZero"/>
        <c:crossBetween val="between"/>
      </c:valAx>
      <c:valAx>
        <c:axId val="87533952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34512"/>
        <c:crosses val="max"/>
        <c:crossBetween val="between"/>
      </c:valAx>
      <c:catAx>
        <c:axId val="8753451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7533952"/>
        <c:crosses val="autoZero"/>
        <c:auto val="0"/>
        <c:lblAlgn val="ctr"/>
        <c:lblOffset val="100"/>
        <c:tickLblSkip val="1"/>
        <c:tickMarkSkip val="1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90197684826966E-2"/>
          <c:y val="4.1345832721640809E-2"/>
          <c:w val="0.88847177339826744"/>
          <c:h val="0.699202567412414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共存门店对比!$B$85</c:f>
              <c:strCache>
                <c:ptCount val="1"/>
                <c:pt idx="0">
                  <c:v>BQ共存门店销量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共存门店对比!$A$86:$A$99</c:f>
              <c:numCache>
                <c:formatCode>m/d/yyyy</c:formatCode>
                <c:ptCount val="14"/>
                <c:pt idx="0">
                  <c:v>42470</c:v>
                </c:pt>
                <c:pt idx="1">
                  <c:v>42477</c:v>
                </c:pt>
                <c:pt idx="2">
                  <c:v>42484</c:v>
                </c:pt>
                <c:pt idx="3">
                  <c:v>42491</c:v>
                </c:pt>
                <c:pt idx="4">
                  <c:v>42498</c:v>
                </c:pt>
                <c:pt idx="5">
                  <c:v>42505</c:v>
                </c:pt>
                <c:pt idx="6">
                  <c:v>42512</c:v>
                </c:pt>
                <c:pt idx="7">
                  <c:v>42519</c:v>
                </c:pt>
                <c:pt idx="8">
                  <c:v>42526</c:v>
                </c:pt>
                <c:pt idx="9">
                  <c:v>42533</c:v>
                </c:pt>
                <c:pt idx="10">
                  <c:v>42540</c:v>
                </c:pt>
                <c:pt idx="11">
                  <c:v>42547</c:v>
                </c:pt>
                <c:pt idx="12">
                  <c:v>42554</c:v>
                </c:pt>
                <c:pt idx="13">
                  <c:v>42561</c:v>
                </c:pt>
              </c:numCache>
            </c:numRef>
          </c:cat>
          <c:val>
            <c:numRef>
              <c:f>共存门店对比!$B$86:$B$99</c:f>
              <c:numCache>
                <c:formatCode>General</c:formatCode>
                <c:ptCount val="14"/>
                <c:pt idx="0">
                  <c:v>384</c:v>
                </c:pt>
                <c:pt idx="1">
                  <c:v>490</c:v>
                </c:pt>
                <c:pt idx="2">
                  <c:v>540</c:v>
                </c:pt>
                <c:pt idx="3">
                  <c:v>758</c:v>
                </c:pt>
                <c:pt idx="4">
                  <c:v>733</c:v>
                </c:pt>
                <c:pt idx="5">
                  <c:v>712</c:v>
                </c:pt>
                <c:pt idx="6">
                  <c:v>971</c:v>
                </c:pt>
                <c:pt idx="7">
                  <c:v>1035</c:v>
                </c:pt>
                <c:pt idx="8">
                  <c:v>1116</c:v>
                </c:pt>
                <c:pt idx="9">
                  <c:v>1135</c:v>
                </c:pt>
                <c:pt idx="10">
                  <c:v>1234</c:v>
                </c:pt>
                <c:pt idx="11">
                  <c:v>1307</c:v>
                </c:pt>
                <c:pt idx="12">
                  <c:v>1487</c:v>
                </c:pt>
                <c:pt idx="13">
                  <c:v>1595</c:v>
                </c:pt>
              </c:numCache>
            </c:numRef>
          </c:val>
        </c:ser>
        <c:ser>
          <c:idx val="2"/>
          <c:order val="2"/>
          <c:tx>
            <c:strRef>
              <c:f>共存门店对比!$D$85</c:f>
              <c:strCache>
                <c:ptCount val="1"/>
                <c:pt idx="0">
                  <c:v>JC共存门店销量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共存门店对比!$A$86:$A$99</c:f>
              <c:numCache>
                <c:formatCode>m/d/yyyy</c:formatCode>
                <c:ptCount val="14"/>
                <c:pt idx="0">
                  <c:v>42470</c:v>
                </c:pt>
                <c:pt idx="1">
                  <c:v>42477</c:v>
                </c:pt>
                <c:pt idx="2">
                  <c:v>42484</c:v>
                </c:pt>
                <c:pt idx="3">
                  <c:v>42491</c:v>
                </c:pt>
                <c:pt idx="4">
                  <c:v>42498</c:v>
                </c:pt>
                <c:pt idx="5">
                  <c:v>42505</c:v>
                </c:pt>
                <c:pt idx="6">
                  <c:v>42512</c:v>
                </c:pt>
                <c:pt idx="7">
                  <c:v>42519</c:v>
                </c:pt>
                <c:pt idx="8">
                  <c:v>42526</c:v>
                </c:pt>
                <c:pt idx="9">
                  <c:v>42533</c:v>
                </c:pt>
                <c:pt idx="10">
                  <c:v>42540</c:v>
                </c:pt>
                <c:pt idx="11">
                  <c:v>42547</c:v>
                </c:pt>
                <c:pt idx="12">
                  <c:v>42554</c:v>
                </c:pt>
                <c:pt idx="13">
                  <c:v>42561</c:v>
                </c:pt>
              </c:numCache>
            </c:numRef>
          </c:cat>
          <c:val>
            <c:numRef>
              <c:f>共存门店对比!$D$86:$D$99</c:f>
              <c:numCache>
                <c:formatCode>General</c:formatCode>
                <c:ptCount val="14"/>
                <c:pt idx="0">
                  <c:v>5</c:v>
                </c:pt>
                <c:pt idx="1">
                  <c:v>31</c:v>
                </c:pt>
                <c:pt idx="2">
                  <c:v>120</c:v>
                </c:pt>
                <c:pt idx="3">
                  <c:v>224</c:v>
                </c:pt>
                <c:pt idx="4">
                  <c:v>326</c:v>
                </c:pt>
                <c:pt idx="5">
                  <c:v>346</c:v>
                </c:pt>
                <c:pt idx="6">
                  <c:v>484</c:v>
                </c:pt>
                <c:pt idx="7">
                  <c:v>502</c:v>
                </c:pt>
                <c:pt idx="8">
                  <c:v>600</c:v>
                </c:pt>
                <c:pt idx="9">
                  <c:v>856</c:v>
                </c:pt>
                <c:pt idx="10">
                  <c:v>907</c:v>
                </c:pt>
                <c:pt idx="11">
                  <c:v>1033</c:v>
                </c:pt>
                <c:pt idx="12">
                  <c:v>1014</c:v>
                </c:pt>
                <c:pt idx="13">
                  <c:v>1153</c:v>
                </c:pt>
              </c:numCache>
            </c:numRef>
          </c:val>
        </c:ser>
        <c:ser>
          <c:idx val="4"/>
          <c:order val="3"/>
          <c:tx>
            <c:strRef>
              <c:f>共存门店对比!$F$85</c:f>
              <c:strCache>
                <c:ptCount val="1"/>
                <c:pt idx="0">
                  <c:v>共存门店销量</c:v>
                </c:pt>
              </c:strCache>
            </c:strRef>
          </c:tx>
          <c:spPr>
            <a:solidFill>
              <a:schemeClr val="accent5"/>
            </a:solidFill>
            <a:ln w="76200">
              <a:noFill/>
            </a:ln>
            <a:effectLst/>
          </c:spPr>
          <c:invertIfNegative val="0"/>
          <c:cat>
            <c:numRef>
              <c:f>共存门店对比!$A$86:$A$99</c:f>
              <c:numCache>
                <c:formatCode>m/d/yyyy</c:formatCode>
                <c:ptCount val="14"/>
                <c:pt idx="0">
                  <c:v>42470</c:v>
                </c:pt>
                <c:pt idx="1">
                  <c:v>42477</c:v>
                </c:pt>
                <c:pt idx="2">
                  <c:v>42484</c:v>
                </c:pt>
                <c:pt idx="3">
                  <c:v>42491</c:v>
                </c:pt>
                <c:pt idx="4">
                  <c:v>42498</c:v>
                </c:pt>
                <c:pt idx="5">
                  <c:v>42505</c:v>
                </c:pt>
                <c:pt idx="6">
                  <c:v>42512</c:v>
                </c:pt>
                <c:pt idx="7">
                  <c:v>42519</c:v>
                </c:pt>
                <c:pt idx="8">
                  <c:v>42526</c:v>
                </c:pt>
                <c:pt idx="9">
                  <c:v>42533</c:v>
                </c:pt>
                <c:pt idx="10">
                  <c:v>42540</c:v>
                </c:pt>
                <c:pt idx="11">
                  <c:v>42547</c:v>
                </c:pt>
                <c:pt idx="12">
                  <c:v>42554</c:v>
                </c:pt>
                <c:pt idx="13">
                  <c:v>42561</c:v>
                </c:pt>
              </c:numCache>
            </c:numRef>
          </c:cat>
          <c:val>
            <c:numRef>
              <c:f>共存门店对比!$F$86:$F$99</c:f>
              <c:numCache>
                <c:formatCode>General</c:formatCode>
                <c:ptCount val="14"/>
                <c:pt idx="0">
                  <c:v>389</c:v>
                </c:pt>
                <c:pt idx="1">
                  <c:v>521</c:v>
                </c:pt>
                <c:pt idx="2">
                  <c:v>660</c:v>
                </c:pt>
                <c:pt idx="3">
                  <c:v>982</c:v>
                </c:pt>
                <c:pt idx="4">
                  <c:v>1059</c:v>
                </c:pt>
                <c:pt idx="5">
                  <c:v>1058</c:v>
                </c:pt>
                <c:pt idx="6">
                  <c:v>1455</c:v>
                </c:pt>
                <c:pt idx="7">
                  <c:v>1537</c:v>
                </c:pt>
                <c:pt idx="8">
                  <c:v>1716</c:v>
                </c:pt>
                <c:pt idx="9">
                  <c:v>1991</c:v>
                </c:pt>
                <c:pt idx="10">
                  <c:v>2141</c:v>
                </c:pt>
                <c:pt idx="11">
                  <c:v>2340</c:v>
                </c:pt>
                <c:pt idx="12">
                  <c:v>2501</c:v>
                </c:pt>
                <c:pt idx="13">
                  <c:v>2748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7539552"/>
        <c:axId val="87540112"/>
      </c:barChart>
      <c:lineChart>
        <c:grouping val="standard"/>
        <c:varyColors val="0"/>
        <c:ser>
          <c:idx val="1"/>
          <c:order val="1"/>
          <c:tx>
            <c:strRef>
              <c:f>共存门店对比!$C$85</c:f>
              <c:strCache>
                <c:ptCount val="1"/>
                <c:pt idx="0">
                  <c:v>BQ共存门店销售增长率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共存门店对比!$A$86:$A$99</c:f>
              <c:numCache>
                <c:formatCode>m/d/yyyy</c:formatCode>
                <c:ptCount val="14"/>
                <c:pt idx="0">
                  <c:v>42470</c:v>
                </c:pt>
                <c:pt idx="1">
                  <c:v>42477</c:v>
                </c:pt>
                <c:pt idx="2">
                  <c:v>42484</c:v>
                </c:pt>
                <c:pt idx="3">
                  <c:v>42491</c:v>
                </c:pt>
                <c:pt idx="4">
                  <c:v>42498</c:v>
                </c:pt>
                <c:pt idx="5">
                  <c:v>42505</c:v>
                </c:pt>
                <c:pt idx="6">
                  <c:v>42512</c:v>
                </c:pt>
                <c:pt idx="7">
                  <c:v>42519</c:v>
                </c:pt>
                <c:pt idx="8">
                  <c:v>42526</c:v>
                </c:pt>
                <c:pt idx="9">
                  <c:v>42533</c:v>
                </c:pt>
                <c:pt idx="10">
                  <c:v>42540</c:v>
                </c:pt>
                <c:pt idx="11">
                  <c:v>42547</c:v>
                </c:pt>
                <c:pt idx="12">
                  <c:v>42554</c:v>
                </c:pt>
                <c:pt idx="13">
                  <c:v>42561</c:v>
                </c:pt>
              </c:numCache>
            </c:numRef>
          </c:cat>
          <c:val>
            <c:numRef>
              <c:f>共存门店对比!$C$86:$C$99</c:f>
              <c:numCache>
                <c:formatCode>0.00%</c:formatCode>
                <c:ptCount val="14"/>
                <c:pt idx="0" formatCode="General">
                  <c:v>0</c:v>
                </c:pt>
                <c:pt idx="1">
                  <c:v>0.27604166666666669</c:v>
                </c:pt>
                <c:pt idx="2">
                  <c:v>0.10204081632653061</c:v>
                </c:pt>
                <c:pt idx="3">
                  <c:v>0.40370370370370373</c:v>
                </c:pt>
                <c:pt idx="4">
                  <c:v>-3.2981530343007916E-2</c:v>
                </c:pt>
                <c:pt idx="5">
                  <c:v>-2.8649386084583901E-2</c:v>
                </c:pt>
                <c:pt idx="6">
                  <c:v>0.3637640449438202</c:v>
                </c:pt>
                <c:pt idx="7">
                  <c:v>6.591143151390319E-2</c:v>
                </c:pt>
                <c:pt idx="8">
                  <c:v>7.8260869565217397E-2</c:v>
                </c:pt>
                <c:pt idx="9">
                  <c:v>1.7025089605734768E-2</c:v>
                </c:pt>
                <c:pt idx="10">
                  <c:v>8.7224669603524235E-2</c:v>
                </c:pt>
                <c:pt idx="11">
                  <c:v>5.9157212317666123E-2</c:v>
                </c:pt>
                <c:pt idx="12">
                  <c:v>0.13771996939556236</c:v>
                </c:pt>
                <c:pt idx="13">
                  <c:v>7.2629455279085403E-2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共存门店对比!$G$85</c:f>
              <c:strCache>
                <c:ptCount val="1"/>
                <c:pt idx="0">
                  <c:v>共存门店销量增长率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共存门店对比!$A$86:$A$99</c:f>
              <c:numCache>
                <c:formatCode>m/d/yyyy</c:formatCode>
                <c:ptCount val="14"/>
                <c:pt idx="0">
                  <c:v>42470</c:v>
                </c:pt>
                <c:pt idx="1">
                  <c:v>42477</c:v>
                </c:pt>
                <c:pt idx="2">
                  <c:v>42484</c:v>
                </c:pt>
                <c:pt idx="3">
                  <c:v>42491</c:v>
                </c:pt>
                <c:pt idx="4">
                  <c:v>42498</c:v>
                </c:pt>
                <c:pt idx="5">
                  <c:v>42505</c:v>
                </c:pt>
                <c:pt idx="6">
                  <c:v>42512</c:v>
                </c:pt>
                <c:pt idx="7">
                  <c:v>42519</c:v>
                </c:pt>
                <c:pt idx="8">
                  <c:v>42526</c:v>
                </c:pt>
                <c:pt idx="9">
                  <c:v>42533</c:v>
                </c:pt>
                <c:pt idx="10">
                  <c:v>42540</c:v>
                </c:pt>
                <c:pt idx="11">
                  <c:v>42547</c:v>
                </c:pt>
                <c:pt idx="12">
                  <c:v>42554</c:v>
                </c:pt>
                <c:pt idx="13">
                  <c:v>42561</c:v>
                </c:pt>
              </c:numCache>
            </c:numRef>
          </c:cat>
          <c:val>
            <c:numRef>
              <c:f>共存门店对比!$G$86:$G$99</c:f>
              <c:numCache>
                <c:formatCode>0.00%</c:formatCode>
                <c:ptCount val="14"/>
                <c:pt idx="0" formatCode="General">
                  <c:v>0</c:v>
                </c:pt>
                <c:pt idx="1">
                  <c:v>0.33933161953727509</c:v>
                </c:pt>
                <c:pt idx="2">
                  <c:v>0.2667946257197697</c:v>
                </c:pt>
                <c:pt idx="3">
                  <c:v>0.48787878787878786</c:v>
                </c:pt>
                <c:pt idx="4">
                  <c:v>7.8411405295315678E-2</c:v>
                </c:pt>
                <c:pt idx="5">
                  <c:v>-9.4428706326723328E-4</c:v>
                </c:pt>
                <c:pt idx="6">
                  <c:v>0.37523629489603022</c:v>
                </c:pt>
                <c:pt idx="7">
                  <c:v>5.6357388316151204E-2</c:v>
                </c:pt>
                <c:pt idx="8">
                  <c:v>0.11646063760572543</c:v>
                </c:pt>
                <c:pt idx="9">
                  <c:v>0.16025641025641027</c:v>
                </c:pt>
                <c:pt idx="10">
                  <c:v>7.5339025615268715E-2</c:v>
                </c:pt>
                <c:pt idx="11">
                  <c:v>9.2947220924801496E-2</c:v>
                </c:pt>
                <c:pt idx="12">
                  <c:v>6.8803418803418809E-2</c:v>
                </c:pt>
                <c:pt idx="13">
                  <c:v>9.8760495801679324E-2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541232"/>
        <c:axId val="87540672"/>
      </c:lineChart>
      <c:catAx>
        <c:axId val="875395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40112"/>
        <c:crosses val="autoZero"/>
        <c:auto val="0"/>
        <c:lblAlgn val="ctr"/>
        <c:lblOffset val="100"/>
        <c:noMultiLvlLbl val="0"/>
      </c:catAx>
      <c:valAx>
        <c:axId val="8754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39552"/>
        <c:crosses val="autoZero"/>
        <c:crossBetween val="between"/>
      </c:valAx>
      <c:valAx>
        <c:axId val="87540672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41232"/>
        <c:crosses val="max"/>
        <c:crossBetween val="between"/>
      </c:valAx>
      <c:dateAx>
        <c:axId val="8754123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754067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[消费金融平台项目周报_20160710.xlsx]共存门店对比!数据透视表1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100" dirty="0" smtClean="0"/>
              <a:t>共存</a:t>
            </a:r>
            <a:r>
              <a:rPr lang="en-US" altLang="zh-CN" sz="1100" dirty="0" smtClean="0"/>
              <a:t>BQ</a:t>
            </a:r>
            <a:r>
              <a:rPr lang="zh-CN" altLang="en-US" sz="1100" dirty="0" smtClean="0"/>
              <a:t>销量及增长率</a:t>
            </a:r>
            <a:endParaRPr lang="zh-CN" altLang="en-US" sz="1100" dirty="0"/>
          </a:p>
        </c:rich>
      </c:tx>
      <c:layout>
        <c:manualLayout>
          <c:xMode val="edge"/>
          <c:yMode val="edge"/>
          <c:x val="0.34755043684548842"/>
          <c:y val="4.4656906740643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5640951107876946"/>
          <c:y val="0.1550038691943561"/>
          <c:w val="0.65141589152192025"/>
          <c:h val="0.52570333062159025"/>
        </c:manualLayout>
      </c:layout>
      <c:lineChart>
        <c:grouping val="standard"/>
        <c:varyColors val="0"/>
        <c:ser>
          <c:idx val="0"/>
          <c:order val="0"/>
          <c:tx>
            <c:strRef>
              <c:f>共存门店对比!$M$24</c:f>
              <c:strCache>
                <c:ptCount val="1"/>
                <c:pt idx="0">
                  <c:v>共存BQ销量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共存门店对比!$L$25:$L$65</c:f>
              <c:strCache>
                <c:ptCount val="40"/>
                <c:pt idx="0">
                  <c:v>2015/10/18</c:v>
                </c:pt>
                <c:pt idx="1">
                  <c:v>2015/10/25</c:v>
                </c:pt>
                <c:pt idx="2">
                  <c:v>2015/11/1</c:v>
                </c:pt>
                <c:pt idx="3">
                  <c:v>2015/11/8</c:v>
                </c:pt>
                <c:pt idx="4">
                  <c:v>2015/11/15</c:v>
                </c:pt>
                <c:pt idx="5">
                  <c:v>2015/11/22</c:v>
                </c:pt>
                <c:pt idx="6">
                  <c:v>2015/11/29</c:v>
                </c:pt>
                <c:pt idx="7">
                  <c:v>2015/12/6</c:v>
                </c:pt>
                <c:pt idx="8">
                  <c:v>2015/12/13</c:v>
                </c:pt>
                <c:pt idx="9">
                  <c:v>2015/12/20</c:v>
                </c:pt>
                <c:pt idx="10">
                  <c:v>2015/12/27</c:v>
                </c:pt>
                <c:pt idx="11">
                  <c:v>2016/1/3</c:v>
                </c:pt>
                <c:pt idx="12">
                  <c:v>2016/1/10</c:v>
                </c:pt>
                <c:pt idx="13">
                  <c:v>2016/1/17</c:v>
                </c:pt>
                <c:pt idx="14">
                  <c:v>2016/1/24</c:v>
                </c:pt>
                <c:pt idx="15">
                  <c:v>2016/1/31</c:v>
                </c:pt>
                <c:pt idx="16">
                  <c:v>2016/2/7</c:v>
                </c:pt>
                <c:pt idx="17">
                  <c:v>2016/2/14</c:v>
                </c:pt>
                <c:pt idx="18">
                  <c:v>2016/2/21</c:v>
                </c:pt>
                <c:pt idx="19">
                  <c:v>2016/2/28</c:v>
                </c:pt>
                <c:pt idx="20">
                  <c:v>2016/3/6</c:v>
                </c:pt>
                <c:pt idx="21">
                  <c:v>2016/3/13</c:v>
                </c:pt>
                <c:pt idx="22">
                  <c:v>2016/3/20</c:v>
                </c:pt>
                <c:pt idx="23">
                  <c:v>2016/3/27</c:v>
                </c:pt>
                <c:pt idx="24">
                  <c:v>2016/4/3</c:v>
                </c:pt>
                <c:pt idx="25">
                  <c:v>2016/4/10</c:v>
                </c:pt>
                <c:pt idx="26">
                  <c:v>2016/4/17</c:v>
                </c:pt>
                <c:pt idx="27">
                  <c:v>2016/4/24</c:v>
                </c:pt>
                <c:pt idx="28">
                  <c:v>2016/5/1</c:v>
                </c:pt>
                <c:pt idx="29">
                  <c:v>2016/5/8</c:v>
                </c:pt>
                <c:pt idx="30">
                  <c:v>2016/5/15</c:v>
                </c:pt>
                <c:pt idx="31">
                  <c:v>2016/5/22</c:v>
                </c:pt>
                <c:pt idx="32">
                  <c:v>2016/5/29</c:v>
                </c:pt>
                <c:pt idx="33">
                  <c:v>2016/6/5</c:v>
                </c:pt>
                <c:pt idx="34">
                  <c:v>2016/6/12</c:v>
                </c:pt>
                <c:pt idx="35">
                  <c:v>2016/6/19</c:v>
                </c:pt>
                <c:pt idx="36">
                  <c:v>2016/6/26</c:v>
                </c:pt>
                <c:pt idx="37">
                  <c:v>2016/7/3</c:v>
                </c:pt>
                <c:pt idx="38">
                  <c:v>2016/7/10</c:v>
                </c:pt>
                <c:pt idx="39">
                  <c:v>(空白)</c:v>
                </c:pt>
              </c:strCache>
            </c:strRef>
          </c:cat>
          <c:val>
            <c:numRef>
              <c:f>共存门店对比!$M$25:$M$65</c:f>
              <c:numCache>
                <c:formatCode>General</c:formatCode>
                <c:ptCount val="40"/>
                <c:pt idx="0">
                  <c:v>1445</c:v>
                </c:pt>
                <c:pt idx="1">
                  <c:v>1408</c:v>
                </c:pt>
                <c:pt idx="2">
                  <c:v>1282</c:v>
                </c:pt>
                <c:pt idx="3">
                  <c:v>1263</c:v>
                </c:pt>
                <c:pt idx="4">
                  <c:v>1448</c:v>
                </c:pt>
                <c:pt idx="5">
                  <c:v>1412</c:v>
                </c:pt>
                <c:pt idx="6">
                  <c:v>1087</c:v>
                </c:pt>
                <c:pt idx="7">
                  <c:v>1276</c:v>
                </c:pt>
                <c:pt idx="8">
                  <c:v>1416</c:v>
                </c:pt>
                <c:pt idx="9">
                  <c:v>1517</c:v>
                </c:pt>
                <c:pt idx="10">
                  <c:v>1446</c:v>
                </c:pt>
                <c:pt idx="11">
                  <c:v>1568</c:v>
                </c:pt>
                <c:pt idx="12">
                  <c:v>1511</c:v>
                </c:pt>
                <c:pt idx="13">
                  <c:v>1597</c:v>
                </c:pt>
                <c:pt idx="14">
                  <c:v>1574</c:v>
                </c:pt>
                <c:pt idx="15">
                  <c:v>1572</c:v>
                </c:pt>
                <c:pt idx="16">
                  <c:v>1495</c:v>
                </c:pt>
                <c:pt idx="17">
                  <c:v>688</c:v>
                </c:pt>
                <c:pt idx="18">
                  <c:v>1409</c:v>
                </c:pt>
                <c:pt idx="19">
                  <c:v>1279</c:v>
                </c:pt>
                <c:pt idx="20">
                  <c:v>1350</c:v>
                </c:pt>
                <c:pt idx="21">
                  <c:v>1380</c:v>
                </c:pt>
                <c:pt idx="22">
                  <c:v>1446</c:v>
                </c:pt>
                <c:pt idx="23">
                  <c:v>1501</c:v>
                </c:pt>
                <c:pt idx="24">
                  <c:v>1536</c:v>
                </c:pt>
                <c:pt idx="25">
                  <c:v>1664</c:v>
                </c:pt>
                <c:pt idx="26">
                  <c:v>1834</c:v>
                </c:pt>
                <c:pt idx="27">
                  <c:v>1727</c:v>
                </c:pt>
                <c:pt idx="28">
                  <c:v>2006</c:v>
                </c:pt>
                <c:pt idx="29">
                  <c:v>1935</c:v>
                </c:pt>
                <c:pt idx="30">
                  <c:v>1649</c:v>
                </c:pt>
                <c:pt idx="31">
                  <c:v>1814</c:v>
                </c:pt>
                <c:pt idx="32">
                  <c:v>1612</c:v>
                </c:pt>
                <c:pt idx="33">
                  <c:v>1614</c:v>
                </c:pt>
                <c:pt idx="34">
                  <c:v>1623</c:v>
                </c:pt>
                <c:pt idx="35">
                  <c:v>1691</c:v>
                </c:pt>
                <c:pt idx="36">
                  <c:v>1580</c:v>
                </c:pt>
                <c:pt idx="37">
                  <c:v>1642</c:v>
                </c:pt>
                <c:pt idx="38">
                  <c:v>1595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544032"/>
        <c:axId val="87544592"/>
      </c:lineChart>
      <c:lineChart>
        <c:grouping val="standard"/>
        <c:varyColors val="0"/>
        <c:ser>
          <c:idx val="1"/>
          <c:order val="1"/>
          <c:tx>
            <c:strRef>
              <c:f>共存门店对比!$N$24</c:f>
              <c:strCache>
                <c:ptCount val="1"/>
                <c:pt idx="0">
                  <c:v>环比增长率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共存门店对比!$L$25:$L$65</c:f>
              <c:strCache>
                <c:ptCount val="40"/>
                <c:pt idx="0">
                  <c:v>2015/10/18</c:v>
                </c:pt>
                <c:pt idx="1">
                  <c:v>2015/10/25</c:v>
                </c:pt>
                <c:pt idx="2">
                  <c:v>2015/11/1</c:v>
                </c:pt>
                <c:pt idx="3">
                  <c:v>2015/11/8</c:v>
                </c:pt>
                <c:pt idx="4">
                  <c:v>2015/11/15</c:v>
                </c:pt>
                <c:pt idx="5">
                  <c:v>2015/11/22</c:v>
                </c:pt>
                <c:pt idx="6">
                  <c:v>2015/11/29</c:v>
                </c:pt>
                <c:pt idx="7">
                  <c:v>2015/12/6</c:v>
                </c:pt>
                <c:pt idx="8">
                  <c:v>2015/12/13</c:v>
                </c:pt>
                <c:pt idx="9">
                  <c:v>2015/12/20</c:v>
                </c:pt>
                <c:pt idx="10">
                  <c:v>2015/12/27</c:v>
                </c:pt>
                <c:pt idx="11">
                  <c:v>2016/1/3</c:v>
                </c:pt>
                <c:pt idx="12">
                  <c:v>2016/1/10</c:v>
                </c:pt>
                <c:pt idx="13">
                  <c:v>2016/1/17</c:v>
                </c:pt>
                <c:pt idx="14">
                  <c:v>2016/1/24</c:v>
                </c:pt>
                <c:pt idx="15">
                  <c:v>2016/1/31</c:v>
                </c:pt>
                <c:pt idx="16">
                  <c:v>2016/2/7</c:v>
                </c:pt>
                <c:pt idx="17">
                  <c:v>2016/2/14</c:v>
                </c:pt>
                <c:pt idx="18">
                  <c:v>2016/2/21</c:v>
                </c:pt>
                <c:pt idx="19">
                  <c:v>2016/2/28</c:v>
                </c:pt>
                <c:pt idx="20">
                  <c:v>2016/3/6</c:v>
                </c:pt>
                <c:pt idx="21">
                  <c:v>2016/3/13</c:v>
                </c:pt>
                <c:pt idx="22">
                  <c:v>2016/3/20</c:v>
                </c:pt>
                <c:pt idx="23">
                  <c:v>2016/3/27</c:v>
                </c:pt>
                <c:pt idx="24">
                  <c:v>2016/4/3</c:v>
                </c:pt>
                <c:pt idx="25">
                  <c:v>2016/4/10</c:v>
                </c:pt>
                <c:pt idx="26">
                  <c:v>2016/4/17</c:v>
                </c:pt>
                <c:pt idx="27">
                  <c:v>2016/4/24</c:v>
                </c:pt>
                <c:pt idx="28">
                  <c:v>2016/5/1</c:v>
                </c:pt>
                <c:pt idx="29">
                  <c:v>2016/5/8</c:v>
                </c:pt>
                <c:pt idx="30">
                  <c:v>2016/5/15</c:v>
                </c:pt>
                <c:pt idx="31">
                  <c:v>2016/5/22</c:v>
                </c:pt>
                <c:pt idx="32">
                  <c:v>2016/5/29</c:v>
                </c:pt>
                <c:pt idx="33">
                  <c:v>2016/6/5</c:v>
                </c:pt>
                <c:pt idx="34">
                  <c:v>2016/6/12</c:v>
                </c:pt>
                <c:pt idx="35">
                  <c:v>2016/6/19</c:v>
                </c:pt>
                <c:pt idx="36">
                  <c:v>2016/6/26</c:v>
                </c:pt>
                <c:pt idx="37">
                  <c:v>2016/7/3</c:v>
                </c:pt>
                <c:pt idx="38">
                  <c:v>2016/7/10</c:v>
                </c:pt>
                <c:pt idx="39">
                  <c:v>(空白)</c:v>
                </c:pt>
              </c:strCache>
            </c:strRef>
          </c:cat>
          <c:val>
            <c:numRef>
              <c:f>共存门店对比!$N$25:$N$65</c:f>
              <c:numCache>
                <c:formatCode>0.00%</c:formatCode>
                <c:ptCount val="40"/>
                <c:pt idx="1">
                  <c:v>-2.5605536332179931E-2</c:v>
                </c:pt>
                <c:pt idx="2">
                  <c:v>-8.9488636363636367E-2</c:v>
                </c:pt>
                <c:pt idx="3">
                  <c:v>-1.4820592823712949E-2</c:v>
                </c:pt>
                <c:pt idx="4">
                  <c:v>0.14647664291369755</c:v>
                </c:pt>
                <c:pt idx="5">
                  <c:v>-2.4861878453038673E-2</c:v>
                </c:pt>
                <c:pt idx="6">
                  <c:v>-0.23016997167138811</c:v>
                </c:pt>
                <c:pt idx="7">
                  <c:v>0.17387304507819687</c:v>
                </c:pt>
                <c:pt idx="8">
                  <c:v>0.109717868338558</c:v>
                </c:pt>
                <c:pt idx="9">
                  <c:v>7.1327683615819204E-2</c:v>
                </c:pt>
                <c:pt idx="10">
                  <c:v>-4.680290046143705E-2</c:v>
                </c:pt>
                <c:pt idx="11">
                  <c:v>8.4370677731673588E-2</c:v>
                </c:pt>
                <c:pt idx="12">
                  <c:v>-3.6352040816326529E-2</c:v>
                </c:pt>
                <c:pt idx="13">
                  <c:v>5.6915949702183985E-2</c:v>
                </c:pt>
                <c:pt idx="14">
                  <c:v>-1.4402003757044458E-2</c:v>
                </c:pt>
                <c:pt idx="15">
                  <c:v>-1.2706480304955528E-3</c:v>
                </c:pt>
                <c:pt idx="16">
                  <c:v>-4.8982188295165395E-2</c:v>
                </c:pt>
                <c:pt idx="17">
                  <c:v>-0.53979933110367895</c:v>
                </c:pt>
                <c:pt idx="18">
                  <c:v>1.0479651162790697</c:v>
                </c:pt>
                <c:pt idx="19">
                  <c:v>-9.2264017033356988E-2</c:v>
                </c:pt>
                <c:pt idx="20">
                  <c:v>5.5512118842845973E-2</c:v>
                </c:pt>
                <c:pt idx="21">
                  <c:v>2.2222222222222223E-2</c:v>
                </c:pt>
                <c:pt idx="22">
                  <c:v>4.7826086956521741E-2</c:v>
                </c:pt>
                <c:pt idx="23">
                  <c:v>3.8035961272475792E-2</c:v>
                </c:pt>
                <c:pt idx="24">
                  <c:v>2.3317788141239172E-2</c:v>
                </c:pt>
                <c:pt idx="25">
                  <c:v>8.3333333333333329E-2</c:v>
                </c:pt>
                <c:pt idx="26">
                  <c:v>0.10216346153846154</c:v>
                </c:pt>
                <c:pt idx="27">
                  <c:v>-5.8342420937840783E-2</c:v>
                </c:pt>
                <c:pt idx="28">
                  <c:v>0.16155182397220613</c:v>
                </c:pt>
                <c:pt idx="29">
                  <c:v>-3.5393818544366899E-2</c:v>
                </c:pt>
                <c:pt idx="30">
                  <c:v>-0.14780361757105942</c:v>
                </c:pt>
                <c:pt idx="31">
                  <c:v>0.10006064281382657</c:v>
                </c:pt>
                <c:pt idx="32">
                  <c:v>-0.1113561190738699</c:v>
                </c:pt>
                <c:pt idx="33">
                  <c:v>1.2406947890818859E-3</c:v>
                </c:pt>
                <c:pt idx="34">
                  <c:v>5.5762081784386614E-3</c:v>
                </c:pt>
                <c:pt idx="35">
                  <c:v>4.1897720271102896E-2</c:v>
                </c:pt>
                <c:pt idx="36">
                  <c:v>-6.5641632170313421E-2</c:v>
                </c:pt>
                <c:pt idx="37">
                  <c:v>3.9240506329113925E-2</c:v>
                </c:pt>
                <c:pt idx="38">
                  <c:v>-2.8623629719853837E-2</c:v>
                </c:pt>
                <c:pt idx="39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545712"/>
        <c:axId val="87545152"/>
      </c:lineChart>
      <c:catAx>
        <c:axId val="8754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44592"/>
        <c:crosses val="autoZero"/>
        <c:auto val="1"/>
        <c:lblAlgn val="ctr"/>
        <c:lblOffset val="100"/>
        <c:noMultiLvlLbl val="0"/>
      </c:catAx>
      <c:valAx>
        <c:axId val="8754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44032"/>
        <c:crosses val="autoZero"/>
        <c:crossBetween val="between"/>
      </c:valAx>
      <c:valAx>
        <c:axId val="87545152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45712"/>
        <c:crosses val="max"/>
        <c:crossBetween val="between"/>
      </c:valAx>
      <c:catAx>
        <c:axId val="87545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545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5397484715452313E-2"/>
          <c:y val="0.87466967834538611"/>
          <c:w val="0.82433776536843106"/>
          <c:h val="0.120348555616858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Recovered_Sheet5!$C$1</c:f>
              <c:strCache>
                <c:ptCount val="1"/>
                <c:pt idx="0">
                  <c:v>单量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Recovered_Sheet5!$B$2:$B$4</c:f>
              <c:strCache>
                <c:ptCount val="3"/>
                <c:pt idx="0">
                  <c:v>北区</c:v>
                </c:pt>
                <c:pt idx="1">
                  <c:v>西区</c:v>
                </c:pt>
                <c:pt idx="2">
                  <c:v>南区</c:v>
                </c:pt>
              </c:strCache>
            </c:strRef>
          </c:cat>
          <c:val>
            <c:numRef>
              <c:f>Recovered_Sheet5!$C$2:$C$4</c:f>
              <c:numCache>
                <c:formatCode>General</c:formatCode>
                <c:ptCount val="3"/>
                <c:pt idx="0">
                  <c:v>2085600</c:v>
                </c:pt>
                <c:pt idx="1">
                  <c:v>1913712</c:v>
                </c:pt>
                <c:pt idx="2">
                  <c:v>1912810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19088"/>
        <c:axId val="206719648"/>
      </c:barChart>
      <c:lineChart>
        <c:grouping val="standard"/>
        <c:varyColors val="0"/>
        <c:ser>
          <c:idx val="1"/>
          <c:order val="1"/>
          <c:tx>
            <c:strRef>
              <c:f>Recovered_Sheet5!$D$1</c:f>
              <c:strCache>
                <c:ptCount val="1"/>
                <c:pt idx="0">
                  <c:v>整体通过率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0757780202919187E-3"/>
                  <c:y val="3.86401937729654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1136670304378785E-3"/>
                  <c:y val="4.2504213150261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Recovered_Sheet5!$B$2:$B$4</c:f>
              <c:strCache>
                <c:ptCount val="3"/>
                <c:pt idx="0">
                  <c:v>北区</c:v>
                </c:pt>
                <c:pt idx="1">
                  <c:v>西区</c:v>
                </c:pt>
                <c:pt idx="2">
                  <c:v>南区</c:v>
                </c:pt>
              </c:strCache>
            </c:strRef>
          </c:cat>
          <c:val>
            <c:numRef>
              <c:f>Recovered_Sheet5!$D$2:$D$4</c:f>
              <c:numCache>
                <c:formatCode>0.0%</c:formatCode>
                <c:ptCount val="3"/>
                <c:pt idx="0">
                  <c:v>0.77919195821295395</c:v>
                </c:pt>
                <c:pt idx="1">
                  <c:v>0.772365651112632</c:v>
                </c:pt>
                <c:pt idx="2">
                  <c:v>0.72148049074598997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Recovered_Sheet5!$E$1</c:f>
              <c:strCache>
                <c:ptCount val="1"/>
                <c:pt idx="0">
                  <c:v>剔除内部代码3通过率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4.0757780202919187E-3"/>
                  <c:y val="-3.09121550183723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Recovered_Sheet5!$B$2:$B$4</c:f>
              <c:strCache>
                <c:ptCount val="3"/>
                <c:pt idx="0">
                  <c:v>北区</c:v>
                </c:pt>
                <c:pt idx="1">
                  <c:v>西区</c:v>
                </c:pt>
                <c:pt idx="2">
                  <c:v>南区</c:v>
                </c:pt>
              </c:strCache>
            </c:strRef>
          </c:cat>
          <c:val>
            <c:numRef>
              <c:f>Recovered_Sheet5!$E$2:$E$4</c:f>
              <c:numCache>
                <c:formatCode>0.0%</c:formatCode>
                <c:ptCount val="3"/>
                <c:pt idx="0">
                  <c:v>0.84314564152403304</c:v>
                </c:pt>
                <c:pt idx="1">
                  <c:v>0.79320115193124197</c:v>
                </c:pt>
                <c:pt idx="2">
                  <c:v>0.77659177542941105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Recovered_Sheet5!$F$1</c:f>
              <c:strCache>
                <c:ptCount val="1"/>
                <c:pt idx="0">
                  <c:v>RCPD90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Recovered_Sheet5!$B$2:$B$4</c:f>
              <c:strCache>
                <c:ptCount val="3"/>
                <c:pt idx="0">
                  <c:v>北区</c:v>
                </c:pt>
                <c:pt idx="1">
                  <c:v>西区</c:v>
                </c:pt>
                <c:pt idx="2">
                  <c:v>南区</c:v>
                </c:pt>
              </c:strCache>
            </c:strRef>
          </c:cat>
          <c:val>
            <c:numRef>
              <c:f>Recovered_Sheet5!$F$2:$F$4</c:f>
              <c:numCache>
                <c:formatCode>0.00%</c:formatCode>
                <c:ptCount val="3"/>
                <c:pt idx="0">
                  <c:v>7.2999999999999995E-2</c:v>
                </c:pt>
                <c:pt idx="1">
                  <c:v>8.4000000000000005E-2</c:v>
                </c:pt>
                <c:pt idx="2">
                  <c:v>9.5500000000000002E-2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20768"/>
        <c:axId val="206720208"/>
      </c:lineChart>
      <c:catAx>
        <c:axId val="20671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719648"/>
        <c:crosses val="autoZero"/>
        <c:auto val="1"/>
        <c:lblAlgn val="ctr"/>
        <c:lblOffset val="100"/>
        <c:noMultiLvlLbl val="0"/>
      </c:catAx>
      <c:valAx>
        <c:axId val="20671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719088"/>
        <c:crosses val="autoZero"/>
        <c:crossBetween val="between"/>
      </c:valAx>
      <c:valAx>
        <c:axId val="206720208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720768"/>
        <c:crosses val="max"/>
        <c:crossBetween val="between"/>
      </c:valAx>
      <c:catAx>
        <c:axId val="206720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6720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C676-D78B-41BB-A6AD-2855800290FB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26869-D784-4675-B29F-1554A731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13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43D1C-B867-4C30-B56E-FDDA2A3D19B4}" type="datetimeFigureOut">
              <a:rPr lang="zh-CN" altLang="en-US" smtClean="0"/>
              <a:pPr/>
              <a:t>2016/8/3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06725" y="509588"/>
            <a:ext cx="391477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4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F5892-753B-4BB2-A9A3-841CD5959F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4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5892-753B-4BB2-A9A3-841CD5959F0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11911399" y="24588"/>
            <a:ext cx="2109454" cy="84753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PRG-CKJ037-20070221-v6i-E1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1917-F2F1-47CD-8957-11AAAF93FEAD}" type="slidenum">
              <a:rPr lang="zh-CN" altLang="en-US">
                <a:solidFill>
                  <a:srgbClr val="000000"/>
                </a:solidFill>
                <a:cs typeface="Arial" charset="0"/>
              </a:rPr>
              <a:pPr/>
              <a:t>2</a:t>
            </a:fld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8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5892-753B-4BB2-A9A3-841CD5959F0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6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11911399" y="24588"/>
            <a:ext cx="2109454" cy="84753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PRG-CKJ037-20070221-v6i-E1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1917-F2F1-47CD-8957-11AAAF93FEAD}" type="slidenum">
              <a:rPr lang="zh-CN" altLang="en-US">
                <a:solidFill>
                  <a:srgbClr val="000000"/>
                </a:solidFill>
                <a:cs typeface="Arial" charset="0"/>
              </a:rPr>
              <a:pPr/>
              <a:t>7</a:t>
            </a:fld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1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11911399" y="24588"/>
            <a:ext cx="2109454" cy="84753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PRG-CKJ037-20070221-v6i-E1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1917-F2F1-47CD-8957-11AAAF93FEAD}" type="slidenum">
              <a:rPr lang="zh-CN" altLang="en-US">
                <a:solidFill>
                  <a:srgbClr val="000000"/>
                </a:solidFill>
                <a:cs typeface="Arial" charset="0"/>
              </a:rPr>
              <a:pPr/>
              <a:t>17</a:t>
            </a:fld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3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49" y="824885"/>
            <a:ext cx="6579553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581" y="2647331"/>
            <a:ext cx="58054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E1A-83CD-4E65-BD2D-0D91619069A7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3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4D7-362C-4FC9-83DA-C4548CC4BE9F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39403" y="268350"/>
            <a:ext cx="1669078" cy="42714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170" y="268350"/>
            <a:ext cx="4910475" cy="42714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036-F41B-4DD3-ABB5-EE40DE0333DE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6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EE1-D290-4A2C-A5BE-28A683DD44AC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53656" y="681831"/>
            <a:ext cx="6991350" cy="0"/>
          </a:xfrm>
          <a:prstGeom prst="line">
            <a:avLst/>
          </a:prstGeom>
          <a:ln w="19050">
            <a:solidFill>
              <a:srgbClr val="EA94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20" y="110416"/>
            <a:ext cx="1553986" cy="4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2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38" y="1256579"/>
            <a:ext cx="6676311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38" y="3373044"/>
            <a:ext cx="667631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97-B997-4EFA-96E2-DF8419324116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170" y="1341750"/>
            <a:ext cx="3289776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8704" y="1341750"/>
            <a:ext cx="3289776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999-2137-4ED2-9869-DB0A445EA865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02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268351"/>
            <a:ext cx="6676311" cy="9742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179" y="1235577"/>
            <a:ext cx="327465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179" y="1841114"/>
            <a:ext cx="3274657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18705" y="1235577"/>
            <a:ext cx="3290784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18705" y="1841114"/>
            <a:ext cx="3290784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4285-5E36-41EB-9B1A-7E514E1A0591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2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DC9E-4E5D-4B6D-AE2E-DAD499DB03BE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4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6D91-A41F-4275-9B87-137E79A2BA98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5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336021"/>
            <a:ext cx="2496561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784" y="725713"/>
            <a:ext cx="391870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1512094"/>
            <a:ext cx="2496561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536-7E25-48FD-8B3D-4E33CAE4062C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1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336021"/>
            <a:ext cx="2496561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90784" y="725713"/>
            <a:ext cx="391870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1512094"/>
            <a:ext cx="2496561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5922-AEFC-44D6-85FC-02B9E5FC2CA2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1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170" y="268351"/>
            <a:ext cx="667631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170" y="1341750"/>
            <a:ext cx="667631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170" y="4671625"/>
            <a:ext cx="174164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1C0B-3A04-43D5-9D97-DB10D2E1DF9C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4091" y="4671625"/>
            <a:ext cx="261246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财务部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6834" y="4671625"/>
            <a:ext cx="174164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6870-96C0-4BCA-A5FD-22E202153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875" y="2473708"/>
            <a:ext cx="5210175" cy="1195284"/>
          </a:xfrm>
        </p:spPr>
        <p:txBody>
          <a:bodyPr anchor="t">
            <a:normAutofit/>
          </a:bodyPr>
          <a:lstStyle/>
          <a:p>
            <a:r>
              <a:rPr lang="zh-CN" altLang="en-US" sz="4000" b="1" dirty="0"/>
              <a:t>风 控 经营</a:t>
            </a:r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0073" y="3668992"/>
            <a:ext cx="5210175" cy="372094"/>
          </a:xfrm>
        </p:spPr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 </a:t>
            </a:r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9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6870-96C0-4BCA-A5FD-22E20215366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63127"/>
              </p:ext>
            </p:extLst>
          </p:nvPr>
        </p:nvGraphicFramePr>
        <p:xfrm>
          <a:off x="463879" y="1571184"/>
          <a:ext cx="6811657" cy="3169015"/>
        </p:xfrm>
        <a:graphic>
          <a:graphicData uri="http://schemas.openxmlformats.org/drawingml/2006/table">
            <a:tbl>
              <a:tblPr/>
              <a:tblGrid>
                <a:gridCol w="605267"/>
                <a:gridCol w="441941"/>
                <a:gridCol w="701341"/>
                <a:gridCol w="605267"/>
                <a:gridCol w="509193"/>
                <a:gridCol w="778201"/>
                <a:gridCol w="595660"/>
                <a:gridCol w="586052"/>
                <a:gridCol w="845453"/>
                <a:gridCol w="441941"/>
                <a:gridCol w="701341"/>
              </a:tblGrid>
              <a:tr h="1628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城市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转化率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转化率排名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PCPD30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PRCPD30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风控排名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CCPD30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CRCPD30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CASH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风控排名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筛选率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筛选率排名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汕头市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43.17%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3,870/17,104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22.63%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429/1,578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27.19%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30.33%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224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揭阳市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41.18%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2,114/9,019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23.44%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140/815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17.18%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25.96%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235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潮州市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36.68%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1,345/7,605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17.69%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100/578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17.30%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31.34%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220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梅州市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35.69%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364/4,038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9.01%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28/293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9.56%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32.95%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北海市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35.07%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327/5,804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5.63%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216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46/464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9.91%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30.58%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222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黑河市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30.08%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131/2,797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4.68%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227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13/162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8.02%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172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39.61%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174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汕尾市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28.98%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482/4,599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10.48%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28/245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11.43%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27.58%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231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龙岩市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28.97%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2,132/12,715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16.77%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85/777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10.94%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36.40%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197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锡林郭勒盟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28.68%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140/4,652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3.01%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240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11/358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3.07%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238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43.72%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舟山市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28.57%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102/2,330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4.38%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230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6/251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2.39%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240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57.82%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钦州市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27.83%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258/3,858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6.69%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187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16/217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7.37%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180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29.11%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229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莆田市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27.15%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1,328/12,908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10.29%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89/813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10.95%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31.58%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219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百色市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27.14%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522/9,416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5.54%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217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37/854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4.33%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233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53.71%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萍乡市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26.44%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381/4,405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8.65%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5/243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2.06%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241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40.73%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159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荆州市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26.39%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400/4,882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8.19%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144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18/252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7.14%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186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32.55%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217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咸宁市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26.33%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312/4,090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7.63%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158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12/237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5.06%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225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39.63%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173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茂名市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26.30%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276/5,934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4.65%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228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30/429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6.99%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191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49.03%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桂林市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26.16%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22,14/10,716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20.66%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170/737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23.07%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34.68%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包头市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26.13%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347/5,633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6.16%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199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54/749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7.21%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181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50.42%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503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海口市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26.01%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1,003/17,146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5.85%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135/1,910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7.07%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189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46.90%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3097" y="1308711"/>
            <a:ext cx="5179607" cy="248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16" b="1" dirty="0">
                <a:solidFill>
                  <a:srgbClr val="FF0000"/>
                </a:solidFill>
              </a:rPr>
              <a:t>现金贷单量大于</a:t>
            </a:r>
            <a:r>
              <a:rPr lang="en-US" altLang="zh-CN" sz="1016" b="1" dirty="0">
                <a:solidFill>
                  <a:srgbClr val="FF0000"/>
                </a:solidFill>
              </a:rPr>
              <a:t>100</a:t>
            </a:r>
            <a:r>
              <a:rPr lang="zh-CN" altLang="en-US" sz="1016" b="1" dirty="0">
                <a:solidFill>
                  <a:srgbClr val="FF0000"/>
                </a:solidFill>
              </a:rPr>
              <a:t>的城市，共计</a:t>
            </a:r>
            <a:r>
              <a:rPr lang="en-US" altLang="zh-CN" sz="1016" b="1" dirty="0">
                <a:solidFill>
                  <a:srgbClr val="FF0000"/>
                </a:solidFill>
              </a:rPr>
              <a:t>244</a:t>
            </a:r>
            <a:r>
              <a:rPr lang="zh-CN" altLang="en-US" sz="1016" b="1" dirty="0" smtClean="0">
                <a:solidFill>
                  <a:srgbClr val="FF0000"/>
                </a:solidFill>
              </a:rPr>
              <a:t>个进入排名，以下展示转化率排前二十的城市</a:t>
            </a:r>
            <a:endParaRPr lang="zh-CN" altLang="en-US" sz="1016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598" y="399664"/>
            <a:ext cx="26292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交叉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现金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贷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转化率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风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控分析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512" y="725424"/>
            <a:ext cx="5693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对于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汕头市、揭阳市、潮州市、桂林市</a:t>
            </a:r>
            <a:r>
              <a:rPr lang="zh-CN" altLang="en-US" sz="1050" b="1" dirty="0" smtClean="0"/>
              <a:t>均为现金贷转化率最高的城市，但是其对应的现金贷风控和消费贷风控排名基本在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最高前十，</a:t>
            </a:r>
            <a:endParaRPr lang="en-US" altLang="zh-CN" sz="105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折角形 14"/>
          <p:cNvSpPr/>
          <p:nvPr/>
        </p:nvSpPr>
        <p:spPr>
          <a:xfrm>
            <a:off x="406206" y="1191808"/>
            <a:ext cx="1554232" cy="1832417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6206" y="892194"/>
            <a:ext cx="1554232" cy="2996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折角形 16"/>
          <p:cNvSpPr/>
          <p:nvPr/>
        </p:nvSpPr>
        <p:spPr>
          <a:xfrm>
            <a:off x="2149942" y="1191808"/>
            <a:ext cx="1554232" cy="183676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49942" y="892194"/>
            <a:ext cx="1554232" cy="2996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折角形 20"/>
          <p:cNvSpPr/>
          <p:nvPr/>
        </p:nvSpPr>
        <p:spPr>
          <a:xfrm>
            <a:off x="3893678" y="1187459"/>
            <a:ext cx="1554232" cy="183676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93678" y="887845"/>
            <a:ext cx="1554232" cy="2996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折角形 22"/>
          <p:cNvSpPr/>
          <p:nvPr/>
        </p:nvSpPr>
        <p:spPr>
          <a:xfrm>
            <a:off x="5681395" y="1187459"/>
            <a:ext cx="1554232" cy="183676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681395" y="887845"/>
            <a:ext cx="1554232" cy="299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0756" y="1273416"/>
            <a:ext cx="1509682" cy="166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总单量：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        24</a:t>
            </a:r>
            <a:r>
              <a:rPr lang="en-US" altLang="zh-CN" sz="1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488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单</a:t>
            </a: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通过单量：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        17,430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单</a:t>
            </a: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内部代码单量：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22,663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单</a:t>
            </a:r>
            <a:endParaRPr lang="en-US" altLang="zh-CN" sz="1100" dirty="0" smtClean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内部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代码</a:t>
            </a: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通过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单</a:t>
            </a: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量：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17,430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单</a:t>
            </a: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7797" y="91046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进件情况</a:t>
            </a:r>
            <a:endParaRPr lang="zh-CN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5297" y="1273416"/>
            <a:ext cx="1705669" cy="7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整体通过率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1100" dirty="0" smtClean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             71.18%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去除内部代码通过率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1100" dirty="0" smtClean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             </a:t>
            </a:r>
            <a:r>
              <a:rPr lang="en-US" altLang="zh-CN" sz="1100" dirty="0">
                <a:latin typeface="+mn-ea"/>
                <a:cs typeface="Times New Roman" panose="02020603050405020304" pitchFamily="18" charset="0"/>
              </a:rPr>
              <a:t>76.91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%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97643" y="8878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业务情况</a:t>
            </a:r>
            <a:endParaRPr lang="zh-CN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97398" y="89507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逾期情况</a:t>
            </a:r>
            <a:endParaRPr lang="zh-CN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07105" y="89507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贷款金额</a:t>
            </a:r>
            <a:endParaRPr lang="zh-CN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81169" y="1251467"/>
            <a:ext cx="1746984" cy="955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RFPD30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100" dirty="0">
                <a:latin typeface="+mn-ea"/>
                <a:cs typeface="Times New Roman" panose="02020603050405020304" pitchFamily="18" charset="0"/>
              </a:rPr>
              <a:t>4.42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%</a:t>
            </a: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RSPD30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RTPD30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RQPD30: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RCPD30: </a:t>
            </a:r>
            <a:r>
              <a:rPr lang="en-US" altLang="zh-CN" sz="1100" dirty="0">
                <a:latin typeface="+mn-ea"/>
                <a:cs typeface="Times New Roman" panose="02020603050405020304" pitchFamily="18" charset="0"/>
              </a:rPr>
              <a:t>4.20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%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98356" y="1251467"/>
            <a:ext cx="1554232" cy="7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总贷款金额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100" dirty="0">
                <a:solidFill>
                  <a:prstClr val="white"/>
                </a:solidFill>
              </a:rPr>
              <a:t> </a:t>
            </a:r>
            <a:r>
              <a:rPr lang="en-US" altLang="zh-CN" sz="1100" dirty="0" smtClean="0">
                <a:solidFill>
                  <a:prstClr val="white"/>
                </a:solidFill>
              </a:rPr>
              <a:t>   </a:t>
            </a: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>
                <a:solidFill>
                  <a:prstClr val="whit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prstClr val="white"/>
                </a:solidFill>
                <a:latin typeface="+mn-ea"/>
                <a:cs typeface="Times New Roman" panose="02020603050405020304" pitchFamily="18" charset="0"/>
              </a:rPr>
              <a:t>      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51,301,634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元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件均贷款金额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1100" dirty="0" smtClean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         2943.30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元</a:t>
            </a: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8053" y="392296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聚诚总体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概况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28053" y="3198718"/>
            <a:ext cx="2651299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0553"/>
            <a:r>
              <a:rPr lang="zh-CN" altLang="en-US" sz="1194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时间节点：</a:t>
            </a:r>
            <a:endParaRPr lang="en-US" altLang="zh-CN" sz="1194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80553"/>
            <a:r>
              <a:rPr lang="en-US" altLang="zh-CN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94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—16</a:t>
            </a:r>
            <a:r>
              <a:rPr lang="zh-CN" altLang="en-US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194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2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28053" y="392296"/>
            <a:ext cx="26292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诚、共存门店占比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趋势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8150" y="4476750"/>
            <a:ext cx="5248275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备注：时间自</a:t>
            </a:r>
            <a:r>
              <a:rPr lang="en-US" altLang="zh-CN" dirty="0"/>
              <a:t>16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日起，</a:t>
            </a:r>
            <a:r>
              <a:rPr lang="zh-CN" altLang="en-US" dirty="0" smtClean="0"/>
              <a:t>统计的为激活门店数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609259"/>
              </p:ext>
            </p:extLst>
          </p:nvPr>
        </p:nvGraphicFramePr>
        <p:xfrm>
          <a:off x="504826" y="895350"/>
          <a:ext cx="6524624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2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38449" y="398516"/>
            <a:ext cx="3438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共存</a:t>
            </a:r>
            <a:r>
              <a:rPr lang="zh-CN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门店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与非共存</a:t>
            </a:r>
            <a:r>
              <a: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BQ</a:t>
            </a:r>
            <a:r>
              <a:rPr lang="zh-CN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销量及增长率</a:t>
            </a:r>
            <a:r>
              <a:rPr lang="zh-CN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对比</a:t>
            </a:r>
            <a:endParaRPr lang="zh-CN" altLang="zh-CN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50" y="4476750"/>
            <a:ext cx="5248275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备注：时间自</a:t>
            </a:r>
            <a:r>
              <a:rPr lang="en-US" altLang="zh-CN" dirty="0"/>
              <a:t>16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日起，</a:t>
            </a:r>
            <a:r>
              <a:rPr lang="zh-CN" altLang="en-US" dirty="0" smtClean="0"/>
              <a:t>统计的为共存且有做单的门店的销量</a:t>
            </a:r>
            <a:endParaRPr lang="zh-CN" altLang="en-US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591491"/>
              </p:ext>
            </p:extLst>
          </p:nvPr>
        </p:nvGraphicFramePr>
        <p:xfrm>
          <a:off x="328053" y="799826"/>
          <a:ext cx="6896101" cy="365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59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8752" y="386076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共存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门店（</a:t>
            </a:r>
            <a:r>
              <a: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BQ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JC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）销量及增长率对比</a:t>
            </a: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178496"/>
              </p:ext>
            </p:extLst>
          </p:nvPr>
        </p:nvGraphicFramePr>
        <p:xfrm>
          <a:off x="328053" y="857250"/>
          <a:ext cx="7091922" cy="341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6725" y="4457700"/>
            <a:ext cx="5248275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备注：</a:t>
            </a:r>
            <a:r>
              <a:rPr lang="zh-CN" altLang="en-US" dirty="0"/>
              <a:t>时间自</a:t>
            </a:r>
            <a:r>
              <a:rPr lang="en-US" altLang="zh-CN" dirty="0"/>
              <a:t>16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  <a:r>
              <a:rPr lang="zh-CN" altLang="en-US" dirty="0" smtClean="0"/>
              <a:t>起，统计的为共存且有做单的门店的销量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1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28053" y="392296"/>
            <a:ext cx="2449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聚诚、佰仟销量及风控分析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616314"/>
              </p:ext>
            </p:extLst>
          </p:nvPr>
        </p:nvGraphicFramePr>
        <p:xfrm>
          <a:off x="328053" y="700073"/>
          <a:ext cx="6938380" cy="2402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510779" y="958596"/>
            <a:ext cx="944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zh-CN" altLang="en-US" sz="1000" b="1" dirty="0" smtClean="0"/>
              <a:t>备注</a:t>
            </a:r>
            <a:r>
              <a:rPr lang="zh-CN" altLang="en-US" sz="1000" dirty="0" smtClean="0"/>
              <a:t>：</a:t>
            </a:r>
            <a:r>
              <a:rPr lang="zh-CN" altLang="en-US" sz="1000" dirty="0"/>
              <a:t>时间</a:t>
            </a:r>
            <a:r>
              <a:rPr lang="zh-CN" altLang="en-US" sz="1000" dirty="0" smtClean="0"/>
              <a:t>自周末为</a:t>
            </a:r>
            <a:r>
              <a:rPr lang="en-US" altLang="zh-CN" sz="1000" dirty="0" smtClean="0"/>
              <a:t>15</a:t>
            </a:r>
            <a:r>
              <a:rPr lang="zh-CN" altLang="en-US" sz="1000" dirty="0" smtClean="0"/>
              <a:t>年</a:t>
            </a:r>
            <a:r>
              <a:rPr lang="en-US" altLang="zh-CN" sz="1000" dirty="0" smtClean="0"/>
              <a:t>10</a:t>
            </a:r>
            <a:r>
              <a:rPr lang="zh-CN" altLang="en-US" sz="1000" dirty="0" smtClean="0"/>
              <a:t>月</a:t>
            </a:r>
            <a:r>
              <a:rPr lang="en-US" altLang="zh-CN" sz="1000" dirty="0" smtClean="0"/>
              <a:t>18</a:t>
            </a:r>
            <a:r>
              <a:rPr lang="zh-CN" altLang="en-US" sz="1000" dirty="0" smtClean="0"/>
              <a:t>日起，统计的为共存门店的销量</a:t>
            </a:r>
            <a:endParaRPr lang="zh-CN" altLang="en-US" sz="1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20999"/>
              </p:ext>
            </p:extLst>
          </p:nvPr>
        </p:nvGraphicFramePr>
        <p:xfrm>
          <a:off x="669681" y="3319683"/>
          <a:ext cx="6005690" cy="120964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25888"/>
                <a:gridCol w="705299"/>
                <a:gridCol w="1159447"/>
                <a:gridCol w="908304"/>
                <a:gridCol w="1219200"/>
                <a:gridCol w="987552"/>
              </a:tblGrid>
              <a:tr h="24647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分类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单量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CPD30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RCPD30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FPD30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RFPD30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JC</a:t>
                      </a:r>
                      <a:r>
                        <a:rPr lang="zh-CN" altLang="en-US" sz="1200" u="none" strike="noStrike" dirty="0">
                          <a:effectLst/>
                        </a:rPr>
                        <a:t>共存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8,192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45/912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4.93%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47/912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5.15%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</a:tr>
              <a:tr h="237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JC</a:t>
                      </a:r>
                      <a:r>
                        <a:rPr lang="zh-CN" altLang="en-US" sz="1200" u="none" strike="noStrike">
                          <a:effectLst/>
                        </a:rPr>
                        <a:t>非共存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9,238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30/875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3.43%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32/875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3.66%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</a:tr>
              <a:tr h="2316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同城</a:t>
                      </a:r>
                      <a:r>
                        <a:rPr lang="en-US" sz="1200" u="none" strike="noStrike">
                          <a:effectLst/>
                        </a:rPr>
                        <a:t>BQ</a:t>
                      </a:r>
                      <a:r>
                        <a:rPr lang="zh-CN" altLang="en-US" sz="1200" u="none" strike="noStrike">
                          <a:effectLst/>
                        </a:rPr>
                        <a:t>非共存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221,562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2,036/80,998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2.51%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1,867/80,998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2.30%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</a:tr>
              <a:tr h="2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BQ</a:t>
                      </a:r>
                      <a:r>
                        <a:rPr lang="zh-CN" altLang="en-US" sz="1200" u="none" strike="noStrike">
                          <a:effectLst/>
                        </a:rPr>
                        <a:t>共存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25,470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259/10,100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2.56%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effectLst/>
                        </a:rPr>
                        <a:t>250/10,100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2.48%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007" marR="9007" marT="900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1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5603" y="363420"/>
            <a:ext cx="278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三大区概况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235" y="4305212"/>
            <a:ext cx="6645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上图为三大区在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2015.1.1-2016.6.30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的通过单量、通过率、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RCPD90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471198"/>
              </p:ext>
            </p:extLst>
          </p:nvPr>
        </p:nvGraphicFramePr>
        <p:xfrm>
          <a:off x="622092" y="858047"/>
          <a:ext cx="6442290" cy="3331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1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0000" y1="20374" x2="81000" y2="4754"/>
                        <a14:foregroundMark x1="82571" y1="29202" x2="39714" y2="28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2845" b="3178"/>
          <a:stretch/>
        </p:blipFill>
        <p:spPr bwMode="auto">
          <a:xfrm>
            <a:off x="508194" y="1859513"/>
            <a:ext cx="2376458" cy="221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1010028" y="797776"/>
            <a:ext cx="1412760" cy="392241"/>
          </a:xfrm>
          <a:prstGeom prst="roundRect">
            <a:avLst/>
          </a:prstGeom>
          <a:blipFill dpi="0" rotWithShape="1">
            <a:blip r:embed="rId5" cstate="print">
              <a:alphaModFix amt="84000"/>
            </a:blip>
            <a:srcRect/>
            <a:stretch>
              <a:fillRect/>
            </a:stretch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90983" y="1190018"/>
            <a:ext cx="3662924" cy="2576257"/>
            <a:chOff x="3390983" y="1190018"/>
            <a:chExt cx="3662924" cy="2576257"/>
          </a:xfrm>
        </p:grpSpPr>
        <p:grpSp>
          <p:nvGrpSpPr>
            <p:cNvPr id="18" name="组合 17"/>
            <p:cNvGrpSpPr/>
            <p:nvPr/>
          </p:nvGrpSpPr>
          <p:grpSpPr>
            <a:xfrm>
              <a:off x="3408486" y="1190018"/>
              <a:ext cx="3594918" cy="471519"/>
              <a:chOff x="3220333" y="1074366"/>
              <a:chExt cx="3645421" cy="471574"/>
            </a:xfrm>
          </p:grpSpPr>
          <p:sp>
            <p:nvSpPr>
              <p:cNvPr id="41" name="TextBox 23">
                <a:hlinkClick r:id="" action="ppaction://noaction"/>
              </p:cNvPr>
              <p:cNvSpPr txBox="1"/>
              <p:nvPr/>
            </p:nvSpPr>
            <p:spPr>
              <a:xfrm>
                <a:off x="3364711" y="1074366"/>
                <a:ext cx="3501043" cy="471574"/>
              </a:xfrm>
              <a:prstGeom prst="roundRect">
                <a:avLst>
                  <a:gd name="adj" fmla="val 8176"/>
                </a:avLst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zh-CN" altLang="en-US" sz="1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月度风控概括</a:t>
                </a:r>
                <a:endParaRPr lang="zh-CN" altLang="en-US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220333" y="1188147"/>
                <a:ext cx="289055" cy="2713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Arial Unicode MS" pitchFamily="34" charset="-122"/>
                  </a:rPr>
                  <a:t>1</a:t>
                </a:r>
                <a:endPara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408486" y="1877952"/>
              <a:ext cx="3645421" cy="471519"/>
              <a:chOff x="3220333" y="1090112"/>
              <a:chExt cx="3645421" cy="471574"/>
            </a:xfrm>
          </p:grpSpPr>
          <p:sp>
            <p:nvSpPr>
              <p:cNvPr id="25" name="TextBox 23">
                <a:hlinkClick r:id="" action="ppaction://noaction"/>
              </p:cNvPr>
              <p:cNvSpPr txBox="1"/>
              <p:nvPr/>
            </p:nvSpPr>
            <p:spPr>
              <a:xfrm>
                <a:off x="3364711" y="1090112"/>
                <a:ext cx="3501043" cy="471574"/>
              </a:xfrm>
              <a:prstGeom prst="roundRect">
                <a:avLst>
                  <a:gd name="adj" fmla="val 8176"/>
                </a:avLst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zh-CN" altLang="en-US" sz="1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风控战略实践</a:t>
                </a:r>
                <a:endParaRPr lang="zh-CN" altLang="en-US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220333" y="1188147"/>
                <a:ext cx="289055" cy="2713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en-US" altLang="zh-CN" sz="18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Arial Unicode MS" pitchFamily="34" charset="-122"/>
                  </a:rPr>
                  <a:t>3</a:t>
                </a:r>
                <a:endPara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14" name="TextBox 23">
              <a:hlinkClick r:id="" action="ppaction://noaction"/>
            </p:cNvPr>
            <p:cNvSpPr txBox="1"/>
            <p:nvPr/>
          </p:nvSpPr>
          <p:spPr>
            <a:xfrm>
              <a:off x="3535361" y="2586326"/>
              <a:ext cx="3501043" cy="471574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核心主题分析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90983" y="2684361"/>
              <a:ext cx="289055" cy="2713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rPr>
                <a:t>4</a:t>
              </a: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itchFamily="34" charset="-122"/>
              </a:endParaRPr>
            </a:p>
          </p:txBody>
        </p:sp>
        <p:sp>
          <p:nvSpPr>
            <p:cNvPr id="16" name="TextBox 23">
              <a:hlinkClick r:id="" action="ppaction://noaction"/>
            </p:cNvPr>
            <p:cNvSpPr txBox="1"/>
            <p:nvPr/>
          </p:nvSpPr>
          <p:spPr>
            <a:xfrm>
              <a:off x="3535361" y="3294701"/>
              <a:ext cx="3501043" cy="471574"/>
            </a:xfrm>
            <a:prstGeom prst="roundRect">
              <a:avLst>
                <a:gd name="adj" fmla="val 817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产品阶段汇报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390983" y="3392736"/>
              <a:ext cx="289055" cy="2713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rPr>
                <a:t>5</a:t>
              </a: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1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6088" y="364842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汇总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65141"/>
              </p:ext>
            </p:extLst>
          </p:nvPr>
        </p:nvGraphicFramePr>
        <p:xfrm>
          <a:off x="987063" y="1181901"/>
          <a:ext cx="5411942" cy="1828800"/>
        </p:xfrm>
        <a:graphic>
          <a:graphicData uri="http://schemas.openxmlformats.org/drawingml/2006/table">
            <a:tbl>
              <a:tblPr/>
              <a:tblGrid>
                <a:gridCol w="1060631"/>
                <a:gridCol w="734284"/>
                <a:gridCol w="734284"/>
                <a:gridCol w="734284"/>
                <a:gridCol w="1086774"/>
                <a:gridCol w="1061685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风控部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总单量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通过单量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贷款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金额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RFPD30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摩托车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146,649 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7208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67.63%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72084" rtl="0" eaLnBrk="1" fontAlgn="b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99,174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72084" rtl="0" eaLnBrk="1" fontAlgn="b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394,117,631 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7208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4.77</a:t>
                      </a:r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%</a:t>
                      </a:r>
                      <a:r>
                        <a:rPr lang="en-US" altLang="zh-CN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↓</a:t>
                      </a:r>
                      <a:endParaRPr lang="en-US" altLang="zh-CN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农民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63,035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7208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81.89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51,617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149,280,525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7208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3.25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↓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原地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56,189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56,187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225,477,277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7208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3.55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↓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教育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产品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14,669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7208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88.94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13,046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206,876,786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-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家具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产品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7208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81.99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↓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4,353,571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7208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0.90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↓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美容产品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7208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79.59%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↓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558,452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车主现金贷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1,702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79.73</a:t>
                      </a:r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%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56,683,000</a:t>
                      </a:r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3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1152" y="3015715"/>
            <a:ext cx="4641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tx2">
                    <a:lumMod val="75000"/>
                  </a:schemeClr>
                </a:solidFill>
                <a:latin typeface="华文琥珀" pitchFamily="2" charset="-122"/>
                <a:ea typeface="华文琥珀" pitchFamily="2" charset="-122"/>
              </a:rPr>
              <a:t>Q &amp; A ?</a:t>
            </a:r>
            <a:endParaRPr lang="zh-CN" altLang="en-US" sz="6000" dirty="0">
              <a:solidFill>
                <a:schemeClr val="tx2">
                  <a:lumMod val="75000"/>
                </a:schemeClr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1686" y="1174746"/>
            <a:ext cx="2874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>
                    <a:lumMod val="75000"/>
                  </a:schemeClr>
                </a:solidFill>
                <a:latin typeface="华文琥珀" pitchFamily="2" charset="-122"/>
                <a:ea typeface="华文琥珀" pitchFamily="2" charset="-122"/>
                <a:cs typeface="DejaVu Sans" pitchFamily="34" charset="0"/>
              </a:rPr>
              <a:t>谢   谢  </a:t>
            </a:r>
            <a:r>
              <a:rPr lang="zh-CN" altLang="en-US" sz="6000" dirty="0">
                <a:solidFill>
                  <a:schemeClr val="tx2">
                    <a:lumMod val="75000"/>
                  </a:schemeClr>
                </a:solidFill>
                <a:latin typeface="华文琥珀" pitchFamily="2" charset="-122"/>
                <a:ea typeface="华文琥珀" pitchFamily="2" charset="-122"/>
                <a:cs typeface="DejaVu Sans" pitchFamily="34" charset="0"/>
              </a:rPr>
              <a:t>！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0000" y1="20374" x2="81000" y2="4754"/>
                        <a14:foregroundMark x1="82571" y1="29202" x2="39714" y2="28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2845" b="3178"/>
          <a:stretch/>
        </p:blipFill>
        <p:spPr bwMode="auto">
          <a:xfrm>
            <a:off x="508194" y="1859513"/>
            <a:ext cx="2376458" cy="221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1010028" y="797776"/>
            <a:ext cx="1412760" cy="392241"/>
          </a:xfrm>
          <a:prstGeom prst="roundRect">
            <a:avLst/>
          </a:prstGeom>
          <a:blipFill dpi="0" rotWithShape="1">
            <a:blip r:embed="rId5" cstate="print">
              <a:alphaModFix amt="84000"/>
            </a:blip>
            <a:srcRect/>
            <a:stretch>
              <a:fillRect/>
            </a:stretch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40479" y="1190018"/>
            <a:ext cx="3662925" cy="2670072"/>
            <a:chOff x="3340479" y="1190018"/>
            <a:chExt cx="3662925" cy="2670072"/>
          </a:xfrm>
        </p:grpSpPr>
        <p:grpSp>
          <p:nvGrpSpPr>
            <p:cNvPr id="18" name="组合 17"/>
            <p:cNvGrpSpPr/>
            <p:nvPr/>
          </p:nvGrpSpPr>
          <p:grpSpPr>
            <a:xfrm>
              <a:off x="3408486" y="1190018"/>
              <a:ext cx="3594918" cy="471519"/>
              <a:chOff x="3220333" y="1074366"/>
              <a:chExt cx="3645421" cy="471574"/>
            </a:xfrm>
          </p:grpSpPr>
          <p:sp>
            <p:nvSpPr>
              <p:cNvPr id="41" name="TextBox 23">
                <a:hlinkClick r:id="" action="ppaction://noaction"/>
              </p:cNvPr>
              <p:cNvSpPr txBox="1"/>
              <p:nvPr/>
            </p:nvSpPr>
            <p:spPr>
              <a:xfrm>
                <a:off x="3364711" y="1074366"/>
                <a:ext cx="3501043" cy="471574"/>
              </a:xfrm>
              <a:prstGeom prst="roundRect">
                <a:avLst>
                  <a:gd name="adj" fmla="val 817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zh-CN" altLang="en-US" sz="1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月度风控</a:t>
                </a:r>
                <a:r>
                  <a:rPr lang="zh-CN" altLang="en-US" sz="1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概况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220333" y="1188147"/>
                <a:ext cx="289055" cy="2713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Arial Unicode MS" pitchFamily="34" charset="-122"/>
                  </a:rPr>
                  <a:t>1</a:t>
                </a:r>
                <a:endPara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357982" y="1971767"/>
              <a:ext cx="3645421" cy="471519"/>
              <a:chOff x="3220333" y="1090112"/>
              <a:chExt cx="3645421" cy="471574"/>
            </a:xfrm>
          </p:grpSpPr>
          <p:sp>
            <p:nvSpPr>
              <p:cNvPr id="25" name="TextBox 23">
                <a:hlinkClick r:id="" action="ppaction://noaction"/>
              </p:cNvPr>
              <p:cNvSpPr txBox="1"/>
              <p:nvPr/>
            </p:nvSpPr>
            <p:spPr>
              <a:xfrm>
                <a:off x="3364711" y="1090112"/>
                <a:ext cx="3501043" cy="471574"/>
              </a:xfrm>
              <a:prstGeom prst="roundRect">
                <a:avLst>
                  <a:gd name="adj" fmla="val 8176"/>
                </a:avLst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zh-CN" altLang="en-US" sz="1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风控战略实践</a:t>
                </a:r>
                <a:endParaRPr lang="zh-CN" altLang="en-US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220333" y="1188147"/>
                <a:ext cx="289055" cy="2713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en-US" altLang="zh-CN" sz="18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Arial Unicode MS" pitchFamily="34" charset="-122"/>
                  </a:rPr>
                  <a:t>2</a:t>
                </a:r>
                <a:endPara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14" name="TextBox 23">
              <a:hlinkClick r:id="" action="ppaction://noaction"/>
            </p:cNvPr>
            <p:cNvSpPr txBox="1"/>
            <p:nvPr/>
          </p:nvSpPr>
          <p:spPr>
            <a:xfrm>
              <a:off x="3484857" y="2680141"/>
              <a:ext cx="3501043" cy="471574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核心主题分析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40479" y="2778176"/>
              <a:ext cx="289055" cy="2713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rPr>
                <a:t>3</a:t>
              </a: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itchFamily="34" charset="-122"/>
              </a:endParaRPr>
            </a:p>
          </p:txBody>
        </p:sp>
        <p:sp>
          <p:nvSpPr>
            <p:cNvPr id="16" name="TextBox 23">
              <a:hlinkClick r:id="" action="ppaction://noaction"/>
            </p:cNvPr>
            <p:cNvSpPr txBox="1"/>
            <p:nvPr/>
          </p:nvSpPr>
          <p:spPr>
            <a:xfrm>
              <a:off x="3484857" y="3388516"/>
              <a:ext cx="3501043" cy="471574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产品阶段汇报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340479" y="3486551"/>
              <a:ext cx="289055" cy="2713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rPr>
                <a:t>4</a:t>
              </a: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0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15"/>
          <p:cNvSpPr txBox="1">
            <a:spLocks noChangeArrowheads="1"/>
          </p:cNvSpPr>
          <p:nvPr/>
        </p:nvSpPr>
        <p:spPr bwMode="auto">
          <a:xfrm>
            <a:off x="6234158" y="2499198"/>
            <a:ext cx="530915" cy="27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9" b="1" kern="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2015</a:t>
            </a:r>
          </a:p>
        </p:txBody>
      </p:sp>
      <p:sp>
        <p:nvSpPr>
          <p:cNvPr id="5" name="TextBox 125"/>
          <p:cNvSpPr txBox="1"/>
          <p:nvPr/>
        </p:nvSpPr>
        <p:spPr>
          <a:xfrm>
            <a:off x="430714" y="332992"/>
            <a:ext cx="530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消费金融</a:t>
            </a:r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业务概况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4825" y="756579"/>
            <a:ext cx="20062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n w="0"/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申请月整体通过</a:t>
            </a:r>
            <a:r>
              <a:rPr lang="zh-CN" altLang="en-US" sz="1050" dirty="0">
                <a:ln w="0"/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050" dirty="0" smtClean="0">
                <a:ln w="0"/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量及通过率</a:t>
            </a:r>
            <a:endParaRPr lang="zh-CN" altLang="en-US" sz="1050" dirty="0">
              <a:ln w="0"/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446" y="3728989"/>
            <a:ext cx="6505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如图是每月整理的整体通过单量和通过率（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整体通过率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包含内部代码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和学生产品，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剔除</a:t>
            </a:r>
            <a:r>
              <a:rPr lang="en-US" altLang="zh-CN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Inter3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通过率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为剔除内部代码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后的通过情况；通过及通过率的计算均以合同状态为准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如图所示通过单量申请月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2016-6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月达到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604,874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2016-5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610,056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单）；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整体通过率持续稳定在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左右；最新月通过率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78.5%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754908"/>
              </p:ext>
            </p:extLst>
          </p:nvPr>
        </p:nvGraphicFramePr>
        <p:xfrm>
          <a:off x="430714" y="889120"/>
          <a:ext cx="6591300" cy="2962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1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5"/>
          <p:cNvSpPr txBox="1"/>
          <p:nvPr/>
        </p:nvSpPr>
        <p:spPr>
          <a:xfrm>
            <a:off x="414948" y="296416"/>
            <a:ext cx="530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金融</a:t>
            </a:r>
            <a:r>
              <a: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风控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概况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4948" y="3689036"/>
            <a:ext cx="65802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如图是整体风控指标，包含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个风控指标：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rFPD30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rSPD30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rTPD30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rQPD30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如图所示：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rFPD30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最新申请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3.08%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，在基准值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上一申请月即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2016-03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3.22%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rSPD30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最新申请月数据为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2.57%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rTPD30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申请月数据为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1.81%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rQPD30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申请月数据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2.25%;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900" dirty="0"/>
              <a:t>FPD30-</a:t>
            </a:r>
            <a:r>
              <a:rPr lang="zh-CN" altLang="zh-CN" sz="900" dirty="0"/>
              <a:t>首次还款逾期</a:t>
            </a:r>
            <a:r>
              <a:rPr lang="en-US" altLang="zh-CN" sz="900" dirty="0"/>
              <a:t>30</a:t>
            </a:r>
            <a:r>
              <a:rPr lang="zh-CN" altLang="zh-CN" sz="900" dirty="0" smtClean="0"/>
              <a:t>天</a:t>
            </a:r>
            <a:r>
              <a:rPr lang="zh-CN" altLang="en-US" sz="900" dirty="0" smtClean="0"/>
              <a:t>；</a:t>
            </a:r>
            <a:r>
              <a:rPr lang="en-US" altLang="zh-CN" sz="900" dirty="0"/>
              <a:t>SPD30-</a:t>
            </a:r>
            <a:r>
              <a:rPr lang="zh-CN" altLang="zh-CN" sz="900" dirty="0"/>
              <a:t>第二期还款逾期</a:t>
            </a:r>
            <a:r>
              <a:rPr lang="en-US" altLang="zh-CN" sz="900" dirty="0"/>
              <a:t>30</a:t>
            </a:r>
            <a:r>
              <a:rPr lang="zh-CN" altLang="zh-CN" sz="900" dirty="0" smtClean="0"/>
              <a:t>天</a:t>
            </a:r>
            <a:r>
              <a:rPr lang="zh-CN" altLang="en-US" sz="900" dirty="0" smtClean="0"/>
              <a:t>；</a:t>
            </a:r>
            <a:r>
              <a:rPr lang="en-US" altLang="zh-CN" sz="900" dirty="0"/>
              <a:t>TPD30-</a:t>
            </a:r>
            <a:r>
              <a:rPr lang="zh-CN" altLang="zh-CN" sz="900" dirty="0"/>
              <a:t>第三期还款逾期</a:t>
            </a:r>
            <a:r>
              <a:rPr lang="en-US" altLang="zh-CN" sz="900" dirty="0"/>
              <a:t>30</a:t>
            </a:r>
            <a:r>
              <a:rPr lang="zh-CN" altLang="zh-CN" sz="900" dirty="0" smtClean="0"/>
              <a:t>天</a:t>
            </a:r>
            <a:r>
              <a:rPr lang="zh-CN" altLang="en-US" sz="900" dirty="0" smtClean="0"/>
              <a:t>；</a:t>
            </a:r>
            <a:r>
              <a:rPr lang="en-US" altLang="zh-CN" sz="900" dirty="0"/>
              <a:t>QPD30-</a:t>
            </a:r>
            <a:r>
              <a:rPr lang="zh-CN" altLang="zh-CN" sz="900" dirty="0"/>
              <a:t>第四期还款逾期</a:t>
            </a:r>
            <a:r>
              <a:rPr lang="en-US" altLang="zh-CN" sz="900" dirty="0"/>
              <a:t>30</a:t>
            </a:r>
            <a:r>
              <a:rPr lang="zh-CN" altLang="zh-CN" sz="900" dirty="0" smtClean="0"/>
              <a:t>天</a:t>
            </a:r>
            <a:r>
              <a:rPr lang="zh-CN" altLang="en-US" sz="900" dirty="0" smtClean="0"/>
              <a:t>。</a:t>
            </a:r>
            <a:endParaRPr lang="zh-CN" altLang="zh-CN" sz="900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/>
          </p:nvPr>
        </p:nvGraphicFramePr>
        <p:xfrm>
          <a:off x="104931" y="1047454"/>
          <a:ext cx="7479793" cy="2731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53159"/>
              </p:ext>
            </p:extLst>
          </p:nvPr>
        </p:nvGraphicFramePr>
        <p:xfrm>
          <a:off x="1633929" y="762117"/>
          <a:ext cx="3942412" cy="377136"/>
        </p:xfrm>
        <a:graphic>
          <a:graphicData uri="http://schemas.openxmlformats.org/drawingml/2006/table">
            <a:tbl>
              <a:tblPr/>
              <a:tblGrid>
                <a:gridCol w="1236394"/>
                <a:gridCol w="665967"/>
                <a:gridCol w="674397"/>
                <a:gridCol w="665967"/>
                <a:gridCol w="699687"/>
              </a:tblGrid>
              <a:tr h="18856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通过量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RFPD30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RSPD30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RTPD30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RQPD30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885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5,934,306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7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5"/>
          <p:cNvSpPr txBox="1"/>
          <p:nvPr/>
        </p:nvSpPr>
        <p:spPr>
          <a:xfrm>
            <a:off x="414948" y="296416"/>
            <a:ext cx="530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金融</a:t>
            </a:r>
            <a:r>
              <a: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风控概况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7414" y="3981345"/>
            <a:ext cx="65802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如图是整体风控指标，包含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个风控指标：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rFIVEPD30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rSIXPD30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rSEVENPD30;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96280"/>
              </p:ext>
            </p:extLst>
          </p:nvPr>
        </p:nvGraphicFramePr>
        <p:xfrm>
          <a:off x="1716373" y="769612"/>
          <a:ext cx="4217285" cy="400050"/>
        </p:xfrm>
        <a:graphic>
          <a:graphicData uri="http://schemas.openxmlformats.org/drawingml/2006/table">
            <a:tbl>
              <a:tblPr/>
              <a:tblGrid>
                <a:gridCol w="1232785"/>
                <a:gridCol w="965200"/>
                <a:gridCol w="889000"/>
                <a:gridCol w="11303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通过量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RFIVEPD30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RSIXPD30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RSEVENPD30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5,934,306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/>
          </p:nvPr>
        </p:nvGraphicFramePr>
        <p:xfrm>
          <a:off x="329783" y="1289154"/>
          <a:ext cx="7072248" cy="280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29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5"/>
          <p:cNvSpPr txBox="1"/>
          <p:nvPr/>
        </p:nvSpPr>
        <p:spPr>
          <a:xfrm>
            <a:off x="377830" y="313942"/>
            <a:ext cx="530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1 6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月末不良贷款情况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39390"/>
              </p:ext>
            </p:extLst>
          </p:nvPr>
        </p:nvGraphicFramePr>
        <p:xfrm>
          <a:off x="1111624" y="716294"/>
          <a:ext cx="5620872" cy="42740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71017"/>
                <a:gridCol w="505442"/>
                <a:gridCol w="784308"/>
                <a:gridCol w="714593"/>
                <a:gridCol w="505442"/>
                <a:gridCol w="714593"/>
                <a:gridCol w="505442"/>
                <a:gridCol w="714593"/>
                <a:gridCol w="505442"/>
              </a:tblGrid>
              <a:tr h="14767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effectLst/>
                        </a:rPr>
                        <a:t>2016.06.30</a:t>
                      </a:r>
                      <a:r>
                        <a:rPr lang="zh-CN" altLang="en-US" sz="800" b="1" u="none" strike="noStrike" dirty="0">
                          <a:effectLst/>
                        </a:rPr>
                        <a:t>日各放款月份合同不良情况统计（金额：千元）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3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</a:rPr>
                        <a:t>放款月份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</a:rPr>
                        <a:t>完结率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</a:rPr>
                        <a:t>平均放款期数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effectLst/>
                        </a:rPr>
                        <a:t>90+</a:t>
                      </a:r>
                      <a:endParaRPr lang="en-US" altLang="zh-CN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R90+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effectLst/>
                        </a:rPr>
                        <a:t>180+</a:t>
                      </a:r>
                      <a:endParaRPr lang="en-US" altLang="zh-CN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R180+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effectLst/>
                        </a:rPr>
                        <a:t>360+</a:t>
                      </a:r>
                      <a:endParaRPr lang="en-US" altLang="zh-CN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R360+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201404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100.00%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11.70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   </a:t>
                      </a:r>
                      <a:r>
                        <a:rPr lang="en-US" altLang="zh-CN" sz="800" u="none" strike="noStrike">
                          <a:effectLst/>
                        </a:rPr>
                        <a:t>469.44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15.01%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   </a:t>
                      </a:r>
                      <a:r>
                        <a:rPr lang="en-US" altLang="zh-CN" sz="800" u="none" strike="noStrike">
                          <a:effectLst/>
                        </a:rPr>
                        <a:t>469.44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15.01%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   </a:t>
                      </a:r>
                      <a:r>
                        <a:rPr lang="en-US" altLang="zh-CN" sz="800" u="none" strike="noStrike">
                          <a:effectLst/>
                        </a:rPr>
                        <a:t>467.61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14.95%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201405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99.97%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13.53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zh-CN" sz="800" u="none" strike="noStrike" dirty="0">
                          <a:effectLst/>
                        </a:rPr>
                        <a:t>1,252.46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13.94%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zh-CN" sz="800" u="none" strike="noStrike" dirty="0">
                          <a:effectLst/>
                        </a:rPr>
                        <a:t>1,246.74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13.88%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zh-CN" sz="800" u="none" strike="noStrike" dirty="0">
                          <a:effectLst/>
                        </a:rPr>
                        <a:t>1,222.13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13.60%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201406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99.79%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14.07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zh-CN" sz="800" u="none" strike="noStrike" dirty="0">
                          <a:effectLst/>
                        </a:rPr>
                        <a:t>4,389.10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14.20%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zh-CN" sz="800" u="none" strike="noStrike" dirty="0">
                          <a:effectLst/>
                        </a:rPr>
                        <a:t>4,347.61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14.06%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zh-CN" sz="800" u="none" strike="noStrike" dirty="0">
                          <a:effectLst/>
                        </a:rPr>
                        <a:t>4,186.66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13.54%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201407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79.90%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14.52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zh-CN" sz="800" u="none" strike="noStrike" dirty="0">
                          <a:effectLst/>
                        </a:rPr>
                        <a:t>8,393.42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15.16%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 </a:t>
                      </a:r>
                      <a:r>
                        <a:rPr lang="en-US" altLang="zh-CN" sz="800" u="none" strike="noStrike">
                          <a:effectLst/>
                        </a:rPr>
                        <a:t>8,338.11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15.06%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 </a:t>
                      </a:r>
                      <a:r>
                        <a:rPr lang="en-US" altLang="zh-CN" sz="800" u="none" strike="noStrike">
                          <a:effectLst/>
                        </a:rPr>
                        <a:t>8,095.18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14.62%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201408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81.18%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14.44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10,173.64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12.69%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10,071.84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12.56%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 </a:t>
                      </a:r>
                      <a:r>
                        <a:rPr lang="en-US" altLang="zh-CN" sz="800" u="none" strike="noStrike">
                          <a:effectLst/>
                        </a:rPr>
                        <a:t>9,561.59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11.92%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201409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82.58%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14.29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10,538.57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10.82%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10,398.93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10.68%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 </a:t>
                      </a:r>
                      <a:r>
                        <a:rPr lang="en-US" altLang="zh-CN" sz="800" u="none" strike="noStrike">
                          <a:effectLst/>
                        </a:rPr>
                        <a:t>9,674.35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9.94%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201410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81.37%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14.35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16,461.08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10.09%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16,120.18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9.88%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14,421.70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8.84%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201411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79.27%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14.56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18,666.74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10.16%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18,194.68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9.91%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15,716.70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8.56%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201412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76.32%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14.97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23,100.84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9.98%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22,246.25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9.61%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17,639.52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7.62%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201501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66.81%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15.72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29,280.36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10.10%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27,527.26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9.49%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19,922.75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6.87%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201502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64.46%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15.96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25,335.17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9.48%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23,405.09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8.76%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14,594.71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5.46%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201503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60.31%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16.44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34,632.17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9.97%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30,641.50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8.82%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15,330.87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4.42%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201504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49.64%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16.72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54,805.87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10.57%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47,431.55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9.15%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19,509.82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3.76%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49.25%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16.86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81,137.00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11.02%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68,833.62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9.35%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20,207.50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2.74%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201506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53.96%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16.36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87,174.68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11.16%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70,565.31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9.03%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201507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21.86%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16.11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97,243.38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10.88%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74,189.56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8.30%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201508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24.75%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16.09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</a:t>
                      </a:r>
                      <a:r>
                        <a:rPr lang="en-US" altLang="zh-CN" sz="800" u="none" strike="noStrike">
                          <a:effectLst/>
                        </a:rPr>
                        <a:t>102,723.42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10.02%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69,586.71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6.78%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201509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10.63%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17.02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</a:t>
                      </a:r>
                      <a:r>
                        <a:rPr lang="en-US" altLang="zh-CN" sz="800" u="none" strike="noStrike">
                          <a:effectLst/>
                        </a:rPr>
                        <a:t>100,407.75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8.58%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57,197.96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4.89%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0.23%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16.92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zh-CN" sz="800" u="none" strike="noStrike" dirty="0">
                          <a:effectLst/>
                        </a:rPr>
                        <a:t>103,662.15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6.83%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zh-CN" sz="800" u="none" strike="noStrike" dirty="0">
                          <a:effectLst/>
                        </a:rPr>
                        <a:t>49,975.26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3.29%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0.23%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17.54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92,433.51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6.58%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32,147.45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2.29%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201512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0.28%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17.75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89,367.81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5.56%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201601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0.26%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18.44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76,815.19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4.14%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201602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0.17%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17.94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 </a:t>
                      </a:r>
                      <a:r>
                        <a:rPr lang="en-US" altLang="zh-CN" sz="800" u="none" strike="noStrike">
                          <a:effectLst/>
                        </a:rPr>
                        <a:t>25,473.45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1.94%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201603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0.14%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18.76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201604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18.67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201605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18.44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7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201606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18.43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05" marR="5805" marT="58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5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0000" y1="20374" x2="81000" y2="4754"/>
                        <a14:foregroundMark x1="82571" y1="29202" x2="39714" y2="28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2845" b="3178"/>
          <a:stretch/>
        </p:blipFill>
        <p:spPr bwMode="auto">
          <a:xfrm>
            <a:off x="508194" y="1859513"/>
            <a:ext cx="2376458" cy="221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1010028" y="797776"/>
            <a:ext cx="1412760" cy="392241"/>
          </a:xfrm>
          <a:prstGeom prst="roundRect">
            <a:avLst/>
          </a:prstGeom>
          <a:blipFill dpi="0" rotWithShape="1">
            <a:blip r:embed="rId5" cstate="print">
              <a:alphaModFix amt="84000"/>
            </a:blip>
            <a:srcRect/>
            <a:stretch>
              <a:fillRect/>
            </a:stretch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40479" y="1190018"/>
            <a:ext cx="3662925" cy="2543072"/>
            <a:chOff x="3340479" y="1190018"/>
            <a:chExt cx="3662925" cy="2543072"/>
          </a:xfrm>
        </p:grpSpPr>
        <p:grpSp>
          <p:nvGrpSpPr>
            <p:cNvPr id="18" name="组合 17"/>
            <p:cNvGrpSpPr/>
            <p:nvPr/>
          </p:nvGrpSpPr>
          <p:grpSpPr>
            <a:xfrm>
              <a:off x="3408486" y="1190018"/>
              <a:ext cx="3594918" cy="471519"/>
              <a:chOff x="3220333" y="1074366"/>
              <a:chExt cx="3645421" cy="471574"/>
            </a:xfrm>
          </p:grpSpPr>
          <p:sp>
            <p:nvSpPr>
              <p:cNvPr id="41" name="TextBox 23">
                <a:hlinkClick r:id="" action="ppaction://noaction"/>
              </p:cNvPr>
              <p:cNvSpPr txBox="1"/>
              <p:nvPr/>
            </p:nvSpPr>
            <p:spPr>
              <a:xfrm>
                <a:off x="3364711" y="1074366"/>
                <a:ext cx="3501043" cy="471574"/>
              </a:xfrm>
              <a:prstGeom prst="roundRect">
                <a:avLst>
                  <a:gd name="adj" fmla="val 8176"/>
                </a:avLst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zh-CN" altLang="en-US" sz="1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月度风控概括</a:t>
                </a:r>
                <a:endParaRPr lang="zh-CN" altLang="en-US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220333" y="1188147"/>
                <a:ext cx="289055" cy="2713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Arial Unicode MS" pitchFamily="34" charset="-122"/>
                  </a:rPr>
                  <a:t>1</a:t>
                </a:r>
                <a:endPara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357982" y="1844767"/>
              <a:ext cx="3645421" cy="471519"/>
              <a:chOff x="3220333" y="1090112"/>
              <a:chExt cx="3645421" cy="471574"/>
            </a:xfrm>
          </p:grpSpPr>
          <p:sp>
            <p:nvSpPr>
              <p:cNvPr id="25" name="TextBox 23">
                <a:hlinkClick r:id="" action="ppaction://noaction"/>
              </p:cNvPr>
              <p:cNvSpPr txBox="1"/>
              <p:nvPr/>
            </p:nvSpPr>
            <p:spPr>
              <a:xfrm>
                <a:off x="3364711" y="1090112"/>
                <a:ext cx="3501043" cy="471574"/>
              </a:xfrm>
              <a:prstGeom prst="roundRect">
                <a:avLst>
                  <a:gd name="adj" fmla="val 8176"/>
                </a:avLst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zh-CN" altLang="en-US" sz="1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风控战略实践</a:t>
                </a:r>
                <a:endParaRPr lang="zh-CN" altLang="en-US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220333" y="1188147"/>
                <a:ext cx="289055" cy="2713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4390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buNone/>
                </a:pPr>
                <a:r>
                  <a:rPr lang="en-US" altLang="zh-CN" sz="18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Arial Unicode MS" pitchFamily="34" charset="-122"/>
                  </a:rPr>
                  <a:t>2</a:t>
                </a:r>
                <a:endPara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14" name="TextBox 23">
              <a:hlinkClick r:id="" action="ppaction://noaction"/>
            </p:cNvPr>
            <p:cNvSpPr txBox="1"/>
            <p:nvPr/>
          </p:nvSpPr>
          <p:spPr>
            <a:xfrm>
              <a:off x="3484857" y="2553141"/>
              <a:ext cx="3501043" cy="471574"/>
            </a:xfrm>
            <a:prstGeom prst="roundRect">
              <a:avLst>
                <a:gd name="adj" fmla="val 817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核心主题分析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40479" y="2651176"/>
              <a:ext cx="289055" cy="2713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rPr>
                <a:t>3</a:t>
              </a: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itchFamily="34" charset="-122"/>
              </a:endParaRPr>
            </a:p>
          </p:txBody>
        </p:sp>
        <p:sp>
          <p:nvSpPr>
            <p:cNvPr id="16" name="TextBox 23">
              <a:hlinkClick r:id="" action="ppaction://noaction"/>
            </p:cNvPr>
            <p:cNvSpPr txBox="1"/>
            <p:nvPr/>
          </p:nvSpPr>
          <p:spPr>
            <a:xfrm>
              <a:off x="3484857" y="3261516"/>
              <a:ext cx="3501043" cy="471574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产品阶段汇报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340479" y="3359551"/>
              <a:ext cx="289055" cy="2713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4390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buNone/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 Unicode MS" pitchFamily="34" charset="-122"/>
                </a:rPr>
                <a:t>4</a:t>
              </a: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327509" y="392788"/>
            <a:ext cx="337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交叉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现金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贷总体概况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5909" y="3964166"/>
            <a:ext cx="5278349" cy="27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0553"/>
            <a:r>
              <a:rPr lang="zh-CN" altLang="en-US" sz="120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交叉现金贷从</a:t>
            </a:r>
            <a:r>
              <a:rPr lang="en-US" altLang="zh-CN" sz="120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20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日开始开展业务，到目前为止开业城市</a:t>
            </a:r>
            <a:r>
              <a:rPr lang="zh-CN" altLang="en-US" sz="1209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9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r>
              <a:rPr lang="zh-CN" altLang="en-US" sz="1209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20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5909" y="3381542"/>
            <a:ext cx="2651299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0553"/>
            <a:r>
              <a:rPr lang="zh-CN" altLang="en-US" sz="1194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时间节点：</a:t>
            </a:r>
            <a:endParaRPr lang="en-US" altLang="zh-CN" sz="1194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80553"/>
            <a:r>
              <a:rPr lang="en-US" altLang="zh-CN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94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94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194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—16</a:t>
            </a:r>
            <a:r>
              <a:rPr lang="zh-CN" altLang="en-US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94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194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467500" y="1249511"/>
            <a:ext cx="1554232" cy="1832417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7500" y="949897"/>
            <a:ext cx="1554232" cy="2996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折角形 14"/>
          <p:cNvSpPr/>
          <p:nvPr/>
        </p:nvSpPr>
        <p:spPr>
          <a:xfrm>
            <a:off x="2211236" y="1249511"/>
            <a:ext cx="1554232" cy="183676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11236" y="949897"/>
            <a:ext cx="1554232" cy="2996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折角形 16"/>
          <p:cNvSpPr/>
          <p:nvPr/>
        </p:nvSpPr>
        <p:spPr>
          <a:xfrm>
            <a:off x="3954972" y="1245162"/>
            <a:ext cx="1554232" cy="183676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54972" y="945548"/>
            <a:ext cx="1554232" cy="2996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折角形 18"/>
          <p:cNvSpPr/>
          <p:nvPr/>
        </p:nvSpPr>
        <p:spPr>
          <a:xfrm>
            <a:off x="5742689" y="1245162"/>
            <a:ext cx="1554232" cy="183676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42689" y="945548"/>
            <a:ext cx="1554232" cy="299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12050" y="1331119"/>
            <a:ext cx="1509682" cy="115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总单量：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579,309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单</a:t>
            </a: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通过单量：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442,478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单</a:t>
            </a: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内部代码单量：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9,253</a:t>
            </a: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单</a:t>
            </a:r>
          </a:p>
        </p:txBody>
      </p:sp>
      <p:sp>
        <p:nvSpPr>
          <p:cNvPr id="22" name="矩形 21"/>
          <p:cNvSpPr/>
          <p:nvPr/>
        </p:nvSpPr>
        <p:spPr>
          <a:xfrm>
            <a:off x="709091" y="96816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进件情况</a:t>
            </a:r>
            <a:endParaRPr lang="zh-CN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66591" y="1331119"/>
            <a:ext cx="1705669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整体通过率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1100" dirty="0" smtClean="0">
              <a:latin typeface="+mn-ea"/>
              <a:cs typeface="Times New Roman" panose="02020603050405020304" pitchFamily="18" charset="0"/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 76.38%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去除内部代码通过率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 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77.62%</a:t>
            </a: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58937" y="94554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业务情况</a:t>
            </a:r>
            <a:endParaRPr lang="zh-CN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58692" y="95277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逾期情况</a:t>
            </a:r>
            <a:endParaRPr lang="zh-CN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8399" y="95277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贷款金额</a:t>
            </a:r>
            <a:endParaRPr lang="zh-CN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42463" y="1309170"/>
            <a:ext cx="1746984" cy="955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RFPD30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3.28%</a:t>
            </a: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RSPD30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4.03</a:t>
            </a:r>
            <a:r>
              <a:rPr lang="en-US" altLang="zh-CN" sz="1100" dirty="0">
                <a:latin typeface="+mn-ea"/>
                <a:cs typeface="Times New Roman" panose="02020603050405020304" pitchFamily="18" charset="0"/>
              </a:rPr>
              <a:t>%</a:t>
            </a: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RTPD30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3.77</a:t>
            </a:r>
            <a:r>
              <a:rPr lang="en-US" altLang="zh-CN" sz="1100" dirty="0">
                <a:latin typeface="+mn-ea"/>
                <a:cs typeface="Times New Roman" panose="02020603050405020304" pitchFamily="18" charset="0"/>
              </a:rPr>
              <a:t>%</a:t>
            </a: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RQPD30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3.59</a:t>
            </a:r>
            <a:r>
              <a:rPr lang="en-US" altLang="zh-CN" sz="1100" dirty="0">
                <a:latin typeface="+mn-ea"/>
                <a:cs typeface="Times New Roman" panose="02020603050405020304" pitchFamily="18" charset="0"/>
              </a:rPr>
              <a:t>%</a:t>
            </a: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RCPD30</a:t>
            </a: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10.95%</a:t>
            </a: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59650" y="1309170"/>
            <a:ext cx="155423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总贷款金额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100" dirty="0">
                <a:solidFill>
                  <a:prstClr val="white"/>
                </a:solidFill>
              </a:rPr>
              <a:t> 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 marL="0" lvl="1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 3,610,791,000</a:t>
            </a: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元</a:t>
            </a:r>
            <a:endParaRPr lang="en-US" altLang="zh-CN" sz="1100" dirty="0">
              <a:latin typeface="+mn-ea"/>
              <a:cs typeface="Times New Roman" panose="02020603050405020304" pitchFamily="18" charset="0"/>
            </a:endParaRPr>
          </a:p>
          <a:p>
            <a:pPr marL="98738" lvl="1" indent="-98738" defTabSz="53757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+mn-ea"/>
                <a:cs typeface="Times New Roman" panose="02020603050405020304" pitchFamily="18" charset="0"/>
              </a:rPr>
              <a:t>件均贷款金额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100" dirty="0"/>
              <a:t> </a:t>
            </a:r>
            <a:r>
              <a:rPr lang="en-US" altLang="zh-CN" sz="1100" dirty="0" smtClean="0">
                <a:latin typeface="+mn-ea"/>
                <a:cs typeface="Times New Roman" panose="02020603050405020304" pitchFamily="18" charset="0"/>
              </a:rPr>
              <a:t>8,160.39</a:t>
            </a:r>
            <a:r>
              <a:rPr lang="zh-CN" altLang="en-US" sz="1100" dirty="0" smtClean="0">
                <a:latin typeface="+mn-ea"/>
                <a:cs typeface="Times New Roman" panose="02020603050405020304" pitchFamily="18" charset="0"/>
              </a:rPr>
              <a:t>元</a:t>
            </a:r>
            <a:endParaRPr lang="zh-CN" altLang="en-US" sz="1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4597" y="404778"/>
            <a:ext cx="2169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现金贷</a:t>
            </a:r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消费贷风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控概况</a:t>
            </a: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600973"/>
              </p:ext>
            </p:extLst>
          </p:nvPr>
        </p:nvGraphicFramePr>
        <p:xfrm>
          <a:off x="455612" y="831850"/>
          <a:ext cx="6867525" cy="384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2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414864</TotalTime>
  <Words>1733</Words>
  <Application>Microsoft Office PowerPoint</Application>
  <PresentationFormat>自定义</PresentationFormat>
  <Paragraphs>723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 Unicode MS</vt:lpstr>
      <vt:lpstr>DejaVu Sans</vt:lpstr>
      <vt:lpstr>Microsoft YaHei UI</vt:lpstr>
      <vt:lpstr>华文琥珀</vt:lpstr>
      <vt:lpstr>华文细黑</vt:lpstr>
      <vt:lpstr>华文新魏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风 控 经营分析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hp</cp:lastModifiedBy>
  <cp:revision>1356</cp:revision>
  <cp:lastPrinted>2016-04-15T03:23:59Z</cp:lastPrinted>
  <dcterms:created xsi:type="dcterms:W3CDTF">2014-05-05T11:22:55Z</dcterms:created>
  <dcterms:modified xsi:type="dcterms:W3CDTF">2016-08-03T10:02:08Z</dcterms:modified>
</cp:coreProperties>
</file>