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Average"/>
      <p:regular r:id="rId19"/>
    </p:embeddedFont>
    <p:embeddedFont>
      <p:font typeface="Oswa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Oswald-bold.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Average-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141162f63e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41162f63e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141162f63e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41162f63e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141162f63e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41162f63e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141162f63e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41162f63e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141162f63e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41162f63e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141162f63e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41162f63e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141162f63e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41162f63e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141162f63e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41162f63e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141162f63e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41162f63e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141162f63e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41162f63e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141162f63e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41162f63e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141162f63e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41162f63e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141162f63e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41162f63e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www.w3schools.com/cssre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www.w3schools.com/cssref/css_selectors.asp"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CSS Basics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Web Full Stack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Common CSS Properties</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onsolas"/>
              <a:buAutoNum type="arabicPeriod"/>
            </a:pPr>
            <a:r>
              <a:rPr lang="en">
                <a:latin typeface="Consolas"/>
                <a:ea typeface="Consolas"/>
                <a:cs typeface="Consolas"/>
                <a:sym typeface="Consolas"/>
              </a:rPr>
              <a:t>font</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font-family</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font-size</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font-style</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font-weight</a:t>
            </a:r>
            <a:endParaRPr>
              <a:latin typeface="Consolas"/>
              <a:ea typeface="Consolas"/>
              <a:cs typeface="Consolas"/>
              <a:sym typeface="Consolas"/>
            </a:endParaRPr>
          </a:p>
          <a:p>
            <a:pPr indent="-342900" lvl="0" marL="457200" rtl="0" algn="l">
              <a:spcBef>
                <a:spcPts val="0"/>
              </a:spcBef>
              <a:spcAft>
                <a:spcPts val="0"/>
              </a:spcAft>
              <a:buSzPts val="1800"/>
              <a:buFont typeface="Consolas"/>
              <a:buAutoNum type="arabicPeriod"/>
            </a:pPr>
            <a:r>
              <a:rPr lang="en">
                <a:latin typeface="Consolas"/>
                <a:ea typeface="Consolas"/>
                <a:cs typeface="Consolas"/>
                <a:sym typeface="Consolas"/>
              </a:rPr>
              <a:t>text</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color</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text-align</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text-decoration</a:t>
            </a:r>
            <a:endParaRPr>
              <a:latin typeface="Consolas"/>
              <a:ea typeface="Consolas"/>
              <a:cs typeface="Consolas"/>
              <a:sym typeface="Consolas"/>
            </a:endParaRPr>
          </a:p>
          <a:p>
            <a:pPr indent="-342900" lvl="0" marL="457200" rtl="0" algn="l">
              <a:spcBef>
                <a:spcPts val="0"/>
              </a:spcBef>
              <a:spcAft>
                <a:spcPts val="0"/>
              </a:spcAft>
              <a:buSzPts val="1800"/>
              <a:buFont typeface="Consolas"/>
              <a:buAutoNum type="arabicPeriod"/>
            </a:pPr>
            <a:r>
              <a:rPr lang="en">
                <a:latin typeface="Consolas"/>
                <a:ea typeface="Consolas"/>
                <a:cs typeface="Consolas"/>
                <a:sym typeface="Consolas"/>
              </a:rPr>
              <a:t>background</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background-color</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background-image</a:t>
            </a:r>
            <a:endParaRPr>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0" st="0"/>
                                            </p:txEl>
                                          </p:spTgt>
                                        </p:tgtEl>
                                        <p:attrNameLst>
                                          <p:attrName>style.visibility</p:attrName>
                                        </p:attrNameLst>
                                      </p:cBhvr>
                                      <p:to>
                                        <p:strVal val="visible"/>
                                      </p:to>
                                    </p:set>
                                    <p:animEffect filter="fade" transition="in">
                                      <p:cBhvr>
                                        <p:cTn dur="300"/>
                                        <p:tgtEl>
                                          <p:spTgt spid="1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1" st="1"/>
                                            </p:txEl>
                                          </p:spTgt>
                                        </p:tgtEl>
                                        <p:attrNameLst>
                                          <p:attrName>style.visibility</p:attrName>
                                        </p:attrNameLst>
                                      </p:cBhvr>
                                      <p:to>
                                        <p:strVal val="visible"/>
                                      </p:to>
                                    </p:set>
                                    <p:animEffect filter="fade" transition="in">
                                      <p:cBhvr>
                                        <p:cTn dur="300"/>
                                        <p:tgtEl>
                                          <p:spTgt spid="1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2" st="2"/>
                                            </p:txEl>
                                          </p:spTgt>
                                        </p:tgtEl>
                                        <p:attrNameLst>
                                          <p:attrName>style.visibility</p:attrName>
                                        </p:attrNameLst>
                                      </p:cBhvr>
                                      <p:to>
                                        <p:strVal val="visible"/>
                                      </p:to>
                                    </p:set>
                                    <p:animEffect filter="fade" transition="in">
                                      <p:cBhvr>
                                        <p:cTn dur="300"/>
                                        <p:tgtEl>
                                          <p:spTgt spid="1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3" st="3"/>
                                            </p:txEl>
                                          </p:spTgt>
                                        </p:tgtEl>
                                        <p:attrNameLst>
                                          <p:attrName>style.visibility</p:attrName>
                                        </p:attrNameLst>
                                      </p:cBhvr>
                                      <p:to>
                                        <p:strVal val="visible"/>
                                      </p:to>
                                    </p:set>
                                    <p:animEffect filter="fade" transition="in">
                                      <p:cBhvr>
                                        <p:cTn dur="300"/>
                                        <p:tgtEl>
                                          <p:spTgt spid="11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4" st="4"/>
                                            </p:txEl>
                                          </p:spTgt>
                                        </p:tgtEl>
                                        <p:attrNameLst>
                                          <p:attrName>style.visibility</p:attrName>
                                        </p:attrNameLst>
                                      </p:cBhvr>
                                      <p:to>
                                        <p:strVal val="visible"/>
                                      </p:to>
                                    </p:set>
                                    <p:animEffect filter="fade" transition="in">
                                      <p:cBhvr>
                                        <p:cTn dur="300"/>
                                        <p:tgtEl>
                                          <p:spTgt spid="11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5" st="5"/>
                                            </p:txEl>
                                          </p:spTgt>
                                        </p:tgtEl>
                                        <p:attrNameLst>
                                          <p:attrName>style.visibility</p:attrName>
                                        </p:attrNameLst>
                                      </p:cBhvr>
                                      <p:to>
                                        <p:strVal val="visible"/>
                                      </p:to>
                                    </p:set>
                                    <p:animEffect filter="fade" transition="in">
                                      <p:cBhvr>
                                        <p:cTn dur="300"/>
                                        <p:tgtEl>
                                          <p:spTgt spid="11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6" st="6"/>
                                            </p:txEl>
                                          </p:spTgt>
                                        </p:tgtEl>
                                        <p:attrNameLst>
                                          <p:attrName>style.visibility</p:attrName>
                                        </p:attrNameLst>
                                      </p:cBhvr>
                                      <p:to>
                                        <p:strVal val="visible"/>
                                      </p:to>
                                    </p:set>
                                    <p:animEffect filter="fade" transition="in">
                                      <p:cBhvr>
                                        <p:cTn dur="300"/>
                                        <p:tgtEl>
                                          <p:spTgt spid="11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7" st="7"/>
                                            </p:txEl>
                                          </p:spTgt>
                                        </p:tgtEl>
                                        <p:attrNameLst>
                                          <p:attrName>style.visibility</p:attrName>
                                        </p:attrNameLst>
                                      </p:cBhvr>
                                      <p:to>
                                        <p:strVal val="visible"/>
                                      </p:to>
                                    </p:set>
                                    <p:animEffect filter="fade" transition="in">
                                      <p:cBhvr>
                                        <p:cTn dur="300"/>
                                        <p:tgtEl>
                                          <p:spTgt spid="11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8" st="8"/>
                                            </p:txEl>
                                          </p:spTgt>
                                        </p:tgtEl>
                                        <p:attrNameLst>
                                          <p:attrName>style.visibility</p:attrName>
                                        </p:attrNameLst>
                                      </p:cBhvr>
                                      <p:to>
                                        <p:strVal val="visible"/>
                                      </p:to>
                                    </p:set>
                                    <p:animEffect filter="fade" transition="in">
                                      <p:cBhvr>
                                        <p:cTn dur="300"/>
                                        <p:tgtEl>
                                          <p:spTgt spid="11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9" st="9"/>
                                            </p:txEl>
                                          </p:spTgt>
                                        </p:tgtEl>
                                        <p:attrNameLst>
                                          <p:attrName>style.visibility</p:attrName>
                                        </p:attrNameLst>
                                      </p:cBhvr>
                                      <p:to>
                                        <p:strVal val="visible"/>
                                      </p:to>
                                    </p:set>
                                    <p:animEffect filter="fade" transition="in">
                                      <p:cBhvr>
                                        <p:cTn dur="300"/>
                                        <p:tgtEl>
                                          <p:spTgt spid="11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10" st="10"/>
                                            </p:txEl>
                                          </p:spTgt>
                                        </p:tgtEl>
                                        <p:attrNameLst>
                                          <p:attrName>style.visibility</p:attrName>
                                        </p:attrNameLst>
                                      </p:cBhvr>
                                      <p:to>
                                        <p:strVal val="visible"/>
                                      </p:to>
                                    </p:set>
                                    <p:animEffect filter="fade" transition="in">
                                      <p:cBhvr>
                                        <p:cTn dur="300"/>
                                        <p:tgtEl>
                                          <p:spTgt spid="117">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11" st="11"/>
                                            </p:txEl>
                                          </p:spTgt>
                                        </p:tgtEl>
                                        <p:attrNameLst>
                                          <p:attrName>style.visibility</p:attrName>
                                        </p:attrNameLst>
                                      </p:cBhvr>
                                      <p:to>
                                        <p:strVal val="visible"/>
                                      </p:to>
                                    </p:set>
                                    <p:animEffect filter="fade" transition="in">
                                      <p:cBhvr>
                                        <p:cTn dur="300"/>
                                        <p:tgtEl>
                                          <p:spTgt spid="117">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Common CSS Properties (2)</a:t>
            </a:r>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onsolas"/>
              <a:buAutoNum type="arabicPeriod" startAt="4"/>
            </a:pPr>
            <a:r>
              <a:rPr lang="en">
                <a:latin typeface="Consolas"/>
                <a:ea typeface="Consolas"/>
                <a:cs typeface="Consolas"/>
                <a:sym typeface="Consolas"/>
              </a:rPr>
              <a:t>border</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border-color</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border-style</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border-width</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border-radius</a:t>
            </a:r>
            <a:endParaRPr>
              <a:latin typeface="Consolas"/>
              <a:ea typeface="Consolas"/>
              <a:cs typeface="Consolas"/>
              <a:sym typeface="Consolas"/>
            </a:endParaRPr>
          </a:p>
          <a:p>
            <a:pPr indent="-342900" lvl="0" marL="457200" rtl="0" algn="l">
              <a:spcBef>
                <a:spcPts val="0"/>
              </a:spcBef>
              <a:spcAft>
                <a:spcPts val="0"/>
              </a:spcAft>
              <a:buSzPts val="1800"/>
              <a:buFont typeface="Consolas"/>
              <a:buAutoNum type="arabicPeriod" startAt="4"/>
            </a:pPr>
            <a:r>
              <a:rPr lang="en">
                <a:latin typeface="Consolas"/>
                <a:ea typeface="Consolas"/>
                <a:cs typeface="Consolas"/>
                <a:sym typeface="Consolas"/>
              </a:rPr>
              <a:t>size</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width</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height</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padding</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margin</a:t>
            </a:r>
            <a:endParaRPr>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0" st="0"/>
                                            </p:txEl>
                                          </p:spTgt>
                                        </p:tgtEl>
                                        <p:attrNameLst>
                                          <p:attrName>style.visibility</p:attrName>
                                        </p:attrNameLst>
                                      </p:cBhvr>
                                      <p:to>
                                        <p:strVal val="visible"/>
                                      </p:to>
                                    </p:set>
                                    <p:animEffect filter="fade" transition="in">
                                      <p:cBhvr>
                                        <p:cTn dur="300"/>
                                        <p:tgtEl>
                                          <p:spTgt spid="1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1" st="1"/>
                                            </p:txEl>
                                          </p:spTgt>
                                        </p:tgtEl>
                                        <p:attrNameLst>
                                          <p:attrName>style.visibility</p:attrName>
                                        </p:attrNameLst>
                                      </p:cBhvr>
                                      <p:to>
                                        <p:strVal val="visible"/>
                                      </p:to>
                                    </p:set>
                                    <p:animEffect filter="fade" transition="in">
                                      <p:cBhvr>
                                        <p:cTn dur="300"/>
                                        <p:tgtEl>
                                          <p:spTgt spid="1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2" st="2"/>
                                            </p:txEl>
                                          </p:spTgt>
                                        </p:tgtEl>
                                        <p:attrNameLst>
                                          <p:attrName>style.visibility</p:attrName>
                                        </p:attrNameLst>
                                      </p:cBhvr>
                                      <p:to>
                                        <p:strVal val="visible"/>
                                      </p:to>
                                    </p:set>
                                    <p:animEffect filter="fade" transition="in">
                                      <p:cBhvr>
                                        <p:cTn dur="300"/>
                                        <p:tgtEl>
                                          <p:spTgt spid="1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3" st="3"/>
                                            </p:txEl>
                                          </p:spTgt>
                                        </p:tgtEl>
                                        <p:attrNameLst>
                                          <p:attrName>style.visibility</p:attrName>
                                        </p:attrNameLst>
                                      </p:cBhvr>
                                      <p:to>
                                        <p:strVal val="visible"/>
                                      </p:to>
                                    </p:set>
                                    <p:animEffect filter="fade" transition="in">
                                      <p:cBhvr>
                                        <p:cTn dur="300"/>
                                        <p:tgtEl>
                                          <p:spTgt spid="1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4" st="4"/>
                                            </p:txEl>
                                          </p:spTgt>
                                        </p:tgtEl>
                                        <p:attrNameLst>
                                          <p:attrName>style.visibility</p:attrName>
                                        </p:attrNameLst>
                                      </p:cBhvr>
                                      <p:to>
                                        <p:strVal val="visible"/>
                                      </p:to>
                                    </p:set>
                                    <p:animEffect filter="fade" transition="in">
                                      <p:cBhvr>
                                        <p:cTn dur="300"/>
                                        <p:tgtEl>
                                          <p:spTgt spid="1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5" st="5"/>
                                            </p:txEl>
                                          </p:spTgt>
                                        </p:tgtEl>
                                        <p:attrNameLst>
                                          <p:attrName>style.visibility</p:attrName>
                                        </p:attrNameLst>
                                      </p:cBhvr>
                                      <p:to>
                                        <p:strVal val="visible"/>
                                      </p:to>
                                    </p:set>
                                    <p:animEffect filter="fade" transition="in">
                                      <p:cBhvr>
                                        <p:cTn dur="300"/>
                                        <p:tgtEl>
                                          <p:spTgt spid="12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6" st="6"/>
                                            </p:txEl>
                                          </p:spTgt>
                                        </p:tgtEl>
                                        <p:attrNameLst>
                                          <p:attrName>style.visibility</p:attrName>
                                        </p:attrNameLst>
                                      </p:cBhvr>
                                      <p:to>
                                        <p:strVal val="visible"/>
                                      </p:to>
                                    </p:set>
                                    <p:animEffect filter="fade" transition="in">
                                      <p:cBhvr>
                                        <p:cTn dur="300"/>
                                        <p:tgtEl>
                                          <p:spTgt spid="12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7" st="7"/>
                                            </p:txEl>
                                          </p:spTgt>
                                        </p:tgtEl>
                                        <p:attrNameLst>
                                          <p:attrName>style.visibility</p:attrName>
                                        </p:attrNameLst>
                                      </p:cBhvr>
                                      <p:to>
                                        <p:strVal val="visible"/>
                                      </p:to>
                                    </p:set>
                                    <p:animEffect filter="fade" transition="in">
                                      <p:cBhvr>
                                        <p:cTn dur="300"/>
                                        <p:tgtEl>
                                          <p:spTgt spid="12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8" st="8"/>
                                            </p:txEl>
                                          </p:spTgt>
                                        </p:tgtEl>
                                        <p:attrNameLst>
                                          <p:attrName>style.visibility</p:attrName>
                                        </p:attrNameLst>
                                      </p:cBhvr>
                                      <p:to>
                                        <p:strVal val="visible"/>
                                      </p:to>
                                    </p:set>
                                    <p:animEffect filter="fade" transition="in">
                                      <p:cBhvr>
                                        <p:cTn dur="300"/>
                                        <p:tgtEl>
                                          <p:spTgt spid="12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9" st="9"/>
                                            </p:txEl>
                                          </p:spTgt>
                                        </p:tgtEl>
                                        <p:attrNameLst>
                                          <p:attrName>style.visibility</p:attrName>
                                        </p:attrNameLst>
                                      </p:cBhvr>
                                      <p:to>
                                        <p:strVal val="visible"/>
                                      </p:to>
                                    </p:set>
                                    <p:animEffect filter="fade" transition="in">
                                      <p:cBhvr>
                                        <p:cTn dur="300"/>
                                        <p:tgtEl>
                                          <p:spTgt spid="123">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pic>
        <p:nvPicPr>
          <p:cNvPr descr="299px-W3C_and_Internet_Explorer_box_models.svg.png" id="128" name="Google Shape;128;p24"/>
          <p:cNvPicPr preferRelativeResize="0"/>
          <p:nvPr/>
        </p:nvPicPr>
        <p:blipFill>
          <a:blip r:embed="rId3">
            <a:alphaModFix/>
          </a:blip>
          <a:stretch>
            <a:fillRect/>
          </a:stretch>
        </p:blipFill>
        <p:spPr>
          <a:xfrm>
            <a:off x="5196213" y="600075"/>
            <a:ext cx="2847975" cy="3943350"/>
          </a:xfrm>
          <a:prstGeom prst="rect">
            <a:avLst/>
          </a:prstGeom>
          <a:noFill/>
          <a:ln>
            <a:noFill/>
          </a:ln>
        </p:spPr>
      </p:pic>
      <p:sp>
        <p:nvSpPr>
          <p:cNvPr id="129" name="Google Shape;129;p24"/>
          <p:cNvSpPr txBox="1"/>
          <p:nvPr/>
        </p:nvSpPr>
        <p:spPr>
          <a:xfrm>
            <a:off x="437250" y="955050"/>
            <a:ext cx="4383900" cy="143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onsolas"/>
                <a:ea typeface="Consolas"/>
                <a:cs typeface="Consolas"/>
                <a:sym typeface="Consolas"/>
              </a:rPr>
              <a:t>box-sizing: content-box;</a:t>
            </a:r>
            <a:endParaRPr sz="1800">
              <a:latin typeface="Consolas"/>
              <a:ea typeface="Consolas"/>
              <a:cs typeface="Consolas"/>
              <a:sym typeface="Consolas"/>
            </a:endParaRPr>
          </a:p>
        </p:txBody>
      </p:sp>
      <p:sp>
        <p:nvSpPr>
          <p:cNvPr id="130" name="Google Shape;130;p24"/>
          <p:cNvSpPr txBox="1"/>
          <p:nvPr/>
        </p:nvSpPr>
        <p:spPr>
          <a:xfrm>
            <a:off x="437250" y="3017575"/>
            <a:ext cx="4383900" cy="143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onsolas"/>
                <a:ea typeface="Consolas"/>
                <a:cs typeface="Consolas"/>
                <a:sym typeface="Consolas"/>
              </a:rPr>
              <a:t>box-sizing: border-box;</a:t>
            </a:r>
            <a:endParaRPr sz="1800">
              <a:latin typeface="Consolas"/>
              <a:ea typeface="Consolas"/>
              <a:cs typeface="Consolas"/>
              <a:sym typeface="Consolas"/>
            </a:endParaRPr>
          </a:p>
        </p:txBody>
      </p:sp>
      <p:cxnSp>
        <p:nvCxnSpPr>
          <p:cNvPr id="131" name="Google Shape;131;p24"/>
          <p:cNvCxnSpPr/>
          <p:nvPr/>
        </p:nvCxnSpPr>
        <p:spPr>
          <a:xfrm>
            <a:off x="4303500" y="1674150"/>
            <a:ext cx="759300" cy="0"/>
          </a:xfrm>
          <a:prstGeom prst="straightConnector1">
            <a:avLst/>
          </a:prstGeom>
          <a:noFill/>
          <a:ln cap="flat" cmpd="sng" w="9525">
            <a:solidFill>
              <a:schemeClr val="dk2"/>
            </a:solidFill>
            <a:prstDash val="solid"/>
            <a:round/>
            <a:headEnd len="med" w="med" type="none"/>
            <a:tailEnd len="med" w="med" type="triangle"/>
          </a:ln>
        </p:spPr>
      </p:cxnSp>
      <p:cxnSp>
        <p:nvCxnSpPr>
          <p:cNvPr id="132" name="Google Shape;132;p24"/>
          <p:cNvCxnSpPr/>
          <p:nvPr/>
        </p:nvCxnSpPr>
        <p:spPr>
          <a:xfrm>
            <a:off x="4303500" y="3736675"/>
            <a:ext cx="7593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Common CSS Properties (3)</a:t>
            </a:r>
            <a:endParaRPr/>
          </a:p>
        </p:txBody>
      </p:sp>
      <p:sp>
        <p:nvSpPr>
          <p:cNvPr id="138" name="Google Shape;138;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onsolas"/>
              <a:buAutoNum type="arabicPeriod" startAt="6"/>
            </a:pPr>
            <a:r>
              <a:rPr lang="en">
                <a:latin typeface="Consolas"/>
                <a:ea typeface="Consolas"/>
                <a:cs typeface="Consolas"/>
                <a:sym typeface="Consolas"/>
              </a:rPr>
              <a:t>display</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inline</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block</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inline-block</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none</a:t>
            </a:r>
            <a:endParaRPr>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animEffect filter="fade" transition="in">
                                      <p:cBhvr>
                                        <p:cTn dur="300"/>
                                        <p:tgtEl>
                                          <p:spTgt spid="1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1" st="1"/>
                                            </p:txEl>
                                          </p:spTgt>
                                        </p:tgtEl>
                                        <p:attrNameLst>
                                          <p:attrName>style.visibility</p:attrName>
                                        </p:attrNameLst>
                                      </p:cBhvr>
                                      <p:to>
                                        <p:strVal val="visible"/>
                                      </p:to>
                                    </p:set>
                                    <p:animEffect filter="fade" transition="in">
                                      <p:cBhvr>
                                        <p:cTn dur="300"/>
                                        <p:tgtEl>
                                          <p:spTgt spid="1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2" st="2"/>
                                            </p:txEl>
                                          </p:spTgt>
                                        </p:tgtEl>
                                        <p:attrNameLst>
                                          <p:attrName>style.visibility</p:attrName>
                                        </p:attrNameLst>
                                      </p:cBhvr>
                                      <p:to>
                                        <p:strVal val="visible"/>
                                      </p:to>
                                    </p:set>
                                    <p:animEffect filter="fade" transition="in">
                                      <p:cBhvr>
                                        <p:cTn dur="300"/>
                                        <p:tgtEl>
                                          <p:spTgt spid="13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3" st="3"/>
                                            </p:txEl>
                                          </p:spTgt>
                                        </p:tgtEl>
                                        <p:attrNameLst>
                                          <p:attrName>style.visibility</p:attrName>
                                        </p:attrNameLst>
                                      </p:cBhvr>
                                      <p:to>
                                        <p:strVal val="visible"/>
                                      </p:to>
                                    </p:set>
                                    <p:animEffect filter="fade" transition="in">
                                      <p:cBhvr>
                                        <p:cTn dur="300"/>
                                        <p:tgtEl>
                                          <p:spTgt spid="13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4" st="4"/>
                                            </p:txEl>
                                          </p:spTgt>
                                        </p:tgtEl>
                                        <p:attrNameLst>
                                          <p:attrName>style.visibility</p:attrName>
                                        </p:attrNameLst>
                                      </p:cBhvr>
                                      <p:to>
                                        <p:strVal val="visible"/>
                                      </p:to>
                                    </p:set>
                                    <p:animEffect filter="fade" transition="in">
                                      <p:cBhvr>
                                        <p:cTn dur="300"/>
                                        <p:tgtEl>
                                          <p:spTgt spid="13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6"/>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A detailed list of CSS Properties is available at</a:t>
            </a:r>
            <a:endParaRPr sz="3000"/>
          </a:p>
        </p:txBody>
      </p:sp>
      <p:sp>
        <p:nvSpPr>
          <p:cNvPr id="144" name="Google Shape;144;p26"/>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http://www.w3schools.com/cssref/</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What is CSS?</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CSS stands for </a:t>
            </a:r>
            <a:r>
              <a:rPr b="1" lang="en"/>
              <a:t>C</a:t>
            </a:r>
            <a:r>
              <a:rPr lang="en"/>
              <a:t>ascading </a:t>
            </a:r>
            <a:r>
              <a:rPr b="1" lang="en"/>
              <a:t>S</a:t>
            </a:r>
            <a:r>
              <a:rPr lang="en"/>
              <a:t>tyle </a:t>
            </a:r>
            <a:r>
              <a:rPr b="1" lang="en"/>
              <a:t>S</a:t>
            </a:r>
            <a:r>
              <a:rPr lang="en"/>
              <a:t>heet</a:t>
            </a:r>
            <a:endParaRPr/>
          </a:p>
          <a:p>
            <a:pPr indent="-342900" lvl="0" marL="457200" rtl="0" algn="l">
              <a:spcBef>
                <a:spcPts val="0"/>
              </a:spcBef>
              <a:spcAft>
                <a:spcPts val="0"/>
              </a:spcAft>
              <a:buSzPts val="1800"/>
              <a:buChar char="●"/>
            </a:pPr>
            <a:r>
              <a:rPr lang="en"/>
              <a:t>It determines how a HTML document is presented.</a:t>
            </a:r>
            <a:endParaRPr/>
          </a:p>
          <a:p>
            <a:pPr indent="-342900" lvl="0" marL="457200" rtl="0" algn="l">
              <a:spcBef>
                <a:spcPts val="0"/>
              </a:spcBef>
              <a:spcAft>
                <a:spcPts val="0"/>
              </a:spcAft>
              <a:buSzPts val="1800"/>
              <a:buChar char="●"/>
            </a:pPr>
            <a:r>
              <a:rPr lang="en"/>
              <a:t>CSS is crucial in designing and creating websites. It allows you to control the layout, looks and feel, visual effects and even allow websites to adapt dynamically on different screen sizes and devices.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Brief summary of today yay!</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Introduction (last slide)</a:t>
            </a:r>
            <a:endParaRPr/>
          </a:p>
          <a:p>
            <a:pPr indent="-342900" lvl="0" marL="457200" rtl="0" algn="l">
              <a:spcBef>
                <a:spcPts val="0"/>
              </a:spcBef>
              <a:spcAft>
                <a:spcPts val="0"/>
              </a:spcAft>
              <a:buSzPts val="1800"/>
              <a:buAutoNum type="arabicPeriod"/>
            </a:pPr>
            <a:r>
              <a:rPr lang="en"/>
              <a:t>This slide</a:t>
            </a:r>
            <a:endParaRPr/>
          </a:p>
          <a:p>
            <a:pPr indent="-342900" lvl="0" marL="457200" rtl="0" algn="l">
              <a:spcBef>
                <a:spcPts val="0"/>
              </a:spcBef>
              <a:spcAft>
                <a:spcPts val="0"/>
              </a:spcAft>
              <a:buSzPts val="1800"/>
              <a:buAutoNum type="arabicPeriod"/>
            </a:pPr>
            <a:r>
              <a:rPr lang="en"/>
              <a:t>CSS Syntax</a:t>
            </a:r>
            <a:endParaRPr/>
          </a:p>
          <a:p>
            <a:pPr indent="-342900" lvl="0" marL="457200" rtl="0" algn="l">
              <a:spcBef>
                <a:spcPts val="0"/>
              </a:spcBef>
              <a:spcAft>
                <a:spcPts val="0"/>
              </a:spcAft>
              <a:buSzPts val="1800"/>
              <a:buAutoNum type="arabicPeriod"/>
            </a:pPr>
            <a:r>
              <a:rPr lang="en"/>
              <a:t>Common CSS Selectors</a:t>
            </a:r>
            <a:endParaRPr/>
          </a:p>
          <a:p>
            <a:pPr indent="-342900" lvl="0" marL="457200" rtl="0" algn="l">
              <a:spcBef>
                <a:spcPts val="0"/>
              </a:spcBef>
              <a:spcAft>
                <a:spcPts val="0"/>
              </a:spcAft>
              <a:buSzPts val="1800"/>
              <a:buAutoNum type="arabicPeriod"/>
            </a:pPr>
            <a:r>
              <a:rPr lang="en"/>
              <a:t>Common CSS Properties</a:t>
            </a:r>
            <a:endParaRPr/>
          </a:p>
          <a:p>
            <a:pPr indent="-342900" lvl="0" marL="457200" rtl="0" algn="l">
              <a:spcBef>
                <a:spcPts val="0"/>
              </a:spcBef>
              <a:spcAft>
                <a:spcPts val="0"/>
              </a:spcAft>
              <a:buSzPts val="1800"/>
              <a:buAutoNum type="arabicPeriod"/>
            </a:pPr>
            <a:r>
              <a:rPr lang="en"/>
              <a:t>Styling our very romantic love letter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0" st="0"/>
                                            </p:txEl>
                                          </p:spTgt>
                                        </p:tgtEl>
                                        <p:attrNameLst>
                                          <p:attrName>style.visibility</p:attrName>
                                        </p:attrNameLst>
                                      </p:cBhvr>
                                      <p:to>
                                        <p:strVal val="visible"/>
                                      </p:to>
                                    </p:set>
                                    <p:animEffect filter="fade" transition="in">
                                      <p:cBhvr>
                                        <p:cTn dur="300"/>
                                        <p:tgtEl>
                                          <p:spTgt spid="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1" st="1"/>
                                            </p:txEl>
                                          </p:spTgt>
                                        </p:tgtEl>
                                        <p:attrNameLst>
                                          <p:attrName>style.visibility</p:attrName>
                                        </p:attrNameLst>
                                      </p:cBhvr>
                                      <p:to>
                                        <p:strVal val="visible"/>
                                      </p:to>
                                    </p:set>
                                    <p:animEffect filter="fade" transition="in">
                                      <p:cBhvr>
                                        <p:cTn dur="300"/>
                                        <p:tgtEl>
                                          <p:spTgt spid="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2" st="2"/>
                                            </p:txEl>
                                          </p:spTgt>
                                        </p:tgtEl>
                                        <p:attrNameLst>
                                          <p:attrName>style.visibility</p:attrName>
                                        </p:attrNameLst>
                                      </p:cBhvr>
                                      <p:to>
                                        <p:strVal val="visible"/>
                                      </p:to>
                                    </p:set>
                                    <p:animEffect filter="fade" transition="in">
                                      <p:cBhvr>
                                        <p:cTn dur="300"/>
                                        <p:tgtEl>
                                          <p:spTgt spid="7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3" st="3"/>
                                            </p:txEl>
                                          </p:spTgt>
                                        </p:tgtEl>
                                        <p:attrNameLst>
                                          <p:attrName>style.visibility</p:attrName>
                                        </p:attrNameLst>
                                      </p:cBhvr>
                                      <p:to>
                                        <p:strVal val="visible"/>
                                      </p:to>
                                    </p:set>
                                    <p:animEffect filter="fade" transition="in">
                                      <p:cBhvr>
                                        <p:cTn dur="300"/>
                                        <p:tgtEl>
                                          <p:spTgt spid="7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4" st="4"/>
                                            </p:txEl>
                                          </p:spTgt>
                                        </p:tgtEl>
                                        <p:attrNameLst>
                                          <p:attrName>style.visibility</p:attrName>
                                        </p:attrNameLst>
                                      </p:cBhvr>
                                      <p:to>
                                        <p:strVal val="visible"/>
                                      </p:to>
                                    </p:set>
                                    <p:animEffect filter="fade" transition="in">
                                      <p:cBhvr>
                                        <p:cTn dur="300"/>
                                        <p:tgtEl>
                                          <p:spTgt spid="7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5" st="5"/>
                                            </p:txEl>
                                          </p:spTgt>
                                        </p:tgtEl>
                                        <p:attrNameLst>
                                          <p:attrName>style.visibility</p:attrName>
                                        </p:attrNameLst>
                                      </p:cBhvr>
                                      <p:to>
                                        <p:strVal val="visible"/>
                                      </p:to>
                                    </p:set>
                                    <p:animEffect filter="fade" transition="in">
                                      <p:cBhvr>
                                        <p:cTn dur="300"/>
                                        <p:tgtEl>
                                          <p:spTgt spid="72">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490250" y="526350"/>
            <a:ext cx="6227100" cy="40908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p { color: red;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490250" y="526350"/>
            <a:ext cx="6227100" cy="40908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0000"/>
                </a:solidFill>
              </a:rPr>
              <a:t>p</a:t>
            </a:r>
            <a:r>
              <a:rPr lang="en"/>
              <a:t> { </a:t>
            </a:r>
            <a:r>
              <a:rPr lang="en">
                <a:solidFill>
                  <a:srgbClr val="0000FF"/>
                </a:solidFill>
              </a:rPr>
              <a:t>color</a:t>
            </a:r>
            <a:r>
              <a:rPr lang="en"/>
              <a:t>: </a:t>
            </a:r>
            <a:r>
              <a:rPr lang="en">
                <a:solidFill>
                  <a:srgbClr val="38761D"/>
                </a:solidFill>
              </a:rPr>
              <a:t>red</a:t>
            </a:r>
            <a:r>
              <a:rPr lang="en"/>
              <a:t>; }</a:t>
            </a:r>
            <a:endParaRPr/>
          </a:p>
        </p:txBody>
      </p:sp>
      <p:cxnSp>
        <p:nvCxnSpPr>
          <p:cNvPr id="83" name="Google Shape;83;p17"/>
          <p:cNvCxnSpPr/>
          <p:nvPr/>
        </p:nvCxnSpPr>
        <p:spPr>
          <a:xfrm>
            <a:off x="724925" y="1438350"/>
            <a:ext cx="0" cy="678900"/>
          </a:xfrm>
          <a:prstGeom prst="straightConnector1">
            <a:avLst/>
          </a:prstGeom>
          <a:noFill/>
          <a:ln cap="flat" cmpd="sng" w="9525">
            <a:solidFill>
              <a:schemeClr val="dk2"/>
            </a:solidFill>
            <a:prstDash val="solid"/>
            <a:round/>
            <a:headEnd len="med" w="med" type="none"/>
            <a:tailEnd len="med" w="med" type="triangle"/>
          </a:ln>
        </p:spPr>
      </p:cxnSp>
      <p:sp>
        <p:nvSpPr>
          <p:cNvPr id="84" name="Google Shape;84;p17"/>
          <p:cNvSpPr txBox="1"/>
          <p:nvPr/>
        </p:nvSpPr>
        <p:spPr>
          <a:xfrm>
            <a:off x="155375" y="978075"/>
            <a:ext cx="1139100" cy="32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Selector</a:t>
            </a:r>
            <a:endParaRPr sz="1800"/>
          </a:p>
        </p:txBody>
      </p:sp>
      <p:cxnSp>
        <p:nvCxnSpPr>
          <p:cNvPr id="85" name="Google Shape;85;p17"/>
          <p:cNvCxnSpPr/>
          <p:nvPr/>
        </p:nvCxnSpPr>
        <p:spPr>
          <a:xfrm>
            <a:off x="1864025" y="1438350"/>
            <a:ext cx="0" cy="678900"/>
          </a:xfrm>
          <a:prstGeom prst="straightConnector1">
            <a:avLst/>
          </a:prstGeom>
          <a:noFill/>
          <a:ln cap="flat" cmpd="sng" w="9525">
            <a:solidFill>
              <a:schemeClr val="dk2"/>
            </a:solidFill>
            <a:prstDash val="solid"/>
            <a:round/>
            <a:headEnd len="med" w="med" type="none"/>
            <a:tailEnd len="med" w="med" type="triangle"/>
          </a:ln>
        </p:spPr>
      </p:cxnSp>
      <p:sp>
        <p:nvSpPr>
          <p:cNvPr id="86" name="Google Shape;86;p17"/>
          <p:cNvSpPr txBox="1"/>
          <p:nvPr/>
        </p:nvSpPr>
        <p:spPr>
          <a:xfrm>
            <a:off x="1294475" y="978075"/>
            <a:ext cx="1139100" cy="32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Property</a:t>
            </a:r>
            <a:endParaRPr sz="1800"/>
          </a:p>
        </p:txBody>
      </p:sp>
      <p:cxnSp>
        <p:nvCxnSpPr>
          <p:cNvPr id="87" name="Google Shape;87;p17"/>
          <p:cNvCxnSpPr/>
          <p:nvPr/>
        </p:nvCxnSpPr>
        <p:spPr>
          <a:xfrm>
            <a:off x="3112425" y="1438350"/>
            <a:ext cx="0" cy="678900"/>
          </a:xfrm>
          <a:prstGeom prst="straightConnector1">
            <a:avLst/>
          </a:prstGeom>
          <a:noFill/>
          <a:ln cap="flat" cmpd="sng" w="9525">
            <a:solidFill>
              <a:schemeClr val="dk2"/>
            </a:solidFill>
            <a:prstDash val="solid"/>
            <a:round/>
            <a:headEnd len="med" w="med" type="none"/>
            <a:tailEnd len="med" w="med" type="triangle"/>
          </a:ln>
        </p:spPr>
      </p:cxnSp>
      <p:sp>
        <p:nvSpPr>
          <p:cNvPr id="88" name="Google Shape;88;p17"/>
          <p:cNvSpPr txBox="1"/>
          <p:nvPr/>
        </p:nvSpPr>
        <p:spPr>
          <a:xfrm>
            <a:off x="2542875" y="978075"/>
            <a:ext cx="1139100" cy="32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Value</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par>
                                <p:cTn fill="hold" nodeType="with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par>
                                <p:cTn fill="hold" nodeType="with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par>
                                <p:cTn fill="hold" nodeType="with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490250" y="526350"/>
            <a:ext cx="6227100" cy="40908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0000"/>
                </a:solidFill>
              </a:rPr>
              <a:t>#nav-bar p:hover</a:t>
            </a:r>
            <a:r>
              <a:rPr lang="en"/>
              <a:t> { </a:t>
            </a:r>
            <a:endParaRPr/>
          </a:p>
          <a:p>
            <a:pPr indent="0" lvl="0" marL="0" rtl="0" algn="l">
              <a:spcBef>
                <a:spcPts val="0"/>
              </a:spcBef>
              <a:spcAft>
                <a:spcPts val="0"/>
              </a:spcAft>
              <a:buNone/>
            </a:pPr>
            <a:r>
              <a:rPr lang="en">
                <a:solidFill>
                  <a:srgbClr val="0000FF"/>
                </a:solidFill>
              </a:rPr>
              <a:t>  color</a:t>
            </a:r>
            <a:r>
              <a:rPr lang="en"/>
              <a:t>: </a:t>
            </a:r>
            <a:r>
              <a:rPr lang="en">
                <a:solidFill>
                  <a:srgbClr val="38761D"/>
                </a:solidFill>
              </a:rPr>
              <a:t>red</a:t>
            </a:r>
            <a:r>
              <a:rPr lang="en"/>
              <a:t>;</a:t>
            </a:r>
            <a:endParaRPr/>
          </a:p>
          <a:p>
            <a:pPr indent="0" lvl="0" marL="0" rtl="0" algn="l">
              <a:spcBef>
                <a:spcPts val="0"/>
              </a:spcBef>
              <a:spcAft>
                <a:spcPts val="0"/>
              </a:spcAft>
              <a:buNone/>
            </a:pPr>
            <a:r>
              <a:rPr lang="en"/>
              <a:t>  </a:t>
            </a:r>
            <a:r>
              <a:rPr lang="en">
                <a:solidFill>
                  <a:srgbClr val="0000FF"/>
                </a:solidFill>
              </a:rPr>
              <a:t>text-align</a:t>
            </a:r>
            <a:r>
              <a:rPr lang="en"/>
              <a:t>: </a:t>
            </a:r>
            <a:r>
              <a:rPr lang="en">
                <a:solidFill>
                  <a:srgbClr val="38761D"/>
                </a:solidFill>
              </a:rPr>
              <a:t>center</a:t>
            </a:r>
            <a:r>
              <a:rPr lang="en"/>
              <a:t>;</a:t>
            </a:r>
            <a:endParaRPr/>
          </a:p>
          <a:p>
            <a:pPr indent="0" lvl="0" marL="0" rtl="0" algn="l">
              <a:spcBef>
                <a:spcPts val="0"/>
              </a:spcBef>
              <a:spcAft>
                <a:spcPts val="0"/>
              </a:spcAft>
              <a:buNone/>
            </a:pPr>
            <a:r>
              <a:rPr lang="en"/>
              <a:t>  </a:t>
            </a:r>
            <a:r>
              <a:rPr lang="en">
                <a:solidFill>
                  <a:srgbClr val="0000FF"/>
                </a:solidFill>
              </a:rPr>
              <a:t>width</a:t>
            </a:r>
            <a:r>
              <a:rPr lang="en"/>
              <a:t>: </a:t>
            </a:r>
            <a:r>
              <a:rPr lang="en">
                <a:solidFill>
                  <a:srgbClr val="38761D"/>
                </a:solidFill>
              </a:rPr>
              <a:t>520px</a:t>
            </a:r>
            <a:r>
              <a:rPr lang="en"/>
              <a:t>;</a:t>
            </a:r>
            <a:endParaRPr/>
          </a:p>
          <a:p>
            <a:pPr indent="0" lvl="0" marL="0" rtl="0" algn="l">
              <a:spcBef>
                <a:spcPts val="0"/>
              </a:spcBef>
              <a:spcAft>
                <a:spcPts val="0"/>
              </a:spcAft>
              <a:buNone/>
            </a:pPr>
            <a:r>
              <a:rPr lang="en"/>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Common CSS Selectors</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onsolas"/>
              <a:buAutoNum type="arabicPeriod"/>
            </a:pPr>
            <a:r>
              <a:rPr lang="en">
                <a:latin typeface="Consolas"/>
                <a:ea typeface="Consolas"/>
                <a:cs typeface="Consolas"/>
                <a:sym typeface="Consolas"/>
              </a:rPr>
              <a:t>Tag Selector: </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h5 { … }</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p { … }</a:t>
            </a:r>
            <a:endParaRPr>
              <a:latin typeface="Consolas"/>
              <a:ea typeface="Consolas"/>
              <a:cs typeface="Consolas"/>
              <a:sym typeface="Consolas"/>
            </a:endParaRPr>
          </a:p>
          <a:p>
            <a:pPr indent="-342900" lvl="0" marL="457200" rtl="0" algn="l">
              <a:spcBef>
                <a:spcPts val="0"/>
              </a:spcBef>
              <a:spcAft>
                <a:spcPts val="0"/>
              </a:spcAft>
              <a:buSzPts val="1800"/>
              <a:buFont typeface="Consolas"/>
              <a:buAutoNum type="arabicPeriod"/>
            </a:pPr>
            <a:r>
              <a:rPr lang="en">
                <a:latin typeface="Consolas"/>
                <a:ea typeface="Consolas"/>
                <a:cs typeface="Consolas"/>
                <a:sym typeface="Consolas"/>
              </a:rPr>
              <a:t>Class Selector:</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.main_menu { … }</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.container { … }</a:t>
            </a:r>
            <a:endParaRPr>
              <a:latin typeface="Consolas"/>
              <a:ea typeface="Consolas"/>
              <a:cs typeface="Consolas"/>
              <a:sym typeface="Consolas"/>
            </a:endParaRPr>
          </a:p>
          <a:p>
            <a:pPr indent="-342900" lvl="0" marL="457200" rtl="0" algn="l">
              <a:spcBef>
                <a:spcPts val="0"/>
              </a:spcBef>
              <a:spcAft>
                <a:spcPts val="0"/>
              </a:spcAft>
              <a:buSzPts val="1800"/>
              <a:buFont typeface="Consolas"/>
              <a:buAutoNum type="arabicPeriod"/>
            </a:pPr>
            <a:r>
              <a:rPr lang="en">
                <a:latin typeface="Consolas"/>
                <a:ea typeface="Consolas"/>
                <a:cs typeface="Consolas"/>
                <a:sym typeface="Consolas"/>
              </a:rPr>
              <a:t>ID Selector</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#popup { … }</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#wrapper { … }</a:t>
            </a:r>
            <a:endParaRPr>
              <a:latin typeface="Consolas"/>
              <a:ea typeface="Consolas"/>
              <a:cs typeface="Consolas"/>
              <a:sym typeface="Consolas"/>
            </a:endParaRPr>
          </a:p>
          <a:p>
            <a:pPr indent="-342900" lvl="0" marL="457200" rtl="0" algn="l">
              <a:spcBef>
                <a:spcPts val="0"/>
              </a:spcBef>
              <a:spcAft>
                <a:spcPts val="0"/>
              </a:spcAft>
              <a:buSzPts val="1800"/>
              <a:buFont typeface="Consolas"/>
              <a:buAutoNum type="arabicPeriod"/>
            </a:pPr>
            <a:r>
              <a:rPr lang="en">
                <a:latin typeface="Consolas"/>
                <a:ea typeface="Consolas"/>
                <a:cs typeface="Consolas"/>
                <a:sym typeface="Consolas"/>
              </a:rPr>
              <a:t>Attribute Selector</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[title] { … }</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input[type=text] { … }</a:t>
            </a:r>
            <a:endParaRPr>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0" st="0"/>
                                            </p:txEl>
                                          </p:spTgt>
                                        </p:tgtEl>
                                        <p:attrNameLst>
                                          <p:attrName>style.visibility</p:attrName>
                                        </p:attrNameLst>
                                      </p:cBhvr>
                                      <p:to>
                                        <p:strVal val="visible"/>
                                      </p:to>
                                    </p:set>
                                    <p:animEffect filter="fade" transition="in">
                                      <p:cBhvr>
                                        <p:cTn dur="300"/>
                                        <p:tgtEl>
                                          <p:spTgt spid="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1" st="1"/>
                                            </p:txEl>
                                          </p:spTgt>
                                        </p:tgtEl>
                                        <p:attrNameLst>
                                          <p:attrName>style.visibility</p:attrName>
                                        </p:attrNameLst>
                                      </p:cBhvr>
                                      <p:to>
                                        <p:strVal val="visible"/>
                                      </p:to>
                                    </p:set>
                                    <p:animEffect filter="fade" transition="in">
                                      <p:cBhvr>
                                        <p:cTn dur="300"/>
                                        <p:tgtEl>
                                          <p:spTgt spid="9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2" st="2"/>
                                            </p:txEl>
                                          </p:spTgt>
                                        </p:tgtEl>
                                        <p:attrNameLst>
                                          <p:attrName>style.visibility</p:attrName>
                                        </p:attrNameLst>
                                      </p:cBhvr>
                                      <p:to>
                                        <p:strVal val="visible"/>
                                      </p:to>
                                    </p:set>
                                    <p:animEffect filter="fade" transition="in">
                                      <p:cBhvr>
                                        <p:cTn dur="300"/>
                                        <p:tgtEl>
                                          <p:spTgt spid="9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3" st="3"/>
                                            </p:txEl>
                                          </p:spTgt>
                                        </p:tgtEl>
                                        <p:attrNameLst>
                                          <p:attrName>style.visibility</p:attrName>
                                        </p:attrNameLst>
                                      </p:cBhvr>
                                      <p:to>
                                        <p:strVal val="visible"/>
                                      </p:to>
                                    </p:set>
                                    <p:animEffect filter="fade" transition="in">
                                      <p:cBhvr>
                                        <p:cTn dur="300"/>
                                        <p:tgtEl>
                                          <p:spTgt spid="9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4" st="4"/>
                                            </p:txEl>
                                          </p:spTgt>
                                        </p:tgtEl>
                                        <p:attrNameLst>
                                          <p:attrName>style.visibility</p:attrName>
                                        </p:attrNameLst>
                                      </p:cBhvr>
                                      <p:to>
                                        <p:strVal val="visible"/>
                                      </p:to>
                                    </p:set>
                                    <p:animEffect filter="fade" transition="in">
                                      <p:cBhvr>
                                        <p:cTn dur="300"/>
                                        <p:tgtEl>
                                          <p:spTgt spid="9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5" st="5"/>
                                            </p:txEl>
                                          </p:spTgt>
                                        </p:tgtEl>
                                        <p:attrNameLst>
                                          <p:attrName>style.visibility</p:attrName>
                                        </p:attrNameLst>
                                      </p:cBhvr>
                                      <p:to>
                                        <p:strVal val="visible"/>
                                      </p:to>
                                    </p:set>
                                    <p:animEffect filter="fade" transition="in">
                                      <p:cBhvr>
                                        <p:cTn dur="300"/>
                                        <p:tgtEl>
                                          <p:spTgt spid="9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6" st="6"/>
                                            </p:txEl>
                                          </p:spTgt>
                                        </p:tgtEl>
                                        <p:attrNameLst>
                                          <p:attrName>style.visibility</p:attrName>
                                        </p:attrNameLst>
                                      </p:cBhvr>
                                      <p:to>
                                        <p:strVal val="visible"/>
                                      </p:to>
                                    </p:set>
                                    <p:animEffect filter="fade" transition="in">
                                      <p:cBhvr>
                                        <p:cTn dur="300"/>
                                        <p:tgtEl>
                                          <p:spTgt spid="9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7" st="7"/>
                                            </p:txEl>
                                          </p:spTgt>
                                        </p:tgtEl>
                                        <p:attrNameLst>
                                          <p:attrName>style.visibility</p:attrName>
                                        </p:attrNameLst>
                                      </p:cBhvr>
                                      <p:to>
                                        <p:strVal val="visible"/>
                                      </p:to>
                                    </p:set>
                                    <p:animEffect filter="fade" transition="in">
                                      <p:cBhvr>
                                        <p:cTn dur="300"/>
                                        <p:tgtEl>
                                          <p:spTgt spid="9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8" st="8"/>
                                            </p:txEl>
                                          </p:spTgt>
                                        </p:tgtEl>
                                        <p:attrNameLst>
                                          <p:attrName>style.visibility</p:attrName>
                                        </p:attrNameLst>
                                      </p:cBhvr>
                                      <p:to>
                                        <p:strVal val="visible"/>
                                      </p:to>
                                    </p:set>
                                    <p:animEffect filter="fade" transition="in">
                                      <p:cBhvr>
                                        <p:cTn dur="300"/>
                                        <p:tgtEl>
                                          <p:spTgt spid="9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9" st="9"/>
                                            </p:txEl>
                                          </p:spTgt>
                                        </p:tgtEl>
                                        <p:attrNameLst>
                                          <p:attrName>style.visibility</p:attrName>
                                        </p:attrNameLst>
                                      </p:cBhvr>
                                      <p:to>
                                        <p:strVal val="visible"/>
                                      </p:to>
                                    </p:set>
                                    <p:animEffect filter="fade" transition="in">
                                      <p:cBhvr>
                                        <p:cTn dur="300"/>
                                        <p:tgtEl>
                                          <p:spTgt spid="9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10" st="10"/>
                                            </p:txEl>
                                          </p:spTgt>
                                        </p:tgtEl>
                                        <p:attrNameLst>
                                          <p:attrName>style.visibility</p:attrName>
                                        </p:attrNameLst>
                                      </p:cBhvr>
                                      <p:to>
                                        <p:strVal val="visible"/>
                                      </p:to>
                                    </p:set>
                                    <p:animEffect filter="fade" transition="in">
                                      <p:cBhvr>
                                        <p:cTn dur="300"/>
                                        <p:tgtEl>
                                          <p:spTgt spid="99">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11" st="11"/>
                                            </p:txEl>
                                          </p:spTgt>
                                        </p:tgtEl>
                                        <p:attrNameLst>
                                          <p:attrName>style.visibility</p:attrName>
                                        </p:attrNameLst>
                                      </p:cBhvr>
                                      <p:to>
                                        <p:strVal val="visible"/>
                                      </p:to>
                                    </p:set>
                                    <p:animEffect filter="fade" transition="in">
                                      <p:cBhvr>
                                        <p:cTn dur="300"/>
                                        <p:tgtEl>
                                          <p:spTgt spid="99">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Common CSS Selectors (2) - Relationship &amp; States</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onsolas"/>
              <a:buAutoNum type="arabicPeriod" startAt="4"/>
            </a:pPr>
            <a:r>
              <a:rPr lang="en">
                <a:latin typeface="Consolas"/>
                <a:ea typeface="Consolas"/>
                <a:cs typeface="Consolas"/>
                <a:sym typeface="Consolas"/>
              </a:rPr>
              <a:t>And Selector</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sz="1400">
                <a:latin typeface="Consolas"/>
                <a:ea typeface="Consolas"/>
                <a:cs typeface="Consolas"/>
                <a:sym typeface="Consolas"/>
              </a:rPr>
              <a:t>.car, .bike { … }</a:t>
            </a:r>
            <a:endParaRPr sz="1400">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#site_banner, .nav_bar { … }</a:t>
            </a:r>
            <a:endParaRPr>
              <a:latin typeface="Consolas"/>
              <a:ea typeface="Consolas"/>
              <a:cs typeface="Consolas"/>
              <a:sym typeface="Consolas"/>
            </a:endParaRPr>
          </a:p>
          <a:p>
            <a:pPr indent="-342900" lvl="0" marL="457200" rtl="0" algn="l">
              <a:spcBef>
                <a:spcPts val="0"/>
              </a:spcBef>
              <a:spcAft>
                <a:spcPts val="0"/>
              </a:spcAft>
              <a:buSzPts val="1800"/>
              <a:buFont typeface="Consolas"/>
              <a:buAutoNum type="arabicPeriod" startAt="4"/>
            </a:pPr>
            <a:r>
              <a:rPr lang="en">
                <a:latin typeface="Consolas"/>
                <a:ea typeface="Consolas"/>
                <a:cs typeface="Consolas"/>
                <a:sym typeface="Consolas"/>
              </a:rPr>
              <a:t>Child Selector</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ul li { … }</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.nav_bar a { … }</a:t>
            </a:r>
            <a:endParaRPr>
              <a:latin typeface="Consolas"/>
              <a:ea typeface="Consolas"/>
              <a:cs typeface="Consolas"/>
              <a:sym typeface="Consolas"/>
            </a:endParaRPr>
          </a:p>
          <a:p>
            <a:pPr indent="-342900" lvl="0" marL="457200" rtl="0" algn="l">
              <a:spcBef>
                <a:spcPts val="0"/>
              </a:spcBef>
              <a:spcAft>
                <a:spcPts val="0"/>
              </a:spcAft>
              <a:buSzPts val="1800"/>
              <a:buFont typeface="Consolas"/>
              <a:buAutoNum type="arabicPeriod" startAt="4"/>
            </a:pPr>
            <a:r>
              <a:rPr lang="en">
                <a:latin typeface="Consolas"/>
                <a:ea typeface="Consolas"/>
                <a:cs typeface="Consolas"/>
                <a:sym typeface="Consolas"/>
              </a:rPr>
              <a:t>Direct Child Selector</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ul&gt;li { … }</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.nav_bar&gt;a { … }</a:t>
            </a:r>
            <a:endParaRPr>
              <a:latin typeface="Consolas"/>
              <a:ea typeface="Consolas"/>
              <a:cs typeface="Consolas"/>
              <a:sym typeface="Consolas"/>
            </a:endParaRPr>
          </a:p>
          <a:p>
            <a:pPr indent="-342900" lvl="0" marL="457200" rtl="0" algn="l">
              <a:spcBef>
                <a:spcPts val="0"/>
              </a:spcBef>
              <a:spcAft>
                <a:spcPts val="0"/>
              </a:spcAft>
              <a:buSzPts val="1800"/>
              <a:buFont typeface="Consolas"/>
              <a:buAutoNum type="arabicPeriod" startAt="4"/>
            </a:pPr>
            <a:r>
              <a:rPr lang="en">
                <a:latin typeface="Consolas"/>
                <a:ea typeface="Consolas"/>
                <a:cs typeface="Consolas"/>
                <a:sym typeface="Consolas"/>
              </a:rPr>
              <a:t>Pseudo-class</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p:hover { … }</a:t>
            </a:r>
            <a:endParaRPr>
              <a:latin typeface="Consolas"/>
              <a:ea typeface="Consolas"/>
              <a:cs typeface="Consolas"/>
              <a:sym typeface="Consolas"/>
            </a:endParaRPr>
          </a:p>
          <a:p>
            <a:pPr indent="-317500" lvl="1" marL="914400" rtl="0" algn="l">
              <a:spcBef>
                <a:spcPts val="0"/>
              </a:spcBef>
              <a:spcAft>
                <a:spcPts val="0"/>
              </a:spcAft>
              <a:buSzPts val="1400"/>
              <a:buFont typeface="Consolas"/>
              <a:buAutoNum type="alphaLcPeriod"/>
            </a:pPr>
            <a:r>
              <a:rPr lang="en">
                <a:latin typeface="Consolas"/>
                <a:ea typeface="Consolas"/>
                <a:cs typeface="Consolas"/>
                <a:sym typeface="Consolas"/>
              </a:rPr>
              <a:t>a:active { … }</a:t>
            </a:r>
            <a:endParaRPr>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animEffect filter="fade" transition="in">
                                      <p:cBhvr>
                                        <p:cTn dur="300"/>
                                        <p:tgtEl>
                                          <p:spTgt spid="1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animEffect filter="fade" transition="in">
                                      <p:cBhvr>
                                        <p:cTn dur="300"/>
                                        <p:tgtEl>
                                          <p:spTgt spid="1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2" st="2"/>
                                            </p:txEl>
                                          </p:spTgt>
                                        </p:tgtEl>
                                        <p:attrNameLst>
                                          <p:attrName>style.visibility</p:attrName>
                                        </p:attrNameLst>
                                      </p:cBhvr>
                                      <p:to>
                                        <p:strVal val="visible"/>
                                      </p:to>
                                    </p:set>
                                    <p:animEffect filter="fade" transition="in">
                                      <p:cBhvr>
                                        <p:cTn dur="300"/>
                                        <p:tgtEl>
                                          <p:spTgt spid="1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3" st="3"/>
                                            </p:txEl>
                                          </p:spTgt>
                                        </p:tgtEl>
                                        <p:attrNameLst>
                                          <p:attrName>style.visibility</p:attrName>
                                        </p:attrNameLst>
                                      </p:cBhvr>
                                      <p:to>
                                        <p:strVal val="visible"/>
                                      </p:to>
                                    </p:set>
                                    <p:animEffect filter="fade" transition="in">
                                      <p:cBhvr>
                                        <p:cTn dur="300"/>
                                        <p:tgtEl>
                                          <p:spTgt spid="1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4" st="4"/>
                                            </p:txEl>
                                          </p:spTgt>
                                        </p:tgtEl>
                                        <p:attrNameLst>
                                          <p:attrName>style.visibility</p:attrName>
                                        </p:attrNameLst>
                                      </p:cBhvr>
                                      <p:to>
                                        <p:strVal val="visible"/>
                                      </p:to>
                                    </p:set>
                                    <p:animEffect filter="fade" transition="in">
                                      <p:cBhvr>
                                        <p:cTn dur="300"/>
                                        <p:tgtEl>
                                          <p:spTgt spid="10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5" st="5"/>
                                            </p:txEl>
                                          </p:spTgt>
                                        </p:tgtEl>
                                        <p:attrNameLst>
                                          <p:attrName>style.visibility</p:attrName>
                                        </p:attrNameLst>
                                      </p:cBhvr>
                                      <p:to>
                                        <p:strVal val="visible"/>
                                      </p:to>
                                    </p:set>
                                    <p:animEffect filter="fade" transition="in">
                                      <p:cBhvr>
                                        <p:cTn dur="300"/>
                                        <p:tgtEl>
                                          <p:spTgt spid="10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6" st="6"/>
                                            </p:txEl>
                                          </p:spTgt>
                                        </p:tgtEl>
                                        <p:attrNameLst>
                                          <p:attrName>style.visibility</p:attrName>
                                        </p:attrNameLst>
                                      </p:cBhvr>
                                      <p:to>
                                        <p:strVal val="visible"/>
                                      </p:to>
                                    </p:set>
                                    <p:animEffect filter="fade" transition="in">
                                      <p:cBhvr>
                                        <p:cTn dur="300"/>
                                        <p:tgtEl>
                                          <p:spTgt spid="10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7" st="7"/>
                                            </p:txEl>
                                          </p:spTgt>
                                        </p:tgtEl>
                                        <p:attrNameLst>
                                          <p:attrName>style.visibility</p:attrName>
                                        </p:attrNameLst>
                                      </p:cBhvr>
                                      <p:to>
                                        <p:strVal val="visible"/>
                                      </p:to>
                                    </p:set>
                                    <p:animEffect filter="fade" transition="in">
                                      <p:cBhvr>
                                        <p:cTn dur="300"/>
                                        <p:tgtEl>
                                          <p:spTgt spid="10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8" st="8"/>
                                            </p:txEl>
                                          </p:spTgt>
                                        </p:tgtEl>
                                        <p:attrNameLst>
                                          <p:attrName>style.visibility</p:attrName>
                                        </p:attrNameLst>
                                      </p:cBhvr>
                                      <p:to>
                                        <p:strVal val="visible"/>
                                      </p:to>
                                    </p:set>
                                    <p:animEffect filter="fade" transition="in">
                                      <p:cBhvr>
                                        <p:cTn dur="300"/>
                                        <p:tgtEl>
                                          <p:spTgt spid="10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9" st="9"/>
                                            </p:txEl>
                                          </p:spTgt>
                                        </p:tgtEl>
                                        <p:attrNameLst>
                                          <p:attrName>style.visibility</p:attrName>
                                        </p:attrNameLst>
                                      </p:cBhvr>
                                      <p:to>
                                        <p:strVal val="visible"/>
                                      </p:to>
                                    </p:set>
                                    <p:animEffect filter="fade" transition="in">
                                      <p:cBhvr>
                                        <p:cTn dur="300"/>
                                        <p:tgtEl>
                                          <p:spTgt spid="10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10" st="10"/>
                                            </p:txEl>
                                          </p:spTgt>
                                        </p:tgtEl>
                                        <p:attrNameLst>
                                          <p:attrName>style.visibility</p:attrName>
                                        </p:attrNameLst>
                                      </p:cBhvr>
                                      <p:to>
                                        <p:strVal val="visible"/>
                                      </p:to>
                                    </p:set>
                                    <p:animEffect filter="fade" transition="in">
                                      <p:cBhvr>
                                        <p:cTn dur="300"/>
                                        <p:tgtEl>
                                          <p:spTgt spid="10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11" st="11"/>
                                            </p:txEl>
                                          </p:spTgt>
                                        </p:tgtEl>
                                        <p:attrNameLst>
                                          <p:attrName>style.visibility</p:attrName>
                                        </p:attrNameLst>
                                      </p:cBhvr>
                                      <p:to>
                                        <p:strVal val="visible"/>
                                      </p:to>
                                    </p:set>
                                    <p:animEffect filter="fade" transition="in">
                                      <p:cBhvr>
                                        <p:cTn dur="300"/>
                                        <p:tgtEl>
                                          <p:spTgt spid="105">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A detailed list of CSS Selectors is available at</a:t>
            </a:r>
            <a:endParaRPr sz="3000"/>
          </a:p>
        </p:txBody>
      </p:sp>
      <p:sp>
        <p:nvSpPr>
          <p:cNvPr id="111" name="Google Shape;111;p21"/>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http://www.w3schools.com/cssref/css_selectors.asp</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