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B35A6D-56A3-45A6-B4C3-1D9F1E10FD1B}">
  <a:tblStyle styleId="{3BB35A6D-56A3-45A6-B4C3-1D9F1E10F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fb06ccc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fb06ccc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fb06ccc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4fb06ccc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fb06ccc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fb06ccc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fb06ccc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fb06ccc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fb06ccc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fb06ccc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fb06ccc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fb06ccc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962f263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962f263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fb06ccc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4fb06ccc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fb06cc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fb06cc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fb06ccc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fb06ccc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fb06ccc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fb06ccc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fb06ccc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fb06ccc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fb06ccc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fb06ccc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fb06ccc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fb06ccc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fb06ccc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fb06ccc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fb06ccc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fb06ccc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hyperlink" Target="https://www.w3schools.com/cssref/css3_pr_transform.as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Cont.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Full Stack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Positioning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It’s a big deal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Positioning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Positioning is usually the hardest part in CSS. Actual position of an element is affected by: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margin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position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float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transform</a:t>
            </a:r>
            <a:endParaRPr i="1"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Positioning is usually the hardest part in CSS. Actual position of an element is affected by: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margin </a:t>
            </a:r>
            <a:r>
              <a:rPr lang="en"/>
              <a:t>- push the element away from other contents.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position</a:t>
            </a:r>
            <a:r>
              <a:rPr lang="en"/>
              <a:t> - put the element somewhere.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float </a:t>
            </a:r>
            <a:r>
              <a:rPr lang="en"/>
              <a:t>- warp the lines of current html document around the element.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transform</a:t>
            </a:r>
            <a:r>
              <a:rPr lang="en"/>
              <a:t> - transform the element based on its current state.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311700" y="3436282"/>
            <a:ext cx="8520600" cy="11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Each of them is easy enough to understand, but the only way to understand how they work together is through </a:t>
            </a:r>
            <a:r>
              <a:rPr i="1" lang="en" u="sng"/>
              <a:t>practice</a:t>
            </a:r>
            <a:r>
              <a:rPr lang="en"/>
              <a:t>. Reading won’t get you far.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10045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Rule of thumb for CSS positioning</a:t>
            </a:r>
            <a:endParaRPr sz="4400"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311700" y="26908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Never combine more than 2 positioning methods in the same element!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</a:t>
            </a:r>
            <a:r>
              <a:rPr i="1" lang="en"/>
              <a:t>position </a:t>
            </a:r>
            <a:r>
              <a:rPr lang="en"/>
              <a:t>property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1700" y="1017450"/>
            <a:ext cx="8520600" cy="3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i="1" lang="en"/>
              <a:t>position </a:t>
            </a:r>
            <a:r>
              <a:rPr lang="en"/>
              <a:t>property affect the meaning of its 4 related positioning properties: </a:t>
            </a:r>
            <a:r>
              <a:rPr i="1" lang="en"/>
              <a:t>top, right, bottom </a:t>
            </a:r>
            <a:r>
              <a:rPr lang="en"/>
              <a:t>and </a:t>
            </a:r>
            <a:r>
              <a:rPr i="1" lang="en"/>
              <a:t>left.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There are 4 different values: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position: static</a:t>
            </a:r>
            <a:r>
              <a:rPr i="1" lang="en"/>
              <a:t> </a:t>
            </a:r>
            <a:r>
              <a:rPr lang="en"/>
              <a:t>- default value of all elements. The browser decides where to place the element.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position: relative</a:t>
            </a:r>
            <a:r>
              <a:rPr lang="en"/>
              <a:t> - </a:t>
            </a:r>
            <a:r>
              <a:rPr i="1" lang="en"/>
              <a:t>top, right, bottom </a:t>
            </a:r>
            <a:r>
              <a:rPr lang="en"/>
              <a:t>and </a:t>
            </a:r>
            <a:r>
              <a:rPr i="1" lang="en"/>
              <a:t>left </a:t>
            </a:r>
            <a:r>
              <a:rPr lang="en"/>
              <a:t>determine how the element is placed relative to </a:t>
            </a:r>
            <a:r>
              <a:rPr lang="en" u="sng"/>
              <a:t>its static position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position: fixed</a:t>
            </a:r>
            <a:r>
              <a:rPr i="1" lang="en"/>
              <a:t> </a:t>
            </a:r>
            <a:r>
              <a:rPr lang="en"/>
              <a:t>- </a:t>
            </a:r>
            <a:r>
              <a:rPr i="1" lang="en"/>
              <a:t>top, right, bottom </a:t>
            </a:r>
            <a:r>
              <a:rPr lang="en"/>
              <a:t>and </a:t>
            </a:r>
            <a:r>
              <a:rPr i="1" lang="en"/>
              <a:t>left </a:t>
            </a:r>
            <a:r>
              <a:rPr lang="en"/>
              <a:t>determine how the element is placed relative to </a:t>
            </a:r>
            <a:r>
              <a:rPr lang="en" u="sng"/>
              <a:t>the browser’s window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position: absolute</a:t>
            </a:r>
            <a:r>
              <a:rPr i="1" lang="en"/>
              <a:t> </a:t>
            </a:r>
            <a:r>
              <a:rPr lang="en"/>
              <a:t>- </a:t>
            </a:r>
            <a:r>
              <a:rPr i="1" lang="en"/>
              <a:t>top, right, bottom </a:t>
            </a:r>
            <a:r>
              <a:rPr lang="en"/>
              <a:t>and </a:t>
            </a:r>
            <a:r>
              <a:rPr i="1" lang="en"/>
              <a:t>left </a:t>
            </a:r>
            <a:r>
              <a:rPr lang="en"/>
              <a:t>determine how the element is placed relative to </a:t>
            </a:r>
            <a:r>
              <a:rPr lang="en" u="sng"/>
              <a:t>its first non-static parent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The </a:t>
            </a:r>
            <a:r>
              <a:rPr i="1" lang="en"/>
              <a:t>float </a:t>
            </a:r>
            <a:r>
              <a:rPr lang="en"/>
              <a:t>property</a:t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311700" y="1152475"/>
            <a:ext cx="404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was originally created to allow elements to break out of the HTML document’s lines.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i="1" lang="en"/>
              <a:t>float</a:t>
            </a:r>
            <a:r>
              <a:rPr lang="en"/>
              <a:t>-ed, the element is removed from the HTML lines, and all subsequent lines get warped around its box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Accepted values are </a:t>
            </a:r>
            <a:r>
              <a:rPr i="1" lang="en"/>
              <a:t>none</a:t>
            </a:r>
            <a:r>
              <a:rPr lang="en"/>
              <a:t>(default)</a:t>
            </a:r>
            <a:r>
              <a:rPr i="1" lang="en"/>
              <a:t>, left </a:t>
            </a:r>
            <a:r>
              <a:rPr lang="en"/>
              <a:t>and</a:t>
            </a:r>
            <a:r>
              <a:rPr i="1" lang="en"/>
              <a:t> right</a:t>
            </a:r>
            <a:r>
              <a:rPr lang="en"/>
              <a:t>.</a:t>
            </a:r>
            <a:endParaRPr/>
          </a:p>
        </p:txBody>
      </p:sp>
      <p:pic>
        <p:nvPicPr>
          <p:cNvPr descr="DmPU8.jpg"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975" y="142125"/>
            <a:ext cx="3409950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/>
          <p:nvPr/>
        </p:nvSpPr>
        <p:spPr>
          <a:xfrm>
            <a:off x="7135947" y="412475"/>
            <a:ext cx="462600" cy="8187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 The </a:t>
            </a:r>
            <a:r>
              <a:rPr i="1" lang="en"/>
              <a:t>float</a:t>
            </a:r>
            <a:r>
              <a:rPr lang="en"/>
              <a:t> property (Cont.)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311700" y="1152475"/>
            <a:ext cx="8520600" cy="3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Sometimes the </a:t>
            </a:r>
            <a:r>
              <a:rPr i="1" lang="en"/>
              <a:t>float</a:t>
            </a:r>
            <a:r>
              <a:rPr lang="en"/>
              <a:t>-ed element might be bigger than its container, causing undesired results. In such case, </a:t>
            </a:r>
            <a:r>
              <a:rPr i="1" lang="en"/>
              <a:t>overflow: auto; </a:t>
            </a:r>
            <a:r>
              <a:rPr lang="en"/>
              <a:t>would come in handy.</a:t>
            </a:r>
            <a:endParaRPr i="1"/>
          </a:p>
        </p:txBody>
      </p:sp>
      <p:sp>
        <p:nvSpPr>
          <p:cNvPr id="197" name="Google Shape;197;p27"/>
          <p:cNvSpPr/>
          <p:nvPr/>
        </p:nvSpPr>
        <p:spPr>
          <a:xfrm>
            <a:off x="187675" y="2426750"/>
            <a:ext cx="3487800" cy="3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 txBox="1"/>
          <p:nvPr/>
        </p:nvSpPr>
        <p:spPr>
          <a:xfrm>
            <a:off x="2653825" y="2426750"/>
            <a:ext cx="1021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Totally SFW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6553944277_c756f2d61e_b.jpg"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50" y="2483300"/>
            <a:ext cx="2390474" cy="15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/>
          <p:nvPr/>
        </p:nvSpPr>
        <p:spPr>
          <a:xfrm>
            <a:off x="5245350" y="2420279"/>
            <a:ext cx="3487800" cy="17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7711500" y="2426750"/>
            <a:ext cx="1021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Totally SFW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6553944277_c756f2d61e_b.jpg"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025" y="2483300"/>
            <a:ext cx="2390474" cy="15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/>
          <p:nvPr/>
        </p:nvSpPr>
        <p:spPr>
          <a:xfrm>
            <a:off x="3947525" y="3119175"/>
            <a:ext cx="925500" cy="25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</a:t>
            </a:r>
            <a:r>
              <a:rPr lang="en"/>
              <a:t>The </a:t>
            </a:r>
            <a:r>
              <a:rPr i="1" lang="en"/>
              <a:t>transform </a:t>
            </a:r>
            <a:r>
              <a:rPr lang="en"/>
              <a:t>property</a:t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311700" y="1152475"/>
            <a:ext cx="8520600" cy="3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</a:t>
            </a:r>
            <a:r>
              <a:rPr i="1" lang="en"/>
              <a:t>transform </a:t>
            </a:r>
            <a:r>
              <a:rPr lang="en"/>
              <a:t>property applies a 2D or 3D transformation to an element. This property allows you to rotate, scale, move, skew, etc., elements.</a:t>
            </a:r>
            <a:endParaRPr i="1"/>
          </a:p>
        </p:txBody>
      </p:sp>
      <p:sp>
        <p:nvSpPr>
          <p:cNvPr id="210" name="Google Shape;210;p28"/>
          <p:cNvSpPr/>
          <p:nvPr/>
        </p:nvSpPr>
        <p:spPr>
          <a:xfrm>
            <a:off x="3808238" y="2766550"/>
            <a:ext cx="925500" cy="25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612" y="2098687"/>
            <a:ext cx="1361199" cy="18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6182862" y="2098688"/>
            <a:ext cx="1361200" cy="181492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/>
        </p:nvSpPr>
        <p:spPr>
          <a:xfrm>
            <a:off x="2801438" y="3372900"/>
            <a:ext cx="29391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element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ransform: rotate(45deg);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418825" y="4474850"/>
            <a:ext cx="8295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More cool stuff:  </a:t>
            </a:r>
            <a:r>
              <a:rPr i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https://www.w3schools.com/cssref/css3_pr_transform.asp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311700" y="6235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Basic animation</a:t>
            </a:r>
            <a:endParaRPr sz="4800"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11700" y="2309850"/>
            <a:ext cx="85206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transition: &lt;property&gt; &lt;duration&gt; &lt;easing&gt; &lt;delay&gt;;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1054601" y="2857700"/>
            <a:ext cx="68331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transition: width 1s linear;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transition: all 0.3s ease-in-out 0.2s;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transition: width .3s linear,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height .4s ease-in .1s;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Summary of Today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“Cascading” in </a:t>
            </a:r>
            <a:r>
              <a:rPr b="1" lang="en"/>
              <a:t>C</a:t>
            </a:r>
            <a:r>
              <a:rPr lang="en"/>
              <a:t>ascading </a:t>
            </a:r>
            <a:r>
              <a:rPr b="1" lang="en"/>
              <a:t>S</a:t>
            </a:r>
            <a:r>
              <a:rPr lang="en"/>
              <a:t>tyle </a:t>
            </a:r>
            <a:r>
              <a:rPr b="1" lang="en"/>
              <a:t>S</a:t>
            </a:r>
            <a:r>
              <a:rPr lang="en"/>
              <a:t>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</a:t>
            </a:r>
            <a:r>
              <a:rPr i="1" lang="en"/>
              <a:t> position</a:t>
            </a:r>
            <a:r>
              <a:rPr lang="en"/>
              <a:t> property.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</a:t>
            </a:r>
            <a:r>
              <a:rPr i="1" lang="en"/>
              <a:t>float</a:t>
            </a:r>
            <a:r>
              <a:rPr lang="en"/>
              <a:t> property.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 animation so your website wouldn’t look like newspaper.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"/>
              <a:t>“Cascading” in CSS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ensures that if 2 or more conflicting rules affect the same element: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1 of them will take effect.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rule chosen is consistent every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do that, CSS “cascade” through a list of defined priorities and always choose the rule with highest priority.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Cascading comes in 2 parts: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555600"/>
            <a:ext cx="4594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1.1 Specificity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391375"/>
            <a:ext cx="3400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Inline styles will always overwrite external styles.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4934100" y="847800"/>
            <a:ext cx="3281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&lt;div style=”background: blue;”&gt;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934100" y="1337675"/>
            <a:ext cx="3281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background: red;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4905900" y="2774875"/>
            <a:ext cx="3337500" cy="157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4905900" y="2774875"/>
            <a:ext cx="33375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Lato"/>
                <a:ea typeface="Lato"/>
                <a:cs typeface="Lato"/>
                <a:sym typeface="Lato"/>
              </a:rPr>
              <a:t>?</a:t>
            </a:r>
            <a:endParaRPr sz="6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4905900" y="2774875"/>
            <a:ext cx="3337500" cy="1575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6367500" y="2243175"/>
            <a:ext cx="414300" cy="38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555600"/>
            <a:ext cx="4594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1.1 Specificity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391375"/>
            <a:ext cx="3400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Inline styles will always overwrite external styles.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Rules with</a:t>
            </a:r>
            <a:r>
              <a:rPr lang="en"/>
              <a:t> higher </a:t>
            </a:r>
            <a:r>
              <a:rPr i="1" lang="en"/>
              <a:t>selector specificity</a:t>
            </a:r>
            <a:r>
              <a:rPr lang="en"/>
              <a:t> </a:t>
            </a:r>
            <a:r>
              <a:rPr lang="en"/>
              <a:t>will overwrite less specific rules.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4934100" y="770150"/>
            <a:ext cx="3281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&lt;div class=”block”&gt;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934100" y="1216250"/>
            <a:ext cx="3281100" cy="14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background: 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div.block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background: 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gray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4905900" y="3233575"/>
            <a:ext cx="3337500" cy="131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4905900" y="3233575"/>
            <a:ext cx="3337500" cy="1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Lato"/>
                <a:ea typeface="Lato"/>
                <a:cs typeface="Lato"/>
                <a:sym typeface="Lato"/>
              </a:rPr>
              <a:t>?</a:t>
            </a:r>
            <a:endParaRPr sz="6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4905900" y="3233575"/>
            <a:ext cx="3337500" cy="1319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6367500" y="2690213"/>
            <a:ext cx="414300" cy="38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90250" y="263925"/>
            <a:ext cx="6738300" cy="8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Specificity Cheatsheet</a:t>
            </a:r>
            <a:endParaRPr sz="3600"/>
          </a:p>
        </p:txBody>
      </p:sp>
      <p:graphicFrame>
        <p:nvGraphicFramePr>
          <p:cNvPr id="102" name="Google Shape;102;p18"/>
          <p:cNvGraphicFramePr/>
          <p:nvPr/>
        </p:nvGraphicFramePr>
        <p:xfrm>
          <a:off x="952500" y="1217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{3BB35A6D-56A3-45A6-B4C3-1D9F1E10FD1B}</a:tableStyleId>
              </a:tblPr>
              <a:tblGrid>
                <a:gridCol w="840450"/>
                <a:gridCol w="3985550"/>
                <a:gridCol w="2413000"/>
              </a:tblGrid>
              <a:tr h="424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Value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Type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Examples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* , relationship selectors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*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&gt;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~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Tagname selectors, pseudo-element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footer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:before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5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Class selectors, Attribute Selectors, pseudo-state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.nav_main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[type=text]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:hover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ID selectors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#banner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#video_player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specificity of each rule is the sum of all its parts’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319500" y="588925"/>
            <a:ext cx="53517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p{...}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h2 small {...}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.nav_main a:hover{...}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#categories_list.fixed li a:active{...}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284725" y="322100"/>
            <a:ext cx="3429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19488" y="952825"/>
            <a:ext cx="3429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795463" y="952825"/>
            <a:ext cx="3429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07788" y="952825"/>
            <a:ext cx="3429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3" name="Google Shape;113;p19"/>
          <p:cNvCxnSpPr/>
          <p:nvPr/>
        </p:nvCxnSpPr>
        <p:spPr>
          <a:xfrm flipH="1">
            <a:off x="456175" y="621250"/>
            <a:ext cx="3300" cy="1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9"/>
          <p:cNvCxnSpPr/>
          <p:nvPr/>
        </p:nvCxnSpPr>
        <p:spPr>
          <a:xfrm flipH="1">
            <a:off x="489300" y="1251925"/>
            <a:ext cx="3300" cy="1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9"/>
          <p:cNvCxnSpPr/>
          <p:nvPr/>
        </p:nvCxnSpPr>
        <p:spPr>
          <a:xfrm flipH="1">
            <a:off x="677600" y="1251925"/>
            <a:ext cx="3300" cy="1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9"/>
          <p:cNvCxnSpPr/>
          <p:nvPr/>
        </p:nvCxnSpPr>
        <p:spPr>
          <a:xfrm flipH="1">
            <a:off x="965275" y="1251925"/>
            <a:ext cx="3300" cy="1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9"/>
          <p:cNvSpPr txBox="1"/>
          <p:nvPr/>
        </p:nvSpPr>
        <p:spPr>
          <a:xfrm>
            <a:off x="587225" y="1583550"/>
            <a:ext cx="4758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1575625" y="1574075"/>
            <a:ext cx="4758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1261713" y="1574075"/>
            <a:ext cx="3429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0" name="Google Shape;120;p19"/>
          <p:cNvCxnSpPr/>
          <p:nvPr/>
        </p:nvCxnSpPr>
        <p:spPr>
          <a:xfrm flipH="1">
            <a:off x="835525" y="1886125"/>
            <a:ext cx="3300" cy="1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9"/>
          <p:cNvCxnSpPr/>
          <p:nvPr/>
        </p:nvCxnSpPr>
        <p:spPr>
          <a:xfrm flipH="1">
            <a:off x="1431525" y="1873175"/>
            <a:ext cx="3300" cy="1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9"/>
          <p:cNvCxnSpPr/>
          <p:nvPr/>
        </p:nvCxnSpPr>
        <p:spPr>
          <a:xfrm flipH="1">
            <a:off x="1803325" y="1873175"/>
            <a:ext cx="3300" cy="1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9"/>
          <p:cNvSpPr txBox="1"/>
          <p:nvPr/>
        </p:nvSpPr>
        <p:spPr>
          <a:xfrm>
            <a:off x="965275" y="2197025"/>
            <a:ext cx="5685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3202650" y="2197013"/>
            <a:ext cx="4758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2578113" y="2197013"/>
            <a:ext cx="3429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2823888" y="2197013"/>
            <a:ext cx="3429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2102325" y="2197013"/>
            <a:ext cx="4758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008300" y="588925"/>
            <a:ext cx="32361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4360950" y="732725"/>
            <a:ext cx="568500" cy="14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4360950" y="1357546"/>
            <a:ext cx="568500" cy="14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4360950" y="1988839"/>
            <a:ext cx="568500" cy="14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4360950" y="2611240"/>
            <a:ext cx="568500" cy="14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5005375" y="1219569"/>
            <a:ext cx="3236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1+0+1 =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5008300" y="1844325"/>
            <a:ext cx="3236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10+1+10 =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21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5008300" y="2473502"/>
            <a:ext cx="3236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100+10+1+1+10 =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122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555600"/>
            <a:ext cx="6075600" cy="5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What if 2 rules have equal specificity?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391375"/>
            <a:ext cx="6075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those cases, whichever rule declared </a:t>
            </a:r>
            <a:r>
              <a:rPr b="1" lang="en"/>
              <a:t>later</a:t>
            </a:r>
            <a:r>
              <a:rPr lang="en"/>
              <a:t> in the rendered style will take control.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464100" y="2088125"/>
            <a:ext cx="2477400" cy="2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div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background: </a:t>
            </a: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orange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div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background: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3374475" y="2879750"/>
            <a:ext cx="757200" cy="36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4931800" y="2404400"/>
            <a:ext cx="3337500" cy="131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4931800" y="2404400"/>
            <a:ext cx="3337500" cy="1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Lato"/>
                <a:ea typeface="Lato"/>
                <a:cs typeface="Lato"/>
                <a:sym typeface="Lato"/>
              </a:rPr>
              <a:t>?</a:t>
            </a:r>
            <a:endParaRPr sz="6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4931800" y="2404400"/>
            <a:ext cx="3337500" cy="131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In practice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414175" y="1099025"/>
            <a:ext cx="3559200" cy="1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&lt;nav class=”menu menu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vertical”&gt;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&lt;span&gt;Item 1&lt;/span&gt;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&lt;span&gt;Item 2&lt;/span&gt;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&lt;span&gt;Item 3&lt;/span&gt;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&lt;span&gt;Item 4&lt;/span&gt;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&lt;/nav&gt;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414175" y="2728000"/>
            <a:ext cx="35592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.menu span{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display: inline-block;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414175" y="3515400"/>
            <a:ext cx="35592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.menu.menu_vertical span{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display: block;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menu.png"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688" y="2807625"/>
            <a:ext cx="40862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nu_vertical.png"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688" y="2807613"/>
            <a:ext cx="94297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