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920" r:id="rId1"/>
  </p:sldMasterIdLst>
  <p:notesMasterIdLst>
    <p:notesMasterId r:id="rId33"/>
  </p:notesMasterIdLst>
  <p:handoutMasterIdLst>
    <p:handoutMasterId r:id="rId34"/>
  </p:handoutMasterIdLst>
  <p:sldIdLst>
    <p:sldId id="325" r:id="rId2"/>
    <p:sldId id="331" r:id="rId3"/>
    <p:sldId id="340" r:id="rId4"/>
    <p:sldId id="329" r:id="rId5"/>
    <p:sldId id="330" r:id="rId6"/>
    <p:sldId id="339" r:id="rId7"/>
    <p:sldId id="337" r:id="rId8"/>
    <p:sldId id="338" r:id="rId9"/>
    <p:sldId id="336" r:id="rId10"/>
    <p:sldId id="335" r:id="rId11"/>
    <p:sldId id="334" r:id="rId12"/>
    <p:sldId id="333" r:id="rId13"/>
    <p:sldId id="343" r:id="rId14"/>
    <p:sldId id="342" r:id="rId15"/>
    <p:sldId id="361" r:id="rId16"/>
    <p:sldId id="359" r:id="rId17"/>
    <p:sldId id="360" r:id="rId18"/>
    <p:sldId id="362" r:id="rId19"/>
    <p:sldId id="341" r:id="rId20"/>
    <p:sldId id="345" r:id="rId21"/>
    <p:sldId id="347" r:id="rId22"/>
    <p:sldId id="346" r:id="rId23"/>
    <p:sldId id="351" r:id="rId24"/>
    <p:sldId id="350" r:id="rId25"/>
    <p:sldId id="353" r:id="rId26"/>
    <p:sldId id="352" r:id="rId27"/>
    <p:sldId id="355" r:id="rId28"/>
    <p:sldId id="354" r:id="rId29"/>
    <p:sldId id="356" r:id="rId30"/>
    <p:sldId id="357" r:id="rId31"/>
    <p:sldId id="358" r:id="rId32"/>
  </p:sldIdLst>
  <p:sldSz cx="9144000" cy="6858000" type="screen4x3"/>
  <p:notesSz cx="6858000" cy="9144000"/>
  <p:custDataLst>
    <p:tags r:id="rId36"/>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837"/>
    <a:srgbClr val="177F8A"/>
    <a:srgbClr val="227A8A"/>
    <a:srgbClr val="186072"/>
    <a:srgbClr val="2A5B87"/>
    <a:srgbClr val="227A8F"/>
    <a:srgbClr val="3973A5"/>
    <a:srgbClr val="295982"/>
    <a:srgbClr val="2E608E"/>
    <a:srgbClr val="3972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7" autoAdjust="0"/>
    <p:restoredTop sz="71812" autoAdjust="0"/>
  </p:normalViewPr>
  <p:slideViewPr>
    <p:cSldViewPr snapToGrid="0" snapToObjects="1">
      <p:cViewPr varScale="1">
        <p:scale>
          <a:sx n="77" d="100"/>
          <a:sy n="77" d="100"/>
        </p:scale>
        <p:origin x="-584" y="-96"/>
      </p:cViewPr>
      <p:guideLst>
        <p:guide orient="horz" pos="2160"/>
        <p:guide pos="2880"/>
      </p:guideLst>
    </p:cSldViewPr>
  </p:slideViewPr>
  <p:outlineViewPr>
    <p:cViewPr>
      <p:scale>
        <a:sx n="33" d="100"/>
        <a:sy n="33" d="100"/>
      </p:scale>
      <p:origin x="0" y="474"/>
    </p:cViewPr>
  </p:outlineViewPr>
  <p:notesTextViewPr>
    <p:cViewPr>
      <p:scale>
        <a:sx n="100" d="100"/>
        <a:sy n="100" d="100"/>
      </p:scale>
      <p:origin x="0" y="0"/>
    </p:cViewPr>
  </p:notesTextViewPr>
  <p:sorterViewPr>
    <p:cViewPr>
      <p:scale>
        <a:sx n="100" d="100"/>
        <a:sy n="100" d="100"/>
      </p:scale>
      <p:origin x="0" y="3568"/>
    </p:cViewPr>
  </p:sorterViewPr>
  <p:notesViewPr>
    <p:cSldViewPr snapToGrid="0" snapToObjects="1">
      <p:cViewPr>
        <p:scale>
          <a:sx n="122" d="100"/>
          <a:sy n="122" d="100"/>
        </p:scale>
        <p:origin x="-1248" y="4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tags" Target="tags/tag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053B36-E459-4699-9118-038C8F52F23D}" type="doc">
      <dgm:prSet loTypeId="urn:microsoft.com/office/officeart/2005/8/layout/cycle5" loCatId="cycle" qsTypeId="urn:microsoft.com/office/officeart/2005/8/quickstyle/simple3" qsCatId="simple" csTypeId="urn:microsoft.com/office/officeart/2005/8/colors/accent1_3" csCatId="accent1" phldr="1"/>
      <dgm:spPr/>
      <dgm:t>
        <a:bodyPr/>
        <a:lstStyle/>
        <a:p>
          <a:endParaRPr lang="en-US"/>
        </a:p>
      </dgm:t>
    </dgm:pt>
    <dgm:pt modelId="{97D4A84A-FD53-4C89-8766-B5C0A5025285}">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Assure</a:t>
          </a:r>
        </a:p>
      </dgm:t>
    </dgm:pt>
    <dgm:pt modelId="{83CF93A1-5BFE-4327-89FC-F3B074DB56BE}" type="parTrans" cxnId="{37BF8AAE-F2D1-47FD-80C7-85A2611AA334}">
      <dgm:prSet/>
      <dgm:spPr/>
      <dgm:t>
        <a:bodyPr/>
        <a:lstStyle/>
        <a:p>
          <a:endParaRPr lang="en-US" sz="1400" b="0"/>
        </a:p>
      </dgm:t>
    </dgm:pt>
    <dgm:pt modelId="{5FD615BE-97D0-4C69-8037-060D7CF45582}" type="sibTrans" cxnId="{37BF8AAE-F2D1-47FD-80C7-85A2611AA334}">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D826B2FE-5AC9-47EE-AEB3-142395FBDE71}">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Preserve</a:t>
          </a:r>
        </a:p>
      </dgm:t>
    </dgm:pt>
    <dgm:pt modelId="{CB1A36D4-FDE9-48F2-98C9-29576A48DEAF}" type="parTrans" cxnId="{BCD343DC-1B85-4FCF-817B-24887D1B3E23}">
      <dgm:prSet/>
      <dgm:spPr/>
      <dgm:t>
        <a:bodyPr/>
        <a:lstStyle/>
        <a:p>
          <a:endParaRPr lang="en-US" sz="1400" b="0"/>
        </a:p>
      </dgm:t>
    </dgm:pt>
    <dgm:pt modelId="{E81A7496-7C34-4DBF-9C3D-D0A2A73191C8}" type="sibTrans" cxnId="{BCD343DC-1B85-4FCF-817B-24887D1B3E23}">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661A4A79-0AAA-4C36-BEAB-A61C849008FA}">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Discover</a:t>
          </a:r>
        </a:p>
      </dgm:t>
    </dgm:pt>
    <dgm:pt modelId="{1B4B79AA-B091-4787-A5DB-5E75A9449EAF}" type="parTrans" cxnId="{6C6D0C39-16F5-4C23-93FF-663C03421B62}">
      <dgm:prSet/>
      <dgm:spPr/>
      <dgm:t>
        <a:bodyPr/>
        <a:lstStyle/>
        <a:p>
          <a:endParaRPr lang="en-US" sz="1400" b="0"/>
        </a:p>
      </dgm:t>
    </dgm:pt>
    <dgm:pt modelId="{F97789DC-0FAD-4C2E-AB9D-457E85023924}" type="sibTrans" cxnId="{6C6D0C39-16F5-4C23-93FF-663C03421B62}">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A8FAAA24-3DB7-4AFE-8D6E-1FF127F6A8FE}">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Integrate</a:t>
          </a:r>
        </a:p>
      </dgm:t>
    </dgm:pt>
    <dgm:pt modelId="{83664775-34AE-41A2-A40A-AEE1DCB28F5A}" type="parTrans" cxnId="{0FEACBE7-9877-46A8-9701-E31093846DBA}">
      <dgm:prSet/>
      <dgm:spPr/>
      <dgm:t>
        <a:bodyPr/>
        <a:lstStyle/>
        <a:p>
          <a:endParaRPr lang="en-US" sz="1400" b="0"/>
        </a:p>
      </dgm:t>
    </dgm:pt>
    <dgm:pt modelId="{8ED530B9-2AE0-4731-B182-B27C1D10B60C}" type="sibTrans" cxnId="{0FEACBE7-9877-46A8-9701-E31093846DBA}">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78A95A28-5B18-4CAB-A8F7-FCAAA6066699}">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Analyze</a:t>
          </a:r>
        </a:p>
      </dgm:t>
    </dgm:pt>
    <dgm:pt modelId="{6BE8ECF0-24C5-40B1-9F35-926034AD3A7E}" type="parTrans" cxnId="{DDE8938D-9B46-4EEC-9D74-69D38C6AE27D}">
      <dgm:prSet/>
      <dgm:spPr/>
      <dgm:t>
        <a:bodyPr/>
        <a:lstStyle/>
        <a:p>
          <a:endParaRPr lang="en-US" sz="1400" b="0"/>
        </a:p>
      </dgm:t>
    </dgm:pt>
    <dgm:pt modelId="{DA16D8F2-7AA0-43B2-99A1-9E110743886E}" type="sibTrans" cxnId="{DDE8938D-9B46-4EEC-9D74-69D38C6AE27D}">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4AD66445-1D35-5E4B-97CB-F1868A81F976}">
      <dgm:prSet phldrT="[Tex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Plan</a:t>
          </a:r>
          <a:endParaRPr lang="en-US" sz="2000" dirty="0">
            <a:solidFill>
              <a:srgbClr val="186072"/>
            </a:solidFill>
          </a:endParaRPr>
        </a:p>
      </dgm:t>
    </dgm:pt>
    <dgm:pt modelId="{D6E6296C-8865-CD45-8B84-2CE77AEEFEAD}" type="parTrans" cxnId="{6FA06DDC-0F38-DE42-863F-EB8F7A4572BE}">
      <dgm:prSet/>
      <dgm:spPr/>
      <dgm:t>
        <a:bodyPr/>
        <a:lstStyle/>
        <a:p>
          <a:endParaRPr lang="en-US" sz="1400" b="0"/>
        </a:p>
      </dgm:t>
    </dgm:pt>
    <dgm:pt modelId="{03570386-4604-4B40-84F0-E9CB1E7DA604}" type="sibTrans" cxnId="{6FA06DDC-0F38-DE42-863F-EB8F7A4572BE}">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CA9A9111-DB94-5549-9608-EEE6A3A2D980}">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Describe</a:t>
          </a:r>
          <a:endParaRPr lang="en-US" sz="2000" b="1" dirty="0">
            <a:solidFill>
              <a:srgbClr val="186072"/>
            </a:solidFill>
          </a:endParaRPr>
        </a:p>
      </dgm:t>
    </dgm:pt>
    <dgm:pt modelId="{C02256F6-1491-DF41-85E7-7AB4145834E4}" type="parTrans" cxnId="{669CCB14-E5B8-CC48-BF1D-459F50D6BB21}">
      <dgm:prSet/>
      <dgm:spPr/>
      <dgm:t>
        <a:bodyPr/>
        <a:lstStyle/>
        <a:p>
          <a:endParaRPr lang="en-US" sz="1400" b="0"/>
        </a:p>
      </dgm:t>
    </dgm:pt>
    <dgm:pt modelId="{99C07F7C-24F7-F44B-8AEB-A4EC5174B3B9}" type="sibTrans" cxnId="{669CCB14-E5B8-CC48-BF1D-459F50D6BB21}">
      <dgm:prSet/>
      <dgm:spPr>
        <a:ln w="28575" cap="flat" cmpd="sng" algn="ctr">
          <a:solidFill>
            <a:srgbClr val="186072"/>
          </a:solidFill>
          <a:prstDash val="solid"/>
          <a:round/>
          <a:headEnd type="none" w="med" len="med"/>
          <a:tailEnd type="arrow" w="med" len="med"/>
        </a:ln>
      </dgm:spPr>
      <dgm:t>
        <a:bodyPr/>
        <a:lstStyle/>
        <a:p>
          <a:endParaRPr lang="en-US" sz="1400" b="0"/>
        </a:p>
      </dgm:t>
    </dgm:pt>
    <dgm:pt modelId="{167BEB73-3A00-7345-985F-605B40EEBA4D}">
      <dgm:prSet phldrT="[Tex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Collect</a:t>
          </a:r>
          <a:endParaRPr lang="en-US" sz="2000" dirty="0">
            <a:solidFill>
              <a:srgbClr val="186072"/>
            </a:solidFill>
          </a:endParaRPr>
        </a:p>
      </dgm:t>
    </dgm:pt>
    <dgm:pt modelId="{DAAA6469-0CAE-2B4A-86DE-BE4B0168B09C}" type="parTrans" cxnId="{D60B4FF1-27EE-5447-9766-00F07C82332B}">
      <dgm:prSet/>
      <dgm:spPr/>
      <dgm:t>
        <a:bodyPr/>
        <a:lstStyle/>
        <a:p>
          <a:endParaRPr lang="en-US"/>
        </a:p>
      </dgm:t>
    </dgm:pt>
    <dgm:pt modelId="{16A220BF-2A6B-A246-BD86-15A7663B08AE}" type="sibTrans" cxnId="{D60B4FF1-27EE-5447-9766-00F07C82332B}">
      <dgm:prSet/>
      <dgm:spPr>
        <a:solidFill>
          <a:schemeClr val="accent1"/>
        </a:solidFill>
        <a:ln w="28575">
          <a:solidFill>
            <a:srgbClr val="186072"/>
          </a:solidFill>
        </a:ln>
      </dgm:spPr>
      <dgm:t>
        <a:bodyPr/>
        <a:lstStyle/>
        <a:p>
          <a:endParaRPr lang="en-US"/>
        </a:p>
      </dgm:t>
    </dgm:pt>
    <dgm:pt modelId="{6A20FEC1-C6EF-4469-886F-1FB4E4E06963}" type="pres">
      <dgm:prSet presAssocID="{65053B36-E459-4699-9118-038C8F52F23D}" presName="cycle" presStyleCnt="0">
        <dgm:presLayoutVars>
          <dgm:dir/>
          <dgm:resizeHandles val="exact"/>
        </dgm:presLayoutVars>
      </dgm:prSet>
      <dgm:spPr/>
      <dgm:t>
        <a:bodyPr/>
        <a:lstStyle/>
        <a:p>
          <a:endParaRPr lang="en-US"/>
        </a:p>
      </dgm:t>
    </dgm:pt>
    <dgm:pt modelId="{F21E2F18-F043-2846-95DB-CBAA147D529B}" type="pres">
      <dgm:prSet presAssocID="{4AD66445-1D35-5E4B-97CB-F1868A81F976}" presName="node" presStyleLbl="node1" presStyleIdx="0" presStyleCnt="8" custScaleX="127875" custScaleY="74911">
        <dgm:presLayoutVars>
          <dgm:bulletEnabled val="1"/>
        </dgm:presLayoutVars>
      </dgm:prSet>
      <dgm:spPr/>
      <dgm:t>
        <a:bodyPr/>
        <a:lstStyle/>
        <a:p>
          <a:endParaRPr lang="en-US"/>
        </a:p>
      </dgm:t>
    </dgm:pt>
    <dgm:pt modelId="{3DAA6B48-225A-4840-B4FD-B5777A24A577}" type="pres">
      <dgm:prSet presAssocID="{4AD66445-1D35-5E4B-97CB-F1868A81F976}" presName="spNode" presStyleCnt="0"/>
      <dgm:spPr/>
      <dgm:t>
        <a:bodyPr/>
        <a:lstStyle/>
        <a:p>
          <a:endParaRPr lang="en-US"/>
        </a:p>
      </dgm:t>
    </dgm:pt>
    <dgm:pt modelId="{8864FD29-B527-0A45-AF38-136A7CA3EA73}" type="pres">
      <dgm:prSet presAssocID="{03570386-4604-4B40-84F0-E9CB1E7DA604}" presName="sibTrans" presStyleLbl="sibTrans1D1" presStyleIdx="0" presStyleCnt="8"/>
      <dgm:spPr/>
      <dgm:t>
        <a:bodyPr/>
        <a:lstStyle/>
        <a:p>
          <a:endParaRPr lang="en-US"/>
        </a:p>
      </dgm:t>
    </dgm:pt>
    <dgm:pt modelId="{9ED3D520-3DE0-864B-ACAB-5B591616A6D9}" type="pres">
      <dgm:prSet presAssocID="{167BEB73-3A00-7345-985F-605B40EEBA4D}" presName="node" presStyleLbl="node1" presStyleIdx="1" presStyleCnt="8" custScaleX="127644" custScaleY="74877">
        <dgm:presLayoutVars>
          <dgm:bulletEnabled val="1"/>
        </dgm:presLayoutVars>
      </dgm:prSet>
      <dgm:spPr/>
      <dgm:t>
        <a:bodyPr/>
        <a:lstStyle/>
        <a:p>
          <a:endParaRPr lang="en-US"/>
        </a:p>
      </dgm:t>
    </dgm:pt>
    <dgm:pt modelId="{C1125BC2-4A5A-5C43-8663-E2876B3EEBFA}" type="pres">
      <dgm:prSet presAssocID="{167BEB73-3A00-7345-985F-605B40EEBA4D}" presName="spNode" presStyleCnt="0"/>
      <dgm:spPr/>
      <dgm:t>
        <a:bodyPr/>
        <a:lstStyle/>
        <a:p>
          <a:endParaRPr lang="en-US"/>
        </a:p>
      </dgm:t>
    </dgm:pt>
    <dgm:pt modelId="{3BACACFC-1124-AF4D-BBB2-76FDB50352A6}" type="pres">
      <dgm:prSet presAssocID="{16A220BF-2A6B-A246-BD86-15A7663B08AE}" presName="sibTrans" presStyleLbl="sibTrans1D1" presStyleIdx="1" presStyleCnt="8"/>
      <dgm:spPr/>
      <dgm:t>
        <a:bodyPr/>
        <a:lstStyle/>
        <a:p>
          <a:endParaRPr lang="en-US"/>
        </a:p>
      </dgm:t>
    </dgm:pt>
    <dgm:pt modelId="{F0A86B52-E2FF-4D63-93A1-E61D8377C34A}" type="pres">
      <dgm:prSet presAssocID="{97D4A84A-FD53-4C89-8766-B5C0A5025285}" presName="node" presStyleLbl="node1" presStyleIdx="2" presStyleCnt="8" custScaleX="127875" custScaleY="74911">
        <dgm:presLayoutVars>
          <dgm:bulletEnabled val="1"/>
        </dgm:presLayoutVars>
      </dgm:prSet>
      <dgm:spPr/>
      <dgm:t>
        <a:bodyPr/>
        <a:lstStyle/>
        <a:p>
          <a:endParaRPr lang="en-US"/>
        </a:p>
      </dgm:t>
    </dgm:pt>
    <dgm:pt modelId="{FDCC661F-5906-4C2E-95FD-42BD7C141BE9}" type="pres">
      <dgm:prSet presAssocID="{97D4A84A-FD53-4C89-8766-B5C0A5025285}" presName="spNode" presStyleCnt="0"/>
      <dgm:spPr/>
      <dgm:t>
        <a:bodyPr/>
        <a:lstStyle/>
        <a:p>
          <a:endParaRPr lang="en-US"/>
        </a:p>
      </dgm:t>
    </dgm:pt>
    <dgm:pt modelId="{A9CD118D-5A7B-4B7B-BEB0-016F1E217120}" type="pres">
      <dgm:prSet presAssocID="{5FD615BE-97D0-4C69-8037-060D7CF45582}" presName="sibTrans" presStyleLbl="sibTrans1D1" presStyleIdx="2" presStyleCnt="8"/>
      <dgm:spPr/>
      <dgm:t>
        <a:bodyPr/>
        <a:lstStyle/>
        <a:p>
          <a:endParaRPr lang="en-US"/>
        </a:p>
      </dgm:t>
    </dgm:pt>
    <dgm:pt modelId="{4BA36C64-20B8-A14E-8759-154A58F6D6C3}" type="pres">
      <dgm:prSet presAssocID="{CA9A9111-DB94-5549-9608-EEE6A3A2D980}" presName="node" presStyleLbl="node1" presStyleIdx="3" presStyleCnt="8" custScaleX="127875" custScaleY="74911">
        <dgm:presLayoutVars>
          <dgm:bulletEnabled val="1"/>
        </dgm:presLayoutVars>
      </dgm:prSet>
      <dgm:spPr/>
      <dgm:t>
        <a:bodyPr/>
        <a:lstStyle/>
        <a:p>
          <a:endParaRPr lang="en-US"/>
        </a:p>
      </dgm:t>
    </dgm:pt>
    <dgm:pt modelId="{6C64C368-C8AD-DC46-9E87-FF501AEF864A}" type="pres">
      <dgm:prSet presAssocID="{CA9A9111-DB94-5549-9608-EEE6A3A2D980}" presName="spNode" presStyleCnt="0"/>
      <dgm:spPr/>
      <dgm:t>
        <a:bodyPr/>
        <a:lstStyle/>
        <a:p>
          <a:endParaRPr lang="en-US"/>
        </a:p>
      </dgm:t>
    </dgm:pt>
    <dgm:pt modelId="{6A2CC0A6-BC38-5041-A60B-0DABCA6762C7}" type="pres">
      <dgm:prSet presAssocID="{99C07F7C-24F7-F44B-8AEB-A4EC5174B3B9}" presName="sibTrans" presStyleLbl="sibTrans1D1" presStyleIdx="3" presStyleCnt="8"/>
      <dgm:spPr/>
      <dgm:t>
        <a:bodyPr/>
        <a:lstStyle/>
        <a:p>
          <a:endParaRPr lang="en-US"/>
        </a:p>
      </dgm:t>
    </dgm:pt>
    <dgm:pt modelId="{1E7C3E94-8CB6-456F-B0D4-B3FA407A51A6}" type="pres">
      <dgm:prSet presAssocID="{D826B2FE-5AC9-47EE-AEB3-142395FBDE71}" presName="node" presStyleLbl="node1" presStyleIdx="4" presStyleCnt="8" custScaleX="127875" custScaleY="74911">
        <dgm:presLayoutVars>
          <dgm:bulletEnabled val="1"/>
        </dgm:presLayoutVars>
      </dgm:prSet>
      <dgm:spPr/>
      <dgm:t>
        <a:bodyPr/>
        <a:lstStyle/>
        <a:p>
          <a:endParaRPr lang="en-US"/>
        </a:p>
      </dgm:t>
    </dgm:pt>
    <dgm:pt modelId="{E838B6B8-75DF-4528-9C2A-BB7A7D07CE89}" type="pres">
      <dgm:prSet presAssocID="{D826B2FE-5AC9-47EE-AEB3-142395FBDE71}" presName="spNode" presStyleCnt="0"/>
      <dgm:spPr/>
      <dgm:t>
        <a:bodyPr/>
        <a:lstStyle/>
        <a:p>
          <a:endParaRPr lang="en-US"/>
        </a:p>
      </dgm:t>
    </dgm:pt>
    <dgm:pt modelId="{0FD4A519-10D4-4EE7-AC3E-EBD7D85740E2}" type="pres">
      <dgm:prSet presAssocID="{E81A7496-7C34-4DBF-9C3D-D0A2A73191C8}" presName="sibTrans" presStyleLbl="sibTrans1D1" presStyleIdx="4" presStyleCnt="8"/>
      <dgm:spPr/>
      <dgm:t>
        <a:bodyPr/>
        <a:lstStyle/>
        <a:p>
          <a:endParaRPr lang="en-US"/>
        </a:p>
      </dgm:t>
    </dgm:pt>
    <dgm:pt modelId="{25E735C8-6CA7-48F9-B4AF-4D9B92978769}" type="pres">
      <dgm:prSet presAssocID="{661A4A79-0AAA-4C36-BEAB-A61C849008FA}" presName="node" presStyleLbl="node1" presStyleIdx="5" presStyleCnt="8" custScaleX="127875" custScaleY="74911">
        <dgm:presLayoutVars>
          <dgm:bulletEnabled val="1"/>
        </dgm:presLayoutVars>
      </dgm:prSet>
      <dgm:spPr/>
      <dgm:t>
        <a:bodyPr/>
        <a:lstStyle/>
        <a:p>
          <a:endParaRPr lang="en-US"/>
        </a:p>
      </dgm:t>
    </dgm:pt>
    <dgm:pt modelId="{EC522338-C25D-4866-ABF3-7A3BB86AF8C6}" type="pres">
      <dgm:prSet presAssocID="{661A4A79-0AAA-4C36-BEAB-A61C849008FA}" presName="spNode" presStyleCnt="0"/>
      <dgm:spPr/>
      <dgm:t>
        <a:bodyPr/>
        <a:lstStyle/>
        <a:p>
          <a:endParaRPr lang="en-US"/>
        </a:p>
      </dgm:t>
    </dgm:pt>
    <dgm:pt modelId="{7DFDE678-6B1C-4BBC-A38E-46FB50420688}" type="pres">
      <dgm:prSet presAssocID="{F97789DC-0FAD-4C2E-AB9D-457E85023924}" presName="sibTrans" presStyleLbl="sibTrans1D1" presStyleIdx="5" presStyleCnt="8"/>
      <dgm:spPr/>
      <dgm:t>
        <a:bodyPr/>
        <a:lstStyle/>
        <a:p>
          <a:endParaRPr lang="en-US"/>
        </a:p>
      </dgm:t>
    </dgm:pt>
    <dgm:pt modelId="{E2536CDD-7DBF-4C6B-85BF-882FE6A71FDF}" type="pres">
      <dgm:prSet presAssocID="{A8FAAA24-3DB7-4AFE-8D6E-1FF127F6A8FE}" presName="node" presStyleLbl="node1" presStyleIdx="6" presStyleCnt="8" custScaleX="127875" custScaleY="74911">
        <dgm:presLayoutVars>
          <dgm:bulletEnabled val="1"/>
        </dgm:presLayoutVars>
      </dgm:prSet>
      <dgm:spPr/>
      <dgm:t>
        <a:bodyPr/>
        <a:lstStyle/>
        <a:p>
          <a:endParaRPr lang="en-US"/>
        </a:p>
      </dgm:t>
    </dgm:pt>
    <dgm:pt modelId="{6D500B74-16A3-4CA0-A0E3-C2CBAAB4F994}" type="pres">
      <dgm:prSet presAssocID="{A8FAAA24-3DB7-4AFE-8D6E-1FF127F6A8FE}" presName="spNode" presStyleCnt="0"/>
      <dgm:spPr/>
      <dgm:t>
        <a:bodyPr/>
        <a:lstStyle/>
        <a:p>
          <a:endParaRPr lang="en-US"/>
        </a:p>
      </dgm:t>
    </dgm:pt>
    <dgm:pt modelId="{049616A8-A793-4C77-8E33-8F4622C118F7}" type="pres">
      <dgm:prSet presAssocID="{8ED530B9-2AE0-4731-B182-B27C1D10B60C}" presName="sibTrans" presStyleLbl="sibTrans1D1" presStyleIdx="6" presStyleCnt="8"/>
      <dgm:spPr/>
      <dgm:t>
        <a:bodyPr/>
        <a:lstStyle/>
        <a:p>
          <a:endParaRPr lang="en-US"/>
        </a:p>
      </dgm:t>
    </dgm:pt>
    <dgm:pt modelId="{3204064E-86B9-4A1D-AC40-6B3607D41628}" type="pres">
      <dgm:prSet presAssocID="{78A95A28-5B18-4CAB-A8F7-FCAAA6066699}" presName="node" presStyleLbl="node1" presStyleIdx="7" presStyleCnt="8" custScaleX="127875" custScaleY="74911">
        <dgm:presLayoutVars>
          <dgm:bulletEnabled val="1"/>
        </dgm:presLayoutVars>
      </dgm:prSet>
      <dgm:spPr/>
      <dgm:t>
        <a:bodyPr/>
        <a:lstStyle/>
        <a:p>
          <a:endParaRPr lang="en-US"/>
        </a:p>
      </dgm:t>
    </dgm:pt>
    <dgm:pt modelId="{285E9CCE-C7D2-4139-86F0-64E7E1C35BC1}" type="pres">
      <dgm:prSet presAssocID="{78A95A28-5B18-4CAB-A8F7-FCAAA6066699}" presName="spNode" presStyleCnt="0"/>
      <dgm:spPr/>
      <dgm:t>
        <a:bodyPr/>
        <a:lstStyle/>
        <a:p>
          <a:endParaRPr lang="en-US"/>
        </a:p>
      </dgm:t>
    </dgm:pt>
    <dgm:pt modelId="{19FF4228-BCF6-4DBF-AEE0-CF82A986A726}" type="pres">
      <dgm:prSet presAssocID="{DA16D8F2-7AA0-43B2-99A1-9E110743886E}" presName="sibTrans" presStyleLbl="sibTrans1D1" presStyleIdx="7" presStyleCnt="8"/>
      <dgm:spPr/>
      <dgm:t>
        <a:bodyPr/>
        <a:lstStyle/>
        <a:p>
          <a:endParaRPr lang="en-US"/>
        </a:p>
      </dgm:t>
    </dgm:pt>
  </dgm:ptLst>
  <dgm:cxnLst>
    <dgm:cxn modelId="{FF5B6A75-2579-468E-9433-CCFAE5E9BDE6}" type="presOf" srcId="{DA16D8F2-7AA0-43B2-99A1-9E110743886E}" destId="{19FF4228-BCF6-4DBF-AEE0-CF82A986A726}" srcOrd="0" destOrd="0" presId="urn:microsoft.com/office/officeart/2005/8/layout/cycle5"/>
    <dgm:cxn modelId="{37BF8AAE-F2D1-47FD-80C7-85A2611AA334}" srcId="{65053B36-E459-4699-9118-038C8F52F23D}" destId="{97D4A84A-FD53-4C89-8766-B5C0A5025285}" srcOrd="2" destOrd="0" parTransId="{83CF93A1-5BFE-4327-89FC-F3B074DB56BE}" sibTransId="{5FD615BE-97D0-4C69-8037-060D7CF45582}"/>
    <dgm:cxn modelId="{E68DD861-0A35-490E-A328-30FF4D66BCF9}" type="presOf" srcId="{16A220BF-2A6B-A246-BD86-15A7663B08AE}" destId="{3BACACFC-1124-AF4D-BBB2-76FDB50352A6}" srcOrd="0" destOrd="0" presId="urn:microsoft.com/office/officeart/2005/8/layout/cycle5"/>
    <dgm:cxn modelId="{832CB5FC-40F0-47E3-9A69-8ABDECA0FEBB}" type="presOf" srcId="{99C07F7C-24F7-F44B-8AEB-A4EC5174B3B9}" destId="{6A2CC0A6-BC38-5041-A60B-0DABCA6762C7}" srcOrd="0" destOrd="0" presId="urn:microsoft.com/office/officeart/2005/8/layout/cycle5"/>
    <dgm:cxn modelId="{F7DBE9D5-9F88-4949-BA29-D2B6D7975F45}" type="presOf" srcId="{A8FAAA24-3DB7-4AFE-8D6E-1FF127F6A8FE}" destId="{E2536CDD-7DBF-4C6B-85BF-882FE6A71FDF}" srcOrd="0" destOrd="0" presId="urn:microsoft.com/office/officeart/2005/8/layout/cycle5"/>
    <dgm:cxn modelId="{669CCB14-E5B8-CC48-BF1D-459F50D6BB21}" srcId="{65053B36-E459-4699-9118-038C8F52F23D}" destId="{CA9A9111-DB94-5549-9608-EEE6A3A2D980}" srcOrd="3" destOrd="0" parTransId="{C02256F6-1491-DF41-85E7-7AB4145834E4}" sibTransId="{99C07F7C-24F7-F44B-8AEB-A4EC5174B3B9}"/>
    <dgm:cxn modelId="{BCD343DC-1B85-4FCF-817B-24887D1B3E23}" srcId="{65053B36-E459-4699-9118-038C8F52F23D}" destId="{D826B2FE-5AC9-47EE-AEB3-142395FBDE71}" srcOrd="4" destOrd="0" parTransId="{CB1A36D4-FDE9-48F2-98C9-29576A48DEAF}" sibTransId="{E81A7496-7C34-4DBF-9C3D-D0A2A73191C8}"/>
    <dgm:cxn modelId="{5CD3F198-A919-4834-990A-5FA27CB17C90}" type="presOf" srcId="{D826B2FE-5AC9-47EE-AEB3-142395FBDE71}" destId="{1E7C3E94-8CB6-456F-B0D4-B3FA407A51A6}" srcOrd="0" destOrd="0" presId="urn:microsoft.com/office/officeart/2005/8/layout/cycle5"/>
    <dgm:cxn modelId="{0B7D10A1-E18E-42B9-BE89-31A5D7697892}" type="presOf" srcId="{661A4A79-0AAA-4C36-BEAB-A61C849008FA}" destId="{25E735C8-6CA7-48F9-B4AF-4D9B92978769}" srcOrd="0" destOrd="0" presId="urn:microsoft.com/office/officeart/2005/8/layout/cycle5"/>
    <dgm:cxn modelId="{0FEACBE7-9877-46A8-9701-E31093846DBA}" srcId="{65053B36-E459-4699-9118-038C8F52F23D}" destId="{A8FAAA24-3DB7-4AFE-8D6E-1FF127F6A8FE}" srcOrd="6" destOrd="0" parTransId="{83664775-34AE-41A2-A40A-AEE1DCB28F5A}" sibTransId="{8ED530B9-2AE0-4731-B182-B27C1D10B60C}"/>
    <dgm:cxn modelId="{DDE8938D-9B46-4EEC-9D74-69D38C6AE27D}" srcId="{65053B36-E459-4699-9118-038C8F52F23D}" destId="{78A95A28-5B18-4CAB-A8F7-FCAAA6066699}" srcOrd="7" destOrd="0" parTransId="{6BE8ECF0-24C5-40B1-9F35-926034AD3A7E}" sibTransId="{DA16D8F2-7AA0-43B2-99A1-9E110743886E}"/>
    <dgm:cxn modelId="{6A9B2847-D161-4C08-BED1-73E8C8A21284}" type="presOf" srcId="{CA9A9111-DB94-5549-9608-EEE6A3A2D980}" destId="{4BA36C64-20B8-A14E-8759-154A58F6D6C3}" srcOrd="0" destOrd="0" presId="urn:microsoft.com/office/officeart/2005/8/layout/cycle5"/>
    <dgm:cxn modelId="{AAFC529F-665D-4161-8629-9ED06C9306F6}" type="presOf" srcId="{8ED530B9-2AE0-4731-B182-B27C1D10B60C}" destId="{049616A8-A793-4C77-8E33-8F4622C118F7}" srcOrd="0" destOrd="0" presId="urn:microsoft.com/office/officeart/2005/8/layout/cycle5"/>
    <dgm:cxn modelId="{98FEEC2E-0B58-4F3A-AE03-397F1BF3F6C3}" type="presOf" srcId="{03570386-4604-4B40-84F0-E9CB1E7DA604}" destId="{8864FD29-B527-0A45-AF38-136A7CA3EA73}" srcOrd="0" destOrd="0" presId="urn:microsoft.com/office/officeart/2005/8/layout/cycle5"/>
    <dgm:cxn modelId="{86B84186-D7C1-4CD5-B4EF-FC9681935333}" type="presOf" srcId="{4AD66445-1D35-5E4B-97CB-F1868A81F976}" destId="{F21E2F18-F043-2846-95DB-CBAA147D529B}" srcOrd="0" destOrd="0" presId="urn:microsoft.com/office/officeart/2005/8/layout/cycle5"/>
    <dgm:cxn modelId="{8AE7FCF0-572B-45B4-8706-F20BD3EE6742}" type="presOf" srcId="{97D4A84A-FD53-4C89-8766-B5C0A5025285}" destId="{F0A86B52-E2FF-4D63-93A1-E61D8377C34A}" srcOrd="0" destOrd="0" presId="urn:microsoft.com/office/officeart/2005/8/layout/cycle5"/>
    <dgm:cxn modelId="{D60B4FF1-27EE-5447-9766-00F07C82332B}" srcId="{65053B36-E459-4699-9118-038C8F52F23D}" destId="{167BEB73-3A00-7345-985F-605B40EEBA4D}" srcOrd="1" destOrd="0" parTransId="{DAAA6469-0CAE-2B4A-86DE-BE4B0168B09C}" sibTransId="{16A220BF-2A6B-A246-BD86-15A7663B08AE}"/>
    <dgm:cxn modelId="{6FA06DDC-0F38-DE42-863F-EB8F7A4572BE}" srcId="{65053B36-E459-4699-9118-038C8F52F23D}" destId="{4AD66445-1D35-5E4B-97CB-F1868A81F976}" srcOrd="0" destOrd="0" parTransId="{D6E6296C-8865-CD45-8B84-2CE77AEEFEAD}" sibTransId="{03570386-4604-4B40-84F0-E9CB1E7DA604}"/>
    <dgm:cxn modelId="{F04337F0-0064-49DB-AA23-7410EFEBE010}" type="presOf" srcId="{E81A7496-7C34-4DBF-9C3D-D0A2A73191C8}" destId="{0FD4A519-10D4-4EE7-AC3E-EBD7D85740E2}" srcOrd="0" destOrd="0" presId="urn:microsoft.com/office/officeart/2005/8/layout/cycle5"/>
    <dgm:cxn modelId="{B5BC668F-6986-4C30-A89C-D29D816A7FE4}" type="presOf" srcId="{78A95A28-5B18-4CAB-A8F7-FCAAA6066699}" destId="{3204064E-86B9-4A1D-AC40-6B3607D41628}" srcOrd="0" destOrd="0" presId="urn:microsoft.com/office/officeart/2005/8/layout/cycle5"/>
    <dgm:cxn modelId="{1CA478E0-7B84-4B89-8D06-4DC510CF2FD2}" type="presOf" srcId="{65053B36-E459-4699-9118-038C8F52F23D}" destId="{6A20FEC1-C6EF-4469-886F-1FB4E4E06963}" srcOrd="0" destOrd="0" presId="urn:microsoft.com/office/officeart/2005/8/layout/cycle5"/>
    <dgm:cxn modelId="{2D7E823C-981E-43A8-8F0F-0F1E4F1EFC0F}" type="presOf" srcId="{5FD615BE-97D0-4C69-8037-060D7CF45582}" destId="{A9CD118D-5A7B-4B7B-BEB0-016F1E217120}" srcOrd="0" destOrd="0" presId="urn:microsoft.com/office/officeart/2005/8/layout/cycle5"/>
    <dgm:cxn modelId="{C57AD339-F80A-4A07-951C-778FDAE65701}" type="presOf" srcId="{167BEB73-3A00-7345-985F-605B40EEBA4D}" destId="{9ED3D520-3DE0-864B-ACAB-5B591616A6D9}" srcOrd="0" destOrd="0" presId="urn:microsoft.com/office/officeart/2005/8/layout/cycle5"/>
    <dgm:cxn modelId="{2B5E0A6D-F575-41A7-ABFE-5940ED368E39}" type="presOf" srcId="{F97789DC-0FAD-4C2E-AB9D-457E85023924}" destId="{7DFDE678-6B1C-4BBC-A38E-46FB50420688}" srcOrd="0" destOrd="0" presId="urn:microsoft.com/office/officeart/2005/8/layout/cycle5"/>
    <dgm:cxn modelId="{6C6D0C39-16F5-4C23-93FF-663C03421B62}" srcId="{65053B36-E459-4699-9118-038C8F52F23D}" destId="{661A4A79-0AAA-4C36-BEAB-A61C849008FA}" srcOrd="5" destOrd="0" parTransId="{1B4B79AA-B091-4787-A5DB-5E75A9449EAF}" sibTransId="{F97789DC-0FAD-4C2E-AB9D-457E85023924}"/>
    <dgm:cxn modelId="{BD0F0BB6-1D2E-4C7B-9847-1CC9BB2C2634}" type="presParOf" srcId="{6A20FEC1-C6EF-4469-886F-1FB4E4E06963}" destId="{F21E2F18-F043-2846-95DB-CBAA147D529B}" srcOrd="0" destOrd="0" presId="urn:microsoft.com/office/officeart/2005/8/layout/cycle5"/>
    <dgm:cxn modelId="{E2FA3200-48E9-4D82-B13C-DFA9D84C27C1}" type="presParOf" srcId="{6A20FEC1-C6EF-4469-886F-1FB4E4E06963}" destId="{3DAA6B48-225A-4840-B4FD-B5777A24A577}" srcOrd="1" destOrd="0" presId="urn:microsoft.com/office/officeart/2005/8/layout/cycle5"/>
    <dgm:cxn modelId="{18E94226-5AD6-4387-A378-C638C870CAC3}" type="presParOf" srcId="{6A20FEC1-C6EF-4469-886F-1FB4E4E06963}" destId="{8864FD29-B527-0A45-AF38-136A7CA3EA73}" srcOrd="2" destOrd="0" presId="urn:microsoft.com/office/officeart/2005/8/layout/cycle5"/>
    <dgm:cxn modelId="{87B25F78-CE72-44ED-AA53-7FE3E8A38B98}" type="presParOf" srcId="{6A20FEC1-C6EF-4469-886F-1FB4E4E06963}" destId="{9ED3D520-3DE0-864B-ACAB-5B591616A6D9}" srcOrd="3" destOrd="0" presId="urn:microsoft.com/office/officeart/2005/8/layout/cycle5"/>
    <dgm:cxn modelId="{798F0227-232E-4850-8117-27D8D9E75E03}" type="presParOf" srcId="{6A20FEC1-C6EF-4469-886F-1FB4E4E06963}" destId="{C1125BC2-4A5A-5C43-8663-E2876B3EEBFA}" srcOrd="4" destOrd="0" presId="urn:microsoft.com/office/officeart/2005/8/layout/cycle5"/>
    <dgm:cxn modelId="{AF03437F-38E4-4C80-8E25-BE6E720EAFAD}" type="presParOf" srcId="{6A20FEC1-C6EF-4469-886F-1FB4E4E06963}" destId="{3BACACFC-1124-AF4D-BBB2-76FDB50352A6}" srcOrd="5" destOrd="0" presId="urn:microsoft.com/office/officeart/2005/8/layout/cycle5"/>
    <dgm:cxn modelId="{80AAACD4-0D35-4CC4-94D7-C6E13FB0C607}" type="presParOf" srcId="{6A20FEC1-C6EF-4469-886F-1FB4E4E06963}" destId="{F0A86B52-E2FF-4D63-93A1-E61D8377C34A}" srcOrd="6" destOrd="0" presId="urn:microsoft.com/office/officeart/2005/8/layout/cycle5"/>
    <dgm:cxn modelId="{2BE80186-E72B-428C-8135-8D4D6FFE8814}" type="presParOf" srcId="{6A20FEC1-C6EF-4469-886F-1FB4E4E06963}" destId="{FDCC661F-5906-4C2E-95FD-42BD7C141BE9}" srcOrd="7" destOrd="0" presId="urn:microsoft.com/office/officeart/2005/8/layout/cycle5"/>
    <dgm:cxn modelId="{4C7A65BF-B278-4AA0-AA29-35D160EE910A}" type="presParOf" srcId="{6A20FEC1-C6EF-4469-886F-1FB4E4E06963}" destId="{A9CD118D-5A7B-4B7B-BEB0-016F1E217120}" srcOrd="8" destOrd="0" presId="urn:microsoft.com/office/officeart/2005/8/layout/cycle5"/>
    <dgm:cxn modelId="{B4265B91-0660-49FE-973E-011B8C462A34}" type="presParOf" srcId="{6A20FEC1-C6EF-4469-886F-1FB4E4E06963}" destId="{4BA36C64-20B8-A14E-8759-154A58F6D6C3}" srcOrd="9" destOrd="0" presId="urn:microsoft.com/office/officeart/2005/8/layout/cycle5"/>
    <dgm:cxn modelId="{D035BFD8-D371-4FD9-8A59-833395209B85}" type="presParOf" srcId="{6A20FEC1-C6EF-4469-886F-1FB4E4E06963}" destId="{6C64C368-C8AD-DC46-9E87-FF501AEF864A}" srcOrd="10" destOrd="0" presId="urn:microsoft.com/office/officeart/2005/8/layout/cycle5"/>
    <dgm:cxn modelId="{2A913613-43DF-4E7A-92AA-750F59BB6FDA}" type="presParOf" srcId="{6A20FEC1-C6EF-4469-886F-1FB4E4E06963}" destId="{6A2CC0A6-BC38-5041-A60B-0DABCA6762C7}" srcOrd="11" destOrd="0" presId="urn:microsoft.com/office/officeart/2005/8/layout/cycle5"/>
    <dgm:cxn modelId="{665369EF-0BD2-4264-A863-1448F11A327B}" type="presParOf" srcId="{6A20FEC1-C6EF-4469-886F-1FB4E4E06963}" destId="{1E7C3E94-8CB6-456F-B0D4-B3FA407A51A6}" srcOrd="12" destOrd="0" presId="urn:microsoft.com/office/officeart/2005/8/layout/cycle5"/>
    <dgm:cxn modelId="{01BEBC3D-2448-44FA-A43F-AC6266186D08}" type="presParOf" srcId="{6A20FEC1-C6EF-4469-886F-1FB4E4E06963}" destId="{E838B6B8-75DF-4528-9C2A-BB7A7D07CE89}" srcOrd="13" destOrd="0" presId="urn:microsoft.com/office/officeart/2005/8/layout/cycle5"/>
    <dgm:cxn modelId="{C3D09353-AC1D-4977-A621-5618001F6933}" type="presParOf" srcId="{6A20FEC1-C6EF-4469-886F-1FB4E4E06963}" destId="{0FD4A519-10D4-4EE7-AC3E-EBD7D85740E2}" srcOrd="14" destOrd="0" presId="urn:microsoft.com/office/officeart/2005/8/layout/cycle5"/>
    <dgm:cxn modelId="{C61962BC-6DFB-4872-B1BB-53DC1AE8CF41}" type="presParOf" srcId="{6A20FEC1-C6EF-4469-886F-1FB4E4E06963}" destId="{25E735C8-6CA7-48F9-B4AF-4D9B92978769}" srcOrd="15" destOrd="0" presId="urn:microsoft.com/office/officeart/2005/8/layout/cycle5"/>
    <dgm:cxn modelId="{847F10CD-A471-433F-8DCD-97D4168D36AA}" type="presParOf" srcId="{6A20FEC1-C6EF-4469-886F-1FB4E4E06963}" destId="{EC522338-C25D-4866-ABF3-7A3BB86AF8C6}" srcOrd="16" destOrd="0" presId="urn:microsoft.com/office/officeart/2005/8/layout/cycle5"/>
    <dgm:cxn modelId="{0E3E4B5E-72F5-4AAE-B12E-F89F101F2294}" type="presParOf" srcId="{6A20FEC1-C6EF-4469-886F-1FB4E4E06963}" destId="{7DFDE678-6B1C-4BBC-A38E-46FB50420688}" srcOrd="17" destOrd="0" presId="urn:microsoft.com/office/officeart/2005/8/layout/cycle5"/>
    <dgm:cxn modelId="{F6037184-68FA-498C-9262-116A97D22CE3}" type="presParOf" srcId="{6A20FEC1-C6EF-4469-886F-1FB4E4E06963}" destId="{E2536CDD-7DBF-4C6B-85BF-882FE6A71FDF}" srcOrd="18" destOrd="0" presId="urn:microsoft.com/office/officeart/2005/8/layout/cycle5"/>
    <dgm:cxn modelId="{76E2CA3B-2970-425C-955D-DA49BA67773D}" type="presParOf" srcId="{6A20FEC1-C6EF-4469-886F-1FB4E4E06963}" destId="{6D500B74-16A3-4CA0-A0E3-C2CBAAB4F994}" srcOrd="19" destOrd="0" presId="urn:microsoft.com/office/officeart/2005/8/layout/cycle5"/>
    <dgm:cxn modelId="{94F43A14-E3ED-4BB3-B210-F805CE62D2C9}" type="presParOf" srcId="{6A20FEC1-C6EF-4469-886F-1FB4E4E06963}" destId="{049616A8-A793-4C77-8E33-8F4622C118F7}" srcOrd="20" destOrd="0" presId="urn:microsoft.com/office/officeart/2005/8/layout/cycle5"/>
    <dgm:cxn modelId="{8BDC4968-56AC-4C33-B43E-4C02A0238494}" type="presParOf" srcId="{6A20FEC1-C6EF-4469-886F-1FB4E4E06963}" destId="{3204064E-86B9-4A1D-AC40-6B3607D41628}" srcOrd="21" destOrd="0" presId="urn:microsoft.com/office/officeart/2005/8/layout/cycle5"/>
    <dgm:cxn modelId="{A5BE0881-4909-4EE2-ABC2-1FF1AA86F59A}" type="presParOf" srcId="{6A20FEC1-C6EF-4469-886F-1FB4E4E06963}" destId="{285E9CCE-C7D2-4139-86F0-64E7E1C35BC1}" srcOrd="22" destOrd="0" presId="urn:microsoft.com/office/officeart/2005/8/layout/cycle5"/>
    <dgm:cxn modelId="{D9920EF4-4A32-4D27-841C-F6849BEFCD67}" type="presParOf" srcId="{6A20FEC1-C6EF-4469-886F-1FB4E4E06963}" destId="{19FF4228-BCF6-4DBF-AEE0-CF82A986A726}" srcOrd="23" destOrd="0" presId="urn:microsoft.com/office/officeart/2005/8/layout/cycle5"/>
  </dgm:cxnLst>
  <dgm:bg>
    <a:noFill/>
    <a:effect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053B36-E459-4699-9118-038C8F52F23D}" type="doc">
      <dgm:prSet loTypeId="urn:microsoft.com/office/officeart/2005/8/layout/cycle5" loCatId="cycle" qsTypeId="urn:microsoft.com/office/officeart/2005/8/quickstyle/simple3" qsCatId="simple" csTypeId="urn:microsoft.com/office/officeart/2005/8/colors/accent1_3" csCatId="accent1" phldr="1"/>
      <dgm:spPr/>
      <dgm:t>
        <a:bodyPr/>
        <a:lstStyle/>
        <a:p>
          <a:endParaRPr lang="en-US"/>
        </a:p>
      </dgm:t>
    </dgm:pt>
    <dgm:pt modelId="{97D4A84A-FD53-4C89-8766-B5C0A5025285}">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Assure</a:t>
          </a:r>
        </a:p>
      </dgm:t>
    </dgm:pt>
    <dgm:pt modelId="{83CF93A1-5BFE-4327-89FC-F3B074DB56BE}" type="parTrans" cxnId="{37BF8AAE-F2D1-47FD-80C7-85A2611AA334}">
      <dgm:prSet/>
      <dgm:spPr/>
      <dgm:t>
        <a:bodyPr/>
        <a:lstStyle/>
        <a:p>
          <a:endParaRPr lang="en-US" sz="1400" b="0"/>
        </a:p>
      </dgm:t>
    </dgm:pt>
    <dgm:pt modelId="{5FD615BE-97D0-4C69-8037-060D7CF45582}" type="sibTrans" cxnId="{37BF8AAE-F2D1-47FD-80C7-85A2611AA334}">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D826B2FE-5AC9-47EE-AEB3-142395FBDE71}">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Preserve</a:t>
          </a:r>
        </a:p>
      </dgm:t>
    </dgm:pt>
    <dgm:pt modelId="{CB1A36D4-FDE9-48F2-98C9-29576A48DEAF}" type="parTrans" cxnId="{BCD343DC-1B85-4FCF-817B-24887D1B3E23}">
      <dgm:prSet/>
      <dgm:spPr/>
      <dgm:t>
        <a:bodyPr/>
        <a:lstStyle/>
        <a:p>
          <a:endParaRPr lang="en-US" sz="1400" b="0"/>
        </a:p>
      </dgm:t>
    </dgm:pt>
    <dgm:pt modelId="{E81A7496-7C34-4DBF-9C3D-D0A2A73191C8}" type="sibTrans" cxnId="{BCD343DC-1B85-4FCF-817B-24887D1B3E23}">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661A4A79-0AAA-4C36-BEAB-A61C849008FA}">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Discover</a:t>
          </a:r>
        </a:p>
      </dgm:t>
    </dgm:pt>
    <dgm:pt modelId="{1B4B79AA-B091-4787-A5DB-5E75A9449EAF}" type="parTrans" cxnId="{6C6D0C39-16F5-4C23-93FF-663C03421B62}">
      <dgm:prSet/>
      <dgm:spPr/>
      <dgm:t>
        <a:bodyPr/>
        <a:lstStyle/>
        <a:p>
          <a:endParaRPr lang="en-US" sz="1400" b="0"/>
        </a:p>
      </dgm:t>
    </dgm:pt>
    <dgm:pt modelId="{F97789DC-0FAD-4C2E-AB9D-457E85023924}" type="sibTrans" cxnId="{6C6D0C39-16F5-4C23-93FF-663C03421B62}">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A8FAAA24-3DB7-4AFE-8D6E-1FF127F6A8FE}">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Integrate</a:t>
          </a:r>
        </a:p>
      </dgm:t>
    </dgm:pt>
    <dgm:pt modelId="{83664775-34AE-41A2-A40A-AEE1DCB28F5A}" type="parTrans" cxnId="{0FEACBE7-9877-46A8-9701-E31093846DBA}">
      <dgm:prSet/>
      <dgm:spPr/>
      <dgm:t>
        <a:bodyPr/>
        <a:lstStyle/>
        <a:p>
          <a:endParaRPr lang="en-US" sz="1400" b="0"/>
        </a:p>
      </dgm:t>
    </dgm:pt>
    <dgm:pt modelId="{8ED530B9-2AE0-4731-B182-B27C1D10B60C}" type="sibTrans" cxnId="{0FEACBE7-9877-46A8-9701-E31093846DBA}">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78A95A28-5B18-4CAB-A8F7-FCAAA6066699}">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Analyze</a:t>
          </a:r>
        </a:p>
      </dgm:t>
    </dgm:pt>
    <dgm:pt modelId="{6BE8ECF0-24C5-40B1-9F35-926034AD3A7E}" type="parTrans" cxnId="{DDE8938D-9B46-4EEC-9D74-69D38C6AE27D}">
      <dgm:prSet/>
      <dgm:spPr/>
      <dgm:t>
        <a:bodyPr/>
        <a:lstStyle/>
        <a:p>
          <a:endParaRPr lang="en-US" sz="1400" b="0"/>
        </a:p>
      </dgm:t>
    </dgm:pt>
    <dgm:pt modelId="{DA16D8F2-7AA0-43B2-99A1-9E110743886E}" type="sibTrans" cxnId="{DDE8938D-9B46-4EEC-9D74-69D38C6AE27D}">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4AD66445-1D35-5E4B-97CB-F1868A81F976}">
      <dgm:prSet phldrT="[Tex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Plan</a:t>
          </a:r>
          <a:endParaRPr lang="en-US" sz="2000" dirty="0">
            <a:solidFill>
              <a:srgbClr val="186072"/>
            </a:solidFill>
          </a:endParaRPr>
        </a:p>
      </dgm:t>
    </dgm:pt>
    <dgm:pt modelId="{D6E6296C-8865-CD45-8B84-2CE77AEEFEAD}" type="parTrans" cxnId="{6FA06DDC-0F38-DE42-863F-EB8F7A4572BE}">
      <dgm:prSet/>
      <dgm:spPr/>
      <dgm:t>
        <a:bodyPr/>
        <a:lstStyle/>
        <a:p>
          <a:endParaRPr lang="en-US" sz="1400" b="0"/>
        </a:p>
      </dgm:t>
    </dgm:pt>
    <dgm:pt modelId="{03570386-4604-4B40-84F0-E9CB1E7DA604}" type="sibTrans" cxnId="{6FA06DDC-0F38-DE42-863F-EB8F7A4572BE}">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CA9A9111-DB94-5549-9608-EEE6A3A2D980}">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Describe</a:t>
          </a:r>
          <a:endParaRPr lang="en-US" sz="2000" b="1" dirty="0">
            <a:solidFill>
              <a:srgbClr val="186072"/>
            </a:solidFill>
          </a:endParaRPr>
        </a:p>
      </dgm:t>
    </dgm:pt>
    <dgm:pt modelId="{C02256F6-1491-DF41-85E7-7AB4145834E4}" type="parTrans" cxnId="{669CCB14-E5B8-CC48-BF1D-459F50D6BB21}">
      <dgm:prSet/>
      <dgm:spPr/>
      <dgm:t>
        <a:bodyPr/>
        <a:lstStyle/>
        <a:p>
          <a:endParaRPr lang="en-US" sz="1400" b="0"/>
        </a:p>
      </dgm:t>
    </dgm:pt>
    <dgm:pt modelId="{99C07F7C-24F7-F44B-8AEB-A4EC5174B3B9}" type="sibTrans" cxnId="{669CCB14-E5B8-CC48-BF1D-459F50D6BB21}">
      <dgm:prSet/>
      <dgm:spPr>
        <a:ln w="28575" cap="flat" cmpd="sng" algn="ctr">
          <a:solidFill>
            <a:srgbClr val="186072"/>
          </a:solidFill>
          <a:prstDash val="solid"/>
          <a:round/>
          <a:headEnd type="none" w="med" len="med"/>
          <a:tailEnd type="arrow" w="med" len="med"/>
        </a:ln>
      </dgm:spPr>
      <dgm:t>
        <a:bodyPr/>
        <a:lstStyle/>
        <a:p>
          <a:endParaRPr lang="en-US" sz="1400" b="0"/>
        </a:p>
      </dgm:t>
    </dgm:pt>
    <dgm:pt modelId="{167BEB73-3A00-7345-985F-605B40EEBA4D}">
      <dgm:prSet phldrT="[Tex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Collect</a:t>
          </a:r>
          <a:endParaRPr lang="en-US" sz="2000" dirty="0">
            <a:solidFill>
              <a:srgbClr val="186072"/>
            </a:solidFill>
          </a:endParaRPr>
        </a:p>
      </dgm:t>
    </dgm:pt>
    <dgm:pt modelId="{DAAA6469-0CAE-2B4A-86DE-BE4B0168B09C}" type="parTrans" cxnId="{D60B4FF1-27EE-5447-9766-00F07C82332B}">
      <dgm:prSet/>
      <dgm:spPr/>
      <dgm:t>
        <a:bodyPr/>
        <a:lstStyle/>
        <a:p>
          <a:endParaRPr lang="en-US"/>
        </a:p>
      </dgm:t>
    </dgm:pt>
    <dgm:pt modelId="{16A220BF-2A6B-A246-BD86-15A7663B08AE}" type="sibTrans" cxnId="{D60B4FF1-27EE-5447-9766-00F07C82332B}">
      <dgm:prSet/>
      <dgm:spPr>
        <a:solidFill>
          <a:schemeClr val="accent1"/>
        </a:solidFill>
        <a:ln w="28575">
          <a:solidFill>
            <a:srgbClr val="186072"/>
          </a:solidFill>
        </a:ln>
      </dgm:spPr>
      <dgm:t>
        <a:bodyPr/>
        <a:lstStyle/>
        <a:p>
          <a:endParaRPr lang="en-US"/>
        </a:p>
      </dgm:t>
    </dgm:pt>
    <dgm:pt modelId="{6A20FEC1-C6EF-4469-886F-1FB4E4E06963}" type="pres">
      <dgm:prSet presAssocID="{65053B36-E459-4699-9118-038C8F52F23D}" presName="cycle" presStyleCnt="0">
        <dgm:presLayoutVars>
          <dgm:dir/>
          <dgm:resizeHandles val="exact"/>
        </dgm:presLayoutVars>
      </dgm:prSet>
      <dgm:spPr/>
      <dgm:t>
        <a:bodyPr/>
        <a:lstStyle/>
        <a:p>
          <a:endParaRPr lang="en-US"/>
        </a:p>
      </dgm:t>
    </dgm:pt>
    <dgm:pt modelId="{F21E2F18-F043-2846-95DB-CBAA147D529B}" type="pres">
      <dgm:prSet presAssocID="{4AD66445-1D35-5E4B-97CB-F1868A81F976}" presName="node" presStyleLbl="node1" presStyleIdx="0" presStyleCnt="8" custScaleX="127875" custScaleY="74911">
        <dgm:presLayoutVars>
          <dgm:bulletEnabled val="1"/>
        </dgm:presLayoutVars>
      </dgm:prSet>
      <dgm:spPr/>
      <dgm:t>
        <a:bodyPr/>
        <a:lstStyle/>
        <a:p>
          <a:endParaRPr lang="en-US"/>
        </a:p>
      </dgm:t>
    </dgm:pt>
    <dgm:pt modelId="{3DAA6B48-225A-4840-B4FD-B5777A24A577}" type="pres">
      <dgm:prSet presAssocID="{4AD66445-1D35-5E4B-97CB-F1868A81F976}" presName="spNode" presStyleCnt="0"/>
      <dgm:spPr/>
      <dgm:t>
        <a:bodyPr/>
        <a:lstStyle/>
        <a:p>
          <a:endParaRPr lang="en-US"/>
        </a:p>
      </dgm:t>
    </dgm:pt>
    <dgm:pt modelId="{8864FD29-B527-0A45-AF38-136A7CA3EA73}" type="pres">
      <dgm:prSet presAssocID="{03570386-4604-4B40-84F0-E9CB1E7DA604}" presName="sibTrans" presStyleLbl="sibTrans1D1" presStyleIdx="0" presStyleCnt="8"/>
      <dgm:spPr/>
      <dgm:t>
        <a:bodyPr/>
        <a:lstStyle/>
        <a:p>
          <a:endParaRPr lang="en-US"/>
        </a:p>
      </dgm:t>
    </dgm:pt>
    <dgm:pt modelId="{9ED3D520-3DE0-864B-ACAB-5B591616A6D9}" type="pres">
      <dgm:prSet presAssocID="{167BEB73-3A00-7345-985F-605B40EEBA4D}" presName="node" presStyleLbl="node1" presStyleIdx="1" presStyleCnt="8" custScaleX="127644" custScaleY="74877">
        <dgm:presLayoutVars>
          <dgm:bulletEnabled val="1"/>
        </dgm:presLayoutVars>
      </dgm:prSet>
      <dgm:spPr/>
      <dgm:t>
        <a:bodyPr/>
        <a:lstStyle/>
        <a:p>
          <a:endParaRPr lang="en-US"/>
        </a:p>
      </dgm:t>
    </dgm:pt>
    <dgm:pt modelId="{C1125BC2-4A5A-5C43-8663-E2876B3EEBFA}" type="pres">
      <dgm:prSet presAssocID="{167BEB73-3A00-7345-985F-605B40EEBA4D}" presName="spNode" presStyleCnt="0"/>
      <dgm:spPr/>
      <dgm:t>
        <a:bodyPr/>
        <a:lstStyle/>
        <a:p>
          <a:endParaRPr lang="en-US"/>
        </a:p>
      </dgm:t>
    </dgm:pt>
    <dgm:pt modelId="{3BACACFC-1124-AF4D-BBB2-76FDB50352A6}" type="pres">
      <dgm:prSet presAssocID="{16A220BF-2A6B-A246-BD86-15A7663B08AE}" presName="sibTrans" presStyleLbl="sibTrans1D1" presStyleIdx="1" presStyleCnt="8"/>
      <dgm:spPr/>
      <dgm:t>
        <a:bodyPr/>
        <a:lstStyle/>
        <a:p>
          <a:endParaRPr lang="en-US"/>
        </a:p>
      </dgm:t>
    </dgm:pt>
    <dgm:pt modelId="{F0A86B52-E2FF-4D63-93A1-E61D8377C34A}" type="pres">
      <dgm:prSet presAssocID="{97D4A84A-FD53-4C89-8766-B5C0A5025285}" presName="node" presStyleLbl="node1" presStyleIdx="2" presStyleCnt="8" custScaleX="127875" custScaleY="74911">
        <dgm:presLayoutVars>
          <dgm:bulletEnabled val="1"/>
        </dgm:presLayoutVars>
      </dgm:prSet>
      <dgm:spPr/>
      <dgm:t>
        <a:bodyPr/>
        <a:lstStyle/>
        <a:p>
          <a:endParaRPr lang="en-US"/>
        </a:p>
      </dgm:t>
    </dgm:pt>
    <dgm:pt modelId="{FDCC661F-5906-4C2E-95FD-42BD7C141BE9}" type="pres">
      <dgm:prSet presAssocID="{97D4A84A-FD53-4C89-8766-B5C0A5025285}" presName="spNode" presStyleCnt="0"/>
      <dgm:spPr/>
      <dgm:t>
        <a:bodyPr/>
        <a:lstStyle/>
        <a:p>
          <a:endParaRPr lang="en-US"/>
        </a:p>
      </dgm:t>
    </dgm:pt>
    <dgm:pt modelId="{A9CD118D-5A7B-4B7B-BEB0-016F1E217120}" type="pres">
      <dgm:prSet presAssocID="{5FD615BE-97D0-4C69-8037-060D7CF45582}" presName="sibTrans" presStyleLbl="sibTrans1D1" presStyleIdx="2" presStyleCnt="8"/>
      <dgm:spPr/>
      <dgm:t>
        <a:bodyPr/>
        <a:lstStyle/>
        <a:p>
          <a:endParaRPr lang="en-US"/>
        </a:p>
      </dgm:t>
    </dgm:pt>
    <dgm:pt modelId="{4BA36C64-20B8-A14E-8759-154A58F6D6C3}" type="pres">
      <dgm:prSet presAssocID="{CA9A9111-DB94-5549-9608-EEE6A3A2D980}" presName="node" presStyleLbl="node1" presStyleIdx="3" presStyleCnt="8" custScaleX="127875" custScaleY="74911">
        <dgm:presLayoutVars>
          <dgm:bulletEnabled val="1"/>
        </dgm:presLayoutVars>
      </dgm:prSet>
      <dgm:spPr/>
      <dgm:t>
        <a:bodyPr/>
        <a:lstStyle/>
        <a:p>
          <a:endParaRPr lang="en-US"/>
        </a:p>
      </dgm:t>
    </dgm:pt>
    <dgm:pt modelId="{6C64C368-C8AD-DC46-9E87-FF501AEF864A}" type="pres">
      <dgm:prSet presAssocID="{CA9A9111-DB94-5549-9608-EEE6A3A2D980}" presName="spNode" presStyleCnt="0"/>
      <dgm:spPr/>
      <dgm:t>
        <a:bodyPr/>
        <a:lstStyle/>
        <a:p>
          <a:endParaRPr lang="en-US"/>
        </a:p>
      </dgm:t>
    </dgm:pt>
    <dgm:pt modelId="{6A2CC0A6-BC38-5041-A60B-0DABCA6762C7}" type="pres">
      <dgm:prSet presAssocID="{99C07F7C-24F7-F44B-8AEB-A4EC5174B3B9}" presName="sibTrans" presStyleLbl="sibTrans1D1" presStyleIdx="3" presStyleCnt="8"/>
      <dgm:spPr/>
      <dgm:t>
        <a:bodyPr/>
        <a:lstStyle/>
        <a:p>
          <a:endParaRPr lang="en-US"/>
        </a:p>
      </dgm:t>
    </dgm:pt>
    <dgm:pt modelId="{1E7C3E94-8CB6-456F-B0D4-B3FA407A51A6}" type="pres">
      <dgm:prSet presAssocID="{D826B2FE-5AC9-47EE-AEB3-142395FBDE71}" presName="node" presStyleLbl="node1" presStyleIdx="4" presStyleCnt="8" custScaleX="127875" custScaleY="74911">
        <dgm:presLayoutVars>
          <dgm:bulletEnabled val="1"/>
        </dgm:presLayoutVars>
      </dgm:prSet>
      <dgm:spPr/>
      <dgm:t>
        <a:bodyPr/>
        <a:lstStyle/>
        <a:p>
          <a:endParaRPr lang="en-US"/>
        </a:p>
      </dgm:t>
    </dgm:pt>
    <dgm:pt modelId="{E838B6B8-75DF-4528-9C2A-BB7A7D07CE89}" type="pres">
      <dgm:prSet presAssocID="{D826B2FE-5AC9-47EE-AEB3-142395FBDE71}" presName="spNode" presStyleCnt="0"/>
      <dgm:spPr/>
      <dgm:t>
        <a:bodyPr/>
        <a:lstStyle/>
        <a:p>
          <a:endParaRPr lang="en-US"/>
        </a:p>
      </dgm:t>
    </dgm:pt>
    <dgm:pt modelId="{0FD4A519-10D4-4EE7-AC3E-EBD7D85740E2}" type="pres">
      <dgm:prSet presAssocID="{E81A7496-7C34-4DBF-9C3D-D0A2A73191C8}" presName="sibTrans" presStyleLbl="sibTrans1D1" presStyleIdx="4" presStyleCnt="8"/>
      <dgm:spPr/>
      <dgm:t>
        <a:bodyPr/>
        <a:lstStyle/>
        <a:p>
          <a:endParaRPr lang="en-US"/>
        </a:p>
      </dgm:t>
    </dgm:pt>
    <dgm:pt modelId="{25E735C8-6CA7-48F9-B4AF-4D9B92978769}" type="pres">
      <dgm:prSet presAssocID="{661A4A79-0AAA-4C36-BEAB-A61C849008FA}" presName="node" presStyleLbl="node1" presStyleIdx="5" presStyleCnt="8" custScaleX="127875" custScaleY="74911">
        <dgm:presLayoutVars>
          <dgm:bulletEnabled val="1"/>
        </dgm:presLayoutVars>
      </dgm:prSet>
      <dgm:spPr/>
      <dgm:t>
        <a:bodyPr/>
        <a:lstStyle/>
        <a:p>
          <a:endParaRPr lang="en-US"/>
        </a:p>
      </dgm:t>
    </dgm:pt>
    <dgm:pt modelId="{EC522338-C25D-4866-ABF3-7A3BB86AF8C6}" type="pres">
      <dgm:prSet presAssocID="{661A4A79-0AAA-4C36-BEAB-A61C849008FA}" presName="spNode" presStyleCnt="0"/>
      <dgm:spPr/>
      <dgm:t>
        <a:bodyPr/>
        <a:lstStyle/>
        <a:p>
          <a:endParaRPr lang="en-US"/>
        </a:p>
      </dgm:t>
    </dgm:pt>
    <dgm:pt modelId="{7DFDE678-6B1C-4BBC-A38E-46FB50420688}" type="pres">
      <dgm:prSet presAssocID="{F97789DC-0FAD-4C2E-AB9D-457E85023924}" presName="sibTrans" presStyleLbl="sibTrans1D1" presStyleIdx="5" presStyleCnt="8"/>
      <dgm:spPr/>
      <dgm:t>
        <a:bodyPr/>
        <a:lstStyle/>
        <a:p>
          <a:endParaRPr lang="en-US"/>
        </a:p>
      </dgm:t>
    </dgm:pt>
    <dgm:pt modelId="{E2536CDD-7DBF-4C6B-85BF-882FE6A71FDF}" type="pres">
      <dgm:prSet presAssocID="{A8FAAA24-3DB7-4AFE-8D6E-1FF127F6A8FE}" presName="node" presStyleLbl="node1" presStyleIdx="6" presStyleCnt="8" custScaleX="127875" custScaleY="74911">
        <dgm:presLayoutVars>
          <dgm:bulletEnabled val="1"/>
        </dgm:presLayoutVars>
      </dgm:prSet>
      <dgm:spPr/>
      <dgm:t>
        <a:bodyPr/>
        <a:lstStyle/>
        <a:p>
          <a:endParaRPr lang="en-US"/>
        </a:p>
      </dgm:t>
    </dgm:pt>
    <dgm:pt modelId="{6D500B74-16A3-4CA0-A0E3-C2CBAAB4F994}" type="pres">
      <dgm:prSet presAssocID="{A8FAAA24-3DB7-4AFE-8D6E-1FF127F6A8FE}" presName="spNode" presStyleCnt="0"/>
      <dgm:spPr/>
      <dgm:t>
        <a:bodyPr/>
        <a:lstStyle/>
        <a:p>
          <a:endParaRPr lang="en-US"/>
        </a:p>
      </dgm:t>
    </dgm:pt>
    <dgm:pt modelId="{049616A8-A793-4C77-8E33-8F4622C118F7}" type="pres">
      <dgm:prSet presAssocID="{8ED530B9-2AE0-4731-B182-B27C1D10B60C}" presName="sibTrans" presStyleLbl="sibTrans1D1" presStyleIdx="6" presStyleCnt="8"/>
      <dgm:spPr/>
      <dgm:t>
        <a:bodyPr/>
        <a:lstStyle/>
        <a:p>
          <a:endParaRPr lang="en-US"/>
        </a:p>
      </dgm:t>
    </dgm:pt>
    <dgm:pt modelId="{3204064E-86B9-4A1D-AC40-6B3607D41628}" type="pres">
      <dgm:prSet presAssocID="{78A95A28-5B18-4CAB-A8F7-FCAAA6066699}" presName="node" presStyleLbl="node1" presStyleIdx="7" presStyleCnt="8" custScaleX="127875" custScaleY="74911">
        <dgm:presLayoutVars>
          <dgm:bulletEnabled val="1"/>
        </dgm:presLayoutVars>
      </dgm:prSet>
      <dgm:spPr/>
      <dgm:t>
        <a:bodyPr/>
        <a:lstStyle/>
        <a:p>
          <a:endParaRPr lang="en-US"/>
        </a:p>
      </dgm:t>
    </dgm:pt>
    <dgm:pt modelId="{285E9CCE-C7D2-4139-86F0-64E7E1C35BC1}" type="pres">
      <dgm:prSet presAssocID="{78A95A28-5B18-4CAB-A8F7-FCAAA6066699}" presName="spNode" presStyleCnt="0"/>
      <dgm:spPr/>
      <dgm:t>
        <a:bodyPr/>
        <a:lstStyle/>
        <a:p>
          <a:endParaRPr lang="en-US"/>
        </a:p>
      </dgm:t>
    </dgm:pt>
    <dgm:pt modelId="{19FF4228-BCF6-4DBF-AEE0-CF82A986A726}" type="pres">
      <dgm:prSet presAssocID="{DA16D8F2-7AA0-43B2-99A1-9E110743886E}" presName="sibTrans" presStyleLbl="sibTrans1D1" presStyleIdx="7" presStyleCnt="8"/>
      <dgm:spPr/>
      <dgm:t>
        <a:bodyPr/>
        <a:lstStyle/>
        <a:p>
          <a:endParaRPr lang="en-US"/>
        </a:p>
      </dgm:t>
    </dgm:pt>
  </dgm:ptLst>
  <dgm:cxnLst>
    <dgm:cxn modelId="{37BF8AAE-F2D1-47FD-80C7-85A2611AA334}" srcId="{65053B36-E459-4699-9118-038C8F52F23D}" destId="{97D4A84A-FD53-4C89-8766-B5C0A5025285}" srcOrd="2" destOrd="0" parTransId="{83CF93A1-5BFE-4327-89FC-F3B074DB56BE}" sibTransId="{5FD615BE-97D0-4C69-8037-060D7CF45582}"/>
    <dgm:cxn modelId="{669CCB14-E5B8-CC48-BF1D-459F50D6BB21}" srcId="{65053B36-E459-4699-9118-038C8F52F23D}" destId="{CA9A9111-DB94-5549-9608-EEE6A3A2D980}" srcOrd="3" destOrd="0" parTransId="{C02256F6-1491-DF41-85E7-7AB4145834E4}" sibTransId="{99C07F7C-24F7-F44B-8AEB-A4EC5174B3B9}"/>
    <dgm:cxn modelId="{BCD343DC-1B85-4FCF-817B-24887D1B3E23}" srcId="{65053B36-E459-4699-9118-038C8F52F23D}" destId="{D826B2FE-5AC9-47EE-AEB3-142395FBDE71}" srcOrd="4" destOrd="0" parTransId="{CB1A36D4-FDE9-48F2-98C9-29576A48DEAF}" sibTransId="{E81A7496-7C34-4DBF-9C3D-D0A2A73191C8}"/>
    <dgm:cxn modelId="{F41BE310-A6B8-43CF-B678-45EC01A1585A}" type="presOf" srcId="{5FD615BE-97D0-4C69-8037-060D7CF45582}" destId="{A9CD118D-5A7B-4B7B-BEB0-016F1E217120}" srcOrd="0" destOrd="0" presId="urn:microsoft.com/office/officeart/2005/8/layout/cycle5"/>
    <dgm:cxn modelId="{B985B9F1-F36C-4E7C-8E1B-F39922000AA6}" type="presOf" srcId="{03570386-4604-4B40-84F0-E9CB1E7DA604}" destId="{8864FD29-B527-0A45-AF38-136A7CA3EA73}" srcOrd="0" destOrd="0" presId="urn:microsoft.com/office/officeart/2005/8/layout/cycle5"/>
    <dgm:cxn modelId="{672239DE-201C-418A-AB00-1912E3DF87D5}" type="presOf" srcId="{8ED530B9-2AE0-4731-B182-B27C1D10B60C}" destId="{049616A8-A793-4C77-8E33-8F4622C118F7}" srcOrd="0" destOrd="0" presId="urn:microsoft.com/office/officeart/2005/8/layout/cycle5"/>
    <dgm:cxn modelId="{C1DE1718-AB67-4014-87F8-24ACF8F9D6A1}" type="presOf" srcId="{99C07F7C-24F7-F44B-8AEB-A4EC5174B3B9}" destId="{6A2CC0A6-BC38-5041-A60B-0DABCA6762C7}" srcOrd="0" destOrd="0" presId="urn:microsoft.com/office/officeart/2005/8/layout/cycle5"/>
    <dgm:cxn modelId="{13A99373-FCD8-438F-9DC1-184CEACD9764}" type="presOf" srcId="{E81A7496-7C34-4DBF-9C3D-D0A2A73191C8}" destId="{0FD4A519-10D4-4EE7-AC3E-EBD7D85740E2}" srcOrd="0" destOrd="0" presId="urn:microsoft.com/office/officeart/2005/8/layout/cycle5"/>
    <dgm:cxn modelId="{6C4117AC-9C42-425F-B6F7-7254A4901FF3}" type="presOf" srcId="{A8FAAA24-3DB7-4AFE-8D6E-1FF127F6A8FE}" destId="{E2536CDD-7DBF-4C6B-85BF-882FE6A71FDF}" srcOrd="0" destOrd="0" presId="urn:microsoft.com/office/officeart/2005/8/layout/cycle5"/>
    <dgm:cxn modelId="{0FEACBE7-9877-46A8-9701-E31093846DBA}" srcId="{65053B36-E459-4699-9118-038C8F52F23D}" destId="{A8FAAA24-3DB7-4AFE-8D6E-1FF127F6A8FE}" srcOrd="6" destOrd="0" parTransId="{83664775-34AE-41A2-A40A-AEE1DCB28F5A}" sibTransId="{8ED530B9-2AE0-4731-B182-B27C1D10B60C}"/>
    <dgm:cxn modelId="{15E22E38-93CD-4F21-8741-D09D99C5DA19}" type="presOf" srcId="{F97789DC-0FAD-4C2E-AB9D-457E85023924}" destId="{7DFDE678-6B1C-4BBC-A38E-46FB50420688}" srcOrd="0" destOrd="0" presId="urn:microsoft.com/office/officeart/2005/8/layout/cycle5"/>
    <dgm:cxn modelId="{DDE8938D-9B46-4EEC-9D74-69D38C6AE27D}" srcId="{65053B36-E459-4699-9118-038C8F52F23D}" destId="{78A95A28-5B18-4CAB-A8F7-FCAAA6066699}" srcOrd="7" destOrd="0" parTransId="{6BE8ECF0-24C5-40B1-9F35-926034AD3A7E}" sibTransId="{DA16D8F2-7AA0-43B2-99A1-9E110743886E}"/>
    <dgm:cxn modelId="{F1B14321-3D71-4F77-82C2-F28DDEA950ED}" type="presOf" srcId="{167BEB73-3A00-7345-985F-605B40EEBA4D}" destId="{9ED3D520-3DE0-864B-ACAB-5B591616A6D9}" srcOrd="0" destOrd="0" presId="urn:microsoft.com/office/officeart/2005/8/layout/cycle5"/>
    <dgm:cxn modelId="{CCC8A20E-DA2C-4A96-AD5D-EBD1CB875FFE}" type="presOf" srcId="{97D4A84A-FD53-4C89-8766-B5C0A5025285}" destId="{F0A86B52-E2FF-4D63-93A1-E61D8377C34A}" srcOrd="0" destOrd="0" presId="urn:microsoft.com/office/officeart/2005/8/layout/cycle5"/>
    <dgm:cxn modelId="{71056F77-4056-48AA-A0C0-A2A14AA0E514}" type="presOf" srcId="{4AD66445-1D35-5E4B-97CB-F1868A81F976}" destId="{F21E2F18-F043-2846-95DB-CBAA147D529B}" srcOrd="0" destOrd="0" presId="urn:microsoft.com/office/officeart/2005/8/layout/cycle5"/>
    <dgm:cxn modelId="{D60B4FF1-27EE-5447-9766-00F07C82332B}" srcId="{65053B36-E459-4699-9118-038C8F52F23D}" destId="{167BEB73-3A00-7345-985F-605B40EEBA4D}" srcOrd="1" destOrd="0" parTransId="{DAAA6469-0CAE-2B4A-86DE-BE4B0168B09C}" sibTransId="{16A220BF-2A6B-A246-BD86-15A7663B08AE}"/>
    <dgm:cxn modelId="{362D0E03-77D0-4DB1-9B4E-3773C06760A3}" type="presOf" srcId="{65053B36-E459-4699-9118-038C8F52F23D}" destId="{6A20FEC1-C6EF-4469-886F-1FB4E4E06963}" srcOrd="0" destOrd="0" presId="urn:microsoft.com/office/officeart/2005/8/layout/cycle5"/>
    <dgm:cxn modelId="{6FA06DDC-0F38-DE42-863F-EB8F7A4572BE}" srcId="{65053B36-E459-4699-9118-038C8F52F23D}" destId="{4AD66445-1D35-5E4B-97CB-F1868A81F976}" srcOrd="0" destOrd="0" parTransId="{D6E6296C-8865-CD45-8B84-2CE77AEEFEAD}" sibTransId="{03570386-4604-4B40-84F0-E9CB1E7DA604}"/>
    <dgm:cxn modelId="{E86DD29F-E543-4E3B-841E-B52309261295}" type="presOf" srcId="{661A4A79-0AAA-4C36-BEAB-A61C849008FA}" destId="{25E735C8-6CA7-48F9-B4AF-4D9B92978769}" srcOrd="0" destOrd="0" presId="urn:microsoft.com/office/officeart/2005/8/layout/cycle5"/>
    <dgm:cxn modelId="{5B532E87-B266-485E-A6CF-19E0578E3597}" type="presOf" srcId="{CA9A9111-DB94-5549-9608-EEE6A3A2D980}" destId="{4BA36C64-20B8-A14E-8759-154A58F6D6C3}" srcOrd="0" destOrd="0" presId="urn:microsoft.com/office/officeart/2005/8/layout/cycle5"/>
    <dgm:cxn modelId="{0F8A1273-2419-41CF-8F03-47F819DEDDBA}" type="presOf" srcId="{DA16D8F2-7AA0-43B2-99A1-9E110743886E}" destId="{19FF4228-BCF6-4DBF-AEE0-CF82A986A726}" srcOrd="0" destOrd="0" presId="urn:microsoft.com/office/officeart/2005/8/layout/cycle5"/>
    <dgm:cxn modelId="{AC26ECB6-4207-429A-BE11-AEDFE6E3899E}" type="presOf" srcId="{78A95A28-5B18-4CAB-A8F7-FCAAA6066699}" destId="{3204064E-86B9-4A1D-AC40-6B3607D41628}" srcOrd="0" destOrd="0" presId="urn:microsoft.com/office/officeart/2005/8/layout/cycle5"/>
    <dgm:cxn modelId="{688389E8-9938-4A72-B89B-F386335EC6AC}" type="presOf" srcId="{16A220BF-2A6B-A246-BD86-15A7663B08AE}" destId="{3BACACFC-1124-AF4D-BBB2-76FDB50352A6}" srcOrd="0" destOrd="0" presId="urn:microsoft.com/office/officeart/2005/8/layout/cycle5"/>
    <dgm:cxn modelId="{6C6D0C39-16F5-4C23-93FF-663C03421B62}" srcId="{65053B36-E459-4699-9118-038C8F52F23D}" destId="{661A4A79-0AAA-4C36-BEAB-A61C849008FA}" srcOrd="5" destOrd="0" parTransId="{1B4B79AA-B091-4787-A5DB-5E75A9449EAF}" sibTransId="{F97789DC-0FAD-4C2E-AB9D-457E85023924}"/>
    <dgm:cxn modelId="{A08F545F-11F5-4889-ADAC-449875A9AC67}" type="presOf" srcId="{D826B2FE-5AC9-47EE-AEB3-142395FBDE71}" destId="{1E7C3E94-8CB6-456F-B0D4-B3FA407A51A6}" srcOrd="0" destOrd="0" presId="urn:microsoft.com/office/officeart/2005/8/layout/cycle5"/>
    <dgm:cxn modelId="{0F9BB255-ECA8-47DA-A683-54DB3BF6EFB4}" type="presParOf" srcId="{6A20FEC1-C6EF-4469-886F-1FB4E4E06963}" destId="{F21E2F18-F043-2846-95DB-CBAA147D529B}" srcOrd="0" destOrd="0" presId="urn:microsoft.com/office/officeart/2005/8/layout/cycle5"/>
    <dgm:cxn modelId="{A51AA6C8-DA93-4CA2-926C-EC81D38A7383}" type="presParOf" srcId="{6A20FEC1-C6EF-4469-886F-1FB4E4E06963}" destId="{3DAA6B48-225A-4840-B4FD-B5777A24A577}" srcOrd="1" destOrd="0" presId="urn:microsoft.com/office/officeart/2005/8/layout/cycle5"/>
    <dgm:cxn modelId="{282C7DC9-9BFD-48EB-BD12-1DA4169C3C94}" type="presParOf" srcId="{6A20FEC1-C6EF-4469-886F-1FB4E4E06963}" destId="{8864FD29-B527-0A45-AF38-136A7CA3EA73}" srcOrd="2" destOrd="0" presId="urn:microsoft.com/office/officeart/2005/8/layout/cycle5"/>
    <dgm:cxn modelId="{863C9834-5EBA-4377-AF59-403E87EDABC6}" type="presParOf" srcId="{6A20FEC1-C6EF-4469-886F-1FB4E4E06963}" destId="{9ED3D520-3DE0-864B-ACAB-5B591616A6D9}" srcOrd="3" destOrd="0" presId="urn:microsoft.com/office/officeart/2005/8/layout/cycle5"/>
    <dgm:cxn modelId="{A57BF5C9-5A96-4470-8489-06AE445116C0}" type="presParOf" srcId="{6A20FEC1-C6EF-4469-886F-1FB4E4E06963}" destId="{C1125BC2-4A5A-5C43-8663-E2876B3EEBFA}" srcOrd="4" destOrd="0" presId="urn:microsoft.com/office/officeart/2005/8/layout/cycle5"/>
    <dgm:cxn modelId="{2414EFB0-C651-4041-8A3F-81112A4AF8AD}" type="presParOf" srcId="{6A20FEC1-C6EF-4469-886F-1FB4E4E06963}" destId="{3BACACFC-1124-AF4D-BBB2-76FDB50352A6}" srcOrd="5" destOrd="0" presId="urn:microsoft.com/office/officeart/2005/8/layout/cycle5"/>
    <dgm:cxn modelId="{F16355C5-6E54-4AC2-A8E0-19F5DDAA288D}" type="presParOf" srcId="{6A20FEC1-C6EF-4469-886F-1FB4E4E06963}" destId="{F0A86B52-E2FF-4D63-93A1-E61D8377C34A}" srcOrd="6" destOrd="0" presId="urn:microsoft.com/office/officeart/2005/8/layout/cycle5"/>
    <dgm:cxn modelId="{226C2C47-0680-48BA-9B4E-B4CBEC6C5785}" type="presParOf" srcId="{6A20FEC1-C6EF-4469-886F-1FB4E4E06963}" destId="{FDCC661F-5906-4C2E-95FD-42BD7C141BE9}" srcOrd="7" destOrd="0" presId="urn:microsoft.com/office/officeart/2005/8/layout/cycle5"/>
    <dgm:cxn modelId="{73BCEBE4-0F58-4BEA-8760-E92AF1F21005}" type="presParOf" srcId="{6A20FEC1-C6EF-4469-886F-1FB4E4E06963}" destId="{A9CD118D-5A7B-4B7B-BEB0-016F1E217120}" srcOrd="8" destOrd="0" presId="urn:microsoft.com/office/officeart/2005/8/layout/cycle5"/>
    <dgm:cxn modelId="{6C30B183-0A7C-45F4-A50C-03BB1E375B1C}" type="presParOf" srcId="{6A20FEC1-C6EF-4469-886F-1FB4E4E06963}" destId="{4BA36C64-20B8-A14E-8759-154A58F6D6C3}" srcOrd="9" destOrd="0" presId="urn:microsoft.com/office/officeart/2005/8/layout/cycle5"/>
    <dgm:cxn modelId="{9B16E01D-8259-4A85-A484-A1A73A8C6BB5}" type="presParOf" srcId="{6A20FEC1-C6EF-4469-886F-1FB4E4E06963}" destId="{6C64C368-C8AD-DC46-9E87-FF501AEF864A}" srcOrd="10" destOrd="0" presId="urn:microsoft.com/office/officeart/2005/8/layout/cycle5"/>
    <dgm:cxn modelId="{C8A0C03C-7B96-4826-9E40-C7A82C9DE170}" type="presParOf" srcId="{6A20FEC1-C6EF-4469-886F-1FB4E4E06963}" destId="{6A2CC0A6-BC38-5041-A60B-0DABCA6762C7}" srcOrd="11" destOrd="0" presId="urn:microsoft.com/office/officeart/2005/8/layout/cycle5"/>
    <dgm:cxn modelId="{DC60786D-AE0A-40EB-AEE9-9897B7EEE614}" type="presParOf" srcId="{6A20FEC1-C6EF-4469-886F-1FB4E4E06963}" destId="{1E7C3E94-8CB6-456F-B0D4-B3FA407A51A6}" srcOrd="12" destOrd="0" presId="urn:microsoft.com/office/officeart/2005/8/layout/cycle5"/>
    <dgm:cxn modelId="{8DE1825C-3A43-4388-B059-518E71E9FA72}" type="presParOf" srcId="{6A20FEC1-C6EF-4469-886F-1FB4E4E06963}" destId="{E838B6B8-75DF-4528-9C2A-BB7A7D07CE89}" srcOrd="13" destOrd="0" presId="urn:microsoft.com/office/officeart/2005/8/layout/cycle5"/>
    <dgm:cxn modelId="{4EA1ED37-59C8-492D-AFD2-13E698B14818}" type="presParOf" srcId="{6A20FEC1-C6EF-4469-886F-1FB4E4E06963}" destId="{0FD4A519-10D4-4EE7-AC3E-EBD7D85740E2}" srcOrd="14" destOrd="0" presId="urn:microsoft.com/office/officeart/2005/8/layout/cycle5"/>
    <dgm:cxn modelId="{316C0F39-8EA1-4501-BDA8-8E5CAF267AD4}" type="presParOf" srcId="{6A20FEC1-C6EF-4469-886F-1FB4E4E06963}" destId="{25E735C8-6CA7-48F9-B4AF-4D9B92978769}" srcOrd="15" destOrd="0" presId="urn:microsoft.com/office/officeart/2005/8/layout/cycle5"/>
    <dgm:cxn modelId="{B18B79EF-97E1-4DD5-9561-B69D2623A94D}" type="presParOf" srcId="{6A20FEC1-C6EF-4469-886F-1FB4E4E06963}" destId="{EC522338-C25D-4866-ABF3-7A3BB86AF8C6}" srcOrd="16" destOrd="0" presId="urn:microsoft.com/office/officeart/2005/8/layout/cycle5"/>
    <dgm:cxn modelId="{BC08BD20-94C4-4A1D-BA04-6936A7316FD6}" type="presParOf" srcId="{6A20FEC1-C6EF-4469-886F-1FB4E4E06963}" destId="{7DFDE678-6B1C-4BBC-A38E-46FB50420688}" srcOrd="17" destOrd="0" presId="urn:microsoft.com/office/officeart/2005/8/layout/cycle5"/>
    <dgm:cxn modelId="{D32CFCD2-C25C-4D10-BC2C-4A0C2B21B85D}" type="presParOf" srcId="{6A20FEC1-C6EF-4469-886F-1FB4E4E06963}" destId="{E2536CDD-7DBF-4C6B-85BF-882FE6A71FDF}" srcOrd="18" destOrd="0" presId="urn:microsoft.com/office/officeart/2005/8/layout/cycle5"/>
    <dgm:cxn modelId="{057BC5F3-3100-449F-AF01-A2633AF640F4}" type="presParOf" srcId="{6A20FEC1-C6EF-4469-886F-1FB4E4E06963}" destId="{6D500B74-16A3-4CA0-A0E3-C2CBAAB4F994}" srcOrd="19" destOrd="0" presId="urn:microsoft.com/office/officeart/2005/8/layout/cycle5"/>
    <dgm:cxn modelId="{B0A40E52-B93D-45FE-B2ED-AFB276537EC1}" type="presParOf" srcId="{6A20FEC1-C6EF-4469-886F-1FB4E4E06963}" destId="{049616A8-A793-4C77-8E33-8F4622C118F7}" srcOrd="20" destOrd="0" presId="urn:microsoft.com/office/officeart/2005/8/layout/cycle5"/>
    <dgm:cxn modelId="{43DFCA57-D007-488F-92D5-DB05C3C75312}" type="presParOf" srcId="{6A20FEC1-C6EF-4469-886F-1FB4E4E06963}" destId="{3204064E-86B9-4A1D-AC40-6B3607D41628}" srcOrd="21" destOrd="0" presId="urn:microsoft.com/office/officeart/2005/8/layout/cycle5"/>
    <dgm:cxn modelId="{D4890A2C-363E-4F2A-9C50-D56218208A01}" type="presParOf" srcId="{6A20FEC1-C6EF-4469-886F-1FB4E4E06963}" destId="{285E9CCE-C7D2-4139-86F0-64E7E1C35BC1}" srcOrd="22" destOrd="0" presId="urn:microsoft.com/office/officeart/2005/8/layout/cycle5"/>
    <dgm:cxn modelId="{40949E09-790B-4B88-9C44-35E195FA84F5}" type="presParOf" srcId="{6A20FEC1-C6EF-4469-886F-1FB4E4E06963}" destId="{19FF4228-BCF6-4DBF-AEE0-CF82A986A726}" srcOrd="23" destOrd="0" presId="urn:microsoft.com/office/officeart/2005/8/layout/cycle5"/>
  </dgm:cxnLst>
  <dgm:bg>
    <a:noFill/>
    <a:effect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E2F18-F043-2846-95DB-CBAA147D529B}">
      <dsp:nvSpPr>
        <dsp:cNvPr id="0" name=""/>
        <dsp:cNvSpPr/>
      </dsp:nvSpPr>
      <dsp:spPr>
        <a:xfrm>
          <a:off x="2802301" y="83268"/>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Plan</a:t>
          </a:r>
          <a:endParaRPr lang="en-US" sz="2000" kern="1200" dirty="0">
            <a:solidFill>
              <a:srgbClr val="186072"/>
            </a:solidFill>
          </a:endParaRPr>
        </a:p>
      </dsp:txBody>
      <dsp:txXfrm>
        <a:off x="2825970" y="106937"/>
        <a:ext cx="1225982" cy="437516"/>
      </dsp:txXfrm>
    </dsp:sp>
    <dsp:sp modelId="{8864FD29-B527-0A45-AF38-136A7CA3EA73}">
      <dsp:nvSpPr>
        <dsp:cNvPr id="0" name=""/>
        <dsp:cNvSpPr/>
      </dsp:nvSpPr>
      <dsp:spPr>
        <a:xfrm>
          <a:off x="1194113" y="325695"/>
          <a:ext cx="4489695" cy="4489695"/>
        </a:xfrm>
        <a:custGeom>
          <a:avLst/>
          <a:gdLst/>
          <a:ahLst/>
          <a:cxnLst/>
          <a:rect l="0" t="0" r="0" b="0"/>
          <a:pathLst>
            <a:path>
              <a:moveTo>
                <a:pt x="3021641" y="138682"/>
              </a:moveTo>
              <a:arcTo wR="2244847" hR="2244847" stAng="17414696" swAng="683613"/>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9ED3D520-3DE0-864B-ACAB-5B591616A6D9}">
      <dsp:nvSpPr>
        <dsp:cNvPr id="0" name=""/>
        <dsp:cNvSpPr/>
      </dsp:nvSpPr>
      <dsp:spPr>
        <a:xfrm>
          <a:off x="4390798" y="740879"/>
          <a:ext cx="1271020" cy="484633"/>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Collect</a:t>
          </a:r>
          <a:endParaRPr lang="en-US" sz="2000" kern="1200" dirty="0">
            <a:solidFill>
              <a:srgbClr val="186072"/>
            </a:solidFill>
          </a:endParaRPr>
        </a:p>
      </dsp:txBody>
      <dsp:txXfrm>
        <a:off x="4414456" y="764537"/>
        <a:ext cx="1223704" cy="437317"/>
      </dsp:txXfrm>
    </dsp:sp>
    <dsp:sp modelId="{3BACACFC-1124-AF4D-BBB2-76FDB50352A6}">
      <dsp:nvSpPr>
        <dsp:cNvPr id="0" name=""/>
        <dsp:cNvSpPr/>
      </dsp:nvSpPr>
      <dsp:spPr>
        <a:xfrm>
          <a:off x="1194113" y="325695"/>
          <a:ext cx="4489695" cy="4489695"/>
        </a:xfrm>
        <a:custGeom>
          <a:avLst/>
          <a:gdLst/>
          <a:ahLst/>
          <a:cxnLst/>
          <a:rect l="0" t="0" r="0" b="0"/>
          <a:pathLst>
            <a:path>
              <a:moveTo>
                <a:pt x="4173874" y="1096720"/>
              </a:moveTo>
              <a:arcTo wR="2244847" hR="2244847" stAng="19754372" swAng="1110679"/>
            </a:path>
          </a:pathLst>
        </a:custGeom>
        <a:noFill/>
        <a:ln w="28575" cap="flat" cmpd="sng" algn="ctr">
          <a:solidFill>
            <a:srgbClr val="186072"/>
          </a:solidFill>
          <a:prstDash val="solid"/>
          <a:tailEnd type="arrow"/>
        </a:ln>
        <a:effectLst/>
      </dsp:spPr>
      <dsp:style>
        <a:lnRef idx="1">
          <a:scrgbClr r="0" g="0" b="0"/>
        </a:lnRef>
        <a:fillRef idx="0">
          <a:scrgbClr r="0" g="0" b="0"/>
        </a:fillRef>
        <a:effectRef idx="0">
          <a:scrgbClr r="0" g="0" b="0"/>
        </a:effectRef>
        <a:fontRef idx="minor"/>
      </dsp:style>
    </dsp:sp>
    <dsp:sp modelId="{F0A86B52-E2FF-4D63-93A1-E61D8377C34A}">
      <dsp:nvSpPr>
        <dsp:cNvPr id="0" name=""/>
        <dsp:cNvSpPr/>
      </dsp:nvSpPr>
      <dsp:spPr>
        <a:xfrm>
          <a:off x="5047148" y="2328115"/>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Assure</a:t>
          </a:r>
        </a:p>
      </dsp:txBody>
      <dsp:txXfrm>
        <a:off x="5070817" y="2351784"/>
        <a:ext cx="1225982" cy="437516"/>
      </dsp:txXfrm>
    </dsp:sp>
    <dsp:sp modelId="{A9CD118D-5A7B-4B7B-BEB0-016F1E217120}">
      <dsp:nvSpPr>
        <dsp:cNvPr id="0" name=""/>
        <dsp:cNvSpPr/>
      </dsp:nvSpPr>
      <dsp:spPr>
        <a:xfrm>
          <a:off x="1194113" y="325695"/>
          <a:ext cx="4489695" cy="4489695"/>
        </a:xfrm>
        <a:custGeom>
          <a:avLst/>
          <a:gdLst/>
          <a:ahLst/>
          <a:cxnLst/>
          <a:rect l="0" t="0" r="0" b="0"/>
          <a:pathLst>
            <a:path>
              <a:moveTo>
                <a:pt x="4438595" y="2721095"/>
              </a:moveTo>
              <a:arcTo wR="2244847" hR="2244847" stAng="734908"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4BA36C64-20B8-A14E-8759-154A58F6D6C3}">
      <dsp:nvSpPr>
        <dsp:cNvPr id="0" name=""/>
        <dsp:cNvSpPr/>
      </dsp:nvSpPr>
      <dsp:spPr>
        <a:xfrm>
          <a:off x="4389648" y="3915462"/>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Describe</a:t>
          </a:r>
          <a:endParaRPr lang="en-US" sz="2000" b="1" kern="1200" dirty="0">
            <a:solidFill>
              <a:srgbClr val="186072"/>
            </a:solidFill>
          </a:endParaRPr>
        </a:p>
      </dsp:txBody>
      <dsp:txXfrm>
        <a:off x="4413317" y="3939131"/>
        <a:ext cx="1225982" cy="437516"/>
      </dsp:txXfrm>
    </dsp:sp>
    <dsp:sp modelId="{6A2CC0A6-BC38-5041-A60B-0DABCA6762C7}">
      <dsp:nvSpPr>
        <dsp:cNvPr id="0" name=""/>
        <dsp:cNvSpPr/>
      </dsp:nvSpPr>
      <dsp:spPr>
        <a:xfrm>
          <a:off x="1194113" y="325695"/>
          <a:ext cx="4489695" cy="4489695"/>
        </a:xfrm>
        <a:custGeom>
          <a:avLst/>
          <a:gdLst/>
          <a:ahLst/>
          <a:cxnLst/>
          <a:rect l="0" t="0" r="0" b="0"/>
          <a:pathLst>
            <a:path>
              <a:moveTo>
                <a:pt x="3422269" y="4156134"/>
              </a:moveTo>
              <a:arcTo wR="2244847" hR="2244847" stAng="3501925"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1E7C3E94-8CB6-456F-B0D4-B3FA407A51A6}">
      <dsp:nvSpPr>
        <dsp:cNvPr id="0" name=""/>
        <dsp:cNvSpPr/>
      </dsp:nvSpPr>
      <dsp:spPr>
        <a:xfrm>
          <a:off x="2802301" y="4572963"/>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Preserve</a:t>
          </a:r>
        </a:p>
      </dsp:txBody>
      <dsp:txXfrm>
        <a:off x="2825970" y="4596632"/>
        <a:ext cx="1225982" cy="437516"/>
      </dsp:txXfrm>
    </dsp:sp>
    <dsp:sp modelId="{0FD4A519-10D4-4EE7-AC3E-EBD7D85740E2}">
      <dsp:nvSpPr>
        <dsp:cNvPr id="0" name=""/>
        <dsp:cNvSpPr/>
      </dsp:nvSpPr>
      <dsp:spPr>
        <a:xfrm>
          <a:off x="1194113" y="325695"/>
          <a:ext cx="4489695" cy="4489695"/>
        </a:xfrm>
        <a:custGeom>
          <a:avLst/>
          <a:gdLst/>
          <a:ahLst/>
          <a:cxnLst/>
          <a:rect l="0" t="0" r="0" b="0"/>
          <a:pathLst>
            <a:path>
              <a:moveTo>
                <a:pt x="1468089" y="4351025"/>
              </a:moveTo>
              <a:arcTo wR="2244847" hR="2244847" stAng="6614639"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25E735C8-6CA7-48F9-B4AF-4D9B92978769}">
      <dsp:nvSpPr>
        <dsp:cNvPr id="0" name=""/>
        <dsp:cNvSpPr/>
      </dsp:nvSpPr>
      <dsp:spPr>
        <a:xfrm>
          <a:off x="1214954" y="3915462"/>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Discover</a:t>
          </a:r>
        </a:p>
      </dsp:txBody>
      <dsp:txXfrm>
        <a:off x="1238623" y="3939131"/>
        <a:ext cx="1225982" cy="437516"/>
      </dsp:txXfrm>
    </dsp:sp>
    <dsp:sp modelId="{7DFDE678-6B1C-4BBC-A38E-46FB50420688}">
      <dsp:nvSpPr>
        <dsp:cNvPr id="0" name=""/>
        <dsp:cNvSpPr/>
      </dsp:nvSpPr>
      <dsp:spPr>
        <a:xfrm>
          <a:off x="1194113" y="325695"/>
          <a:ext cx="4489695" cy="4489695"/>
        </a:xfrm>
        <a:custGeom>
          <a:avLst/>
          <a:gdLst/>
          <a:ahLst/>
          <a:cxnLst/>
          <a:rect l="0" t="0" r="0" b="0"/>
          <a:pathLst>
            <a:path>
              <a:moveTo>
                <a:pt x="315764" y="3392879"/>
              </a:moveTo>
              <a:arcTo wR="2244847" hR="2244847" stAng="8954542"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E2536CDD-7DBF-4C6B-85BF-882FE6A71FDF}">
      <dsp:nvSpPr>
        <dsp:cNvPr id="0" name=""/>
        <dsp:cNvSpPr/>
      </dsp:nvSpPr>
      <dsp:spPr>
        <a:xfrm>
          <a:off x="557453" y="2328115"/>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Integrate</a:t>
          </a:r>
        </a:p>
      </dsp:txBody>
      <dsp:txXfrm>
        <a:off x="581122" y="2351784"/>
        <a:ext cx="1225982" cy="437516"/>
      </dsp:txXfrm>
    </dsp:sp>
    <dsp:sp modelId="{049616A8-A793-4C77-8E33-8F4622C118F7}">
      <dsp:nvSpPr>
        <dsp:cNvPr id="0" name=""/>
        <dsp:cNvSpPr/>
      </dsp:nvSpPr>
      <dsp:spPr>
        <a:xfrm>
          <a:off x="1194113" y="325695"/>
          <a:ext cx="4489695" cy="4489695"/>
        </a:xfrm>
        <a:custGeom>
          <a:avLst/>
          <a:gdLst/>
          <a:ahLst/>
          <a:cxnLst/>
          <a:rect l="0" t="0" r="0" b="0"/>
          <a:pathLst>
            <a:path>
              <a:moveTo>
                <a:pt x="51099" y="1768599"/>
              </a:moveTo>
              <a:arcTo wR="2244847" hR="2244847" stAng="11534908"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3204064E-86B9-4A1D-AC40-6B3607D41628}">
      <dsp:nvSpPr>
        <dsp:cNvPr id="0" name=""/>
        <dsp:cNvSpPr/>
      </dsp:nvSpPr>
      <dsp:spPr>
        <a:xfrm>
          <a:off x="1214954" y="740769"/>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Analyze</a:t>
          </a:r>
        </a:p>
      </dsp:txBody>
      <dsp:txXfrm>
        <a:off x="1238623" y="764438"/>
        <a:ext cx="1225982" cy="437516"/>
      </dsp:txXfrm>
    </dsp:sp>
    <dsp:sp modelId="{19FF4228-BCF6-4DBF-AEE0-CF82A986A726}">
      <dsp:nvSpPr>
        <dsp:cNvPr id="0" name=""/>
        <dsp:cNvSpPr/>
      </dsp:nvSpPr>
      <dsp:spPr>
        <a:xfrm>
          <a:off x="1194113" y="325695"/>
          <a:ext cx="4489695" cy="4489695"/>
        </a:xfrm>
        <a:custGeom>
          <a:avLst/>
          <a:gdLst/>
          <a:ahLst/>
          <a:cxnLst/>
          <a:rect l="0" t="0" r="0" b="0"/>
          <a:pathLst>
            <a:path>
              <a:moveTo>
                <a:pt x="1067425" y="333560"/>
              </a:moveTo>
              <a:arcTo wR="2244847" hR="2244847" stAng="14301925"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E2F18-F043-2846-95DB-CBAA147D529B}">
      <dsp:nvSpPr>
        <dsp:cNvPr id="0" name=""/>
        <dsp:cNvSpPr/>
      </dsp:nvSpPr>
      <dsp:spPr>
        <a:xfrm>
          <a:off x="2598949" y="77225"/>
          <a:ext cx="1180920" cy="449670"/>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Plan</a:t>
          </a:r>
          <a:endParaRPr lang="en-US" sz="2000" kern="1200" dirty="0">
            <a:solidFill>
              <a:srgbClr val="186072"/>
            </a:solidFill>
          </a:endParaRPr>
        </a:p>
      </dsp:txBody>
      <dsp:txXfrm>
        <a:off x="2620900" y="99176"/>
        <a:ext cx="1137018" cy="405768"/>
      </dsp:txXfrm>
    </dsp:sp>
    <dsp:sp modelId="{8864FD29-B527-0A45-AF38-136A7CA3EA73}">
      <dsp:nvSpPr>
        <dsp:cNvPr id="0" name=""/>
        <dsp:cNvSpPr/>
      </dsp:nvSpPr>
      <dsp:spPr>
        <a:xfrm>
          <a:off x="1107462" y="302061"/>
          <a:ext cx="4163895" cy="4163895"/>
        </a:xfrm>
        <a:custGeom>
          <a:avLst/>
          <a:gdLst/>
          <a:ahLst/>
          <a:cxnLst/>
          <a:rect l="0" t="0" r="0" b="0"/>
          <a:pathLst>
            <a:path>
              <a:moveTo>
                <a:pt x="2802372" y="128618"/>
              </a:moveTo>
              <a:arcTo wR="2081947" hR="2081947" stAng="17414696" swAng="683613"/>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9ED3D520-3DE0-864B-ACAB-5B591616A6D9}">
      <dsp:nvSpPr>
        <dsp:cNvPr id="0" name=""/>
        <dsp:cNvSpPr/>
      </dsp:nvSpPr>
      <dsp:spPr>
        <a:xfrm>
          <a:off x="4072175" y="687116"/>
          <a:ext cx="1178787" cy="449466"/>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Collect</a:t>
          </a:r>
          <a:endParaRPr lang="en-US" sz="2000" kern="1200" dirty="0">
            <a:solidFill>
              <a:srgbClr val="186072"/>
            </a:solidFill>
          </a:endParaRPr>
        </a:p>
      </dsp:txBody>
      <dsp:txXfrm>
        <a:off x="4094116" y="709057"/>
        <a:ext cx="1134905" cy="405584"/>
      </dsp:txXfrm>
    </dsp:sp>
    <dsp:sp modelId="{3BACACFC-1124-AF4D-BBB2-76FDB50352A6}">
      <dsp:nvSpPr>
        <dsp:cNvPr id="0" name=""/>
        <dsp:cNvSpPr/>
      </dsp:nvSpPr>
      <dsp:spPr>
        <a:xfrm>
          <a:off x="1107462" y="302061"/>
          <a:ext cx="4163895" cy="4163895"/>
        </a:xfrm>
        <a:custGeom>
          <a:avLst/>
          <a:gdLst/>
          <a:ahLst/>
          <a:cxnLst/>
          <a:rect l="0" t="0" r="0" b="0"/>
          <a:pathLst>
            <a:path>
              <a:moveTo>
                <a:pt x="3870993" y="1017135"/>
              </a:moveTo>
              <a:arcTo wR="2081947" hR="2081947" stAng="19754372" swAng="1110679"/>
            </a:path>
          </a:pathLst>
        </a:custGeom>
        <a:noFill/>
        <a:ln w="28575" cap="flat" cmpd="sng" algn="ctr">
          <a:solidFill>
            <a:srgbClr val="186072"/>
          </a:solidFill>
          <a:prstDash val="solid"/>
          <a:tailEnd type="arrow"/>
        </a:ln>
        <a:effectLst/>
      </dsp:spPr>
      <dsp:style>
        <a:lnRef idx="1">
          <a:scrgbClr r="0" g="0" b="0"/>
        </a:lnRef>
        <a:fillRef idx="0">
          <a:scrgbClr r="0" g="0" b="0"/>
        </a:fillRef>
        <a:effectRef idx="0">
          <a:scrgbClr r="0" g="0" b="0"/>
        </a:effectRef>
        <a:fontRef idx="minor"/>
      </dsp:style>
    </dsp:sp>
    <dsp:sp modelId="{F0A86B52-E2FF-4D63-93A1-E61D8377C34A}">
      <dsp:nvSpPr>
        <dsp:cNvPr id="0" name=""/>
        <dsp:cNvSpPr/>
      </dsp:nvSpPr>
      <dsp:spPr>
        <a:xfrm>
          <a:off x="4680897" y="2159173"/>
          <a:ext cx="1180920" cy="449670"/>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Assure</a:t>
          </a:r>
        </a:p>
      </dsp:txBody>
      <dsp:txXfrm>
        <a:off x="4702848" y="2181124"/>
        <a:ext cx="1137018" cy="405768"/>
      </dsp:txXfrm>
    </dsp:sp>
    <dsp:sp modelId="{A9CD118D-5A7B-4B7B-BEB0-016F1E217120}">
      <dsp:nvSpPr>
        <dsp:cNvPr id="0" name=""/>
        <dsp:cNvSpPr/>
      </dsp:nvSpPr>
      <dsp:spPr>
        <a:xfrm>
          <a:off x="1107462" y="302061"/>
          <a:ext cx="4163895" cy="4163895"/>
        </a:xfrm>
        <a:custGeom>
          <a:avLst/>
          <a:gdLst/>
          <a:ahLst/>
          <a:cxnLst/>
          <a:rect l="0" t="0" r="0" b="0"/>
          <a:pathLst>
            <a:path>
              <a:moveTo>
                <a:pt x="4116504" y="2523636"/>
              </a:moveTo>
              <a:arcTo wR="2081947" hR="2081947" stAng="734908"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4BA36C64-20B8-A14E-8759-154A58F6D6C3}">
      <dsp:nvSpPr>
        <dsp:cNvPr id="0" name=""/>
        <dsp:cNvSpPr/>
      </dsp:nvSpPr>
      <dsp:spPr>
        <a:xfrm>
          <a:off x="4071109" y="3631333"/>
          <a:ext cx="1180920" cy="449670"/>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Describe</a:t>
          </a:r>
          <a:endParaRPr lang="en-US" sz="2000" b="1" kern="1200" dirty="0">
            <a:solidFill>
              <a:srgbClr val="186072"/>
            </a:solidFill>
          </a:endParaRPr>
        </a:p>
      </dsp:txBody>
      <dsp:txXfrm>
        <a:off x="4093060" y="3653284"/>
        <a:ext cx="1137018" cy="405768"/>
      </dsp:txXfrm>
    </dsp:sp>
    <dsp:sp modelId="{6A2CC0A6-BC38-5041-A60B-0DABCA6762C7}">
      <dsp:nvSpPr>
        <dsp:cNvPr id="0" name=""/>
        <dsp:cNvSpPr/>
      </dsp:nvSpPr>
      <dsp:spPr>
        <a:xfrm>
          <a:off x="1107462" y="302061"/>
          <a:ext cx="4163895" cy="4163895"/>
        </a:xfrm>
        <a:custGeom>
          <a:avLst/>
          <a:gdLst/>
          <a:ahLst/>
          <a:cxnLst/>
          <a:rect l="0" t="0" r="0" b="0"/>
          <a:pathLst>
            <a:path>
              <a:moveTo>
                <a:pt x="3173929" y="3854540"/>
              </a:moveTo>
              <a:arcTo wR="2081947" hR="2081947" stAng="3501925" swAng="683436"/>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1E7C3E94-8CB6-456F-B0D4-B3FA407A51A6}">
      <dsp:nvSpPr>
        <dsp:cNvPr id="0" name=""/>
        <dsp:cNvSpPr/>
      </dsp:nvSpPr>
      <dsp:spPr>
        <a:xfrm>
          <a:off x="2598949" y="4241121"/>
          <a:ext cx="1180920" cy="449670"/>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Preserve</a:t>
          </a:r>
        </a:p>
      </dsp:txBody>
      <dsp:txXfrm>
        <a:off x="2620900" y="4263072"/>
        <a:ext cx="1137018" cy="405768"/>
      </dsp:txXfrm>
    </dsp:sp>
    <dsp:sp modelId="{0FD4A519-10D4-4EE7-AC3E-EBD7D85740E2}">
      <dsp:nvSpPr>
        <dsp:cNvPr id="0" name=""/>
        <dsp:cNvSpPr/>
      </dsp:nvSpPr>
      <dsp:spPr>
        <a:xfrm>
          <a:off x="1107462" y="302061"/>
          <a:ext cx="4163895" cy="4163895"/>
        </a:xfrm>
        <a:custGeom>
          <a:avLst/>
          <a:gdLst/>
          <a:ahLst/>
          <a:cxnLst/>
          <a:rect l="0" t="0" r="0" b="0"/>
          <a:pathLst>
            <a:path>
              <a:moveTo>
                <a:pt x="1361555" y="4035289"/>
              </a:moveTo>
              <a:arcTo wR="2081947" hR="2081947" stAng="6614639" swAng="683436"/>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25E735C8-6CA7-48F9-B4AF-4D9B92978769}">
      <dsp:nvSpPr>
        <dsp:cNvPr id="0" name=""/>
        <dsp:cNvSpPr/>
      </dsp:nvSpPr>
      <dsp:spPr>
        <a:xfrm>
          <a:off x="1126790" y="3631333"/>
          <a:ext cx="1180920" cy="449670"/>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Discover</a:t>
          </a:r>
        </a:p>
      </dsp:txBody>
      <dsp:txXfrm>
        <a:off x="1148741" y="3653284"/>
        <a:ext cx="1137018" cy="405768"/>
      </dsp:txXfrm>
    </dsp:sp>
    <dsp:sp modelId="{7DFDE678-6B1C-4BBC-A38E-46FB50420688}">
      <dsp:nvSpPr>
        <dsp:cNvPr id="0" name=""/>
        <dsp:cNvSpPr/>
      </dsp:nvSpPr>
      <dsp:spPr>
        <a:xfrm>
          <a:off x="1107462" y="302061"/>
          <a:ext cx="4163895" cy="4163895"/>
        </a:xfrm>
        <a:custGeom>
          <a:avLst/>
          <a:gdLst/>
          <a:ahLst/>
          <a:cxnLst/>
          <a:rect l="0" t="0" r="0" b="0"/>
          <a:pathLst>
            <a:path>
              <a:moveTo>
                <a:pt x="292850" y="3146671"/>
              </a:moveTo>
              <a:arcTo wR="2081947" hR="2081947" stAng="8954542"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E2536CDD-7DBF-4C6B-85BF-882FE6A71FDF}">
      <dsp:nvSpPr>
        <dsp:cNvPr id="0" name=""/>
        <dsp:cNvSpPr/>
      </dsp:nvSpPr>
      <dsp:spPr>
        <a:xfrm>
          <a:off x="517001" y="2159173"/>
          <a:ext cx="1180920" cy="449670"/>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Integrate</a:t>
          </a:r>
        </a:p>
      </dsp:txBody>
      <dsp:txXfrm>
        <a:off x="538952" y="2181124"/>
        <a:ext cx="1137018" cy="405768"/>
      </dsp:txXfrm>
    </dsp:sp>
    <dsp:sp modelId="{049616A8-A793-4C77-8E33-8F4622C118F7}">
      <dsp:nvSpPr>
        <dsp:cNvPr id="0" name=""/>
        <dsp:cNvSpPr/>
      </dsp:nvSpPr>
      <dsp:spPr>
        <a:xfrm>
          <a:off x="1107462" y="302061"/>
          <a:ext cx="4163895" cy="4163895"/>
        </a:xfrm>
        <a:custGeom>
          <a:avLst/>
          <a:gdLst/>
          <a:ahLst/>
          <a:cxnLst/>
          <a:rect l="0" t="0" r="0" b="0"/>
          <a:pathLst>
            <a:path>
              <a:moveTo>
                <a:pt x="47391" y="1640259"/>
              </a:moveTo>
              <a:arcTo wR="2081947" hR="2081947" stAng="11534908"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3204064E-86B9-4A1D-AC40-6B3607D41628}">
      <dsp:nvSpPr>
        <dsp:cNvPr id="0" name=""/>
        <dsp:cNvSpPr/>
      </dsp:nvSpPr>
      <dsp:spPr>
        <a:xfrm>
          <a:off x="1126790" y="687014"/>
          <a:ext cx="1180920" cy="449670"/>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Analyze</a:t>
          </a:r>
        </a:p>
      </dsp:txBody>
      <dsp:txXfrm>
        <a:off x="1148741" y="708965"/>
        <a:ext cx="1137018" cy="405768"/>
      </dsp:txXfrm>
    </dsp:sp>
    <dsp:sp modelId="{19FF4228-BCF6-4DBF-AEE0-CF82A986A726}">
      <dsp:nvSpPr>
        <dsp:cNvPr id="0" name=""/>
        <dsp:cNvSpPr/>
      </dsp:nvSpPr>
      <dsp:spPr>
        <a:xfrm>
          <a:off x="1107462" y="302061"/>
          <a:ext cx="4163895" cy="4163895"/>
        </a:xfrm>
        <a:custGeom>
          <a:avLst/>
          <a:gdLst/>
          <a:ahLst/>
          <a:cxnLst/>
          <a:rect l="0" t="0" r="0" b="0"/>
          <a:pathLst>
            <a:path>
              <a:moveTo>
                <a:pt x="989966" y="309355"/>
              </a:moveTo>
              <a:arcTo wR="2081947" hR="2081947" stAng="14301925" swAng="683436"/>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charset="-128"/>
              </a:defRPr>
            </a:lvl1pPr>
          </a:lstStyle>
          <a:p>
            <a:pPr>
              <a:defRPr/>
            </a:pPr>
            <a:fld id="{2045E718-52F8-46F1-9B64-73D4F1AE305E}" type="datetime1">
              <a:rPr lang="en-US"/>
              <a:pPr>
                <a:defRPr/>
              </a:pPr>
              <a:t>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CAD52665-6EC5-4E2C-ACE3-60B967BFE7A9}" type="slidenum">
              <a:rPr lang="en-US"/>
              <a:pPr>
                <a:defRPr/>
              </a:pPr>
              <a:t>‹#›</a:t>
            </a:fld>
            <a:endParaRPr lang="en-US"/>
          </a:p>
        </p:txBody>
      </p:sp>
    </p:spTree>
    <p:extLst>
      <p:ext uri="{BB962C8B-B14F-4D97-AF65-F5344CB8AC3E}">
        <p14:creationId xmlns:p14="http://schemas.microsoft.com/office/powerpoint/2010/main" val="3827804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ea typeface="ＭＳ Ｐゴシック" charset="-128"/>
              </a:defRPr>
            </a:lvl1pPr>
          </a:lstStyle>
          <a:p>
            <a:pPr>
              <a:defRPr/>
            </a:pPr>
            <a:fld id="{2B745D94-0C70-421F-8B33-F694434CC576}" type="datetime1">
              <a:rPr lang="en-US"/>
              <a:pPr>
                <a:defRPr/>
              </a:pPr>
              <a:t>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ea typeface="ＭＳ Ｐゴシック" charset="-128"/>
              </a:defRPr>
            </a:lvl1pPr>
          </a:lstStyle>
          <a:p>
            <a:pPr>
              <a:defRPr/>
            </a:pPr>
            <a:fld id="{6B7716FE-5FF4-4939-A891-57F1539EB079}" type="slidenum">
              <a:rPr lang="en-US"/>
              <a:pPr>
                <a:defRPr/>
              </a:pPr>
              <a:t>‹#›</a:t>
            </a:fld>
            <a:endParaRPr lang="en-US"/>
          </a:p>
        </p:txBody>
      </p:sp>
    </p:spTree>
    <p:extLst>
      <p:ext uri="{BB962C8B-B14F-4D97-AF65-F5344CB8AC3E}">
        <p14:creationId xmlns:p14="http://schemas.microsoft.com/office/powerpoint/2010/main" val="164885142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icpsr.umich.edu/files/ICPSR/access/dataprep.pdf" TargetMode="External"/><Relationship Id="rId4" Type="http://schemas.openxmlformats.org/officeDocument/2006/relationships/hyperlink" Target="http://works.bepress.com/borgman/238/"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cpsr.umich.edu/files/ICPSR/access/dataprep.pdf" TargetMode="External"/><Relationship Id="rId4" Type="http://schemas.openxmlformats.org/officeDocument/2006/relationships/hyperlink" Target="http://works.bepress.com/borgman/238/" TargetMode="External"/><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works.bepress.com/borgman/238/"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icpsr.umich.edu/files/ICPSR/access/dataprep.pdf" TargetMode="External"/><Relationship Id="rId4" Type="http://schemas.openxmlformats.org/officeDocument/2006/relationships/hyperlink" Target="http://works.bepress.com/borgman/238/"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icpsr.umich.edu/files/ICPSR/access/dataprep.pdf" TargetMode="External"/><Relationship Id="rId4" Type="http://schemas.openxmlformats.org/officeDocument/2006/relationships/hyperlink" Target="http://works.bepress.com/borgman/238/" TargetMode="External"/><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icpsr.umich.edu/files/ICPSR/access/dataprep.pdf" TargetMode="External"/><Relationship Id="rId4" Type="http://schemas.openxmlformats.org/officeDocument/2006/relationships/hyperlink" Target="http://works.bepress.com/borgman/238/" TargetMode="External"/><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icpsr.umich.edu/files/ICPSR/access/dataprep.pdf" TargetMode="External"/><Relationship Id="rId4" Type="http://schemas.openxmlformats.org/officeDocument/2006/relationships/hyperlink" Target="http://works.bepress.com/borgman/238/" TargetMode="External"/><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icpsr.umich.edu/files/ICPSR/access/dataprep.pdf" TargetMode="External"/><Relationship Id="rId4" Type="http://schemas.openxmlformats.org/officeDocument/2006/relationships/hyperlink" Target="http://works.bepress.com/borgman/238/" TargetMode="External"/><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 Id="rId3" Type="http://schemas.openxmlformats.org/officeDocument/2006/relationships/hyperlink" Target="http://www.icpsr.umich.edu/files/ICPSR/access/dataprep.pdf"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 Id="rId3" Type="http://schemas.openxmlformats.org/officeDocument/2006/relationships/hyperlink" Target="http://www.nytimes.com/info/alzheimers-disease/?inline=nyt-classifier"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www.icpsr.umich.edu/files/ICPSR/access/dataprep.pdf"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www.nss.gov.au/nss/home.nsf/NSS/E6C05AE57C80D737CA25761D002FD676?opendocument"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www.icpsr.umich.edu/files/ICPSR/access/dataprep.pdf"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ＭＳ Ｐゴシック" charset="-128"/>
                <a:cs typeface="ＭＳ Ｐゴシック" charset="-128"/>
              </a:rPr>
              <a:t>This is Lesson 2 of the </a:t>
            </a:r>
            <a:r>
              <a:rPr lang="en-US" sz="1200" kern="1200" dirty="0" err="1" smtClean="0">
                <a:solidFill>
                  <a:schemeClr val="tx1"/>
                </a:solidFill>
                <a:effectLst/>
                <a:latin typeface="+mn-lt"/>
                <a:ea typeface="ＭＳ Ｐゴシック" charset="-128"/>
                <a:cs typeface="ＭＳ Ｐゴシック" charset="-128"/>
              </a:rPr>
              <a:t>DataONE</a:t>
            </a:r>
            <a:r>
              <a:rPr lang="en-US" sz="1200" kern="1200" dirty="0" smtClean="0">
                <a:solidFill>
                  <a:schemeClr val="tx1"/>
                </a:solidFill>
                <a:effectLst/>
                <a:latin typeface="+mn-lt"/>
                <a:ea typeface="ＭＳ Ｐゴシック" charset="-128"/>
                <a:cs typeface="ＭＳ Ｐゴシック" charset="-128"/>
              </a:rPr>
              <a:t> Data Management learning series. This lesson</a:t>
            </a:r>
            <a:r>
              <a:rPr lang="en-US" sz="1200" kern="1200" baseline="0" dirty="0" smtClean="0">
                <a:solidFill>
                  <a:schemeClr val="tx1"/>
                </a:solidFill>
                <a:effectLst/>
                <a:latin typeface="+mn-lt"/>
                <a:ea typeface="ＭＳ Ｐゴシック" charset="-128"/>
                <a:cs typeface="ＭＳ Ｐゴシック" charset="-128"/>
              </a:rPr>
              <a:t> </a:t>
            </a:r>
            <a:r>
              <a:rPr lang="en-US" sz="1200" kern="1200" dirty="0" smtClean="0">
                <a:solidFill>
                  <a:schemeClr val="tx1"/>
                </a:solidFill>
                <a:effectLst/>
                <a:latin typeface="+mn-lt"/>
                <a:ea typeface="ＭＳ Ｐゴシック" charset="-128"/>
                <a:cs typeface="ＭＳ Ｐゴシック" charset="-128"/>
              </a:rPr>
              <a:t>covers Data Management: Data Sharing</a:t>
            </a:r>
            <a:endParaRPr lang="en-US" dirty="0" smtClean="0">
              <a:ea typeface="ＭＳ Ｐゴシック" pitchFamily="34" charset="-128"/>
            </a:endParaRPr>
          </a:p>
          <a:p>
            <a:endParaRPr lang="en-US" dirty="0"/>
          </a:p>
        </p:txBody>
      </p:sp>
      <p:sp>
        <p:nvSpPr>
          <p:cNvPr id="56324" name="Slide Number Placeholder 3"/>
          <p:cNvSpPr>
            <a:spLocks noGrp="1"/>
          </p:cNvSpPr>
          <p:nvPr>
            <p:ph type="sldNum" sz="quarter" idx="5"/>
          </p:nvPr>
        </p:nvSpPr>
        <p:spPr bwMode="auto">
          <a:ln>
            <a:miter lim="800000"/>
            <a:headEnd/>
            <a:tailEnd/>
          </a:ln>
        </p:spPr>
        <p:txBody>
          <a:bodyPr/>
          <a:lstStyle/>
          <a:p>
            <a:fld id="{06FBD28E-791F-204F-B869-AF18E596B831}" type="slidenum">
              <a:rPr lang="en-US"/>
              <a:pPr/>
              <a:t>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ＭＳ Ｐゴシック" charset="-128"/>
                <a:cs typeface="ＭＳ Ｐゴシック" charset="-128"/>
              </a:rPr>
              <a:t>The scientific community as a whole also benefits from sharing among researchers. Data sharing allows researchers to build upon one another’s work and to further, rather than duplicate, the science by exploring new findings or combining findings into meta analyses that cannot be performed with individual data. In sharing data, the scientific community expands both individual perspectives and the collective comprehension.</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aseline="30000" dirty="0" smtClean="0">
              <a:ea typeface="ＭＳ Ｐゴシック" pitchFamily="34"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aseline="30000" dirty="0" smtClean="0">
              <a:ea typeface="ＭＳ Ｐゴシック" pitchFamily="34"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aseline="30000" dirty="0" smtClean="0">
                <a:ea typeface="ＭＳ Ｐゴシック" pitchFamily="34" charset="-128"/>
              </a:rPr>
              <a:t>1</a:t>
            </a:r>
            <a:r>
              <a:rPr lang="en-US" sz="1200" u="sng" kern="1200" dirty="0" smtClean="0">
                <a:solidFill>
                  <a:schemeClr val="tx1"/>
                </a:solidFill>
                <a:effectLst/>
                <a:latin typeface="+mn-lt"/>
                <a:ea typeface="ＭＳ Ｐゴシック" charset="-128"/>
                <a:cs typeface="ＭＳ Ｐゴシック" charset="-128"/>
                <a:hlinkClick r:id="rId3"/>
              </a:rPr>
              <a:t>Guide to social science data preparation and archiving</a:t>
            </a:r>
            <a:r>
              <a:rPr lang="en-US" sz="1200" kern="1200" dirty="0" smtClean="0">
                <a:solidFill>
                  <a:schemeClr val="tx1"/>
                </a:solidFill>
                <a:effectLst/>
                <a:latin typeface="+mn-lt"/>
                <a:ea typeface="ＭＳ Ｐゴシック" charset="-128"/>
                <a:cs typeface="ＭＳ Ｐゴシック" charset="-128"/>
              </a:rPr>
              <a:t>: Best practice throughout the data life cycle, 4th edition (ICPSR, 2009)</a:t>
            </a:r>
          </a:p>
          <a:p>
            <a:r>
              <a:rPr lang="en-US" sz="1200" baseline="30000" dirty="0" smtClean="0">
                <a:ea typeface="ＭＳ Ｐゴシック" pitchFamily="34" charset="-128"/>
              </a:rPr>
              <a:t>4</a:t>
            </a:r>
            <a:r>
              <a:rPr lang="en-US" sz="1200" kern="1200" dirty="0" smtClean="0">
                <a:solidFill>
                  <a:schemeClr val="tx1"/>
                </a:solidFill>
                <a:effectLst/>
                <a:latin typeface="+mn-lt"/>
                <a:ea typeface="ＭＳ Ｐゴシック" charset="-128"/>
                <a:cs typeface="ＭＳ Ｐゴシック" charset="-128"/>
              </a:rPr>
              <a:t>Piwowar HA, </a:t>
            </a:r>
            <a:r>
              <a:rPr lang="en-US" sz="1200" kern="1200" dirty="0" err="1" smtClean="0">
                <a:solidFill>
                  <a:schemeClr val="tx1"/>
                </a:solidFill>
                <a:effectLst/>
                <a:latin typeface="+mn-lt"/>
                <a:ea typeface="ＭＳ Ｐゴシック" charset="-128"/>
                <a:cs typeface="ＭＳ Ｐゴシック" charset="-128"/>
              </a:rPr>
              <a:t>Becich</a:t>
            </a:r>
            <a:r>
              <a:rPr lang="en-US" sz="1200" kern="1200" dirty="0" smtClean="0">
                <a:solidFill>
                  <a:schemeClr val="tx1"/>
                </a:solidFill>
                <a:effectLst/>
                <a:latin typeface="+mn-lt"/>
                <a:ea typeface="ＭＳ Ｐゴシック" charset="-128"/>
                <a:cs typeface="ＭＳ Ｐゴシック" charset="-128"/>
              </a:rPr>
              <a:t> MJ, </a:t>
            </a:r>
            <a:r>
              <a:rPr lang="en-US" sz="1200" kern="1200" dirty="0" err="1" smtClean="0">
                <a:solidFill>
                  <a:schemeClr val="tx1"/>
                </a:solidFill>
                <a:effectLst/>
                <a:latin typeface="+mn-lt"/>
                <a:ea typeface="ＭＳ Ｐゴシック" charset="-128"/>
                <a:cs typeface="ＭＳ Ｐゴシック" charset="-128"/>
              </a:rPr>
              <a:t>Bilofsky</a:t>
            </a:r>
            <a:r>
              <a:rPr lang="en-US" sz="1200" kern="1200" dirty="0" smtClean="0">
                <a:solidFill>
                  <a:schemeClr val="tx1"/>
                </a:solidFill>
                <a:effectLst/>
                <a:latin typeface="+mn-lt"/>
                <a:ea typeface="ＭＳ Ｐゴシック" charset="-128"/>
                <a:cs typeface="ＭＳ Ｐゴシック" charset="-128"/>
              </a:rPr>
              <a:t> H, Crowley RS, on behalf of the </a:t>
            </a:r>
            <a:r>
              <a:rPr lang="en-US" sz="1200" kern="1200" dirty="0" err="1" smtClean="0">
                <a:solidFill>
                  <a:schemeClr val="tx1"/>
                </a:solidFill>
                <a:effectLst/>
                <a:latin typeface="+mn-lt"/>
                <a:ea typeface="ＭＳ Ｐゴシック" charset="-128"/>
                <a:cs typeface="ＭＳ Ｐゴシック" charset="-128"/>
              </a:rPr>
              <a:t>caBIG</a:t>
            </a:r>
            <a:r>
              <a:rPr lang="en-US" sz="1200" kern="1200" dirty="0" smtClean="0">
                <a:solidFill>
                  <a:schemeClr val="tx1"/>
                </a:solidFill>
                <a:effectLst/>
                <a:latin typeface="+mn-lt"/>
                <a:ea typeface="ＭＳ Ｐゴシック" charset="-128"/>
                <a:cs typeface="ＭＳ Ｐゴシック" charset="-128"/>
              </a:rPr>
              <a:t> Data Sharing and Intellectual Capital Workspace (2008) Towards a Data Sharing Culture: Recommendations for Leadership from Academic Health Centers. </a:t>
            </a:r>
            <a:r>
              <a:rPr lang="en-US" sz="1200" kern="1200" dirty="0" err="1" smtClean="0">
                <a:solidFill>
                  <a:schemeClr val="tx1"/>
                </a:solidFill>
                <a:effectLst/>
                <a:latin typeface="+mn-lt"/>
                <a:ea typeface="ＭＳ Ｐゴシック" charset="-128"/>
                <a:cs typeface="ＭＳ Ｐゴシック" charset="-128"/>
              </a:rPr>
              <a:t>PLoS</a:t>
            </a:r>
            <a:r>
              <a:rPr lang="en-US" sz="1200" kern="1200" dirty="0" smtClean="0">
                <a:solidFill>
                  <a:schemeClr val="tx1"/>
                </a:solidFill>
                <a:effectLst/>
                <a:latin typeface="+mn-lt"/>
                <a:ea typeface="ＭＳ Ｐゴシック" charset="-128"/>
                <a:cs typeface="ＭＳ Ｐゴシック" charset="-128"/>
              </a:rPr>
              <a:t> Med 5(9): e183. doi:10.1371/journal.pmed.0050183</a:t>
            </a:r>
            <a:endParaRPr lang="en-US" sz="1200" baseline="30000" dirty="0" smtClean="0">
              <a:ea typeface="ＭＳ Ｐゴシック" pitchFamily="34" charset="-128"/>
            </a:endParaRPr>
          </a:p>
          <a:p>
            <a:pPr eaLnBrk="1" hangingPunct="1">
              <a:spcBef>
                <a:spcPct val="0"/>
              </a:spcBef>
            </a:pPr>
            <a:r>
              <a:rPr lang="en-US" sz="1200" baseline="30000" dirty="0" smtClean="0">
                <a:ea typeface="ＭＳ Ｐゴシック" pitchFamily="34" charset="-128"/>
              </a:rPr>
              <a:t>5</a:t>
            </a:r>
            <a:r>
              <a:rPr lang="en-US" sz="1200" dirty="0" smtClean="0">
                <a:ea typeface="ＭＳ Ｐゴシック" pitchFamily="34" charset="-128"/>
              </a:rPr>
              <a:t>Teeters, J.L., Harris, K.D., </a:t>
            </a:r>
            <a:r>
              <a:rPr lang="en-US" sz="1200" dirty="0" err="1" smtClean="0">
                <a:ea typeface="ＭＳ Ｐゴシック" pitchFamily="34" charset="-128"/>
              </a:rPr>
              <a:t>Millman</a:t>
            </a:r>
            <a:r>
              <a:rPr lang="en-US" sz="1200" dirty="0" smtClean="0">
                <a:ea typeface="ＭＳ Ｐゴシック" pitchFamily="34" charset="-128"/>
              </a:rPr>
              <a:t>, K.J., </a:t>
            </a:r>
            <a:r>
              <a:rPr lang="en-US" sz="1200" dirty="0" err="1" smtClean="0">
                <a:ea typeface="ＭＳ Ｐゴシック" pitchFamily="34" charset="-128"/>
              </a:rPr>
              <a:t>Olshausen</a:t>
            </a:r>
            <a:r>
              <a:rPr lang="en-US" sz="1200" dirty="0" smtClean="0">
                <a:ea typeface="ＭＳ Ｐゴシック" pitchFamily="34" charset="-128"/>
              </a:rPr>
              <a:t>, B.A., </a:t>
            </a:r>
            <a:r>
              <a:rPr lang="en-US" sz="1200" dirty="0" err="1" smtClean="0">
                <a:ea typeface="ＭＳ Ｐゴシック" pitchFamily="34" charset="-128"/>
              </a:rPr>
              <a:t>Sommer</a:t>
            </a:r>
            <a:r>
              <a:rPr lang="en-US" sz="1200" dirty="0" smtClean="0">
                <a:ea typeface="ＭＳ Ｐゴシック" pitchFamily="34" charset="-128"/>
              </a:rPr>
              <a:t>, F.T. (2008). Data Sharing for Computational Neuroscience. </a:t>
            </a:r>
            <a:r>
              <a:rPr lang="en-US" sz="1200" i="1" dirty="0" err="1" smtClean="0">
                <a:ea typeface="ＭＳ Ｐゴシック" pitchFamily="34" charset="-128"/>
              </a:rPr>
              <a:t>Neuroinform</a:t>
            </a:r>
            <a:r>
              <a:rPr lang="en-US" sz="1200" i="1" dirty="0" smtClean="0">
                <a:ea typeface="ＭＳ Ｐゴシック" pitchFamily="34" charset="-128"/>
              </a:rPr>
              <a:t>,</a:t>
            </a:r>
            <a:r>
              <a:rPr lang="en-US" sz="1200" dirty="0" smtClean="0">
                <a:ea typeface="ＭＳ Ｐゴシック" pitchFamily="34" charset="-128"/>
              </a:rPr>
              <a:t> DOI 10.1007s12021-008-9009-y </a:t>
            </a:r>
            <a:endParaRPr lang="en-US" dirty="0" smtClean="0">
              <a:ea typeface="ＭＳ Ｐゴシック" pitchFamily="34" charset="-128"/>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sz="1200" baseline="30000" dirty="0" smtClean="0">
                <a:ea typeface="ＭＳ Ｐゴシック" pitchFamily="34" charset="-128"/>
              </a:rPr>
              <a:t>6</a:t>
            </a:r>
            <a:r>
              <a:rPr lang="en-US" sz="1200" dirty="0" smtClean="0">
                <a:ea typeface="ＭＳ Ｐゴシック" pitchFamily="34" charset="-128"/>
              </a:rPr>
              <a:t>National Institute of Health (NIH) (2003). NIH Data Sharing Policy and Implementation Guidelines.</a:t>
            </a:r>
          </a:p>
          <a:p>
            <a:pPr marL="0" marR="0" indent="0" algn="l" defTabSz="457200" rtl="0" eaLnBrk="1" fontAlgn="base" latinLnBrk="0" hangingPunct="1">
              <a:lnSpc>
                <a:spcPct val="100000"/>
              </a:lnSpc>
              <a:spcBef>
                <a:spcPct val="0"/>
              </a:spcBef>
              <a:spcAft>
                <a:spcPct val="0"/>
              </a:spcAft>
              <a:buClrTx/>
              <a:buSzTx/>
              <a:buFontTx/>
              <a:buNone/>
              <a:tabLst/>
              <a:defRPr/>
            </a:pPr>
            <a:r>
              <a:rPr lang="en-US" sz="1200" baseline="30000" dirty="0" smtClean="0">
                <a:ea typeface="ＭＳ Ｐゴシック" pitchFamily="34" charset="-128"/>
              </a:rPr>
              <a:t>9</a:t>
            </a:r>
            <a:r>
              <a:rPr lang="en-US" dirty="0" smtClean="0"/>
              <a:t>Borgman, C.L. Research Data: Who will share what, with whom, when, and why? In Proceedings of the China-North American Library Conference, Beijing , September 2010. (</a:t>
            </a:r>
            <a:r>
              <a:rPr lang="en-US" dirty="0" smtClean="0">
                <a:hlinkClick r:id="rId4"/>
              </a:rPr>
              <a:t>http://works.bepress.com/borgman/238/</a:t>
            </a:r>
            <a:r>
              <a:rPr lang="en-US" dirty="0" smtClean="0"/>
              <a:t>) </a:t>
            </a:r>
          </a:p>
          <a:p>
            <a:pPr marL="0" marR="0" indent="0" algn="l" defTabSz="457200" rtl="0" eaLnBrk="1" fontAlgn="base" latinLnBrk="0" hangingPunct="1">
              <a:lnSpc>
                <a:spcPct val="100000"/>
              </a:lnSpc>
              <a:spcBef>
                <a:spcPct val="0"/>
              </a:spcBef>
              <a:spcAft>
                <a:spcPct val="0"/>
              </a:spcAft>
              <a:buClrTx/>
              <a:buSzTx/>
              <a:buFontTx/>
              <a:buNone/>
              <a:tabLst/>
              <a:defRPr/>
            </a:pPr>
            <a:endParaRPr lang="en-US" sz="1200"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9</a:t>
            </a:fld>
            <a:endParaRPr lang="en-US" smtClean="0">
              <a:latin typeface="Calibri"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ＭＳ Ｐゴシック" charset="-128"/>
                <a:cs typeface="ＭＳ Ｐゴシック" charset="-128"/>
              </a:rPr>
              <a:t>Access to related research enables members of the scientific community to better reproduce, compare and assess methods and results. Scientists are able to learn from one another and educate new researchers as to the most current and significant findings. </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aseline="30000" dirty="0" smtClean="0">
              <a:ea typeface="ＭＳ Ｐゴシック" pitchFamily="34"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aseline="30000" dirty="0" smtClean="0">
              <a:ea typeface="ＭＳ Ｐゴシック" pitchFamily="34"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aseline="30000" dirty="0" smtClean="0">
                <a:ea typeface="ＭＳ Ｐゴシック" pitchFamily="34" charset="-128"/>
              </a:rPr>
              <a:t>1</a:t>
            </a:r>
            <a:r>
              <a:rPr lang="en-US" sz="1200" u="sng" kern="1200" dirty="0" smtClean="0">
                <a:solidFill>
                  <a:schemeClr val="tx1"/>
                </a:solidFill>
                <a:effectLst/>
                <a:latin typeface="+mn-lt"/>
                <a:ea typeface="ＭＳ Ｐゴシック" charset="-128"/>
                <a:cs typeface="ＭＳ Ｐゴシック" charset="-128"/>
                <a:hlinkClick r:id="rId3"/>
              </a:rPr>
              <a:t>Guide to social science data preparation and archiving</a:t>
            </a:r>
            <a:r>
              <a:rPr lang="en-US" sz="1200" kern="1200" dirty="0" smtClean="0">
                <a:solidFill>
                  <a:schemeClr val="tx1"/>
                </a:solidFill>
                <a:effectLst/>
                <a:latin typeface="+mn-lt"/>
                <a:ea typeface="ＭＳ Ｐゴシック" charset="-128"/>
                <a:cs typeface="ＭＳ Ｐゴシック" charset="-128"/>
              </a:rPr>
              <a:t>: Best practice throughout the data life cycle, 4th edition (ICPSR, 2009)</a:t>
            </a:r>
          </a:p>
          <a:p>
            <a:r>
              <a:rPr lang="en-US" sz="1200" baseline="30000" dirty="0" smtClean="0">
                <a:ea typeface="ＭＳ Ｐゴシック" pitchFamily="34" charset="-128"/>
              </a:rPr>
              <a:t>4</a:t>
            </a:r>
            <a:r>
              <a:rPr lang="en-US" sz="1200" kern="1200" dirty="0" smtClean="0">
                <a:solidFill>
                  <a:schemeClr val="tx1"/>
                </a:solidFill>
                <a:effectLst/>
                <a:latin typeface="+mn-lt"/>
                <a:ea typeface="ＭＳ Ｐゴシック" charset="-128"/>
                <a:cs typeface="ＭＳ Ｐゴシック" charset="-128"/>
              </a:rPr>
              <a:t>Piwowar HA, </a:t>
            </a:r>
            <a:r>
              <a:rPr lang="en-US" sz="1200" kern="1200" dirty="0" err="1" smtClean="0">
                <a:solidFill>
                  <a:schemeClr val="tx1"/>
                </a:solidFill>
                <a:effectLst/>
                <a:latin typeface="+mn-lt"/>
                <a:ea typeface="ＭＳ Ｐゴシック" charset="-128"/>
                <a:cs typeface="ＭＳ Ｐゴシック" charset="-128"/>
              </a:rPr>
              <a:t>Becich</a:t>
            </a:r>
            <a:r>
              <a:rPr lang="en-US" sz="1200" kern="1200" dirty="0" smtClean="0">
                <a:solidFill>
                  <a:schemeClr val="tx1"/>
                </a:solidFill>
                <a:effectLst/>
                <a:latin typeface="+mn-lt"/>
                <a:ea typeface="ＭＳ Ｐゴシック" charset="-128"/>
                <a:cs typeface="ＭＳ Ｐゴシック" charset="-128"/>
              </a:rPr>
              <a:t> MJ, </a:t>
            </a:r>
            <a:r>
              <a:rPr lang="en-US" sz="1200" kern="1200" dirty="0" err="1" smtClean="0">
                <a:solidFill>
                  <a:schemeClr val="tx1"/>
                </a:solidFill>
                <a:effectLst/>
                <a:latin typeface="+mn-lt"/>
                <a:ea typeface="ＭＳ Ｐゴシック" charset="-128"/>
                <a:cs typeface="ＭＳ Ｐゴシック" charset="-128"/>
              </a:rPr>
              <a:t>Bilofsky</a:t>
            </a:r>
            <a:r>
              <a:rPr lang="en-US" sz="1200" kern="1200" dirty="0" smtClean="0">
                <a:solidFill>
                  <a:schemeClr val="tx1"/>
                </a:solidFill>
                <a:effectLst/>
                <a:latin typeface="+mn-lt"/>
                <a:ea typeface="ＭＳ Ｐゴシック" charset="-128"/>
                <a:cs typeface="ＭＳ Ｐゴシック" charset="-128"/>
              </a:rPr>
              <a:t> H, Crowley RS, on behalf of the </a:t>
            </a:r>
            <a:r>
              <a:rPr lang="en-US" sz="1200" kern="1200" dirty="0" err="1" smtClean="0">
                <a:solidFill>
                  <a:schemeClr val="tx1"/>
                </a:solidFill>
                <a:effectLst/>
                <a:latin typeface="+mn-lt"/>
                <a:ea typeface="ＭＳ Ｐゴシック" charset="-128"/>
                <a:cs typeface="ＭＳ Ｐゴシック" charset="-128"/>
              </a:rPr>
              <a:t>caBIG</a:t>
            </a:r>
            <a:r>
              <a:rPr lang="en-US" sz="1200" kern="1200" dirty="0" smtClean="0">
                <a:solidFill>
                  <a:schemeClr val="tx1"/>
                </a:solidFill>
                <a:effectLst/>
                <a:latin typeface="+mn-lt"/>
                <a:ea typeface="ＭＳ Ｐゴシック" charset="-128"/>
                <a:cs typeface="ＭＳ Ｐゴシック" charset="-128"/>
              </a:rPr>
              <a:t> Data Sharing and Intellectual Capital Workspace (2008) Towards a Data Sharing Culture: Recommendations for Leadership from Academic Health Centers. </a:t>
            </a:r>
            <a:r>
              <a:rPr lang="en-US" sz="1200" kern="1200" dirty="0" err="1" smtClean="0">
                <a:solidFill>
                  <a:schemeClr val="tx1"/>
                </a:solidFill>
                <a:effectLst/>
                <a:latin typeface="+mn-lt"/>
                <a:ea typeface="ＭＳ Ｐゴシック" charset="-128"/>
                <a:cs typeface="ＭＳ Ｐゴシック" charset="-128"/>
              </a:rPr>
              <a:t>PLoS</a:t>
            </a:r>
            <a:r>
              <a:rPr lang="en-US" sz="1200" kern="1200" dirty="0" smtClean="0">
                <a:solidFill>
                  <a:schemeClr val="tx1"/>
                </a:solidFill>
                <a:effectLst/>
                <a:latin typeface="+mn-lt"/>
                <a:ea typeface="ＭＳ Ｐゴシック" charset="-128"/>
                <a:cs typeface="ＭＳ Ｐゴシック" charset="-128"/>
              </a:rPr>
              <a:t> Med 5(9): e183. doi:10.1371/journal.pmed.0050183</a:t>
            </a:r>
            <a:endParaRPr lang="en-US" sz="1200" baseline="30000" dirty="0" smtClean="0">
              <a:ea typeface="ＭＳ Ｐゴシック" pitchFamily="34" charset="-128"/>
            </a:endParaRPr>
          </a:p>
          <a:p>
            <a:pPr eaLnBrk="1" hangingPunct="1">
              <a:spcBef>
                <a:spcPct val="0"/>
              </a:spcBef>
            </a:pPr>
            <a:r>
              <a:rPr lang="en-US" sz="1200" baseline="30000" dirty="0" smtClean="0">
                <a:ea typeface="ＭＳ Ｐゴシック" pitchFamily="34" charset="-128"/>
              </a:rPr>
              <a:t>5</a:t>
            </a:r>
            <a:r>
              <a:rPr lang="en-US" sz="1200" dirty="0" smtClean="0">
                <a:ea typeface="ＭＳ Ｐゴシック" pitchFamily="34" charset="-128"/>
              </a:rPr>
              <a:t>Teeters, J.L., Harris, K.D., </a:t>
            </a:r>
            <a:r>
              <a:rPr lang="en-US" sz="1200" dirty="0" err="1" smtClean="0">
                <a:ea typeface="ＭＳ Ｐゴシック" pitchFamily="34" charset="-128"/>
              </a:rPr>
              <a:t>Millman</a:t>
            </a:r>
            <a:r>
              <a:rPr lang="en-US" sz="1200" dirty="0" smtClean="0">
                <a:ea typeface="ＭＳ Ｐゴシック" pitchFamily="34" charset="-128"/>
              </a:rPr>
              <a:t>, K.J., </a:t>
            </a:r>
            <a:r>
              <a:rPr lang="en-US" sz="1200" dirty="0" err="1" smtClean="0">
                <a:ea typeface="ＭＳ Ｐゴシック" pitchFamily="34" charset="-128"/>
              </a:rPr>
              <a:t>Olshausen</a:t>
            </a:r>
            <a:r>
              <a:rPr lang="en-US" sz="1200" dirty="0" smtClean="0">
                <a:ea typeface="ＭＳ Ｐゴシック" pitchFamily="34" charset="-128"/>
              </a:rPr>
              <a:t>, B.A., </a:t>
            </a:r>
            <a:r>
              <a:rPr lang="en-US" sz="1200" dirty="0" err="1" smtClean="0">
                <a:ea typeface="ＭＳ Ｐゴシック" pitchFamily="34" charset="-128"/>
              </a:rPr>
              <a:t>Sommer</a:t>
            </a:r>
            <a:r>
              <a:rPr lang="en-US" sz="1200" dirty="0" smtClean="0">
                <a:ea typeface="ＭＳ Ｐゴシック" pitchFamily="34" charset="-128"/>
              </a:rPr>
              <a:t>, F.T. (2008). Data Sharing for Computational Neuroscience. </a:t>
            </a:r>
            <a:r>
              <a:rPr lang="en-US" sz="1200" i="1" dirty="0" err="1" smtClean="0">
                <a:ea typeface="ＭＳ Ｐゴシック" pitchFamily="34" charset="-128"/>
              </a:rPr>
              <a:t>Neuroinform</a:t>
            </a:r>
            <a:r>
              <a:rPr lang="en-US" sz="1200" i="1" dirty="0" smtClean="0">
                <a:ea typeface="ＭＳ Ｐゴシック" pitchFamily="34" charset="-128"/>
              </a:rPr>
              <a:t>,</a:t>
            </a:r>
            <a:r>
              <a:rPr lang="en-US" sz="1200" dirty="0" smtClean="0">
                <a:ea typeface="ＭＳ Ｐゴシック" pitchFamily="34" charset="-128"/>
              </a:rPr>
              <a:t> DOI 10.1007s12021-008-9009-y </a:t>
            </a:r>
            <a:endParaRPr lang="en-US" dirty="0" smtClean="0">
              <a:ea typeface="ＭＳ Ｐゴシック" pitchFamily="34" charset="-128"/>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sz="1200" baseline="30000" dirty="0" smtClean="0">
                <a:ea typeface="ＭＳ Ｐゴシック" pitchFamily="34" charset="-128"/>
              </a:rPr>
              <a:t>6</a:t>
            </a:r>
            <a:r>
              <a:rPr lang="en-US" sz="1200" dirty="0" smtClean="0">
                <a:ea typeface="ＭＳ Ｐゴシック" pitchFamily="34" charset="-128"/>
              </a:rPr>
              <a:t>National Institute of Health (NIH) (2003). NIH Data Sharing Policy and Implementation Guidelines.</a:t>
            </a:r>
          </a:p>
          <a:p>
            <a:pPr marL="0" marR="0" indent="0" algn="l" defTabSz="457200" rtl="0" eaLnBrk="1" fontAlgn="base" latinLnBrk="0" hangingPunct="1">
              <a:lnSpc>
                <a:spcPct val="100000"/>
              </a:lnSpc>
              <a:spcBef>
                <a:spcPct val="0"/>
              </a:spcBef>
              <a:spcAft>
                <a:spcPct val="0"/>
              </a:spcAft>
              <a:buClrTx/>
              <a:buSzTx/>
              <a:buFontTx/>
              <a:buNone/>
              <a:tabLst/>
              <a:defRPr/>
            </a:pPr>
            <a:r>
              <a:rPr lang="en-US" sz="1200" baseline="30000" dirty="0" smtClean="0">
                <a:ea typeface="ＭＳ Ｐゴシック" pitchFamily="34" charset="-128"/>
              </a:rPr>
              <a:t>9</a:t>
            </a:r>
            <a:r>
              <a:rPr lang="en-US" dirty="0" smtClean="0"/>
              <a:t>Borgman, C.L. Research Data: Who will share what, with whom, when, and why? In Proceedings of the China-North American Library Conference, Beijing , September 2010. (</a:t>
            </a:r>
            <a:r>
              <a:rPr lang="en-US" dirty="0" smtClean="0">
                <a:hlinkClick r:id="rId4"/>
              </a:rPr>
              <a:t>http://works.bepress.com/borgman/238/</a:t>
            </a:r>
            <a:r>
              <a:rPr lang="en-US" dirty="0" smtClean="0"/>
              <a:t>) </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10</a:t>
            </a:fld>
            <a:endParaRPr lang="en-US" smtClean="0">
              <a:latin typeface="Calibri"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And finally, how does the independent researcher benefit from data sharing? When scientists share their data, they gain recognition as an authoritative source and respect as a wise investment for research dollars. When data are exposed, feedback from the broader community can be used to improve the quality and presentation of the data. Shared data also allows for greater opportunity for data exchange and networking opportunities with peers and potential collaborators.</a:t>
            </a:r>
          </a:p>
          <a:p>
            <a:pPr marL="0" indent="0" eaLnBrk="1" hangingPunct="1">
              <a:spcBef>
                <a:spcPct val="0"/>
              </a:spcBef>
              <a:buFont typeface="Arial" pitchFamily="34" charset="0"/>
              <a:buNone/>
            </a:pPr>
            <a:endParaRPr lang="en-US" sz="1200" kern="1200" baseline="30000" dirty="0" smtClean="0">
              <a:solidFill>
                <a:schemeClr val="tx1"/>
              </a:solidFill>
              <a:effectLst/>
              <a:latin typeface="+mn-lt"/>
              <a:ea typeface="ＭＳ Ｐゴシック" pitchFamily="34" charset="-128"/>
              <a:cs typeface="ＭＳ Ｐゴシック" charset="-128"/>
            </a:endParaRPr>
          </a:p>
          <a:p>
            <a:pPr marL="0" indent="0" eaLnBrk="1" hangingPunct="1">
              <a:spcBef>
                <a:spcPct val="0"/>
              </a:spcBef>
              <a:buFont typeface="Arial" pitchFamily="34" charset="0"/>
              <a:buNone/>
            </a:pPr>
            <a:r>
              <a:rPr lang="en-US" sz="1200" kern="1200" baseline="30000" dirty="0" smtClean="0">
                <a:solidFill>
                  <a:schemeClr val="tx1"/>
                </a:solidFill>
                <a:effectLst/>
                <a:latin typeface="+mn-lt"/>
                <a:ea typeface="ＭＳ Ｐゴシック" pitchFamily="34" charset="-128"/>
                <a:cs typeface="ＭＳ Ｐゴシック" charset="-128"/>
              </a:rPr>
              <a:t>4</a:t>
            </a:r>
            <a:r>
              <a:rPr lang="en-US" sz="1200" kern="1200" dirty="0" smtClean="0">
                <a:solidFill>
                  <a:schemeClr val="tx1"/>
                </a:solidFill>
                <a:effectLst/>
                <a:latin typeface="+mn-lt"/>
                <a:ea typeface="ＭＳ Ｐゴシック" charset="-128"/>
                <a:cs typeface="ＭＳ Ｐゴシック" charset="-128"/>
              </a:rPr>
              <a:t>Piwowar HA, </a:t>
            </a:r>
            <a:r>
              <a:rPr lang="en-US" sz="1200" kern="1200" dirty="0" err="1" smtClean="0">
                <a:solidFill>
                  <a:schemeClr val="tx1"/>
                </a:solidFill>
                <a:effectLst/>
                <a:latin typeface="+mn-lt"/>
                <a:ea typeface="ＭＳ Ｐゴシック" charset="-128"/>
                <a:cs typeface="ＭＳ Ｐゴシック" charset="-128"/>
              </a:rPr>
              <a:t>Becich</a:t>
            </a:r>
            <a:r>
              <a:rPr lang="en-US" sz="1200" kern="1200" dirty="0" smtClean="0">
                <a:solidFill>
                  <a:schemeClr val="tx1"/>
                </a:solidFill>
                <a:effectLst/>
                <a:latin typeface="+mn-lt"/>
                <a:ea typeface="ＭＳ Ｐゴシック" charset="-128"/>
                <a:cs typeface="ＭＳ Ｐゴシック" charset="-128"/>
              </a:rPr>
              <a:t> MJ, </a:t>
            </a:r>
            <a:r>
              <a:rPr lang="en-US" sz="1200" kern="1200" dirty="0" err="1" smtClean="0">
                <a:solidFill>
                  <a:schemeClr val="tx1"/>
                </a:solidFill>
                <a:effectLst/>
                <a:latin typeface="+mn-lt"/>
                <a:ea typeface="ＭＳ Ｐゴシック" charset="-128"/>
                <a:cs typeface="ＭＳ Ｐゴシック" charset="-128"/>
              </a:rPr>
              <a:t>Bilofsky</a:t>
            </a:r>
            <a:r>
              <a:rPr lang="en-US" sz="1200" kern="1200" dirty="0" smtClean="0">
                <a:solidFill>
                  <a:schemeClr val="tx1"/>
                </a:solidFill>
                <a:effectLst/>
                <a:latin typeface="+mn-lt"/>
                <a:ea typeface="ＭＳ Ｐゴシック" charset="-128"/>
                <a:cs typeface="ＭＳ Ｐゴシック" charset="-128"/>
              </a:rPr>
              <a:t> H, Crowley RS, on behalf of the </a:t>
            </a:r>
            <a:r>
              <a:rPr lang="en-US" sz="1200" kern="1200" dirty="0" err="1" smtClean="0">
                <a:solidFill>
                  <a:schemeClr val="tx1"/>
                </a:solidFill>
                <a:effectLst/>
                <a:latin typeface="+mn-lt"/>
                <a:ea typeface="ＭＳ Ｐゴシック" charset="-128"/>
                <a:cs typeface="ＭＳ Ｐゴシック" charset="-128"/>
              </a:rPr>
              <a:t>caBIG</a:t>
            </a:r>
            <a:r>
              <a:rPr lang="en-US" sz="1200" kern="1200" dirty="0" smtClean="0">
                <a:solidFill>
                  <a:schemeClr val="tx1"/>
                </a:solidFill>
                <a:effectLst/>
                <a:latin typeface="+mn-lt"/>
                <a:ea typeface="ＭＳ Ｐゴシック" charset="-128"/>
                <a:cs typeface="ＭＳ Ｐゴシック" charset="-128"/>
              </a:rPr>
              <a:t> Data Sharing and Intellectual Capital Workspace (2008) Towards a Data Sharing Culture: Recommendations for Leadership from Academic Health Centers. </a:t>
            </a:r>
            <a:r>
              <a:rPr lang="en-US" sz="1200" kern="1200" dirty="0" err="1" smtClean="0">
                <a:solidFill>
                  <a:schemeClr val="tx1"/>
                </a:solidFill>
                <a:effectLst/>
                <a:latin typeface="+mn-lt"/>
                <a:ea typeface="ＭＳ Ｐゴシック" charset="-128"/>
                <a:cs typeface="ＭＳ Ｐゴシック" charset="-128"/>
              </a:rPr>
              <a:t>PLoS</a:t>
            </a:r>
            <a:r>
              <a:rPr lang="en-US" sz="1200" kern="1200" dirty="0" smtClean="0">
                <a:solidFill>
                  <a:schemeClr val="tx1"/>
                </a:solidFill>
                <a:effectLst/>
                <a:latin typeface="+mn-lt"/>
                <a:ea typeface="ＭＳ Ｐゴシック" charset="-128"/>
                <a:cs typeface="ＭＳ Ｐゴシック" charset="-128"/>
              </a:rPr>
              <a:t> Med 5(9): e183. doi:10.1371/journal.pmed.0050183</a:t>
            </a:r>
          </a:p>
          <a:p>
            <a:pPr eaLnBrk="1" hangingPunct="1">
              <a:spcBef>
                <a:spcPct val="0"/>
              </a:spcBef>
            </a:pPr>
            <a:r>
              <a:rPr lang="en-US" sz="2400" baseline="30000" dirty="0" smtClean="0">
                <a:ea typeface="ＭＳ Ｐゴシック" pitchFamily="34" charset="-128"/>
              </a:rPr>
              <a:t>5</a:t>
            </a:r>
            <a:r>
              <a:rPr lang="en-US" sz="2400" dirty="0" smtClean="0">
                <a:ea typeface="ＭＳ Ｐゴシック" pitchFamily="34" charset="-128"/>
              </a:rPr>
              <a:t>Teeters, J.L., Harris, K.D., </a:t>
            </a:r>
            <a:r>
              <a:rPr lang="en-US" sz="2400" dirty="0" err="1" smtClean="0">
                <a:ea typeface="ＭＳ Ｐゴシック" pitchFamily="34" charset="-128"/>
              </a:rPr>
              <a:t>Millman</a:t>
            </a:r>
            <a:r>
              <a:rPr lang="en-US" sz="2400" dirty="0" smtClean="0">
                <a:ea typeface="ＭＳ Ｐゴシック" pitchFamily="34" charset="-128"/>
              </a:rPr>
              <a:t>, K.J., </a:t>
            </a:r>
            <a:r>
              <a:rPr lang="en-US" sz="2400" dirty="0" err="1" smtClean="0">
                <a:ea typeface="ＭＳ Ｐゴシック" pitchFamily="34" charset="-128"/>
              </a:rPr>
              <a:t>Olshausen</a:t>
            </a:r>
            <a:r>
              <a:rPr lang="en-US" sz="2400" dirty="0" smtClean="0">
                <a:ea typeface="ＭＳ Ｐゴシック" pitchFamily="34" charset="-128"/>
              </a:rPr>
              <a:t>, B.A., </a:t>
            </a:r>
            <a:r>
              <a:rPr lang="en-US" sz="2400" dirty="0" err="1" smtClean="0">
                <a:ea typeface="ＭＳ Ｐゴシック" pitchFamily="34" charset="-128"/>
              </a:rPr>
              <a:t>Sommer</a:t>
            </a:r>
            <a:r>
              <a:rPr lang="en-US" sz="2400" dirty="0" smtClean="0">
                <a:ea typeface="ＭＳ Ｐゴシック" pitchFamily="34" charset="-128"/>
              </a:rPr>
              <a:t>, F.T. (2008). Data Sharing for Computational Neuroscience. </a:t>
            </a:r>
            <a:r>
              <a:rPr lang="en-US" sz="2400" i="1" dirty="0" err="1" smtClean="0">
                <a:ea typeface="ＭＳ Ｐゴシック" pitchFamily="34" charset="-128"/>
              </a:rPr>
              <a:t>Neuroinform</a:t>
            </a:r>
            <a:r>
              <a:rPr lang="en-US" sz="2400" i="1" dirty="0" smtClean="0">
                <a:ea typeface="ＭＳ Ｐゴシック" pitchFamily="34" charset="-128"/>
              </a:rPr>
              <a:t>,</a:t>
            </a:r>
            <a:r>
              <a:rPr lang="en-US" sz="2400" dirty="0" smtClean="0">
                <a:ea typeface="ＭＳ Ｐゴシック" pitchFamily="34" charset="-128"/>
              </a:rPr>
              <a:t> DOI 10.1007s12021-008-9009-y </a:t>
            </a:r>
          </a:p>
          <a:p>
            <a:pPr marL="0" marR="0" indent="0" algn="l" defTabSz="457200" rtl="0" eaLnBrk="1" fontAlgn="base" latinLnBrk="0" hangingPunct="1">
              <a:lnSpc>
                <a:spcPct val="100000"/>
              </a:lnSpc>
              <a:spcBef>
                <a:spcPct val="0"/>
              </a:spcBef>
              <a:spcAft>
                <a:spcPct val="0"/>
              </a:spcAft>
              <a:buClrTx/>
              <a:buSzTx/>
              <a:buFontTx/>
              <a:buNone/>
              <a:tabLst/>
              <a:defRPr/>
            </a:pPr>
            <a:r>
              <a:rPr lang="en-US" sz="2400" baseline="30000" dirty="0" smtClean="0">
                <a:ea typeface="ＭＳ Ｐゴシック" pitchFamily="34" charset="-128"/>
              </a:rPr>
              <a:t>9</a:t>
            </a:r>
            <a:r>
              <a:rPr lang="en-US" sz="2400" dirty="0" smtClean="0"/>
              <a:t>Borgman, C.L. Research Data: Who will share what, with whom, when, and why? In Proceedings of the China-North American Library Conference, Beijing , September 2010. (</a:t>
            </a:r>
            <a:r>
              <a:rPr lang="en-US" sz="2400" dirty="0" smtClean="0">
                <a:hlinkClick r:id="rId3"/>
              </a:rPr>
              <a:t>http://works.bepress.com/borgman/238/</a:t>
            </a:r>
            <a:r>
              <a:rPr lang="en-US" sz="2400" dirty="0" smtClean="0"/>
              <a:t>) </a:t>
            </a:r>
          </a:p>
          <a:p>
            <a:pPr eaLnBrk="1" hangingPunct="1">
              <a:spcBef>
                <a:spcPct val="0"/>
              </a:spcBef>
            </a:pPr>
            <a:endParaRPr lang="en-US" sz="2400" dirty="0" smtClean="0">
              <a:ea typeface="ＭＳ Ｐゴシック" pitchFamily="34" charset="-128"/>
            </a:endParaRPr>
          </a:p>
          <a:p>
            <a:pPr marL="0" indent="0" eaLnBrk="1" hangingPunct="1">
              <a:spcBef>
                <a:spcPct val="0"/>
              </a:spcBef>
              <a:buFont typeface="Arial" pitchFamily="34" charset="0"/>
              <a:buNone/>
            </a:pPr>
            <a:endParaRPr lang="en-US" sz="2400" kern="1200" dirty="0" smtClean="0">
              <a:solidFill>
                <a:schemeClr val="tx1"/>
              </a:solidFill>
              <a:effectLst/>
              <a:latin typeface="+mn-lt"/>
              <a:ea typeface="ＭＳ Ｐゴシック" charset="-128"/>
              <a:cs typeface="ＭＳ Ｐゴシック" charset="-128"/>
            </a:endParaRPr>
          </a:p>
          <a:p>
            <a:pPr marL="0" indent="0" eaLnBrk="1" hangingPunct="1">
              <a:spcBef>
                <a:spcPct val="0"/>
              </a:spcBef>
              <a:buFont typeface="Arial" pitchFamily="34" charset="0"/>
              <a:buNone/>
            </a:pPr>
            <a:endParaRPr lang="en-US" baseline="0" dirty="0" smtClean="0">
              <a:ea typeface="ＭＳ Ｐゴシック" pitchFamily="34" charset="-128"/>
            </a:endParaRPr>
          </a:p>
          <a:p>
            <a:pPr marL="171450" indent="-171450" eaLnBrk="1" hangingPunct="1">
              <a:spcBef>
                <a:spcPct val="0"/>
              </a:spcBef>
              <a:buFont typeface="Arial" pitchFamily="34" charset="0"/>
              <a:buChar char="•"/>
            </a:pPr>
            <a:endParaRPr lang="en-US" baseline="0" dirty="0" smtClean="0">
              <a:ea typeface="ＭＳ Ｐゴシック" pitchFamily="34" charset="-128"/>
            </a:endParaRPr>
          </a:p>
          <a:p>
            <a:pPr marL="171450" indent="-171450" eaLnBrk="1" hangingPunct="1">
              <a:spcBef>
                <a:spcPct val="0"/>
              </a:spcBef>
              <a:buFont typeface="Arial" pitchFamily="34" charset="0"/>
              <a:buChar char="•"/>
            </a:pPr>
            <a:endParaRPr lang="en-US" baseline="0" dirty="0" smtClean="0">
              <a:ea typeface="ＭＳ Ｐゴシック" pitchFamily="34" charset="-128"/>
            </a:endParaRPr>
          </a:p>
          <a:p>
            <a:pPr marL="171450" indent="-171450" eaLnBrk="1" hangingPunct="1">
              <a:spcBef>
                <a:spcPct val="0"/>
              </a:spcBef>
              <a:buFont typeface="Arial" pitchFamily="34" charset="0"/>
              <a:buChar char="•"/>
            </a:pP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11</a:t>
            </a:fld>
            <a:endParaRPr lang="en-US" smtClean="0">
              <a:latin typeface="Calibri"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200" kern="1200" dirty="0" smtClean="0">
                <a:solidFill>
                  <a:schemeClr val="tx1"/>
                </a:solidFill>
                <a:effectLst/>
                <a:latin typeface="+mn-lt"/>
                <a:ea typeface="ＭＳ Ｐゴシック" charset="-128"/>
                <a:cs typeface="ＭＳ Ｐゴシック" charset="-128"/>
              </a:rPr>
              <a:t>Even if the value of data sharing is recognized, concerns remain as to the impacts of increased data exposure.</a:t>
            </a:r>
            <a:endParaRPr lang="en-US" baseline="0"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12</a:t>
            </a:fld>
            <a:endParaRPr lang="en-US" smtClean="0">
              <a:latin typeface="Calibri"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200" kern="1200" dirty="0" smtClean="0">
                <a:solidFill>
                  <a:schemeClr val="tx1"/>
                </a:solidFill>
                <a:effectLst/>
                <a:latin typeface="+mn-lt"/>
                <a:ea typeface="ＭＳ Ｐゴシック" charset="-128"/>
                <a:cs typeface="ＭＳ Ｐゴシック" charset="-128"/>
              </a:rPr>
              <a:t>Researchers may worry that the data will be taken out of context, misinterpreted or used inappropriately. </a:t>
            </a:r>
            <a:endParaRPr lang="en-US" sz="1200" kern="1200" dirty="0" smtClean="0">
              <a:solidFill>
                <a:schemeClr val="tx1"/>
              </a:solidFill>
              <a:effectLst/>
              <a:latin typeface="+mn-lt"/>
              <a:ea typeface="ＭＳ Ｐゴシック" charset="-128"/>
              <a:cs typeface="ＭＳ Ｐゴシック" charset="-128"/>
            </a:endParaRPr>
          </a:p>
          <a:p>
            <a:pPr eaLnBrk="1" hangingPunct="1">
              <a:spcBef>
                <a:spcPct val="0"/>
              </a:spcBef>
            </a:pPr>
            <a:endParaRPr lang="en-US" sz="1200" kern="1200" baseline="30000" dirty="0" smtClean="0">
              <a:solidFill>
                <a:schemeClr val="tx1"/>
              </a:solidFill>
              <a:effectLst/>
              <a:latin typeface="+mn-lt"/>
              <a:ea typeface="ＭＳ Ｐゴシック" charset="-128"/>
              <a:cs typeface="ＭＳ Ｐゴシック" charset="-128"/>
            </a:endParaRPr>
          </a:p>
          <a:p>
            <a:pPr eaLnBrk="1" hangingPunct="1">
              <a:spcBef>
                <a:spcPct val="0"/>
              </a:spcBef>
            </a:pPr>
            <a:r>
              <a:rPr lang="en-US" sz="1200" kern="1200" baseline="30000" dirty="0" smtClean="0">
                <a:solidFill>
                  <a:schemeClr val="tx1"/>
                </a:solidFill>
                <a:effectLst/>
                <a:latin typeface="+mn-lt"/>
                <a:ea typeface="ＭＳ Ｐゴシック" pitchFamily="34" charset="-128"/>
                <a:cs typeface="ＭＳ Ｐゴシック" charset="-128"/>
              </a:rPr>
              <a:t>8</a:t>
            </a:r>
            <a:r>
              <a:rPr lang="en-US" sz="1200" kern="1200" baseline="0" dirty="0" smtClean="0">
                <a:solidFill>
                  <a:schemeClr val="tx1"/>
                </a:solidFill>
                <a:effectLst/>
                <a:latin typeface="+mn-lt"/>
                <a:ea typeface="ＭＳ Ｐゴシック" pitchFamily="34" charset="-128"/>
                <a:cs typeface="ＭＳ Ｐゴシック" charset="-128"/>
              </a:rPr>
              <a:t> </a:t>
            </a:r>
            <a:r>
              <a:rPr lang="en-US" sz="1200" kern="1200" dirty="0" err="1" smtClean="0">
                <a:solidFill>
                  <a:schemeClr val="tx1"/>
                </a:solidFill>
                <a:effectLst/>
                <a:latin typeface="+mn-lt"/>
                <a:ea typeface="ＭＳ Ｐゴシック" charset="-128"/>
                <a:cs typeface="ＭＳ Ｐゴシック" charset="-128"/>
              </a:rPr>
              <a:t>Niu</a:t>
            </a:r>
            <a:r>
              <a:rPr lang="en-US" sz="1200" kern="1200" dirty="0" smtClean="0">
                <a:solidFill>
                  <a:schemeClr val="tx1"/>
                </a:solidFill>
                <a:effectLst/>
                <a:latin typeface="+mn-lt"/>
                <a:ea typeface="ＭＳ Ｐゴシック" charset="-128"/>
                <a:cs typeface="ＭＳ Ｐゴシック" charset="-128"/>
              </a:rPr>
              <a:t>, J. (2006). Reward and Punishment Mechanisms for Research Data Sharing. IASSIST Quarterly, Winter 2006.</a:t>
            </a:r>
          </a:p>
          <a:p>
            <a:pPr marL="0" marR="0" lvl="1" indent="0" algn="l" defTabSz="457200" rtl="0" eaLnBrk="1" fontAlgn="base" latinLnBrk="0" hangingPunct="1">
              <a:lnSpc>
                <a:spcPct val="100000"/>
              </a:lnSpc>
              <a:spcBef>
                <a:spcPct val="0"/>
              </a:spcBef>
              <a:spcAft>
                <a:spcPct val="0"/>
              </a:spcAft>
              <a:buClrTx/>
              <a:buSzTx/>
              <a:buFontTx/>
              <a:buNone/>
              <a:tabLst/>
              <a:defRPr/>
            </a:pPr>
            <a:r>
              <a:rPr lang="en-US" baseline="30000" dirty="0" smtClean="0">
                <a:ea typeface="ＭＳ Ｐゴシック" pitchFamily="34" charset="-128"/>
              </a:rPr>
              <a:t>1</a:t>
            </a:r>
            <a:r>
              <a:rPr lang="en-US" dirty="0" smtClean="0">
                <a:hlinkClick r:id="rId3"/>
              </a:rPr>
              <a:t>Guide to social science data preparation and archiving</a:t>
            </a:r>
            <a:r>
              <a:rPr lang="en-US" dirty="0" smtClean="0"/>
              <a:t>: Best practice throughout the data life cycle, 4th edition (ICPSR, 2009)</a:t>
            </a:r>
          </a:p>
          <a:p>
            <a:pPr marL="0" marR="0" lvl="1" indent="0" algn="l" defTabSz="457200" rtl="0" eaLnBrk="1" fontAlgn="base" latinLnBrk="0" hangingPunct="1">
              <a:lnSpc>
                <a:spcPct val="100000"/>
              </a:lnSpc>
              <a:spcBef>
                <a:spcPct val="0"/>
              </a:spcBef>
              <a:spcAft>
                <a:spcPct val="0"/>
              </a:spcAft>
              <a:buClrTx/>
              <a:buSzTx/>
              <a:buFontTx/>
              <a:buNone/>
              <a:tabLst/>
              <a:defRPr/>
            </a:pPr>
            <a:r>
              <a:rPr lang="en-US" sz="1200" baseline="30000" dirty="0" smtClean="0">
                <a:ea typeface="ＭＳ Ｐゴシック" pitchFamily="34" charset="-128"/>
              </a:rPr>
              <a:t>9</a:t>
            </a:r>
            <a:r>
              <a:rPr lang="en-US" dirty="0" smtClean="0"/>
              <a:t>Borgman, C.L. Research Data: Who will share what, with whom, when, and why? In Proceedings of the China-North American Library Conference, Beijing , September 2010. (</a:t>
            </a:r>
            <a:r>
              <a:rPr lang="en-US" dirty="0" smtClean="0">
                <a:hlinkClick r:id="rId4"/>
              </a:rPr>
              <a:t>http://works.bepress.com/borgman/238/</a:t>
            </a:r>
            <a:r>
              <a:rPr lang="en-US" dirty="0" smtClean="0"/>
              <a:t>) </a:t>
            </a:r>
          </a:p>
          <a:p>
            <a:pPr marL="0" marR="0" lvl="1" indent="0" algn="l" defTabSz="457200" rtl="0" eaLnBrk="1" fontAlgn="base" latinLnBrk="0" hangingPunct="1">
              <a:lnSpc>
                <a:spcPct val="100000"/>
              </a:lnSpc>
              <a:spcBef>
                <a:spcPct val="0"/>
              </a:spcBef>
              <a:spcAft>
                <a:spcPct val="0"/>
              </a:spcAft>
              <a:buClrTx/>
              <a:buSzTx/>
              <a:buFontTx/>
              <a:buNone/>
              <a:tabLst/>
              <a:defRPr/>
            </a:pPr>
            <a:endParaRPr lang="en-US" dirty="0" smtClean="0"/>
          </a:p>
          <a:p>
            <a:pPr eaLnBrk="1" hangingPunct="1">
              <a:spcBef>
                <a:spcPct val="0"/>
              </a:spcBef>
            </a:pPr>
            <a:endParaRPr lang="en-US" sz="1200" kern="1200" dirty="0" smtClean="0">
              <a:solidFill>
                <a:schemeClr val="tx1"/>
              </a:solidFill>
              <a:effectLst/>
              <a:latin typeface="+mn-lt"/>
              <a:ea typeface="ＭＳ Ｐゴシック" charset="-128"/>
              <a:cs typeface="ＭＳ Ｐゴシック" charset="-128"/>
            </a:endParaRPr>
          </a:p>
          <a:p>
            <a:pPr eaLnBrk="1" hangingPunct="1">
              <a:spcBef>
                <a:spcPct val="0"/>
              </a:spcBef>
            </a:pP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13</a:t>
            </a:fld>
            <a:endParaRPr lang="en-US" smtClean="0">
              <a:latin typeface="Calibri"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200" kern="1200" dirty="0" smtClean="0">
                <a:solidFill>
                  <a:schemeClr val="tx1"/>
                </a:solidFill>
                <a:effectLst/>
                <a:latin typeface="+mn-lt"/>
                <a:ea typeface="ＭＳ Ｐゴシック" charset="-128"/>
                <a:cs typeface="ＭＳ Ｐゴシック" charset="-128"/>
              </a:rPr>
              <a:t>They may also be concerned about maintaining the confidentiality and security of sensitive data. </a:t>
            </a:r>
            <a:endParaRPr lang="en-US" sz="1200" kern="1200" baseline="30000" dirty="0" smtClean="0">
              <a:solidFill>
                <a:schemeClr val="tx1"/>
              </a:solidFill>
              <a:effectLst/>
              <a:latin typeface="+mn-lt"/>
              <a:ea typeface="ＭＳ Ｐゴシック" charset="-128"/>
              <a:cs typeface="ＭＳ Ｐゴシック" charset="-128"/>
            </a:endParaRPr>
          </a:p>
          <a:p>
            <a:pPr eaLnBrk="1" hangingPunct="1">
              <a:spcBef>
                <a:spcPct val="0"/>
              </a:spcBef>
            </a:pPr>
            <a:endParaRPr lang="en-US" sz="1200" kern="1200" baseline="30000" dirty="0" smtClean="0">
              <a:solidFill>
                <a:schemeClr val="tx1"/>
              </a:solidFill>
              <a:effectLst/>
              <a:latin typeface="+mn-lt"/>
              <a:ea typeface="ＭＳ Ｐゴシック" charset="-128"/>
              <a:cs typeface="ＭＳ Ｐゴシック" charset="-128"/>
            </a:endParaRPr>
          </a:p>
          <a:p>
            <a:pPr eaLnBrk="1" hangingPunct="1">
              <a:spcBef>
                <a:spcPct val="0"/>
              </a:spcBef>
            </a:pPr>
            <a:r>
              <a:rPr lang="en-US" sz="1200" kern="1200" baseline="30000" dirty="0" smtClean="0">
                <a:solidFill>
                  <a:schemeClr val="tx1"/>
                </a:solidFill>
                <a:effectLst/>
                <a:latin typeface="+mn-lt"/>
                <a:ea typeface="ＭＳ Ｐゴシック" pitchFamily="34" charset="-128"/>
                <a:cs typeface="ＭＳ Ｐゴシック" charset="-128"/>
              </a:rPr>
              <a:t>8</a:t>
            </a:r>
            <a:r>
              <a:rPr lang="en-US" sz="1200" kern="1200" baseline="0" dirty="0" smtClean="0">
                <a:solidFill>
                  <a:schemeClr val="tx1"/>
                </a:solidFill>
                <a:effectLst/>
                <a:latin typeface="+mn-lt"/>
                <a:ea typeface="ＭＳ Ｐゴシック" pitchFamily="34" charset="-128"/>
                <a:cs typeface="ＭＳ Ｐゴシック" charset="-128"/>
              </a:rPr>
              <a:t> </a:t>
            </a:r>
            <a:r>
              <a:rPr lang="en-US" sz="1200" kern="1200" dirty="0" err="1" smtClean="0">
                <a:solidFill>
                  <a:schemeClr val="tx1"/>
                </a:solidFill>
                <a:effectLst/>
                <a:latin typeface="+mn-lt"/>
                <a:ea typeface="ＭＳ Ｐゴシック" charset="-128"/>
                <a:cs typeface="ＭＳ Ｐゴシック" charset="-128"/>
              </a:rPr>
              <a:t>Niu</a:t>
            </a:r>
            <a:r>
              <a:rPr lang="en-US" sz="1200" kern="1200" dirty="0" smtClean="0">
                <a:solidFill>
                  <a:schemeClr val="tx1"/>
                </a:solidFill>
                <a:effectLst/>
                <a:latin typeface="+mn-lt"/>
                <a:ea typeface="ＭＳ Ｐゴシック" charset="-128"/>
                <a:cs typeface="ＭＳ Ｐゴシック" charset="-128"/>
              </a:rPr>
              <a:t>, J. (2006). Reward and Punishment Mechanisms for Research Data Sharing. IASSIST Quarterly, Winter 2006.</a:t>
            </a:r>
          </a:p>
          <a:p>
            <a:pPr marL="0" marR="0" lvl="1" indent="0" algn="l" defTabSz="457200" rtl="0" eaLnBrk="1" fontAlgn="base" latinLnBrk="0" hangingPunct="1">
              <a:lnSpc>
                <a:spcPct val="100000"/>
              </a:lnSpc>
              <a:spcBef>
                <a:spcPct val="0"/>
              </a:spcBef>
              <a:spcAft>
                <a:spcPct val="0"/>
              </a:spcAft>
              <a:buClrTx/>
              <a:buSzTx/>
              <a:buFontTx/>
              <a:buNone/>
              <a:tabLst/>
              <a:defRPr/>
            </a:pPr>
            <a:r>
              <a:rPr lang="en-US" baseline="30000" dirty="0" smtClean="0">
                <a:ea typeface="ＭＳ Ｐゴシック" pitchFamily="34" charset="-128"/>
              </a:rPr>
              <a:t>1</a:t>
            </a:r>
            <a:r>
              <a:rPr lang="en-US" dirty="0" smtClean="0">
                <a:hlinkClick r:id="rId3"/>
              </a:rPr>
              <a:t>Guide to social science data preparation and archiving</a:t>
            </a:r>
            <a:r>
              <a:rPr lang="en-US" dirty="0" smtClean="0"/>
              <a:t>: Best practice throughout the data life cycle, 4th edition (ICPSR, 2009)</a:t>
            </a:r>
          </a:p>
          <a:p>
            <a:pPr marL="0" marR="0" lvl="1" indent="0" algn="l" defTabSz="457200" rtl="0" eaLnBrk="1" fontAlgn="base" latinLnBrk="0" hangingPunct="1">
              <a:lnSpc>
                <a:spcPct val="100000"/>
              </a:lnSpc>
              <a:spcBef>
                <a:spcPct val="0"/>
              </a:spcBef>
              <a:spcAft>
                <a:spcPct val="0"/>
              </a:spcAft>
              <a:buClrTx/>
              <a:buSzTx/>
              <a:buFontTx/>
              <a:buNone/>
              <a:tabLst/>
              <a:defRPr/>
            </a:pPr>
            <a:r>
              <a:rPr lang="en-US" sz="1200" baseline="30000" dirty="0" smtClean="0">
                <a:ea typeface="ＭＳ Ｐゴシック" pitchFamily="34" charset="-128"/>
              </a:rPr>
              <a:t>9</a:t>
            </a:r>
            <a:r>
              <a:rPr lang="en-US" dirty="0" smtClean="0"/>
              <a:t>Borgman, C.L. Research Data: Who will share what, with whom, when, and why? In Proceedings of the China-North American Library Conference, Beijing , September 2010. (</a:t>
            </a:r>
            <a:r>
              <a:rPr lang="en-US" dirty="0" smtClean="0">
                <a:hlinkClick r:id="rId4"/>
              </a:rPr>
              <a:t>http://works.bepress.com/borgman/238/</a:t>
            </a:r>
            <a:r>
              <a:rPr lang="en-US" dirty="0" smtClean="0"/>
              <a:t>) </a:t>
            </a:r>
          </a:p>
          <a:p>
            <a:pPr marL="0" marR="0" lvl="1" indent="0" algn="l" defTabSz="457200" rtl="0" eaLnBrk="1" fontAlgn="base" latinLnBrk="0" hangingPunct="1">
              <a:lnSpc>
                <a:spcPct val="100000"/>
              </a:lnSpc>
              <a:spcBef>
                <a:spcPct val="0"/>
              </a:spcBef>
              <a:spcAft>
                <a:spcPct val="0"/>
              </a:spcAft>
              <a:buClrTx/>
              <a:buSzTx/>
              <a:buFontTx/>
              <a:buNone/>
              <a:tabLst/>
              <a:defRPr/>
            </a:pPr>
            <a:endParaRPr lang="en-US" dirty="0" smtClean="0"/>
          </a:p>
          <a:p>
            <a:pPr eaLnBrk="1" hangingPunct="1">
              <a:spcBef>
                <a:spcPct val="0"/>
              </a:spcBef>
            </a:pPr>
            <a:endParaRPr lang="en-US" sz="1200" kern="1200" dirty="0" smtClean="0">
              <a:solidFill>
                <a:schemeClr val="tx1"/>
              </a:solidFill>
              <a:effectLst/>
              <a:latin typeface="+mn-lt"/>
              <a:ea typeface="ＭＳ Ｐゴシック" charset="-128"/>
              <a:cs typeface="ＭＳ Ｐゴシック" charset="-128"/>
            </a:endParaRPr>
          </a:p>
          <a:p>
            <a:pPr eaLnBrk="1" hangingPunct="1">
              <a:spcBef>
                <a:spcPct val="0"/>
              </a:spcBef>
            </a:pP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14</a:t>
            </a:fld>
            <a:endParaRPr lang="en-US" smtClean="0">
              <a:latin typeface="Calibri" pitchFamily="34"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200" kern="1200" dirty="0" smtClean="0">
                <a:solidFill>
                  <a:schemeClr val="tx1"/>
                </a:solidFill>
                <a:effectLst/>
                <a:latin typeface="+mn-lt"/>
                <a:ea typeface="ＭＳ Ｐゴシック" charset="-128"/>
                <a:cs typeface="ＭＳ Ｐゴシック" charset="-128"/>
              </a:rPr>
              <a:t>Business </a:t>
            </a:r>
            <a:r>
              <a:rPr lang="en-US" sz="1200" kern="1200" dirty="0" smtClean="0">
                <a:solidFill>
                  <a:schemeClr val="tx1"/>
                </a:solidFill>
                <a:effectLst/>
                <a:latin typeface="+mn-lt"/>
                <a:ea typeface="ＭＳ Ｐゴシック" charset="-128"/>
                <a:cs typeface="ＭＳ Ｐゴシック" charset="-128"/>
              </a:rPr>
              <a:t>concerns may arise as well. Will data users give proper credit and acknowledgement to the scientist? </a:t>
            </a:r>
            <a:endParaRPr lang="en-US" sz="1200" kern="1200" dirty="0" smtClean="0">
              <a:solidFill>
                <a:schemeClr val="tx1"/>
              </a:solidFill>
              <a:effectLst/>
              <a:latin typeface="+mn-lt"/>
              <a:ea typeface="ＭＳ Ｐゴシック" charset="-128"/>
              <a:cs typeface="ＭＳ Ｐゴシック" charset="-128"/>
            </a:endParaRPr>
          </a:p>
          <a:p>
            <a:pPr eaLnBrk="1" hangingPunct="1">
              <a:spcBef>
                <a:spcPct val="0"/>
              </a:spcBef>
            </a:pPr>
            <a:endParaRPr lang="en-US" sz="1200" kern="1200" baseline="30000" dirty="0" smtClean="0">
              <a:solidFill>
                <a:schemeClr val="tx1"/>
              </a:solidFill>
              <a:effectLst/>
              <a:latin typeface="+mn-lt"/>
              <a:ea typeface="ＭＳ Ｐゴシック" charset="-128"/>
              <a:cs typeface="ＭＳ Ｐゴシック" charset="-128"/>
            </a:endParaRPr>
          </a:p>
          <a:p>
            <a:pPr eaLnBrk="1" hangingPunct="1">
              <a:spcBef>
                <a:spcPct val="0"/>
              </a:spcBef>
            </a:pPr>
            <a:r>
              <a:rPr lang="en-US" sz="1200" kern="1200" baseline="30000" dirty="0" smtClean="0">
                <a:solidFill>
                  <a:schemeClr val="tx1"/>
                </a:solidFill>
                <a:effectLst/>
                <a:latin typeface="+mn-lt"/>
                <a:ea typeface="ＭＳ Ｐゴシック" pitchFamily="34" charset="-128"/>
                <a:cs typeface="ＭＳ Ｐゴシック" charset="-128"/>
              </a:rPr>
              <a:t>8</a:t>
            </a:r>
            <a:r>
              <a:rPr lang="en-US" sz="1200" kern="1200" baseline="0" dirty="0" smtClean="0">
                <a:solidFill>
                  <a:schemeClr val="tx1"/>
                </a:solidFill>
                <a:effectLst/>
                <a:latin typeface="+mn-lt"/>
                <a:ea typeface="ＭＳ Ｐゴシック" pitchFamily="34" charset="-128"/>
                <a:cs typeface="ＭＳ Ｐゴシック" charset="-128"/>
              </a:rPr>
              <a:t> </a:t>
            </a:r>
            <a:r>
              <a:rPr lang="en-US" sz="1200" kern="1200" dirty="0" err="1" smtClean="0">
                <a:solidFill>
                  <a:schemeClr val="tx1"/>
                </a:solidFill>
                <a:effectLst/>
                <a:latin typeface="+mn-lt"/>
                <a:ea typeface="ＭＳ Ｐゴシック" charset="-128"/>
                <a:cs typeface="ＭＳ Ｐゴシック" charset="-128"/>
              </a:rPr>
              <a:t>Niu</a:t>
            </a:r>
            <a:r>
              <a:rPr lang="en-US" sz="1200" kern="1200" dirty="0" smtClean="0">
                <a:solidFill>
                  <a:schemeClr val="tx1"/>
                </a:solidFill>
                <a:effectLst/>
                <a:latin typeface="+mn-lt"/>
                <a:ea typeface="ＭＳ Ｐゴシック" charset="-128"/>
                <a:cs typeface="ＭＳ Ｐゴシック" charset="-128"/>
              </a:rPr>
              <a:t>, J. (2006). Reward and Punishment Mechanisms for Research Data Sharing. IASSIST Quarterly, Winter 2006.</a:t>
            </a:r>
          </a:p>
          <a:p>
            <a:pPr marL="0" marR="0" lvl="1" indent="0" algn="l" defTabSz="457200" rtl="0" eaLnBrk="1" fontAlgn="base" latinLnBrk="0" hangingPunct="1">
              <a:lnSpc>
                <a:spcPct val="100000"/>
              </a:lnSpc>
              <a:spcBef>
                <a:spcPct val="0"/>
              </a:spcBef>
              <a:spcAft>
                <a:spcPct val="0"/>
              </a:spcAft>
              <a:buClrTx/>
              <a:buSzTx/>
              <a:buFontTx/>
              <a:buNone/>
              <a:tabLst/>
              <a:defRPr/>
            </a:pPr>
            <a:r>
              <a:rPr lang="en-US" baseline="30000" dirty="0" smtClean="0">
                <a:ea typeface="ＭＳ Ｐゴシック" pitchFamily="34" charset="-128"/>
              </a:rPr>
              <a:t>1</a:t>
            </a:r>
            <a:r>
              <a:rPr lang="en-US" dirty="0" smtClean="0">
                <a:hlinkClick r:id="rId3"/>
              </a:rPr>
              <a:t>Guide to social science data preparation and archiving</a:t>
            </a:r>
            <a:r>
              <a:rPr lang="en-US" dirty="0" smtClean="0"/>
              <a:t>: Best practice throughout the data life cycle, 4th edition (ICPSR, 2009)</a:t>
            </a:r>
          </a:p>
          <a:p>
            <a:pPr marL="0" marR="0" lvl="1" indent="0" algn="l" defTabSz="457200" rtl="0" eaLnBrk="1" fontAlgn="base" latinLnBrk="0" hangingPunct="1">
              <a:lnSpc>
                <a:spcPct val="100000"/>
              </a:lnSpc>
              <a:spcBef>
                <a:spcPct val="0"/>
              </a:spcBef>
              <a:spcAft>
                <a:spcPct val="0"/>
              </a:spcAft>
              <a:buClrTx/>
              <a:buSzTx/>
              <a:buFontTx/>
              <a:buNone/>
              <a:tabLst/>
              <a:defRPr/>
            </a:pPr>
            <a:r>
              <a:rPr lang="en-US" sz="1200" baseline="30000" dirty="0" smtClean="0">
                <a:ea typeface="ＭＳ Ｐゴシック" pitchFamily="34" charset="-128"/>
              </a:rPr>
              <a:t>9</a:t>
            </a:r>
            <a:r>
              <a:rPr lang="en-US" dirty="0" smtClean="0"/>
              <a:t>Borgman, C.L. Research Data: Who will share what, with whom, when, and why? In Proceedings of the China-North American Library Conference, Beijing , September 2010. (</a:t>
            </a:r>
            <a:r>
              <a:rPr lang="en-US" dirty="0" smtClean="0">
                <a:hlinkClick r:id="rId4"/>
              </a:rPr>
              <a:t>http://works.bepress.com/borgman/238/</a:t>
            </a:r>
            <a:r>
              <a:rPr lang="en-US" dirty="0" smtClean="0"/>
              <a:t>) </a:t>
            </a:r>
          </a:p>
          <a:p>
            <a:pPr marL="0" marR="0" lvl="1" indent="0" algn="l" defTabSz="457200" rtl="0" eaLnBrk="1" fontAlgn="base" latinLnBrk="0" hangingPunct="1">
              <a:lnSpc>
                <a:spcPct val="100000"/>
              </a:lnSpc>
              <a:spcBef>
                <a:spcPct val="0"/>
              </a:spcBef>
              <a:spcAft>
                <a:spcPct val="0"/>
              </a:spcAft>
              <a:buClrTx/>
              <a:buSzTx/>
              <a:buFontTx/>
              <a:buNone/>
              <a:tabLst/>
              <a:defRPr/>
            </a:pPr>
            <a:endParaRPr lang="en-US" dirty="0" smtClean="0"/>
          </a:p>
          <a:p>
            <a:pPr eaLnBrk="1" hangingPunct="1">
              <a:spcBef>
                <a:spcPct val="0"/>
              </a:spcBef>
            </a:pPr>
            <a:endParaRPr lang="en-US" sz="1200" kern="1200" dirty="0" smtClean="0">
              <a:solidFill>
                <a:schemeClr val="tx1"/>
              </a:solidFill>
              <a:effectLst/>
              <a:latin typeface="+mn-lt"/>
              <a:ea typeface="ＭＳ Ｐゴシック" charset="-128"/>
              <a:cs typeface="ＭＳ Ｐゴシック" charset="-128"/>
            </a:endParaRPr>
          </a:p>
          <a:p>
            <a:pPr eaLnBrk="1" hangingPunct="1">
              <a:spcBef>
                <a:spcPct val="0"/>
              </a:spcBef>
            </a:pP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15</a:t>
            </a:fld>
            <a:endParaRPr lang="en-US" smtClean="0">
              <a:latin typeface="Calibri" pitchFamily="34"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200" kern="1200" dirty="0" smtClean="0">
                <a:solidFill>
                  <a:schemeClr val="tx1"/>
                </a:solidFill>
                <a:effectLst/>
                <a:latin typeface="+mn-lt"/>
                <a:ea typeface="ＭＳ Ｐゴシック" charset="-128"/>
                <a:cs typeface="ＭＳ Ｐゴシック" charset="-128"/>
              </a:rPr>
              <a:t>Will </a:t>
            </a:r>
            <a:r>
              <a:rPr lang="en-US" sz="1200" kern="1200" dirty="0" smtClean="0">
                <a:solidFill>
                  <a:schemeClr val="tx1"/>
                </a:solidFill>
                <a:effectLst/>
                <a:latin typeface="+mn-lt"/>
                <a:ea typeface="ＭＳ Ｐゴシック" charset="-128"/>
                <a:cs typeface="ＭＳ Ｐゴシック" charset="-128"/>
              </a:rPr>
              <a:t>the scientist lose a competitive advantage by sharing this valuable resource? </a:t>
            </a:r>
          </a:p>
          <a:p>
            <a:pPr eaLnBrk="1" hangingPunct="1">
              <a:spcBef>
                <a:spcPct val="0"/>
              </a:spcBef>
            </a:pPr>
            <a:endParaRPr lang="en-US" sz="1200" kern="1200" baseline="30000" dirty="0" smtClean="0">
              <a:solidFill>
                <a:schemeClr val="tx1"/>
              </a:solidFill>
              <a:effectLst/>
              <a:latin typeface="+mn-lt"/>
              <a:ea typeface="ＭＳ Ｐゴシック" charset="-128"/>
              <a:cs typeface="ＭＳ Ｐゴシック" charset="-128"/>
            </a:endParaRPr>
          </a:p>
          <a:p>
            <a:pPr eaLnBrk="1" hangingPunct="1">
              <a:spcBef>
                <a:spcPct val="0"/>
              </a:spcBef>
            </a:pPr>
            <a:r>
              <a:rPr lang="en-US" sz="1200" kern="1200" baseline="30000" dirty="0" smtClean="0">
                <a:solidFill>
                  <a:schemeClr val="tx1"/>
                </a:solidFill>
                <a:effectLst/>
                <a:latin typeface="+mn-lt"/>
                <a:ea typeface="ＭＳ Ｐゴシック" pitchFamily="34" charset="-128"/>
                <a:cs typeface="ＭＳ Ｐゴシック" charset="-128"/>
              </a:rPr>
              <a:t>8</a:t>
            </a:r>
            <a:r>
              <a:rPr lang="en-US" sz="1200" kern="1200" baseline="0" dirty="0" smtClean="0">
                <a:solidFill>
                  <a:schemeClr val="tx1"/>
                </a:solidFill>
                <a:effectLst/>
                <a:latin typeface="+mn-lt"/>
                <a:ea typeface="ＭＳ Ｐゴシック" pitchFamily="34" charset="-128"/>
                <a:cs typeface="ＭＳ Ｐゴシック" charset="-128"/>
              </a:rPr>
              <a:t> </a:t>
            </a:r>
            <a:r>
              <a:rPr lang="en-US" sz="1200" kern="1200" dirty="0" err="1" smtClean="0">
                <a:solidFill>
                  <a:schemeClr val="tx1"/>
                </a:solidFill>
                <a:effectLst/>
                <a:latin typeface="+mn-lt"/>
                <a:ea typeface="ＭＳ Ｐゴシック" charset="-128"/>
                <a:cs typeface="ＭＳ Ｐゴシック" charset="-128"/>
              </a:rPr>
              <a:t>Niu</a:t>
            </a:r>
            <a:r>
              <a:rPr lang="en-US" sz="1200" kern="1200" dirty="0" smtClean="0">
                <a:solidFill>
                  <a:schemeClr val="tx1"/>
                </a:solidFill>
                <a:effectLst/>
                <a:latin typeface="+mn-lt"/>
                <a:ea typeface="ＭＳ Ｐゴシック" charset="-128"/>
                <a:cs typeface="ＭＳ Ｐゴシック" charset="-128"/>
              </a:rPr>
              <a:t>, J. (2006). Reward and Punishment Mechanisms for Research Data Sharing. IASSIST Quarterly, Winter 2006.</a:t>
            </a:r>
          </a:p>
          <a:p>
            <a:pPr marL="0" marR="0" lvl="1" indent="0" algn="l" defTabSz="457200" rtl="0" eaLnBrk="1" fontAlgn="base" latinLnBrk="0" hangingPunct="1">
              <a:lnSpc>
                <a:spcPct val="100000"/>
              </a:lnSpc>
              <a:spcBef>
                <a:spcPct val="0"/>
              </a:spcBef>
              <a:spcAft>
                <a:spcPct val="0"/>
              </a:spcAft>
              <a:buClrTx/>
              <a:buSzTx/>
              <a:buFontTx/>
              <a:buNone/>
              <a:tabLst/>
              <a:defRPr/>
            </a:pPr>
            <a:r>
              <a:rPr lang="en-US" baseline="30000" dirty="0" smtClean="0">
                <a:ea typeface="ＭＳ Ｐゴシック" pitchFamily="34" charset="-128"/>
              </a:rPr>
              <a:t>1</a:t>
            </a:r>
            <a:r>
              <a:rPr lang="en-US" dirty="0" smtClean="0">
                <a:hlinkClick r:id="rId3"/>
              </a:rPr>
              <a:t>Guide to social science data preparation and archiving</a:t>
            </a:r>
            <a:r>
              <a:rPr lang="en-US" dirty="0" smtClean="0"/>
              <a:t>: Best practice throughout the data life cycle, 4th edition (ICPSR, 2009)</a:t>
            </a:r>
          </a:p>
          <a:p>
            <a:pPr marL="0" marR="0" lvl="1" indent="0" algn="l" defTabSz="457200" rtl="0" eaLnBrk="1" fontAlgn="base" latinLnBrk="0" hangingPunct="1">
              <a:lnSpc>
                <a:spcPct val="100000"/>
              </a:lnSpc>
              <a:spcBef>
                <a:spcPct val="0"/>
              </a:spcBef>
              <a:spcAft>
                <a:spcPct val="0"/>
              </a:spcAft>
              <a:buClrTx/>
              <a:buSzTx/>
              <a:buFontTx/>
              <a:buNone/>
              <a:tabLst/>
              <a:defRPr/>
            </a:pPr>
            <a:r>
              <a:rPr lang="en-US" sz="1200" baseline="30000" dirty="0" smtClean="0">
                <a:ea typeface="ＭＳ Ｐゴシック" pitchFamily="34" charset="-128"/>
              </a:rPr>
              <a:t>9</a:t>
            </a:r>
            <a:r>
              <a:rPr lang="en-US" dirty="0" smtClean="0"/>
              <a:t>Borgman, C.L. Research Data: Who will share what, with whom, when, and why? In Proceedings of the China-North American Library Conference, Beijing , September 2010. (</a:t>
            </a:r>
            <a:r>
              <a:rPr lang="en-US" dirty="0" smtClean="0">
                <a:hlinkClick r:id="rId4"/>
              </a:rPr>
              <a:t>http://works.bepress.com/borgman/238/</a:t>
            </a:r>
            <a:r>
              <a:rPr lang="en-US" dirty="0" smtClean="0"/>
              <a:t>) </a:t>
            </a:r>
          </a:p>
          <a:p>
            <a:pPr marL="0" marR="0" lvl="1" indent="0" algn="l" defTabSz="457200" rtl="0" eaLnBrk="1" fontAlgn="base" latinLnBrk="0" hangingPunct="1">
              <a:lnSpc>
                <a:spcPct val="100000"/>
              </a:lnSpc>
              <a:spcBef>
                <a:spcPct val="0"/>
              </a:spcBef>
              <a:spcAft>
                <a:spcPct val="0"/>
              </a:spcAft>
              <a:buClrTx/>
              <a:buSzTx/>
              <a:buFontTx/>
              <a:buNone/>
              <a:tabLst/>
              <a:defRPr/>
            </a:pPr>
            <a:endParaRPr lang="en-US" dirty="0" smtClean="0"/>
          </a:p>
          <a:p>
            <a:pPr eaLnBrk="1" hangingPunct="1">
              <a:spcBef>
                <a:spcPct val="0"/>
              </a:spcBef>
            </a:pPr>
            <a:endParaRPr lang="en-US" sz="1200" kern="1200" dirty="0" smtClean="0">
              <a:solidFill>
                <a:schemeClr val="tx1"/>
              </a:solidFill>
              <a:effectLst/>
              <a:latin typeface="+mn-lt"/>
              <a:ea typeface="ＭＳ Ｐゴシック" charset="-128"/>
              <a:cs typeface="ＭＳ Ｐゴシック" charset="-128"/>
            </a:endParaRPr>
          </a:p>
          <a:p>
            <a:pPr eaLnBrk="1" hangingPunct="1">
              <a:spcBef>
                <a:spcPct val="0"/>
              </a:spcBef>
            </a:pP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16</a:t>
            </a:fld>
            <a:endParaRPr lang="en-US" smtClean="0">
              <a:latin typeface="Calibri"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200" kern="1200" baseline="30000" dirty="0" smtClean="0">
                <a:solidFill>
                  <a:schemeClr val="tx1"/>
                </a:solidFill>
                <a:effectLst/>
                <a:latin typeface="+mn-lt"/>
                <a:ea typeface="ＭＳ Ｐゴシック" pitchFamily="34" charset="-128"/>
                <a:cs typeface="ＭＳ Ｐゴシック" charset="-128"/>
              </a:rPr>
              <a:t>8</a:t>
            </a:r>
            <a:r>
              <a:rPr lang="en-US" sz="1200" kern="1200" baseline="0" dirty="0" smtClean="0">
                <a:solidFill>
                  <a:schemeClr val="tx1"/>
                </a:solidFill>
                <a:effectLst/>
                <a:latin typeface="+mn-lt"/>
                <a:ea typeface="ＭＳ Ｐゴシック" pitchFamily="34" charset="-128"/>
                <a:cs typeface="ＭＳ Ｐゴシック" charset="-128"/>
              </a:rPr>
              <a:t> </a:t>
            </a:r>
            <a:r>
              <a:rPr lang="en-US" sz="1200" kern="1200" dirty="0" err="1" smtClean="0">
                <a:solidFill>
                  <a:schemeClr val="tx1"/>
                </a:solidFill>
                <a:effectLst/>
                <a:latin typeface="+mn-lt"/>
                <a:ea typeface="ＭＳ Ｐゴシック" charset="-128"/>
                <a:cs typeface="ＭＳ Ｐゴシック" charset="-128"/>
              </a:rPr>
              <a:t>Niu</a:t>
            </a:r>
            <a:r>
              <a:rPr lang="en-US" sz="1200" kern="1200" dirty="0" smtClean="0">
                <a:solidFill>
                  <a:schemeClr val="tx1"/>
                </a:solidFill>
                <a:effectLst/>
                <a:latin typeface="+mn-lt"/>
                <a:ea typeface="ＭＳ Ｐゴシック" charset="-128"/>
                <a:cs typeface="ＭＳ Ｐゴシック" charset="-128"/>
              </a:rPr>
              <a:t>, J. (2006). Reward and Punishment Mechanisms for Research Data Sharing. IASSIST Quarterly, Winter 2006.</a:t>
            </a:r>
          </a:p>
          <a:p>
            <a:pPr marL="0" marR="0" lvl="1" indent="0" algn="l" defTabSz="457200" rtl="0" eaLnBrk="1" fontAlgn="base" latinLnBrk="0" hangingPunct="1">
              <a:lnSpc>
                <a:spcPct val="100000"/>
              </a:lnSpc>
              <a:spcBef>
                <a:spcPct val="0"/>
              </a:spcBef>
              <a:spcAft>
                <a:spcPct val="0"/>
              </a:spcAft>
              <a:buClrTx/>
              <a:buSzTx/>
              <a:buFontTx/>
              <a:buNone/>
              <a:tabLst/>
              <a:defRPr/>
            </a:pPr>
            <a:r>
              <a:rPr lang="en-US" baseline="30000" dirty="0" smtClean="0">
                <a:ea typeface="ＭＳ Ｐゴシック" pitchFamily="34" charset="-128"/>
              </a:rPr>
              <a:t>1</a:t>
            </a:r>
            <a:r>
              <a:rPr lang="en-US" dirty="0" smtClean="0">
                <a:hlinkClick r:id="rId3"/>
              </a:rPr>
              <a:t>Guide to social science data preparation and archiving</a:t>
            </a:r>
            <a:r>
              <a:rPr lang="en-US" dirty="0" smtClean="0"/>
              <a:t>: Best practice throughout the data life cycle, 4th edition (ICPSR, 2009)</a:t>
            </a:r>
          </a:p>
          <a:p>
            <a:pPr marL="0" marR="0" lvl="1" indent="0" algn="l" defTabSz="457200" rtl="0" eaLnBrk="1" fontAlgn="base" latinLnBrk="0" hangingPunct="1">
              <a:lnSpc>
                <a:spcPct val="100000"/>
              </a:lnSpc>
              <a:spcBef>
                <a:spcPct val="0"/>
              </a:spcBef>
              <a:spcAft>
                <a:spcPct val="0"/>
              </a:spcAft>
              <a:buClrTx/>
              <a:buSzTx/>
              <a:buFontTx/>
              <a:buNone/>
              <a:tabLst/>
              <a:defRPr/>
            </a:pPr>
            <a:r>
              <a:rPr lang="en-US" sz="1200" baseline="30000" dirty="0" smtClean="0">
                <a:ea typeface="ＭＳ Ｐゴシック" pitchFamily="34" charset="-128"/>
              </a:rPr>
              <a:t>9</a:t>
            </a:r>
            <a:r>
              <a:rPr lang="en-US" dirty="0" smtClean="0"/>
              <a:t>Borgman, C.L. Research Data: Who will share what, with whom, when, and why? In Proceedings of the China-North American Library Conference, Beijing , September 2010. (</a:t>
            </a:r>
            <a:r>
              <a:rPr lang="en-US" dirty="0" smtClean="0">
                <a:hlinkClick r:id="rId4"/>
              </a:rPr>
              <a:t>http://works.bepress.com/borgman/238/</a:t>
            </a:r>
            <a:r>
              <a:rPr lang="en-US" dirty="0" smtClean="0"/>
              <a:t>) </a:t>
            </a:r>
          </a:p>
          <a:p>
            <a:pPr marL="0" marR="0" lvl="1" indent="0" algn="l" defTabSz="457200" rtl="0" eaLnBrk="1" fontAlgn="base" latinLnBrk="0" hangingPunct="1">
              <a:lnSpc>
                <a:spcPct val="100000"/>
              </a:lnSpc>
              <a:spcBef>
                <a:spcPct val="0"/>
              </a:spcBef>
              <a:spcAft>
                <a:spcPct val="0"/>
              </a:spcAft>
              <a:buClrTx/>
              <a:buSzTx/>
              <a:buFontTx/>
              <a:buNone/>
              <a:tabLst/>
              <a:defRPr/>
            </a:pPr>
            <a:endParaRPr lang="en-US" dirty="0" smtClean="0"/>
          </a:p>
          <a:p>
            <a:pPr eaLnBrk="1" hangingPunct="1">
              <a:spcBef>
                <a:spcPct val="0"/>
              </a:spcBef>
            </a:pPr>
            <a:endParaRPr lang="en-US" sz="1200" kern="1200" dirty="0" smtClean="0">
              <a:solidFill>
                <a:schemeClr val="tx1"/>
              </a:solidFill>
              <a:effectLst/>
              <a:latin typeface="+mn-lt"/>
              <a:ea typeface="ＭＳ Ｐゴシック" charset="-128"/>
              <a:cs typeface="ＭＳ Ｐゴシック" charset="-128"/>
            </a:endParaRPr>
          </a:p>
          <a:p>
            <a:pPr eaLnBrk="1" hangingPunct="1">
              <a:spcBef>
                <a:spcPct val="0"/>
              </a:spcBef>
            </a:pP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17</a:t>
            </a:fld>
            <a:endParaRPr lang="en-US" smtClean="0">
              <a:latin typeface="Calibri" pitchFamily="34"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Each of these issues can, in great part, be addressed by providing rich data documentation known as ‘metadata’.</a:t>
            </a:r>
          </a:p>
          <a:p>
            <a:pPr eaLnBrk="1" hangingPunct="1">
              <a:spcBef>
                <a:spcPct val="0"/>
              </a:spcBef>
            </a:pPr>
            <a:endParaRPr lang="en-US" sz="1200" kern="1200" baseline="30000" dirty="0" smtClean="0">
              <a:solidFill>
                <a:schemeClr val="tx1"/>
              </a:solidFill>
              <a:effectLst/>
              <a:latin typeface="+mn-lt"/>
              <a:ea typeface="ＭＳ Ｐゴシック" pitchFamily="34" charset="-128"/>
              <a:cs typeface="ＭＳ Ｐゴシック"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18</a:t>
            </a:fld>
            <a:endParaRPr lang="en-US" smtClean="0">
              <a:latin typeface="Calibri"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200" kern="1200" dirty="0" smtClean="0">
                <a:solidFill>
                  <a:schemeClr val="tx1"/>
                </a:solidFill>
                <a:effectLst/>
                <a:latin typeface="+mn-lt"/>
                <a:ea typeface="ＭＳ Ｐゴシック" charset="-128"/>
                <a:cs typeface="ＭＳ Ｐゴシック" charset="-128"/>
              </a:rPr>
              <a:t>The topics covered in this lesson  include: the role of data sharing within the lifecycle, the value of data sharing, concerns about data sharing, and methods for making data sharable.</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a:t>
            </a:fld>
            <a:endParaRPr lang="en-US" smtClean="0">
              <a:latin typeface="Calibri"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137160" eaLnBrk="1" hangingPunct="1">
              <a:spcBef>
                <a:spcPct val="0"/>
              </a:spcBef>
            </a:pPr>
            <a:r>
              <a:rPr lang="en-US" sz="1200" kern="1200" dirty="0" smtClean="0">
                <a:solidFill>
                  <a:schemeClr val="tx1"/>
                </a:solidFill>
                <a:effectLst/>
                <a:latin typeface="+mn-lt"/>
                <a:ea typeface="ＭＳ Ｐゴシック" charset="-128"/>
                <a:cs typeface="ＭＳ Ｐゴシック" charset="-128"/>
              </a:rPr>
              <a:t>By providing metadata, the research scientist establishes the purpose, methods, sources and parameters of the data. As such, data users are given the information necessary to appropriately apply, protect and cite the data. If the metadata contains information about proprietary data processing or analysis techniques, the competitive advantage can be maintained by creating a second, more generalized, metadata record for public distribution.</a:t>
            </a:r>
            <a:endParaRPr lang="en-US" baseline="0" dirty="0" smtClean="0">
              <a:ea typeface="ＭＳ Ｐゴシック" pitchFamily="34" charset="-128"/>
            </a:endParaRPr>
          </a:p>
          <a:p>
            <a:pPr marL="171450" lvl="0" indent="-171450" defTabSz="137160" eaLnBrk="1" hangingPunct="1">
              <a:spcBef>
                <a:spcPct val="0"/>
              </a:spcBef>
              <a:buFont typeface="Arial" pitchFamily="34" charset="0"/>
              <a:buChar char="•"/>
            </a:pPr>
            <a:endParaRPr lang="en-US" baseline="0" dirty="0" smtClean="0">
              <a:ea typeface="ＭＳ Ｐゴシック" pitchFamily="34" charset="-128"/>
            </a:endParaRPr>
          </a:p>
          <a:p>
            <a:pPr marL="171450" indent="-171450" eaLnBrk="1" hangingPunct="1">
              <a:spcBef>
                <a:spcPct val="0"/>
              </a:spcBef>
              <a:buFont typeface="Arial" pitchFamily="34" charset="0"/>
              <a:buChar char="•"/>
            </a:pPr>
            <a:endParaRPr lang="en-US"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19</a:t>
            </a:fld>
            <a:endParaRPr lang="en-US" smtClean="0">
              <a:latin typeface="Calibri" pitchFamily="34"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The more robust your metadata, the easier your data will be discovered and the more appropriately it will be applied. Making data sharable involves the following steps.  </a:t>
            </a:r>
          </a:p>
          <a:p>
            <a:r>
              <a:rPr lang="en-US" sz="1200" kern="1200" dirty="0" smtClean="0">
                <a:solidFill>
                  <a:schemeClr val="tx1"/>
                </a:solidFill>
                <a:effectLst/>
                <a:latin typeface="+mn-lt"/>
                <a:ea typeface="ＭＳ Ｐゴシック" charset="-128"/>
                <a:cs typeface="ＭＳ Ｐゴシック" charset="-128"/>
              </a:rPr>
              <a:t>Step 1: Create robust metadata that will be discoverable.  Be specific in regards to geography and time periods. Use discipline specific themes, place names, and keywords.  Describe any attributes and include links to associated data catalogues, data downloads, and project websites. </a:t>
            </a: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20</a:t>
            </a:fld>
            <a:endParaRPr lang="en-US" smtClean="0">
              <a:latin typeface="Calibri" pitchFamily="34"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Step 2: Be sure to include archival and reference information with properly formatted data citations for sources and content. Include persistent data identifiers and any related metadata identifiers. </a:t>
            </a:r>
          </a:p>
          <a:p>
            <a:pPr marL="0" lvl="0" indent="0" eaLnBrk="1" hangingPunct="1">
              <a:spcBef>
                <a:spcPct val="0"/>
              </a:spcBef>
              <a:buFont typeface="Arial" pitchFamily="34" charset="0"/>
              <a:buNone/>
            </a:pPr>
            <a:endParaRPr lang="en-US" baseline="0" dirty="0" smtClean="0">
              <a:ea typeface="ＭＳ Ｐゴシック" pitchFamily="34" charset="-128"/>
            </a:endParaRPr>
          </a:p>
          <a:p>
            <a:pPr marL="0" lvl="0" indent="0" eaLnBrk="1" hangingPunct="1">
              <a:spcBef>
                <a:spcPct val="0"/>
              </a:spcBef>
              <a:buFont typeface="Arial" pitchFamily="34" charset="0"/>
              <a:buNone/>
            </a:pPr>
            <a:r>
              <a:rPr lang="en-US" baseline="0" dirty="0" smtClean="0">
                <a:ea typeface="ＭＳ Ｐゴシック" pitchFamily="34" charset="-128"/>
              </a:rPr>
              <a:t>References:</a:t>
            </a:r>
          </a:p>
          <a:p>
            <a:pPr marL="228600" lvl="0" indent="-228600" eaLnBrk="1" hangingPunct="1">
              <a:spcBef>
                <a:spcPct val="0"/>
              </a:spcBef>
              <a:buFont typeface="+mj-lt"/>
              <a:buAutoNum type="arabicPeriod" startAt="3"/>
            </a:pPr>
            <a:r>
              <a:rPr lang="en-US" baseline="0" dirty="0" smtClean="0">
                <a:ea typeface="ＭＳ Ｐゴシック" pitchFamily="34" charset="-128"/>
              </a:rPr>
              <a:t>http://en.wikipedia.org/wiki/Universally_unique_identifier</a:t>
            </a:r>
          </a:p>
          <a:p>
            <a:pPr marL="228600" lvl="0" indent="-228600" eaLnBrk="1" hangingPunct="1">
              <a:spcBef>
                <a:spcPct val="0"/>
              </a:spcBef>
              <a:buFont typeface="+mj-lt"/>
              <a:buAutoNum type="arabicPeriod" startAt="3"/>
            </a:pPr>
            <a:r>
              <a:rPr lang="en-US" baseline="0" dirty="0" smtClean="0">
                <a:ea typeface="ＭＳ Ｐゴシック" pitchFamily="34" charset="-128"/>
              </a:rPr>
              <a:t>http://mule1.dataone.org/ArchitectureDocs-current/design/PIDs.html</a:t>
            </a:r>
          </a:p>
          <a:p>
            <a:pPr marL="0" lvl="0" indent="0" eaLnBrk="1" hangingPunct="1">
              <a:spcBef>
                <a:spcPct val="0"/>
              </a:spcBef>
              <a:buFont typeface="Arial" pitchFamily="34" charset="0"/>
              <a:buNone/>
            </a:pPr>
            <a:endParaRPr lang="en-US" baseline="0"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21</a:t>
            </a:fld>
            <a:endParaRPr lang="en-US" smtClean="0">
              <a:latin typeface="Calibri" pitchFamily="34"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200" kern="1200" dirty="0" smtClean="0">
                <a:solidFill>
                  <a:schemeClr val="tx1"/>
                </a:solidFill>
                <a:effectLst/>
                <a:latin typeface="+mn-lt"/>
                <a:ea typeface="ＭＳ Ｐゴシック" charset="-128"/>
                <a:cs typeface="ＭＳ Ｐゴシック" charset="-128"/>
              </a:rPr>
              <a:t>Step 3: Be sure to have data contributors review their metadata to ensure validity and organizational correctness.  Are the processes correct? Is your contribution adequately represented and reflected? Is your organization properly recognized and is the funding organization properly recognized? Be sure to get management and sponsor approval on the data publication including the content, presentation, and manner in which contributors are identified.</a:t>
            </a:r>
            <a:endParaRPr lang="en-US" baseline="0"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22</a:t>
            </a:fld>
            <a:endParaRPr lang="en-US" smtClean="0">
              <a:latin typeface="Calibri" pitchFamily="34"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200" kern="1200" dirty="0" smtClean="0">
                <a:solidFill>
                  <a:schemeClr val="tx1"/>
                </a:solidFill>
                <a:effectLst/>
                <a:latin typeface="+mn-lt"/>
                <a:ea typeface="ＭＳ Ｐゴシック" charset="-128"/>
                <a:cs typeface="ＭＳ Ｐゴシック" charset="-128"/>
              </a:rPr>
              <a:t>Step 4: Publish your metadata in </a:t>
            </a:r>
            <a:r>
              <a:rPr lang="en-US" sz="1200" kern="1200" dirty="0" smtClean="0">
                <a:solidFill>
                  <a:schemeClr val="tx1"/>
                </a:solidFill>
                <a:effectLst/>
                <a:latin typeface="+mn-lt"/>
                <a:ea typeface="ＭＳ Ｐゴシック" charset="-128"/>
                <a:cs typeface="ＭＳ Ｐゴシック" charset="-128"/>
              </a:rPr>
              <a:t>data repositories and catalogs.  </a:t>
            </a:r>
            <a:r>
              <a:rPr lang="en-US" sz="1200" kern="1200" dirty="0" smtClean="0">
                <a:solidFill>
                  <a:schemeClr val="tx1"/>
                </a:solidFill>
                <a:effectLst/>
                <a:latin typeface="+mn-lt"/>
                <a:ea typeface="ＭＳ Ｐゴシック" charset="-128"/>
                <a:cs typeface="ＭＳ Ｐゴシック" charset="-128"/>
              </a:rPr>
              <a:t>Seek out relevant government </a:t>
            </a:r>
            <a:r>
              <a:rPr lang="en-US" sz="1200" kern="1200" dirty="0" smtClean="0">
                <a:solidFill>
                  <a:schemeClr val="tx1"/>
                </a:solidFill>
                <a:effectLst/>
                <a:latin typeface="+mn-lt"/>
                <a:ea typeface="ＭＳ Ｐゴシック" charset="-128"/>
                <a:cs typeface="ＭＳ Ｐゴシック" charset="-128"/>
              </a:rPr>
              <a:t>catalogs and repositories developed </a:t>
            </a:r>
            <a:r>
              <a:rPr lang="en-US" sz="1200" kern="1200" dirty="0" smtClean="0">
                <a:solidFill>
                  <a:schemeClr val="tx1"/>
                </a:solidFill>
                <a:effectLst/>
                <a:latin typeface="+mn-lt"/>
                <a:ea typeface="ＭＳ Ｐゴシック" charset="-128"/>
                <a:cs typeface="ＭＳ Ｐゴシック" charset="-128"/>
              </a:rPr>
              <a:t>by specific communities of practice. </a:t>
            </a:r>
            <a:r>
              <a:rPr lang="en-US" sz="1200" kern="1200" dirty="0" smtClean="0">
                <a:solidFill>
                  <a:schemeClr val="tx1"/>
                </a:solidFill>
                <a:effectLst/>
                <a:latin typeface="+mn-lt"/>
                <a:ea typeface="ＭＳ Ｐゴシック" charset="-128"/>
                <a:cs typeface="ＭＳ Ｐゴシック" charset="-128"/>
              </a:rPr>
              <a:t>Look to your institution for data preservation services. Note,</a:t>
            </a:r>
            <a:r>
              <a:rPr lang="en-US" sz="1200" kern="1200" baseline="0" dirty="0" smtClean="0">
                <a:solidFill>
                  <a:schemeClr val="tx1"/>
                </a:solidFill>
                <a:effectLst/>
                <a:latin typeface="+mn-lt"/>
                <a:ea typeface="ＭＳ Ｐゴシック" charset="-128"/>
                <a:cs typeface="ＭＳ Ｐゴシック" charset="-128"/>
              </a:rPr>
              <a:t> d</a:t>
            </a:r>
            <a:r>
              <a:rPr lang="en-US" sz="1200" kern="1200" dirty="0" smtClean="0">
                <a:solidFill>
                  <a:schemeClr val="tx1"/>
                </a:solidFill>
                <a:effectLst/>
                <a:latin typeface="+mn-lt"/>
                <a:ea typeface="ＭＳ Ｐゴシック" charset="-128"/>
                <a:cs typeface="ＭＳ Ｐゴシック" charset="-128"/>
              </a:rPr>
              <a:t>ata published in disciplinary specific repositories are more like to be found by those in the same community.</a:t>
            </a:r>
            <a:r>
              <a:rPr lang="en-US" dirty="0" smtClean="0">
                <a:effectLst/>
              </a:rPr>
              <a:t> </a:t>
            </a:r>
            <a:endParaRPr lang="en-US" baseline="0"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23</a:t>
            </a:fld>
            <a:endParaRPr lang="en-US" smtClean="0">
              <a:latin typeface="Calibri" pitchFamily="34"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endParaRPr lang="en-US" i="0" baseline="30000" dirty="0" smtClean="0"/>
          </a:p>
          <a:p>
            <a:r>
              <a:rPr lang="en-US" sz="1200" kern="1200" dirty="0" smtClean="0">
                <a:solidFill>
                  <a:schemeClr val="tx1"/>
                </a:solidFill>
                <a:effectLst/>
                <a:latin typeface="+mn-lt"/>
                <a:ea typeface="ＭＳ Ｐゴシック" charset="-128"/>
                <a:cs typeface="ＭＳ Ｐゴシック" charset="-128"/>
              </a:rPr>
              <a:t>Data Sharing ethics require researchers to follow some basic best practices. </a:t>
            </a:r>
          </a:p>
          <a:p>
            <a:r>
              <a:rPr lang="en-US" sz="1200" kern="1200" dirty="0" smtClean="0">
                <a:solidFill>
                  <a:schemeClr val="tx1"/>
                </a:solidFill>
                <a:effectLst/>
                <a:latin typeface="+mn-lt"/>
                <a:ea typeface="ＭＳ Ｐゴシック" charset="-128"/>
                <a:cs typeface="ＭＳ Ｐゴシック" charset="-128"/>
              </a:rPr>
              <a:t> </a:t>
            </a:r>
          </a:p>
          <a:p>
            <a:r>
              <a:rPr lang="en-US" sz="1200" kern="1200" dirty="0" smtClean="0">
                <a:solidFill>
                  <a:schemeClr val="tx1"/>
                </a:solidFill>
                <a:effectLst/>
                <a:latin typeface="+mn-lt"/>
                <a:ea typeface="ＭＳ Ｐゴシック" charset="-128"/>
                <a:cs typeface="ＭＳ Ｐゴシック" charset="-128"/>
              </a:rPr>
              <a:t>First, make sure your data is available by documenting and publishing your data using standard formats and protocols. </a:t>
            </a:r>
          </a:p>
          <a:p>
            <a:r>
              <a:rPr lang="en-US" sz="1200" kern="1200" dirty="0" smtClean="0">
                <a:solidFill>
                  <a:schemeClr val="tx1"/>
                </a:solidFill>
                <a:effectLst/>
                <a:latin typeface="+mn-lt"/>
                <a:ea typeface="ＭＳ Ｐゴシック" charset="-128"/>
                <a:cs typeface="ＭＳ Ｐゴシック" charset="-128"/>
              </a:rPr>
              <a:t>Second, promote data use via presentations and meetings and make others aware of your data and findings. Third, solicit and be open to feedback from data users and address identified issues to improve your data.  Lastly, monitor publications and websites for data use and address any misapplications found.</a:t>
            </a:r>
          </a:p>
          <a:p>
            <a:endParaRPr lang="en-US" i="0" baseline="30000" dirty="0" smtClean="0"/>
          </a:p>
          <a:p>
            <a:pPr marL="0" marR="0" lvl="1" indent="0" algn="l" defTabSz="457200" rtl="0" eaLnBrk="0" fontAlgn="base" latinLnBrk="0" hangingPunct="0">
              <a:lnSpc>
                <a:spcPct val="100000"/>
              </a:lnSpc>
              <a:spcBef>
                <a:spcPct val="30000"/>
              </a:spcBef>
              <a:spcAft>
                <a:spcPct val="0"/>
              </a:spcAft>
              <a:buClrTx/>
              <a:buSzTx/>
              <a:buFontTx/>
              <a:buNone/>
              <a:tabLst/>
              <a:defRPr/>
            </a:pPr>
            <a:r>
              <a:rPr lang="en-US" baseline="30000" dirty="0" smtClean="0">
                <a:ea typeface="ＭＳ Ｐゴシック" pitchFamily="34" charset="-128"/>
              </a:rPr>
              <a:t>1</a:t>
            </a:r>
            <a:r>
              <a:rPr lang="en-US" dirty="0" smtClean="0">
                <a:hlinkClick r:id="rId3"/>
              </a:rPr>
              <a:t>Guide to social science data preparation and archiving</a:t>
            </a:r>
            <a:r>
              <a:rPr lang="en-US" dirty="0" smtClean="0"/>
              <a:t>: Best practice throughout the data life cycle, 4th edition (ICPSR, 2009)</a:t>
            </a:r>
          </a:p>
          <a:p>
            <a:pPr marL="0" marR="0" indent="0" algn="l" defTabSz="457200" rtl="0" eaLnBrk="0" fontAlgn="base" latinLnBrk="0" hangingPunct="0">
              <a:lnSpc>
                <a:spcPct val="100000"/>
              </a:lnSpc>
              <a:spcBef>
                <a:spcPct val="30000"/>
              </a:spcBef>
              <a:spcAft>
                <a:spcPct val="0"/>
              </a:spcAft>
              <a:buClrTx/>
              <a:buSzTx/>
              <a:buFontTx/>
              <a:buNone/>
              <a:tabLst/>
              <a:defRPr/>
            </a:pPr>
            <a:r>
              <a:rPr lang="en-US" i="0" baseline="30000" dirty="0" smtClean="0"/>
              <a:t>4</a:t>
            </a:r>
            <a:r>
              <a:rPr lang="en-US" sz="1200" kern="1200" dirty="0" smtClean="0">
                <a:solidFill>
                  <a:schemeClr val="tx1"/>
                </a:solidFill>
                <a:effectLst/>
                <a:latin typeface="+mn-lt"/>
                <a:ea typeface="ＭＳ Ｐゴシック" charset="-128"/>
                <a:cs typeface="ＭＳ Ｐゴシック" charset="-128"/>
              </a:rPr>
              <a:t>Piwowar HA, </a:t>
            </a:r>
            <a:r>
              <a:rPr lang="en-US" sz="1200" kern="1200" dirty="0" err="1" smtClean="0">
                <a:solidFill>
                  <a:schemeClr val="tx1"/>
                </a:solidFill>
                <a:effectLst/>
                <a:latin typeface="+mn-lt"/>
                <a:ea typeface="ＭＳ Ｐゴシック" charset="-128"/>
                <a:cs typeface="ＭＳ Ｐゴシック" charset="-128"/>
              </a:rPr>
              <a:t>Becich</a:t>
            </a:r>
            <a:r>
              <a:rPr lang="en-US" sz="1200" kern="1200" dirty="0" smtClean="0">
                <a:solidFill>
                  <a:schemeClr val="tx1"/>
                </a:solidFill>
                <a:effectLst/>
                <a:latin typeface="+mn-lt"/>
                <a:ea typeface="ＭＳ Ｐゴシック" charset="-128"/>
                <a:cs typeface="ＭＳ Ｐゴシック" charset="-128"/>
              </a:rPr>
              <a:t> MJ, </a:t>
            </a:r>
            <a:r>
              <a:rPr lang="en-US" sz="1200" kern="1200" dirty="0" err="1" smtClean="0">
                <a:solidFill>
                  <a:schemeClr val="tx1"/>
                </a:solidFill>
                <a:effectLst/>
                <a:latin typeface="+mn-lt"/>
                <a:ea typeface="ＭＳ Ｐゴシック" charset="-128"/>
                <a:cs typeface="ＭＳ Ｐゴシック" charset="-128"/>
              </a:rPr>
              <a:t>Bilofsky</a:t>
            </a:r>
            <a:r>
              <a:rPr lang="en-US" sz="1200" kern="1200" dirty="0" smtClean="0">
                <a:solidFill>
                  <a:schemeClr val="tx1"/>
                </a:solidFill>
                <a:effectLst/>
                <a:latin typeface="+mn-lt"/>
                <a:ea typeface="ＭＳ Ｐゴシック" charset="-128"/>
                <a:cs typeface="ＭＳ Ｐゴシック" charset="-128"/>
              </a:rPr>
              <a:t> H, Crowley RS, on behalf of the </a:t>
            </a:r>
            <a:r>
              <a:rPr lang="en-US" sz="1200" kern="1200" dirty="0" err="1" smtClean="0">
                <a:solidFill>
                  <a:schemeClr val="tx1"/>
                </a:solidFill>
                <a:effectLst/>
                <a:latin typeface="+mn-lt"/>
                <a:ea typeface="ＭＳ Ｐゴシック" charset="-128"/>
                <a:cs typeface="ＭＳ Ｐゴシック" charset="-128"/>
              </a:rPr>
              <a:t>caBIG</a:t>
            </a:r>
            <a:r>
              <a:rPr lang="en-US" sz="1200" kern="1200" dirty="0" smtClean="0">
                <a:solidFill>
                  <a:schemeClr val="tx1"/>
                </a:solidFill>
                <a:effectLst/>
                <a:latin typeface="+mn-lt"/>
                <a:ea typeface="ＭＳ Ｐゴシック" charset="-128"/>
                <a:cs typeface="ＭＳ Ｐゴシック" charset="-128"/>
              </a:rPr>
              <a:t> Data Sharing and Intellectual Capital Workspace (2008) Towards a Data Sharing Culture: Recommendations for Leadership from Academic Health Centers. </a:t>
            </a:r>
            <a:r>
              <a:rPr lang="en-US" sz="1200" kern="1200" dirty="0" err="1" smtClean="0">
                <a:solidFill>
                  <a:schemeClr val="tx1"/>
                </a:solidFill>
                <a:effectLst/>
                <a:latin typeface="+mn-lt"/>
                <a:ea typeface="ＭＳ Ｐゴシック" charset="-128"/>
                <a:cs typeface="ＭＳ Ｐゴシック" charset="-128"/>
              </a:rPr>
              <a:t>PLoS</a:t>
            </a:r>
            <a:r>
              <a:rPr lang="en-US" sz="1200" kern="1200" dirty="0" smtClean="0">
                <a:solidFill>
                  <a:schemeClr val="tx1"/>
                </a:solidFill>
                <a:effectLst/>
                <a:latin typeface="+mn-lt"/>
                <a:ea typeface="ＭＳ Ｐゴシック" charset="-128"/>
                <a:cs typeface="ＭＳ Ｐゴシック" charset="-128"/>
              </a:rPr>
              <a:t> Med 5(9): e183. doi:10.1371/journal.pmed.0050183</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24</a:t>
            </a:fld>
            <a:endParaRPr lang="en-US" smtClean="0">
              <a:latin typeface="Calibri" pitchFamily="34"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In 2003, a group of scientists from the National Institutes of Health, the Food and Drug Administration, drug and medical imaging industries, universities, and nonprofit groups joined in a collaborative effort to find the biological markers that show the progression of Alzheimer’s disease in the human brain.       </a:t>
            </a:r>
            <a:r>
              <a:rPr lang="en-US" sz="1200" u="sng" kern="1200" dirty="0" smtClean="0">
                <a:solidFill>
                  <a:schemeClr val="tx1"/>
                </a:solidFill>
                <a:effectLst/>
                <a:latin typeface="+mn-lt"/>
                <a:ea typeface="ＭＳ Ｐゴシック" charset="-128"/>
                <a:cs typeface="ＭＳ Ｐゴシック" charset="-128"/>
                <a:hlinkClick r:id="rId3"/>
              </a:rPr>
              <a:t> </a:t>
            </a:r>
            <a:r>
              <a:rPr lang="en-US" sz="1200" kern="1200" dirty="0" smtClean="0">
                <a:solidFill>
                  <a:schemeClr val="tx1"/>
                </a:solidFill>
                <a:effectLst/>
                <a:latin typeface="+mn-lt"/>
                <a:ea typeface="ＭＳ Ｐゴシック" charset="-128"/>
                <a:cs typeface="ＭＳ Ｐゴシック" charset="-128"/>
              </a:rPr>
              <a:t> </a:t>
            </a:r>
          </a:p>
          <a:p>
            <a:pPr lvl="0"/>
            <a:r>
              <a:rPr lang="en-US" sz="1200" kern="1200" dirty="0" smtClean="0">
                <a:solidFill>
                  <a:schemeClr val="tx1"/>
                </a:solidFill>
                <a:effectLst/>
                <a:latin typeface="+mn-lt"/>
                <a:ea typeface="ＭＳ Ｐゴシック" charset="-128"/>
                <a:cs typeface="ＭＳ Ｐゴシック" charset="-128"/>
              </a:rPr>
              <a:t>The goal of this project was to do research on a massive scale that would involve sharing and making accessible all the data available to anyone in the world with a computer. </a:t>
            </a:r>
          </a:p>
          <a:p>
            <a:pPr lvl="0"/>
            <a:r>
              <a:rPr lang="en-US" sz="1200" kern="1200" dirty="0" smtClean="0">
                <a:solidFill>
                  <a:schemeClr val="tx1"/>
                </a:solidFill>
                <a:effectLst/>
                <a:latin typeface="+mn-lt"/>
                <a:ea typeface="ＭＳ Ｐゴシック" charset="-128"/>
                <a:cs typeface="ＭＳ Ｐゴシック" charset="-128"/>
              </a:rPr>
              <a:t>Dr. John </a:t>
            </a:r>
            <a:r>
              <a:rPr lang="en-US" sz="1200" kern="1200" dirty="0" err="1" smtClean="0">
                <a:solidFill>
                  <a:schemeClr val="tx1"/>
                </a:solidFill>
                <a:effectLst/>
                <a:latin typeface="+mn-lt"/>
                <a:ea typeface="ＭＳ Ｐゴシック" charset="-128"/>
                <a:cs typeface="ＭＳ Ｐゴシック" charset="-128"/>
              </a:rPr>
              <a:t>Trojanowski</a:t>
            </a:r>
            <a:r>
              <a:rPr lang="en-US" sz="1200" kern="1200" dirty="0" smtClean="0">
                <a:solidFill>
                  <a:schemeClr val="tx1"/>
                </a:solidFill>
                <a:effectLst/>
                <a:latin typeface="+mn-lt"/>
                <a:ea typeface="ＭＳ Ｐゴシック" charset="-128"/>
                <a:cs typeface="ＭＳ Ｐゴシック" charset="-128"/>
              </a:rPr>
              <a:t>, an Alzheimer’s researcher at the University of Pennsylvania, stated “It’s not science the way most of us have practiced it in our careers. But we all realized that we would never get biomarkers unless all of us parked our egos and intellectual-property noses outside the door and agreed that all of our data would be made public immediately.”  </a:t>
            </a:r>
          </a:p>
          <a:p>
            <a:pPr lvl="0"/>
            <a:r>
              <a:rPr lang="en-US" sz="1200" b="0" i="1" kern="1200" dirty="0" smtClean="0">
                <a:solidFill>
                  <a:srgbClr val="C00000"/>
                </a:solidFill>
                <a:effectLst/>
                <a:latin typeface="+mn-lt"/>
                <a:ea typeface="ＭＳ Ｐゴシック" charset="-128"/>
                <a:cs typeface="ＭＳ Ｐゴシック" charset="-128"/>
              </a:rPr>
              <a:t>[Our “Data in Real Life” segment features a news report on this research. (?)]  </a:t>
            </a:r>
          </a:p>
          <a:p>
            <a:endParaRPr lang="en-US" dirty="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25</a:t>
            </a:fld>
            <a:endParaRPr lang="en-US" smtClean="0">
              <a:latin typeface="Calibri" pitchFamily="34"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In summary, data sharing adds value to the data. As such, it is the responsibility of the researcher to share their data. Metadata should be created for data resources to support data accountability, liability and usability. Research sponsors expect, and increasingly require, data to be shared.</a:t>
            </a:r>
          </a:p>
          <a:p>
            <a:r>
              <a:rPr lang="en-US" sz="1200" kern="1200" dirty="0" smtClean="0">
                <a:solidFill>
                  <a:schemeClr val="tx1"/>
                </a:solidFill>
                <a:effectLst/>
                <a:latin typeface="+mn-lt"/>
                <a:ea typeface="ＭＳ Ｐゴシック" charset="-128"/>
                <a:cs typeface="ＭＳ Ｐゴシック" charset="-128"/>
              </a:rPr>
              <a:t> </a:t>
            </a:r>
          </a:p>
          <a:p>
            <a:r>
              <a:rPr lang="en-US" sz="1200" b="1" kern="1200" dirty="0" smtClean="0">
                <a:solidFill>
                  <a:schemeClr val="tx1"/>
                </a:solidFill>
                <a:effectLst/>
                <a:latin typeface="+mn-lt"/>
                <a:ea typeface="ＭＳ Ｐゴシック" charset="-128"/>
                <a:cs typeface="ＭＳ Ｐゴシック" charset="-128"/>
              </a:rPr>
              <a:t>THIS CONCLUDES Lesson 2.  </a:t>
            </a:r>
            <a:endParaRPr lang="en-US" sz="1200" kern="1200" dirty="0" smtClean="0">
              <a:solidFill>
                <a:schemeClr val="tx1"/>
              </a:solidFill>
              <a:effectLst/>
              <a:latin typeface="+mn-lt"/>
              <a:ea typeface="ＭＳ Ｐゴシック" charset="-128"/>
              <a:cs typeface="ＭＳ Ｐゴシック" charset="-128"/>
            </a:endParaRPr>
          </a:p>
          <a:p>
            <a:r>
              <a:rPr lang="en-US" sz="1200" b="1" kern="1200" dirty="0" smtClean="0">
                <a:solidFill>
                  <a:schemeClr val="tx1"/>
                </a:solidFill>
                <a:effectLst/>
                <a:latin typeface="+mn-lt"/>
                <a:ea typeface="ＭＳ Ｐゴシック" charset="-128"/>
                <a:cs typeface="ＭＳ Ｐゴシック" charset="-128"/>
              </a:rPr>
              <a:t>To assess your learning on the content presented in this lesson, proceed to the next slide take the quiz. </a:t>
            </a:r>
            <a:endParaRPr lang="en-US" sz="1200" kern="1200" dirty="0" smtClean="0">
              <a:solidFill>
                <a:schemeClr val="tx1"/>
              </a:solidFill>
              <a:effectLst/>
              <a:latin typeface="+mn-lt"/>
              <a:ea typeface="ＭＳ Ｐゴシック" charset="-128"/>
              <a:cs typeface="ＭＳ Ｐゴシック" charset="-128"/>
            </a:endParaRPr>
          </a:p>
          <a:p>
            <a:endParaRPr lang="en-US"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26</a:t>
            </a:fld>
            <a:endParaRPr lang="en-US" smtClean="0">
              <a:latin typeface="Calibri" pitchFamily="34"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27</a:t>
            </a:fld>
            <a:endParaRPr lang="en-US" smtClean="0">
              <a:latin typeface="Calibri" pitchFamily="34"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28</a:t>
            </a:fld>
            <a:endParaRPr lang="en-US" smtClean="0">
              <a:latin typeface="Calibri"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After completing this lesson, you will be able to recognize the benefits of sharing scientific data, address concerns about sharing data, outline a process for making data sharable, and identify mechanisms for sharing data.</a:t>
            </a:r>
          </a:p>
          <a:p>
            <a:pPr eaLnBrk="1" hangingPunct="1">
              <a:spcBef>
                <a:spcPct val="0"/>
              </a:spcBef>
            </a:pP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a:t>
            </a:fld>
            <a:endParaRPr lang="en-US" smtClean="0">
              <a:latin typeface="Calibri" pitchFamily="34"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29</a:t>
            </a:fld>
            <a:endParaRPr lang="en-US" smtClean="0">
              <a:latin typeface="Calibri"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1" indent="0" algn="l" defTabSz="457200" rtl="0" eaLnBrk="0" fontAlgn="base" latinLnBrk="0" hangingPunct="0">
              <a:lnSpc>
                <a:spcPct val="100000"/>
              </a:lnSpc>
              <a:spcBef>
                <a:spcPct val="30000"/>
              </a:spcBef>
              <a:spcAft>
                <a:spcPct val="0"/>
              </a:spcAft>
              <a:buClrTx/>
              <a:buSzTx/>
              <a:buFontTx/>
              <a:buNone/>
              <a:tabLst/>
              <a:defRPr/>
            </a:pPr>
            <a:r>
              <a:rPr lang="en-US" dirty="0" smtClean="0">
                <a:ea typeface="ＭＳ Ｐゴシック" pitchFamily="34" charset="-128"/>
              </a:rPr>
              <a:t>The </a:t>
            </a:r>
            <a:r>
              <a:rPr lang="en-US" baseline="0" dirty="0" smtClean="0">
                <a:ea typeface="ＭＳ Ｐゴシック" pitchFamily="34" charset="-128"/>
              </a:rPr>
              <a:t>Data Life Cycle is a continuum of data development, manipulation, management, and storage stages.</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3</a:t>
            </a:fld>
            <a:endParaRPr lang="en-US" smtClean="0">
              <a:latin typeface="Calibri"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1" indent="0" algn="l" defTabSz="457200" rtl="0" eaLnBrk="0" fontAlgn="base" latinLnBrk="0" hangingPunct="0">
              <a:lnSpc>
                <a:spcPct val="100000"/>
              </a:lnSpc>
              <a:spcBef>
                <a:spcPct val="30000"/>
              </a:spcBef>
              <a:spcAft>
                <a:spcPct val="0"/>
              </a:spcAft>
              <a:buClrTx/>
              <a:buSzTx/>
              <a:buFontTx/>
              <a:buNone/>
              <a:tabLst/>
              <a:defRPr/>
            </a:pPr>
            <a:r>
              <a:rPr lang="en-US" dirty="0" smtClean="0">
                <a:ea typeface="ＭＳ Ｐゴシック" pitchFamily="34" charset="-128"/>
              </a:rPr>
              <a:t>Data sharing should be addressed throughout</a:t>
            </a:r>
            <a:r>
              <a:rPr lang="en-US" baseline="0" dirty="0" smtClean="0">
                <a:ea typeface="ＭＳ Ｐゴシック" pitchFamily="34" charset="-128"/>
              </a:rPr>
              <a:t> the Data Life Cycle</a:t>
            </a:r>
          </a:p>
          <a:p>
            <a:pPr marL="0" marR="0" lvl="1" indent="0" algn="l" defTabSz="457200" rtl="0" eaLnBrk="0" fontAlgn="base" latinLnBrk="0" hangingPunct="0">
              <a:lnSpc>
                <a:spcPct val="100000"/>
              </a:lnSpc>
              <a:spcBef>
                <a:spcPct val="30000"/>
              </a:spcBef>
              <a:spcAft>
                <a:spcPct val="0"/>
              </a:spcAft>
              <a:buClrTx/>
              <a:buSzTx/>
              <a:buFontTx/>
              <a:buNone/>
              <a:tabLst/>
              <a:defRPr/>
            </a:pPr>
            <a:r>
              <a:rPr lang="en-US" baseline="30000" dirty="0" smtClean="0">
                <a:ea typeface="ＭＳ Ｐゴシック" pitchFamily="34" charset="-128"/>
              </a:rPr>
              <a:t>1</a:t>
            </a:r>
            <a:r>
              <a:rPr lang="en-US" dirty="0" smtClean="0">
                <a:hlinkClick r:id="rId3"/>
              </a:rPr>
              <a:t>Guide to social science data preparation and archiving</a:t>
            </a:r>
            <a:r>
              <a:rPr lang="en-US" dirty="0" smtClean="0"/>
              <a:t>: Best practice throughout the data life cycle, 4th edition (ICPSR, 2009)</a:t>
            </a:r>
          </a:p>
          <a:p>
            <a:pPr marL="0" marR="0" lvl="1" indent="0" algn="l" defTabSz="457200" rtl="0" eaLnBrk="0" fontAlgn="base" latinLnBrk="0" hangingPunct="0">
              <a:lnSpc>
                <a:spcPct val="100000"/>
              </a:lnSpc>
              <a:spcBef>
                <a:spcPct val="30000"/>
              </a:spcBef>
              <a:spcAft>
                <a:spcPct val="0"/>
              </a:spcAft>
              <a:buClrTx/>
              <a:buSzTx/>
              <a:buFontTx/>
              <a:buNone/>
              <a:tabLst/>
              <a:defRPr/>
            </a:pPr>
            <a:endParaRPr lang="en-US" baseline="0" dirty="0" smtClean="0">
              <a:ea typeface="ＭＳ Ｐゴシック" pitchFamily="34" charset="-128"/>
            </a:endParaRPr>
          </a:p>
          <a:p>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4</a:t>
            </a:fld>
            <a:endParaRPr lang="en-US" smtClean="0">
              <a:latin typeface="Calibri"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sz="1200" kern="1200" dirty="0" smtClean="0">
                <a:solidFill>
                  <a:schemeClr val="tx1"/>
                </a:solidFill>
                <a:effectLst/>
                <a:latin typeface="+mn-lt"/>
                <a:ea typeface="ＭＳ Ｐゴシック" charset="-128"/>
                <a:cs typeface="ＭＳ Ｐゴシック" charset="-128"/>
              </a:rPr>
              <a:t>Effective data sharing requires careful thought during each stage of the data development process including: </a:t>
            </a:r>
          </a:p>
          <a:p>
            <a:pPr marL="171450" marR="0" indent="-17145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sz="1200" kern="1200" dirty="0" smtClean="0">
                <a:solidFill>
                  <a:schemeClr val="tx1"/>
                </a:solidFill>
                <a:effectLst/>
                <a:latin typeface="+mn-lt"/>
                <a:ea typeface="ＭＳ Ｐゴシック" charset="-128"/>
                <a:cs typeface="ＭＳ Ｐゴシック" charset="-128"/>
              </a:rPr>
              <a:t>description and documentation of the data process, content, and character;  </a:t>
            </a:r>
          </a:p>
          <a:p>
            <a:pPr marL="171450" marR="0" indent="-17145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sz="1200" kern="1200" dirty="0" smtClean="0">
                <a:solidFill>
                  <a:schemeClr val="tx1"/>
                </a:solidFill>
                <a:effectLst/>
                <a:latin typeface="+mn-lt"/>
                <a:ea typeface="ＭＳ Ｐゴシック" charset="-128"/>
                <a:cs typeface="ＭＳ Ｐゴシック" charset="-128"/>
              </a:rPr>
              <a:t>deposition and storage of the data in a location from which it can be accessed or shared; </a:t>
            </a:r>
          </a:p>
          <a:p>
            <a:pPr marL="171450" marR="0" indent="-17145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sz="1200" kern="1200" dirty="0" smtClean="0">
                <a:solidFill>
                  <a:schemeClr val="tx1"/>
                </a:solidFill>
                <a:effectLst/>
                <a:latin typeface="+mn-lt"/>
                <a:ea typeface="ＭＳ Ｐゴシック" charset="-128"/>
                <a:cs typeface="ＭＳ Ｐゴシック" charset="-128"/>
              </a:rPr>
              <a:t>preservation of the data using a format and media that enable long term reuse; and </a:t>
            </a:r>
          </a:p>
          <a:p>
            <a:pPr marL="171450" marR="0" indent="-17145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sz="1200" kern="1200" dirty="0" smtClean="0">
                <a:solidFill>
                  <a:schemeClr val="tx1"/>
                </a:solidFill>
                <a:effectLst/>
                <a:latin typeface="+mn-lt"/>
                <a:ea typeface="ＭＳ Ｐゴシック" charset="-128"/>
                <a:cs typeface="ＭＳ Ｐゴシック" charset="-128"/>
              </a:rPr>
              <a:t>making the data discoverable by publishing information about the data in research publications, data clearinghouses and data distribution portals.</a:t>
            </a:r>
          </a:p>
          <a:p>
            <a:pPr marL="171450" indent="-171450">
              <a:buFont typeface="Arial" pitchFamily="34" charset="0"/>
              <a:buChar char="•"/>
            </a:pPr>
            <a:endParaRPr lang="en-US" baseline="0" dirty="0" smtClean="0">
              <a:ea typeface="ＭＳ Ｐゴシック" pitchFamily="34" charset="-128"/>
            </a:endParaRPr>
          </a:p>
          <a:p>
            <a:pPr marL="171450" indent="-171450">
              <a:buFont typeface="Arial" pitchFamily="34" charset="0"/>
              <a:buChar char="•"/>
            </a:pP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5</a:t>
            </a:fld>
            <a:endParaRPr lang="en-US" smtClean="0">
              <a:latin typeface="Calibri"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smtClean="0">
                <a:ea typeface="ＭＳ Ｐゴシック" pitchFamily="34" charset="-128"/>
              </a:rPr>
              <a:t>Why expend the extra effort to share data? </a:t>
            </a:r>
            <a:r>
              <a:rPr lang="en-US" sz="1200" kern="1200" dirty="0" smtClean="0">
                <a:solidFill>
                  <a:schemeClr val="tx1"/>
                </a:solidFill>
                <a:effectLst/>
                <a:latin typeface="+mn-lt"/>
                <a:ea typeface="ＭＳ Ｐゴシック" charset="-128"/>
                <a:cs typeface="ＭＳ Ｐゴシック" charset="-128"/>
              </a:rPr>
              <a:t>Because it benefits the public, the research sponsor, the research community and, perhaps most importantly, the researcher.</a:t>
            </a: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6</a:t>
            </a:fld>
            <a:endParaRPr lang="en-US" smtClean="0">
              <a:latin typeface="Calibri"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200" kern="1200" dirty="0" smtClean="0">
                <a:solidFill>
                  <a:schemeClr val="tx1"/>
                </a:solidFill>
                <a:effectLst/>
                <a:latin typeface="+mn-lt"/>
                <a:ea typeface="ＭＳ Ｐゴシック" charset="-128"/>
                <a:cs typeface="ＭＳ Ｐゴシック" charset="-128"/>
              </a:rPr>
              <a:t>How does the public benefit from shared research? </a:t>
            </a:r>
          </a:p>
          <a:p>
            <a:pPr eaLnBrk="1" hangingPunct="1">
              <a:spcBef>
                <a:spcPct val="0"/>
              </a:spcBef>
            </a:pPr>
            <a:r>
              <a:rPr lang="en-US" dirty="0" smtClean="0">
                <a:ea typeface="ＭＳ Ｐゴシック" pitchFamily="34" charset="-128"/>
              </a:rPr>
              <a:t>The</a:t>
            </a:r>
            <a:r>
              <a:rPr lang="en-US" baseline="0" dirty="0" smtClean="0">
                <a:ea typeface="ＭＳ Ｐゴシック" pitchFamily="34" charset="-128"/>
              </a:rPr>
              <a:t> more informed the public the better they are able to understand and contribute toward effective public and personal decisions:</a:t>
            </a:r>
          </a:p>
          <a:p>
            <a:pPr marL="171450" indent="-171450" eaLnBrk="1" hangingPunct="1">
              <a:spcBef>
                <a:spcPct val="0"/>
              </a:spcBef>
              <a:buFont typeface="Arial" pitchFamily="34" charset="0"/>
              <a:buChar char="•"/>
            </a:pPr>
            <a:r>
              <a:rPr lang="en-US" baseline="0" dirty="0" smtClean="0">
                <a:ea typeface="ＭＳ Ｐゴシック" pitchFamily="34" charset="-128"/>
              </a:rPr>
              <a:t>environmental and economic planning </a:t>
            </a:r>
          </a:p>
          <a:p>
            <a:pPr marL="171450" indent="-171450" eaLnBrk="1" hangingPunct="1">
              <a:spcBef>
                <a:spcPct val="0"/>
              </a:spcBef>
              <a:buFont typeface="Arial" pitchFamily="34" charset="0"/>
              <a:buChar char="•"/>
            </a:pPr>
            <a:r>
              <a:rPr lang="en-US" baseline="0" dirty="0" smtClean="0">
                <a:ea typeface="ＭＳ Ｐゴシック" pitchFamily="34" charset="-128"/>
              </a:rPr>
              <a:t>federal, state and local policies</a:t>
            </a:r>
          </a:p>
          <a:p>
            <a:pPr marL="171450" indent="-171450" eaLnBrk="1" hangingPunct="1">
              <a:spcBef>
                <a:spcPct val="0"/>
              </a:spcBef>
              <a:buFont typeface="Arial" pitchFamily="34" charset="0"/>
              <a:buChar char="•"/>
            </a:pPr>
            <a:r>
              <a:rPr lang="en-US" baseline="0" dirty="0" smtClean="0">
                <a:ea typeface="ＭＳ Ｐゴシック" pitchFamily="34" charset="-128"/>
              </a:rPr>
              <a:t>social choices such as voting, use of tax dollars and education options</a:t>
            </a:r>
          </a:p>
          <a:p>
            <a:pPr marL="171450" indent="-171450" eaLnBrk="1" hangingPunct="1">
              <a:spcBef>
                <a:spcPct val="0"/>
              </a:spcBef>
              <a:buFont typeface="Arial" pitchFamily="34" charset="0"/>
              <a:buChar char="•"/>
            </a:pPr>
            <a:r>
              <a:rPr lang="en-US" baseline="0" dirty="0" smtClean="0">
                <a:ea typeface="ＭＳ Ｐゴシック" pitchFamily="34" charset="-128"/>
              </a:rPr>
              <a:t>personal lifestyles and health choices such as exercise, smoking, and nutrition</a:t>
            </a:r>
          </a:p>
          <a:p>
            <a:pPr marL="0" indent="0" eaLnBrk="1" hangingPunct="1">
              <a:spcBef>
                <a:spcPct val="0"/>
              </a:spcBef>
              <a:buFont typeface="Arial" pitchFamily="34" charset="0"/>
              <a:buNone/>
            </a:pPr>
            <a:r>
              <a:rPr lang="en-US" baseline="30000" dirty="0" smtClean="0">
                <a:ea typeface="ＭＳ Ｐゴシック" pitchFamily="34" charset="-128"/>
              </a:rPr>
              <a:t>2</a:t>
            </a:r>
            <a:r>
              <a:rPr lang="en-US" dirty="0" smtClean="0"/>
              <a:t>Australian Bureau of Statistics, National Statistical Service (2009) A good practice guide to sharing your data with others, </a:t>
            </a:r>
            <a:r>
              <a:rPr lang="en-US" dirty="0" err="1" smtClean="0"/>
              <a:t>Vers</a:t>
            </a:r>
            <a:r>
              <a:rPr lang="en-US" dirty="0" smtClean="0"/>
              <a:t>. 1. </a:t>
            </a:r>
            <a:r>
              <a:rPr lang="en-US" dirty="0" smtClean="0">
                <a:hlinkClick r:id="rId3"/>
              </a:rPr>
              <a:t>http://www.nss.gov.au/nss/home.nsf/NSS/E6C05AE57C80D737CA25761D002FD676?opendocument</a:t>
            </a:r>
            <a:r>
              <a:rPr lang="en-US" dirty="0" smtClean="0"/>
              <a:t> </a:t>
            </a:r>
          </a:p>
          <a:p>
            <a:pPr marL="0" indent="0" eaLnBrk="1" hangingPunct="1">
              <a:spcBef>
                <a:spcPct val="0"/>
              </a:spcBef>
              <a:buFont typeface="Arial" pitchFamily="34" charset="0"/>
              <a:buNone/>
            </a:pPr>
            <a:r>
              <a:rPr lang="en-US" sz="1200" kern="1200" baseline="30000" dirty="0" smtClean="0">
                <a:solidFill>
                  <a:schemeClr val="tx1"/>
                </a:solidFill>
                <a:effectLst/>
                <a:latin typeface="+mn-lt"/>
                <a:ea typeface="ＭＳ Ｐゴシック" charset="-128"/>
                <a:cs typeface="ＭＳ Ｐゴシック" charset="-128"/>
              </a:rPr>
              <a:t>8</a:t>
            </a:r>
            <a:r>
              <a:rPr lang="en-US" sz="1200" kern="1200" dirty="0" smtClean="0">
                <a:solidFill>
                  <a:schemeClr val="tx1"/>
                </a:solidFill>
                <a:effectLst/>
                <a:latin typeface="+mn-lt"/>
                <a:ea typeface="ＭＳ Ｐゴシック" charset="-128"/>
                <a:cs typeface="ＭＳ Ｐゴシック" charset="-128"/>
              </a:rPr>
              <a:t>Niu, J. (2006). Reward and Punishment Mechanisms for Research Data Sharing. IASSIST Quarterly, Winter 2006.</a:t>
            </a:r>
          </a:p>
          <a:p>
            <a:pPr marL="0" indent="0" eaLnBrk="1" hangingPunct="1">
              <a:spcBef>
                <a:spcPct val="0"/>
              </a:spcBef>
              <a:buFont typeface="Arial" pitchFamily="34" charset="0"/>
              <a:buNone/>
            </a:pPr>
            <a:endParaRPr lang="en-US" dirty="0" smtClean="0"/>
          </a:p>
          <a:p>
            <a:pPr marL="171450" indent="-171450" eaLnBrk="1" hangingPunct="1">
              <a:spcBef>
                <a:spcPct val="0"/>
              </a:spcBef>
              <a:buFont typeface="Arial" pitchFamily="34" charset="0"/>
              <a:buChar char="•"/>
            </a:pPr>
            <a:endParaRPr lang="en-US" baseline="0" dirty="0" smtClean="0">
              <a:ea typeface="ＭＳ Ｐゴシック" pitchFamily="34" charset="-128"/>
            </a:endParaRPr>
          </a:p>
          <a:p>
            <a:pPr eaLnBrk="1" hangingPunct="1">
              <a:spcBef>
                <a:spcPct val="0"/>
              </a:spcBef>
            </a:pPr>
            <a:r>
              <a:rPr lang="en-US" baseline="0" dirty="0" smtClean="0">
                <a:ea typeface="ＭＳ Ｐゴシック" pitchFamily="34" charset="-128"/>
              </a:rPr>
              <a:t>	</a:t>
            </a: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7</a:t>
            </a:fld>
            <a:endParaRPr lang="en-US" smtClean="0">
              <a:latin typeface="Calibri"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Why do research sponsors encourage data sharing? Because sponsors have an obligation to maximize the investment of research dollars.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ＭＳ Ｐゴシック" charset="-128"/>
                <a:cs typeface="ＭＳ Ｐゴシック" charset="-128"/>
              </a:rPr>
              <a:t>Data sharing enhances the value of the research investment by</a:t>
            </a:r>
            <a:r>
              <a:rPr lang="en-US" sz="1200" kern="1200" baseline="0" dirty="0" smtClean="0">
                <a:solidFill>
                  <a:schemeClr val="tx1"/>
                </a:solidFill>
                <a:effectLst/>
                <a:latin typeface="+mn-lt"/>
                <a:ea typeface="ＭＳ Ｐゴシック" charset="-128"/>
                <a:cs typeface="ＭＳ Ｐゴシック" charset="-128"/>
              </a:rPr>
              <a:t> </a:t>
            </a:r>
            <a:r>
              <a:rPr lang="en-US" sz="1200" kern="1200" dirty="0" smtClean="0">
                <a:solidFill>
                  <a:schemeClr val="tx1"/>
                </a:solidFill>
                <a:effectLst/>
                <a:latin typeface="+mn-lt"/>
                <a:ea typeface="ＭＳ Ｐゴシック" charset="-128"/>
                <a:cs typeface="ＭＳ Ｐゴシック" charset="-128"/>
              </a:rPr>
              <a:t>enabling</a:t>
            </a:r>
            <a:r>
              <a:rPr lang="en-US" sz="1200" kern="1200" baseline="0" dirty="0" smtClean="0">
                <a:solidFill>
                  <a:schemeClr val="tx1"/>
                </a:solidFill>
                <a:effectLst/>
                <a:latin typeface="+mn-lt"/>
                <a:ea typeface="ＭＳ Ｐゴシック" charset="-128"/>
                <a:cs typeface="ＭＳ Ｐゴシック" charset="-128"/>
              </a:rPr>
              <a:t> external reviewers to </a:t>
            </a:r>
            <a:r>
              <a:rPr lang="en-US" sz="1200" kern="1200" dirty="0" smtClean="0">
                <a:solidFill>
                  <a:schemeClr val="tx1"/>
                </a:solidFill>
                <a:effectLst/>
                <a:latin typeface="+mn-lt"/>
                <a:ea typeface="ＭＳ Ｐゴシック" charset="-128"/>
                <a:cs typeface="ＭＳ Ｐゴシック" charset="-128"/>
              </a:rPr>
              <a:t>verify the</a:t>
            </a:r>
            <a:r>
              <a:rPr lang="en-US" sz="1200" kern="1200" baseline="0" dirty="0" smtClean="0">
                <a:solidFill>
                  <a:schemeClr val="tx1"/>
                </a:solidFill>
                <a:effectLst/>
                <a:latin typeface="+mn-lt"/>
                <a:ea typeface="ＭＳ Ｐゴシック" charset="-128"/>
                <a:cs typeface="ＭＳ Ｐゴシック" charset="-128"/>
              </a:rPr>
              <a:t> project </a:t>
            </a:r>
            <a:r>
              <a:rPr lang="en-US" sz="1200" kern="1200" dirty="0" smtClean="0">
                <a:solidFill>
                  <a:schemeClr val="tx1"/>
                </a:solidFill>
                <a:effectLst/>
                <a:latin typeface="+mn-lt"/>
                <a:ea typeface="ＭＳ Ｐゴシック" charset="-128"/>
                <a:cs typeface="ＭＳ Ｐゴシック" charset="-128"/>
              </a:rPr>
              <a:t>performance metrics and outcomes. This not only increases the credibility of the data but also spurs new research that can</a:t>
            </a:r>
            <a:r>
              <a:rPr lang="en-US" sz="1200" kern="1200" baseline="0" dirty="0" smtClean="0">
                <a:solidFill>
                  <a:schemeClr val="tx1"/>
                </a:solidFill>
                <a:effectLst/>
                <a:latin typeface="+mn-lt"/>
                <a:ea typeface="ＭＳ Ｐゴシック" charset="-128"/>
                <a:cs typeface="ＭＳ Ｐゴシック" charset="-128"/>
              </a:rPr>
              <a:t> </a:t>
            </a:r>
            <a:r>
              <a:rPr lang="en-US" sz="1200" kern="1200" dirty="0" smtClean="0">
                <a:solidFill>
                  <a:schemeClr val="tx1"/>
                </a:solidFill>
                <a:effectLst/>
                <a:latin typeface="+mn-lt"/>
                <a:ea typeface="ＭＳ Ｐゴシック" charset="-128"/>
                <a:cs typeface="ＭＳ Ｐゴシック" charset="-128"/>
              </a:rPr>
              <a:t>build upon the initial investment and advance the science rather than duplicate expenditures. </a:t>
            </a:r>
          </a:p>
          <a:p>
            <a:r>
              <a:rPr lang="en-US" sz="1200" baseline="30000" dirty="0" smtClean="0">
                <a:ea typeface="ＭＳ Ｐゴシック" pitchFamily="34" charset="-128"/>
              </a:rPr>
              <a:t>1</a:t>
            </a:r>
            <a:r>
              <a:rPr lang="en-US" sz="1200" u="sng" kern="1200" dirty="0" smtClean="0">
                <a:solidFill>
                  <a:schemeClr val="tx1"/>
                </a:solidFill>
                <a:effectLst/>
                <a:latin typeface="+mn-lt"/>
                <a:ea typeface="ＭＳ Ｐゴシック" charset="-128"/>
                <a:cs typeface="ＭＳ Ｐゴシック" charset="-128"/>
                <a:hlinkClick r:id="rId3"/>
              </a:rPr>
              <a:t>Guide to social science data preparation and archiving</a:t>
            </a:r>
            <a:r>
              <a:rPr lang="en-US" sz="1200" kern="1200" dirty="0" smtClean="0">
                <a:solidFill>
                  <a:schemeClr val="tx1"/>
                </a:solidFill>
                <a:effectLst/>
                <a:latin typeface="+mn-lt"/>
                <a:ea typeface="ＭＳ Ｐゴシック" charset="-128"/>
                <a:cs typeface="ＭＳ Ｐゴシック" charset="-128"/>
              </a:rPr>
              <a:t>: Best practice throughout the data life cycle, 4th edition (ICPSR, 2009)</a:t>
            </a:r>
          </a:p>
          <a:p>
            <a:pPr marL="0" marR="0" lvl="0" indent="0" algn="l" defTabSz="457200" rtl="0" eaLnBrk="1" fontAlgn="base" latinLnBrk="0" hangingPunct="1">
              <a:lnSpc>
                <a:spcPct val="100000"/>
              </a:lnSpc>
              <a:spcBef>
                <a:spcPct val="30000"/>
              </a:spcBef>
              <a:spcAft>
                <a:spcPct val="0"/>
              </a:spcAft>
              <a:buClrTx/>
              <a:buSzTx/>
              <a:buFont typeface="Arial" pitchFamily="34" charset="0"/>
              <a:buNone/>
              <a:tabLst/>
              <a:defRPr/>
            </a:pPr>
            <a:endParaRPr lang="en-US" sz="1200" baseline="30000" dirty="0" smtClean="0">
              <a:ea typeface="ＭＳ Ｐゴシック" pitchFamily="34" charset="-128"/>
            </a:endParaRPr>
          </a:p>
          <a:p>
            <a:pPr marL="0" marR="0" lvl="0" indent="0" algn="l" defTabSz="457200" rtl="0" eaLnBrk="1" fontAlgn="base" latinLnBrk="0" hangingPunct="1">
              <a:lnSpc>
                <a:spcPct val="100000"/>
              </a:lnSpc>
              <a:spcBef>
                <a:spcPct val="30000"/>
              </a:spcBef>
              <a:spcAft>
                <a:spcPct val="0"/>
              </a:spcAft>
              <a:buClrTx/>
              <a:buSzTx/>
              <a:buFont typeface="Arial" pitchFamily="34" charset="0"/>
              <a:buNone/>
              <a:tabLst/>
              <a:defRPr/>
            </a:pPr>
            <a:r>
              <a:rPr lang="en-US" sz="1200" baseline="30000" dirty="0" smtClean="0">
                <a:ea typeface="ＭＳ Ｐゴシック" pitchFamily="34" charset="-128"/>
              </a:rPr>
              <a:t>3 </a:t>
            </a:r>
            <a:r>
              <a:rPr lang="en-US" dirty="0" err="1" smtClean="0"/>
              <a:t>Piwowar</a:t>
            </a:r>
            <a:r>
              <a:rPr lang="en-US" dirty="0" smtClean="0"/>
              <a:t>, H.A. (2011). </a:t>
            </a:r>
            <a:r>
              <a:rPr lang="en-US" b="0" dirty="0" smtClean="0"/>
              <a:t>A new task for NSF reviewers:  Recognizing the value of data reuse. http://researchremix.wordpress.com/2011/05/28/dear-nsf-reviewers/ </a:t>
            </a:r>
          </a:p>
          <a:p>
            <a:pPr marL="0" lvl="0" indent="0" eaLnBrk="1" hangingPunct="1">
              <a:buFont typeface="Arial" pitchFamily="34" charset="0"/>
              <a:buNone/>
            </a:pPr>
            <a:endParaRPr lang="en-US" baseline="0" dirty="0" smtClean="0">
              <a:ea typeface="ＭＳ Ｐゴシック" pitchFamily="34" charset="-128"/>
            </a:endParaRPr>
          </a:p>
          <a:p>
            <a:pPr marL="0" lvl="0" indent="0" eaLnBrk="1" hangingPunct="1">
              <a:buFont typeface="Arial" pitchFamily="34" charset="0"/>
              <a:buNone/>
            </a:pPr>
            <a:endParaRPr lang="en-US" dirty="0" smtClean="0">
              <a:ea typeface="ＭＳ Ｐゴシック" pitchFamily="34" charset="-128"/>
            </a:endParaRPr>
          </a:p>
          <a:p>
            <a:pPr marL="171450" indent="-171450" eaLnBrk="1" hangingPunct="1">
              <a:spcBef>
                <a:spcPct val="0"/>
              </a:spcBef>
              <a:buFont typeface="Arial" pitchFamily="34" charset="0"/>
              <a:buChar char="•"/>
            </a:pP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8</a:t>
            </a:fld>
            <a:endParaRPr lang="en-US" smtClean="0">
              <a:latin typeface="Calibri"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fld id="{544213AF-26F6-41FA-8D85-E2C5388D6E58}" type="datetimeFigureOut">
              <a:rPr lang="en-US" smtClean="0"/>
              <a:pPr/>
              <a:t>9/20/16</a:t>
            </a:fld>
            <a:endParaRPr lang="en-US" dirty="0">
              <a:solidFill>
                <a:srgbClr val="FFFFFF"/>
              </a:solidFill>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fld id="{13765032-ED65-49A5-B3F0-7986E6674E5D}" type="datetime1">
              <a:rPr lang="en-US" smtClean="0"/>
              <a:pPr>
                <a:defRPr/>
              </a:pPr>
              <a:t>9/20/16</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381F697F-DBC7-4F49-9ABB-ABDA29C4F2E1}" type="slidenum">
              <a:rPr lang="en-US" smtClean="0"/>
              <a:pPr>
                <a:defRPr/>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fld id="{40DA2899-F788-44D7-B852-4CE04C473A92}" type="datetime1">
              <a:rPr lang="en-US" smtClean="0"/>
              <a:pPr>
                <a:defRPr/>
              </a:pPr>
              <a:t>9/20/16</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87B1593D-C512-4FBB-9F1C-6C385E2E3552}" type="slidenum">
              <a:rPr lang="en-US" smtClean="0"/>
              <a:pPr>
                <a:defRPr/>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gn="l">
              <a:buSzPct val="90000"/>
              <a:buFont typeface="Arial" pitchFamily="34" charset="0"/>
              <a:buChar char="•"/>
              <a:defRPr sz="2400"/>
            </a:lvl1pPr>
            <a:lvl2pPr algn="l">
              <a:buSzPct val="100000"/>
              <a:defRPr sz="2000"/>
            </a:lvl2pPr>
            <a:lvl3pPr algn="l">
              <a:buClr>
                <a:schemeClr val="accent1"/>
              </a:buClr>
              <a:buSzPct val="95000"/>
              <a:buFont typeface="Arial" pitchFamily="34" charset="0"/>
              <a:buChar char="•"/>
              <a:defRPr sz="1800"/>
            </a:lvl3pPr>
            <a:lvl4pPr algn="l">
              <a:buClr>
                <a:schemeClr val="accent1"/>
              </a:buClr>
              <a:buSzPct val="70000"/>
              <a:buFont typeface="Courier New" pitchFamily="49" charset="0"/>
              <a:buNone/>
              <a:defRPr/>
            </a:lvl4pPr>
            <a:lvl5pPr algn="l">
              <a:buClr>
                <a:schemeClr val="accent1"/>
              </a:buClr>
              <a:buFont typeface="Arial" pitchFamily="34" charset="0"/>
              <a:buChar char="•"/>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p:txBody>
      </p:sp>
      <p:sp>
        <p:nvSpPr>
          <p:cNvPr id="7" name="Title 6"/>
          <p:cNvSpPr>
            <a:spLocks noGrp="1"/>
          </p:cNvSpPr>
          <p:nvPr>
            <p:ph type="title"/>
          </p:nvPr>
        </p:nvSpPr>
        <p:spPr/>
        <p:txBody>
          <a:bodyPr rtlCol="0">
            <a:normAutofit/>
          </a:bodyPr>
          <a:lstStyle>
            <a:lvl1pPr algn="ctr">
              <a:defRPr sz="3600">
                <a:solidFill>
                  <a:schemeClr val="accent1">
                    <a:lumMod val="75000"/>
                  </a:schemeClr>
                </a:solidFill>
                <a:effectLst/>
                <a:latin typeface="Calibri" pitchFamily="34" charset="0"/>
              </a:defRPr>
            </a:lvl1pPr>
            <a:extLst/>
          </a:lstStyle>
          <a:p>
            <a:r>
              <a:rPr kumimoji="0" lang="en-US" dirty="0" smtClean="0"/>
              <a:t>Click to edit Master title style</a:t>
            </a:r>
            <a:endParaRPr kumimoji="0" lang="en-US" dirty="0"/>
          </a:p>
        </p:txBody>
      </p:sp>
      <p:sp>
        <p:nvSpPr>
          <p:cNvPr id="8" name="TextBox 7"/>
          <p:cNvSpPr txBox="1">
            <a:spLocks noChangeArrowheads="1"/>
          </p:cNvSpPr>
          <p:nvPr userDrawn="1"/>
        </p:nvSpPr>
        <p:spPr bwMode="auto">
          <a:xfrm>
            <a:off x="165100" y="6351588"/>
            <a:ext cx="3822700" cy="369887"/>
          </a:xfrm>
          <a:prstGeom prst="rect">
            <a:avLst/>
          </a:prstGeom>
          <a:noFill/>
          <a:ln>
            <a:noFill/>
          </a:ln>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defRPr/>
            </a:pPr>
            <a:r>
              <a:rPr lang="en-US" dirty="0" smtClean="0">
                <a:solidFill>
                  <a:schemeClr val="bg1">
                    <a:lumMod val="65000"/>
                  </a:schemeClr>
                </a:solidFill>
                <a:latin typeface="Calibri" charset="0"/>
                <a:cs typeface="+mn-cs"/>
              </a:rPr>
              <a:t>Data Sharing</a:t>
            </a:r>
            <a:endParaRPr lang="en-US" dirty="0">
              <a:solidFill>
                <a:schemeClr val="bg1">
                  <a:lumMod val="65000"/>
                </a:schemeClr>
              </a:solidFill>
              <a:latin typeface="Calibri" charset="0"/>
              <a:cs typeface="+mn-cs"/>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544213AF-26F6-41FA-8D85-E2C5388D6E58}" type="datetimeFigureOut">
              <a:rPr lang="en-US" smtClean="0"/>
              <a:pPr/>
              <a:t>9/20/16</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endParaRPr kumimoji="0"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CB9DC9EF-3C76-40B1-80BB-C16F094B3291}"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fld id="{A3A2C96C-1B58-4276-BEB7-28F6AF83148B}" type="datetime1">
              <a:rPr lang="en-US" smtClean="0"/>
              <a:pPr>
                <a:defRPr/>
              </a:pPr>
              <a:t>9/20/16</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CF65A82D-AA3B-4069-A685-06D45ACE8252}"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pPr>
              <a:defRPr/>
            </a:pPr>
            <a:fld id="{77EB716A-31D4-4E54-837E-37B2E7582279}" type="datetime1">
              <a:rPr lang="en-US" smtClean="0"/>
              <a:pPr>
                <a:defRPr/>
              </a:pPr>
              <a:t>9/20/16</a:t>
            </a:fld>
            <a:endParaRPr lang="en-US"/>
          </a:p>
        </p:txBody>
      </p:sp>
      <p:sp>
        <p:nvSpPr>
          <p:cNvPr id="8" name="Footer Placeholder 7"/>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pPr>
              <a:defRPr/>
            </a:pPr>
            <a:fld id="{4EFE714A-4105-46BF-A26D-3BE602A35DD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pPr>
              <a:defRPr/>
            </a:pPr>
            <a:fld id="{4AA0BD95-F2CC-4400-8A72-8FE2E7A5EDA8}" type="datetime1">
              <a:rPr lang="en-US" smtClean="0"/>
              <a:pPr>
                <a:defRPr/>
              </a:pPr>
              <a:t>9/20/16</a:t>
            </a:fld>
            <a:endParaRPr lang="en-US"/>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pPr>
              <a:defRPr/>
            </a:pPr>
            <a:fld id="{7DDD2A2A-C79A-4606-8595-98E45A84C665}"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pPr>
              <a:defRPr/>
            </a:pPr>
            <a:fld id="{E49D7EBF-2999-4BAE-812C-B8393CB22D7C}" type="datetime1">
              <a:rPr lang="en-US" smtClean="0"/>
              <a:pPr>
                <a:defRPr/>
              </a:pPr>
              <a:t>9/20/16</a:t>
            </a:fld>
            <a:endParaRPr lang="en-US"/>
          </a:p>
        </p:txBody>
      </p:sp>
      <p:sp>
        <p:nvSpPr>
          <p:cNvPr id="3" name="Footer Placeholder 2"/>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pPr>
              <a:defRPr/>
            </a:pPr>
            <a:fld id="{EA4111CA-5727-4EF5-86F7-1ECF489221FA}" type="slidenum">
              <a:rPr lang="en-US" smtClean="0"/>
              <a:pPr>
                <a:defRPr/>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fld id="{A03A7598-FD49-4FDB-BC6D-81E59DA42A8E}" type="datetime1">
              <a:rPr lang="en-US" smtClean="0"/>
              <a:pPr>
                <a:defRPr/>
              </a:pPr>
              <a:t>9/20/16</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596891B9-39AB-4C72-8F0B-CFFE38DF7E5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pPr>
              <a:defRPr/>
            </a:pPr>
            <a:fld id="{81C6A489-011B-4F10-A03F-77B1F2DCFD79}" type="datetime1">
              <a:rPr lang="en-US" smtClean="0"/>
              <a:pPr>
                <a:defRPr/>
              </a:pPr>
              <a:t>9/20/16</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pPr>
              <a:defRPr/>
            </a:pPr>
            <a:fld id="{CCA0A2C5-95DB-4765-A9D5-105B773BD9E1}"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6"/>
          <p:cNvPicPr>
            <a:picLocks noChangeAspect="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6099175"/>
            <a:ext cx="241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transition xmlns:p14="http://schemas.microsoft.com/office/powerpoint/2010/main" spd="med">
    <p:fade/>
  </p:transition>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hyperlink" Target="http://mule1.dataone.org/ArchitectureDocs-current/design/PIDs.html" TargetMode="External"/><Relationship Id="rId4" Type="http://schemas.openxmlformats.org/officeDocument/2006/relationships/hyperlink" Target="https://www.datacite.org/services/cite-your-data.html" TargetMode="External"/><Relationship Id="rId5" Type="http://schemas.openxmlformats.org/officeDocument/2006/relationships/hyperlink" Target="http://dx.doi.org/10.5061/dryad.20"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hyperlink" Target="http://www.nytimes.com/info/alzheimers-disease/?inline=nyt-classifier" TargetMode="External"/><Relationship Id="rId4" Type="http://schemas.openxmlformats.org/officeDocument/2006/relationships/hyperlink" Target="http://www.nytimes.com/2010/08/13/health/research/13alzheimer.html" TargetMode="External"/><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hyperlink" Target="http://www.icpsr.umich.edu/files/ICPSR/access/dataprep.pdf" TargetMode="External"/><Relationship Id="rId4" Type="http://schemas.openxmlformats.org/officeDocument/2006/relationships/hyperlink" Target="http://www.nss.gov.au/nss/home.nsf/NSS/E6C05AE57C80D737CA25761D002FD676?opendocument" TargetMode="External"/><Relationship Id="rId5" Type="http://schemas.openxmlformats.org/officeDocument/2006/relationships/hyperlink" Target="http://researchremix.wordpress.com/2011/05/28/dear-nsf-reviewers/" TargetMode="External"/><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hyperlink" Target="http://redwood.berkeley.edu/fsommer/papers/teetersetal08.pdf" TargetMode="External"/><Relationship Id="rId4" Type="http://schemas.openxmlformats.org/officeDocument/2006/relationships/hyperlink" Target="http://grants.nih.gov/grants/policy/data_sharing/data_sharing_guidance.htm" TargetMode="External"/><Relationship Id="rId5" Type="http://schemas.openxmlformats.org/officeDocument/2006/relationships/hyperlink" Target="http://www.usenix.org/event/hotcloud09/cfp/" TargetMode="External"/><Relationship Id="rId6" Type="http://schemas.openxmlformats.org/officeDocument/2006/relationships/hyperlink" Target="http://www.cs.washington.edu/homes/roxana/acads/projects/cloudviews/hotcloud09-geambasu.pdf" TargetMode="External"/><Relationship Id="rId7" Type="http://schemas.openxmlformats.org/officeDocument/2006/relationships/hyperlink" Target="http://www.cs.washington.edu/homes/roxana/acads/projects/cloudviews/hotcloud09-geambasu-presentation.ppt" TargetMode="External"/><Relationship Id="rId8" Type="http://schemas.openxmlformats.org/officeDocument/2006/relationships/hyperlink" Target="http://www.cs.washington.edu/homes/roxana/acads/projects/cloudviews/hotcloud09-geambasu-presentation.pdf" TargetMode="External"/><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works.bepress.com/borgman/23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667775"/>
            <a:ext cx="9144000" cy="1183519"/>
          </a:xfrm>
        </p:spPr>
        <p:txBody>
          <a:bodyPr>
            <a:noAutofit/>
          </a:bodyPr>
          <a:lstStyle/>
          <a:p>
            <a:pPr eaLnBrk="1" fontAlgn="auto" hangingPunct="1">
              <a:spcAft>
                <a:spcPts val="0"/>
              </a:spcAft>
              <a:defRPr/>
            </a:pPr>
            <a:r>
              <a:rPr lang="en-US" sz="4900" dirty="0" smtClean="0">
                <a:solidFill>
                  <a:srgbClr val="227A8A"/>
                </a:solidFill>
              </a:rPr>
              <a:t>Tutorials on Data Management</a:t>
            </a:r>
            <a:endParaRPr lang="en-US" sz="4400" dirty="0" smtClean="0">
              <a:solidFill>
                <a:schemeClr val="accent1">
                  <a:lumMod val="75000"/>
                </a:schemeClr>
              </a:solidFill>
            </a:endParaRPr>
          </a:p>
        </p:txBody>
      </p:sp>
      <p:sp>
        <p:nvSpPr>
          <p:cNvPr id="3" name="Rectangle 2"/>
          <p:cNvSpPr/>
          <p:nvPr/>
        </p:nvSpPr>
        <p:spPr>
          <a:xfrm>
            <a:off x="0" y="1914907"/>
            <a:ext cx="9144000" cy="461665"/>
          </a:xfrm>
          <a:prstGeom prst="rect">
            <a:avLst/>
          </a:prstGeom>
        </p:spPr>
        <p:txBody>
          <a:bodyPr wrap="square">
            <a:spAutoFit/>
          </a:bodyPr>
          <a:lstStyle/>
          <a:p>
            <a:pPr algn="ctr"/>
            <a:r>
              <a:rPr lang="en-US" sz="2400" dirty="0" smtClean="0">
                <a:solidFill>
                  <a:schemeClr val="tx1">
                    <a:lumMod val="50000"/>
                    <a:lumOff val="50000"/>
                  </a:schemeClr>
                </a:solidFill>
                <a:latin typeface="+mn-lt"/>
              </a:rPr>
              <a:t>Lesson </a:t>
            </a:r>
            <a:r>
              <a:rPr lang="en-US" sz="2400" dirty="0">
                <a:solidFill>
                  <a:schemeClr val="tx1">
                    <a:lumMod val="50000"/>
                    <a:lumOff val="50000"/>
                  </a:schemeClr>
                </a:solidFill>
                <a:latin typeface="+mn-lt"/>
              </a:rPr>
              <a:t>2</a:t>
            </a:r>
            <a:r>
              <a:rPr lang="en-US" sz="2400" dirty="0" smtClean="0">
                <a:solidFill>
                  <a:schemeClr val="tx1">
                    <a:lumMod val="50000"/>
                    <a:lumOff val="50000"/>
                  </a:schemeClr>
                </a:solidFill>
                <a:latin typeface="+mn-lt"/>
              </a:rPr>
              <a:t>: Data Sharing</a:t>
            </a:r>
          </a:p>
        </p:txBody>
      </p:sp>
      <p:sp>
        <p:nvSpPr>
          <p:cNvPr id="7" name="TextBox 6"/>
          <p:cNvSpPr txBox="1"/>
          <p:nvPr/>
        </p:nvSpPr>
        <p:spPr>
          <a:xfrm rot="16200000">
            <a:off x="4689500" y="3785591"/>
            <a:ext cx="3337200" cy="230832"/>
          </a:xfrm>
          <a:prstGeom prst="rect">
            <a:avLst/>
          </a:prstGeom>
          <a:noFill/>
        </p:spPr>
        <p:txBody>
          <a:bodyPr wrap="square" rtlCol="0">
            <a:spAutoFit/>
          </a:bodyPr>
          <a:lstStyle/>
          <a:p>
            <a:r>
              <a:rPr lang="en-US" sz="900" dirty="0" smtClean="0">
                <a:solidFill>
                  <a:schemeClr val="bg1">
                    <a:lumMod val="75000"/>
                  </a:schemeClr>
                </a:solidFill>
              </a:rPr>
              <a:t>Photo by Michelle Chang. All Rights Reserved</a:t>
            </a:r>
            <a:endParaRPr lang="en-US" sz="900" dirty="0">
              <a:solidFill>
                <a:schemeClr val="bg1">
                  <a:lumMod val="75000"/>
                </a:schemeClr>
              </a:solidFill>
            </a:endParaRPr>
          </a:p>
        </p:txBody>
      </p:sp>
      <p:pic>
        <p:nvPicPr>
          <p:cNvPr id="1026" name="Picture 2"/>
          <p:cNvPicPr>
            <a:picLocks noChangeAspect="1" noChangeArrowheads="1"/>
          </p:cNvPicPr>
          <p:nvPr/>
        </p:nvPicPr>
        <p:blipFill>
          <a:blip r:embed="rId3"/>
          <a:srcRect/>
          <a:stretch>
            <a:fillRect/>
          </a:stretch>
        </p:blipFill>
        <p:spPr bwMode="auto">
          <a:xfrm>
            <a:off x="3031425" y="3048000"/>
            <a:ext cx="3243609" cy="2432707"/>
          </a:xfrm>
          <a:prstGeom prst="rect">
            <a:avLst/>
          </a:prstGeom>
          <a:noFill/>
          <a:ln w="9525">
            <a:noFill/>
            <a:miter lim="800000"/>
            <a:headEnd/>
            <a:tailEnd/>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302249"/>
            <a:ext cx="7993117" cy="4737551"/>
          </a:xfrm>
        </p:spPr>
        <p:txBody>
          <a:bodyPr>
            <a:noAutofit/>
          </a:bodyPr>
          <a:lstStyle/>
          <a:p>
            <a:pPr marL="0" indent="0">
              <a:buNone/>
            </a:pPr>
            <a:r>
              <a:rPr lang="en-US" dirty="0" smtClean="0">
                <a:ea typeface="ＭＳ Ｐゴシック" pitchFamily="34" charset="-128"/>
              </a:rPr>
              <a:t>Access to related research enables community members to:</a:t>
            </a:r>
          </a:p>
          <a:p>
            <a:pPr lvl="1">
              <a:buClr>
                <a:srgbClr val="177F8A"/>
              </a:buClr>
              <a:buFont typeface="Courier New" pitchFamily="49" charset="0"/>
              <a:buChar char="o"/>
            </a:pPr>
            <a:r>
              <a:rPr lang="en-US" dirty="0" smtClean="0">
                <a:ea typeface="ＭＳ Ｐゴシック" pitchFamily="34" charset="-128"/>
              </a:rPr>
              <a:t>build </a:t>
            </a:r>
            <a:r>
              <a:rPr lang="en-US" dirty="0">
                <a:ea typeface="ＭＳ Ｐゴシック" pitchFamily="34" charset="-128"/>
              </a:rPr>
              <a:t>upon the work of others and further, rather than repeat, the </a:t>
            </a:r>
            <a:r>
              <a:rPr lang="en-US" dirty="0" smtClean="0">
                <a:ea typeface="ＭＳ Ｐゴシック" pitchFamily="34" charset="-128"/>
              </a:rPr>
              <a:t>science</a:t>
            </a:r>
            <a:r>
              <a:rPr lang="en-US" baseline="30000" dirty="0" smtClean="0">
                <a:ea typeface="ＭＳ Ｐゴシック" pitchFamily="34" charset="-128"/>
              </a:rPr>
              <a:t>4</a:t>
            </a:r>
          </a:p>
          <a:p>
            <a:pPr lvl="1">
              <a:buClr>
                <a:srgbClr val="177F8A"/>
              </a:buClr>
              <a:buFont typeface="Courier New" pitchFamily="49" charset="0"/>
              <a:buChar char="o"/>
            </a:pPr>
            <a:r>
              <a:rPr lang="en-US" dirty="0" smtClean="0">
                <a:ea typeface="ＭＳ Ｐゴシック" pitchFamily="34" charset="-128"/>
              </a:rPr>
              <a:t>More easily e</a:t>
            </a:r>
            <a:r>
              <a:rPr lang="en-US" dirty="0" smtClean="0">
                <a:ea typeface="ＭＳ Ｐゴシック" pitchFamily="34" charset="-128"/>
              </a:rPr>
              <a:t>ngage in interdisciplinary research</a:t>
            </a:r>
            <a:endParaRPr lang="en-US" dirty="0" smtClean="0">
              <a:ea typeface="ＭＳ Ｐゴシック" pitchFamily="34" charset="-128"/>
            </a:endParaRPr>
          </a:p>
          <a:p>
            <a:pPr lvl="1">
              <a:buClr>
                <a:srgbClr val="177F8A"/>
              </a:buClr>
              <a:buFont typeface="Courier New" pitchFamily="49" charset="0"/>
              <a:buChar char="o"/>
            </a:pPr>
            <a:r>
              <a:rPr lang="en-US" dirty="0">
                <a:ea typeface="ＭＳ Ｐゴシック" pitchFamily="34" charset="-128"/>
              </a:rPr>
              <a:t>perform meta analyses that cannot be performed with individual datasets or laboratories</a:t>
            </a:r>
            <a:r>
              <a:rPr lang="en-US" baseline="30000" dirty="0">
                <a:ea typeface="ＭＳ Ｐゴシック" pitchFamily="34" charset="-128"/>
              </a:rPr>
              <a:t>5</a:t>
            </a:r>
          </a:p>
          <a:p>
            <a:pPr lvl="1">
              <a:buClr>
                <a:srgbClr val="177F8A"/>
              </a:buClr>
              <a:buFont typeface="Courier New" pitchFamily="49" charset="0"/>
              <a:buChar char="o"/>
            </a:pPr>
            <a:r>
              <a:rPr lang="en-US" dirty="0">
                <a:ea typeface="ＭＳ Ｐゴシック" pitchFamily="34" charset="-128"/>
              </a:rPr>
              <a:t>share resources and perspectives so that comprehension is expanded and enhanced</a:t>
            </a:r>
            <a:r>
              <a:rPr lang="en-US" baseline="30000" dirty="0">
                <a:ea typeface="ＭＳ Ｐゴシック" pitchFamily="34" charset="-128"/>
              </a:rPr>
              <a:t>5</a:t>
            </a:r>
          </a:p>
          <a:p>
            <a:pPr lvl="1">
              <a:buClr>
                <a:srgbClr val="177F8A"/>
              </a:buClr>
              <a:buFont typeface="Courier New" pitchFamily="49" charset="0"/>
              <a:buChar char="o"/>
            </a:pPr>
            <a:endParaRPr lang="en-US" dirty="0">
              <a:ea typeface="ＭＳ Ｐゴシック" pitchFamily="34" charset="-128"/>
            </a:endParaRPr>
          </a:p>
          <a:p>
            <a:pPr lvl="1">
              <a:buClr>
                <a:srgbClr val="177F8A"/>
              </a:buClr>
              <a:buFont typeface="Courier New" pitchFamily="49" charset="0"/>
              <a:buChar char="o"/>
            </a:pPr>
            <a:endParaRPr lang="en-US" dirty="0" smtClean="0">
              <a:ea typeface="ＭＳ Ｐゴシック" pitchFamily="34" charset="-128"/>
            </a:endParaRPr>
          </a:p>
          <a:p>
            <a:pPr marL="393192" lvl="1" indent="0">
              <a:buNone/>
            </a:pPr>
            <a:endParaRPr lang="en-US" dirty="0" smtClean="0">
              <a:ea typeface="ＭＳ Ｐゴシック" pitchFamily="34" charset="-128"/>
            </a:endParaRP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261257"/>
            <a:ext cx="9144000" cy="929027"/>
          </a:xfrm>
        </p:spPr>
        <p:txBody>
          <a:bodyPr>
            <a:noAutofit/>
          </a:bodyPr>
          <a:lstStyle/>
          <a:p>
            <a:r>
              <a:rPr lang="en-US" dirty="0" smtClean="0">
                <a:ea typeface="ＭＳ Ｐゴシック" pitchFamily="34" charset="-128"/>
              </a:rPr>
              <a:t>Value of Data Sharing: </a:t>
            </a:r>
            <a:br>
              <a:rPr lang="en-US" dirty="0" smtClean="0">
                <a:ea typeface="ＭＳ Ｐゴシック" pitchFamily="34" charset="-128"/>
              </a:rPr>
            </a:br>
            <a:r>
              <a:rPr lang="en-US" dirty="0" smtClean="0">
                <a:ea typeface="ＭＳ Ｐゴシック" pitchFamily="34" charset="-128"/>
              </a:rPr>
              <a:t>To Scientific Community</a:t>
            </a:r>
          </a:p>
        </p:txBody>
      </p:sp>
      <p:pic>
        <p:nvPicPr>
          <p:cNvPr id="4098" name="Picture 2" descr="C:\Users\emcee\Desktop\2825556579_d4852be2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329" y="4280694"/>
            <a:ext cx="3511260" cy="22750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16200000">
            <a:off x="4506062" y="5136401"/>
            <a:ext cx="2676102" cy="369332"/>
          </a:xfrm>
          <a:prstGeom prst="rect">
            <a:avLst/>
          </a:prstGeom>
          <a:noFill/>
        </p:spPr>
        <p:txBody>
          <a:bodyPr wrap="square" rtlCol="0">
            <a:spAutoFit/>
          </a:bodyPr>
          <a:lstStyle/>
          <a:p>
            <a:r>
              <a:rPr lang="en-US" sz="900" dirty="0" smtClean="0">
                <a:solidFill>
                  <a:schemeClr val="bg1">
                    <a:lumMod val="75000"/>
                  </a:schemeClr>
                </a:solidFill>
              </a:rPr>
              <a:t>CC image by Lawrence Berkeley National Laboratory on Flickr</a:t>
            </a:r>
            <a:endParaRPr lang="en-US" sz="900" dirty="0">
              <a:solidFill>
                <a:schemeClr val="bg1">
                  <a:lumMod val="75000"/>
                </a:schemeClr>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302249"/>
            <a:ext cx="7993117" cy="4737551"/>
          </a:xfrm>
        </p:spPr>
        <p:txBody>
          <a:bodyPr>
            <a:noAutofit/>
          </a:bodyPr>
          <a:lstStyle/>
          <a:p>
            <a:pPr marL="0" indent="0">
              <a:buNone/>
            </a:pPr>
            <a:r>
              <a:rPr lang="en-US" dirty="0" smtClean="0">
                <a:ea typeface="ＭＳ Ｐゴシック" pitchFamily="34" charset="-128"/>
              </a:rPr>
              <a:t>Access to related research enables community members to (cont’d):</a:t>
            </a:r>
          </a:p>
          <a:p>
            <a:pPr lvl="1">
              <a:buClr>
                <a:schemeClr val="accent1">
                  <a:lumMod val="75000"/>
                </a:schemeClr>
              </a:buClr>
              <a:buFont typeface="Courier New" pitchFamily="49" charset="0"/>
              <a:buChar char="o"/>
            </a:pPr>
            <a:r>
              <a:rPr lang="en-US" dirty="0" smtClean="0">
                <a:ea typeface="ＭＳ Ｐゴシック" pitchFamily="34" charset="-128"/>
              </a:rPr>
              <a:t>increase transparency, reproducibility and comparability of results</a:t>
            </a:r>
            <a:r>
              <a:rPr lang="en-US" baseline="30000" dirty="0" smtClean="0">
                <a:ea typeface="ＭＳ Ｐゴシック" pitchFamily="34" charset="-128"/>
              </a:rPr>
              <a:t>5</a:t>
            </a:r>
            <a:r>
              <a:rPr lang="en-US" dirty="0" smtClean="0">
                <a:ea typeface="ＭＳ Ｐゴシック" pitchFamily="34" charset="-128"/>
              </a:rPr>
              <a:t> </a:t>
            </a:r>
          </a:p>
          <a:p>
            <a:pPr lvl="1">
              <a:buClr>
                <a:schemeClr val="accent1">
                  <a:lumMod val="75000"/>
                </a:schemeClr>
              </a:buClr>
              <a:buFont typeface="Courier New" pitchFamily="49" charset="0"/>
              <a:buChar char="o"/>
            </a:pPr>
            <a:r>
              <a:rPr lang="en-US" dirty="0" smtClean="0">
                <a:ea typeface="ＭＳ Ｐゴシック" pitchFamily="34" charset="-128"/>
              </a:rPr>
              <a:t>expand methodology assessment, recommendations and improvement</a:t>
            </a:r>
            <a:r>
              <a:rPr lang="en-US" baseline="30000" dirty="0" smtClean="0">
                <a:ea typeface="ＭＳ Ｐゴシック" pitchFamily="34" charset="-128"/>
              </a:rPr>
              <a:t>6</a:t>
            </a:r>
            <a:endParaRPr lang="en-US" dirty="0" smtClean="0">
              <a:ea typeface="ＭＳ Ｐゴシック" pitchFamily="34" charset="-128"/>
            </a:endParaRPr>
          </a:p>
          <a:p>
            <a:pPr lvl="1">
              <a:buClr>
                <a:schemeClr val="accent1">
                  <a:lumMod val="75000"/>
                </a:schemeClr>
              </a:buClr>
              <a:buFont typeface="Courier New" pitchFamily="49" charset="0"/>
              <a:buChar char="o"/>
            </a:pPr>
            <a:r>
              <a:rPr lang="en-US" dirty="0" smtClean="0">
                <a:ea typeface="ＭＳ Ｐゴシック" pitchFamily="34" charset="-128"/>
              </a:rPr>
              <a:t>educate new researchers as to the most current and significant findings</a:t>
            </a:r>
            <a:r>
              <a:rPr lang="en-US" baseline="30000" dirty="0" smtClean="0">
                <a:ea typeface="ＭＳ Ｐゴシック" pitchFamily="34" charset="-128"/>
              </a:rPr>
              <a:t>6</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377300"/>
            <a:ext cx="9144000" cy="701018"/>
          </a:xfrm>
        </p:spPr>
        <p:txBody>
          <a:bodyPr>
            <a:noAutofit/>
          </a:bodyPr>
          <a:lstStyle/>
          <a:p>
            <a:r>
              <a:rPr lang="en-US" dirty="0" smtClean="0">
                <a:ea typeface="ＭＳ Ｐゴシック" pitchFamily="34" charset="-128"/>
              </a:rPr>
              <a:t>Value of Data Sharing: </a:t>
            </a:r>
            <a:br>
              <a:rPr lang="en-US" dirty="0" smtClean="0">
                <a:ea typeface="ＭＳ Ｐゴシック" pitchFamily="34" charset="-128"/>
              </a:rPr>
            </a:br>
            <a:r>
              <a:rPr lang="en-US" dirty="0" smtClean="0">
                <a:ea typeface="ＭＳ Ｐゴシック" pitchFamily="34" charset="-128"/>
              </a:rPr>
              <a:t>To Scientific Community</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302249"/>
            <a:ext cx="7993117" cy="4737551"/>
          </a:xfrm>
        </p:spPr>
        <p:txBody>
          <a:bodyPr>
            <a:noAutofit/>
          </a:bodyPr>
          <a:lstStyle/>
          <a:p>
            <a:pPr>
              <a:buClr>
                <a:srgbClr val="177F8A"/>
              </a:buClr>
              <a:buSzPct val="100000"/>
              <a:buNone/>
            </a:pPr>
            <a:r>
              <a:rPr lang="en-US" dirty="0" smtClean="0">
                <a:ea typeface="ＭＳ Ｐゴシック" pitchFamily="34" charset="-128"/>
              </a:rPr>
              <a:t>Scientists that share data gain the benefit of:</a:t>
            </a:r>
          </a:p>
          <a:p>
            <a:pPr lvl="1">
              <a:buClr>
                <a:schemeClr val="accent1">
                  <a:lumMod val="75000"/>
                </a:schemeClr>
              </a:buClr>
              <a:buFont typeface="Courier New" pitchFamily="49" charset="0"/>
              <a:buChar char="o"/>
            </a:pPr>
            <a:r>
              <a:rPr lang="en-US" dirty="0" smtClean="0">
                <a:ea typeface="ＭＳ Ｐゴシック" pitchFamily="34" charset="-128"/>
              </a:rPr>
              <a:t>research sponsor recognition as an authoritative source and wise investment</a:t>
            </a:r>
          </a:p>
          <a:p>
            <a:pPr lvl="1">
              <a:buClr>
                <a:schemeClr val="accent1">
                  <a:lumMod val="75000"/>
                </a:schemeClr>
              </a:buClr>
              <a:buFont typeface="Courier New" pitchFamily="49" charset="0"/>
              <a:buChar char="o"/>
            </a:pPr>
            <a:r>
              <a:rPr lang="en-US" dirty="0" smtClean="0">
                <a:ea typeface="ＭＳ Ｐゴシック" pitchFamily="34" charset="-128"/>
              </a:rPr>
              <a:t>improved data quality due to expanded use, field checks, and feedback</a:t>
            </a:r>
          </a:p>
          <a:p>
            <a:pPr lvl="1">
              <a:buClr>
                <a:schemeClr val="accent1">
                  <a:lumMod val="75000"/>
                </a:schemeClr>
              </a:buClr>
              <a:buFont typeface="Courier New" pitchFamily="49" charset="0"/>
              <a:buChar char="o"/>
            </a:pPr>
            <a:r>
              <a:rPr lang="en-US" dirty="0" smtClean="0">
                <a:ea typeface="ＭＳ Ｐゴシック" pitchFamily="34" charset="-128"/>
              </a:rPr>
              <a:t>greater opportunity for data exchange</a:t>
            </a:r>
          </a:p>
          <a:p>
            <a:pPr lvl="1">
              <a:buClr>
                <a:schemeClr val="accent1">
                  <a:lumMod val="75000"/>
                </a:schemeClr>
              </a:buClr>
              <a:buFont typeface="Courier New" pitchFamily="49" charset="0"/>
              <a:buChar char="o"/>
            </a:pPr>
            <a:r>
              <a:rPr lang="en-US" dirty="0" smtClean="0">
                <a:ea typeface="ＭＳ Ｐゴシック" pitchFamily="34" charset="-128"/>
              </a:rPr>
              <a:t>improved connections to scientific network, peers, and potential collaborators</a:t>
            </a:r>
            <a:endParaRPr lang="en-US" sz="20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377300"/>
            <a:ext cx="9144000" cy="701018"/>
          </a:xfrm>
        </p:spPr>
        <p:txBody>
          <a:bodyPr>
            <a:noAutofit/>
          </a:bodyPr>
          <a:lstStyle/>
          <a:p>
            <a:r>
              <a:rPr lang="en-US" dirty="0" smtClean="0">
                <a:ea typeface="ＭＳ Ｐゴシック" pitchFamily="34" charset="-128"/>
              </a:rPr>
              <a:t>Value of Data Sharing: </a:t>
            </a:r>
            <a:br>
              <a:rPr lang="en-US" dirty="0" smtClean="0">
                <a:ea typeface="ＭＳ Ｐゴシック" pitchFamily="34" charset="-128"/>
              </a:rPr>
            </a:br>
            <a:r>
              <a:rPr lang="en-US" dirty="0" smtClean="0">
                <a:ea typeface="ＭＳ Ｐゴシック" pitchFamily="34" charset="-128"/>
              </a:rPr>
              <a:t>To the Scientist</a:t>
            </a:r>
          </a:p>
        </p:txBody>
      </p:sp>
      <p:pic>
        <p:nvPicPr>
          <p:cNvPr id="3074" name="Picture 2" descr="C:\Users\emcee\Desktop\5750162705_18245155e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0453" y="4224923"/>
            <a:ext cx="3107673" cy="20697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16200000">
            <a:off x="4986390" y="4860928"/>
            <a:ext cx="2676102" cy="369332"/>
          </a:xfrm>
          <a:prstGeom prst="rect">
            <a:avLst/>
          </a:prstGeom>
          <a:noFill/>
        </p:spPr>
        <p:txBody>
          <a:bodyPr wrap="square" rtlCol="0">
            <a:spAutoFit/>
          </a:bodyPr>
          <a:lstStyle/>
          <a:p>
            <a:r>
              <a:rPr lang="en-US" sz="900" dirty="0" smtClean="0">
                <a:solidFill>
                  <a:schemeClr val="bg1">
                    <a:lumMod val="75000"/>
                  </a:schemeClr>
                </a:solidFill>
              </a:rPr>
              <a:t>CC image by SLU Madrid  Campus</a:t>
            </a:r>
          </a:p>
          <a:p>
            <a:r>
              <a:rPr lang="en-US" sz="900" dirty="0" smtClean="0">
                <a:solidFill>
                  <a:schemeClr val="bg1">
                    <a:lumMod val="75000"/>
                  </a:schemeClr>
                </a:solidFill>
              </a:rPr>
              <a:t> on Flickr</a:t>
            </a:r>
            <a:endParaRPr lang="en-US" sz="900" dirty="0">
              <a:solidFill>
                <a:schemeClr val="bg1">
                  <a:lumMod val="75000"/>
                </a:schemeClr>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0" indent="0">
              <a:buNone/>
            </a:pPr>
            <a:r>
              <a:rPr lang="en-US" dirty="0" smtClean="0">
                <a:ea typeface="ＭＳ Ｐゴシック" pitchFamily="34" charset="-128"/>
              </a:rPr>
              <a:t>Even if the value of data sharing is recognized, concerns remain as to the impacts of increased data exposure.</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Concerns About Data Sharing</a:t>
            </a:r>
          </a:p>
        </p:txBody>
      </p:sp>
      <p:pic>
        <p:nvPicPr>
          <p:cNvPr id="1026" name="Picture 2" descr="C:\Users\Quercus2\Desktop\cyberhades.jpg"/>
          <p:cNvPicPr>
            <a:picLocks noChangeAspect="1" noChangeArrowheads="1"/>
          </p:cNvPicPr>
          <p:nvPr/>
        </p:nvPicPr>
        <p:blipFill>
          <a:blip r:embed="rId3"/>
          <a:srcRect/>
          <a:stretch>
            <a:fillRect/>
          </a:stretch>
        </p:blipFill>
        <p:spPr bwMode="auto">
          <a:xfrm>
            <a:off x="2763837" y="2932386"/>
            <a:ext cx="3737701" cy="2476227"/>
          </a:xfrm>
          <a:prstGeom prst="rect">
            <a:avLst/>
          </a:prstGeom>
          <a:noFill/>
        </p:spPr>
      </p:pic>
      <p:sp>
        <p:nvSpPr>
          <p:cNvPr id="7" name="TextBox 6"/>
          <p:cNvSpPr txBox="1"/>
          <p:nvPr/>
        </p:nvSpPr>
        <p:spPr>
          <a:xfrm rot="16200000">
            <a:off x="5228105" y="4044045"/>
            <a:ext cx="2676102" cy="230833"/>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CyberHades</a:t>
            </a:r>
            <a:r>
              <a:rPr lang="en-US" sz="900" dirty="0" smtClean="0">
                <a:solidFill>
                  <a:schemeClr val="bg1">
                    <a:lumMod val="75000"/>
                  </a:schemeClr>
                </a:solidFill>
              </a:rPr>
              <a:t>  on </a:t>
            </a:r>
            <a:r>
              <a:rPr lang="en-US" sz="900" dirty="0" err="1" smtClean="0">
                <a:solidFill>
                  <a:schemeClr val="bg1">
                    <a:lumMod val="75000"/>
                  </a:schemeClr>
                </a:solidFill>
              </a:rPr>
              <a:t>Flickr</a:t>
            </a:r>
            <a:endParaRPr lang="en-US" sz="900" dirty="0">
              <a:solidFill>
                <a:schemeClr val="bg1">
                  <a:lumMod val="75000"/>
                </a:schemeClr>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Concerns About Data Sharing</a:t>
            </a:r>
          </a:p>
        </p:txBody>
      </p:sp>
      <p:graphicFrame>
        <p:nvGraphicFramePr>
          <p:cNvPr id="4" name="Table 3"/>
          <p:cNvGraphicFramePr>
            <a:graphicFrameLocks noGrp="1"/>
          </p:cNvGraphicFramePr>
          <p:nvPr>
            <p:extLst>
              <p:ext uri="{D42A27DB-BD31-4B8C-83A1-F6EECF244321}">
                <p14:modId xmlns:p14="http://schemas.microsoft.com/office/powerpoint/2010/main" val="1888252076"/>
              </p:ext>
            </p:extLst>
          </p:nvPr>
        </p:nvGraphicFramePr>
        <p:xfrm>
          <a:off x="803275" y="1360488"/>
          <a:ext cx="7548563" cy="1731963"/>
        </p:xfrm>
        <a:graphic>
          <a:graphicData uri="http://schemas.openxmlformats.org/drawingml/2006/table">
            <a:tbl>
              <a:tblPr/>
              <a:tblGrid>
                <a:gridCol w="3775075"/>
                <a:gridCol w="3773488"/>
              </a:tblGrid>
              <a:tr h="5572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FFFF"/>
                          </a:solidFill>
                          <a:effectLst/>
                          <a:latin typeface="Calibri" charset="0"/>
                          <a:cs typeface="Arial" charset="0"/>
                        </a:rPr>
                        <a:t>Concern</a:t>
                      </a: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FFFFFF"/>
                          </a:solidFill>
                          <a:effectLst/>
                          <a:latin typeface="Calibri" charset="0"/>
                          <a:cs typeface="Arial" charset="0"/>
                        </a:rPr>
                        <a:t>Solution</a:t>
                      </a: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47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charset="0"/>
                          <a:cs typeface="Arial" charset="0"/>
                        </a:rPr>
                        <a:t>inappropriate use due to misunderstanding of research purpose or parameters</a:t>
                      </a:r>
                    </a:p>
                  </a:txBody>
                  <a:tcPr marL="91436" marR="91436"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Calibri" charset="0"/>
                        <a:cs typeface="Arial" charset="0"/>
                      </a:endParaRP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Concerns About Data Sharing</a:t>
            </a:r>
          </a:p>
        </p:txBody>
      </p:sp>
      <p:graphicFrame>
        <p:nvGraphicFramePr>
          <p:cNvPr id="4" name="Table 3"/>
          <p:cNvGraphicFramePr>
            <a:graphicFrameLocks noGrp="1"/>
          </p:cNvGraphicFramePr>
          <p:nvPr>
            <p:extLst>
              <p:ext uri="{D42A27DB-BD31-4B8C-83A1-F6EECF244321}">
                <p14:modId xmlns:p14="http://schemas.microsoft.com/office/powerpoint/2010/main" val="3457454617"/>
              </p:ext>
            </p:extLst>
          </p:nvPr>
        </p:nvGraphicFramePr>
        <p:xfrm>
          <a:off x="803275" y="1360488"/>
          <a:ext cx="7548563" cy="2693988"/>
        </p:xfrm>
        <a:graphic>
          <a:graphicData uri="http://schemas.openxmlformats.org/drawingml/2006/table">
            <a:tbl>
              <a:tblPr/>
              <a:tblGrid>
                <a:gridCol w="3775075"/>
                <a:gridCol w="3773488"/>
              </a:tblGrid>
              <a:tr h="5572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FFFF"/>
                          </a:solidFill>
                          <a:effectLst/>
                          <a:latin typeface="Calibri" charset="0"/>
                          <a:cs typeface="Arial" charset="0"/>
                        </a:rPr>
                        <a:t>Concern</a:t>
                      </a: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FFFFFF"/>
                          </a:solidFill>
                          <a:effectLst/>
                          <a:latin typeface="Calibri" charset="0"/>
                          <a:cs typeface="Arial" charset="0"/>
                        </a:rPr>
                        <a:t>Solution</a:t>
                      </a: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47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charset="0"/>
                          <a:cs typeface="Arial" charset="0"/>
                        </a:rPr>
                        <a:t>inappropriate use due to misunderstanding of research purpose or parameters</a:t>
                      </a:r>
                    </a:p>
                  </a:txBody>
                  <a:tcPr marL="91436" marR="91436"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Calibri" charset="0"/>
                        <a:cs typeface="Arial" charset="0"/>
                      </a:endParaRP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620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charset="0"/>
                          <a:cs typeface="Arial" charset="0"/>
                        </a:rPr>
                        <a:t>security and confidentiality of sensitive data</a:t>
                      </a:r>
                    </a:p>
                  </a:txBody>
                  <a:tcPr marL="91436" marR="91436"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Calibri" charset="0"/>
                        <a:cs typeface="Arial" charset="0"/>
                      </a:endParaRP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45643765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Concerns About Data Sharing</a:t>
            </a:r>
          </a:p>
        </p:txBody>
      </p:sp>
      <p:graphicFrame>
        <p:nvGraphicFramePr>
          <p:cNvPr id="4" name="Table 3"/>
          <p:cNvGraphicFramePr>
            <a:graphicFrameLocks noGrp="1"/>
          </p:cNvGraphicFramePr>
          <p:nvPr>
            <p:extLst>
              <p:ext uri="{D42A27DB-BD31-4B8C-83A1-F6EECF244321}">
                <p14:modId xmlns:p14="http://schemas.microsoft.com/office/powerpoint/2010/main" val="1162725505"/>
              </p:ext>
            </p:extLst>
          </p:nvPr>
        </p:nvGraphicFramePr>
        <p:xfrm>
          <a:off x="803275" y="1360488"/>
          <a:ext cx="7548563" cy="3656013"/>
        </p:xfrm>
        <a:graphic>
          <a:graphicData uri="http://schemas.openxmlformats.org/drawingml/2006/table">
            <a:tbl>
              <a:tblPr/>
              <a:tblGrid>
                <a:gridCol w="3775075"/>
                <a:gridCol w="3773488"/>
              </a:tblGrid>
              <a:tr h="5572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FFFF"/>
                          </a:solidFill>
                          <a:effectLst/>
                          <a:latin typeface="Calibri" charset="0"/>
                          <a:cs typeface="Arial" charset="0"/>
                        </a:rPr>
                        <a:t>Concern</a:t>
                      </a: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FFFFFF"/>
                          </a:solidFill>
                          <a:effectLst/>
                          <a:latin typeface="Calibri" charset="0"/>
                          <a:cs typeface="Arial" charset="0"/>
                        </a:rPr>
                        <a:t>Solution</a:t>
                      </a: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47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charset="0"/>
                          <a:cs typeface="Arial" charset="0"/>
                        </a:rPr>
                        <a:t>inappropriate use due to misunderstanding of research purpose or parameters</a:t>
                      </a:r>
                    </a:p>
                  </a:txBody>
                  <a:tcPr marL="91436" marR="91436"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Calibri" charset="0"/>
                        <a:cs typeface="Arial" charset="0"/>
                      </a:endParaRP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620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charset="0"/>
                          <a:cs typeface="Arial" charset="0"/>
                        </a:rPr>
                        <a:t>security and confidentiality of sensitive data</a:t>
                      </a:r>
                    </a:p>
                  </a:txBody>
                  <a:tcPr marL="91436" marR="91436"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Calibri" charset="0"/>
                        <a:cs typeface="Arial" charset="0"/>
                      </a:endParaRP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620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charset="0"/>
                          <a:cs typeface="Arial" charset="0"/>
                        </a:rPr>
                        <a:t>lack of acknowledgement / credit</a:t>
                      </a:r>
                    </a:p>
                  </a:txBody>
                  <a:tcPr marL="91436" marR="91436"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Calibri" charset="0"/>
                        <a:cs typeface="Arial" charset="0"/>
                      </a:endParaRP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val="45643765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Concerns About Data Sharing</a:t>
            </a:r>
          </a:p>
        </p:txBody>
      </p:sp>
      <p:graphicFrame>
        <p:nvGraphicFramePr>
          <p:cNvPr id="4" name="Table 3"/>
          <p:cNvGraphicFramePr>
            <a:graphicFrameLocks noGrp="1"/>
          </p:cNvGraphicFramePr>
          <p:nvPr>
            <p:extLst>
              <p:ext uri="{D42A27DB-BD31-4B8C-83A1-F6EECF244321}">
                <p14:modId xmlns:p14="http://schemas.microsoft.com/office/powerpoint/2010/main" val="1230960421"/>
              </p:ext>
            </p:extLst>
          </p:nvPr>
        </p:nvGraphicFramePr>
        <p:xfrm>
          <a:off x="803275" y="1360488"/>
          <a:ext cx="7548563" cy="4618038"/>
        </p:xfrm>
        <a:graphic>
          <a:graphicData uri="http://schemas.openxmlformats.org/drawingml/2006/table">
            <a:tbl>
              <a:tblPr/>
              <a:tblGrid>
                <a:gridCol w="3775075"/>
                <a:gridCol w="3773488"/>
              </a:tblGrid>
              <a:tr h="5572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FFFF"/>
                          </a:solidFill>
                          <a:effectLst/>
                          <a:latin typeface="Calibri" charset="0"/>
                          <a:cs typeface="Arial" charset="0"/>
                        </a:rPr>
                        <a:t>Concern</a:t>
                      </a: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FFFFFF"/>
                          </a:solidFill>
                          <a:effectLst/>
                          <a:latin typeface="Calibri" charset="0"/>
                          <a:cs typeface="Arial" charset="0"/>
                        </a:rPr>
                        <a:t>Solution</a:t>
                      </a: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47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charset="0"/>
                          <a:cs typeface="Arial" charset="0"/>
                        </a:rPr>
                        <a:t>inappropriate use due to misunderstanding of research purpose or parameters</a:t>
                      </a:r>
                    </a:p>
                  </a:txBody>
                  <a:tcPr marL="91436" marR="91436"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Calibri" charset="0"/>
                        <a:cs typeface="Arial" charset="0"/>
                      </a:endParaRP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620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charset="0"/>
                          <a:cs typeface="Arial" charset="0"/>
                        </a:rPr>
                        <a:t>security and confidentiality of sensitive data</a:t>
                      </a:r>
                    </a:p>
                  </a:txBody>
                  <a:tcPr marL="91436" marR="91436"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Calibri" charset="0"/>
                        <a:cs typeface="Arial" charset="0"/>
                      </a:endParaRP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620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charset="0"/>
                          <a:cs typeface="Arial" charset="0"/>
                        </a:rPr>
                        <a:t>lack of acknowledgement / credit</a:t>
                      </a:r>
                    </a:p>
                  </a:txBody>
                  <a:tcPr marL="91436" marR="91436"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Calibri" charset="0"/>
                        <a:cs typeface="Arial" charset="0"/>
                      </a:endParaRP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620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charset="0"/>
                          <a:cs typeface="Arial" charset="0"/>
                        </a:rPr>
                        <a:t>loss of advantage when competing for research dollars</a:t>
                      </a:r>
                    </a:p>
                  </a:txBody>
                  <a:tcPr marL="91436" marR="91436"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Calibri" charset="0"/>
                        <a:cs typeface="Arial" charset="0"/>
                      </a:endParaRP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45643765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Concerns About Data Sharing</a:t>
            </a:r>
          </a:p>
        </p:txBody>
      </p:sp>
      <p:graphicFrame>
        <p:nvGraphicFramePr>
          <p:cNvPr id="4" name="Table 3"/>
          <p:cNvGraphicFramePr>
            <a:graphicFrameLocks noGrp="1"/>
          </p:cNvGraphicFramePr>
          <p:nvPr>
            <p:extLst>
              <p:ext uri="{D42A27DB-BD31-4B8C-83A1-F6EECF244321}">
                <p14:modId xmlns:p14="http://schemas.microsoft.com/office/powerpoint/2010/main" val="1887923589"/>
              </p:ext>
            </p:extLst>
          </p:nvPr>
        </p:nvGraphicFramePr>
        <p:xfrm>
          <a:off x="803275" y="1360488"/>
          <a:ext cx="7548563" cy="4618038"/>
        </p:xfrm>
        <a:graphic>
          <a:graphicData uri="http://schemas.openxmlformats.org/drawingml/2006/table">
            <a:tbl>
              <a:tblPr/>
              <a:tblGrid>
                <a:gridCol w="3775075"/>
                <a:gridCol w="3773488"/>
              </a:tblGrid>
              <a:tr h="5572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FFFF"/>
                          </a:solidFill>
                          <a:effectLst/>
                          <a:latin typeface="Calibri" charset="0"/>
                          <a:cs typeface="Arial" charset="0"/>
                        </a:rPr>
                        <a:t>Concern</a:t>
                      </a: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FFFFFF"/>
                          </a:solidFill>
                          <a:effectLst/>
                          <a:latin typeface="Calibri" charset="0"/>
                          <a:cs typeface="Arial" charset="0"/>
                        </a:rPr>
                        <a:t>Solution</a:t>
                      </a: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47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charset="0"/>
                          <a:cs typeface="Arial" charset="0"/>
                        </a:rPr>
                        <a:t>inappropriate use due to misunderstanding of research purpose or parameters</a:t>
                      </a:r>
                    </a:p>
                  </a:txBody>
                  <a:tcPr marL="91436" marR="91436"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Calibri" charset="0"/>
                        <a:cs typeface="Arial" charset="0"/>
                      </a:endParaRP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620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charset="0"/>
                          <a:cs typeface="Arial" charset="0"/>
                        </a:rPr>
                        <a:t>security and confidentiality of sensitive data</a:t>
                      </a:r>
                    </a:p>
                  </a:txBody>
                  <a:tcPr marL="91436" marR="91436"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Calibri" charset="0"/>
                        <a:cs typeface="Arial" charset="0"/>
                      </a:endParaRP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620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charset="0"/>
                          <a:cs typeface="Arial" charset="0"/>
                        </a:rPr>
                        <a:t>lack of acknowledgement / credit</a:t>
                      </a:r>
                    </a:p>
                  </a:txBody>
                  <a:tcPr marL="91436" marR="91436"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Calibri" charset="0"/>
                        <a:cs typeface="Arial" charset="0"/>
                      </a:endParaRP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620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charset="0"/>
                          <a:cs typeface="Arial" charset="0"/>
                        </a:rPr>
                        <a:t>loss of advantage when competing for research dollars</a:t>
                      </a:r>
                    </a:p>
                  </a:txBody>
                  <a:tcPr marL="91436" marR="91436"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Calibri" charset="0"/>
                        <a:cs typeface="Arial" charset="0"/>
                      </a:endParaRP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064" y="2166678"/>
            <a:ext cx="910454" cy="728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064" y="4205112"/>
            <a:ext cx="910454" cy="728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064" y="3236694"/>
            <a:ext cx="910454" cy="728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064" y="5122731"/>
            <a:ext cx="910454" cy="728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847723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Concerns About Data Sharing</a:t>
            </a:r>
          </a:p>
        </p:txBody>
      </p:sp>
      <p:graphicFrame>
        <p:nvGraphicFramePr>
          <p:cNvPr id="14" name="Table 13"/>
          <p:cNvGraphicFramePr>
            <a:graphicFrameLocks noGrp="1"/>
          </p:cNvGraphicFramePr>
          <p:nvPr/>
        </p:nvGraphicFramePr>
        <p:xfrm>
          <a:off x="803275" y="1360488"/>
          <a:ext cx="7548563" cy="4618038"/>
        </p:xfrm>
        <a:graphic>
          <a:graphicData uri="http://schemas.openxmlformats.org/drawingml/2006/table">
            <a:tbl>
              <a:tblPr/>
              <a:tblGrid>
                <a:gridCol w="3775075"/>
                <a:gridCol w="3773488"/>
              </a:tblGrid>
              <a:tr h="5572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FFFF"/>
                          </a:solidFill>
                          <a:effectLst/>
                          <a:latin typeface="Calibri" charset="0"/>
                          <a:cs typeface="Arial" charset="0"/>
                        </a:rPr>
                        <a:t>Concern</a:t>
                      </a: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FFFFFF"/>
                          </a:solidFill>
                          <a:effectLst/>
                          <a:latin typeface="Calibri" charset="0"/>
                          <a:cs typeface="Arial" charset="0"/>
                        </a:rPr>
                        <a:t>Solution</a:t>
                      </a: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47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charset="0"/>
                          <a:cs typeface="Arial" charset="0"/>
                        </a:rPr>
                        <a:t>inappropriate use due to misunderstanding of research purpose or parameters</a:t>
                      </a:r>
                    </a:p>
                  </a:txBody>
                  <a:tcPr marL="91436" marR="91436"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Calibri" charset="0"/>
                        <a:cs typeface="Arial" charset="0"/>
                      </a:endParaRP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620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charset="0"/>
                          <a:cs typeface="Arial" charset="0"/>
                        </a:rPr>
                        <a:t>security and confidentiality of sensitive data</a:t>
                      </a:r>
                    </a:p>
                  </a:txBody>
                  <a:tcPr marL="91436" marR="91436"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Calibri" charset="0"/>
                        <a:cs typeface="Arial" charset="0"/>
                      </a:endParaRP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620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charset="0"/>
                          <a:cs typeface="Arial" charset="0"/>
                        </a:rPr>
                        <a:t>lack of acknowledgement / credit</a:t>
                      </a:r>
                    </a:p>
                  </a:txBody>
                  <a:tcPr marL="91436" marR="91436"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Calibri" charset="0"/>
                        <a:cs typeface="Arial" charset="0"/>
                      </a:endParaRP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620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charset="0"/>
                          <a:cs typeface="Arial" charset="0"/>
                        </a:rPr>
                        <a:t>loss of advantage when competing for research dollars</a:t>
                      </a:r>
                    </a:p>
                  </a:txBody>
                  <a:tcPr marL="91436" marR="91436"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Calibri" charset="0"/>
                        <a:cs typeface="Arial" charset="0"/>
                      </a:endParaRPr>
                    </a:p>
                  </a:txBody>
                  <a:tcPr marL="91436" marR="91436"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pSp>
        <p:nvGrpSpPr>
          <p:cNvPr id="15" name="Group 5"/>
          <p:cNvGrpSpPr>
            <a:grpSpLocks/>
          </p:cNvGrpSpPr>
          <p:nvPr/>
        </p:nvGrpSpPr>
        <p:grpSpPr bwMode="auto">
          <a:xfrm>
            <a:off x="4724400" y="1833563"/>
            <a:ext cx="3525838" cy="1447800"/>
            <a:chOff x="4724400" y="1896438"/>
            <a:chExt cx="3525520" cy="1448011"/>
          </a:xfrm>
        </p:grpSpPr>
        <p:sp>
          <p:nvSpPr>
            <p:cNvPr id="16" name="Rectangle 15"/>
            <p:cNvSpPr>
              <a:spLocks noChangeArrowheads="1"/>
            </p:cNvSpPr>
            <p:nvPr/>
          </p:nvSpPr>
          <p:spPr bwMode="auto">
            <a:xfrm>
              <a:off x="4724400" y="2123483"/>
              <a:ext cx="3525520" cy="833559"/>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dist="23000" dir="5400000" rotWithShape="0">
                <a:srgbClr val="808080">
                  <a:alpha val="34998"/>
                </a:srgbClr>
              </a:outerShdw>
            </a:effectLst>
          </p:spPr>
          <p:txBody>
            <a:bodyPr anchor="ctr"/>
            <a:lstStyle/>
            <a:p>
              <a:pPr>
                <a:defRPr/>
              </a:pPr>
              <a:r>
                <a:rPr lang="en-US" sz="2400" dirty="0">
                  <a:solidFill>
                    <a:schemeClr val="lt1"/>
                  </a:solidFill>
                  <a:latin typeface="+mn-lt"/>
                  <a:cs typeface="+mn-cs"/>
                </a:rPr>
                <a:t>			</a:t>
              </a:r>
              <a:r>
                <a:rPr lang="en-US" sz="2800" dirty="0">
                  <a:solidFill>
                    <a:schemeClr val="lt1"/>
                  </a:solidFill>
                  <a:latin typeface="+mn-lt"/>
                  <a:cs typeface="+mn-cs"/>
                </a:rPr>
                <a:t>metadata</a:t>
              </a:r>
            </a:p>
          </p:txBody>
        </p:sp>
        <p:pic>
          <p:nvPicPr>
            <p:cNvPr id="17" name="Picture 2" descr="C:\Users\Lynda\AppData\Local\Microsoft\Windows\Temporary Internet Files\Content.IE5\KUFF5RNR\MC90044131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899" y="1896438"/>
              <a:ext cx="1448011" cy="1448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9"/>
          <p:cNvGrpSpPr>
            <a:grpSpLocks/>
          </p:cNvGrpSpPr>
          <p:nvPr/>
        </p:nvGrpSpPr>
        <p:grpSpPr bwMode="auto">
          <a:xfrm>
            <a:off x="4716463" y="2917825"/>
            <a:ext cx="3525837" cy="1447800"/>
            <a:chOff x="4724400" y="1896438"/>
            <a:chExt cx="3525520" cy="1448011"/>
          </a:xfrm>
        </p:grpSpPr>
        <p:sp>
          <p:nvSpPr>
            <p:cNvPr id="19" name="Rectangle 18"/>
            <p:cNvSpPr>
              <a:spLocks noChangeArrowheads="1"/>
            </p:cNvSpPr>
            <p:nvPr/>
          </p:nvSpPr>
          <p:spPr bwMode="auto">
            <a:xfrm>
              <a:off x="4724400" y="2123484"/>
              <a:ext cx="3525520" cy="833558"/>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dist="23000" dir="5400000" rotWithShape="0">
                <a:srgbClr val="808080">
                  <a:alpha val="34998"/>
                </a:srgbClr>
              </a:outerShdw>
            </a:effectLst>
          </p:spPr>
          <p:txBody>
            <a:bodyPr anchor="ctr"/>
            <a:lstStyle/>
            <a:p>
              <a:pPr>
                <a:defRPr/>
              </a:pPr>
              <a:r>
                <a:rPr lang="en-US" sz="2400" dirty="0">
                  <a:solidFill>
                    <a:schemeClr val="lt1"/>
                  </a:solidFill>
                  <a:latin typeface="+mn-lt"/>
                  <a:cs typeface="+mn-cs"/>
                </a:rPr>
                <a:t>			</a:t>
              </a:r>
              <a:r>
                <a:rPr lang="en-US" sz="2800" dirty="0">
                  <a:solidFill>
                    <a:schemeClr val="lt1"/>
                  </a:solidFill>
                  <a:latin typeface="+mn-lt"/>
                  <a:cs typeface="+mn-cs"/>
                </a:rPr>
                <a:t>metadata</a:t>
              </a:r>
            </a:p>
          </p:txBody>
        </p:sp>
        <p:pic>
          <p:nvPicPr>
            <p:cNvPr id="20" name="Picture 2" descr="C:\Users\Lynda\AppData\Local\Microsoft\Windows\Temporary Internet Files\Content.IE5\KUFF5RNR\MC90044131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899" y="1896438"/>
              <a:ext cx="1448011" cy="1448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12"/>
          <p:cNvGrpSpPr>
            <a:grpSpLocks/>
          </p:cNvGrpSpPr>
          <p:nvPr/>
        </p:nvGrpSpPr>
        <p:grpSpPr bwMode="auto">
          <a:xfrm>
            <a:off x="4716463" y="4843463"/>
            <a:ext cx="3525837" cy="1449387"/>
            <a:chOff x="4724400" y="1896438"/>
            <a:chExt cx="3525520" cy="1448011"/>
          </a:xfrm>
        </p:grpSpPr>
        <p:sp>
          <p:nvSpPr>
            <p:cNvPr id="22" name="Rectangle 21"/>
            <p:cNvSpPr>
              <a:spLocks noChangeArrowheads="1"/>
            </p:cNvSpPr>
            <p:nvPr/>
          </p:nvSpPr>
          <p:spPr bwMode="auto">
            <a:xfrm>
              <a:off x="4724400" y="2123234"/>
              <a:ext cx="3525520" cy="832647"/>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dist="23000" dir="5400000" rotWithShape="0">
                <a:srgbClr val="808080">
                  <a:alpha val="34998"/>
                </a:srgbClr>
              </a:outerShdw>
            </a:effectLst>
          </p:spPr>
          <p:txBody>
            <a:bodyPr anchor="ctr"/>
            <a:lstStyle/>
            <a:p>
              <a:pPr>
                <a:defRPr/>
              </a:pPr>
              <a:r>
                <a:rPr lang="en-US" sz="2400" dirty="0">
                  <a:solidFill>
                    <a:schemeClr val="lt1"/>
                  </a:solidFill>
                  <a:latin typeface="+mn-lt"/>
                  <a:cs typeface="+mn-cs"/>
                </a:rPr>
                <a:t>			</a:t>
              </a:r>
              <a:r>
                <a:rPr lang="en-US" sz="2800" dirty="0">
                  <a:solidFill>
                    <a:schemeClr val="lt1"/>
                  </a:solidFill>
                  <a:latin typeface="+mn-lt"/>
                  <a:cs typeface="+mn-cs"/>
                </a:rPr>
                <a:t>metadata</a:t>
              </a:r>
            </a:p>
          </p:txBody>
        </p:sp>
        <p:pic>
          <p:nvPicPr>
            <p:cNvPr id="23" name="Picture 2" descr="C:\Users\Lynda\AppData\Local\Microsoft\Windows\Temporary Internet Files\Content.IE5\KUFF5RNR\MC90044131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899" y="1896438"/>
              <a:ext cx="1448011" cy="1448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8"/>
          <p:cNvGrpSpPr>
            <a:grpSpLocks/>
          </p:cNvGrpSpPr>
          <p:nvPr/>
        </p:nvGrpSpPr>
        <p:grpSpPr bwMode="auto">
          <a:xfrm>
            <a:off x="4716463" y="3878263"/>
            <a:ext cx="3525837" cy="1447800"/>
            <a:chOff x="4724400" y="1896438"/>
            <a:chExt cx="3525520" cy="1448011"/>
          </a:xfrm>
        </p:grpSpPr>
        <p:sp>
          <p:nvSpPr>
            <p:cNvPr id="25" name="Rectangle 24"/>
            <p:cNvSpPr>
              <a:spLocks noChangeArrowheads="1"/>
            </p:cNvSpPr>
            <p:nvPr/>
          </p:nvSpPr>
          <p:spPr bwMode="auto">
            <a:xfrm>
              <a:off x="4724400" y="2123483"/>
              <a:ext cx="3525520" cy="833559"/>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dist="23000" dir="5400000" rotWithShape="0">
                <a:srgbClr val="808080">
                  <a:alpha val="34998"/>
                </a:srgbClr>
              </a:outerShdw>
            </a:effectLst>
          </p:spPr>
          <p:txBody>
            <a:bodyPr anchor="ctr"/>
            <a:lstStyle/>
            <a:p>
              <a:pPr>
                <a:defRPr/>
              </a:pPr>
              <a:r>
                <a:rPr lang="en-US" sz="2400" dirty="0">
                  <a:solidFill>
                    <a:schemeClr val="lt1"/>
                  </a:solidFill>
                  <a:latin typeface="+mn-lt"/>
                  <a:cs typeface="+mn-cs"/>
                </a:rPr>
                <a:t>			</a:t>
              </a:r>
              <a:r>
                <a:rPr lang="en-US" sz="2800" dirty="0">
                  <a:solidFill>
                    <a:schemeClr val="lt1"/>
                  </a:solidFill>
                  <a:latin typeface="+mn-lt"/>
                  <a:cs typeface="+mn-cs"/>
                </a:rPr>
                <a:t>metadata</a:t>
              </a:r>
            </a:p>
          </p:txBody>
        </p:sp>
        <p:pic>
          <p:nvPicPr>
            <p:cNvPr id="26" name="Picture 2" descr="C:\Users\Lynda\AppData\Local\Microsoft\Windows\Temporary Internet Files\Content.IE5\KUFF5RNR\MC90044131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899" y="1896438"/>
              <a:ext cx="1448011" cy="1448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smtClean="0">
                <a:ea typeface="ＭＳ Ｐゴシック" pitchFamily="34" charset="-128"/>
              </a:rPr>
              <a:t>Data Sharing Within the Data Lifecycle</a:t>
            </a:r>
          </a:p>
          <a:p>
            <a:pPr>
              <a:buClr>
                <a:srgbClr val="177F8A"/>
              </a:buClr>
              <a:buSzPct val="100000"/>
            </a:pPr>
            <a:r>
              <a:rPr lang="en-US" dirty="0" smtClean="0">
                <a:ea typeface="ＭＳ Ｐゴシック" pitchFamily="34" charset="-128"/>
              </a:rPr>
              <a:t>Value of Data Sharing</a:t>
            </a:r>
          </a:p>
          <a:p>
            <a:pPr>
              <a:buClr>
                <a:srgbClr val="177F8A"/>
              </a:buClr>
              <a:buSzPct val="100000"/>
            </a:pPr>
            <a:r>
              <a:rPr lang="en-US" dirty="0" smtClean="0">
                <a:ea typeface="ＭＳ Ｐゴシック" pitchFamily="34" charset="-128"/>
              </a:rPr>
              <a:t>Concerns About Data Sharing</a:t>
            </a:r>
          </a:p>
          <a:p>
            <a:pPr>
              <a:buClr>
                <a:srgbClr val="177F8A"/>
              </a:buClr>
              <a:buSzPct val="100000"/>
            </a:pPr>
            <a:r>
              <a:rPr lang="en-US" dirty="0" smtClean="0">
                <a:ea typeface="ＭＳ Ｐゴシック" pitchFamily="34" charset="-128"/>
              </a:rPr>
              <a:t>Methods for Making Data Sharable</a:t>
            </a:r>
          </a:p>
          <a:p>
            <a:pPr marL="109728" indent="0">
              <a:buClr>
                <a:srgbClr val="177F8A"/>
              </a:buClr>
              <a:buSzPct val="100000"/>
              <a:buNone/>
            </a:pPr>
            <a:endParaRPr lang="en-US" dirty="0">
              <a:ea typeface="ＭＳ Ｐゴシック" pitchFamily="34" charset="-128"/>
            </a:endParaRPr>
          </a:p>
          <a:p>
            <a:pPr marL="109728" indent="0">
              <a:buClr>
                <a:srgbClr val="177F8A"/>
              </a:buClr>
              <a:buSzPct val="100000"/>
              <a:buNone/>
            </a:pPr>
            <a:endParaRPr lang="en-US" dirty="0" smtClean="0">
              <a:ea typeface="ＭＳ Ｐゴシック" pitchFamily="34" charset="-128"/>
            </a:endParaRP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Lesson Topics</a:t>
            </a:r>
          </a:p>
        </p:txBody>
      </p:sp>
      <p:pic>
        <p:nvPicPr>
          <p:cNvPr id="1026" name="Picture 2" descr="C:\Users\emcee\Desktop\5192384236_00b805342c_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0" y="3759200"/>
            <a:ext cx="1689100" cy="1168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6200000">
            <a:off x="6478798" y="3224353"/>
            <a:ext cx="2676103" cy="369332"/>
          </a:xfrm>
          <a:prstGeom prst="rect">
            <a:avLst/>
          </a:prstGeom>
          <a:noFill/>
        </p:spPr>
        <p:txBody>
          <a:bodyPr wrap="square" rtlCol="0">
            <a:spAutoFit/>
          </a:bodyPr>
          <a:lstStyle/>
          <a:p>
            <a:r>
              <a:rPr lang="en-US" sz="900" dirty="0" smtClean="0">
                <a:solidFill>
                  <a:schemeClr val="bg1">
                    <a:lumMod val="75000"/>
                  </a:schemeClr>
                </a:solidFill>
              </a:rPr>
              <a:t>CC image by Kevin </a:t>
            </a:r>
          </a:p>
          <a:p>
            <a:r>
              <a:rPr lang="en-US" sz="900" dirty="0" smtClean="0">
                <a:solidFill>
                  <a:schemeClr val="bg1">
                    <a:lumMod val="75000"/>
                  </a:schemeClr>
                </a:solidFill>
              </a:rPr>
              <a:t>Byron  on Flickr</a:t>
            </a:r>
            <a:endParaRPr lang="en-US" sz="900" dirty="0">
              <a:solidFill>
                <a:schemeClr val="bg1">
                  <a:lumMod val="75000"/>
                </a:schemeClr>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Concerns About Data Sharing</a:t>
            </a:r>
          </a:p>
        </p:txBody>
      </p:sp>
      <p:graphicFrame>
        <p:nvGraphicFramePr>
          <p:cNvPr id="5" name="Table 4"/>
          <p:cNvGraphicFramePr>
            <a:graphicFrameLocks noGrp="1"/>
          </p:cNvGraphicFramePr>
          <p:nvPr>
            <p:extLst>
              <p:ext uri="{D42A27DB-BD31-4B8C-83A1-F6EECF244321}">
                <p14:modId xmlns:p14="http://schemas.microsoft.com/office/powerpoint/2010/main" val="939528309"/>
              </p:ext>
            </p:extLst>
          </p:nvPr>
        </p:nvGraphicFramePr>
        <p:xfrm>
          <a:off x="803275" y="1276350"/>
          <a:ext cx="7464425" cy="4672013"/>
        </p:xfrm>
        <a:graphic>
          <a:graphicData uri="http://schemas.openxmlformats.org/drawingml/2006/table">
            <a:tbl>
              <a:tblPr/>
              <a:tblGrid>
                <a:gridCol w="3732997"/>
                <a:gridCol w="3731428"/>
              </a:tblGrid>
              <a:tr h="51819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FFFF"/>
                          </a:solidFill>
                          <a:effectLst/>
                          <a:latin typeface="Calibri" charset="0"/>
                          <a:ea typeface="ＭＳ Ｐゴシック" charset="-128"/>
                          <a:cs typeface="Arial" charset="0"/>
                        </a:rPr>
                        <a:t>Concern</a:t>
                      </a:r>
                    </a:p>
                  </a:txBody>
                  <a:tcPr marL="91436" marR="91436"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FFFFFF"/>
                          </a:solidFill>
                          <a:effectLst/>
                          <a:latin typeface="Calibri" charset="0"/>
                          <a:ea typeface="ＭＳ Ｐゴシック" charset="-128"/>
                          <a:cs typeface="Arial" charset="0"/>
                        </a:rPr>
                        <a:t>Solution</a:t>
                      </a:r>
                    </a:p>
                  </a:txBody>
                  <a:tcPr marL="91436" marR="91436"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1457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charset="0"/>
                          <a:ea typeface="ＭＳ Ｐゴシック" charset="-128"/>
                          <a:cs typeface="Arial" charset="0"/>
                        </a:rPr>
                        <a:t>inappropriate use due to misunderstanding of research purpose or parameters</a:t>
                      </a:r>
                    </a:p>
                  </a:txBody>
                  <a:tcPr marL="91436" marR="91436" marT="45721" marB="457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charset="0"/>
                          <a:ea typeface="ＭＳ Ｐゴシック" charset="-128"/>
                          <a:cs typeface="Arial" charset="0"/>
                        </a:rPr>
                        <a:t>provide rich </a:t>
                      </a:r>
                      <a:r>
                        <a:rPr kumimoji="0" lang="en-US" sz="2000" b="0" i="1" u="none" strike="noStrike" cap="none" normalizeH="0" baseline="0" smtClean="0">
                          <a:ln>
                            <a:noFill/>
                          </a:ln>
                          <a:solidFill>
                            <a:srgbClr val="000000"/>
                          </a:solidFill>
                          <a:effectLst/>
                          <a:latin typeface="Calibri" charset="0"/>
                          <a:ea typeface="ＭＳ Ｐゴシック" charset="-128"/>
                          <a:cs typeface="Arial" charset="0"/>
                        </a:rPr>
                        <a:t>Abstract, Purpose, Use Constraints </a:t>
                      </a:r>
                      <a:r>
                        <a:rPr kumimoji="0" lang="en-US" sz="2000" b="0" i="0" u="none" strike="noStrike" cap="none" normalizeH="0" baseline="0" smtClean="0">
                          <a:ln>
                            <a:noFill/>
                          </a:ln>
                          <a:solidFill>
                            <a:srgbClr val="000000"/>
                          </a:solidFill>
                          <a:effectLst/>
                          <a:latin typeface="Calibri" charset="0"/>
                          <a:ea typeface="ＭＳ Ｐゴシック" charset="-128"/>
                          <a:cs typeface="Arial" charset="0"/>
                        </a:rPr>
                        <a:t>and </a:t>
                      </a:r>
                      <a:r>
                        <a:rPr kumimoji="0" lang="en-US" sz="2000" b="0" i="1" u="none" strike="noStrike" cap="none" normalizeH="0" baseline="0" smtClean="0">
                          <a:ln>
                            <a:noFill/>
                          </a:ln>
                          <a:solidFill>
                            <a:srgbClr val="000000"/>
                          </a:solidFill>
                          <a:effectLst/>
                          <a:latin typeface="Calibri" charset="0"/>
                          <a:ea typeface="ＭＳ Ｐゴシック" charset="-128"/>
                          <a:cs typeface="Arial" charset="0"/>
                        </a:rPr>
                        <a:t>Supplemental</a:t>
                      </a:r>
                      <a:r>
                        <a:rPr kumimoji="0" lang="en-US" sz="2000" b="0" i="0" u="none" strike="noStrike" cap="none" normalizeH="0" baseline="0" smtClean="0">
                          <a:ln>
                            <a:noFill/>
                          </a:ln>
                          <a:solidFill>
                            <a:srgbClr val="000000"/>
                          </a:solidFill>
                          <a:effectLst/>
                          <a:latin typeface="Calibri" charset="0"/>
                          <a:ea typeface="ＭＳ Ｐゴシック" charset="-128"/>
                          <a:cs typeface="Arial" charset="0"/>
                        </a:rPr>
                        <a:t> </a:t>
                      </a:r>
                      <a:r>
                        <a:rPr kumimoji="0" lang="en-US" sz="2000" b="0" i="1" u="none" strike="noStrike" cap="none" normalizeH="0" baseline="0" smtClean="0">
                          <a:ln>
                            <a:noFill/>
                          </a:ln>
                          <a:solidFill>
                            <a:srgbClr val="000000"/>
                          </a:solidFill>
                          <a:effectLst/>
                          <a:latin typeface="Calibri" charset="0"/>
                          <a:ea typeface="ＭＳ Ｐゴシック" charset="-128"/>
                          <a:cs typeface="Arial" charset="0"/>
                        </a:rPr>
                        <a:t>Information</a:t>
                      </a:r>
                      <a:r>
                        <a:rPr kumimoji="0" lang="en-US" sz="2000" b="0" i="0" u="none" strike="noStrike" cap="none" normalizeH="0" baseline="0" smtClean="0">
                          <a:ln>
                            <a:noFill/>
                          </a:ln>
                          <a:solidFill>
                            <a:srgbClr val="000000"/>
                          </a:solidFill>
                          <a:effectLst/>
                          <a:latin typeface="Calibri" charset="0"/>
                          <a:ea typeface="ＭＳ Ｐゴシック" charset="-128"/>
                          <a:cs typeface="Arial" charset="0"/>
                        </a:rPr>
                        <a:t> where needed</a:t>
                      </a:r>
                    </a:p>
                  </a:txBody>
                  <a:tcPr marL="91436" marR="91436" marT="45721" marB="457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31072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charset="0"/>
                          <a:ea typeface="ＭＳ Ｐゴシック" charset="-128"/>
                          <a:cs typeface="Arial" charset="0"/>
                        </a:rPr>
                        <a:t>security and confidentiality of sensitive data</a:t>
                      </a:r>
                    </a:p>
                  </a:txBody>
                  <a:tcPr marL="91436" marR="91436" marT="45721" marB="457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342900" marR="0" lvl="0" indent="-342900" algn="l" defTabSz="457200" rtl="0" eaLnBrk="1" fontAlgn="base" latinLnBrk="0" hangingPunct="1">
                        <a:lnSpc>
                          <a:spcPct val="100000"/>
                        </a:lnSpc>
                        <a:spcBef>
                          <a:spcPct val="0"/>
                        </a:spcBef>
                        <a:spcAft>
                          <a:spcPct val="0"/>
                        </a:spcAft>
                        <a:buClrTx/>
                        <a:buSzTx/>
                        <a:buFont typeface="Arial" charset="0"/>
                        <a:buChar char="•"/>
                        <a:tabLst/>
                      </a:pPr>
                      <a:r>
                        <a:rPr kumimoji="0" lang="en-US" sz="2000" b="0" i="0" u="none" strike="noStrike" cap="none" normalizeH="0" baseline="0" dirty="0" smtClean="0">
                          <a:ln>
                            <a:noFill/>
                          </a:ln>
                          <a:solidFill>
                            <a:srgbClr val="000000"/>
                          </a:solidFill>
                          <a:effectLst/>
                          <a:latin typeface="Calibri" charset="0"/>
                          <a:ea typeface="ＭＳ Ｐゴシック" charset="-128"/>
                          <a:cs typeface="Arial" charset="0"/>
                        </a:rPr>
                        <a:t>the metadata does NOT contain the data</a:t>
                      </a:r>
                    </a:p>
                    <a:p>
                      <a:pPr marL="342900" marR="0" lvl="0" indent="-342900" algn="l" defTabSz="457200" rtl="0" eaLnBrk="1" fontAlgn="base" latinLnBrk="0" hangingPunct="1">
                        <a:lnSpc>
                          <a:spcPct val="100000"/>
                        </a:lnSpc>
                        <a:spcBef>
                          <a:spcPct val="0"/>
                        </a:spcBef>
                        <a:spcAft>
                          <a:spcPct val="0"/>
                        </a:spcAft>
                        <a:buClrTx/>
                        <a:buSzTx/>
                        <a:buFont typeface="Arial" charset="0"/>
                        <a:buChar char="•"/>
                        <a:tabLst/>
                      </a:pPr>
                      <a:r>
                        <a:rPr kumimoji="0" lang="en-US" sz="2000" b="0" i="1" u="none" strike="noStrike" cap="none" normalizeH="0" baseline="0" dirty="0" smtClean="0">
                          <a:ln>
                            <a:noFill/>
                          </a:ln>
                          <a:solidFill>
                            <a:srgbClr val="000000"/>
                          </a:solidFill>
                          <a:effectLst/>
                          <a:latin typeface="Calibri" charset="0"/>
                          <a:ea typeface="ＭＳ Ｐゴシック" charset="-128"/>
                          <a:cs typeface="Arial" charset="0"/>
                        </a:rPr>
                        <a:t>Use Constraints </a:t>
                      </a:r>
                      <a:r>
                        <a:rPr kumimoji="0" lang="en-US" sz="2000" b="0" i="0" u="none" strike="noStrike" cap="none" normalizeH="0" baseline="0" dirty="0" smtClean="0">
                          <a:ln>
                            <a:noFill/>
                          </a:ln>
                          <a:solidFill>
                            <a:srgbClr val="000000"/>
                          </a:solidFill>
                          <a:effectLst/>
                          <a:latin typeface="Calibri" charset="0"/>
                          <a:ea typeface="ＭＳ Ｐゴシック" charset="-128"/>
                          <a:cs typeface="Arial" charset="0"/>
                        </a:rPr>
                        <a:t>specify who may access the data and how</a:t>
                      </a:r>
                    </a:p>
                  </a:txBody>
                  <a:tcPr marL="91436" marR="91436" marT="45721" marB="457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226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charset="0"/>
                          <a:ea typeface="ＭＳ Ｐゴシック" charset="-128"/>
                          <a:cs typeface="Arial" charset="0"/>
                        </a:rPr>
                        <a:t>lack of acknowledgement / credit</a:t>
                      </a:r>
                    </a:p>
                  </a:txBody>
                  <a:tcPr marL="91436" marR="91436" marT="45721" marB="457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charset="0"/>
                          <a:ea typeface="ＭＳ Ｐゴシック" charset="-128"/>
                          <a:cs typeface="Arial" charset="0"/>
                        </a:rPr>
                        <a:t>specify a </a:t>
                      </a:r>
                      <a:r>
                        <a:rPr kumimoji="0" lang="en-US" sz="2000" b="1" i="0" u="none" strike="noStrike" cap="none" normalizeH="0" baseline="0" smtClean="0">
                          <a:ln>
                            <a:noFill/>
                          </a:ln>
                          <a:solidFill>
                            <a:srgbClr val="000000"/>
                          </a:solidFill>
                          <a:effectLst/>
                          <a:latin typeface="Calibri" charset="0"/>
                          <a:ea typeface="ＭＳ Ｐゴシック" charset="-128"/>
                          <a:cs typeface="Arial" charset="0"/>
                        </a:rPr>
                        <a:t>required</a:t>
                      </a:r>
                      <a:r>
                        <a:rPr kumimoji="0" lang="en-US" sz="2000" b="0" i="0" u="none" strike="noStrike" cap="none" normalizeH="0" baseline="0" smtClean="0">
                          <a:ln>
                            <a:noFill/>
                          </a:ln>
                          <a:solidFill>
                            <a:srgbClr val="000000"/>
                          </a:solidFill>
                          <a:effectLst/>
                          <a:latin typeface="Calibri" charset="0"/>
                          <a:ea typeface="ＭＳ Ｐゴシック" charset="-128"/>
                          <a:cs typeface="Arial" charset="0"/>
                        </a:rPr>
                        <a:t> data citation within the </a:t>
                      </a:r>
                      <a:r>
                        <a:rPr kumimoji="0" lang="en-US" sz="2000" b="0" i="1" u="none" strike="noStrike" cap="none" normalizeH="0" baseline="0" smtClean="0">
                          <a:ln>
                            <a:noFill/>
                          </a:ln>
                          <a:solidFill>
                            <a:srgbClr val="000000"/>
                          </a:solidFill>
                          <a:effectLst/>
                          <a:latin typeface="Calibri" charset="0"/>
                          <a:ea typeface="ＭＳ Ｐゴシック" charset="-128"/>
                          <a:cs typeface="Arial" charset="0"/>
                        </a:rPr>
                        <a:t>Use Constraints </a:t>
                      </a:r>
                      <a:endParaRPr kumimoji="0" lang="en-US" sz="2000" b="0" i="0" u="none" strike="noStrike" cap="none" normalizeH="0" baseline="0" smtClean="0">
                        <a:ln>
                          <a:noFill/>
                        </a:ln>
                        <a:solidFill>
                          <a:srgbClr val="000000"/>
                        </a:solidFill>
                        <a:effectLst/>
                        <a:latin typeface="Calibri" charset="0"/>
                        <a:ea typeface="ＭＳ Ｐゴシック" charset="-128"/>
                        <a:cs typeface="Arial" charset="0"/>
                      </a:endParaRPr>
                    </a:p>
                  </a:txBody>
                  <a:tcPr marL="91436" marR="91436" marT="45721" marB="457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005903">
                <a:tc>
                  <a:txBody>
                    <a:bodyPr/>
                    <a:lstStyle/>
                    <a:p>
                      <a:pPr marL="0" lvl="0" indent="0" defTabSz="137160" eaLnBrk="1" hangingPunct="1">
                        <a:spcBef>
                          <a:spcPct val="0"/>
                        </a:spcBef>
                        <a:buFont typeface="Arial" pitchFamily="34" charset="0"/>
                        <a:buNone/>
                      </a:pPr>
                      <a:r>
                        <a:rPr lang="en-US" sz="2000" baseline="0" dirty="0" smtClean="0">
                          <a:ea typeface="ＭＳ Ｐゴシック" pitchFamily="34" charset="-128"/>
                        </a:rPr>
                        <a:t>loss data insight and competitive advantage when vying for research dollars</a:t>
                      </a:r>
                    </a:p>
                  </a:txBody>
                  <a:tcPr marL="91436" marR="91436" marT="45721" marB="457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charset="0"/>
                          <a:ea typeface="ＭＳ Ｐゴシック" charset="-128"/>
                          <a:cs typeface="Arial" charset="0"/>
                        </a:rPr>
                        <a:t>create second, public version with generalized </a:t>
                      </a:r>
                      <a:r>
                        <a:rPr kumimoji="0" lang="en-US" sz="2000" b="0" i="1" u="none" strike="noStrike" cap="none" normalizeH="0" baseline="0" dirty="0" smtClean="0">
                          <a:ln>
                            <a:noFill/>
                          </a:ln>
                          <a:solidFill>
                            <a:srgbClr val="000000"/>
                          </a:solidFill>
                          <a:effectLst/>
                          <a:latin typeface="Calibri" charset="0"/>
                          <a:ea typeface="ＭＳ Ｐゴシック" charset="-128"/>
                          <a:cs typeface="Arial" charset="0"/>
                        </a:rPr>
                        <a:t>Data Processing Description</a:t>
                      </a:r>
                    </a:p>
                  </a:txBody>
                  <a:tcPr marL="91436" marR="91436" marT="45721" marB="4572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0" indent="0">
              <a:buNone/>
            </a:pPr>
            <a:r>
              <a:rPr lang="en-US" b="1" dirty="0" smtClean="0">
                <a:ea typeface="ＭＳ Ｐゴシック" pitchFamily="34" charset="-128"/>
              </a:rPr>
              <a:t>Step One:</a:t>
            </a:r>
          </a:p>
          <a:p>
            <a:pPr marL="0" indent="0">
              <a:buNone/>
            </a:pPr>
            <a:r>
              <a:rPr lang="en-US" dirty="0" smtClean="0">
                <a:ea typeface="ＭＳ Ｐゴシック" pitchFamily="34" charset="-128"/>
              </a:rPr>
              <a:t>Create robust metadata that is discoverable</a:t>
            </a:r>
          </a:p>
          <a:p>
            <a:pPr lvl="1">
              <a:buClr>
                <a:schemeClr val="accent1">
                  <a:lumMod val="75000"/>
                </a:schemeClr>
              </a:buClr>
              <a:buFont typeface="Courier New" pitchFamily="49" charset="0"/>
              <a:buChar char="o"/>
            </a:pPr>
            <a:r>
              <a:rPr lang="en-US" dirty="0">
                <a:ea typeface="ＭＳ Ｐゴシック" pitchFamily="34" charset="-128"/>
              </a:rPr>
              <a:t>m</a:t>
            </a:r>
            <a:r>
              <a:rPr lang="en-US" dirty="0" smtClean="0">
                <a:ea typeface="ＭＳ Ｐゴシック" pitchFamily="34" charset="-128"/>
              </a:rPr>
              <a:t>etadata should be complete, correct, document methodology for reproducibility and provide provenance</a:t>
            </a:r>
          </a:p>
          <a:p>
            <a:pPr lvl="1">
              <a:buClr>
                <a:schemeClr val="accent1">
                  <a:lumMod val="75000"/>
                </a:schemeClr>
              </a:buClr>
              <a:buFont typeface="Courier New" pitchFamily="49" charset="0"/>
              <a:buChar char="o"/>
            </a:pPr>
            <a:r>
              <a:rPr lang="en-US" dirty="0" smtClean="0">
                <a:ea typeface="ＭＳ Ｐゴシック" pitchFamily="34" charset="-128"/>
              </a:rPr>
              <a:t>specify </a:t>
            </a:r>
            <a:r>
              <a:rPr lang="en-US" dirty="0" smtClean="0">
                <a:ea typeface="ＭＳ Ｐゴシック" pitchFamily="34" charset="-128"/>
              </a:rPr>
              <a:t>geography and time periods</a:t>
            </a:r>
          </a:p>
          <a:p>
            <a:pPr lvl="1">
              <a:buClr>
                <a:schemeClr val="accent1">
                  <a:lumMod val="75000"/>
                </a:schemeClr>
              </a:buClr>
              <a:buFont typeface="Courier New" pitchFamily="49" charset="0"/>
              <a:buChar char="o"/>
            </a:pPr>
            <a:r>
              <a:rPr lang="en-US" dirty="0" smtClean="0">
                <a:ea typeface="ＭＳ Ｐゴシック" pitchFamily="34" charset="-128"/>
              </a:rPr>
              <a:t>use discipline specific theme, place and temporal keywords, thesauri, and </a:t>
            </a:r>
            <a:r>
              <a:rPr lang="en-US" dirty="0" err="1" smtClean="0">
                <a:ea typeface="ＭＳ Ｐゴシック" pitchFamily="34" charset="-128"/>
              </a:rPr>
              <a:t>ontologies</a:t>
            </a:r>
            <a:endParaRPr lang="en-US" dirty="0" smtClean="0">
              <a:ea typeface="ＭＳ Ｐゴシック" pitchFamily="34" charset="-128"/>
            </a:endParaRPr>
          </a:p>
          <a:p>
            <a:pPr lvl="1">
              <a:buClr>
                <a:schemeClr val="accent1">
                  <a:lumMod val="75000"/>
                </a:schemeClr>
              </a:buClr>
              <a:buFont typeface="Courier New" pitchFamily="49" charset="0"/>
              <a:buChar char="o"/>
            </a:pPr>
            <a:r>
              <a:rPr lang="en-US" dirty="0" smtClean="0">
                <a:ea typeface="ＭＳ Ｐゴシック" pitchFamily="34" charset="-128"/>
              </a:rPr>
              <a:t>describe attributes</a:t>
            </a:r>
          </a:p>
          <a:p>
            <a:pPr lvl="1">
              <a:buClr>
                <a:schemeClr val="accent1">
                  <a:lumMod val="75000"/>
                </a:schemeClr>
              </a:buClr>
              <a:buFont typeface="Courier New" pitchFamily="49" charset="0"/>
              <a:buChar char="o"/>
            </a:pPr>
            <a:r>
              <a:rPr lang="en-US" dirty="0" smtClean="0">
                <a:ea typeface="ＭＳ Ｐゴシック" pitchFamily="34" charset="-128"/>
              </a:rPr>
              <a:t>include links to associated data catalogues, data downloads, project websites, etc</a:t>
            </a:r>
            <a:r>
              <a:rPr lang="en-US" dirty="0" smtClean="0">
                <a:ea typeface="ＭＳ Ｐゴシック" pitchFamily="34" charset="-128"/>
              </a:rPr>
              <a:t>.</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Making Data Sharable </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0" indent="0">
              <a:buNone/>
            </a:pPr>
            <a:r>
              <a:rPr lang="en-US" b="1" dirty="0" smtClean="0">
                <a:ea typeface="ＭＳ Ｐゴシック" pitchFamily="34" charset="-128"/>
              </a:rPr>
              <a:t>Step Two:</a:t>
            </a:r>
          </a:p>
          <a:p>
            <a:pPr marL="0" indent="0">
              <a:buNone/>
            </a:pPr>
            <a:r>
              <a:rPr lang="en-US" dirty="0" smtClean="0">
                <a:ea typeface="ＭＳ Ｐゴシック" pitchFamily="34" charset="-128"/>
              </a:rPr>
              <a:t>Include archival and reference </a:t>
            </a:r>
            <a:r>
              <a:rPr lang="en-US" dirty="0" smtClean="0">
                <a:ea typeface="ＭＳ Ｐゴシック" pitchFamily="34" charset="-128"/>
              </a:rPr>
              <a:t>information. For example:</a:t>
            </a:r>
            <a:endParaRPr lang="en-US" dirty="0" smtClean="0">
              <a:ea typeface="ＭＳ Ｐゴシック" pitchFamily="34" charset="-128"/>
            </a:endParaRPr>
          </a:p>
          <a:p>
            <a:pPr lvl="1">
              <a:buClr>
                <a:schemeClr val="accent1">
                  <a:lumMod val="75000"/>
                </a:schemeClr>
              </a:buClr>
              <a:buFont typeface="Courier New" pitchFamily="49" charset="0"/>
              <a:buChar char="o"/>
            </a:pPr>
            <a:r>
              <a:rPr lang="en-US" dirty="0" smtClean="0">
                <a:ea typeface="ＭＳ Ｐゴシック" pitchFamily="34" charset="-128"/>
              </a:rPr>
              <a:t>properly formatted data citations for the data and all sources</a:t>
            </a:r>
          </a:p>
          <a:p>
            <a:pPr lvl="1">
              <a:buClr>
                <a:schemeClr val="accent1">
                  <a:lumMod val="75000"/>
                </a:schemeClr>
              </a:buClr>
              <a:buFont typeface="Courier New" pitchFamily="49" charset="0"/>
              <a:buChar char="o"/>
            </a:pPr>
            <a:r>
              <a:rPr lang="en-US" dirty="0" smtClean="0">
                <a:ea typeface="ＭＳ Ｐゴシック" pitchFamily="34" charset="-128"/>
              </a:rPr>
              <a:t>Universally Unique Identifiers (UUID) that uniquely identify your data and help to link the data with the metadata</a:t>
            </a:r>
            <a:br>
              <a:rPr lang="en-US" dirty="0" smtClean="0">
                <a:ea typeface="ＭＳ Ｐゴシック" pitchFamily="34" charset="-128"/>
              </a:rPr>
            </a:br>
            <a:r>
              <a:rPr lang="en-US" i="1" dirty="0" smtClean="0">
                <a:ea typeface="ＭＳ Ｐゴシック" pitchFamily="34" charset="-128"/>
              </a:rPr>
              <a:t>See the </a:t>
            </a:r>
            <a:r>
              <a:rPr lang="en-US" i="1" dirty="0" err="1" smtClean="0">
                <a:ea typeface="ＭＳ Ｐゴシック" pitchFamily="34" charset="-128"/>
              </a:rPr>
              <a:t>DataONE</a:t>
            </a:r>
            <a:r>
              <a:rPr lang="en-US" i="1" dirty="0" smtClean="0">
                <a:ea typeface="ＭＳ Ｐゴシック" pitchFamily="34" charset="-128"/>
              </a:rPr>
              <a:t> unique identifier guidance at:</a:t>
            </a:r>
          </a:p>
          <a:p>
            <a:pPr marL="457200" lvl="1" indent="0">
              <a:buNone/>
            </a:pPr>
            <a:r>
              <a:rPr lang="en-US" dirty="0" smtClean="0">
                <a:solidFill>
                  <a:schemeClr val="bg2">
                    <a:lumMod val="10000"/>
                  </a:schemeClr>
                </a:solidFill>
                <a:ea typeface="ＭＳ Ｐゴシック" pitchFamily="34" charset="-128"/>
                <a:hlinkClick r:id="rId3"/>
              </a:rPr>
              <a:t>http://mule1.dataone.org/ArchitectureDocs-current/design/PIDs.html</a:t>
            </a:r>
            <a:r>
              <a:rPr lang="en-US" dirty="0" smtClean="0">
                <a:solidFill>
                  <a:schemeClr val="bg2">
                    <a:lumMod val="10000"/>
                  </a:schemeClr>
                </a:solidFill>
                <a:ea typeface="ＭＳ Ｐゴシック" pitchFamily="34" charset="-128"/>
              </a:rPr>
              <a:t> </a:t>
            </a:r>
          </a:p>
          <a:p>
            <a:pPr marL="0" lvl="1" indent="0">
              <a:buNone/>
            </a:pPr>
            <a:endParaRPr lang="en-US" sz="2400" dirty="0">
              <a:ea typeface="ＭＳ Ｐゴシック" pitchFamily="34" charset="-128"/>
            </a:endParaRPr>
          </a:p>
          <a:p>
            <a:pPr marL="0" lvl="1" indent="0">
              <a:buNone/>
            </a:pPr>
            <a:r>
              <a:rPr lang="en-US" sz="1800" b="1" dirty="0" smtClean="0">
                <a:ea typeface="ＭＳ Ｐゴシック" pitchFamily="34" charset="-128"/>
              </a:rPr>
              <a:t>Data Citation </a:t>
            </a:r>
            <a:r>
              <a:rPr lang="en-US" sz="1800" b="1" dirty="0" err="1" smtClean="0">
                <a:ea typeface="ＭＳ Ｐゴシック" pitchFamily="34" charset="-128"/>
              </a:rPr>
              <a:t>format:</a:t>
            </a:r>
            <a:r>
              <a:rPr lang="en-US" sz="1700" u="sng" dirty="0" err="1">
                <a:hlinkClick r:id="rId4"/>
              </a:rPr>
              <a:t>https</a:t>
            </a:r>
            <a:r>
              <a:rPr lang="en-US" sz="1700" u="sng" dirty="0">
                <a:hlinkClick r:id="rId4"/>
              </a:rPr>
              <a:t>://www.datacite.org/services/cite-your-data.html</a:t>
            </a:r>
            <a:r>
              <a:rPr lang="en-US" sz="1700" dirty="0"/>
              <a:t> </a:t>
            </a:r>
            <a:endParaRPr lang="en-US" sz="1700" b="1" dirty="0" smtClean="0">
              <a:ea typeface="ＭＳ Ｐゴシック" pitchFamily="34" charset="-128"/>
            </a:endParaRPr>
          </a:p>
          <a:p>
            <a:pPr marL="0" lvl="1" indent="0">
              <a:buNone/>
            </a:pPr>
            <a:endParaRPr lang="en-US" sz="1800" b="1" dirty="0">
              <a:ea typeface="ＭＳ Ｐゴシック" pitchFamily="34" charset="-128"/>
            </a:endParaRPr>
          </a:p>
          <a:p>
            <a:pPr marL="0" lvl="1" indent="0">
              <a:buNone/>
            </a:pPr>
            <a:r>
              <a:rPr lang="en-US" sz="1800" b="1" dirty="0" smtClean="0">
                <a:ea typeface="ＭＳ Ｐゴシック" pitchFamily="34" charset="-128"/>
              </a:rPr>
              <a:t>Data </a:t>
            </a:r>
            <a:r>
              <a:rPr lang="en-US" sz="1800" b="1" dirty="0" smtClean="0">
                <a:ea typeface="ＭＳ Ｐゴシック" pitchFamily="34" charset="-128"/>
              </a:rPr>
              <a:t>Citation </a:t>
            </a:r>
            <a:r>
              <a:rPr lang="en-US" sz="1800" b="1" dirty="0" smtClean="0">
                <a:ea typeface="ＭＳ Ｐゴシック" charset="-128"/>
              </a:rPr>
              <a:t>Example</a:t>
            </a:r>
            <a:r>
              <a:rPr lang="en-US" sz="1700" b="1" dirty="0" smtClean="0">
                <a:ea typeface="ＭＳ Ｐゴシック" charset="-128"/>
              </a:rPr>
              <a:t>: </a:t>
            </a:r>
            <a:r>
              <a:rPr lang="en-US" sz="1700" dirty="0" err="1" smtClean="0">
                <a:ea typeface="ＭＳ Ｐゴシック" charset="-128"/>
              </a:rPr>
              <a:t>Sidlauskas</a:t>
            </a:r>
            <a:r>
              <a:rPr lang="en-US" sz="1700" dirty="0">
                <a:ea typeface="ＭＳ Ｐゴシック" charset="-128"/>
              </a:rPr>
              <a:t>, B. 2007. Data from: Testing for unequal rates of morphological diversification in the absence of a detailed phylogeny: a case study from </a:t>
            </a:r>
            <a:r>
              <a:rPr lang="en-US" sz="1700" dirty="0" err="1">
                <a:ea typeface="ＭＳ Ｐゴシック" charset="-128"/>
              </a:rPr>
              <a:t>characiform</a:t>
            </a:r>
            <a:r>
              <a:rPr lang="en-US" sz="1700" dirty="0">
                <a:ea typeface="ＭＳ Ｐゴシック" charset="-128"/>
              </a:rPr>
              <a:t> fishes. Dryad Digital Repository. </a:t>
            </a:r>
            <a:r>
              <a:rPr lang="en-US" sz="1700" dirty="0">
                <a:ea typeface="ＭＳ Ｐゴシック" charset="-128"/>
                <a:hlinkClick r:id="rId5"/>
              </a:rPr>
              <a:t>doi:10.5061/dryad.20</a:t>
            </a:r>
            <a:endParaRPr lang="en-US" sz="1700" dirty="0">
              <a:ea typeface="ＭＳ Ｐゴシック"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Making Data Sharable </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0" indent="0">
              <a:buNone/>
            </a:pPr>
            <a:r>
              <a:rPr lang="en-US" b="1" dirty="0" smtClean="0">
                <a:ea typeface="ＭＳ Ｐゴシック" pitchFamily="34" charset="-128"/>
              </a:rPr>
              <a:t>Step Three:</a:t>
            </a:r>
            <a:endParaRPr lang="en-US" dirty="0" smtClean="0">
              <a:ea typeface="ＭＳ Ｐゴシック" pitchFamily="34" charset="-128"/>
            </a:endParaRPr>
          </a:p>
          <a:p>
            <a:pPr marL="0" indent="0">
              <a:buNone/>
            </a:pPr>
            <a:r>
              <a:rPr lang="en-US" dirty="0" smtClean="0">
                <a:ea typeface="ＭＳ Ｐゴシック" pitchFamily="34" charset="-128"/>
              </a:rPr>
              <a:t>Have data contributors review your metadata to ensure validity and organizational ‘correctness’?</a:t>
            </a:r>
          </a:p>
          <a:p>
            <a:pPr lvl="1">
              <a:buClr>
                <a:schemeClr val="accent1">
                  <a:lumMod val="75000"/>
                </a:schemeClr>
              </a:buClr>
              <a:buFont typeface="Courier New" pitchFamily="49" charset="0"/>
              <a:buChar char="o"/>
            </a:pPr>
            <a:r>
              <a:rPr lang="en-US" dirty="0" smtClean="0">
                <a:ea typeface="ＭＳ Ｐゴシック" pitchFamily="34" charset="-128"/>
              </a:rPr>
              <a:t>are the </a:t>
            </a:r>
            <a:r>
              <a:rPr lang="en-US" dirty="0" smtClean="0">
                <a:ea typeface="ＭＳ Ｐゴシック" pitchFamily="34" charset="-128"/>
              </a:rPr>
              <a:t>methods / techniques described </a:t>
            </a:r>
            <a:r>
              <a:rPr lang="en-US" dirty="0" smtClean="0">
                <a:ea typeface="ＭＳ Ｐゴシック" pitchFamily="34" charset="-128"/>
              </a:rPr>
              <a:t>accurately?</a:t>
            </a:r>
          </a:p>
          <a:p>
            <a:pPr lvl="1">
              <a:buClr>
                <a:schemeClr val="accent1">
                  <a:lumMod val="75000"/>
                </a:schemeClr>
              </a:buClr>
              <a:buFont typeface="Courier New" pitchFamily="49" charset="0"/>
              <a:buChar char="o"/>
            </a:pPr>
            <a:r>
              <a:rPr lang="en-US" dirty="0" smtClean="0">
                <a:ea typeface="ＭＳ Ｐゴシック" pitchFamily="34" charset="-128"/>
              </a:rPr>
              <a:t>are all contributions adequately identified?</a:t>
            </a:r>
          </a:p>
          <a:p>
            <a:pPr lvl="1">
              <a:buClr>
                <a:schemeClr val="accent1">
                  <a:lumMod val="75000"/>
                </a:schemeClr>
              </a:buClr>
              <a:buFont typeface="Courier New" pitchFamily="49" charset="0"/>
              <a:buChar char="o"/>
            </a:pPr>
            <a:r>
              <a:rPr lang="en-US" dirty="0" smtClean="0">
                <a:ea typeface="ＭＳ Ｐゴシック" pitchFamily="34" charset="-128"/>
              </a:rPr>
              <a:t>has </a:t>
            </a:r>
            <a:r>
              <a:rPr lang="en-US" dirty="0" smtClean="0">
                <a:ea typeface="ＭＳ Ｐゴシック" pitchFamily="34" charset="-128"/>
              </a:rPr>
              <a:t>the appropriate management </a:t>
            </a:r>
            <a:r>
              <a:rPr lang="en-US" dirty="0" smtClean="0">
                <a:ea typeface="ＭＳ Ｐゴシック" pitchFamily="34" charset="-128"/>
              </a:rPr>
              <a:t>reviewed the product and documentation?</a:t>
            </a:r>
          </a:p>
          <a:p>
            <a:pPr lvl="1">
              <a:buClr>
                <a:schemeClr val="accent1">
                  <a:lumMod val="75000"/>
                </a:schemeClr>
              </a:buClr>
              <a:buFont typeface="Courier New" pitchFamily="49" charset="0"/>
              <a:buChar char="o"/>
            </a:pPr>
            <a:r>
              <a:rPr lang="en-US" dirty="0" smtClean="0">
                <a:ea typeface="ＭＳ Ｐゴシック" pitchFamily="34" charset="-128"/>
              </a:rPr>
              <a:t>is the funding organization properly recognized?</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Making Data Sharable </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r>
              <a:rPr lang="en-US" b="1" dirty="0" smtClean="0">
                <a:ea typeface="ＭＳ Ｐゴシック" pitchFamily="34" charset="-128"/>
              </a:rPr>
              <a:t>Step Four:</a:t>
            </a:r>
          </a:p>
          <a:p>
            <a:pPr>
              <a:buClr>
                <a:srgbClr val="177F8A"/>
              </a:buClr>
              <a:buSzPct val="100000"/>
              <a:buNone/>
            </a:pPr>
            <a:r>
              <a:rPr lang="en-US" dirty="0" smtClean="0">
                <a:ea typeface="ＭＳ Ｐゴシック" pitchFamily="34" charset="-128"/>
              </a:rPr>
              <a:t>Publish your </a:t>
            </a:r>
            <a:r>
              <a:rPr lang="en-US" dirty="0" smtClean="0">
                <a:ea typeface="ＭＳ Ｐゴシック" pitchFamily="34" charset="-128"/>
              </a:rPr>
              <a:t>metadata and/or data </a:t>
            </a:r>
            <a:r>
              <a:rPr lang="en-US" dirty="0" smtClean="0">
                <a:ea typeface="ＭＳ Ｐゴシック" pitchFamily="34" charset="-128"/>
              </a:rPr>
              <a:t>via:</a:t>
            </a:r>
            <a:endParaRPr lang="en-US" sz="2400" dirty="0" smtClean="0">
              <a:ea typeface="ＭＳ Ｐゴシック" pitchFamily="34" charset="-128"/>
            </a:endParaRPr>
          </a:p>
          <a:p>
            <a:pPr>
              <a:buNone/>
            </a:pPr>
            <a:r>
              <a:rPr lang="en-US" dirty="0" smtClean="0">
                <a:ea typeface="ＭＳ Ｐゴシック" pitchFamily="34" charset="-128"/>
              </a:rPr>
              <a:t>	</a:t>
            </a:r>
            <a:r>
              <a:rPr lang="en-US" dirty="0" smtClean="0">
                <a:ea typeface="ＭＳ Ｐゴシック" pitchFamily="34" charset="-128"/>
              </a:rPr>
              <a:t>e.g. </a:t>
            </a:r>
            <a:r>
              <a:rPr lang="en-US" dirty="0" smtClean="0">
                <a:ea typeface="ＭＳ Ｐゴシック" pitchFamily="34" charset="-128"/>
              </a:rPr>
              <a:t>Federal </a:t>
            </a:r>
            <a:r>
              <a:rPr lang="en-US" dirty="0" smtClean="0">
                <a:ea typeface="ＭＳ Ｐゴシック" pitchFamily="34" charset="-128"/>
              </a:rPr>
              <a:t>Data Catalogs</a:t>
            </a:r>
            <a:endParaRPr lang="en-US" dirty="0" smtClean="0">
              <a:ea typeface="ＭＳ Ｐゴシック" pitchFamily="34" charset="-128"/>
            </a:endParaRPr>
          </a:p>
          <a:p>
            <a:pPr lvl="2">
              <a:buClr>
                <a:schemeClr val="accent1">
                  <a:lumMod val="75000"/>
                </a:schemeClr>
              </a:buClr>
              <a:buFont typeface="Courier New" pitchFamily="49" charset="0"/>
              <a:buChar char="o"/>
            </a:pPr>
            <a:r>
              <a:rPr lang="en-US" dirty="0" err="1" smtClean="0">
                <a:ea typeface="ＭＳ Ｐゴシック" pitchFamily="34" charset="-128"/>
              </a:rPr>
              <a:t>data.gov</a:t>
            </a:r>
            <a:endParaRPr lang="en-US" dirty="0">
              <a:ea typeface="ＭＳ Ｐゴシック" pitchFamily="34" charset="-128"/>
            </a:endParaRPr>
          </a:p>
          <a:p>
            <a:pPr marL="349250" lvl="2" indent="0">
              <a:buClr>
                <a:schemeClr val="accent1">
                  <a:lumMod val="75000"/>
                </a:schemeClr>
              </a:buClr>
              <a:buNone/>
            </a:pPr>
            <a:r>
              <a:rPr lang="en-US" sz="2400" dirty="0" smtClean="0">
                <a:ea typeface="ＭＳ Ｐゴシック" pitchFamily="34" charset="-128"/>
              </a:rPr>
              <a:t>e.g. Data Repositories</a:t>
            </a:r>
            <a:endParaRPr lang="en-US" sz="2400" dirty="0" smtClean="0">
              <a:ea typeface="ＭＳ Ｐゴシック" pitchFamily="34" charset="-128"/>
            </a:endParaRPr>
          </a:p>
          <a:p>
            <a:pPr lvl="2">
              <a:buClr>
                <a:schemeClr val="accent1">
                  <a:lumMod val="75000"/>
                </a:schemeClr>
              </a:buClr>
              <a:buFont typeface="Courier New" pitchFamily="49" charset="0"/>
              <a:buChar char="o"/>
            </a:pPr>
            <a:r>
              <a:rPr lang="en-US" dirty="0" smtClean="0">
                <a:ea typeface="ＭＳ Ｐゴシック" pitchFamily="34" charset="-128"/>
              </a:rPr>
              <a:t>Knowledge Network for Biodiversity (KNB) Data Portal</a:t>
            </a:r>
          </a:p>
          <a:p>
            <a:pPr lvl="2">
              <a:buClr>
                <a:schemeClr val="accent1">
                  <a:lumMod val="75000"/>
                </a:schemeClr>
              </a:buClr>
              <a:buFont typeface="Courier New" pitchFamily="49" charset="0"/>
              <a:buChar char="o"/>
            </a:pPr>
            <a:r>
              <a:rPr lang="en-US" dirty="0" smtClean="0">
                <a:ea typeface="ＭＳ Ｐゴシック" pitchFamily="34" charset="-128"/>
              </a:rPr>
              <a:t>Long Term Ecological  Research </a:t>
            </a:r>
            <a:r>
              <a:rPr lang="en-US" dirty="0" smtClean="0">
                <a:ea typeface="ＭＳ Ｐゴシック" pitchFamily="34" charset="-128"/>
              </a:rPr>
              <a:t>(LTER) </a:t>
            </a:r>
            <a:r>
              <a:rPr lang="en-US" dirty="0" smtClean="0">
                <a:ea typeface="ＭＳ Ｐゴシック" pitchFamily="34" charset="-128"/>
              </a:rPr>
              <a:t>Network Data </a:t>
            </a:r>
            <a:r>
              <a:rPr lang="en-US" dirty="0" smtClean="0">
                <a:ea typeface="ＭＳ Ｐゴシック" pitchFamily="34" charset="-128"/>
              </a:rPr>
              <a:t>Portal</a:t>
            </a:r>
          </a:p>
          <a:p>
            <a:pPr lvl="2">
              <a:buClr>
                <a:schemeClr val="accent1">
                  <a:lumMod val="75000"/>
                </a:schemeClr>
              </a:buClr>
              <a:buFont typeface="Courier New" pitchFamily="49" charset="0"/>
              <a:buChar char="o"/>
            </a:pPr>
            <a:r>
              <a:rPr lang="en-US" dirty="0" smtClean="0">
                <a:ea typeface="ＭＳ Ｐゴシック" pitchFamily="34" charset="-128"/>
              </a:rPr>
              <a:t>Institutional data repositories</a:t>
            </a:r>
            <a:endParaRPr lang="en-US" dirty="0" smtClean="0">
              <a:ea typeface="ＭＳ Ｐゴシック" pitchFamily="34" charset="-128"/>
            </a:endParaRPr>
          </a:p>
          <a:p>
            <a:pPr marL="346075" lvl="1" indent="0">
              <a:buNone/>
            </a:pPr>
            <a:r>
              <a:rPr lang="en-US" sz="2400" dirty="0" smtClean="0">
                <a:ea typeface="ＭＳ Ｐゴシック" pitchFamily="34" charset="-128"/>
              </a:rPr>
              <a:t>e.g. Other </a:t>
            </a:r>
            <a:r>
              <a:rPr lang="en-US" sz="2400" dirty="0">
                <a:ea typeface="ＭＳ Ｐゴシック" pitchFamily="34" charset="-128"/>
              </a:rPr>
              <a:t>Online </a:t>
            </a:r>
            <a:r>
              <a:rPr lang="en-US" sz="2400" dirty="0" smtClean="0">
                <a:ea typeface="ＭＳ Ｐゴシック" pitchFamily="34" charset="-128"/>
              </a:rPr>
              <a:t>Resources</a:t>
            </a:r>
            <a:endParaRPr lang="en-US" sz="2400" dirty="0">
              <a:ea typeface="ＭＳ Ｐゴシック" pitchFamily="34" charset="-128"/>
            </a:endParaRPr>
          </a:p>
          <a:p>
            <a:pPr lvl="2">
              <a:buClr>
                <a:schemeClr val="accent1">
                  <a:lumMod val="75000"/>
                </a:schemeClr>
              </a:buClr>
              <a:buFont typeface="Courier New" pitchFamily="49" charset="0"/>
              <a:buChar char="o"/>
            </a:pPr>
            <a:r>
              <a:rPr lang="en-US" dirty="0">
                <a:ea typeface="ＭＳ Ｐゴシック" pitchFamily="34" charset="-128"/>
              </a:rPr>
              <a:t>Project and/or Program </a:t>
            </a:r>
            <a:r>
              <a:rPr lang="en-US" dirty="0" smtClean="0">
                <a:ea typeface="ＭＳ Ｐゴシック" pitchFamily="34" charset="-128"/>
              </a:rPr>
              <a:t>websites</a:t>
            </a:r>
          </a:p>
          <a:p>
            <a:pPr lvl="2">
              <a:buClr>
                <a:schemeClr val="accent1">
                  <a:lumMod val="75000"/>
                </a:schemeClr>
              </a:buClr>
              <a:buFont typeface="Courier New" pitchFamily="49" charset="0"/>
              <a:buChar char="o"/>
            </a:pPr>
            <a:r>
              <a:rPr lang="en-US" dirty="0" smtClean="0">
                <a:ea typeface="ＭＳ Ｐゴシック" pitchFamily="34" charset="-128"/>
              </a:rPr>
              <a:t>Web</a:t>
            </a:r>
            <a:r>
              <a:rPr lang="en-US" dirty="0">
                <a:ea typeface="ＭＳ Ｐゴシック" pitchFamily="34" charset="-128"/>
              </a:rPr>
              <a:t>-accessible folders (WAF)</a:t>
            </a:r>
          </a:p>
          <a:p>
            <a:pPr lvl="2">
              <a:buClr>
                <a:schemeClr val="accent1">
                  <a:lumMod val="75000"/>
                </a:schemeClr>
              </a:buClr>
              <a:buFont typeface="Courier New" pitchFamily="49" charset="0"/>
              <a:buChar char="o"/>
            </a:pPr>
            <a:r>
              <a:rPr lang="en-US" dirty="0">
                <a:ea typeface="ＭＳ Ｐゴシック" pitchFamily="34" charset="-128"/>
              </a:rPr>
              <a:t>Community or Public </a:t>
            </a:r>
            <a:r>
              <a:rPr lang="en-US" dirty="0" smtClean="0">
                <a:ea typeface="ＭＳ Ｐゴシック" pitchFamily="34" charset="-128"/>
              </a:rPr>
              <a:t>Cloud</a:t>
            </a:r>
            <a:endParaRPr lang="en-US" sz="1000" dirty="0" smtClean="0">
              <a:ea typeface="ＭＳ Ｐゴシック" pitchFamily="34" charset="-128"/>
            </a:endParaRPr>
          </a:p>
          <a:p>
            <a:pPr lvl="2">
              <a:buClr>
                <a:schemeClr val="accent1">
                  <a:lumMod val="75000"/>
                </a:schemeClr>
              </a:buClr>
              <a:buFont typeface="Courier New" pitchFamily="49" charset="0"/>
              <a:buChar char="o"/>
            </a:pPr>
            <a:endParaRPr lang="en-US" sz="1000" dirty="0" smtClean="0">
              <a:ea typeface="ＭＳ Ｐゴシック" pitchFamily="34" charset="-128"/>
            </a:endParaRPr>
          </a:p>
          <a:p>
            <a:pPr marL="346075" lvl="1" indent="0">
              <a:buNone/>
            </a:pPr>
            <a:r>
              <a:rPr lang="en-US" sz="2400" dirty="0" smtClean="0">
                <a:ea typeface="ＭＳ Ｐゴシック" pitchFamily="34" charset="-128"/>
              </a:rPr>
              <a:t>Searchable directory of repositories for publishing your data</a:t>
            </a:r>
            <a:endParaRPr lang="en-US" sz="2400" dirty="0">
              <a:ea typeface="ＭＳ Ｐゴシック" pitchFamily="34" charset="-128"/>
            </a:endParaRPr>
          </a:p>
          <a:p>
            <a:pPr lvl="2">
              <a:buClr>
                <a:schemeClr val="accent1">
                  <a:lumMod val="75000"/>
                </a:schemeClr>
              </a:buClr>
              <a:buFont typeface="Courier New" pitchFamily="49" charset="0"/>
              <a:buChar char="o"/>
            </a:pPr>
            <a:r>
              <a:rPr lang="en-US" dirty="0">
                <a:ea typeface="ＭＳ Ｐゴシック" pitchFamily="34" charset="-128"/>
              </a:rPr>
              <a:t>http://service.re3data.org/search</a:t>
            </a:r>
            <a:endParaRPr lang="en-US" baseline="30000" dirty="0">
              <a:ea typeface="ＭＳ Ｐゴシック" pitchFamily="34" charset="-128"/>
            </a:endParaRPr>
          </a:p>
          <a:p>
            <a:pPr lvl="2">
              <a:buClr>
                <a:schemeClr val="accent1">
                  <a:lumMod val="75000"/>
                </a:schemeClr>
              </a:buClr>
              <a:buFont typeface="Courier New" pitchFamily="49" charset="0"/>
              <a:buChar char="o"/>
            </a:pPr>
            <a:endParaRPr lang="en-US" dirty="0" smtClean="0">
              <a:ea typeface="ＭＳ Ｐゴシック" pitchFamily="34" charset="-128"/>
            </a:endParaRPr>
          </a:p>
          <a:p>
            <a:pPr>
              <a:buNone/>
            </a:pPr>
            <a:endParaRPr lang="en-US" dirty="0" smtClean="0">
              <a:ea typeface="ＭＳ Ｐゴシック" pitchFamily="34" charset="-128"/>
            </a:endParaRPr>
          </a:p>
          <a:p>
            <a:pPr lvl="2">
              <a:buNone/>
            </a:pPr>
            <a:endParaRPr lang="en-US"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Making Data Sharable</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chemeClr val="accent1">
                  <a:lumMod val="75000"/>
                </a:schemeClr>
              </a:buClr>
            </a:pPr>
            <a:r>
              <a:rPr lang="en-US" dirty="0" smtClean="0">
                <a:ea typeface="ＭＳ Ｐゴシック" pitchFamily="34" charset="-128"/>
              </a:rPr>
              <a:t>Document and publish data using standards</a:t>
            </a:r>
          </a:p>
          <a:p>
            <a:pPr>
              <a:buClr>
                <a:schemeClr val="accent1">
                  <a:lumMod val="75000"/>
                </a:schemeClr>
              </a:buClr>
            </a:pPr>
            <a:r>
              <a:rPr lang="en-US" dirty="0" smtClean="0">
                <a:ea typeface="ＭＳ Ｐゴシック" pitchFamily="34" charset="-128"/>
              </a:rPr>
              <a:t>Promote data use via presentations and meetings</a:t>
            </a:r>
          </a:p>
          <a:p>
            <a:pPr>
              <a:buClr>
                <a:schemeClr val="accent1">
                  <a:lumMod val="75000"/>
                </a:schemeClr>
              </a:buClr>
            </a:pPr>
            <a:r>
              <a:rPr lang="en-US" dirty="0" smtClean="0">
                <a:ea typeface="ＭＳ Ｐゴシック" pitchFamily="34" charset="-128"/>
              </a:rPr>
              <a:t>Solicit feedback from data users and address identified issues</a:t>
            </a:r>
          </a:p>
          <a:p>
            <a:pPr>
              <a:buClr>
                <a:schemeClr val="accent1">
                  <a:lumMod val="75000"/>
                </a:schemeClr>
              </a:buClr>
            </a:pPr>
            <a:r>
              <a:rPr lang="en-US" dirty="0" smtClean="0">
                <a:ea typeface="ＭＳ Ｐゴシック" pitchFamily="34" charset="-128"/>
              </a:rPr>
              <a:t>Monitor publications and websites for data use and address misapplications</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Best Practices </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chemeClr val="accent1">
                  <a:lumMod val="75000"/>
                </a:schemeClr>
              </a:buClr>
              <a:buSzPct val="100000"/>
            </a:pPr>
            <a:r>
              <a:rPr lang="en-US" sz="1600" dirty="0" smtClean="0"/>
              <a:t>In 2003, a group of scientists from the National Institutes </a:t>
            </a:r>
          </a:p>
          <a:p>
            <a:pPr>
              <a:buNone/>
            </a:pPr>
            <a:r>
              <a:rPr lang="en-US" sz="1600" dirty="0" smtClean="0"/>
              <a:t>     of Health, the Food and Drug  Administration,  drug and </a:t>
            </a:r>
          </a:p>
          <a:p>
            <a:pPr>
              <a:buNone/>
            </a:pPr>
            <a:r>
              <a:rPr lang="en-US" sz="1600" dirty="0" smtClean="0"/>
              <a:t>     medical imaging industries,  universities, and nonprofit </a:t>
            </a:r>
          </a:p>
          <a:p>
            <a:pPr>
              <a:buNone/>
            </a:pPr>
            <a:r>
              <a:rPr lang="en-US" sz="1600" dirty="0" smtClean="0"/>
              <a:t>     groups joined in a  collaborative effort to find the </a:t>
            </a:r>
          </a:p>
          <a:p>
            <a:pPr>
              <a:buNone/>
            </a:pPr>
            <a:r>
              <a:rPr lang="en-US" sz="1600" dirty="0" smtClean="0"/>
              <a:t>     biological markers  that show the progression of  </a:t>
            </a:r>
          </a:p>
          <a:p>
            <a:pPr>
              <a:buNone/>
            </a:pPr>
            <a:r>
              <a:rPr lang="en-US" sz="1600" dirty="0" smtClean="0"/>
              <a:t>     Alzheimer’s disease in the human brain.       </a:t>
            </a:r>
            <a:r>
              <a:rPr lang="en-US" sz="1600" dirty="0" smtClean="0">
                <a:hlinkClick r:id="rId3" tooltip="In-depth reference and news articles about Alzheimer's Disease."/>
              </a:rPr>
              <a:t> </a:t>
            </a:r>
            <a:endParaRPr lang="en-US" sz="1600" dirty="0" smtClean="0"/>
          </a:p>
          <a:p>
            <a:pPr>
              <a:buClr>
                <a:schemeClr val="accent1">
                  <a:lumMod val="75000"/>
                </a:schemeClr>
              </a:buClr>
              <a:buSzPct val="100000"/>
            </a:pPr>
            <a:r>
              <a:rPr lang="en-US" sz="1600" dirty="0" smtClean="0"/>
              <a:t>The goal of this project was to do research on a  massive </a:t>
            </a:r>
          </a:p>
          <a:p>
            <a:pPr>
              <a:buNone/>
            </a:pPr>
            <a:r>
              <a:rPr lang="en-US" sz="1600" dirty="0" smtClean="0"/>
              <a:t>     scale that would involve sharing and making accessible all </a:t>
            </a:r>
          </a:p>
          <a:p>
            <a:pPr>
              <a:buNone/>
            </a:pPr>
            <a:r>
              <a:rPr lang="en-US" sz="1600" dirty="0" smtClean="0"/>
              <a:t>     the data uncovered to anyone in the world with a computer. </a:t>
            </a:r>
          </a:p>
          <a:p>
            <a:pPr>
              <a:buClr>
                <a:schemeClr val="accent1">
                  <a:lumMod val="75000"/>
                </a:schemeClr>
              </a:buClr>
              <a:buSzPct val="100000"/>
            </a:pPr>
            <a:r>
              <a:rPr lang="en-US" sz="1600" dirty="0" smtClean="0"/>
              <a:t>Dr. John </a:t>
            </a:r>
            <a:r>
              <a:rPr lang="en-US" sz="1600" dirty="0" err="1" smtClean="0"/>
              <a:t>Trojanowski</a:t>
            </a:r>
            <a:r>
              <a:rPr lang="en-US" sz="1600" dirty="0" smtClean="0"/>
              <a:t> an Alzheimer’s researcher at the </a:t>
            </a:r>
          </a:p>
          <a:p>
            <a:pPr>
              <a:buNone/>
            </a:pPr>
            <a:r>
              <a:rPr lang="en-US" sz="1600" dirty="0" smtClean="0"/>
              <a:t>     University of Pennsylvania stated,  “It’s not science the way </a:t>
            </a:r>
          </a:p>
          <a:p>
            <a:pPr>
              <a:buNone/>
            </a:pPr>
            <a:r>
              <a:rPr lang="en-US" sz="1600" dirty="0" smtClean="0"/>
              <a:t>     most of us have practiced it in our careers. But we all </a:t>
            </a:r>
          </a:p>
          <a:p>
            <a:pPr>
              <a:buNone/>
            </a:pPr>
            <a:r>
              <a:rPr lang="en-US" sz="1600" dirty="0" smtClean="0"/>
              <a:t>     realized that we would never get biomarkers unless all of </a:t>
            </a:r>
          </a:p>
          <a:p>
            <a:pPr>
              <a:buNone/>
            </a:pPr>
            <a:r>
              <a:rPr lang="en-US" sz="1600" dirty="0" smtClean="0"/>
              <a:t>     us parked our egos and intellectual-property noses outside the door and </a:t>
            </a:r>
          </a:p>
          <a:p>
            <a:pPr>
              <a:buNone/>
            </a:pPr>
            <a:r>
              <a:rPr lang="en-US" sz="1600" dirty="0" smtClean="0"/>
              <a:t>     agreed that all of our data would be made public immediately.” </a:t>
            </a:r>
          </a:p>
          <a:p>
            <a:pPr>
              <a:buClr>
                <a:schemeClr val="accent1">
                  <a:lumMod val="75000"/>
                </a:schemeClr>
              </a:buClr>
              <a:buSzPct val="100000"/>
            </a:pPr>
            <a:r>
              <a:rPr lang="en-US" sz="1600" dirty="0" smtClean="0">
                <a:solidFill>
                  <a:schemeClr val="bg2">
                    <a:lumMod val="50000"/>
                  </a:schemeClr>
                </a:solidFill>
                <a:hlinkClick r:id="rId4"/>
              </a:rPr>
              <a:t>http://www.nytimes.com/2010/08/13/health/research/13alzheimer.html</a:t>
            </a:r>
            <a:r>
              <a:rPr lang="en-US" sz="1600" dirty="0" smtClean="0">
                <a:solidFill>
                  <a:schemeClr val="bg2">
                    <a:lumMod val="50000"/>
                  </a:schemeClr>
                </a:solidFill>
              </a:rPr>
              <a:t> </a:t>
            </a:r>
          </a:p>
          <a:p>
            <a:pPr>
              <a:buClr>
                <a:srgbClr val="177F8A"/>
              </a:buClr>
              <a:buSzPct val="100000"/>
              <a:buNone/>
            </a:pPr>
            <a:endParaRPr lang="en-US" sz="1600" dirty="0" smtClean="0">
              <a:ea typeface="ＭＳ Ｐゴシック" pitchFamily="34" charset="-128"/>
            </a:endParaRPr>
          </a:p>
          <a:p>
            <a:pPr>
              <a:buFont typeface="Arial" pitchFamily="34" charset="0"/>
              <a:buChar char="•"/>
            </a:pPr>
            <a:endParaRPr lang="en-US" sz="16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Data in Real Life</a:t>
            </a:r>
          </a:p>
        </p:txBody>
      </p:sp>
      <p:pic>
        <p:nvPicPr>
          <p:cNvPr id="5123" name="Picture 3"/>
          <p:cNvPicPr>
            <a:picLocks noChangeAspect="1" noChangeArrowheads="1"/>
          </p:cNvPicPr>
          <p:nvPr/>
        </p:nvPicPr>
        <p:blipFill>
          <a:blip r:embed="rId5"/>
          <a:srcRect/>
          <a:stretch>
            <a:fillRect/>
          </a:stretch>
        </p:blipFill>
        <p:spPr bwMode="auto">
          <a:xfrm>
            <a:off x="6261538" y="1442533"/>
            <a:ext cx="1981200" cy="2832100"/>
          </a:xfrm>
          <a:prstGeom prst="rect">
            <a:avLst/>
          </a:prstGeom>
          <a:noFill/>
          <a:ln w="9525">
            <a:noFill/>
            <a:miter lim="800000"/>
            <a:headEnd/>
            <a:tailEnd/>
          </a:ln>
        </p:spPr>
      </p:pic>
      <p:sp>
        <p:nvSpPr>
          <p:cNvPr id="7" name="TextBox 6"/>
          <p:cNvSpPr txBox="1"/>
          <p:nvPr/>
        </p:nvSpPr>
        <p:spPr>
          <a:xfrm rot="16200000">
            <a:off x="6982005" y="2910066"/>
            <a:ext cx="2676102" cy="230833"/>
          </a:xfrm>
          <a:prstGeom prst="rect">
            <a:avLst/>
          </a:prstGeom>
          <a:noFill/>
        </p:spPr>
        <p:txBody>
          <a:bodyPr wrap="square" rtlCol="0">
            <a:spAutoFit/>
          </a:bodyPr>
          <a:lstStyle/>
          <a:p>
            <a:r>
              <a:rPr lang="en-US" sz="900" dirty="0" smtClean="0">
                <a:solidFill>
                  <a:schemeClr val="bg1">
                    <a:lumMod val="75000"/>
                  </a:schemeClr>
                </a:solidFill>
              </a:rPr>
              <a:t>CC image by Andrew </a:t>
            </a:r>
            <a:r>
              <a:rPr lang="en-US" sz="900" dirty="0" err="1" smtClean="0">
                <a:solidFill>
                  <a:schemeClr val="bg1">
                    <a:lumMod val="75000"/>
                  </a:schemeClr>
                </a:solidFill>
              </a:rPr>
              <a:t>Mccluskey</a:t>
            </a:r>
            <a:r>
              <a:rPr lang="en-US" sz="900" dirty="0" smtClean="0">
                <a:solidFill>
                  <a:schemeClr val="bg1">
                    <a:lumMod val="75000"/>
                  </a:schemeClr>
                </a:solidFill>
              </a:rPr>
              <a:t> on </a:t>
            </a:r>
            <a:r>
              <a:rPr lang="en-US" sz="900" dirty="0" err="1" smtClean="0">
                <a:solidFill>
                  <a:schemeClr val="bg1">
                    <a:lumMod val="75000"/>
                  </a:schemeClr>
                </a:solidFill>
              </a:rPr>
              <a:t>Flickr</a:t>
            </a:r>
            <a:endParaRPr lang="en-US" sz="900" dirty="0">
              <a:solidFill>
                <a:schemeClr val="bg1">
                  <a:lumMod val="75000"/>
                </a:schemeClr>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chemeClr val="accent1">
                  <a:lumMod val="75000"/>
                </a:schemeClr>
              </a:buClr>
            </a:pPr>
            <a:r>
              <a:rPr lang="en-US" dirty="0" smtClean="0">
                <a:ea typeface="ＭＳ Ｐゴシック" pitchFamily="34" charset="-128"/>
              </a:rPr>
              <a:t>Data sharing adds value to the data</a:t>
            </a:r>
          </a:p>
          <a:p>
            <a:pPr>
              <a:buClr>
                <a:schemeClr val="accent1">
                  <a:lumMod val="75000"/>
                </a:schemeClr>
              </a:buClr>
            </a:pPr>
            <a:r>
              <a:rPr lang="en-US" dirty="0" smtClean="0">
                <a:ea typeface="ＭＳ Ｐゴシック" pitchFamily="34" charset="-128"/>
              </a:rPr>
              <a:t>It is the responsibility of the researcher to share their data</a:t>
            </a:r>
          </a:p>
          <a:p>
            <a:pPr>
              <a:buClr>
                <a:schemeClr val="accent1">
                  <a:lumMod val="75000"/>
                </a:schemeClr>
              </a:buClr>
            </a:pPr>
            <a:r>
              <a:rPr lang="en-US" dirty="0" smtClean="0">
                <a:ea typeface="ＭＳ Ｐゴシック" pitchFamily="34" charset="-128"/>
              </a:rPr>
              <a:t>Metadata supports data accountability, liability, and usability</a:t>
            </a:r>
          </a:p>
          <a:p>
            <a:pPr>
              <a:buClr>
                <a:schemeClr val="accent1">
                  <a:lumMod val="75000"/>
                </a:schemeClr>
              </a:buClr>
            </a:pPr>
            <a:r>
              <a:rPr lang="en-US" dirty="0" smtClean="0">
                <a:ea typeface="ＭＳ Ｐゴシック" pitchFamily="34" charset="-128"/>
              </a:rPr>
              <a:t>Sponsors expect, some require, data to be shared</a:t>
            </a:r>
          </a:p>
          <a:p>
            <a:pPr>
              <a:buClr>
                <a:schemeClr val="accent1">
                  <a:lumMod val="75000"/>
                </a:schemeClr>
              </a:buClr>
            </a:pPr>
            <a:r>
              <a:rPr lang="en-US" dirty="0" smtClean="0">
                <a:ea typeface="ＭＳ Ｐゴシック" pitchFamily="34" charset="-128"/>
              </a:rPr>
              <a:t>Data sharing is essential to the advancement of science</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Summary</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566928" indent="-457200">
              <a:buClr>
                <a:schemeClr val="accent1">
                  <a:lumMod val="75000"/>
                </a:schemeClr>
              </a:buClr>
              <a:buFont typeface="+mj-lt"/>
              <a:buAutoNum type="arabicPeriod"/>
            </a:pPr>
            <a:r>
              <a:rPr lang="en-US" sz="1800" dirty="0" smtClean="0"/>
              <a:t>Inter-university Consortium for Political and Social Research (ICPSR), </a:t>
            </a:r>
            <a:r>
              <a:rPr lang="en-US" sz="1800" i="1" dirty="0" smtClean="0"/>
              <a:t>ICPSR Guide to Data Preparation and Archiving: Best Practice Throughout the Data Life Cycle</a:t>
            </a:r>
            <a:r>
              <a:rPr lang="en-US" sz="1800" dirty="0" smtClean="0"/>
              <a:t> (ICPSR, 2009; </a:t>
            </a:r>
            <a:r>
              <a:rPr lang="en-US" sz="1800" dirty="0" smtClean="0">
                <a:hlinkClick r:id="rId3"/>
              </a:rPr>
              <a:t>http://www.icpsr.umich.edu/files/ICPSR/access/dataprep.pdf</a:t>
            </a:r>
            <a:r>
              <a:rPr lang="en-US" sz="1800" dirty="0" smtClean="0"/>
              <a:t>). [4th Edition]</a:t>
            </a:r>
          </a:p>
          <a:p>
            <a:pPr marL="571500" indent="-514350">
              <a:buClr>
                <a:schemeClr val="accent1">
                  <a:lumMod val="75000"/>
                </a:schemeClr>
              </a:buClr>
              <a:buFont typeface="+mj-lt"/>
              <a:buAutoNum type="arabicPeriod"/>
            </a:pPr>
            <a:r>
              <a:rPr lang="en-US" sz="1800" dirty="0" smtClean="0"/>
              <a:t>Australian Bureau of Statistics - National Statistical Service (ABS-NSS), </a:t>
            </a:r>
            <a:r>
              <a:rPr lang="en-US" sz="1800" i="1" dirty="0" smtClean="0"/>
              <a:t>A good practice guide to sharing your data with others</a:t>
            </a:r>
            <a:r>
              <a:rPr lang="en-US" sz="1800" dirty="0" smtClean="0"/>
              <a:t> (ABS-NSS, 2009; </a:t>
            </a:r>
            <a:r>
              <a:rPr lang="en-US" sz="1800" u="sng" dirty="0" smtClean="0">
                <a:hlinkClick r:id="rId4"/>
              </a:rPr>
              <a:t>http://www.nss.gov.au/nss/home.nsf/NSS/E6C05AE57C80D737CA25761D002FD676?opendocument</a:t>
            </a:r>
            <a:r>
              <a:rPr lang="en-US" sz="1800" dirty="0" smtClean="0"/>
              <a:t>). [</a:t>
            </a:r>
            <a:r>
              <a:rPr lang="en-US" sz="1800" dirty="0" err="1" smtClean="0"/>
              <a:t>Vers</a:t>
            </a:r>
            <a:r>
              <a:rPr lang="en-US" sz="1800" dirty="0" smtClean="0"/>
              <a:t>. 1]</a:t>
            </a:r>
          </a:p>
          <a:p>
            <a:pPr marL="571500" indent="-514350">
              <a:buClr>
                <a:schemeClr val="accent1">
                  <a:lumMod val="75000"/>
                </a:schemeClr>
              </a:buClr>
              <a:buFont typeface="+mj-lt"/>
              <a:buAutoNum type="arabicPeriod"/>
            </a:pPr>
            <a:r>
              <a:rPr lang="en-US" sz="1800" dirty="0" smtClean="0"/>
              <a:t>H.A. </a:t>
            </a:r>
            <a:r>
              <a:rPr lang="en-US" sz="1800" dirty="0" err="1" smtClean="0"/>
              <a:t>Piwowar</a:t>
            </a:r>
            <a:r>
              <a:rPr lang="en-US" sz="1800" dirty="0" smtClean="0"/>
              <a:t>, A new task for NSF reviewers:  Recognizing the value of data reuse. </a:t>
            </a:r>
            <a:r>
              <a:rPr lang="en-US" sz="1800" i="1" dirty="0" err="1" smtClean="0"/>
              <a:t>ResearchRemix</a:t>
            </a:r>
            <a:r>
              <a:rPr lang="en-US" sz="1800" i="1" dirty="0" smtClean="0"/>
              <a:t> </a:t>
            </a:r>
            <a:r>
              <a:rPr lang="en-US" sz="1800" dirty="0" err="1" smtClean="0"/>
              <a:t>vers</a:t>
            </a:r>
            <a:r>
              <a:rPr lang="en-US" sz="1800" dirty="0" smtClean="0"/>
              <a:t>. May 28, 2011 (</a:t>
            </a:r>
            <a:r>
              <a:rPr lang="en-US" sz="1800" dirty="0" smtClean="0">
                <a:hlinkClick r:id="rId5"/>
              </a:rPr>
              <a:t>http://researchremix.wordpress.com/2011/05/28/dear-nsf-reviewers/</a:t>
            </a:r>
            <a:r>
              <a:rPr lang="en-US" sz="1800" dirty="0" smtClean="0"/>
              <a:t>).  [blog posting of draft]</a:t>
            </a:r>
          </a:p>
          <a:p>
            <a:pPr marL="571500" indent="-514350">
              <a:buClr>
                <a:schemeClr val="accent1">
                  <a:lumMod val="75000"/>
                </a:schemeClr>
              </a:buClr>
              <a:buFont typeface="+mj-lt"/>
              <a:buAutoNum type="arabicPeriod"/>
            </a:pPr>
            <a:r>
              <a:rPr lang="en-US" sz="1800" dirty="0" smtClean="0"/>
              <a:t>H.A. </a:t>
            </a:r>
            <a:r>
              <a:rPr lang="en-US" sz="1800" dirty="0" err="1" smtClean="0"/>
              <a:t>Piwowar</a:t>
            </a:r>
            <a:r>
              <a:rPr lang="en-US" sz="1800" dirty="0" smtClean="0"/>
              <a:t>, M.J. </a:t>
            </a:r>
            <a:r>
              <a:rPr lang="en-US" sz="1800" dirty="0" err="1" smtClean="0"/>
              <a:t>Becich</a:t>
            </a:r>
            <a:r>
              <a:rPr lang="en-US" sz="1800" dirty="0" smtClean="0"/>
              <a:t>, H. </a:t>
            </a:r>
            <a:r>
              <a:rPr lang="en-US" sz="1800" dirty="0" err="1" smtClean="0"/>
              <a:t>Bilofsky</a:t>
            </a:r>
            <a:r>
              <a:rPr lang="en-US" sz="1800" dirty="0" smtClean="0"/>
              <a:t>, R.S. Crowley, Towards a Data Sharing Culture: Recommendations for Leadership from Academic Health Centers. </a:t>
            </a:r>
            <a:r>
              <a:rPr lang="en-US" sz="1800" i="1" dirty="0" err="1" smtClean="0"/>
              <a:t>PLoS</a:t>
            </a:r>
            <a:r>
              <a:rPr lang="en-US" sz="1800" i="1" dirty="0" smtClean="0"/>
              <a:t> Med. </a:t>
            </a:r>
            <a:r>
              <a:rPr lang="en-US" sz="1800" b="1" dirty="0" smtClean="0"/>
              <a:t>5(9)</a:t>
            </a:r>
            <a:r>
              <a:rPr lang="en-US" sz="1800" dirty="0" smtClean="0"/>
              <a:t>, e183 (2008), doi:10.1371/journal.pmed.0050183. [on behalf of the </a:t>
            </a:r>
            <a:r>
              <a:rPr lang="en-US" sz="1800" dirty="0" err="1" smtClean="0"/>
              <a:t>caBIG</a:t>
            </a:r>
            <a:r>
              <a:rPr lang="en-US" sz="1800" dirty="0" smtClean="0"/>
              <a:t> Data Sharing and Intellectual Capital Workspace]</a:t>
            </a:r>
          </a:p>
          <a:p>
            <a:pPr>
              <a:buClr>
                <a:srgbClr val="177F8A"/>
              </a:buClr>
              <a:buSzPct val="100000"/>
              <a:buNone/>
            </a:pPr>
            <a:endParaRPr lang="en-US" sz="1800" dirty="0" smtClean="0">
              <a:ea typeface="ＭＳ Ｐゴシック" pitchFamily="34" charset="-128"/>
            </a:endParaRPr>
          </a:p>
          <a:p>
            <a:pPr>
              <a:buFont typeface="Arial" pitchFamily="34" charset="0"/>
              <a:buChar char="•"/>
            </a:pPr>
            <a:endParaRPr lang="en-US" sz="18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References</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571500" indent="-514350">
              <a:buClr>
                <a:schemeClr val="accent1">
                  <a:lumMod val="75000"/>
                </a:schemeClr>
              </a:buClr>
              <a:buFont typeface="+mj-lt"/>
              <a:buAutoNum type="arabicPeriod" startAt="5"/>
            </a:pPr>
            <a:r>
              <a:rPr lang="en-US" sz="1800" dirty="0" smtClean="0"/>
              <a:t>J.L. Teeters, K.D. Harris, K.J. </a:t>
            </a:r>
            <a:r>
              <a:rPr lang="en-US" sz="1800" dirty="0" err="1" smtClean="0"/>
              <a:t>Millman</a:t>
            </a:r>
            <a:r>
              <a:rPr lang="en-US" sz="1800" dirty="0" smtClean="0"/>
              <a:t>, B.A. </a:t>
            </a:r>
            <a:r>
              <a:rPr lang="en-US" sz="1800" dirty="0" err="1" smtClean="0"/>
              <a:t>Olshausen</a:t>
            </a:r>
            <a:r>
              <a:rPr lang="en-US" sz="1800" dirty="0" smtClean="0"/>
              <a:t>, F.T. </a:t>
            </a:r>
            <a:r>
              <a:rPr lang="en-US" sz="1800" dirty="0" err="1" smtClean="0"/>
              <a:t>Sommer</a:t>
            </a:r>
            <a:r>
              <a:rPr lang="en-US" sz="1800" dirty="0" smtClean="0"/>
              <a:t>, Data Sharing for Computational Neuroscience. </a:t>
            </a:r>
            <a:r>
              <a:rPr lang="en-US" sz="1800" i="1" dirty="0" err="1" smtClean="0"/>
              <a:t>Neuroinform</a:t>
            </a:r>
            <a:r>
              <a:rPr lang="en-US" sz="1800" dirty="0" smtClean="0"/>
              <a:t> (2008), DOI 10.1007s12021-008-9009-y. [</a:t>
            </a:r>
            <a:r>
              <a:rPr lang="en-US" sz="1800" u="sng" dirty="0" smtClean="0">
                <a:hlinkClick r:id="rId3"/>
              </a:rPr>
              <a:t>http://redwood.berkeley.edu/fsommer/papers/teetersetal08.pdf</a:t>
            </a:r>
            <a:r>
              <a:rPr lang="en-US" sz="1800" dirty="0" smtClean="0"/>
              <a:t>]</a:t>
            </a:r>
          </a:p>
          <a:p>
            <a:pPr marL="571500" indent="-514350">
              <a:buClr>
                <a:schemeClr val="accent1">
                  <a:lumMod val="75000"/>
                </a:schemeClr>
              </a:buClr>
              <a:buFont typeface="+mj-lt"/>
              <a:buAutoNum type="arabicPeriod" startAt="5"/>
            </a:pPr>
            <a:r>
              <a:rPr lang="en-US" sz="1800" dirty="0" smtClean="0"/>
              <a:t>National Institute of Health (NIH) “NIH Data Sharing Policy and Implementation Guidelines” (NIH, Washington D.C., 2003, </a:t>
            </a:r>
            <a:r>
              <a:rPr lang="en-US" sz="1800" dirty="0" smtClean="0">
                <a:hlinkClick r:id="rId4"/>
              </a:rPr>
              <a:t>http://grants.nih.gov/grants/policy/data_sharing/data_sharing_guidance.htm</a:t>
            </a:r>
            <a:r>
              <a:rPr lang="en-US" sz="1800" dirty="0" smtClean="0"/>
              <a:t>). </a:t>
            </a:r>
          </a:p>
          <a:p>
            <a:pPr marL="571500" indent="-514350">
              <a:buClr>
                <a:schemeClr val="accent1">
                  <a:lumMod val="75000"/>
                </a:schemeClr>
              </a:buClr>
              <a:buFont typeface="+mj-lt"/>
              <a:buAutoNum type="arabicPeriod" startAt="5"/>
            </a:pPr>
            <a:r>
              <a:rPr lang="en-US" sz="1800" dirty="0" smtClean="0"/>
              <a:t>R. </a:t>
            </a:r>
            <a:r>
              <a:rPr lang="en-US" sz="1800" dirty="0" err="1" smtClean="0"/>
              <a:t>Geambasu</a:t>
            </a:r>
            <a:r>
              <a:rPr lang="en-US" sz="1800" dirty="0" smtClean="0"/>
              <a:t>, S.D. Gribble, H. M. Levy, "</a:t>
            </a:r>
            <a:r>
              <a:rPr lang="en-US" sz="1800" dirty="0" err="1" smtClean="0"/>
              <a:t>CloudViews</a:t>
            </a:r>
            <a:r>
              <a:rPr lang="en-US" sz="1800" dirty="0" smtClean="0"/>
              <a:t>: Communal Data Sharing in Public Clouds" In </a:t>
            </a:r>
            <a:r>
              <a:rPr lang="en-US" sz="1800" i="1" dirty="0" smtClean="0"/>
              <a:t>Proceedings of the </a:t>
            </a:r>
            <a:r>
              <a:rPr lang="en-US" sz="1800" i="1" u="sng" dirty="0" smtClean="0">
                <a:hlinkClick r:id="rId5"/>
              </a:rPr>
              <a:t>First USENIX Workshop on Hot Topics in Cloud Computing (</a:t>
            </a:r>
            <a:r>
              <a:rPr lang="en-US" sz="1800" i="1" u="sng" dirty="0" err="1" smtClean="0">
                <a:hlinkClick r:id="rId5"/>
              </a:rPr>
              <a:t>HotCloud</a:t>
            </a:r>
            <a:r>
              <a:rPr lang="en-US" sz="1800" i="1" u="sng" dirty="0" smtClean="0">
                <a:hlinkClick r:id="rId5"/>
              </a:rPr>
              <a:t>)</a:t>
            </a:r>
            <a:r>
              <a:rPr lang="en-US" sz="1800" dirty="0" smtClean="0"/>
              <a:t>, San Diego, USA, June 2009. [Paper: </a:t>
            </a:r>
            <a:r>
              <a:rPr lang="en-US" sz="1800" u="sng" dirty="0" smtClean="0">
                <a:hlinkClick r:id="rId6"/>
              </a:rPr>
              <a:t>PDF</a:t>
            </a:r>
            <a:r>
              <a:rPr lang="en-US" sz="1800" dirty="0" smtClean="0"/>
              <a:t>; Presentation: </a:t>
            </a:r>
            <a:r>
              <a:rPr lang="en-US" sz="1800" u="sng" dirty="0" smtClean="0">
                <a:hlinkClick r:id="rId7"/>
              </a:rPr>
              <a:t>PPT</a:t>
            </a:r>
            <a:r>
              <a:rPr lang="en-US" sz="1800" dirty="0" smtClean="0"/>
              <a:t>, </a:t>
            </a:r>
            <a:r>
              <a:rPr lang="en-US" sz="1800" u="sng" dirty="0" smtClean="0">
                <a:hlinkClick r:id="rId8"/>
              </a:rPr>
              <a:t>PDF</a:t>
            </a:r>
            <a:r>
              <a:rPr lang="en-US" sz="1800" dirty="0" smtClean="0"/>
              <a:t>] </a:t>
            </a:r>
          </a:p>
          <a:p>
            <a:pPr marL="571500" indent="-514350">
              <a:buClr>
                <a:schemeClr val="accent1">
                  <a:lumMod val="75000"/>
                </a:schemeClr>
              </a:buClr>
              <a:buFont typeface="+mj-lt"/>
              <a:buAutoNum type="arabicPeriod" startAt="5"/>
            </a:pPr>
            <a:r>
              <a:rPr lang="en-US" sz="1800" dirty="0" smtClean="0"/>
              <a:t>J. </a:t>
            </a:r>
            <a:r>
              <a:rPr lang="en-US" sz="1800" dirty="0" err="1" smtClean="0"/>
              <a:t>Niu</a:t>
            </a:r>
            <a:r>
              <a:rPr lang="en-US" sz="1800" dirty="0" smtClean="0"/>
              <a:t>, “Reward and Punishment Mechanisms for Research Data Sharing”. </a:t>
            </a:r>
            <a:r>
              <a:rPr lang="en-US" sz="1800" i="1" dirty="0" smtClean="0"/>
              <a:t>IASSIST Quarterly</a:t>
            </a:r>
            <a:r>
              <a:rPr lang="en-US" sz="1800" dirty="0" smtClean="0"/>
              <a:t>, Winter (2006).</a:t>
            </a:r>
          </a:p>
          <a:p>
            <a:pPr>
              <a:buClr>
                <a:srgbClr val="177F8A"/>
              </a:buClr>
              <a:buSzPct val="100000"/>
              <a:buNone/>
            </a:pPr>
            <a:endParaRPr lang="en-US" sz="1800" dirty="0" smtClean="0">
              <a:ea typeface="ＭＳ Ｐゴシック" pitchFamily="34" charset="-128"/>
            </a:endParaRPr>
          </a:p>
          <a:p>
            <a:pPr>
              <a:buFont typeface="Arial" pitchFamily="34" charset="0"/>
              <a:buChar char="•"/>
            </a:pPr>
            <a:endParaRPr lang="en-US" sz="18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References</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smtClean="0">
                <a:ea typeface="ＭＳ Ｐゴシック" pitchFamily="34" charset="-128"/>
              </a:rPr>
              <a:t>After completing this lesson, the participant will be able to: </a:t>
            </a:r>
          </a:p>
          <a:p>
            <a:pPr lvl="1">
              <a:buClr>
                <a:srgbClr val="177F8A"/>
              </a:buClr>
              <a:buSzPct val="90000"/>
              <a:buFont typeface="Courier New" pitchFamily="49" charset="0"/>
              <a:buChar char="o"/>
            </a:pPr>
            <a:r>
              <a:rPr lang="en-US" dirty="0" smtClean="0">
                <a:ea typeface="ＭＳ Ｐゴシック" pitchFamily="34" charset="-128"/>
              </a:rPr>
              <a:t>discuss data sharing considerations within the data life cycle</a:t>
            </a:r>
          </a:p>
          <a:p>
            <a:pPr lvl="1">
              <a:buClr>
                <a:srgbClr val="177F8A"/>
              </a:buClr>
              <a:buSzPct val="90000"/>
              <a:buFont typeface="Courier New" pitchFamily="49" charset="0"/>
              <a:buChar char="o"/>
            </a:pPr>
            <a:r>
              <a:rPr lang="en-US" dirty="0" smtClean="0">
                <a:ea typeface="ＭＳ Ｐゴシック" pitchFamily="34" charset="-128"/>
              </a:rPr>
              <a:t>recognize the benefits of sharing scientific data</a:t>
            </a:r>
          </a:p>
          <a:p>
            <a:pPr lvl="1">
              <a:buClr>
                <a:srgbClr val="177F8A"/>
              </a:buClr>
              <a:buSzPct val="90000"/>
              <a:buFont typeface="Courier New" pitchFamily="49" charset="0"/>
              <a:buChar char="o"/>
            </a:pPr>
            <a:r>
              <a:rPr lang="en-US" dirty="0" smtClean="0">
                <a:ea typeface="ＭＳ Ｐゴシック" pitchFamily="34" charset="-128"/>
              </a:rPr>
              <a:t>address concerns about sharing data</a:t>
            </a:r>
          </a:p>
          <a:p>
            <a:pPr lvl="1">
              <a:buClr>
                <a:srgbClr val="177F8A"/>
              </a:buClr>
              <a:buSzPct val="90000"/>
              <a:buFont typeface="Courier New" pitchFamily="49" charset="0"/>
              <a:buChar char="o"/>
            </a:pPr>
            <a:r>
              <a:rPr lang="en-US" dirty="0" smtClean="0">
                <a:ea typeface="ＭＳ Ｐゴシック" pitchFamily="34" charset="-128"/>
              </a:rPr>
              <a:t>outline a process for making data sharable</a:t>
            </a:r>
          </a:p>
          <a:p>
            <a:pPr lvl="1">
              <a:buClr>
                <a:srgbClr val="177F8A"/>
              </a:buClr>
              <a:buSzPct val="90000"/>
              <a:buFont typeface="Courier New" pitchFamily="49" charset="0"/>
              <a:buChar char="o"/>
            </a:pPr>
            <a:r>
              <a:rPr lang="en-US" dirty="0" smtClean="0">
                <a:ea typeface="ＭＳ Ｐゴシック" pitchFamily="34" charset="-128"/>
              </a:rPr>
              <a:t>identify mechanisms for sharing data</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Learning Objectives</a:t>
            </a:r>
          </a:p>
        </p:txBody>
      </p:sp>
      <p:sp>
        <p:nvSpPr>
          <p:cNvPr id="4" name="TextBox 3"/>
          <p:cNvSpPr txBox="1"/>
          <p:nvPr/>
        </p:nvSpPr>
        <p:spPr>
          <a:xfrm rot="16200000">
            <a:off x="5031184" y="4467994"/>
            <a:ext cx="2676103" cy="230833"/>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PictureYouth</a:t>
            </a:r>
            <a:r>
              <a:rPr lang="en-US" sz="900" dirty="0" smtClean="0">
                <a:solidFill>
                  <a:schemeClr val="bg1">
                    <a:lumMod val="75000"/>
                  </a:schemeClr>
                </a:solidFill>
              </a:rPr>
              <a:t>  on </a:t>
            </a:r>
            <a:r>
              <a:rPr lang="en-US" sz="900" dirty="0" err="1" smtClean="0">
                <a:solidFill>
                  <a:schemeClr val="bg1">
                    <a:lumMod val="75000"/>
                  </a:schemeClr>
                </a:solidFill>
              </a:rPr>
              <a:t>Flickr</a:t>
            </a:r>
            <a:endParaRPr lang="en-US" sz="900" dirty="0">
              <a:solidFill>
                <a:schemeClr val="bg1">
                  <a:lumMod val="75000"/>
                </a:schemeClr>
              </a:solidFill>
            </a:endParaRPr>
          </a:p>
        </p:txBody>
      </p:sp>
      <p:pic>
        <p:nvPicPr>
          <p:cNvPr id="5" name="Picture 2" descr="C:\Users\Quercus2\Desktop\5868477998_2979be7f52_m.jpg"/>
          <p:cNvPicPr>
            <a:picLocks noChangeAspect="1" noChangeArrowheads="1"/>
          </p:cNvPicPr>
          <p:nvPr/>
        </p:nvPicPr>
        <p:blipFill>
          <a:blip r:embed="rId3"/>
          <a:srcRect/>
          <a:stretch>
            <a:fillRect/>
          </a:stretch>
        </p:blipFill>
        <p:spPr bwMode="auto">
          <a:xfrm>
            <a:off x="3205819" y="3508462"/>
            <a:ext cx="3048000" cy="2413000"/>
          </a:xfrm>
          <a:prstGeom prst="rect">
            <a:avLst/>
          </a:prstGeom>
          <a:noFill/>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512064" indent="-514350">
              <a:spcBef>
                <a:spcPct val="0"/>
              </a:spcBef>
              <a:buClr>
                <a:schemeClr val="accent1">
                  <a:lumMod val="75000"/>
                </a:schemeClr>
              </a:buClr>
              <a:buFont typeface="+mj-lt"/>
              <a:buAutoNum type="arabicPeriod" startAt="9"/>
            </a:pPr>
            <a:r>
              <a:rPr lang="en-US" sz="1800" dirty="0" smtClean="0"/>
              <a:t>C.L. </a:t>
            </a:r>
            <a:r>
              <a:rPr lang="en-US" sz="1800" dirty="0" err="1" smtClean="0"/>
              <a:t>Borgman</a:t>
            </a:r>
            <a:r>
              <a:rPr lang="en-US" sz="1800" dirty="0" smtClean="0"/>
              <a:t>, “Research Data: Who will share what, with whom, when, and why?”</a:t>
            </a:r>
            <a:r>
              <a:rPr lang="en-US" sz="1800" i="1" dirty="0" smtClean="0"/>
              <a:t> </a:t>
            </a:r>
            <a:r>
              <a:rPr lang="en-US" sz="1800" dirty="0" smtClean="0"/>
              <a:t>in </a:t>
            </a:r>
            <a:r>
              <a:rPr lang="en-US" sz="1800" i="1" dirty="0" smtClean="0"/>
              <a:t>Proceedings of the China-North American Library Conference</a:t>
            </a:r>
            <a:r>
              <a:rPr lang="en-US" sz="1800" dirty="0" smtClean="0"/>
              <a:t>, Beijing , September 2010 (</a:t>
            </a:r>
            <a:r>
              <a:rPr lang="en-US" sz="1800" dirty="0" smtClean="0">
                <a:hlinkClick r:id="rId3"/>
              </a:rPr>
              <a:t>http://works.bepress.com/borgman/238/</a:t>
            </a:r>
            <a:r>
              <a:rPr lang="en-US" sz="1800" dirty="0" smtClean="0"/>
              <a:t>).</a:t>
            </a:r>
          </a:p>
          <a:p>
            <a:pPr>
              <a:buClr>
                <a:srgbClr val="177F8A"/>
              </a:buClr>
              <a:buSzPct val="100000"/>
              <a:buNone/>
            </a:pPr>
            <a:endParaRPr lang="en-US" sz="1800" dirty="0" smtClean="0">
              <a:ea typeface="ＭＳ Ｐゴシック" pitchFamily="34" charset="-128"/>
            </a:endParaRPr>
          </a:p>
          <a:p>
            <a:pPr>
              <a:buFont typeface="Arial" pitchFamily="34" charset="0"/>
              <a:buChar char="•"/>
            </a:pPr>
            <a:endParaRPr lang="en-US" sz="18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References</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a:xfrm>
            <a:off x="457200" y="321734"/>
            <a:ext cx="8229600" cy="5685558"/>
          </a:xfrm>
        </p:spPr>
        <p:txBody>
          <a:bodyPr/>
          <a:lstStyle/>
          <a:p>
            <a:pPr marL="109728" indent="0">
              <a:buNone/>
            </a:pPr>
            <a:r>
              <a:rPr lang="en-US" dirty="0" smtClean="0"/>
              <a:t>The full slide deck may be downloaded from:</a:t>
            </a:r>
          </a:p>
          <a:p>
            <a:pPr marL="109728" indent="0">
              <a:buNone/>
            </a:pPr>
            <a:r>
              <a:rPr lang="en-US" dirty="0"/>
              <a:t>http://</a:t>
            </a:r>
            <a:r>
              <a:rPr lang="en-US" dirty="0" err="1"/>
              <a:t>www.dataone.org</a:t>
            </a:r>
            <a:r>
              <a:rPr lang="en-US" dirty="0"/>
              <a:t>/education-</a:t>
            </a:r>
            <a:r>
              <a:rPr lang="en-US" dirty="0" smtClean="0"/>
              <a:t>modules</a:t>
            </a:r>
          </a:p>
          <a:p>
            <a:pPr marL="109728" indent="0">
              <a:buNone/>
            </a:pPr>
            <a:endParaRPr lang="en-US" dirty="0"/>
          </a:p>
          <a:p>
            <a:pPr marL="109728" indent="0">
              <a:buNone/>
            </a:pPr>
            <a:r>
              <a:rPr lang="en-US" dirty="0" smtClean="0"/>
              <a:t>Suggested citation:</a:t>
            </a:r>
          </a:p>
          <a:p>
            <a:pPr marL="109728" indent="0">
              <a:buNone/>
            </a:pPr>
            <a:r>
              <a:rPr lang="en-US" dirty="0" err="1" smtClean="0"/>
              <a:t>DataONE</a:t>
            </a:r>
            <a:r>
              <a:rPr lang="en-US" dirty="0" smtClean="0"/>
              <a:t> Education Module:</a:t>
            </a:r>
            <a:r>
              <a:rPr lang="en-US" dirty="0"/>
              <a:t> </a:t>
            </a:r>
            <a:r>
              <a:rPr lang="en-US" dirty="0" smtClean="0"/>
              <a:t>Data Sharing. </a:t>
            </a:r>
            <a:r>
              <a:rPr lang="en-US" dirty="0" err="1"/>
              <a:t>DataONE</a:t>
            </a:r>
            <a:r>
              <a:rPr lang="en-US" dirty="0"/>
              <a:t>. Retrieved </a:t>
            </a:r>
            <a:r>
              <a:rPr lang="en-US" dirty="0" smtClean="0"/>
              <a:t>Nov12</a:t>
            </a:r>
            <a:r>
              <a:rPr lang="en-US" dirty="0"/>
              <a:t>, 2012. </a:t>
            </a:r>
            <a:r>
              <a:rPr lang="en-US" dirty="0" smtClean="0"/>
              <a:t>From http</a:t>
            </a:r>
            <a:r>
              <a:rPr lang="en-US" dirty="0"/>
              <a:t>://www.dataone.org/sites/all/documents</a:t>
            </a:r>
            <a:r>
              <a:rPr lang="en-US"/>
              <a:t>/</a:t>
            </a:r>
            <a:r>
              <a:rPr lang="en-US" smtClean="0"/>
              <a:t>L02_DataSharing.pptx </a:t>
            </a:r>
            <a:endParaRPr lang="en-US" dirty="0"/>
          </a:p>
          <a:p>
            <a:pPr marL="109728" indent="0">
              <a:buNone/>
            </a:pPr>
            <a:endParaRPr lang="en-US" dirty="0" smtClean="0"/>
          </a:p>
          <a:p>
            <a:pPr marL="109728" indent="0">
              <a:buNone/>
            </a:pPr>
            <a:r>
              <a:rPr lang="en-US" dirty="0" smtClean="0"/>
              <a:t>Copyright license information:</a:t>
            </a:r>
          </a:p>
          <a:p>
            <a:pPr marL="1651000" indent="0">
              <a:buNone/>
            </a:pPr>
            <a:r>
              <a:rPr lang="en-US" dirty="0" smtClean="0"/>
              <a:t>No rights reserved; you may enhance and reuse for your own purposes.  We do ask that you provide appropriate citation and attribution to </a:t>
            </a:r>
            <a:r>
              <a:rPr lang="en-US" dirty="0" err="1" smtClean="0"/>
              <a:t>DataONE</a:t>
            </a:r>
            <a:r>
              <a:rPr lang="en-US" dirty="0" smtClean="0"/>
              <a:t>.</a:t>
            </a:r>
          </a:p>
          <a:p>
            <a:pPr marL="109728" indent="0">
              <a:buNone/>
            </a:pPr>
            <a:endParaRPr lang="en-US" dirty="0" smtClean="0"/>
          </a:p>
          <a:p>
            <a:pPr marL="109728" indent="0">
              <a:buNone/>
            </a:pPr>
            <a:endParaRPr lang="en-US" dirty="0"/>
          </a:p>
        </p:txBody>
      </p:sp>
      <p:pic>
        <p:nvPicPr>
          <p:cNvPr id="14" name="Picture 13"/>
          <p:cNvPicPr/>
          <p:nvPr/>
        </p:nvPicPr>
        <p:blipFill rotWithShape="1">
          <a:blip r:embed="rId2">
            <a:extLst>
              <a:ext uri="{28A0092B-C50C-407E-A947-70E740481C1C}">
                <a14:useLocalDpi xmlns:a14="http://schemas.microsoft.com/office/drawing/2010/main" val="0"/>
              </a:ext>
            </a:extLst>
          </a:blip>
          <a:srcRect r="2894"/>
          <a:stretch/>
        </p:blipFill>
        <p:spPr bwMode="auto">
          <a:xfrm>
            <a:off x="660400" y="4521200"/>
            <a:ext cx="1320800" cy="4572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39320761"/>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The Data Life Cycle</a:t>
            </a:r>
          </a:p>
        </p:txBody>
      </p:sp>
      <p:graphicFrame>
        <p:nvGraphicFramePr>
          <p:cNvPr id="4" name="Content Placeholder 8"/>
          <p:cNvGraphicFramePr>
            <a:graphicFrameLocks noChangeAspect="1"/>
          </p:cNvGraphicFramePr>
          <p:nvPr>
            <p:extLst>
              <p:ext uri="{D42A27DB-BD31-4B8C-83A1-F6EECF244321}">
                <p14:modId xmlns:p14="http://schemas.microsoft.com/office/powerpoint/2010/main" val="1287773038"/>
              </p:ext>
            </p:extLst>
          </p:nvPr>
        </p:nvGraphicFramePr>
        <p:xfrm>
          <a:off x="1018795" y="1227132"/>
          <a:ext cx="6877923" cy="5141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smtClean="0">
                <a:latin typeface="Calibri" pitchFamily="34" charset="0"/>
                <a:ea typeface="ＭＳ Ｐゴシック" pitchFamily="34" charset="-128"/>
              </a:rPr>
              <a:t>Data sharing should be </a:t>
            </a:r>
          </a:p>
          <a:p>
            <a:pPr>
              <a:buClr>
                <a:srgbClr val="177F8A"/>
              </a:buClr>
              <a:buSzPct val="100000"/>
              <a:buNone/>
            </a:pPr>
            <a:r>
              <a:rPr lang="en-US" dirty="0" smtClean="0">
                <a:latin typeface="Calibri" pitchFamily="34" charset="0"/>
                <a:ea typeface="ＭＳ Ｐゴシック" pitchFamily="34" charset="-128"/>
              </a:rPr>
              <a:t>addressed throughout </a:t>
            </a:r>
          </a:p>
          <a:p>
            <a:pPr>
              <a:buClr>
                <a:srgbClr val="177F8A"/>
              </a:buClr>
              <a:buSzPct val="100000"/>
              <a:buNone/>
            </a:pPr>
            <a:r>
              <a:rPr lang="en-US" dirty="0" smtClean="0">
                <a:latin typeface="Calibri" pitchFamily="34" charset="0"/>
                <a:ea typeface="ＭＳ Ｐゴシック" pitchFamily="34" charset="-128"/>
              </a:rPr>
              <a:t>the data life cycle</a:t>
            </a:r>
            <a:r>
              <a:rPr lang="en-US" baseline="30000" dirty="0" smtClean="0">
                <a:latin typeface="Calibri" pitchFamily="34" charset="0"/>
                <a:ea typeface="ＭＳ Ｐゴシック" pitchFamily="34" charset="-128"/>
              </a:rPr>
              <a:t>1</a:t>
            </a:r>
          </a:p>
          <a:p>
            <a:pPr>
              <a:buClr>
                <a:srgbClr val="177F8A"/>
              </a:buClr>
              <a:buSzPct val="100000"/>
              <a:buNone/>
            </a:pPr>
            <a:r>
              <a:rPr lang="en-US" dirty="0" smtClean="0">
                <a:ea typeface="ＭＳ Ｐゴシック" pitchFamily="34" charset="-128"/>
              </a:rPr>
              <a:t> </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The Data Life Cycle</a:t>
            </a:r>
          </a:p>
        </p:txBody>
      </p:sp>
      <p:graphicFrame>
        <p:nvGraphicFramePr>
          <p:cNvPr id="4" name="Content Placeholder 8"/>
          <p:cNvGraphicFramePr>
            <a:graphicFrameLocks noChangeAspect="1"/>
          </p:cNvGraphicFramePr>
          <p:nvPr>
            <p:extLst>
              <p:ext uri="{D42A27DB-BD31-4B8C-83A1-F6EECF244321}">
                <p14:modId xmlns:p14="http://schemas.microsoft.com/office/powerpoint/2010/main" val="1287773038"/>
              </p:ext>
            </p:extLst>
          </p:nvPr>
        </p:nvGraphicFramePr>
        <p:xfrm>
          <a:off x="2832415" y="1296615"/>
          <a:ext cx="6378820" cy="47680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smtClean="0">
                <a:latin typeface="Calibri" pitchFamily="34" charset="0"/>
                <a:ea typeface="ＭＳ Ｐゴシック" pitchFamily="34" charset="-128"/>
              </a:rPr>
              <a:t>Several stages require critical attention to ensure effective data sharing</a:t>
            </a:r>
            <a:endParaRPr lang="en-US" baseline="30000" dirty="0" smtClean="0">
              <a:latin typeface="Calibri" pitchFamily="34" charset="0"/>
              <a:ea typeface="ＭＳ Ｐゴシック" pitchFamily="34" charset="-128"/>
            </a:endParaRP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The Data Life Cycle</a:t>
            </a:r>
          </a:p>
        </p:txBody>
      </p:sp>
      <p:sp>
        <p:nvSpPr>
          <p:cNvPr id="4" name="Straight Connector 3"/>
          <p:cNvSpPr/>
          <p:nvPr/>
        </p:nvSpPr>
        <p:spPr>
          <a:xfrm>
            <a:off x="401766" y="4992736"/>
            <a:ext cx="8229599"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5" name="Straight Connector 4"/>
          <p:cNvSpPr/>
          <p:nvPr/>
        </p:nvSpPr>
        <p:spPr>
          <a:xfrm>
            <a:off x="401766" y="4085333"/>
            <a:ext cx="8229599"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6" name="Straight Connector 5"/>
          <p:cNvSpPr/>
          <p:nvPr/>
        </p:nvSpPr>
        <p:spPr>
          <a:xfrm>
            <a:off x="401766" y="3177930"/>
            <a:ext cx="8229599"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7" name="Group 6"/>
          <p:cNvGrpSpPr/>
          <p:nvPr/>
        </p:nvGrpSpPr>
        <p:grpSpPr>
          <a:xfrm>
            <a:off x="2541461" y="2313737"/>
            <a:ext cx="6089904" cy="864193"/>
            <a:chOff x="2139695" y="763"/>
            <a:chExt cx="6089904" cy="864193"/>
          </a:xfrm>
        </p:grpSpPr>
        <p:sp>
          <p:nvSpPr>
            <p:cNvPr id="29" name="Rectangle 28"/>
            <p:cNvSpPr/>
            <p:nvPr/>
          </p:nvSpPr>
          <p:spPr>
            <a:xfrm>
              <a:off x="2139695" y="763"/>
              <a:ext cx="6089904" cy="86419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0" name="Rectangle 29"/>
            <p:cNvSpPr/>
            <p:nvPr/>
          </p:nvSpPr>
          <p:spPr>
            <a:xfrm>
              <a:off x="2139695" y="763"/>
              <a:ext cx="6089904" cy="86419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5720" tIns="45720" rIns="45720" bIns="45720" numCol="1" spcCol="1270" anchor="b" anchorCtr="0">
              <a:noAutofit/>
            </a:bodyPr>
            <a:lstStyle/>
            <a:p>
              <a:pPr lvl="0" algn="l" defTabSz="1066800" rtl="0">
                <a:lnSpc>
                  <a:spcPct val="90000"/>
                </a:lnSpc>
                <a:spcBef>
                  <a:spcPct val="0"/>
                </a:spcBef>
                <a:spcAft>
                  <a:spcPct val="35000"/>
                </a:spcAft>
              </a:pPr>
              <a:r>
                <a:rPr lang="en-US" sz="2400" kern="1200" dirty="0" smtClean="0"/>
                <a:t>document the data content, character and process</a:t>
              </a:r>
              <a:endParaRPr lang="en-US" sz="2400" kern="1200" dirty="0"/>
            </a:p>
          </p:txBody>
        </p:sp>
      </p:grpSp>
      <p:grpSp>
        <p:nvGrpSpPr>
          <p:cNvPr id="8" name="Group 7"/>
          <p:cNvGrpSpPr/>
          <p:nvPr/>
        </p:nvGrpSpPr>
        <p:grpSpPr>
          <a:xfrm>
            <a:off x="598361" y="2494798"/>
            <a:ext cx="1746505" cy="502070"/>
            <a:chOff x="196595" y="181824"/>
            <a:chExt cx="1746505" cy="502070"/>
          </a:xfrm>
        </p:grpSpPr>
        <p:sp>
          <p:nvSpPr>
            <p:cNvPr id="27" name="Round Same Side Corner Rectangle 26"/>
            <p:cNvSpPr/>
            <p:nvPr/>
          </p:nvSpPr>
          <p:spPr>
            <a:xfrm>
              <a:off x="196595" y="181824"/>
              <a:ext cx="1746505" cy="502070"/>
            </a:xfrm>
            <a:prstGeom prst="round2SameRect">
              <a:avLst>
                <a:gd name="adj1" fmla="val 16670"/>
                <a:gd name="adj2" fmla="val 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Round Same Side Corner Rectangle 9"/>
            <p:cNvSpPr/>
            <p:nvPr/>
          </p:nvSpPr>
          <p:spPr>
            <a:xfrm>
              <a:off x="221108" y="206337"/>
              <a:ext cx="1697479" cy="4775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rtl="0">
                <a:lnSpc>
                  <a:spcPct val="90000"/>
                </a:lnSpc>
                <a:spcBef>
                  <a:spcPct val="0"/>
                </a:spcBef>
                <a:spcAft>
                  <a:spcPct val="35000"/>
                </a:spcAft>
              </a:pPr>
              <a:r>
                <a:rPr lang="en-US" sz="2400" kern="1200" dirty="0" smtClean="0"/>
                <a:t>Describe</a:t>
              </a:r>
              <a:endParaRPr lang="en-US" sz="2400" kern="1200" dirty="0"/>
            </a:p>
          </p:txBody>
        </p:sp>
      </p:grpSp>
      <p:grpSp>
        <p:nvGrpSpPr>
          <p:cNvPr id="9" name="Group 8"/>
          <p:cNvGrpSpPr/>
          <p:nvPr/>
        </p:nvGrpSpPr>
        <p:grpSpPr>
          <a:xfrm>
            <a:off x="2541461" y="3221140"/>
            <a:ext cx="6089904" cy="864193"/>
            <a:chOff x="2139695" y="908166"/>
            <a:chExt cx="6089904" cy="864193"/>
          </a:xfrm>
        </p:grpSpPr>
        <p:sp>
          <p:nvSpPr>
            <p:cNvPr id="25" name="Rectangle 24"/>
            <p:cNvSpPr/>
            <p:nvPr/>
          </p:nvSpPr>
          <p:spPr>
            <a:xfrm>
              <a:off x="2139695" y="908166"/>
              <a:ext cx="6089904" cy="86419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6" name="Rectangle 25"/>
            <p:cNvSpPr/>
            <p:nvPr/>
          </p:nvSpPr>
          <p:spPr>
            <a:xfrm>
              <a:off x="2139695" y="908166"/>
              <a:ext cx="6089904" cy="86419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5720" tIns="45720" rIns="45720" bIns="45720" numCol="1" spcCol="1270" anchor="b" anchorCtr="0">
              <a:noAutofit/>
            </a:bodyPr>
            <a:lstStyle/>
            <a:p>
              <a:pPr lvl="0" algn="l" defTabSz="1066800" rtl="0">
                <a:lnSpc>
                  <a:spcPct val="90000"/>
                </a:lnSpc>
                <a:spcBef>
                  <a:spcPct val="0"/>
                </a:spcBef>
                <a:spcAft>
                  <a:spcPct val="35000"/>
                </a:spcAft>
              </a:pPr>
              <a:r>
                <a:rPr lang="en-US" sz="2400" kern="1200" dirty="0" smtClean="0"/>
                <a:t>store the data in a location from which it can be accessed</a:t>
              </a:r>
              <a:endParaRPr lang="en-US" sz="2400" kern="1200" dirty="0"/>
            </a:p>
          </p:txBody>
        </p:sp>
      </p:grpSp>
      <p:grpSp>
        <p:nvGrpSpPr>
          <p:cNvPr id="10" name="Group 9"/>
          <p:cNvGrpSpPr/>
          <p:nvPr/>
        </p:nvGrpSpPr>
        <p:grpSpPr>
          <a:xfrm>
            <a:off x="550731" y="3395206"/>
            <a:ext cx="1841764" cy="516061"/>
            <a:chOff x="148965" y="1082232"/>
            <a:chExt cx="1841764" cy="516061"/>
          </a:xfrm>
        </p:grpSpPr>
        <p:sp>
          <p:nvSpPr>
            <p:cNvPr id="23" name="Round Same Side Corner Rectangle 22"/>
            <p:cNvSpPr/>
            <p:nvPr/>
          </p:nvSpPr>
          <p:spPr>
            <a:xfrm>
              <a:off x="148965" y="1082232"/>
              <a:ext cx="1841764" cy="516061"/>
            </a:xfrm>
            <a:prstGeom prst="round2SameRect">
              <a:avLst>
                <a:gd name="adj1" fmla="val 16670"/>
                <a:gd name="adj2" fmla="val 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Round Same Side Corner Rectangle 13"/>
            <p:cNvSpPr/>
            <p:nvPr/>
          </p:nvSpPr>
          <p:spPr>
            <a:xfrm>
              <a:off x="174162" y="1107429"/>
              <a:ext cx="1791370" cy="4908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rtl="0">
                <a:lnSpc>
                  <a:spcPct val="90000"/>
                </a:lnSpc>
                <a:spcBef>
                  <a:spcPct val="0"/>
                </a:spcBef>
                <a:spcAft>
                  <a:spcPct val="35000"/>
                </a:spcAft>
              </a:pPr>
              <a:r>
                <a:rPr lang="en-US" sz="2400" kern="1200" dirty="0" smtClean="0"/>
                <a:t>Deposit</a:t>
              </a:r>
              <a:endParaRPr lang="en-US" sz="2400" kern="1200" dirty="0"/>
            </a:p>
          </p:txBody>
        </p:sp>
      </p:grpSp>
      <p:grpSp>
        <p:nvGrpSpPr>
          <p:cNvPr id="11" name="Group 10"/>
          <p:cNvGrpSpPr/>
          <p:nvPr/>
        </p:nvGrpSpPr>
        <p:grpSpPr>
          <a:xfrm>
            <a:off x="2541461" y="4128543"/>
            <a:ext cx="6089904" cy="864193"/>
            <a:chOff x="2139695" y="1815569"/>
            <a:chExt cx="6089904" cy="864193"/>
          </a:xfrm>
        </p:grpSpPr>
        <p:sp>
          <p:nvSpPr>
            <p:cNvPr id="21" name="Rectangle 20"/>
            <p:cNvSpPr/>
            <p:nvPr/>
          </p:nvSpPr>
          <p:spPr>
            <a:xfrm>
              <a:off x="2139695" y="1815569"/>
              <a:ext cx="6089904" cy="86419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Rectangle 21"/>
            <p:cNvSpPr/>
            <p:nvPr/>
          </p:nvSpPr>
          <p:spPr>
            <a:xfrm>
              <a:off x="2139695" y="1815569"/>
              <a:ext cx="6089904" cy="86419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5720" tIns="45720" rIns="45720" bIns="45720" numCol="1" spcCol="1270" anchor="b" anchorCtr="0">
              <a:noAutofit/>
            </a:bodyPr>
            <a:lstStyle/>
            <a:p>
              <a:pPr lvl="0" algn="l" defTabSz="1066800" rtl="0">
                <a:lnSpc>
                  <a:spcPct val="90000"/>
                </a:lnSpc>
                <a:spcBef>
                  <a:spcPct val="0"/>
                </a:spcBef>
                <a:spcAft>
                  <a:spcPct val="35000"/>
                </a:spcAft>
              </a:pPr>
              <a:r>
                <a:rPr lang="en-US" sz="2400" kern="1200" dirty="0" smtClean="0"/>
                <a:t>select storage formats and media with long term use in mind</a:t>
              </a:r>
              <a:endParaRPr lang="en-US" sz="2400" kern="1200" dirty="0"/>
            </a:p>
          </p:txBody>
        </p:sp>
      </p:grpSp>
      <p:grpSp>
        <p:nvGrpSpPr>
          <p:cNvPr id="12" name="Group 11"/>
          <p:cNvGrpSpPr/>
          <p:nvPr/>
        </p:nvGrpSpPr>
        <p:grpSpPr>
          <a:xfrm>
            <a:off x="512634" y="4295609"/>
            <a:ext cx="1917959" cy="530061"/>
            <a:chOff x="110868" y="1982635"/>
            <a:chExt cx="1917959" cy="530061"/>
          </a:xfrm>
        </p:grpSpPr>
        <p:sp>
          <p:nvSpPr>
            <p:cNvPr id="19" name="Round Same Side Corner Rectangle 18"/>
            <p:cNvSpPr/>
            <p:nvPr/>
          </p:nvSpPr>
          <p:spPr>
            <a:xfrm>
              <a:off x="110868" y="1982635"/>
              <a:ext cx="1917959" cy="530061"/>
            </a:xfrm>
            <a:prstGeom prst="round2SameRect">
              <a:avLst>
                <a:gd name="adj1" fmla="val 16670"/>
                <a:gd name="adj2" fmla="val 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ound Same Side Corner Rectangle 17"/>
            <p:cNvSpPr/>
            <p:nvPr/>
          </p:nvSpPr>
          <p:spPr>
            <a:xfrm>
              <a:off x="136748" y="2008515"/>
              <a:ext cx="1866199" cy="5041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rtl="0">
                <a:lnSpc>
                  <a:spcPct val="90000"/>
                </a:lnSpc>
                <a:spcBef>
                  <a:spcPct val="0"/>
                </a:spcBef>
                <a:spcAft>
                  <a:spcPct val="35000"/>
                </a:spcAft>
              </a:pPr>
              <a:r>
                <a:rPr lang="en-US" sz="2400" kern="1200" dirty="0" smtClean="0"/>
                <a:t>Preserve</a:t>
              </a:r>
              <a:endParaRPr lang="en-US" sz="2400" kern="1200" dirty="0"/>
            </a:p>
          </p:txBody>
        </p:sp>
      </p:grpSp>
      <p:grpSp>
        <p:nvGrpSpPr>
          <p:cNvPr id="13" name="Group 12"/>
          <p:cNvGrpSpPr/>
          <p:nvPr/>
        </p:nvGrpSpPr>
        <p:grpSpPr>
          <a:xfrm>
            <a:off x="2541461" y="5035946"/>
            <a:ext cx="6089904" cy="864193"/>
            <a:chOff x="2139695" y="2722972"/>
            <a:chExt cx="6089904" cy="864193"/>
          </a:xfrm>
        </p:grpSpPr>
        <p:sp>
          <p:nvSpPr>
            <p:cNvPr id="17" name="Rectangle 16"/>
            <p:cNvSpPr/>
            <p:nvPr/>
          </p:nvSpPr>
          <p:spPr>
            <a:xfrm>
              <a:off x="2139695" y="2722972"/>
              <a:ext cx="6089904" cy="86419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Rectangle 17"/>
            <p:cNvSpPr/>
            <p:nvPr/>
          </p:nvSpPr>
          <p:spPr>
            <a:xfrm>
              <a:off x="2139695" y="2722972"/>
              <a:ext cx="6089904" cy="86419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5720" tIns="45720" rIns="45720" bIns="45720" numCol="1" spcCol="1270" anchor="b" anchorCtr="0">
              <a:noAutofit/>
            </a:bodyPr>
            <a:lstStyle/>
            <a:p>
              <a:pPr lvl="0" algn="l" defTabSz="1066800" rtl="0">
                <a:lnSpc>
                  <a:spcPct val="90000"/>
                </a:lnSpc>
                <a:spcBef>
                  <a:spcPct val="0"/>
                </a:spcBef>
                <a:spcAft>
                  <a:spcPct val="35000"/>
                </a:spcAft>
              </a:pPr>
              <a:r>
                <a:rPr lang="en-US" sz="2400" kern="1200" dirty="0" smtClean="0"/>
                <a:t>publish information about the data so that others can find it</a:t>
              </a:r>
              <a:endParaRPr lang="en-US" sz="2400" kern="1200" dirty="0"/>
            </a:p>
          </p:txBody>
        </p:sp>
      </p:grpSp>
      <p:grpSp>
        <p:nvGrpSpPr>
          <p:cNvPr id="14" name="Group 13"/>
          <p:cNvGrpSpPr/>
          <p:nvPr/>
        </p:nvGrpSpPr>
        <p:grpSpPr>
          <a:xfrm>
            <a:off x="541209" y="5240146"/>
            <a:ext cx="1860808" cy="455792"/>
            <a:chOff x="139443" y="2927172"/>
            <a:chExt cx="1860808" cy="455792"/>
          </a:xfrm>
        </p:grpSpPr>
        <p:sp>
          <p:nvSpPr>
            <p:cNvPr id="15" name="Round Same Side Corner Rectangle 14"/>
            <p:cNvSpPr/>
            <p:nvPr/>
          </p:nvSpPr>
          <p:spPr>
            <a:xfrm>
              <a:off x="139443" y="2927172"/>
              <a:ext cx="1860808" cy="455792"/>
            </a:xfrm>
            <a:prstGeom prst="round2SameRect">
              <a:avLst>
                <a:gd name="adj1" fmla="val 16670"/>
                <a:gd name="adj2" fmla="val 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ound Same Side Corner Rectangle 21"/>
            <p:cNvSpPr/>
            <p:nvPr/>
          </p:nvSpPr>
          <p:spPr>
            <a:xfrm>
              <a:off x="161697" y="2949426"/>
              <a:ext cx="1816300" cy="433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rtl="0">
                <a:lnSpc>
                  <a:spcPct val="90000"/>
                </a:lnSpc>
                <a:spcBef>
                  <a:spcPct val="0"/>
                </a:spcBef>
                <a:spcAft>
                  <a:spcPct val="35000"/>
                </a:spcAft>
              </a:pPr>
              <a:r>
                <a:rPr lang="en-US" sz="2400" kern="1200" dirty="0" smtClean="0"/>
                <a:t>Discover</a:t>
              </a:r>
              <a:endParaRPr lang="en-US" sz="2400" kern="1200" dirty="0"/>
            </a:p>
          </p:txBody>
        </p:sp>
      </p:gr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r>
              <a:rPr lang="en-US" dirty="0" smtClean="0">
                <a:ea typeface="ＭＳ Ｐゴシック" pitchFamily="34" charset="-128"/>
              </a:rPr>
              <a:t>Data sharing requires effort, resources, and faith in others. Why do it? </a:t>
            </a:r>
          </a:p>
          <a:p>
            <a:pPr>
              <a:buClr>
                <a:srgbClr val="177F8A"/>
              </a:buClr>
              <a:buSzPct val="100000"/>
              <a:buNone/>
            </a:pPr>
            <a:endParaRPr lang="en-US" dirty="0" smtClean="0">
              <a:ea typeface="ＭＳ Ｐゴシック" pitchFamily="34" charset="-128"/>
            </a:endParaRPr>
          </a:p>
          <a:p>
            <a:pPr>
              <a:buClr>
                <a:srgbClr val="177F8A"/>
              </a:buClr>
              <a:buSzPct val="100000"/>
              <a:buNone/>
            </a:pPr>
            <a:endParaRPr lang="en-US" dirty="0" smtClean="0">
              <a:ea typeface="ＭＳ Ｐゴシック" pitchFamily="34" charset="-128"/>
            </a:endParaRPr>
          </a:p>
          <a:p>
            <a:pPr>
              <a:buClr>
                <a:srgbClr val="177F8A"/>
              </a:buClr>
              <a:buSzPct val="100000"/>
              <a:buNone/>
            </a:pPr>
            <a:r>
              <a:rPr lang="en-US" dirty="0" smtClean="0">
                <a:ea typeface="ＭＳ Ｐゴシック" pitchFamily="34" charset="-128"/>
              </a:rPr>
              <a:t>For the benefit of:</a:t>
            </a:r>
          </a:p>
          <a:p>
            <a:pPr lvl="1">
              <a:buClr>
                <a:srgbClr val="177F8A"/>
              </a:buClr>
              <a:buFont typeface="Courier New" pitchFamily="49" charset="0"/>
              <a:buChar char="o"/>
            </a:pPr>
            <a:r>
              <a:rPr lang="en-US" dirty="0" smtClean="0">
                <a:ea typeface="ＭＳ Ｐゴシック" pitchFamily="34" charset="-128"/>
              </a:rPr>
              <a:t>the public</a:t>
            </a:r>
          </a:p>
          <a:p>
            <a:pPr lvl="1">
              <a:buClr>
                <a:srgbClr val="177F8A"/>
              </a:buClr>
              <a:buFont typeface="Courier New" pitchFamily="49" charset="0"/>
              <a:buChar char="o"/>
            </a:pPr>
            <a:r>
              <a:rPr lang="en-US" dirty="0" smtClean="0">
                <a:ea typeface="ＭＳ Ｐゴシック" pitchFamily="34" charset="-128"/>
              </a:rPr>
              <a:t>the research sponsor</a:t>
            </a:r>
          </a:p>
          <a:p>
            <a:pPr lvl="1">
              <a:buClr>
                <a:srgbClr val="177F8A"/>
              </a:buClr>
              <a:buFont typeface="Courier New" pitchFamily="49" charset="0"/>
              <a:buChar char="o"/>
            </a:pPr>
            <a:r>
              <a:rPr lang="en-US" dirty="0" smtClean="0">
                <a:ea typeface="ＭＳ Ｐゴシック" pitchFamily="34" charset="-128"/>
              </a:rPr>
              <a:t>the research community</a:t>
            </a:r>
          </a:p>
          <a:p>
            <a:pPr lvl="1">
              <a:buClr>
                <a:srgbClr val="177F8A"/>
              </a:buClr>
              <a:buFont typeface="Courier New" pitchFamily="49" charset="0"/>
              <a:buChar char="o"/>
            </a:pPr>
            <a:r>
              <a:rPr lang="en-US" dirty="0" smtClean="0">
                <a:ea typeface="ＭＳ Ｐゴシック" pitchFamily="34" charset="-128"/>
              </a:rPr>
              <a:t>the researcher</a:t>
            </a:r>
            <a:endParaRPr lang="en-US" sz="20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Why Share Data?</a:t>
            </a:r>
          </a:p>
        </p:txBody>
      </p:sp>
      <p:pic>
        <p:nvPicPr>
          <p:cNvPr id="3074" name="Picture 2" descr="C:\Users\Quercus2\Desktop\5620196785_b8293d21c8_m.jpg"/>
          <p:cNvPicPr>
            <a:picLocks noChangeAspect="1" noChangeArrowheads="1"/>
          </p:cNvPicPr>
          <p:nvPr/>
        </p:nvPicPr>
        <p:blipFill>
          <a:blip r:embed="rId3"/>
          <a:srcRect/>
          <a:stretch>
            <a:fillRect/>
          </a:stretch>
        </p:blipFill>
        <p:spPr bwMode="auto">
          <a:xfrm>
            <a:off x="4317196" y="2520779"/>
            <a:ext cx="3549797" cy="2366531"/>
          </a:xfrm>
          <a:prstGeom prst="rect">
            <a:avLst/>
          </a:prstGeom>
          <a:noFill/>
        </p:spPr>
      </p:pic>
      <p:sp>
        <p:nvSpPr>
          <p:cNvPr id="6" name="TextBox 5"/>
          <p:cNvSpPr txBox="1"/>
          <p:nvPr/>
        </p:nvSpPr>
        <p:spPr>
          <a:xfrm rot="16200000">
            <a:off x="6599747" y="3529899"/>
            <a:ext cx="2676102" cy="230833"/>
          </a:xfrm>
          <a:prstGeom prst="rect">
            <a:avLst/>
          </a:prstGeom>
          <a:noFill/>
        </p:spPr>
        <p:txBody>
          <a:bodyPr wrap="square" rtlCol="0">
            <a:spAutoFit/>
          </a:bodyPr>
          <a:lstStyle/>
          <a:p>
            <a:r>
              <a:rPr lang="en-US" sz="900" dirty="0" smtClean="0">
                <a:solidFill>
                  <a:schemeClr val="bg1">
                    <a:lumMod val="75000"/>
                  </a:schemeClr>
                </a:solidFill>
              </a:rPr>
              <a:t>CC image by Jessica Lucia on </a:t>
            </a:r>
            <a:r>
              <a:rPr lang="en-US" sz="900" dirty="0" err="1" smtClean="0">
                <a:solidFill>
                  <a:schemeClr val="bg1">
                    <a:lumMod val="75000"/>
                  </a:schemeClr>
                </a:solidFill>
              </a:rPr>
              <a:t>Flickr</a:t>
            </a:r>
            <a:endParaRPr lang="en-US" sz="900" dirty="0">
              <a:solidFill>
                <a:schemeClr val="bg1">
                  <a:lumMod val="75000"/>
                </a:schemeClr>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302249"/>
            <a:ext cx="7993117" cy="4737551"/>
          </a:xfrm>
        </p:spPr>
        <p:txBody>
          <a:bodyPr>
            <a:noAutofit/>
          </a:bodyPr>
          <a:lstStyle/>
          <a:p>
            <a:pPr>
              <a:buClr>
                <a:srgbClr val="177F8A"/>
              </a:buClr>
              <a:buSzPct val="100000"/>
              <a:buNone/>
            </a:pPr>
            <a:r>
              <a:rPr lang="en-US" dirty="0" smtClean="0">
                <a:ea typeface="ＭＳ Ｐゴシック" pitchFamily="34" charset="-128"/>
              </a:rPr>
              <a:t>A better informed public </a:t>
            </a:r>
            <a:r>
              <a:rPr lang="en-US" dirty="0" smtClean="0">
                <a:ea typeface="ＭＳ Ｐゴシック" pitchFamily="34" charset="-128"/>
              </a:rPr>
              <a:t>engenders trust in science research and can yield </a:t>
            </a:r>
            <a:r>
              <a:rPr lang="en-US" dirty="0" smtClean="0">
                <a:ea typeface="ＭＳ Ｐゴシック" pitchFamily="34" charset="-128"/>
              </a:rPr>
              <a:t>better decision making with regard to:</a:t>
            </a:r>
          </a:p>
          <a:p>
            <a:pPr>
              <a:buClr>
                <a:srgbClr val="177F8A"/>
              </a:buClr>
              <a:buSzPct val="100000"/>
              <a:buNone/>
            </a:pPr>
            <a:endParaRPr lang="en-US" sz="1800" dirty="0" smtClean="0">
              <a:ea typeface="ＭＳ Ｐゴシック" pitchFamily="34" charset="-128"/>
            </a:endParaRPr>
          </a:p>
          <a:p>
            <a:pPr lvl="1">
              <a:buClr>
                <a:schemeClr val="accent1">
                  <a:lumMod val="75000"/>
                </a:schemeClr>
              </a:buClr>
              <a:buFont typeface="Courier New" pitchFamily="49" charset="0"/>
              <a:buChar char="o"/>
            </a:pPr>
            <a:r>
              <a:rPr lang="en-US" dirty="0" smtClean="0">
                <a:ea typeface="ＭＳ Ｐゴシック" pitchFamily="34" charset="-128"/>
              </a:rPr>
              <a:t>Environmental and economic planning</a:t>
            </a:r>
          </a:p>
          <a:p>
            <a:pPr lvl="1">
              <a:buClr>
                <a:schemeClr val="accent1">
                  <a:lumMod val="75000"/>
                </a:schemeClr>
              </a:buClr>
              <a:buFont typeface="Courier New" pitchFamily="49" charset="0"/>
              <a:buChar char="o"/>
            </a:pPr>
            <a:r>
              <a:rPr lang="en-US" dirty="0" smtClean="0">
                <a:ea typeface="ＭＳ Ｐゴシック" pitchFamily="34" charset="-128"/>
              </a:rPr>
              <a:t>Federal, state, and local policies</a:t>
            </a:r>
          </a:p>
          <a:p>
            <a:pPr lvl="1">
              <a:buClr>
                <a:schemeClr val="accent1">
                  <a:lumMod val="75000"/>
                </a:schemeClr>
              </a:buClr>
              <a:buFont typeface="Courier New" pitchFamily="49" charset="0"/>
              <a:buChar char="o"/>
            </a:pPr>
            <a:r>
              <a:rPr lang="en-US" dirty="0">
                <a:ea typeface="ＭＳ Ｐゴシック" pitchFamily="34" charset="-128"/>
              </a:rPr>
              <a:t>S</a:t>
            </a:r>
            <a:r>
              <a:rPr lang="en-US" dirty="0" smtClean="0">
                <a:ea typeface="ＭＳ Ｐゴシック" pitchFamily="34" charset="-128"/>
              </a:rPr>
              <a:t>ocial </a:t>
            </a:r>
            <a:r>
              <a:rPr lang="en-US" dirty="0" smtClean="0">
                <a:ea typeface="ＭＳ Ｐゴシック" pitchFamily="34" charset="-128"/>
              </a:rPr>
              <a:t>choices such as use of tax dollars and education options</a:t>
            </a:r>
          </a:p>
          <a:p>
            <a:pPr lvl="1">
              <a:buClr>
                <a:schemeClr val="accent1">
                  <a:lumMod val="75000"/>
                </a:schemeClr>
              </a:buClr>
              <a:buFont typeface="Courier New" pitchFamily="49" charset="0"/>
              <a:buChar char="o"/>
            </a:pPr>
            <a:r>
              <a:rPr lang="en-US" dirty="0">
                <a:ea typeface="ＭＳ Ｐゴシック" pitchFamily="34" charset="-128"/>
              </a:rPr>
              <a:t>P</a:t>
            </a:r>
            <a:r>
              <a:rPr lang="en-US" dirty="0" smtClean="0">
                <a:ea typeface="ＭＳ Ｐゴシック" pitchFamily="34" charset="-128"/>
              </a:rPr>
              <a:t>ersonal </a:t>
            </a:r>
            <a:r>
              <a:rPr lang="en-US" dirty="0" smtClean="0">
                <a:ea typeface="ＭＳ Ｐゴシック" pitchFamily="34" charset="-128"/>
              </a:rPr>
              <a:t>lifestyle and health such as nutrition and recreation</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377300"/>
            <a:ext cx="9144000" cy="701018"/>
          </a:xfrm>
        </p:spPr>
        <p:txBody>
          <a:bodyPr>
            <a:noAutofit/>
          </a:bodyPr>
          <a:lstStyle/>
          <a:p>
            <a:r>
              <a:rPr lang="en-US" dirty="0" smtClean="0">
                <a:ea typeface="ＭＳ Ｐゴシック" pitchFamily="34" charset="-128"/>
              </a:rPr>
              <a:t>Value of Data Sharing: </a:t>
            </a:r>
            <a:br>
              <a:rPr lang="en-US" dirty="0" smtClean="0">
                <a:ea typeface="ＭＳ Ｐゴシック" pitchFamily="34" charset="-128"/>
              </a:rPr>
            </a:br>
            <a:r>
              <a:rPr lang="en-US" dirty="0" smtClean="0">
                <a:ea typeface="ＭＳ Ｐゴシック" pitchFamily="34" charset="-128"/>
              </a:rPr>
              <a:t>To the Public</a:t>
            </a:r>
          </a:p>
        </p:txBody>
      </p:sp>
      <p:pic>
        <p:nvPicPr>
          <p:cNvPr id="2050" name="Picture 2" descr="C:\Users\emcee\Desktop\2932110206_dc52d4d7d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3102" y="4152865"/>
            <a:ext cx="3068997" cy="23017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16200000">
            <a:off x="4702142" y="5106382"/>
            <a:ext cx="2676102" cy="230833"/>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falonyates</a:t>
            </a:r>
            <a:r>
              <a:rPr lang="en-US" sz="900" dirty="0" smtClean="0">
                <a:solidFill>
                  <a:schemeClr val="bg1">
                    <a:lumMod val="75000"/>
                  </a:schemeClr>
                </a:solidFill>
              </a:rPr>
              <a:t> on Flickr</a:t>
            </a:r>
            <a:endParaRPr lang="en-US" sz="900" dirty="0">
              <a:solidFill>
                <a:schemeClr val="bg1">
                  <a:lumMod val="75000"/>
                </a:schemeClr>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302249"/>
            <a:ext cx="7993117" cy="4737551"/>
          </a:xfrm>
        </p:spPr>
        <p:txBody>
          <a:bodyPr>
            <a:noAutofit/>
          </a:bodyPr>
          <a:lstStyle/>
          <a:p>
            <a:pPr>
              <a:buClr>
                <a:srgbClr val="177F8A"/>
              </a:buClr>
              <a:buSzPct val="100000"/>
            </a:pPr>
            <a:r>
              <a:rPr lang="en-US" dirty="0" smtClean="0">
                <a:ea typeface="ＭＳ Ｐゴシック" pitchFamily="34" charset="-128"/>
              </a:rPr>
              <a:t>Organizations that sponsor research must maximize the value of research dollars</a:t>
            </a:r>
          </a:p>
          <a:p>
            <a:pPr>
              <a:buClr>
                <a:srgbClr val="177F8A"/>
              </a:buClr>
              <a:buSzPct val="100000"/>
            </a:pPr>
            <a:r>
              <a:rPr lang="en-US" dirty="0" smtClean="0">
                <a:ea typeface="ＭＳ Ｐゴシック" pitchFamily="34" charset="-128"/>
              </a:rPr>
              <a:t>Data sharing enhances the value of research investments by enabling:</a:t>
            </a:r>
          </a:p>
          <a:p>
            <a:pPr lvl="1">
              <a:buClr>
                <a:schemeClr val="accent1">
                  <a:lumMod val="75000"/>
                </a:schemeClr>
              </a:buClr>
              <a:buFont typeface="Courier New" pitchFamily="49" charset="0"/>
              <a:buChar char="o"/>
            </a:pPr>
            <a:r>
              <a:rPr lang="en-US" dirty="0" smtClean="0">
                <a:ea typeface="ＭＳ Ｐゴシック" pitchFamily="34" charset="-128"/>
              </a:rPr>
              <a:t>verification of performance metrics and outcomes</a:t>
            </a:r>
          </a:p>
          <a:p>
            <a:pPr lvl="1">
              <a:buClr>
                <a:schemeClr val="accent1">
                  <a:lumMod val="75000"/>
                </a:schemeClr>
              </a:buClr>
              <a:buFont typeface="Courier New" pitchFamily="49" charset="0"/>
              <a:buChar char="o"/>
            </a:pPr>
            <a:r>
              <a:rPr lang="en-US" dirty="0" smtClean="0">
                <a:ea typeface="ＭＳ Ｐゴシック" pitchFamily="34" charset="-128"/>
              </a:rPr>
              <a:t>new research and increased return on investment</a:t>
            </a:r>
          </a:p>
          <a:p>
            <a:pPr lvl="1">
              <a:buClr>
                <a:schemeClr val="accent1">
                  <a:lumMod val="75000"/>
                </a:schemeClr>
              </a:buClr>
              <a:buFont typeface="Courier New" pitchFamily="49" charset="0"/>
              <a:buChar char="o"/>
            </a:pPr>
            <a:r>
              <a:rPr lang="en-US" dirty="0" smtClean="0">
                <a:ea typeface="ＭＳ Ｐゴシック" pitchFamily="34" charset="-128"/>
              </a:rPr>
              <a:t>advancement of the science </a:t>
            </a:r>
          </a:p>
          <a:p>
            <a:pPr lvl="1">
              <a:buClr>
                <a:schemeClr val="accent1">
                  <a:lumMod val="75000"/>
                </a:schemeClr>
              </a:buClr>
              <a:buFont typeface="Courier New" pitchFamily="49" charset="0"/>
              <a:buChar char="o"/>
            </a:pPr>
            <a:r>
              <a:rPr lang="en-US" dirty="0" smtClean="0">
                <a:ea typeface="ＭＳ Ｐゴシック" pitchFamily="34" charset="-128"/>
              </a:rPr>
              <a:t>reduced data duplication </a:t>
            </a:r>
            <a:r>
              <a:rPr lang="en-US" dirty="0" smtClean="0">
                <a:ea typeface="ＭＳ Ｐゴシック" pitchFamily="34" charset="-128"/>
              </a:rPr>
              <a:t>expenditures</a:t>
            </a:r>
          </a:p>
          <a:p>
            <a:pPr lvl="1">
              <a:buClr>
                <a:schemeClr val="accent1">
                  <a:lumMod val="75000"/>
                </a:schemeClr>
              </a:buClr>
              <a:buFont typeface="Courier New" pitchFamily="49" charset="0"/>
              <a:buChar char="o"/>
            </a:pPr>
            <a:r>
              <a:rPr lang="en-US" dirty="0">
                <a:ea typeface="ＭＳ Ｐゴシック" pitchFamily="34" charset="-128"/>
              </a:rPr>
              <a:t>e</a:t>
            </a:r>
            <a:r>
              <a:rPr lang="en-US" sz="2000" dirty="0" smtClean="0">
                <a:ea typeface="ＭＳ Ｐゴシック" pitchFamily="34" charset="-128"/>
              </a:rPr>
              <a:t>nhancing and extending the record of science</a:t>
            </a:r>
            <a:endParaRPr lang="en-US" sz="20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377300"/>
            <a:ext cx="9144000" cy="701018"/>
          </a:xfrm>
        </p:spPr>
        <p:txBody>
          <a:bodyPr>
            <a:noAutofit/>
          </a:bodyPr>
          <a:lstStyle/>
          <a:p>
            <a:r>
              <a:rPr lang="en-US" dirty="0" smtClean="0">
                <a:ea typeface="ＭＳ Ｐゴシック" pitchFamily="34" charset="-128"/>
              </a:rPr>
              <a:t>Value of Data Sharing: </a:t>
            </a:r>
            <a:br>
              <a:rPr lang="en-US" dirty="0" smtClean="0">
                <a:ea typeface="ＭＳ Ｐゴシック" pitchFamily="34" charset="-128"/>
              </a:rPr>
            </a:br>
            <a:r>
              <a:rPr lang="en-US" dirty="0" smtClean="0">
                <a:ea typeface="ＭＳ Ｐゴシック" pitchFamily="34" charset="-128"/>
              </a:rPr>
              <a:t>To Researcher Sponsor</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17">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16515F"/>
      </a:hlink>
      <a:folHlink>
        <a:srgbClr val="44B9E8"/>
      </a:folHlink>
    </a:clrScheme>
    <a:fontScheme name="DataONE">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5901</TotalTime>
  <Words>3367</Words>
  <Application>Microsoft Macintosh PowerPoint</Application>
  <PresentationFormat>On-screen Show (4:3)</PresentationFormat>
  <Paragraphs>397</Paragraphs>
  <Slides>31</Slides>
  <Notes>30</Notes>
  <HiddenSlides>1</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Concourse</vt:lpstr>
      <vt:lpstr>Tutorials on Data Management</vt:lpstr>
      <vt:lpstr>Lesson Topics</vt:lpstr>
      <vt:lpstr>Learning Objectives</vt:lpstr>
      <vt:lpstr>The Data Life Cycle</vt:lpstr>
      <vt:lpstr>The Data Life Cycle</vt:lpstr>
      <vt:lpstr>The Data Life Cycle</vt:lpstr>
      <vt:lpstr>Why Share Data?</vt:lpstr>
      <vt:lpstr>Value of Data Sharing:  To the Public</vt:lpstr>
      <vt:lpstr>Value of Data Sharing:  To Researcher Sponsor</vt:lpstr>
      <vt:lpstr>Value of Data Sharing:  To Scientific Community</vt:lpstr>
      <vt:lpstr>Value of Data Sharing:  To Scientific Community</vt:lpstr>
      <vt:lpstr>Value of Data Sharing:  To the Scientist</vt:lpstr>
      <vt:lpstr>Concerns About Data Sharing</vt:lpstr>
      <vt:lpstr>Concerns About Data Sharing</vt:lpstr>
      <vt:lpstr>Concerns About Data Sharing</vt:lpstr>
      <vt:lpstr>Concerns About Data Sharing</vt:lpstr>
      <vt:lpstr>Concerns About Data Sharing</vt:lpstr>
      <vt:lpstr>Concerns About Data Sharing</vt:lpstr>
      <vt:lpstr>Concerns About Data Sharing</vt:lpstr>
      <vt:lpstr>Concerns About Data Sharing</vt:lpstr>
      <vt:lpstr>Making Data Sharable </vt:lpstr>
      <vt:lpstr>Making Data Sharable </vt:lpstr>
      <vt:lpstr>Making Data Sharable </vt:lpstr>
      <vt:lpstr>Making Data Sharable</vt:lpstr>
      <vt:lpstr>Best Practices </vt:lpstr>
      <vt:lpstr>Data in Real Life</vt:lpstr>
      <vt:lpstr>Summary</vt:lpstr>
      <vt:lpstr>References</vt:lpstr>
      <vt:lpstr>References</vt:lpstr>
      <vt:lpstr>References</vt:lpstr>
      <vt:lpstr>PowerPoint Presentation</vt:lpstr>
    </vt:vector>
  </TitlesOfParts>
  <Company>USGS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Vivian Hutchison</dc:creator>
  <cp:lastModifiedBy>Amber Budden</cp:lastModifiedBy>
  <cp:revision>261</cp:revision>
  <cp:lastPrinted>2011-04-05T19:41:19Z</cp:lastPrinted>
  <dcterms:created xsi:type="dcterms:W3CDTF">2010-11-10T00:46:12Z</dcterms:created>
  <dcterms:modified xsi:type="dcterms:W3CDTF">2016-09-20T23:27:51Z</dcterms:modified>
</cp:coreProperties>
</file>