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920" r:id="rId1"/>
  </p:sldMasterIdLst>
  <p:notesMasterIdLst>
    <p:notesMasterId r:id="rId32"/>
  </p:notesMasterIdLst>
  <p:handoutMasterIdLst>
    <p:handoutMasterId r:id="rId33"/>
  </p:handoutMasterIdLst>
  <p:sldIdLst>
    <p:sldId id="325" r:id="rId2"/>
    <p:sldId id="331" r:id="rId3"/>
    <p:sldId id="334" r:id="rId4"/>
    <p:sldId id="329" r:id="rId5"/>
    <p:sldId id="335" r:id="rId6"/>
    <p:sldId id="339" r:id="rId7"/>
    <p:sldId id="338" r:id="rId8"/>
    <p:sldId id="337" r:id="rId9"/>
    <p:sldId id="336" r:id="rId10"/>
    <p:sldId id="333" r:id="rId11"/>
    <p:sldId id="340" r:id="rId12"/>
    <p:sldId id="346" r:id="rId13"/>
    <p:sldId id="345" r:id="rId14"/>
    <p:sldId id="344" r:id="rId15"/>
    <p:sldId id="343" r:id="rId16"/>
    <p:sldId id="342" r:id="rId17"/>
    <p:sldId id="341" r:id="rId18"/>
    <p:sldId id="360" r:id="rId19"/>
    <p:sldId id="351" r:id="rId20"/>
    <p:sldId id="358" r:id="rId21"/>
    <p:sldId id="350" r:id="rId22"/>
    <p:sldId id="349" r:id="rId23"/>
    <p:sldId id="348" r:id="rId24"/>
    <p:sldId id="352" r:id="rId25"/>
    <p:sldId id="347" r:id="rId26"/>
    <p:sldId id="355" r:id="rId27"/>
    <p:sldId id="354" r:id="rId28"/>
    <p:sldId id="353" r:id="rId29"/>
    <p:sldId id="357" r:id="rId30"/>
    <p:sldId id="359" r:id="rId31"/>
  </p:sldIdLst>
  <p:sldSz cx="9144000" cy="6858000" type="screen4x3"/>
  <p:notesSz cx="6858000" cy="9144000"/>
  <p:custDataLst>
    <p:tags r:id="rId34"/>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7F8A"/>
    <a:srgbClr val="227A8A"/>
    <a:srgbClr val="186072"/>
    <a:srgbClr val="2A5B87"/>
    <a:srgbClr val="227A8F"/>
    <a:srgbClr val="3973A5"/>
    <a:srgbClr val="295982"/>
    <a:srgbClr val="2E608E"/>
    <a:srgbClr val="3972A3"/>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57" autoAdjust="0"/>
    <p:restoredTop sz="65893" autoAdjust="0"/>
  </p:normalViewPr>
  <p:slideViewPr>
    <p:cSldViewPr snapToGrid="0" snapToObjects="1">
      <p:cViewPr varScale="1">
        <p:scale>
          <a:sx n="97" d="100"/>
          <a:sy n="97" d="100"/>
        </p:scale>
        <p:origin x="544" y="200"/>
      </p:cViewPr>
      <p:guideLst>
        <p:guide orient="horz" pos="2160"/>
        <p:guide/>
      </p:guideLst>
    </p:cSldViewPr>
  </p:slideViewPr>
  <p:outlineViewPr>
    <p:cViewPr>
      <p:scale>
        <a:sx n="33" d="100"/>
        <a:sy n="33" d="100"/>
      </p:scale>
      <p:origin x="0" y="474"/>
    </p:cViewPr>
  </p:outlineViewPr>
  <p:notesTextViewPr>
    <p:cViewPr>
      <p:scale>
        <a:sx n="155" d="100"/>
        <a:sy n="155" d="100"/>
      </p:scale>
      <p:origin x="0" y="0"/>
    </p:cViewPr>
  </p:notesTextViewPr>
  <p:sorterViewPr>
    <p:cViewPr>
      <p:scale>
        <a:sx n="100" d="100"/>
        <a:sy n="100" d="100"/>
      </p:scale>
      <p:origin x="0" y="0"/>
    </p:cViewPr>
  </p:sorterViewPr>
  <p:notesViewPr>
    <p:cSldViewPr snapToGrid="0" snapToObjects="1">
      <p:cViewPr>
        <p:scale>
          <a:sx n="122" d="100"/>
          <a:sy n="122" d="100"/>
        </p:scale>
        <p:origin x="-1248" y="4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tags" Target="tags/tag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053B36-E459-4699-9118-038C8F52F23D}" type="doc">
      <dgm:prSet loTypeId="urn:microsoft.com/office/officeart/2005/8/layout/cycle5" loCatId="cycle" qsTypeId="urn:microsoft.com/office/officeart/2005/8/quickstyle/simple3" qsCatId="simple" csTypeId="urn:microsoft.com/office/officeart/2005/8/colors/accent1_3" csCatId="accent1" phldr="1"/>
      <dgm:spPr/>
      <dgm:t>
        <a:bodyPr/>
        <a:lstStyle/>
        <a:p>
          <a:endParaRPr lang="en-US"/>
        </a:p>
      </dgm:t>
    </dgm:pt>
    <dgm:pt modelId="{97D4A84A-FD53-4C89-8766-B5C0A5025285}">
      <dgm:prSe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Assure</a:t>
          </a:r>
        </a:p>
      </dgm:t>
    </dgm:pt>
    <dgm:pt modelId="{83CF93A1-5BFE-4327-89FC-F3B074DB56BE}" type="parTrans" cxnId="{37BF8AAE-F2D1-47FD-80C7-85A2611AA334}">
      <dgm:prSet/>
      <dgm:spPr/>
      <dgm:t>
        <a:bodyPr/>
        <a:lstStyle/>
        <a:p>
          <a:endParaRPr lang="en-US" sz="1400" b="0"/>
        </a:p>
      </dgm:t>
    </dgm:pt>
    <dgm:pt modelId="{5FD615BE-97D0-4C69-8037-060D7CF45582}" type="sibTrans" cxnId="{37BF8AAE-F2D1-47FD-80C7-85A2611AA334}">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D826B2FE-5AC9-47EE-AEB3-142395FBDE71}">
      <dgm:prSe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Preserve</a:t>
          </a:r>
        </a:p>
      </dgm:t>
    </dgm:pt>
    <dgm:pt modelId="{CB1A36D4-FDE9-48F2-98C9-29576A48DEAF}" type="parTrans" cxnId="{BCD343DC-1B85-4FCF-817B-24887D1B3E23}">
      <dgm:prSet/>
      <dgm:spPr/>
      <dgm:t>
        <a:bodyPr/>
        <a:lstStyle/>
        <a:p>
          <a:endParaRPr lang="en-US" sz="1400" b="0"/>
        </a:p>
      </dgm:t>
    </dgm:pt>
    <dgm:pt modelId="{E81A7496-7C34-4DBF-9C3D-D0A2A73191C8}" type="sibTrans" cxnId="{BCD343DC-1B85-4FCF-817B-24887D1B3E23}">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661A4A79-0AAA-4C36-BEAB-A61C849008FA}">
      <dgm:prSet custT="1"/>
      <dgm:spPr>
        <a:gradFill flip="none" rotWithShape="1">
          <a:gsLst>
            <a:gs pos="0">
              <a:schemeClr val="bg1"/>
            </a:gs>
            <a:gs pos="100000">
              <a:srgbClr val="99C9C7"/>
            </a:gs>
          </a:gsLst>
          <a:lin ang="5400000" scaled="0"/>
          <a:tileRect/>
        </a:gradFill>
        <a:ln>
          <a:solidFill>
            <a:srgbClr val="457184"/>
          </a:solidFill>
        </a:ln>
      </dgm:spPr>
      <dgm:t>
        <a:bodyPr/>
        <a:lstStyle/>
        <a:p>
          <a:r>
            <a:rPr lang="en-US" sz="2000" dirty="0" smtClean="0">
              <a:solidFill>
                <a:srgbClr val="186072"/>
              </a:solidFill>
            </a:rPr>
            <a:t>Discover</a:t>
          </a:r>
        </a:p>
      </dgm:t>
    </dgm:pt>
    <dgm:pt modelId="{1B4B79AA-B091-4787-A5DB-5E75A9449EAF}" type="parTrans" cxnId="{6C6D0C39-16F5-4C23-93FF-663C03421B62}">
      <dgm:prSet/>
      <dgm:spPr/>
      <dgm:t>
        <a:bodyPr/>
        <a:lstStyle/>
        <a:p>
          <a:endParaRPr lang="en-US" sz="1400" b="0"/>
        </a:p>
      </dgm:t>
    </dgm:pt>
    <dgm:pt modelId="{F97789DC-0FAD-4C2E-AB9D-457E85023924}" type="sibTrans" cxnId="{6C6D0C39-16F5-4C23-93FF-663C03421B62}">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A8FAAA24-3DB7-4AFE-8D6E-1FF127F6A8FE}">
      <dgm:prSet custT="1"/>
      <dgm:spPr>
        <a:gradFill flip="none" rotWithShape="1">
          <a:gsLst>
            <a:gs pos="0">
              <a:schemeClr val="bg1"/>
            </a:gs>
            <a:gs pos="100000">
              <a:srgbClr val="99C9C7"/>
            </a:gs>
          </a:gsLst>
          <a:lin ang="5400000" scaled="0"/>
          <a:tileRect/>
        </a:gradFill>
        <a:ln>
          <a:solidFill>
            <a:srgbClr val="457184"/>
          </a:solidFill>
        </a:ln>
      </dgm:spPr>
      <dgm:t>
        <a:bodyPr/>
        <a:lstStyle/>
        <a:p>
          <a:r>
            <a:rPr lang="en-US" sz="2000" dirty="0" smtClean="0">
              <a:solidFill>
                <a:srgbClr val="186072"/>
              </a:solidFill>
            </a:rPr>
            <a:t>Integrate</a:t>
          </a:r>
        </a:p>
      </dgm:t>
    </dgm:pt>
    <dgm:pt modelId="{83664775-34AE-41A2-A40A-AEE1DCB28F5A}" type="parTrans" cxnId="{0FEACBE7-9877-46A8-9701-E31093846DBA}">
      <dgm:prSet/>
      <dgm:spPr/>
      <dgm:t>
        <a:bodyPr/>
        <a:lstStyle/>
        <a:p>
          <a:endParaRPr lang="en-US" sz="1400" b="0"/>
        </a:p>
      </dgm:t>
    </dgm:pt>
    <dgm:pt modelId="{8ED530B9-2AE0-4731-B182-B27C1D10B60C}" type="sibTrans" cxnId="{0FEACBE7-9877-46A8-9701-E31093846DBA}">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78A95A28-5B18-4CAB-A8F7-FCAAA6066699}">
      <dgm:prSet custT="1"/>
      <dgm:spPr>
        <a:gradFill flip="none" rotWithShape="1">
          <a:gsLst>
            <a:gs pos="0">
              <a:schemeClr val="bg1"/>
            </a:gs>
            <a:gs pos="100000">
              <a:srgbClr val="99C9C7"/>
            </a:gs>
          </a:gsLst>
          <a:lin ang="5400000" scaled="0"/>
          <a:tileRect/>
        </a:gradFill>
        <a:ln>
          <a:solidFill>
            <a:srgbClr val="457184"/>
          </a:solidFill>
        </a:ln>
      </dgm:spPr>
      <dgm:t>
        <a:bodyPr/>
        <a:lstStyle/>
        <a:p>
          <a:r>
            <a:rPr lang="en-US" sz="2000" dirty="0" smtClean="0">
              <a:solidFill>
                <a:srgbClr val="186072"/>
              </a:solidFill>
            </a:rPr>
            <a:t>Analyze</a:t>
          </a:r>
        </a:p>
      </dgm:t>
    </dgm:pt>
    <dgm:pt modelId="{6BE8ECF0-24C5-40B1-9F35-926034AD3A7E}" type="parTrans" cxnId="{DDE8938D-9B46-4EEC-9D74-69D38C6AE27D}">
      <dgm:prSet/>
      <dgm:spPr/>
      <dgm:t>
        <a:bodyPr/>
        <a:lstStyle/>
        <a:p>
          <a:endParaRPr lang="en-US" sz="1400" b="0"/>
        </a:p>
      </dgm:t>
    </dgm:pt>
    <dgm:pt modelId="{DA16D8F2-7AA0-43B2-99A1-9E110743886E}" type="sibTrans" cxnId="{DDE8938D-9B46-4EEC-9D74-69D38C6AE27D}">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4AD66445-1D35-5E4B-97CB-F1868A81F976}">
      <dgm:prSet phldrT="[Tex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Plan</a:t>
          </a:r>
          <a:endParaRPr lang="en-US" sz="2000" dirty="0">
            <a:solidFill>
              <a:srgbClr val="186072"/>
            </a:solidFill>
          </a:endParaRPr>
        </a:p>
      </dgm:t>
    </dgm:pt>
    <dgm:pt modelId="{D6E6296C-8865-CD45-8B84-2CE77AEEFEAD}" type="parTrans" cxnId="{6FA06DDC-0F38-DE42-863F-EB8F7A4572BE}">
      <dgm:prSet/>
      <dgm:spPr/>
      <dgm:t>
        <a:bodyPr/>
        <a:lstStyle/>
        <a:p>
          <a:endParaRPr lang="en-US" sz="1400" b="0"/>
        </a:p>
      </dgm:t>
    </dgm:pt>
    <dgm:pt modelId="{03570386-4604-4B40-84F0-E9CB1E7DA604}" type="sibTrans" cxnId="{6FA06DDC-0F38-DE42-863F-EB8F7A4572BE}">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CA9A9111-DB94-5549-9608-EEE6A3A2D980}">
      <dgm:prSe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Describe</a:t>
          </a:r>
          <a:endParaRPr lang="en-US" sz="2000" b="1" dirty="0">
            <a:solidFill>
              <a:srgbClr val="186072"/>
            </a:solidFill>
          </a:endParaRPr>
        </a:p>
      </dgm:t>
    </dgm:pt>
    <dgm:pt modelId="{C02256F6-1491-DF41-85E7-7AB4145834E4}" type="parTrans" cxnId="{669CCB14-E5B8-CC48-BF1D-459F50D6BB21}">
      <dgm:prSet/>
      <dgm:spPr/>
      <dgm:t>
        <a:bodyPr/>
        <a:lstStyle/>
        <a:p>
          <a:endParaRPr lang="en-US" sz="1400" b="0"/>
        </a:p>
      </dgm:t>
    </dgm:pt>
    <dgm:pt modelId="{99C07F7C-24F7-F44B-8AEB-A4EC5174B3B9}" type="sibTrans" cxnId="{669CCB14-E5B8-CC48-BF1D-459F50D6BB21}">
      <dgm:prSet/>
      <dgm:spPr>
        <a:ln w="28575" cap="flat" cmpd="sng" algn="ctr">
          <a:solidFill>
            <a:srgbClr val="186072"/>
          </a:solidFill>
          <a:prstDash val="solid"/>
          <a:round/>
          <a:headEnd type="none" w="med" len="med"/>
          <a:tailEnd type="arrow" w="med" len="med"/>
        </a:ln>
      </dgm:spPr>
      <dgm:t>
        <a:bodyPr/>
        <a:lstStyle/>
        <a:p>
          <a:endParaRPr lang="en-US" sz="1400" b="0"/>
        </a:p>
      </dgm:t>
    </dgm:pt>
    <dgm:pt modelId="{167BEB73-3A00-7345-985F-605B40EEBA4D}">
      <dgm:prSet phldrT="[Tex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Collect</a:t>
          </a:r>
          <a:endParaRPr lang="en-US" sz="2000" dirty="0">
            <a:solidFill>
              <a:srgbClr val="186072"/>
            </a:solidFill>
          </a:endParaRPr>
        </a:p>
      </dgm:t>
    </dgm:pt>
    <dgm:pt modelId="{DAAA6469-0CAE-2B4A-86DE-BE4B0168B09C}" type="parTrans" cxnId="{D60B4FF1-27EE-5447-9766-00F07C82332B}">
      <dgm:prSet/>
      <dgm:spPr/>
      <dgm:t>
        <a:bodyPr/>
        <a:lstStyle/>
        <a:p>
          <a:endParaRPr lang="en-US"/>
        </a:p>
      </dgm:t>
    </dgm:pt>
    <dgm:pt modelId="{16A220BF-2A6B-A246-BD86-15A7663B08AE}" type="sibTrans" cxnId="{D60B4FF1-27EE-5447-9766-00F07C82332B}">
      <dgm:prSet/>
      <dgm:spPr>
        <a:solidFill>
          <a:schemeClr val="accent1"/>
        </a:solidFill>
        <a:ln w="28575">
          <a:solidFill>
            <a:srgbClr val="186072"/>
          </a:solidFill>
        </a:ln>
      </dgm:spPr>
      <dgm:t>
        <a:bodyPr/>
        <a:lstStyle/>
        <a:p>
          <a:endParaRPr lang="en-US"/>
        </a:p>
      </dgm:t>
    </dgm:pt>
    <dgm:pt modelId="{6A20FEC1-C6EF-4469-886F-1FB4E4E06963}" type="pres">
      <dgm:prSet presAssocID="{65053B36-E459-4699-9118-038C8F52F23D}" presName="cycle" presStyleCnt="0">
        <dgm:presLayoutVars>
          <dgm:dir/>
          <dgm:resizeHandles val="exact"/>
        </dgm:presLayoutVars>
      </dgm:prSet>
      <dgm:spPr/>
      <dgm:t>
        <a:bodyPr/>
        <a:lstStyle/>
        <a:p>
          <a:endParaRPr lang="en-US"/>
        </a:p>
      </dgm:t>
    </dgm:pt>
    <dgm:pt modelId="{F21E2F18-F043-2846-95DB-CBAA147D529B}" type="pres">
      <dgm:prSet presAssocID="{4AD66445-1D35-5E4B-97CB-F1868A81F976}" presName="node" presStyleLbl="node1" presStyleIdx="0" presStyleCnt="8" custScaleX="127875" custScaleY="74911">
        <dgm:presLayoutVars>
          <dgm:bulletEnabled val="1"/>
        </dgm:presLayoutVars>
      </dgm:prSet>
      <dgm:spPr/>
      <dgm:t>
        <a:bodyPr/>
        <a:lstStyle/>
        <a:p>
          <a:endParaRPr lang="en-US"/>
        </a:p>
      </dgm:t>
    </dgm:pt>
    <dgm:pt modelId="{3DAA6B48-225A-4840-B4FD-B5777A24A577}" type="pres">
      <dgm:prSet presAssocID="{4AD66445-1D35-5E4B-97CB-F1868A81F976}" presName="spNode" presStyleCnt="0"/>
      <dgm:spPr/>
      <dgm:t>
        <a:bodyPr/>
        <a:lstStyle/>
        <a:p>
          <a:endParaRPr lang="en-US"/>
        </a:p>
      </dgm:t>
    </dgm:pt>
    <dgm:pt modelId="{8864FD29-B527-0A45-AF38-136A7CA3EA73}" type="pres">
      <dgm:prSet presAssocID="{03570386-4604-4B40-84F0-E9CB1E7DA604}" presName="sibTrans" presStyleLbl="sibTrans1D1" presStyleIdx="0" presStyleCnt="8"/>
      <dgm:spPr/>
      <dgm:t>
        <a:bodyPr/>
        <a:lstStyle/>
        <a:p>
          <a:endParaRPr lang="en-US"/>
        </a:p>
      </dgm:t>
    </dgm:pt>
    <dgm:pt modelId="{9ED3D520-3DE0-864B-ACAB-5B591616A6D9}" type="pres">
      <dgm:prSet presAssocID="{167BEB73-3A00-7345-985F-605B40EEBA4D}" presName="node" presStyleLbl="node1" presStyleIdx="1" presStyleCnt="8" custScaleX="127644" custScaleY="74877">
        <dgm:presLayoutVars>
          <dgm:bulletEnabled val="1"/>
        </dgm:presLayoutVars>
      </dgm:prSet>
      <dgm:spPr/>
      <dgm:t>
        <a:bodyPr/>
        <a:lstStyle/>
        <a:p>
          <a:endParaRPr lang="en-US"/>
        </a:p>
      </dgm:t>
    </dgm:pt>
    <dgm:pt modelId="{C1125BC2-4A5A-5C43-8663-E2876B3EEBFA}" type="pres">
      <dgm:prSet presAssocID="{167BEB73-3A00-7345-985F-605B40EEBA4D}" presName="spNode" presStyleCnt="0"/>
      <dgm:spPr/>
      <dgm:t>
        <a:bodyPr/>
        <a:lstStyle/>
        <a:p>
          <a:endParaRPr lang="en-US"/>
        </a:p>
      </dgm:t>
    </dgm:pt>
    <dgm:pt modelId="{3BACACFC-1124-AF4D-BBB2-76FDB50352A6}" type="pres">
      <dgm:prSet presAssocID="{16A220BF-2A6B-A246-BD86-15A7663B08AE}" presName="sibTrans" presStyleLbl="sibTrans1D1" presStyleIdx="1" presStyleCnt="8"/>
      <dgm:spPr/>
      <dgm:t>
        <a:bodyPr/>
        <a:lstStyle/>
        <a:p>
          <a:endParaRPr lang="en-US"/>
        </a:p>
      </dgm:t>
    </dgm:pt>
    <dgm:pt modelId="{F0A86B52-E2FF-4D63-93A1-E61D8377C34A}" type="pres">
      <dgm:prSet presAssocID="{97D4A84A-FD53-4C89-8766-B5C0A5025285}" presName="node" presStyleLbl="node1" presStyleIdx="2" presStyleCnt="8" custScaleX="127875" custScaleY="74911">
        <dgm:presLayoutVars>
          <dgm:bulletEnabled val="1"/>
        </dgm:presLayoutVars>
      </dgm:prSet>
      <dgm:spPr/>
      <dgm:t>
        <a:bodyPr/>
        <a:lstStyle/>
        <a:p>
          <a:endParaRPr lang="en-US"/>
        </a:p>
      </dgm:t>
    </dgm:pt>
    <dgm:pt modelId="{FDCC661F-5906-4C2E-95FD-42BD7C141BE9}" type="pres">
      <dgm:prSet presAssocID="{97D4A84A-FD53-4C89-8766-B5C0A5025285}" presName="spNode" presStyleCnt="0"/>
      <dgm:spPr/>
      <dgm:t>
        <a:bodyPr/>
        <a:lstStyle/>
        <a:p>
          <a:endParaRPr lang="en-US"/>
        </a:p>
      </dgm:t>
    </dgm:pt>
    <dgm:pt modelId="{A9CD118D-5A7B-4B7B-BEB0-016F1E217120}" type="pres">
      <dgm:prSet presAssocID="{5FD615BE-97D0-4C69-8037-060D7CF45582}" presName="sibTrans" presStyleLbl="sibTrans1D1" presStyleIdx="2" presStyleCnt="8"/>
      <dgm:spPr/>
      <dgm:t>
        <a:bodyPr/>
        <a:lstStyle/>
        <a:p>
          <a:endParaRPr lang="en-US"/>
        </a:p>
      </dgm:t>
    </dgm:pt>
    <dgm:pt modelId="{4BA36C64-20B8-A14E-8759-154A58F6D6C3}" type="pres">
      <dgm:prSet presAssocID="{CA9A9111-DB94-5549-9608-EEE6A3A2D980}" presName="node" presStyleLbl="node1" presStyleIdx="3" presStyleCnt="8" custScaleX="127875" custScaleY="74911">
        <dgm:presLayoutVars>
          <dgm:bulletEnabled val="1"/>
        </dgm:presLayoutVars>
      </dgm:prSet>
      <dgm:spPr/>
      <dgm:t>
        <a:bodyPr/>
        <a:lstStyle/>
        <a:p>
          <a:endParaRPr lang="en-US"/>
        </a:p>
      </dgm:t>
    </dgm:pt>
    <dgm:pt modelId="{6C64C368-C8AD-DC46-9E87-FF501AEF864A}" type="pres">
      <dgm:prSet presAssocID="{CA9A9111-DB94-5549-9608-EEE6A3A2D980}" presName="spNode" presStyleCnt="0"/>
      <dgm:spPr/>
      <dgm:t>
        <a:bodyPr/>
        <a:lstStyle/>
        <a:p>
          <a:endParaRPr lang="en-US"/>
        </a:p>
      </dgm:t>
    </dgm:pt>
    <dgm:pt modelId="{6A2CC0A6-BC38-5041-A60B-0DABCA6762C7}" type="pres">
      <dgm:prSet presAssocID="{99C07F7C-24F7-F44B-8AEB-A4EC5174B3B9}" presName="sibTrans" presStyleLbl="sibTrans1D1" presStyleIdx="3" presStyleCnt="8"/>
      <dgm:spPr/>
      <dgm:t>
        <a:bodyPr/>
        <a:lstStyle/>
        <a:p>
          <a:endParaRPr lang="en-US"/>
        </a:p>
      </dgm:t>
    </dgm:pt>
    <dgm:pt modelId="{1E7C3E94-8CB6-456F-B0D4-B3FA407A51A6}" type="pres">
      <dgm:prSet presAssocID="{D826B2FE-5AC9-47EE-AEB3-142395FBDE71}" presName="node" presStyleLbl="node1" presStyleIdx="4" presStyleCnt="8" custScaleX="127875" custScaleY="74911">
        <dgm:presLayoutVars>
          <dgm:bulletEnabled val="1"/>
        </dgm:presLayoutVars>
      </dgm:prSet>
      <dgm:spPr/>
      <dgm:t>
        <a:bodyPr/>
        <a:lstStyle/>
        <a:p>
          <a:endParaRPr lang="en-US"/>
        </a:p>
      </dgm:t>
    </dgm:pt>
    <dgm:pt modelId="{E838B6B8-75DF-4528-9C2A-BB7A7D07CE89}" type="pres">
      <dgm:prSet presAssocID="{D826B2FE-5AC9-47EE-AEB3-142395FBDE71}" presName="spNode" presStyleCnt="0"/>
      <dgm:spPr/>
      <dgm:t>
        <a:bodyPr/>
        <a:lstStyle/>
        <a:p>
          <a:endParaRPr lang="en-US"/>
        </a:p>
      </dgm:t>
    </dgm:pt>
    <dgm:pt modelId="{0FD4A519-10D4-4EE7-AC3E-EBD7D85740E2}" type="pres">
      <dgm:prSet presAssocID="{E81A7496-7C34-4DBF-9C3D-D0A2A73191C8}" presName="sibTrans" presStyleLbl="sibTrans1D1" presStyleIdx="4" presStyleCnt="8"/>
      <dgm:spPr/>
      <dgm:t>
        <a:bodyPr/>
        <a:lstStyle/>
        <a:p>
          <a:endParaRPr lang="en-US"/>
        </a:p>
      </dgm:t>
    </dgm:pt>
    <dgm:pt modelId="{25E735C8-6CA7-48F9-B4AF-4D9B92978769}" type="pres">
      <dgm:prSet presAssocID="{661A4A79-0AAA-4C36-BEAB-A61C849008FA}" presName="node" presStyleLbl="node1" presStyleIdx="5" presStyleCnt="8" custScaleX="127875" custScaleY="74911">
        <dgm:presLayoutVars>
          <dgm:bulletEnabled val="1"/>
        </dgm:presLayoutVars>
      </dgm:prSet>
      <dgm:spPr/>
      <dgm:t>
        <a:bodyPr/>
        <a:lstStyle/>
        <a:p>
          <a:endParaRPr lang="en-US"/>
        </a:p>
      </dgm:t>
    </dgm:pt>
    <dgm:pt modelId="{EC522338-C25D-4866-ABF3-7A3BB86AF8C6}" type="pres">
      <dgm:prSet presAssocID="{661A4A79-0AAA-4C36-BEAB-A61C849008FA}" presName="spNode" presStyleCnt="0"/>
      <dgm:spPr/>
      <dgm:t>
        <a:bodyPr/>
        <a:lstStyle/>
        <a:p>
          <a:endParaRPr lang="en-US"/>
        </a:p>
      </dgm:t>
    </dgm:pt>
    <dgm:pt modelId="{7DFDE678-6B1C-4BBC-A38E-46FB50420688}" type="pres">
      <dgm:prSet presAssocID="{F97789DC-0FAD-4C2E-AB9D-457E85023924}" presName="sibTrans" presStyleLbl="sibTrans1D1" presStyleIdx="5" presStyleCnt="8"/>
      <dgm:spPr/>
      <dgm:t>
        <a:bodyPr/>
        <a:lstStyle/>
        <a:p>
          <a:endParaRPr lang="en-US"/>
        </a:p>
      </dgm:t>
    </dgm:pt>
    <dgm:pt modelId="{E2536CDD-7DBF-4C6B-85BF-882FE6A71FDF}" type="pres">
      <dgm:prSet presAssocID="{A8FAAA24-3DB7-4AFE-8D6E-1FF127F6A8FE}" presName="node" presStyleLbl="node1" presStyleIdx="6" presStyleCnt="8" custScaleX="127875" custScaleY="74911">
        <dgm:presLayoutVars>
          <dgm:bulletEnabled val="1"/>
        </dgm:presLayoutVars>
      </dgm:prSet>
      <dgm:spPr/>
      <dgm:t>
        <a:bodyPr/>
        <a:lstStyle/>
        <a:p>
          <a:endParaRPr lang="en-US"/>
        </a:p>
      </dgm:t>
    </dgm:pt>
    <dgm:pt modelId="{6D500B74-16A3-4CA0-A0E3-C2CBAAB4F994}" type="pres">
      <dgm:prSet presAssocID="{A8FAAA24-3DB7-4AFE-8D6E-1FF127F6A8FE}" presName="spNode" presStyleCnt="0"/>
      <dgm:spPr/>
      <dgm:t>
        <a:bodyPr/>
        <a:lstStyle/>
        <a:p>
          <a:endParaRPr lang="en-US"/>
        </a:p>
      </dgm:t>
    </dgm:pt>
    <dgm:pt modelId="{049616A8-A793-4C77-8E33-8F4622C118F7}" type="pres">
      <dgm:prSet presAssocID="{8ED530B9-2AE0-4731-B182-B27C1D10B60C}" presName="sibTrans" presStyleLbl="sibTrans1D1" presStyleIdx="6" presStyleCnt="8"/>
      <dgm:spPr/>
      <dgm:t>
        <a:bodyPr/>
        <a:lstStyle/>
        <a:p>
          <a:endParaRPr lang="en-US"/>
        </a:p>
      </dgm:t>
    </dgm:pt>
    <dgm:pt modelId="{3204064E-86B9-4A1D-AC40-6B3607D41628}" type="pres">
      <dgm:prSet presAssocID="{78A95A28-5B18-4CAB-A8F7-FCAAA6066699}" presName="node" presStyleLbl="node1" presStyleIdx="7" presStyleCnt="8" custScaleX="127875" custScaleY="74911">
        <dgm:presLayoutVars>
          <dgm:bulletEnabled val="1"/>
        </dgm:presLayoutVars>
      </dgm:prSet>
      <dgm:spPr/>
      <dgm:t>
        <a:bodyPr/>
        <a:lstStyle/>
        <a:p>
          <a:endParaRPr lang="en-US"/>
        </a:p>
      </dgm:t>
    </dgm:pt>
    <dgm:pt modelId="{285E9CCE-C7D2-4139-86F0-64E7E1C35BC1}" type="pres">
      <dgm:prSet presAssocID="{78A95A28-5B18-4CAB-A8F7-FCAAA6066699}" presName="spNode" presStyleCnt="0"/>
      <dgm:spPr/>
      <dgm:t>
        <a:bodyPr/>
        <a:lstStyle/>
        <a:p>
          <a:endParaRPr lang="en-US"/>
        </a:p>
      </dgm:t>
    </dgm:pt>
    <dgm:pt modelId="{19FF4228-BCF6-4DBF-AEE0-CF82A986A726}" type="pres">
      <dgm:prSet presAssocID="{DA16D8F2-7AA0-43B2-99A1-9E110743886E}" presName="sibTrans" presStyleLbl="sibTrans1D1" presStyleIdx="7" presStyleCnt="8"/>
      <dgm:spPr/>
      <dgm:t>
        <a:bodyPr/>
        <a:lstStyle/>
        <a:p>
          <a:endParaRPr lang="en-US"/>
        </a:p>
      </dgm:t>
    </dgm:pt>
  </dgm:ptLst>
  <dgm:cxnLst>
    <dgm:cxn modelId="{FF5B6A75-2579-468E-9433-CCFAE5E9BDE6}" type="presOf" srcId="{DA16D8F2-7AA0-43B2-99A1-9E110743886E}" destId="{19FF4228-BCF6-4DBF-AEE0-CF82A986A726}" srcOrd="0" destOrd="0" presId="urn:microsoft.com/office/officeart/2005/8/layout/cycle5"/>
    <dgm:cxn modelId="{37BF8AAE-F2D1-47FD-80C7-85A2611AA334}" srcId="{65053B36-E459-4699-9118-038C8F52F23D}" destId="{97D4A84A-FD53-4C89-8766-B5C0A5025285}" srcOrd="2" destOrd="0" parTransId="{83CF93A1-5BFE-4327-89FC-F3B074DB56BE}" sibTransId="{5FD615BE-97D0-4C69-8037-060D7CF45582}"/>
    <dgm:cxn modelId="{E68DD861-0A35-490E-A328-30FF4D66BCF9}" type="presOf" srcId="{16A220BF-2A6B-A246-BD86-15A7663B08AE}" destId="{3BACACFC-1124-AF4D-BBB2-76FDB50352A6}" srcOrd="0" destOrd="0" presId="urn:microsoft.com/office/officeart/2005/8/layout/cycle5"/>
    <dgm:cxn modelId="{832CB5FC-40F0-47E3-9A69-8ABDECA0FEBB}" type="presOf" srcId="{99C07F7C-24F7-F44B-8AEB-A4EC5174B3B9}" destId="{6A2CC0A6-BC38-5041-A60B-0DABCA6762C7}" srcOrd="0" destOrd="0" presId="urn:microsoft.com/office/officeart/2005/8/layout/cycle5"/>
    <dgm:cxn modelId="{F7DBE9D5-9F88-4949-BA29-D2B6D7975F45}" type="presOf" srcId="{A8FAAA24-3DB7-4AFE-8D6E-1FF127F6A8FE}" destId="{E2536CDD-7DBF-4C6B-85BF-882FE6A71FDF}" srcOrd="0" destOrd="0" presId="urn:microsoft.com/office/officeart/2005/8/layout/cycle5"/>
    <dgm:cxn modelId="{669CCB14-E5B8-CC48-BF1D-459F50D6BB21}" srcId="{65053B36-E459-4699-9118-038C8F52F23D}" destId="{CA9A9111-DB94-5549-9608-EEE6A3A2D980}" srcOrd="3" destOrd="0" parTransId="{C02256F6-1491-DF41-85E7-7AB4145834E4}" sibTransId="{99C07F7C-24F7-F44B-8AEB-A4EC5174B3B9}"/>
    <dgm:cxn modelId="{BCD343DC-1B85-4FCF-817B-24887D1B3E23}" srcId="{65053B36-E459-4699-9118-038C8F52F23D}" destId="{D826B2FE-5AC9-47EE-AEB3-142395FBDE71}" srcOrd="4" destOrd="0" parTransId="{CB1A36D4-FDE9-48F2-98C9-29576A48DEAF}" sibTransId="{E81A7496-7C34-4DBF-9C3D-D0A2A73191C8}"/>
    <dgm:cxn modelId="{5CD3F198-A919-4834-990A-5FA27CB17C90}" type="presOf" srcId="{D826B2FE-5AC9-47EE-AEB3-142395FBDE71}" destId="{1E7C3E94-8CB6-456F-B0D4-B3FA407A51A6}" srcOrd="0" destOrd="0" presId="urn:microsoft.com/office/officeart/2005/8/layout/cycle5"/>
    <dgm:cxn modelId="{0B7D10A1-E18E-42B9-BE89-31A5D7697892}" type="presOf" srcId="{661A4A79-0AAA-4C36-BEAB-A61C849008FA}" destId="{25E735C8-6CA7-48F9-B4AF-4D9B92978769}" srcOrd="0" destOrd="0" presId="urn:microsoft.com/office/officeart/2005/8/layout/cycle5"/>
    <dgm:cxn modelId="{0FEACBE7-9877-46A8-9701-E31093846DBA}" srcId="{65053B36-E459-4699-9118-038C8F52F23D}" destId="{A8FAAA24-3DB7-4AFE-8D6E-1FF127F6A8FE}" srcOrd="6" destOrd="0" parTransId="{83664775-34AE-41A2-A40A-AEE1DCB28F5A}" sibTransId="{8ED530B9-2AE0-4731-B182-B27C1D10B60C}"/>
    <dgm:cxn modelId="{DDE8938D-9B46-4EEC-9D74-69D38C6AE27D}" srcId="{65053B36-E459-4699-9118-038C8F52F23D}" destId="{78A95A28-5B18-4CAB-A8F7-FCAAA6066699}" srcOrd="7" destOrd="0" parTransId="{6BE8ECF0-24C5-40B1-9F35-926034AD3A7E}" sibTransId="{DA16D8F2-7AA0-43B2-99A1-9E110743886E}"/>
    <dgm:cxn modelId="{6A9B2847-D161-4C08-BED1-73E8C8A21284}" type="presOf" srcId="{CA9A9111-DB94-5549-9608-EEE6A3A2D980}" destId="{4BA36C64-20B8-A14E-8759-154A58F6D6C3}" srcOrd="0" destOrd="0" presId="urn:microsoft.com/office/officeart/2005/8/layout/cycle5"/>
    <dgm:cxn modelId="{AAFC529F-665D-4161-8629-9ED06C9306F6}" type="presOf" srcId="{8ED530B9-2AE0-4731-B182-B27C1D10B60C}" destId="{049616A8-A793-4C77-8E33-8F4622C118F7}" srcOrd="0" destOrd="0" presId="urn:microsoft.com/office/officeart/2005/8/layout/cycle5"/>
    <dgm:cxn modelId="{98FEEC2E-0B58-4F3A-AE03-397F1BF3F6C3}" type="presOf" srcId="{03570386-4604-4B40-84F0-E9CB1E7DA604}" destId="{8864FD29-B527-0A45-AF38-136A7CA3EA73}" srcOrd="0" destOrd="0" presId="urn:microsoft.com/office/officeart/2005/8/layout/cycle5"/>
    <dgm:cxn modelId="{86B84186-D7C1-4CD5-B4EF-FC9681935333}" type="presOf" srcId="{4AD66445-1D35-5E4B-97CB-F1868A81F976}" destId="{F21E2F18-F043-2846-95DB-CBAA147D529B}" srcOrd="0" destOrd="0" presId="urn:microsoft.com/office/officeart/2005/8/layout/cycle5"/>
    <dgm:cxn modelId="{8AE7FCF0-572B-45B4-8706-F20BD3EE6742}" type="presOf" srcId="{97D4A84A-FD53-4C89-8766-B5C0A5025285}" destId="{F0A86B52-E2FF-4D63-93A1-E61D8377C34A}" srcOrd="0" destOrd="0" presId="urn:microsoft.com/office/officeart/2005/8/layout/cycle5"/>
    <dgm:cxn modelId="{D60B4FF1-27EE-5447-9766-00F07C82332B}" srcId="{65053B36-E459-4699-9118-038C8F52F23D}" destId="{167BEB73-3A00-7345-985F-605B40EEBA4D}" srcOrd="1" destOrd="0" parTransId="{DAAA6469-0CAE-2B4A-86DE-BE4B0168B09C}" sibTransId="{16A220BF-2A6B-A246-BD86-15A7663B08AE}"/>
    <dgm:cxn modelId="{6FA06DDC-0F38-DE42-863F-EB8F7A4572BE}" srcId="{65053B36-E459-4699-9118-038C8F52F23D}" destId="{4AD66445-1D35-5E4B-97CB-F1868A81F976}" srcOrd="0" destOrd="0" parTransId="{D6E6296C-8865-CD45-8B84-2CE77AEEFEAD}" sibTransId="{03570386-4604-4B40-84F0-E9CB1E7DA604}"/>
    <dgm:cxn modelId="{F04337F0-0064-49DB-AA23-7410EFEBE010}" type="presOf" srcId="{E81A7496-7C34-4DBF-9C3D-D0A2A73191C8}" destId="{0FD4A519-10D4-4EE7-AC3E-EBD7D85740E2}" srcOrd="0" destOrd="0" presId="urn:microsoft.com/office/officeart/2005/8/layout/cycle5"/>
    <dgm:cxn modelId="{B5BC668F-6986-4C30-A89C-D29D816A7FE4}" type="presOf" srcId="{78A95A28-5B18-4CAB-A8F7-FCAAA6066699}" destId="{3204064E-86B9-4A1D-AC40-6B3607D41628}" srcOrd="0" destOrd="0" presId="urn:microsoft.com/office/officeart/2005/8/layout/cycle5"/>
    <dgm:cxn modelId="{1CA478E0-7B84-4B89-8D06-4DC510CF2FD2}" type="presOf" srcId="{65053B36-E459-4699-9118-038C8F52F23D}" destId="{6A20FEC1-C6EF-4469-886F-1FB4E4E06963}" srcOrd="0" destOrd="0" presId="urn:microsoft.com/office/officeart/2005/8/layout/cycle5"/>
    <dgm:cxn modelId="{2D7E823C-981E-43A8-8F0F-0F1E4F1EFC0F}" type="presOf" srcId="{5FD615BE-97D0-4C69-8037-060D7CF45582}" destId="{A9CD118D-5A7B-4B7B-BEB0-016F1E217120}" srcOrd="0" destOrd="0" presId="urn:microsoft.com/office/officeart/2005/8/layout/cycle5"/>
    <dgm:cxn modelId="{C57AD339-F80A-4A07-951C-778FDAE65701}" type="presOf" srcId="{167BEB73-3A00-7345-985F-605B40EEBA4D}" destId="{9ED3D520-3DE0-864B-ACAB-5B591616A6D9}" srcOrd="0" destOrd="0" presId="urn:microsoft.com/office/officeart/2005/8/layout/cycle5"/>
    <dgm:cxn modelId="{2B5E0A6D-F575-41A7-ABFE-5940ED368E39}" type="presOf" srcId="{F97789DC-0FAD-4C2E-AB9D-457E85023924}" destId="{7DFDE678-6B1C-4BBC-A38E-46FB50420688}" srcOrd="0" destOrd="0" presId="urn:microsoft.com/office/officeart/2005/8/layout/cycle5"/>
    <dgm:cxn modelId="{6C6D0C39-16F5-4C23-93FF-663C03421B62}" srcId="{65053B36-E459-4699-9118-038C8F52F23D}" destId="{661A4A79-0AAA-4C36-BEAB-A61C849008FA}" srcOrd="5" destOrd="0" parTransId="{1B4B79AA-B091-4787-A5DB-5E75A9449EAF}" sibTransId="{F97789DC-0FAD-4C2E-AB9D-457E85023924}"/>
    <dgm:cxn modelId="{BD0F0BB6-1D2E-4C7B-9847-1CC9BB2C2634}" type="presParOf" srcId="{6A20FEC1-C6EF-4469-886F-1FB4E4E06963}" destId="{F21E2F18-F043-2846-95DB-CBAA147D529B}" srcOrd="0" destOrd="0" presId="urn:microsoft.com/office/officeart/2005/8/layout/cycle5"/>
    <dgm:cxn modelId="{E2FA3200-48E9-4D82-B13C-DFA9D84C27C1}" type="presParOf" srcId="{6A20FEC1-C6EF-4469-886F-1FB4E4E06963}" destId="{3DAA6B48-225A-4840-B4FD-B5777A24A577}" srcOrd="1" destOrd="0" presId="urn:microsoft.com/office/officeart/2005/8/layout/cycle5"/>
    <dgm:cxn modelId="{18E94226-5AD6-4387-A378-C638C870CAC3}" type="presParOf" srcId="{6A20FEC1-C6EF-4469-886F-1FB4E4E06963}" destId="{8864FD29-B527-0A45-AF38-136A7CA3EA73}" srcOrd="2" destOrd="0" presId="urn:microsoft.com/office/officeart/2005/8/layout/cycle5"/>
    <dgm:cxn modelId="{87B25F78-CE72-44ED-AA53-7FE3E8A38B98}" type="presParOf" srcId="{6A20FEC1-C6EF-4469-886F-1FB4E4E06963}" destId="{9ED3D520-3DE0-864B-ACAB-5B591616A6D9}" srcOrd="3" destOrd="0" presId="urn:microsoft.com/office/officeart/2005/8/layout/cycle5"/>
    <dgm:cxn modelId="{798F0227-232E-4850-8117-27D8D9E75E03}" type="presParOf" srcId="{6A20FEC1-C6EF-4469-886F-1FB4E4E06963}" destId="{C1125BC2-4A5A-5C43-8663-E2876B3EEBFA}" srcOrd="4" destOrd="0" presId="urn:microsoft.com/office/officeart/2005/8/layout/cycle5"/>
    <dgm:cxn modelId="{AF03437F-38E4-4C80-8E25-BE6E720EAFAD}" type="presParOf" srcId="{6A20FEC1-C6EF-4469-886F-1FB4E4E06963}" destId="{3BACACFC-1124-AF4D-BBB2-76FDB50352A6}" srcOrd="5" destOrd="0" presId="urn:microsoft.com/office/officeart/2005/8/layout/cycle5"/>
    <dgm:cxn modelId="{80AAACD4-0D35-4CC4-94D7-C6E13FB0C607}" type="presParOf" srcId="{6A20FEC1-C6EF-4469-886F-1FB4E4E06963}" destId="{F0A86B52-E2FF-4D63-93A1-E61D8377C34A}" srcOrd="6" destOrd="0" presId="urn:microsoft.com/office/officeart/2005/8/layout/cycle5"/>
    <dgm:cxn modelId="{2BE80186-E72B-428C-8135-8D4D6FFE8814}" type="presParOf" srcId="{6A20FEC1-C6EF-4469-886F-1FB4E4E06963}" destId="{FDCC661F-5906-4C2E-95FD-42BD7C141BE9}" srcOrd="7" destOrd="0" presId="urn:microsoft.com/office/officeart/2005/8/layout/cycle5"/>
    <dgm:cxn modelId="{4C7A65BF-B278-4AA0-AA29-35D160EE910A}" type="presParOf" srcId="{6A20FEC1-C6EF-4469-886F-1FB4E4E06963}" destId="{A9CD118D-5A7B-4B7B-BEB0-016F1E217120}" srcOrd="8" destOrd="0" presId="urn:microsoft.com/office/officeart/2005/8/layout/cycle5"/>
    <dgm:cxn modelId="{B4265B91-0660-49FE-973E-011B8C462A34}" type="presParOf" srcId="{6A20FEC1-C6EF-4469-886F-1FB4E4E06963}" destId="{4BA36C64-20B8-A14E-8759-154A58F6D6C3}" srcOrd="9" destOrd="0" presId="urn:microsoft.com/office/officeart/2005/8/layout/cycle5"/>
    <dgm:cxn modelId="{D035BFD8-D371-4FD9-8A59-833395209B85}" type="presParOf" srcId="{6A20FEC1-C6EF-4469-886F-1FB4E4E06963}" destId="{6C64C368-C8AD-DC46-9E87-FF501AEF864A}" srcOrd="10" destOrd="0" presId="urn:microsoft.com/office/officeart/2005/8/layout/cycle5"/>
    <dgm:cxn modelId="{2A913613-43DF-4E7A-92AA-750F59BB6FDA}" type="presParOf" srcId="{6A20FEC1-C6EF-4469-886F-1FB4E4E06963}" destId="{6A2CC0A6-BC38-5041-A60B-0DABCA6762C7}" srcOrd="11" destOrd="0" presId="urn:microsoft.com/office/officeart/2005/8/layout/cycle5"/>
    <dgm:cxn modelId="{665369EF-0BD2-4264-A863-1448F11A327B}" type="presParOf" srcId="{6A20FEC1-C6EF-4469-886F-1FB4E4E06963}" destId="{1E7C3E94-8CB6-456F-B0D4-B3FA407A51A6}" srcOrd="12" destOrd="0" presId="urn:microsoft.com/office/officeart/2005/8/layout/cycle5"/>
    <dgm:cxn modelId="{01BEBC3D-2448-44FA-A43F-AC6266186D08}" type="presParOf" srcId="{6A20FEC1-C6EF-4469-886F-1FB4E4E06963}" destId="{E838B6B8-75DF-4528-9C2A-BB7A7D07CE89}" srcOrd="13" destOrd="0" presId="urn:microsoft.com/office/officeart/2005/8/layout/cycle5"/>
    <dgm:cxn modelId="{C3D09353-AC1D-4977-A621-5618001F6933}" type="presParOf" srcId="{6A20FEC1-C6EF-4469-886F-1FB4E4E06963}" destId="{0FD4A519-10D4-4EE7-AC3E-EBD7D85740E2}" srcOrd="14" destOrd="0" presId="urn:microsoft.com/office/officeart/2005/8/layout/cycle5"/>
    <dgm:cxn modelId="{C61962BC-6DFB-4872-B1BB-53DC1AE8CF41}" type="presParOf" srcId="{6A20FEC1-C6EF-4469-886F-1FB4E4E06963}" destId="{25E735C8-6CA7-48F9-B4AF-4D9B92978769}" srcOrd="15" destOrd="0" presId="urn:microsoft.com/office/officeart/2005/8/layout/cycle5"/>
    <dgm:cxn modelId="{847F10CD-A471-433F-8DCD-97D4168D36AA}" type="presParOf" srcId="{6A20FEC1-C6EF-4469-886F-1FB4E4E06963}" destId="{EC522338-C25D-4866-ABF3-7A3BB86AF8C6}" srcOrd="16" destOrd="0" presId="urn:microsoft.com/office/officeart/2005/8/layout/cycle5"/>
    <dgm:cxn modelId="{0E3E4B5E-72F5-4AAE-B12E-F89F101F2294}" type="presParOf" srcId="{6A20FEC1-C6EF-4469-886F-1FB4E4E06963}" destId="{7DFDE678-6B1C-4BBC-A38E-46FB50420688}" srcOrd="17" destOrd="0" presId="urn:microsoft.com/office/officeart/2005/8/layout/cycle5"/>
    <dgm:cxn modelId="{F6037184-68FA-498C-9262-116A97D22CE3}" type="presParOf" srcId="{6A20FEC1-C6EF-4469-886F-1FB4E4E06963}" destId="{E2536CDD-7DBF-4C6B-85BF-882FE6A71FDF}" srcOrd="18" destOrd="0" presId="urn:microsoft.com/office/officeart/2005/8/layout/cycle5"/>
    <dgm:cxn modelId="{76E2CA3B-2970-425C-955D-DA49BA67773D}" type="presParOf" srcId="{6A20FEC1-C6EF-4469-886F-1FB4E4E06963}" destId="{6D500B74-16A3-4CA0-A0E3-C2CBAAB4F994}" srcOrd="19" destOrd="0" presId="urn:microsoft.com/office/officeart/2005/8/layout/cycle5"/>
    <dgm:cxn modelId="{94F43A14-E3ED-4BB3-B210-F805CE62D2C9}" type="presParOf" srcId="{6A20FEC1-C6EF-4469-886F-1FB4E4E06963}" destId="{049616A8-A793-4C77-8E33-8F4622C118F7}" srcOrd="20" destOrd="0" presId="urn:microsoft.com/office/officeart/2005/8/layout/cycle5"/>
    <dgm:cxn modelId="{8BDC4968-56AC-4C33-B43E-4C02A0238494}" type="presParOf" srcId="{6A20FEC1-C6EF-4469-886F-1FB4E4E06963}" destId="{3204064E-86B9-4A1D-AC40-6B3607D41628}" srcOrd="21" destOrd="0" presId="urn:microsoft.com/office/officeart/2005/8/layout/cycle5"/>
    <dgm:cxn modelId="{A5BE0881-4909-4EE2-ABC2-1FF1AA86F59A}" type="presParOf" srcId="{6A20FEC1-C6EF-4469-886F-1FB4E4E06963}" destId="{285E9CCE-C7D2-4139-86F0-64E7E1C35BC1}" srcOrd="22" destOrd="0" presId="urn:microsoft.com/office/officeart/2005/8/layout/cycle5"/>
    <dgm:cxn modelId="{D9920EF4-4A32-4D27-841C-F6849BEFCD67}" type="presParOf" srcId="{6A20FEC1-C6EF-4469-886F-1FB4E4E06963}" destId="{19FF4228-BCF6-4DBF-AEE0-CF82A986A726}" srcOrd="23" destOrd="0" presId="urn:microsoft.com/office/officeart/2005/8/layout/cycle5"/>
  </dgm:cxnLst>
  <dgm:bg>
    <a:noFill/>
    <a:effect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E2F18-F043-2846-95DB-CBAA147D529B}">
      <dsp:nvSpPr>
        <dsp:cNvPr id="0" name=""/>
        <dsp:cNvSpPr/>
      </dsp:nvSpPr>
      <dsp:spPr>
        <a:xfrm>
          <a:off x="2802301" y="83268"/>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Plan</a:t>
          </a:r>
          <a:endParaRPr lang="en-US" sz="2000" kern="1200" dirty="0">
            <a:solidFill>
              <a:srgbClr val="186072"/>
            </a:solidFill>
          </a:endParaRPr>
        </a:p>
      </dsp:txBody>
      <dsp:txXfrm>
        <a:off x="2825970" y="106937"/>
        <a:ext cx="1225982" cy="437516"/>
      </dsp:txXfrm>
    </dsp:sp>
    <dsp:sp modelId="{8864FD29-B527-0A45-AF38-136A7CA3EA73}">
      <dsp:nvSpPr>
        <dsp:cNvPr id="0" name=""/>
        <dsp:cNvSpPr/>
      </dsp:nvSpPr>
      <dsp:spPr>
        <a:xfrm>
          <a:off x="1194113" y="325695"/>
          <a:ext cx="4489695" cy="4489695"/>
        </a:xfrm>
        <a:custGeom>
          <a:avLst/>
          <a:gdLst/>
          <a:ahLst/>
          <a:cxnLst/>
          <a:rect l="0" t="0" r="0" b="0"/>
          <a:pathLst>
            <a:path>
              <a:moveTo>
                <a:pt x="3021641" y="138682"/>
              </a:moveTo>
              <a:arcTo wR="2244847" hR="2244847" stAng="17414696" swAng="683613"/>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9ED3D520-3DE0-864B-ACAB-5B591616A6D9}">
      <dsp:nvSpPr>
        <dsp:cNvPr id="0" name=""/>
        <dsp:cNvSpPr/>
      </dsp:nvSpPr>
      <dsp:spPr>
        <a:xfrm>
          <a:off x="4390798" y="740879"/>
          <a:ext cx="1271020" cy="484633"/>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Collect</a:t>
          </a:r>
          <a:endParaRPr lang="en-US" sz="2000" kern="1200" dirty="0">
            <a:solidFill>
              <a:srgbClr val="186072"/>
            </a:solidFill>
          </a:endParaRPr>
        </a:p>
      </dsp:txBody>
      <dsp:txXfrm>
        <a:off x="4414456" y="764537"/>
        <a:ext cx="1223704" cy="437317"/>
      </dsp:txXfrm>
    </dsp:sp>
    <dsp:sp modelId="{3BACACFC-1124-AF4D-BBB2-76FDB50352A6}">
      <dsp:nvSpPr>
        <dsp:cNvPr id="0" name=""/>
        <dsp:cNvSpPr/>
      </dsp:nvSpPr>
      <dsp:spPr>
        <a:xfrm>
          <a:off x="1194113" y="325695"/>
          <a:ext cx="4489695" cy="4489695"/>
        </a:xfrm>
        <a:custGeom>
          <a:avLst/>
          <a:gdLst/>
          <a:ahLst/>
          <a:cxnLst/>
          <a:rect l="0" t="0" r="0" b="0"/>
          <a:pathLst>
            <a:path>
              <a:moveTo>
                <a:pt x="4173874" y="1096720"/>
              </a:moveTo>
              <a:arcTo wR="2244847" hR="2244847" stAng="19754372" swAng="1110679"/>
            </a:path>
          </a:pathLst>
        </a:custGeom>
        <a:noFill/>
        <a:ln w="28575" cap="flat" cmpd="sng" algn="ctr">
          <a:solidFill>
            <a:srgbClr val="186072"/>
          </a:solidFill>
          <a:prstDash val="solid"/>
          <a:tailEnd type="arrow"/>
        </a:ln>
        <a:effectLst/>
      </dsp:spPr>
      <dsp:style>
        <a:lnRef idx="1">
          <a:scrgbClr r="0" g="0" b="0"/>
        </a:lnRef>
        <a:fillRef idx="0">
          <a:scrgbClr r="0" g="0" b="0"/>
        </a:fillRef>
        <a:effectRef idx="0">
          <a:scrgbClr r="0" g="0" b="0"/>
        </a:effectRef>
        <a:fontRef idx="minor"/>
      </dsp:style>
    </dsp:sp>
    <dsp:sp modelId="{F0A86B52-E2FF-4D63-93A1-E61D8377C34A}">
      <dsp:nvSpPr>
        <dsp:cNvPr id="0" name=""/>
        <dsp:cNvSpPr/>
      </dsp:nvSpPr>
      <dsp:spPr>
        <a:xfrm>
          <a:off x="5047148" y="2328115"/>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Assure</a:t>
          </a:r>
        </a:p>
      </dsp:txBody>
      <dsp:txXfrm>
        <a:off x="5070817" y="2351784"/>
        <a:ext cx="1225982" cy="437516"/>
      </dsp:txXfrm>
    </dsp:sp>
    <dsp:sp modelId="{A9CD118D-5A7B-4B7B-BEB0-016F1E217120}">
      <dsp:nvSpPr>
        <dsp:cNvPr id="0" name=""/>
        <dsp:cNvSpPr/>
      </dsp:nvSpPr>
      <dsp:spPr>
        <a:xfrm>
          <a:off x="1194113" y="325695"/>
          <a:ext cx="4489695" cy="4489695"/>
        </a:xfrm>
        <a:custGeom>
          <a:avLst/>
          <a:gdLst/>
          <a:ahLst/>
          <a:cxnLst/>
          <a:rect l="0" t="0" r="0" b="0"/>
          <a:pathLst>
            <a:path>
              <a:moveTo>
                <a:pt x="4438595" y="2721095"/>
              </a:moveTo>
              <a:arcTo wR="2244847" hR="2244847" stAng="734908" swAng="111055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4BA36C64-20B8-A14E-8759-154A58F6D6C3}">
      <dsp:nvSpPr>
        <dsp:cNvPr id="0" name=""/>
        <dsp:cNvSpPr/>
      </dsp:nvSpPr>
      <dsp:spPr>
        <a:xfrm>
          <a:off x="4389648" y="3915462"/>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Describe</a:t>
          </a:r>
          <a:endParaRPr lang="en-US" sz="2000" b="1" kern="1200" dirty="0">
            <a:solidFill>
              <a:srgbClr val="186072"/>
            </a:solidFill>
          </a:endParaRPr>
        </a:p>
      </dsp:txBody>
      <dsp:txXfrm>
        <a:off x="4413317" y="3939131"/>
        <a:ext cx="1225982" cy="437516"/>
      </dsp:txXfrm>
    </dsp:sp>
    <dsp:sp modelId="{6A2CC0A6-BC38-5041-A60B-0DABCA6762C7}">
      <dsp:nvSpPr>
        <dsp:cNvPr id="0" name=""/>
        <dsp:cNvSpPr/>
      </dsp:nvSpPr>
      <dsp:spPr>
        <a:xfrm>
          <a:off x="1194113" y="325695"/>
          <a:ext cx="4489695" cy="4489695"/>
        </a:xfrm>
        <a:custGeom>
          <a:avLst/>
          <a:gdLst/>
          <a:ahLst/>
          <a:cxnLst/>
          <a:rect l="0" t="0" r="0" b="0"/>
          <a:pathLst>
            <a:path>
              <a:moveTo>
                <a:pt x="3422269" y="4156134"/>
              </a:moveTo>
              <a:arcTo wR="2244847" hR="2244847" stAng="3501925" swAng="683437"/>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1E7C3E94-8CB6-456F-B0D4-B3FA407A51A6}">
      <dsp:nvSpPr>
        <dsp:cNvPr id="0" name=""/>
        <dsp:cNvSpPr/>
      </dsp:nvSpPr>
      <dsp:spPr>
        <a:xfrm>
          <a:off x="2802301" y="4572963"/>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Preserve</a:t>
          </a:r>
        </a:p>
      </dsp:txBody>
      <dsp:txXfrm>
        <a:off x="2825970" y="4596632"/>
        <a:ext cx="1225982" cy="437516"/>
      </dsp:txXfrm>
    </dsp:sp>
    <dsp:sp modelId="{0FD4A519-10D4-4EE7-AC3E-EBD7D85740E2}">
      <dsp:nvSpPr>
        <dsp:cNvPr id="0" name=""/>
        <dsp:cNvSpPr/>
      </dsp:nvSpPr>
      <dsp:spPr>
        <a:xfrm>
          <a:off x="1194113" y="325695"/>
          <a:ext cx="4489695" cy="4489695"/>
        </a:xfrm>
        <a:custGeom>
          <a:avLst/>
          <a:gdLst/>
          <a:ahLst/>
          <a:cxnLst/>
          <a:rect l="0" t="0" r="0" b="0"/>
          <a:pathLst>
            <a:path>
              <a:moveTo>
                <a:pt x="1468089" y="4351025"/>
              </a:moveTo>
              <a:arcTo wR="2244847" hR="2244847" stAng="6614639" swAng="683437"/>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25E735C8-6CA7-48F9-B4AF-4D9B92978769}">
      <dsp:nvSpPr>
        <dsp:cNvPr id="0" name=""/>
        <dsp:cNvSpPr/>
      </dsp:nvSpPr>
      <dsp:spPr>
        <a:xfrm>
          <a:off x="1214954" y="3915462"/>
          <a:ext cx="1273320" cy="484854"/>
        </a:xfrm>
        <a:prstGeom prst="roundRect">
          <a:avLst/>
        </a:prstGeom>
        <a:gradFill flip="none" rotWithShape="1">
          <a:gsLst>
            <a:gs pos="0">
              <a:schemeClr val="bg1"/>
            </a:gs>
            <a:gs pos="100000">
              <a:srgbClr val="99C9C7"/>
            </a:gs>
          </a:gsLst>
          <a:lin ang="5400000" scaled="0"/>
          <a:tileRect/>
        </a:gradFill>
        <a:ln>
          <a:solidFill>
            <a:srgbClr val="457184"/>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Discover</a:t>
          </a:r>
        </a:p>
      </dsp:txBody>
      <dsp:txXfrm>
        <a:off x="1238623" y="3939131"/>
        <a:ext cx="1225982" cy="437516"/>
      </dsp:txXfrm>
    </dsp:sp>
    <dsp:sp modelId="{7DFDE678-6B1C-4BBC-A38E-46FB50420688}">
      <dsp:nvSpPr>
        <dsp:cNvPr id="0" name=""/>
        <dsp:cNvSpPr/>
      </dsp:nvSpPr>
      <dsp:spPr>
        <a:xfrm>
          <a:off x="1194113" y="325695"/>
          <a:ext cx="4489695" cy="4489695"/>
        </a:xfrm>
        <a:custGeom>
          <a:avLst/>
          <a:gdLst/>
          <a:ahLst/>
          <a:cxnLst/>
          <a:rect l="0" t="0" r="0" b="0"/>
          <a:pathLst>
            <a:path>
              <a:moveTo>
                <a:pt x="315764" y="3392879"/>
              </a:moveTo>
              <a:arcTo wR="2244847" hR="2244847" stAng="8954542" swAng="111055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E2536CDD-7DBF-4C6B-85BF-882FE6A71FDF}">
      <dsp:nvSpPr>
        <dsp:cNvPr id="0" name=""/>
        <dsp:cNvSpPr/>
      </dsp:nvSpPr>
      <dsp:spPr>
        <a:xfrm>
          <a:off x="557453" y="2328115"/>
          <a:ext cx="1273320" cy="484854"/>
        </a:xfrm>
        <a:prstGeom prst="roundRect">
          <a:avLst/>
        </a:prstGeom>
        <a:gradFill flip="none" rotWithShape="1">
          <a:gsLst>
            <a:gs pos="0">
              <a:schemeClr val="bg1"/>
            </a:gs>
            <a:gs pos="100000">
              <a:srgbClr val="99C9C7"/>
            </a:gs>
          </a:gsLst>
          <a:lin ang="5400000" scaled="0"/>
          <a:tileRect/>
        </a:gradFill>
        <a:ln>
          <a:solidFill>
            <a:srgbClr val="457184"/>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Integrate</a:t>
          </a:r>
        </a:p>
      </dsp:txBody>
      <dsp:txXfrm>
        <a:off x="581122" y="2351784"/>
        <a:ext cx="1225982" cy="437516"/>
      </dsp:txXfrm>
    </dsp:sp>
    <dsp:sp modelId="{049616A8-A793-4C77-8E33-8F4622C118F7}">
      <dsp:nvSpPr>
        <dsp:cNvPr id="0" name=""/>
        <dsp:cNvSpPr/>
      </dsp:nvSpPr>
      <dsp:spPr>
        <a:xfrm>
          <a:off x="1194113" y="325695"/>
          <a:ext cx="4489695" cy="4489695"/>
        </a:xfrm>
        <a:custGeom>
          <a:avLst/>
          <a:gdLst/>
          <a:ahLst/>
          <a:cxnLst/>
          <a:rect l="0" t="0" r="0" b="0"/>
          <a:pathLst>
            <a:path>
              <a:moveTo>
                <a:pt x="51099" y="1768599"/>
              </a:moveTo>
              <a:arcTo wR="2244847" hR="2244847" stAng="11534908" swAng="111055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3204064E-86B9-4A1D-AC40-6B3607D41628}">
      <dsp:nvSpPr>
        <dsp:cNvPr id="0" name=""/>
        <dsp:cNvSpPr/>
      </dsp:nvSpPr>
      <dsp:spPr>
        <a:xfrm>
          <a:off x="1214954" y="740769"/>
          <a:ext cx="1273320" cy="484854"/>
        </a:xfrm>
        <a:prstGeom prst="roundRect">
          <a:avLst/>
        </a:prstGeom>
        <a:gradFill flip="none" rotWithShape="1">
          <a:gsLst>
            <a:gs pos="0">
              <a:schemeClr val="bg1"/>
            </a:gs>
            <a:gs pos="100000">
              <a:srgbClr val="99C9C7"/>
            </a:gs>
          </a:gsLst>
          <a:lin ang="5400000" scaled="0"/>
          <a:tileRect/>
        </a:gradFill>
        <a:ln>
          <a:solidFill>
            <a:srgbClr val="457184"/>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Analyze</a:t>
          </a:r>
        </a:p>
      </dsp:txBody>
      <dsp:txXfrm>
        <a:off x="1238623" y="764438"/>
        <a:ext cx="1225982" cy="437516"/>
      </dsp:txXfrm>
    </dsp:sp>
    <dsp:sp modelId="{19FF4228-BCF6-4DBF-AEE0-CF82A986A726}">
      <dsp:nvSpPr>
        <dsp:cNvPr id="0" name=""/>
        <dsp:cNvSpPr/>
      </dsp:nvSpPr>
      <dsp:spPr>
        <a:xfrm>
          <a:off x="1194113" y="325695"/>
          <a:ext cx="4489695" cy="4489695"/>
        </a:xfrm>
        <a:custGeom>
          <a:avLst/>
          <a:gdLst/>
          <a:ahLst/>
          <a:cxnLst/>
          <a:rect l="0" t="0" r="0" b="0"/>
          <a:pathLst>
            <a:path>
              <a:moveTo>
                <a:pt x="1067425" y="333560"/>
              </a:moveTo>
              <a:arcTo wR="2244847" hR="2244847" stAng="14301925" swAng="683437"/>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128"/>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ＭＳ Ｐゴシック" charset="-128"/>
              </a:defRPr>
            </a:lvl1pPr>
          </a:lstStyle>
          <a:p>
            <a:pPr>
              <a:defRPr/>
            </a:pPr>
            <a:fld id="{2045E718-52F8-46F1-9B64-73D4F1AE305E}" type="datetime1">
              <a:rPr lang="en-US"/>
              <a:pPr>
                <a:defRPr/>
              </a:pPr>
              <a:t>12/21/16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128"/>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CAD52665-6EC5-4E2C-ACE3-60B967BFE7A9}" type="slidenum">
              <a:rPr lang="en-US"/>
              <a:pPr>
                <a:defRPr/>
              </a:pPr>
              <a:t>‹#›</a:t>
            </a:fld>
            <a:endParaRPr lang="en-US"/>
          </a:p>
        </p:txBody>
      </p:sp>
    </p:spTree>
    <p:extLst>
      <p:ext uri="{BB962C8B-B14F-4D97-AF65-F5344CB8AC3E}">
        <p14:creationId xmlns:p14="http://schemas.microsoft.com/office/powerpoint/2010/main" val="3827804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ea typeface="ＭＳ Ｐゴシック" charset="-128"/>
              </a:defRPr>
            </a:lvl1pPr>
          </a:lstStyle>
          <a:p>
            <a:pPr>
              <a:defRPr/>
            </a:pPr>
            <a:fld id="{2B745D94-0C70-421F-8B33-F694434CC576}" type="datetime1">
              <a:rPr lang="en-US"/>
              <a:pPr>
                <a:defRPr/>
              </a:pPr>
              <a:t>12/21/16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ea typeface="ＭＳ Ｐゴシック" charset="-128"/>
              </a:defRPr>
            </a:lvl1pPr>
          </a:lstStyle>
          <a:p>
            <a:pPr>
              <a:defRPr/>
            </a:pPr>
            <a:fld id="{6B7716FE-5FF4-4939-A891-57F1539EB079}" type="slidenum">
              <a:rPr lang="en-US"/>
              <a:pPr>
                <a:defRPr/>
              </a:pPr>
              <a:t>‹#›</a:t>
            </a:fld>
            <a:endParaRPr lang="en-US"/>
          </a:p>
        </p:txBody>
      </p:sp>
    </p:spTree>
    <p:extLst>
      <p:ext uri="{BB962C8B-B14F-4D97-AF65-F5344CB8AC3E}">
        <p14:creationId xmlns:p14="http://schemas.microsoft.com/office/powerpoint/2010/main" val="164885142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s://www.evernote.com/OutboundRedirect.action?dest=https://library.uoregon.edu/datamanagement/datadefined.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Updated 21 Dec 2016</a:t>
            </a:r>
            <a:endParaRPr lang="en-US" dirty="0"/>
          </a:p>
        </p:txBody>
      </p:sp>
      <p:sp>
        <p:nvSpPr>
          <p:cNvPr id="56324" name="Slide Number Placeholder 3"/>
          <p:cNvSpPr>
            <a:spLocks noGrp="1"/>
          </p:cNvSpPr>
          <p:nvPr>
            <p:ph type="sldNum" sz="quarter" idx="5"/>
          </p:nvPr>
        </p:nvSpPr>
        <p:spPr bwMode="auto">
          <a:ln>
            <a:miter lim="800000"/>
            <a:headEnd/>
            <a:tailEnd/>
          </a:ln>
        </p:spPr>
        <p:txBody>
          <a:bodyPr/>
          <a:lstStyle/>
          <a:p>
            <a:fld id="{06FBD28E-791F-204F-B869-AF18E596B831}" type="slidenum">
              <a:rPr lang="en-US"/>
              <a:pPr/>
              <a:t>0</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In addition to a description of the data that will be generated, the</a:t>
            </a:r>
            <a:r>
              <a:rPr lang="en-US" baseline="0" dirty="0" smtClean="0"/>
              <a:t> methods of data acquisition should be specified.  </a:t>
            </a:r>
            <a:r>
              <a:rPr lang="en-US" dirty="0" smtClean="0"/>
              <a:t>Include the who, what, when, where of your collection.</a:t>
            </a:r>
          </a:p>
          <a:p>
            <a:endParaRPr lang="en-US" dirty="0" smtClean="0"/>
          </a:p>
          <a:p>
            <a:r>
              <a:rPr lang="en-US" dirty="0" smtClean="0"/>
              <a:t>How will the data be processed once it is acquired? This step is important to consider before the project since it may affect how data are organized, what formats are used, and how much should be budgeted for hardware and software. Things to consider are what software may be used, what algorithms will be employed, how these fit into the overall workflow of the project. </a:t>
            </a: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9</a:t>
            </a:fld>
            <a:endParaRPr lang="en-US" smtClean="0">
              <a:latin typeface="Calibri" pitchFamily="34"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latin typeface="+mn-lt"/>
                <a:ea typeface="ＭＳ Ｐゴシック" charset="-128"/>
                <a:cs typeface="ＭＳ Ｐゴシック" charset="-128"/>
              </a:rPr>
              <a:t>You should also describe the file formats you plan to use for your data. When saving files for the long term, it’s best to use standard formats such as dot </a:t>
            </a:r>
            <a:r>
              <a:rPr lang="en-US" sz="1200" kern="1200" dirty="0" err="1" smtClean="0">
                <a:solidFill>
                  <a:schemeClr val="tx1"/>
                </a:solidFill>
                <a:latin typeface="+mn-lt"/>
                <a:ea typeface="ＭＳ Ｐゴシック" charset="-128"/>
                <a:cs typeface="ＭＳ Ｐゴシック" charset="-128"/>
              </a:rPr>
              <a:t>csv</a:t>
            </a:r>
            <a:r>
              <a:rPr lang="en-US" sz="1200" kern="1200" dirty="0" smtClean="0">
                <a:solidFill>
                  <a:schemeClr val="tx1"/>
                </a:solidFill>
                <a:latin typeface="+mn-lt"/>
                <a:ea typeface="ＭＳ Ｐゴシック" charset="-128"/>
                <a:cs typeface="ＭＳ Ｐゴシック" charset="-128"/>
              </a:rPr>
              <a:t>  or dot txt. These are nonproprietary and likely to be readable in the future, regardless of software availability.</a:t>
            </a:r>
          </a:p>
          <a:p>
            <a:endParaRPr lang="en-US" sz="1200" kern="1200" dirty="0" smtClean="0">
              <a:solidFill>
                <a:schemeClr val="tx1"/>
              </a:solidFill>
              <a:latin typeface="+mn-lt"/>
              <a:ea typeface="ＭＳ Ｐゴシック" charset="-128"/>
              <a:cs typeface="ＭＳ Ｐゴシック" charset="-128"/>
            </a:endParaRPr>
          </a:p>
          <a:p>
            <a:r>
              <a:rPr lang="en-US" sz="1200" kern="1200" dirty="0" smtClean="0">
                <a:solidFill>
                  <a:schemeClr val="tx1"/>
                </a:solidFill>
                <a:latin typeface="+mn-lt"/>
                <a:ea typeface="ＭＳ Ｐゴシック" charset="-128"/>
                <a:cs typeface="ＭＳ Ｐゴシック" charset="-128"/>
              </a:rPr>
              <a:t>Whatever format you choose, you should justify your choice. Consider what standards are commonly used in your scientific discipline when deciding. </a:t>
            </a:r>
          </a:p>
          <a:p>
            <a:endParaRPr lang="en-US" sz="1200" kern="1200" dirty="0" smtClean="0">
              <a:solidFill>
                <a:schemeClr val="tx1"/>
              </a:solidFill>
              <a:latin typeface="+mn-lt"/>
              <a:ea typeface="ＭＳ Ｐゴシック" charset="-128"/>
              <a:cs typeface="ＭＳ Ｐゴシック" charset="-128"/>
            </a:endParaRPr>
          </a:p>
          <a:p>
            <a:r>
              <a:rPr lang="en-US" sz="1200" kern="1200" dirty="0" smtClean="0">
                <a:solidFill>
                  <a:schemeClr val="tx1"/>
                </a:solidFill>
                <a:latin typeface="+mn-lt"/>
                <a:ea typeface="ＭＳ Ｐゴシック" charset="-128"/>
                <a:cs typeface="ＭＳ Ｐゴシック" charset="-128"/>
              </a:rPr>
              <a:t>Also describe the naming conventions that will be used for your data sets, files, and folders. By determining these conventions ahead of time, you are less likely to need to change or reorganize files during the project.</a:t>
            </a:r>
          </a:p>
          <a:p>
            <a:endParaRPr lang="en-US" sz="1200" kern="1200" dirty="0" smtClean="0">
              <a:solidFill>
                <a:schemeClr val="tx1"/>
              </a:solidFill>
              <a:latin typeface="+mn-lt"/>
              <a:ea typeface="ＭＳ Ｐゴシック" charset="-128"/>
              <a:cs typeface="ＭＳ Ｐゴシック" charset="-128"/>
            </a:endParaRPr>
          </a:p>
          <a:p>
            <a:r>
              <a:rPr lang="en-US" sz="1200" kern="1200" dirty="0" smtClean="0">
                <a:solidFill>
                  <a:schemeClr val="tx1"/>
                </a:solidFill>
                <a:latin typeface="+mn-lt"/>
                <a:ea typeface="ＭＳ Ｐゴシック" charset="-128"/>
                <a:cs typeface="ＭＳ Ｐゴシック" charset="-128"/>
              </a:rPr>
              <a:t>You should also identify what quality assurance and control measures you plan to take. Include what will be done during data collection, after data collection, and in the course of data analysis.</a:t>
            </a:r>
            <a:endParaRPr lang="en-US" dirty="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10</a:t>
            </a:fld>
            <a:endParaRPr lang="en-US" smtClean="0">
              <a:latin typeface="Calibri" pitchFamily="34"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latin typeface="+mn-lt"/>
                <a:ea typeface="ＭＳ Ｐゴシック" charset="-128"/>
                <a:cs typeface="ＭＳ Ｐゴシック" charset="-128"/>
              </a:rPr>
              <a:t>It is also important to identify</a:t>
            </a:r>
            <a:r>
              <a:rPr lang="en-US" sz="1200" kern="1200" baseline="0" dirty="0" smtClean="0">
                <a:solidFill>
                  <a:schemeClr val="tx1"/>
                </a:solidFill>
                <a:latin typeface="+mn-lt"/>
                <a:ea typeface="ＭＳ Ｐゴシック" charset="-128"/>
                <a:cs typeface="ＭＳ Ｐゴシック" charset="-128"/>
              </a:rPr>
              <a:t> any </a:t>
            </a:r>
            <a:r>
              <a:rPr lang="en-US" sz="1200" kern="1200" dirty="0" smtClean="0">
                <a:solidFill>
                  <a:schemeClr val="tx1"/>
                </a:solidFill>
                <a:latin typeface="+mn-lt"/>
                <a:ea typeface="ＭＳ Ｐゴシック" charset="-128"/>
                <a:cs typeface="ＭＳ Ｐゴシック" charset="-128"/>
              </a:rPr>
              <a:t>existing data you may use, including their origins,</a:t>
            </a:r>
            <a:r>
              <a:rPr lang="en-US" sz="1200" kern="1200" baseline="0" dirty="0" smtClean="0">
                <a:solidFill>
                  <a:schemeClr val="tx1"/>
                </a:solidFill>
                <a:latin typeface="+mn-lt"/>
                <a:ea typeface="ＭＳ Ｐゴシック" charset="-128"/>
                <a:cs typeface="ＭＳ Ｐゴシック" charset="-128"/>
              </a:rPr>
              <a:t> and </a:t>
            </a:r>
            <a:r>
              <a:rPr lang="en-US" sz="1200" kern="1200" dirty="0" smtClean="0">
                <a:solidFill>
                  <a:schemeClr val="tx1"/>
                </a:solidFill>
                <a:latin typeface="+mn-lt"/>
                <a:ea typeface="ＭＳ Ｐゴシック" charset="-128"/>
                <a:cs typeface="ＭＳ Ｐゴシック" charset="-128"/>
              </a:rPr>
              <a:t>how the data you</a:t>
            </a:r>
            <a:r>
              <a:rPr lang="en-US" sz="1200" kern="1200" baseline="0" dirty="0" smtClean="0">
                <a:solidFill>
                  <a:schemeClr val="tx1"/>
                </a:solidFill>
                <a:latin typeface="+mn-lt"/>
                <a:ea typeface="ＭＳ Ｐゴシック" charset="-128"/>
                <a:cs typeface="ＭＳ Ｐゴシック" charset="-128"/>
              </a:rPr>
              <a:t> collect </a:t>
            </a:r>
            <a:r>
              <a:rPr lang="en-US" sz="1200" kern="1200" dirty="0" smtClean="0">
                <a:solidFill>
                  <a:schemeClr val="tx1"/>
                </a:solidFill>
                <a:latin typeface="+mn-lt"/>
                <a:ea typeface="ＭＳ Ｐゴシック" charset="-128"/>
                <a:cs typeface="ＭＳ Ｐゴシック" charset="-128"/>
              </a:rPr>
              <a:t>will relate</a:t>
            </a:r>
            <a:r>
              <a:rPr lang="en-US" sz="1200" kern="1200" baseline="0" dirty="0" smtClean="0">
                <a:solidFill>
                  <a:schemeClr val="tx1"/>
                </a:solidFill>
                <a:latin typeface="+mn-lt"/>
                <a:ea typeface="ＭＳ Ｐゴシック" charset="-128"/>
                <a:cs typeface="ＭＳ Ｐゴシック" charset="-128"/>
              </a:rPr>
              <a:t> to </a:t>
            </a:r>
            <a:r>
              <a:rPr lang="en-US" sz="1200" kern="1200" dirty="0" smtClean="0">
                <a:solidFill>
                  <a:schemeClr val="tx1"/>
                </a:solidFill>
                <a:latin typeface="+mn-lt"/>
                <a:ea typeface="ＭＳ Ｐゴシック" charset="-128"/>
                <a:cs typeface="ＭＳ Ｐゴシック" charset="-128"/>
              </a:rPr>
              <a:t>those data. </a:t>
            </a:r>
          </a:p>
          <a:p>
            <a:r>
              <a:rPr lang="en-US" sz="1200" kern="1200" dirty="0" smtClean="0">
                <a:solidFill>
                  <a:schemeClr val="tx1"/>
                </a:solidFill>
                <a:latin typeface="+mn-lt"/>
                <a:ea typeface="ＭＳ Ｐゴシック" charset="-128"/>
                <a:cs typeface="ＭＳ Ｐゴシック" charset="-128"/>
              </a:rPr>
              <a:t>If your dataset will be combined in the future with existing data, how you will ensure that formats are compatible? What is the relationship between the data you are collecting and what already exists?</a:t>
            </a:r>
          </a:p>
          <a:p>
            <a:r>
              <a:rPr lang="en-US" sz="1200" kern="1200" dirty="0" smtClean="0">
                <a:solidFill>
                  <a:schemeClr val="tx1"/>
                </a:solidFill>
                <a:latin typeface="+mn-lt"/>
                <a:ea typeface="ＭＳ Ｐゴシック" charset="-128"/>
                <a:cs typeface="ＭＳ Ｐゴシック" charset="-128"/>
              </a:rPr>
              <a:t> </a:t>
            </a:r>
          </a:p>
          <a:p>
            <a:r>
              <a:rPr lang="en-US" sz="1200" kern="1200" dirty="0" smtClean="0">
                <a:solidFill>
                  <a:schemeClr val="tx1"/>
                </a:solidFill>
                <a:latin typeface="+mn-lt"/>
                <a:ea typeface="ＭＳ Ｐゴシック" charset="-128"/>
                <a:cs typeface="ＭＳ Ｐゴシック" charset="-128"/>
              </a:rPr>
              <a:t>You should describe how data will be managed in the short term.</a:t>
            </a:r>
            <a:r>
              <a:rPr lang="en-US" sz="1200" kern="1200" baseline="0" dirty="0" smtClean="0">
                <a:solidFill>
                  <a:schemeClr val="tx1"/>
                </a:solidFill>
                <a:latin typeface="+mn-lt"/>
                <a:ea typeface="ＭＳ Ｐゴシック" charset="-128"/>
                <a:cs typeface="ＭＳ Ｐゴシック" charset="-128"/>
              </a:rPr>
              <a:t>  How will you keep track of </a:t>
            </a:r>
            <a:r>
              <a:rPr lang="en-US" sz="1200" kern="1200" dirty="0" smtClean="0">
                <a:solidFill>
                  <a:schemeClr val="tx1"/>
                </a:solidFill>
                <a:latin typeface="+mn-lt"/>
                <a:ea typeface="ＭＳ Ｐゴシック" charset="-128"/>
                <a:cs typeface="ＭＳ Ｐゴシック" charset="-128"/>
              </a:rPr>
              <a:t>different versions of your data and analyses? How will you back up your data?  Are servers available at your institution? Consider both on-site and off-site backup options.  Describe how you will ensure the security of your data, especially if your data are</a:t>
            </a:r>
            <a:r>
              <a:rPr lang="en-US" sz="1200" kern="1200" baseline="0" dirty="0" smtClean="0">
                <a:solidFill>
                  <a:schemeClr val="tx1"/>
                </a:solidFill>
                <a:latin typeface="+mn-lt"/>
                <a:ea typeface="ＭＳ Ｐゴシック" charset="-128"/>
                <a:cs typeface="ＭＳ Ｐゴシック" charset="-128"/>
              </a:rPr>
              <a:t> </a:t>
            </a:r>
            <a:r>
              <a:rPr lang="en-US" sz="1200" kern="1200" dirty="0" smtClean="0">
                <a:solidFill>
                  <a:schemeClr val="tx1"/>
                </a:solidFill>
                <a:latin typeface="+mn-lt"/>
                <a:ea typeface="ＭＳ Ｐゴシック" charset="-128"/>
                <a:cs typeface="ＭＳ Ｐゴシック" charset="-128"/>
              </a:rPr>
              <a:t>sensitive. Who will have access to the data? </a:t>
            </a:r>
          </a:p>
          <a:p>
            <a:endParaRPr lang="en-US" sz="1200" kern="1200" dirty="0" smtClean="0">
              <a:solidFill>
                <a:schemeClr val="tx1"/>
              </a:solidFill>
              <a:latin typeface="+mn-lt"/>
              <a:ea typeface="ＭＳ Ｐゴシック" charset="-128"/>
              <a:cs typeface="ＭＳ Ｐゴシック" charset="-128"/>
            </a:endParaRPr>
          </a:p>
          <a:p>
            <a:r>
              <a:rPr lang="en-US" sz="1200" kern="1200" dirty="0" smtClean="0">
                <a:solidFill>
                  <a:schemeClr val="tx1"/>
                </a:solidFill>
                <a:latin typeface="+mn-lt"/>
                <a:ea typeface="ＭＳ Ｐゴシック" charset="-128"/>
                <a:cs typeface="ＭＳ Ｐゴシック" charset="-128"/>
              </a:rPr>
              <a:t>Be sure to identify</a:t>
            </a:r>
            <a:r>
              <a:rPr lang="en-US" sz="1200" kern="1200" baseline="0" dirty="0" smtClean="0">
                <a:solidFill>
                  <a:schemeClr val="tx1"/>
                </a:solidFill>
                <a:latin typeface="+mn-lt"/>
                <a:ea typeface="ＭＳ Ｐゴシック" charset="-128"/>
                <a:cs typeface="ＭＳ Ｐゴシック" charset="-128"/>
              </a:rPr>
              <a:t> </a:t>
            </a:r>
            <a:r>
              <a:rPr lang="en-US" sz="1200" kern="1200" dirty="0" smtClean="0">
                <a:solidFill>
                  <a:schemeClr val="tx1"/>
                </a:solidFill>
                <a:latin typeface="+mn-lt"/>
                <a:ea typeface="ＭＳ Ｐゴシック" charset="-128"/>
                <a:cs typeface="ＭＳ Ｐゴシック" charset="-128"/>
              </a:rPr>
              <a:t>who will be responsible for short-term data management. Assign roles and responsibilities for data management, archiving, version control, and backing up.</a:t>
            </a:r>
          </a:p>
          <a:p>
            <a:endParaRPr lang="en-US" dirty="0" smtClean="0"/>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11</a:t>
            </a:fld>
            <a:endParaRPr lang="en-US" smtClean="0">
              <a:latin typeface="Calibri"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latin typeface="+mn-lt"/>
                <a:ea typeface="ＭＳ Ｐゴシック" charset="-128"/>
                <a:cs typeface="ＭＳ Ｐゴシック" charset="-128"/>
              </a:rPr>
              <a:t>The second major category for a DMP is</a:t>
            </a:r>
            <a:r>
              <a:rPr lang="en-US" sz="1200" kern="1200" baseline="0" dirty="0" smtClean="0">
                <a:solidFill>
                  <a:schemeClr val="tx1"/>
                </a:solidFill>
                <a:latin typeface="+mn-lt"/>
                <a:ea typeface="ＭＳ Ｐゴシック" charset="-128"/>
                <a:cs typeface="ＭＳ Ｐゴシック" charset="-128"/>
              </a:rPr>
              <a:t> </a:t>
            </a:r>
            <a:r>
              <a:rPr lang="en-US" sz="1200" b="0" kern="1200" dirty="0" smtClean="0">
                <a:solidFill>
                  <a:schemeClr val="tx1"/>
                </a:solidFill>
                <a:latin typeface="+mn-lt"/>
                <a:ea typeface="ＭＳ Ｐゴシック" charset="-128"/>
                <a:cs typeface="ＭＳ Ｐゴシック" charset="-128"/>
              </a:rPr>
              <a:t>metadata content and format.</a:t>
            </a:r>
            <a:r>
              <a:rPr lang="en-US" sz="1200" b="0" kern="1200" baseline="0" dirty="0" smtClean="0">
                <a:solidFill>
                  <a:schemeClr val="tx1"/>
                </a:solidFill>
                <a:latin typeface="+mn-lt"/>
                <a:ea typeface="ＭＳ Ｐゴシック" charset="-128"/>
                <a:cs typeface="ＭＳ Ｐゴシック" charset="-128"/>
              </a:rPr>
              <a:t> First, we should define metadata. </a:t>
            </a:r>
            <a:r>
              <a:rPr lang="en-US" sz="1200" kern="1200" dirty="0" smtClean="0">
                <a:solidFill>
                  <a:schemeClr val="tx1"/>
                </a:solidFill>
                <a:latin typeface="+mn-lt"/>
                <a:ea typeface="ＭＳ Ｐゴシック" charset="-128"/>
                <a:cs typeface="ＭＳ Ｐゴシック" charset="-128"/>
              </a:rPr>
              <a:t>Metadata is data documentation. It includes contextual details</a:t>
            </a:r>
            <a:r>
              <a:rPr lang="en-US" sz="1200" kern="1200" baseline="0" dirty="0" smtClean="0">
                <a:solidFill>
                  <a:schemeClr val="tx1"/>
                </a:solidFill>
                <a:latin typeface="+mn-lt"/>
                <a:ea typeface="ＭＳ Ｐゴシック" charset="-128"/>
                <a:cs typeface="ＭＳ Ｐゴシック" charset="-128"/>
              </a:rPr>
              <a:t> about data collection and any information that is important for using and understanding the data. Examples of some of the many components of metadata are temporal and spatial details, instruments used, parameters, units, etcetera. </a:t>
            </a:r>
            <a:endParaRPr lang="en-US" sz="1200" kern="1200" dirty="0" smtClean="0">
              <a:solidFill>
                <a:schemeClr val="tx1"/>
              </a:solidFill>
              <a:latin typeface="+mn-lt"/>
              <a:ea typeface="ＭＳ Ｐゴシック" charset="-128"/>
              <a:cs typeface="ＭＳ Ｐゴシック"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12</a:t>
            </a:fld>
            <a:endParaRPr lang="en-US" smtClean="0">
              <a:latin typeface="Calibri" pitchFamily="34"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latin typeface="+mn-lt"/>
                <a:ea typeface="ＭＳ Ｐゴシック" charset="-128"/>
                <a:cs typeface="ＭＳ Ｐゴシック" charset="-128"/>
              </a:rPr>
              <a:t>This section of the DMP should first describe how the metadata will be created or captured.</a:t>
            </a:r>
            <a:r>
              <a:rPr lang="en-US" sz="1200" kern="1200" baseline="0" dirty="0" smtClean="0">
                <a:solidFill>
                  <a:schemeClr val="tx1"/>
                </a:solidFill>
                <a:latin typeface="+mn-lt"/>
                <a:ea typeface="ＭＳ Ｐゴシック" charset="-128"/>
                <a:cs typeface="ＭＳ Ｐゴシック" charset="-128"/>
              </a:rPr>
              <a:t> </a:t>
            </a:r>
            <a:r>
              <a:rPr lang="en-US" sz="1200" kern="1200" dirty="0" smtClean="0">
                <a:solidFill>
                  <a:schemeClr val="tx1"/>
                </a:solidFill>
                <a:latin typeface="+mn-lt"/>
                <a:ea typeface="ＭＳ Ｐゴシック" charset="-128"/>
                <a:cs typeface="ＭＳ Ｐゴシック" charset="-128"/>
              </a:rPr>
              <a:t> For instance, will field or lab notebooks be used to record critical information? Will instruments such as GPS units be implemented for data collection? Will metadata be saved automatically by the instrument you are using?</a:t>
            </a:r>
          </a:p>
          <a:p>
            <a:r>
              <a:rPr lang="en-US" sz="1200" kern="1200" dirty="0" smtClean="0">
                <a:solidFill>
                  <a:schemeClr val="tx1"/>
                </a:solidFill>
                <a:latin typeface="+mn-lt"/>
                <a:ea typeface="ＭＳ Ｐゴシック" charset="-128"/>
                <a:cs typeface="ＭＳ Ｐゴシック" charset="-128"/>
              </a:rPr>
              <a:t> </a:t>
            </a:r>
          </a:p>
          <a:p>
            <a:r>
              <a:rPr lang="en-US" sz="1200" kern="1200" dirty="0" smtClean="0">
                <a:solidFill>
                  <a:schemeClr val="tx1"/>
                </a:solidFill>
                <a:latin typeface="+mn-lt"/>
                <a:ea typeface="ＭＳ Ｐゴシック" charset="-128"/>
                <a:cs typeface="ＭＳ Ｐゴシック" charset="-128"/>
              </a:rPr>
              <a:t>Indicate what format,</a:t>
            </a:r>
            <a:r>
              <a:rPr lang="en-US" sz="1200" kern="1200" baseline="0" dirty="0" smtClean="0">
                <a:solidFill>
                  <a:schemeClr val="tx1"/>
                </a:solidFill>
                <a:latin typeface="+mn-lt"/>
                <a:ea typeface="ＭＳ Ｐゴシック" charset="-128"/>
                <a:cs typeface="ＭＳ Ｐゴシック" charset="-128"/>
              </a:rPr>
              <a:t> or metadata standard, </a:t>
            </a:r>
            <a:r>
              <a:rPr lang="en-US" sz="1200" kern="1200" dirty="0" smtClean="0">
                <a:solidFill>
                  <a:schemeClr val="tx1"/>
                </a:solidFill>
                <a:latin typeface="+mn-lt"/>
                <a:ea typeface="ＭＳ Ｐゴシック" charset="-128"/>
                <a:cs typeface="ＭＳ Ｐゴシック" charset="-128"/>
              </a:rPr>
              <a:t>will be used.  There are many different metadata standards available. Ask colleagues about what is commonly used in your discipline. Also, check with the repository or data center with which you plan to archive your data - many have metadata format requirements.   Justify the format you choose for your metadata, considering your research community, the data center you will use, and the nature of the project.</a:t>
            </a:r>
          </a:p>
          <a:p>
            <a:pPr>
              <a:buFontTx/>
              <a:buChar char="-"/>
            </a:pPr>
            <a:endParaRPr lang="en-US" dirty="0" smtClean="0"/>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13</a:t>
            </a:fld>
            <a:endParaRPr lang="en-US" smtClean="0">
              <a:latin typeface="Calibri" pitchFamily="34"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latin typeface="+mn-lt"/>
                <a:ea typeface="ＭＳ Ｐゴシック" charset="-128"/>
                <a:cs typeface="ＭＳ Ｐゴシック" charset="-128"/>
              </a:rPr>
              <a:t>The third section of a data management plan should describe policies for access, sharing, and reuse of your data. </a:t>
            </a:r>
          </a:p>
          <a:p>
            <a:endParaRPr lang="en-US" sz="1200" kern="1200" dirty="0" smtClean="0">
              <a:solidFill>
                <a:schemeClr val="tx1"/>
              </a:solidFill>
              <a:latin typeface="+mn-lt"/>
              <a:ea typeface="ＭＳ Ｐゴシック" charset="-128"/>
              <a:cs typeface="ＭＳ Ｐゴシック" charset="-128"/>
            </a:endParaRPr>
          </a:p>
          <a:p>
            <a:r>
              <a:rPr lang="en-US" sz="1200" kern="1200" dirty="0" smtClean="0">
                <a:solidFill>
                  <a:schemeClr val="tx1"/>
                </a:solidFill>
                <a:latin typeface="+mn-lt"/>
                <a:ea typeface="ＭＳ Ｐゴシック" charset="-128"/>
                <a:cs typeface="ＭＳ Ｐゴシック" charset="-128"/>
              </a:rPr>
              <a:t>What obligations do you have to share your data? Sharing requirements may come from your institution, your funder, or your professional society. There may also be legal obligations for sharing your data. </a:t>
            </a:r>
          </a:p>
          <a:p>
            <a:r>
              <a:rPr lang="en-US" sz="1200" kern="1200" dirty="0" smtClean="0">
                <a:solidFill>
                  <a:schemeClr val="tx1"/>
                </a:solidFill>
                <a:latin typeface="+mn-lt"/>
                <a:ea typeface="ＭＳ Ｐゴシック" charset="-128"/>
                <a:cs typeface="ＭＳ Ｐゴシック" charset="-128"/>
              </a:rPr>
              <a:t> </a:t>
            </a:r>
          </a:p>
          <a:p>
            <a:r>
              <a:rPr lang="en-US" sz="1200" kern="1200" dirty="0" smtClean="0">
                <a:solidFill>
                  <a:schemeClr val="tx1"/>
                </a:solidFill>
                <a:latin typeface="+mn-lt"/>
                <a:ea typeface="ＭＳ Ｐゴシック" charset="-128"/>
                <a:cs typeface="ＭＳ Ｐゴシック" charset="-128"/>
              </a:rPr>
              <a:t>You should also describe the details of how you will share your data.  How long after collection will data be available? When will access be granted to interested users?  Who will have access to those data? How will they gain access?  Will the data collector, creator, or PI have exclusive rights to data for a certain period of time?</a:t>
            </a:r>
          </a:p>
          <a:p>
            <a:endParaRPr lang="en-US" sz="1200" kern="1200" dirty="0" smtClean="0">
              <a:solidFill>
                <a:schemeClr val="tx1"/>
              </a:solidFill>
              <a:latin typeface="+mn-lt"/>
              <a:ea typeface="ＭＳ Ｐゴシック" charset="-128"/>
              <a:cs typeface="ＭＳ Ｐゴシック" charset="-128"/>
            </a:endParaRPr>
          </a:p>
          <a:p>
            <a:r>
              <a:rPr lang="en-US" sz="1200" kern="1200" dirty="0" smtClean="0">
                <a:solidFill>
                  <a:schemeClr val="tx1"/>
                </a:solidFill>
                <a:latin typeface="+mn-lt"/>
                <a:ea typeface="ＭＳ Ｐゴシック" charset="-128"/>
                <a:cs typeface="ＭＳ Ｐゴシック" charset="-128"/>
              </a:rPr>
              <a:t>Be sure to address any ethical or and privacy issues associated with your data. For example, If your data involves human subjects, endangered species, or locations of sensitive habitats, you may have special considerations for data sharing.</a:t>
            </a:r>
          </a:p>
          <a:p>
            <a:endParaRPr lang="en-US" sz="1100" dirty="0" smtClean="0"/>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14</a:t>
            </a:fld>
            <a:endParaRPr lang="en-US" smtClean="0">
              <a:latin typeface="Calibri" pitchFamily="34"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latin typeface="+mn-lt"/>
                <a:ea typeface="ＭＳ Ｐゴシック" charset="-128"/>
                <a:cs typeface="ＭＳ Ｐゴシック" charset="-128"/>
              </a:rPr>
              <a:t>Describe</a:t>
            </a:r>
            <a:r>
              <a:rPr lang="en-US" sz="1200" kern="1200" baseline="0" dirty="0" smtClean="0">
                <a:solidFill>
                  <a:schemeClr val="tx1"/>
                </a:solidFill>
                <a:latin typeface="+mn-lt"/>
                <a:ea typeface="ＭＳ Ｐゴシック" charset="-128"/>
                <a:cs typeface="ＭＳ Ｐゴシック" charset="-128"/>
              </a:rPr>
              <a:t> any </a:t>
            </a:r>
            <a:r>
              <a:rPr lang="en-US" sz="1200" kern="1200" dirty="0" smtClean="0">
                <a:solidFill>
                  <a:schemeClr val="tx1"/>
                </a:solidFill>
                <a:latin typeface="+mn-lt"/>
                <a:ea typeface="ＭＳ Ｐゴシック" charset="-128"/>
                <a:cs typeface="ＭＳ Ｐゴシック" charset="-128"/>
              </a:rPr>
              <a:t>intellectual property or copyright issues associated with your data.  Who owns the copyright to your data? Institutions and/or funding agencies often have a policy for intellectual property and copyright. There may be other considerations such as embargos on data due to patents, politics, or journal requirements.</a:t>
            </a:r>
          </a:p>
          <a:p>
            <a:r>
              <a:rPr lang="en-US" sz="1200" kern="1200" dirty="0" smtClean="0">
                <a:solidFill>
                  <a:schemeClr val="tx1"/>
                </a:solidFill>
                <a:latin typeface="+mn-lt"/>
                <a:ea typeface="ＭＳ Ｐゴシック" charset="-128"/>
                <a:cs typeface="ＭＳ Ｐゴシック" charset="-128"/>
              </a:rPr>
              <a:t> </a:t>
            </a:r>
          </a:p>
          <a:p>
            <a:r>
              <a:rPr lang="en-US" sz="1200" kern="1200" dirty="0" smtClean="0">
                <a:solidFill>
                  <a:schemeClr val="tx1"/>
                </a:solidFill>
                <a:latin typeface="+mn-lt"/>
                <a:ea typeface="ＭＳ Ｐゴシック" charset="-128"/>
                <a:cs typeface="ＭＳ Ｐゴシック" charset="-128"/>
              </a:rPr>
              <a:t>Be prepared to describe the intended future uses and users of your data. This helps determine the most appropriate data center to archive your data.</a:t>
            </a:r>
          </a:p>
          <a:p>
            <a:r>
              <a:rPr lang="en-US" sz="1200" kern="1200" dirty="0" smtClean="0">
                <a:solidFill>
                  <a:schemeClr val="tx1"/>
                </a:solidFill>
                <a:latin typeface="+mn-lt"/>
                <a:ea typeface="ＭＳ Ｐゴシック" charset="-128"/>
                <a:cs typeface="ＭＳ Ｐゴシック" charset="-128"/>
              </a:rPr>
              <a:t> </a:t>
            </a:r>
          </a:p>
          <a:p>
            <a:r>
              <a:rPr lang="en-US" sz="1200" kern="1200" dirty="0" smtClean="0">
                <a:solidFill>
                  <a:schemeClr val="tx1"/>
                </a:solidFill>
                <a:latin typeface="+mn-lt"/>
                <a:ea typeface="ＭＳ Ｐゴシック" charset="-128"/>
                <a:cs typeface="ＭＳ Ｐゴシック" charset="-128"/>
              </a:rPr>
              <a:t>You should also describe how your data should be cited when used. It is best to establish a persistent identifier or citation, such as a DOI, or digital object identifier.  Consult policies and options with the data archive you choose.</a:t>
            </a: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15</a:t>
            </a:fld>
            <a:endParaRPr lang="en-US" smtClean="0">
              <a:latin typeface="Calibri" pitchFamily="34"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normAutofit fontScale="92500"/>
          </a:bodyPr>
          <a:lstStyle/>
          <a:p>
            <a:r>
              <a:rPr lang="en-US" sz="1200" kern="1200" dirty="0" smtClean="0">
                <a:solidFill>
                  <a:schemeClr val="tx1"/>
                </a:solidFill>
                <a:latin typeface="+mn-lt"/>
                <a:ea typeface="ＭＳ Ｐゴシック" charset="-128"/>
                <a:cs typeface="ＭＳ Ｐゴシック" charset="-128"/>
              </a:rPr>
              <a:t>The fourth major section of a data management plan describes plans for long term storage and data management. </a:t>
            </a:r>
          </a:p>
          <a:p>
            <a:r>
              <a:rPr lang="en-US" sz="1200" kern="1200" dirty="0" smtClean="0">
                <a:solidFill>
                  <a:schemeClr val="tx1"/>
                </a:solidFill>
                <a:latin typeface="+mn-lt"/>
                <a:ea typeface="ＭＳ Ｐゴシック" charset="-128"/>
                <a:cs typeface="ＭＳ Ｐゴシック" charset="-128"/>
              </a:rPr>
              <a:t> </a:t>
            </a:r>
          </a:p>
          <a:p>
            <a:r>
              <a:rPr lang="en-US" sz="1200" kern="1200" dirty="0" smtClean="0">
                <a:solidFill>
                  <a:schemeClr val="tx1"/>
                </a:solidFill>
                <a:latin typeface="+mn-lt"/>
                <a:ea typeface="ＭＳ Ｐゴシック" charset="-128"/>
                <a:cs typeface="ＭＳ Ｐゴシック" charset="-128"/>
              </a:rPr>
              <a:t>First, you should describe what data will be preserved. Not all data should necessarily be preserved. In general, any raw data should be kept.  Also, any data products that were particularly expensive or time consuming to obtain should be preserved. Any data that is not easily replaceable should be kept.</a:t>
            </a:r>
          </a:p>
          <a:p>
            <a:r>
              <a:rPr lang="en-US" sz="1200" kern="1200" dirty="0" smtClean="0">
                <a:solidFill>
                  <a:schemeClr val="tx1"/>
                </a:solidFill>
                <a:latin typeface="+mn-lt"/>
                <a:ea typeface="ＭＳ Ｐゴシック" charset="-128"/>
                <a:cs typeface="ＭＳ Ｐゴシック" charset="-128"/>
              </a:rPr>
              <a:t> </a:t>
            </a:r>
          </a:p>
          <a:p>
            <a:r>
              <a:rPr lang="en-US" sz="1200" kern="1200" dirty="0" smtClean="0">
                <a:solidFill>
                  <a:schemeClr val="tx1"/>
                </a:solidFill>
                <a:latin typeface="+mn-lt"/>
                <a:ea typeface="ＭＳ Ｐゴシック" charset="-128"/>
                <a:cs typeface="ＭＳ Ｐゴシック" charset="-128"/>
              </a:rPr>
              <a:t>Second, identify where you will archive your data. Find out what archives or data centers are commonly used in your discipline. Data centers usually last longer than lab or personal websites. Check to see if your institution has a repository available to researchers. Also, ask colleagues in your field</a:t>
            </a:r>
            <a:r>
              <a:rPr lang="en-US" sz="1200" kern="1200" baseline="0" dirty="0" smtClean="0">
                <a:solidFill>
                  <a:schemeClr val="tx1"/>
                </a:solidFill>
                <a:latin typeface="+mn-lt"/>
                <a:ea typeface="ＭＳ Ｐゴシック" charset="-128"/>
                <a:cs typeface="ＭＳ Ｐゴシック" charset="-128"/>
              </a:rPr>
              <a:t> where data are commonly archived.</a:t>
            </a:r>
            <a:endParaRPr lang="en-US" sz="1200" kern="1200" dirty="0" smtClean="0">
              <a:solidFill>
                <a:schemeClr val="tx1"/>
              </a:solidFill>
              <a:latin typeface="+mn-lt"/>
              <a:ea typeface="ＭＳ Ｐゴシック" charset="-128"/>
              <a:cs typeface="ＭＳ Ｐゴシック" charset="-128"/>
            </a:endParaRPr>
          </a:p>
          <a:p>
            <a:r>
              <a:rPr lang="en-US" sz="1200" kern="1200" dirty="0" smtClean="0">
                <a:solidFill>
                  <a:schemeClr val="tx1"/>
                </a:solidFill>
                <a:latin typeface="+mn-lt"/>
                <a:ea typeface="ＭＳ Ｐゴシック" charset="-128"/>
                <a:cs typeface="ＭＳ Ｐゴシック" charset="-128"/>
              </a:rPr>
              <a:t> </a:t>
            </a:r>
          </a:p>
          <a:p>
            <a:r>
              <a:rPr lang="en-US" sz="1200" kern="1200" dirty="0" smtClean="0">
                <a:solidFill>
                  <a:schemeClr val="tx1"/>
                </a:solidFill>
                <a:latin typeface="+mn-lt"/>
                <a:ea typeface="ＭＳ Ｐゴシック" charset="-128"/>
                <a:cs typeface="ＭＳ Ｐゴシック" charset="-128"/>
              </a:rPr>
              <a:t>Third, your data management plan should describe what data transformations and formats need to be preserved to ensure future usability of your data. Contact the data repository you will use early in the project to be sure you have data in the correct format. This will save time later.</a:t>
            </a:r>
          </a:p>
          <a:p>
            <a:r>
              <a:rPr lang="en-US" sz="1200" kern="1200" dirty="0" smtClean="0">
                <a:solidFill>
                  <a:schemeClr val="tx1"/>
                </a:solidFill>
                <a:latin typeface="+mn-lt"/>
                <a:ea typeface="ＭＳ Ｐゴシック" charset="-128"/>
                <a:cs typeface="ＭＳ Ｐゴシック" charset="-128"/>
              </a:rPr>
              <a:t> </a:t>
            </a:r>
          </a:p>
          <a:p>
            <a:r>
              <a:rPr lang="en-US" sz="1200" kern="1200" dirty="0" smtClean="0">
                <a:solidFill>
                  <a:schemeClr val="tx1"/>
                </a:solidFill>
                <a:latin typeface="+mn-lt"/>
                <a:ea typeface="ＭＳ Ｐゴシック" charset="-128"/>
                <a:cs typeface="ＭＳ Ｐゴシック" charset="-128"/>
              </a:rPr>
              <a:t>Fourth, identify the person who will be responsible for maintaining contact information with the data center. This is especially important if there are restrictions on data use, for instance a requirement that potential users contact the data collector before reusing data.</a:t>
            </a:r>
          </a:p>
          <a:p>
            <a:endParaRPr lang="en-US" dirty="0" smtClean="0"/>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16</a:t>
            </a:fld>
            <a:endParaRPr lang="en-US" smtClean="0">
              <a:latin typeface="Calibri" pitchFamily="34"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ＭＳ Ｐゴシック" charset="-128"/>
                <a:cs typeface="ＭＳ Ｐゴシック" charset="-128"/>
              </a:rPr>
              <a:t>Explain how the responsibilities regarding the management of your data will be delegated. This should include time allocations, project management of technical aspects, training requirements, and contributions of non-project staff - individuals should be named where possible. Remember that those responsible for long-term decisions about your data will likely be the custodians of the repository/archive you choose to store your data. While the costs associated with your research (and the results of your research) must be specified in the Budget Justification portion of the proposal, you may want to reiterate who will be responsible for funding the management of your data. [from </a:t>
            </a:r>
            <a:r>
              <a:rPr lang="en-US" sz="1200" kern="1200" dirty="0" err="1" smtClean="0">
                <a:solidFill>
                  <a:schemeClr val="tx1"/>
                </a:solidFill>
                <a:effectLst/>
                <a:latin typeface="+mn-lt"/>
                <a:ea typeface="ＭＳ Ｐゴシック" charset="-128"/>
                <a:cs typeface="ＭＳ Ｐゴシック" charset="-128"/>
              </a:rPr>
              <a:t>DMPTool</a:t>
            </a:r>
            <a:r>
              <a:rPr lang="en-US" sz="1200" kern="1200" dirty="0" smtClean="0">
                <a:solidFill>
                  <a:schemeClr val="tx1"/>
                </a:solidFill>
                <a:effectLst/>
                <a:latin typeface="+mn-lt"/>
                <a:ea typeface="ＭＳ Ｐゴシック" charset="-128"/>
                <a:cs typeface="ＭＳ Ｐゴシック" charset="-128"/>
              </a:rPr>
              <a:t>, NSF-ENG template]</a:t>
            </a:r>
            <a:endParaRPr lang="en-US" dirty="0"/>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17</a:t>
            </a:fld>
            <a:endParaRPr lang="en-US"/>
          </a:p>
        </p:txBody>
      </p:sp>
    </p:spTree>
    <p:extLst>
      <p:ext uri="{BB962C8B-B14F-4D97-AF65-F5344CB8AC3E}">
        <p14:creationId xmlns:p14="http://schemas.microsoft.com/office/powerpoint/2010/main" val="1599512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latin typeface="+mn-lt"/>
                <a:ea typeface="ＭＳ Ｐゴシック" charset="-128"/>
                <a:cs typeface="ＭＳ Ｐゴシック" charset="-128"/>
              </a:rPr>
              <a:t>The fifth and final component of a general DMP is budget.  Although most proposals have separate budget requirements, it is important to consider costs that might be incurred in the process of managing and preserving your data. </a:t>
            </a:r>
          </a:p>
          <a:p>
            <a:r>
              <a:rPr lang="en-US" sz="1200" kern="1200" dirty="0" smtClean="0">
                <a:solidFill>
                  <a:schemeClr val="tx1"/>
                </a:solidFill>
                <a:latin typeface="+mn-lt"/>
                <a:ea typeface="ＭＳ Ｐゴシック" charset="-128"/>
                <a:cs typeface="ＭＳ Ｐゴシック" charset="-128"/>
              </a:rPr>
              <a:t> </a:t>
            </a:r>
          </a:p>
          <a:p>
            <a:r>
              <a:rPr lang="en-US" sz="1200" kern="1200" dirty="0" smtClean="0">
                <a:solidFill>
                  <a:schemeClr val="tx1"/>
                </a:solidFill>
                <a:latin typeface="+mn-lt"/>
                <a:ea typeface="ＭＳ Ｐゴシック" charset="-128"/>
                <a:cs typeface="ＭＳ Ｐゴシック" charset="-128"/>
              </a:rPr>
              <a:t>Consider costs such as salary time needed for data preparation and documentation, hardware and software requirements, personnel needed to prepare data, and costs associated with archiving your data. </a:t>
            </a:r>
          </a:p>
          <a:p>
            <a:r>
              <a:rPr lang="en-US" sz="1200" kern="1200" dirty="0" smtClean="0">
                <a:solidFill>
                  <a:schemeClr val="tx1"/>
                </a:solidFill>
                <a:latin typeface="+mn-lt"/>
                <a:ea typeface="ＭＳ Ｐゴシック" charset="-128"/>
                <a:cs typeface="ＭＳ Ｐゴシック" charset="-128"/>
              </a:rPr>
              <a:t> </a:t>
            </a:r>
          </a:p>
          <a:p>
            <a:r>
              <a:rPr lang="en-US" sz="1200" kern="1200" dirty="0" smtClean="0">
                <a:solidFill>
                  <a:schemeClr val="tx1"/>
                </a:solidFill>
                <a:latin typeface="+mn-lt"/>
                <a:ea typeface="ＭＳ Ｐゴシック" charset="-128"/>
                <a:cs typeface="ＭＳ Ｐゴシック" charset="-128"/>
              </a:rPr>
              <a:t>You should identify how the costs associated with your DMP will be paid.</a:t>
            </a:r>
            <a:endParaRPr lang="en-US" dirty="0" smtClean="0"/>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18</a:t>
            </a:fld>
            <a:endParaRPr lang="en-US" smtClean="0">
              <a:latin typeface="Calibri"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latin typeface="+mn-lt"/>
                <a:ea typeface="ＭＳ Ｐゴシック" charset="-128"/>
                <a:cs typeface="ＭＳ Ｐゴシック" charset="-128"/>
              </a:rPr>
              <a:t>The topics covered in this module will answer the questions:</a:t>
            </a:r>
            <a:r>
              <a:rPr lang="en-US" sz="1200" kern="1200" baseline="0" dirty="0" smtClean="0">
                <a:solidFill>
                  <a:schemeClr val="tx1"/>
                </a:solidFill>
                <a:latin typeface="+mn-lt"/>
                <a:ea typeface="ＭＳ Ｐゴシック" charset="-128"/>
                <a:cs typeface="ＭＳ Ｐゴシック" charset="-128"/>
              </a:rPr>
              <a:t> </a:t>
            </a:r>
          </a:p>
          <a:p>
            <a:r>
              <a:rPr lang="en-US" sz="1200" kern="1200" dirty="0" smtClean="0">
                <a:solidFill>
                  <a:schemeClr val="tx1"/>
                </a:solidFill>
                <a:latin typeface="+mn-lt"/>
                <a:ea typeface="ＭＳ Ｐゴシック" charset="-128"/>
                <a:cs typeface="ＭＳ Ｐゴシック" charset="-128"/>
              </a:rPr>
              <a:t>What is a data management plan, or DMP? </a:t>
            </a:r>
          </a:p>
          <a:p>
            <a:r>
              <a:rPr lang="en-US" sz="1200" kern="1200" dirty="0" smtClean="0">
                <a:solidFill>
                  <a:schemeClr val="tx1"/>
                </a:solidFill>
                <a:latin typeface="+mn-lt"/>
                <a:ea typeface="ＭＳ Ｐゴシック" charset="-128"/>
                <a:cs typeface="ＭＳ Ｐゴシック" charset="-128"/>
              </a:rPr>
              <a:t>Why would you want to prepare a DMP? </a:t>
            </a:r>
          </a:p>
          <a:p>
            <a:r>
              <a:rPr lang="en-US" sz="1200" kern="1200" dirty="0" smtClean="0">
                <a:solidFill>
                  <a:schemeClr val="tx1"/>
                </a:solidFill>
                <a:latin typeface="+mn-lt"/>
                <a:ea typeface="ＭＳ Ｐゴシック" charset="-128"/>
                <a:cs typeface="ＭＳ Ｐゴシック" charset="-128"/>
              </a:rPr>
              <a:t>What are the components of a DMP? And</a:t>
            </a:r>
          </a:p>
          <a:p>
            <a:r>
              <a:rPr lang="en-US" sz="1200" kern="1200" dirty="0" smtClean="0">
                <a:solidFill>
                  <a:schemeClr val="tx1"/>
                </a:solidFill>
                <a:latin typeface="+mn-lt"/>
                <a:ea typeface="ＭＳ Ｐゴシック" charset="-128"/>
                <a:cs typeface="ＭＳ Ｐゴシック" charset="-128"/>
              </a:rPr>
              <a:t>What are the requirements for DMPs prepared for National Science Foundation (or NSF) proposals?  </a:t>
            </a:r>
          </a:p>
          <a:p>
            <a:r>
              <a:rPr lang="en-US" sz="1200" kern="1200" dirty="0" smtClean="0">
                <a:solidFill>
                  <a:schemeClr val="tx1"/>
                </a:solidFill>
                <a:latin typeface="+mn-lt"/>
                <a:ea typeface="ＭＳ Ｐゴシック" charset="-128"/>
                <a:cs typeface="ＭＳ Ｐゴシック" charset="-128"/>
              </a:rPr>
              <a:t>We will also go over an example of a data management plan prepared for NSF.</a:t>
            </a:r>
          </a:p>
          <a:p>
            <a:pPr eaLnBrk="1" hangingPunct="1">
              <a:spcBef>
                <a:spcPct val="0"/>
              </a:spcBef>
            </a:pPr>
            <a:endParaRPr lang="en-US" dirty="0" smtClean="0"/>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a:t>
            </a:fld>
            <a:endParaRPr lang="en-US" smtClean="0">
              <a:latin typeface="Calibri" pitchFamily="34"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 tools available for creating data management plans.  Two</a:t>
            </a:r>
            <a:r>
              <a:rPr lang="en-US" baseline="0" dirty="0" smtClean="0"/>
              <a:t> of the most commonly used are the </a:t>
            </a:r>
            <a:r>
              <a:rPr lang="en-US" baseline="0" dirty="0" err="1" smtClean="0"/>
              <a:t>DMPTool</a:t>
            </a:r>
            <a:r>
              <a:rPr lang="en-US" baseline="0" dirty="0" smtClean="0"/>
              <a:t> (US) and DMP Online (UK funders only).  </a:t>
            </a:r>
          </a:p>
          <a:p>
            <a:endParaRPr lang="en-US" baseline="0" dirty="0" smtClean="0"/>
          </a:p>
          <a:p>
            <a:r>
              <a:rPr lang="en-US" baseline="0" dirty="0" smtClean="0"/>
              <a:t>Both operate as “wizards” and provide prompts for the user to fill out in order to create their data management plan.  You can save your plan, print it, or export it to your computer.  </a:t>
            </a:r>
            <a:endParaRPr lang="en-US" dirty="0"/>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19</a:t>
            </a:fld>
            <a:endParaRPr lang="en-US"/>
          </a:p>
        </p:txBody>
      </p:sp>
    </p:spTree>
    <p:extLst>
      <p:ext uri="{BB962C8B-B14F-4D97-AF65-F5344CB8AC3E}">
        <p14:creationId xmlns:p14="http://schemas.microsoft.com/office/powerpoint/2010/main" val="2102930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We</a:t>
            </a:r>
            <a:r>
              <a:rPr lang="en-US" baseline="0" dirty="0" smtClean="0"/>
              <a:t> will now focus on NSF’s data management plans.  </a:t>
            </a:r>
            <a:r>
              <a:rPr lang="en-US" dirty="0" smtClean="0"/>
              <a:t>As of January 2011 NSF requires</a:t>
            </a:r>
            <a:r>
              <a:rPr lang="en-US" baseline="0" dirty="0" smtClean="0"/>
              <a:t> that a</a:t>
            </a:r>
            <a:r>
              <a:rPr lang="en-US" dirty="0" smtClean="0"/>
              <a:t> two page data management plan be included with submitted proposals. This is in addition to the 15 pages for the proposal.</a:t>
            </a:r>
          </a:p>
          <a:p>
            <a:pPr eaLnBrk="1" hangingPunct="1">
              <a:spcBef>
                <a:spcPct val="0"/>
              </a:spcBef>
            </a:pPr>
            <a:endParaRPr lang="en-US" dirty="0" smtClean="0"/>
          </a:p>
          <a:p>
            <a:r>
              <a:rPr lang="en-US" sz="1200" kern="1200" dirty="0" smtClean="0">
                <a:solidFill>
                  <a:schemeClr val="tx1"/>
                </a:solidFill>
                <a:latin typeface="+mn-lt"/>
                <a:ea typeface="ＭＳ Ｐゴシック" charset="-128"/>
                <a:cs typeface="ＭＳ Ｐゴシック" charset="-128"/>
              </a:rPr>
              <a:t>The text on this slide is taken from NSF’s grant proposal guidelines.  It states that the DMP may include </a:t>
            </a:r>
          </a:p>
          <a:p>
            <a:r>
              <a:rPr lang="en-US" sz="1200" kern="1200" dirty="0" smtClean="0">
                <a:solidFill>
                  <a:schemeClr val="tx1"/>
                </a:solidFill>
                <a:latin typeface="+mn-lt"/>
                <a:ea typeface="ＭＳ Ｐゴシック" charset="-128"/>
                <a:cs typeface="ＭＳ Ｐゴシック" charset="-128"/>
              </a:rPr>
              <a:t>-types of data</a:t>
            </a:r>
          </a:p>
          <a:p>
            <a:r>
              <a:rPr lang="en-US" sz="1200" kern="1200" dirty="0" smtClean="0">
                <a:solidFill>
                  <a:schemeClr val="tx1"/>
                </a:solidFill>
                <a:latin typeface="+mn-lt"/>
                <a:ea typeface="ＭＳ Ｐゴシック" charset="-128"/>
                <a:cs typeface="ＭＳ Ｐゴシック" charset="-128"/>
              </a:rPr>
              <a:t>-standards used for data and metadata</a:t>
            </a:r>
          </a:p>
          <a:p>
            <a:r>
              <a:rPr lang="en-US" sz="1200" kern="1200" dirty="0" smtClean="0">
                <a:solidFill>
                  <a:schemeClr val="tx1"/>
                </a:solidFill>
                <a:latin typeface="+mn-lt"/>
                <a:ea typeface="ＭＳ Ｐゴシック" charset="-128"/>
                <a:cs typeface="ＭＳ Ｐゴシック" charset="-128"/>
              </a:rPr>
              <a:t>-policies describing data access and sharing, and</a:t>
            </a:r>
          </a:p>
          <a:p>
            <a:r>
              <a:rPr lang="en-US" sz="1200" kern="1200" dirty="0" smtClean="0">
                <a:solidFill>
                  <a:schemeClr val="tx1"/>
                </a:solidFill>
                <a:latin typeface="+mn-lt"/>
                <a:ea typeface="ＭＳ Ｐゴシック" charset="-128"/>
                <a:cs typeface="ＭＳ Ｐゴシック" charset="-128"/>
              </a:rPr>
              <a:t>-plans for archiving data</a:t>
            </a: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20</a:t>
            </a:fld>
            <a:endParaRPr lang="en-US" smtClean="0">
              <a:latin typeface="Calibri" pitchFamily="34" charset="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latin typeface="+mn-lt"/>
                <a:ea typeface="ＭＳ Ｐゴシック" charset="-128"/>
                <a:cs typeface="ＭＳ Ｐゴシック" charset="-128"/>
              </a:rPr>
              <a:t>There is more information from NSF about requirements in section 4 of the Award and Administration guide. It states that research results should be promptly published, data should be shared, software and inventions should be shared, and describes some intellectual property and policy issues.</a:t>
            </a:r>
          </a:p>
          <a:p>
            <a:r>
              <a:rPr lang="en-US" sz="1200" kern="1200" dirty="0" smtClean="0">
                <a:solidFill>
                  <a:schemeClr val="tx1"/>
                </a:solidFill>
                <a:latin typeface="+mn-lt"/>
                <a:ea typeface="ＭＳ Ｐゴシック" charset="-128"/>
                <a:cs typeface="ＭＳ Ｐゴシック" charset="-128"/>
              </a:rPr>
              <a:t> </a:t>
            </a:r>
          </a:p>
          <a:p>
            <a:r>
              <a:rPr lang="en-US" sz="1200" kern="1200" dirty="0" smtClean="0">
                <a:solidFill>
                  <a:schemeClr val="tx1"/>
                </a:solidFill>
                <a:latin typeface="+mn-lt"/>
                <a:ea typeface="ＭＳ Ｐゴシック" charset="-128"/>
                <a:cs typeface="ＭＳ Ｐゴシック" charset="-128"/>
              </a:rPr>
              <a:t>In addition to these general requirements, there are directorate- and division-specific requirements that will likely be updated in the near future. Not all directorates and divisions have DMP requirements available yet.</a:t>
            </a: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21</a:t>
            </a:fld>
            <a:endParaRPr lang="en-US" smtClean="0">
              <a:latin typeface="Calibri" pitchFamily="34"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sz="1200" kern="1200" dirty="0" smtClean="0">
                <a:solidFill>
                  <a:schemeClr val="tx1"/>
                </a:solidFill>
                <a:latin typeface="+mn-lt"/>
                <a:ea typeface="ＭＳ Ｐゴシック" charset="-128"/>
                <a:cs typeface="ＭＳ Ｐゴシック" charset="-128"/>
              </a:rPr>
              <a:t>The next four slides provide an example of a two-page NSF-mandated Data Management Plan.</a:t>
            </a:r>
            <a:r>
              <a:rPr lang="en-US" sz="1200" kern="1200" baseline="0" dirty="0" smtClean="0">
                <a:solidFill>
                  <a:schemeClr val="tx1"/>
                </a:solidFill>
                <a:latin typeface="+mn-lt"/>
                <a:ea typeface="ＭＳ Ｐゴシック" charset="-128"/>
                <a:cs typeface="ＭＳ Ｐゴシック" charset="-128"/>
              </a:rPr>
              <a:t> This slide describes the project, and the following slides address each of the five sections described above for a general data management plan.</a:t>
            </a:r>
            <a:endParaRPr lang="en-US" sz="1200" kern="1200" dirty="0" smtClean="0">
              <a:solidFill>
                <a:schemeClr val="tx1"/>
              </a:solidFill>
              <a:latin typeface="+mn-lt"/>
              <a:ea typeface="ＭＳ Ｐゴシック" charset="-128"/>
              <a:cs typeface="ＭＳ Ｐゴシック"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22</a:t>
            </a:fld>
            <a:endParaRPr lang="en-US" smtClean="0">
              <a:latin typeface="Calibri" pitchFamily="34"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23</a:t>
            </a:fld>
            <a:endParaRPr lang="en-US" smtClean="0">
              <a:latin typeface="Calibri" pitchFamily="34" charset="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24</a:t>
            </a:fld>
            <a:endParaRPr lang="en-US" smtClean="0">
              <a:latin typeface="Calibri" pitchFamily="34"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25</a:t>
            </a:fld>
            <a:endParaRPr lang="en-US" smtClean="0">
              <a:latin typeface="Calibri" pitchFamily="34"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26</a:t>
            </a:fld>
            <a:endParaRPr lang="en-US" smtClean="0">
              <a:latin typeface="Calibri" pitchFamily="34" charset="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latin typeface="+mn-lt"/>
                <a:ea typeface="ＭＳ Ｐゴシック" charset="-128"/>
                <a:cs typeface="ＭＳ Ｐゴシック" charset="-128"/>
              </a:rPr>
              <a:t>In summary, DMPs are an important part of the data life cycle. They save time and effort in the long run and ensure that data are relevant and useful for others. Funders, journals and institutions are beginning to mandate data management plans, so it is important for scientists to understand what a DMP entails. </a:t>
            </a:r>
          </a:p>
          <a:p>
            <a:endParaRPr lang="en-US" sz="1200" kern="1200" dirty="0" smtClean="0">
              <a:solidFill>
                <a:schemeClr val="tx1"/>
              </a:solidFill>
              <a:latin typeface="+mn-lt"/>
              <a:ea typeface="ＭＳ Ｐゴシック" charset="-128"/>
              <a:cs typeface="ＭＳ Ｐゴシック" charset="-128"/>
            </a:endParaRPr>
          </a:p>
          <a:p>
            <a:r>
              <a:rPr lang="en-US" sz="1200" kern="1200" dirty="0" smtClean="0">
                <a:solidFill>
                  <a:schemeClr val="tx1"/>
                </a:solidFill>
                <a:latin typeface="+mn-lt"/>
                <a:ea typeface="ＭＳ Ｐゴシック" charset="-128"/>
                <a:cs typeface="ＭＳ Ｐゴシック" charset="-128"/>
              </a:rPr>
              <a:t>The major components of a DMP include information about the data its format; metadata content and format; policies for access, sharing, and re-use, budget; and plans for long term storage and management. </a:t>
            </a:r>
            <a:endParaRPr lang="en-US" dirty="0" smtClean="0"/>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27</a:t>
            </a:fld>
            <a:endParaRPr lang="en-US" smtClean="0">
              <a:latin typeface="Calibri" pitchFamily="34" charset="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28</a:t>
            </a:fld>
            <a:endParaRPr lang="en-US" smtClean="0">
              <a:latin typeface="Calibri" pitchFamily="34"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latin typeface="+mn-lt"/>
                <a:ea typeface="ＭＳ Ｐゴシック" charset="-128"/>
                <a:cs typeface="ＭＳ Ｐゴシック" charset="-128"/>
              </a:rPr>
              <a:t>After completing this lesson, the participant will be able to: </a:t>
            </a:r>
          </a:p>
          <a:p>
            <a:endParaRPr lang="en-US" sz="1200" kern="1200" dirty="0" smtClean="0">
              <a:solidFill>
                <a:schemeClr val="tx1"/>
              </a:solidFill>
              <a:latin typeface="+mn-lt"/>
              <a:ea typeface="ＭＳ Ｐゴシック" charset="-128"/>
              <a:cs typeface="ＭＳ Ｐゴシック" charset="-128"/>
            </a:endParaRPr>
          </a:p>
          <a:p>
            <a:r>
              <a:rPr lang="en-US" sz="1200" kern="1200" dirty="0" smtClean="0">
                <a:solidFill>
                  <a:schemeClr val="tx1"/>
                </a:solidFill>
                <a:latin typeface="+mn-lt"/>
                <a:ea typeface="ＭＳ Ｐゴシック" charset="-128"/>
                <a:cs typeface="ＭＳ Ｐゴシック" charset="-128"/>
              </a:rPr>
              <a:t>Understand what a data management plan,</a:t>
            </a:r>
            <a:r>
              <a:rPr lang="en-US" sz="1200" kern="1200" baseline="0" dirty="0" smtClean="0">
                <a:solidFill>
                  <a:schemeClr val="tx1"/>
                </a:solidFill>
                <a:latin typeface="+mn-lt"/>
                <a:ea typeface="ＭＳ Ｐゴシック" charset="-128"/>
                <a:cs typeface="ＭＳ Ｐゴシック" charset="-128"/>
              </a:rPr>
              <a:t> or DMP, is, and d</a:t>
            </a:r>
            <a:r>
              <a:rPr lang="en-US" sz="1200" kern="1200" dirty="0" smtClean="0">
                <a:solidFill>
                  <a:schemeClr val="tx1"/>
                </a:solidFill>
                <a:latin typeface="+mn-lt"/>
                <a:ea typeface="ＭＳ Ｐゴシック" charset="-128"/>
                <a:cs typeface="ＭＳ Ｐゴシック" charset="-128"/>
              </a:rPr>
              <a:t>escribe the components of a DMP; and</a:t>
            </a:r>
          </a:p>
          <a:p>
            <a:r>
              <a:rPr lang="en-US" sz="1200" kern="1200" dirty="0" smtClean="0">
                <a:solidFill>
                  <a:schemeClr val="tx1"/>
                </a:solidFill>
                <a:latin typeface="+mn-lt"/>
                <a:ea typeface="ＭＳ Ｐゴシック" charset="-128"/>
                <a:cs typeface="ＭＳ Ｐゴシック" charset="-128"/>
              </a:rPr>
              <a:t>understand the importance of preparing a DMP, identify the key components of a DMP, and recognize the elements of a DMP that are required for NSF proposals</a:t>
            </a:r>
          </a:p>
          <a:p>
            <a:endParaRPr lang="en-US" sz="1200" kern="1200" dirty="0" smtClean="0">
              <a:solidFill>
                <a:schemeClr val="tx1"/>
              </a:solidFill>
              <a:latin typeface="+mn-lt"/>
              <a:ea typeface="ＭＳ Ｐゴシック" charset="-128"/>
              <a:cs typeface="ＭＳ Ｐゴシック" charset="-128"/>
            </a:endParaRPr>
          </a:p>
          <a:p>
            <a:pPr eaLnBrk="1" hangingPunct="1">
              <a:spcBef>
                <a:spcPct val="0"/>
              </a:spcBef>
            </a:pPr>
            <a:endParaRPr lang="en-US" dirty="0" smtClean="0"/>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a:t>
            </a:fld>
            <a:endParaRPr lang="en-US" smtClean="0">
              <a:latin typeface="Calibri"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Data management planning is the starting point in the data life cycle. However the plan should be revisited often throughout the project to ensure</a:t>
            </a:r>
            <a:r>
              <a:rPr lang="en-US" baseline="0" dirty="0" smtClean="0"/>
              <a:t> proper data documentation and management</a:t>
            </a:r>
            <a:r>
              <a:rPr lang="en-US" dirty="0" smtClean="0"/>
              <a:t>.</a:t>
            </a:r>
          </a:p>
          <a:p>
            <a:r>
              <a:rPr lang="en-US" dirty="0" smtClean="0"/>
              <a:t/>
            </a:r>
            <a:br>
              <a:rPr lang="en-US" dirty="0" smtClean="0"/>
            </a:br>
            <a:endParaRPr lang="en-US" dirty="0" smtClean="0"/>
          </a:p>
          <a:p>
            <a:r>
              <a:rPr lang="en-US" dirty="0" smtClean="0"/>
              <a:t/>
            </a:r>
            <a:br>
              <a:rPr lang="en-US" dirty="0" smtClean="0"/>
            </a:br>
            <a:endParaRPr lang="en-US" dirty="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3</a:t>
            </a:fld>
            <a:endParaRPr lang="en-US" smtClean="0">
              <a:latin typeface="Calibri"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FontTx/>
              <a:buNone/>
            </a:pPr>
            <a:r>
              <a:rPr lang="en-US" dirty="0" smtClean="0"/>
              <a:t>A DMP is a formal document that outlines what you will do with your data both during and after your research project.  </a:t>
            </a:r>
          </a:p>
          <a:p>
            <a:pPr eaLnBrk="1" hangingPunct="1">
              <a:spcBef>
                <a:spcPct val="0"/>
              </a:spcBef>
              <a:buFontTx/>
              <a:buNone/>
            </a:pPr>
            <a:r>
              <a:rPr lang="en-US" dirty="0" smtClean="0"/>
              <a:t>Data management plans are meant</a:t>
            </a:r>
            <a:r>
              <a:rPr lang="en-US" baseline="0" dirty="0" smtClean="0"/>
              <a:t> to </a:t>
            </a:r>
            <a:r>
              <a:rPr lang="en-US" dirty="0" smtClean="0"/>
              <a:t>ensure that your data will be preserved and useful both now and in the future,</a:t>
            </a:r>
            <a:r>
              <a:rPr lang="en-US" baseline="0" dirty="0" smtClean="0"/>
              <a:t> by both you and other researchers.</a:t>
            </a:r>
            <a:endParaRPr lang="en-US" dirty="0" smtClean="0"/>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4</a:t>
            </a:fld>
            <a:endParaRPr lang="en-US" smtClean="0">
              <a:latin typeface="Calibri"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latin typeface="+mn-lt"/>
                <a:ea typeface="ＭＳ Ｐゴシック" charset="-128"/>
                <a:cs typeface="ＭＳ Ｐゴシック" charset="-128"/>
              </a:rPr>
              <a:t>Why would you want to prepare a data management plan? First and foremost, they save you time.  If your data organization scheme is decided on early in the project, or even before data collection begins, you are less likely to spend time organizing your data later. </a:t>
            </a:r>
          </a:p>
          <a:p>
            <a:r>
              <a:rPr lang="en-US" sz="1200" kern="1200" dirty="0" smtClean="0">
                <a:solidFill>
                  <a:schemeClr val="tx1"/>
                </a:solidFill>
                <a:latin typeface="+mn-lt"/>
                <a:ea typeface="ＭＳ Ｐゴシック" charset="-128"/>
                <a:cs typeface="ＭＳ Ｐゴシック" charset="-128"/>
              </a:rPr>
              <a:t> </a:t>
            </a:r>
          </a:p>
          <a:p>
            <a:r>
              <a:rPr lang="en-US" sz="1200" kern="1200" dirty="0" smtClean="0">
                <a:solidFill>
                  <a:schemeClr val="tx1"/>
                </a:solidFill>
                <a:latin typeface="+mn-lt"/>
                <a:ea typeface="ＭＳ Ｐゴシック" charset="-128"/>
                <a:cs typeface="ＭＳ Ｐゴシック" charset="-128"/>
              </a:rPr>
              <a:t>Second, preparing a plan for data organization and storage allows you to focus on your research, increasing your efficiency. You are better able to locate and use your data, and share it with collaborators.</a:t>
            </a:r>
          </a:p>
          <a:p>
            <a:r>
              <a:rPr lang="en-US" sz="1200" kern="1200" dirty="0" smtClean="0">
                <a:solidFill>
                  <a:schemeClr val="tx1"/>
                </a:solidFill>
                <a:latin typeface="+mn-lt"/>
                <a:ea typeface="ＭＳ Ｐゴシック" charset="-128"/>
                <a:cs typeface="ＭＳ Ｐゴシック" charset="-128"/>
              </a:rPr>
              <a:t> </a:t>
            </a:r>
          </a:p>
          <a:p>
            <a:r>
              <a:rPr lang="en-US" sz="1200" kern="1200" dirty="0" smtClean="0">
                <a:solidFill>
                  <a:schemeClr val="tx1"/>
                </a:solidFill>
                <a:latin typeface="+mn-lt"/>
                <a:ea typeface="ＭＳ Ｐゴシック" charset="-128"/>
                <a:cs typeface="ＭＳ Ｐゴシック" charset="-128"/>
              </a:rPr>
              <a:t>If data are documented well both before and during data collection, it prevents problems in understanding data and metadata in the future.</a:t>
            </a:r>
          </a:p>
          <a:p>
            <a:pPr eaLnBrk="1" hangingPunct="1">
              <a:spcBef>
                <a:spcPct val="0"/>
              </a:spcBef>
              <a:buFontTx/>
              <a:buNone/>
            </a:pPr>
            <a:endParaRPr lang="en-US" sz="1800" dirty="0" smtClean="0"/>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5</a:t>
            </a:fld>
            <a:endParaRPr lang="en-US" smtClean="0">
              <a:latin typeface="Calibri" pitchFamily="34"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latin typeface="+mn-lt"/>
                <a:ea typeface="ＭＳ Ｐゴシック" charset="-128"/>
                <a:cs typeface="ＭＳ Ｐゴシック" charset="-128"/>
              </a:rPr>
              <a:t>Another</a:t>
            </a:r>
            <a:r>
              <a:rPr lang="en-US" sz="1200" kern="1200" baseline="0" dirty="0" smtClean="0">
                <a:solidFill>
                  <a:schemeClr val="tx1"/>
                </a:solidFill>
                <a:latin typeface="+mn-lt"/>
                <a:ea typeface="ＭＳ Ｐゴシック" charset="-128"/>
                <a:cs typeface="ＭＳ Ｐゴシック" charset="-128"/>
              </a:rPr>
              <a:t> </a:t>
            </a:r>
            <a:r>
              <a:rPr lang="en-US" sz="1200" kern="1200" dirty="0" smtClean="0">
                <a:solidFill>
                  <a:schemeClr val="tx1"/>
                </a:solidFill>
                <a:latin typeface="+mn-lt"/>
                <a:ea typeface="ＭＳ Ｐゴシック" charset="-128"/>
                <a:cs typeface="ＭＳ Ｐゴシック" charset="-128"/>
              </a:rPr>
              <a:t>reason to prepare a DMP is that it makes your data easier to preserve and archive.  Some data centers and repositories have specific requirements for data documentation, and knowing these requirements in advance saves time and effort that might be spent trying to append data after it’s collected. </a:t>
            </a:r>
          </a:p>
          <a:p>
            <a:r>
              <a:rPr lang="en-US" sz="1200" kern="1200" dirty="0" smtClean="0">
                <a:solidFill>
                  <a:schemeClr val="tx1"/>
                </a:solidFill>
                <a:latin typeface="+mn-lt"/>
                <a:ea typeface="ＭＳ Ｐゴシック" charset="-128"/>
                <a:cs typeface="ＭＳ Ｐゴシック" charset="-128"/>
              </a:rPr>
              <a:t> </a:t>
            </a:r>
          </a:p>
          <a:p>
            <a:r>
              <a:rPr lang="en-US" sz="1200" kern="1200" dirty="0" smtClean="0">
                <a:solidFill>
                  <a:schemeClr val="tx1"/>
                </a:solidFill>
                <a:latin typeface="+mn-lt"/>
                <a:ea typeface="ＭＳ Ｐゴシック" charset="-128"/>
                <a:cs typeface="ＭＳ Ｐゴシック" charset="-128"/>
              </a:rPr>
              <a:t>By preserving and archiving your data, you are benefiting both yourself and others in your field. If others can easily find and use your data, it might prevent duplication of scientific efforts to re-collect your data. </a:t>
            </a:r>
          </a:p>
          <a:p>
            <a:endParaRPr lang="en-US" sz="1200" kern="1200" dirty="0" smtClean="0">
              <a:solidFill>
                <a:schemeClr val="tx1"/>
              </a:solidFill>
              <a:latin typeface="+mn-lt"/>
              <a:ea typeface="ＭＳ Ｐゴシック" charset="-128"/>
              <a:cs typeface="ＭＳ Ｐゴシック" charset="-128"/>
            </a:endParaRPr>
          </a:p>
          <a:p>
            <a:r>
              <a:rPr lang="en-US" sz="1200" kern="1200" dirty="0" smtClean="0">
                <a:solidFill>
                  <a:schemeClr val="tx1"/>
                </a:solidFill>
                <a:latin typeface="+mn-lt"/>
                <a:ea typeface="ＭＳ Ｐゴシック" charset="-128"/>
                <a:cs typeface="ＭＳ Ｐゴシック" charset="-128"/>
              </a:rPr>
              <a:t>Data that you preserve can lead to new, unanticipated discoveries you might not predict. </a:t>
            </a:r>
          </a:p>
          <a:p>
            <a:endParaRPr lang="en-US" sz="1200" kern="1200" dirty="0" smtClean="0">
              <a:solidFill>
                <a:schemeClr val="tx1"/>
              </a:solidFill>
              <a:latin typeface="+mn-lt"/>
              <a:ea typeface="ＭＳ Ｐゴシック" charset="-128"/>
              <a:cs typeface="ＭＳ Ｐゴシック" charset="-128"/>
            </a:endParaRPr>
          </a:p>
          <a:p>
            <a:r>
              <a:rPr lang="en-US" sz="1200" kern="1200" dirty="0" smtClean="0">
                <a:solidFill>
                  <a:schemeClr val="tx1"/>
                </a:solidFill>
                <a:latin typeface="+mn-lt"/>
                <a:ea typeface="ＭＳ Ｐゴシック" charset="-128"/>
                <a:cs typeface="ＭＳ Ｐゴシック" charset="-128"/>
              </a:rPr>
              <a:t>It also increases your research visibility and makes your work more relevant. </a:t>
            </a:r>
          </a:p>
          <a:p>
            <a:r>
              <a:rPr lang="en-US" sz="1200" kern="1200" dirty="0" smtClean="0">
                <a:solidFill>
                  <a:schemeClr val="tx1"/>
                </a:solidFill>
                <a:latin typeface="+mn-lt"/>
                <a:ea typeface="ＭＳ Ｐゴシック" charset="-128"/>
                <a:cs typeface="ＭＳ Ｐゴシック" charset="-128"/>
              </a:rPr>
              <a:t> </a:t>
            </a:r>
          </a:p>
          <a:p>
            <a:r>
              <a:rPr lang="en-US" sz="1200" kern="1200" dirty="0" smtClean="0">
                <a:solidFill>
                  <a:schemeClr val="tx1"/>
                </a:solidFill>
                <a:latin typeface="+mn-lt"/>
                <a:ea typeface="ＭＳ Ｐゴシック" charset="-128"/>
                <a:cs typeface="ＭＳ Ｐゴシック" charset="-128"/>
              </a:rPr>
              <a:t>Finally, data management plans are now required by many funding agencies. In</a:t>
            </a:r>
            <a:r>
              <a:rPr lang="en-US" sz="1200" kern="1200" baseline="0" dirty="0" smtClean="0">
                <a:solidFill>
                  <a:schemeClr val="tx1"/>
                </a:solidFill>
                <a:latin typeface="+mn-lt"/>
                <a:ea typeface="ＭＳ Ｐゴシック" charset="-128"/>
                <a:cs typeface="ＭＳ Ｐゴシック" charset="-128"/>
              </a:rPr>
              <a:t> 2011, the National Science Foundation </a:t>
            </a:r>
            <a:r>
              <a:rPr lang="en-US" sz="1200" kern="1200" dirty="0" smtClean="0">
                <a:solidFill>
                  <a:schemeClr val="tx1"/>
                </a:solidFill>
                <a:latin typeface="+mn-lt"/>
                <a:ea typeface="ＭＳ Ｐゴシック" charset="-128"/>
                <a:cs typeface="ＭＳ Ｐゴシック" charset="-128"/>
              </a:rPr>
              <a:t>began requiring a 2-page</a:t>
            </a:r>
            <a:r>
              <a:rPr lang="en-US" sz="1200" kern="1200" baseline="0" dirty="0" smtClean="0">
                <a:solidFill>
                  <a:schemeClr val="tx1"/>
                </a:solidFill>
                <a:latin typeface="+mn-lt"/>
                <a:ea typeface="ＭＳ Ｐゴシック" charset="-128"/>
                <a:cs typeface="ＭＳ Ｐゴシック" charset="-128"/>
              </a:rPr>
              <a:t> DMP </a:t>
            </a:r>
            <a:r>
              <a:rPr lang="en-US" sz="1200" kern="1200" dirty="0" smtClean="0">
                <a:solidFill>
                  <a:schemeClr val="tx1"/>
                </a:solidFill>
                <a:latin typeface="+mn-lt"/>
                <a:ea typeface="ＭＳ Ｐゴシック" charset="-128"/>
                <a:cs typeface="ＭＳ Ｐゴシック" charset="-128"/>
              </a:rPr>
              <a:t>be submitted with all proposals.  Other funders have followed suit.</a:t>
            </a:r>
          </a:p>
          <a:p>
            <a:pPr eaLnBrk="1" hangingPunct="1">
              <a:lnSpc>
                <a:spcPct val="90000"/>
              </a:lnSpc>
              <a:spcBef>
                <a:spcPct val="0"/>
              </a:spcBef>
            </a:pPr>
            <a:endParaRPr lang="en-US" sz="1100" dirty="0" smtClean="0"/>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6</a:t>
            </a:fld>
            <a:endParaRPr lang="en-US" smtClean="0">
              <a:latin typeface="Calibri" pitchFamily="34"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mn-lt"/>
                <a:ea typeface="ＭＳ Ｐゴシック" charset="-128"/>
                <a:cs typeface="ＭＳ Ｐゴシック" charset="-128"/>
              </a:rPr>
              <a:t>For a general DMP, there</a:t>
            </a:r>
            <a:r>
              <a:rPr lang="en-US" sz="1200" kern="1200" baseline="0" dirty="0" smtClean="0">
                <a:solidFill>
                  <a:schemeClr val="tx1"/>
                </a:solidFill>
                <a:latin typeface="+mn-lt"/>
                <a:ea typeface="ＭＳ Ｐゴシック" charset="-128"/>
                <a:cs typeface="ＭＳ Ｐゴシック" charset="-128"/>
              </a:rPr>
              <a:t> </a:t>
            </a:r>
            <a:r>
              <a:rPr lang="en-US" sz="1200" kern="1200" dirty="0" smtClean="0">
                <a:solidFill>
                  <a:schemeClr val="tx1"/>
                </a:solidFill>
                <a:latin typeface="+mn-lt"/>
                <a:ea typeface="ＭＳ Ｐゴシック" charset="-128"/>
                <a:cs typeface="ＭＳ Ｐゴシック" charset="-128"/>
              </a:rPr>
              <a:t>are five main categories of information that should be included.  Some funders</a:t>
            </a:r>
            <a:r>
              <a:rPr lang="en-US" sz="1200" kern="1200" baseline="0" dirty="0" smtClean="0">
                <a:solidFill>
                  <a:schemeClr val="tx1"/>
                </a:solidFill>
                <a:latin typeface="+mn-lt"/>
                <a:ea typeface="ＭＳ Ｐゴシック" charset="-128"/>
                <a:cs typeface="ＭＳ Ｐゴシック" charset="-128"/>
              </a:rPr>
              <a:t> or institutions may require specific elements in a data management plan; you should check with the agency or group for which you are preparing your DMP before beginning.</a:t>
            </a: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mn-lt"/>
                <a:ea typeface="ＭＳ Ｐゴシック" charset="-128"/>
                <a:cs typeface="ＭＳ Ｐゴシック" charset="-128"/>
              </a:rPr>
              <a:t>The slides that follow will go into more detail for each of the general categories on this slide. They are 1) Information about the data and its format, 2) information about the metadata content and format that will be used, 3) policies for access, sharing, and reuse of data, 4) long-term storage and data management, </a:t>
            </a:r>
            <a:r>
              <a:rPr lang="en-US" sz="1200" kern="1200" dirty="0" smtClean="0">
                <a:solidFill>
                  <a:schemeClr val="tx1"/>
                </a:solidFill>
                <a:latin typeface="+mn-lt"/>
                <a:ea typeface="ＭＳ Ｐゴシック" charset="-128"/>
                <a:cs typeface="ＭＳ Ｐゴシック" charset="-128"/>
              </a:rPr>
              <a:t>5) roles and responsibilities, and 6) </a:t>
            </a:r>
            <a:r>
              <a:rPr lang="en-US" sz="1200" kern="1200" dirty="0" smtClean="0">
                <a:solidFill>
                  <a:schemeClr val="tx1"/>
                </a:solidFill>
                <a:latin typeface="+mn-lt"/>
                <a:ea typeface="ＭＳ Ｐゴシック" charset="-128"/>
                <a:cs typeface="ＭＳ Ｐゴシック" charset="-128"/>
              </a:rPr>
              <a:t>budget considerations for data management.</a:t>
            </a:r>
          </a:p>
          <a:p>
            <a:endParaRPr lang="en-US" dirty="0" smtClean="0"/>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7</a:t>
            </a:fld>
            <a:endParaRPr lang="en-US" smtClean="0">
              <a:latin typeface="Calibri" pitchFamily="34"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There are many different types of data that may be produced by a research study. Consider this list when describing data that will be produced by the project.</a:t>
            </a:r>
            <a:r>
              <a:rPr lang="en-US" baseline="0" dirty="0" smtClean="0"/>
              <a:t> These include </a:t>
            </a:r>
            <a:r>
              <a:rPr lang="en-US" baseline="0" dirty="0" smtClean="0">
                <a:cs typeface="ＭＳ Ｐゴシック" charset="-128"/>
              </a:rPr>
              <a:t>e</a:t>
            </a:r>
            <a:r>
              <a:rPr lang="en-US" dirty="0" smtClean="0">
                <a:cs typeface="ＭＳ Ｐゴシック" charset="-128"/>
              </a:rPr>
              <a:t>xperimental and observational data, raw or derived data, physical collections, models and their outputs, outputs from simulations, curriculum materials</a:t>
            </a:r>
            <a:r>
              <a:rPr lang="en-US" baseline="0" dirty="0" smtClean="0">
                <a:cs typeface="ＭＳ Ｐゴシック" charset="-128"/>
              </a:rPr>
              <a:t> for courses, s</a:t>
            </a:r>
            <a:r>
              <a:rPr lang="en-US" dirty="0" smtClean="0">
                <a:cs typeface="ＭＳ Ｐゴシック" charset="-128"/>
              </a:rPr>
              <a:t>oftware, images, etcetera.</a:t>
            </a:r>
          </a:p>
          <a:p>
            <a:endParaRPr lang="en-US" dirty="0" smtClean="0">
              <a:cs typeface="ＭＳ Ｐゴシック" charset="-128"/>
            </a:endParaRPr>
          </a:p>
          <a:p>
            <a:r>
              <a:rPr lang="en-US" dirty="0" smtClean="0">
                <a:solidFill>
                  <a:srgbClr val="3973A5"/>
                </a:solidFill>
              </a:rPr>
              <a:t>M</a:t>
            </a:r>
            <a:r>
              <a:rPr lang="en-US" baseline="0" dirty="0" smtClean="0">
                <a:solidFill>
                  <a:srgbClr val="3973A5"/>
                </a:solidFill>
              </a:rPr>
              <a:t>ore information can be found at </a:t>
            </a:r>
            <a:r>
              <a:rPr lang="en-US" dirty="0" smtClean="0">
                <a:hlinkClick r:id="rId3"/>
              </a:rPr>
              <a:t>https://library.uoregon.edu/datamanagement/datadefined.html</a:t>
            </a:r>
            <a:r>
              <a:rPr lang="en-US" dirty="0" smtClean="0"/>
              <a:t> </a:t>
            </a:r>
            <a:endParaRPr lang="en-US" dirty="0" smtClean="0">
              <a:cs typeface="ＭＳ Ｐゴシック" charset="-128"/>
            </a:endParaRPr>
          </a:p>
          <a:p>
            <a:endParaRPr lang="en-US" dirty="0" smtClean="0"/>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8</a:t>
            </a:fld>
            <a:endParaRPr lang="en-US" smtClean="0">
              <a:latin typeface="Calibri" pitchFamily="34"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fld id="{544213AF-26F6-41FA-8D85-E2C5388D6E58}" type="datetimeFigureOut">
              <a:rPr lang="en-US" smtClean="0"/>
              <a:pPr/>
              <a:t>12/21/16</a:t>
            </a:fld>
            <a:endParaRPr lang="en-US" dirty="0">
              <a:solidFill>
                <a:srgbClr val="FFFFFF"/>
              </a:solidFill>
            </a:endParaRPr>
          </a:p>
        </p:txBody>
      </p:sp>
      <p:sp>
        <p:nvSpPr>
          <p:cNvPr id="19" name="Footer Placeholder 18"/>
          <p:cNvSpPr>
            <a:spLocks noGrp="1"/>
          </p:cNvSpPr>
          <p:nvPr>
            <p:ph type="ftr" sz="quarter" idx="11"/>
          </p:nvPr>
        </p:nvSpPr>
        <p:spPr>
          <a:xfrm>
            <a:off x="4380072" y="6407944"/>
            <a:ext cx="2350681" cy="365125"/>
          </a:xfrm>
          <a:prstGeom prst="rect">
            <a:avLst/>
          </a:prstGeom>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a:defRPr/>
            </a:pPr>
            <a:fld id="{13765032-ED65-49A5-B3F0-7986E6674E5D}" type="datetime1">
              <a:rPr lang="en-US" smtClean="0"/>
              <a:pPr>
                <a:defRPr/>
              </a:pPr>
              <a:t>12/21/16</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381F697F-DBC7-4F49-9ABB-ABDA29C4F2E1}" type="slidenum">
              <a:rPr lang="en-US" smtClean="0"/>
              <a:pPr>
                <a:defRPr/>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a:defRPr/>
            </a:pPr>
            <a:fld id="{40DA2899-F788-44D7-B852-4CE04C473A92}" type="datetime1">
              <a:rPr lang="en-US" smtClean="0"/>
              <a:pPr>
                <a:defRPr/>
              </a:pPr>
              <a:t>12/21/16</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87B1593D-C512-4FBB-9F1C-6C385E2E3552}" type="slidenum">
              <a:rPr lang="en-US" smtClean="0"/>
              <a:pPr>
                <a:defRPr/>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lgn="l">
              <a:buSzPct val="90000"/>
              <a:buFont typeface="Arial" pitchFamily="34" charset="0"/>
              <a:buChar char="•"/>
              <a:defRPr sz="2400"/>
            </a:lvl1pPr>
            <a:lvl2pPr algn="l">
              <a:buSzPct val="100000"/>
              <a:defRPr sz="2000"/>
            </a:lvl2pPr>
            <a:lvl3pPr algn="l">
              <a:buClr>
                <a:schemeClr val="accent1"/>
              </a:buClr>
              <a:buSzPct val="95000"/>
              <a:buFont typeface="Arial" pitchFamily="34" charset="0"/>
              <a:buChar char="•"/>
              <a:defRPr sz="1800"/>
            </a:lvl3pPr>
            <a:lvl4pPr algn="l">
              <a:buClr>
                <a:schemeClr val="accent1"/>
              </a:buClr>
              <a:buSzPct val="70000"/>
              <a:buFont typeface="Courier New" pitchFamily="49" charset="0"/>
              <a:buNone/>
              <a:defRPr/>
            </a:lvl4pPr>
            <a:lvl5pPr algn="l">
              <a:buClr>
                <a:schemeClr val="accent1"/>
              </a:buClr>
              <a:buFont typeface="Arial" pitchFamily="34" charset="0"/>
              <a:buChar char="•"/>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p:txBody>
      </p:sp>
      <p:sp>
        <p:nvSpPr>
          <p:cNvPr id="7" name="Title 6"/>
          <p:cNvSpPr>
            <a:spLocks noGrp="1"/>
          </p:cNvSpPr>
          <p:nvPr>
            <p:ph type="title"/>
          </p:nvPr>
        </p:nvSpPr>
        <p:spPr/>
        <p:txBody>
          <a:bodyPr rtlCol="0">
            <a:normAutofit/>
          </a:bodyPr>
          <a:lstStyle>
            <a:lvl1pPr algn="ctr">
              <a:defRPr sz="3600">
                <a:solidFill>
                  <a:schemeClr val="accent1">
                    <a:lumMod val="75000"/>
                  </a:schemeClr>
                </a:solidFill>
                <a:effectLst/>
                <a:latin typeface="Calibri" pitchFamily="34" charset="0"/>
              </a:defRPr>
            </a:lvl1pPr>
            <a:extLst/>
          </a:lstStyle>
          <a:p>
            <a:r>
              <a:rPr kumimoji="0" lang="en-US" dirty="0" smtClean="0"/>
              <a:t>Click to edit Master title style</a:t>
            </a:r>
            <a:endParaRPr kumimoji="0" lang="en-US" dirty="0"/>
          </a:p>
        </p:txBody>
      </p:sp>
      <p:sp>
        <p:nvSpPr>
          <p:cNvPr id="8" name="TextBox 7"/>
          <p:cNvSpPr txBox="1">
            <a:spLocks noChangeArrowheads="1"/>
          </p:cNvSpPr>
          <p:nvPr userDrawn="1"/>
        </p:nvSpPr>
        <p:spPr bwMode="auto">
          <a:xfrm>
            <a:off x="165100" y="6351588"/>
            <a:ext cx="3822700" cy="369887"/>
          </a:xfrm>
          <a:prstGeom prst="rect">
            <a:avLst/>
          </a:prstGeom>
          <a:noFill/>
          <a:ln>
            <a:noFill/>
          </a:ln>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defRPr/>
            </a:pPr>
            <a:r>
              <a:rPr lang="en-US" dirty="0" smtClean="0">
                <a:solidFill>
                  <a:schemeClr val="bg1">
                    <a:lumMod val="65000"/>
                  </a:schemeClr>
                </a:solidFill>
                <a:latin typeface="Calibri" charset="0"/>
                <a:cs typeface="+mn-cs"/>
              </a:rPr>
              <a:t>Data Management Planning</a:t>
            </a:r>
            <a:endParaRPr lang="en-US" dirty="0">
              <a:solidFill>
                <a:schemeClr val="bg1">
                  <a:lumMod val="65000"/>
                </a:schemeClr>
              </a:solidFill>
              <a:latin typeface="Calibri" charset="0"/>
              <a:cs typeface="+mn-cs"/>
            </a:endParaRPr>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fld id="{544213AF-26F6-41FA-8D85-E2C5388D6E58}" type="datetimeFigureOut">
              <a:rPr lang="en-US" smtClean="0"/>
              <a:pPr/>
              <a:t>12/21/16</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endParaRPr kumimoji="0"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CB9DC9EF-3C76-40B1-80BB-C16F094B3291}"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a:defRPr/>
            </a:pPr>
            <a:fld id="{A3A2C96C-1B58-4276-BEB7-28F6AF83148B}" type="datetime1">
              <a:rPr lang="en-US" smtClean="0"/>
              <a:pPr>
                <a:defRPr/>
              </a:pPr>
              <a:t>12/21/16</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a:defRPr/>
            </a:pPr>
            <a:fld id="{CF65A82D-AA3B-4069-A685-06D45ACE8252}"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727032" y="6407944"/>
            <a:ext cx="1920240" cy="365760"/>
          </a:xfrm>
          <a:prstGeom prst="rect">
            <a:avLst/>
          </a:prstGeom>
        </p:spPr>
        <p:txBody>
          <a:bodyPr/>
          <a:lstStyle>
            <a:extLst/>
          </a:lstStyle>
          <a:p>
            <a:pPr>
              <a:defRPr/>
            </a:pPr>
            <a:fld id="{77EB716A-31D4-4E54-837E-37B2E7582279}" type="datetime1">
              <a:rPr lang="en-US" smtClean="0"/>
              <a:pPr>
                <a:defRPr/>
              </a:pPr>
              <a:t>12/21/16</a:t>
            </a:fld>
            <a:endParaRPr lang="en-US"/>
          </a:p>
        </p:txBody>
      </p:sp>
      <p:sp>
        <p:nvSpPr>
          <p:cNvPr id="8" name="Footer Placeholder 7"/>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9" name="Slide Number Placeholder 8"/>
          <p:cNvSpPr>
            <a:spLocks noGrp="1"/>
          </p:cNvSpPr>
          <p:nvPr>
            <p:ph type="sldNum" sz="quarter" idx="12"/>
          </p:nvPr>
        </p:nvSpPr>
        <p:spPr>
          <a:xfrm>
            <a:off x="8647272" y="6407944"/>
            <a:ext cx="365760" cy="365125"/>
          </a:xfrm>
          <a:prstGeom prst="rect">
            <a:avLst/>
          </a:prstGeom>
        </p:spPr>
        <p:txBody>
          <a:bodyPr/>
          <a:lstStyle>
            <a:extLst/>
          </a:lstStyle>
          <a:p>
            <a:pPr>
              <a:defRPr/>
            </a:pPr>
            <a:fld id="{4EFE714A-4105-46BF-A26D-3BE602A35DDB}"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extLst/>
          </a:lstStyle>
          <a:p>
            <a:pPr>
              <a:defRPr/>
            </a:pPr>
            <a:fld id="{4AA0BD95-F2CC-4400-8A72-8FE2E7A5EDA8}" type="datetime1">
              <a:rPr lang="en-US" smtClean="0"/>
              <a:pPr>
                <a:defRPr/>
              </a:pPr>
              <a:t>12/21/16</a:t>
            </a:fld>
            <a:endParaRPr lang="en-US"/>
          </a:p>
        </p:txBody>
      </p:sp>
      <p:sp>
        <p:nvSpPr>
          <p:cNvPr id="4" name="Footer Placeholder 3"/>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extLst/>
          </a:lstStyle>
          <a:p>
            <a:pPr>
              <a:defRPr/>
            </a:pPr>
            <a:fld id="{7DDD2A2A-C79A-4606-8595-98E45A84C665}"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032" y="6407944"/>
            <a:ext cx="1920240" cy="365760"/>
          </a:xfrm>
          <a:prstGeom prst="rect">
            <a:avLst/>
          </a:prstGeom>
        </p:spPr>
        <p:txBody>
          <a:bodyPr/>
          <a:lstStyle>
            <a:extLst/>
          </a:lstStyle>
          <a:p>
            <a:pPr>
              <a:defRPr/>
            </a:pPr>
            <a:fld id="{E49D7EBF-2999-4BAE-812C-B8393CB22D7C}" type="datetime1">
              <a:rPr lang="en-US" smtClean="0"/>
              <a:pPr>
                <a:defRPr/>
              </a:pPr>
              <a:t>12/21/16</a:t>
            </a:fld>
            <a:endParaRPr lang="en-US"/>
          </a:p>
        </p:txBody>
      </p:sp>
      <p:sp>
        <p:nvSpPr>
          <p:cNvPr id="3" name="Footer Placeholder 2"/>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4" name="Slide Number Placeholder 3"/>
          <p:cNvSpPr>
            <a:spLocks noGrp="1"/>
          </p:cNvSpPr>
          <p:nvPr>
            <p:ph type="sldNum" sz="quarter" idx="12"/>
          </p:nvPr>
        </p:nvSpPr>
        <p:spPr>
          <a:xfrm>
            <a:off x="8647272" y="6407944"/>
            <a:ext cx="365760" cy="365125"/>
          </a:xfrm>
          <a:prstGeom prst="rect">
            <a:avLst/>
          </a:prstGeom>
        </p:spPr>
        <p:txBody>
          <a:bodyPr/>
          <a:lstStyle>
            <a:extLst/>
          </a:lstStyle>
          <a:p>
            <a:pPr>
              <a:defRPr/>
            </a:pPr>
            <a:fld id="{EA4111CA-5727-4EF5-86F7-1ECF489221FA}" type="slidenum">
              <a:rPr lang="en-US" smtClean="0"/>
              <a:pPr>
                <a:defRPr/>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a:defRPr/>
            </a:pPr>
            <a:fld id="{A03A7598-FD49-4FDB-BC6D-81E59DA42A8E}" type="datetime1">
              <a:rPr lang="en-US" smtClean="0"/>
              <a:pPr>
                <a:defRPr/>
              </a:pPr>
              <a:t>12/21/16</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a:defRPr/>
            </a:pPr>
            <a:fld id="{596891B9-39AB-4C72-8F0B-CFFE38DF7E57}"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pPr>
              <a:defRPr/>
            </a:pPr>
            <a:fld id="{81C6A489-011B-4F10-A03F-77B1F2DCFD79}" type="datetime1">
              <a:rPr lang="en-US" smtClean="0"/>
              <a:pPr>
                <a:defRPr/>
              </a:pPr>
              <a:t>12/21/16</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solidFill>
                  <a:schemeClr val="tx1"/>
                </a:solidFill>
              </a:defRPr>
            </a:lvl1pPr>
            <a:extLst/>
          </a:lstStyle>
          <a:p>
            <a:pPr>
              <a:defRPr/>
            </a:pPr>
            <a:fld id="{CCA0A2C5-95DB-4765-A9D5-105B773BD9E1}"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11" name="Picture 6"/>
          <p:cNvPicPr>
            <a:picLocks noChangeAspect="1"/>
          </p:cNvPicPr>
          <p:nvPr userDrawn="1"/>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53200" y="6099175"/>
            <a:ext cx="2413000" cy="574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Lst>
  <p:transition spd="med">
    <p:fade/>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hyperlink" Target="http://www2.lib.virginia.edu/brown/data/plan.html" TargetMode="External"/><Relationship Id="rId4" Type="http://schemas.openxmlformats.org/officeDocument/2006/relationships/hyperlink" Target="http://www.dcc.ac.uk/resources/data-management-plans" TargetMode="External"/><Relationship Id="rId5" Type="http://schemas.openxmlformats.org/officeDocument/2006/relationships/hyperlink" Target="http://guides.library.oregonstate.edu/dmp/policies" TargetMode="External"/><Relationship Id="rId6" Type="http://schemas.openxmlformats.org/officeDocument/2006/relationships/hyperlink" Target="http://www.nsf.gov/pubs/policydocs/pappguide/nsf11001/gpg_2.jsp" TargetMode="External"/><Relationship Id="rId7" Type="http://schemas.openxmlformats.org/officeDocument/2006/relationships/hyperlink" Target="http://www.icpsr.umich.edu/icpsrweb/ICPSR/dmp/index.jsp" TargetMode="External"/><Relationship Id="rId8" Type="http://schemas.openxmlformats.org/officeDocument/2006/relationships/hyperlink" Target="https://www.dataone.org/data-management-planning" TargetMode="External"/><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0" y="667775"/>
            <a:ext cx="9144000" cy="1183519"/>
          </a:xfrm>
        </p:spPr>
        <p:txBody>
          <a:bodyPr>
            <a:noAutofit/>
          </a:bodyPr>
          <a:lstStyle/>
          <a:p>
            <a:pPr eaLnBrk="1" fontAlgn="auto" hangingPunct="1">
              <a:spcAft>
                <a:spcPts val="0"/>
              </a:spcAft>
              <a:defRPr/>
            </a:pPr>
            <a:r>
              <a:rPr lang="en-US" sz="4900" dirty="0" smtClean="0">
                <a:solidFill>
                  <a:srgbClr val="227A8A"/>
                </a:solidFill>
              </a:rPr>
              <a:t>Tutorials on Data Management</a:t>
            </a:r>
            <a:endParaRPr lang="en-US" sz="4400" dirty="0" smtClean="0">
              <a:solidFill>
                <a:schemeClr val="accent1">
                  <a:lumMod val="75000"/>
                </a:schemeClr>
              </a:solidFill>
            </a:endParaRPr>
          </a:p>
        </p:txBody>
      </p:sp>
      <p:sp>
        <p:nvSpPr>
          <p:cNvPr id="3" name="Rectangle 2"/>
          <p:cNvSpPr/>
          <p:nvPr/>
        </p:nvSpPr>
        <p:spPr>
          <a:xfrm>
            <a:off x="0" y="1914907"/>
            <a:ext cx="9144000" cy="461665"/>
          </a:xfrm>
          <a:prstGeom prst="rect">
            <a:avLst/>
          </a:prstGeom>
        </p:spPr>
        <p:txBody>
          <a:bodyPr wrap="square">
            <a:spAutoFit/>
          </a:bodyPr>
          <a:lstStyle/>
          <a:p>
            <a:pPr algn="ctr"/>
            <a:r>
              <a:rPr lang="en-US" sz="2400" dirty="0" smtClean="0">
                <a:solidFill>
                  <a:schemeClr val="tx1">
                    <a:lumMod val="50000"/>
                    <a:lumOff val="50000"/>
                  </a:schemeClr>
                </a:solidFill>
                <a:latin typeface="+mn-lt"/>
              </a:rPr>
              <a:t>Lesson 3: Data Management Planning</a:t>
            </a:r>
          </a:p>
        </p:txBody>
      </p:sp>
      <p:pic>
        <p:nvPicPr>
          <p:cNvPr id="4" name="Picture 4" descr="C:\Users\Quercus2\Documents\Dropbox\muse\CEE Template\paperstacks.jpg"/>
          <p:cNvPicPr>
            <a:picLocks noChangeAspect="1" noChangeArrowheads="1"/>
          </p:cNvPicPr>
          <p:nvPr/>
        </p:nvPicPr>
        <p:blipFill>
          <a:blip r:embed="rId3"/>
          <a:srcRect/>
          <a:stretch>
            <a:fillRect/>
          </a:stretch>
        </p:blipFill>
        <p:spPr bwMode="auto">
          <a:xfrm>
            <a:off x="2768019" y="2903263"/>
            <a:ext cx="3556598" cy="2660334"/>
          </a:xfrm>
          <a:prstGeom prst="rect">
            <a:avLst/>
          </a:prstGeom>
          <a:noFill/>
        </p:spPr>
      </p:pic>
      <p:sp>
        <p:nvSpPr>
          <p:cNvPr id="7" name="TextBox 6"/>
          <p:cNvSpPr txBox="1"/>
          <p:nvPr/>
        </p:nvSpPr>
        <p:spPr>
          <a:xfrm rot="16200000">
            <a:off x="5063885" y="4205378"/>
            <a:ext cx="2676102" cy="230833"/>
          </a:xfrm>
          <a:prstGeom prst="rect">
            <a:avLst/>
          </a:prstGeom>
          <a:noFill/>
        </p:spPr>
        <p:txBody>
          <a:bodyPr wrap="square" rtlCol="0">
            <a:spAutoFit/>
          </a:bodyPr>
          <a:lstStyle/>
          <a:p>
            <a:r>
              <a:rPr lang="en-US" sz="900" dirty="0" smtClean="0">
                <a:solidFill>
                  <a:schemeClr val="bg1">
                    <a:lumMod val="75000"/>
                  </a:schemeClr>
                </a:solidFill>
              </a:rPr>
              <a:t>CC image by Joe Hall on </a:t>
            </a:r>
            <a:r>
              <a:rPr lang="en-US" sz="900" dirty="0" err="1" smtClean="0">
                <a:solidFill>
                  <a:schemeClr val="bg1">
                    <a:lumMod val="75000"/>
                  </a:schemeClr>
                </a:solidFill>
              </a:rPr>
              <a:t>Flickr</a:t>
            </a:r>
            <a:endParaRPr lang="en-US" sz="900"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630017"/>
            <a:ext cx="7993117" cy="4297817"/>
          </a:xfrm>
        </p:spPr>
        <p:txBody>
          <a:bodyPr>
            <a:noAutofit/>
          </a:bodyPr>
          <a:lstStyle/>
          <a:p>
            <a:pPr marL="514350" indent="-514350">
              <a:buNone/>
            </a:pPr>
            <a:r>
              <a:rPr lang="en-US" dirty="0" smtClean="0">
                <a:ea typeface="ＭＳ Ｐゴシック" charset="-128"/>
                <a:cs typeface="ＭＳ Ｐゴシック" charset="-128"/>
              </a:rPr>
              <a:t>1.2  How data will be acquired</a:t>
            </a:r>
          </a:p>
          <a:p>
            <a:pPr marL="1314450" lvl="2" indent="-514350">
              <a:buClr>
                <a:schemeClr val="accent1">
                  <a:lumMod val="75000"/>
                </a:schemeClr>
              </a:buClr>
            </a:pPr>
            <a:r>
              <a:rPr lang="en-US" sz="2000" dirty="0" smtClean="0">
                <a:cs typeface="ＭＳ Ｐゴシック" charset="-128"/>
              </a:rPr>
              <a:t>When?</a:t>
            </a:r>
          </a:p>
          <a:p>
            <a:pPr marL="1314450" lvl="2" indent="-514350">
              <a:buClr>
                <a:schemeClr val="accent1">
                  <a:lumMod val="75000"/>
                </a:schemeClr>
              </a:buClr>
            </a:pPr>
            <a:r>
              <a:rPr lang="en-US" sz="2000" dirty="0" smtClean="0">
                <a:cs typeface="ＭＳ Ｐゴシック" charset="-128"/>
              </a:rPr>
              <a:t>Where?</a:t>
            </a:r>
          </a:p>
          <a:p>
            <a:pPr marL="1314450" lvl="2" indent="-514350">
              <a:buNone/>
            </a:pPr>
            <a:endParaRPr lang="en-US" sz="2400" dirty="0" smtClean="0">
              <a:cs typeface="ＭＳ Ｐゴシック" charset="-128"/>
            </a:endParaRPr>
          </a:p>
          <a:p>
            <a:pPr marL="514350" indent="-514350">
              <a:buNone/>
            </a:pPr>
            <a:r>
              <a:rPr lang="en-US" dirty="0" smtClean="0">
                <a:ea typeface="ＭＳ Ｐゴシック" charset="-128"/>
                <a:cs typeface="ＭＳ Ｐゴシック" charset="-128"/>
              </a:rPr>
              <a:t>1.3  How data will be processed</a:t>
            </a:r>
          </a:p>
          <a:p>
            <a:pPr marL="1314450" lvl="2" indent="-514350">
              <a:buClr>
                <a:schemeClr val="accent1">
                  <a:lumMod val="75000"/>
                </a:schemeClr>
              </a:buClr>
            </a:pPr>
            <a:r>
              <a:rPr lang="en-US" sz="2000" dirty="0" smtClean="0">
                <a:cs typeface="ＭＳ Ｐゴシック" charset="-128"/>
              </a:rPr>
              <a:t>Software used</a:t>
            </a:r>
          </a:p>
          <a:p>
            <a:pPr marL="1314450" lvl="2" indent="-514350">
              <a:buClr>
                <a:schemeClr val="accent1">
                  <a:lumMod val="75000"/>
                </a:schemeClr>
              </a:buClr>
            </a:pPr>
            <a:r>
              <a:rPr lang="en-US" sz="2000" dirty="0" smtClean="0">
                <a:cs typeface="ＭＳ Ｐゴシック" charset="-128"/>
              </a:rPr>
              <a:t>Algorithms</a:t>
            </a:r>
          </a:p>
          <a:p>
            <a:pPr marL="1314450" lvl="2" indent="-514350">
              <a:buClr>
                <a:schemeClr val="accent1">
                  <a:lumMod val="75000"/>
                </a:schemeClr>
              </a:buClr>
            </a:pPr>
            <a:r>
              <a:rPr lang="en-US" sz="2000" dirty="0" smtClean="0">
                <a:cs typeface="ＭＳ Ｐゴシック" charset="-128"/>
              </a:rPr>
              <a:t>Workflows</a:t>
            </a: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1. Information About Data &amp; Data Format</a:t>
            </a:r>
          </a:p>
        </p:txBody>
      </p:sp>
      <p:pic>
        <p:nvPicPr>
          <p:cNvPr id="1026" name="Picture 2" descr="C:\Users\Quercus2\Desktop\2514697398_15a7e3f476_m.jpg"/>
          <p:cNvPicPr>
            <a:picLocks noChangeAspect="1" noChangeArrowheads="1"/>
          </p:cNvPicPr>
          <p:nvPr/>
        </p:nvPicPr>
        <p:blipFill>
          <a:blip r:embed="rId3"/>
          <a:srcRect/>
          <a:stretch>
            <a:fillRect/>
          </a:stretch>
        </p:blipFill>
        <p:spPr bwMode="auto">
          <a:xfrm>
            <a:off x="5219700" y="2701925"/>
            <a:ext cx="3048000" cy="1714500"/>
          </a:xfrm>
          <a:prstGeom prst="rect">
            <a:avLst/>
          </a:prstGeom>
          <a:noFill/>
        </p:spPr>
      </p:pic>
      <p:sp>
        <p:nvSpPr>
          <p:cNvPr id="7" name="TextBox 6"/>
          <p:cNvSpPr txBox="1"/>
          <p:nvPr/>
        </p:nvSpPr>
        <p:spPr>
          <a:xfrm rot="16200000">
            <a:off x="7076215" y="2998483"/>
            <a:ext cx="2676102" cy="369332"/>
          </a:xfrm>
          <a:prstGeom prst="rect">
            <a:avLst/>
          </a:prstGeom>
          <a:noFill/>
        </p:spPr>
        <p:txBody>
          <a:bodyPr wrap="square" rtlCol="0">
            <a:spAutoFit/>
          </a:bodyPr>
          <a:lstStyle/>
          <a:p>
            <a:r>
              <a:rPr lang="en-US" sz="900" dirty="0" smtClean="0">
                <a:solidFill>
                  <a:schemeClr val="bg1">
                    <a:lumMod val="75000"/>
                  </a:schemeClr>
                </a:solidFill>
              </a:rPr>
              <a:t>CC image by Ryan </a:t>
            </a:r>
            <a:r>
              <a:rPr lang="en-US" sz="900" dirty="0" err="1" smtClean="0">
                <a:solidFill>
                  <a:schemeClr val="bg1">
                    <a:lumMod val="75000"/>
                  </a:schemeClr>
                </a:solidFill>
              </a:rPr>
              <a:t>Sandridge</a:t>
            </a:r>
            <a:r>
              <a:rPr lang="en-US" sz="900" dirty="0" smtClean="0">
                <a:solidFill>
                  <a:schemeClr val="bg1">
                    <a:lumMod val="75000"/>
                  </a:schemeClr>
                </a:solidFill>
              </a:rPr>
              <a:t>  on </a:t>
            </a:r>
          </a:p>
          <a:p>
            <a:r>
              <a:rPr lang="en-US" sz="900" dirty="0" smtClean="0">
                <a:solidFill>
                  <a:schemeClr val="bg1">
                    <a:lumMod val="75000"/>
                  </a:schemeClr>
                </a:solidFill>
              </a:rPr>
              <a:t>Flickr</a:t>
            </a:r>
            <a:endParaRPr lang="en-US" sz="900" dirty="0">
              <a:solidFill>
                <a:schemeClr val="bg1">
                  <a:lumMod val="75000"/>
                </a:schemeClr>
              </a:solidFill>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630017"/>
            <a:ext cx="7993117" cy="4297817"/>
          </a:xfrm>
        </p:spPr>
        <p:txBody>
          <a:bodyPr>
            <a:noAutofit/>
          </a:bodyPr>
          <a:lstStyle/>
          <a:p>
            <a:pPr marL="514350" indent="-514350">
              <a:buNone/>
            </a:pPr>
            <a:r>
              <a:rPr lang="en-US" dirty="0" smtClean="0">
                <a:ea typeface="ＭＳ Ｐゴシック" charset="-128"/>
                <a:cs typeface="ＭＳ Ｐゴシック" charset="-128"/>
              </a:rPr>
              <a:t>1.4  File formats</a:t>
            </a:r>
          </a:p>
          <a:p>
            <a:pPr marL="1314450" lvl="2" indent="-514350">
              <a:buClr>
                <a:schemeClr val="accent1">
                  <a:lumMod val="75000"/>
                </a:schemeClr>
              </a:buClr>
            </a:pPr>
            <a:r>
              <a:rPr lang="en-US" sz="2000" dirty="0" smtClean="0">
                <a:cs typeface="ＭＳ Ｐゴシック" charset="-128"/>
              </a:rPr>
              <a:t>Justification</a:t>
            </a:r>
          </a:p>
          <a:p>
            <a:pPr marL="1314450" lvl="2" indent="-514350">
              <a:buClr>
                <a:schemeClr val="accent1">
                  <a:lumMod val="75000"/>
                </a:schemeClr>
              </a:buClr>
            </a:pPr>
            <a:r>
              <a:rPr lang="en-US" sz="2000" dirty="0" smtClean="0">
                <a:cs typeface="ＭＳ Ｐゴシック" charset="-128"/>
              </a:rPr>
              <a:t>Naming conventions</a:t>
            </a:r>
          </a:p>
          <a:p>
            <a:pPr marL="1314450" lvl="2" indent="-514350">
              <a:buNone/>
            </a:pPr>
            <a:endParaRPr lang="en-US" sz="2400" dirty="0" smtClean="0">
              <a:cs typeface="ＭＳ Ｐゴシック" charset="-128"/>
            </a:endParaRPr>
          </a:p>
          <a:p>
            <a:pPr marL="514350" indent="-514350">
              <a:buNone/>
            </a:pPr>
            <a:r>
              <a:rPr lang="en-US" dirty="0" smtClean="0">
                <a:ea typeface="ＭＳ Ｐゴシック" charset="-128"/>
                <a:cs typeface="ＭＳ Ｐゴシック" charset="-128"/>
              </a:rPr>
              <a:t>1.5  Quality assurance &amp; control during </a:t>
            </a:r>
          </a:p>
          <a:p>
            <a:pPr marL="514350" indent="-514350">
              <a:buNone/>
            </a:pPr>
            <a:r>
              <a:rPr lang="en-US" dirty="0" smtClean="0">
                <a:ea typeface="ＭＳ Ｐゴシック" charset="-128"/>
                <a:cs typeface="ＭＳ Ｐゴシック" charset="-128"/>
              </a:rPr>
              <a:t>        sample  collection, analysis, and </a:t>
            </a:r>
          </a:p>
          <a:p>
            <a:pPr marL="514350" indent="-514350">
              <a:buNone/>
            </a:pPr>
            <a:r>
              <a:rPr lang="en-US" dirty="0" smtClean="0">
                <a:ea typeface="ＭＳ Ｐゴシック" charset="-128"/>
                <a:cs typeface="ＭＳ Ｐゴシック" charset="-128"/>
              </a:rPr>
              <a:t>        processing</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1. Information About Data &amp; Data Format</a:t>
            </a:r>
          </a:p>
        </p:txBody>
      </p:sp>
      <p:pic>
        <p:nvPicPr>
          <p:cNvPr id="2050" name="Picture 2" descr="C:\Users\Quercus2\Desktop\3266013003_c9f9e02951_m.jpg"/>
          <p:cNvPicPr>
            <a:picLocks noChangeAspect="1" noChangeArrowheads="1"/>
          </p:cNvPicPr>
          <p:nvPr/>
        </p:nvPicPr>
        <p:blipFill>
          <a:blip r:embed="rId3"/>
          <a:srcRect/>
          <a:stretch>
            <a:fillRect/>
          </a:stretch>
        </p:blipFill>
        <p:spPr bwMode="auto">
          <a:xfrm>
            <a:off x="5857221" y="1765738"/>
            <a:ext cx="2238703" cy="3358055"/>
          </a:xfrm>
          <a:prstGeom prst="rect">
            <a:avLst/>
          </a:prstGeom>
          <a:noFill/>
        </p:spPr>
      </p:pic>
      <p:sp>
        <p:nvSpPr>
          <p:cNvPr id="6" name="TextBox 5"/>
          <p:cNvSpPr txBox="1"/>
          <p:nvPr/>
        </p:nvSpPr>
        <p:spPr>
          <a:xfrm rot="16200000">
            <a:off x="6835109" y="3765342"/>
            <a:ext cx="2676102" cy="230832"/>
          </a:xfrm>
          <a:prstGeom prst="rect">
            <a:avLst/>
          </a:prstGeom>
          <a:noFill/>
        </p:spPr>
        <p:txBody>
          <a:bodyPr wrap="square" rtlCol="0">
            <a:spAutoFit/>
          </a:bodyPr>
          <a:lstStyle/>
          <a:p>
            <a:r>
              <a:rPr lang="en-US" sz="900" dirty="0" smtClean="0">
                <a:solidFill>
                  <a:schemeClr val="bg1">
                    <a:lumMod val="75000"/>
                  </a:schemeClr>
                </a:solidFill>
              </a:rPr>
              <a:t>CC image by </a:t>
            </a:r>
            <a:r>
              <a:rPr lang="en-US" sz="900" dirty="0" err="1" smtClean="0">
                <a:solidFill>
                  <a:schemeClr val="bg1">
                    <a:lumMod val="75000"/>
                  </a:schemeClr>
                </a:solidFill>
              </a:rPr>
              <a:t>Artform</a:t>
            </a:r>
            <a:r>
              <a:rPr lang="en-US" sz="900" dirty="0" smtClean="0">
                <a:solidFill>
                  <a:schemeClr val="bg1">
                    <a:lumMod val="75000"/>
                  </a:schemeClr>
                </a:solidFill>
              </a:rPr>
              <a:t> Canada  on </a:t>
            </a:r>
            <a:r>
              <a:rPr lang="en-US" sz="900" dirty="0" err="1" smtClean="0">
                <a:solidFill>
                  <a:schemeClr val="bg1">
                    <a:lumMod val="75000"/>
                  </a:schemeClr>
                </a:solidFill>
              </a:rPr>
              <a:t>Flickr</a:t>
            </a:r>
            <a:endParaRPr lang="en-US" sz="900" dirty="0">
              <a:solidFill>
                <a:schemeClr val="bg1">
                  <a:lumMod val="75000"/>
                </a:schemeClr>
              </a:solidFill>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537252"/>
            <a:ext cx="7993117" cy="4390582"/>
          </a:xfrm>
        </p:spPr>
        <p:txBody>
          <a:bodyPr>
            <a:noAutofit/>
          </a:bodyPr>
          <a:lstStyle/>
          <a:p>
            <a:pPr marL="514350" indent="-514350">
              <a:buNone/>
            </a:pPr>
            <a:r>
              <a:rPr lang="en-US" dirty="0" smtClean="0">
                <a:ea typeface="ＭＳ Ｐゴシック" charset="-128"/>
                <a:cs typeface="ＭＳ Ｐゴシック" charset="-128"/>
              </a:rPr>
              <a:t>1.6  Existing data</a:t>
            </a:r>
          </a:p>
          <a:p>
            <a:pPr marL="1314450" lvl="2" indent="-514350">
              <a:buClr>
                <a:schemeClr val="accent1">
                  <a:lumMod val="75000"/>
                </a:schemeClr>
              </a:buClr>
            </a:pPr>
            <a:r>
              <a:rPr lang="en-US" sz="2000" dirty="0" smtClean="0">
                <a:cs typeface="ＭＳ Ｐゴシック" charset="-128"/>
              </a:rPr>
              <a:t>If existing data are used, what are their origins?</a:t>
            </a:r>
          </a:p>
          <a:p>
            <a:pPr marL="1314450" lvl="2" indent="-514350">
              <a:buClr>
                <a:schemeClr val="accent1">
                  <a:lumMod val="75000"/>
                </a:schemeClr>
              </a:buClr>
            </a:pPr>
            <a:r>
              <a:rPr lang="en-US" sz="2000" dirty="0" smtClean="0">
                <a:cs typeface="ＭＳ Ｐゴシック" charset="-128"/>
              </a:rPr>
              <a:t>Will your data be combined with existing data?</a:t>
            </a:r>
          </a:p>
          <a:p>
            <a:pPr marL="1314450" lvl="2" indent="-514350">
              <a:buClr>
                <a:schemeClr val="accent1">
                  <a:lumMod val="75000"/>
                </a:schemeClr>
              </a:buClr>
            </a:pPr>
            <a:r>
              <a:rPr lang="en-US" sz="2000" dirty="0" smtClean="0">
                <a:cs typeface="ＭＳ Ｐゴシック" charset="-128"/>
              </a:rPr>
              <a:t>What is the relationship between your data and existing data</a:t>
            </a:r>
            <a:r>
              <a:rPr lang="en-US" sz="2000" dirty="0" smtClean="0">
                <a:cs typeface="ＭＳ Ｐゴシック" charset="-128"/>
              </a:rPr>
              <a:t>?</a:t>
            </a:r>
          </a:p>
          <a:p>
            <a:pPr marL="800100" lvl="2" indent="0">
              <a:buClr>
                <a:schemeClr val="accent1">
                  <a:lumMod val="75000"/>
                </a:schemeClr>
              </a:buClr>
              <a:buNone/>
            </a:pPr>
            <a:endParaRPr lang="en-US" sz="2000" dirty="0" smtClean="0">
              <a:cs typeface="ＭＳ Ｐゴシック" charset="-128"/>
            </a:endParaRPr>
          </a:p>
          <a:p>
            <a:pPr marL="514350" indent="-514350">
              <a:buNone/>
            </a:pPr>
            <a:r>
              <a:rPr lang="en-US" dirty="0" smtClean="0">
                <a:ea typeface="ＭＳ Ｐゴシック" charset="-128"/>
                <a:cs typeface="ＭＳ Ｐゴシック" charset="-128"/>
              </a:rPr>
              <a:t>1.7  How data will be managed in short-term</a:t>
            </a:r>
          </a:p>
          <a:p>
            <a:pPr marL="1314450" lvl="2" indent="-514350">
              <a:buClr>
                <a:schemeClr val="accent1">
                  <a:lumMod val="75000"/>
                </a:schemeClr>
              </a:buClr>
            </a:pPr>
            <a:r>
              <a:rPr lang="en-US" sz="2000" dirty="0" smtClean="0">
                <a:cs typeface="ＭＳ Ｐゴシック" charset="-128"/>
              </a:rPr>
              <a:t>Version control</a:t>
            </a:r>
          </a:p>
          <a:p>
            <a:pPr marL="1314450" lvl="2" indent="-514350">
              <a:buClr>
                <a:schemeClr val="accent1">
                  <a:lumMod val="75000"/>
                </a:schemeClr>
              </a:buClr>
            </a:pPr>
            <a:r>
              <a:rPr lang="en-US" sz="2000" dirty="0" smtClean="0">
                <a:cs typeface="ＭＳ Ｐゴシック" charset="-128"/>
              </a:rPr>
              <a:t>Backing up</a:t>
            </a:r>
          </a:p>
          <a:p>
            <a:pPr marL="1314450" lvl="2" indent="-514350">
              <a:buClr>
                <a:schemeClr val="accent1">
                  <a:lumMod val="75000"/>
                </a:schemeClr>
              </a:buClr>
            </a:pPr>
            <a:r>
              <a:rPr lang="en-US" sz="2000" dirty="0" smtClean="0">
                <a:cs typeface="ＭＳ Ｐゴシック" charset="-128"/>
              </a:rPr>
              <a:t>Security &amp; protection</a:t>
            </a:r>
          </a:p>
          <a:p>
            <a:pPr marL="1314450" lvl="2" indent="-514350">
              <a:buClr>
                <a:schemeClr val="accent1">
                  <a:lumMod val="75000"/>
                </a:schemeClr>
              </a:buClr>
            </a:pPr>
            <a:r>
              <a:rPr lang="en-US" sz="2000" dirty="0" smtClean="0">
                <a:cs typeface="ＭＳ Ｐゴシック" charset="-128"/>
              </a:rPr>
              <a:t>Who will be responsible</a:t>
            </a:r>
            <a:endParaRPr lang="en-US" sz="2400" dirty="0" smtClean="0">
              <a:cs typeface="ＭＳ Ｐゴシック" charset="-128"/>
            </a:endParaRP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1. Information About Data &amp; Data Format</a:t>
            </a: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48000"/>
          </a:schemeClr>
        </a:solidFill>
        <a:effectLst/>
      </p:bgPr>
    </p:bg>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561343"/>
            <a:ext cx="4854653" cy="4737551"/>
          </a:xfrm>
        </p:spPr>
        <p:txBody>
          <a:bodyPr>
            <a:noAutofit/>
          </a:bodyPr>
          <a:lstStyle/>
          <a:p>
            <a:pPr>
              <a:buClr>
                <a:srgbClr val="177F8A"/>
              </a:buClr>
              <a:buSzPct val="100000"/>
              <a:buNone/>
            </a:pPr>
            <a:r>
              <a:rPr lang="en-US" b="1" dirty="0" smtClean="0">
                <a:ea typeface="ＭＳ Ｐゴシック" pitchFamily="34" charset="-128"/>
              </a:rPr>
              <a:t>Metadata defined: </a:t>
            </a:r>
          </a:p>
          <a:p>
            <a:pPr>
              <a:buClr>
                <a:schemeClr val="accent1">
                  <a:lumMod val="75000"/>
                </a:schemeClr>
              </a:buClr>
              <a:buSzPct val="95000"/>
            </a:pPr>
            <a:r>
              <a:rPr lang="en-US" dirty="0" smtClean="0">
                <a:ea typeface="ＭＳ Ｐゴシック" pitchFamily="34" charset="-128"/>
              </a:rPr>
              <a:t>Documentation and reporting of data</a:t>
            </a:r>
          </a:p>
          <a:p>
            <a:pPr>
              <a:buClr>
                <a:schemeClr val="accent1">
                  <a:lumMod val="75000"/>
                </a:schemeClr>
              </a:buClr>
              <a:buSzPct val="95000"/>
            </a:pPr>
            <a:r>
              <a:rPr lang="en-US" dirty="0" smtClean="0">
                <a:ea typeface="ＭＳ Ｐゴシック" pitchFamily="34" charset="-128"/>
              </a:rPr>
              <a:t>Contextual details: Critical information about the dataset</a:t>
            </a:r>
          </a:p>
          <a:p>
            <a:pPr>
              <a:buClr>
                <a:schemeClr val="accent1">
                  <a:lumMod val="75000"/>
                </a:schemeClr>
              </a:buClr>
              <a:buSzPct val="95000"/>
            </a:pPr>
            <a:r>
              <a:rPr lang="en-US" dirty="0" smtClean="0">
                <a:ea typeface="ＭＳ Ｐゴシック" pitchFamily="34" charset="-128"/>
              </a:rPr>
              <a:t>Information important for using the data</a:t>
            </a:r>
          </a:p>
          <a:p>
            <a:pPr>
              <a:buClr>
                <a:schemeClr val="accent1">
                  <a:lumMod val="75000"/>
                </a:schemeClr>
              </a:buClr>
              <a:buSzPct val="95000"/>
            </a:pPr>
            <a:r>
              <a:rPr lang="en-US" dirty="0" smtClean="0">
                <a:ea typeface="ＭＳ Ｐゴシック" pitchFamily="34" charset="-128"/>
              </a:rPr>
              <a:t>Descriptions of temporal and spatial details, instruments, parameters, units, files, etc. </a:t>
            </a: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2. Metadata Content &amp; Format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3743" y="1649185"/>
            <a:ext cx="3067405" cy="3067405"/>
          </a:xfrm>
          <a:prstGeom prst="rect">
            <a:avLst/>
          </a:prstGeom>
        </p:spPr>
      </p:pic>
      <p:sp>
        <p:nvSpPr>
          <p:cNvPr id="8" name="TextBox 7"/>
          <p:cNvSpPr txBox="1"/>
          <p:nvPr/>
        </p:nvSpPr>
        <p:spPr>
          <a:xfrm rot="16200000">
            <a:off x="7067681" y="1866020"/>
            <a:ext cx="2676102" cy="230832"/>
          </a:xfrm>
          <a:prstGeom prst="rect">
            <a:avLst/>
          </a:prstGeom>
          <a:noFill/>
        </p:spPr>
        <p:txBody>
          <a:bodyPr wrap="square" rtlCol="0">
            <a:spAutoFit/>
          </a:bodyPr>
          <a:lstStyle/>
          <a:p>
            <a:r>
              <a:rPr lang="en-US" sz="900" dirty="0" smtClean="0">
                <a:solidFill>
                  <a:schemeClr val="bg1">
                    <a:lumMod val="75000"/>
                  </a:schemeClr>
                </a:solidFill>
              </a:rPr>
              <a:t>CC 0 image from The Noun Project</a:t>
            </a:r>
            <a:endParaRPr lang="en-US" sz="900" dirty="0">
              <a:solidFill>
                <a:schemeClr val="bg1">
                  <a:lumMod val="75000"/>
                </a:schemeClr>
              </a:solidFill>
            </a:endParaRP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696278"/>
            <a:ext cx="5139101" cy="4231556"/>
          </a:xfrm>
        </p:spPr>
        <p:txBody>
          <a:bodyPr>
            <a:noAutofit/>
          </a:bodyPr>
          <a:lstStyle/>
          <a:p>
            <a:pPr marL="514350" indent="-514350">
              <a:lnSpc>
                <a:spcPct val="90000"/>
              </a:lnSpc>
              <a:buNone/>
            </a:pPr>
            <a:r>
              <a:rPr lang="en-US" dirty="0" smtClean="0">
                <a:ea typeface="ＭＳ Ｐゴシック" charset="-128"/>
                <a:cs typeface="ＭＳ Ｐゴシック" charset="-128"/>
              </a:rPr>
              <a:t>2.1  What metadata are needed</a:t>
            </a:r>
          </a:p>
          <a:p>
            <a:pPr marL="1314450" lvl="2" indent="-514350">
              <a:lnSpc>
                <a:spcPct val="90000"/>
              </a:lnSpc>
              <a:buClr>
                <a:schemeClr val="accent1">
                  <a:lumMod val="75000"/>
                </a:schemeClr>
              </a:buClr>
            </a:pPr>
            <a:r>
              <a:rPr lang="en-US" sz="2000" dirty="0" smtClean="0">
                <a:cs typeface="ＭＳ Ｐゴシック" charset="-128"/>
              </a:rPr>
              <a:t>Any details that make data meaningful</a:t>
            </a:r>
          </a:p>
          <a:p>
            <a:pPr marL="1314450" lvl="2" indent="-514350">
              <a:lnSpc>
                <a:spcPct val="90000"/>
              </a:lnSpc>
              <a:buNone/>
            </a:pPr>
            <a:endParaRPr lang="en-US" sz="2400" dirty="0" smtClean="0">
              <a:cs typeface="ＭＳ Ｐゴシック" charset="-128"/>
            </a:endParaRPr>
          </a:p>
          <a:p>
            <a:pPr marL="514350" indent="-514350">
              <a:lnSpc>
                <a:spcPct val="90000"/>
              </a:lnSpc>
              <a:buNone/>
            </a:pPr>
            <a:r>
              <a:rPr lang="en-US" dirty="0" smtClean="0">
                <a:ea typeface="ＭＳ Ｐゴシック" charset="-128"/>
                <a:cs typeface="ＭＳ Ｐゴシック" charset="-128"/>
              </a:rPr>
              <a:t>2.2  How metadata will be created </a:t>
            </a:r>
          </a:p>
          <a:p>
            <a:pPr marL="514350" indent="-514350">
              <a:lnSpc>
                <a:spcPct val="90000"/>
              </a:lnSpc>
              <a:buNone/>
            </a:pPr>
            <a:r>
              <a:rPr lang="en-US" dirty="0" smtClean="0">
                <a:ea typeface="ＭＳ Ｐゴシック" charset="-128"/>
                <a:cs typeface="ＭＳ Ｐゴシック" charset="-128"/>
              </a:rPr>
              <a:t>	 and/or captured</a:t>
            </a:r>
          </a:p>
          <a:p>
            <a:pPr marL="1314450" lvl="2" indent="-514350">
              <a:lnSpc>
                <a:spcPct val="90000"/>
              </a:lnSpc>
              <a:buClr>
                <a:schemeClr val="accent1">
                  <a:lumMod val="75000"/>
                </a:schemeClr>
              </a:buClr>
            </a:pPr>
            <a:r>
              <a:rPr lang="en-US" sz="2000" dirty="0" smtClean="0">
                <a:cs typeface="ＭＳ Ｐゴシック" charset="-128"/>
              </a:rPr>
              <a:t>Lab notebooks? GPS units? </a:t>
            </a:r>
          </a:p>
          <a:p>
            <a:pPr marL="1314450" lvl="2" indent="-514350">
              <a:lnSpc>
                <a:spcPct val="90000"/>
              </a:lnSpc>
              <a:buClr>
                <a:schemeClr val="accent1">
                  <a:lumMod val="75000"/>
                </a:schemeClr>
              </a:buClr>
            </a:pPr>
            <a:r>
              <a:rPr lang="en-US" sz="2000" dirty="0" smtClean="0">
                <a:cs typeface="ＭＳ Ｐゴシック" charset="-128"/>
              </a:rPr>
              <a:t>Auto-saved on instrument?</a:t>
            </a:r>
          </a:p>
          <a:p>
            <a:pPr marL="1314450" lvl="2" indent="-514350">
              <a:lnSpc>
                <a:spcPct val="90000"/>
              </a:lnSpc>
              <a:buNone/>
            </a:pPr>
            <a:endParaRPr lang="en-US" sz="2400" dirty="0" smtClean="0">
              <a:cs typeface="ＭＳ Ｐゴシック" charset="-128"/>
            </a:endParaRPr>
          </a:p>
          <a:p>
            <a:pPr marL="514350" indent="-514350">
              <a:lnSpc>
                <a:spcPct val="90000"/>
              </a:lnSpc>
              <a:buNone/>
            </a:pPr>
            <a:r>
              <a:rPr lang="en-US" dirty="0" smtClean="0">
                <a:ea typeface="ＭＳ Ｐゴシック" charset="-128"/>
                <a:cs typeface="ＭＳ Ｐゴシック" charset="-128"/>
              </a:rPr>
              <a:t>2.3   What format will be used for the metadata</a:t>
            </a:r>
          </a:p>
          <a:p>
            <a:pPr marL="1314450" lvl="2" indent="-514350">
              <a:lnSpc>
                <a:spcPct val="90000"/>
              </a:lnSpc>
              <a:buClr>
                <a:schemeClr val="accent1">
                  <a:lumMod val="75000"/>
                </a:schemeClr>
              </a:buClr>
            </a:pPr>
            <a:r>
              <a:rPr lang="en-US" sz="2000" dirty="0" smtClean="0">
                <a:cs typeface="ＭＳ Ｐゴシック" charset="-128"/>
              </a:rPr>
              <a:t>Standards for community</a:t>
            </a:r>
          </a:p>
          <a:p>
            <a:pPr marL="1314450" lvl="2" indent="-514350">
              <a:lnSpc>
                <a:spcPct val="90000"/>
              </a:lnSpc>
              <a:buClr>
                <a:schemeClr val="accent1">
                  <a:lumMod val="75000"/>
                </a:schemeClr>
              </a:buClr>
            </a:pPr>
            <a:r>
              <a:rPr lang="en-US" sz="2000" dirty="0" smtClean="0">
                <a:cs typeface="ＭＳ Ｐゴシック" charset="-128"/>
              </a:rPr>
              <a:t>Justification for format chosen</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2. Metadata Content &amp; Format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9469" y="1842052"/>
            <a:ext cx="3028122" cy="3028122"/>
          </a:xfrm>
          <a:prstGeom prst="rect">
            <a:avLst/>
          </a:prstGeom>
        </p:spPr>
      </p:pic>
      <p:sp>
        <p:nvSpPr>
          <p:cNvPr id="5" name="TextBox 4"/>
          <p:cNvSpPr txBox="1"/>
          <p:nvPr/>
        </p:nvSpPr>
        <p:spPr>
          <a:xfrm rot="16200000">
            <a:off x="7219540" y="3416707"/>
            <a:ext cx="2676102" cy="230832"/>
          </a:xfrm>
          <a:prstGeom prst="rect">
            <a:avLst/>
          </a:prstGeom>
          <a:noFill/>
        </p:spPr>
        <p:txBody>
          <a:bodyPr wrap="square" rtlCol="0">
            <a:spAutoFit/>
          </a:bodyPr>
          <a:lstStyle/>
          <a:p>
            <a:r>
              <a:rPr lang="en-US" sz="900" dirty="0" smtClean="0">
                <a:solidFill>
                  <a:schemeClr val="bg1">
                    <a:lumMod val="75000"/>
                  </a:schemeClr>
                </a:solidFill>
              </a:rPr>
              <a:t>CC 0 image from The Noun Project</a:t>
            </a:r>
            <a:endParaRPr lang="en-US" sz="900" dirty="0">
              <a:solidFill>
                <a:schemeClr val="bg1">
                  <a:lumMod val="75000"/>
                </a:schemeClr>
              </a:solidFill>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514350" indent="-514350">
              <a:buNone/>
            </a:pPr>
            <a:r>
              <a:rPr lang="en-US" dirty="0" smtClean="0">
                <a:ea typeface="ＭＳ Ｐゴシック" charset="-128"/>
                <a:cs typeface="ＭＳ Ｐゴシック" charset="-128"/>
              </a:rPr>
              <a:t>3.1  Obligations for sharing</a:t>
            </a:r>
          </a:p>
          <a:p>
            <a:pPr marL="1314450" lvl="2" indent="-514350">
              <a:buClr>
                <a:schemeClr val="accent1">
                  <a:lumMod val="75000"/>
                </a:schemeClr>
              </a:buClr>
            </a:pPr>
            <a:r>
              <a:rPr lang="en-US" sz="2000" dirty="0" smtClean="0">
                <a:cs typeface="ＭＳ Ｐゴシック" charset="-128"/>
              </a:rPr>
              <a:t>Funding agency</a:t>
            </a:r>
          </a:p>
          <a:p>
            <a:pPr marL="1314450" lvl="2" indent="-514350">
              <a:buClr>
                <a:schemeClr val="accent1">
                  <a:lumMod val="75000"/>
                </a:schemeClr>
              </a:buClr>
            </a:pPr>
            <a:r>
              <a:rPr lang="en-US" sz="2000" dirty="0" smtClean="0">
                <a:cs typeface="ＭＳ Ｐゴシック" charset="-128"/>
              </a:rPr>
              <a:t>Institution</a:t>
            </a:r>
          </a:p>
          <a:p>
            <a:pPr marL="1314450" lvl="2" indent="-514350">
              <a:buClr>
                <a:schemeClr val="accent1">
                  <a:lumMod val="75000"/>
                </a:schemeClr>
              </a:buClr>
            </a:pPr>
            <a:r>
              <a:rPr lang="en-US" sz="2000" dirty="0" smtClean="0">
                <a:cs typeface="ＭＳ Ｐゴシック" charset="-128"/>
              </a:rPr>
              <a:t>Other organization</a:t>
            </a:r>
          </a:p>
          <a:p>
            <a:pPr marL="1314450" lvl="2" indent="-514350">
              <a:buClr>
                <a:schemeClr val="accent1">
                  <a:lumMod val="75000"/>
                </a:schemeClr>
              </a:buClr>
            </a:pPr>
            <a:r>
              <a:rPr lang="en-US" sz="2000" dirty="0" smtClean="0">
                <a:cs typeface="ＭＳ Ｐゴシック" charset="-128"/>
              </a:rPr>
              <a:t>Legal</a:t>
            </a:r>
          </a:p>
          <a:p>
            <a:pPr marL="514350" indent="-514350">
              <a:buNone/>
            </a:pPr>
            <a:r>
              <a:rPr lang="en-US" dirty="0" smtClean="0">
                <a:ea typeface="ＭＳ Ｐゴシック" charset="-128"/>
                <a:cs typeface="ＭＳ Ｐゴシック" charset="-128"/>
              </a:rPr>
              <a:t>3.2  Details of data sharing</a:t>
            </a:r>
          </a:p>
          <a:p>
            <a:pPr marL="1314450" lvl="2" indent="-514350">
              <a:buClr>
                <a:schemeClr val="accent1">
                  <a:lumMod val="75000"/>
                </a:schemeClr>
              </a:buClr>
            </a:pPr>
            <a:r>
              <a:rPr lang="en-US" sz="2000" dirty="0" smtClean="0">
                <a:cs typeface="ＭＳ Ｐゴシック" charset="-128"/>
              </a:rPr>
              <a:t>How long?</a:t>
            </a:r>
          </a:p>
          <a:p>
            <a:pPr marL="1314450" lvl="2" indent="-514350">
              <a:buClr>
                <a:schemeClr val="accent1">
                  <a:lumMod val="75000"/>
                </a:schemeClr>
              </a:buClr>
            </a:pPr>
            <a:r>
              <a:rPr lang="en-US" sz="2000" dirty="0" smtClean="0">
                <a:cs typeface="ＭＳ Ｐゴシック" charset="-128"/>
              </a:rPr>
              <a:t>When? </a:t>
            </a:r>
          </a:p>
          <a:p>
            <a:pPr marL="1314450" lvl="2" indent="-514350">
              <a:buClr>
                <a:schemeClr val="accent1">
                  <a:lumMod val="75000"/>
                </a:schemeClr>
              </a:buClr>
            </a:pPr>
            <a:r>
              <a:rPr lang="en-US" sz="2000" dirty="0" smtClean="0">
                <a:cs typeface="ＭＳ Ｐゴシック" charset="-128"/>
              </a:rPr>
              <a:t>How access can be gained?</a:t>
            </a:r>
          </a:p>
          <a:p>
            <a:pPr marL="1314450" lvl="2" indent="-514350">
              <a:buClr>
                <a:schemeClr val="accent1">
                  <a:lumMod val="75000"/>
                </a:schemeClr>
              </a:buClr>
            </a:pPr>
            <a:r>
              <a:rPr lang="en-US" sz="2000" dirty="0" smtClean="0">
                <a:cs typeface="ＭＳ Ｐゴシック" charset="-128"/>
              </a:rPr>
              <a:t>Data collector rights</a:t>
            </a:r>
          </a:p>
          <a:p>
            <a:pPr marL="514350" indent="-514350">
              <a:buNone/>
            </a:pPr>
            <a:r>
              <a:rPr lang="en-US" dirty="0" smtClean="0">
                <a:ea typeface="ＭＳ Ｐゴシック" charset="-128"/>
                <a:cs typeface="ＭＳ Ｐゴシック" charset="-128"/>
              </a:rPr>
              <a:t>3.2  Ethical/privacy issues with data sharing</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3. Policies for Access, Sharing, Reuse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364" y="1537252"/>
            <a:ext cx="2855843" cy="2855843"/>
          </a:xfrm>
          <a:prstGeom prst="rect">
            <a:avLst/>
          </a:prstGeom>
        </p:spPr>
      </p:pic>
      <p:sp>
        <p:nvSpPr>
          <p:cNvPr id="7" name="TextBox 6"/>
          <p:cNvSpPr txBox="1"/>
          <p:nvPr/>
        </p:nvSpPr>
        <p:spPr>
          <a:xfrm rot="16200000">
            <a:off x="6526572" y="3285036"/>
            <a:ext cx="2676102" cy="230832"/>
          </a:xfrm>
          <a:prstGeom prst="rect">
            <a:avLst/>
          </a:prstGeom>
          <a:noFill/>
        </p:spPr>
        <p:txBody>
          <a:bodyPr wrap="square" rtlCol="0">
            <a:spAutoFit/>
          </a:bodyPr>
          <a:lstStyle/>
          <a:p>
            <a:r>
              <a:rPr lang="en-US" sz="900" dirty="0" smtClean="0">
                <a:solidFill>
                  <a:schemeClr val="bg1">
                    <a:lumMod val="75000"/>
                  </a:schemeClr>
                </a:solidFill>
              </a:rPr>
              <a:t>CC 0 image from The Noun Project</a:t>
            </a:r>
            <a:endParaRPr lang="en-US" sz="900" dirty="0">
              <a:solidFill>
                <a:schemeClr val="bg1">
                  <a:lumMod val="75000"/>
                </a:schemeClr>
              </a:solidFill>
            </a:endParaRP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431235"/>
            <a:ext cx="5411185" cy="4496599"/>
          </a:xfrm>
        </p:spPr>
        <p:txBody>
          <a:bodyPr>
            <a:noAutofit/>
          </a:bodyPr>
          <a:lstStyle/>
          <a:p>
            <a:pPr marL="514350" indent="-514350">
              <a:buNone/>
            </a:pPr>
            <a:r>
              <a:rPr lang="en-US" dirty="0" smtClean="0">
                <a:ea typeface="ＭＳ Ｐゴシック" charset="-128"/>
                <a:cs typeface="ＭＳ Ｐゴシック" charset="-128"/>
              </a:rPr>
              <a:t>3.4  Intellectual property &amp; copyright issues</a:t>
            </a:r>
          </a:p>
          <a:p>
            <a:pPr marL="1314450" lvl="2" indent="-514350">
              <a:buClr>
                <a:schemeClr val="accent1">
                  <a:lumMod val="75000"/>
                </a:schemeClr>
              </a:buClr>
            </a:pPr>
            <a:r>
              <a:rPr lang="en-US" sz="2000" dirty="0" smtClean="0">
                <a:cs typeface="ＭＳ Ｐゴシック" charset="-128"/>
              </a:rPr>
              <a:t>Who owns the copyright?</a:t>
            </a:r>
          </a:p>
          <a:p>
            <a:pPr marL="1314450" lvl="2" indent="-514350">
              <a:buClr>
                <a:schemeClr val="accent1">
                  <a:lumMod val="75000"/>
                </a:schemeClr>
              </a:buClr>
            </a:pPr>
            <a:r>
              <a:rPr lang="en-US" sz="2000" dirty="0" smtClean="0">
                <a:cs typeface="ＭＳ Ｐゴシック" charset="-128"/>
              </a:rPr>
              <a:t>Institutional policies</a:t>
            </a:r>
          </a:p>
          <a:p>
            <a:pPr marL="1314450" lvl="2" indent="-514350">
              <a:buClr>
                <a:schemeClr val="accent1">
                  <a:lumMod val="75000"/>
                </a:schemeClr>
              </a:buClr>
            </a:pPr>
            <a:r>
              <a:rPr lang="en-US" sz="2000" dirty="0" smtClean="0">
                <a:cs typeface="ＭＳ Ｐゴシック" charset="-128"/>
              </a:rPr>
              <a:t>Funding agency policies</a:t>
            </a:r>
          </a:p>
          <a:p>
            <a:pPr marL="1314450" lvl="2" indent="-514350">
              <a:buClr>
                <a:schemeClr val="accent1">
                  <a:lumMod val="75000"/>
                </a:schemeClr>
              </a:buClr>
            </a:pPr>
            <a:r>
              <a:rPr lang="en-US" sz="2000" dirty="0" smtClean="0">
                <a:cs typeface="ＭＳ Ｐゴシック" charset="-128"/>
              </a:rPr>
              <a:t>Embargos for political/commercial reasons</a:t>
            </a:r>
          </a:p>
          <a:p>
            <a:pPr marL="514350" indent="-514350">
              <a:buNone/>
            </a:pPr>
            <a:r>
              <a:rPr lang="en-US" dirty="0" smtClean="0">
                <a:ea typeface="ＭＳ Ｐゴシック" charset="-128"/>
                <a:cs typeface="ＭＳ Ｐゴシック" charset="-128"/>
              </a:rPr>
              <a:t>3.5  Intended future uses/users for data</a:t>
            </a:r>
          </a:p>
          <a:p>
            <a:pPr marL="514350" indent="-514350">
              <a:buNone/>
            </a:pPr>
            <a:r>
              <a:rPr lang="en-US" dirty="0" smtClean="0">
                <a:ea typeface="ＭＳ Ｐゴシック" charset="-128"/>
                <a:cs typeface="ＭＳ Ｐゴシック" charset="-128"/>
              </a:rPr>
              <a:t>3.6  Citation</a:t>
            </a:r>
          </a:p>
          <a:p>
            <a:pPr marL="1314450" lvl="2" indent="-514350">
              <a:buClr>
                <a:schemeClr val="accent1">
                  <a:lumMod val="75000"/>
                </a:schemeClr>
              </a:buClr>
            </a:pPr>
            <a:r>
              <a:rPr lang="en-US" sz="2000" dirty="0" smtClean="0">
                <a:cs typeface="ＭＳ Ｐゴシック" charset="-128"/>
              </a:rPr>
              <a:t>How should data be cited when used?</a:t>
            </a:r>
          </a:p>
          <a:p>
            <a:pPr marL="1314450" lvl="2" indent="-514350">
              <a:buClr>
                <a:schemeClr val="accent1">
                  <a:lumMod val="75000"/>
                </a:schemeClr>
              </a:buClr>
            </a:pPr>
            <a:r>
              <a:rPr lang="en-US" sz="2000" dirty="0" smtClean="0">
                <a:cs typeface="ＭＳ Ｐゴシック" charset="-128"/>
              </a:rPr>
              <a:t>Persistent citation?</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3. Policies for Access, Sharing, Reuse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478706">
            <a:off x="5650389" y="1235598"/>
            <a:ext cx="2957275" cy="2957275"/>
          </a:xfrm>
          <a:prstGeom prst="rect">
            <a:avLst/>
          </a:prstGeom>
        </p:spPr>
      </p:pic>
      <p:sp>
        <p:nvSpPr>
          <p:cNvPr id="7" name="TextBox 6"/>
          <p:cNvSpPr txBox="1"/>
          <p:nvPr/>
        </p:nvSpPr>
        <p:spPr>
          <a:xfrm rot="16200000">
            <a:off x="7302535" y="2062409"/>
            <a:ext cx="2676102" cy="230832"/>
          </a:xfrm>
          <a:prstGeom prst="rect">
            <a:avLst/>
          </a:prstGeom>
          <a:noFill/>
        </p:spPr>
        <p:txBody>
          <a:bodyPr wrap="square" rtlCol="0">
            <a:spAutoFit/>
          </a:bodyPr>
          <a:lstStyle/>
          <a:p>
            <a:r>
              <a:rPr lang="en-US" sz="900" dirty="0" smtClean="0">
                <a:solidFill>
                  <a:schemeClr val="bg1">
                    <a:lumMod val="75000"/>
                  </a:schemeClr>
                </a:solidFill>
              </a:rPr>
              <a:t>CC 0 image from The Noun Project</a:t>
            </a:r>
            <a:endParaRPr lang="en-US" sz="900" dirty="0">
              <a:solidFill>
                <a:schemeClr val="bg1">
                  <a:lumMod val="75000"/>
                </a:schemeClr>
              </a:solidFill>
            </a:endParaRPr>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603513"/>
            <a:ext cx="5536667" cy="4324321"/>
          </a:xfrm>
        </p:spPr>
        <p:txBody>
          <a:bodyPr>
            <a:noAutofit/>
          </a:bodyPr>
          <a:lstStyle/>
          <a:p>
            <a:pPr marL="514350" indent="-514350">
              <a:buNone/>
            </a:pPr>
            <a:r>
              <a:rPr lang="en-US" dirty="0" smtClean="0">
                <a:ea typeface="ＭＳ Ｐゴシック" charset="-128"/>
                <a:cs typeface="ＭＳ Ｐゴシック" charset="-128"/>
              </a:rPr>
              <a:t>4.1  What data will be preserved</a:t>
            </a:r>
          </a:p>
          <a:p>
            <a:pPr marL="514350" indent="-514350">
              <a:buNone/>
            </a:pPr>
            <a:r>
              <a:rPr lang="en-US" dirty="0" smtClean="0">
                <a:ea typeface="ＭＳ Ｐゴシック" charset="-128"/>
                <a:cs typeface="ＭＳ Ｐゴシック" charset="-128"/>
              </a:rPr>
              <a:t>4.2  Where will it be archived</a:t>
            </a:r>
          </a:p>
          <a:p>
            <a:pPr marL="1314450" lvl="2" indent="-514350">
              <a:buClr>
                <a:schemeClr val="accent1">
                  <a:lumMod val="75000"/>
                </a:schemeClr>
              </a:buClr>
            </a:pPr>
            <a:r>
              <a:rPr lang="en-US" sz="2000" dirty="0" smtClean="0">
                <a:cs typeface="ＭＳ Ｐゴシック" charset="-128"/>
              </a:rPr>
              <a:t>Most appropriate archive for data</a:t>
            </a:r>
          </a:p>
          <a:p>
            <a:pPr marL="1314450" lvl="2" indent="-514350">
              <a:buClr>
                <a:schemeClr val="accent1">
                  <a:lumMod val="75000"/>
                </a:schemeClr>
              </a:buClr>
            </a:pPr>
            <a:r>
              <a:rPr lang="en-US" sz="2000" dirty="0" smtClean="0">
                <a:cs typeface="ＭＳ Ｐゴシック" charset="-128"/>
              </a:rPr>
              <a:t>Community standards</a:t>
            </a:r>
          </a:p>
          <a:p>
            <a:pPr marL="514350" indent="-514350">
              <a:buNone/>
            </a:pPr>
            <a:r>
              <a:rPr lang="en-US" dirty="0" smtClean="0">
                <a:ea typeface="ＭＳ Ｐゴシック" charset="-128"/>
                <a:cs typeface="ＭＳ Ｐゴシック" charset="-128"/>
              </a:rPr>
              <a:t>3.6  Data transformations/formats needed</a:t>
            </a:r>
          </a:p>
          <a:p>
            <a:pPr marL="1314450" lvl="2" indent="-514350">
              <a:buClr>
                <a:schemeClr val="accent1">
                  <a:lumMod val="75000"/>
                </a:schemeClr>
              </a:buClr>
            </a:pPr>
            <a:r>
              <a:rPr lang="en-US" sz="2000" dirty="0" smtClean="0">
                <a:cs typeface="ＭＳ Ｐゴシック" charset="-128"/>
              </a:rPr>
              <a:t>Consider archive policies</a:t>
            </a:r>
          </a:p>
          <a:p>
            <a:pPr marL="514350" indent="-514350">
              <a:buNone/>
            </a:pPr>
            <a:r>
              <a:rPr lang="en-US" dirty="0" smtClean="0">
                <a:ea typeface="ＭＳ Ｐゴシック" charset="-128"/>
                <a:cs typeface="ＭＳ Ｐゴシック" charset="-128"/>
              </a:rPr>
              <a:t>4.4   Who will be responsible</a:t>
            </a:r>
          </a:p>
          <a:p>
            <a:pPr marL="1314450" lvl="2" indent="-514350">
              <a:buClr>
                <a:schemeClr val="accent1">
                  <a:lumMod val="75000"/>
                </a:schemeClr>
              </a:buClr>
            </a:pPr>
            <a:r>
              <a:rPr lang="en-US" sz="2000" dirty="0" smtClean="0">
                <a:cs typeface="ＭＳ Ｐゴシック" charset="-128"/>
              </a:rPr>
              <a:t>Contact person for archive</a:t>
            </a:r>
            <a:endParaRPr lang="en-US" dirty="0" smtClean="0">
              <a:cs typeface="ＭＳ Ｐゴシック" charset="-128"/>
            </a:endParaRP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4. Long-term Storage &amp; Data Management</a:t>
            </a:r>
          </a:p>
        </p:txBody>
      </p:sp>
      <p:pic>
        <p:nvPicPr>
          <p:cNvPr id="4" name="Picture 4"/>
          <p:cNvPicPr>
            <a:picLocks noChangeAspect="1"/>
          </p:cNvPicPr>
          <p:nvPr/>
        </p:nvPicPr>
        <p:blipFill>
          <a:blip r:embed="rId3"/>
          <a:srcRect/>
          <a:stretch>
            <a:fillRect/>
          </a:stretch>
        </p:blipFill>
        <p:spPr bwMode="auto">
          <a:xfrm>
            <a:off x="7732713" y="1976438"/>
            <a:ext cx="1016000" cy="1119187"/>
          </a:xfrm>
          <a:prstGeom prst="rect">
            <a:avLst/>
          </a:prstGeom>
          <a:noFill/>
          <a:ln w="9525">
            <a:noFill/>
            <a:miter lim="800000"/>
            <a:headEnd/>
            <a:tailEnd/>
          </a:ln>
        </p:spPr>
      </p:pic>
      <p:pic>
        <p:nvPicPr>
          <p:cNvPr id="5" name="Picture 6"/>
          <p:cNvPicPr>
            <a:picLocks noChangeAspect="1"/>
          </p:cNvPicPr>
          <p:nvPr/>
        </p:nvPicPr>
        <p:blipFill>
          <a:blip r:embed="rId4"/>
          <a:srcRect/>
          <a:stretch>
            <a:fillRect/>
          </a:stretch>
        </p:blipFill>
        <p:spPr bwMode="auto">
          <a:xfrm>
            <a:off x="7194550" y="3406775"/>
            <a:ext cx="1641475" cy="777875"/>
          </a:xfrm>
          <a:prstGeom prst="rect">
            <a:avLst/>
          </a:prstGeom>
          <a:noFill/>
          <a:ln w="9525">
            <a:noFill/>
            <a:miter lim="800000"/>
            <a:headEnd/>
            <a:tailEnd/>
          </a:ln>
        </p:spPr>
      </p:pic>
      <p:pic>
        <p:nvPicPr>
          <p:cNvPr id="6" name="Picture 17" descr="lterlogo_blue"/>
          <p:cNvPicPr>
            <a:picLocks noChangeAspect="1" noChangeArrowheads="1"/>
          </p:cNvPicPr>
          <p:nvPr/>
        </p:nvPicPr>
        <p:blipFill>
          <a:blip r:embed="rId5"/>
          <a:srcRect/>
          <a:stretch>
            <a:fillRect/>
          </a:stretch>
        </p:blipFill>
        <p:spPr bwMode="auto">
          <a:xfrm>
            <a:off x="6755606" y="2097881"/>
            <a:ext cx="877888" cy="1033463"/>
          </a:xfrm>
          <a:prstGeom prst="rect">
            <a:avLst/>
          </a:prstGeom>
          <a:noFill/>
          <a:ln w="9525">
            <a:noFill/>
            <a:miter lim="800000"/>
            <a:headEnd/>
            <a:tailEnd/>
          </a:ln>
        </p:spPr>
      </p:pic>
      <p:pic>
        <p:nvPicPr>
          <p:cNvPr id="7" name="Picture 13"/>
          <p:cNvPicPr>
            <a:picLocks noChangeAspect="1"/>
          </p:cNvPicPr>
          <p:nvPr/>
        </p:nvPicPr>
        <p:blipFill>
          <a:blip r:embed="rId6"/>
          <a:srcRect/>
          <a:stretch>
            <a:fillRect/>
          </a:stretch>
        </p:blipFill>
        <p:spPr bwMode="auto">
          <a:xfrm>
            <a:off x="7699375" y="4435475"/>
            <a:ext cx="1136650" cy="513304"/>
          </a:xfrm>
          <a:prstGeom prst="rect">
            <a:avLst/>
          </a:prstGeom>
          <a:noFill/>
          <a:ln w="9525">
            <a:solidFill>
              <a:srgbClr val="177F8A"/>
            </a:solidFill>
            <a:miter lim="800000"/>
            <a:headEnd/>
            <a:tailEnd/>
          </a:ln>
        </p:spPr>
      </p:pic>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5705061" cy="4525963"/>
          </a:xfrm>
        </p:spPr>
        <p:txBody>
          <a:bodyPr/>
          <a:lstStyle/>
          <a:p>
            <a:pPr marL="109728" lvl="0" indent="0">
              <a:buNone/>
            </a:pPr>
            <a:r>
              <a:rPr lang="en-US" dirty="0" smtClean="0"/>
              <a:t>5.1 Outline </a:t>
            </a:r>
            <a:r>
              <a:rPr lang="en-US" dirty="0"/>
              <a:t>the </a:t>
            </a:r>
            <a:r>
              <a:rPr lang="en-US" dirty="0" smtClean="0"/>
              <a:t>roles </a:t>
            </a:r>
            <a:r>
              <a:rPr lang="en-US" dirty="0"/>
              <a:t>and responsibilities for implementing this data management plan.</a:t>
            </a:r>
          </a:p>
          <a:p>
            <a:pPr lvl="0"/>
            <a:r>
              <a:rPr lang="en-US" dirty="0" smtClean="0"/>
              <a:t>For example:</a:t>
            </a:r>
          </a:p>
          <a:p>
            <a:pPr lvl="1"/>
            <a:r>
              <a:rPr lang="en-US" dirty="0" smtClean="0"/>
              <a:t>Who </a:t>
            </a:r>
            <a:r>
              <a:rPr lang="en-US" dirty="0"/>
              <a:t>will be responsible for data management and for monitoring the data management plan?</a:t>
            </a:r>
          </a:p>
          <a:p>
            <a:pPr lvl="1"/>
            <a:r>
              <a:rPr lang="en-US" dirty="0"/>
              <a:t>How will adherence to this data management plan be checked or demonstrated?</a:t>
            </a:r>
          </a:p>
          <a:p>
            <a:pPr lvl="1"/>
            <a:r>
              <a:rPr lang="en-US" dirty="0"/>
              <a:t>What process is in place for transferring responsibility for the data?</a:t>
            </a:r>
          </a:p>
          <a:p>
            <a:pPr lvl="1"/>
            <a:r>
              <a:rPr lang="en-US" dirty="0"/>
              <a:t>Who will have responsibility over time for decisions about the data once the original personnel are no longer available</a:t>
            </a:r>
            <a:r>
              <a:rPr lang="en-US" dirty="0" smtClean="0"/>
              <a:t>?</a:t>
            </a:r>
            <a:endParaRPr lang="en-US" dirty="0"/>
          </a:p>
        </p:txBody>
      </p:sp>
      <p:sp>
        <p:nvSpPr>
          <p:cNvPr id="3" name="Title 2"/>
          <p:cNvSpPr>
            <a:spLocks noGrp="1"/>
          </p:cNvSpPr>
          <p:nvPr>
            <p:ph type="title"/>
          </p:nvPr>
        </p:nvSpPr>
        <p:spPr/>
        <p:txBody>
          <a:bodyPr/>
          <a:lstStyle/>
          <a:p>
            <a:r>
              <a:rPr lang="en-US" dirty="0" smtClean="0"/>
              <a:t>5. Roles and responsibilities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2261" y="2700129"/>
            <a:ext cx="2289313" cy="2289313"/>
          </a:xfrm>
          <a:prstGeom prst="rect">
            <a:avLst/>
          </a:prstGeom>
        </p:spPr>
      </p:pic>
      <p:sp>
        <p:nvSpPr>
          <p:cNvPr id="5" name="TextBox 4"/>
          <p:cNvSpPr txBox="1"/>
          <p:nvPr/>
        </p:nvSpPr>
        <p:spPr>
          <a:xfrm rot="16200000">
            <a:off x="7228939" y="3374374"/>
            <a:ext cx="2676102" cy="230832"/>
          </a:xfrm>
          <a:prstGeom prst="rect">
            <a:avLst/>
          </a:prstGeom>
          <a:noFill/>
        </p:spPr>
        <p:txBody>
          <a:bodyPr wrap="square" rtlCol="0">
            <a:spAutoFit/>
          </a:bodyPr>
          <a:lstStyle/>
          <a:p>
            <a:r>
              <a:rPr lang="en-US" sz="900" dirty="0" smtClean="0">
                <a:solidFill>
                  <a:schemeClr val="bg1">
                    <a:lumMod val="75000"/>
                  </a:schemeClr>
                </a:solidFill>
              </a:rPr>
              <a:t>CC 0 image from The Noun Project</a:t>
            </a:r>
            <a:endParaRPr lang="en-US" sz="900" dirty="0">
              <a:solidFill>
                <a:schemeClr val="bg1">
                  <a:lumMod val="75000"/>
                </a:schemeClr>
              </a:solidFill>
            </a:endParaRPr>
          </a:p>
        </p:txBody>
      </p:sp>
    </p:spTree>
    <p:extLst>
      <p:ext uri="{BB962C8B-B14F-4D97-AF65-F5344CB8AC3E}">
        <p14:creationId xmlns:p14="http://schemas.microsoft.com/office/powerpoint/2010/main" val="1268882735"/>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514350" indent="-514350">
              <a:buNone/>
            </a:pPr>
            <a:r>
              <a:rPr lang="en-US" dirty="0" smtClean="0">
                <a:ea typeface="ＭＳ Ｐゴシック" charset="-128"/>
                <a:cs typeface="ＭＳ Ｐゴシック" charset="-128"/>
              </a:rPr>
              <a:t>6.1  </a:t>
            </a:r>
            <a:r>
              <a:rPr lang="en-US" dirty="0" smtClean="0">
                <a:ea typeface="ＭＳ Ｐゴシック" charset="-128"/>
                <a:cs typeface="ＭＳ Ｐゴシック" charset="-128"/>
              </a:rPr>
              <a:t>Anticipated costs</a:t>
            </a:r>
          </a:p>
          <a:p>
            <a:pPr marL="1314450" lvl="2" indent="-514350">
              <a:buClr>
                <a:schemeClr val="accent1">
                  <a:lumMod val="75000"/>
                </a:schemeClr>
              </a:buClr>
            </a:pPr>
            <a:r>
              <a:rPr lang="en-US" sz="2000" dirty="0" smtClean="0">
                <a:cs typeface="ＭＳ Ｐゴシック" charset="-128"/>
              </a:rPr>
              <a:t>Time for data preparation &amp; documentation</a:t>
            </a:r>
          </a:p>
          <a:p>
            <a:pPr marL="1314450" lvl="2" indent="-514350">
              <a:buClr>
                <a:schemeClr val="accent1">
                  <a:lumMod val="75000"/>
                </a:schemeClr>
              </a:buClr>
            </a:pPr>
            <a:r>
              <a:rPr lang="en-US" sz="2000" dirty="0" smtClean="0">
                <a:cs typeface="ＭＳ Ｐゴシック" charset="-128"/>
              </a:rPr>
              <a:t>Hardware/software for data preparation &amp; documentation</a:t>
            </a:r>
          </a:p>
          <a:p>
            <a:pPr marL="1314450" lvl="2" indent="-514350">
              <a:buClr>
                <a:schemeClr val="accent1">
                  <a:lumMod val="75000"/>
                </a:schemeClr>
              </a:buClr>
            </a:pPr>
            <a:r>
              <a:rPr lang="en-US" sz="2000" dirty="0" smtClean="0">
                <a:cs typeface="ＭＳ Ｐゴシック" charset="-128"/>
              </a:rPr>
              <a:t>Personnel</a:t>
            </a:r>
          </a:p>
          <a:p>
            <a:pPr marL="1314450" lvl="2" indent="-514350">
              <a:buClr>
                <a:schemeClr val="accent1">
                  <a:lumMod val="75000"/>
                </a:schemeClr>
              </a:buClr>
            </a:pPr>
            <a:r>
              <a:rPr lang="en-US" sz="2000" dirty="0" smtClean="0">
                <a:cs typeface="ＭＳ Ｐゴシック" charset="-128"/>
              </a:rPr>
              <a:t>Archive costs</a:t>
            </a:r>
          </a:p>
          <a:p>
            <a:pPr marL="1314450" lvl="2" indent="-514350">
              <a:buNone/>
            </a:pPr>
            <a:endParaRPr lang="en-US" sz="1100" dirty="0" smtClean="0">
              <a:cs typeface="ＭＳ Ｐゴシック" charset="-128"/>
            </a:endParaRPr>
          </a:p>
          <a:p>
            <a:pPr marL="514350" indent="-514350">
              <a:buNone/>
            </a:pPr>
            <a:r>
              <a:rPr lang="en-US" dirty="0">
                <a:ea typeface="ＭＳ Ｐゴシック" charset="-128"/>
                <a:cs typeface="ＭＳ Ｐゴシック" charset="-128"/>
              </a:rPr>
              <a:t>6</a:t>
            </a:r>
            <a:r>
              <a:rPr lang="en-US" dirty="0" smtClean="0">
                <a:ea typeface="ＭＳ Ｐゴシック" charset="-128"/>
                <a:cs typeface="ＭＳ Ｐゴシック" charset="-128"/>
              </a:rPr>
              <a:t>.2  </a:t>
            </a:r>
            <a:r>
              <a:rPr lang="en-US" dirty="0" smtClean="0">
                <a:ea typeface="ＭＳ Ｐゴシック" charset="-128"/>
                <a:cs typeface="ＭＳ Ｐゴシック" charset="-128"/>
              </a:rPr>
              <a:t>How costs will be paid</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a:ea typeface="ＭＳ Ｐゴシック" pitchFamily="34" charset="-128"/>
              </a:rPr>
              <a:t>6</a:t>
            </a:r>
            <a:r>
              <a:rPr lang="en-US" dirty="0" smtClean="0">
                <a:ea typeface="ＭＳ Ｐゴシック" pitchFamily="34" charset="-128"/>
              </a:rPr>
              <a:t>. </a:t>
            </a:r>
            <a:r>
              <a:rPr lang="en-US" dirty="0" smtClean="0">
                <a:ea typeface="ＭＳ Ｐゴシック" pitchFamily="34" charset="-128"/>
              </a:rPr>
              <a:t>Budget</a:t>
            </a: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chemeClr val="accent1">
                  <a:lumMod val="75000"/>
                </a:schemeClr>
              </a:buClr>
              <a:buSzPct val="95000"/>
            </a:pPr>
            <a:r>
              <a:rPr lang="en-US" dirty="0" smtClean="0">
                <a:ea typeface="ＭＳ Ｐゴシック" pitchFamily="34" charset="-128"/>
              </a:rPr>
              <a:t>What is a data management plan (DMP)?</a:t>
            </a:r>
          </a:p>
          <a:p>
            <a:pPr>
              <a:buClr>
                <a:schemeClr val="accent1">
                  <a:lumMod val="75000"/>
                </a:schemeClr>
              </a:buClr>
              <a:buSzPct val="95000"/>
            </a:pPr>
            <a:r>
              <a:rPr lang="en-US" dirty="0" smtClean="0">
                <a:ea typeface="ＭＳ Ｐゴシック" pitchFamily="34" charset="-128"/>
              </a:rPr>
              <a:t>Why prepare a DMP?</a:t>
            </a:r>
          </a:p>
          <a:p>
            <a:pPr>
              <a:buClr>
                <a:schemeClr val="accent1">
                  <a:lumMod val="75000"/>
                </a:schemeClr>
              </a:buClr>
              <a:buSzPct val="95000"/>
            </a:pPr>
            <a:r>
              <a:rPr lang="en-US" dirty="0" smtClean="0">
                <a:ea typeface="ＭＳ Ｐゴシック" pitchFamily="34" charset="-128"/>
              </a:rPr>
              <a:t>Components of a DMP</a:t>
            </a:r>
          </a:p>
          <a:p>
            <a:pPr>
              <a:buClr>
                <a:schemeClr val="accent1">
                  <a:lumMod val="75000"/>
                </a:schemeClr>
              </a:buClr>
              <a:buSzPct val="95000"/>
            </a:pPr>
            <a:r>
              <a:rPr lang="en-US" dirty="0">
                <a:ea typeface="ＭＳ Ｐゴシック" pitchFamily="34" charset="-128"/>
              </a:rPr>
              <a:t>Recommendations for DMP content</a:t>
            </a:r>
          </a:p>
          <a:p>
            <a:pPr>
              <a:buClr>
                <a:schemeClr val="accent1">
                  <a:lumMod val="75000"/>
                </a:schemeClr>
              </a:buClr>
              <a:buSzPct val="95000"/>
            </a:pPr>
            <a:r>
              <a:rPr lang="en-US" dirty="0" smtClean="0">
                <a:ea typeface="ＭＳ Ｐゴシック" pitchFamily="34" charset="-128"/>
              </a:rPr>
              <a:t>Example </a:t>
            </a:r>
            <a:r>
              <a:rPr lang="en-US" dirty="0" smtClean="0">
                <a:ea typeface="ＭＳ Ｐゴシック" pitchFamily="34" charset="-128"/>
              </a:rPr>
              <a:t>of NSF DMP</a:t>
            </a: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Lesson Topics</a:t>
            </a:r>
          </a:p>
        </p:txBody>
      </p:sp>
      <p:pic>
        <p:nvPicPr>
          <p:cNvPr id="1026" name="Picture 2" descr="C:\Users\emcee\Desktop\6921972706_ca4f1dcbe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830" y="3001616"/>
            <a:ext cx="2469017" cy="2469017"/>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rot="16200000">
            <a:off x="6750663" y="4080226"/>
            <a:ext cx="2676102" cy="230832"/>
          </a:xfrm>
          <a:prstGeom prst="rect">
            <a:avLst/>
          </a:prstGeom>
          <a:noFill/>
        </p:spPr>
        <p:txBody>
          <a:bodyPr wrap="square" rtlCol="0">
            <a:spAutoFit/>
          </a:bodyPr>
          <a:lstStyle/>
          <a:p>
            <a:r>
              <a:rPr lang="en-US" sz="900" dirty="0" smtClean="0">
                <a:solidFill>
                  <a:schemeClr val="bg1">
                    <a:lumMod val="75000"/>
                  </a:schemeClr>
                </a:solidFill>
              </a:rPr>
              <a:t>CC image by </a:t>
            </a:r>
            <a:r>
              <a:rPr lang="en-US" sz="900" dirty="0">
                <a:solidFill>
                  <a:schemeClr val="bg1">
                    <a:lumMod val="75000"/>
                  </a:schemeClr>
                </a:solidFill>
              </a:rPr>
              <a:t>Darla </a:t>
            </a:r>
            <a:r>
              <a:rPr lang="en-US" sz="900" dirty="0" err="1" smtClean="0">
                <a:solidFill>
                  <a:schemeClr val="bg1">
                    <a:lumMod val="75000"/>
                  </a:schemeClr>
                </a:solidFill>
              </a:rPr>
              <a:t>Hueske</a:t>
            </a:r>
            <a:r>
              <a:rPr lang="en-US" sz="900" dirty="0" smtClean="0">
                <a:solidFill>
                  <a:schemeClr val="bg1">
                    <a:lumMod val="75000"/>
                  </a:schemeClr>
                </a:solidFill>
              </a:rPr>
              <a:t> on Flickr</a:t>
            </a:r>
            <a:endParaRPr lang="en-US" sz="900" dirty="0">
              <a:solidFill>
                <a:schemeClr val="bg1">
                  <a:lumMod val="75000"/>
                </a:schemeClr>
              </a:solidFill>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Tools for Creating Data Management Plans	</a:t>
            </a:r>
            <a:endParaRPr lang="en-US" dirty="0"/>
          </a:p>
        </p:txBody>
      </p:sp>
      <p:pic>
        <p:nvPicPr>
          <p:cNvPr id="4" name="Picture 3" descr="Screen Shot 2012-04-27 at 11.29.50 AM.png"/>
          <p:cNvPicPr>
            <a:picLocks noChangeAspect="1"/>
          </p:cNvPicPr>
          <p:nvPr/>
        </p:nvPicPr>
        <p:blipFill rotWithShape="1">
          <a:blip r:embed="rId3">
            <a:extLst>
              <a:ext uri="{28A0092B-C50C-407E-A947-70E740481C1C}">
                <a14:useLocalDpi xmlns:a14="http://schemas.microsoft.com/office/drawing/2010/main" val="0"/>
              </a:ext>
            </a:extLst>
          </a:blip>
          <a:srcRect l="7083" t="14184" r="9306" b="7389"/>
          <a:stretch/>
        </p:blipFill>
        <p:spPr>
          <a:xfrm>
            <a:off x="4318000" y="1417638"/>
            <a:ext cx="4368800" cy="2622659"/>
          </a:xfrm>
          <a:prstGeom prst="rect">
            <a:avLst/>
          </a:prstGeom>
        </p:spPr>
      </p:pic>
      <p:pic>
        <p:nvPicPr>
          <p:cNvPr id="5" name="Picture 4" descr="Screen Shot 2012-04-27 at 11.29.34 AM.png"/>
          <p:cNvPicPr>
            <a:picLocks noChangeAspect="1"/>
          </p:cNvPicPr>
          <p:nvPr/>
        </p:nvPicPr>
        <p:blipFill rotWithShape="1">
          <a:blip r:embed="rId4">
            <a:extLst>
              <a:ext uri="{28A0092B-C50C-407E-A947-70E740481C1C}">
                <a14:useLocalDpi xmlns:a14="http://schemas.microsoft.com/office/drawing/2010/main" val="0"/>
              </a:ext>
            </a:extLst>
          </a:blip>
          <a:srcRect l="3750" t="12977" r="17083" b="9457"/>
          <a:stretch/>
        </p:blipFill>
        <p:spPr>
          <a:xfrm>
            <a:off x="993005" y="3697794"/>
            <a:ext cx="3986598" cy="2499806"/>
          </a:xfrm>
          <a:prstGeom prst="rect">
            <a:avLst/>
          </a:prstGeom>
        </p:spPr>
      </p:pic>
      <p:sp>
        <p:nvSpPr>
          <p:cNvPr id="7" name="TextBox 6"/>
          <p:cNvSpPr txBox="1"/>
          <p:nvPr/>
        </p:nvSpPr>
        <p:spPr>
          <a:xfrm>
            <a:off x="1905001" y="2328308"/>
            <a:ext cx="2057400" cy="461665"/>
          </a:xfrm>
          <a:prstGeom prst="rect">
            <a:avLst/>
          </a:prstGeom>
          <a:noFill/>
        </p:spPr>
        <p:txBody>
          <a:bodyPr wrap="square" rtlCol="0">
            <a:spAutoFit/>
          </a:bodyPr>
          <a:lstStyle/>
          <a:p>
            <a:r>
              <a:rPr lang="en-US" sz="2400" b="1" dirty="0" err="1" smtClean="0">
                <a:latin typeface="Calibri"/>
                <a:cs typeface="Calibri"/>
              </a:rPr>
              <a:t>dmptool.org</a:t>
            </a:r>
            <a:endParaRPr lang="en-US" sz="2400" b="1" dirty="0">
              <a:latin typeface="Calibri"/>
              <a:cs typeface="Calibri"/>
            </a:endParaRPr>
          </a:p>
        </p:txBody>
      </p:sp>
      <p:sp>
        <p:nvSpPr>
          <p:cNvPr id="8" name="TextBox 7"/>
          <p:cNvSpPr txBox="1"/>
          <p:nvPr/>
        </p:nvSpPr>
        <p:spPr>
          <a:xfrm>
            <a:off x="5588000" y="4199607"/>
            <a:ext cx="3225800" cy="461665"/>
          </a:xfrm>
          <a:prstGeom prst="rect">
            <a:avLst/>
          </a:prstGeom>
          <a:noFill/>
        </p:spPr>
        <p:txBody>
          <a:bodyPr wrap="square" rtlCol="0">
            <a:spAutoFit/>
          </a:bodyPr>
          <a:lstStyle/>
          <a:p>
            <a:r>
              <a:rPr lang="en-US" sz="2400" b="1" dirty="0" err="1">
                <a:latin typeface="Calibri"/>
                <a:cs typeface="Calibri"/>
              </a:rPr>
              <a:t>dmponline.dcc.ac.uk</a:t>
            </a:r>
            <a:endParaRPr lang="en-US" sz="2400" b="1" dirty="0">
              <a:latin typeface="Calibri"/>
              <a:cs typeface="Calibri"/>
            </a:endParaRPr>
          </a:p>
        </p:txBody>
      </p:sp>
    </p:spTree>
    <p:extLst>
      <p:ext uri="{BB962C8B-B14F-4D97-AF65-F5344CB8AC3E}">
        <p14:creationId xmlns:p14="http://schemas.microsoft.com/office/powerpoint/2010/main" val="3021878767"/>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None/>
            </a:pPr>
            <a:r>
              <a:rPr lang="en-US" sz="2000" b="1" i="1" dirty="0" smtClean="0">
                <a:latin typeface="Calibri" charset="0"/>
              </a:rPr>
              <a:t>From Grant Proposal Guidelines:</a:t>
            </a:r>
          </a:p>
          <a:p>
            <a:pPr>
              <a:buNone/>
            </a:pPr>
            <a:r>
              <a:rPr lang="en-US" sz="1800" dirty="0" smtClean="0">
                <a:ea typeface="ＭＳ Ｐゴシック" charset="-128"/>
                <a:cs typeface="ＭＳ Ｐゴシック" charset="-128"/>
              </a:rPr>
              <a:t>Plans for data management and sharing of the products of research. Proposals</a:t>
            </a:r>
          </a:p>
          <a:p>
            <a:pPr>
              <a:buNone/>
            </a:pPr>
            <a:r>
              <a:rPr lang="en-US" sz="1800" dirty="0" smtClean="0">
                <a:ea typeface="ＭＳ Ｐゴシック" charset="-128"/>
                <a:cs typeface="ＭＳ Ｐゴシック" charset="-128"/>
              </a:rPr>
              <a:t>must include a supplementary document of no more than two pages labeled “Data</a:t>
            </a:r>
          </a:p>
          <a:p>
            <a:pPr>
              <a:buNone/>
            </a:pPr>
            <a:r>
              <a:rPr lang="en-US" sz="1800" dirty="0" smtClean="0">
                <a:ea typeface="ＭＳ Ｐゴシック" charset="-128"/>
                <a:cs typeface="ＭＳ Ｐゴシック" charset="-128"/>
              </a:rPr>
              <a:t>Management Plan”. This supplement should describe how the proposal will</a:t>
            </a:r>
          </a:p>
          <a:p>
            <a:pPr>
              <a:buNone/>
            </a:pPr>
            <a:r>
              <a:rPr lang="en-US" sz="1800" dirty="0" smtClean="0">
                <a:ea typeface="ＭＳ Ｐゴシック" charset="-128"/>
                <a:cs typeface="ＭＳ Ｐゴシック" charset="-128"/>
              </a:rPr>
              <a:t>conform to NSF policy on the dissemination and sharing of research results (in </a:t>
            </a:r>
          </a:p>
          <a:p>
            <a:pPr>
              <a:buNone/>
            </a:pPr>
            <a:r>
              <a:rPr lang="en-US" sz="1800" dirty="0" smtClean="0">
                <a:ea typeface="ＭＳ Ｐゴシック" charset="-128"/>
                <a:cs typeface="ＭＳ Ｐゴシック" charset="-128"/>
              </a:rPr>
              <a:t>AAG), and may include:</a:t>
            </a:r>
          </a:p>
          <a:p>
            <a:pPr>
              <a:buNone/>
            </a:pPr>
            <a:endParaRPr lang="en-US" sz="1600" b="1" i="1" dirty="0" smtClean="0">
              <a:latin typeface="Calibri" charset="0"/>
            </a:endParaRPr>
          </a:p>
          <a:p>
            <a:pPr lvl="1">
              <a:buClr>
                <a:schemeClr val="accent1">
                  <a:lumMod val="75000"/>
                </a:schemeClr>
              </a:buClr>
              <a:buFont typeface="Calibri" charset="0"/>
              <a:buAutoNum type="arabicPeriod"/>
            </a:pPr>
            <a:r>
              <a:rPr lang="en-US" sz="1600" dirty="0" smtClean="0">
                <a:cs typeface="ＭＳ Ｐゴシック" charset="-128"/>
              </a:rPr>
              <a:t>the </a:t>
            </a:r>
            <a:r>
              <a:rPr lang="en-US" sz="1600" b="1" dirty="0" smtClean="0">
                <a:cs typeface="ＭＳ Ｐゴシック" charset="-128"/>
              </a:rPr>
              <a:t>types of data</a:t>
            </a:r>
            <a:r>
              <a:rPr lang="en-US" sz="1600" dirty="0" smtClean="0">
                <a:cs typeface="ＭＳ Ｐゴシック" charset="-128"/>
              </a:rPr>
              <a:t>, samples, physical collections, software, curriculum materials, and other materials to be produced in the course of the project</a:t>
            </a:r>
          </a:p>
          <a:p>
            <a:pPr lvl="1">
              <a:buClr>
                <a:schemeClr val="accent1">
                  <a:lumMod val="75000"/>
                </a:schemeClr>
              </a:buClr>
              <a:buFont typeface="Calibri" charset="0"/>
              <a:buAutoNum type="arabicPeriod"/>
            </a:pPr>
            <a:r>
              <a:rPr lang="en-US" sz="1600" dirty="0" smtClean="0">
                <a:cs typeface="ＭＳ Ｐゴシック" charset="-128"/>
              </a:rPr>
              <a:t> the </a:t>
            </a:r>
            <a:r>
              <a:rPr lang="en-US" sz="1600" b="1" dirty="0" smtClean="0">
                <a:cs typeface="ＭＳ Ｐゴシック" charset="-128"/>
              </a:rPr>
              <a:t>standards to be used for data and metadata </a:t>
            </a:r>
            <a:r>
              <a:rPr lang="en-US" sz="1600" dirty="0" smtClean="0">
                <a:cs typeface="ＭＳ Ｐゴシック" charset="-128"/>
              </a:rPr>
              <a:t>format and content (where existing standards are absent or deemed inadequate, this should be documented along with any proposed solutions or remedies)</a:t>
            </a:r>
          </a:p>
          <a:p>
            <a:pPr lvl="1">
              <a:buClr>
                <a:schemeClr val="accent1">
                  <a:lumMod val="75000"/>
                </a:schemeClr>
              </a:buClr>
              <a:buFont typeface="Calibri" charset="0"/>
              <a:buAutoNum type="arabicPeriod"/>
            </a:pPr>
            <a:r>
              <a:rPr lang="en-US" sz="1600" dirty="0" smtClean="0">
                <a:cs typeface="ＭＳ Ｐゴシック" charset="-128"/>
              </a:rPr>
              <a:t> </a:t>
            </a:r>
            <a:r>
              <a:rPr lang="en-US" sz="1600" b="1" dirty="0" smtClean="0">
                <a:cs typeface="ＭＳ Ｐゴシック" charset="-128"/>
              </a:rPr>
              <a:t>policies for access and sharing </a:t>
            </a:r>
            <a:r>
              <a:rPr lang="en-US" sz="1600" dirty="0" smtClean="0">
                <a:cs typeface="ＭＳ Ｐゴシック" charset="-128"/>
              </a:rPr>
              <a:t>including provisions for appropriate protection of privacy, confidentiality, security, intellectual property, or other rights or requirements</a:t>
            </a:r>
          </a:p>
          <a:p>
            <a:pPr lvl="1">
              <a:buClr>
                <a:schemeClr val="accent1">
                  <a:lumMod val="75000"/>
                </a:schemeClr>
              </a:buClr>
              <a:buFont typeface="Calibri" charset="0"/>
              <a:buAutoNum type="arabicPeriod"/>
            </a:pPr>
            <a:r>
              <a:rPr lang="en-US" sz="1600" dirty="0" smtClean="0">
                <a:cs typeface="ＭＳ Ｐゴシック" charset="-128"/>
              </a:rPr>
              <a:t> policies and </a:t>
            </a:r>
            <a:r>
              <a:rPr lang="en-US" sz="1600" b="1" dirty="0" smtClean="0">
                <a:cs typeface="ＭＳ Ｐゴシック" charset="-128"/>
              </a:rPr>
              <a:t>provisions for re-use</a:t>
            </a:r>
            <a:r>
              <a:rPr lang="en-US" sz="1600" dirty="0" smtClean="0">
                <a:cs typeface="ＭＳ Ｐゴシック" charset="-128"/>
              </a:rPr>
              <a:t>, re-distribution, and the production of derivatives</a:t>
            </a:r>
          </a:p>
          <a:p>
            <a:pPr lvl="1">
              <a:buClr>
                <a:schemeClr val="accent1">
                  <a:lumMod val="75000"/>
                </a:schemeClr>
              </a:buClr>
              <a:buFont typeface="Calibri" charset="0"/>
              <a:buAutoNum type="arabicPeriod"/>
            </a:pPr>
            <a:r>
              <a:rPr lang="en-US" sz="1600" dirty="0" smtClean="0">
                <a:cs typeface="ＭＳ Ｐゴシック" charset="-128"/>
              </a:rPr>
              <a:t> </a:t>
            </a:r>
            <a:r>
              <a:rPr lang="en-US" sz="1600" b="1" dirty="0" smtClean="0">
                <a:cs typeface="ＭＳ Ｐゴシック" charset="-128"/>
              </a:rPr>
              <a:t>plans for archiving </a:t>
            </a:r>
            <a:r>
              <a:rPr lang="en-US" sz="1600" dirty="0" smtClean="0">
                <a:cs typeface="ＭＳ Ｐゴシック" charset="-128"/>
              </a:rPr>
              <a:t>data, samples, and other research products, and for preservation of access to them</a:t>
            </a:r>
          </a:p>
          <a:p>
            <a:pPr>
              <a:buClr>
                <a:srgbClr val="177F8A"/>
              </a:buClr>
              <a:buSzPct val="100000"/>
              <a:buNone/>
            </a:pPr>
            <a:endParaRPr lang="en-US" sz="2400" dirty="0" smtClean="0">
              <a:ea typeface="ＭＳ Ｐゴシック" pitchFamily="34" charset="-128"/>
            </a:endParaRPr>
          </a:p>
          <a:p>
            <a:pPr>
              <a:buNone/>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NSF DMP Requirements</a:t>
            </a:r>
          </a:p>
        </p:txBody>
      </p:sp>
      <p:pic>
        <p:nvPicPr>
          <p:cNvPr id="4" name="Picture 5"/>
          <p:cNvPicPr>
            <a:picLocks noChangeAspect="1"/>
          </p:cNvPicPr>
          <p:nvPr/>
        </p:nvPicPr>
        <p:blipFill>
          <a:blip r:embed="rId3"/>
          <a:srcRect/>
          <a:stretch>
            <a:fillRect/>
          </a:stretch>
        </p:blipFill>
        <p:spPr bwMode="auto">
          <a:xfrm>
            <a:off x="7355545" y="180975"/>
            <a:ext cx="1236662" cy="1236663"/>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None/>
            </a:pPr>
            <a:r>
              <a:rPr lang="en-US" b="1" i="1" dirty="0" smtClean="0">
                <a:latin typeface="Calibri" charset="0"/>
              </a:rPr>
              <a:t>Summarized from Award &amp; Administration Guide:</a:t>
            </a:r>
          </a:p>
          <a:p>
            <a:pPr>
              <a:buNone/>
            </a:pPr>
            <a:endParaRPr lang="en-US" b="1" i="1" dirty="0" smtClean="0">
              <a:latin typeface="Calibri" charset="0"/>
            </a:endParaRPr>
          </a:p>
          <a:p>
            <a:pPr>
              <a:buClr>
                <a:srgbClr val="177F8A"/>
              </a:buClr>
              <a:buSzPct val="100000"/>
              <a:buNone/>
            </a:pPr>
            <a:r>
              <a:rPr lang="en-US" b="1" dirty="0" smtClean="0">
                <a:ea typeface="ＭＳ Ｐゴシック" charset="-128"/>
                <a:cs typeface="ＭＳ Ｐゴシック" charset="-128"/>
              </a:rPr>
              <a:t>4. Dissemination and Sharing of Research Results</a:t>
            </a:r>
          </a:p>
          <a:p>
            <a:pPr marL="914400" lvl="1" indent="-457200">
              <a:lnSpc>
                <a:spcPct val="90000"/>
              </a:lnSpc>
              <a:buClr>
                <a:schemeClr val="accent1">
                  <a:lumMod val="75000"/>
                </a:schemeClr>
              </a:buClr>
              <a:buFont typeface="+mj-lt"/>
              <a:buAutoNum type="alphaLcParenR"/>
            </a:pPr>
            <a:r>
              <a:rPr lang="en-US" dirty="0" smtClean="0">
                <a:cs typeface="ＭＳ Ｐゴシック" charset="-128"/>
              </a:rPr>
              <a:t>Promptly publish with appropriate authorship</a:t>
            </a:r>
          </a:p>
          <a:p>
            <a:pPr marL="914400" lvl="1" indent="-457200">
              <a:lnSpc>
                <a:spcPct val="90000"/>
              </a:lnSpc>
              <a:buClr>
                <a:schemeClr val="accent1">
                  <a:lumMod val="75000"/>
                </a:schemeClr>
              </a:buClr>
              <a:buFont typeface="+mj-lt"/>
              <a:buAutoNum type="alphaLcParenR"/>
            </a:pPr>
            <a:r>
              <a:rPr lang="en-US" dirty="0" smtClean="0">
                <a:cs typeface="ＭＳ Ｐゴシック" charset="-128"/>
              </a:rPr>
              <a:t>Share data, samples, physical collections, and supporting materials with others, within a reasonable timeframe </a:t>
            </a:r>
          </a:p>
          <a:p>
            <a:pPr marL="914400" lvl="1" indent="-457200">
              <a:lnSpc>
                <a:spcPct val="90000"/>
              </a:lnSpc>
              <a:buClr>
                <a:schemeClr val="accent1">
                  <a:lumMod val="75000"/>
                </a:schemeClr>
              </a:buClr>
              <a:buFont typeface="+mj-lt"/>
              <a:buAutoNum type="alphaLcParenR"/>
            </a:pPr>
            <a:r>
              <a:rPr lang="en-US" dirty="0" smtClean="0">
                <a:cs typeface="ＭＳ Ｐゴシック" charset="-128"/>
              </a:rPr>
              <a:t>Share software and inventions </a:t>
            </a:r>
          </a:p>
          <a:p>
            <a:pPr marL="914400" lvl="1" indent="-457200">
              <a:lnSpc>
                <a:spcPct val="90000"/>
              </a:lnSpc>
              <a:buClr>
                <a:schemeClr val="accent1">
                  <a:lumMod val="75000"/>
                </a:schemeClr>
              </a:buClr>
              <a:buFont typeface="+mj-lt"/>
              <a:buAutoNum type="alphaLcParenR"/>
            </a:pPr>
            <a:r>
              <a:rPr lang="en-US" dirty="0" smtClean="0">
                <a:cs typeface="ＭＳ Ｐゴシック" charset="-128"/>
              </a:rPr>
              <a:t>Investigators can keep their legal rights over their intellectual property, but they still have to make their results, data, and collections available to others </a:t>
            </a:r>
          </a:p>
          <a:p>
            <a:pPr marL="914400" lvl="1" indent="-457200">
              <a:lnSpc>
                <a:spcPct val="90000"/>
              </a:lnSpc>
              <a:buClr>
                <a:schemeClr val="accent1">
                  <a:lumMod val="75000"/>
                </a:schemeClr>
              </a:buClr>
              <a:buFont typeface="+mj-lt"/>
              <a:buAutoNum type="alphaLcParenR"/>
            </a:pPr>
            <a:r>
              <a:rPr lang="en-US" dirty="0" smtClean="0">
                <a:cs typeface="ＭＳ Ｐゴシック" charset="-128"/>
              </a:rPr>
              <a:t>Policies will be implemented via </a:t>
            </a:r>
          </a:p>
          <a:p>
            <a:pPr marL="1826514" lvl="4" indent="-514350">
              <a:buClr>
                <a:schemeClr val="accent1">
                  <a:lumMod val="75000"/>
                </a:schemeClr>
              </a:buClr>
            </a:pPr>
            <a:r>
              <a:rPr lang="en-US" sz="2000" dirty="0" smtClean="0">
                <a:cs typeface="ＭＳ Ｐゴシック" charset="-128"/>
              </a:rPr>
              <a:t>Proposal review</a:t>
            </a:r>
          </a:p>
          <a:p>
            <a:pPr marL="1826514" lvl="4" indent="-514350">
              <a:buClr>
                <a:schemeClr val="accent1">
                  <a:lumMod val="75000"/>
                </a:schemeClr>
              </a:buClr>
            </a:pPr>
            <a:r>
              <a:rPr lang="en-US" dirty="0" smtClean="0">
                <a:cs typeface="ＭＳ Ｐゴシック" charset="-128"/>
              </a:rPr>
              <a:t>Award negotiations and conditions</a:t>
            </a:r>
          </a:p>
          <a:p>
            <a:pPr marL="1826514" lvl="4" indent="-514350">
              <a:buClr>
                <a:schemeClr val="accent1">
                  <a:lumMod val="75000"/>
                </a:schemeClr>
              </a:buClr>
            </a:pPr>
            <a:r>
              <a:rPr lang="en-US" sz="2000" dirty="0" smtClean="0">
                <a:cs typeface="ＭＳ Ｐゴシック" charset="-128"/>
              </a:rPr>
              <a:t>Support/incentives</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NSF DMP Requirements</a:t>
            </a:r>
          </a:p>
        </p:txBody>
      </p:sp>
      <p:pic>
        <p:nvPicPr>
          <p:cNvPr id="4" name="Picture 5"/>
          <p:cNvPicPr>
            <a:picLocks noChangeAspect="1"/>
          </p:cNvPicPr>
          <p:nvPr/>
        </p:nvPicPr>
        <p:blipFill>
          <a:blip r:embed="rId3"/>
          <a:srcRect/>
          <a:stretch>
            <a:fillRect/>
          </a:stretch>
        </p:blipFill>
        <p:spPr bwMode="auto">
          <a:xfrm>
            <a:off x="7355545" y="180975"/>
            <a:ext cx="1236662" cy="1236663"/>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None/>
            </a:pPr>
            <a:r>
              <a:rPr lang="en-US" sz="1600" b="1" i="1" dirty="0" smtClean="0">
                <a:ea typeface="ＭＳ Ｐゴシック" charset="-128"/>
                <a:cs typeface="ＭＳ Ｐゴシック" charset="-128"/>
              </a:rPr>
              <a:t>Project name</a:t>
            </a:r>
            <a:r>
              <a:rPr lang="en-US" sz="1600" i="1" dirty="0" smtClean="0">
                <a:ea typeface="ＭＳ Ｐゴシック" charset="-128"/>
                <a:cs typeface="ＭＳ Ｐゴシック" charset="-128"/>
              </a:rPr>
              <a:t>: </a:t>
            </a:r>
            <a:r>
              <a:rPr lang="en-US" sz="1600" dirty="0" smtClean="0">
                <a:ea typeface="ＭＳ Ｐゴシック" charset="-128"/>
                <a:cs typeface="ＭＳ Ｐゴシック" charset="-128"/>
              </a:rPr>
              <a:t>Effects of temperature and salinity on population growth of the estuarine copepod, </a:t>
            </a:r>
            <a:r>
              <a:rPr lang="en-US" sz="1600" i="1" dirty="0" err="1" smtClean="0">
                <a:ea typeface="ＭＳ Ｐゴシック" charset="-128"/>
                <a:cs typeface="ＭＳ Ｐゴシック" charset="-128"/>
              </a:rPr>
              <a:t>Eurytemora</a:t>
            </a:r>
            <a:r>
              <a:rPr lang="en-US" sz="1600" i="1" dirty="0" smtClean="0">
                <a:ea typeface="ＭＳ Ｐゴシック" charset="-128"/>
                <a:cs typeface="ＭＳ Ｐゴシック" charset="-128"/>
              </a:rPr>
              <a:t> </a:t>
            </a:r>
            <a:r>
              <a:rPr lang="en-US" sz="1600" i="1" dirty="0" err="1" smtClean="0">
                <a:ea typeface="ＭＳ Ｐゴシック" charset="-128"/>
                <a:cs typeface="ＭＳ Ｐゴシック" charset="-128"/>
              </a:rPr>
              <a:t>affinis</a:t>
            </a:r>
            <a:endParaRPr lang="en-US" sz="1600" dirty="0" smtClean="0">
              <a:ea typeface="ＭＳ Ｐゴシック" charset="-128"/>
              <a:cs typeface="ＭＳ Ｐゴシック" charset="-128"/>
            </a:endParaRPr>
          </a:p>
          <a:p>
            <a:pPr>
              <a:buNone/>
            </a:pPr>
            <a:r>
              <a:rPr lang="en-US" sz="1600" b="1" i="1" dirty="0" smtClean="0">
                <a:ea typeface="ＭＳ Ｐゴシック" charset="-128"/>
                <a:cs typeface="ＭＳ Ｐゴシック" charset="-128"/>
              </a:rPr>
              <a:t>Project participants and affiliations: </a:t>
            </a:r>
            <a:endParaRPr lang="en-US" sz="1600" b="1" dirty="0" smtClean="0">
              <a:ea typeface="ＭＳ Ｐゴシック" charset="-128"/>
              <a:cs typeface="ＭＳ Ｐゴシック" charset="-128"/>
            </a:endParaRPr>
          </a:p>
          <a:p>
            <a:pPr>
              <a:buNone/>
            </a:pPr>
            <a:r>
              <a:rPr lang="en-US" sz="1600" dirty="0" err="1" smtClean="0">
                <a:ea typeface="ＭＳ Ｐゴシック" charset="-128"/>
                <a:cs typeface="ＭＳ Ｐゴシック" charset="-128"/>
              </a:rPr>
              <a:t>Carly</a:t>
            </a:r>
            <a:r>
              <a:rPr lang="en-US" sz="1600" dirty="0" smtClean="0">
                <a:ea typeface="ＭＳ Ｐゴシック" charset="-128"/>
                <a:cs typeface="ＭＳ Ｐゴシック" charset="-128"/>
              </a:rPr>
              <a:t> </a:t>
            </a:r>
            <a:r>
              <a:rPr lang="en-US" sz="1600" dirty="0" err="1" smtClean="0">
                <a:ea typeface="ＭＳ Ｐゴシック" charset="-128"/>
                <a:cs typeface="ＭＳ Ｐゴシック" charset="-128"/>
              </a:rPr>
              <a:t>Strasser</a:t>
            </a:r>
            <a:r>
              <a:rPr lang="en-US" sz="1600" dirty="0" smtClean="0">
                <a:ea typeface="ＭＳ Ｐゴシック" charset="-128"/>
                <a:cs typeface="ＭＳ Ｐゴシック" charset="-128"/>
              </a:rPr>
              <a:t> (University of Alberta and Dalhousie University)</a:t>
            </a:r>
          </a:p>
          <a:p>
            <a:pPr>
              <a:buNone/>
            </a:pPr>
            <a:r>
              <a:rPr lang="en-US" sz="1600" dirty="0" smtClean="0">
                <a:ea typeface="ＭＳ Ｐゴシック" charset="-128"/>
                <a:cs typeface="ＭＳ Ｐゴシック" charset="-128"/>
              </a:rPr>
              <a:t>Mark Lewis (University of Alberta)</a:t>
            </a:r>
          </a:p>
          <a:p>
            <a:pPr>
              <a:buNone/>
            </a:pPr>
            <a:r>
              <a:rPr lang="en-US" sz="1600" dirty="0" smtClean="0">
                <a:ea typeface="ＭＳ Ｐゴシック" charset="-128"/>
                <a:cs typeface="ＭＳ Ｐゴシック" charset="-128"/>
              </a:rPr>
              <a:t>Claudio </a:t>
            </a:r>
            <a:r>
              <a:rPr lang="en-US" sz="1600" dirty="0" err="1" smtClean="0">
                <a:ea typeface="ＭＳ Ｐゴシック" charset="-128"/>
                <a:cs typeface="ＭＳ Ｐゴシック" charset="-128"/>
              </a:rPr>
              <a:t>DiBacco</a:t>
            </a:r>
            <a:r>
              <a:rPr lang="en-US" sz="1600" dirty="0" smtClean="0">
                <a:ea typeface="ＭＳ Ｐゴシック" charset="-128"/>
                <a:cs typeface="ＭＳ Ｐゴシック" charset="-128"/>
              </a:rPr>
              <a:t> (Dalhousie University and Bedford Institute of </a:t>
            </a:r>
          </a:p>
          <a:p>
            <a:pPr>
              <a:buNone/>
            </a:pPr>
            <a:r>
              <a:rPr lang="en-US" sz="1600" dirty="0" smtClean="0">
                <a:ea typeface="ＭＳ Ｐゴシック" charset="-128"/>
                <a:cs typeface="ＭＳ Ｐゴシック" charset="-128"/>
              </a:rPr>
              <a:t>Oceanography)</a:t>
            </a:r>
          </a:p>
          <a:p>
            <a:pPr>
              <a:buNone/>
            </a:pPr>
            <a:r>
              <a:rPr lang="en-US" sz="1600" b="1" i="1" dirty="0" smtClean="0">
                <a:ea typeface="ＭＳ Ｐゴシック" charset="-128"/>
                <a:cs typeface="ＭＳ Ｐゴシック" charset="-128"/>
              </a:rPr>
              <a:t>Funding agency: </a:t>
            </a:r>
            <a:r>
              <a:rPr lang="en-US" sz="1600" dirty="0" smtClean="0">
                <a:ea typeface="ＭＳ Ｐゴシック" charset="-128"/>
                <a:cs typeface="ＭＳ Ｐゴシック" charset="-128"/>
              </a:rPr>
              <a:t>CAISN (Canadian Aquatic Invasive Species Network)</a:t>
            </a:r>
            <a:r>
              <a:rPr lang="en-US" sz="1600" i="1" dirty="0" smtClean="0">
                <a:ea typeface="ＭＳ Ｐゴシック" charset="-128"/>
                <a:cs typeface="ＭＳ Ｐゴシック" charset="-128"/>
              </a:rPr>
              <a:t> </a:t>
            </a:r>
          </a:p>
          <a:p>
            <a:pPr>
              <a:buNone/>
            </a:pPr>
            <a:r>
              <a:rPr lang="en-US" sz="1600" dirty="0" smtClean="0">
                <a:ea typeface="ＭＳ Ｐゴシック" charset="-128"/>
                <a:cs typeface="ＭＳ Ｐゴシック" charset="-128"/>
              </a:rPr>
              <a:t>	</a:t>
            </a:r>
          </a:p>
          <a:p>
            <a:pPr>
              <a:buNone/>
            </a:pPr>
            <a:r>
              <a:rPr lang="en-US" sz="1600" b="1" i="1" dirty="0" smtClean="0">
                <a:ea typeface="ＭＳ Ｐゴシック" charset="-128"/>
                <a:cs typeface="ＭＳ Ｐゴシック" charset="-128"/>
              </a:rPr>
              <a:t>Description of project aims and purpose</a:t>
            </a:r>
            <a:r>
              <a:rPr lang="en-US" sz="1600" i="1" dirty="0" smtClean="0">
                <a:ea typeface="ＭＳ Ｐゴシック" charset="-128"/>
                <a:cs typeface="ＭＳ Ｐゴシック" charset="-128"/>
              </a:rPr>
              <a:t>:</a:t>
            </a:r>
            <a:endParaRPr lang="en-US" sz="1600" dirty="0" smtClean="0">
              <a:ea typeface="ＭＳ Ｐゴシック" charset="-128"/>
              <a:cs typeface="ＭＳ Ｐゴシック" charset="-128"/>
            </a:endParaRPr>
          </a:p>
          <a:p>
            <a:pPr>
              <a:buNone/>
            </a:pPr>
            <a:r>
              <a:rPr lang="en-US" sz="1600" dirty="0" smtClean="0">
                <a:ea typeface="ＭＳ Ｐゴシック" charset="-128"/>
                <a:cs typeface="ＭＳ Ｐゴシック" charset="-128"/>
              </a:rPr>
              <a:t>	We will rear populations of </a:t>
            </a:r>
            <a:r>
              <a:rPr lang="en-US" sz="1600" i="1" dirty="0" smtClean="0">
                <a:ea typeface="ＭＳ Ｐゴシック" charset="-128"/>
                <a:cs typeface="ＭＳ Ｐゴシック" charset="-128"/>
              </a:rPr>
              <a:t>E. </a:t>
            </a:r>
            <a:r>
              <a:rPr lang="en-US" sz="1600" i="1" dirty="0" err="1" smtClean="0">
                <a:ea typeface="ＭＳ Ｐゴシック" charset="-128"/>
                <a:cs typeface="ＭＳ Ｐゴシック" charset="-128"/>
              </a:rPr>
              <a:t>affinis</a:t>
            </a:r>
            <a:r>
              <a:rPr lang="en-US" sz="1600" dirty="0" smtClean="0">
                <a:ea typeface="ＭＳ Ｐゴシック" charset="-128"/>
                <a:cs typeface="ＭＳ Ｐゴシック" charset="-128"/>
              </a:rPr>
              <a:t> in the laboratory at three temperatures and three salinities (9 treatments total). We will document the population from hatching to death, noting the proportion of individuals in each stage over time. The data collected will be used to parameterize population models of </a:t>
            </a:r>
            <a:r>
              <a:rPr lang="en-US" sz="1600" i="1" dirty="0" smtClean="0">
                <a:ea typeface="ＭＳ Ｐゴシック" charset="-128"/>
                <a:cs typeface="ＭＳ Ｐゴシック" charset="-128"/>
              </a:rPr>
              <a:t>E. </a:t>
            </a:r>
            <a:r>
              <a:rPr lang="en-US" sz="1600" i="1" dirty="0" err="1" smtClean="0">
                <a:ea typeface="ＭＳ Ｐゴシック" charset="-128"/>
                <a:cs typeface="ＭＳ Ｐゴシック" charset="-128"/>
              </a:rPr>
              <a:t>affinis</a:t>
            </a:r>
            <a:r>
              <a:rPr lang="en-US" sz="1600" dirty="0" smtClean="0">
                <a:ea typeface="ＭＳ Ｐゴシック" charset="-128"/>
                <a:cs typeface="ＭＳ Ｐゴシック" charset="-128"/>
              </a:rPr>
              <a:t>. We will build a model of population growth as a function of temperature and salinity. This will be useful for studies of invasive copepod populations in the Northeast Pacific.</a:t>
            </a:r>
            <a:r>
              <a:rPr lang="en-US" sz="1600" i="1" dirty="0" smtClean="0">
                <a:ea typeface="ＭＳ Ｐゴシック" charset="-128"/>
                <a:cs typeface="ＭＳ Ｐゴシック" charset="-128"/>
              </a:rPr>
              <a:t> </a:t>
            </a:r>
          </a:p>
          <a:p>
            <a:pPr>
              <a:buNone/>
            </a:pPr>
            <a:r>
              <a:rPr lang="en-US" sz="1600" i="1" dirty="0" smtClean="0">
                <a:ea typeface="ＭＳ Ｐゴシック" charset="-128"/>
                <a:cs typeface="ＭＳ Ｐゴシック" charset="-128"/>
              </a:rPr>
              <a:t>Video Source: Plankton Copepods</a:t>
            </a:r>
            <a:r>
              <a:rPr lang="en-US" sz="1600" dirty="0" smtClean="0">
                <a:ea typeface="ＭＳ Ｐゴシック" charset="-128"/>
                <a:cs typeface="ＭＳ Ｐゴシック" charset="-128"/>
              </a:rPr>
              <a:t>. Video.  </a:t>
            </a:r>
            <a:r>
              <a:rPr lang="en-US" sz="1600" dirty="0" err="1" smtClean="0">
                <a:ea typeface="ＭＳ Ｐゴシック" charset="-128"/>
                <a:cs typeface="ＭＳ Ｐゴシック" charset="-128"/>
              </a:rPr>
              <a:t>E</a:t>
            </a:r>
            <a:r>
              <a:rPr lang="en-US" sz="1600" i="1" dirty="0" err="1" smtClean="0">
                <a:ea typeface="ＭＳ Ｐゴシック" charset="-128"/>
                <a:cs typeface="ＭＳ Ｐゴシック" charset="-128"/>
              </a:rPr>
              <a:t>ncyclopædia</a:t>
            </a:r>
            <a:r>
              <a:rPr lang="en-US" sz="1600" i="1" dirty="0" smtClean="0">
                <a:ea typeface="ＭＳ Ｐゴシック" charset="-128"/>
                <a:cs typeface="ＭＳ Ｐゴシック" charset="-128"/>
              </a:rPr>
              <a:t> Britannica Online</a:t>
            </a:r>
            <a:r>
              <a:rPr lang="en-US" sz="1600" dirty="0" smtClean="0">
                <a:ea typeface="ＭＳ Ｐゴシック" charset="-128"/>
                <a:cs typeface="ＭＳ Ｐゴシック" charset="-128"/>
              </a:rPr>
              <a:t>.  Web. 13 Jun. 2011</a:t>
            </a:r>
            <a:endParaRPr lang="en-US" sz="1600" dirty="0" smtClean="0">
              <a:ea typeface="ＭＳ Ｐゴシック" pitchFamily="34" charset="-128"/>
            </a:endParaRPr>
          </a:p>
          <a:p>
            <a:pPr>
              <a:buFont typeface="Arial" pitchFamily="34" charset="0"/>
              <a:buChar char="•"/>
            </a:pPr>
            <a:endParaRPr lang="en-US" sz="16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Data in Real Life: A DMP Example</a:t>
            </a:r>
          </a:p>
        </p:txBody>
      </p:sp>
      <p:pic>
        <p:nvPicPr>
          <p:cNvPr id="4" name="Picture 3" descr="C5M.jpg"/>
          <p:cNvPicPr>
            <a:picLocks noChangeAspect="1"/>
          </p:cNvPicPr>
          <p:nvPr/>
        </p:nvPicPr>
        <p:blipFill>
          <a:blip r:embed="rId3"/>
          <a:srcRect/>
          <a:stretch>
            <a:fillRect/>
          </a:stretch>
        </p:blipFill>
        <p:spPr bwMode="auto">
          <a:xfrm>
            <a:off x="6558452" y="1666220"/>
            <a:ext cx="2157450" cy="1671592"/>
          </a:xfrm>
          <a:prstGeom prst="rect">
            <a:avLst/>
          </a:prstGeom>
          <a:noFill/>
          <a:ln w="9525">
            <a:noFill/>
            <a:miter lim="800000"/>
            <a:headEnd/>
            <a:tailEnd/>
          </a:ln>
        </p:spPr>
      </p:pic>
      <p:sp>
        <p:nvSpPr>
          <p:cNvPr id="5" name="TextBox 4"/>
          <p:cNvSpPr txBox="1"/>
          <p:nvPr/>
        </p:nvSpPr>
        <p:spPr>
          <a:xfrm rot="16200000">
            <a:off x="7936250" y="2320673"/>
            <a:ext cx="1843087" cy="369332"/>
          </a:xfrm>
          <a:prstGeom prst="rect">
            <a:avLst/>
          </a:prstGeom>
          <a:noFill/>
        </p:spPr>
        <p:txBody>
          <a:bodyPr wrap="square" rtlCol="0">
            <a:spAutoFit/>
          </a:bodyPr>
          <a:lstStyle/>
          <a:p>
            <a:r>
              <a:rPr lang="en-US" sz="900" dirty="0">
                <a:solidFill>
                  <a:schemeClr val="bg1">
                    <a:lumMod val="75000"/>
                  </a:schemeClr>
                </a:solidFill>
                <a:latin typeface="Arial" pitchFamily="34" charset="0"/>
                <a:cs typeface="Arial" pitchFamily="34" charset="0"/>
              </a:rPr>
              <a:t>Photo by C. </a:t>
            </a:r>
            <a:r>
              <a:rPr lang="en-US" sz="900" dirty="0" err="1">
                <a:solidFill>
                  <a:schemeClr val="bg1">
                    <a:lumMod val="75000"/>
                  </a:schemeClr>
                </a:solidFill>
                <a:latin typeface="Arial" pitchFamily="34" charset="0"/>
                <a:cs typeface="Arial" pitchFamily="34" charset="0"/>
              </a:rPr>
              <a:t>Strasser</a:t>
            </a:r>
            <a:r>
              <a:rPr lang="en-US" sz="900" dirty="0">
                <a:solidFill>
                  <a:schemeClr val="bg1">
                    <a:lumMod val="75000"/>
                  </a:schemeClr>
                </a:solidFill>
                <a:latin typeface="Arial" pitchFamily="34" charset="0"/>
                <a:cs typeface="Arial" pitchFamily="34" charset="0"/>
              </a:rPr>
              <a:t>; all rights reserved</a:t>
            </a: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None/>
            </a:pPr>
            <a:r>
              <a:rPr lang="en-US" sz="1800" b="1" dirty="0" smtClean="0">
                <a:ea typeface="ＭＳ Ｐゴシック" charset="-128"/>
                <a:cs typeface="ＭＳ Ｐゴシック" charset="-128"/>
              </a:rPr>
              <a:t>1.  Information about data</a:t>
            </a:r>
            <a:endParaRPr lang="en-US" sz="1800" dirty="0" smtClean="0">
              <a:ea typeface="ＭＳ Ｐゴシック" charset="-128"/>
              <a:cs typeface="ＭＳ Ｐゴシック" charset="-128"/>
            </a:endParaRPr>
          </a:p>
          <a:p>
            <a:pPr>
              <a:buNone/>
            </a:pPr>
            <a:r>
              <a:rPr lang="en-US" sz="1800" dirty="0" smtClean="0">
                <a:ea typeface="ＭＳ Ｐゴシック" charset="-128"/>
                <a:cs typeface="ＭＳ Ｐゴシック" charset="-128"/>
              </a:rPr>
              <a:t> 	Every two days, we will subsample </a:t>
            </a:r>
            <a:r>
              <a:rPr lang="en-US" sz="1800" i="1" dirty="0" smtClean="0">
                <a:ea typeface="ＭＳ Ｐゴシック" charset="-128"/>
                <a:cs typeface="ＭＳ Ｐゴシック" charset="-128"/>
              </a:rPr>
              <a:t>E. </a:t>
            </a:r>
            <a:r>
              <a:rPr lang="en-US" sz="1800" i="1" dirty="0" err="1" smtClean="0">
                <a:ea typeface="ＭＳ Ｐゴシック" charset="-128"/>
                <a:cs typeface="ＭＳ Ｐゴシック" charset="-128"/>
              </a:rPr>
              <a:t>affinis</a:t>
            </a:r>
            <a:r>
              <a:rPr lang="en-US" sz="1800" dirty="0" smtClean="0">
                <a:ea typeface="ＭＳ Ｐゴシック" charset="-128"/>
                <a:cs typeface="ＭＳ Ｐゴシック" charset="-128"/>
              </a:rPr>
              <a:t> populations growing at our treatment conditions.  We will use a microscope to identify the stage and sex of the </a:t>
            </a:r>
            <a:r>
              <a:rPr lang="en-US" sz="1800" dirty="0" err="1" smtClean="0">
                <a:ea typeface="ＭＳ Ｐゴシック" charset="-128"/>
                <a:cs typeface="ＭＳ Ｐゴシック" charset="-128"/>
              </a:rPr>
              <a:t>subsampled</a:t>
            </a:r>
            <a:r>
              <a:rPr lang="en-US" sz="1800" dirty="0" smtClean="0">
                <a:ea typeface="ＭＳ Ｐゴシック" charset="-128"/>
                <a:cs typeface="ＭＳ Ｐゴシック" charset="-128"/>
              </a:rPr>
              <a:t> individuals.  We will document the information first in a laboratory notebook, then copy the data into an Excel spreadsheet. For quality control, values will be entered separately by two different people to ensure accuracy.  The Excel spreadsheet will be saved as a comma-separated value (.</a:t>
            </a:r>
            <a:r>
              <a:rPr lang="en-US" sz="1800" dirty="0" err="1" smtClean="0">
                <a:ea typeface="ＭＳ Ｐゴシック" charset="-128"/>
                <a:cs typeface="ＭＳ Ｐゴシック" charset="-128"/>
              </a:rPr>
              <a:t>csv</a:t>
            </a:r>
            <a:r>
              <a:rPr lang="en-US" sz="1800" dirty="0" smtClean="0">
                <a:ea typeface="ＭＳ Ｐゴシック" charset="-128"/>
                <a:cs typeface="ＭＳ Ｐゴシック" charset="-128"/>
              </a:rPr>
              <a:t>) file daily and backed up to a server. After all data are collected, the Excel spreadsheet will be saved as a .</a:t>
            </a:r>
            <a:r>
              <a:rPr lang="en-US" sz="1800" dirty="0" err="1" smtClean="0">
                <a:ea typeface="ＭＳ Ｐゴシック" charset="-128"/>
                <a:cs typeface="ＭＳ Ｐゴシック" charset="-128"/>
              </a:rPr>
              <a:t>csv</a:t>
            </a:r>
            <a:r>
              <a:rPr lang="en-US" sz="1800" dirty="0" smtClean="0">
                <a:ea typeface="ＭＳ Ｐゴシック" charset="-128"/>
                <a:cs typeface="ＭＳ Ｐゴシック" charset="-128"/>
              </a:rPr>
              <a:t> file and imported into the program R for statistical analysis. </a:t>
            </a:r>
            <a:r>
              <a:rPr lang="en-US" sz="1800" dirty="0" err="1" smtClean="0">
                <a:ea typeface="ＭＳ Ｐゴシック" charset="-128"/>
                <a:cs typeface="ＭＳ Ｐゴシック" charset="-128"/>
              </a:rPr>
              <a:t>Strasser</a:t>
            </a:r>
            <a:r>
              <a:rPr lang="en-US" sz="1800" dirty="0" smtClean="0">
                <a:ea typeface="ＭＳ Ｐゴシック" charset="-128"/>
                <a:cs typeface="ＭＳ Ｐゴシック" charset="-128"/>
              </a:rPr>
              <a:t> will be responsible for all data management during and after data collection.</a:t>
            </a:r>
          </a:p>
          <a:p>
            <a:pPr>
              <a:buNone/>
            </a:pPr>
            <a:r>
              <a:rPr lang="en-US" sz="1800" dirty="0" smtClean="0">
                <a:ea typeface="ＭＳ Ｐゴシック" charset="-128"/>
                <a:cs typeface="ＭＳ Ｐゴシック" charset="-128"/>
              </a:rPr>
              <a:t> 	Our short-term data storage plan, which will be used during the experiment, will be to save copies of 1) the .txt metadata file and 2) the Excel spreadsheet as .</a:t>
            </a:r>
            <a:r>
              <a:rPr lang="en-US" sz="1800" dirty="0" err="1" smtClean="0">
                <a:ea typeface="ＭＳ Ｐゴシック" charset="-128"/>
                <a:cs typeface="ＭＳ Ｐゴシック" charset="-128"/>
              </a:rPr>
              <a:t>csv</a:t>
            </a:r>
            <a:r>
              <a:rPr lang="en-US" sz="1800" dirty="0" smtClean="0">
                <a:ea typeface="ＭＳ Ｐゴシック" charset="-128"/>
                <a:cs typeface="ＭＳ Ｐゴシック" charset="-128"/>
              </a:rPr>
              <a:t> files to an external drive, and to take the external drive off site nightly.  We will use the Subversion version control system to update our data and metadata files daily on the University of Alberta Mathematics Department server. We will also have the laboratory notebook as a hard copy backup.</a:t>
            </a:r>
          </a:p>
          <a:p>
            <a:pPr>
              <a:buClr>
                <a:srgbClr val="177F8A"/>
              </a:buClr>
              <a:buSzPct val="100000"/>
              <a:buNone/>
            </a:pPr>
            <a:endParaRPr lang="en-US" sz="1800" dirty="0" smtClean="0">
              <a:ea typeface="ＭＳ Ｐゴシック" pitchFamily="34" charset="-128"/>
            </a:endParaRPr>
          </a:p>
          <a:p>
            <a:pPr>
              <a:buFont typeface="Arial" pitchFamily="34" charset="0"/>
              <a:buChar char="•"/>
            </a:pPr>
            <a:endParaRPr lang="en-US" sz="18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Data in Real Life: A DMP Example</a:t>
            </a:r>
          </a:p>
        </p:txBody>
      </p:sp>
      <p:sp>
        <p:nvSpPr>
          <p:cNvPr id="4" name="Rectangle 3"/>
          <p:cNvSpPr>
            <a:spLocks noChangeArrowheads="1"/>
          </p:cNvSpPr>
          <p:nvPr/>
        </p:nvSpPr>
        <p:spPr bwMode="auto">
          <a:xfrm>
            <a:off x="599090" y="1159092"/>
            <a:ext cx="7993117" cy="4926397"/>
          </a:xfrm>
          <a:prstGeom prst="rect">
            <a:avLst/>
          </a:prstGeom>
          <a:noFill/>
          <a:ln w="9525">
            <a:solidFill>
              <a:srgbClr val="3973A5"/>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cs typeface="+mn-cs"/>
            </a:endParaRP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None/>
            </a:pPr>
            <a:r>
              <a:rPr lang="en-US" sz="1800" b="1" dirty="0" smtClean="0">
                <a:ea typeface="ＭＳ Ｐゴシック" charset="-128"/>
                <a:cs typeface="ＭＳ Ｐゴシック" charset="-128"/>
              </a:rPr>
              <a:t>2.  Metadata format &amp; content</a:t>
            </a:r>
            <a:endParaRPr lang="en-US" sz="1800" dirty="0" smtClean="0">
              <a:ea typeface="ＭＳ Ｐゴシック" charset="-128"/>
              <a:cs typeface="ＭＳ Ｐゴシック" charset="-128"/>
            </a:endParaRPr>
          </a:p>
          <a:p>
            <a:pPr>
              <a:buNone/>
            </a:pPr>
            <a:r>
              <a:rPr lang="en-US" sz="1800" dirty="0" smtClean="0">
                <a:ea typeface="ＭＳ Ｐゴシック" charset="-128"/>
                <a:cs typeface="ＭＳ Ｐゴシック" charset="-128"/>
              </a:rPr>
              <a:t>	We will first document our metadata by taking careful notes in the laboratory notebook that refer to specific data files and describe all columns, units, abbreviations, and missing value identifiers.  These notes will be transcribed into a .txt document that will be stored with the data file.  After all of the data are collected, we will then use EML (Ecological Metadata Language) to digitize our metadata. EML is on of the accepted formats used in Ecology, and works well for the type of data we will be producing. We will create these metadata using </a:t>
            </a:r>
            <a:r>
              <a:rPr lang="en-US" sz="1800" dirty="0" err="1" smtClean="0">
                <a:ea typeface="ＭＳ Ｐゴシック" charset="-128"/>
                <a:cs typeface="ＭＳ Ｐゴシック" charset="-128"/>
              </a:rPr>
              <a:t>Morpho</a:t>
            </a:r>
            <a:r>
              <a:rPr lang="en-US" sz="1800" dirty="0" smtClean="0">
                <a:ea typeface="ＭＳ Ｐゴシック" charset="-128"/>
                <a:cs typeface="ＭＳ Ｐゴシック" charset="-128"/>
              </a:rPr>
              <a:t> software, available through the Knowledge Network for </a:t>
            </a:r>
            <a:r>
              <a:rPr lang="en-US" sz="1800" dirty="0" err="1" smtClean="0">
                <a:ea typeface="ＭＳ Ｐゴシック" charset="-128"/>
                <a:cs typeface="ＭＳ Ｐゴシック" charset="-128"/>
              </a:rPr>
              <a:t>Biocomplexity</a:t>
            </a:r>
            <a:r>
              <a:rPr lang="en-US" sz="1800" dirty="0" smtClean="0">
                <a:ea typeface="ＭＳ Ｐゴシック" charset="-128"/>
                <a:cs typeface="ＭＳ Ｐゴシック" charset="-128"/>
              </a:rPr>
              <a:t> (KNB). The documentation and metadata will describe the data files and the context of the measurements.</a:t>
            </a:r>
          </a:p>
          <a:p>
            <a:pPr>
              <a:buClr>
                <a:srgbClr val="177F8A"/>
              </a:buClr>
              <a:buSzPct val="100000"/>
              <a:buNone/>
            </a:pPr>
            <a:endParaRPr lang="en-US" sz="1800" dirty="0" smtClean="0">
              <a:ea typeface="ＭＳ Ｐゴシック" pitchFamily="34" charset="-128"/>
            </a:endParaRPr>
          </a:p>
          <a:p>
            <a:pPr>
              <a:buFont typeface="Arial" pitchFamily="34" charset="0"/>
              <a:buChar char="•"/>
            </a:pPr>
            <a:endParaRPr lang="en-US" sz="18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Data in Real Life: A DMP Example</a:t>
            </a:r>
          </a:p>
        </p:txBody>
      </p:sp>
      <p:sp>
        <p:nvSpPr>
          <p:cNvPr id="4" name="Rectangle 3"/>
          <p:cNvSpPr>
            <a:spLocks noChangeArrowheads="1"/>
          </p:cNvSpPr>
          <p:nvPr/>
        </p:nvSpPr>
        <p:spPr bwMode="auto">
          <a:xfrm>
            <a:off x="599090" y="1159092"/>
            <a:ext cx="7993117" cy="4926397"/>
          </a:xfrm>
          <a:prstGeom prst="rect">
            <a:avLst/>
          </a:prstGeom>
          <a:noFill/>
          <a:ln w="9525">
            <a:solidFill>
              <a:srgbClr val="3973A5"/>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cs typeface="+mn-cs"/>
            </a:endParaRPr>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None/>
            </a:pPr>
            <a:r>
              <a:rPr lang="en-US" sz="1800" b="1" dirty="0" smtClean="0">
                <a:ea typeface="ＭＳ Ｐゴシック" charset="-128"/>
                <a:cs typeface="ＭＳ Ｐゴシック" charset="-128"/>
              </a:rPr>
              <a:t>3.  Policies for access, sharing &amp; reuse</a:t>
            </a:r>
            <a:endParaRPr lang="en-US" sz="1800" dirty="0" smtClean="0">
              <a:ea typeface="ＭＳ Ｐゴシック" charset="-128"/>
              <a:cs typeface="ＭＳ Ｐゴシック" charset="-128"/>
            </a:endParaRPr>
          </a:p>
          <a:p>
            <a:pPr>
              <a:buNone/>
            </a:pPr>
            <a:r>
              <a:rPr lang="en-US" sz="1800" dirty="0" smtClean="0">
                <a:ea typeface="ＭＳ Ｐゴシック" charset="-128"/>
                <a:cs typeface="ＭＳ Ｐゴシック" charset="-128"/>
              </a:rPr>
              <a:t>	We are required to share our data with the CAISN network after all data have been collected and metadata have been generated. This should be no more than 6 months after the experiments are completed.  In order to gain access to CAISN data, interested parties must contact the CAISN data manager (data@caisn.ca) or the authors and explain their intended use.   Data requests will be approved by the authors after review of the proposed use.  </a:t>
            </a:r>
          </a:p>
          <a:p>
            <a:pPr>
              <a:buNone/>
            </a:pPr>
            <a:r>
              <a:rPr lang="en-US" sz="1800" dirty="0" smtClean="0">
                <a:ea typeface="ＭＳ Ｐゴシック" charset="-128"/>
                <a:cs typeface="ＭＳ Ｐゴシック" charset="-128"/>
              </a:rPr>
              <a:t>	The authors will retain rights to the data until the resulting publication is produced, within two years of data production.  After publication (or after two years, whichever is first), the authors will open data to public use.  After publication, we will submit our data to the KNB, allowing discovery and use by the wider scientific community. Interested parties will be able to download the data directly from KNB without contacting the authors, but will still be required to give credit to the authors for the data used by citing a KNB accession number either in the publication text or in the references list.</a:t>
            </a:r>
          </a:p>
          <a:p>
            <a:pPr>
              <a:buClr>
                <a:srgbClr val="177F8A"/>
              </a:buClr>
              <a:buSzPct val="100000"/>
              <a:buNone/>
            </a:pPr>
            <a:endParaRPr lang="en-US" sz="1800" dirty="0" smtClean="0">
              <a:ea typeface="ＭＳ Ｐゴシック" pitchFamily="34" charset="-128"/>
            </a:endParaRPr>
          </a:p>
          <a:p>
            <a:pPr>
              <a:buFont typeface="Arial" pitchFamily="34" charset="0"/>
              <a:buChar char="•"/>
            </a:pPr>
            <a:endParaRPr lang="en-US" sz="18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Data in Real Life: A DMP Example</a:t>
            </a:r>
          </a:p>
        </p:txBody>
      </p:sp>
      <p:sp>
        <p:nvSpPr>
          <p:cNvPr id="4" name="Rectangle 3"/>
          <p:cNvSpPr>
            <a:spLocks noChangeArrowheads="1"/>
          </p:cNvSpPr>
          <p:nvPr/>
        </p:nvSpPr>
        <p:spPr bwMode="auto">
          <a:xfrm>
            <a:off x="599090" y="1159092"/>
            <a:ext cx="7993117" cy="4926397"/>
          </a:xfrm>
          <a:prstGeom prst="rect">
            <a:avLst/>
          </a:prstGeom>
          <a:noFill/>
          <a:ln w="9525">
            <a:solidFill>
              <a:srgbClr val="3973A5"/>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cs typeface="+mn-cs"/>
            </a:endParaRPr>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None/>
            </a:pPr>
            <a:r>
              <a:rPr lang="en-US" sz="1800" b="1" dirty="0" smtClean="0">
                <a:ea typeface="ＭＳ Ｐゴシック" charset="-128"/>
                <a:cs typeface="ＭＳ Ｐゴシック" charset="-128"/>
              </a:rPr>
              <a:t>4. </a:t>
            </a:r>
            <a:r>
              <a:rPr lang="en-US" sz="1800" dirty="0" smtClean="0">
                <a:ea typeface="ＭＳ Ｐゴシック" charset="-128"/>
                <a:cs typeface="ＭＳ Ｐゴシック" charset="-128"/>
              </a:rPr>
              <a:t>	</a:t>
            </a:r>
            <a:r>
              <a:rPr lang="en-US" sz="1800" b="1" dirty="0" smtClean="0">
                <a:ea typeface="ＭＳ Ｐゴシック" charset="-128"/>
                <a:cs typeface="ＭＳ Ｐゴシック" charset="-128"/>
              </a:rPr>
              <a:t>Long-term storage and data management</a:t>
            </a:r>
            <a:endParaRPr lang="en-US" sz="1800" dirty="0" smtClean="0">
              <a:ea typeface="ＭＳ Ｐゴシック" charset="-128"/>
              <a:cs typeface="ＭＳ Ｐゴシック" charset="-128"/>
            </a:endParaRPr>
          </a:p>
          <a:p>
            <a:pPr>
              <a:buNone/>
            </a:pPr>
            <a:r>
              <a:rPr lang="en-US" sz="1800" dirty="0" smtClean="0">
                <a:ea typeface="ＭＳ Ｐゴシック" charset="-128"/>
                <a:cs typeface="ＭＳ Ｐゴシック" charset="-128"/>
              </a:rPr>
              <a:t>	The data set will be submitted to KNB for long-term preservation and storage.  The authors will submit metadata in EML format along with the data to facilitate its reuse. </a:t>
            </a:r>
            <a:r>
              <a:rPr lang="en-US" sz="1800" dirty="0" err="1" smtClean="0">
                <a:ea typeface="ＭＳ Ｐゴシック" charset="-128"/>
                <a:cs typeface="ＭＳ Ｐゴシック" charset="-128"/>
              </a:rPr>
              <a:t>Strasser</a:t>
            </a:r>
            <a:r>
              <a:rPr lang="en-US" sz="1800" dirty="0" smtClean="0">
                <a:ea typeface="ＭＳ Ｐゴシック" charset="-128"/>
                <a:cs typeface="ＭＳ Ｐゴシック" charset="-128"/>
              </a:rPr>
              <a:t> will be responsible for updating metadata and data author contact information in the KNB.   </a:t>
            </a:r>
          </a:p>
          <a:p>
            <a:pPr>
              <a:buNone/>
            </a:pPr>
            <a:endParaRPr lang="en-US" sz="1800" dirty="0" smtClean="0">
              <a:ea typeface="ＭＳ Ｐゴシック" charset="-128"/>
              <a:cs typeface="ＭＳ Ｐゴシック" charset="-128"/>
            </a:endParaRPr>
          </a:p>
          <a:p>
            <a:pPr>
              <a:buNone/>
            </a:pPr>
            <a:r>
              <a:rPr lang="en-US" sz="1800" b="1" dirty="0" smtClean="0">
                <a:ea typeface="ＭＳ Ｐゴシック" charset="-128"/>
                <a:cs typeface="ＭＳ Ｐゴシック" charset="-128"/>
              </a:rPr>
              <a:t>5.  Budget</a:t>
            </a:r>
            <a:r>
              <a:rPr lang="en-US" sz="1800" dirty="0" smtClean="0">
                <a:ea typeface="ＭＳ Ｐゴシック" charset="-128"/>
                <a:cs typeface="ＭＳ Ｐゴシック" charset="-128"/>
              </a:rPr>
              <a:t> </a:t>
            </a:r>
          </a:p>
          <a:p>
            <a:pPr>
              <a:buNone/>
            </a:pPr>
            <a:r>
              <a:rPr lang="en-US" sz="1800" dirty="0" smtClean="0">
                <a:ea typeface="ＭＳ Ｐゴシック" charset="-128"/>
                <a:cs typeface="ＭＳ Ｐゴシック" charset="-128"/>
              </a:rPr>
              <a:t>	A tablet computer will be used for data collection in the field, which will cost approximately $500.  Data documentation and preparation for reuse and storage will require approximately one month of salary for one technician. The technician will be responsible for data entry, quality control and assurance, and metadata generation. These costs are included in the budget in lines 12-16.</a:t>
            </a:r>
          </a:p>
          <a:p>
            <a:pPr>
              <a:buClr>
                <a:srgbClr val="177F8A"/>
              </a:buClr>
              <a:buSzPct val="100000"/>
              <a:buNone/>
            </a:pPr>
            <a:endParaRPr lang="en-US" sz="1800" dirty="0" smtClean="0">
              <a:ea typeface="ＭＳ Ｐゴシック" pitchFamily="34" charset="-128"/>
            </a:endParaRPr>
          </a:p>
          <a:p>
            <a:pPr>
              <a:buFont typeface="Arial" pitchFamily="34" charset="0"/>
              <a:buChar char="•"/>
            </a:pPr>
            <a:endParaRPr lang="en-US" sz="18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Data in Real Life: A DMP Example</a:t>
            </a:r>
          </a:p>
        </p:txBody>
      </p:sp>
      <p:sp>
        <p:nvSpPr>
          <p:cNvPr id="4" name="Rectangle 3"/>
          <p:cNvSpPr>
            <a:spLocks noChangeArrowheads="1"/>
          </p:cNvSpPr>
          <p:nvPr/>
        </p:nvSpPr>
        <p:spPr bwMode="auto">
          <a:xfrm>
            <a:off x="599090" y="1159092"/>
            <a:ext cx="7993117" cy="4926397"/>
          </a:xfrm>
          <a:prstGeom prst="rect">
            <a:avLst/>
          </a:prstGeom>
          <a:noFill/>
          <a:ln w="9525">
            <a:solidFill>
              <a:srgbClr val="3973A5"/>
            </a:solidFill>
            <a:miter lim="800000"/>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cs typeface="+mn-cs"/>
            </a:endParaRPr>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0" indent="0">
              <a:buNone/>
            </a:pPr>
            <a:r>
              <a:rPr lang="en-US" dirty="0" smtClean="0"/>
              <a:t>DMPs are an important part of the data life cycle. They save time and effort in the long run, and ensure that data are relevant and useful for others.</a:t>
            </a:r>
          </a:p>
          <a:p>
            <a:pPr marL="0" indent="0">
              <a:buNone/>
            </a:pPr>
            <a:r>
              <a:rPr lang="en-US" dirty="0" smtClean="0"/>
              <a:t>Funding agencies are beginning to require DMPs</a:t>
            </a:r>
          </a:p>
          <a:p>
            <a:pPr marL="0" indent="0">
              <a:buNone/>
            </a:pPr>
            <a:endParaRPr lang="en-US" b="1" dirty="0" smtClean="0"/>
          </a:p>
          <a:p>
            <a:pPr marL="0" indent="0">
              <a:buNone/>
            </a:pPr>
            <a:r>
              <a:rPr lang="en-US" dirty="0" smtClean="0"/>
              <a:t>Major components of a DMP:</a:t>
            </a:r>
          </a:p>
          <a:p>
            <a:pPr marL="270000" indent="457200">
              <a:buClr>
                <a:schemeClr val="accent1">
                  <a:lumMod val="75000"/>
                </a:schemeClr>
              </a:buClr>
              <a:buSzPct val="100000"/>
              <a:buFont typeface="+mj-lt"/>
              <a:buAutoNum type="arabicPeriod"/>
            </a:pPr>
            <a:r>
              <a:rPr lang="en-US" sz="2000" dirty="0" smtClean="0"/>
              <a:t>Information about data &amp; data format</a:t>
            </a:r>
          </a:p>
          <a:p>
            <a:pPr marL="270000" indent="457200">
              <a:buClr>
                <a:schemeClr val="accent1">
                  <a:lumMod val="75000"/>
                </a:schemeClr>
              </a:buClr>
              <a:buSzPct val="100000"/>
              <a:buFont typeface="+mj-lt"/>
              <a:buAutoNum type="arabicPeriod"/>
            </a:pPr>
            <a:r>
              <a:rPr lang="en-US" sz="2000" dirty="0" smtClean="0"/>
              <a:t>Metadata content and format</a:t>
            </a:r>
          </a:p>
          <a:p>
            <a:pPr marL="270000" indent="457200">
              <a:buClr>
                <a:schemeClr val="accent1">
                  <a:lumMod val="75000"/>
                </a:schemeClr>
              </a:buClr>
              <a:buSzPct val="100000"/>
              <a:buFont typeface="+mj-lt"/>
              <a:buAutoNum type="arabicPeriod"/>
            </a:pPr>
            <a:r>
              <a:rPr lang="en-US" sz="2000" dirty="0" smtClean="0"/>
              <a:t>Policies for access, sharing and re-use</a:t>
            </a:r>
          </a:p>
          <a:p>
            <a:pPr marL="270000" indent="457200">
              <a:buClr>
                <a:schemeClr val="accent1">
                  <a:lumMod val="75000"/>
                </a:schemeClr>
              </a:buClr>
              <a:buSzPct val="100000"/>
              <a:buFont typeface="+mj-lt"/>
              <a:buAutoNum type="arabicPeriod"/>
            </a:pPr>
            <a:r>
              <a:rPr lang="en-US" sz="2000" dirty="0" smtClean="0"/>
              <a:t>Long-term storage and data management</a:t>
            </a:r>
          </a:p>
          <a:p>
            <a:pPr marL="270000" indent="457200">
              <a:buClr>
                <a:schemeClr val="accent1">
                  <a:lumMod val="75000"/>
                </a:schemeClr>
              </a:buClr>
              <a:buSzPct val="100000"/>
              <a:buFont typeface="+mj-lt"/>
              <a:buAutoNum type="arabicPeriod"/>
            </a:pPr>
            <a:r>
              <a:rPr lang="en-US" sz="2000" dirty="0" smtClean="0"/>
              <a:t>Budget</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Summary</a:t>
            </a:r>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566928" indent="-457200">
              <a:buClr>
                <a:schemeClr val="accent1">
                  <a:lumMod val="75000"/>
                </a:schemeClr>
              </a:buClr>
              <a:buSzPct val="100000"/>
              <a:buFont typeface="+mj-lt"/>
              <a:buAutoNum type="arabicPeriod"/>
            </a:pPr>
            <a:r>
              <a:rPr lang="en-US" sz="2000" dirty="0" smtClean="0">
                <a:ea typeface="ＭＳ Ｐゴシック" pitchFamily="34" charset="-128"/>
              </a:rPr>
              <a:t>University of Virginia Library  </a:t>
            </a:r>
            <a:r>
              <a:rPr lang="en-US" sz="2000" dirty="0" smtClean="0">
                <a:ea typeface="ＭＳ Ｐゴシック" pitchFamily="34" charset="-128"/>
                <a:hlinkClick r:id="rId3"/>
              </a:rPr>
              <a:t>http://www2.lib.virginia.edu/brown/data/plan.html</a:t>
            </a:r>
            <a:endParaRPr lang="en-US" sz="2000" dirty="0" smtClean="0">
              <a:ea typeface="ＭＳ Ｐゴシック" pitchFamily="34" charset="-128"/>
            </a:endParaRPr>
          </a:p>
          <a:p>
            <a:pPr marL="566928" indent="-457200">
              <a:buClr>
                <a:schemeClr val="accent1">
                  <a:lumMod val="75000"/>
                </a:schemeClr>
              </a:buClr>
              <a:buSzPct val="100000"/>
              <a:buFont typeface="+mj-lt"/>
              <a:buAutoNum type="arabicPeriod"/>
            </a:pPr>
            <a:r>
              <a:rPr lang="en-US" sz="2000" dirty="0" smtClean="0">
                <a:ea typeface="ＭＳ Ｐゴシック" pitchFamily="34" charset="-128"/>
              </a:rPr>
              <a:t>Digital Curation Centre </a:t>
            </a:r>
            <a:r>
              <a:rPr lang="en-US" sz="2000" dirty="0" smtClean="0">
                <a:ea typeface="ＭＳ Ｐゴシック" pitchFamily="34" charset="-128"/>
              </a:rPr>
              <a:t/>
            </a:r>
            <a:br>
              <a:rPr lang="en-US" sz="2000" dirty="0" smtClean="0">
                <a:ea typeface="ＭＳ Ｐゴシック" pitchFamily="34" charset="-128"/>
              </a:rPr>
            </a:br>
            <a:r>
              <a:rPr lang="en-US" sz="2000" dirty="0" smtClean="0">
                <a:ea typeface="ＭＳ Ｐゴシック" pitchFamily="34" charset="-128"/>
                <a:hlinkClick r:id="rId4"/>
              </a:rPr>
              <a:t>http</a:t>
            </a:r>
            <a:r>
              <a:rPr lang="en-US" sz="2000" dirty="0" smtClean="0">
                <a:ea typeface="ＭＳ Ｐゴシック" pitchFamily="34" charset="-128"/>
                <a:hlinkClick r:id="rId4"/>
              </a:rPr>
              <a:t>://www.dcc.ac.uk/resources/data-management-plans</a:t>
            </a:r>
            <a:r>
              <a:rPr lang="en-US" sz="2000" dirty="0" smtClean="0">
                <a:ea typeface="ＭＳ Ｐゴシック" pitchFamily="34" charset="-128"/>
              </a:rPr>
              <a:t> </a:t>
            </a:r>
          </a:p>
          <a:p>
            <a:pPr marL="566928" indent="-457200">
              <a:buClr>
                <a:schemeClr val="accent1">
                  <a:lumMod val="75000"/>
                </a:schemeClr>
              </a:buClr>
              <a:buSzPct val="100000"/>
              <a:buFont typeface="+mj-lt"/>
              <a:buAutoNum type="arabicPeriod"/>
            </a:pPr>
            <a:r>
              <a:rPr lang="en-US" sz="2000" dirty="0"/>
              <a:t>Oregon State University Library</a:t>
            </a:r>
            <a:br>
              <a:rPr lang="en-US" sz="2000" dirty="0"/>
            </a:br>
            <a:r>
              <a:rPr lang="en-US" sz="2000" dirty="0">
                <a:hlinkClick r:id="rId5"/>
              </a:rPr>
              <a:t>http://guides.library.oregonstate.edu/dmp/policies</a:t>
            </a:r>
            <a:endParaRPr lang="en-US" sz="2000" dirty="0"/>
          </a:p>
          <a:p>
            <a:pPr marL="566928" indent="-457200">
              <a:buClr>
                <a:schemeClr val="accent1">
                  <a:lumMod val="75000"/>
                </a:schemeClr>
              </a:buClr>
              <a:buSzPct val="100000"/>
              <a:buFont typeface="+mj-lt"/>
              <a:buAutoNum type="arabicPeriod"/>
            </a:pPr>
            <a:r>
              <a:rPr lang="en-US" sz="2000" dirty="0" smtClean="0">
                <a:ea typeface="ＭＳ Ｐゴシック" pitchFamily="34" charset="-128"/>
              </a:rPr>
              <a:t>NSF </a:t>
            </a:r>
            <a:r>
              <a:rPr lang="en-US" sz="2000" dirty="0" smtClean="0">
                <a:ea typeface="ＭＳ Ｐゴシック" pitchFamily="34" charset="-128"/>
              </a:rPr>
              <a:t>Grant Proposal Guidelines </a:t>
            </a:r>
            <a:r>
              <a:rPr lang="en-US" sz="2000" dirty="0" smtClean="0">
                <a:ea typeface="ＭＳ Ｐゴシック" pitchFamily="34" charset="-128"/>
                <a:hlinkClick r:id="rId6"/>
              </a:rPr>
              <a:t>http://www.nsf.gov/pubs/policydocs/pappguide/nsf11001/gpg_2.jsp#dmp</a:t>
            </a:r>
            <a:r>
              <a:rPr lang="en-US" sz="2000" dirty="0" smtClean="0">
                <a:ea typeface="ＭＳ Ｐゴシック" pitchFamily="34" charset="-128"/>
              </a:rPr>
              <a:t> </a:t>
            </a:r>
          </a:p>
          <a:p>
            <a:pPr marL="566928" indent="-457200">
              <a:buClr>
                <a:schemeClr val="accent1">
                  <a:lumMod val="75000"/>
                </a:schemeClr>
              </a:buClr>
              <a:buSzPct val="100000"/>
              <a:buFont typeface="+mj-lt"/>
              <a:buAutoNum type="arabicPeriod"/>
            </a:pPr>
            <a:r>
              <a:rPr lang="en-US" sz="2000" dirty="0" smtClean="0">
                <a:ea typeface="ＭＳ Ｐゴシック" pitchFamily="34" charset="-128"/>
              </a:rPr>
              <a:t>Inter-University Consortium for Political and Social Research </a:t>
            </a:r>
            <a:r>
              <a:rPr lang="en-US" sz="2000" dirty="0" smtClean="0">
                <a:ea typeface="ＭＳ Ｐゴシック" pitchFamily="34" charset="-128"/>
                <a:hlinkClick r:id="rId7"/>
              </a:rPr>
              <a:t>http://www.icpsr.umich.edu/icpsrweb/ICPSR/dmp/index.jsp</a:t>
            </a:r>
            <a:r>
              <a:rPr lang="en-US" sz="2000" dirty="0" smtClean="0">
                <a:ea typeface="ＭＳ Ｐゴシック" pitchFamily="34" charset="-128"/>
              </a:rPr>
              <a:t> </a:t>
            </a:r>
          </a:p>
          <a:p>
            <a:pPr marL="566928" indent="-457200">
              <a:buClr>
                <a:schemeClr val="accent1">
                  <a:lumMod val="75000"/>
                </a:schemeClr>
              </a:buClr>
              <a:buSzPct val="100000"/>
              <a:buFont typeface="+mj-lt"/>
              <a:buAutoNum type="arabicPeriod"/>
            </a:pPr>
            <a:r>
              <a:rPr lang="en-US" sz="2000" dirty="0" err="1">
                <a:ea typeface="ＭＳ Ｐゴシック" pitchFamily="34" charset="-128"/>
              </a:rPr>
              <a:t>DataONE</a:t>
            </a:r>
            <a:r>
              <a:rPr lang="en-US" sz="2000" dirty="0">
                <a:ea typeface="ＭＳ Ｐゴシック" pitchFamily="34" charset="-128"/>
              </a:rPr>
              <a:t>  </a:t>
            </a:r>
            <a:r>
              <a:rPr lang="en-US" sz="2000" dirty="0">
                <a:hlinkClick r:id="rId8"/>
              </a:rPr>
              <a:t>https://www.dataone.org/data-management-planning</a:t>
            </a:r>
            <a:r>
              <a:rPr lang="en-US" sz="2000" dirty="0"/>
              <a:t> </a:t>
            </a:r>
            <a:endParaRPr lang="en-US" sz="2000" dirty="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Resources</a:t>
            </a: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chemeClr val="accent1">
                  <a:lumMod val="75000"/>
                </a:schemeClr>
              </a:buClr>
              <a:buSzPct val="95000"/>
            </a:pPr>
            <a:r>
              <a:rPr lang="en-US" dirty="0" smtClean="0">
                <a:ea typeface="ＭＳ Ｐゴシック" pitchFamily="34" charset="-128"/>
              </a:rPr>
              <a:t>After completing this lesson, the participant will be able to:</a:t>
            </a:r>
          </a:p>
          <a:p>
            <a:pPr lvl="1">
              <a:buClr>
                <a:schemeClr val="accent1">
                  <a:lumMod val="75000"/>
                </a:schemeClr>
              </a:buClr>
              <a:buFont typeface="Courier New" pitchFamily="49" charset="0"/>
              <a:buChar char="o"/>
            </a:pPr>
            <a:r>
              <a:rPr lang="en-US" dirty="0" smtClean="0">
                <a:ea typeface="ＭＳ Ｐゴシック" pitchFamily="34" charset="-128"/>
              </a:rPr>
              <a:t>Define a DMP</a:t>
            </a:r>
          </a:p>
          <a:p>
            <a:pPr lvl="1">
              <a:buClr>
                <a:schemeClr val="accent1">
                  <a:lumMod val="75000"/>
                </a:schemeClr>
              </a:buClr>
              <a:buFont typeface="Courier New" pitchFamily="49" charset="0"/>
              <a:buChar char="o"/>
            </a:pPr>
            <a:r>
              <a:rPr lang="en-US" dirty="0" smtClean="0">
                <a:ea typeface="ＭＳ Ｐゴシック" pitchFamily="34" charset="-128"/>
              </a:rPr>
              <a:t>Understand the importance of preparing a DMP</a:t>
            </a:r>
          </a:p>
          <a:p>
            <a:pPr lvl="1">
              <a:buClr>
                <a:schemeClr val="accent1">
                  <a:lumMod val="75000"/>
                </a:schemeClr>
              </a:buClr>
              <a:buFont typeface="Courier New" pitchFamily="49" charset="0"/>
              <a:buChar char="o"/>
            </a:pPr>
            <a:r>
              <a:rPr lang="en-US" dirty="0" smtClean="0">
                <a:ea typeface="ＭＳ Ｐゴシック" pitchFamily="34" charset="-128"/>
              </a:rPr>
              <a:t>Identify the key components of a DMP</a:t>
            </a:r>
          </a:p>
          <a:p>
            <a:pPr lvl="1">
              <a:buClr>
                <a:schemeClr val="accent1">
                  <a:lumMod val="75000"/>
                </a:schemeClr>
              </a:buClr>
              <a:buFont typeface="Courier New" pitchFamily="49" charset="0"/>
              <a:buChar char="o"/>
            </a:pPr>
            <a:r>
              <a:rPr lang="en-US" dirty="0" smtClean="0">
                <a:ea typeface="ＭＳ Ｐゴシック" pitchFamily="34" charset="-128"/>
              </a:rPr>
              <a:t>Recognize the DMP elements required for an NSF proposal</a:t>
            </a:r>
            <a:endParaRPr lang="en-US" sz="20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Learning Objectives</a:t>
            </a:r>
          </a:p>
        </p:txBody>
      </p:sp>
      <p:pic>
        <p:nvPicPr>
          <p:cNvPr id="4" name="Picture 2" descr="http://farm7.staticflickr.com/6215/6284181389_36af02b05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2011" y="3737113"/>
            <a:ext cx="3226088" cy="214857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rot="16200000">
            <a:off x="4784679" y="4492598"/>
            <a:ext cx="2676102" cy="230833"/>
          </a:xfrm>
          <a:prstGeom prst="rect">
            <a:avLst/>
          </a:prstGeom>
          <a:noFill/>
        </p:spPr>
        <p:txBody>
          <a:bodyPr wrap="square" rtlCol="0">
            <a:spAutoFit/>
          </a:bodyPr>
          <a:lstStyle/>
          <a:p>
            <a:r>
              <a:rPr lang="en-US" sz="900" dirty="0" smtClean="0">
                <a:solidFill>
                  <a:schemeClr val="bg1">
                    <a:lumMod val="75000"/>
                  </a:schemeClr>
                </a:solidFill>
              </a:rPr>
              <a:t>CC image by cybrarian77 on Flickr</a:t>
            </a:r>
            <a:endParaRPr lang="en-US" sz="900" dirty="0">
              <a:solidFill>
                <a:schemeClr val="bg1">
                  <a:lumMod val="75000"/>
                </a:schemeClr>
              </a:solidFill>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a:xfrm>
            <a:off x="457200" y="321734"/>
            <a:ext cx="8229600" cy="5685558"/>
          </a:xfrm>
        </p:spPr>
        <p:txBody>
          <a:bodyPr/>
          <a:lstStyle/>
          <a:p>
            <a:pPr marL="109728" indent="0">
              <a:buNone/>
            </a:pPr>
            <a:r>
              <a:rPr lang="en-US" dirty="0" smtClean="0"/>
              <a:t>The full slide deck may be downloaded from:</a:t>
            </a:r>
          </a:p>
          <a:p>
            <a:pPr marL="109728" indent="0">
              <a:buNone/>
            </a:pPr>
            <a:r>
              <a:rPr lang="en-US" dirty="0"/>
              <a:t>http://</a:t>
            </a:r>
            <a:r>
              <a:rPr lang="en-US" dirty="0" err="1"/>
              <a:t>www.dataone.org</a:t>
            </a:r>
            <a:r>
              <a:rPr lang="en-US" dirty="0"/>
              <a:t>/education-</a:t>
            </a:r>
            <a:r>
              <a:rPr lang="en-US" dirty="0" smtClean="0"/>
              <a:t>modules</a:t>
            </a:r>
          </a:p>
          <a:p>
            <a:pPr marL="109728" indent="0">
              <a:buNone/>
            </a:pPr>
            <a:endParaRPr lang="en-US" dirty="0"/>
          </a:p>
          <a:p>
            <a:pPr marL="109728" indent="0">
              <a:buNone/>
            </a:pPr>
            <a:r>
              <a:rPr lang="en-US" dirty="0" smtClean="0"/>
              <a:t>Suggested citation:</a:t>
            </a:r>
          </a:p>
          <a:p>
            <a:pPr marL="109728" indent="0">
              <a:buNone/>
            </a:pPr>
            <a:r>
              <a:rPr lang="en-US" dirty="0" err="1" smtClean="0"/>
              <a:t>DataONE</a:t>
            </a:r>
            <a:r>
              <a:rPr lang="en-US" dirty="0" smtClean="0"/>
              <a:t> Education Module:</a:t>
            </a:r>
            <a:r>
              <a:rPr lang="en-US" dirty="0"/>
              <a:t> </a:t>
            </a:r>
            <a:r>
              <a:rPr lang="en-US" smtClean="0"/>
              <a:t>Data Management </a:t>
            </a:r>
            <a:r>
              <a:rPr lang="en-US" dirty="0" smtClean="0"/>
              <a:t>Planning. </a:t>
            </a:r>
            <a:r>
              <a:rPr lang="en-US" dirty="0" err="1"/>
              <a:t>DataONE</a:t>
            </a:r>
            <a:r>
              <a:rPr lang="en-US" dirty="0"/>
              <a:t>. Retrieved </a:t>
            </a:r>
            <a:r>
              <a:rPr lang="en-US" dirty="0" smtClean="0"/>
              <a:t>Nov12</a:t>
            </a:r>
            <a:r>
              <a:rPr lang="en-US" dirty="0"/>
              <a:t>, 2012. </a:t>
            </a:r>
            <a:r>
              <a:rPr lang="en-US" dirty="0" smtClean="0"/>
              <a:t>From http</a:t>
            </a:r>
            <a:r>
              <a:rPr lang="en-US" dirty="0"/>
              <a:t>://www.dataone.org/sites/all/documents/</a:t>
            </a:r>
            <a:r>
              <a:rPr lang="en-US" dirty="0" smtClean="0"/>
              <a:t>L03_DataManagementPlanning.pptx </a:t>
            </a:r>
            <a:endParaRPr lang="en-US" dirty="0"/>
          </a:p>
          <a:p>
            <a:pPr marL="109728" indent="0">
              <a:buNone/>
            </a:pPr>
            <a:endParaRPr lang="en-US" dirty="0" smtClean="0"/>
          </a:p>
          <a:p>
            <a:pPr marL="109728" indent="0">
              <a:buNone/>
            </a:pPr>
            <a:r>
              <a:rPr lang="en-US" dirty="0" smtClean="0"/>
              <a:t>Copyright license information:</a:t>
            </a:r>
          </a:p>
          <a:p>
            <a:pPr marL="1651000" indent="0">
              <a:buNone/>
            </a:pPr>
            <a:r>
              <a:rPr lang="en-US" dirty="0" smtClean="0"/>
              <a:t>No rights reserved; you may enhance and reuse for your own purposes.  We do ask that you provide appropriate citation and attribution to </a:t>
            </a:r>
            <a:r>
              <a:rPr lang="en-US" dirty="0" err="1" smtClean="0"/>
              <a:t>DataONE</a:t>
            </a:r>
            <a:r>
              <a:rPr lang="en-US" dirty="0" smtClean="0"/>
              <a:t>.</a:t>
            </a:r>
          </a:p>
          <a:p>
            <a:pPr marL="109728" indent="0">
              <a:buNone/>
            </a:pPr>
            <a:endParaRPr lang="en-US" dirty="0" smtClean="0"/>
          </a:p>
          <a:p>
            <a:pPr marL="109728" indent="0">
              <a:buNone/>
            </a:pPr>
            <a:endParaRPr lang="en-US" dirty="0"/>
          </a:p>
        </p:txBody>
      </p:sp>
      <p:pic>
        <p:nvPicPr>
          <p:cNvPr id="14" name="Picture 13"/>
          <p:cNvPicPr/>
          <p:nvPr/>
        </p:nvPicPr>
        <p:blipFill rotWithShape="1">
          <a:blip r:embed="rId2">
            <a:extLst>
              <a:ext uri="{28A0092B-C50C-407E-A947-70E740481C1C}">
                <a14:useLocalDpi xmlns:a14="http://schemas.microsoft.com/office/drawing/2010/main" val="0"/>
              </a:ext>
            </a:extLst>
          </a:blip>
          <a:srcRect r="2894"/>
          <a:stretch/>
        </p:blipFill>
        <p:spPr bwMode="auto">
          <a:xfrm>
            <a:off x="660400" y="4521200"/>
            <a:ext cx="1320800" cy="457200"/>
          </a:xfrm>
          <a:prstGeom prst="rect">
            <a:avLst/>
          </a:prstGeom>
          <a:noFill/>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val="2616264339"/>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The Data Life Cycle</a:t>
            </a:r>
          </a:p>
        </p:txBody>
      </p:sp>
      <p:graphicFrame>
        <p:nvGraphicFramePr>
          <p:cNvPr id="4" name="Content Placeholder 8"/>
          <p:cNvGraphicFramePr>
            <a:graphicFrameLocks noChangeAspect="1"/>
          </p:cNvGraphicFramePr>
          <p:nvPr>
            <p:extLst>
              <p:ext uri="{D42A27DB-BD31-4B8C-83A1-F6EECF244321}">
                <p14:modId xmlns:p14="http://schemas.microsoft.com/office/powerpoint/2010/main" val="1287773038"/>
              </p:ext>
            </p:extLst>
          </p:nvPr>
        </p:nvGraphicFramePr>
        <p:xfrm>
          <a:off x="1018795" y="1227132"/>
          <a:ext cx="6877923" cy="5141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Notched Right Arrow 5"/>
          <p:cNvSpPr/>
          <p:nvPr/>
        </p:nvSpPr>
        <p:spPr>
          <a:xfrm rot="16200000">
            <a:off x="3992481" y="2234195"/>
            <a:ext cx="988983" cy="817563"/>
          </a:xfrm>
          <a:prstGeom prst="notchedRightArrow">
            <a:avLst/>
          </a:prstGeom>
          <a:solidFill>
            <a:schemeClr val="accent1"/>
          </a:solidFill>
          <a:ln w="31750">
            <a:solidFill>
              <a:srgbClr val="177F8A"/>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accent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chemeClr val="accent1">
                  <a:lumMod val="75000"/>
                </a:schemeClr>
              </a:buClr>
              <a:buSzPct val="95000"/>
            </a:pPr>
            <a:r>
              <a:rPr lang="en-US" dirty="0" smtClean="0">
                <a:ea typeface="ＭＳ Ｐゴシック" pitchFamily="34" charset="-128"/>
              </a:rPr>
              <a:t>Formal document </a:t>
            </a:r>
          </a:p>
          <a:p>
            <a:pPr>
              <a:buClr>
                <a:schemeClr val="accent1">
                  <a:lumMod val="75000"/>
                </a:schemeClr>
              </a:buClr>
              <a:buSzPct val="95000"/>
            </a:pPr>
            <a:r>
              <a:rPr lang="en-US" dirty="0" smtClean="0">
                <a:ea typeface="ＭＳ Ｐゴシック" pitchFamily="34" charset="-128"/>
              </a:rPr>
              <a:t>Outlines what you will do with your data </a:t>
            </a:r>
            <a:r>
              <a:rPr lang="en-US" b="1" dirty="0" smtClean="0">
                <a:ea typeface="ＭＳ Ｐゴシック" pitchFamily="34" charset="-128"/>
              </a:rPr>
              <a:t>during</a:t>
            </a:r>
            <a:r>
              <a:rPr lang="en-US" dirty="0" smtClean="0">
                <a:ea typeface="ＭＳ Ｐゴシック" pitchFamily="34" charset="-128"/>
              </a:rPr>
              <a:t> and </a:t>
            </a:r>
            <a:r>
              <a:rPr lang="en-US" b="1" dirty="0" smtClean="0">
                <a:ea typeface="ＭＳ Ｐゴシック" pitchFamily="34" charset="-128"/>
              </a:rPr>
              <a:t>after</a:t>
            </a:r>
            <a:r>
              <a:rPr lang="en-US" dirty="0" smtClean="0">
                <a:ea typeface="ＭＳ Ｐゴシック" pitchFamily="34" charset="-128"/>
              </a:rPr>
              <a:t> you complete your research</a:t>
            </a:r>
          </a:p>
          <a:p>
            <a:pPr>
              <a:buClr>
                <a:schemeClr val="accent1">
                  <a:lumMod val="75000"/>
                </a:schemeClr>
              </a:buClr>
              <a:buSzPct val="95000"/>
            </a:pPr>
            <a:r>
              <a:rPr lang="en-US" dirty="0" smtClean="0">
                <a:ea typeface="ＭＳ Ｐゴシック" pitchFamily="34" charset="-128"/>
              </a:rPr>
              <a:t>Ensures your data is safe for the </a:t>
            </a:r>
            <a:r>
              <a:rPr lang="en-US" b="1" dirty="0" smtClean="0">
                <a:ea typeface="ＭＳ Ｐゴシック" pitchFamily="34" charset="-128"/>
              </a:rPr>
              <a:t>present</a:t>
            </a:r>
            <a:r>
              <a:rPr lang="en-US" dirty="0" smtClean="0">
                <a:ea typeface="ＭＳ Ｐゴシック" pitchFamily="34" charset="-128"/>
              </a:rPr>
              <a:t> and the </a:t>
            </a:r>
            <a:r>
              <a:rPr lang="en-US" b="1" dirty="0" smtClean="0">
                <a:ea typeface="ＭＳ Ｐゴシック" pitchFamily="34" charset="-128"/>
              </a:rPr>
              <a:t>future</a:t>
            </a:r>
            <a:endParaRPr lang="en-US" sz="2400" b="1"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What is a Data Management Plan?</a:t>
            </a:r>
          </a:p>
        </p:txBody>
      </p:sp>
      <p:sp>
        <p:nvSpPr>
          <p:cNvPr id="4" name="TextBox 4"/>
          <p:cNvSpPr txBox="1">
            <a:spLocks noChangeArrowheads="1"/>
          </p:cNvSpPr>
          <p:nvPr/>
        </p:nvSpPr>
        <p:spPr bwMode="auto">
          <a:xfrm>
            <a:off x="719138" y="3309938"/>
            <a:ext cx="3602037" cy="307975"/>
          </a:xfrm>
          <a:prstGeom prst="rect">
            <a:avLst/>
          </a:prstGeom>
          <a:noFill/>
          <a:ln w="9525">
            <a:noFill/>
            <a:miter lim="800000"/>
            <a:headEnd/>
            <a:tailEnd/>
          </a:ln>
        </p:spPr>
        <p:txBody>
          <a:bodyPr>
            <a:prstTxWarp prst="textNoShape">
              <a:avLst/>
            </a:prstTxWarp>
            <a:spAutoFit/>
          </a:bodyPr>
          <a:lstStyle/>
          <a:p>
            <a:r>
              <a:rPr lang="en-US" sz="1400" i="1" dirty="0">
                <a:latin typeface="Calibri" charset="0"/>
              </a:rPr>
              <a:t>From University of Virginia Library</a:t>
            </a: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chemeClr val="accent1">
                  <a:lumMod val="75000"/>
                </a:schemeClr>
              </a:buClr>
              <a:buSzPct val="95000"/>
            </a:pPr>
            <a:r>
              <a:rPr lang="en-US" dirty="0" smtClean="0">
                <a:ea typeface="ＭＳ Ｐゴシック" pitchFamily="34" charset="-128"/>
              </a:rPr>
              <a:t>Save time</a:t>
            </a:r>
            <a:endParaRPr lang="en-US" dirty="0">
              <a:ea typeface="ＭＳ Ｐゴシック" pitchFamily="34" charset="-128"/>
            </a:endParaRPr>
          </a:p>
          <a:p>
            <a:pPr lvl="1">
              <a:buClr>
                <a:schemeClr val="accent1">
                  <a:lumMod val="75000"/>
                </a:schemeClr>
              </a:buClr>
              <a:buFont typeface="Courier New" pitchFamily="49" charset="0"/>
              <a:buChar char="o"/>
            </a:pPr>
            <a:r>
              <a:rPr lang="en-US" dirty="0" smtClean="0">
                <a:ea typeface="ＭＳ Ｐゴシック" pitchFamily="34" charset="-128"/>
              </a:rPr>
              <a:t>Less reorganization </a:t>
            </a:r>
            <a:r>
              <a:rPr lang="en-US" dirty="0" smtClean="0">
                <a:ea typeface="ＭＳ Ｐゴシック" pitchFamily="34" charset="-128"/>
              </a:rPr>
              <a:t>later</a:t>
            </a:r>
          </a:p>
          <a:p>
            <a:pPr marL="393192" lvl="1" indent="0">
              <a:buClr>
                <a:schemeClr val="accent1">
                  <a:lumMod val="75000"/>
                </a:schemeClr>
              </a:buClr>
              <a:buNone/>
            </a:pPr>
            <a:endParaRPr lang="en-US" dirty="0" smtClean="0">
              <a:ea typeface="ＭＳ Ｐゴシック" pitchFamily="34" charset="-128"/>
            </a:endParaRPr>
          </a:p>
          <a:p>
            <a:pPr>
              <a:buClr>
                <a:schemeClr val="accent1">
                  <a:lumMod val="75000"/>
                </a:schemeClr>
              </a:buClr>
              <a:buSzPct val="95000"/>
            </a:pPr>
            <a:r>
              <a:rPr lang="en-US" dirty="0" smtClean="0">
                <a:ea typeface="ＭＳ Ｐゴシック" pitchFamily="34" charset="-128"/>
              </a:rPr>
              <a:t>Increase research efficiency</a:t>
            </a:r>
          </a:p>
          <a:p>
            <a:pPr lvl="1">
              <a:buClr>
                <a:schemeClr val="accent1">
                  <a:lumMod val="75000"/>
                </a:schemeClr>
              </a:buClr>
              <a:buFont typeface="Courier New" pitchFamily="49" charset="0"/>
              <a:buChar char="o"/>
            </a:pPr>
            <a:r>
              <a:rPr lang="en-US" dirty="0" smtClean="0">
                <a:ea typeface="ＭＳ Ｐゴシック" pitchFamily="34" charset="-128"/>
              </a:rPr>
              <a:t>Ensures you and others will be able to </a:t>
            </a:r>
          </a:p>
          <a:p>
            <a:pPr marL="393192" lvl="1" indent="0">
              <a:buClr>
                <a:schemeClr val="accent1">
                  <a:lumMod val="75000"/>
                </a:schemeClr>
              </a:buClr>
              <a:buNone/>
            </a:pPr>
            <a:r>
              <a:rPr lang="en-US" dirty="0">
                <a:ea typeface="ＭＳ Ｐゴシック" pitchFamily="34" charset="-128"/>
              </a:rPr>
              <a:t> </a:t>
            </a:r>
            <a:r>
              <a:rPr lang="en-US" dirty="0" smtClean="0">
                <a:ea typeface="ＭＳ Ｐゴシック" pitchFamily="34" charset="-128"/>
              </a:rPr>
              <a:t>   understand and use data in future</a:t>
            </a:r>
            <a:endParaRPr lang="en-US" sz="20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Why Prepare a DMP? (1)</a:t>
            </a:r>
          </a:p>
        </p:txBody>
      </p:sp>
      <p:pic>
        <p:nvPicPr>
          <p:cNvPr id="1026" name="Picture 2" descr="http://farm4.staticflickr.com/3275/3091741199_1192277c4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8061" y="3317244"/>
            <a:ext cx="3089765" cy="2372939"/>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rot="16200000">
            <a:off x="7177068" y="4335298"/>
            <a:ext cx="2676102" cy="230833"/>
          </a:xfrm>
          <a:prstGeom prst="rect">
            <a:avLst/>
          </a:prstGeom>
          <a:noFill/>
        </p:spPr>
        <p:txBody>
          <a:bodyPr wrap="square" rtlCol="0">
            <a:spAutoFit/>
          </a:bodyPr>
          <a:lstStyle/>
          <a:p>
            <a:r>
              <a:rPr lang="en-US" sz="900" dirty="0" smtClean="0">
                <a:solidFill>
                  <a:schemeClr val="bg1">
                    <a:lumMod val="75000"/>
                  </a:schemeClr>
                </a:solidFill>
              </a:rPr>
              <a:t>CC image by </a:t>
            </a:r>
            <a:r>
              <a:rPr lang="en-US" sz="900" dirty="0" err="1" smtClean="0">
                <a:solidFill>
                  <a:schemeClr val="bg1">
                    <a:lumMod val="75000"/>
                  </a:schemeClr>
                </a:solidFill>
              </a:rPr>
              <a:t>Cathdew</a:t>
            </a:r>
            <a:r>
              <a:rPr lang="en-US" sz="900" dirty="0" smtClean="0">
                <a:solidFill>
                  <a:schemeClr val="bg1">
                    <a:lumMod val="75000"/>
                  </a:schemeClr>
                </a:solidFill>
              </a:rPr>
              <a:t> on Flickr</a:t>
            </a:r>
            <a:endParaRPr lang="en-US" sz="900" dirty="0">
              <a:solidFill>
                <a:schemeClr val="bg1">
                  <a:lumMod val="75000"/>
                </a:schemeClr>
              </a:solidFill>
            </a:endParaRP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chemeClr val="accent1">
                  <a:lumMod val="75000"/>
                </a:schemeClr>
              </a:buClr>
              <a:buSzPct val="100000"/>
            </a:pPr>
            <a:r>
              <a:rPr lang="en-US" dirty="0" smtClean="0">
                <a:ea typeface="ＭＳ Ｐゴシック" pitchFamily="34" charset="-128"/>
              </a:rPr>
              <a:t>Easier to preserve your data</a:t>
            </a:r>
          </a:p>
          <a:p>
            <a:pPr>
              <a:buClr>
                <a:schemeClr val="accent1">
                  <a:lumMod val="75000"/>
                </a:schemeClr>
              </a:buClr>
              <a:buSzPct val="100000"/>
            </a:pPr>
            <a:r>
              <a:rPr lang="en-US" dirty="0" smtClean="0">
                <a:ea typeface="ＭＳ Ｐゴシック" pitchFamily="34" charset="-128"/>
              </a:rPr>
              <a:t>Prevents duplication of effort</a:t>
            </a:r>
          </a:p>
          <a:p>
            <a:pPr>
              <a:buClr>
                <a:schemeClr val="accent1">
                  <a:lumMod val="75000"/>
                </a:schemeClr>
              </a:buClr>
              <a:buSzPct val="100000"/>
            </a:pPr>
            <a:r>
              <a:rPr lang="en-US" dirty="0" smtClean="0">
                <a:ea typeface="ＭＳ Ｐゴシック" pitchFamily="34" charset="-128"/>
              </a:rPr>
              <a:t>Can lead to new, unanticipated discoveries</a:t>
            </a:r>
          </a:p>
          <a:p>
            <a:pPr>
              <a:buClr>
                <a:schemeClr val="accent1">
                  <a:lumMod val="75000"/>
                </a:schemeClr>
              </a:buClr>
              <a:buSzPct val="100000"/>
            </a:pPr>
            <a:r>
              <a:rPr lang="en-US" dirty="0" smtClean="0">
                <a:ea typeface="ＭＳ Ｐゴシック" pitchFamily="34" charset="-128"/>
              </a:rPr>
              <a:t>Increases visibility of research</a:t>
            </a:r>
          </a:p>
          <a:p>
            <a:pPr>
              <a:buClr>
                <a:schemeClr val="accent1">
                  <a:lumMod val="75000"/>
                </a:schemeClr>
              </a:buClr>
              <a:buSzPct val="100000"/>
            </a:pPr>
            <a:r>
              <a:rPr lang="en-US" dirty="0" smtClean="0">
                <a:ea typeface="ＭＳ Ｐゴシック" pitchFamily="34" charset="-128"/>
              </a:rPr>
              <a:t>Makes research and data more relevant</a:t>
            </a:r>
          </a:p>
          <a:p>
            <a:pPr>
              <a:buClr>
                <a:schemeClr val="accent1">
                  <a:lumMod val="75000"/>
                </a:schemeClr>
              </a:buClr>
              <a:buSzPct val="100000"/>
            </a:pPr>
            <a:r>
              <a:rPr lang="en-US" dirty="0" smtClean="0">
                <a:ea typeface="ＭＳ Ｐゴシック" pitchFamily="34" charset="-128"/>
              </a:rPr>
              <a:t>Funding agency requirement</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Why Prepare a DMP? (2)</a:t>
            </a: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566928" indent="-457200">
              <a:buClr>
                <a:schemeClr val="accent1">
                  <a:lumMod val="75000"/>
                </a:schemeClr>
              </a:buClr>
              <a:buSzPct val="100000"/>
              <a:buFont typeface="+mj-lt"/>
              <a:buAutoNum type="arabicPeriod"/>
            </a:pPr>
            <a:r>
              <a:rPr lang="en-US" dirty="0" smtClean="0">
                <a:ea typeface="ＭＳ Ｐゴシック" pitchFamily="34" charset="-128"/>
              </a:rPr>
              <a:t>Information about data &amp; data format</a:t>
            </a:r>
          </a:p>
          <a:p>
            <a:pPr marL="566928" indent="-457200">
              <a:buClr>
                <a:schemeClr val="accent1">
                  <a:lumMod val="75000"/>
                </a:schemeClr>
              </a:buClr>
              <a:buSzPct val="100000"/>
              <a:buFont typeface="+mj-lt"/>
              <a:buAutoNum type="arabicPeriod"/>
            </a:pPr>
            <a:r>
              <a:rPr lang="en-US" dirty="0" smtClean="0">
                <a:ea typeface="ＭＳ Ｐゴシック" pitchFamily="34" charset="-128"/>
              </a:rPr>
              <a:t>Metadata content and format</a:t>
            </a:r>
          </a:p>
          <a:p>
            <a:pPr marL="566928" indent="-457200">
              <a:buClr>
                <a:schemeClr val="accent1">
                  <a:lumMod val="75000"/>
                </a:schemeClr>
              </a:buClr>
              <a:buSzPct val="100000"/>
              <a:buFont typeface="+mj-lt"/>
              <a:buAutoNum type="arabicPeriod"/>
            </a:pPr>
            <a:r>
              <a:rPr lang="en-US" dirty="0" smtClean="0">
                <a:ea typeface="ＭＳ Ｐゴシック" pitchFamily="34" charset="-128"/>
              </a:rPr>
              <a:t>Policies for access, sharing and re-use</a:t>
            </a:r>
          </a:p>
          <a:p>
            <a:pPr marL="566928" indent="-457200">
              <a:buClr>
                <a:schemeClr val="accent1">
                  <a:lumMod val="75000"/>
                </a:schemeClr>
              </a:buClr>
              <a:buSzPct val="100000"/>
              <a:buFont typeface="+mj-lt"/>
              <a:buAutoNum type="arabicPeriod"/>
            </a:pPr>
            <a:r>
              <a:rPr lang="en-US" dirty="0" smtClean="0">
                <a:ea typeface="ＭＳ Ｐゴシック" pitchFamily="34" charset="-128"/>
              </a:rPr>
              <a:t>Long-term storage and data </a:t>
            </a:r>
            <a:r>
              <a:rPr lang="en-US" dirty="0" smtClean="0">
                <a:ea typeface="ＭＳ Ｐゴシック" pitchFamily="34" charset="-128"/>
              </a:rPr>
              <a:t>management</a:t>
            </a:r>
          </a:p>
          <a:p>
            <a:pPr marL="566928" indent="-457200">
              <a:buClr>
                <a:schemeClr val="accent1">
                  <a:lumMod val="75000"/>
                </a:schemeClr>
              </a:buClr>
              <a:buSzPct val="100000"/>
              <a:buFont typeface="+mj-lt"/>
              <a:buAutoNum type="arabicPeriod"/>
            </a:pPr>
            <a:r>
              <a:rPr lang="en-US" dirty="0" smtClean="0">
                <a:ea typeface="ＭＳ Ｐゴシック" pitchFamily="34" charset="-128"/>
              </a:rPr>
              <a:t>Roles and responsibilities	</a:t>
            </a:r>
            <a:endParaRPr lang="en-US" dirty="0" smtClean="0">
              <a:ea typeface="ＭＳ Ｐゴシック" pitchFamily="34" charset="-128"/>
            </a:endParaRPr>
          </a:p>
          <a:p>
            <a:pPr marL="566928" indent="-457200">
              <a:buClr>
                <a:schemeClr val="accent1">
                  <a:lumMod val="75000"/>
                </a:schemeClr>
              </a:buClr>
              <a:buSzPct val="100000"/>
              <a:buFont typeface="+mj-lt"/>
              <a:buAutoNum type="arabicPeriod"/>
            </a:pPr>
            <a:r>
              <a:rPr lang="en-US" dirty="0" smtClean="0">
                <a:ea typeface="ＭＳ Ｐゴシック" pitchFamily="34" charset="-128"/>
              </a:rPr>
              <a:t>Budget</a:t>
            </a: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Components of a </a:t>
            </a:r>
            <a:r>
              <a:rPr lang="en-US" dirty="0">
                <a:ea typeface="ＭＳ Ｐゴシック" pitchFamily="34" charset="-128"/>
              </a:rPr>
              <a:t>G</a:t>
            </a:r>
            <a:r>
              <a:rPr lang="en-US" dirty="0" smtClean="0">
                <a:ea typeface="ＭＳ Ｐゴシック" pitchFamily="34" charset="-128"/>
              </a:rPr>
              <a:t>eneral DMP</a:t>
            </a: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514350" indent="-514350">
              <a:buNone/>
            </a:pPr>
            <a:r>
              <a:rPr lang="en-US" dirty="0" smtClean="0">
                <a:ea typeface="ＭＳ Ｐゴシック" charset="-128"/>
                <a:cs typeface="ＭＳ Ｐゴシック" charset="-128"/>
              </a:rPr>
              <a:t>1.1  Description of data to be produced</a:t>
            </a:r>
          </a:p>
          <a:p>
            <a:pPr marL="1314450" lvl="2" indent="-514350">
              <a:buClr>
                <a:schemeClr val="accent1">
                  <a:lumMod val="75000"/>
                </a:schemeClr>
              </a:buClr>
            </a:pPr>
            <a:r>
              <a:rPr lang="en-US" sz="2000" dirty="0" smtClean="0">
                <a:cs typeface="ＭＳ Ｐゴシック" charset="-128"/>
              </a:rPr>
              <a:t>Experimental</a:t>
            </a:r>
          </a:p>
          <a:p>
            <a:pPr marL="1314450" lvl="2" indent="-514350">
              <a:buClr>
                <a:schemeClr val="accent1">
                  <a:lumMod val="75000"/>
                </a:schemeClr>
              </a:buClr>
            </a:pPr>
            <a:r>
              <a:rPr lang="en-US" sz="2000" dirty="0" smtClean="0">
                <a:cs typeface="ＭＳ Ｐゴシック" charset="-128"/>
              </a:rPr>
              <a:t>Observational</a:t>
            </a:r>
          </a:p>
          <a:p>
            <a:pPr marL="1314450" lvl="2" indent="-514350">
              <a:buClr>
                <a:schemeClr val="accent1">
                  <a:lumMod val="75000"/>
                </a:schemeClr>
              </a:buClr>
            </a:pPr>
            <a:r>
              <a:rPr lang="en-US" sz="2000" dirty="0" smtClean="0">
                <a:cs typeface="ＭＳ Ｐゴシック" charset="-128"/>
              </a:rPr>
              <a:t>Raw or derived</a:t>
            </a:r>
          </a:p>
          <a:p>
            <a:pPr marL="1314450" lvl="2" indent="-514350">
              <a:buClr>
                <a:schemeClr val="accent1">
                  <a:lumMod val="75000"/>
                </a:schemeClr>
              </a:buClr>
            </a:pPr>
            <a:r>
              <a:rPr lang="en-US" sz="2000" dirty="0" smtClean="0">
                <a:cs typeface="ＭＳ Ｐゴシック" charset="-128"/>
              </a:rPr>
              <a:t>Physical collections</a:t>
            </a:r>
          </a:p>
          <a:p>
            <a:pPr marL="1314450" lvl="2" indent="-514350">
              <a:buClr>
                <a:schemeClr val="accent1">
                  <a:lumMod val="75000"/>
                </a:schemeClr>
              </a:buClr>
            </a:pPr>
            <a:r>
              <a:rPr lang="en-US" sz="2000" dirty="0" smtClean="0">
                <a:cs typeface="ＭＳ Ｐゴシック" charset="-128"/>
              </a:rPr>
              <a:t>Models and their outputs</a:t>
            </a:r>
          </a:p>
          <a:p>
            <a:pPr marL="1314450" lvl="2" indent="-514350">
              <a:buClr>
                <a:schemeClr val="accent1">
                  <a:lumMod val="75000"/>
                </a:schemeClr>
              </a:buClr>
            </a:pPr>
            <a:r>
              <a:rPr lang="en-US" sz="2000" dirty="0" smtClean="0">
                <a:cs typeface="ＭＳ Ｐゴシック" charset="-128"/>
              </a:rPr>
              <a:t>Simulation outputs</a:t>
            </a:r>
          </a:p>
          <a:p>
            <a:pPr marL="1314450" lvl="2" indent="-514350">
              <a:buClr>
                <a:schemeClr val="accent1">
                  <a:lumMod val="75000"/>
                </a:schemeClr>
              </a:buClr>
            </a:pPr>
            <a:r>
              <a:rPr lang="en-US" sz="2000" dirty="0" smtClean="0">
                <a:cs typeface="ＭＳ Ｐゴシック" charset="-128"/>
              </a:rPr>
              <a:t>Curriculum materials</a:t>
            </a:r>
          </a:p>
          <a:p>
            <a:pPr marL="1314450" lvl="2" indent="-514350">
              <a:buClr>
                <a:schemeClr val="accent1">
                  <a:lumMod val="75000"/>
                </a:schemeClr>
              </a:buClr>
            </a:pPr>
            <a:r>
              <a:rPr lang="en-US" sz="2000" dirty="0" smtClean="0">
                <a:cs typeface="ＭＳ Ｐゴシック" charset="-128"/>
              </a:rPr>
              <a:t>Software</a:t>
            </a:r>
          </a:p>
          <a:p>
            <a:pPr marL="1314450" lvl="2" indent="-514350">
              <a:buClr>
                <a:srgbClr val="177F8A"/>
              </a:buClr>
              <a:buSzPct val="90000"/>
            </a:pPr>
            <a:r>
              <a:rPr lang="en-US" sz="2000" dirty="0" smtClean="0">
                <a:cs typeface="ＭＳ Ｐゴシック" charset="-128"/>
              </a:rPr>
              <a:t>Images</a:t>
            </a:r>
          </a:p>
          <a:p>
            <a:pPr marL="1314450" lvl="2" indent="-514350">
              <a:buClr>
                <a:srgbClr val="177F8A"/>
              </a:buClr>
              <a:buSzPct val="90000"/>
            </a:pPr>
            <a:r>
              <a:rPr lang="en-US" sz="2000" dirty="0" smtClean="0">
                <a:cs typeface="ＭＳ Ｐゴシック" charset="-128"/>
              </a:rPr>
              <a:t>Etc…</a:t>
            </a: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1. Information About Data &amp; Data Format</a:t>
            </a:r>
          </a:p>
        </p:txBody>
      </p:sp>
      <p:pic>
        <p:nvPicPr>
          <p:cNvPr id="4098" name="Picture 2" descr="C:\Users\Quercus2\Desktop\5133538450_0bb0dd344b_m.jpg"/>
          <p:cNvPicPr>
            <a:picLocks noChangeAspect="1" noChangeArrowheads="1"/>
          </p:cNvPicPr>
          <p:nvPr/>
        </p:nvPicPr>
        <p:blipFill>
          <a:blip r:embed="rId3"/>
          <a:srcRect/>
          <a:stretch>
            <a:fillRect/>
          </a:stretch>
        </p:blipFill>
        <p:spPr bwMode="auto">
          <a:xfrm>
            <a:off x="5414525" y="2306802"/>
            <a:ext cx="2667000" cy="3048000"/>
          </a:xfrm>
          <a:prstGeom prst="rect">
            <a:avLst/>
          </a:prstGeom>
          <a:noFill/>
        </p:spPr>
      </p:pic>
      <p:sp>
        <p:nvSpPr>
          <p:cNvPr id="6" name="TextBox 5"/>
          <p:cNvSpPr txBox="1"/>
          <p:nvPr/>
        </p:nvSpPr>
        <p:spPr>
          <a:xfrm rot="16200000">
            <a:off x="6830315" y="3977535"/>
            <a:ext cx="2676102" cy="230832"/>
          </a:xfrm>
          <a:prstGeom prst="rect">
            <a:avLst/>
          </a:prstGeom>
          <a:noFill/>
        </p:spPr>
        <p:txBody>
          <a:bodyPr wrap="square" rtlCol="0">
            <a:spAutoFit/>
          </a:bodyPr>
          <a:lstStyle/>
          <a:p>
            <a:r>
              <a:rPr lang="en-US" sz="900" dirty="0" smtClean="0">
                <a:solidFill>
                  <a:schemeClr val="bg1">
                    <a:lumMod val="75000"/>
                  </a:schemeClr>
                </a:solidFill>
              </a:rPr>
              <a:t>CC image by Jeffery </a:t>
            </a:r>
            <a:r>
              <a:rPr lang="en-US" sz="900" dirty="0" err="1" smtClean="0">
                <a:solidFill>
                  <a:schemeClr val="bg1">
                    <a:lumMod val="75000"/>
                  </a:schemeClr>
                </a:solidFill>
              </a:rPr>
              <a:t>Beall</a:t>
            </a:r>
            <a:r>
              <a:rPr lang="en-US" sz="900" dirty="0" smtClean="0">
                <a:solidFill>
                  <a:schemeClr val="bg1">
                    <a:lumMod val="75000"/>
                  </a:schemeClr>
                </a:solidFill>
              </a:rPr>
              <a:t>  on </a:t>
            </a:r>
            <a:r>
              <a:rPr lang="en-US" sz="900" dirty="0" err="1" smtClean="0">
                <a:solidFill>
                  <a:schemeClr val="bg1">
                    <a:lumMod val="75000"/>
                  </a:schemeClr>
                </a:solidFill>
              </a:rPr>
              <a:t>Flickr</a:t>
            </a:r>
            <a:endParaRPr lang="en-US" sz="900" dirty="0">
              <a:solidFill>
                <a:schemeClr val="bg1">
                  <a:lumMod val="75000"/>
                </a:schemeClr>
              </a:solidFill>
            </a:endParaRPr>
          </a:p>
        </p:txBody>
      </p:sp>
    </p:spTree>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ustom 17">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16515F"/>
      </a:hlink>
      <a:folHlink>
        <a:srgbClr val="44B9E8"/>
      </a:folHlink>
    </a:clrScheme>
    <a:fontScheme name="DataONE">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5664</TotalTime>
  <Words>2804</Words>
  <Application>Microsoft Macintosh PowerPoint</Application>
  <PresentationFormat>On-screen Show (4:3)</PresentationFormat>
  <Paragraphs>378</Paragraphs>
  <Slides>30</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Calibri</vt:lpstr>
      <vt:lpstr>Courier New</vt:lpstr>
      <vt:lpstr>ＭＳ Ｐゴシック</vt:lpstr>
      <vt:lpstr>Verdana</vt:lpstr>
      <vt:lpstr>Wingdings 2</vt:lpstr>
      <vt:lpstr>Wingdings 3</vt:lpstr>
      <vt:lpstr>Arial</vt:lpstr>
      <vt:lpstr>Concourse</vt:lpstr>
      <vt:lpstr>Tutorials on Data Management</vt:lpstr>
      <vt:lpstr>Lesson Topics</vt:lpstr>
      <vt:lpstr>Learning Objectives</vt:lpstr>
      <vt:lpstr>The Data Life Cycle</vt:lpstr>
      <vt:lpstr>What is a Data Management Plan?</vt:lpstr>
      <vt:lpstr>Why Prepare a DMP? (1)</vt:lpstr>
      <vt:lpstr>Why Prepare a DMP? (2)</vt:lpstr>
      <vt:lpstr>Components of a General DMP</vt:lpstr>
      <vt:lpstr>1. Information About Data &amp; Data Format</vt:lpstr>
      <vt:lpstr>1. Information About Data &amp; Data Format</vt:lpstr>
      <vt:lpstr>1. Information About Data &amp; Data Format</vt:lpstr>
      <vt:lpstr>1. Information About Data &amp; Data Format</vt:lpstr>
      <vt:lpstr>2. Metadata Content &amp; Format</vt:lpstr>
      <vt:lpstr>2. Metadata Content &amp; Format</vt:lpstr>
      <vt:lpstr>3. Policies for Access, Sharing, Reuse</vt:lpstr>
      <vt:lpstr>3. Policies for Access, Sharing, Reuse</vt:lpstr>
      <vt:lpstr>4. Long-term Storage &amp; Data Management</vt:lpstr>
      <vt:lpstr>5. Roles and responsibilities</vt:lpstr>
      <vt:lpstr>6. Budget</vt:lpstr>
      <vt:lpstr>Tools for Creating Data Management Plans </vt:lpstr>
      <vt:lpstr>NSF DMP Requirements</vt:lpstr>
      <vt:lpstr>NSF DMP Requirements</vt:lpstr>
      <vt:lpstr>Data in Real Life: A DMP Example</vt:lpstr>
      <vt:lpstr>Data in Real Life: A DMP Example</vt:lpstr>
      <vt:lpstr>Data in Real Life: A DMP Example</vt:lpstr>
      <vt:lpstr>Data in Real Life: A DMP Example</vt:lpstr>
      <vt:lpstr>Data in Real Life: A DMP Example</vt:lpstr>
      <vt:lpstr>Summary</vt:lpstr>
      <vt:lpstr>Resources</vt:lpstr>
      <vt:lpstr>PowerPoint Presentation</vt:lpstr>
    </vt:vector>
  </TitlesOfParts>
  <Company>USGS</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Vivian Hutchison</dc:creator>
  <cp:lastModifiedBy>Amanda L Whitmire</cp:lastModifiedBy>
  <cp:revision>247</cp:revision>
  <cp:lastPrinted>2011-04-05T19:41:19Z</cp:lastPrinted>
  <dcterms:created xsi:type="dcterms:W3CDTF">2010-11-10T00:46:12Z</dcterms:created>
  <dcterms:modified xsi:type="dcterms:W3CDTF">2016-12-21T22:48:48Z</dcterms:modified>
</cp:coreProperties>
</file>