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0" r:id="rId1"/>
  </p:sldMasterIdLst>
  <p:notesMasterIdLst>
    <p:notesMasterId r:id="rId38"/>
  </p:notesMasterIdLst>
  <p:handoutMasterIdLst>
    <p:handoutMasterId r:id="rId39"/>
  </p:handoutMasterIdLst>
  <p:sldIdLst>
    <p:sldId id="256" r:id="rId2"/>
    <p:sldId id="259" r:id="rId3"/>
    <p:sldId id="324" r:id="rId4"/>
    <p:sldId id="288" r:id="rId5"/>
    <p:sldId id="257" r:id="rId6"/>
    <p:sldId id="326" r:id="rId7"/>
    <p:sldId id="330" r:id="rId8"/>
    <p:sldId id="329" r:id="rId9"/>
    <p:sldId id="328" r:id="rId10"/>
    <p:sldId id="327" r:id="rId11"/>
    <p:sldId id="344" r:id="rId12"/>
    <p:sldId id="345" r:id="rId13"/>
    <p:sldId id="346" r:id="rId14"/>
    <p:sldId id="340" r:id="rId15"/>
    <p:sldId id="339" r:id="rId16"/>
    <p:sldId id="338" r:id="rId17"/>
    <p:sldId id="337" r:id="rId18"/>
    <p:sldId id="336" r:id="rId19"/>
    <p:sldId id="335" r:id="rId20"/>
    <p:sldId id="334" r:id="rId21"/>
    <p:sldId id="333" r:id="rId22"/>
    <p:sldId id="332" r:id="rId23"/>
    <p:sldId id="343" r:id="rId24"/>
    <p:sldId id="347" r:id="rId25"/>
    <p:sldId id="341" r:id="rId26"/>
    <p:sldId id="348" r:id="rId27"/>
    <p:sldId id="349" r:id="rId28"/>
    <p:sldId id="358" r:id="rId29"/>
    <p:sldId id="359" r:id="rId30"/>
    <p:sldId id="360" r:id="rId31"/>
    <p:sldId id="361" r:id="rId32"/>
    <p:sldId id="350" r:id="rId33"/>
    <p:sldId id="351" r:id="rId34"/>
    <p:sldId id="362" r:id="rId35"/>
    <p:sldId id="363" r:id="rId36"/>
    <p:sldId id="357" r:id="rId37"/>
  </p:sldIdLst>
  <p:sldSz cx="9144000" cy="6858000" type="screen4x3"/>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072"/>
    <a:srgbClr val="2A5B87"/>
    <a:srgbClr val="227A8F"/>
    <a:srgbClr val="3973A5"/>
    <a:srgbClr val="295982"/>
    <a:srgbClr val="2E608E"/>
    <a:srgbClr val="3972A3"/>
    <a:srgbClr val="E6E6E6"/>
    <a:srgbClr val="366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2" autoAdjust="0"/>
    <p:restoredTop sz="80466" autoAdjust="0"/>
  </p:normalViewPr>
  <p:slideViewPr>
    <p:cSldViewPr snapToGrid="0" snapToObjects="1">
      <p:cViewPr>
        <p:scale>
          <a:sx n="59" d="100"/>
          <a:sy n="59" d="100"/>
        </p:scale>
        <p:origin x="-888" y="-624"/>
      </p:cViewPr>
      <p:guideLst>
        <p:guide orient="horz" pos="2160"/>
        <p:guide pos="2880"/>
      </p:guideLst>
    </p:cSldViewPr>
  </p:slideViewPr>
  <p:outlineViewPr>
    <p:cViewPr>
      <p:scale>
        <a:sx n="33" d="100"/>
        <a:sy n="33" d="100"/>
      </p:scale>
      <p:origin x="0" y="474"/>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37BF8AAE-F2D1-47FD-80C7-85A2611AA334}" srcId="{65053B36-E459-4699-9118-038C8F52F23D}" destId="{97D4A84A-FD53-4C89-8766-B5C0A5025285}" srcOrd="2" destOrd="0" parTransId="{83CF93A1-5BFE-4327-89FC-F3B074DB56BE}" sibTransId="{5FD615BE-97D0-4C69-8037-060D7CF45582}"/>
    <dgm:cxn modelId="{DC4ABF26-9B19-41A7-81BE-52FD8EAD64A4}" type="presOf" srcId="{E81A7496-7C34-4DBF-9C3D-D0A2A73191C8}" destId="{0FD4A519-10D4-4EE7-AC3E-EBD7D85740E2}" srcOrd="0" destOrd="0" presId="urn:microsoft.com/office/officeart/2005/8/layout/cycle5"/>
    <dgm:cxn modelId="{755C0D7B-C731-4006-99C4-7FC7B4B1AD3F}" type="presOf" srcId="{16A220BF-2A6B-A246-BD86-15A7663B08AE}" destId="{3BACACFC-1124-AF4D-BBB2-76FDB50352A6}" srcOrd="0" destOrd="0" presId="urn:microsoft.com/office/officeart/2005/8/layout/cycle5"/>
    <dgm:cxn modelId="{E71041F0-675E-4BD2-A0EB-B93C1E40F985}" type="presOf" srcId="{5FD615BE-97D0-4C69-8037-060D7CF45582}" destId="{A9CD118D-5A7B-4B7B-BEB0-016F1E217120}" srcOrd="0" destOrd="0" presId="urn:microsoft.com/office/officeart/2005/8/layout/cycle5"/>
    <dgm:cxn modelId="{C4870821-D0B3-4AAA-AEBA-FF011F16219D}" type="presOf" srcId="{4AD66445-1D35-5E4B-97CB-F1868A81F976}" destId="{F21E2F18-F043-2846-95DB-CBAA147D529B}"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60583C33-830E-4F54-9111-F2EC7EA9E0DC}" type="presOf" srcId="{DA16D8F2-7AA0-43B2-99A1-9E110743886E}" destId="{19FF4228-BCF6-4DBF-AEE0-CF82A986A726}" srcOrd="0" destOrd="0" presId="urn:microsoft.com/office/officeart/2005/8/layout/cycle5"/>
    <dgm:cxn modelId="{A9E6A956-AC81-4CE7-846B-C4A7E80FFC64}" type="presOf" srcId="{8ED530B9-2AE0-4731-B182-B27C1D10B60C}" destId="{049616A8-A793-4C77-8E33-8F4622C118F7}"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F3678FD2-C56E-4FA0-B0DB-E9F6F7F80A85}" type="presOf" srcId="{167BEB73-3A00-7345-985F-605B40EEBA4D}" destId="{9ED3D520-3DE0-864B-ACAB-5B591616A6D9}" srcOrd="0" destOrd="0" presId="urn:microsoft.com/office/officeart/2005/8/layout/cycle5"/>
    <dgm:cxn modelId="{D698AF5B-633B-4D40-8123-AF2BCD57AAF2}" type="presOf" srcId="{F97789DC-0FAD-4C2E-AB9D-457E85023924}" destId="{7DFDE678-6B1C-4BBC-A38E-46FB50420688}"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0083C276-4E9D-4EB0-917A-AF0EAD4C7DA2}" type="presOf" srcId="{CA9A9111-DB94-5549-9608-EEE6A3A2D980}" destId="{4BA36C64-20B8-A14E-8759-154A58F6D6C3}" srcOrd="0" destOrd="0" presId="urn:microsoft.com/office/officeart/2005/8/layout/cycle5"/>
    <dgm:cxn modelId="{C9EF9E34-4A98-4D42-B323-4F40825F7E74}" type="presOf" srcId="{661A4A79-0AAA-4C36-BEAB-A61C849008FA}" destId="{25E735C8-6CA7-48F9-B4AF-4D9B92978769}" srcOrd="0" destOrd="0" presId="urn:microsoft.com/office/officeart/2005/8/layout/cycle5"/>
    <dgm:cxn modelId="{A3EBED51-3A9B-454B-A500-A69E5B1A7FE0}" type="presOf" srcId="{03570386-4604-4B40-84F0-E9CB1E7DA604}" destId="{8864FD29-B527-0A45-AF38-136A7CA3EA73}" srcOrd="0" destOrd="0" presId="urn:microsoft.com/office/officeart/2005/8/layout/cycle5"/>
    <dgm:cxn modelId="{0EC1BAB5-0293-4F26-81B8-B7CC165A6801}" type="presOf" srcId="{D826B2FE-5AC9-47EE-AEB3-142395FBDE71}" destId="{1E7C3E94-8CB6-456F-B0D4-B3FA407A51A6}" srcOrd="0" destOrd="0" presId="urn:microsoft.com/office/officeart/2005/8/layout/cycle5"/>
    <dgm:cxn modelId="{33D9C64E-CD5C-46A6-B2E4-8F2F1A29FAE9}" type="presOf" srcId="{A8FAAA24-3DB7-4AFE-8D6E-1FF127F6A8FE}" destId="{E2536CDD-7DBF-4C6B-85BF-882FE6A71FDF}" srcOrd="0" destOrd="0" presId="urn:microsoft.com/office/officeart/2005/8/layout/cycle5"/>
    <dgm:cxn modelId="{6CBB236D-3E5D-479B-83F6-8C20900E6DCE}" type="presOf" srcId="{99C07F7C-24F7-F44B-8AEB-A4EC5174B3B9}" destId="{6A2CC0A6-BC38-5041-A60B-0DABCA6762C7}"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26820C08-C25A-4246-8245-A4E2BAD1FC95}" type="presOf" srcId="{97D4A84A-FD53-4C89-8766-B5C0A5025285}" destId="{F0A86B52-E2FF-4D63-93A1-E61D8377C34A}" srcOrd="0" destOrd="0" presId="urn:microsoft.com/office/officeart/2005/8/layout/cycle5"/>
    <dgm:cxn modelId="{84386CEC-FEA8-4FA4-BCAD-858FAB80D085}" type="presOf" srcId="{65053B36-E459-4699-9118-038C8F52F23D}" destId="{6A20FEC1-C6EF-4469-886F-1FB4E4E06963}" srcOrd="0" destOrd="0" presId="urn:microsoft.com/office/officeart/2005/8/layout/cycle5"/>
    <dgm:cxn modelId="{1120CF17-30B7-4AA7-8343-862D5776AC5C}" type="presOf" srcId="{78A95A28-5B18-4CAB-A8F7-FCAAA6066699}" destId="{3204064E-86B9-4A1D-AC40-6B3607D41628}" srcOrd="0" destOrd="0" presId="urn:microsoft.com/office/officeart/2005/8/layout/cycle5"/>
    <dgm:cxn modelId="{E55262AD-1B3F-4C9D-ACAC-B2C9B3238B6B}" type="presParOf" srcId="{6A20FEC1-C6EF-4469-886F-1FB4E4E06963}" destId="{F21E2F18-F043-2846-95DB-CBAA147D529B}" srcOrd="0" destOrd="0" presId="urn:microsoft.com/office/officeart/2005/8/layout/cycle5"/>
    <dgm:cxn modelId="{8B3A9642-45BA-4499-A3AF-6D10D4C6B507}" type="presParOf" srcId="{6A20FEC1-C6EF-4469-886F-1FB4E4E06963}" destId="{3DAA6B48-225A-4840-B4FD-B5777A24A577}" srcOrd="1" destOrd="0" presId="urn:microsoft.com/office/officeart/2005/8/layout/cycle5"/>
    <dgm:cxn modelId="{45CBC3E7-48CA-4C6A-A806-56BD3190673F}" type="presParOf" srcId="{6A20FEC1-C6EF-4469-886F-1FB4E4E06963}" destId="{8864FD29-B527-0A45-AF38-136A7CA3EA73}" srcOrd="2" destOrd="0" presId="urn:microsoft.com/office/officeart/2005/8/layout/cycle5"/>
    <dgm:cxn modelId="{6F878E85-D14B-4EAA-8CC5-73C9152BD574}" type="presParOf" srcId="{6A20FEC1-C6EF-4469-886F-1FB4E4E06963}" destId="{9ED3D520-3DE0-864B-ACAB-5B591616A6D9}" srcOrd="3" destOrd="0" presId="urn:microsoft.com/office/officeart/2005/8/layout/cycle5"/>
    <dgm:cxn modelId="{1A03F3CC-E673-409F-ABC8-E64D58421AF0}" type="presParOf" srcId="{6A20FEC1-C6EF-4469-886F-1FB4E4E06963}" destId="{C1125BC2-4A5A-5C43-8663-E2876B3EEBFA}" srcOrd="4" destOrd="0" presId="urn:microsoft.com/office/officeart/2005/8/layout/cycle5"/>
    <dgm:cxn modelId="{8C076642-0AF4-4B3A-AF11-89115E76371D}" type="presParOf" srcId="{6A20FEC1-C6EF-4469-886F-1FB4E4E06963}" destId="{3BACACFC-1124-AF4D-BBB2-76FDB50352A6}" srcOrd="5" destOrd="0" presId="urn:microsoft.com/office/officeart/2005/8/layout/cycle5"/>
    <dgm:cxn modelId="{60DEB022-CEC4-481F-A4D0-EE6144E130A6}" type="presParOf" srcId="{6A20FEC1-C6EF-4469-886F-1FB4E4E06963}" destId="{F0A86B52-E2FF-4D63-93A1-E61D8377C34A}" srcOrd="6" destOrd="0" presId="urn:microsoft.com/office/officeart/2005/8/layout/cycle5"/>
    <dgm:cxn modelId="{B223D17C-3BC3-49A5-A70A-AAF6636F949B}" type="presParOf" srcId="{6A20FEC1-C6EF-4469-886F-1FB4E4E06963}" destId="{FDCC661F-5906-4C2E-95FD-42BD7C141BE9}" srcOrd="7" destOrd="0" presId="urn:microsoft.com/office/officeart/2005/8/layout/cycle5"/>
    <dgm:cxn modelId="{D0E6FE38-2A15-45D7-AEB1-978B562DBB42}" type="presParOf" srcId="{6A20FEC1-C6EF-4469-886F-1FB4E4E06963}" destId="{A9CD118D-5A7B-4B7B-BEB0-016F1E217120}" srcOrd="8" destOrd="0" presId="urn:microsoft.com/office/officeart/2005/8/layout/cycle5"/>
    <dgm:cxn modelId="{50357E69-CC1C-4CEE-99B7-3C62789C2E64}" type="presParOf" srcId="{6A20FEC1-C6EF-4469-886F-1FB4E4E06963}" destId="{4BA36C64-20B8-A14E-8759-154A58F6D6C3}" srcOrd="9" destOrd="0" presId="urn:microsoft.com/office/officeart/2005/8/layout/cycle5"/>
    <dgm:cxn modelId="{0EC889F0-40F8-4702-817C-BCB9393B7AFC}" type="presParOf" srcId="{6A20FEC1-C6EF-4469-886F-1FB4E4E06963}" destId="{6C64C368-C8AD-DC46-9E87-FF501AEF864A}" srcOrd="10" destOrd="0" presId="urn:microsoft.com/office/officeart/2005/8/layout/cycle5"/>
    <dgm:cxn modelId="{A12C266B-2C78-45AF-9948-4E18F4E599B9}" type="presParOf" srcId="{6A20FEC1-C6EF-4469-886F-1FB4E4E06963}" destId="{6A2CC0A6-BC38-5041-A60B-0DABCA6762C7}" srcOrd="11" destOrd="0" presId="urn:microsoft.com/office/officeart/2005/8/layout/cycle5"/>
    <dgm:cxn modelId="{0B87691E-05D9-45C3-A464-15397B9040F7}" type="presParOf" srcId="{6A20FEC1-C6EF-4469-886F-1FB4E4E06963}" destId="{1E7C3E94-8CB6-456F-B0D4-B3FA407A51A6}" srcOrd="12" destOrd="0" presId="urn:microsoft.com/office/officeart/2005/8/layout/cycle5"/>
    <dgm:cxn modelId="{CDE0C4D8-8C88-433F-ACD2-4175B6B56E90}" type="presParOf" srcId="{6A20FEC1-C6EF-4469-886F-1FB4E4E06963}" destId="{E838B6B8-75DF-4528-9C2A-BB7A7D07CE89}" srcOrd="13" destOrd="0" presId="urn:microsoft.com/office/officeart/2005/8/layout/cycle5"/>
    <dgm:cxn modelId="{1B0276CC-53DE-4A7B-8443-C6F609157BB6}" type="presParOf" srcId="{6A20FEC1-C6EF-4469-886F-1FB4E4E06963}" destId="{0FD4A519-10D4-4EE7-AC3E-EBD7D85740E2}" srcOrd="14" destOrd="0" presId="urn:microsoft.com/office/officeart/2005/8/layout/cycle5"/>
    <dgm:cxn modelId="{7DC26F48-B081-4120-B117-68DD2F3AF569}" type="presParOf" srcId="{6A20FEC1-C6EF-4469-886F-1FB4E4E06963}" destId="{25E735C8-6CA7-48F9-B4AF-4D9B92978769}" srcOrd="15" destOrd="0" presId="urn:microsoft.com/office/officeart/2005/8/layout/cycle5"/>
    <dgm:cxn modelId="{FB427B3E-D81E-43F4-9989-16E4DD33B427}" type="presParOf" srcId="{6A20FEC1-C6EF-4469-886F-1FB4E4E06963}" destId="{EC522338-C25D-4866-ABF3-7A3BB86AF8C6}" srcOrd="16" destOrd="0" presId="urn:microsoft.com/office/officeart/2005/8/layout/cycle5"/>
    <dgm:cxn modelId="{B1B666A9-FDAE-48E7-868B-2BBFDCF753FC}" type="presParOf" srcId="{6A20FEC1-C6EF-4469-886F-1FB4E4E06963}" destId="{7DFDE678-6B1C-4BBC-A38E-46FB50420688}" srcOrd="17" destOrd="0" presId="urn:microsoft.com/office/officeart/2005/8/layout/cycle5"/>
    <dgm:cxn modelId="{1788614F-882E-4C82-B3AE-D25210C49F98}" type="presParOf" srcId="{6A20FEC1-C6EF-4469-886F-1FB4E4E06963}" destId="{E2536CDD-7DBF-4C6B-85BF-882FE6A71FDF}" srcOrd="18" destOrd="0" presId="urn:microsoft.com/office/officeart/2005/8/layout/cycle5"/>
    <dgm:cxn modelId="{A9912F60-EFC2-46F8-BB85-292DD0FFF1EB}" type="presParOf" srcId="{6A20FEC1-C6EF-4469-886F-1FB4E4E06963}" destId="{6D500B74-16A3-4CA0-A0E3-C2CBAAB4F994}" srcOrd="19" destOrd="0" presId="urn:microsoft.com/office/officeart/2005/8/layout/cycle5"/>
    <dgm:cxn modelId="{31C1DFEC-4B69-4059-996F-391E188610FA}" type="presParOf" srcId="{6A20FEC1-C6EF-4469-886F-1FB4E4E06963}" destId="{049616A8-A793-4C77-8E33-8F4622C118F7}" srcOrd="20" destOrd="0" presId="urn:microsoft.com/office/officeart/2005/8/layout/cycle5"/>
    <dgm:cxn modelId="{E89B1935-3EDE-482B-9202-4179EB5148A3}" type="presParOf" srcId="{6A20FEC1-C6EF-4469-886F-1FB4E4E06963}" destId="{3204064E-86B9-4A1D-AC40-6B3607D41628}" srcOrd="21" destOrd="0" presId="urn:microsoft.com/office/officeart/2005/8/layout/cycle5"/>
    <dgm:cxn modelId="{0EC83F45-A7A5-4506-9FC8-02E4EA39C584}" type="presParOf" srcId="{6A20FEC1-C6EF-4469-886F-1FB4E4E06963}" destId="{285E9CCE-C7D2-4139-86F0-64E7E1C35BC1}" srcOrd="22" destOrd="0" presId="urn:microsoft.com/office/officeart/2005/8/layout/cycle5"/>
    <dgm:cxn modelId="{A9370961-CB3F-4729-A9CE-6759F3DDEE39}"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5/11/16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5/11/16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baseline="0" dirty="0" smtClean="0">
              <a:ea typeface="ＭＳ Ｐゴシック" pitchFamily="34"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FFEAEC86-BCE4-4259-92DE-8EA28F717FB0}"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A</a:t>
            </a:r>
            <a:r>
              <a:rPr lang="en-US" baseline="0" dirty="0" smtClean="0">
                <a:ea typeface="ＭＳ Ｐゴシック" pitchFamily="34" charset="-128"/>
              </a:rPr>
              <a:t> preferred way to identify m</a:t>
            </a:r>
            <a:r>
              <a:rPr lang="en-US" dirty="0" smtClean="0">
                <a:ea typeface="ＭＳ Ｐゴシック" pitchFamily="34" charset="-128"/>
              </a:rPr>
              <a:t>issing data is</a:t>
            </a:r>
            <a:r>
              <a:rPr lang="en-US" baseline="0" dirty="0" smtClean="0">
                <a:ea typeface="ＭＳ Ｐゴシック" pitchFamily="34" charset="-128"/>
              </a:rPr>
              <a:t> with an </a:t>
            </a:r>
            <a:r>
              <a:rPr lang="en-US" dirty="0" smtClean="0">
                <a:ea typeface="ＭＳ Ｐゴシック" pitchFamily="34" charset="-128"/>
              </a:rPr>
              <a:t>empty field. If for some reason an</a:t>
            </a:r>
            <a:r>
              <a:rPr lang="en-US" baseline="0" dirty="0" smtClean="0">
                <a:ea typeface="ＭＳ Ｐゴシック" pitchFamily="34" charset="-128"/>
              </a:rPr>
              <a:t> empty cell </a:t>
            </a:r>
            <a:r>
              <a:rPr lang="en-US" dirty="0" smtClean="0">
                <a:ea typeface="ＭＳ Ｐゴシック" pitchFamily="34" charset="-128"/>
              </a:rPr>
              <a:t>is not possible then use an impossible value such as 9999 in numeric fields and in text fields use NA.</a:t>
            </a:r>
          </a:p>
          <a:p>
            <a:r>
              <a:rPr lang="en-US" dirty="0" smtClean="0">
                <a:ea typeface="ＭＳ Ｐゴシック" pitchFamily="34" charset="-128"/>
              </a:rPr>
              <a:t>Use data flags in a separate column to qualify empty cells. </a:t>
            </a:r>
            <a:r>
              <a:rPr lang="en-US" baseline="0" dirty="0" smtClean="0">
                <a:ea typeface="ＭＳ Ｐゴシック" pitchFamily="34" charset="-128"/>
              </a:rPr>
              <a:t> For instance, in this example of stream chemistry data, the flag M1 indicates that the sample was not collected at that interval.   </a:t>
            </a:r>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 There are a lot of great things about spreadsheets, but one must be wary of problems that can arise from their use.  Spreadsheets, for instance, can sort one column independently of all others.   The data entry person for the upper spreadsheet elected to leave empty cells for site, treat, web, plot, quad.  It’s obvious why and doesn’t cause the human reader any problems.  But if someone happens to decide to sort on Species, it is no longer clear which species maps to which time period or to which measurements.  This could make the spreadsheet unusable.   It is good practice to fill in all cells when using a spreadsheet for data entry.   </a:t>
            </a:r>
          </a:p>
          <a:p>
            <a:r>
              <a:rPr lang="en-US" dirty="0" smtClean="0">
                <a:ea typeface="ＭＳ Ｐゴシック" pitchFamily="34" charset="-128"/>
              </a:rPr>
              <a:t>A best practice is to enter complete lines of data, so that the data are sorted on one column without loss of information</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Archiving</a:t>
            </a:r>
            <a:r>
              <a:rPr lang="en-US" baseline="0" dirty="0" smtClean="0">
                <a:ea typeface="ＭＳ Ｐゴシック" pitchFamily="34" charset="-128"/>
              </a:rPr>
              <a:t> your data publicly will require that it be stored in a non-proprietary format such as ASCII.   A common practice is to store data in a comma-delimited text file.   There have been many instances where data sets have been lost because they were stored in a proprietary format which becomes obsolete.  </a:t>
            </a:r>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smtClean="0">
                <a:ea typeface="ＭＳ Ｐゴシック" pitchFamily="34" charset="-128"/>
              </a:rPr>
              <a:t>There are many  data entry tools. Google docs and Excel spreadsheets are commonly</a:t>
            </a:r>
            <a:r>
              <a:rPr lang="en-US" baseline="0" dirty="0" smtClean="0">
                <a:ea typeface="ＭＳ Ｐゴシック" pitchFamily="34" charset="-128"/>
              </a:rPr>
              <a:t> used.  </a:t>
            </a:r>
          </a:p>
          <a:p>
            <a:pPr eaLnBrk="1" hangingPunct="1">
              <a:spcBef>
                <a:spcPct val="0"/>
              </a:spcBef>
            </a:pPr>
            <a:endParaRPr lang="en-US" baseline="0" dirty="0" smtClean="0">
              <a:ea typeface="ＭＳ Ｐゴシック" pitchFamily="34" charset="-128"/>
            </a:endParaRPr>
          </a:p>
          <a:p>
            <a:r>
              <a:rPr lang="en-US" dirty="0" smtClean="0">
                <a:ea typeface="ＭＳ Ｐゴシック" pitchFamily="34" charset="-128"/>
              </a:rPr>
              <a:t>Data entry tools typically perform data validation which allows you to control the kind of information that is entered. With data validation, you can:</a:t>
            </a:r>
          </a:p>
          <a:p>
            <a:r>
              <a:rPr lang="en-US" dirty="0" smtClean="0">
                <a:ea typeface="ＭＳ Ｐゴシック" pitchFamily="34" charset="-128"/>
              </a:rPr>
              <a:t>--provide users with a list of choices </a:t>
            </a:r>
            <a:br>
              <a:rPr lang="en-US" dirty="0" smtClean="0">
                <a:ea typeface="ＭＳ Ｐゴシック" pitchFamily="34" charset="-128"/>
              </a:rPr>
            </a:br>
            <a:r>
              <a:rPr lang="en-US" dirty="0" smtClean="0">
                <a:ea typeface="ＭＳ Ｐゴシック" pitchFamily="34" charset="-128"/>
              </a:rPr>
              <a:t>--restrict entries to a specific type or size</a:t>
            </a:r>
            <a:br>
              <a:rPr lang="en-US" dirty="0" smtClean="0">
                <a:ea typeface="ＭＳ Ｐゴシック" pitchFamily="34" charset="-128"/>
              </a:rPr>
            </a:br>
            <a:r>
              <a:rPr lang="en-US" dirty="0" smtClean="0">
                <a:ea typeface="ＭＳ Ｐゴシック" pitchFamily="34" charset="-128"/>
              </a:rPr>
              <a:t>Using</a:t>
            </a:r>
            <a:r>
              <a:rPr lang="en-US" baseline="0" dirty="0" smtClean="0">
                <a:ea typeface="ＭＳ Ｐゴシック" pitchFamily="34" charset="-128"/>
              </a:rPr>
              <a:t> data validation improves the quality of data by preventing the entry of errors.  </a:t>
            </a: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This is an example of a data entry form created in Googledocs.  Such</a:t>
            </a:r>
            <a:r>
              <a:rPr lang="en-US" baseline="0" dirty="0" smtClean="0">
                <a:ea typeface="ＭＳ Ｐゴシック" pitchFamily="34" charset="-128"/>
              </a:rPr>
              <a:t> forms </a:t>
            </a:r>
            <a:r>
              <a:rPr lang="en-US" dirty="0" smtClean="0">
                <a:ea typeface="ＭＳ Ｐゴシック" pitchFamily="34" charset="-128"/>
              </a:rPr>
              <a:t>are easy to create, and free.   Here, a form field</a:t>
            </a:r>
            <a:r>
              <a:rPr lang="en-US" baseline="0" dirty="0" smtClean="0">
                <a:ea typeface="ＭＳ Ｐゴシック" pitchFamily="34" charset="-128"/>
              </a:rPr>
              <a:t> is being</a:t>
            </a:r>
            <a:r>
              <a:rPr lang="en-US" dirty="0" smtClean="0">
                <a:ea typeface="ＭＳ Ｐゴシック" pitchFamily="34" charset="-128"/>
              </a:rPr>
              <a:t> created that will allow the user to select from three locations where data were collected.   In practice, </a:t>
            </a:r>
            <a:r>
              <a:rPr lang="en-US" dirty="0" err="1" smtClean="0">
                <a:ea typeface="ＭＳ Ｐゴシック" pitchFamily="34" charset="-128"/>
              </a:rPr>
              <a:t>GoogleDocs</a:t>
            </a:r>
            <a:r>
              <a:rPr lang="en-US" dirty="0" smtClean="0">
                <a:ea typeface="ＭＳ Ｐゴシック" pitchFamily="34" charset="-128"/>
              </a:rPr>
              <a:t> work best for entering survey data, or entering lots of text data.  </a:t>
            </a:r>
          </a:p>
          <a:p>
            <a:endParaRPr lang="en-US" dirty="0" smtClean="0">
              <a:ea typeface="ＭＳ Ｐゴシック" pitchFamily="34" charset="-128"/>
            </a:endParaRPr>
          </a:p>
          <a:p>
            <a:r>
              <a:rPr lang="en-US" dirty="0" smtClean="0">
                <a:ea typeface="ＭＳ Ｐゴシック" pitchFamily="34" charset="-128"/>
              </a:rPr>
              <a:t>The advantages to using a data entry form, as opposed to entering data directly in to a spreadsheet, is that the form can enforce data entry rules – that is, you can create a pick-list of items for a user to select from.  That way, you have consistent info being entered – a user will always enter Deep Well, instead of DW.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Data entered into a </a:t>
            </a:r>
            <a:r>
              <a:rPr lang="en-US" dirty="0" err="1" smtClean="0">
                <a:ea typeface="ＭＳ Ｐゴシック" pitchFamily="34" charset="-128"/>
              </a:rPr>
              <a:t>Googledoc</a:t>
            </a:r>
            <a:r>
              <a:rPr lang="en-US" dirty="0" smtClean="0">
                <a:ea typeface="ＭＳ Ｐゴシック" pitchFamily="34" charset="-128"/>
              </a:rPr>
              <a:t> form is stored in a spreadsheet.   These data can be downloaded for further analysis.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Excel is a very popular data entry tool.   It also allows you to enforce data validation rules.   Here, a dropdown list has been generated that allows the user to only select entries from this list.   In this way, only defined species codes get entered, and the</a:t>
            </a:r>
            <a:r>
              <a:rPr lang="en-US" baseline="0" dirty="0" smtClean="0">
                <a:ea typeface="ＭＳ Ｐゴシック" pitchFamily="34" charset="-128"/>
              </a:rPr>
              <a:t> data is consistent.  </a:t>
            </a:r>
            <a:r>
              <a:rPr lang="en-US" dirty="0" smtClean="0">
                <a:ea typeface="ＭＳ Ｐゴシック" pitchFamily="34" charset="-128"/>
              </a:rPr>
              <a:t>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Here is another example of data validation using Excel.  Height has been defined to contain values between 11 and 15.  When 20 is entered, the user is told that they have entered an illegal value.   </a:t>
            </a:r>
          </a:p>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Some researchers are turning to database software instead of spreadsheets for their data management needs.   Databases are a powerful option for storing and manipulating datasets.   Here, we list some of the pros and cons of spreadsheets vs. databases (which include software such as Oracle, MySQL, SQL Server and Microsoft Access).  Spreadsheets are</a:t>
            </a:r>
            <a:r>
              <a:rPr lang="en-US" baseline="0" dirty="0" smtClean="0">
                <a:ea typeface="ＭＳ Ｐゴシック" pitchFamily="34" charset="-128"/>
              </a:rPr>
              <a:t> good</a:t>
            </a:r>
            <a:r>
              <a:rPr lang="en-US" dirty="0" smtClean="0">
                <a:ea typeface="ＭＳ Ｐゴシック" pitchFamily="34" charset="-128"/>
              </a:rPr>
              <a:t> at making charts and graphs, and doing calculations.  They are easy to use, but they become </a:t>
            </a:r>
            <a:r>
              <a:rPr lang="en-US" dirty="0" err="1" smtClean="0">
                <a:ea typeface="ＭＳ Ｐゴシック" pitchFamily="34" charset="-128"/>
              </a:rPr>
              <a:t>unwieldly</a:t>
            </a:r>
            <a:r>
              <a:rPr lang="en-US" dirty="0" smtClean="0">
                <a:ea typeface="ＭＳ Ｐゴシック" pitchFamily="34" charset="-128"/>
              </a:rPr>
              <a:t> as the number of</a:t>
            </a:r>
            <a:r>
              <a:rPr lang="en-US" baseline="0" dirty="0" smtClean="0">
                <a:ea typeface="ＭＳ Ｐゴシック" pitchFamily="34" charset="-128"/>
              </a:rPr>
              <a:t> records grows and</a:t>
            </a:r>
            <a:r>
              <a:rPr lang="en-US" dirty="0" smtClean="0">
                <a:ea typeface="ＭＳ Ｐゴシック" pitchFamily="34" charset="-128"/>
              </a:rPr>
              <a:t> a dataset becomes complex.  Databases, on the other hand, work well with high volumes of data, and they are much easier to query in</a:t>
            </a:r>
            <a:r>
              <a:rPr lang="en-US" baseline="0" dirty="0" smtClean="0">
                <a:ea typeface="ＭＳ Ｐゴシック" pitchFamily="34" charset="-128"/>
              </a:rPr>
              <a:t> order to </a:t>
            </a:r>
            <a:r>
              <a:rPr lang="en-US" dirty="0" smtClean="0">
                <a:ea typeface="ＭＳ Ｐゴシック" pitchFamily="34" charset="-128"/>
              </a:rPr>
              <a:t>select data having particular characteristics.</a:t>
            </a:r>
            <a:r>
              <a:rPr lang="en-US" baseline="0" dirty="0" smtClean="0">
                <a:ea typeface="ＭＳ Ｐゴシック" pitchFamily="34" charset="-128"/>
              </a:rPr>
              <a:t>  </a:t>
            </a:r>
            <a:r>
              <a:rPr lang="en-US" dirty="0" smtClean="0">
                <a:ea typeface="ＭＳ Ｐゴシック" pitchFamily="34" charset="-128"/>
              </a:rPr>
              <a:t> They also maintain data integrity – that is, one column cannot be sorted separately of all others, as spreadsheets can.  Databases also enforce data typing, which is a best practice.  This</a:t>
            </a:r>
            <a:r>
              <a:rPr lang="en-US" baseline="0" dirty="0" smtClean="0">
                <a:ea typeface="ＭＳ Ｐゴシック" pitchFamily="34" charset="-128"/>
              </a:rPr>
              <a:t> means that </a:t>
            </a:r>
            <a:r>
              <a:rPr lang="en-US" dirty="0" smtClean="0">
                <a:ea typeface="ＭＳ Ｐゴシック" pitchFamily="34" charset="-128"/>
              </a:rPr>
              <a:t>only data of type ‘text’, for example, can be entered in to a column</a:t>
            </a:r>
            <a:r>
              <a:rPr lang="en-US" baseline="0" dirty="0" smtClean="0">
                <a:ea typeface="ＭＳ Ｐゴシック" pitchFamily="34" charset="-128"/>
              </a:rPr>
              <a:t> of type ‘text’</a:t>
            </a:r>
            <a:r>
              <a:rPr lang="en-US" dirty="0" smtClean="0">
                <a:ea typeface="ＭＳ Ｐゴシック" pitchFamily="34" charset="-128"/>
              </a:rPr>
              <a:t>.  This helps</a:t>
            </a:r>
            <a:r>
              <a:rPr lang="en-US" baseline="0" dirty="0" smtClean="0">
                <a:ea typeface="ＭＳ Ｐゴシック" pitchFamily="34" charset="-128"/>
              </a:rPr>
              <a:t> prevents data entry errors.  </a:t>
            </a:r>
            <a:r>
              <a:rPr lang="en-US" dirty="0" smtClean="0">
                <a:ea typeface="ＭＳ Ｐゴシック" pitchFamily="34" charset="-128"/>
              </a:rPr>
              <a:t>  Databases do have a steeper learning curve than a spreadsheet</a:t>
            </a:r>
            <a:r>
              <a:rPr lang="en-US" baseline="0" dirty="0" smtClean="0">
                <a:ea typeface="ＭＳ Ｐゴシック" pitchFamily="34" charset="-128"/>
              </a:rPr>
              <a:t> such as </a:t>
            </a:r>
            <a:r>
              <a:rPr lang="en-US" dirty="0" smtClean="0">
                <a:ea typeface="ＭＳ Ｐゴシック" pitchFamily="34" charset="-128"/>
              </a:rPr>
              <a:t>Excel does, but there are many benefits</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In this module we will be looking at best practices as related to the creation of data files.  We will also discuss data entry schemes that help ensure data quality, and data manipulation options</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A relational database matches data stored in tables by using common characteristics found within the data set.  This helps preserve data integrity and also makes it possible to flexibly mix and match data to get different combinations of information.   A database consists of a set of tables, defined relationships between them (which table is related to which other table), and also a powerful command language that facilitates data manipulation.   </a:t>
            </a:r>
          </a:p>
          <a:p>
            <a:endParaRPr lang="en-US" dirty="0" smtClean="0">
              <a:ea typeface="ＭＳ Ｐゴシック" pitchFamily="34" charset="-128"/>
            </a:endParaRPr>
          </a:p>
          <a:p>
            <a:r>
              <a:rPr lang="en-US" dirty="0" smtClean="0">
                <a:ea typeface="ＭＳ Ｐゴシック" pitchFamily="34" charset="-128"/>
              </a:rPr>
              <a:t>Here, a dataset for plant phenology has been divided into three tables, one describing site information, one describing characteristics of each sample, and one describing the plant species found.   </a:t>
            </a:r>
          </a:p>
          <a:p>
            <a:endParaRPr lang="en-US" dirty="0" smtClean="0">
              <a:ea typeface="ＭＳ Ｐゴシック" pitchFamily="34" charset="-128"/>
            </a:endParaRPr>
          </a:p>
          <a:p>
            <a:r>
              <a:rPr lang="en-US" dirty="0" smtClean="0">
                <a:ea typeface="ＭＳ Ｐゴシック" pitchFamily="34" charset="-128"/>
              </a:rPr>
              <a:t>Relational databases are currently the predominant choice in storing data like financial records, medical records, personal information and manufacturing and logistical data.</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Database features includes explicit control over data types and has the advantages of quality control and performance.   Here, in the plant phenology table, only dates are allowed in the Date column, only text is allows in the site column, only real numbers are allowed in the Height column.   If a user tries to enter a ? Under flowering, the database will reject the entry.   This is useful for defining how data is to be entered.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Relationships can be defined between two sets of data or in this example between two tables.  Suppose that you have two tables used in the plant phenology study, one for observations and one for sites, and you want a table that contains both observations and the latitude and longitude of your sites.   Because both tables contain Site info, they can be joined to create a table containing the info you want.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Database features also includes a powerful command language called Structured</a:t>
            </a:r>
            <a:r>
              <a:rPr lang="en-US" baseline="0" dirty="0" smtClean="0">
                <a:ea typeface="ＭＳ Ｐゴシック" pitchFamily="34" charset="-128"/>
              </a:rPr>
              <a:t> Query Language (SQL)</a:t>
            </a:r>
            <a:endParaRPr lang="en-US"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The table at the top of this slide is named </a:t>
            </a:r>
            <a:r>
              <a:rPr lang="en-US" dirty="0" err="1" smtClean="0">
                <a:ea typeface="ＭＳ Ｐゴシック" pitchFamily="34" charset="-128"/>
              </a:rPr>
              <a:t>SoilTemp</a:t>
            </a:r>
            <a:r>
              <a:rPr lang="en-US" dirty="0" smtClean="0">
                <a:ea typeface="ＭＳ Ｐゴシック" pitchFamily="34" charset="-128"/>
              </a:rPr>
              <a:t> in the database.  The first example SQL command returns all records collected on 2010-02-01.   </a:t>
            </a:r>
          </a:p>
          <a:p>
            <a:endParaRPr lang="en-US" dirty="0" smtClean="0">
              <a:ea typeface="ＭＳ Ｐゴシック" pitchFamily="34" charset="-128"/>
            </a:endParaRPr>
          </a:p>
          <a:p>
            <a:r>
              <a:rPr lang="en-US" dirty="0" smtClean="0">
                <a:ea typeface="ＭＳ Ｐゴシック" pitchFamily="34" charset="-128"/>
              </a:rPr>
              <a:t>The second select statement, returns all records from table </a:t>
            </a:r>
            <a:r>
              <a:rPr lang="en-US" dirty="0" err="1" smtClean="0">
                <a:ea typeface="ＭＳ Ｐゴシック" pitchFamily="34" charset="-128"/>
              </a:rPr>
              <a:t>SoilTemp</a:t>
            </a:r>
            <a:r>
              <a:rPr lang="en-US" dirty="0" smtClean="0">
                <a:ea typeface="ＭＳ Ｐゴシック" pitchFamily="34" charset="-128"/>
              </a:rPr>
              <a:t> where treatment is N and </a:t>
            </a:r>
            <a:r>
              <a:rPr lang="en-US" dirty="0" err="1" smtClean="0">
                <a:ea typeface="ＭＳ Ｐゴシック" pitchFamily="34" charset="-128"/>
              </a:rPr>
              <a:t>SensorDepth</a:t>
            </a:r>
            <a:r>
              <a:rPr lang="en-US" dirty="0" smtClean="0">
                <a:ea typeface="ＭＳ Ｐゴシック" pitchFamily="34" charset="-128"/>
              </a:rPr>
              <a:t> is 0.   From this example you can get a sense of how easy SQL is to use to subset data based on different criteria.  This is only very simple SQL.   There is much, much more than can be done with it.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Be aware of best practices when designing data file structures. Choose a data entry method that allows validation of data entered and be sure to invest time in learning how to use a database especially if the dataset are large or complex. </a:t>
            </a: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At times you will need to combine multiple</a:t>
            </a:r>
            <a:r>
              <a:rPr lang="en-US" baseline="0" dirty="0" smtClean="0">
                <a:ea typeface="ＭＳ Ｐゴシック" pitchFamily="34" charset="-128"/>
              </a:rPr>
              <a:t> datasets into a superset in order to address your research question.  Here are the best practices that should be followed when integrating two or more datasets.</a:t>
            </a:r>
            <a:endParaRPr lang="en-US"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In this module we will be focusing on best practices for entering data into an electronic format. This is related to the </a:t>
            </a:r>
            <a:r>
              <a:rPr lang="en-US" dirty="0" smtClean="0">
                <a:ea typeface="ＭＳ Ｐゴシック" pitchFamily="34" charset="-128"/>
              </a:rPr>
              <a:t>planning and collection phases </a:t>
            </a:r>
            <a:r>
              <a:rPr lang="en-US" dirty="0" smtClean="0">
                <a:ea typeface="ＭＳ Ｐゴシック" pitchFamily="34" charset="-128"/>
              </a:rPr>
              <a:t>of the data life cycle.</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5F0365B1-6950-413D-AFD3-D7DDE95BBEED}"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The goals of data entry are to create data that are valid,</a:t>
            </a:r>
            <a:r>
              <a:rPr lang="en-US" baseline="0" dirty="0" smtClean="0">
                <a:ea typeface="ＭＳ Ｐゴシック" pitchFamily="34" charset="-128"/>
              </a:rPr>
              <a:t> or have gone through a process to assure quality</a:t>
            </a:r>
            <a:r>
              <a:rPr lang="en-US" dirty="0" smtClean="0">
                <a:ea typeface="ＭＳ Ｐゴシック" pitchFamily="34" charset="-128"/>
              </a:rPr>
              <a:t>, and are organized</a:t>
            </a:r>
            <a:r>
              <a:rPr lang="en-US" baseline="0" dirty="0" smtClean="0">
                <a:ea typeface="ＭＳ Ｐゴシック" pitchFamily="34" charset="-128"/>
              </a:rPr>
              <a:t> to support use of the data or for ease of archiving.   </a:t>
            </a:r>
            <a:endParaRPr lang="en-US" dirty="0" smtClean="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ea typeface="ＭＳ Ｐゴシック" pitchFamily="34"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ea typeface="ＭＳ Ｐゴシック" pitchFamily="34" charset="-128"/>
              </a:rPr>
              <a:t>These are data entered in to Excel from a small mammal trapping study.   Each block of data represents a different trapping period (2/13, 3/15, and 4/10/2010).  Inconsistencies in how</a:t>
            </a:r>
            <a:r>
              <a:rPr lang="en-US" baseline="0" dirty="0" smtClean="0">
                <a:ea typeface="ＭＳ Ｐゴシック" pitchFamily="34" charset="-128"/>
              </a:rPr>
              <a:t> the data were entered for each sampling period  make the data difficult to analyze and difficult for anyone but the data collector to understand.  </a:t>
            </a:r>
            <a:r>
              <a:rPr lang="en-US" dirty="0" smtClean="0">
                <a:ea typeface="ＭＳ Ｐゴシック" pitchFamily="34" charset="-128"/>
              </a:rPr>
              <a:t>Note that the date is listed in different places in each block.  Date is a column in the first block, but listed in the header in the block on the right. Inconsistent date formats were also used.  In one place the date is formatted  as day-month-year, with the first three letters of the month spelled out, while elsewhere the format is  mm/</a:t>
            </a:r>
            <a:r>
              <a:rPr lang="en-US" dirty="0" err="1" smtClean="0">
                <a:ea typeface="ＭＳ Ｐゴシック" pitchFamily="34" charset="-128"/>
              </a:rPr>
              <a:t>dd</a:t>
            </a:r>
            <a:r>
              <a:rPr lang="en-US" dirty="0" smtClean="0">
                <a:ea typeface="ＭＳ Ｐゴシック" pitchFamily="34" charset="-128"/>
              </a:rPr>
              <a:t>/</a:t>
            </a:r>
            <a:r>
              <a:rPr lang="en-US" dirty="0" err="1" smtClean="0">
                <a:ea typeface="ＭＳ Ｐゴシック" pitchFamily="34" charset="-128"/>
              </a:rPr>
              <a:t>yyyy</a:t>
            </a:r>
            <a:r>
              <a:rPr lang="en-US" dirty="0" smtClean="0">
                <a:ea typeface="ＭＳ Ｐゴシック" pitchFamily="34" charset="-128"/>
              </a:rPr>
              <a:t>.  Note also that the order of the columns is inconsistent- Site, Date in the first block, and Site, Plot in the bottom block.   Even the columns are named differently.    Species is called Species in the first block, and </a:t>
            </a:r>
            <a:r>
              <a:rPr lang="en-US" dirty="0" err="1" smtClean="0">
                <a:ea typeface="ＭＳ Ｐゴシック" pitchFamily="34" charset="-128"/>
              </a:rPr>
              <a:t>RodentSp</a:t>
            </a:r>
            <a:r>
              <a:rPr lang="en-US" dirty="0" smtClean="0">
                <a:ea typeface="ＭＳ Ｐゴシック" pitchFamily="34" charset="-128"/>
              </a:rPr>
              <a:t> in the block on the right.  This can be confusing to any user who must try to make sense of these data!    And it would be a nightmare to try to write metadata for this spreadsheet.   </a:t>
            </a:r>
          </a:p>
          <a:p>
            <a:r>
              <a:rPr lang="en-US" dirty="0" smtClean="0">
                <a:ea typeface="ＭＳ Ｐゴシック" pitchFamily="34" charset="-128"/>
              </a:rPr>
              <a:t>  </a:t>
            </a:r>
          </a:p>
          <a:p>
            <a:endParaRPr lang="en-US" dirty="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There are other problems with how these data was entered. Naming of sites is also inconsistent.  For instance, Deep Well is used in the first block vs. DW in the block on the right.  The file contains several typos, also such as </a:t>
            </a:r>
            <a:r>
              <a:rPr lang="en-US" dirty="0" err="1" smtClean="0">
                <a:ea typeface="ＭＳ Ｐゴシック" pitchFamily="34" charset="-128"/>
              </a:rPr>
              <a:t>rioSalado</a:t>
            </a:r>
            <a:r>
              <a:rPr lang="en-US" dirty="0" smtClean="0">
                <a:ea typeface="ＭＳ Ｐゴシック" pitchFamily="34" charset="-128"/>
              </a:rPr>
              <a:t> vs. </a:t>
            </a:r>
            <a:r>
              <a:rPr lang="en-US" dirty="0" err="1" smtClean="0">
                <a:ea typeface="ＭＳ Ｐゴシック" pitchFamily="34" charset="-128"/>
              </a:rPr>
              <a:t>rioSlado</a:t>
            </a:r>
            <a:r>
              <a:rPr lang="en-US" dirty="0" smtClean="0">
                <a:ea typeface="ＭＳ Ｐゴシック" pitchFamily="34" charset="-128"/>
              </a:rPr>
              <a:t>.   A human can figure</a:t>
            </a:r>
            <a:r>
              <a:rPr lang="en-US" baseline="0" dirty="0" smtClean="0">
                <a:ea typeface="ＭＳ Ｐゴシック" pitchFamily="34" charset="-128"/>
              </a:rPr>
              <a:t> out what each of these site names refers to, but the names would have to be harmonized for a statistical program to use.   It would be easier to filter for just Deep Well (with a space), and not have to know you need to filter for </a:t>
            </a:r>
            <a:r>
              <a:rPr lang="en-US" baseline="0" dirty="0" err="1" smtClean="0">
                <a:ea typeface="ＭＳ Ｐゴシック" pitchFamily="34" charset="-128"/>
              </a:rPr>
              <a:t>DeepWell</a:t>
            </a:r>
            <a:r>
              <a:rPr lang="en-US" baseline="0" dirty="0" smtClean="0">
                <a:ea typeface="ＭＳ Ｐゴシック" pitchFamily="34" charset="-128"/>
              </a:rPr>
              <a:t> (no space), also.   Similarly, in one place a species code is capitalized PERO, and lowercase elsewhere.   </a:t>
            </a:r>
          </a:p>
          <a:p>
            <a:endParaRPr lang="en-US" baseline="0" dirty="0" smtClean="0">
              <a:ea typeface="ＭＳ Ｐゴシック" pitchFamily="34" charset="-128"/>
            </a:endParaRPr>
          </a:p>
          <a:p>
            <a:r>
              <a:rPr lang="en-US" baseline="0" dirty="0" smtClean="0">
                <a:ea typeface="ＭＳ Ｐゴシック" pitchFamily="34" charset="-128"/>
              </a:rPr>
              <a:t>Further, in the first block of data, a mean was calculated for the weight of the rodents.  The value for that mean, called Mean1, is in the same column as the weights of the individual animals.  In later manipulations of these data, it would be easy to copy that value as though it represented the weight of a single animal.   It is bad practice to mix types of information in one column.   It is best for raw data should be maintained in one file, and calculations should be done elsewhere.   </a:t>
            </a:r>
          </a:p>
          <a:p>
            <a:r>
              <a:rPr lang="en-US" dirty="0" smtClean="0">
                <a:ea typeface="ＭＳ Ｐゴシック" pitchFamily="34" charset="-128"/>
              </a:rPr>
              <a:t>In addition, there is text data mixed with numeric data in the Weight column in the block on the right – it says “escaped &lt; 15” (presumably indicating that a rodent less than 15 grams escaped).  A statistical program will not know how to deal with text data mixed with numeric data.   What is the mean of 12, 91, and “escaped &lt; 15”?</a:t>
            </a:r>
          </a:p>
          <a:p>
            <a:endParaRPr lang="en-US" dirty="0" smtClean="0">
              <a:ea typeface="ＭＳ Ｐゴシック" pitchFamily="34" charset="-128"/>
            </a:endParaRPr>
          </a:p>
          <a:p>
            <a:r>
              <a:rPr lang="en-US" dirty="0" smtClean="0">
                <a:ea typeface="ＭＳ Ｐゴシック" pitchFamily="34" charset="-128"/>
              </a:rPr>
              <a:t>To analyze all these data using statistical software, and to make it much easier to understand by any user, these data will need to be organized in to a column for each variable.  Therefore it essential that only one type of info be entered in to each column, and that spellings, codes, formats, etc. be consistent.</a:t>
            </a:r>
          </a:p>
          <a:p>
            <a:endParaRPr lang="en-US" dirty="0" smtClean="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This shows the same data entered in a way that would make it easy to understand and analyze.  </a:t>
            </a:r>
          </a:p>
          <a:p>
            <a:r>
              <a:rPr lang="en-US" dirty="0" smtClean="0">
                <a:ea typeface="ＭＳ Ｐゴシック" pitchFamily="34" charset="-128"/>
              </a:rPr>
              <a:t>The data are not entered in separate blocks arrayed in a single worksheet.  They are entered in one table with columns defined by variables Date, Site, Plot, Species, and Weight, Adult, and Comments that are recorded for each sampling event.  </a:t>
            </a:r>
          </a:p>
          <a:p>
            <a:endParaRPr lang="en-US" dirty="0" smtClean="0">
              <a:ea typeface="ＭＳ Ｐゴシック" pitchFamily="34" charset="-128"/>
            </a:endParaRPr>
          </a:p>
          <a:p>
            <a:r>
              <a:rPr lang="en-US" dirty="0" smtClean="0">
                <a:ea typeface="ＭＳ Ｐゴシック" pitchFamily="34" charset="-128"/>
              </a:rPr>
              <a:t>The columns of data have consistent types.   Each column contains only numbers, dates, or text.</a:t>
            </a:r>
          </a:p>
          <a:p>
            <a:r>
              <a:rPr lang="en-US" dirty="0" smtClean="0">
                <a:ea typeface="ＭＳ Ｐゴシック" pitchFamily="34" charset="-128"/>
              </a:rPr>
              <a:t>There are consistent names, codes, and formats used in each column.</a:t>
            </a:r>
            <a:r>
              <a:rPr lang="en-US" baseline="0" dirty="0" smtClean="0">
                <a:ea typeface="ＭＳ Ｐゴシック" pitchFamily="34" charset="-128"/>
              </a:rPr>
              <a:t>  </a:t>
            </a:r>
            <a:r>
              <a:rPr lang="en-US" dirty="0" smtClean="0">
                <a:ea typeface="ＭＳ Ｐゴシック" pitchFamily="34" charset="-128"/>
              </a:rPr>
              <a:t>For instance, all dates are in the same format (mm/</a:t>
            </a:r>
            <a:r>
              <a:rPr lang="en-US" dirty="0" err="1" smtClean="0">
                <a:ea typeface="ＭＳ Ｐゴシック" pitchFamily="34" charset="-128"/>
              </a:rPr>
              <a:t>dd</a:t>
            </a:r>
            <a:r>
              <a:rPr lang="en-US" dirty="0" smtClean="0">
                <a:ea typeface="ＭＳ Ｐゴシック" pitchFamily="34" charset="-128"/>
              </a:rPr>
              <a:t>/</a:t>
            </a:r>
            <a:r>
              <a:rPr lang="en-US" dirty="0" err="1" smtClean="0">
                <a:ea typeface="ＭＳ Ｐゴシック" pitchFamily="34" charset="-128"/>
              </a:rPr>
              <a:t>yyyy</a:t>
            </a:r>
            <a:r>
              <a:rPr lang="en-US" dirty="0" smtClean="0">
                <a:ea typeface="ＭＳ Ｐゴシック" pitchFamily="34" charset="-128"/>
              </a:rPr>
              <a:t>), and there are no typos in the Site Names.  Species are all referred to by standard codes.  Therefore, if the user wanted to subset the data for</a:t>
            </a:r>
            <a:r>
              <a:rPr lang="en-US" baseline="0" dirty="0" smtClean="0">
                <a:ea typeface="ＭＳ Ｐゴシック" pitchFamily="34" charset="-128"/>
              </a:rPr>
              <a:t> species = ‘PERO”, they could easily filter the file for just those data.  Additionally,  t</a:t>
            </a:r>
            <a:r>
              <a:rPr lang="en-US" dirty="0" smtClean="0">
                <a:ea typeface="ＭＳ Ｐゴシック" pitchFamily="34" charset="-128"/>
              </a:rPr>
              <a:t>here are only numeric data in the Weight column, so a statistical program or Excel could readily calculate statistics on this column.    Preparing</a:t>
            </a:r>
            <a:r>
              <a:rPr lang="en-US" baseline="0" dirty="0" smtClean="0">
                <a:ea typeface="ＭＳ Ｐゴシック" pitchFamily="34" charset="-128"/>
              </a:rPr>
              <a:t> metadata for this file would also be straightforward.   </a:t>
            </a:r>
            <a:endParaRPr lang="en-US" dirty="0" smtClean="0">
              <a:ea typeface="ＭＳ Ｐゴシック"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One </a:t>
            </a:r>
            <a:r>
              <a:rPr lang="en-US" dirty="0" smtClean="0">
                <a:ea typeface="ＭＳ Ｐゴシック" pitchFamily="34" charset="-128"/>
              </a:rPr>
              <a:t>best practice in data entry is to create descriptive column names without spaces or special characters.  Sometimes statistical programs have special uses for some characters, so you should avoid using them in your data file.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39317A28-F29E-486B-9FFF-F853D2614BF3}"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5/11/16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5/11/16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5/11/16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smtClean="0">
                <a:solidFill>
                  <a:schemeClr val="bg1">
                    <a:lumMod val="65000"/>
                  </a:schemeClr>
                </a:solidFill>
                <a:latin typeface="Calibri" charset="0"/>
                <a:cs typeface="+mn-cs"/>
              </a:rPr>
              <a:t>Data Entry and Manipulation</a:t>
            </a:r>
            <a:endParaRPr lang="en-US" dirty="0">
              <a:solidFill>
                <a:schemeClr val="bg1">
                  <a:lumMod val="65000"/>
                </a:schemeClr>
              </a:solidFill>
              <a:latin typeface="Calibri" charset="0"/>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5/11/16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5/11/16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5/11/16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5/11/16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5/11/16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5/11/16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5/11/16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aac.ornl.gov/PI/BestPractices-201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r937.com/relational.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2216206"/>
            <a:ext cx="8229600" cy="682844"/>
          </a:xfrm>
        </p:spPr>
        <p:txBody>
          <a:bodyPr rtlCol="0">
            <a:noAutofit/>
          </a:bodyPr>
          <a:lstStyle/>
          <a:p>
            <a:pPr algn="ctr">
              <a:buNone/>
              <a:defRPr/>
            </a:pPr>
            <a:r>
              <a:rPr lang="en-US" sz="2400" dirty="0" smtClean="0">
                <a:solidFill>
                  <a:schemeClr val="tx1">
                    <a:lumMod val="50000"/>
                    <a:lumOff val="50000"/>
                  </a:schemeClr>
                </a:solidFill>
                <a:ea typeface="+mn-ea"/>
                <a:cs typeface="+mn-cs"/>
              </a:rPr>
              <a:t>Lesson 4: Data </a:t>
            </a:r>
            <a:r>
              <a:rPr lang="en-US" sz="2400" dirty="0" smtClean="0">
                <a:solidFill>
                  <a:schemeClr val="tx1">
                    <a:lumMod val="50000"/>
                    <a:lumOff val="50000"/>
                  </a:schemeClr>
                </a:solidFill>
                <a:ea typeface="+mn-ea"/>
                <a:cs typeface="+mn-cs"/>
              </a:rPr>
              <a:t>Collection, Entry, </a:t>
            </a:r>
            <a:r>
              <a:rPr lang="en-US" sz="2400" dirty="0" smtClean="0">
                <a:solidFill>
                  <a:schemeClr val="tx1">
                    <a:lumMod val="50000"/>
                    <a:lumOff val="50000"/>
                  </a:schemeClr>
                </a:solidFill>
                <a:ea typeface="+mn-ea"/>
                <a:cs typeface="+mn-cs"/>
              </a:rPr>
              <a:t>and Manipulation</a:t>
            </a:r>
            <a:r>
              <a:rPr lang="en-US" sz="2400" dirty="0" smtClean="0">
                <a:solidFill>
                  <a:schemeClr val="tx1">
                    <a:lumMod val="50000"/>
                    <a:lumOff val="50000"/>
                  </a:schemeClr>
                </a:solidFill>
              </a:rPr>
              <a:t> </a:t>
            </a:r>
            <a:endParaRPr lang="en-US" sz="2400" dirty="0" smtClean="0">
              <a:solidFill>
                <a:schemeClr val="tx1">
                  <a:lumMod val="50000"/>
                  <a:lumOff val="50000"/>
                </a:schemeClr>
              </a:solidFill>
              <a:ea typeface="+mn-ea"/>
              <a:cs typeface="+mn-cs"/>
            </a:endParaRPr>
          </a:p>
        </p:txBody>
      </p:sp>
      <p:sp>
        <p:nvSpPr>
          <p:cNvPr id="12290" name="Title 1"/>
          <p:cNvSpPr>
            <a:spLocks noGrp="1"/>
          </p:cNvSpPr>
          <p:nvPr>
            <p:ph type="title"/>
          </p:nvPr>
        </p:nvSpPr>
        <p:spPr>
          <a:xfrm>
            <a:off x="457200" y="662153"/>
            <a:ext cx="8229600" cy="1654328"/>
          </a:xfrm>
        </p:spPr>
        <p:txBody>
          <a:bodyPr>
            <a:normAutofit/>
          </a:bodyPr>
          <a:lstStyle/>
          <a:p>
            <a:pPr algn="ctr" eaLnBrk="1" hangingPunct="1"/>
            <a:r>
              <a:rPr lang="en-US" sz="4900" dirty="0" smtClean="0">
                <a:ea typeface="ＭＳ Ｐゴシック" pitchFamily="34" charset="-128"/>
              </a:rPr>
              <a:t>Tutorials on Data Management</a:t>
            </a:r>
            <a:endParaRPr lang="en-US" dirty="0" smtClean="0">
              <a:effectLst/>
              <a:ea typeface="ＭＳ Ｐゴシック" pitchFamily="34" charset="-128"/>
            </a:endParaRPr>
          </a:p>
        </p:txBody>
      </p:sp>
      <p:sp>
        <p:nvSpPr>
          <p:cNvPr id="6" name="TextBox 5"/>
          <p:cNvSpPr txBox="1"/>
          <p:nvPr/>
        </p:nvSpPr>
        <p:spPr>
          <a:xfrm rot="16200000">
            <a:off x="5431280" y="5064149"/>
            <a:ext cx="2172638" cy="230832"/>
          </a:xfrm>
          <a:prstGeom prst="rect">
            <a:avLst/>
          </a:prstGeom>
          <a:noFill/>
        </p:spPr>
        <p:txBody>
          <a:bodyPr wrap="square" rtlCol="0" anchor="t" anchorCtr="1">
            <a:spAutoFit/>
          </a:bodyPr>
          <a:lstStyle/>
          <a:p>
            <a:r>
              <a:rPr lang="en-US" sz="900" dirty="0" smtClean="0">
                <a:solidFill>
                  <a:schemeClr val="bg1">
                    <a:lumMod val="75000"/>
                  </a:schemeClr>
                </a:solidFill>
              </a:rPr>
              <a:t>CC image by Cobalt123 on Flickr </a:t>
            </a:r>
            <a:endParaRPr lang="en-US" sz="900" dirty="0">
              <a:solidFill>
                <a:schemeClr val="bg1">
                  <a:lumMod val="75000"/>
                </a:schemeClr>
              </a:solidFill>
            </a:endParaRPr>
          </a:p>
        </p:txBody>
      </p:sp>
      <p:pic>
        <p:nvPicPr>
          <p:cNvPr id="1026" name="Picture 2" descr="http://farm2.staticflickr.com/1046/1156232979_4e4d7c01c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239" y="3295650"/>
            <a:ext cx="3724519" cy="271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a:lnSpc>
                <a:spcPct val="90000"/>
              </a:lnSpc>
              <a:buClr>
                <a:schemeClr val="accent1">
                  <a:lumMod val="75000"/>
                </a:schemeClr>
              </a:buClr>
              <a:buSzPct val="100000"/>
            </a:pPr>
            <a:r>
              <a:rPr lang="en-US" dirty="0" smtClean="0">
                <a:ea typeface="ＭＳ Ｐゴシック" pitchFamily="34" charset="-128"/>
              </a:rPr>
              <a:t>Missing </a:t>
            </a:r>
            <a:r>
              <a:rPr lang="en-US" dirty="0">
                <a:ea typeface="ＭＳ Ｐゴシック" pitchFamily="34" charset="-128"/>
              </a:rPr>
              <a:t>data</a:t>
            </a:r>
          </a:p>
          <a:p>
            <a:pPr lvl="1">
              <a:buClr>
                <a:schemeClr val="accent1">
                  <a:lumMod val="75000"/>
                </a:schemeClr>
              </a:buClr>
              <a:buSzPct val="90000"/>
              <a:buFont typeface="Courier New" pitchFamily="49" charset="0"/>
              <a:buChar char="o"/>
            </a:pPr>
            <a:r>
              <a:rPr lang="en-US" dirty="0" smtClean="0">
                <a:ea typeface="ＭＳ Ｐゴシック" pitchFamily="34" charset="-128"/>
              </a:rPr>
              <a:t>Preferably </a:t>
            </a:r>
            <a:r>
              <a:rPr lang="en-US" dirty="0">
                <a:ea typeface="ＭＳ Ｐゴシック" pitchFamily="34" charset="-128"/>
              </a:rPr>
              <a:t>leave field empty (NULL = no </a:t>
            </a:r>
            <a:r>
              <a:rPr lang="en-US" dirty="0" smtClean="0">
                <a:ea typeface="ＭＳ Ｐゴシック" pitchFamily="34" charset="-128"/>
              </a:rPr>
              <a:t>value)</a:t>
            </a:r>
          </a:p>
          <a:p>
            <a:pPr lvl="1">
              <a:buClr>
                <a:schemeClr val="accent1">
                  <a:lumMod val="75000"/>
                </a:schemeClr>
              </a:buClr>
              <a:buSzPct val="90000"/>
              <a:buFont typeface="Courier New" pitchFamily="49" charset="0"/>
              <a:buChar char="o"/>
            </a:pPr>
            <a:r>
              <a:rPr lang="en-US" dirty="0" smtClean="0">
                <a:ea typeface="ＭＳ Ｐゴシック" pitchFamily="34" charset="-128"/>
              </a:rPr>
              <a:t>In </a:t>
            </a:r>
            <a:r>
              <a:rPr lang="en-US" dirty="0">
                <a:ea typeface="ＭＳ Ｐゴシック" pitchFamily="34" charset="-128"/>
              </a:rPr>
              <a:t>numeric fields, use a distinct value such as 9999 to indicate a missing </a:t>
            </a:r>
            <a:r>
              <a:rPr lang="en-US" dirty="0" smtClean="0">
                <a:ea typeface="ＭＳ Ｐゴシック" pitchFamily="34" charset="-128"/>
              </a:rPr>
              <a:t>value </a:t>
            </a:r>
          </a:p>
          <a:p>
            <a:pPr lvl="1">
              <a:buClr>
                <a:schemeClr val="accent1">
                  <a:lumMod val="75000"/>
                </a:schemeClr>
              </a:buClr>
              <a:buSzPct val="90000"/>
              <a:buFont typeface="Courier New" pitchFamily="49" charset="0"/>
              <a:buChar char="o"/>
            </a:pPr>
            <a:r>
              <a:rPr lang="en-US" dirty="0" smtClean="0">
                <a:ea typeface="ＭＳ Ｐゴシック" pitchFamily="34" charset="-128"/>
              </a:rPr>
              <a:t>In </a:t>
            </a:r>
            <a:r>
              <a:rPr lang="en-US" dirty="0">
                <a:ea typeface="ＭＳ Ｐゴシック" pitchFamily="34" charset="-128"/>
              </a:rPr>
              <a:t>text fields, use NA (“Not Applicable” or “Not Available</a:t>
            </a:r>
            <a:r>
              <a:rPr lang="en-US" dirty="0" smtClean="0">
                <a:ea typeface="ＭＳ Ｐゴシック" pitchFamily="34" charset="-128"/>
              </a:rPr>
              <a:t>”)</a:t>
            </a:r>
          </a:p>
          <a:p>
            <a:pPr lvl="1">
              <a:buClr>
                <a:schemeClr val="accent1">
                  <a:lumMod val="75000"/>
                </a:schemeClr>
              </a:buClr>
              <a:buSzPct val="90000"/>
              <a:buFont typeface="Courier New" pitchFamily="49" charset="0"/>
              <a:buChar char="o"/>
            </a:pPr>
            <a:r>
              <a:rPr lang="en-US" dirty="0">
                <a:ea typeface="ＭＳ Ｐゴシック" pitchFamily="34" charset="-128"/>
              </a:rPr>
              <a:t>Use Data flags in a separate column to qualify missing value</a:t>
            </a:r>
          </a:p>
          <a:p>
            <a:pPr lvl="1">
              <a:buSzPct val="85000"/>
              <a:buFont typeface="Courier New" pitchFamily="49" charset="0"/>
              <a:buChar char="o"/>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Best Practices</a:t>
            </a:r>
          </a:p>
        </p:txBody>
      </p:sp>
      <p:graphicFrame>
        <p:nvGraphicFramePr>
          <p:cNvPr id="4" name="Group 73"/>
          <p:cNvGraphicFramePr>
            <a:graphicFrameLocks/>
          </p:cNvGraphicFramePr>
          <p:nvPr>
            <p:extLst>
              <p:ext uri="{D42A27DB-BD31-4B8C-83A1-F6EECF244321}">
                <p14:modId xmlns:p14="http://schemas.microsoft.com/office/powerpoint/2010/main" val="3547165057"/>
              </p:ext>
            </p:extLst>
          </p:nvPr>
        </p:nvGraphicFramePr>
        <p:xfrm>
          <a:off x="247650" y="3771900"/>
          <a:ext cx="6016625" cy="2194644"/>
        </p:xfrm>
        <a:graphic>
          <a:graphicData uri="http://schemas.openxmlformats.org/drawingml/2006/table">
            <a:tbl>
              <a:tblPr/>
              <a:tblGrid>
                <a:gridCol w="1257439"/>
                <a:gridCol w="913363"/>
                <a:gridCol w="1701609"/>
                <a:gridCol w="2144214"/>
              </a:tblGrid>
              <a:tr h="328544">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Date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Time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NO3_N_Conc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NO3_N_Conc_Flag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2082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20081011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1300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0.013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dirty="0" smtClean="0">
                        <a:ln>
                          <a:noFill/>
                        </a:ln>
                        <a:solidFill>
                          <a:srgbClr val="262626"/>
                        </a:solidFill>
                        <a:effectLst/>
                        <a:latin typeface="Calibri" charset="0"/>
                        <a:ea typeface="ＭＳ Ｐゴシック" charset="-12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5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20081011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1330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0.016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dirty="0" smtClean="0">
                        <a:ln>
                          <a:noFill/>
                        </a:ln>
                        <a:solidFill>
                          <a:srgbClr val="262626"/>
                        </a:solidFill>
                        <a:effectLst/>
                        <a:latin typeface="Calibri" charset="0"/>
                        <a:ea typeface="ＭＳ Ｐゴシック" charset="-12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476">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20081011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1400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dirty="0" smtClean="0">
                        <a:ln>
                          <a:noFill/>
                        </a:ln>
                        <a:solidFill>
                          <a:srgbClr val="262626"/>
                        </a:solidFill>
                        <a:effectLst/>
                        <a:latin typeface="Calibri" charset="0"/>
                        <a:ea typeface="ＭＳ Ｐゴシック" charset="-128"/>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M1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2">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20081011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1430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0.018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endParaRPr kumimoji="0" lang="en-US" sz="1800" b="0" i="0" u="none" strike="noStrike" cap="none" normalizeH="0" baseline="0" dirty="0" smtClean="0">
                        <a:ln>
                          <a:noFill/>
                        </a:ln>
                        <a:solidFill>
                          <a:srgbClr val="262626"/>
                        </a:solidFill>
                        <a:effectLst/>
                        <a:latin typeface="Calibri" charset="0"/>
                        <a:ea typeface="ＭＳ Ｐゴシック" charset="-12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878">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20081011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1500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0.001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rgbClr val="262626"/>
                          </a:solidFill>
                          <a:effectLst/>
                          <a:latin typeface="Calibri" charset="0"/>
                          <a:ea typeface="ＭＳ Ｐゴシック" charset="-128"/>
                        </a:rPr>
                        <a:t>E1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66"/>
          <p:cNvSpPr txBox="1">
            <a:spLocks noChangeArrowheads="1"/>
          </p:cNvSpPr>
          <p:nvPr/>
        </p:nvSpPr>
        <p:spPr bwMode="auto">
          <a:xfrm>
            <a:off x="6264275" y="4116388"/>
            <a:ext cx="2736850" cy="1328737"/>
          </a:xfrm>
          <a:prstGeom prst="rect">
            <a:avLst/>
          </a:prstGeom>
          <a:noFill/>
          <a:ln w="9525">
            <a:noFill/>
            <a:miter lim="800000"/>
            <a:headEnd/>
            <a:tailEnd/>
          </a:ln>
        </p:spPr>
        <p:txBody>
          <a:bodyPr>
            <a:spAutoFit/>
          </a:bodyPr>
          <a:lstStyle/>
          <a:p>
            <a:pPr algn="l" defTabSz="914400">
              <a:spcBef>
                <a:spcPct val="50000"/>
              </a:spcBef>
            </a:pPr>
            <a:r>
              <a:rPr lang="en-US"/>
              <a:t>M1 = missing; no sample collected</a:t>
            </a:r>
          </a:p>
          <a:p>
            <a:pPr algn="l" defTabSz="914400">
              <a:spcBef>
                <a:spcPct val="50000"/>
              </a:spcBef>
            </a:pPr>
            <a:r>
              <a:rPr lang="en-US"/>
              <a:t>E1 = estimated from grab sample</a:t>
            </a:r>
          </a:p>
        </p:txBody>
      </p:sp>
    </p:spTree>
    <p:extLst>
      <p:ext uri="{BB962C8B-B14F-4D97-AF65-F5344CB8AC3E}">
        <p14:creationId xmlns:p14="http://schemas.microsoft.com/office/powerpoint/2010/main" val="15900975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a:buClr>
                <a:schemeClr val="accent1">
                  <a:lumMod val="75000"/>
                </a:schemeClr>
              </a:buClr>
              <a:buSzPct val="100000"/>
            </a:pPr>
            <a:r>
              <a:rPr lang="en-US" dirty="0" smtClean="0">
                <a:ea typeface="ＭＳ Ｐゴシック" pitchFamily="34" charset="-128"/>
              </a:rPr>
              <a:t>Enter </a:t>
            </a:r>
            <a:r>
              <a:rPr lang="en-US" dirty="0">
                <a:ea typeface="ＭＳ Ｐゴシック" pitchFamily="34" charset="-128"/>
              </a:rPr>
              <a:t>complete lines of data</a:t>
            </a:r>
          </a:p>
          <a:p>
            <a:pPr lvl="1">
              <a:buSzPct val="85000"/>
              <a:buFont typeface="Courier New" pitchFamily="49" charset="0"/>
              <a:buChar char="o"/>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Best Practices</a:t>
            </a:r>
          </a:p>
        </p:txBody>
      </p:sp>
      <p:pic>
        <p:nvPicPr>
          <p:cNvPr id="6" name="Picture 5"/>
          <p:cNvPicPr>
            <a:picLocks noChangeAspect="1" noChangeArrowheads="1"/>
          </p:cNvPicPr>
          <p:nvPr/>
        </p:nvPicPr>
        <p:blipFill>
          <a:blip r:embed="rId3"/>
          <a:srcRect/>
          <a:stretch>
            <a:fillRect/>
          </a:stretch>
        </p:blipFill>
        <p:spPr bwMode="auto">
          <a:xfrm>
            <a:off x="690563" y="1971675"/>
            <a:ext cx="5064125" cy="2273300"/>
          </a:xfrm>
          <a:prstGeom prst="rect">
            <a:avLst/>
          </a:prstGeom>
          <a:noFill/>
          <a:ln w="9525">
            <a:noFill/>
            <a:miter lim="800000"/>
            <a:headEnd/>
            <a:tailEnd/>
          </a:ln>
        </p:spPr>
      </p:pic>
      <p:grpSp>
        <p:nvGrpSpPr>
          <p:cNvPr id="7" name="Group 10"/>
          <p:cNvGrpSpPr>
            <a:grpSpLocks/>
          </p:cNvGrpSpPr>
          <p:nvPr/>
        </p:nvGrpSpPr>
        <p:grpSpPr bwMode="auto">
          <a:xfrm>
            <a:off x="314325" y="3332163"/>
            <a:ext cx="8543924" cy="2616200"/>
            <a:chOff x="378" y="2493"/>
            <a:chExt cx="5382" cy="1648"/>
          </a:xfrm>
        </p:grpSpPr>
        <p:pic>
          <p:nvPicPr>
            <p:cNvPr id="8" name="Picture 7"/>
            <p:cNvPicPr>
              <a:picLocks noChangeAspect="1" noChangeArrowheads="1"/>
            </p:cNvPicPr>
            <p:nvPr/>
          </p:nvPicPr>
          <p:blipFill>
            <a:blip r:embed="rId4"/>
            <a:srcRect/>
            <a:stretch>
              <a:fillRect/>
            </a:stretch>
          </p:blipFill>
          <p:spPr bwMode="auto">
            <a:xfrm>
              <a:off x="2115" y="2493"/>
              <a:ext cx="3645" cy="1648"/>
            </a:xfrm>
            <a:prstGeom prst="rect">
              <a:avLst/>
            </a:prstGeom>
            <a:noFill/>
            <a:ln w="9525">
              <a:noFill/>
              <a:miter lim="800000"/>
              <a:headEnd/>
              <a:tailEnd/>
            </a:ln>
          </p:spPr>
        </p:pic>
        <p:sp>
          <p:nvSpPr>
            <p:cNvPr id="9" name="AutoShape 8"/>
            <p:cNvSpPr>
              <a:spLocks noChangeArrowheads="1"/>
            </p:cNvSpPr>
            <p:nvPr/>
          </p:nvSpPr>
          <p:spPr bwMode="auto">
            <a:xfrm rot="19270979">
              <a:off x="1426" y="3216"/>
              <a:ext cx="473" cy="710"/>
            </a:xfrm>
            <a:prstGeom prst="curvedRightArrow">
              <a:avLst>
                <a:gd name="adj1" fmla="val 23461"/>
                <a:gd name="adj2" fmla="val 46936"/>
                <a:gd name="adj3" fmla="val 33333"/>
              </a:avLst>
            </a:prstGeom>
            <a:solidFill>
              <a:schemeClr val="accent1"/>
            </a:solidFill>
            <a:ln w="9525">
              <a:solidFill>
                <a:schemeClr val="tx1"/>
              </a:solidFill>
              <a:miter lim="800000"/>
              <a:headEnd/>
              <a:tailEnd/>
            </a:ln>
          </p:spPr>
          <p:txBody>
            <a:bodyPr wrap="none" anchor="ctr"/>
            <a:lstStyle/>
            <a:p>
              <a:pPr defTabSz="914400"/>
              <a:r>
                <a:rPr lang="en-US"/>
                <a:t>   </a:t>
              </a:r>
            </a:p>
          </p:txBody>
        </p:sp>
        <p:sp>
          <p:nvSpPr>
            <p:cNvPr id="10" name="Text Box 9"/>
            <p:cNvSpPr txBox="1">
              <a:spLocks noChangeArrowheads="1"/>
            </p:cNvSpPr>
            <p:nvPr/>
          </p:nvSpPr>
          <p:spPr bwMode="auto">
            <a:xfrm>
              <a:off x="378" y="3193"/>
              <a:ext cx="1008" cy="931"/>
            </a:xfrm>
            <a:prstGeom prst="rect">
              <a:avLst/>
            </a:prstGeom>
            <a:noFill/>
            <a:ln w="9525">
              <a:noFill/>
              <a:miter lim="800000"/>
              <a:headEnd/>
              <a:tailEnd/>
            </a:ln>
          </p:spPr>
          <p:txBody>
            <a:bodyPr wrap="square">
              <a:spAutoFit/>
            </a:bodyPr>
            <a:lstStyle/>
            <a:p>
              <a:pPr algn="ctr" defTabSz="914400">
                <a:spcBef>
                  <a:spcPct val="50000"/>
                </a:spcBef>
              </a:pPr>
              <a:r>
                <a:rPr lang="en-US" dirty="0"/>
                <a:t>Sorting </a:t>
              </a:r>
              <a:r>
                <a:rPr lang="en-US" dirty="0" smtClean="0"/>
                <a:t>an Excel file with empty cells </a:t>
              </a:r>
              <a:r>
                <a:rPr lang="en-US" dirty="0"/>
                <a:t>is not a good idea!</a:t>
              </a:r>
            </a:p>
          </p:txBody>
        </p:sp>
      </p:grpSp>
    </p:spTree>
    <p:extLst>
      <p:ext uri="{BB962C8B-B14F-4D97-AF65-F5344CB8AC3E}">
        <p14:creationId xmlns:p14="http://schemas.microsoft.com/office/powerpoint/2010/main" val="12034398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For </a:t>
            </a:r>
            <a:r>
              <a:rPr lang="en-US" dirty="0">
                <a:ea typeface="ＭＳ Ｐゴシック" pitchFamily="34" charset="-128"/>
              </a:rPr>
              <a:t>the long term, store data in a consistent format that can be read well in to the future and that can be used by any application now or in the </a:t>
            </a:r>
            <a:r>
              <a:rPr lang="en-US" dirty="0" smtClean="0">
                <a:ea typeface="ＭＳ Ｐゴシック" pitchFamily="34" charset="-128"/>
              </a:rPr>
              <a:t>future</a:t>
            </a:r>
            <a:r>
              <a:rPr lang="en-US" dirty="0">
                <a:ea typeface="ＭＳ Ｐゴシック" pitchFamily="34" charset="-128"/>
              </a:rPr>
              <a:t> </a:t>
            </a:r>
            <a:endParaRPr lang="en-US" dirty="0" smtClean="0">
              <a:ea typeface="ＭＳ Ｐゴシック" pitchFamily="34" charset="-128"/>
            </a:endParaRPr>
          </a:p>
          <a:p>
            <a:pPr>
              <a:buClr>
                <a:schemeClr val="accent1">
                  <a:lumMod val="75000"/>
                </a:schemeClr>
              </a:buClr>
              <a:buSzPct val="100000"/>
            </a:pPr>
            <a:r>
              <a:rPr lang="en-US" dirty="0">
                <a:ea typeface="ＭＳ Ｐゴシック" pitchFamily="34" charset="-128"/>
              </a:rPr>
              <a:t>Appropriate file types include</a:t>
            </a:r>
            <a:r>
              <a:rPr lang="en-US" dirty="0" smtClean="0">
                <a:ea typeface="ＭＳ Ｐゴシック" pitchFamily="34" charset="-128"/>
              </a:rPr>
              <a:t>:</a:t>
            </a:r>
          </a:p>
          <a:p>
            <a:pPr lvl="1">
              <a:buClr>
                <a:schemeClr val="accent1">
                  <a:lumMod val="75000"/>
                </a:schemeClr>
              </a:buClr>
              <a:buSzPct val="90000"/>
              <a:buFont typeface="Courier New" pitchFamily="49" charset="0"/>
              <a:buChar char="o"/>
            </a:pPr>
            <a:r>
              <a:rPr lang="en-US" dirty="0">
                <a:ea typeface="ＭＳ Ｐゴシック" pitchFamily="34" charset="-128"/>
              </a:rPr>
              <a:t>Non-proprietary: Open, documented standard </a:t>
            </a:r>
          </a:p>
          <a:p>
            <a:pPr lvl="1">
              <a:buClr>
                <a:schemeClr val="accent1">
                  <a:lumMod val="75000"/>
                </a:schemeClr>
              </a:buClr>
              <a:buSzPct val="90000"/>
              <a:buFont typeface="Courier New" pitchFamily="49" charset="0"/>
              <a:buChar char="o"/>
            </a:pPr>
            <a:r>
              <a:rPr lang="en-US" dirty="0">
                <a:ea typeface="ＭＳ Ｐゴシック" pitchFamily="34" charset="-128"/>
              </a:rPr>
              <a:t>Common usage by research community: Standard representation (ASCII, Unicode) </a:t>
            </a:r>
          </a:p>
          <a:p>
            <a:pPr lvl="1">
              <a:buClr>
                <a:schemeClr val="accent1">
                  <a:lumMod val="75000"/>
                </a:schemeClr>
              </a:buClr>
              <a:buSzPct val="90000"/>
              <a:buFont typeface="Courier New" pitchFamily="49" charset="0"/>
              <a:buChar char="o"/>
            </a:pPr>
            <a:r>
              <a:rPr lang="en-US" dirty="0">
                <a:ea typeface="ＭＳ Ｐゴシック" pitchFamily="34" charset="-128"/>
              </a:rPr>
              <a:t>Unencrypted </a:t>
            </a:r>
          </a:p>
          <a:p>
            <a:pPr lvl="1">
              <a:buClr>
                <a:schemeClr val="accent1">
                  <a:lumMod val="75000"/>
                </a:schemeClr>
              </a:buClr>
              <a:buSzPct val="90000"/>
              <a:buFont typeface="Courier New" pitchFamily="49" charset="0"/>
              <a:buChar char="o"/>
            </a:pPr>
            <a:r>
              <a:rPr lang="en-US" dirty="0">
                <a:ea typeface="ＭＳ Ｐゴシック" pitchFamily="34" charset="-128"/>
              </a:rPr>
              <a:t>Uncompressed</a:t>
            </a:r>
          </a:p>
          <a:p>
            <a:pPr>
              <a:buClr>
                <a:schemeClr val="accent1">
                  <a:lumMod val="75000"/>
                </a:schemeClr>
              </a:buClr>
              <a:buSzPct val="100000"/>
            </a:pPr>
            <a:r>
              <a:rPr lang="en-US" dirty="0" smtClean="0">
                <a:ea typeface="ＭＳ Ｐゴシック" pitchFamily="34" charset="-128"/>
              </a:rPr>
              <a:t>ASCII </a:t>
            </a:r>
            <a:r>
              <a:rPr lang="en-US" dirty="0">
                <a:ea typeface="ＭＳ Ｐゴシック" pitchFamily="34" charset="-128"/>
              </a:rPr>
              <a:t>formatted files will be readable into the future</a:t>
            </a:r>
            <a:endParaRPr lang="en-US"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Use </a:t>
            </a:r>
            <a:r>
              <a:rPr lang="en-US" dirty="0">
                <a:ea typeface="ＭＳ Ｐゴシック" pitchFamily="34" charset="-128"/>
              </a:rPr>
              <a:t>ASCII (comma-separated) for tabular data</a:t>
            </a:r>
          </a:p>
          <a:p>
            <a:pPr marL="109728" indent="0">
              <a:buNone/>
            </a:pPr>
            <a:endParaRPr lang="en-US"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Best Practices</a:t>
            </a:r>
            <a:endParaRPr lang="en-US" dirty="0"/>
          </a:p>
        </p:txBody>
      </p:sp>
    </p:spTree>
    <p:extLst>
      <p:ext uri="{BB962C8B-B14F-4D97-AF65-F5344CB8AC3E}">
        <p14:creationId xmlns:p14="http://schemas.microsoft.com/office/powerpoint/2010/main" val="11045578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marL="566928" indent="-457200">
              <a:buClr>
                <a:schemeClr val="accent1">
                  <a:lumMod val="75000"/>
                </a:schemeClr>
              </a:buClr>
              <a:buFont typeface="+mj-lt"/>
              <a:buAutoNum type="arabicPeriod"/>
            </a:pPr>
            <a:r>
              <a:rPr lang="en-US" dirty="0" smtClean="0">
                <a:ea typeface="ＭＳ Ｐゴシック" pitchFamily="34" charset="-128"/>
              </a:rPr>
              <a:t>Best </a:t>
            </a:r>
            <a:r>
              <a:rPr lang="en-US" dirty="0">
                <a:ea typeface="ＭＳ Ｐゴシック" pitchFamily="34" charset="-128"/>
              </a:rPr>
              <a:t>Practices for Preparing Environmental Data Sets to Share and Archive. September 2010. Les A. Hook, Suresh K. </a:t>
            </a:r>
            <a:r>
              <a:rPr lang="en-US" dirty="0" err="1">
                <a:ea typeface="ＭＳ Ｐゴシック" pitchFamily="34" charset="-128"/>
              </a:rPr>
              <a:t>Santhana</a:t>
            </a:r>
            <a:r>
              <a:rPr lang="en-US" dirty="0">
                <a:ea typeface="ＭＳ Ｐゴシック" pitchFamily="34" charset="-128"/>
              </a:rPr>
              <a:t> </a:t>
            </a:r>
            <a:r>
              <a:rPr lang="en-US" dirty="0" err="1">
                <a:ea typeface="ＭＳ Ｐゴシック" pitchFamily="34" charset="-128"/>
              </a:rPr>
              <a:t>Vannan</a:t>
            </a:r>
            <a:r>
              <a:rPr lang="en-US" dirty="0">
                <a:ea typeface="ＭＳ Ｐゴシック" pitchFamily="34" charset="-128"/>
              </a:rPr>
              <a:t>, Tammy W. </a:t>
            </a:r>
            <a:r>
              <a:rPr lang="en-US" dirty="0" err="1">
                <a:ea typeface="ＭＳ Ｐゴシック" pitchFamily="34" charset="-128"/>
              </a:rPr>
              <a:t>Beaty</a:t>
            </a:r>
            <a:r>
              <a:rPr lang="en-US" dirty="0">
                <a:ea typeface="ＭＳ Ｐゴシック" pitchFamily="34" charset="-128"/>
              </a:rPr>
              <a:t>, Robert B. Cook, and Bruce E. Wilson. </a:t>
            </a:r>
            <a:r>
              <a:rPr lang="en-US" dirty="0">
                <a:solidFill>
                  <a:schemeClr val="hlink"/>
                </a:solidFill>
                <a:ea typeface="ＭＳ Ｐゴシック" pitchFamily="34" charset="-128"/>
                <a:hlinkClick r:id="rId3"/>
              </a:rPr>
              <a:t>http://daac.ornl.gov/PI/BestPractices-2010.pdf</a:t>
            </a:r>
            <a:endParaRPr lang="en-US" dirty="0">
              <a:solidFill>
                <a:schemeClr val="hlink"/>
              </a:solidFill>
              <a:ea typeface="ＭＳ Ｐゴシック" pitchFamily="34" charset="-128"/>
            </a:endParaRPr>
          </a:p>
          <a:p>
            <a:pPr marL="109728" indent="0">
              <a:buNone/>
            </a:pPr>
            <a:endParaRPr lang="en-US"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References</a:t>
            </a:r>
            <a:endParaRPr lang="en-US" dirty="0"/>
          </a:p>
        </p:txBody>
      </p:sp>
    </p:spTree>
    <p:extLst>
      <p:ext uri="{BB962C8B-B14F-4D97-AF65-F5344CB8AC3E}">
        <p14:creationId xmlns:p14="http://schemas.microsoft.com/office/powerpoint/2010/main" val="37529506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ea typeface="ＭＳ Ｐゴシック" pitchFamily="34" charset="-128"/>
              </a:rPr>
              <a:t>Google Docs </a:t>
            </a:r>
            <a:r>
              <a:rPr lang="en-US" dirty="0" smtClean="0">
                <a:ea typeface="ＭＳ Ｐゴシック" pitchFamily="34" charset="-128"/>
              </a:rPr>
              <a:t>Forms</a:t>
            </a:r>
          </a:p>
          <a:p>
            <a:pPr>
              <a:buClr>
                <a:schemeClr val="accent1">
                  <a:lumMod val="75000"/>
                </a:schemeClr>
              </a:buClr>
              <a:buSzPct val="100000"/>
            </a:pPr>
            <a:r>
              <a:rPr lang="en-US" dirty="0" smtClean="0">
                <a:ea typeface="ＭＳ Ｐゴシック" pitchFamily="34" charset="-128"/>
              </a:rPr>
              <a:t>Spreadsheets</a:t>
            </a:r>
            <a:endParaRPr lang="en-US" dirty="0">
              <a:ea typeface="ＭＳ Ｐゴシック" pitchFamily="34" charset="-128"/>
            </a:endParaRPr>
          </a:p>
          <a:p>
            <a:endParaRPr lang="en-US"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Data </a:t>
            </a:r>
            <a:r>
              <a:rPr lang="en-US" dirty="0">
                <a:ea typeface="ＭＳ Ｐゴシック" pitchFamily="34" charset="-128"/>
              </a:rPr>
              <a:t>Entry Tools</a:t>
            </a:r>
            <a:endParaRPr lang="en-US" dirty="0"/>
          </a:p>
        </p:txBody>
      </p:sp>
      <p:pic>
        <p:nvPicPr>
          <p:cNvPr id="4" name="Picture 5" descr="http://blogoscoped.com/files/landgeist-spreadsheet.png"/>
          <p:cNvPicPr>
            <a:picLocks noChangeAspect="1" noChangeArrowheads="1"/>
          </p:cNvPicPr>
          <p:nvPr/>
        </p:nvPicPr>
        <p:blipFill>
          <a:blip r:embed="rId3"/>
          <a:srcRect/>
          <a:stretch>
            <a:fillRect/>
          </a:stretch>
        </p:blipFill>
        <p:spPr bwMode="auto">
          <a:xfrm>
            <a:off x="3514725" y="2095500"/>
            <a:ext cx="5172075" cy="3811588"/>
          </a:xfrm>
          <a:prstGeom prst="rect">
            <a:avLst/>
          </a:prstGeom>
          <a:noFill/>
          <a:ln w="9525">
            <a:noFill/>
            <a:miter lim="800000"/>
            <a:headEnd/>
            <a:tailEnd/>
          </a:ln>
        </p:spPr>
      </p:pic>
    </p:spTree>
    <p:extLst>
      <p:ext uri="{BB962C8B-B14F-4D97-AF65-F5344CB8AC3E}">
        <p14:creationId xmlns:p14="http://schemas.microsoft.com/office/powerpoint/2010/main" val="38355043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Googledocs </a:t>
            </a:r>
            <a:r>
              <a:rPr lang="en-US" dirty="0">
                <a:ea typeface="ＭＳ Ｐゴシック" pitchFamily="34" charset="-128"/>
              </a:rPr>
              <a:t>Forms</a:t>
            </a:r>
            <a:endParaRPr lang="en-US" dirty="0"/>
          </a:p>
        </p:txBody>
      </p:sp>
      <p:pic>
        <p:nvPicPr>
          <p:cNvPr id="4" name="Picture 5"/>
          <p:cNvPicPr>
            <a:picLocks noChangeAspect="1" noChangeArrowheads="1"/>
          </p:cNvPicPr>
          <p:nvPr/>
        </p:nvPicPr>
        <p:blipFill>
          <a:blip r:embed="rId3"/>
          <a:srcRect/>
          <a:stretch>
            <a:fillRect/>
          </a:stretch>
        </p:blipFill>
        <p:spPr bwMode="auto">
          <a:xfrm>
            <a:off x="1295400" y="1179513"/>
            <a:ext cx="6667500" cy="4767262"/>
          </a:xfrm>
          <a:prstGeom prst="rect">
            <a:avLst/>
          </a:prstGeom>
          <a:noFill/>
          <a:ln w="9525">
            <a:noFill/>
            <a:miter lim="800000"/>
            <a:headEnd/>
            <a:tailEnd/>
          </a:ln>
        </p:spPr>
      </p:pic>
    </p:spTree>
    <p:extLst>
      <p:ext uri="{BB962C8B-B14F-4D97-AF65-F5344CB8AC3E}">
        <p14:creationId xmlns:p14="http://schemas.microsoft.com/office/powerpoint/2010/main" val="42531230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Googledocs Forms</a:t>
            </a:r>
            <a:endParaRPr lang="en-US" dirty="0"/>
          </a:p>
        </p:txBody>
      </p:sp>
      <p:pic>
        <p:nvPicPr>
          <p:cNvPr id="5" name="Picture 5"/>
          <p:cNvPicPr>
            <a:picLocks noChangeAspect="1" noChangeArrowheads="1"/>
          </p:cNvPicPr>
          <p:nvPr/>
        </p:nvPicPr>
        <p:blipFill>
          <a:blip r:embed="rId3"/>
          <a:srcRect/>
          <a:stretch>
            <a:fillRect/>
          </a:stretch>
        </p:blipFill>
        <p:spPr bwMode="auto">
          <a:xfrm>
            <a:off x="1390650" y="427038"/>
            <a:ext cx="6086475" cy="5599112"/>
          </a:xfrm>
          <a:prstGeom prst="rect">
            <a:avLst/>
          </a:prstGeom>
          <a:noFill/>
          <a:ln w="9525">
            <a:noFill/>
            <a:miter lim="800000"/>
            <a:headEnd/>
            <a:tailEnd/>
          </a:ln>
        </p:spPr>
      </p:pic>
    </p:spTree>
    <p:extLst>
      <p:ext uri="{BB962C8B-B14F-4D97-AF65-F5344CB8AC3E}">
        <p14:creationId xmlns:p14="http://schemas.microsoft.com/office/powerpoint/2010/main" val="12627001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Data </a:t>
            </a:r>
            <a:r>
              <a:rPr lang="en-US" dirty="0">
                <a:ea typeface="ＭＳ Ｐゴシック" pitchFamily="34" charset="-128"/>
              </a:rPr>
              <a:t>Entry Tools: Excel</a:t>
            </a:r>
            <a:endParaRPr lang="en-US" dirty="0"/>
          </a:p>
        </p:txBody>
      </p:sp>
      <p:pic>
        <p:nvPicPr>
          <p:cNvPr id="4" name="Picture 6"/>
          <p:cNvPicPr>
            <a:picLocks noChangeAspect="1" noChangeArrowheads="1"/>
          </p:cNvPicPr>
          <p:nvPr/>
        </p:nvPicPr>
        <p:blipFill>
          <a:blip r:embed="rId3"/>
          <a:srcRect/>
          <a:stretch>
            <a:fillRect/>
          </a:stretch>
        </p:blipFill>
        <p:spPr bwMode="auto">
          <a:xfrm>
            <a:off x="882650" y="1417638"/>
            <a:ext cx="6734175" cy="3382962"/>
          </a:xfrm>
          <a:prstGeom prst="rect">
            <a:avLst/>
          </a:prstGeom>
          <a:noFill/>
          <a:ln w="9525">
            <a:noFill/>
            <a:miter lim="800000"/>
            <a:headEnd/>
            <a:tailEnd/>
          </a:ln>
        </p:spPr>
      </p:pic>
      <p:pic>
        <p:nvPicPr>
          <p:cNvPr id="5" name="Picture 7"/>
          <p:cNvPicPr>
            <a:picLocks noChangeAspect="1" noChangeArrowheads="1"/>
          </p:cNvPicPr>
          <p:nvPr/>
        </p:nvPicPr>
        <p:blipFill>
          <a:blip r:embed="rId4"/>
          <a:srcRect/>
          <a:stretch>
            <a:fillRect/>
          </a:stretch>
        </p:blipFill>
        <p:spPr bwMode="auto">
          <a:xfrm>
            <a:off x="5043488" y="3171825"/>
            <a:ext cx="3186112" cy="2616200"/>
          </a:xfrm>
          <a:prstGeom prst="rect">
            <a:avLst/>
          </a:prstGeom>
          <a:noFill/>
          <a:ln w="9525">
            <a:noFill/>
            <a:miter lim="800000"/>
            <a:headEnd/>
            <a:tailEnd/>
          </a:ln>
        </p:spPr>
      </p:pic>
    </p:spTree>
    <p:extLst>
      <p:ext uri="{BB962C8B-B14F-4D97-AF65-F5344CB8AC3E}">
        <p14:creationId xmlns:p14="http://schemas.microsoft.com/office/powerpoint/2010/main" val="3367205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Excel</a:t>
            </a:r>
            <a:r>
              <a:rPr lang="en-US" dirty="0">
                <a:ea typeface="ＭＳ Ｐゴシック" pitchFamily="34" charset="-128"/>
              </a:rPr>
              <a:t>: Data Validation</a:t>
            </a:r>
            <a:endParaRPr lang="en-US" dirty="0"/>
          </a:p>
        </p:txBody>
      </p:sp>
      <p:pic>
        <p:nvPicPr>
          <p:cNvPr id="4" name="Picture 9"/>
          <p:cNvPicPr>
            <a:picLocks noChangeAspect="1" noChangeArrowheads="1"/>
          </p:cNvPicPr>
          <p:nvPr/>
        </p:nvPicPr>
        <p:blipFill>
          <a:blip r:embed="rId3"/>
          <a:srcRect/>
          <a:stretch>
            <a:fillRect/>
          </a:stretch>
        </p:blipFill>
        <p:spPr bwMode="auto">
          <a:xfrm>
            <a:off x="1336675" y="1246188"/>
            <a:ext cx="6076950" cy="4048125"/>
          </a:xfrm>
          <a:prstGeom prst="rect">
            <a:avLst/>
          </a:prstGeom>
          <a:noFill/>
          <a:ln w="9525">
            <a:noFill/>
            <a:miter lim="800000"/>
            <a:headEnd/>
            <a:tailEnd/>
          </a:ln>
        </p:spPr>
      </p:pic>
      <p:pic>
        <p:nvPicPr>
          <p:cNvPr id="5" name="Picture 5"/>
          <p:cNvPicPr>
            <a:picLocks noChangeAspect="1" noChangeArrowheads="1"/>
          </p:cNvPicPr>
          <p:nvPr/>
        </p:nvPicPr>
        <p:blipFill>
          <a:blip r:embed="rId4"/>
          <a:srcRect/>
          <a:stretch>
            <a:fillRect/>
          </a:stretch>
        </p:blipFill>
        <p:spPr bwMode="auto">
          <a:xfrm>
            <a:off x="4124325" y="2600325"/>
            <a:ext cx="3886200" cy="3190875"/>
          </a:xfrm>
          <a:prstGeom prst="rect">
            <a:avLst/>
          </a:prstGeom>
          <a:noFill/>
          <a:ln w="9525">
            <a:noFill/>
            <a:miter lim="800000"/>
            <a:headEnd/>
            <a:tailEnd/>
          </a:ln>
        </p:spPr>
      </p:pic>
      <p:pic>
        <p:nvPicPr>
          <p:cNvPr id="6" name="Picture 11"/>
          <p:cNvPicPr>
            <a:picLocks noChangeAspect="1" noChangeArrowheads="1"/>
          </p:cNvPicPr>
          <p:nvPr/>
        </p:nvPicPr>
        <p:blipFill>
          <a:blip r:embed="rId5"/>
          <a:srcRect/>
          <a:stretch>
            <a:fillRect/>
          </a:stretch>
        </p:blipFill>
        <p:spPr bwMode="auto">
          <a:xfrm>
            <a:off x="1041400" y="1417638"/>
            <a:ext cx="2314575" cy="1009650"/>
          </a:xfrm>
          <a:prstGeom prst="rect">
            <a:avLst/>
          </a:prstGeom>
          <a:noFill/>
          <a:ln w="9525">
            <a:noFill/>
            <a:miter lim="800000"/>
            <a:headEnd/>
            <a:tailEnd/>
          </a:ln>
        </p:spPr>
      </p:pic>
      <p:sp>
        <p:nvSpPr>
          <p:cNvPr id="7" name="Text Box 13"/>
          <p:cNvSpPr txBox="1">
            <a:spLocks noChangeArrowheads="1"/>
          </p:cNvSpPr>
          <p:nvPr/>
        </p:nvSpPr>
        <p:spPr bwMode="auto">
          <a:xfrm>
            <a:off x="4513263" y="1744663"/>
            <a:ext cx="430212" cy="274637"/>
          </a:xfrm>
          <a:prstGeom prst="rect">
            <a:avLst/>
          </a:prstGeom>
          <a:noFill/>
          <a:ln w="9525">
            <a:noFill/>
            <a:miter lim="800000"/>
            <a:headEnd/>
            <a:tailEnd/>
          </a:ln>
        </p:spPr>
        <p:txBody>
          <a:bodyPr>
            <a:spAutoFit/>
          </a:bodyPr>
          <a:lstStyle/>
          <a:p>
            <a:pPr algn="l" defTabSz="914400">
              <a:spcBef>
                <a:spcPct val="50000"/>
              </a:spcBef>
            </a:pPr>
            <a:r>
              <a:rPr lang="en-US" sz="1200"/>
              <a:t>20</a:t>
            </a:r>
          </a:p>
        </p:txBody>
      </p:sp>
      <p:sp>
        <p:nvSpPr>
          <p:cNvPr id="8" name="Oval 14"/>
          <p:cNvSpPr>
            <a:spLocks noChangeArrowheads="1"/>
          </p:cNvSpPr>
          <p:nvPr/>
        </p:nvSpPr>
        <p:spPr bwMode="auto">
          <a:xfrm>
            <a:off x="4513263" y="1744663"/>
            <a:ext cx="430212" cy="274637"/>
          </a:xfrm>
          <a:prstGeom prst="ellipse">
            <a:avLst/>
          </a:prstGeom>
          <a:noFill/>
          <a:ln w="9525">
            <a:solidFill>
              <a:srgbClr val="FF0000"/>
            </a:solidFill>
            <a:round/>
            <a:headEnd/>
            <a:tailEnd/>
          </a:ln>
        </p:spPr>
        <p:txBody>
          <a:bodyPr wrap="none" anchor="ctr"/>
          <a:lstStyle/>
          <a:p>
            <a:pPr algn="l"/>
            <a:endParaRPr lang="en-US"/>
          </a:p>
        </p:txBody>
      </p:sp>
    </p:spTree>
    <p:extLst>
      <p:ext uri="{BB962C8B-B14F-4D97-AF65-F5344CB8AC3E}">
        <p14:creationId xmlns:p14="http://schemas.microsoft.com/office/powerpoint/2010/main" val="5495320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Great </a:t>
            </a:r>
            <a:r>
              <a:rPr lang="en-US" dirty="0">
                <a:ea typeface="ＭＳ Ｐゴシック" pitchFamily="34" charset="-128"/>
              </a:rPr>
              <a:t>for charts, graphs, calculations</a:t>
            </a:r>
          </a:p>
          <a:p>
            <a:pPr>
              <a:lnSpc>
                <a:spcPct val="90000"/>
              </a:lnSpc>
              <a:buClr>
                <a:schemeClr val="accent1">
                  <a:lumMod val="75000"/>
                </a:schemeClr>
              </a:buClr>
              <a:buSzPct val="100000"/>
            </a:pPr>
            <a:r>
              <a:rPr lang="en-US" dirty="0">
                <a:ea typeface="ＭＳ Ｐゴシック" pitchFamily="34" charset="-128"/>
              </a:rPr>
              <a:t>Flexible about cell content type—cells in same column can contain numbers or text</a:t>
            </a:r>
          </a:p>
          <a:p>
            <a:pPr>
              <a:lnSpc>
                <a:spcPct val="90000"/>
              </a:lnSpc>
              <a:buClr>
                <a:schemeClr val="accent1">
                  <a:lumMod val="75000"/>
                </a:schemeClr>
              </a:buClr>
              <a:buSzPct val="100000"/>
            </a:pPr>
            <a:r>
              <a:rPr lang="en-US" dirty="0">
                <a:ea typeface="ＭＳ Ｐゴシック" pitchFamily="34" charset="-128"/>
              </a:rPr>
              <a:t>Lack record integrity--can sort a column independently of all others)</a:t>
            </a:r>
          </a:p>
          <a:p>
            <a:pPr>
              <a:lnSpc>
                <a:spcPct val="90000"/>
              </a:lnSpc>
              <a:buClr>
                <a:schemeClr val="accent1">
                  <a:lumMod val="75000"/>
                </a:schemeClr>
              </a:buClr>
              <a:buSzPct val="100000"/>
            </a:pPr>
            <a:r>
              <a:rPr lang="en-US" dirty="0">
                <a:ea typeface="ＭＳ Ｐゴシック" pitchFamily="34" charset="-128"/>
              </a:rPr>
              <a:t>Easy to use – but harder to maintain as complexity and size of data grows</a:t>
            </a:r>
          </a:p>
          <a:p>
            <a:pPr>
              <a:lnSpc>
                <a:spcPct val="90000"/>
              </a:lnSpc>
            </a:pPr>
            <a:endParaRPr lang="en-US" dirty="0">
              <a:ea typeface="ＭＳ Ｐゴシック" pitchFamily="34" charset="-128"/>
            </a:endParaRPr>
          </a:p>
          <a:p>
            <a:pPr>
              <a:lnSpc>
                <a:spcPct val="90000"/>
              </a:lnSpc>
            </a:pPr>
            <a:endParaRPr lang="en-US" dirty="0" smtClean="0">
              <a:ea typeface="ＭＳ Ｐゴシック" pitchFamily="34" charset="-128"/>
            </a:endParaRPr>
          </a:p>
          <a:p>
            <a:pPr>
              <a:lnSpc>
                <a:spcPct val="90000"/>
              </a:lnSpc>
            </a:pPr>
            <a:endParaRPr lang="en-US" dirty="0" smtClean="0">
              <a:ea typeface="ＭＳ Ｐゴシック" pitchFamily="34" charset="-128"/>
            </a:endParaRPr>
          </a:p>
          <a:p>
            <a:pPr>
              <a:lnSpc>
                <a:spcPct val="90000"/>
              </a:lnSpc>
            </a:pPr>
            <a:endParaRPr lang="en-US"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Spreadsheet </a:t>
            </a:r>
            <a:r>
              <a:rPr lang="en-US" dirty="0">
                <a:ea typeface="ＭＳ Ｐゴシック" pitchFamily="34" charset="-128"/>
              </a:rPr>
              <a:t>vs. </a:t>
            </a:r>
            <a:r>
              <a:rPr lang="en-US" dirty="0" smtClean="0">
                <a:ea typeface="ＭＳ Ｐゴシック" pitchFamily="34" charset="-128"/>
              </a:rPr>
              <a:t>Relational Database</a:t>
            </a:r>
            <a:endParaRPr lang="en-US" dirty="0"/>
          </a:p>
        </p:txBody>
      </p:sp>
      <p:sp>
        <p:nvSpPr>
          <p:cNvPr id="4" name="Content Placeholder 1"/>
          <p:cNvSpPr txBox="1">
            <a:spLocks/>
          </p:cNvSpPr>
          <p:nvPr/>
        </p:nvSpPr>
        <p:spPr>
          <a:xfrm>
            <a:off x="4572000" y="1481328"/>
            <a:ext cx="4114800" cy="4714935"/>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90000"/>
              <a:buFont typeface="Arial" pitchFamily="34" charset="0"/>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SzPct val="100000"/>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1"/>
              </a:buClr>
              <a:buSzPct val="95000"/>
              <a:buFont typeface="Arial" pitchFamily="34" charset="0"/>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1"/>
              </a:buClr>
              <a:buSzPct val="70000"/>
              <a:buFont typeface="Courier New" pitchFamily="49" charset="0"/>
              <a:buNone/>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1"/>
              </a:buClr>
              <a:buFont typeface="Arial"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buClr>
                <a:schemeClr val="accent1">
                  <a:lumMod val="75000"/>
                </a:schemeClr>
              </a:buClr>
              <a:buSzPct val="100000"/>
            </a:pPr>
            <a:r>
              <a:rPr lang="en-US" dirty="0" smtClean="0">
                <a:ea typeface="ＭＳ Ｐゴシック" pitchFamily="34" charset="-128"/>
              </a:rPr>
              <a:t>Easy </a:t>
            </a:r>
            <a:r>
              <a:rPr lang="en-US" dirty="0">
                <a:ea typeface="ＭＳ Ｐゴシック" pitchFamily="34" charset="-128"/>
              </a:rPr>
              <a:t>to query to select portions of data</a:t>
            </a:r>
          </a:p>
          <a:p>
            <a:pPr>
              <a:lnSpc>
                <a:spcPct val="90000"/>
              </a:lnSpc>
              <a:buClr>
                <a:schemeClr val="accent1">
                  <a:lumMod val="75000"/>
                </a:schemeClr>
              </a:buClr>
              <a:buSzPct val="100000"/>
            </a:pPr>
            <a:r>
              <a:rPr lang="en-US" dirty="0">
                <a:ea typeface="ＭＳ Ｐゴシック" pitchFamily="34" charset="-128"/>
              </a:rPr>
              <a:t>Data fields are typed – For example, only integers are allowed in integer fields</a:t>
            </a:r>
          </a:p>
          <a:p>
            <a:pPr>
              <a:lnSpc>
                <a:spcPct val="90000"/>
              </a:lnSpc>
              <a:buClr>
                <a:schemeClr val="accent1">
                  <a:lumMod val="75000"/>
                </a:schemeClr>
              </a:buClr>
              <a:buSzPct val="100000"/>
            </a:pPr>
            <a:r>
              <a:rPr lang="en-US" dirty="0">
                <a:ea typeface="ＭＳ Ｐゴシック" pitchFamily="34" charset="-128"/>
              </a:rPr>
              <a:t>Columns cannot be sorted independently of each other</a:t>
            </a:r>
          </a:p>
          <a:p>
            <a:pPr>
              <a:lnSpc>
                <a:spcPct val="90000"/>
              </a:lnSpc>
              <a:buClr>
                <a:schemeClr val="accent1">
                  <a:lumMod val="75000"/>
                </a:schemeClr>
              </a:buClr>
              <a:buSzPct val="100000"/>
            </a:pPr>
            <a:r>
              <a:rPr lang="en-US" dirty="0">
                <a:ea typeface="ＭＳ Ｐゴシック" pitchFamily="34" charset="-128"/>
              </a:rPr>
              <a:t>Steeper learning curve than a spreadsheet</a:t>
            </a:r>
          </a:p>
          <a:p>
            <a:pPr>
              <a:lnSpc>
                <a:spcPct val="90000"/>
              </a:lnSpc>
            </a:pPr>
            <a:endParaRPr lang="en-US" dirty="0">
              <a:ea typeface="ＭＳ Ｐゴシック" pitchFamily="34" charset="-128"/>
            </a:endParaRPr>
          </a:p>
          <a:p>
            <a:pPr>
              <a:lnSpc>
                <a:spcPct val="90000"/>
              </a:lnSpc>
            </a:pPr>
            <a:endParaRPr lang="en-US" dirty="0" smtClean="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endParaRPr lang="en-US" dirty="0"/>
          </a:p>
        </p:txBody>
      </p:sp>
    </p:spTree>
    <p:extLst>
      <p:ext uri="{BB962C8B-B14F-4D97-AF65-F5344CB8AC3E}">
        <p14:creationId xmlns:p14="http://schemas.microsoft.com/office/powerpoint/2010/main" val="9256523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199" y="1600200"/>
            <a:ext cx="5757863" cy="4262718"/>
          </a:xfrm>
        </p:spPr>
        <p:txBody>
          <a:bodyPr>
            <a:noAutofit/>
          </a:bodyPr>
          <a:lstStyle/>
          <a:p>
            <a:pPr>
              <a:buClr>
                <a:schemeClr val="accent1">
                  <a:lumMod val="75000"/>
                </a:schemeClr>
              </a:buClr>
              <a:buSzPct val="100000"/>
            </a:pPr>
            <a:r>
              <a:rPr lang="en-US" dirty="0" smtClean="0">
                <a:ea typeface="ＭＳ Ｐゴシック" pitchFamily="34" charset="-128"/>
              </a:rPr>
              <a:t>Best </a:t>
            </a:r>
            <a:r>
              <a:rPr lang="en-US" dirty="0">
                <a:ea typeface="ＭＳ Ｐゴシック" pitchFamily="34" charset="-128"/>
              </a:rPr>
              <a:t>Practices for Creating Data </a:t>
            </a:r>
            <a:r>
              <a:rPr lang="en-US" dirty="0" smtClean="0">
                <a:ea typeface="ＭＳ Ｐゴシック" pitchFamily="34" charset="-128"/>
              </a:rPr>
              <a:t>Files</a:t>
            </a:r>
          </a:p>
          <a:p>
            <a:pPr>
              <a:buClr>
                <a:schemeClr val="accent1">
                  <a:lumMod val="75000"/>
                </a:schemeClr>
              </a:buClr>
              <a:buSzPct val="100000"/>
            </a:pPr>
            <a:r>
              <a:rPr lang="en-US" dirty="0" smtClean="0">
                <a:ea typeface="ＭＳ Ｐゴシック" pitchFamily="34" charset="-128"/>
              </a:rPr>
              <a:t>Data </a:t>
            </a:r>
            <a:r>
              <a:rPr lang="en-US" dirty="0">
                <a:ea typeface="ＭＳ Ｐゴシック" pitchFamily="34" charset="-128"/>
              </a:rPr>
              <a:t>Entry </a:t>
            </a:r>
            <a:r>
              <a:rPr lang="en-US" dirty="0" smtClean="0">
                <a:ea typeface="ＭＳ Ｐゴシック" pitchFamily="34" charset="-128"/>
              </a:rPr>
              <a:t>Options</a:t>
            </a:r>
          </a:p>
          <a:p>
            <a:pPr>
              <a:buClr>
                <a:schemeClr val="accent1">
                  <a:lumMod val="75000"/>
                </a:schemeClr>
              </a:buClr>
              <a:buSzPct val="100000"/>
            </a:pPr>
            <a:r>
              <a:rPr lang="en-US" dirty="0" smtClean="0">
                <a:ea typeface="ＭＳ Ｐゴシック" pitchFamily="34" charset="-128"/>
              </a:rPr>
              <a:t>Data Integration Best Practices</a:t>
            </a:r>
          </a:p>
          <a:p>
            <a:pPr>
              <a:buClr>
                <a:schemeClr val="accent1">
                  <a:lumMod val="75000"/>
                </a:schemeClr>
              </a:buClr>
              <a:buSzPct val="100000"/>
            </a:pPr>
            <a:r>
              <a:rPr lang="en-US" dirty="0" smtClean="0">
                <a:ea typeface="ＭＳ Ｐゴシック" pitchFamily="34" charset="-128"/>
              </a:rPr>
              <a:t>Data </a:t>
            </a:r>
            <a:r>
              <a:rPr lang="en-US" dirty="0">
                <a:ea typeface="ＭＳ Ｐゴシック" pitchFamily="34" charset="-128"/>
              </a:rPr>
              <a:t>Manipulation Options</a:t>
            </a:r>
          </a:p>
          <a:p>
            <a:endParaRPr lang="en-US" dirty="0">
              <a:ea typeface="ＭＳ Ｐゴシック" pitchFamily="34" charset="-128"/>
            </a:endParaRPr>
          </a:p>
          <a:p>
            <a:endParaRPr lang="en-US" dirty="0"/>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457200" y="274638"/>
            <a:ext cx="8229600" cy="1325562"/>
          </a:xfrm>
        </p:spPr>
        <p:txBody>
          <a:bodyPr>
            <a:normAutofit/>
          </a:bodyPr>
          <a:lstStyle/>
          <a:p>
            <a:r>
              <a:rPr lang="en-US" dirty="0" smtClean="0">
                <a:ea typeface="ＭＳ Ｐゴシック" pitchFamily="34" charset="-128"/>
              </a:rPr>
              <a:t>Lesson Topics</a:t>
            </a:r>
          </a:p>
        </p:txBody>
      </p:sp>
      <p:sp>
        <p:nvSpPr>
          <p:cNvPr id="3" name="TextBox 2"/>
          <p:cNvSpPr txBox="1"/>
          <p:nvPr/>
        </p:nvSpPr>
        <p:spPr>
          <a:xfrm rot="16200000">
            <a:off x="6868488" y="4132438"/>
            <a:ext cx="2571095" cy="230832"/>
          </a:xfrm>
          <a:prstGeom prst="rect">
            <a:avLst/>
          </a:prstGeom>
          <a:noFill/>
        </p:spPr>
        <p:txBody>
          <a:bodyPr wrap="square" rtlCol="0">
            <a:spAutoFit/>
          </a:bodyPr>
          <a:lstStyle/>
          <a:p>
            <a:r>
              <a:rPr lang="en-US" sz="900" dirty="0">
                <a:solidFill>
                  <a:schemeClr val="bg1">
                    <a:lumMod val="75000"/>
                  </a:schemeClr>
                </a:solidFill>
              </a:rPr>
              <a:t>CC image by </a:t>
            </a:r>
            <a:r>
              <a:rPr lang="en-US" sz="900" dirty="0" smtClean="0">
                <a:solidFill>
                  <a:schemeClr val="bg1">
                    <a:lumMod val="75000"/>
                  </a:schemeClr>
                </a:solidFill>
              </a:rPr>
              <a:t>JISC </a:t>
            </a:r>
            <a:r>
              <a:rPr lang="en-US" sz="900" dirty="0">
                <a:solidFill>
                  <a:schemeClr val="bg1">
                    <a:lumMod val="75000"/>
                  </a:schemeClr>
                </a:solidFill>
              </a:rPr>
              <a:t>on </a:t>
            </a:r>
            <a:r>
              <a:rPr lang="en-US" sz="900" dirty="0" smtClean="0">
                <a:solidFill>
                  <a:schemeClr val="bg1">
                    <a:lumMod val="75000"/>
                  </a:schemeClr>
                </a:solidFill>
              </a:rPr>
              <a:t>Flickr </a:t>
            </a:r>
            <a:endParaRPr lang="en-US" sz="900" dirty="0">
              <a:solidFill>
                <a:schemeClr val="bg1">
                  <a:lumMod val="75000"/>
                </a:schemeClr>
              </a:solidFill>
            </a:endParaRPr>
          </a:p>
        </p:txBody>
      </p:sp>
      <p:pic>
        <p:nvPicPr>
          <p:cNvPr id="2050" name="Picture 2" descr="http://farm1.staticflickr.com/171/435083616_26314bca7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5" y="3286125"/>
            <a:ext cx="32385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What </a:t>
            </a:r>
            <a:r>
              <a:rPr lang="en-US" dirty="0">
                <a:ea typeface="ＭＳ Ｐゴシック" pitchFamily="34" charset="-128"/>
              </a:rPr>
              <a:t>is a relational database?</a:t>
            </a:r>
            <a:endParaRPr lang="en-US" dirty="0"/>
          </a:p>
        </p:txBody>
      </p:sp>
      <p:sp>
        <p:nvSpPr>
          <p:cNvPr id="4" name="Text Box 5"/>
          <p:cNvSpPr txBox="1">
            <a:spLocks noChangeArrowheads="1"/>
          </p:cNvSpPr>
          <p:nvPr/>
        </p:nvSpPr>
        <p:spPr bwMode="auto">
          <a:xfrm>
            <a:off x="5543550" y="3884613"/>
            <a:ext cx="2286000" cy="1755775"/>
          </a:xfrm>
          <a:prstGeom prst="rect">
            <a:avLst/>
          </a:prstGeom>
          <a:solidFill>
            <a:schemeClr val="accent1">
              <a:alpha val="92940"/>
            </a:schemeClr>
          </a:solidFill>
          <a:ln w="12700">
            <a:solidFill>
              <a:schemeClr val="bg2"/>
            </a:solidFill>
            <a:miter lim="800000"/>
            <a:headEnd/>
            <a:tailEnd/>
          </a:ln>
        </p:spPr>
        <p:txBody>
          <a:bodyPr lIns="274320" tIns="320040" rIns="274320" bIns="320040">
            <a:spAutoFit/>
          </a:bodyPr>
          <a:lstStyle/>
          <a:p>
            <a:pPr algn="l">
              <a:buFontTx/>
              <a:buChar char="•"/>
            </a:pPr>
            <a:r>
              <a:rPr lang="en-US" dirty="0"/>
              <a:t> A set of tables</a:t>
            </a:r>
          </a:p>
          <a:p>
            <a:pPr algn="l">
              <a:buFontTx/>
              <a:buChar char="•"/>
            </a:pPr>
            <a:r>
              <a:rPr lang="en-US" dirty="0"/>
              <a:t> Relationships</a:t>
            </a:r>
          </a:p>
          <a:p>
            <a:pPr algn="l">
              <a:buFontTx/>
              <a:buChar char="•"/>
            </a:pPr>
            <a:r>
              <a:rPr lang="en-US" dirty="0"/>
              <a:t> A command </a:t>
            </a:r>
            <a:r>
              <a:rPr lang="en-US" dirty="0" smtClean="0"/>
              <a:t> </a:t>
            </a:r>
          </a:p>
          <a:p>
            <a:pPr algn="l"/>
            <a:r>
              <a:rPr lang="en-US" dirty="0"/>
              <a:t> </a:t>
            </a:r>
            <a:r>
              <a:rPr lang="en-US" dirty="0" smtClean="0"/>
              <a:t> language </a:t>
            </a:r>
            <a:endParaRPr lang="en-US" dirty="0">
              <a:solidFill>
                <a:srgbClr val="44473D"/>
              </a:solidFill>
            </a:endParaRPr>
          </a:p>
        </p:txBody>
      </p:sp>
      <p:sp>
        <p:nvSpPr>
          <p:cNvPr id="5" name="Rectangle 4"/>
          <p:cNvSpPr/>
          <p:nvPr/>
        </p:nvSpPr>
        <p:spPr>
          <a:xfrm>
            <a:off x="989013" y="1827213"/>
            <a:ext cx="1847850" cy="15049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t>
            </a:r>
            <a:r>
              <a:rPr lang="en-US" dirty="0" err="1"/>
              <a:t>siteID</a:t>
            </a:r>
            <a:endParaRPr lang="en-US" dirty="0"/>
          </a:p>
          <a:p>
            <a:pPr algn="ctr">
              <a:defRPr/>
            </a:pPr>
            <a:r>
              <a:rPr lang="en-US" dirty="0" err="1"/>
              <a:t>site_name</a:t>
            </a:r>
            <a:endParaRPr lang="en-US" dirty="0"/>
          </a:p>
          <a:p>
            <a:pPr algn="ctr">
              <a:defRPr/>
            </a:pPr>
            <a:r>
              <a:rPr lang="en-US" dirty="0"/>
              <a:t>latitude</a:t>
            </a:r>
          </a:p>
          <a:p>
            <a:pPr algn="ctr">
              <a:defRPr/>
            </a:pPr>
            <a:r>
              <a:rPr lang="en-US" dirty="0"/>
              <a:t>longitude</a:t>
            </a:r>
          </a:p>
          <a:p>
            <a:pPr algn="ctr">
              <a:defRPr/>
            </a:pPr>
            <a:r>
              <a:rPr lang="en-US" dirty="0"/>
              <a:t>description</a:t>
            </a:r>
          </a:p>
        </p:txBody>
      </p:sp>
      <p:sp>
        <p:nvSpPr>
          <p:cNvPr id="6" name="Rectangle 5"/>
          <p:cNvSpPr/>
          <p:nvPr/>
        </p:nvSpPr>
        <p:spPr>
          <a:xfrm>
            <a:off x="989013" y="1417638"/>
            <a:ext cx="1847850" cy="409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chemeClr val="bg2"/>
                </a:solidFill>
              </a:rPr>
              <a:t>Sample sites</a:t>
            </a:r>
          </a:p>
        </p:txBody>
      </p:sp>
      <p:sp>
        <p:nvSpPr>
          <p:cNvPr id="7" name="Rectangle 6"/>
          <p:cNvSpPr/>
          <p:nvPr/>
        </p:nvSpPr>
        <p:spPr>
          <a:xfrm>
            <a:off x="5429250" y="1827213"/>
            <a:ext cx="1847850" cy="15049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t>
            </a:r>
            <a:r>
              <a:rPr lang="en-US" dirty="0" err="1"/>
              <a:t>speciesID</a:t>
            </a:r>
            <a:endParaRPr lang="en-US" dirty="0"/>
          </a:p>
          <a:p>
            <a:pPr algn="ctr">
              <a:defRPr/>
            </a:pPr>
            <a:r>
              <a:rPr lang="en-US" dirty="0" err="1"/>
              <a:t>species_name</a:t>
            </a:r>
            <a:endParaRPr lang="en-US" dirty="0"/>
          </a:p>
          <a:p>
            <a:pPr algn="ctr">
              <a:defRPr/>
            </a:pPr>
            <a:r>
              <a:rPr lang="en-US" dirty="0" err="1"/>
              <a:t>common_name</a:t>
            </a:r>
            <a:endParaRPr lang="en-US" dirty="0"/>
          </a:p>
          <a:p>
            <a:pPr algn="ctr">
              <a:defRPr/>
            </a:pPr>
            <a:r>
              <a:rPr lang="en-US" dirty="0"/>
              <a:t>family</a:t>
            </a:r>
          </a:p>
          <a:p>
            <a:pPr algn="ctr">
              <a:defRPr/>
            </a:pPr>
            <a:r>
              <a:rPr lang="en-US" dirty="0"/>
              <a:t>order</a:t>
            </a:r>
          </a:p>
        </p:txBody>
      </p:sp>
      <p:sp>
        <p:nvSpPr>
          <p:cNvPr id="8" name="Rectangle 7"/>
          <p:cNvSpPr/>
          <p:nvPr/>
        </p:nvSpPr>
        <p:spPr>
          <a:xfrm>
            <a:off x="5429250" y="1417638"/>
            <a:ext cx="1847850" cy="409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chemeClr val="bg2"/>
                </a:solidFill>
              </a:rPr>
              <a:t>Species</a:t>
            </a:r>
          </a:p>
        </p:txBody>
      </p:sp>
      <p:sp>
        <p:nvSpPr>
          <p:cNvPr id="9" name="Rectangle 8"/>
          <p:cNvSpPr/>
          <p:nvPr/>
        </p:nvSpPr>
        <p:spPr>
          <a:xfrm>
            <a:off x="3209925" y="1827213"/>
            <a:ext cx="1847850" cy="2314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t>*</a:t>
            </a:r>
            <a:r>
              <a:rPr lang="en-US" dirty="0" err="1"/>
              <a:t>sampleID</a:t>
            </a:r>
            <a:endParaRPr lang="en-US" dirty="0"/>
          </a:p>
          <a:p>
            <a:pPr>
              <a:defRPr/>
            </a:pPr>
            <a:r>
              <a:rPr lang="en-US" dirty="0" err="1"/>
              <a:t>siteID</a:t>
            </a:r>
            <a:endParaRPr lang="en-US" dirty="0"/>
          </a:p>
          <a:p>
            <a:pPr>
              <a:defRPr/>
            </a:pPr>
            <a:r>
              <a:rPr lang="en-US" dirty="0" err="1"/>
              <a:t>sample_date</a:t>
            </a:r>
            <a:endParaRPr lang="en-US" dirty="0"/>
          </a:p>
          <a:p>
            <a:pPr>
              <a:defRPr/>
            </a:pPr>
            <a:r>
              <a:rPr lang="en-US" dirty="0" err="1"/>
              <a:t>speciesID</a:t>
            </a:r>
            <a:endParaRPr lang="en-US" dirty="0"/>
          </a:p>
          <a:p>
            <a:pPr>
              <a:defRPr/>
            </a:pPr>
            <a:r>
              <a:rPr lang="en-US" dirty="0"/>
              <a:t>height</a:t>
            </a:r>
          </a:p>
          <a:p>
            <a:pPr>
              <a:defRPr/>
            </a:pPr>
            <a:r>
              <a:rPr lang="en-US" dirty="0"/>
              <a:t>flowering</a:t>
            </a:r>
          </a:p>
          <a:p>
            <a:pPr>
              <a:defRPr/>
            </a:pPr>
            <a:r>
              <a:rPr lang="en-US" dirty="0"/>
              <a:t>flag</a:t>
            </a:r>
          </a:p>
          <a:p>
            <a:pPr>
              <a:defRPr/>
            </a:pPr>
            <a:r>
              <a:rPr lang="en-US" dirty="0"/>
              <a:t>comments</a:t>
            </a:r>
          </a:p>
        </p:txBody>
      </p:sp>
      <p:sp>
        <p:nvSpPr>
          <p:cNvPr id="10" name="Rectangle 9"/>
          <p:cNvSpPr/>
          <p:nvPr/>
        </p:nvSpPr>
        <p:spPr>
          <a:xfrm>
            <a:off x="3209925" y="1417638"/>
            <a:ext cx="1847850" cy="409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dirty="0">
                <a:solidFill>
                  <a:schemeClr val="tx2">
                    <a:lumMod val="75000"/>
                  </a:schemeClr>
                </a:solidFill>
              </a:rPr>
              <a:t>samples</a:t>
            </a:r>
          </a:p>
        </p:txBody>
      </p:sp>
      <p:sp>
        <p:nvSpPr>
          <p:cNvPr id="11" name="Rectangle 10"/>
          <p:cNvSpPr/>
          <p:nvPr/>
        </p:nvSpPr>
        <p:spPr>
          <a:xfrm>
            <a:off x="3209925" y="1827213"/>
            <a:ext cx="1847850" cy="2314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a:t>
            </a:r>
            <a:r>
              <a:rPr lang="en-US" dirty="0" err="1"/>
              <a:t>sampleID</a:t>
            </a:r>
            <a:endParaRPr lang="en-US" dirty="0"/>
          </a:p>
          <a:p>
            <a:pPr algn="ctr">
              <a:defRPr/>
            </a:pPr>
            <a:r>
              <a:rPr lang="en-US" dirty="0" err="1"/>
              <a:t>siteID</a:t>
            </a:r>
            <a:endParaRPr lang="en-US" dirty="0"/>
          </a:p>
          <a:p>
            <a:pPr algn="ctr">
              <a:defRPr/>
            </a:pPr>
            <a:r>
              <a:rPr lang="en-US" dirty="0" err="1"/>
              <a:t>sample_date</a:t>
            </a:r>
            <a:endParaRPr lang="en-US" dirty="0"/>
          </a:p>
          <a:p>
            <a:pPr algn="ctr">
              <a:defRPr/>
            </a:pPr>
            <a:r>
              <a:rPr lang="en-US" dirty="0" err="1"/>
              <a:t>speciesID</a:t>
            </a:r>
            <a:endParaRPr lang="en-US" dirty="0"/>
          </a:p>
          <a:p>
            <a:pPr algn="ctr">
              <a:defRPr/>
            </a:pPr>
            <a:r>
              <a:rPr lang="en-US" dirty="0"/>
              <a:t>height</a:t>
            </a:r>
          </a:p>
          <a:p>
            <a:pPr algn="ctr">
              <a:defRPr/>
            </a:pPr>
            <a:r>
              <a:rPr lang="en-US" dirty="0"/>
              <a:t>flowering</a:t>
            </a:r>
          </a:p>
          <a:p>
            <a:pPr algn="ctr">
              <a:defRPr/>
            </a:pPr>
            <a:r>
              <a:rPr lang="en-US" dirty="0"/>
              <a:t>flag</a:t>
            </a:r>
          </a:p>
          <a:p>
            <a:pPr algn="ctr">
              <a:defRPr/>
            </a:pPr>
            <a:r>
              <a:rPr lang="en-US" dirty="0"/>
              <a:t>comments</a:t>
            </a:r>
          </a:p>
        </p:txBody>
      </p:sp>
      <p:sp>
        <p:nvSpPr>
          <p:cNvPr id="12" name="Rectangle 11"/>
          <p:cNvSpPr/>
          <p:nvPr/>
        </p:nvSpPr>
        <p:spPr>
          <a:xfrm>
            <a:off x="3209925" y="1417638"/>
            <a:ext cx="1847850" cy="4095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chemeClr val="bg2"/>
                </a:solidFill>
              </a:rPr>
              <a:t>Samples</a:t>
            </a:r>
          </a:p>
        </p:txBody>
      </p:sp>
      <p:sp>
        <p:nvSpPr>
          <p:cNvPr id="13" name="Line 16"/>
          <p:cNvSpPr>
            <a:spLocks noChangeShapeType="1"/>
          </p:cNvSpPr>
          <p:nvPr/>
        </p:nvSpPr>
        <p:spPr bwMode="auto">
          <a:xfrm>
            <a:off x="2371725" y="2074863"/>
            <a:ext cx="1284288" cy="201612"/>
          </a:xfrm>
          <a:prstGeom prst="line">
            <a:avLst/>
          </a:prstGeom>
          <a:noFill/>
          <a:ln w="55000" cmpd="thickThin">
            <a:solidFill>
              <a:schemeClr val="bg1"/>
            </a:solidFill>
            <a:round/>
            <a:headEnd/>
            <a:tailEnd type="arrow" w="med" len="med"/>
          </a:ln>
          <a:effectLst>
            <a:outerShdw dist="38100" dir="5400000" rotWithShape="0">
              <a:srgbClr val="000000">
                <a:alpha val="34999"/>
              </a:srgbClr>
            </a:outerShdw>
          </a:effectLst>
        </p:spPr>
        <p:txBody>
          <a:bodyPr/>
          <a:lstStyle/>
          <a:p>
            <a:endParaRPr lang="en-US"/>
          </a:p>
        </p:txBody>
      </p:sp>
      <p:sp>
        <p:nvSpPr>
          <p:cNvPr id="14" name="Line 17"/>
          <p:cNvSpPr>
            <a:spLocks noChangeShapeType="1"/>
          </p:cNvSpPr>
          <p:nvPr/>
        </p:nvSpPr>
        <p:spPr bwMode="auto">
          <a:xfrm flipH="1">
            <a:off x="4733925" y="2065338"/>
            <a:ext cx="1066800" cy="735012"/>
          </a:xfrm>
          <a:prstGeom prst="line">
            <a:avLst/>
          </a:prstGeom>
          <a:noFill/>
          <a:ln w="55000" cmpd="thickThin">
            <a:solidFill>
              <a:schemeClr val="bg1"/>
            </a:solidFill>
            <a:round/>
            <a:headEnd/>
            <a:tailEnd type="arrow" w="med" len="med"/>
          </a:ln>
          <a:effectLst>
            <a:outerShdw dist="38100" dir="5400000" rotWithShape="0">
              <a:srgbClr val="000000">
                <a:alpha val="34999"/>
              </a:srgbClr>
            </a:outerShdw>
          </a:effectLst>
        </p:spPr>
        <p:txBody>
          <a:bodyPr/>
          <a:lstStyle/>
          <a:p>
            <a:endParaRPr lang="en-US"/>
          </a:p>
        </p:txBody>
      </p:sp>
    </p:spTree>
    <p:extLst>
      <p:ext uri="{BB962C8B-B14F-4D97-AF65-F5344CB8AC3E}">
        <p14:creationId xmlns:p14="http://schemas.microsoft.com/office/powerpoint/2010/main" val="7187638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Autofit/>
          </a:bodyPr>
          <a:lstStyle/>
          <a:p>
            <a:r>
              <a:rPr lang="en-US" dirty="0" smtClean="0">
                <a:ea typeface="ＭＳ Ｐゴシック" pitchFamily="34" charset="-128"/>
              </a:rPr>
              <a:t>Database </a:t>
            </a:r>
            <a:r>
              <a:rPr lang="en-US" dirty="0">
                <a:ea typeface="ＭＳ Ｐゴシック" pitchFamily="34" charset="-128"/>
              </a:rPr>
              <a:t>Features: </a:t>
            </a:r>
            <a:r>
              <a:rPr lang="en-US" dirty="0" smtClean="0">
                <a:ea typeface="ＭＳ Ｐゴシック" pitchFamily="34" charset="-128"/>
              </a:rPr>
              <a:t>Explicit </a:t>
            </a:r>
            <a:r>
              <a:rPr lang="en-US" dirty="0">
                <a:ea typeface="ＭＳ Ｐゴシック" pitchFamily="34" charset="-128"/>
              </a:rPr>
              <a:t>control over data types</a:t>
            </a:r>
            <a:endParaRPr lang="en-US" dirty="0"/>
          </a:p>
        </p:txBody>
      </p:sp>
      <p:graphicFrame>
        <p:nvGraphicFramePr>
          <p:cNvPr id="4" name="Group 4"/>
          <p:cNvGraphicFramePr>
            <a:graphicFrameLocks noGrp="1"/>
          </p:cNvGraphicFramePr>
          <p:nvPr/>
        </p:nvGraphicFramePr>
        <p:xfrm>
          <a:off x="609600" y="1857375"/>
          <a:ext cx="8077200" cy="2667154"/>
        </p:xfrm>
        <a:graphic>
          <a:graphicData uri="http://schemas.openxmlformats.org/drawingml/2006/table">
            <a:tbl>
              <a:tblPr/>
              <a:tblGrid>
                <a:gridCol w="2019300"/>
                <a:gridCol w="1177925"/>
                <a:gridCol w="2333625"/>
                <a:gridCol w="2546350"/>
              </a:tblGrid>
              <a:tr h="60952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rgbClr val="262626"/>
                          </a:solidFill>
                          <a:effectLst/>
                          <a:latin typeface="Calibri" charset="0"/>
                          <a:ea typeface="ＭＳ Ｐゴシック" charset="-128"/>
                        </a:rPr>
                        <a:t>Date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rgbClr val="262626"/>
                          </a:solidFill>
                          <a:effectLst/>
                          <a:latin typeface="Calibri" charset="0"/>
                          <a:ea typeface="ＭＳ Ｐゴシック" charset="-128"/>
                        </a:rPr>
                        <a:t>Site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rgbClr val="262626"/>
                          </a:solidFill>
                          <a:effectLst/>
                          <a:latin typeface="Calibri" charset="0"/>
                          <a:ea typeface="ＭＳ Ｐゴシック" charset="-128"/>
                        </a:rPr>
                        <a:t>Height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dirty="0" smtClean="0">
                          <a:ln>
                            <a:noFill/>
                          </a:ln>
                          <a:solidFill>
                            <a:srgbClr val="262626"/>
                          </a:solidFill>
                          <a:effectLst/>
                          <a:latin typeface="Calibri" charset="0"/>
                          <a:ea typeface="ＭＳ Ｐゴシック" charset="-128"/>
                        </a:rPr>
                        <a:t>Flowering</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17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charset="0"/>
                          <a:ea typeface="ＭＳ Ｐゴシック" charset="-128"/>
                        </a:rPr>
                        <a:t>&lt;dates only&gt;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charset="0"/>
                          <a:ea typeface="ＭＳ Ｐゴシック" charset="-128"/>
                        </a:rPr>
                        <a:t>&lt;text only&gt;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charset="0"/>
                          <a:ea typeface="ＭＳ Ｐゴシック" charset="-128"/>
                        </a:rPr>
                        <a:t>&lt; real numbers only&gt;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charset="0"/>
                          <a:ea typeface="ＭＳ Ｐゴシック" charset="-128"/>
                        </a:rPr>
                        <a:t>&lt; ‘y’ and ‘n’ only&gt;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rgbClr val="262626"/>
                        </a:solidFill>
                        <a:effectLst/>
                        <a:latin typeface="Calibri" charset="0"/>
                        <a:ea typeface="ＭＳ Ｐゴシック"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1423988" y="3743325"/>
            <a:ext cx="1895475" cy="11239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l">
              <a:defRPr/>
            </a:pPr>
            <a:r>
              <a:rPr lang="en-US" b="1" dirty="0" smtClean="0">
                <a:solidFill>
                  <a:schemeClr val="tx1"/>
                </a:solidFill>
              </a:rPr>
              <a:t>Advantages</a:t>
            </a:r>
            <a:endParaRPr lang="en-US" b="1" dirty="0">
              <a:solidFill>
                <a:schemeClr val="tx1"/>
              </a:solidFill>
            </a:endParaRPr>
          </a:p>
          <a:p>
            <a:pPr algn="l">
              <a:buFontTx/>
              <a:buChar char="•"/>
              <a:defRPr/>
            </a:pPr>
            <a:r>
              <a:rPr lang="en-US" b="1" dirty="0">
                <a:solidFill>
                  <a:schemeClr val="tx1"/>
                </a:solidFill>
              </a:rPr>
              <a:t> quality control</a:t>
            </a:r>
          </a:p>
          <a:p>
            <a:pPr algn="l">
              <a:buFontTx/>
              <a:buChar char="•"/>
              <a:defRPr/>
            </a:pPr>
            <a:r>
              <a:rPr lang="en-US" b="1" dirty="0">
                <a:solidFill>
                  <a:schemeClr val="tx1"/>
                </a:solidFill>
              </a:rPr>
              <a:t> performance</a:t>
            </a:r>
          </a:p>
          <a:p>
            <a:pPr>
              <a:defRPr/>
            </a:pPr>
            <a:endParaRPr lang="en-US" dirty="0"/>
          </a:p>
        </p:txBody>
      </p:sp>
    </p:spTree>
    <p:extLst>
      <p:ext uri="{BB962C8B-B14F-4D97-AF65-F5344CB8AC3E}">
        <p14:creationId xmlns:p14="http://schemas.microsoft.com/office/powerpoint/2010/main" val="9104158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rmAutofit/>
          </a:bodyPr>
          <a:lstStyle/>
          <a:p>
            <a:r>
              <a:rPr lang="en-US" dirty="0" smtClean="0">
                <a:ea typeface="ＭＳ Ｐゴシック" pitchFamily="34" charset="-128"/>
              </a:rPr>
              <a:t>Relationships </a:t>
            </a:r>
            <a:r>
              <a:rPr lang="en-US" dirty="0">
                <a:ea typeface="ＭＳ Ｐゴシック" pitchFamily="34" charset="-128"/>
              </a:rPr>
              <a:t>are defined between tables</a:t>
            </a:r>
            <a:endParaRPr lang="en-US" dirty="0"/>
          </a:p>
        </p:txBody>
      </p:sp>
      <p:graphicFrame>
        <p:nvGraphicFramePr>
          <p:cNvPr id="4" name="Group 182"/>
          <p:cNvGraphicFramePr>
            <a:graphicFrameLocks/>
          </p:cNvGraphicFramePr>
          <p:nvPr/>
        </p:nvGraphicFramePr>
        <p:xfrm>
          <a:off x="477838" y="1477963"/>
          <a:ext cx="3929062" cy="2344771"/>
        </p:xfrm>
        <a:graphic>
          <a:graphicData uri="http://schemas.openxmlformats.org/drawingml/2006/table">
            <a:tbl>
              <a:tblPr/>
              <a:tblGrid>
                <a:gridCol w="1066800"/>
                <a:gridCol w="522287"/>
                <a:gridCol w="1101725"/>
                <a:gridCol w="1238250"/>
              </a:tblGrid>
              <a:tr h="709516">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Date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Site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Species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Flowering?</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24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2/13/2010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BOGR2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2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2/13/2010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HODR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0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4/15/2010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BOER4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3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4/15/2010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PLJA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rgbClr val="262626"/>
                          </a:solidFill>
                          <a:effectLst/>
                          <a:latin typeface="Calibri" charset="0"/>
                          <a:ea typeface="ＭＳ Ｐゴシック" charset="-128"/>
                          <a:cs typeface="ＭＳ Ｐゴシック" charset="-128"/>
                        </a:rPr>
                        <a:t>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78"/>
          <p:cNvGraphicFramePr>
            <a:graphicFrameLocks/>
          </p:cNvGraphicFramePr>
          <p:nvPr/>
        </p:nvGraphicFramePr>
        <p:xfrm>
          <a:off x="5105400" y="1484313"/>
          <a:ext cx="4038600" cy="2185988"/>
        </p:xfrm>
        <a:graphic>
          <a:graphicData uri="http://schemas.openxmlformats.org/drawingml/2006/table">
            <a:tbl>
              <a:tblPr/>
              <a:tblGrid>
                <a:gridCol w="787400"/>
                <a:gridCol w="1552575"/>
                <a:gridCol w="1698625"/>
              </a:tblGrid>
              <a:tr h="86042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Site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Latitude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Longitude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79"/>
          <p:cNvGraphicFramePr>
            <a:graphicFrameLocks/>
          </p:cNvGraphicFramePr>
          <p:nvPr/>
        </p:nvGraphicFramePr>
        <p:xfrm>
          <a:off x="1806575" y="4095750"/>
          <a:ext cx="7337425" cy="1828800"/>
        </p:xfrm>
        <a:graphic>
          <a:graphicData uri="http://schemas.openxmlformats.org/drawingml/2006/table">
            <a:tbl>
              <a:tblPr/>
              <a:tblGrid>
                <a:gridCol w="1374603"/>
                <a:gridCol w="1003382"/>
                <a:gridCol w="1211514"/>
                <a:gridCol w="1293834"/>
                <a:gridCol w="1062404"/>
                <a:gridCol w="1391688"/>
              </a:tblGrid>
              <a:tr h="33865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Site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Species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Flowering?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Latitude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Longitude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3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2/13/2010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BOGR2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32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2/13/2010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HODR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3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4/15/2010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BOER4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32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4/15/2010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PLJA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32.6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262626"/>
                          </a:solidFill>
                          <a:effectLst/>
                          <a:latin typeface="Calibri" charset="0"/>
                          <a:ea typeface="ＭＳ Ｐゴシック" charset="-128"/>
                          <a:cs typeface="ＭＳ Ｐゴシック" charset="-128"/>
                        </a:rPr>
                        <a:t>-107.5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Oval 80"/>
          <p:cNvSpPr>
            <a:spLocks noChangeArrowheads="1"/>
          </p:cNvSpPr>
          <p:nvPr/>
        </p:nvSpPr>
        <p:spPr bwMode="auto">
          <a:xfrm>
            <a:off x="1463675" y="2173288"/>
            <a:ext cx="627063" cy="479425"/>
          </a:xfrm>
          <a:prstGeom prst="ellipse">
            <a:avLst/>
          </a:prstGeom>
          <a:noFill/>
          <a:ln w="25400" cap="rnd">
            <a:solidFill>
              <a:schemeClr val="accent1"/>
            </a:solidFill>
            <a:prstDash val="sysDot"/>
            <a:round/>
            <a:headEnd/>
            <a:tailEnd/>
          </a:ln>
        </p:spPr>
        <p:txBody>
          <a:bodyPr wrap="none" anchor="ctr"/>
          <a:lstStyle/>
          <a:p>
            <a:pPr algn="l"/>
            <a:endParaRPr lang="en-US"/>
          </a:p>
        </p:txBody>
      </p:sp>
      <p:sp>
        <p:nvSpPr>
          <p:cNvPr id="8" name="Oval 81"/>
          <p:cNvSpPr>
            <a:spLocks noChangeArrowheads="1"/>
          </p:cNvSpPr>
          <p:nvPr/>
        </p:nvSpPr>
        <p:spPr bwMode="auto">
          <a:xfrm>
            <a:off x="4964113" y="2324100"/>
            <a:ext cx="627062" cy="479425"/>
          </a:xfrm>
          <a:prstGeom prst="ellipse">
            <a:avLst/>
          </a:prstGeom>
          <a:noFill/>
          <a:ln w="25400" cap="rnd">
            <a:solidFill>
              <a:schemeClr val="accent1"/>
            </a:solidFill>
            <a:prstDash val="sysDot"/>
            <a:round/>
            <a:headEnd/>
            <a:tailEnd/>
          </a:ln>
        </p:spPr>
        <p:txBody>
          <a:bodyPr wrap="none" anchor="ctr"/>
          <a:lstStyle/>
          <a:p>
            <a:pPr algn="l"/>
            <a:endParaRPr lang="en-US"/>
          </a:p>
        </p:txBody>
      </p:sp>
      <p:sp>
        <p:nvSpPr>
          <p:cNvPr id="9" name="Freeform 181"/>
          <p:cNvSpPr>
            <a:spLocks/>
          </p:cNvSpPr>
          <p:nvPr/>
        </p:nvSpPr>
        <p:spPr bwMode="auto">
          <a:xfrm>
            <a:off x="2081213" y="1962150"/>
            <a:ext cx="2928937" cy="390525"/>
          </a:xfrm>
          <a:custGeom>
            <a:avLst/>
            <a:gdLst>
              <a:gd name="T0" fmla="*/ 0 w 1775"/>
              <a:gd name="T1" fmla="*/ 2147483647 h 170"/>
              <a:gd name="T2" fmla="*/ 2147483647 w 1775"/>
              <a:gd name="T3" fmla="*/ 2147483647 h 170"/>
              <a:gd name="T4" fmla="*/ 2147483647 w 1775"/>
              <a:gd name="T5" fmla="*/ 2147483647 h 170"/>
              <a:gd name="T6" fmla="*/ 0 60000 65536"/>
              <a:gd name="T7" fmla="*/ 0 60000 65536"/>
              <a:gd name="T8" fmla="*/ 0 60000 65536"/>
              <a:gd name="T9" fmla="*/ 0 w 1775"/>
              <a:gd name="T10" fmla="*/ 0 h 170"/>
              <a:gd name="T11" fmla="*/ 1775 w 1775"/>
              <a:gd name="T12" fmla="*/ 170 h 170"/>
            </a:gdLst>
            <a:ahLst/>
            <a:cxnLst>
              <a:cxn ang="T6">
                <a:pos x="T0" y="T1"/>
              </a:cxn>
              <a:cxn ang="T7">
                <a:pos x="T2" y="T3"/>
              </a:cxn>
              <a:cxn ang="T8">
                <a:pos x="T4" y="T5"/>
              </a:cxn>
            </a:cxnLst>
            <a:rect l="T9" t="T10" r="T11" b="T12"/>
            <a:pathLst>
              <a:path w="1775" h="170">
                <a:moveTo>
                  <a:pt x="0" y="157"/>
                </a:moveTo>
                <a:cubicBezTo>
                  <a:pt x="428" y="78"/>
                  <a:pt x="856" y="0"/>
                  <a:pt x="1152" y="2"/>
                </a:cubicBezTo>
                <a:cubicBezTo>
                  <a:pt x="1448" y="4"/>
                  <a:pt x="1611" y="87"/>
                  <a:pt x="1775" y="170"/>
                </a:cubicBezTo>
              </a:path>
            </a:pathLst>
          </a:custGeom>
          <a:noFill/>
          <a:ln w="25400">
            <a:solidFill>
              <a:srgbClr val="3972A3"/>
            </a:solidFill>
            <a:prstDash val="sysDot"/>
            <a:round/>
            <a:headEnd/>
            <a:tailEnd/>
          </a:ln>
        </p:spPr>
        <p:txBody>
          <a:bodyPr/>
          <a:lstStyle/>
          <a:p>
            <a:endParaRPr lang="en-US"/>
          </a:p>
        </p:txBody>
      </p:sp>
      <p:sp>
        <p:nvSpPr>
          <p:cNvPr id="10" name="Line 183"/>
          <p:cNvSpPr>
            <a:spLocks noChangeShapeType="1"/>
          </p:cNvSpPr>
          <p:nvPr/>
        </p:nvSpPr>
        <p:spPr bwMode="auto">
          <a:xfrm>
            <a:off x="4116388" y="3822700"/>
            <a:ext cx="290512" cy="273050"/>
          </a:xfrm>
          <a:prstGeom prst="line">
            <a:avLst/>
          </a:prstGeom>
          <a:noFill/>
          <a:ln w="25400">
            <a:solidFill>
              <a:schemeClr val="accent1"/>
            </a:solidFill>
            <a:round/>
            <a:headEnd/>
            <a:tailEnd type="triangle" w="med" len="med"/>
          </a:ln>
        </p:spPr>
        <p:txBody>
          <a:bodyPr/>
          <a:lstStyle/>
          <a:p>
            <a:endParaRPr lang="en-US"/>
          </a:p>
        </p:txBody>
      </p:sp>
      <p:sp>
        <p:nvSpPr>
          <p:cNvPr id="11" name="Line 184"/>
          <p:cNvSpPr>
            <a:spLocks noChangeShapeType="1"/>
          </p:cNvSpPr>
          <p:nvPr/>
        </p:nvSpPr>
        <p:spPr bwMode="auto">
          <a:xfrm flipH="1">
            <a:off x="4708525" y="3670300"/>
            <a:ext cx="414338" cy="425450"/>
          </a:xfrm>
          <a:prstGeom prst="line">
            <a:avLst/>
          </a:prstGeom>
          <a:noFill/>
          <a:ln w="25400">
            <a:solidFill>
              <a:srgbClr val="3972A3"/>
            </a:solidFill>
            <a:round/>
            <a:headEnd/>
            <a:tailEnd type="triangle" w="med" len="med"/>
          </a:ln>
        </p:spPr>
        <p:txBody>
          <a:bodyPr/>
          <a:lstStyle/>
          <a:p>
            <a:endParaRPr lang="en-US"/>
          </a:p>
        </p:txBody>
      </p:sp>
      <p:sp>
        <p:nvSpPr>
          <p:cNvPr id="12" name="Text Box 185"/>
          <p:cNvSpPr txBox="1">
            <a:spLocks noChangeArrowheads="1"/>
          </p:cNvSpPr>
          <p:nvPr/>
        </p:nvSpPr>
        <p:spPr bwMode="auto">
          <a:xfrm>
            <a:off x="225425" y="4325938"/>
            <a:ext cx="1228725" cy="1190625"/>
          </a:xfrm>
          <a:prstGeom prst="rect">
            <a:avLst/>
          </a:prstGeom>
          <a:noFill/>
          <a:ln w="9525">
            <a:noFill/>
            <a:miter lim="800000"/>
            <a:headEnd/>
            <a:tailEnd/>
          </a:ln>
        </p:spPr>
        <p:txBody>
          <a:bodyPr>
            <a:spAutoFit/>
          </a:bodyPr>
          <a:lstStyle/>
          <a:p>
            <a:pPr algn="ctr" defTabSz="914400">
              <a:spcBef>
                <a:spcPct val="50000"/>
              </a:spcBef>
            </a:pPr>
            <a:r>
              <a:rPr lang="en-US" dirty="0"/>
              <a:t>Mix and Match data on the fly</a:t>
            </a:r>
          </a:p>
        </p:txBody>
      </p:sp>
    </p:spTree>
    <p:extLst>
      <p:ext uri="{BB962C8B-B14F-4D97-AF65-F5344CB8AC3E}">
        <p14:creationId xmlns:p14="http://schemas.microsoft.com/office/powerpoint/2010/main" val="2367734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Powerful Command Language called </a:t>
            </a:r>
            <a:r>
              <a:rPr lang="en-US" dirty="0" smtClean="0"/>
              <a:t/>
            </a:r>
            <a:br>
              <a:rPr lang="en-US" dirty="0" smtClean="0"/>
            </a:br>
            <a:r>
              <a:rPr lang="en-US" dirty="0" smtClean="0"/>
              <a:t>Structured </a:t>
            </a:r>
            <a:r>
              <a:rPr lang="en-US" dirty="0"/>
              <a:t>Query Language (SQL</a:t>
            </a:r>
            <a:r>
              <a:rPr lang="en-US" dirty="0" smtClean="0"/>
              <a:t>)</a:t>
            </a:r>
            <a:endParaRPr lang="en-US" dirty="0"/>
          </a:p>
        </p:txBody>
      </p:sp>
      <p:graphicFrame>
        <p:nvGraphicFramePr>
          <p:cNvPr id="4" name="Group 99"/>
          <p:cNvGraphicFramePr>
            <a:graphicFrameLocks/>
          </p:cNvGraphicFramePr>
          <p:nvPr>
            <p:extLst>
              <p:ext uri="{D42A27DB-BD31-4B8C-83A1-F6EECF244321}">
                <p14:modId xmlns:p14="http://schemas.microsoft.com/office/powerpoint/2010/main" val="3609805300"/>
              </p:ext>
            </p:extLst>
          </p:nvPr>
        </p:nvGraphicFramePr>
        <p:xfrm>
          <a:off x="1122363" y="1838325"/>
          <a:ext cx="7062787" cy="1523999"/>
        </p:xfrm>
        <a:graphic>
          <a:graphicData uri="http://schemas.openxmlformats.org/drawingml/2006/table">
            <a:tbl>
              <a:tblPr/>
              <a:tblGrid>
                <a:gridCol w="1263650"/>
                <a:gridCol w="1084262"/>
                <a:gridCol w="1379538"/>
                <a:gridCol w="1452562"/>
                <a:gridCol w="1882775"/>
              </a:tblGrid>
              <a:tr h="3048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Plot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Treatment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err="1" smtClean="0">
                          <a:ln>
                            <a:noFill/>
                          </a:ln>
                          <a:solidFill>
                            <a:srgbClr val="262626"/>
                          </a:solidFill>
                          <a:effectLst/>
                          <a:latin typeface="Calibri" pitchFamily="34" charset="0"/>
                          <a:ea typeface="ＭＳ Ｐゴシック" pitchFamily="34" charset="-128"/>
                        </a:rPr>
                        <a:t>SensorDepth</a:t>
                      </a:r>
                      <a:endPar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err="1" smtClean="0">
                          <a:ln>
                            <a:noFill/>
                          </a:ln>
                          <a:solidFill>
                            <a:srgbClr val="262626"/>
                          </a:solidFill>
                          <a:effectLst/>
                          <a:latin typeface="Calibri" pitchFamily="34" charset="0"/>
                          <a:ea typeface="ＭＳ Ｐゴシック" pitchFamily="34" charset="-128"/>
                        </a:rPr>
                        <a:t>Soil_Temperature</a:t>
                      </a:r>
                      <a:endPar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175">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2010-02-01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2010-02-01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13.2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2010-02-02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2010-02-02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15.1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37"/>
          <p:cNvSpPr txBox="1">
            <a:spLocks noChangeArrowheads="1"/>
          </p:cNvSpPr>
          <p:nvPr/>
        </p:nvSpPr>
        <p:spPr bwMode="auto">
          <a:xfrm>
            <a:off x="990600" y="3390900"/>
            <a:ext cx="7194550" cy="1831271"/>
          </a:xfrm>
          <a:prstGeom prst="rect">
            <a:avLst/>
          </a:prstGeom>
          <a:noFill/>
          <a:ln w="9525">
            <a:noFill/>
            <a:miter lim="800000"/>
            <a:headEnd/>
            <a:tailEnd/>
          </a:ln>
        </p:spPr>
        <p:txBody>
          <a:bodyPr wrap="square">
            <a:spAutoFit/>
          </a:bodyPr>
          <a:lstStyle/>
          <a:p>
            <a:pPr algn="l" defTabSz="914400">
              <a:spcBef>
                <a:spcPct val="50000"/>
              </a:spcBef>
            </a:pPr>
            <a:r>
              <a:rPr lang="en-US" sz="1600" dirty="0">
                <a:latin typeface="Calibri" pitchFamily="34" charset="0"/>
              </a:rPr>
              <a:t>SQL examples:  </a:t>
            </a:r>
            <a:r>
              <a:rPr lang="en-US" sz="1600" dirty="0" smtClean="0">
                <a:latin typeface="Calibri" pitchFamily="34" charset="0"/>
              </a:rPr>
              <a:t>Select </a:t>
            </a:r>
            <a:r>
              <a:rPr lang="en-US" sz="1600" dirty="0">
                <a:latin typeface="Calibri" pitchFamily="34" charset="0"/>
              </a:rPr>
              <a:t>Date, Plot, Treatment, </a:t>
            </a:r>
            <a:r>
              <a:rPr lang="en-US" sz="1600" dirty="0" err="1">
                <a:latin typeface="Calibri" pitchFamily="34" charset="0"/>
              </a:rPr>
              <a:t>SensorDepth</a:t>
            </a:r>
            <a:r>
              <a:rPr lang="en-US" sz="1600" dirty="0">
                <a:latin typeface="Calibri" pitchFamily="34" charset="0"/>
              </a:rPr>
              <a:t>, </a:t>
            </a:r>
            <a:r>
              <a:rPr lang="en-US" sz="1600" dirty="0" err="1">
                <a:latin typeface="Calibri" pitchFamily="34" charset="0"/>
              </a:rPr>
              <a:t>Soil_Temperature</a:t>
            </a:r>
            <a:r>
              <a:rPr lang="en-US" sz="1600" dirty="0">
                <a:latin typeface="Calibri" pitchFamily="34" charset="0"/>
              </a:rPr>
              <a:t> from </a:t>
            </a:r>
            <a:r>
              <a:rPr lang="en-US" sz="1600" dirty="0" err="1">
                <a:latin typeface="Calibri" pitchFamily="34" charset="0"/>
              </a:rPr>
              <a:t>SoilTemp</a:t>
            </a:r>
            <a:r>
              <a:rPr lang="en-US" sz="1600" dirty="0">
                <a:latin typeface="Calibri" pitchFamily="34" charset="0"/>
              </a:rPr>
              <a:t> where Date = ‘2010-02-01’</a:t>
            </a:r>
          </a:p>
          <a:p>
            <a:pPr algn="l" defTabSz="914400">
              <a:spcBef>
                <a:spcPct val="50000"/>
              </a:spcBef>
            </a:pPr>
            <a:endParaRPr lang="en-US" dirty="0"/>
          </a:p>
          <a:p>
            <a:pPr algn="l" defTabSz="914400">
              <a:spcBef>
                <a:spcPct val="50000"/>
              </a:spcBef>
            </a:pPr>
            <a:endParaRPr lang="en-US" dirty="0"/>
          </a:p>
          <a:p>
            <a:pPr algn="l" defTabSz="914400">
              <a:spcBef>
                <a:spcPct val="50000"/>
              </a:spcBef>
            </a:pPr>
            <a:endParaRPr lang="en-US" dirty="0"/>
          </a:p>
        </p:txBody>
      </p:sp>
      <p:sp>
        <p:nvSpPr>
          <p:cNvPr id="6" name="Text Box 158"/>
          <p:cNvSpPr txBox="1">
            <a:spLocks noChangeArrowheads="1"/>
          </p:cNvSpPr>
          <p:nvPr/>
        </p:nvSpPr>
        <p:spPr bwMode="auto">
          <a:xfrm>
            <a:off x="990600" y="5219700"/>
            <a:ext cx="5343525" cy="366713"/>
          </a:xfrm>
          <a:prstGeom prst="rect">
            <a:avLst/>
          </a:prstGeom>
          <a:noFill/>
          <a:ln w="9525">
            <a:noFill/>
            <a:miter lim="800000"/>
            <a:headEnd/>
            <a:tailEnd/>
          </a:ln>
        </p:spPr>
        <p:txBody>
          <a:bodyPr>
            <a:spAutoFit/>
          </a:bodyPr>
          <a:lstStyle/>
          <a:p>
            <a:pPr algn="l" defTabSz="914400">
              <a:spcBef>
                <a:spcPct val="50000"/>
              </a:spcBef>
            </a:pPr>
            <a:endParaRPr lang="en-US"/>
          </a:p>
        </p:txBody>
      </p:sp>
      <p:graphicFrame>
        <p:nvGraphicFramePr>
          <p:cNvPr id="7" name="Group 104"/>
          <p:cNvGraphicFramePr>
            <a:graphicFrameLocks noGrp="1"/>
          </p:cNvGraphicFramePr>
          <p:nvPr>
            <p:extLst>
              <p:ext uri="{D42A27DB-BD31-4B8C-83A1-F6EECF244321}">
                <p14:modId xmlns:p14="http://schemas.microsoft.com/office/powerpoint/2010/main" val="4188542580"/>
              </p:ext>
            </p:extLst>
          </p:nvPr>
        </p:nvGraphicFramePr>
        <p:xfrm>
          <a:off x="1138238" y="4029075"/>
          <a:ext cx="7046912" cy="914399"/>
        </p:xfrm>
        <a:graphic>
          <a:graphicData uri="http://schemas.openxmlformats.org/drawingml/2006/table">
            <a:tbl>
              <a:tblPr/>
              <a:tblGrid>
                <a:gridCol w="1369061"/>
                <a:gridCol w="1036173"/>
                <a:gridCol w="1358120"/>
                <a:gridCol w="1430012"/>
                <a:gridCol w="1853546"/>
              </a:tblGrid>
              <a:tr h="29686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Plot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Treatment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SensorDepth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Soil_Temperature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2010-02-01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167">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2010-02-01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13.2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43"/>
          <p:cNvGraphicFramePr>
            <a:graphicFrameLocks noGrp="1"/>
          </p:cNvGraphicFramePr>
          <p:nvPr>
            <p:extLst>
              <p:ext uri="{D42A27DB-BD31-4B8C-83A1-F6EECF244321}">
                <p14:modId xmlns:p14="http://schemas.microsoft.com/office/powerpoint/2010/main" val="1286472957"/>
              </p:ext>
            </p:extLst>
          </p:nvPr>
        </p:nvGraphicFramePr>
        <p:xfrm>
          <a:off x="1119188" y="5466219"/>
          <a:ext cx="7062787" cy="609599"/>
        </p:xfrm>
        <a:graphic>
          <a:graphicData uri="http://schemas.openxmlformats.org/drawingml/2006/table">
            <a:tbl>
              <a:tblPr/>
              <a:tblGrid>
                <a:gridCol w="1263650"/>
                <a:gridCol w="1084262"/>
                <a:gridCol w="1379538"/>
                <a:gridCol w="1452562"/>
                <a:gridCol w="1882775"/>
              </a:tblGrid>
              <a:tr h="266700">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Plot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Treatment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SensorDepth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Soil_Temperature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2010-02-02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rgbClr val="262626"/>
                          </a:solidFill>
                          <a:effectLst/>
                          <a:latin typeface="Calibri" pitchFamily="34" charset="0"/>
                          <a:ea typeface="ＭＳ Ｐゴシック"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rgbClr val="262626"/>
                          </a:solidFill>
                          <a:effectLst/>
                          <a:latin typeface="Calibri" pitchFamily="34" charset="0"/>
                          <a:ea typeface="ＭＳ Ｐゴシック" pitchFamily="34" charset="-128"/>
                        </a:rPr>
                        <a:t>15.1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Box 8"/>
          <p:cNvSpPr txBox="1"/>
          <p:nvPr/>
        </p:nvSpPr>
        <p:spPr>
          <a:xfrm>
            <a:off x="3095625" y="1440418"/>
            <a:ext cx="2867025" cy="369332"/>
          </a:xfrm>
          <a:prstGeom prst="rect">
            <a:avLst/>
          </a:prstGeom>
          <a:noFill/>
        </p:spPr>
        <p:txBody>
          <a:bodyPr wrap="square" rtlCol="0">
            <a:spAutoFit/>
          </a:bodyPr>
          <a:lstStyle/>
          <a:p>
            <a:r>
              <a:rPr lang="en-US" dirty="0" smtClean="0">
                <a:latin typeface="Calibri" pitchFamily="34" charset="0"/>
              </a:rPr>
              <a:t>This table is called </a:t>
            </a:r>
            <a:r>
              <a:rPr lang="en-US" dirty="0" err="1" smtClean="0">
                <a:latin typeface="Calibri" pitchFamily="34" charset="0"/>
              </a:rPr>
              <a:t>SoilTemp</a:t>
            </a:r>
            <a:endParaRPr lang="en-US" dirty="0">
              <a:latin typeface="Calibri" pitchFamily="34" charset="0"/>
            </a:endParaRPr>
          </a:p>
        </p:txBody>
      </p:sp>
      <p:sp>
        <p:nvSpPr>
          <p:cNvPr id="10" name="TextBox 9"/>
          <p:cNvSpPr txBox="1"/>
          <p:nvPr/>
        </p:nvSpPr>
        <p:spPr>
          <a:xfrm>
            <a:off x="990600" y="5035034"/>
            <a:ext cx="7077075" cy="338554"/>
          </a:xfrm>
          <a:prstGeom prst="rect">
            <a:avLst/>
          </a:prstGeom>
          <a:noFill/>
        </p:spPr>
        <p:txBody>
          <a:bodyPr wrap="square" rtlCol="0">
            <a:spAutoFit/>
          </a:bodyPr>
          <a:lstStyle/>
          <a:p>
            <a:r>
              <a:rPr lang="en-US" sz="1600" dirty="0" smtClean="0">
                <a:latin typeface="Calibri" pitchFamily="34" charset="0"/>
              </a:rPr>
              <a:t>Select * from </a:t>
            </a:r>
            <a:r>
              <a:rPr lang="en-US" sz="1600" dirty="0" err="1" smtClean="0">
                <a:latin typeface="Calibri" pitchFamily="34" charset="0"/>
              </a:rPr>
              <a:t>SoilTemp</a:t>
            </a:r>
            <a:r>
              <a:rPr lang="en-US" sz="1600" dirty="0" smtClean="0">
                <a:latin typeface="Calibri" pitchFamily="34" charset="0"/>
              </a:rPr>
              <a:t> where Treatment=‘N’ and </a:t>
            </a:r>
            <a:r>
              <a:rPr lang="en-US" sz="1600" dirty="0" err="1" smtClean="0">
                <a:latin typeface="Calibri" pitchFamily="34" charset="0"/>
              </a:rPr>
              <a:t>SensorDepth</a:t>
            </a:r>
            <a:r>
              <a:rPr lang="en-US" sz="1600" dirty="0" smtClean="0">
                <a:latin typeface="Calibri" pitchFamily="34" charset="0"/>
              </a:rPr>
              <a:t>=‘0’</a:t>
            </a:r>
            <a:endParaRPr lang="en-US" sz="1600" dirty="0">
              <a:latin typeface="Calibri" pitchFamily="34" charset="0"/>
            </a:endParaRPr>
          </a:p>
        </p:txBody>
      </p:sp>
    </p:spTree>
    <p:extLst>
      <p:ext uri="{BB962C8B-B14F-4D97-AF65-F5344CB8AC3E}">
        <p14:creationId xmlns:p14="http://schemas.microsoft.com/office/powerpoint/2010/main" val="37780918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8903"/>
            <a:ext cx="8229600" cy="4714935"/>
          </a:xfrm>
        </p:spPr>
        <p:txBody>
          <a:bodyPr>
            <a:normAutofit/>
          </a:bodyPr>
          <a:lstStyle/>
          <a:p>
            <a:pPr>
              <a:buClr>
                <a:schemeClr val="accent1">
                  <a:lumMod val="75000"/>
                </a:schemeClr>
              </a:buClr>
              <a:buSzPct val="100000"/>
            </a:pPr>
            <a:r>
              <a:rPr lang="en-US" dirty="0" smtClean="0"/>
              <a:t>Forms </a:t>
            </a:r>
            <a:r>
              <a:rPr lang="en-US" dirty="0"/>
              <a:t>can be created that make entering data in to a relational database as easy as entering it in to Excel.  The screenshot below shows embedded forms that were quickly generated in MS Access for adding data to three tables in a database of plant cover measurements</a:t>
            </a:r>
          </a:p>
          <a:p>
            <a:endParaRPr lang="en-US" dirty="0"/>
          </a:p>
          <a:p>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a:t>Data Entry with a Database</a:t>
            </a: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90700" y="3028857"/>
            <a:ext cx="4695825" cy="3314792"/>
          </a:xfrm>
          <a:prstGeom prst="rect">
            <a:avLst/>
          </a:prstGeom>
        </p:spPr>
      </p:pic>
    </p:spTree>
    <p:extLst>
      <p:ext uri="{BB962C8B-B14F-4D97-AF65-F5344CB8AC3E}">
        <p14:creationId xmlns:p14="http://schemas.microsoft.com/office/powerpoint/2010/main" val="36270532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t>Be </a:t>
            </a:r>
            <a:r>
              <a:rPr lang="en-US" dirty="0"/>
              <a:t>aware of Best Practices </a:t>
            </a:r>
            <a:r>
              <a:rPr lang="en-US" dirty="0" smtClean="0"/>
              <a:t>in your domain when </a:t>
            </a:r>
            <a:r>
              <a:rPr lang="en-US" dirty="0"/>
              <a:t>designing data file structures</a:t>
            </a:r>
          </a:p>
          <a:p>
            <a:pPr>
              <a:buClr>
                <a:schemeClr val="accent1">
                  <a:lumMod val="75000"/>
                </a:schemeClr>
              </a:buClr>
              <a:buSzPct val="100000"/>
            </a:pPr>
            <a:r>
              <a:rPr lang="en-US" dirty="0"/>
              <a:t>Choose a data entry method that allows some validation of data as it is entered</a:t>
            </a:r>
          </a:p>
          <a:p>
            <a:pPr>
              <a:buClr>
                <a:schemeClr val="accent1">
                  <a:lumMod val="75000"/>
                </a:schemeClr>
              </a:buClr>
              <a:buSzPct val="100000"/>
            </a:pPr>
            <a:r>
              <a:rPr lang="en-US" dirty="0"/>
              <a:t>Consider investing time in learning how to use a database if datasets are large or complex</a:t>
            </a:r>
          </a:p>
          <a:p>
            <a:endParaRPr lang="en-US" dirty="0"/>
          </a:p>
          <a:p>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Review: Planning for Data Entry</a:t>
            </a:r>
            <a:endParaRPr lang="en-US" dirty="0"/>
          </a:p>
        </p:txBody>
      </p:sp>
      <p:pic>
        <p:nvPicPr>
          <p:cNvPr id="4" name="Picture 2" descr="C:\Users\emcee\Desktop\8956688_5e767acdb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628" y="4175909"/>
            <a:ext cx="3688499" cy="2154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5006837" y="5074608"/>
            <a:ext cx="2012478" cy="230832"/>
          </a:xfrm>
          <a:prstGeom prst="rect">
            <a:avLst/>
          </a:prstGeom>
          <a:noFill/>
        </p:spPr>
        <p:txBody>
          <a:bodyPr wrap="square" rtlCol="0">
            <a:spAutoFit/>
          </a:bodyPr>
          <a:lstStyle/>
          <a:p>
            <a:r>
              <a:rPr lang="en-US" sz="900" dirty="0">
                <a:solidFill>
                  <a:schemeClr val="bg1">
                    <a:lumMod val="75000"/>
                  </a:schemeClr>
                </a:solidFill>
              </a:rPr>
              <a:t>CC image by </a:t>
            </a:r>
            <a:r>
              <a:rPr lang="en-US" sz="900" dirty="0" err="1" smtClean="0">
                <a:solidFill>
                  <a:schemeClr val="bg1">
                    <a:lumMod val="75000"/>
                  </a:schemeClr>
                </a:solidFill>
              </a:rPr>
              <a:t>fo.ol</a:t>
            </a:r>
            <a:r>
              <a:rPr lang="en-US" sz="900" dirty="0" smtClean="0">
                <a:solidFill>
                  <a:schemeClr val="bg1">
                    <a:lumMod val="75000"/>
                  </a:schemeClr>
                </a:solidFill>
              </a:rPr>
              <a:t> </a:t>
            </a:r>
            <a:r>
              <a:rPr lang="en-US" sz="900" dirty="0">
                <a:solidFill>
                  <a:schemeClr val="bg1">
                    <a:lumMod val="75000"/>
                  </a:schemeClr>
                </a:solidFill>
              </a:rPr>
              <a:t>on </a:t>
            </a:r>
            <a:r>
              <a:rPr lang="en-US" sz="900" dirty="0" smtClean="0">
                <a:solidFill>
                  <a:schemeClr val="bg1">
                    <a:lumMod val="75000"/>
                  </a:schemeClr>
                </a:solidFill>
              </a:rPr>
              <a:t>Flickr</a:t>
            </a:r>
            <a:endParaRPr lang="en-US" sz="900" dirty="0">
              <a:solidFill>
                <a:schemeClr val="bg1">
                  <a:lumMod val="75000"/>
                </a:schemeClr>
              </a:solidFill>
            </a:endParaRPr>
          </a:p>
        </p:txBody>
      </p:sp>
    </p:spTree>
    <p:extLst>
      <p:ext uri="{BB962C8B-B14F-4D97-AF65-F5344CB8AC3E}">
        <p14:creationId xmlns:p14="http://schemas.microsoft.com/office/powerpoint/2010/main" val="16782018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t>Consider trying one of these</a:t>
            </a:r>
            <a:r>
              <a:rPr lang="en-US" dirty="0" smtClean="0"/>
              <a:t>:</a:t>
            </a:r>
          </a:p>
          <a:p>
            <a:pPr marL="109728" indent="0">
              <a:buClr>
                <a:schemeClr val="accent1">
                  <a:lumMod val="75000"/>
                </a:schemeClr>
              </a:buClr>
              <a:buSzPct val="100000"/>
              <a:buNone/>
            </a:pPr>
            <a:endParaRPr lang="en-US" dirty="0" smtClean="0"/>
          </a:p>
          <a:p>
            <a:pPr lvl="1">
              <a:buClr>
                <a:schemeClr val="accent1">
                  <a:lumMod val="75000"/>
                </a:schemeClr>
              </a:buClr>
              <a:buSzPct val="90000"/>
              <a:buFont typeface="Courier New" pitchFamily="49" charset="0"/>
              <a:buChar char="o"/>
            </a:pPr>
            <a:r>
              <a:rPr lang="en-US" sz="2400" dirty="0" smtClean="0"/>
              <a:t>Personal</a:t>
            </a:r>
            <a:r>
              <a:rPr lang="en-US" sz="2400" dirty="0"/>
              <a:t>, single-user databases can be developed in MS Access, which is stored as a file on the user’s computer.  MS Access comes with easy GUI tools to create databases, run queries, and write reports.   </a:t>
            </a:r>
          </a:p>
          <a:p>
            <a:pPr lvl="1">
              <a:buClr>
                <a:schemeClr val="accent1">
                  <a:lumMod val="75000"/>
                </a:schemeClr>
              </a:buClr>
              <a:buSzPct val="90000"/>
              <a:buFont typeface="Courier New" pitchFamily="49" charset="0"/>
              <a:buChar char="o"/>
            </a:pPr>
            <a:r>
              <a:rPr lang="en-US" sz="2400" dirty="0" smtClean="0"/>
              <a:t>A </a:t>
            </a:r>
            <a:r>
              <a:rPr lang="en-US" sz="2400" dirty="0"/>
              <a:t>more robust database that is free, accommodates multiple users and will run on Windows or Linux is MySQL.   GUI interfaces for MySQL include </a:t>
            </a:r>
            <a:r>
              <a:rPr lang="en-US" sz="2400" dirty="0" err="1"/>
              <a:t>phpMyadmin</a:t>
            </a:r>
            <a:r>
              <a:rPr lang="en-US" sz="2400" dirty="0"/>
              <a:t> (free) and </a:t>
            </a:r>
            <a:r>
              <a:rPr lang="en-US" sz="2400" dirty="0" err="1"/>
              <a:t>Navicat</a:t>
            </a:r>
            <a:r>
              <a:rPr lang="en-US" sz="2400" dirty="0"/>
              <a:t> (inexpensive). </a:t>
            </a:r>
          </a:p>
          <a:p>
            <a:pPr marL="393192" lvl="1" indent="0">
              <a:buNone/>
            </a:pPr>
            <a:endParaRPr lang="en-US" dirty="0"/>
          </a:p>
          <a:p>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smtClean="0">
                <a:ea typeface="ＭＳ Ｐゴシック" pitchFamily="34" charset="-128"/>
              </a:rPr>
              <a:t>If you want to try a database:</a:t>
            </a:r>
            <a:endParaRPr lang="en-US" dirty="0"/>
          </a:p>
        </p:txBody>
      </p:sp>
    </p:spTree>
    <p:extLst>
      <p:ext uri="{BB962C8B-B14F-4D97-AF65-F5344CB8AC3E}">
        <p14:creationId xmlns:p14="http://schemas.microsoft.com/office/powerpoint/2010/main" val="13140077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t>Database </a:t>
            </a:r>
            <a:r>
              <a:rPr lang="en-US" dirty="0"/>
              <a:t>Design for Mere Mortals: A Hands-On Guide to Relational Database Design (2nd Edition)  by Michael J. Hernandez.  Addison-Wesley.  2003.  </a:t>
            </a:r>
          </a:p>
          <a:p>
            <a:pPr marL="393192" lvl="1" indent="0">
              <a:buNone/>
            </a:pPr>
            <a:endParaRPr lang="en-US" dirty="0"/>
          </a:p>
          <a:p>
            <a:r>
              <a:rPr lang="en-US" dirty="0" smtClean="0">
                <a:ea typeface="ＭＳ Ｐゴシック" pitchFamily="34" charset="-128"/>
              </a:rPr>
              <a:t>Fundamentals of Relational Database Design by Paul </a:t>
            </a:r>
            <a:r>
              <a:rPr lang="en-US" dirty="0" err="1" smtClean="0">
                <a:ea typeface="ＭＳ Ｐゴシック" pitchFamily="34" charset="-128"/>
              </a:rPr>
              <a:t>Litwin</a:t>
            </a:r>
            <a:r>
              <a:rPr lang="en-US" dirty="0">
                <a:ea typeface="ＭＳ Ｐゴシック" pitchFamily="34" charset="-128"/>
              </a:rPr>
              <a:t>. </a:t>
            </a:r>
            <a:r>
              <a:rPr lang="en-US" dirty="0">
                <a:ea typeface="ＭＳ Ｐゴシック" pitchFamily="34" charset="-128"/>
                <a:hlinkClick r:id="rId3"/>
              </a:rPr>
              <a:t>http://r937.com/</a:t>
            </a:r>
            <a:r>
              <a:rPr lang="en-US" dirty="0" smtClean="0">
                <a:ea typeface="ＭＳ Ｐゴシック" pitchFamily="34" charset="-128"/>
                <a:hlinkClick r:id="rId3"/>
              </a:rPr>
              <a:t>relational.html</a:t>
            </a:r>
            <a:r>
              <a:rPr lang="en-US" dirty="0" smtClean="0">
                <a:ea typeface="ＭＳ Ｐゴシック" pitchFamily="34" charset="-128"/>
              </a:rPr>
              <a:t>. (Accessed May 12, 2016). </a:t>
            </a: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rmAutofit fontScale="90000"/>
          </a:bodyPr>
          <a:lstStyle/>
          <a:p>
            <a:r>
              <a:rPr lang="en-US" dirty="0" smtClean="0"/>
              <a:t>To </a:t>
            </a:r>
            <a:r>
              <a:rPr lang="en-US" dirty="0"/>
              <a:t>learn more about designing a relational database:</a:t>
            </a:r>
          </a:p>
        </p:txBody>
      </p:sp>
    </p:spTree>
    <p:extLst>
      <p:ext uri="{BB962C8B-B14F-4D97-AF65-F5344CB8AC3E}">
        <p14:creationId xmlns:p14="http://schemas.microsoft.com/office/powerpoint/2010/main" val="19393238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Maintain dataset provenance</a:t>
            </a:r>
          </a:p>
          <a:p>
            <a:pPr lvl="1">
              <a:lnSpc>
                <a:spcPct val="90000"/>
              </a:lnSpc>
              <a:buClr>
                <a:schemeClr val="accent1">
                  <a:lumMod val="75000"/>
                </a:schemeClr>
              </a:buClr>
            </a:pPr>
            <a:r>
              <a:rPr lang="en-US" sz="2200" dirty="0" smtClean="0">
                <a:ea typeface="ＭＳ Ｐゴシック" pitchFamily="34" charset="-128"/>
              </a:rPr>
              <a:t>Document transformations</a:t>
            </a:r>
          </a:p>
          <a:p>
            <a:pPr lvl="1">
              <a:lnSpc>
                <a:spcPct val="90000"/>
              </a:lnSpc>
              <a:buClr>
                <a:schemeClr val="accent1">
                  <a:lumMod val="75000"/>
                </a:schemeClr>
              </a:buClr>
            </a:pPr>
            <a:r>
              <a:rPr lang="en-US" sz="2200" dirty="0" smtClean="0">
                <a:ea typeface="ＭＳ Ｐゴシック" pitchFamily="34" charset="-128"/>
              </a:rPr>
              <a:t>Beware of accidental duplication</a:t>
            </a:r>
          </a:p>
          <a:p>
            <a:pPr lvl="1">
              <a:lnSpc>
                <a:spcPct val="90000"/>
              </a:lnSpc>
              <a:buClr>
                <a:schemeClr val="accent1">
                  <a:lumMod val="75000"/>
                </a:schemeClr>
              </a:buClr>
            </a:pPr>
            <a:endParaRPr lang="en-US" dirty="0" smtClean="0">
              <a:ea typeface="ＭＳ Ｐゴシック" pitchFamily="34" charset="-128"/>
            </a:endParaRPr>
          </a:p>
          <a:p>
            <a:pPr>
              <a:buClr>
                <a:schemeClr val="accent1">
                  <a:lumMod val="75000"/>
                </a:schemeClr>
              </a:buClr>
              <a:buSzPct val="100000"/>
            </a:pPr>
            <a:r>
              <a:rPr lang="en-US" dirty="0" smtClean="0">
                <a:ea typeface="ＭＳ Ｐゴシック" pitchFamily="34" charset="-128"/>
              </a:rPr>
              <a:t>Review metadata for compatibility of context, methods, and meaning</a:t>
            </a:r>
          </a:p>
          <a:p>
            <a:pPr lvl="1">
              <a:buClr>
                <a:schemeClr val="accent1">
                  <a:lumMod val="75000"/>
                </a:schemeClr>
              </a:buClr>
              <a:buSzPct val="90000"/>
              <a:buFont typeface="Courier New" pitchFamily="49" charset="0"/>
              <a:buChar char="o"/>
            </a:pPr>
            <a:r>
              <a:rPr lang="en-US" sz="2200" dirty="0" smtClean="0">
                <a:ea typeface="ＭＳ Ｐゴシック" pitchFamily="34" charset="-128"/>
              </a:rPr>
              <a:t>For what purpose was the data collected?</a:t>
            </a:r>
          </a:p>
          <a:p>
            <a:pPr lvl="1">
              <a:buClr>
                <a:schemeClr val="accent1">
                  <a:lumMod val="75000"/>
                </a:schemeClr>
              </a:buClr>
              <a:buSzPct val="90000"/>
              <a:buFont typeface="Courier New" pitchFamily="49" charset="0"/>
              <a:buChar char="o"/>
            </a:pPr>
            <a:r>
              <a:rPr lang="en-US" sz="2200" dirty="0" smtClean="0">
                <a:ea typeface="ＭＳ Ｐゴシック" pitchFamily="34" charset="-128"/>
              </a:rPr>
              <a:t>How was the data collected?</a:t>
            </a:r>
          </a:p>
          <a:p>
            <a:pPr lvl="1">
              <a:buClr>
                <a:schemeClr val="accent1">
                  <a:lumMod val="75000"/>
                </a:schemeClr>
              </a:buClr>
              <a:buSzPct val="90000"/>
              <a:buFont typeface="Courier New" pitchFamily="49" charset="0"/>
              <a:buChar char="o"/>
            </a:pPr>
            <a:r>
              <a:rPr lang="en-US" sz="2200" dirty="0" smtClean="0">
                <a:ea typeface="ＭＳ Ｐゴシック" pitchFamily="34" charset="-128"/>
              </a:rPr>
              <a:t>It is sensible to combine these datasets?</a:t>
            </a:r>
            <a:endParaRPr lang="en-US" sz="2200" dirty="0">
              <a:ea typeface="ＭＳ Ｐゴシック" pitchFamily="34" charset="-128"/>
            </a:endParaRPr>
          </a:p>
          <a:p>
            <a:pPr lvl="1">
              <a:buClr>
                <a:srgbClr val="177F8A"/>
              </a:buClr>
              <a:buFont typeface="Courier New" pitchFamily="49" charset="0"/>
              <a:buChar char="o"/>
            </a:pPr>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rmAutofit/>
          </a:bodyPr>
          <a:lstStyle/>
          <a:p>
            <a:r>
              <a:rPr lang="en-US" dirty="0" smtClean="0">
                <a:ea typeface="ＭＳ Ｐゴシック" pitchFamily="34" charset="-128"/>
              </a:rPr>
              <a:t>Data Integration Best Practices</a:t>
            </a:r>
            <a:endParaRPr lang="en-US" dirty="0"/>
          </a:p>
        </p:txBody>
      </p:sp>
    </p:spTree>
    <p:extLst>
      <p:ext uri="{BB962C8B-B14F-4D97-AF65-F5344CB8AC3E}">
        <p14:creationId xmlns:p14="http://schemas.microsoft.com/office/powerpoint/2010/main" val="30602684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Ensure compatibility</a:t>
            </a:r>
          </a:p>
          <a:p>
            <a:pPr lvl="1">
              <a:lnSpc>
                <a:spcPct val="90000"/>
              </a:lnSpc>
              <a:buClr>
                <a:schemeClr val="accent1">
                  <a:lumMod val="75000"/>
                </a:schemeClr>
              </a:buClr>
            </a:pPr>
            <a:r>
              <a:rPr lang="en-US" sz="2200" dirty="0" smtClean="0">
                <a:ea typeface="ＭＳ Ｐゴシック" pitchFamily="34" charset="-128"/>
              </a:rPr>
              <a:t>Convert to common units</a:t>
            </a:r>
          </a:p>
          <a:p>
            <a:pPr lvl="1">
              <a:lnSpc>
                <a:spcPct val="90000"/>
              </a:lnSpc>
              <a:buClr>
                <a:schemeClr val="accent1">
                  <a:lumMod val="75000"/>
                </a:schemeClr>
              </a:buClr>
            </a:pPr>
            <a:r>
              <a:rPr lang="en-US" sz="2200" dirty="0" smtClean="0">
                <a:ea typeface="ＭＳ Ｐゴシック" pitchFamily="34" charset="-128"/>
              </a:rPr>
              <a:t>Choose appropriate numeric precision</a:t>
            </a:r>
          </a:p>
          <a:p>
            <a:pPr lvl="1">
              <a:lnSpc>
                <a:spcPct val="90000"/>
              </a:lnSpc>
              <a:buClr>
                <a:schemeClr val="accent1">
                  <a:lumMod val="75000"/>
                </a:schemeClr>
              </a:buClr>
            </a:pPr>
            <a:r>
              <a:rPr lang="en-US" sz="2200" dirty="0" smtClean="0">
                <a:ea typeface="ＭＳ Ｐゴシック" pitchFamily="34" charset="-128"/>
              </a:rPr>
              <a:t>Evaluate and standardize missing value codes</a:t>
            </a:r>
          </a:p>
          <a:p>
            <a:pPr lvl="1">
              <a:lnSpc>
                <a:spcPct val="90000"/>
              </a:lnSpc>
              <a:buClr>
                <a:schemeClr val="accent1">
                  <a:lumMod val="75000"/>
                </a:schemeClr>
              </a:buClr>
            </a:pPr>
            <a:endParaRPr lang="en-US" dirty="0" smtClean="0">
              <a:ea typeface="ＭＳ Ｐゴシック" pitchFamily="34" charset="-128"/>
            </a:endParaRPr>
          </a:p>
          <a:p>
            <a:pPr>
              <a:buClr>
                <a:schemeClr val="accent1">
                  <a:lumMod val="75000"/>
                </a:schemeClr>
              </a:buClr>
              <a:buSzPct val="100000"/>
            </a:pPr>
            <a:r>
              <a:rPr lang="en-US" dirty="0" smtClean="0">
                <a:ea typeface="ＭＳ Ｐゴシック" pitchFamily="34" charset="-128"/>
              </a:rPr>
              <a:t>Document all assumptions</a:t>
            </a:r>
          </a:p>
          <a:p>
            <a:pPr lvl="1">
              <a:buClr>
                <a:schemeClr val="accent1">
                  <a:lumMod val="75000"/>
                </a:schemeClr>
              </a:buClr>
              <a:buSzPct val="90000"/>
              <a:buFont typeface="Courier New" pitchFamily="49" charset="0"/>
              <a:buChar char="o"/>
            </a:pPr>
            <a:r>
              <a:rPr lang="en-US" sz="2200" dirty="0" smtClean="0">
                <a:ea typeface="ＭＳ Ｐゴシック" pitchFamily="34" charset="-128"/>
              </a:rPr>
              <a:t>What assumptions underlie the original datasets?</a:t>
            </a:r>
          </a:p>
          <a:p>
            <a:pPr lvl="1">
              <a:buClr>
                <a:schemeClr val="accent1">
                  <a:lumMod val="75000"/>
                </a:schemeClr>
              </a:buClr>
              <a:buSzPct val="90000"/>
              <a:buFont typeface="Courier New" pitchFamily="49" charset="0"/>
              <a:buChar char="o"/>
            </a:pPr>
            <a:r>
              <a:rPr lang="en-US" sz="2200" dirty="0" smtClean="0">
                <a:ea typeface="ＭＳ Ｐゴシック" pitchFamily="34" charset="-128"/>
              </a:rPr>
              <a:t>What assumptions did you make in combining the datasets?</a:t>
            </a:r>
          </a:p>
          <a:p>
            <a:pPr>
              <a:buFont typeface="Arial" pitchFamily="34" charset="0"/>
              <a:buChar char="•"/>
            </a:pPr>
            <a:endParaRPr lang="en-US" dirty="0"/>
          </a:p>
        </p:txBody>
      </p:sp>
      <p:sp>
        <p:nvSpPr>
          <p:cNvPr id="3" name="Title 2"/>
          <p:cNvSpPr>
            <a:spLocks noGrp="1"/>
          </p:cNvSpPr>
          <p:nvPr>
            <p:ph type="title"/>
          </p:nvPr>
        </p:nvSpPr>
        <p:spPr/>
        <p:txBody>
          <a:bodyPr>
            <a:normAutofit/>
          </a:bodyPr>
          <a:lstStyle/>
          <a:p>
            <a:r>
              <a:rPr lang="en-US" dirty="0" smtClean="0">
                <a:ea typeface="ＭＳ Ｐゴシック" pitchFamily="34" charset="-128"/>
              </a:rPr>
              <a:t>Data Integration Best Practices</a:t>
            </a:r>
            <a:endParaRPr lang="en-US" dirty="0"/>
          </a:p>
        </p:txBody>
      </p:sp>
    </p:spTree>
    <p:extLst>
      <p:ext uri="{BB962C8B-B14F-4D97-AF65-F5344CB8AC3E}">
        <p14:creationId xmlns:p14="http://schemas.microsoft.com/office/powerpoint/2010/main" val="33307410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ea typeface="ＭＳ Ｐゴシック" pitchFamily="34" charset="-128"/>
              </a:rPr>
              <a:t>Recognize and plan for </a:t>
            </a:r>
            <a:r>
              <a:rPr lang="en-US" dirty="0">
                <a:ea typeface="ＭＳ Ｐゴシック" pitchFamily="34" charset="-128"/>
              </a:rPr>
              <a:t>inconsistencies that can make a dataset difficult to understand and/or manipulate</a:t>
            </a:r>
          </a:p>
          <a:p>
            <a:pPr>
              <a:buClr>
                <a:schemeClr val="accent1">
                  <a:lumMod val="75000"/>
                </a:schemeClr>
              </a:buClr>
              <a:buSzPct val="100000"/>
            </a:pPr>
            <a:r>
              <a:rPr lang="en-US" dirty="0">
                <a:ea typeface="ＭＳ Ｐゴシック" pitchFamily="34" charset="-128"/>
              </a:rPr>
              <a:t>Describe characteristics of stable data formats and list reasons for using these formats</a:t>
            </a:r>
          </a:p>
          <a:p>
            <a:pPr>
              <a:buClr>
                <a:schemeClr val="accent1">
                  <a:lumMod val="75000"/>
                </a:schemeClr>
              </a:buClr>
              <a:buSzPct val="100000"/>
            </a:pPr>
            <a:r>
              <a:rPr lang="en-US" dirty="0">
                <a:ea typeface="ＭＳ Ｐゴシック" pitchFamily="34" charset="-128"/>
              </a:rPr>
              <a:t>Identify data entry tools</a:t>
            </a:r>
          </a:p>
          <a:p>
            <a:pPr>
              <a:buClr>
                <a:schemeClr val="accent1">
                  <a:lumMod val="75000"/>
                </a:schemeClr>
              </a:buClr>
              <a:buSzPct val="100000"/>
            </a:pPr>
            <a:r>
              <a:rPr lang="en-US" dirty="0">
                <a:ea typeface="ＭＳ Ｐゴシック" pitchFamily="34" charset="-128"/>
              </a:rPr>
              <a:t>Identify validation measures that can be performed as data is </a:t>
            </a:r>
            <a:r>
              <a:rPr lang="en-US" dirty="0" smtClean="0">
                <a:ea typeface="ＭＳ Ｐゴシック" pitchFamily="34" charset="-128"/>
              </a:rPr>
              <a:t>entered</a:t>
            </a:r>
          </a:p>
          <a:p>
            <a:pPr>
              <a:buClr>
                <a:schemeClr val="accent1">
                  <a:lumMod val="75000"/>
                </a:schemeClr>
              </a:buClr>
              <a:buSzPct val="100000"/>
            </a:pPr>
            <a:r>
              <a:rPr lang="en-US" dirty="0" smtClean="0">
                <a:ea typeface="ＭＳ Ｐゴシック" pitchFamily="34" charset="-128"/>
              </a:rPr>
              <a:t>Review best practices for data integration</a:t>
            </a:r>
            <a:endParaRPr lang="en-US" dirty="0">
              <a:ea typeface="ＭＳ Ｐゴシック" pitchFamily="34" charset="-128"/>
            </a:endParaRPr>
          </a:p>
          <a:p>
            <a:pPr>
              <a:buClr>
                <a:schemeClr val="accent1">
                  <a:lumMod val="75000"/>
                </a:schemeClr>
              </a:buClr>
              <a:buSzPct val="100000"/>
            </a:pPr>
            <a:r>
              <a:rPr lang="en-US" dirty="0">
                <a:ea typeface="ＭＳ Ｐゴシック" pitchFamily="34" charset="-128"/>
              </a:rPr>
              <a:t>Describe the basic components of a relational database</a:t>
            </a:r>
          </a:p>
          <a:p>
            <a:pPr>
              <a:buFont typeface="Arial" pitchFamily="34" charset="0"/>
              <a:buChar char="•"/>
            </a:pPr>
            <a:endParaRPr lang="en-US" dirty="0"/>
          </a:p>
        </p:txBody>
      </p:sp>
      <p:sp>
        <p:nvSpPr>
          <p:cNvPr id="3" name="Title 2"/>
          <p:cNvSpPr>
            <a:spLocks noGrp="1"/>
          </p:cNvSpPr>
          <p:nvPr>
            <p:ph type="title"/>
          </p:nvPr>
        </p:nvSpPr>
        <p:spPr/>
        <p:txBody>
          <a:bodyPr/>
          <a:lstStyle/>
          <a:p>
            <a:r>
              <a:rPr lang="en-US" dirty="0">
                <a:ea typeface="ＭＳ Ｐゴシック" pitchFamily="34" charset="-128"/>
              </a:rPr>
              <a:t>Learning Objectives</a:t>
            </a:r>
            <a:endParaRPr lang="en-US" dirty="0"/>
          </a:p>
        </p:txBody>
      </p:sp>
    </p:spTree>
    <p:extLst>
      <p:ext uri="{BB962C8B-B14F-4D97-AF65-F5344CB8AC3E}">
        <p14:creationId xmlns:p14="http://schemas.microsoft.com/office/powerpoint/2010/main" val="40076822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Recognize that you are creating a new dataset</a:t>
            </a:r>
          </a:p>
          <a:p>
            <a:pPr lvl="1">
              <a:lnSpc>
                <a:spcPct val="90000"/>
              </a:lnSpc>
              <a:buClr>
                <a:schemeClr val="accent1">
                  <a:lumMod val="75000"/>
                </a:schemeClr>
              </a:buClr>
            </a:pPr>
            <a:r>
              <a:rPr lang="en-US" dirty="0" smtClean="0">
                <a:ea typeface="ＭＳ Ｐゴシック" pitchFamily="34" charset="-128"/>
              </a:rPr>
              <a:t>Revisit the data life cycle to ensure the new dataset is properly documented, validated, and preserved</a:t>
            </a:r>
          </a:p>
          <a:p>
            <a:pPr lvl="1">
              <a:lnSpc>
                <a:spcPct val="90000"/>
              </a:lnSpc>
              <a:buClr>
                <a:schemeClr val="accent1">
                  <a:lumMod val="75000"/>
                </a:schemeClr>
              </a:buClr>
            </a:pPr>
            <a:endParaRPr lang="en-US" dirty="0" smtClean="0">
              <a:ea typeface="ＭＳ Ｐゴシック" pitchFamily="34" charset="-128"/>
            </a:endParaRPr>
          </a:p>
          <a:p>
            <a:pPr>
              <a:buClr>
                <a:schemeClr val="accent1">
                  <a:lumMod val="75000"/>
                </a:schemeClr>
              </a:buClr>
              <a:buSzPct val="100000"/>
            </a:pPr>
            <a:r>
              <a:rPr lang="en-US" dirty="0" smtClean="0">
                <a:ea typeface="ＭＳ Ｐゴシック" pitchFamily="34" charset="-128"/>
              </a:rPr>
              <a:t>Use reproducible workflows</a:t>
            </a:r>
            <a:endParaRPr lang="en-US" dirty="0">
              <a:ea typeface="ＭＳ Ｐゴシック" pitchFamily="34" charset="-128"/>
            </a:endParaRPr>
          </a:p>
          <a:p>
            <a:pPr lvl="1">
              <a:buClr>
                <a:schemeClr val="accent1">
                  <a:lumMod val="75000"/>
                </a:schemeClr>
              </a:buClr>
            </a:pPr>
            <a:r>
              <a:rPr lang="en-US" dirty="0" smtClean="0">
                <a:ea typeface="ＭＳ Ｐゴシック" pitchFamily="34" charset="-128"/>
              </a:rPr>
              <a:t>Enable transparency and reproducibility in the integration process</a:t>
            </a:r>
          </a:p>
          <a:p>
            <a:pPr lvl="1">
              <a:buClr>
                <a:schemeClr val="accent1">
                  <a:lumMod val="75000"/>
                </a:schemeClr>
              </a:buClr>
            </a:pPr>
            <a:r>
              <a:rPr lang="en-US" dirty="0" smtClean="0">
                <a:ea typeface="ＭＳ Ｐゴシック" pitchFamily="34" charset="-128"/>
              </a:rPr>
              <a:t>Ensure others understand and can evaluate your decision making process.</a:t>
            </a:r>
          </a:p>
          <a:p>
            <a:pPr lvl="1">
              <a:buClr>
                <a:schemeClr val="accent1">
                  <a:lumMod val="75000"/>
                </a:schemeClr>
              </a:buClr>
            </a:pPr>
            <a:r>
              <a:rPr lang="en-US" dirty="0" smtClean="0">
                <a:ea typeface="ＭＳ Ｐゴシック" pitchFamily="34" charset="-128"/>
              </a:rPr>
              <a:t>Automate the integration as much as possible</a:t>
            </a:r>
          </a:p>
          <a:p>
            <a:pPr lvl="2">
              <a:buClr>
                <a:schemeClr val="accent1">
                  <a:lumMod val="75000"/>
                </a:schemeClr>
              </a:buClr>
            </a:pPr>
            <a:r>
              <a:rPr lang="en-US" dirty="0" smtClean="0">
                <a:ea typeface="ＭＳ Ｐゴシック" pitchFamily="34" charset="-128"/>
              </a:rPr>
              <a:t>Especially when integrating many datasets or large datasets</a:t>
            </a:r>
          </a:p>
        </p:txBody>
      </p:sp>
      <p:sp>
        <p:nvSpPr>
          <p:cNvPr id="3" name="Title 2"/>
          <p:cNvSpPr>
            <a:spLocks noGrp="1"/>
          </p:cNvSpPr>
          <p:nvPr>
            <p:ph type="title"/>
          </p:nvPr>
        </p:nvSpPr>
        <p:spPr/>
        <p:txBody>
          <a:bodyPr>
            <a:normAutofit/>
          </a:bodyPr>
          <a:lstStyle/>
          <a:p>
            <a:r>
              <a:rPr lang="en-US" dirty="0" smtClean="0">
                <a:ea typeface="ＭＳ Ｐゴシック" pitchFamily="34" charset="-128"/>
              </a:rPr>
              <a:t>Data Integration Best Practices</a:t>
            </a:r>
            <a:endParaRPr lang="en-US" dirty="0"/>
          </a:p>
        </p:txBody>
      </p:sp>
    </p:spTree>
    <p:extLst>
      <p:ext uri="{BB962C8B-B14F-4D97-AF65-F5344CB8AC3E}">
        <p14:creationId xmlns:p14="http://schemas.microsoft.com/office/powerpoint/2010/main" val="23574310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lnSpc>
                <a:spcPct val="90000"/>
              </a:lnSpc>
              <a:buClr>
                <a:schemeClr val="accent1">
                  <a:lumMod val="75000"/>
                </a:schemeClr>
              </a:buClr>
              <a:buSzPct val="100000"/>
            </a:pPr>
            <a:r>
              <a:rPr lang="en-US" dirty="0" smtClean="0">
                <a:ea typeface="ＭＳ Ｐゴシック" pitchFamily="34" charset="-128"/>
              </a:rPr>
              <a:t>Ensure attribution of original dataset owners and respect data usage agreements</a:t>
            </a:r>
          </a:p>
          <a:p>
            <a:pPr lvl="1">
              <a:buClr>
                <a:schemeClr val="accent1">
                  <a:lumMod val="75000"/>
                </a:schemeClr>
              </a:buClr>
            </a:pPr>
            <a:r>
              <a:rPr lang="en-US" dirty="0">
                <a:ea typeface="ＭＳ Ｐゴシック" pitchFamily="34" charset="-128"/>
              </a:rPr>
              <a:t>Example resource: </a:t>
            </a:r>
          </a:p>
          <a:p>
            <a:pPr lvl="2">
              <a:buClr>
                <a:schemeClr val="accent1">
                  <a:lumMod val="75000"/>
                </a:schemeClr>
              </a:buClr>
            </a:pPr>
            <a:r>
              <a:rPr lang="en-US" sz="2000" dirty="0" smtClean="0">
                <a:ea typeface="ＭＳ Ｐゴシック" pitchFamily="34" charset="-128"/>
              </a:rPr>
              <a:t>Jones </a:t>
            </a:r>
            <a:r>
              <a:rPr lang="en-US" sz="2000" dirty="0" smtClean="0">
                <a:ea typeface="ＭＳ Ｐゴシック" pitchFamily="34" charset="-128"/>
              </a:rPr>
              <a:t>et al. (</a:t>
            </a:r>
            <a:r>
              <a:rPr lang="en-US" sz="2000" dirty="0" smtClean="0">
                <a:ea typeface="ＭＳ Ｐゴシック" pitchFamily="34" charset="-128"/>
              </a:rPr>
              <a:t>2006) The </a:t>
            </a:r>
            <a:r>
              <a:rPr lang="en-US" sz="2000" dirty="0" smtClean="0">
                <a:ea typeface="ＭＳ Ｐゴシック" pitchFamily="34" charset="-128"/>
              </a:rPr>
              <a:t>New Bioinformatics: Integrating ecological data from the gene to the biosphere. </a:t>
            </a:r>
            <a:r>
              <a:rPr lang="en-US" sz="2000" i="1" dirty="0" smtClean="0">
                <a:ea typeface="ＭＳ Ｐゴシック" pitchFamily="34" charset="-128"/>
              </a:rPr>
              <a:t>Annual Review of Ecology and Systematic</a:t>
            </a:r>
            <a:r>
              <a:rPr lang="en-US" sz="2000" dirty="0" smtClean="0">
                <a:ea typeface="ＭＳ Ｐゴシック" pitchFamily="34" charset="-128"/>
              </a:rPr>
              <a:t>s 37:519-</a:t>
            </a:r>
            <a:r>
              <a:rPr lang="en-US" sz="2000" dirty="0" smtClean="0">
                <a:ea typeface="ＭＳ Ｐゴシック" pitchFamily="34" charset="-128"/>
              </a:rPr>
              <a:t>544</a:t>
            </a:r>
          </a:p>
          <a:p>
            <a:pPr lvl="1">
              <a:buClr>
                <a:schemeClr val="accent1">
                  <a:lumMod val="75000"/>
                </a:schemeClr>
              </a:buClr>
            </a:pPr>
            <a:endParaRPr lang="en-US" dirty="0">
              <a:ea typeface="ＭＳ Ｐゴシック" pitchFamily="34" charset="-128"/>
            </a:endParaRPr>
          </a:p>
          <a:p>
            <a:pPr lvl="1">
              <a:buClr>
                <a:schemeClr val="accent1">
                  <a:lumMod val="75000"/>
                </a:schemeClr>
              </a:buClr>
            </a:pPr>
            <a:r>
              <a:rPr lang="en-US" dirty="0" smtClean="0">
                <a:ea typeface="ＭＳ Ｐゴシック" pitchFamily="34" charset="-128"/>
              </a:rPr>
              <a:t>Example </a:t>
            </a:r>
            <a:r>
              <a:rPr lang="en-US" dirty="0">
                <a:ea typeface="ＭＳ Ｐゴシック" pitchFamily="34" charset="-128"/>
              </a:rPr>
              <a:t>citation to </a:t>
            </a:r>
            <a:r>
              <a:rPr lang="en-US" dirty="0" smtClean="0">
                <a:ea typeface="ＭＳ Ｐゴシック" pitchFamily="34" charset="-128"/>
              </a:rPr>
              <a:t>the related </a:t>
            </a:r>
            <a:r>
              <a:rPr lang="en-US" dirty="0">
                <a:ea typeface="ＭＳ Ｐゴシック" pitchFamily="34" charset="-128"/>
              </a:rPr>
              <a:t>dataset from the Dryad repository:</a:t>
            </a:r>
          </a:p>
          <a:p>
            <a:pPr lvl="2">
              <a:lnSpc>
                <a:spcPct val="90000"/>
              </a:lnSpc>
              <a:buClr>
                <a:schemeClr val="accent1">
                  <a:lumMod val="75000"/>
                </a:schemeClr>
              </a:buClr>
            </a:pPr>
            <a:r>
              <a:rPr lang="en-US" sz="2000" dirty="0">
                <a:ea typeface="ＭＳ Ｐゴシック" pitchFamily="34" charset="-128"/>
              </a:rPr>
              <a:t> Jones, Matthew B., </a:t>
            </a:r>
            <a:r>
              <a:rPr lang="en-US" sz="2000" dirty="0" err="1">
                <a:ea typeface="ＭＳ Ｐゴシック" pitchFamily="34" charset="-128"/>
              </a:rPr>
              <a:t>Schildahuer</a:t>
            </a:r>
            <a:r>
              <a:rPr lang="en-US" sz="2000" dirty="0">
                <a:ea typeface="ＭＳ Ｐゴシック" pitchFamily="34" charset="-128"/>
              </a:rPr>
              <a:t>, Mark P., </a:t>
            </a:r>
            <a:r>
              <a:rPr lang="en-US" sz="2000" dirty="0" err="1">
                <a:ea typeface="ＭＳ Ｐゴシック" pitchFamily="34" charset="-128"/>
              </a:rPr>
              <a:t>Reichman</a:t>
            </a:r>
            <a:r>
              <a:rPr lang="en-US" sz="2000" dirty="0">
                <a:ea typeface="ＭＳ Ｐゴシック" pitchFamily="34" charset="-128"/>
              </a:rPr>
              <a:t>, O. J., and Bowers, Shawn. 2012. Data from: The new bioinformatics: integrating ecological data from the gene to the biosphere. Dryad Digital Repository</a:t>
            </a:r>
            <a:r>
              <a:rPr lang="en-US" sz="2000" dirty="0" smtClean="0">
                <a:ea typeface="ＭＳ Ｐゴシック" pitchFamily="34" charset="-128"/>
              </a:rPr>
              <a:t>. </a:t>
            </a:r>
            <a:r>
              <a:rPr lang="en-US" sz="2000" dirty="0">
                <a:ea typeface="ＭＳ Ｐゴシック" pitchFamily="34" charset="-128"/>
              </a:rPr>
              <a:t>http://</a:t>
            </a:r>
            <a:r>
              <a:rPr lang="en-US" sz="2000" dirty="0" err="1">
                <a:ea typeface="ＭＳ Ｐゴシック" pitchFamily="34" charset="-128"/>
              </a:rPr>
              <a:t>dx.doi.org</a:t>
            </a:r>
            <a:r>
              <a:rPr lang="en-US" sz="2000" dirty="0">
                <a:ea typeface="ＭＳ Ｐゴシック" pitchFamily="34" charset="-128"/>
              </a:rPr>
              <a:t>/10.5061/dryad.qb0d6?ver=2012-07-16T14:42:48.559-04:00. </a:t>
            </a:r>
          </a:p>
          <a:p>
            <a:pPr lvl="1">
              <a:buClr>
                <a:schemeClr val="accent1">
                  <a:lumMod val="75000"/>
                </a:schemeClr>
              </a:buClr>
            </a:pPr>
            <a:endParaRPr lang="en-US" dirty="0" smtClean="0">
              <a:ea typeface="ＭＳ Ｐゴシック" pitchFamily="34" charset="-128"/>
            </a:endParaRPr>
          </a:p>
        </p:txBody>
      </p:sp>
      <p:sp>
        <p:nvSpPr>
          <p:cNvPr id="3" name="Title 2"/>
          <p:cNvSpPr>
            <a:spLocks noGrp="1"/>
          </p:cNvSpPr>
          <p:nvPr>
            <p:ph type="title"/>
          </p:nvPr>
        </p:nvSpPr>
        <p:spPr/>
        <p:txBody>
          <a:bodyPr>
            <a:normAutofit/>
          </a:bodyPr>
          <a:lstStyle/>
          <a:p>
            <a:r>
              <a:rPr lang="en-US" dirty="0" smtClean="0">
                <a:ea typeface="ＭＳ Ｐゴシック" pitchFamily="34" charset="-128"/>
              </a:rPr>
              <a:t>Data Integration Best Practices</a:t>
            </a:r>
            <a:endParaRPr lang="en-US" dirty="0"/>
          </a:p>
        </p:txBody>
      </p:sp>
    </p:spTree>
    <p:extLst>
      <p:ext uri="{BB962C8B-B14F-4D97-AF65-F5344CB8AC3E}">
        <p14:creationId xmlns:p14="http://schemas.microsoft.com/office/powerpoint/2010/main" val="5504104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a:t>Useful for analyzing, </a:t>
            </a:r>
            <a:r>
              <a:rPr lang="en-US" dirty="0" err="1"/>
              <a:t>subsetting</a:t>
            </a:r>
            <a:r>
              <a:rPr lang="en-US" dirty="0"/>
              <a:t> and transforming data</a:t>
            </a:r>
          </a:p>
          <a:p>
            <a:pPr>
              <a:buClr>
                <a:schemeClr val="accent1">
                  <a:lumMod val="75000"/>
                </a:schemeClr>
              </a:buClr>
              <a:buSzPct val="100000"/>
            </a:pPr>
            <a:r>
              <a:rPr lang="en-US" dirty="0"/>
              <a:t>Can be used to </a:t>
            </a:r>
            <a:r>
              <a:rPr lang="en-US" dirty="0" smtClean="0"/>
              <a:t>check </a:t>
            </a:r>
            <a:r>
              <a:rPr lang="en-US" dirty="0" smtClean="0"/>
              <a:t>and assure quality </a:t>
            </a:r>
            <a:r>
              <a:rPr lang="en-US" dirty="0" smtClean="0"/>
              <a:t>data</a:t>
            </a:r>
            <a:endParaRPr lang="en-US" dirty="0"/>
          </a:p>
          <a:p>
            <a:pPr>
              <a:buClr>
                <a:schemeClr val="accent1">
                  <a:lumMod val="75000"/>
                </a:schemeClr>
              </a:buClr>
              <a:buSzPct val="100000"/>
            </a:pPr>
            <a:r>
              <a:rPr lang="en-US" dirty="0"/>
              <a:t>Options include SAS, SPSS, R, and </a:t>
            </a:r>
            <a:r>
              <a:rPr lang="en-US" dirty="0" err="1" smtClean="0"/>
              <a:t>Matlab</a:t>
            </a:r>
            <a:endParaRPr lang="en-US" dirty="0" smtClean="0"/>
          </a:p>
          <a:p>
            <a:pPr lvl="1">
              <a:buClr>
                <a:schemeClr val="accent1">
                  <a:lumMod val="75000"/>
                </a:schemeClr>
              </a:buClr>
              <a:buSzPct val="90000"/>
              <a:buFont typeface="Courier New" pitchFamily="49" charset="0"/>
              <a:buChar char="o"/>
            </a:pPr>
            <a:r>
              <a:rPr lang="en-US" dirty="0" smtClean="0"/>
              <a:t>Not Free</a:t>
            </a:r>
            <a:endParaRPr lang="en-US" dirty="0"/>
          </a:p>
          <a:p>
            <a:pPr lvl="2">
              <a:buClr>
                <a:schemeClr val="accent1">
                  <a:lumMod val="75000"/>
                </a:schemeClr>
              </a:buClr>
              <a:buSzPct val="90000"/>
            </a:pPr>
            <a:r>
              <a:rPr lang="en-US" dirty="0"/>
              <a:t>SAS:  Has outstanding support</a:t>
            </a:r>
          </a:p>
          <a:p>
            <a:pPr lvl="2">
              <a:buClr>
                <a:schemeClr val="accent1">
                  <a:lumMod val="75000"/>
                </a:schemeClr>
              </a:buClr>
              <a:buSzPct val="90000"/>
            </a:pPr>
            <a:r>
              <a:rPr lang="en-US" dirty="0"/>
              <a:t>SPSS:  Has a user-friendly GUI</a:t>
            </a:r>
          </a:p>
          <a:p>
            <a:pPr lvl="2">
              <a:buClr>
                <a:schemeClr val="accent1">
                  <a:lumMod val="75000"/>
                </a:schemeClr>
              </a:buClr>
              <a:buSzPct val="90000"/>
            </a:pPr>
            <a:r>
              <a:rPr lang="en-US" dirty="0" err="1"/>
              <a:t>Matlab</a:t>
            </a:r>
            <a:r>
              <a:rPr lang="en-US" dirty="0"/>
              <a:t>: Analysis and Visualization platform that has “toolboxes” available for different disciplines, such as modeling or genomic analyses</a:t>
            </a:r>
          </a:p>
          <a:p>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rmAutofit/>
          </a:bodyPr>
          <a:lstStyle/>
          <a:p>
            <a:r>
              <a:rPr lang="en-US" dirty="0" smtClean="0"/>
              <a:t>Data </a:t>
            </a:r>
            <a:r>
              <a:rPr lang="en-US" dirty="0"/>
              <a:t>Manipulation</a:t>
            </a:r>
          </a:p>
        </p:txBody>
      </p:sp>
    </p:spTree>
    <p:extLst>
      <p:ext uri="{BB962C8B-B14F-4D97-AF65-F5344CB8AC3E}">
        <p14:creationId xmlns:p14="http://schemas.microsoft.com/office/powerpoint/2010/main" val="3382527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14935"/>
          </a:xfrm>
        </p:spPr>
        <p:txBody>
          <a:bodyPr>
            <a:normAutofit/>
          </a:bodyPr>
          <a:lstStyle/>
          <a:p>
            <a:pPr>
              <a:buClr>
                <a:schemeClr val="accent1">
                  <a:lumMod val="75000"/>
                </a:schemeClr>
              </a:buClr>
              <a:buSzPct val="100000"/>
            </a:pPr>
            <a:r>
              <a:rPr lang="en-US" dirty="0" smtClean="0"/>
              <a:t>Free </a:t>
            </a:r>
            <a:r>
              <a:rPr lang="en-US" dirty="0"/>
              <a:t>(http://www.r-project.org/index.html)</a:t>
            </a:r>
          </a:p>
          <a:p>
            <a:pPr>
              <a:buClr>
                <a:schemeClr val="accent1">
                  <a:lumMod val="75000"/>
                </a:schemeClr>
              </a:buClr>
              <a:buSzPct val="100000"/>
            </a:pPr>
            <a:r>
              <a:rPr lang="en-US" dirty="0"/>
              <a:t>Produces publication quality graphics</a:t>
            </a:r>
          </a:p>
          <a:p>
            <a:pPr>
              <a:buClr>
                <a:schemeClr val="accent1">
                  <a:lumMod val="75000"/>
                </a:schemeClr>
              </a:buClr>
              <a:buSzPct val="100000"/>
            </a:pPr>
            <a:r>
              <a:rPr lang="en-US" dirty="0"/>
              <a:t>Lots of forums from which to get help</a:t>
            </a:r>
          </a:p>
          <a:p>
            <a:pPr>
              <a:buClr>
                <a:schemeClr val="accent1">
                  <a:lumMod val="75000"/>
                </a:schemeClr>
              </a:buClr>
              <a:buSzPct val="100000"/>
            </a:pPr>
            <a:r>
              <a:rPr lang="en-US" dirty="0"/>
              <a:t>Software (such as </a:t>
            </a:r>
            <a:r>
              <a:rPr lang="en-US" dirty="0" err="1"/>
              <a:t>Kepler</a:t>
            </a:r>
            <a:r>
              <a:rPr lang="en-US" dirty="0"/>
              <a:t> for developing workflows) will integrate analytical components written in R </a:t>
            </a:r>
          </a:p>
          <a:p>
            <a:endParaRPr lang="en-US" dirty="0" smtClean="0">
              <a:ea typeface="ＭＳ Ｐゴシック" pitchFamily="34" charset="-128"/>
            </a:endParaRPr>
          </a:p>
          <a:p>
            <a:pPr>
              <a:buFont typeface="Arial" pitchFamily="34" charset="0"/>
              <a:buChar char="•"/>
            </a:pPr>
            <a:endParaRPr lang="en-US" dirty="0"/>
          </a:p>
        </p:txBody>
      </p:sp>
      <p:sp>
        <p:nvSpPr>
          <p:cNvPr id="3" name="Title 2"/>
          <p:cNvSpPr>
            <a:spLocks noGrp="1"/>
          </p:cNvSpPr>
          <p:nvPr>
            <p:ph type="title"/>
          </p:nvPr>
        </p:nvSpPr>
        <p:spPr/>
        <p:txBody>
          <a:bodyPr>
            <a:normAutofit/>
          </a:bodyPr>
          <a:lstStyle/>
          <a:p>
            <a:r>
              <a:rPr lang="en-US" dirty="0" smtClean="0"/>
              <a:t>R</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3676650"/>
            <a:ext cx="2821329"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9527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Tools such as (but not limited to) spreadsheet tools such as MS Excel and relational databases (MS Access, MySQL, and more) can provide structure, flexibility and potential for working more easily with datasets but also require planning</a:t>
            </a:r>
          </a:p>
          <a:p>
            <a:r>
              <a:rPr lang="en-US" dirty="0" smtClean="0"/>
              <a:t>Selection of a database or spreadsheet tool depends on the relationships between the data, and how it will be used, as well as other considerations re: time, resources, output.</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Review: Selecting tools for </a:t>
            </a:r>
            <a:br>
              <a:rPr lang="en-US" dirty="0" smtClean="0"/>
            </a:br>
            <a:r>
              <a:rPr lang="en-US" dirty="0" smtClean="0"/>
              <a:t>data storage and use</a:t>
            </a:r>
            <a:endParaRPr lang="en-US" dirty="0"/>
          </a:p>
        </p:txBody>
      </p:sp>
    </p:spTree>
    <p:extLst>
      <p:ext uri="{BB962C8B-B14F-4D97-AF65-F5344CB8AC3E}">
        <p14:creationId xmlns:p14="http://schemas.microsoft.com/office/powerpoint/2010/main" val="1608479374"/>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Maintaining provenance (a trail of custody and decisions) is important when integrating more than one dataset</a:t>
            </a:r>
          </a:p>
          <a:p>
            <a:r>
              <a:rPr lang="en-US" dirty="0" smtClean="0"/>
              <a:t>Documenting and understanding context and relationships, as well as changes is crucial when creating a new dataset (any time you combine two or more disparate datasets)</a:t>
            </a:r>
          </a:p>
          <a:p>
            <a:r>
              <a:rPr lang="en-US" dirty="0" smtClean="0"/>
              <a:t>Create a transparent, reproducible workflow</a:t>
            </a:r>
          </a:p>
          <a:p>
            <a:r>
              <a:rPr lang="en-US" dirty="0" smtClean="0"/>
              <a:t>Make sure to provide proper attribution and citation to all resources, including the original dataset. </a:t>
            </a:r>
          </a:p>
          <a:p>
            <a:r>
              <a:rPr lang="en-US" dirty="0" smtClean="0"/>
              <a:t>Tools such as R, </a:t>
            </a:r>
            <a:r>
              <a:rPr lang="en-US" dirty="0" err="1" smtClean="0"/>
              <a:t>Matlab</a:t>
            </a:r>
            <a:r>
              <a:rPr lang="en-US" dirty="0" smtClean="0"/>
              <a:t>, and others can be useful in establishing workflows and accessing datasets</a:t>
            </a:r>
          </a:p>
          <a:p>
            <a:endParaRPr lang="en-US" dirty="0"/>
          </a:p>
        </p:txBody>
      </p:sp>
      <p:sp>
        <p:nvSpPr>
          <p:cNvPr id="3" name="Title 2"/>
          <p:cNvSpPr>
            <a:spLocks noGrp="1"/>
          </p:cNvSpPr>
          <p:nvPr>
            <p:ph type="title"/>
          </p:nvPr>
        </p:nvSpPr>
        <p:spPr/>
        <p:txBody>
          <a:bodyPr/>
          <a:lstStyle/>
          <a:p>
            <a:r>
              <a:rPr lang="en-US" dirty="0" smtClean="0"/>
              <a:t>Review: Data Integration &amp; Manipulation</a:t>
            </a:r>
            <a:endParaRPr lang="en-US" dirty="0"/>
          </a:p>
        </p:txBody>
      </p:sp>
    </p:spTree>
    <p:extLst>
      <p:ext uri="{BB962C8B-B14F-4D97-AF65-F5344CB8AC3E}">
        <p14:creationId xmlns:p14="http://schemas.microsoft.com/office/powerpoint/2010/main" val="3580070768"/>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Module:</a:t>
            </a:r>
            <a:r>
              <a:rPr lang="en-US" dirty="0"/>
              <a:t> </a:t>
            </a:r>
            <a:r>
              <a:rPr lang="en-US" dirty="0" smtClean="0"/>
              <a:t>Data Entry and Manipulation. </a:t>
            </a:r>
            <a:r>
              <a:rPr lang="en-US" dirty="0" err="1"/>
              <a:t>DataONE</a:t>
            </a:r>
            <a:r>
              <a:rPr lang="en-US" dirty="0"/>
              <a:t>. Retrieved </a:t>
            </a:r>
            <a:r>
              <a:rPr lang="en-US" dirty="0" smtClean="0"/>
              <a:t>Nov12</a:t>
            </a:r>
            <a:r>
              <a:rPr lang="en-US" dirty="0"/>
              <a:t>, 2012. </a:t>
            </a:r>
            <a:r>
              <a:rPr lang="en-US" dirty="0" smtClean="0"/>
              <a:t>From http</a:t>
            </a:r>
            <a:r>
              <a:rPr lang="en-US" dirty="0"/>
              <a:t>://www.dataone.org/sites/all/documents</a:t>
            </a:r>
            <a:r>
              <a:rPr lang="en-US"/>
              <a:t>/</a:t>
            </a:r>
            <a:r>
              <a:rPr lang="en-US" smtClean="0"/>
              <a:t>L04_DataEntryManipulation.pptx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0272196"/>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ChangeAspect="1"/>
          </p:cNvGraphicFramePr>
          <p:nvPr>
            <p:extLst>
              <p:ext uri="{D42A27DB-BD31-4B8C-83A1-F6EECF244321}">
                <p14:modId xmlns:p14="http://schemas.microsoft.com/office/powerpoint/2010/main" val="567191240"/>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362" name="Title 4"/>
          <p:cNvSpPr>
            <a:spLocks noGrp="1"/>
          </p:cNvSpPr>
          <p:nvPr>
            <p:ph type="title"/>
          </p:nvPr>
        </p:nvSpPr>
        <p:spPr/>
        <p:txBody>
          <a:bodyPr/>
          <a:lstStyle/>
          <a:p>
            <a:r>
              <a:rPr lang="en-US" dirty="0" smtClean="0">
                <a:ea typeface="ＭＳ Ｐゴシック" pitchFamily="34" charset="-128"/>
              </a:rPr>
              <a:t>The Data Life Cycle</a:t>
            </a:r>
          </a:p>
        </p:txBody>
      </p:sp>
      <p:sp>
        <p:nvSpPr>
          <p:cNvPr id="5" name="Notched Right Arrow 4"/>
          <p:cNvSpPr/>
          <p:nvPr/>
        </p:nvSpPr>
        <p:spPr>
          <a:xfrm rot="18620644">
            <a:off x="4541011" y="2666100"/>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ustDataLst>
      <p:tags r:id="rId1"/>
    </p:custDataLst>
    <p:extLst>
      <p:ext uri="{BB962C8B-B14F-4D97-AF65-F5344CB8AC3E}">
        <p14:creationId xmlns:p14="http://schemas.microsoft.com/office/powerpoint/2010/main" val="27018887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a:buClr>
                <a:schemeClr val="accent1">
                  <a:lumMod val="75000"/>
                </a:schemeClr>
              </a:buClr>
              <a:buSzPct val="100000"/>
            </a:pPr>
            <a:r>
              <a:rPr lang="en-US" sz="2400" dirty="0" smtClean="0">
                <a:ea typeface="ＭＳ Ｐゴシック" pitchFamily="34" charset="-128"/>
              </a:rPr>
              <a:t>C</a:t>
            </a:r>
            <a:r>
              <a:rPr lang="en-US" dirty="0" smtClean="0">
                <a:ea typeface="ＭＳ Ｐゴシック" pitchFamily="34" charset="-128"/>
              </a:rPr>
              <a:t>reate </a:t>
            </a:r>
            <a:r>
              <a:rPr lang="en-US" dirty="0" smtClean="0">
                <a:ea typeface="ＭＳ Ｐゴシック" pitchFamily="34" charset="-128"/>
              </a:rPr>
              <a:t>quality data </a:t>
            </a:r>
            <a:r>
              <a:rPr lang="en-US" dirty="0">
                <a:ea typeface="ＭＳ Ｐゴシック" pitchFamily="34" charset="-128"/>
              </a:rPr>
              <a:t>sets that are</a:t>
            </a:r>
            <a:r>
              <a:rPr lang="en-US" dirty="0" smtClean="0">
                <a:ea typeface="ＭＳ Ｐゴシック" pitchFamily="34" charset="-128"/>
              </a:rPr>
              <a:t>:</a:t>
            </a:r>
            <a:endParaRPr lang="en-US" sz="2400"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Valid</a:t>
            </a:r>
          </a:p>
          <a:p>
            <a:pPr lvl="1">
              <a:buClr>
                <a:schemeClr val="accent1">
                  <a:lumMod val="75000"/>
                </a:schemeClr>
              </a:buClr>
              <a:buSzPct val="90000"/>
              <a:buFont typeface="Courier New" pitchFamily="49" charset="0"/>
              <a:buChar char="o"/>
            </a:pPr>
            <a:r>
              <a:rPr lang="en-US" sz="2000" dirty="0" smtClean="0">
                <a:ea typeface="ＭＳ Ｐゴシック" pitchFamily="34" charset="-128"/>
              </a:rPr>
              <a:t>Organized to support eas</a:t>
            </a:r>
            <a:r>
              <a:rPr lang="en-US" dirty="0" smtClean="0">
                <a:ea typeface="ＭＳ Ｐゴシック" pitchFamily="34" charset="-128"/>
              </a:rPr>
              <a:t>e of </a:t>
            </a:r>
            <a:r>
              <a:rPr lang="en-US" dirty="0" smtClean="0">
                <a:ea typeface="ＭＳ Ｐゴシック" pitchFamily="34" charset="-128"/>
              </a:rPr>
              <a:t>use and reuse</a:t>
            </a:r>
            <a:endParaRPr lang="en-US" dirty="0" smtClean="0">
              <a:ea typeface="ＭＳ Ｐゴシック" pitchFamily="34" charset="-128"/>
            </a:endParaRPr>
          </a:p>
          <a:p>
            <a:pPr marL="393192" lvl="1" indent="0">
              <a:buSzPct val="85000"/>
              <a:buNone/>
            </a:pPr>
            <a:endParaRPr lang="en-US" sz="2000" dirty="0" smtClean="0">
              <a:ea typeface="ＭＳ Ｐゴシック" pitchFamily="34" charset="-128"/>
            </a:endParaRPr>
          </a:p>
          <a:p>
            <a:pPr marL="109728" indent="0" eaLnBrk="1" hangingPunct="1">
              <a:buNone/>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Goals of Data Entry</a:t>
            </a:r>
          </a:p>
        </p:txBody>
      </p:sp>
      <p:sp>
        <p:nvSpPr>
          <p:cNvPr id="7" name="TextBox 6"/>
          <p:cNvSpPr txBox="1"/>
          <p:nvPr/>
        </p:nvSpPr>
        <p:spPr>
          <a:xfrm rot="16200000">
            <a:off x="7249488" y="4399138"/>
            <a:ext cx="2571095" cy="230832"/>
          </a:xfrm>
          <a:prstGeom prst="rect">
            <a:avLst/>
          </a:prstGeom>
          <a:noFill/>
        </p:spPr>
        <p:txBody>
          <a:bodyPr wrap="square" rtlCol="0">
            <a:spAutoFit/>
          </a:bodyPr>
          <a:lstStyle/>
          <a:p>
            <a:r>
              <a:rPr lang="en-US" sz="900" dirty="0">
                <a:solidFill>
                  <a:schemeClr val="bg1">
                    <a:lumMod val="75000"/>
                  </a:schemeClr>
                </a:solidFill>
              </a:rPr>
              <a:t>CC image by </a:t>
            </a:r>
            <a:r>
              <a:rPr lang="en-US" sz="900" dirty="0" smtClean="0">
                <a:solidFill>
                  <a:schemeClr val="bg1">
                    <a:lumMod val="75000"/>
                  </a:schemeClr>
                </a:solidFill>
              </a:rPr>
              <a:t>Travis S </a:t>
            </a:r>
            <a:r>
              <a:rPr lang="en-US" sz="900" dirty="0">
                <a:solidFill>
                  <a:schemeClr val="bg1">
                    <a:lumMod val="75000"/>
                  </a:schemeClr>
                </a:solidFill>
              </a:rPr>
              <a:t>on </a:t>
            </a:r>
            <a:r>
              <a:rPr lang="en-US" sz="900" dirty="0" smtClean="0">
                <a:solidFill>
                  <a:schemeClr val="bg1">
                    <a:lumMod val="75000"/>
                  </a:schemeClr>
                </a:solidFill>
              </a:rPr>
              <a:t>Flickr</a:t>
            </a:r>
            <a:endParaRPr lang="en-US" sz="900" dirty="0">
              <a:solidFill>
                <a:schemeClr val="bg1">
                  <a:lumMod val="75000"/>
                </a:schemeClr>
              </a:solidFill>
            </a:endParaRPr>
          </a:p>
        </p:txBody>
      </p:sp>
      <p:pic>
        <p:nvPicPr>
          <p:cNvPr id="3074" name="Picture 2" descr="http://farm8.staticflickr.com/7163/6843694079_56325e5a7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3003117"/>
            <a:ext cx="3628544" cy="2721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marL="393192" lvl="1" indent="0">
              <a:buSzPct val="85000"/>
              <a:buNone/>
            </a:pPr>
            <a:endParaRPr lang="en-US" sz="2000" dirty="0" smtClean="0">
              <a:ea typeface="ＭＳ Ｐゴシック" pitchFamily="34" charset="-128"/>
            </a:endParaRPr>
          </a:p>
          <a:p>
            <a:pPr marL="109728" indent="0" eaLnBrk="1" hangingPunct="1">
              <a:buNone/>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Example: Poor Data Entry</a:t>
            </a:r>
          </a:p>
        </p:txBody>
      </p:sp>
      <p:pic>
        <p:nvPicPr>
          <p:cNvPr id="16" name="Picture 14"/>
          <p:cNvPicPr>
            <a:picLocks noChangeAspect="1" noChangeArrowheads="1"/>
          </p:cNvPicPr>
          <p:nvPr/>
        </p:nvPicPr>
        <p:blipFill>
          <a:blip r:embed="rId3"/>
          <a:srcRect/>
          <a:stretch>
            <a:fillRect/>
          </a:stretch>
        </p:blipFill>
        <p:spPr bwMode="auto">
          <a:xfrm>
            <a:off x="228600" y="1417638"/>
            <a:ext cx="8839200" cy="3695700"/>
          </a:xfrm>
          <a:prstGeom prst="rect">
            <a:avLst/>
          </a:prstGeom>
          <a:noFill/>
          <a:ln w="9525">
            <a:noFill/>
            <a:miter lim="800000"/>
            <a:headEnd/>
            <a:tailEnd/>
          </a:ln>
        </p:spPr>
      </p:pic>
      <p:sp>
        <p:nvSpPr>
          <p:cNvPr id="17" name="Rectangle 10"/>
          <p:cNvSpPr>
            <a:spLocks/>
          </p:cNvSpPr>
          <p:nvPr/>
        </p:nvSpPr>
        <p:spPr bwMode="auto">
          <a:xfrm>
            <a:off x="4133849" y="3752849"/>
            <a:ext cx="4829175" cy="1552575"/>
          </a:xfrm>
          <a:prstGeom prst="rect">
            <a:avLst/>
          </a:prstGeom>
          <a:solidFill>
            <a:schemeClr val="bg1">
              <a:lumMod val="75000"/>
            </a:schemeClr>
          </a:solidFill>
          <a:ln w="9525">
            <a:noFill/>
            <a:miter lim="800000"/>
            <a:headEnd/>
            <a:tailEnd/>
          </a:ln>
        </p:spPr>
        <p:txBody>
          <a:bodyPr/>
          <a:lstStyle/>
          <a:p>
            <a:pPr marL="342900" indent="-34290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Inconsistency between data collection events</a:t>
            </a: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Location of Date </a:t>
            </a:r>
            <a:r>
              <a:rPr lang="en-US" sz="1600" b="1" dirty="0" smtClean="0">
                <a:solidFill>
                  <a:srgbClr val="262626"/>
                </a:solidFill>
                <a:latin typeface="Calibri" charset="0"/>
                <a:ea typeface="ＭＳ Ｐゴシック" charset="-128"/>
              </a:rPr>
              <a:t>information</a:t>
            </a: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Inconsistent Date </a:t>
            </a:r>
            <a:r>
              <a:rPr lang="en-US" sz="1600" b="1" dirty="0" smtClean="0">
                <a:solidFill>
                  <a:srgbClr val="262626"/>
                </a:solidFill>
                <a:latin typeface="Calibri" charset="0"/>
                <a:ea typeface="ＭＳ Ｐゴシック" charset="-128"/>
              </a:rPr>
              <a:t>format</a:t>
            </a:r>
            <a:endParaRPr lang="en-US" sz="1600" b="1"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Column </a:t>
            </a:r>
            <a:r>
              <a:rPr lang="en-US" sz="1600" b="1" dirty="0" smtClean="0">
                <a:solidFill>
                  <a:srgbClr val="262626"/>
                </a:solidFill>
                <a:latin typeface="Calibri" charset="0"/>
                <a:ea typeface="ＭＳ Ｐゴシック" charset="-128"/>
              </a:rPr>
              <a:t>names</a:t>
            </a:r>
            <a:endParaRPr lang="en-US" sz="1600" b="1"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Order of </a:t>
            </a:r>
            <a:r>
              <a:rPr lang="en-US" sz="1600" b="1" dirty="0" smtClean="0">
                <a:solidFill>
                  <a:srgbClr val="262626"/>
                </a:solidFill>
                <a:latin typeface="Calibri" charset="0"/>
                <a:ea typeface="ＭＳ Ｐゴシック" charset="-128"/>
              </a:rPr>
              <a:t>columns</a:t>
            </a:r>
            <a:endParaRPr lang="en-US" sz="1600" b="1" dirty="0">
              <a:solidFill>
                <a:srgbClr val="262626"/>
              </a:solidFill>
              <a:latin typeface="Calibri" charset="0"/>
              <a:ea typeface="ＭＳ Ｐゴシック" charset="-128"/>
            </a:endParaRPr>
          </a:p>
          <a:p>
            <a:pPr algn="l" eaLnBrk="0" hangingPunct="0">
              <a:lnSpc>
                <a:spcPct val="90000"/>
              </a:lnSpc>
              <a:spcBef>
                <a:spcPct val="20000"/>
              </a:spcBef>
              <a:defRPr/>
            </a:pPr>
            <a:endParaRPr lang="en-US" sz="1600"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endParaRPr lang="en-US" sz="1600" dirty="0">
              <a:solidFill>
                <a:srgbClr val="262626"/>
              </a:solidFill>
              <a:latin typeface="Calibri" charset="0"/>
              <a:ea typeface="ＭＳ Ｐゴシック" charset="-128"/>
            </a:endParaRPr>
          </a:p>
        </p:txBody>
      </p:sp>
      <p:sp>
        <p:nvSpPr>
          <p:cNvPr id="18" name="Rounded Rectangle 17"/>
          <p:cNvSpPr/>
          <p:nvPr/>
        </p:nvSpPr>
        <p:spPr>
          <a:xfrm>
            <a:off x="1047750" y="1790700"/>
            <a:ext cx="600075" cy="876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514850" y="1790700"/>
            <a:ext cx="1381126" cy="180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247900" y="1790700"/>
            <a:ext cx="609600" cy="20955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ounded Rectangle 20"/>
          <p:cNvSpPr/>
          <p:nvPr/>
        </p:nvSpPr>
        <p:spPr>
          <a:xfrm>
            <a:off x="6410325" y="1943100"/>
            <a:ext cx="609600" cy="20955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ounded Rectangle 21"/>
          <p:cNvSpPr/>
          <p:nvPr/>
        </p:nvSpPr>
        <p:spPr>
          <a:xfrm>
            <a:off x="2762250" y="3752850"/>
            <a:ext cx="609600" cy="209550"/>
          </a:xfrm>
          <a:prstGeom prst="round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ounded Rectangle 22"/>
          <p:cNvSpPr/>
          <p:nvPr/>
        </p:nvSpPr>
        <p:spPr>
          <a:xfrm>
            <a:off x="7019925" y="1943100"/>
            <a:ext cx="609600" cy="209550"/>
          </a:xfrm>
          <a:prstGeom prst="round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04192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marL="393192" lvl="1" indent="0">
              <a:buSzPct val="85000"/>
              <a:buNone/>
            </a:pPr>
            <a:endParaRPr lang="en-US" sz="2000" dirty="0" smtClean="0">
              <a:ea typeface="ＭＳ Ｐゴシック" pitchFamily="34" charset="-128"/>
            </a:endParaRPr>
          </a:p>
          <a:p>
            <a:pPr marL="109728" indent="0" eaLnBrk="1" hangingPunct="1">
              <a:buNone/>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r>
              <a:rPr lang="en-US" dirty="0">
                <a:ea typeface="ＭＳ Ｐゴシック" pitchFamily="34" charset="-128"/>
              </a:rPr>
              <a:t>Example: </a:t>
            </a:r>
            <a:r>
              <a:rPr lang="en-US" dirty="0" smtClean="0">
                <a:ea typeface="ＭＳ Ｐゴシック" pitchFamily="34" charset="-128"/>
              </a:rPr>
              <a:t>Poor </a:t>
            </a:r>
            <a:r>
              <a:rPr lang="en-US" dirty="0">
                <a:ea typeface="ＭＳ Ｐゴシック" pitchFamily="34" charset="-128"/>
              </a:rPr>
              <a:t>Data Entry</a:t>
            </a:r>
            <a:endParaRPr lang="en-US" dirty="0" smtClean="0">
              <a:ea typeface="ＭＳ Ｐゴシック" pitchFamily="34" charset="-128"/>
            </a:endParaRPr>
          </a:p>
        </p:txBody>
      </p:sp>
      <p:pic>
        <p:nvPicPr>
          <p:cNvPr id="8" name="Picture 14"/>
          <p:cNvPicPr>
            <a:picLocks noChangeAspect="1" noChangeArrowheads="1"/>
          </p:cNvPicPr>
          <p:nvPr/>
        </p:nvPicPr>
        <p:blipFill>
          <a:blip r:embed="rId3"/>
          <a:srcRect/>
          <a:stretch>
            <a:fillRect/>
          </a:stretch>
        </p:blipFill>
        <p:spPr bwMode="auto">
          <a:xfrm>
            <a:off x="222584" y="1417137"/>
            <a:ext cx="8839200" cy="3695700"/>
          </a:xfrm>
          <a:prstGeom prst="rect">
            <a:avLst/>
          </a:prstGeom>
          <a:noFill/>
          <a:ln w="9525">
            <a:noFill/>
            <a:miter lim="800000"/>
            <a:headEnd/>
            <a:tailEnd/>
          </a:ln>
        </p:spPr>
      </p:pic>
      <p:sp>
        <p:nvSpPr>
          <p:cNvPr id="9" name="Rectangle 10"/>
          <p:cNvSpPr>
            <a:spLocks/>
          </p:cNvSpPr>
          <p:nvPr/>
        </p:nvSpPr>
        <p:spPr bwMode="auto">
          <a:xfrm>
            <a:off x="4165934" y="3217363"/>
            <a:ext cx="4829175" cy="2135186"/>
          </a:xfrm>
          <a:prstGeom prst="rect">
            <a:avLst/>
          </a:prstGeom>
          <a:solidFill>
            <a:schemeClr val="bg1">
              <a:lumMod val="75000"/>
            </a:schemeClr>
          </a:solidFill>
          <a:ln w="9525">
            <a:noFill/>
            <a:miter lim="800000"/>
            <a:headEnd/>
            <a:tailEnd/>
          </a:ln>
        </p:spPr>
        <p:txBody>
          <a:bodyPr/>
          <a:lstStyle/>
          <a:p>
            <a:pPr marL="342900" indent="-34290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Inconsistency between data collection events</a:t>
            </a:r>
          </a:p>
          <a:p>
            <a:pPr marL="742950" lvl="1" indent="-285750" algn="l" eaLnBrk="0" hangingPunct="0">
              <a:lnSpc>
                <a:spcPct val="90000"/>
              </a:lnSpc>
              <a:spcBef>
                <a:spcPct val="20000"/>
              </a:spcBef>
              <a:buFont typeface="Arial" charset="0"/>
              <a:buChar char="–"/>
              <a:defRPr/>
            </a:pPr>
            <a:r>
              <a:rPr lang="en-US" sz="1600" b="1" dirty="0" smtClean="0">
                <a:solidFill>
                  <a:srgbClr val="262626"/>
                </a:solidFill>
                <a:latin typeface="Calibri" charset="0"/>
                <a:ea typeface="ＭＳ Ｐゴシック" charset="-128"/>
              </a:rPr>
              <a:t>Different </a:t>
            </a:r>
            <a:r>
              <a:rPr lang="en-US" sz="1600" b="1" dirty="0">
                <a:solidFill>
                  <a:srgbClr val="262626"/>
                </a:solidFill>
                <a:latin typeface="Calibri" charset="0"/>
                <a:ea typeface="ＭＳ Ｐゴシック" charset="-128"/>
              </a:rPr>
              <a:t>s</a:t>
            </a:r>
            <a:r>
              <a:rPr lang="en-US" sz="1600" b="1" dirty="0" smtClean="0">
                <a:solidFill>
                  <a:srgbClr val="262626"/>
                </a:solidFill>
                <a:latin typeface="Calibri" charset="0"/>
                <a:ea typeface="ＭＳ Ｐゴシック" charset="-128"/>
              </a:rPr>
              <a:t>ite spellings, capitalization, spaces in site names—hard to filter</a:t>
            </a:r>
          </a:p>
          <a:p>
            <a:pPr marL="742950" lvl="1" indent="-285750" algn="l" eaLnBrk="0" hangingPunct="0">
              <a:lnSpc>
                <a:spcPct val="90000"/>
              </a:lnSpc>
              <a:spcBef>
                <a:spcPct val="20000"/>
              </a:spcBef>
              <a:buFont typeface="Arial" charset="0"/>
              <a:buChar char="–"/>
              <a:defRPr/>
            </a:pPr>
            <a:r>
              <a:rPr lang="en-US" sz="1600" b="1" dirty="0" smtClean="0">
                <a:solidFill>
                  <a:srgbClr val="262626"/>
                </a:solidFill>
                <a:latin typeface="Calibri" charset="0"/>
                <a:ea typeface="ＭＳ Ｐゴシック" charset="-128"/>
              </a:rPr>
              <a:t>Codes used for site names for some data, but spelled out for others</a:t>
            </a:r>
            <a:endParaRPr lang="en-US" sz="1600" b="1"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Mean1 </a:t>
            </a:r>
            <a:r>
              <a:rPr lang="en-US" sz="1600" b="1" dirty="0" smtClean="0">
                <a:solidFill>
                  <a:srgbClr val="262626"/>
                </a:solidFill>
                <a:latin typeface="Calibri" charset="0"/>
                <a:ea typeface="ＭＳ Ｐゴシック" charset="-128"/>
              </a:rPr>
              <a:t>value </a:t>
            </a:r>
            <a:r>
              <a:rPr lang="en-US" sz="1600" b="1" dirty="0">
                <a:solidFill>
                  <a:srgbClr val="262626"/>
                </a:solidFill>
                <a:latin typeface="Calibri" charset="0"/>
                <a:ea typeface="ＭＳ Ｐゴシック" charset="-128"/>
              </a:rPr>
              <a:t>is in W</a:t>
            </a:r>
            <a:r>
              <a:rPr lang="en-US" sz="1600" b="1" dirty="0" smtClean="0">
                <a:solidFill>
                  <a:srgbClr val="262626"/>
                </a:solidFill>
                <a:latin typeface="Calibri" charset="0"/>
                <a:ea typeface="ＭＳ Ｐゴシック" charset="-128"/>
              </a:rPr>
              <a:t>eight column</a:t>
            </a:r>
            <a:endParaRPr lang="en-US" sz="1600" b="1"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r>
              <a:rPr lang="en-US" sz="1600" b="1" dirty="0">
                <a:solidFill>
                  <a:srgbClr val="262626"/>
                </a:solidFill>
                <a:latin typeface="Calibri" charset="0"/>
                <a:ea typeface="ＭＳ Ｐゴシック" charset="-128"/>
              </a:rPr>
              <a:t>Text and numbers in same </a:t>
            </a:r>
            <a:r>
              <a:rPr lang="en-US" sz="1600" b="1" dirty="0" smtClean="0">
                <a:solidFill>
                  <a:srgbClr val="262626"/>
                </a:solidFill>
                <a:latin typeface="Calibri" charset="0"/>
                <a:ea typeface="ＭＳ Ｐゴシック" charset="-128"/>
              </a:rPr>
              <a:t>column – what is the mean of 12, “escaped &lt; 15”, and 91?</a:t>
            </a:r>
            <a:endParaRPr lang="en-US" sz="1600" b="1" dirty="0">
              <a:solidFill>
                <a:srgbClr val="262626"/>
              </a:solidFill>
              <a:latin typeface="Calibri" charset="0"/>
              <a:ea typeface="ＭＳ Ｐゴシック" charset="-128"/>
            </a:endParaRPr>
          </a:p>
          <a:p>
            <a:pPr marL="342900" indent="-342900" algn="l" eaLnBrk="0" hangingPunct="0">
              <a:lnSpc>
                <a:spcPct val="90000"/>
              </a:lnSpc>
              <a:spcBef>
                <a:spcPct val="20000"/>
              </a:spcBef>
              <a:buFont typeface="Arial" charset="0"/>
              <a:buChar char="•"/>
              <a:defRPr/>
            </a:pPr>
            <a:endParaRPr lang="en-US" sz="1600" dirty="0">
              <a:solidFill>
                <a:srgbClr val="262626"/>
              </a:solidFill>
              <a:latin typeface="Calibri" charset="0"/>
              <a:ea typeface="ＭＳ Ｐゴシック" charset="-128"/>
            </a:endParaRPr>
          </a:p>
          <a:p>
            <a:pPr marL="742950" lvl="1" indent="-285750" algn="l" eaLnBrk="0" hangingPunct="0">
              <a:lnSpc>
                <a:spcPct val="90000"/>
              </a:lnSpc>
              <a:spcBef>
                <a:spcPct val="20000"/>
              </a:spcBef>
              <a:buFont typeface="Arial" charset="0"/>
              <a:buChar char="–"/>
              <a:defRPr/>
            </a:pPr>
            <a:endParaRPr lang="en-US" sz="1600" dirty="0">
              <a:solidFill>
                <a:srgbClr val="262626"/>
              </a:solidFill>
              <a:latin typeface="Calibri" charset="0"/>
              <a:ea typeface="ＭＳ Ｐゴシック" charset="-128"/>
            </a:endParaRPr>
          </a:p>
        </p:txBody>
      </p:sp>
      <p:sp>
        <p:nvSpPr>
          <p:cNvPr id="10" name="Rounded Rectangle 9"/>
          <p:cNvSpPr/>
          <p:nvPr/>
        </p:nvSpPr>
        <p:spPr>
          <a:xfrm>
            <a:off x="489284" y="1752099"/>
            <a:ext cx="600075" cy="876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9283" y="3571374"/>
            <a:ext cx="600075" cy="876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80559" y="1666373"/>
            <a:ext cx="923925" cy="103822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Rounded Rectangle 12"/>
          <p:cNvSpPr/>
          <p:nvPr/>
        </p:nvSpPr>
        <p:spPr>
          <a:xfrm>
            <a:off x="2260932" y="2628400"/>
            <a:ext cx="1166811" cy="247650"/>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729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180975" y="1405128"/>
            <a:ext cx="8229600" cy="4525963"/>
          </a:xfrm>
        </p:spPr>
        <p:txBody>
          <a:bodyPr/>
          <a:lstStyle/>
          <a:p>
            <a:pPr marL="393192" lvl="1" indent="0">
              <a:buSzPct val="85000"/>
              <a:buNone/>
            </a:pPr>
            <a:endParaRPr lang="en-US" sz="2000" dirty="0" smtClean="0">
              <a:ea typeface="ＭＳ Ｐゴシック" pitchFamily="34" charset="-128"/>
            </a:endParaRPr>
          </a:p>
          <a:p>
            <a:pPr marL="109728" indent="0" eaLnBrk="1" hangingPunct="1">
              <a:buNone/>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Best Practices</a:t>
            </a:r>
          </a:p>
        </p:txBody>
      </p:sp>
      <p:pic>
        <p:nvPicPr>
          <p:cNvPr id="6" name="Picture 9"/>
          <p:cNvPicPr>
            <a:picLocks noChangeAspect="1" noChangeArrowheads="1"/>
          </p:cNvPicPr>
          <p:nvPr/>
        </p:nvPicPr>
        <p:blipFill>
          <a:blip r:embed="rId3"/>
          <a:srcRect/>
          <a:stretch>
            <a:fillRect/>
          </a:stretch>
        </p:blipFill>
        <p:spPr bwMode="auto">
          <a:xfrm>
            <a:off x="300038" y="1333500"/>
            <a:ext cx="7119937" cy="2732088"/>
          </a:xfrm>
          <a:prstGeom prst="rect">
            <a:avLst/>
          </a:prstGeom>
          <a:noFill/>
          <a:ln w="9525">
            <a:noFill/>
            <a:miter lim="800000"/>
            <a:headEnd/>
            <a:tailEnd/>
          </a:ln>
        </p:spPr>
      </p:pic>
      <p:pic>
        <p:nvPicPr>
          <p:cNvPr id="7" name="Picture 7"/>
          <p:cNvPicPr>
            <a:picLocks noChangeAspect="1" noChangeArrowheads="1"/>
          </p:cNvPicPr>
          <p:nvPr/>
        </p:nvPicPr>
        <p:blipFill>
          <a:blip r:embed="rId4"/>
          <a:srcRect/>
          <a:stretch>
            <a:fillRect/>
          </a:stretch>
        </p:blipFill>
        <p:spPr bwMode="auto">
          <a:xfrm>
            <a:off x="4008438" y="2352675"/>
            <a:ext cx="5089525" cy="2333625"/>
          </a:xfrm>
          <a:prstGeom prst="rect">
            <a:avLst/>
          </a:prstGeom>
          <a:noFill/>
          <a:ln w="9525">
            <a:noFill/>
            <a:miter lim="800000"/>
            <a:headEnd/>
            <a:tailEnd/>
          </a:ln>
        </p:spPr>
      </p:pic>
      <p:sp>
        <p:nvSpPr>
          <p:cNvPr id="8" name="Rectangle 10"/>
          <p:cNvSpPr>
            <a:spLocks/>
          </p:cNvSpPr>
          <p:nvPr/>
        </p:nvSpPr>
        <p:spPr bwMode="auto">
          <a:xfrm>
            <a:off x="204788" y="4256088"/>
            <a:ext cx="8653462" cy="2262981"/>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Arial" pitchFamily="34" charset="0"/>
              <a:buChar char="•"/>
            </a:pPr>
            <a:r>
              <a:rPr lang="en-US" sz="2000" dirty="0">
                <a:latin typeface="Calibri" pitchFamily="34" charset="0"/>
              </a:rPr>
              <a:t>Columns of data are consistent: </a:t>
            </a:r>
            <a:endParaRPr lang="en-US" sz="2000" dirty="0" smtClean="0">
              <a:latin typeface="Calibri" pitchFamily="34" charset="0"/>
            </a:endParaRPr>
          </a:p>
          <a:p>
            <a:pPr algn="l" eaLnBrk="0" hangingPunct="0">
              <a:spcBef>
                <a:spcPct val="20000"/>
              </a:spcBef>
              <a:buClr>
                <a:schemeClr val="accent1">
                  <a:lumMod val="75000"/>
                </a:schemeClr>
              </a:buClr>
            </a:pPr>
            <a:r>
              <a:rPr lang="en-US" sz="2000" dirty="0">
                <a:latin typeface="Calibri" pitchFamily="34" charset="0"/>
              </a:rPr>
              <a:t> </a:t>
            </a:r>
            <a:r>
              <a:rPr lang="en-US" sz="2000" dirty="0" smtClean="0">
                <a:latin typeface="Calibri" pitchFamily="34" charset="0"/>
              </a:rPr>
              <a:t>     only </a:t>
            </a:r>
            <a:r>
              <a:rPr lang="en-US" sz="2000" dirty="0">
                <a:latin typeface="Calibri" pitchFamily="34" charset="0"/>
              </a:rPr>
              <a:t>numbers, dates, or text</a:t>
            </a:r>
          </a:p>
          <a:p>
            <a:pPr marL="342900" indent="-342900" algn="l" eaLnBrk="0" hangingPunct="0">
              <a:spcBef>
                <a:spcPct val="20000"/>
              </a:spcBef>
              <a:buClr>
                <a:schemeClr val="accent1">
                  <a:lumMod val="75000"/>
                </a:schemeClr>
              </a:buClr>
              <a:buFont typeface="Arial" pitchFamily="34" charset="0"/>
              <a:buChar char="•"/>
            </a:pPr>
            <a:r>
              <a:rPr lang="en-US" sz="2000" dirty="0">
                <a:latin typeface="Calibri" pitchFamily="34" charset="0"/>
              </a:rPr>
              <a:t>Consistent Names, Codes, Formats (date) used in each column</a:t>
            </a:r>
          </a:p>
          <a:p>
            <a:pPr marL="342900" indent="-342900" algn="l" eaLnBrk="0" hangingPunct="0">
              <a:spcBef>
                <a:spcPct val="20000"/>
              </a:spcBef>
              <a:buClr>
                <a:schemeClr val="accent1">
                  <a:lumMod val="75000"/>
                </a:schemeClr>
              </a:buClr>
              <a:buFont typeface="Arial" pitchFamily="34" charset="0"/>
              <a:buChar char="•"/>
            </a:pPr>
            <a:r>
              <a:rPr lang="en-US" sz="2000" dirty="0">
                <a:latin typeface="Calibri" pitchFamily="34" charset="0"/>
              </a:rPr>
              <a:t>Data are all in one </a:t>
            </a:r>
            <a:r>
              <a:rPr lang="en-US" sz="2000" dirty="0" smtClean="0">
                <a:latin typeface="Calibri" pitchFamily="34" charset="0"/>
              </a:rPr>
              <a:t>table, which is much easier for a statistical program to work with than multiple small tables which each require human intervention</a:t>
            </a:r>
          </a:p>
        </p:txBody>
      </p:sp>
    </p:spTree>
    <p:extLst>
      <p:ext uri="{BB962C8B-B14F-4D97-AF65-F5344CB8AC3E}">
        <p14:creationId xmlns:p14="http://schemas.microsoft.com/office/powerpoint/2010/main" val="2204340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strVal val="#ppt_w*0.70"/>
                                          </p:val>
                                        </p:tav>
                                        <p:tav tm="100000">
                                          <p:val>
                                            <p:strVal val="#ppt_w"/>
                                          </p:val>
                                        </p:tav>
                                      </p:tavLst>
                                    </p:anim>
                                    <p:anim calcmode="lin" valueType="num">
                                      <p:cBhvr>
                                        <p:cTn id="8" dur="2000" fill="hold"/>
                                        <p:tgtEl>
                                          <p:spTgt spid="7"/>
                                        </p:tgtEl>
                                        <p:attrNameLst>
                                          <p:attrName>ppt_h</p:attrName>
                                        </p:attrNameLst>
                                      </p:cBhvr>
                                      <p:tavLst>
                                        <p:tav tm="0">
                                          <p:val>
                                            <p:strVal val="#ppt_h"/>
                                          </p:val>
                                        </p:tav>
                                        <p:tav tm="100000">
                                          <p:val>
                                            <p:strVal val="#ppt_h"/>
                                          </p:val>
                                        </p:tav>
                                      </p:tavLst>
                                    </p:anim>
                                    <p:animEffect transition="in" filter="fade">
                                      <p:cBhvr>
                                        <p:cTn id="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pPr>
              <a:buClr>
                <a:schemeClr val="accent1">
                  <a:lumMod val="75000"/>
                </a:schemeClr>
              </a:buClr>
              <a:buSzPct val="100000"/>
            </a:pPr>
            <a:r>
              <a:rPr lang="en-US" dirty="0" smtClean="0">
                <a:ea typeface="ＭＳ Ｐゴシック" pitchFamily="34" charset="-128"/>
              </a:rPr>
              <a:t>Create </a:t>
            </a:r>
            <a:r>
              <a:rPr lang="en-US" dirty="0">
                <a:ea typeface="ＭＳ Ｐゴシック" pitchFamily="34" charset="-128"/>
              </a:rPr>
              <a:t>descriptive column names without spaces or special </a:t>
            </a:r>
            <a:r>
              <a:rPr lang="en-US" dirty="0" smtClean="0">
                <a:ea typeface="ＭＳ Ｐゴシック" pitchFamily="34" charset="-128"/>
              </a:rPr>
              <a:t>characters</a:t>
            </a:r>
          </a:p>
          <a:p>
            <a:pPr lvl="1">
              <a:buClr>
                <a:schemeClr val="accent1">
                  <a:lumMod val="75000"/>
                </a:schemeClr>
              </a:buClr>
              <a:buSzPct val="90000"/>
              <a:buFont typeface="Courier New" pitchFamily="49" charset="0"/>
              <a:buChar char="o"/>
            </a:pPr>
            <a:r>
              <a:rPr lang="en-US" dirty="0">
                <a:ea typeface="ＭＳ Ｐゴシック" pitchFamily="34" charset="-128"/>
              </a:rPr>
              <a:t>Soil T30 </a:t>
            </a:r>
            <a:r>
              <a:rPr lang="en-US" dirty="0">
                <a:ea typeface="ＭＳ Ｐゴシック" pitchFamily="34" charset="-128"/>
                <a:sym typeface="Wingdings" pitchFamily="2" charset="2"/>
              </a:rPr>
              <a:t> </a:t>
            </a:r>
            <a:r>
              <a:rPr lang="en-US" dirty="0" smtClean="0">
                <a:ea typeface="ＭＳ Ｐゴシック" pitchFamily="34" charset="-128"/>
                <a:sym typeface="Wingdings" pitchFamily="2" charset="2"/>
              </a:rPr>
              <a:t>Soil_Temp_30cm</a:t>
            </a:r>
          </a:p>
          <a:p>
            <a:pPr lvl="1">
              <a:buClr>
                <a:schemeClr val="accent1">
                  <a:lumMod val="75000"/>
                </a:schemeClr>
              </a:buClr>
              <a:buSzPct val="90000"/>
              <a:buFont typeface="Courier New" pitchFamily="49" charset="0"/>
              <a:buChar char="o"/>
            </a:pPr>
            <a:r>
              <a:rPr lang="en-US" dirty="0" smtClean="0">
                <a:ea typeface="ＭＳ Ｐゴシック" pitchFamily="34" charset="-128"/>
                <a:sym typeface="Wingdings" pitchFamily="2" charset="2"/>
              </a:rPr>
              <a:t>Species-Code </a:t>
            </a:r>
            <a:r>
              <a:rPr lang="en-US" dirty="0">
                <a:ea typeface="ＭＳ Ｐゴシック" pitchFamily="34" charset="-128"/>
                <a:sym typeface="Wingdings" pitchFamily="2" charset="2"/>
              </a:rPr>
              <a:t> </a:t>
            </a:r>
            <a:r>
              <a:rPr lang="en-US" dirty="0" err="1">
                <a:ea typeface="ＭＳ Ｐゴシック" pitchFamily="34" charset="-128"/>
                <a:sym typeface="Wingdings" pitchFamily="2" charset="2"/>
              </a:rPr>
              <a:t>Species_Code</a:t>
            </a:r>
            <a:r>
              <a:rPr lang="en-US" dirty="0">
                <a:ea typeface="ＭＳ Ｐゴシック" pitchFamily="34" charset="-128"/>
                <a:sym typeface="Wingdings" pitchFamily="2" charset="2"/>
              </a:rPr>
              <a:t> </a:t>
            </a:r>
            <a:r>
              <a:rPr lang="en-US" dirty="0" smtClean="0">
                <a:ea typeface="ＭＳ Ｐゴシック" pitchFamily="34" charset="-128"/>
                <a:sym typeface="Wingdings" pitchFamily="2" charset="2"/>
              </a:rPr>
              <a:t>(Avoid </a:t>
            </a:r>
            <a:r>
              <a:rPr lang="en-US" dirty="0">
                <a:ea typeface="ＭＳ Ｐゴシック" pitchFamily="34" charset="-128"/>
                <a:sym typeface="Wingdings" pitchFamily="2" charset="2"/>
              </a:rPr>
              <a:t>using -,+,*,^ in column names. Some software may interpret these symbols as an operator)</a:t>
            </a:r>
            <a:endParaRPr lang="en-US" dirty="0">
              <a:ea typeface="ＭＳ Ｐゴシック" pitchFamily="34" charset="-128"/>
            </a:endParaRPr>
          </a:p>
          <a:p>
            <a:pPr>
              <a:buClr>
                <a:schemeClr val="accent1">
                  <a:lumMod val="75000"/>
                </a:schemeClr>
              </a:buClr>
              <a:buSzPct val="100000"/>
            </a:pPr>
            <a:r>
              <a:rPr lang="en-US" dirty="0" smtClean="0">
                <a:ea typeface="ＭＳ Ｐゴシック" pitchFamily="34" charset="-128"/>
              </a:rPr>
              <a:t>Use </a:t>
            </a:r>
            <a:r>
              <a:rPr lang="en-US" dirty="0">
                <a:ea typeface="ＭＳ Ｐゴシック" pitchFamily="34" charset="-128"/>
              </a:rPr>
              <a:t>a descriptive file name.  For instance, a file named SEV_SmallMammalData_v.5.25.2010.csv indicates the project the data is associated with (SEV),  the theme of the data (</a:t>
            </a:r>
            <a:r>
              <a:rPr lang="en-US" dirty="0" err="1">
                <a:ea typeface="ＭＳ Ｐゴシック" pitchFamily="34" charset="-128"/>
              </a:rPr>
              <a:t>SmallMammalData</a:t>
            </a:r>
            <a:r>
              <a:rPr lang="en-US" dirty="0">
                <a:ea typeface="ＭＳ Ｐゴシック" pitchFamily="34" charset="-128"/>
              </a:rPr>
              <a:t>) and also when this version of the data was created (v.5.25.2010).   This name is much more helpful than a file named mydata.xls.  </a:t>
            </a:r>
          </a:p>
          <a:p>
            <a:endParaRPr lang="en-US" dirty="0">
              <a:ea typeface="ＭＳ Ｐゴシック" pitchFamily="34" charset="-128"/>
            </a:endParaRPr>
          </a:p>
          <a:p>
            <a:endParaRPr lang="en-US" dirty="0" smtClean="0">
              <a:ea typeface="ＭＳ Ｐゴシック" pitchFamily="34" charset="-128"/>
            </a:endParaRPr>
          </a:p>
          <a:p>
            <a:pPr marL="393192" lvl="1" indent="0">
              <a:buSzPct val="85000"/>
              <a:buNone/>
            </a:pPr>
            <a:endParaRPr lang="en-US" sz="2000" dirty="0" smtClean="0">
              <a:ea typeface="ＭＳ Ｐゴシック" pitchFamily="34" charset="-128"/>
            </a:endParaRPr>
          </a:p>
          <a:p>
            <a:pPr marL="109728" indent="0" eaLnBrk="1" hangingPunct="1">
              <a:buNone/>
            </a:pPr>
            <a:endParaRPr lang="en-US" dirty="0" smtClean="0">
              <a:ea typeface="ＭＳ Ｐゴシック" pitchFamily="34" charset="-128"/>
            </a:endParaRPr>
          </a:p>
        </p:txBody>
      </p:sp>
      <p:sp>
        <p:nvSpPr>
          <p:cNvPr id="16386" name="Title 1"/>
          <p:cNvSpPr>
            <a:spLocks noGrp="1"/>
          </p:cNvSpPr>
          <p:nvPr>
            <p:ph type="title"/>
          </p:nvPr>
        </p:nvSpPr>
        <p:spPr/>
        <p:txBody>
          <a:bodyPr>
            <a:normAutofit/>
          </a:bodyPr>
          <a:lstStyle/>
          <a:p>
            <a:pPr eaLnBrk="1" hangingPunct="1"/>
            <a:r>
              <a:rPr lang="en-US" dirty="0" smtClean="0">
                <a:ea typeface="ＭＳ Ｐゴシック" pitchFamily="34" charset="-128"/>
              </a:rPr>
              <a:t>Best Practices</a:t>
            </a:r>
          </a:p>
        </p:txBody>
      </p:sp>
    </p:spTree>
    <p:extLst>
      <p:ext uri="{BB962C8B-B14F-4D97-AF65-F5344CB8AC3E}">
        <p14:creationId xmlns:p14="http://schemas.microsoft.com/office/powerpoint/2010/main" val="33788665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PARID" val=""/>
  <p:tag name="WSTITLE" val="The Data Life Cycle"/>
  <p:tag name="WSLEVEL"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6558</TotalTime>
  <Words>4295</Words>
  <Application>Microsoft Macintosh PowerPoint</Application>
  <PresentationFormat>On-screen Show (4:3)</PresentationFormat>
  <Paragraphs>456</Paragraphs>
  <Slides>36</Slides>
  <Notes>33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Tutorials on Data Management</vt:lpstr>
      <vt:lpstr>Lesson Topics</vt:lpstr>
      <vt:lpstr>Learning Objectives</vt:lpstr>
      <vt:lpstr>The Data Life Cycle</vt:lpstr>
      <vt:lpstr>Goals of Data Entry</vt:lpstr>
      <vt:lpstr>Example: Poor Data Entry</vt:lpstr>
      <vt:lpstr>Example: Poor Data Entry</vt:lpstr>
      <vt:lpstr>Best Practices</vt:lpstr>
      <vt:lpstr>Best Practices</vt:lpstr>
      <vt:lpstr>Best Practices</vt:lpstr>
      <vt:lpstr>Best Practices</vt:lpstr>
      <vt:lpstr>Best Practices</vt:lpstr>
      <vt:lpstr>References</vt:lpstr>
      <vt:lpstr>Data Entry Tools</vt:lpstr>
      <vt:lpstr>Googledocs Forms</vt:lpstr>
      <vt:lpstr>Googledocs Forms</vt:lpstr>
      <vt:lpstr>Data Entry Tools: Excel</vt:lpstr>
      <vt:lpstr>Excel: Data Validation</vt:lpstr>
      <vt:lpstr>Spreadsheet vs. Relational Database</vt:lpstr>
      <vt:lpstr>What is a relational database?</vt:lpstr>
      <vt:lpstr>Database Features: Explicit control over data types</vt:lpstr>
      <vt:lpstr>Relationships are defined between tables</vt:lpstr>
      <vt:lpstr>Powerful Command Language called  Structured Query Language (SQL)</vt:lpstr>
      <vt:lpstr>Data Entry with a Database</vt:lpstr>
      <vt:lpstr>Review: Planning for Data Entry</vt:lpstr>
      <vt:lpstr>If you want to try a database:</vt:lpstr>
      <vt:lpstr>To learn more about designing a relational database:</vt:lpstr>
      <vt:lpstr>Data Integration Best Practices</vt:lpstr>
      <vt:lpstr>Data Integration Best Practices</vt:lpstr>
      <vt:lpstr>Data Integration Best Practices</vt:lpstr>
      <vt:lpstr>Data Integration Best Practices</vt:lpstr>
      <vt:lpstr>Data Manipulation</vt:lpstr>
      <vt:lpstr>R</vt:lpstr>
      <vt:lpstr>Review: Selecting tools for  data storage and use</vt:lpstr>
      <vt:lpstr>Review: Data Integration &amp; Manipulation</vt:lpstr>
      <vt:lpstr>PowerPoint Presentation</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Heather Soyka</cp:lastModifiedBy>
  <cp:revision>248</cp:revision>
  <cp:lastPrinted>2011-04-05T19:41:19Z</cp:lastPrinted>
  <dcterms:created xsi:type="dcterms:W3CDTF">2010-11-10T00:46:12Z</dcterms:created>
  <dcterms:modified xsi:type="dcterms:W3CDTF">2016-05-12T17:04:20Z</dcterms:modified>
</cp:coreProperties>
</file>