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20" r:id="rId1"/>
  </p:sldMasterIdLst>
  <p:notesMasterIdLst>
    <p:notesMasterId r:id="rId18"/>
  </p:notesMasterIdLst>
  <p:handoutMasterIdLst>
    <p:handoutMasterId r:id="rId19"/>
  </p:handoutMasterIdLst>
  <p:sldIdLst>
    <p:sldId id="325" r:id="rId2"/>
    <p:sldId id="331" r:id="rId3"/>
    <p:sldId id="335" r:id="rId4"/>
    <p:sldId id="329" r:id="rId5"/>
    <p:sldId id="334" r:id="rId6"/>
    <p:sldId id="340" r:id="rId7"/>
    <p:sldId id="333" r:id="rId8"/>
    <p:sldId id="339" r:id="rId9"/>
    <p:sldId id="338" r:id="rId10"/>
    <p:sldId id="346" r:id="rId11"/>
    <p:sldId id="337" r:id="rId12"/>
    <p:sldId id="342" r:id="rId13"/>
    <p:sldId id="343" r:id="rId14"/>
    <p:sldId id="344" r:id="rId15"/>
    <p:sldId id="332" r:id="rId16"/>
    <p:sldId id="347" r:id="rId17"/>
  </p:sldIdLst>
  <p:sldSz cx="9144000" cy="6858000" type="screen4x3"/>
  <p:notesSz cx="6858000" cy="9144000"/>
  <p:custDataLst>
    <p:tags r:id="rId21"/>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F8A"/>
    <a:srgbClr val="227A8A"/>
    <a:srgbClr val="186072"/>
    <a:srgbClr val="2A5B87"/>
    <a:srgbClr val="227A8F"/>
    <a:srgbClr val="3973A5"/>
    <a:srgbClr val="295982"/>
    <a:srgbClr val="2E608E"/>
    <a:srgbClr val="3972A3"/>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33" autoAdjust="0"/>
    <p:restoredTop sz="63233" autoAdjust="0"/>
  </p:normalViewPr>
  <p:slideViewPr>
    <p:cSldViewPr snapToGrid="0" snapToObjects="1">
      <p:cViewPr>
        <p:scale>
          <a:sx n="50" d="100"/>
          <a:sy n="50" d="100"/>
        </p:scale>
        <p:origin x="-856" y="-72"/>
      </p:cViewPr>
      <p:guideLst>
        <p:guide orient="horz" pos="2160"/>
        <p:guide pos="2880"/>
      </p:guideLst>
    </p:cSldViewPr>
  </p:slideViewPr>
  <p:outlineViewPr>
    <p:cViewPr>
      <p:scale>
        <a:sx n="33" d="100"/>
        <a:sy n="33" d="100"/>
      </p:scale>
      <p:origin x="0" y="474"/>
    </p:cViewPr>
  </p:outlineViewPr>
  <p:notesTextViewPr>
    <p:cViewPr>
      <p:scale>
        <a:sx n="140" d="100"/>
        <a:sy n="140" d="100"/>
      </p:scale>
      <p:origin x="0" y="0"/>
    </p:cViewPr>
  </p:notesTextViewPr>
  <p:sorterViewPr>
    <p:cViewPr>
      <p:scale>
        <a:sx n="100" d="100"/>
        <a:sy n="100" d="100"/>
      </p:scale>
      <p:origin x="0" y="0"/>
    </p:cViewPr>
  </p:sorterViewPr>
  <p:notesViewPr>
    <p:cSldViewPr snapToGrid="0" snapToObjects="1">
      <p:cViewPr>
        <p:scale>
          <a:sx n="122" d="100"/>
          <a:sy n="122" d="100"/>
        </p:scale>
        <p:origin x="-1248" y="4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homes:D1:DME_breakout_project:QAQC:outli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spPr>
            <a:ln w="28575">
              <a:noFill/>
            </a:ln>
          </c:spPr>
          <c:marker>
            <c:spPr>
              <a:solidFill>
                <a:schemeClr val="accent5"/>
              </a:solidFill>
              <a:ln>
                <a:solidFill>
                  <a:schemeClr val="accent5"/>
                </a:solidFill>
              </a:ln>
            </c:spPr>
          </c:marker>
          <c:xVal>
            <c:numRef>
              <c:f>Sheet1!$A$2:$A$33</c:f>
              <c:numCache>
                <c:formatCode>General</c:formatCode>
                <c:ptCount val="32"/>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10.0</c:v>
                </c:pt>
              </c:numCache>
            </c:numRef>
          </c:xVal>
          <c:yVal>
            <c:numRef>
              <c:f>Sheet1!$B$2:$B$33</c:f>
              <c:numCache>
                <c:formatCode>0</c:formatCode>
                <c:ptCount val="32"/>
                <c:pt idx="0">
                  <c:v>3.0</c:v>
                </c:pt>
                <c:pt idx="1">
                  <c:v>5.0</c:v>
                </c:pt>
                <c:pt idx="2">
                  <c:v>7.0</c:v>
                </c:pt>
                <c:pt idx="3">
                  <c:v>12.0</c:v>
                </c:pt>
                <c:pt idx="4">
                  <c:v>9.0</c:v>
                </c:pt>
                <c:pt idx="5">
                  <c:v>7.0</c:v>
                </c:pt>
                <c:pt idx="6">
                  <c:v>9.0</c:v>
                </c:pt>
                <c:pt idx="7">
                  <c:v>12.0</c:v>
                </c:pt>
                <c:pt idx="8">
                  <c:v>18.0</c:v>
                </c:pt>
                <c:pt idx="9">
                  <c:v>11.0</c:v>
                </c:pt>
                <c:pt idx="10">
                  <c:v>15.0</c:v>
                </c:pt>
                <c:pt idx="11">
                  <c:v>13.0</c:v>
                </c:pt>
                <c:pt idx="12">
                  <c:v>16.0</c:v>
                </c:pt>
                <c:pt idx="13">
                  <c:v>18.0</c:v>
                </c:pt>
                <c:pt idx="14">
                  <c:v>10.0</c:v>
                </c:pt>
                <c:pt idx="15">
                  <c:v>18.0</c:v>
                </c:pt>
                <c:pt idx="16">
                  <c:v>24.0</c:v>
                </c:pt>
                <c:pt idx="17">
                  <c:v>11.0</c:v>
                </c:pt>
                <c:pt idx="18">
                  <c:v>27.0</c:v>
                </c:pt>
                <c:pt idx="19">
                  <c:v>28.0</c:v>
                </c:pt>
                <c:pt idx="20">
                  <c:v>21.0</c:v>
                </c:pt>
                <c:pt idx="21">
                  <c:v>28.0</c:v>
                </c:pt>
                <c:pt idx="22">
                  <c:v>26.0</c:v>
                </c:pt>
                <c:pt idx="23">
                  <c:v>21.0</c:v>
                </c:pt>
                <c:pt idx="24">
                  <c:v>33.0</c:v>
                </c:pt>
                <c:pt idx="25">
                  <c:v>26.0</c:v>
                </c:pt>
                <c:pt idx="26">
                  <c:v>22.0</c:v>
                </c:pt>
                <c:pt idx="27">
                  <c:v>29.0</c:v>
                </c:pt>
                <c:pt idx="28">
                  <c:v>35.0</c:v>
                </c:pt>
                <c:pt idx="29">
                  <c:v>35.0</c:v>
                </c:pt>
                <c:pt idx="30">
                  <c:v>40.0</c:v>
                </c:pt>
                <c:pt idx="31">
                  <c:v>50.0</c:v>
                </c:pt>
              </c:numCache>
            </c:numRef>
          </c:yVal>
          <c:smooth val="0"/>
        </c:ser>
        <c:ser>
          <c:idx val="1"/>
          <c:order val="1"/>
          <c:spPr>
            <a:ln w="28575">
              <a:noFill/>
            </a:ln>
          </c:spPr>
          <c:marker>
            <c:symbol val="diamond"/>
            <c:size val="7"/>
            <c:spPr>
              <a:solidFill>
                <a:schemeClr val="accent5"/>
              </a:solidFill>
              <a:ln>
                <a:solidFill>
                  <a:schemeClr val="accent5"/>
                </a:solidFill>
              </a:ln>
            </c:spPr>
          </c:marker>
          <c:trendline>
            <c:trendlineType val="linear"/>
            <c:dispRSqr val="0"/>
            <c:dispEq val="0"/>
          </c:trendline>
          <c:xVal>
            <c:numRef>
              <c:f>Sheet1!$A$2:$A$33</c:f>
              <c:numCache>
                <c:formatCode>General</c:formatCode>
                <c:ptCount val="32"/>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10.0</c:v>
                </c:pt>
              </c:numCache>
            </c:numRef>
          </c:xVal>
          <c:yVal>
            <c:numRef>
              <c:f>Sheet1!$C$2:$C$33</c:f>
              <c:numCache>
                <c:formatCode>0</c:formatCode>
                <c:ptCount val="32"/>
                <c:pt idx="0">
                  <c:v>4.0</c:v>
                </c:pt>
                <c:pt idx="1">
                  <c:v>5.0</c:v>
                </c:pt>
                <c:pt idx="2">
                  <c:v>3.0</c:v>
                </c:pt>
                <c:pt idx="3">
                  <c:v>12.0</c:v>
                </c:pt>
                <c:pt idx="4">
                  <c:v>8.0</c:v>
                </c:pt>
                <c:pt idx="5">
                  <c:v>7.0</c:v>
                </c:pt>
                <c:pt idx="6">
                  <c:v>11.0</c:v>
                </c:pt>
                <c:pt idx="7">
                  <c:v>8.0</c:v>
                </c:pt>
                <c:pt idx="8">
                  <c:v>19.0</c:v>
                </c:pt>
                <c:pt idx="9">
                  <c:v>13.0</c:v>
                </c:pt>
                <c:pt idx="10">
                  <c:v>11.0</c:v>
                </c:pt>
                <c:pt idx="11">
                  <c:v>12.0</c:v>
                </c:pt>
                <c:pt idx="12">
                  <c:v>13.0</c:v>
                </c:pt>
                <c:pt idx="13">
                  <c:v>16.0</c:v>
                </c:pt>
                <c:pt idx="14">
                  <c:v>19.0</c:v>
                </c:pt>
                <c:pt idx="15">
                  <c:v>18.0</c:v>
                </c:pt>
                <c:pt idx="16">
                  <c:v>17.0</c:v>
                </c:pt>
                <c:pt idx="17">
                  <c:v>19.0</c:v>
                </c:pt>
                <c:pt idx="18">
                  <c:v>20.0</c:v>
                </c:pt>
                <c:pt idx="19">
                  <c:v>29.0</c:v>
                </c:pt>
                <c:pt idx="20">
                  <c:v>21.0</c:v>
                </c:pt>
                <c:pt idx="21">
                  <c:v>29.0</c:v>
                </c:pt>
                <c:pt idx="22">
                  <c:v>27.0</c:v>
                </c:pt>
                <c:pt idx="23">
                  <c:v>19.0</c:v>
                </c:pt>
                <c:pt idx="24">
                  <c:v>32.0</c:v>
                </c:pt>
                <c:pt idx="25">
                  <c:v>27.0</c:v>
                </c:pt>
                <c:pt idx="26">
                  <c:v>26.0</c:v>
                </c:pt>
                <c:pt idx="27">
                  <c:v>31.0</c:v>
                </c:pt>
                <c:pt idx="28">
                  <c:v>35.0</c:v>
                </c:pt>
                <c:pt idx="29">
                  <c:v>34.0</c:v>
                </c:pt>
                <c:pt idx="30">
                  <c:v>35.0</c:v>
                </c:pt>
              </c:numCache>
            </c:numRef>
          </c:yVal>
          <c:smooth val="0"/>
        </c:ser>
        <c:ser>
          <c:idx val="2"/>
          <c:order val="2"/>
          <c:spPr>
            <a:ln w="28575">
              <a:solidFill>
                <a:srgbClr val="C0504D">
                  <a:lumMod val="75000"/>
                </a:srgbClr>
              </a:solidFill>
            </a:ln>
          </c:spPr>
          <c:marker>
            <c:symbol val="diamond"/>
            <c:size val="7"/>
            <c:spPr>
              <a:solidFill>
                <a:schemeClr val="accent5"/>
              </a:solidFill>
              <a:ln>
                <a:solidFill>
                  <a:srgbClr val="C0504D">
                    <a:lumMod val="75000"/>
                  </a:srgbClr>
                </a:solidFill>
              </a:ln>
            </c:spPr>
          </c:marker>
          <c:xVal>
            <c:numRef>
              <c:f>Sheet1!$A$2:$A$33</c:f>
              <c:numCache>
                <c:formatCode>General</c:formatCode>
                <c:ptCount val="32"/>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10.0</c:v>
                </c:pt>
              </c:numCache>
            </c:numRef>
          </c:xVal>
          <c:yVal>
            <c:numRef>
              <c:f>Sheet1!$D$2:$D$33</c:f>
              <c:numCache>
                <c:formatCode>0</c:formatCode>
                <c:ptCount val="32"/>
                <c:pt idx="0">
                  <c:v>1.0</c:v>
                </c:pt>
                <c:pt idx="1">
                  <c:v>2.0</c:v>
                </c:pt>
                <c:pt idx="2">
                  <c:v>4.0</c:v>
                </c:pt>
                <c:pt idx="3">
                  <c:v>5.0</c:v>
                </c:pt>
                <c:pt idx="4">
                  <c:v>5.0</c:v>
                </c:pt>
                <c:pt idx="5">
                  <c:v>14.0</c:v>
                </c:pt>
                <c:pt idx="6">
                  <c:v>11.0</c:v>
                </c:pt>
                <c:pt idx="7">
                  <c:v>10.0</c:v>
                </c:pt>
                <c:pt idx="8">
                  <c:v>18.0</c:v>
                </c:pt>
                <c:pt idx="9">
                  <c:v>17.0</c:v>
                </c:pt>
                <c:pt idx="10">
                  <c:v>15.0</c:v>
                </c:pt>
                <c:pt idx="11">
                  <c:v>12.0</c:v>
                </c:pt>
                <c:pt idx="12">
                  <c:v>15.0</c:v>
                </c:pt>
                <c:pt idx="13">
                  <c:v>17.0</c:v>
                </c:pt>
                <c:pt idx="14">
                  <c:v>15.0</c:v>
                </c:pt>
                <c:pt idx="15">
                  <c:v>18.0</c:v>
                </c:pt>
                <c:pt idx="16">
                  <c:v>21.0</c:v>
                </c:pt>
                <c:pt idx="17">
                  <c:v>12.0</c:v>
                </c:pt>
                <c:pt idx="18">
                  <c:v>25.0</c:v>
                </c:pt>
                <c:pt idx="19">
                  <c:v>21.0</c:v>
                </c:pt>
                <c:pt idx="20">
                  <c:v>17.0</c:v>
                </c:pt>
                <c:pt idx="21">
                  <c:v>23.0</c:v>
                </c:pt>
                <c:pt idx="22">
                  <c:v>26.0</c:v>
                </c:pt>
                <c:pt idx="23">
                  <c:v>27.0</c:v>
                </c:pt>
                <c:pt idx="24">
                  <c:v>34.0</c:v>
                </c:pt>
                <c:pt idx="25">
                  <c:v>30.0</c:v>
                </c:pt>
                <c:pt idx="26">
                  <c:v>22.0</c:v>
                </c:pt>
                <c:pt idx="27">
                  <c:v>35.0</c:v>
                </c:pt>
                <c:pt idx="28">
                  <c:v>35.0</c:v>
                </c:pt>
                <c:pt idx="29">
                  <c:v>38.0</c:v>
                </c:pt>
                <c:pt idx="30">
                  <c:v>40.0</c:v>
                </c:pt>
              </c:numCache>
            </c:numRef>
          </c:yVal>
          <c:smooth val="0"/>
        </c:ser>
        <c:dLbls>
          <c:showLegendKey val="0"/>
          <c:showVal val="0"/>
          <c:showCatName val="0"/>
          <c:showSerName val="0"/>
          <c:showPercent val="0"/>
          <c:showBubbleSize val="0"/>
        </c:dLbls>
        <c:axId val="2143600376"/>
        <c:axId val="2143751032"/>
      </c:scatterChart>
      <c:valAx>
        <c:axId val="2143600376"/>
        <c:scaling>
          <c:orientation val="minMax"/>
        </c:scaling>
        <c:delete val="0"/>
        <c:axPos val="b"/>
        <c:numFmt formatCode="General" sourceLinked="1"/>
        <c:majorTickMark val="out"/>
        <c:minorTickMark val="none"/>
        <c:tickLblPos val="nextTo"/>
        <c:crossAx val="2143751032"/>
        <c:crosses val="autoZero"/>
        <c:crossBetween val="midCat"/>
      </c:valAx>
      <c:valAx>
        <c:axId val="2143751032"/>
        <c:scaling>
          <c:orientation val="minMax"/>
        </c:scaling>
        <c:delete val="0"/>
        <c:axPos val="l"/>
        <c:majorGridlines/>
        <c:numFmt formatCode="0" sourceLinked="1"/>
        <c:majorTickMark val="out"/>
        <c:minorTickMark val="none"/>
        <c:tickLblPos val="nextTo"/>
        <c:crossAx val="2143600376"/>
        <c:crosses val="autoZero"/>
        <c:crossBetween val="midCat"/>
      </c:valAx>
      <c:spPr>
        <a:solidFill>
          <a:sysClr val="window" lastClr="FFFFFF"/>
        </a:solidFill>
        <a:ln>
          <a:solidFill>
            <a:srgbClr val="C00000"/>
          </a:solidFill>
        </a:ln>
      </c:spPr>
    </c:plotArea>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Plan</a:t>
          </a:r>
          <a:endParaRPr lang="en-US" sz="2000" dirty="0">
            <a:solidFill>
              <a:srgbClr val="186072"/>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Describe</a:t>
          </a:r>
          <a:endParaRPr lang="en-US" sz="2000" b="1" dirty="0">
            <a:solidFill>
              <a:srgbClr val="186072"/>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a:p>
      </dgm:t>
    </dgm:pt>
    <dgm:pt modelId="{167BEB73-3A00-7345-985F-605B40EEBA4D}">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Collect</a:t>
          </a:r>
          <a:endParaRPr lang="en-US" sz="2000" dirty="0">
            <a:solidFill>
              <a:srgbClr val="186072"/>
            </a:solidFill>
          </a:endParaRPr>
        </a:p>
      </dgm:t>
    </dgm:pt>
    <dgm:pt modelId="{DAAA6469-0CAE-2B4A-86DE-BE4B0168B09C}" type="parTrans" cxnId="{D60B4FF1-27EE-5447-9766-00F07C82332B}">
      <dgm:prSet/>
      <dgm:spPr/>
      <dgm:t>
        <a:bodyPr/>
        <a:lstStyle/>
        <a:p>
          <a:endParaRPr lang="en-US"/>
        </a:p>
      </dgm:t>
    </dgm:pt>
    <dgm:pt modelId="{16A220BF-2A6B-A246-BD86-15A7663B08AE}" type="sibTrans" cxnId="{D60B4FF1-27EE-5447-9766-00F07C82332B}">
      <dgm:prSet/>
      <dgm:spPr>
        <a:solidFill>
          <a:schemeClr val="accent1"/>
        </a:solidFill>
        <a:ln w="28575">
          <a:solidFill>
            <a:srgbClr val="186072"/>
          </a:solidFill>
        </a:ln>
      </dgm:spPr>
      <dgm:t>
        <a:bodyPr/>
        <a:lstStyle/>
        <a:p>
          <a:endParaRPr lang="en-US"/>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F21E2F18-F043-2846-95DB-CBAA147D529B}" type="pres">
      <dgm:prSet presAssocID="{4AD66445-1D35-5E4B-97CB-F1868A81F976}" presName="node" presStyleLbl="node1" presStyleIdx="0" presStyleCnt="8" custScaleX="127875" custScaleY="74911">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0" presStyleCnt="8"/>
      <dgm:spPr/>
      <dgm:t>
        <a:bodyPr/>
        <a:lstStyle/>
        <a:p>
          <a:endParaRPr lang="en-US"/>
        </a:p>
      </dgm:t>
    </dgm:pt>
    <dgm:pt modelId="{9ED3D520-3DE0-864B-ACAB-5B591616A6D9}" type="pres">
      <dgm:prSet presAssocID="{167BEB73-3A00-7345-985F-605B40EEBA4D}" presName="node" presStyleLbl="node1" presStyleIdx="1" presStyleCnt="8" custScaleX="127644" custScaleY="74877">
        <dgm:presLayoutVars>
          <dgm:bulletEnabled val="1"/>
        </dgm:presLayoutVars>
      </dgm:prSet>
      <dgm:spPr/>
      <dgm:t>
        <a:bodyPr/>
        <a:lstStyle/>
        <a:p>
          <a:endParaRPr lang="en-US"/>
        </a:p>
      </dgm:t>
    </dgm:pt>
    <dgm:pt modelId="{C1125BC2-4A5A-5C43-8663-E2876B3EEBFA}" type="pres">
      <dgm:prSet presAssocID="{167BEB73-3A00-7345-985F-605B40EEBA4D}" presName="spNode" presStyleCnt="0"/>
      <dgm:spPr/>
      <dgm:t>
        <a:bodyPr/>
        <a:lstStyle/>
        <a:p>
          <a:endParaRPr lang="en-US"/>
        </a:p>
      </dgm:t>
    </dgm:pt>
    <dgm:pt modelId="{3BACACFC-1124-AF4D-BBB2-76FDB50352A6}" type="pres">
      <dgm:prSet presAssocID="{16A220BF-2A6B-A246-BD86-15A7663B08AE}"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27875" custScaleY="74911">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27875" custScaleY="74911">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27875" custScaleY="74911">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27875" custScaleY="7491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27875" custScaleY="74911">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27875" custScaleY="7491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FF5B6A75-2579-468E-9433-CCFAE5E9BDE6}" type="presOf" srcId="{DA16D8F2-7AA0-43B2-99A1-9E110743886E}" destId="{19FF4228-BCF6-4DBF-AEE0-CF82A986A726}" srcOrd="0" destOrd="0" presId="urn:microsoft.com/office/officeart/2005/8/layout/cycle5"/>
    <dgm:cxn modelId="{37BF8AAE-F2D1-47FD-80C7-85A2611AA334}" srcId="{65053B36-E459-4699-9118-038C8F52F23D}" destId="{97D4A84A-FD53-4C89-8766-B5C0A5025285}" srcOrd="2" destOrd="0" parTransId="{83CF93A1-5BFE-4327-89FC-F3B074DB56BE}" sibTransId="{5FD615BE-97D0-4C69-8037-060D7CF45582}"/>
    <dgm:cxn modelId="{E68DD861-0A35-490E-A328-30FF4D66BCF9}" type="presOf" srcId="{16A220BF-2A6B-A246-BD86-15A7663B08AE}" destId="{3BACACFC-1124-AF4D-BBB2-76FDB50352A6}" srcOrd="0" destOrd="0" presId="urn:microsoft.com/office/officeart/2005/8/layout/cycle5"/>
    <dgm:cxn modelId="{832CB5FC-40F0-47E3-9A69-8ABDECA0FEBB}" type="presOf" srcId="{99C07F7C-24F7-F44B-8AEB-A4EC5174B3B9}" destId="{6A2CC0A6-BC38-5041-A60B-0DABCA6762C7}" srcOrd="0" destOrd="0" presId="urn:microsoft.com/office/officeart/2005/8/layout/cycle5"/>
    <dgm:cxn modelId="{F7DBE9D5-9F88-4949-BA29-D2B6D7975F45}" type="presOf" srcId="{A8FAAA24-3DB7-4AFE-8D6E-1FF127F6A8FE}" destId="{E2536CDD-7DBF-4C6B-85BF-882FE6A71FDF}"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5CD3F198-A919-4834-990A-5FA27CB17C90}" type="presOf" srcId="{D826B2FE-5AC9-47EE-AEB3-142395FBDE71}" destId="{1E7C3E94-8CB6-456F-B0D4-B3FA407A51A6}" srcOrd="0" destOrd="0" presId="urn:microsoft.com/office/officeart/2005/8/layout/cycle5"/>
    <dgm:cxn modelId="{0B7D10A1-E18E-42B9-BE89-31A5D7697892}" type="presOf" srcId="{661A4A79-0AAA-4C36-BEAB-A61C849008FA}" destId="{25E735C8-6CA7-48F9-B4AF-4D9B92978769}"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DDE8938D-9B46-4EEC-9D74-69D38C6AE27D}" srcId="{65053B36-E459-4699-9118-038C8F52F23D}" destId="{78A95A28-5B18-4CAB-A8F7-FCAAA6066699}" srcOrd="7" destOrd="0" parTransId="{6BE8ECF0-24C5-40B1-9F35-926034AD3A7E}" sibTransId="{DA16D8F2-7AA0-43B2-99A1-9E110743886E}"/>
    <dgm:cxn modelId="{6A9B2847-D161-4C08-BED1-73E8C8A21284}" type="presOf" srcId="{CA9A9111-DB94-5549-9608-EEE6A3A2D980}" destId="{4BA36C64-20B8-A14E-8759-154A58F6D6C3}" srcOrd="0" destOrd="0" presId="urn:microsoft.com/office/officeart/2005/8/layout/cycle5"/>
    <dgm:cxn modelId="{AAFC529F-665D-4161-8629-9ED06C9306F6}" type="presOf" srcId="{8ED530B9-2AE0-4731-B182-B27C1D10B60C}" destId="{049616A8-A793-4C77-8E33-8F4622C118F7}" srcOrd="0" destOrd="0" presId="urn:microsoft.com/office/officeart/2005/8/layout/cycle5"/>
    <dgm:cxn modelId="{98FEEC2E-0B58-4F3A-AE03-397F1BF3F6C3}" type="presOf" srcId="{03570386-4604-4B40-84F0-E9CB1E7DA604}" destId="{8864FD29-B527-0A45-AF38-136A7CA3EA73}" srcOrd="0" destOrd="0" presId="urn:microsoft.com/office/officeart/2005/8/layout/cycle5"/>
    <dgm:cxn modelId="{86B84186-D7C1-4CD5-B4EF-FC9681935333}" type="presOf" srcId="{4AD66445-1D35-5E4B-97CB-F1868A81F976}" destId="{F21E2F18-F043-2846-95DB-CBAA147D529B}" srcOrd="0" destOrd="0" presId="urn:microsoft.com/office/officeart/2005/8/layout/cycle5"/>
    <dgm:cxn modelId="{8AE7FCF0-572B-45B4-8706-F20BD3EE6742}" type="presOf" srcId="{97D4A84A-FD53-4C89-8766-B5C0A5025285}" destId="{F0A86B52-E2FF-4D63-93A1-E61D8377C34A}" srcOrd="0" destOrd="0" presId="urn:microsoft.com/office/officeart/2005/8/layout/cycle5"/>
    <dgm:cxn modelId="{D60B4FF1-27EE-5447-9766-00F07C82332B}" srcId="{65053B36-E459-4699-9118-038C8F52F23D}" destId="{167BEB73-3A00-7345-985F-605B40EEBA4D}" srcOrd="1" destOrd="0" parTransId="{DAAA6469-0CAE-2B4A-86DE-BE4B0168B09C}" sibTransId="{16A220BF-2A6B-A246-BD86-15A7663B08AE}"/>
    <dgm:cxn modelId="{6FA06DDC-0F38-DE42-863F-EB8F7A4572BE}" srcId="{65053B36-E459-4699-9118-038C8F52F23D}" destId="{4AD66445-1D35-5E4B-97CB-F1868A81F976}" srcOrd="0" destOrd="0" parTransId="{D6E6296C-8865-CD45-8B84-2CE77AEEFEAD}" sibTransId="{03570386-4604-4B40-84F0-E9CB1E7DA604}"/>
    <dgm:cxn modelId="{F04337F0-0064-49DB-AA23-7410EFEBE010}" type="presOf" srcId="{E81A7496-7C34-4DBF-9C3D-D0A2A73191C8}" destId="{0FD4A519-10D4-4EE7-AC3E-EBD7D85740E2}" srcOrd="0" destOrd="0" presId="urn:microsoft.com/office/officeart/2005/8/layout/cycle5"/>
    <dgm:cxn modelId="{B5BC668F-6986-4C30-A89C-D29D816A7FE4}" type="presOf" srcId="{78A95A28-5B18-4CAB-A8F7-FCAAA6066699}" destId="{3204064E-86B9-4A1D-AC40-6B3607D41628}" srcOrd="0" destOrd="0" presId="urn:microsoft.com/office/officeart/2005/8/layout/cycle5"/>
    <dgm:cxn modelId="{1CA478E0-7B84-4B89-8D06-4DC510CF2FD2}" type="presOf" srcId="{65053B36-E459-4699-9118-038C8F52F23D}" destId="{6A20FEC1-C6EF-4469-886F-1FB4E4E06963}" srcOrd="0" destOrd="0" presId="urn:microsoft.com/office/officeart/2005/8/layout/cycle5"/>
    <dgm:cxn modelId="{2D7E823C-981E-43A8-8F0F-0F1E4F1EFC0F}" type="presOf" srcId="{5FD615BE-97D0-4C69-8037-060D7CF45582}" destId="{A9CD118D-5A7B-4B7B-BEB0-016F1E217120}" srcOrd="0" destOrd="0" presId="urn:microsoft.com/office/officeart/2005/8/layout/cycle5"/>
    <dgm:cxn modelId="{C57AD339-F80A-4A07-951C-778FDAE65701}" type="presOf" srcId="{167BEB73-3A00-7345-985F-605B40EEBA4D}" destId="{9ED3D520-3DE0-864B-ACAB-5B591616A6D9}" srcOrd="0" destOrd="0" presId="urn:microsoft.com/office/officeart/2005/8/layout/cycle5"/>
    <dgm:cxn modelId="{2B5E0A6D-F575-41A7-ABFE-5940ED368E39}" type="presOf" srcId="{F97789DC-0FAD-4C2E-AB9D-457E85023924}" destId="{7DFDE678-6B1C-4BBC-A38E-46FB50420688}" srcOrd="0" destOrd="0" presId="urn:microsoft.com/office/officeart/2005/8/layout/cycle5"/>
    <dgm:cxn modelId="{6C6D0C39-16F5-4C23-93FF-663C03421B62}" srcId="{65053B36-E459-4699-9118-038C8F52F23D}" destId="{661A4A79-0AAA-4C36-BEAB-A61C849008FA}" srcOrd="5" destOrd="0" parTransId="{1B4B79AA-B091-4787-A5DB-5E75A9449EAF}" sibTransId="{F97789DC-0FAD-4C2E-AB9D-457E85023924}"/>
    <dgm:cxn modelId="{BD0F0BB6-1D2E-4C7B-9847-1CC9BB2C2634}" type="presParOf" srcId="{6A20FEC1-C6EF-4469-886F-1FB4E4E06963}" destId="{F21E2F18-F043-2846-95DB-CBAA147D529B}" srcOrd="0" destOrd="0" presId="urn:microsoft.com/office/officeart/2005/8/layout/cycle5"/>
    <dgm:cxn modelId="{E2FA3200-48E9-4D82-B13C-DFA9D84C27C1}" type="presParOf" srcId="{6A20FEC1-C6EF-4469-886F-1FB4E4E06963}" destId="{3DAA6B48-225A-4840-B4FD-B5777A24A577}" srcOrd="1" destOrd="0" presId="urn:microsoft.com/office/officeart/2005/8/layout/cycle5"/>
    <dgm:cxn modelId="{18E94226-5AD6-4387-A378-C638C870CAC3}" type="presParOf" srcId="{6A20FEC1-C6EF-4469-886F-1FB4E4E06963}" destId="{8864FD29-B527-0A45-AF38-136A7CA3EA73}" srcOrd="2" destOrd="0" presId="urn:microsoft.com/office/officeart/2005/8/layout/cycle5"/>
    <dgm:cxn modelId="{87B25F78-CE72-44ED-AA53-7FE3E8A38B98}" type="presParOf" srcId="{6A20FEC1-C6EF-4469-886F-1FB4E4E06963}" destId="{9ED3D520-3DE0-864B-ACAB-5B591616A6D9}" srcOrd="3" destOrd="0" presId="urn:microsoft.com/office/officeart/2005/8/layout/cycle5"/>
    <dgm:cxn modelId="{798F0227-232E-4850-8117-27D8D9E75E03}" type="presParOf" srcId="{6A20FEC1-C6EF-4469-886F-1FB4E4E06963}" destId="{C1125BC2-4A5A-5C43-8663-E2876B3EEBFA}" srcOrd="4" destOrd="0" presId="urn:microsoft.com/office/officeart/2005/8/layout/cycle5"/>
    <dgm:cxn modelId="{AF03437F-38E4-4C80-8E25-BE6E720EAFAD}" type="presParOf" srcId="{6A20FEC1-C6EF-4469-886F-1FB4E4E06963}" destId="{3BACACFC-1124-AF4D-BBB2-76FDB50352A6}" srcOrd="5" destOrd="0" presId="urn:microsoft.com/office/officeart/2005/8/layout/cycle5"/>
    <dgm:cxn modelId="{80AAACD4-0D35-4CC4-94D7-C6E13FB0C607}" type="presParOf" srcId="{6A20FEC1-C6EF-4469-886F-1FB4E4E06963}" destId="{F0A86B52-E2FF-4D63-93A1-E61D8377C34A}" srcOrd="6" destOrd="0" presId="urn:microsoft.com/office/officeart/2005/8/layout/cycle5"/>
    <dgm:cxn modelId="{2BE80186-E72B-428C-8135-8D4D6FFE8814}" type="presParOf" srcId="{6A20FEC1-C6EF-4469-886F-1FB4E4E06963}" destId="{FDCC661F-5906-4C2E-95FD-42BD7C141BE9}" srcOrd="7" destOrd="0" presId="urn:microsoft.com/office/officeart/2005/8/layout/cycle5"/>
    <dgm:cxn modelId="{4C7A65BF-B278-4AA0-AA29-35D160EE910A}" type="presParOf" srcId="{6A20FEC1-C6EF-4469-886F-1FB4E4E06963}" destId="{A9CD118D-5A7B-4B7B-BEB0-016F1E217120}" srcOrd="8" destOrd="0" presId="urn:microsoft.com/office/officeart/2005/8/layout/cycle5"/>
    <dgm:cxn modelId="{B4265B91-0660-49FE-973E-011B8C462A34}" type="presParOf" srcId="{6A20FEC1-C6EF-4469-886F-1FB4E4E06963}" destId="{4BA36C64-20B8-A14E-8759-154A58F6D6C3}" srcOrd="9" destOrd="0" presId="urn:microsoft.com/office/officeart/2005/8/layout/cycle5"/>
    <dgm:cxn modelId="{D035BFD8-D371-4FD9-8A59-833395209B85}" type="presParOf" srcId="{6A20FEC1-C6EF-4469-886F-1FB4E4E06963}" destId="{6C64C368-C8AD-DC46-9E87-FF501AEF864A}" srcOrd="10" destOrd="0" presId="urn:microsoft.com/office/officeart/2005/8/layout/cycle5"/>
    <dgm:cxn modelId="{2A913613-43DF-4E7A-92AA-750F59BB6FDA}" type="presParOf" srcId="{6A20FEC1-C6EF-4469-886F-1FB4E4E06963}" destId="{6A2CC0A6-BC38-5041-A60B-0DABCA6762C7}" srcOrd="11" destOrd="0" presId="urn:microsoft.com/office/officeart/2005/8/layout/cycle5"/>
    <dgm:cxn modelId="{665369EF-0BD2-4264-A863-1448F11A327B}" type="presParOf" srcId="{6A20FEC1-C6EF-4469-886F-1FB4E4E06963}" destId="{1E7C3E94-8CB6-456F-B0D4-B3FA407A51A6}" srcOrd="12" destOrd="0" presId="urn:microsoft.com/office/officeart/2005/8/layout/cycle5"/>
    <dgm:cxn modelId="{01BEBC3D-2448-44FA-A43F-AC6266186D08}" type="presParOf" srcId="{6A20FEC1-C6EF-4469-886F-1FB4E4E06963}" destId="{E838B6B8-75DF-4528-9C2A-BB7A7D07CE89}" srcOrd="13" destOrd="0" presId="urn:microsoft.com/office/officeart/2005/8/layout/cycle5"/>
    <dgm:cxn modelId="{C3D09353-AC1D-4977-A621-5618001F6933}" type="presParOf" srcId="{6A20FEC1-C6EF-4469-886F-1FB4E4E06963}" destId="{0FD4A519-10D4-4EE7-AC3E-EBD7D85740E2}" srcOrd="14" destOrd="0" presId="urn:microsoft.com/office/officeart/2005/8/layout/cycle5"/>
    <dgm:cxn modelId="{C61962BC-6DFB-4872-B1BB-53DC1AE8CF41}" type="presParOf" srcId="{6A20FEC1-C6EF-4469-886F-1FB4E4E06963}" destId="{25E735C8-6CA7-48F9-B4AF-4D9B92978769}" srcOrd="15" destOrd="0" presId="urn:microsoft.com/office/officeart/2005/8/layout/cycle5"/>
    <dgm:cxn modelId="{847F10CD-A471-433F-8DCD-97D4168D36AA}" type="presParOf" srcId="{6A20FEC1-C6EF-4469-886F-1FB4E4E06963}" destId="{EC522338-C25D-4866-ABF3-7A3BB86AF8C6}" srcOrd="16" destOrd="0" presId="urn:microsoft.com/office/officeart/2005/8/layout/cycle5"/>
    <dgm:cxn modelId="{0E3E4B5E-72F5-4AAE-B12E-F89F101F2294}" type="presParOf" srcId="{6A20FEC1-C6EF-4469-886F-1FB4E4E06963}" destId="{7DFDE678-6B1C-4BBC-A38E-46FB50420688}" srcOrd="17" destOrd="0" presId="urn:microsoft.com/office/officeart/2005/8/layout/cycle5"/>
    <dgm:cxn modelId="{F6037184-68FA-498C-9262-116A97D22CE3}" type="presParOf" srcId="{6A20FEC1-C6EF-4469-886F-1FB4E4E06963}" destId="{E2536CDD-7DBF-4C6B-85BF-882FE6A71FDF}" srcOrd="18" destOrd="0" presId="urn:microsoft.com/office/officeart/2005/8/layout/cycle5"/>
    <dgm:cxn modelId="{76E2CA3B-2970-425C-955D-DA49BA67773D}" type="presParOf" srcId="{6A20FEC1-C6EF-4469-886F-1FB4E4E06963}" destId="{6D500B74-16A3-4CA0-A0E3-C2CBAAB4F994}" srcOrd="19" destOrd="0" presId="urn:microsoft.com/office/officeart/2005/8/layout/cycle5"/>
    <dgm:cxn modelId="{94F43A14-E3ED-4BB3-B210-F805CE62D2C9}" type="presParOf" srcId="{6A20FEC1-C6EF-4469-886F-1FB4E4E06963}" destId="{049616A8-A793-4C77-8E33-8F4622C118F7}" srcOrd="20" destOrd="0" presId="urn:microsoft.com/office/officeart/2005/8/layout/cycle5"/>
    <dgm:cxn modelId="{8BDC4968-56AC-4C33-B43E-4C02A0238494}" type="presParOf" srcId="{6A20FEC1-C6EF-4469-886F-1FB4E4E06963}" destId="{3204064E-86B9-4A1D-AC40-6B3607D41628}" srcOrd="21" destOrd="0" presId="urn:microsoft.com/office/officeart/2005/8/layout/cycle5"/>
    <dgm:cxn modelId="{A5BE0881-4909-4EE2-ABC2-1FF1AA86F59A}" type="presParOf" srcId="{6A20FEC1-C6EF-4469-886F-1FB4E4E06963}" destId="{285E9CCE-C7D2-4139-86F0-64E7E1C35BC1}" srcOrd="22" destOrd="0" presId="urn:microsoft.com/office/officeart/2005/8/layout/cycle5"/>
    <dgm:cxn modelId="{D9920EF4-4A32-4D27-841C-F6849BEFCD67}"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E2F18-F043-2846-95DB-CBAA147D529B}">
      <dsp:nvSpPr>
        <dsp:cNvPr id="0" name=""/>
        <dsp:cNvSpPr/>
      </dsp:nvSpPr>
      <dsp:spPr>
        <a:xfrm>
          <a:off x="2802301" y="83268"/>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Plan</a:t>
          </a:r>
          <a:endParaRPr lang="en-US" sz="2000" kern="1200" dirty="0">
            <a:solidFill>
              <a:srgbClr val="186072"/>
            </a:solidFill>
          </a:endParaRPr>
        </a:p>
      </dsp:txBody>
      <dsp:txXfrm>
        <a:off x="2825970" y="106937"/>
        <a:ext cx="1225982" cy="437516"/>
      </dsp:txXfrm>
    </dsp:sp>
    <dsp:sp modelId="{8864FD29-B527-0A45-AF38-136A7CA3EA73}">
      <dsp:nvSpPr>
        <dsp:cNvPr id="0" name=""/>
        <dsp:cNvSpPr/>
      </dsp:nvSpPr>
      <dsp:spPr>
        <a:xfrm>
          <a:off x="1194113" y="325695"/>
          <a:ext cx="4489695" cy="4489695"/>
        </a:xfrm>
        <a:custGeom>
          <a:avLst/>
          <a:gdLst/>
          <a:ahLst/>
          <a:cxnLst/>
          <a:rect l="0" t="0" r="0" b="0"/>
          <a:pathLst>
            <a:path>
              <a:moveTo>
                <a:pt x="3021641" y="138682"/>
              </a:moveTo>
              <a:arcTo wR="2244847" hR="2244847" stAng="17414696" swAng="683613"/>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9ED3D520-3DE0-864B-ACAB-5B591616A6D9}">
      <dsp:nvSpPr>
        <dsp:cNvPr id="0" name=""/>
        <dsp:cNvSpPr/>
      </dsp:nvSpPr>
      <dsp:spPr>
        <a:xfrm>
          <a:off x="4390798" y="740879"/>
          <a:ext cx="1271020" cy="484633"/>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Collect</a:t>
          </a:r>
          <a:endParaRPr lang="en-US" sz="2000" kern="1200" dirty="0">
            <a:solidFill>
              <a:srgbClr val="186072"/>
            </a:solidFill>
          </a:endParaRPr>
        </a:p>
      </dsp:txBody>
      <dsp:txXfrm>
        <a:off x="4414456" y="764537"/>
        <a:ext cx="1223704" cy="437317"/>
      </dsp:txXfrm>
    </dsp:sp>
    <dsp:sp modelId="{3BACACFC-1124-AF4D-BBB2-76FDB50352A6}">
      <dsp:nvSpPr>
        <dsp:cNvPr id="0" name=""/>
        <dsp:cNvSpPr/>
      </dsp:nvSpPr>
      <dsp:spPr>
        <a:xfrm>
          <a:off x="1194113" y="325695"/>
          <a:ext cx="4489695" cy="4489695"/>
        </a:xfrm>
        <a:custGeom>
          <a:avLst/>
          <a:gdLst/>
          <a:ahLst/>
          <a:cxnLst/>
          <a:rect l="0" t="0" r="0" b="0"/>
          <a:pathLst>
            <a:path>
              <a:moveTo>
                <a:pt x="4173874" y="1096720"/>
              </a:moveTo>
              <a:arcTo wR="2244847" hR="2244847" stAng="19754372" swAng="1110679"/>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5047148" y="2328115"/>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Assure</a:t>
          </a:r>
        </a:p>
      </dsp:txBody>
      <dsp:txXfrm>
        <a:off x="5070817" y="2351784"/>
        <a:ext cx="1225982" cy="437516"/>
      </dsp:txXfrm>
    </dsp:sp>
    <dsp:sp modelId="{A9CD118D-5A7B-4B7B-BEB0-016F1E217120}">
      <dsp:nvSpPr>
        <dsp:cNvPr id="0" name=""/>
        <dsp:cNvSpPr/>
      </dsp:nvSpPr>
      <dsp:spPr>
        <a:xfrm>
          <a:off x="1194113" y="325695"/>
          <a:ext cx="4489695" cy="4489695"/>
        </a:xfrm>
        <a:custGeom>
          <a:avLst/>
          <a:gdLst/>
          <a:ahLst/>
          <a:cxnLst/>
          <a:rect l="0" t="0" r="0" b="0"/>
          <a:pathLst>
            <a:path>
              <a:moveTo>
                <a:pt x="4438595" y="2721095"/>
              </a:moveTo>
              <a:arcTo wR="2244847" hR="2244847" stAng="7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389648" y="3915462"/>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Describe</a:t>
          </a:r>
          <a:endParaRPr lang="en-US" sz="2000" b="1" kern="1200" dirty="0">
            <a:solidFill>
              <a:srgbClr val="186072"/>
            </a:solidFill>
          </a:endParaRPr>
        </a:p>
      </dsp:txBody>
      <dsp:txXfrm>
        <a:off x="4413317" y="3939131"/>
        <a:ext cx="1225982" cy="437516"/>
      </dsp:txXfrm>
    </dsp:sp>
    <dsp:sp modelId="{6A2CC0A6-BC38-5041-A60B-0DABCA6762C7}">
      <dsp:nvSpPr>
        <dsp:cNvPr id="0" name=""/>
        <dsp:cNvSpPr/>
      </dsp:nvSpPr>
      <dsp:spPr>
        <a:xfrm>
          <a:off x="1194113" y="325695"/>
          <a:ext cx="4489695" cy="4489695"/>
        </a:xfrm>
        <a:custGeom>
          <a:avLst/>
          <a:gdLst/>
          <a:ahLst/>
          <a:cxnLst/>
          <a:rect l="0" t="0" r="0" b="0"/>
          <a:pathLst>
            <a:path>
              <a:moveTo>
                <a:pt x="3422269" y="4156134"/>
              </a:moveTo>
              <a:arcTo wR="2244847" hR="2244847" stAng="35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802301" y="4572963"/>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Preserve</a:t>
          </a:r>
        </a:p>
      </dsp:txBody>
      <dsp:txXfrm>
        <a:off x="2825970" y="4596632"/>
        <a:ext cx="1225982" cy="437516"/>
      </dsp:txXfrm>
    </dsp:sp>
    <dsp:sp modelId="{0FD4A519-10D4-4EE7-AC3E-EBD7D85740E2}">
      <dsp:nvSpPr>
        <dsp:cNvPr id="0" name=""/>
        <dsp:cNvSpPr/>
      </dsp:nvSpPr>
      <dsp:spPr>
        <a:xfrm>
          <a:off x="1194113" y="325695"/>
          <a:ext cx="4489695" cy="4489695"/>
        </a:xfrm>
        <a:custGeom>
          <a:avLst/>
          <a:gdLst/>
          <a:ahLst/>
          <a:cxnLst/>
          <a:rect l="0" t="0" r="0" b="0"/>
          <a:pathLst>
            <a:path>
              <a:moveTo>
                <a:pt x="1468089" y="4351025"/>
              </a:moveTo>
              <a:arcTo wR="2244847" hR="2244847" stAng="6614639"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1214954" y="3915462"/>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Discover</a:t>
          </a:r>
        </a:p>
      </dsp:txBody>
      <dsp:txXfrm>
        <a:off x="1238623" y="3939131"/>
        <a:ext cx="1225982" cy="437516"/>
      </dsp:txXfrm>
    </dsp:sp>
    <dsp:sp modelId="{7DFDE678-6B1C-4BBC-A38E-46FB50420688}">
      <dsp:nvSpPr>
        <dsp:cNvPr id="0" name=""/>
        <dsp:cNvSpPr/>
      </dsp:nvSpPr>
      <dsp:spPr>
        <a:xfrm>
          <a:off x="1194113" y="325695"/>
          <a:ext cx="4489695" cy="4489695"/>
        </a:xfrm>
        <a:custGeom>
          <a:avLst/>
          <a:gdLst/>
          <a:ahLst/>
          <a:cxnLst/>
          <a:rect l="0" t="0" r="0" b="0"/>
          <a:pathLst>
            <a:path>
              <a:moveTo>
                <a:pt x="315764" y="3392879"/>
              </a:moveTo>
              <a:arcTo wR="2244847" hR="2244847" stAng="8954542"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557453" y="2328115"/>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Integrate</a:t>
          </a:r>
        </a:p>
      </dsp:txBody>
      <dsp:txXfrm>
        <a:off x="581122" y="2351784"/>
        <a:ext cx="1225982" cy="437516"/>
      </dsp:txXfrm>
    </dsp:sp>
    <dsp:sp modelId="{049616A8-A793-4C77-8E33-8F4622C118F7}">
      <dsp:nvSpPr>
        <dsp:cNvPr id="0" name=""/>
        <dsp:cNvSpPr/>
      </dsp:nvSpPr>
      <dsp:spPr>
        <a:xfrm>
          <a:off x="1194113" y="325695"/>
          <a:ext cx="4489695" cy="4489695"/>
        </a:xfrm>
        <a:custGeom>
          <a:avLst/>
          <a:gdLst/>
          <a:ahLst/>
          <a:cxnLst/>
          <a:rect l="0" t="0" r="0" b="0"/>
          <a:pathLst>
            <a:path>
              <a:moveTo>
                <a:pt x="51099" y="1768599"/>
              </a:moveTo>
              <a:arcTo wR="2244847" hR="2244847" stAng="115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1214954" y="740769"/>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Analyze</a:t>
          </a:r>
        </a:p>
      </dsp:txBody>
      <dsp:txXfrm>
        <a:off x="1238623" y="764438"/>
        <a:ext cx="1225982" cy="437516"/>
      </dsp:txXfrm>
    </dsp:sp>
    <dsp:sp modelId="{19FF4228-BCF6-4DBF-AEE0-CF82A986A726}">
      <dsp:nvSpPr>
        <dsp:cNvPr id="0" name=""/>
        <dsp:cNvSpPr/>
      </dsp:nvSpPr>
      <dsp:spPr>
        <a:xfrm>
          <a:off x="1194113" y="325695"/>
          <a:ext cx="4489695" cy="4489695"/>
        </a:xfrm>
        <a:custGeom>
          <a:avLst/>
          <a:gdLst/>
          <a:ahLst/>
          <a:cxnLst/>
          <a:rect l="0" t="0" r="0" b="0"/>
          <a:pathLst>
            <a:path>
              <a:moveTo>
                <a:pt x="1067425" y="333560"/>
              </a:moveTo>
              <a:arcTo wR="2244847" hR="2244847" stAng="143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defRPr>
            </a:lvl1pPr>
          </a:lstStyle>
          <a:p>
            <a:pPr>
              <a:defRPr/>
            </a:pPr>
            <a:fld id="{2045E718-52F8-46F1-9B64-73D4F1AE305E}" type="datetime1">
              <a:rPr lang="en-US"/>
              <a:pPr>
                <a:defRPr/>
              </a:pPr>
              <a:t>11/14/12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CAD52665-6EC5-4E2C-ACE3-60B967BFE7A9}" type="slidenum">
              <a:rPr lang="en-US"/>
              <a:pPr>
                <a:defRPr/>
              </a:pPr>
              <a:t>‹#›</a:t>
            </a:fld>
            <a:endParaRPr lang="en-US"/>
          </a:p>
        </p:txBody>
      </p:sp>
    </p:spTree>
    <p:extLst>
      <p:ext uri="{BB962C8B-B14F-4D97-AF65-F5344CB8AC3E}">
        <p14:creationId xmlns:p14="http://schemas.microsoft.com/office/powerpoint/2010/main" val="3827804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ea typeface="ＭＳ Ｐゴシック" charset="-128"/>
              </a:defRPr>
            </a:lvl1pPr>
          </a:lstStyle>
          <a:p>
            <a:pPr>
              <a:defRPr/>
            </a:pPr>
            <a:fld id="{2B745D94-0C70-421F-8B33-F694434CC576}" type="datetime1">
              <a:rPr lang="en-US"/>
              <a:pPr>
                <a:defRPr/>
              </a:pPr>
              <a:t>11/14/12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ea typeface="ＭＳ Ｐゴシック" charset="-128"/>
              </a:defRPr>
            </a:lvl1pPr>
          </a:lstStyle>
          <a:p>
            <a:pPr>
              <a:defRPr/>
            </a:pPr>
            <a:fld id="{6B7716FE-5FF4-4939-A891-57F1539EB079}" type="slidenum">
              <a:rPr lang="en-US"/>
              <a:pPr>
                <a:defRPr/>
              </a:pPr>
              <a:t>‹#›</a:t>
            </a:fld>
            <a:endParaRPr lang="en-US"/>
          </a:p>
        </p:txBody>
      </p:sp>
    </p:spTree>
    <p:extLst>
      <p:ext uri="{BB962C8B-B14F-4D97-AF65-F5344CB8AC3E}">
        <p14:creationId xmlns:p14="http://schemas.microsoft.com/office/powerpoint/2010/main" val="164885142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56324" name="Slide Number Placeholder 3"/>
          <p:cNvSpPr>
            <a:spLocks noGrp="1"/>
          </p:cNvSpPr>
          <p:nvPr>
            <p:ph type="sldNum" sz="quarter" idx="5"/>
          </p:nvPr>
        </p:nvSpPr>
        <p:spPr bwMode="auto">
          <a:ln>
            <a:miter lim="800000"/>
            <a:headEnd/>
            <a:tailEnd/>
          </a:ln>
        </p:spPr>
        <p:txBody>
          <a:bodyPr/>
          <a:lstStyle/>
          <a:p>
            <a:fld id="{06FBD28E-791F-204F-B869-AF18E596B831}" type="slidenum">
              <a:rPr lang="en-US"/>
              <a:pPr/>
              <a:t>0</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smtClean="0">
              <a:solidFill>
                <a:schemeClr val="tx1"/>
              </a:solidFill>
              <a:effectLst/>
              <a:latin typeface="+mn-lt"/>
              <a:ea typeface="ＭＳ Ｐゴシック" charset="-128"/>
              <a:cs typeface="ＭＳ Ｐゴシック" charset="-128"/>
            </a:endParaRPr>
          </a:p>
          <a:p>
            <a:pPr marL="0" marR="0" indent="0" algn="l" defTabSz="4572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If you are using</a:t>
            </a:r>
            <a:r>
              <a:rPr lang="en-US" sz="1200" kern="1200" baseline="0" dirty="0" smtClean="0">
                <a:solidFill>
                  <a:schemeClr val="tx1"/>
                </a:solidFill>
                <a:effectLst/>
                <a:latin typeface="+mn-lt"/>
                <a:ea typeface="ＭＳ Ｐゴシック" charset="-128"/>
                <a:cs typeface="ＭＳ Ｐゴシック" charset="-128"/>
              </a:rPr>
              <a:t> spreadsheets or databases, you should </a:t>
            </a:r>
            <a:r>
              <a:rPr lang="en-US" sz="1200" kern="1200" dirty="0" smtClean="0">
                <a:solidFill>
                  <a:schemeClr val="tx1"/>
                </a:solidFill>
                <a:effectLst/>
                <a:latin typeface="+mn-lt"/>
                <a:ea typeface="ＭＳ Ｐゴシック" charset="-128"/>
                <a:cs typeface="ＭＳ Ｐゴシック" charset="-128"/>
              </a:rPr>
              <a:t>carefully consider their design before</a:t>
            </a:r>
            <a:r>
              <a:rPr lang="en-US" sz="1200" kern="1200" baseline="0" dirty="0" smtClean="0">
                <a:solidFill>
                  <a:schemeClr val="tx1"/>
                </a:solidFill>
                <a:effectLst/>
                <a:latin typeface="+mn-lt"/>
                <a:ea typeface="ＭＳ Ｐゴシック" charset="-128"/>
                <a:cs typeface="ＭＳ Ｐゴシック" charset="-128"/>
              </a:rPr>
              <a:t> and during data entry</a:t>
            </a:r>
            <a:r>
              <a:rPr lang="en-US" sz="1200" kern="1200" dirty="0" smtClean="0">
                <a:solidFill>
                  <a:schemeClr val="tx1"/>
                </a:solidFill>
                <a:effectLst/>
                <a:latin typeface="+mn-lt"/>
                <a:ea typeface="ＭＳ Ｐゴシック" charset="-128"/>
                <a:cs typeface="ＭＳ Ｐゴシック" charset="-128"/>
              </a:rPr>
              <a:t>. Use consistent terminology within the database, and atomize data. This means only one piece of information is in each cell of the spreadsheet</a:t>
            </a:r>
            <a:r>
              <a:rPr lang="en-US" sz="1200" kern="1200" baseline="0" dirty="0" smtClean="0">
                <a:solidFill>
                  <a:schemeClr val="tx1"/>
                </a:solidFill>
                <a:effectLst/>
                <a:latin typeface="+mn-lt"/>
                <a:ea typeface="ＭＳ Ｐゴシック" charset="-128"/>
                <a:cs typeface="ＭＳ Ｐゴシック" charset="-128"/>
              </a:rPr>
              <a:t> -- </a:t>
            </a:r>
            <a:r>
              <a:rPr lang="en-US" sz="1200" kern="1200" baseline="0" dirty="0" smtClean="0">
                <a:solidFill>
                  <a:schemeClr val="tx1"/>
                </a:solidFill>
                <a:effectLst/>
                <a:latin typeface="+mn-lt"/>
                <a:ea typeface="ＭＳ Ｐゴシック" pitchFamily="34" charset="-128"/>
                <a:cs typeface="ＭＳ Ｐゴシック" charset="-128"/>
              </a:rPr>
              <a:t>m</a:t>
            </a:r>
            <a:r>
              <a:rPr lang="en-US" dirty="0" smtClean="0">
                <a:ea typeface="ＭＳ Ｐゴシック" pitchFamily="34" charset="-128"/>
              </a:rPr>
              <a:t>ultiple pieces of information embedded in a single data cell will be problematic during</a:t>
            </a:r>
            <a:r>
              <a:rPr lang="en-US" baseline="0" dirty="0" smtClean="0">
                <a:ea typeface="ＭＳ Ｐゴシック" pitchFamily="34" charset="-128"/>
              </a:rPr>
              <a:t> data analysis</a:t>
            </a:r>
            <a:r>
              <a:rPr lang="en-US" dirty="0" smtClean="0">
                <a:ea typeface="ＭＳ Ｐゴシック" pitchFamily="34" charset="-128"/>
              </a:rPr>
              <a:t>. If</a:t>
            </a:r>
            <a:r>
              <a:rPr lang="en-US" baseline="0" dirty="0" smtClean="0">
                <a:ea typeface="ＭＳ Ｐゴシック" pitchFamily="34" charset="-128"/>
              </a:rPr>
              <a:t> you are using a database, r</a:t>
            </a:r>
            <a:r>
              <a:rPr lang="en-US" dirty="0" smtClean="0">
                <a:ea typeface="ＭＳ Ｐゴシック" pitchFamily="34" charset="-128"/>
              </a:rPr>
              <a:t>estrict what can be entered into the database; for example, set</a:t>
            </a:r>
            <a:r>
              <a:rPr lang="en-US" baseline="0" dirty="0" smtClean="0">
                <a:ea typeface="ＭＳ Ｐゴシック" pitchFamily="34" charset="-128"/>
              </a:rPr>
              <a:t> up a field to accept only </a:t>
            </a:r>
            <a:r>
              <a:rPr lang="en-US" dirty="0" smtClean="0">
                <a:ea typeface="ＭＳ Ｐゴシック" pitchFamily="34" charset="-128"/>
              </a:rPr>
              <a:t>text or</a:t>
            </a:r>
            <a:r>
              <a:rPr lang="en-US" baseline="0" dirty="0" smtClean="0">
                <a:ea typeface="ＭＳ Ｐゴシック" pitchFamily="34" charset="-128"/>
              </a:rPr>
              <a:t> only</a:t>
            </a:r>
            <a:r>
              <a:rPr lang="en-US" dirty="0" smtClean="0">
                <a:ea typeface="ＭＳ Ｐゴシック" pitchFamily="34" charset="-128"/>
              </a:rPr>
              <a:t> numerical values,</a:t>
            </a:r>
            <a:r>
              <a:rPr lang="en-US" baseline="0" dirty="0" smtClean="0">
                <a:ea typeface="ＭＳ Ｐゴシック" pitchFamily="34" charset="-128"/>
              </a:rPr>
              <a:t> choose a maximum </a:t>
            </a:r>
            <a:r>
              <a:rPr lang="en-US" dirty="0" smtClean="0">
                <a:ea typeface="ＭＳ Ｐゴシック" pitchFamily="34" charset="-128"/>
              </a:rPr>
              <a:t>number of characters or a range of values a field</a:t>
            </a:r>
            <a:r>
              <a:rPr lang="en-US" baseline="0" dirty="0" smtClean="0">
                <a:ea typeface="ＭＳ Ｐゴシック" pitchFamily="34" charset="-128"/>
              </a:rPr>
              <a:t> will accept, or set a field to accept only unique values.</a:t>
            </a:r>
            <a:endParaRPr lang="en-US" dirty="0" smtClean="0">
              <a:ea typeface="ＭＳ Ｐゴシック" pitchFamily="34" charset="-128"/>
            </a:endParaRPr>
          </a:p>
          <a:p>
            <a:r>
              <a:rPr lang="en-US" sz="1200" kern="1200" dirty="0" smtClean="0">
                <a:solidFill>
                  <a:schemeClr val="tx1"/>
                </a:solidFill>
                <a:effectLst/>
                <a:latin typeface="+mn-lt"/>
                <a:ea typeface="ＭＳ Ｐゴシック" charset="-128"/>
                <a:cs typeface="ＭＳ Ｐゴシック" charset="-128"/>
              </a:rPr>
              <a:t> </a:t>
            </a:r>
          </a:p>
          <a:p>
            <a:pPr eaLnBrk="1" hangingPunct="1">
              <a:spcBef>
                <a:spcPct val="0"/>
              </a:spcBef>
            </a:pPr>
            <a:r>
              <a:rPr lang="en-US" sz="1200" kern="1200" dirty="0" smtClean="0">
                <a:solidFill>
                  <a:schemeClr val="tx1"/>
                </a:solidFill>
                <a:effectLst/>
                <a:latin typeface="+mn-lt"/>
                <a:ea typeface="ＭＳ Ｐゴシック" charset="-128"/>
                <a:cs typeface="ＭＳ Ｐゴシック" charset="-128"/>
              </a:rPr>
              <a:t>Finally, document any changes made to data. </a:t>
            </a:r>
            <a:r>
              <a:rPr lang="en-US" dirty="0" smtClean="0">
                <a:ea typeface="ＭＳ Ｐゴシック" pitchFamily="34" charset="-128"/>
              </a:rPr>
              <a:t>It saves time if good records of data editing are kept since multiple users are less likely to spend time on error-checking with old versions of data.</a:t>
            </a:r>
            <a:r>
              <a:rPr lang="en-US" baseline="0" dirty="0" smtClean="0">
                <a:ea typeface="ＭＳ Ｐゴシック" pitchFamily="34" charset="-128"/>
              </a:rPr>
              <a:t> </a:t>
            </a:r>
            <a:r>
              <a:rPr lang="en-US" dirty="0" smtClean="0">
                <a:ea typeface="ＭＳ Ｐゴシック" pitchFamily="34" charset="-128"/>
              </a:rPr>
              <a:t>If mistakes in data editing or cleaning are made, good data records will allow these mistakes to be undone.  Documenting data changes</a:t>
            </a:r>
            <a:r>
              <a:rPr lang="en-US" baseline="0" dirty="0" smtClean="0">
                <a:ea typeface="ＭＳ Ｐゴシック" pitchFamily="34" charset="-128"/>
              </a:rPr>
              <a:t> </a:t>
            </a:r>
            <a:r>
              <a:rPr lang="en-US" dirty="0" smtClean="0">
                <a:ea typeface="ＭＳ Ｐゴシック" pitchFamily="34" charset="-128"/>
              </a:rPr>
              <a:t>may be as simple as creating a text file to accompany the data set, or it may involve using a scripted program for correcting</a:t>
            </a:r>
            <a:r>
              <a:rPr lang="en-US" baseline="0" dirty="0" smtClean="0">
                <a:ea typeface="ＭＳ Ｐゴシック" pitchFamily="34" charset="-128"/>
              </a:rPr>
              <a:t> errors so that each step taken is clearly documented.</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9</a:t>
            </a:fld>
            <a:endParaRPr lang="en-US" smtClean="0">
              <a:latin typeface="Calibri"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Once data are entered, basic quality assurance measures can be taken. First, if data are in spreadsheets or databases, be sure they line up in their proper columns. Also check for any missing, impossible, or anomalous values. One way to check for these problems is to sort data fields and check for discrepancies. It is often also useful to perform basic statistical summaries, such as means, and standard errors. If data transformation was performed for analysis, compare the statistical summaries before and after transformation to ensure no mistakes were made during transformation.</a:t>
            </a:r>
            <a:r>
              <a:rPr lang="en-US" dirty="0" smtClean="0">
                <a:effectLst/>
              </a:rPr>
              <a:t> </a:t>
            </a:r>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10</a:t>
            </a:fld>
            <a:endParaRPr lang="en-US" smtClean="0">
              <a:latin typeface="Calibri"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Another strategy for quality control after data are entered is to look for outliers. Outliers are extreme values for a variable. Extreme values are those that lie outside of the statistical model being used to describe the data. Keep in mind that the goal is not to eliminate outliers but to identify potential data contamination.  In this graph, most of the data fall along the black line. The outlier identified with the red arrow should be flagged for further investigation.</a:t>
            </a:r>
          </a:p>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11</a:t>
            </a:fld>
            <a:endParaRPr lang="en-US" smtClean="0">
              <a:latin typeface="Calibri"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latin typeface="+mn-lt"/>
                <a:ea typeface="ＭＳ Ｐゴシック" charset="-128"/>
                <a:cs typeface="ＭＳ Ｐゴシック" charset="-128"/>
              </a:rPr>
              <a:t>One </a:t>
            </a:r>
            <a:r>
              <a:rPr lang="en-US" sz="1200" kern="1200" baseline="0" dirty="0" smtClean="0">
                <a:solidFill>
                  <a:schemeClr val="tx1"/>
                </a:solidFill>
                <a:latin typeface="+mn-lt"/>
                <a:ea typeface="ＭＳ Ｐゴシック" charset="-128"/>
                <a:cs typeface="ＭＳ Ｐゴシック" charset="-128"/>
              </a:rPr>
              <a:t>common strategy for identifying outliers is using graphical methods, </a:t>
            </a:r>
            <a:r>
              <a:rPr lang="en-US" sz="1200" kern="1200" dirty="0" smtClean="0">
                <a:solidFill>
                  <a:schemeClr val="tx1"/>
                </a:solidFill>
                <a:latin typeface="+mn-lt"/>
                <a:ea typeface="ＭＳ Ｐゴシック" charset="-128"/>
                <a:cs typeface="ＭＳ Ｐゴシック" charset="-128"/>
              </a:rPr>
              <a:t>for instance</a:t>
            </a:r>
            <a:r>
              <a:rPr lang="en-US" sz="1200" kern="1200" baseline="0" dirty="0" smtClean="0">
                <a:solidFill>
                  <a:schemeClr val="tx1"/>
                </a:solidFill>
                <a:latin typeface="+mn-lt"/>
                <a:ea typeface="ＭＳ Ｐゴシック" charset="-128"/>
                <a:cs typeface="ＭＳ Ｐゴシック" charset="-128"/>
              </a:rPr>
              <a:t> </a:t>
            </a:r>
            <a:r>
              <a:rPr lang="en-US" sz="1200" kern="1200" dirty="0" smtClean="0">
                <a:solidFill>
                  <a:schemeClr val="tx1"/>
                </a:solidFill>
                <a:latin typeface="+mn-lt"/>
                <a:ea typeface="ＭＳ Ｐゴシック" charset="-128"/>
                <a:cs typeface="ＭＳ Ｐゴシック" charset="-128"/>
              </a:rPr>
              <a:t>normal probability plots, regression</a:t>
            </a:r>
            <a:r>
              <a:rPr lang="en-US" sz="1200" kern="1200" baseline="0" dirty="0" smtClean="0">
                <a:solidFill>
                  <a:schemeClr val="tx1"/>
                </a:solidFill>
                <a:latin typeface="+mn-lt"/>
                <a:ea typeface="ＭＳ Ｐゴシック" charset="-128"/>
                <a:cs typeface="ＭＳ Ｐゴシック" charset="-128"/>
              </a:rPr>
              <a:t> (as in the previous slide)</a:t>
            </a:r>
            <a:r>
              <a:rPr lang="en-US" sz="1200" kern="1200" dirty="0" smtClean="0">
                <a:solidFill>
                  <a:schemeClr val="tx1"/>
                </a:solidFill>
                <a:latin typeface="+mn-lt"/>
                <a:ea typeface="ＭＳ Ｐゴシック" charset="-128"/>
                <a:cs typeface="ＭＳ Ｐゴシック" charset="-128"/>
              </a:rPr>
              <a:t>, or scatter plots&gt;  If data are geographical,</a:t>
            </a:r>
            <a:r>
              <a:rPr lang="en-US" sz="1200" kern="1200" baseline="0" dirty="0" smtClean="0">
                <a:solidFill>
                  <a:schemeClr val="tx1"/>
                </a:solidFill>
                <a:latin typeface="+mn-lt"/>
                <a:ea typeface="ＭＳ Ｐゴシック" charset="-128"/>
                <a:cs typeface="ＭＳ Ｐゴシック" charset="-128"/>
              </a:rPr>
              <a:t> mapping the points can be </a:t>
            </a:r>
            <a:r>
              <a:rPr lang="en-US" sz="1200" kern="1200" dirty="0" smtClean="0">
                <a:solidFill>
                  <a:schemeClr val="tx1"/>
                </a:solidFill>
                <a:latin typeface="+mn-lt"/>
                <a:ea typeface="ＭＳ Ｐゴシック" charset="-128"/>
                <a:cs typeface="ＭＳ Ｐゴシック" charset="-128"/>
              </a:rPr>
              <a:t>to ensure latitude and longitude were correctly entered. This map shows an example of an error that is the result of </a:t>
            </a:r>
            <a:r>
              <a:rPr lang="en-US" sz="1200" kern="1200" dirty="0" err="1" smtClean="0">
                <a:solidFill>
                  <a:schemeClr val="tx1"/>
                </a:solidFill>
                <a:latin typeface="+mn-lt"/>
                <a:ea typeface="ＭＳ Ｐゴシック" charset="-128"/>
                <a:cs typeface="ＭＳ Ｐゴシック" charset="-128"/>
              </a:rPr>
              <a:t>mis</a:t>
            </a:r>
            <a:r>
              <a:rPr lang="en-US" sz="1200" kern="1200" dirty="0" smtClean="0">
                <a:solidFill>
                  <a:schemeClr val="tx1"/>
                </a:solidFill>
                <a:latin typeface="+mn-lt"/>
                <a:ea typeface="ＭＳ Ｐゴシック" charset="-128"/>
                <a:cs typeface="ＭＳ Ｐゴシック" charset="-128"/>
              </a:rPr>
              <a:t>-entering latitude data.</a:t>
            </a:r>
          </a:p>
          <a:p>
            <a:r>
              <a:rPr lang="en-US" sz="1200" kern="1200" dirty="0" smtClean="0">
                <a:solidFill>
                  <a:schemeClr val="tx1"/>
                </a:solidFill>
                <a:latin typeface="+mn-lt"/>
                <a:ea typeface="ＭＳ Ｐゴシック" charset="-128"/>
                <a:cs typeface="ＭＳ Ｐゴシック" charset="-128"/>
              </a:rPr>
              <a:t> </a:t>
            </a:r>
          </a:p>
          <a:p>
            <a:r>
              <a:rPr lang="en-US" sz="1200" kern="1200" dirty="0" smtClean="0">
                <a:solidFill>
                  <a:schemeClr val="tx1"/>
                </a:solidFill>
                <a:latin typeface="+mn-lt"/>
                <a:ea typeface="ＭＳ Ｐゴシック" charset="-128"/>
                <a:cs typeface="ＭＳ Ｐゴシック" charset="-128"/>
              </a:rPr>
              <a:t>Another method for identifying outliers is using statistics. By subtracting values from the mean of the data set, the presence of outliers or faulty data points can become apparent.</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12</a:t>
            </a:fld>
            <a:endParaRPr lang="en-US" smtClean="0">
              <a:latin typeface="Calibri"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During this tutorial we first defined several concepts important for understanding quality assurance and quality control. This included data contamination and the types of data errors that can result in poor quality data.</a:t>
            </a:r>
          </a:p>
          <a:p>
            <a:r>
              <a:rPr lang="en-US" sz="1200" kern="1200" dirty="0" smtClean="0">
                <a:solidFill>
                  <a:schemeClr val="tx1"/>
                </a:solidFill>
                <a:effectLst/>
                <a:latin typeface="+mn-lt"/>
                <a:ea typeface="ＭＳ Ｐゴシック" charset="-128"/>
                <a:cs typeface="ＭＳ Ｐゴシック" charset="-128"/>
              </a:rPr>
              <a:t>We then covered best practices for quality assurance and quality control. These strategies prevent errors from entering a dataset,</a:t>
            </a:r>
            <a:r>
              <a:rPr lang="en-US" sz="1200" kern="1200" baseline="0" dirty="0" smtClean="0">
                <a:solidFill>
                  <a:schemeClr val="tx1"/>
                </a:solidFill>
                <a:effectLst/>
                <a:latin typeface="+mn-lt"/>
                <a:ea typeface="ＭＳ Ｐゴシック" charset="-128"/>
                <a:cs typeface="ＭＳ Ｐゴシック" charset="-128"/>
              </a:rPr>
              <a:t> or identifying those errors if they are present in the data.</a:t>
            </a:r>
          </a:p>
          <a:p>
            <a:endParaRPr lang="en-US" sz="1200" kern="1200" dirty="0" smtClean="0">
              <a:solidFill>
                <a:schemeClr val="tx1"/>
              </a:solidFill>
              <a:effectLst/>
              <a:latin typeface="+mn-lt"/>
              <a:ea typeface="ＭＳ Ｐゴシック" charset="-128"/>
              <a:cs typeface="ＭＳ Ｐゴシック" charset="-128"/>
            </a:endParaRPr>
          </a:p>
          <a:p>
            <a:r>
              <a:rPr lang="en-US" sz="1200" kern="1200" dirty="0" smtClean="0">
                <a:solidFill>
                  <a:schemeClr val="tx1"/>
                </a:solidFill>
                <a:effectLst/>
                <a:latin typeface="+mn-lt"/>
                <a:ea typeface="ＭＳ Ｐゴシック" charset="-128"/>
                <a:cs typeface="ＭＳ Ｐゴシック" charset="-128"/>
              </a:rPr>
              <a:t>It is important to define and enforce quality assurance and quality control standards before, during, and after the collection and entry of data.</a:t>
            </a:r>
          </a:p>
          <a:p>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13</a:t>
            </a:fld>
            <a:endParaRPr lang="en-US" smtClean="0">
              <a:latin typeface="Calibri"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14</a:t>
            </a:fld>
            <a:endParaRPr lang="en-US" smtClean="0">
              <a:latin typeface="Calibri"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First we will define</a:t>
            </a:r>
            <a:r>
              <a:rPr lang="en-US" sz="1200" kern="1200" baseline="0" dirty="0" smtClean="0">
                <a:solidFill>
                  <a:schemeClr val="tx1"/>
                </a:solidFill>
                <a:effectLst/>
                <a:latin typeface="+mn-lt"/>
                <a:ea typeface="ＭＳ Ｐゴシック" charset="-128"/>
                <a:cs typeface="ＭＳ Ｐゴシック" charset="-128"/>
              </a:rPr>
              <a:t> </a:t>
            </a:r>
            <a:r>
              <a:rPr lang="en-US" sz="1200" kern="1200" dirty="0" smtClean="0">
                <a:solidFill>
                  <a:schemeClr val="tx1"/>
                </a:solidFill>
                <a:effectLst/>
                <a:latin typeface="+mn-lt"/>
                <a:ea typeface="ＭＳ Ｐゴシック" charset="-128"/>
                <a:cs typeface="ＭＳ Ｐゴシック" charset="-128"/>
              </a:rPr>
              <a:t>quality assurance and quality control, and review definitions for other related terms including data contamination, and review the common types of errors in data. Then we will review some best practices that can be implemented before data collection, during data collection, and after data collection to</a:t>
            </a:r>
            <a:r>
              <a:rPr lang="en-US" sz="1200" kern="1200" baseline="0" dirty="0" smtClean="0">
                <a:solidFill>
                  <a:schemeClr val="tx1"/>
                </a:solidFill>
                <a:effectLst/>
                <a:latin typeface="+mn-lt"/>
                <a:ea typeface="ＭＳ Ｐゴシック" charset="-128"/>
                <a:cs typeface="ＭＳ Ｐゴシック" charset="-128"/>
              </a:rPr>
              <a:t> ensure high-quality data</a:t>
            </a:r>
            <a:r>
              <a:rPr lang="en-US" sz="1200" kern="1200" dirty="0" smtClean="0">
                <a:solidFill>
                  <a:schemeClr val="tx1"/>
                </a:solidFill>
                <a:effectLst/>
                <a:latin typeface="+mn-lt"/>
                <a:ea typeface="ＭＳ Ｐゴシック" charset="-128"/>
                <a:cs typeface="ＭＳ Ｐゴシック" charset="-128"/>
              </a:rPr>
              <a:t>. </a:t>
            </a: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a:t>
            </a:fld>
            <a:endParaRPr lang="en-US" smtClean="0">
              <a:latin typeface="Calibri"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After completing this module, you will be able to define quality control and quality assurance.  You will also understand how to perform quality control and assurance on your data at all stages of the data life cycle.  </a:t>
            </a: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a:t>
            </a:fld>
            <a:endParaRPr lang="en-US" smtClean="0">
              <a:latin typeface="Calibri"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Quality control and quality assurance should</a:t>
            </a:r>
            <a:r>
              <a:rPr lang="en-US" sz="1200" kern="1200" baseline="0" dirty="0" smtClean="0">
                <a:solidFill>
                  <a:schemeClr val="tx1"/>
                </a:solidFill>
                <a:effectLst/>
                <a:latin typeface="+mn-lt"/>
                <a:ea typeface="ＭＳ Ｐゴシック" charset="-128"/>
                <a:cs typeface="ＭＳ Ｐゴシック" charset="-128"/>
              </a:rPr>
              <a:t> be implemented throughout the data life cycle, but here we focus on measures that can be taken during collection.  The “assure” step in the data life cycle closely ties in with QAQC measures.</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a:t>
            </a:fld>
            <a:endParaRPr lang="en-US" smtClean="0">
              <a:latin typeface="Calibri"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Before describing best practices useful for quality control and assurance, we will define some</a:t>
            </a:r>
            <a:r>
              <a:rPr lang="en-US" sz="1200" kern="1200" baseline="0" dirty="0" smtClean="0">
                <a:solidFill>
                  <a:schemeClr val="tx1"/>
                </a:solidFill>
                <a:effectLst/>
                <a:latin typeface="+mn-lt"/>
                <a:ea typeface="ＭＳ Ｐゴシック" charset="-128"/>
                <a:cs typeface="ＭＳ Ｐゴシック" charset="-128"/>
              </a:rPr>
              <a:t> related </a:t>
            </a:r>
            <a:r>
              <a:rPr lang="en-US" sz="1200" kern="1200" dirty="0" smtClean="0">
                <a:solidFill>
                  <a:schemeClr val="tx1"/>
                </a:solidFill>
                <a:effectLst/>
                <a:latin typeface="+mn-lt"/>
                <a:ea typeface="ＭＳ Ｐゴシック" charset="-128"/>
                <a:cs typeface="ＭＳ Ｐゴシック" charset="-128"/>
              </a:rPr>
              <a:t>terms. Data contamination results from a process or phenomenon, other than the one of interest, which can affect the variable values. Data contamination results in erroneous values in the data set.</a:t>
            </a:r>
          </a:p>
          <a:p>
            <a:r>
              <a:rPr lang="en-US" sz="1200" kern="1200" dirty="0" smtClean="0">
                <a:solidFill>
                  <a:schemeClr val="tx1"/>
                </a:solidFill>
                <a:effectLst/>
                <a:latin typeface="+mn-lt"/>
                <a:ea typeface="ＭＳ Ｐゴシック" charset="-128"/>
                <a:cs typeface="ＭＳ Ｐゴシック" charset="-128"/>
              </a:rPr>
              <a:t> </a:t>
            </a:r>
          </a:p>
          <a:p>
            <a:endParaRPr lang="en-US" dirty="0" smtClean="0"/>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4</a:t>
            </a:fld>
            <a:endParaRPr lang="en-US" smtClean="0">
              <a:latin typeface="Calibri"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In general, there are two types of errors that can occur in a data set. First, errors of commission are the result of incorrect or inaccurate data being included in the data set. This may happen because of a malfunctioning instrument that produces faulty results, data that are mistyped during entry, or other problems. </a:t>
            </a:r>
          </a:p>
          <a:p>
            <a:r>
              <a:rPr lang="en-US" sz="1200" kern="1200" dirty="0" smtClean="0">
                <a:solidFill>
                  <a:schemeClr val="tx1"/>
                </a:solidFill>
                <a:effectLst/>
                <a:latin typeface="+mn-lt"/>
                <a:ea typeface="ＭＳ Ｐゴシック" charset="-128"/>
                <a:cs typeface="ＭＳ Ｐゴシック" charset="-128"/>
              </a:rPr>
              <a:t>Errors of omission are the second type of errors. These result from data or metadata being omitted.  Situations that result in omission errors are when data are inadequately documented, when there are human errors during data collection or entry, or when there are anomalies in the field that affect the data. </a:t>
            </a:r>
          </a:p>
          <a:p>
            <a:r>
              <a:rPr lang="en-US" sz="1200" kern="1200" dirty="0" smtClean="0">
                <a:solidFill>
                  <a:schemeClr val="tx1"/>
                </a:solidFill>
                <a:effectLst/>
                <a:latin typeface="+mn-lt"/>
                <a:ea typeface="ＭＳ Ｐゴシック" charset="-128"/>
                <a:cs typeface="ＭＳ Ｐゴシック" charset="-128"/>
              </a:rPr>
              <a:t>Omission errors examples:</a:t>
            </a:r>
            <a:r>
              <a:rPr lang="en-US" sz="1200" kern="1200" baseline="0" dirty="0" smtClean="0">
                <a:solidFill>
                  <a:schemeClr val="tx1"/>
                </a:solidFill>
                <a:effectLst/>
                <a:latin typeface="+mn-lt"/>
                <a:ea typeface="ＭＳ Ｐゴシック" charset="-128"/>
                <a:cs typeface="ＭＳ Ｐゴシック" charset="-128"/>
              </a:rPr>
              <a:t> </a:t>
            </a:r>
            <a:endParaRPr lang="en-US" sz="1200" kern="1200" dirty="0" smtClean="0">
              <a:solidFill>
                <a:schemeClr val="tx1"/>
              </a:solidFill>
              <a:effectLst/>
              <a:latin typeface="+mn-lt"/>
              <a:ea typeface="ＭＳ Ｐゴシック" charset="-128"/>
              <a:cs typeface="ＭＳ Ｐゴシック" charset="-128"/>
            </a:endParaRPr>
          </a:p>
          <a:p>
            <a:pPr marL="171450" indent="-171450">
              <a:buFont typeface="Arial"/>
              <a:buChar char="•"/>
            </a:pPr>
            <a:r>
              <a:rPr lang="en-US" sz="1200" kern="1200" dirty="0" smtClean="0">
                <a:solidFill>
                  <a:schemeClr val="tx1"/>
                </a:solidFill>
                <a:effectLst/>
                <a:latin typeface="+mn-lt"/>
                <a:ea typeface="ＭＳ Ｐゴシック" charset="-128"/>
                <a:cs typeface="ＭＳ Ｐゴシック" charset="-128"/>
              </a:rPr>
              <a:t>data are inadequately documented</a:t>
            </a:r>
            <a:r>
              <a:rPr lang="en-US" sz="1200" kern="1200" baseline="0" dirty="0" smtClean="0">
                <a:solidFill>
                  <a:schemeClr val="tx1"/>
                </a:solidFill>
                <a:effectLst/>
                <a:latin typeface="+mn-lt"/>
                <a:ea typeface="ＭＳ Ｐゴシック" charset="-128"/>
                <a:cs typeface="ＭＳ Ｐゴシック" charset="-128"/>
              </a:rPr>
              <a:t> for effective use. </a:t>
            </a:r>
          </a:p>
          <a:p>
            <a:pPr marL="171450" indent="-171450">
              <a:buFont typeface="Arial"/>
              <a:buChar char="•"/>
            </a:pPr>
            <a:r>
              <a:rPr lang="en-US" sz="1200" kern="1200" baseline="0" dirty="0" smtClean="0">
                <a:solidFill>
                  <a:schemeClr val="tx1"/>
                </a:solidFill>
                <a:effectLst/>
                <a:latin typeface="+mn-lt"/>
                <a:ea typeface="ＭＳ Ｐゴシック" charset="-128"/>
                <a:cs typeface="ＭＳ Ｐゴシック" charset="-128"/>
              </a:rPr>
              <a:t>when</a:t>
            </a:r>
            <a:r>
              <a:rPr lang="en-US" sz="1200" kern="1200" dirty="0" smtClean="0">
                <a:solidFill>
                  <a:schemeClr val="tx1"/>
                </a:solidFill>
                <a:effectLst/>
                <a:latin typeface="+mn-lt"/>
                <a:ea typeface="ＭＳ Ｐゴシック" charset="-128"/>
                <a:cs typeface="ＭＳ Ｐゴシック" charset="-128"/>
              </a:rPr>
              <a:t> there are human errors during data collection or entry, for example a measurement is forgotten, or a spreadsheet line is skipped during data</a:t>
            </a:r>
            <a:r>
              <a:rPr lang="en-US" sz="1200" kern="1200" baseline="0" dirty="0" smtClean="0">
                <a:solidFill>
                  <a:schemeClr val="tx1"/>
                </a:solidFill>
                <a:effectLst/>
                <a:latin typeface="+mn-lt"/>
                <a:ea typeface="ＭＳ Ｐゴシック" charset="-128"/>
                <a:cs typeface="ＭＳ Ｐゴシック" charset="-128"/>
              </a:rPr>
              <a:t> entry. </a:t>
            </a:r>
          </a:p>
          <a:p>
            <a:pPr marL="171450" indent="-171450">
              <a:buFont typeface="Arial"/>
              <a:buChar char="•"/>
            </a:pPr>
            <a:r>
              <a:rPr lang="en-US" sz="1200" kern="1200" dirty="0" smtClean="0">
                <a:solidFill>
                  <a:schemeClr val="tx1"/>
                </a:solidFill>
                <a:effectLst/>
                <a:latin typeface="+mn-lt"/>
                <a:ea typeface="ＭＳ Ｐゴシック" charset="-128"/>
                <a:cs typeface="ＭＳ Ｐゴシック" charset="-128"/>
              </a:rPr>
              <a:t>anomalies in the field that affect the data.</a:t>
            </a:r>
            <a:r>
              <a:rPr lang="en-US" sz="1200" kern="1200" baseline="0" dirty="0" smtClean="0">
                <a:solidFill>
                  <a:schemeClr val="tx1"/>
                </a:solidFill>
                <a:effectLst/>
                <a:latin typeface="+mn-lt"/>
                <a:ea typeface="ＭＳ Ｐゴシック" charset="-128"/>
                <a:cs typeface="ＭＳ Ｐゴシック" charset="-128"/>
              </a:rPr>
              <a:t> If anomalies that are known to affect data are not documented and reported in the metadata, then erroneous data may be recorded and used. </a:t>
            </a:r>
          </a:p>
          <a:p>
            <a:pPr marL="171450" indent="-171450">
              <a:buFont typeface="Arial"/>
              <a:buChar char="•"/>
            </a:pPr>
            <a:r>
              <a:rPr lang="en-US" sz="1200" kern="1200" baseline="0" dirty="0" smtClean="0">
                <a:solidFill>
                  <a:schemeClr val="tx1"/>
                </a:solidFill>
                <a:effectLst/>
                <a:latin typeface="+mn-lt"/>
                <a:ea typeface="ＭＳ Ｐゴシック" charset="-128"/>
                <a:cs typeface="ＭＳ Ｐゴシック" charset="-128"/>
              </a:rPr>
              <a:t>GPS unit running out of battery power.</a:t>
            </a:r>
            <a:endParaRPr lang="en-US" sz="1200" kern="1200" dirty="0" smtClean="0">
              <a:solidFill>
                <a:schemeClr val="tx1"/>
              </a:solidFill>
              <a:effectLst/>
              <a:latin typeface="+mn-lt"/>
              <a:ea typeface="ＭＳ Ｐゴシック" charset="-128"/>
              <a:cs typeface="ＭＳ Ｐゴシック" charset="-128"/>
            </a:endParaRPr>
          </a:p>
          <a:p>
            <a:pPr marL="171450" indent="-171450" eaLnBrk="1" hangingPunct="1">
              <a:spcBef>
                <a:spcPct val="0"/>
              </a:spcBef>
              <a:buFont typeface="Arial"/>
              <a:buChar char="•"/>
            </a:pPr>
            <a:endParaRPr lang="en-US" dirty="0" smtClean="0">
              <a:ea typeface="ＭＳ Ｐゴシック" pitchFamily="34" charset="-128"/>
            </a:endParaRPr>
          </a:p>
          <a:p>
            <a:endParaRPr lang="en-US" sz="1200" kern="1200" dirty="0" smtClean="0">
              <a:solidFill>
                <a:schemeClr val="tx1"/>
              </a:solidFill>
              <a:effectLst/>
              <a:latin typeface="+mn-lt"/>
              <a:ea typeface="ＭＳ Ｐゴシック" charset="-128"/>
              <a:cs typeface="ＭＳ Ｐゴシック" charset="-128"/>
            </a:endParaRPr>
          </a:p>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5</a:t>
            </a:fld>
            <a:endParaRPr lang="en-US" smtClean="0">
              <a:latin typeface="Calibri" pitchFamily="34"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200" kern="1200" dirty="0" smtClean="0">
                <a:solidFill>
                  <a:schemeClr val="tx1"/>
                </a:solidFill>
                <a:effectLst/>
                <a:latin typeface="+mn-lt"/>
                <a:ea typeface="ＭＳ Ｐゴシック" charset="-128"/>
                <a:cs typeface="ＭＳ Ｐゴシック" charset="-128"/>
              </a:rPr>
              <a:t>Quality assurance and quality</a:t>
            </a:r>
            <a:r>
              <a:rPr lang="en-US" sz="1200" kern="1200" baseline="0" dirty="0" smtClean="0">
                <a:solidFill>
                  <a:schemeClr val="tx1"/>
                </a:solidFill>
                <a:effectLst/>
                <a:latin typeface="+mn-lt"/>
                <a:ea typeface="ＭＳ Ｐゴシック" charset="-128"/>
                <a:cs typeface="ＭＳ Ｐゴシック" charset="-128"/>
              </a:rPr>
              <a:t> control are phrases used to describe activities that prevent errors from entering or staying in a data set.  </a:t>
            </a:r>
            <a:r>
              <a:rPr lang="en-US" sz="1200" kern="1200" dirty="0" smtClean="0">
                <a:solidFill>
                  <a:schemeClr val="tx1"/>
                </a:solidFill>
                <a:effectLst/>
                <a:latin typeface="+mn-lt"/>
                <a:ea typeface="ＭＳ Ｐゴシック" charset="-128"/>
                <a:cs typeface="ＭＳ Ｐゴシック" charset="-128"/>
              </a:rPr>
              <a:t>These activities ensure the quality of the data before it is collected, entered, or analyzed,</a:t>
            </a:r>
            <a:r>
              <a:rPr lang="en-US" sz="1200" kern="1200" baseline="0" dirty="0" smtClean="0">
                <a:solidFill>
                  <a:schemeClr val="tx1"/>
                </a:solidFill>
                <a:effectLst/>
                <a:latin typeface="+mn-lt"/>
                <a:ea typeface="ＭＳ Ｐゴシック" charset="-128"/>
                <a:cs typeface="ＭＳ Ｐゴシック" charset="-128"/>
              </a:rPr>
              <a:t> and </a:t>
            </a:r>
            <a:r>
              <a:rPr lang="en-US" sz="1200" kern="1200" dirty="0" smtClean="0">
                <a:solidFill>
                  <a:schemeClr val="tx1"/>
                </a:solidFill>
                <a:effectLst/>
                <a:latin typeface="+mn-lt"/>
                <a:ea typeface="ＭＳ Ｐゴシック" charset="-128"/>
                <a:cs typeface="ＭＳ Ｐゴシック" charset="-128"/>
              </a:rPr>
              <a:t>monitoring and maintaining the quality of data throughout the study. </a:t>
            </a:r>
          </a:p>
          <a:p>
            <a:pPr eaLnBrk="1" hangingPunct="1">
              <a:spcBef>
                <a:spcPct val="0"/>
              </a:spcBef>
            </a:pP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6</a:t>
            </a:fld>
            <a:endParaRPr lang="en-US" smtClean="0">
              <a:latin typeface="Calibri"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ＭＳ Ｐゴシック" charset="-128"/>
                <a:cs typeface="ＭＳ Ｐゴシック" charset="-128"/>
              </a:rPr>
              <a:t>The remainder of the module will cover best practices for quality control and quality assurance for the different stages of a research project.  </a:t>
            </a:r>
          </a:p>
          <a:p>
            <a:r>
              <a:rPr lang="en-US" sz="1200" kern="1200" dirty="0" smtClean="0">
                <a:solidFill>
                  <a:schemeClr val="tx1"/>
                </a:solidFill>
                <a:effectLst/>
                <a:latin typeface="+mn-lt"/>
                <a:ea typeface="ＭＳ Ｐゴシック" charset="-128"/>
                <a:cs typeface="ＭＳ Ｐゴシック" charset="-128"/>
              </a:rPr>
              <a:t>First, before data collection, a researcher should think about defining and enforcing standards that will be used during the project.  Consider formats that will be used for the data tables or data entry forms. Also, if abbreviations or codes are used, they should be defined up front.  Measurement units should also be specified and relevant metadata should be identified before collection. </a:t>
            </a:r>
          </a:p>
          <a:p>
            <a:r>
              <a:rPr lang="en-US" sz="1200" kern="1200" dirty="0" smtClean="0">
                <a:solidFill>
                  <a:schemeClr val="tx1"/>
                </a:solidFill>
                <a:effectLst/>
                <a:latin typeface="+mn-lt"/>
                <a:ea typeface="ＭＳ Ｐゴシック" charset="-128"/>
                <a:cs typeface="ＭＳ Ｐゴシック" charset="-128"/>
              </a:rPr>
              <a:t>Second, you should assign responsibility for data quality before collection begins. Ideally, the person responsible for data quality assurance and data quality control is the person collecting the data, and is educated in quality control and assurance methods.</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7</a:t>
            </a:fld>
            <a:endParaRPr lang="en-US" smtClean="0">
              <a:latin typeface="Calibri"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Consider using techniques that</a:t>
            </a:r>
            <a:r>
              <a:rPr lang="en-US" baseline="0" dirty="0" smtClean="0">
                <a:ea typeface="ＭＳ Ｐゴシック" pitchFamily="34" charset="-128"/>
              </a:rPr>
              <a:t> help eliminate mistakes during data entry. Examples are using Double data entry, where non-digital data are keyed in by two people independently.  Differences in entries can then be detected via computer programs and examined further for mistakes.  Another way to reduce data entry error is to record yourself reading off the data, and then transcribe it from the recording.  You may also use a text-to-speech program reads the data to you while you type it into the computer.</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8</a:t>
            </a:fld>
            <a:endParaRPr lang="en-US" smtClean="0">
              <a:latin typeface="Calibri"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544213AF-26F6-41FA-8D85-E2C5388D6E58}" type="datetimeFigureOut">
              <a:rPr lang="en-US" smtClean="0"/>
              <a:pPr/>
              <a:t>11/14/12</a:t>
            </a:fld>
            <a:endParaRPr lang="en-US" dirty="0">
              <a:solidFill>
                <a:srgbClr val="FFFFFF"/>
              </a:solidFill>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13765032-ED65-49A5-B3F0-7986E6674E5D}" type="datetime1">
              <a:rPr lang="en-US" smtClean="0"/>
              <a:pPr>
                <a:defRPr/>
              </a:pPr>
              <a:t>11/14/12</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381F697F-DBC7-4F49-9ABB-ABDA29C4F2E1}"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40DA2899-F788-44D7-B852-4CE04C473A92}" type="datetime1">
              <a:rPr lang="en-US" smtClean="0"/>
              <a:pPr>
                <a:defRPr/>
              </a:pPr>
              <a:t>11/14/12</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87B1593D-C512-4FBB-9F1C-6C385E2E3552}"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Clr>
                <a:srgbClr val="177F8A"/>
              </a:buClr>
              <a:buSzPct val="90000"/>
              <a:buFont typeface="Arial" pitchFamily="34" charset="0"/>
              <a:buChar char="•"/>
              <a:defRPr sz="2400"/>
            </a:lvl1pPr>
            <a:lvl2pPr algn="l">
              <a:buClr>
                <a:srgbClr val="177F8A"/>
              </a:buClr>
              <a:buSzPct val="100000"/>
              <a:buFont typeface="Courier New" pitchFamily="49" charset="0"/>
              <a:buChar char="o"/>
              <a:defRPr sz="2000"/>
            </a:lvl2pPr>
            <a:lvl3pPr algn="l">
              <a:buClr>
                <a:srgbClr val="177F8A"/>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rgbClr val="177F8A"/>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100" y="6351588"/>
            <a:ext cx="3822700" cy="369887"/>
          </a:xfrm>
          <a:prstGeom prst="rect">
            <a:avLst/>
          </a:prstGeom>
          <a:noFill/>
          <a:ln>
            <a:noFill/>
          </a:ln>
          <a:extLst/>
        </p:spPr>
        <p:txBody>
          <a:bodyP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defRPr/>
            </a:pPr>
            <a:r>
              <a:rPr lang="en-US" dirty="0" smtClean="0">
                <a:solidFill>
                  <a:schemeClr val="bg1">
                    <a:lumMod val="65000"/>
                  </a:schemeClr>
                </a:solidFill>
                <a:latin typeface="Calibri" charset="0"/>
                <a:cs typeface="+mn-cs"/>
              </a:rPr>
              <a:t>Data Quality Control and Assurance</a:t>
            </a:r>
            <a:endParaRPr lang="en-US" dirty="0">
              <a:solidFill>
                <a:schemeClr val="bg1">
                  <a:lumMod val="65000"/>
                </a:schemeClr>
              </a:solidFill>
              <a:latin typeface="Calibri" charset="0"/>
              <a:cs typeface="+mn-cs"/>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544213AF-26F6-41FA-8D85-E2C5388D6E58}" type="datetimeFigureOut">
              <a:rPr lang="en-US" smtClean="0"/>
              <a:pPr/>
              <a:t>11/14/12</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CB9DC9EF-3C76-40B1-80BB-C16F094B3291}"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3A2C96C-1B58-4276-BEB7-28F6AF83148B}" type="datetime1">
              <a:rPr lang="en-US" smtClean="0"/>
              <a:pPr>
                <a:defRPr/>
              </a:pPr>
              <a:t>11/14/12</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CF65A82D-AA3B-4069-A685-06D45ACE8252}"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a:defRPr/>
            </a:pPr>
            <a:fld id="{77EB716A-31D4-4E54-837E-37B2E7582279}" type="datetime1">
              <a:rPr lang="en-US" smtClean="0"/>
              <a:pPr>
                <a:defRPr/>
              </a:pPr>
              <a:t>11/14/12</a:t>
            </a:fld>
            <a:endParaRPr lang="en-US"/>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a:defRPr/>
            </a:pPr>
            <a:fld id="{4EFE714A-4105-46BF-A26D-3BE602A35D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a:defRPr/>
            </a:pPr>
            <a:fld id="{4AA0BD95-F2CC-4400-8A72-8FE2E7A5EDA8}" type="datetime1">
              <a:rPr lang="en-US" smtClean="0"/>
              <a:pPr>
                <a:defRPr/>
              </a:pPr>
              <a:t>11/14/12</a:t>
            </a:fld>
            <a:endParaRPr lang="en-US"/>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a:defRPr/>
            </a:pPr>
            <a:fld id="{7DDD2A2A-C79A-4606-8595-98E45A84C665}"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a:defRPr/>
            </a:pPr>
            <a:fld id="{E49D7EBF-2999-4BAE-812C-B8393CB22D7C}" type="datetime1">
              <a:rPr lang="en-US" smtClean="0"/>
              <a:pPr>
                <a:defRPr/>
              </a:pPr>
              <a:t>11/14/12</a:t>
            </a:fld>
            <a:endParaRPr lang="en-US"/>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a:defRPr/>
            </a:pPr>
            <a:fld id="{EA4111CA-5727-4EF5-86F7-1ECF489221FA}" type="slidenum">
              <a:rPr lang="en-US" smtClean="0"/>
              <a:pPr>
                <a:defRPr/>
              </a:pPr>
              <a:t>‹#›</a:t>
            </a:fld>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03A7598-FD49-4FDB-BC6D-81E59DA42A8E}" type="datetime1">
              <a:rPr lang="en-US" smtClean="0"/>
              <a:pPr>
                <a:defRPr/>
              </a:pPr>
              <a:t>11/14/12</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596891B9-39AB-4C72-8F0B-CFFE38DF7E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a:defRPr/>
            </a:pPr>
            <a:fld id="{81C6A489-011B-4F10-A03F-77B1F2DCFD79}" type="datetime1">
              <a:rPr lang="en-US" smtClean="0"/>
              <a:pPr>
                <a:defRPr/>
              </a:pPr>
              <a:t>11/14/12</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CCA0A2C5-95DB-4765-A9D5-105B773BD9E1}"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spd="med">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ransition xmlns:p14="http://schemas.microsoft.com/office/powerpoint/2010/main" spd="med">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www.ecoinformatics.org/pubs" TargetMode="External"/><Relationship Id="rId4" Type="http://schemas.openxmlformats.org/officeDocument/2006/relationships/hyperlink" Target="http://www.gbif.org/communications/resources/print-and-online-resources/download-publications/bookelets/"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667775"/>
            <a:ext cx="9144000" cy="1183519"/>
          </a:xfrm>
        </p:spPr>
        <p:txBody>
          <a:bodyPr>
            <a:noAutofit/>
          </a:bodyPr>
          <a:lstStyle/>
          <a:p>
            <a:pPr eaLnBrk="1" fontAlgn="auto" hangingPunct="1">
              <a:spcAft>
                <a:spcPts val="0"/>
              </a:spcAft>
              <a:defRPr/>
            </a:pPr>
            <a:r>
              <a:rPr lang="en-US" sz="4900" dirty="0" smtClean="0">
                <a:solidFill>
                  <a:srgbClr val="227A8A"/>
                </a:solidFill>
              </a:rPr>
              <a:t>Tutorials on Data Management</a:t>
            </a:r>
            <a:endParaRPr lang="en-US" sz="4400" dirty="0" smtClean="0">
              <a:solidFill>
                <a:schemeClr val="accent1">
                  <a:lumMod val="75000"/>
                </a:schemeClr>
              </a:solidFill>
            </a:endParaRPr>
          </a:p>
        </p:txBody>
      </p:sp>
      <p:sp>
        <p:nvSpPr>
          <p:cNvPr id="3" name="Rectangle 2"/>
          <p:cNvSpPr/>
          <p:nvPr/>
        </p:nvSpPr>
        <p:spPr>
          <a:xfrm>
            <a:off x="0" y="1914907"/>
            <a:ext cx="9144000" cy="461665"/>
          </a:xfrm>
          <a:prstGeom prst="rect">
            <a:avLst/>
          </a:prstGeom>
        </p:spPr>
        <p:txBody>
          <a:bodyPr wrap="square">
            <a:spAutoFit/>
          </a:bodyPr>
          <a:lstStyle/>
          <a:p>
            <a:pPr algn="ctr"/>
            <a:r>
              <a:rPr lang="en-US" sz="2400" dirty="0" smtClean="0">
                <a:solidFill>
                  <a:schemeClr val="tx1">
                    <a:lumMod val="50000"/>
                    <a:lumOff val="50000"/>
                  </a:schemeClr>
                </a:solidFill>
                <a:latin typeface="+mn-lt"/>
              </a:rPr>
              <a:t>Lesson 5: Data Quality Control and Assurance</a:t>
            </a:r>
          </a:p>
        </p:txBody>
      </p:sp>
      <p:sp>
        <p:nvSpPr>
          <p:cNvPr id="7" name="TextBox 6"/>
          <p:cNvSpPr txBox="1"/>
          <p:nvPr/>
        </p:nvSpPr>
        <p:spPr>
          <a:xfrm rot="16200000">
            <a:off x="5020198" y="4412230"/>
            <a:ext cx="2412940" cy="230832"/>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a:solidFill>
                  <a:schemeClr val="bg1">
                    <a:lumMod val="75000"/>
                  </a:schemeClr>
                </a:solidFill>
              </a:rPr>
              <a:t> </a:t>
            </a:r>
            <a:r>
              <a:rPr lang="en-US" sz="900" dirty="0" err="1" smtClean="0">
                <a:solidFill>
                  <a:schemeClr val="bg1">
                    <a:lumMod val="75000"/>
                  </a:schemeClr>
                </a:solidFill>
              </a:rPr>
              <a:t>harusday</a:t>
            </a:r>
            <a:r>
              <a:rPr lang="en-US" sz="900" dirty="0" smtClean="0">
                <a:solidFill>
                  <a:schemeClr val="bg1">
                    <a:lumMod val="75000"/>
                  </a:schemeClr>
                </a:solidFill>
              </a:rPr>
              <a:t>  on Flickr</a:t>
            </a:r>
            <a:endParaRPr lang="en-US" sz="900" dirty="0">
              <a:solidFill>
                <a:schemeClr val="bg1">
                  <a:lumMod val="75000"/>
                </a:schemeClr>
              </a:solidFill>
            </a:endParaRPr>
          </a:p>
        </p:txBody>
      </p:sp>
      <p:pic>
        <p:nvPicPr>
          <p:cNvPr id="3077" name="Picture 5" descr="C:\Users\emcee\Desktop\harusd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692" y="3298159"/>
            <a:ext cx="3553915" cy="23669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farm4.staticflickr.com/3440/3866580875_a98f2dffd1_z.jpg?zz=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7137" y="2902905"/>
            <a:ext cx="4149725" cy="27621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6200000">
            <a:off x="5396136" y="4303405"/>
            <a:ext cx="2676102" cy="230833"/>
          </a:xfrm>
          <a:prstGeom prst="rect">
            <a:avLst/>
          </a:prstGeom>
          <a:noFill/>
        </p:spPr>
        <p:txBody>
          <a:bodyPr wrap="square" rtlCol="0">
            <a:spAutoFit/>
          </a:bodyPr>
          <a:lstStyle/>
          <a:p>
            <a:r>
              <a:rPr lang="en-US" sz="900" dirty="0" smtClean="0">
                <a:solidFill>
                  <a:schemeClr val="bg1">
                    <a:lumMod val="75000"/>
                  </a:schemeClr>
                </a:solidFill>
              </a:rPr>
              <a:t>CC image by Shane </a:t>
            </a:r>
            <a:r>
              <a:rPr lang="en-US" sz="900" dirty="0" err="1" smtClean="0">
                <a:solidFill>
                  <a:schemeClr val="bg1">
                    <a:lumMod val="75000"/>
                  </a:schemeClr>
                </a:solidFill>
              </a:rPr>
              <a:t>Melaugh</a:t>
            </a:r>
            <a:r>
              <a:rPr lang="en-US" sz="900" dirty="0" smtClean="0">
                <a:solidFill>
                  <a:schemeClr val="bg1">
                    <a:lumMod val="75000"/>
                  </a:schemeClr>
                </a:solidFill>
              </a:rPr>
              <a:t>  on Flickr</a:t>
            </a:r>
            <a:endParaRPr lang="en-US" sz="900" dirty="0">
              <a:solidFill>
                <a:schemeClr val="bg1">
                  <a:lumMod val="75000"/>
                </a:schemeClr>
              </a:solidFil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SzPct val="100000"/>
            </a:pPr>
            <a:r>
              <a:rPr lang="en-US" dirty="0" smtClean="0">
                <a:ea typeface="ＭＳ Ｐゴシック" pitchFamily="34" charset="-128"/>
              </a:rPr>
              <a:t>Design data storage well</a:t>
            </a:r>
          </a:p>
          <a:p>
            <a:pPr lvl="1"/>
            <a:r>
              <a:rPr lang="en-US" dirty="0" smtClean="0">
                <a:ea typeface="ＭＳ Ｐゴシック" pitchFamily="34" charset="-128"/>
              </a:rPr>
              <a:t>Minimize number of times items that must be entered repeatedly</a:t>
            </a:r>
          </a:p>
          <a:p>
            <a:pPr lvl="1"/>
            <a:r>
              <a:rPr lang="en-US" dirty="0" smtClean="0">
                <a:ea typeface="ＭＳ Ｐゴシック" pitchFamily="34" charset="-128"/>
              </a:rPr>
              <a:t>Use consistent terminology</a:t>
            </a:r>
          </a:p>
          <a:p>
            <a:pPr lvl="1"/>
            <a:r>
              <a:rPr lang="en-US" dirty="0" smtClean="0">
                <a:ea typeface="ＭＳ Ｐゴシック" pitchFamily="34" charset="-128"/>
              </a:rPr>
              <a:t>Atomize data: one cell per piece of information</a:t>
            </a:r>
          </a:p>
          <a:p>
            <a:pPr>
              <a:buSzPct val="100000"/>
            </a:pPr>
            <a:r>
              <a:rPr lang="en-US" dirty="0" smtClean="0">
                <a:ea typeface="ＭＳ Ｐゴシック" pitchFamily="34" charset="-128"/>
              </a:rPr>
              <a:t>Document changes to data</a:t>
            </a:r>
          </a:p>
          <a:p>
            <a:pPr lvl="1"/>
            <a:r>
              <a:rPr lang="en-US" dirty="0" smtClean="0">
                <a:ea typeface="ＭＳ Ｐゴシック" pitchFamily="34" charset="-128"/>
              </a:rPr>
              <a:t>Avoids duplicate error checking</a:t>
            </a:r>
          </a:p>
          <a:p>
            <a:pPr lvl="1"/>
            <a:r>
              <a:rPr lang="en-US" dirty="0" smtClean="0">
                <a:ea typeface="ＭＳ Ｐゴシック" pitchFamily="34" charset="-128"/>
              </a:rPr>
              <a:t>Allows undo if necessary</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QA/QC  During Data Entry</a:t>
            </a:r>
          </a:p>
        </p:txBody>
      </p:sp>
    </p:spTree>
    <p:extLst>
      <p:ext uri="{BB962C8B-B14F-4D97-AF65-F5344CB8AC3E}">
        <p14:creationId xmlns:p14="http://schemas.microsoft.com/office/powerpoint/2010/main" val="31986619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lvl="0"/>
            <a:r>
              <a:rPr lang="en-US" dirty="0" smtClean="0"/>
              <a:t>Make sure data line up in proper columns</a:t>
            </a:r>
          </a:p>
          <a:p>
            <a:pPr lvl="0"/>
            <a:r>
              <a:rPr lang="en-US" dirty="0" smtClean="0"/>
              <a:t>No missing, impossible, or anomalous values</a:t>
            </a:r>
          </a:p>
          <a:p>
            <a:r>
              <a:rPr lang="en-US" dirty="0" smtClean="0"/>
              <a:t>Perform statistical summaries</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QA/QC  After Data Entry</a:t>
            </a:r>
          </a:p>
        </p:txBody>
      </p:sp>
      <p:pic>
        <p:nvPicPr>
          <p:cNvPr id="2050" name="Picture 2" descr="http://farm6.staticflickr.com/5206/5249656144_32274bb89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8728" y="3048004"/>
            <a:ext cx="3615432" cy="24223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6200000">
            <a:off x="5209479" y="4111780"/>
            <a:ext cx="2676102" cy="230833"/>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chesapeakeclimate</a:t>
            </a:r>
            <a:r>
              <a:rPr lang="en-US" sz="900" dirty="0" smtClean="0">
                <a:solidFill>
                  <a:schemeClr val="bg1">
                    <a:lumMod val="75000"/>
                  </a:schemeClr>
                </a:solidFill>
              </a:rPr>
              <a:t>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ea typeface="ＭＳ Ｐゴシック" pitchFamily="34" charset="-128"/>
              </a:rPr>
              <a:t>Look for outliers</a:t>
            </a:r>
          </a:p>
          <a:p>
            <a:pPr lvl="1"/>
            <a:r>
              <a:rPr lang="en-US" dirty="0" smtClean="0">
                <a:ea typeface="ＭＳ Ｐゴシック" pitchFamily="34" charset="-128"/>
              </a:rPr>
              <a:t>Outliers are extreme values for a variable given the statistical model being used</a:t>
            </a:r>
          </a:p>
          <a:p>
            <a:pPr lvl="1"/>
            <a:r>
              <a:rPr lang="en-US" dirty="0" smtClean="0">
                <a:ea typeface="ＭＳ Ｐゴシック" pitchFamily="34" charset="-128"/>
              </a:rPr>
              <a:t>The goal is not to eliminate outliers but to identify potential data contamination</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QA/QC  After Data Entry</a:t>
            </a:r>
          </a:p>
        </p:txBody>
      </p:sp>
      <p:graphicFrame>
        <p:nvGraphicFramePr>
          <p:cNvPr id="4" name="Chart 3"/>
          <p:cNvGraphicFramePr/>
          <p:nvPr/>
        </p:nvGraphicFramePr>
        <p:xfrm>
          <a:off x="2070535" y="3105802"/>
          <a:ext cx="4550979" cy="2976148"/>
        </p:xfrm>
        <a:graphic>
          <a:graphicData uri="http://schemas.openxmlformats.org/drawingml/2006/chart">
            <c:chart xmlns:c="http://schemas.openxmlformats.org/drawingml/2006/chart" xmlns:r="http://schemas.openxmlformats.org/officeDocument/2006/relationships" r:id="rId3"/>
          </a:graphicData>
        </a:graphic>
      </p:graphicFrame>
      <p:sp>
        <p:nvSpPr>
          <p:cNvPr id="5" name="Down Arrow 4"/>
          <p:cNvSpPr/>
          <p:nvPr/>
        </p:nvSpPr>
        <p:spPr>
          <a:xfrm rot="4068989">
            <a:off x="4110909" y="2799150"/>
            <a:ext cx="517786" cy="1145959"/>
          </a:xfrm>
          <a:prstGeom prst="downArrow">
            <a:avLst/>
          </a:prstGeom>
          <a:solidFill>
            <a:srgbClr val="C00000"/>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t>Methods to look for outliers</a:t>
            </a:r>
          </a:p>
          <a:p>
            <a:pPr lvl="1">
              <a:buClr>
                <a:schemeClr val="accent1">
                  <a:lumMod val="75000"/>
                </a:schemeClr>
              </a:buClr>
            </a:pPr>
            <a:r>
              <a:rPr lang="en-US" dirty="0" smtClean="0"/>
              <a:t>Graphical </a:t>
            </a:r>
          </a:p>
          <a:p>
            <a:pPr lvl="2"/>
            <a:r>
              <a:rPr lang="en-US" dirty="0" smtClean="0"/>
              <a:t>Normal probability plots</a:t>
            </a:r>
          </a:p>
          <a:p>
            <a:pPr lvl="2"/>
            <a:r>
              <a:rPr lang="en-US" dirty="0" smtClean="0"/>
              <a:t>Regression</a:t>
            </a:r>
          </a:p>
          <a:p>
            <a:pPr lvl="2"/>
            <a:r>
              <a:rPr lang="en-US" dirty="0" smtClean="0"/>
              <a:t>Scatter plots</a:t>
            </a:r>
          </a:p>
          <a:p>
            <a:pPr lvl="1"/>
            <a:r>
              <a:rPr lang="en-US" dirty="0" smtClean="0"/>
              <a:t>Maps</a:t>
            </a:r>
          </a:p>
          <a:p>
            <a:pPr lvl="1"/>
            <a:r>
              <a:rPr lang="en-US" dirty="0" smtClean="0"/>
              <a:t>Subtract values from mean</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QA/QC  After Data Entry</a:t>
            </a:r>
          </a:p>
        </p:txBody>
      </p:sp>
      <p:pic>
        <p:nvPicPr>
          <p:cNvPr id="5" name="Picture 4" descr="18878.png"/>
          <p:cNvPicPr>
            <a:picLocks noChangeAspect="1"/>
          </p:cNvPicPr>
          <p:nvPr/>
        </p:nvPicPr>
        <p:blipFill>
          <a:blip r:embed="rId3"/>
          <a:stretch>
            <a:fillRect/>
          </a:stretch>
        </p:blipFill>
        <p:spPr>
          <a:xfrm>
            <a:off x="5335587" y="2315016"/>
            <a:ext cx="3351213" cy="2345444"/>
          </a:xfrm>
          <a:prstGeom prst="rect">
            <a:avLst/>
          </a:prstGeom>
          <a:ln w="19050" cmpd="sng">
            <a:solidFill>
              <a:schemeClr val="accent5"/>
            </a:solidFill>
          </a:ln>
        </p:spPr>
      </p:pic>
      <p:sp>
        <p:nvSpPr>
          <p:cNvPr id="6" name="Oval 5"/>
          <p:cNvSpPr>
            <a:spLocks noChangeArrowheads="1"/>
          </p:cNvSpPr>
          <p:nvPr/>
        </p:nvSpPr>
        <p:spPr bwMode="auto">
          <a:xfrm>
            <a:off x="6146800" y="3194050"/>
            <a:ext cx="141288" cy="141288"/>
          </a:xfrm>
          <a:prstGeom prst="ellipse">
            <a:avLst/>
          </a:prstGeom>
          <a:solidFill>
            <a:srgbClr val="4BACC6"/>
          </a:solidFill>
          <a:ln w="9525">
            <a:solidFill>
              <a:srgbClr val="4BACC6"/>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7" name="Oval 6"/>
          <p:cNvSpPr>
            <a:spLocks noChangeArrowheads="1"/>
          </p:cNvSpPr>
          <p:nvPr/>
        </p:nvSpPr>
        <p:spPr bwMode="auto">
          <a:xfrm>
            <a:off x="6005513" y="3052763"/>
            <a:ext cx="141287" cy="141287"/>
          </a:xfrm>
          <a:prstGeom prst="ellipse">
            <a:avLst/>
          </a:prstGeom>
          <a:solidFill>
            <a:srgbClr val="4BACC6"/>
          </a:solidFill>
          <a:ln w="9525">
            <a:solidFill>
              <a:srgbClr val="4BACC6"/>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8" name="Oval 7"/>
          <p:cNvSpPr>
            <a:spLocks noChangeArrowheads="1"/>
          </p:cNvSpPr>
          <p:nvPr/>
        </p:nvSpPr>
        <p:spPr bwMode="auto">
          <a:xfrm>
            <a:off x="6218238" y="3275013"/>
            <a:ext cx="141287" cy="142875"/>
          </a:xfrm>
          <a:prstGeom prst="ellipse">
            <a:avLst/>
          </a:prstGeom>
          <a:solidFill>
            <a:schemeClr val="accent1">
              <a:lumMod val="75000"/>
            </a:schemeClr>
          </a:solidFill>
          <a:ln w="9525">
            <a:solidFill>
              <a:srgbClr val="4BACC6"/>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9" name="Oval 8"/>
          <p:cNvSpPr>
            <a:spLocks noChangeArrowheads="1"/>
          </p:cNvSpPr>
          <p:nvPr/>
        </p:nvSpPr>
        <p:spPr bwMode="auto">
          <a:xfrm>
            <a:off x="6005513" y="2911475"/>
            <a:ext cx="141287" cy="141288"/>
          </a:xfrm>
          <a:prstGeom prst="ellipse">
            <a:avLst/>
          </a:prstGeom>
          <a:solidFill>
            <a:schemeClr val="accent1">
              <a:lumMod val="20000"/>
              <a:lumOff val="80000"/>
            </a:schemeClr>
          </a:solidFill>
          <a:ln w="9525">
            <a:solidFill>
              <a:srgbClr val="4BACC6"/>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0" name="Oval 9"/>
          <p:cNvSpPr>
            <a:spLocks noChangeArrowheads="1"/>
          </p:cNvSpPr>
          <p:nvPr/>
        </p:nvSpPr>
        <p:spPr bwMode="auto">
          <a:xfrm>
            <a:off x="6299200" y="3346450"/>
            <a:ext cx="141288" cy="141288"/>
          </a:xfrm>
          <a:prstGeom prst="ellipse">
            <a:avLst/>
          </a:prstGeom>
          <a:solidFill>
            <a:schemeClr val="accent5">
              <a:lumMod val="50000"/>
            </a:schemeClr>
          </a:solidFill>
          <a:ln w="9525">
            <a:solidFill>
              <a:srgbClr val="4BACC6"/>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1" name="Oval 10"/>
          <p:cNvSpPr>
            <a:spLocks noChangeArrowheads="1"/>
          </p:cNvSpPr>
          <p:nvPr/>
        </p:nvSpPr>
        <p:spPr bwMode="auto">
          <a:xfrm>
            <a:off x="6075363" y="3122613"/>
            <a:ext cx="142875" cy="142875"/>
          </a:xfrm>
          <a:prstGeom prst="ellipse">
            <a:avLst/>
          </a:prstGeom>
          <a:solidFill>
            <a:schemeClr val="accent1">
              <a:lumMod val="60000"/>
              <a:lumOff val="40000"/>
            </a:schemeClr>
          </a:solidFill>
          <a:ln w="9525">
            <a:solidFill>
              <a:srgbClr val="4BACC6"/>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sp>
        <p:nvSpPr>
          <p:cNvPr id="12" name="Oval 11"/>
          <p:cNvSpPr>
            <a:spLocks noChangeArrowheads="1"/>
          </p:cNvSpPr>
          <p:nvPr/>
        </p:nvSpPr>
        <p:spPr bwMode="auto">
          <a:xfrm>
            <a:off x="6613525" y="4084638"/>
            <a:ext cx="141288" cy="141287"/>
          </a:xfrm>
          <a:prstGeom prst="ellipse">
            <a:avLst/>
          </a:prstGeom>
          <a:solidFill>
            <a:schemeClr val="tx2">
              <a:lumMod val="50000"/>
            </a:schemeClr>
          </a:solidFill>
          <a:ln w="9525">
            <a:solidFill>
              <a:srgbClr val="4BACC6"/>
            </a:solidFill>
            <a:round/>
            <a:headEnd/>
            <a:tailEnd/>
          </a:ln>
          <a:effectLst>
            <a:outerShdw dist="23000" dir="5400000" rotWithShape="0">
              <a:srgbClr val="808080">
                <a:alpha val="34999"/>
              </a:srgbClr>
            </a:outerShdw>
          </a:effectLst>
        </p:spPr>
        <p:txBody>
          <a:bodyPr anchor="ctr"/>
          <a:lstStyle/>
          <a:p>
            <a:pPr algn="ctr">
              <a:defRPr/>
            </a:pPr>
            <a:endParaRPr lang="en-US">
              <a:solidFill>
                <a:schemeClr val="lt1"/>
              </a:solidFill>
              <a:latin typeface="+mn-lt"/>
              <a:ea typeface="+mn-ea"/>
            </a:endParaRPr>
          </a:p>
        </p:txBody>
      </p:sp>
      <p:cxnSp>
        <p:nvCxnSpPr>
          <p:cNvPr id="13" name="Straight Arrow Connector 12"/>
          <p:cNvCxnSpPr>
            <a:cxnSpLocks noChangeShapeType="1"/>
          </p:cNvCxnSpPr>
          <p:nvPr/>
        </p:nvCxnSpPr>
        <p:spPr bwMode="auto">
          <a:xfrm rot="10800000" flipV="1">
            <a:off x="6838950" y="3943350"/>
            <a:ext cx="762000" cy="173038"/>
          </a:xfrm>
          <a:prstGeom prst="straightConnector1">
            <a:avLst/>
          </a:prstGeom>
          <a:noFill/>
          <a:ln w="41275">
            <a:solidFill>
              <a:srgbClr val="800000"/>
            </a:solidFill>
            <a:round/>
            <a:headEnd/>
            <a:tailEnd type="arrow" w="med" len="med"/>
          </a:ln>
          <a:effectLst>
            <a:outerShdw dist="20000" dir="5400000" rotWithShape="0">
              <a:srgbClr val="808080">
                <a:alpha val="37999"/>
              </a:srgbClr>
            </a:outerShdw>
          </a:effectLst>
        </p:spPr>
      </p:cxn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t>Data contamination is data that results from a factor not examined by the study that results in altered data values</a:t>
            </a:r>
          </a:p>
          <a:p>
            <a:r>
              <a:rPr lang="en-US" dirty="0"/>
              <a:t>D</a:t>
            </a:r>
            <a:r>
              <a:rPr lang="en-US" dirty="0" smtClean="0"/>
              <a:t>ata error types: commission or omission</a:t>
            </a:r>
          </a:p>
          <a:p>
            <a:r>
              <a:rPr lang="en-US" dirty="0" smtClean="0"/>
              <a:t>Quality assurance and quality control are strategies for </a:t>
            </a:r>
          </a:p>
          <a:p>
            <a:pPr lvl="1"/>
            <a:r>
              <a:rPr lang="en-US" dirty="0" smtClean="0"/>
              <a:t>preventing errors from entering a dataset </a:t>
            </a:r>
          </a:p>
          <a:p>
            <a:pPr lvl="1"/>
            <a:r>
              <a:rPr lang="en-US" dirty="0" smtClean="0"/>
              <a:t>ensuring data quality for entered data</a:t>
            </a:r>
          </a:p>
          <a:p>
            <a:pPr lvl="1"/>
            <a:r>
              <a:rPr lang="en-US" dirty="0" smtClean="0"/>
              <a:t>monitoring, and maintaining data quality throughout the project </a:t>
            </a:r>
          </a:p>
          <a:p>
            <a:r>
              <a:rPr lang="en-US" dirty="0" smtClean="0"/>
              <a:t>Identify and enforce quality assurance and quality control measures throughout the Data Life Cycle</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Summary</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marL="566928" indent="-457200">
              <a:buClr>
                <a:schemeClr val="accent1">
                  <a:lumMod val="75000"/>
                </a:schemeClr>
              </a:buClr>
              <a:buSzPct val="100000"/>
              <a:buFont typeface="+mj-lt"/>
              <a:buAutoNum type="arabicPeriod"/>
            </a:pPr>
            <a:r>
              <a:rPr lang="en-US" sz="2000" dirty="0" smtClean="0">
                <a:ea typeface="ＭＳ Ｐゴシック" pitchFamily="34" charset="-128"/>
              </a:rPr>
              <a:t>D. Edwards, in </a:t>
            </a:r>
            <a:r>
              <a:rPr lang="en-US" sz="2000" i="1" dirty="0" smtClean="0">
                <a:ea typeface="ＭＳ Ｐゴシック" pitchFamily="34" charset="-128"/>
              </a:rPr>
              <a:t>Ecological Data: Design, Management and Processing, </a:t>
            </a:r>
            <a:r>
              <a:rPr lang="en-US" sz="2000" dirty="0" smtClean="0">
                <a:ea typeface="ＭＳ Ｐゴシック" pitchFamily="34" charset="-128"/>
              </a:rPr>
              <a:t>WK Michener and JW Brunt, Eds. (Blackwell, New York, 2000), pp. 70-91. Available at </a:t>
            </a:r>
            <a:r>
              <a:rPr lang="en-US" sz="2000" dirty="0" smtClean="0">
                <a:ea typeface="ＭＳ Ｐゴシック" pitchFamily="34" charset="-128"/>
                <a:hlinkClick r:id="rId3"/>
              </a:rPr>
              <a:t>www.ecoinformatics.org/pubs</a:t>
            </a:r>
            <a:endParaRPr lang="en-US" sz="2000" dirty="0" smtClean="0">
              <a:ea typeface="ＭＳ Ｐゴシック" pitchFamily="34" charset="-128"/>
            </a:endParaRPr>
          </a:p>
          <a:p>
            <a:pPr marL="566928" indent="-457200">
              <a:buClr>
                <a:schemeClr val="accent1">
                  <a:lumMod val="75000"/>
                </a:schemeClr>
              </a:buClr>
              <a:buSzPct val="100000"/>
              <a:buFont typeface="+mj-lt"/>
              <a:buAutoNum type="arabicPeriod"/>
            </a:pPr>
            <a:r>
              <a:rPr lang="en-US" sz="2000" dirty="0" smtClean="0">
                <a:ea typeface="ＭＳ Ｐゴシック" pitchFamily="34" charset="-128"/>
              </a:rPr>
              <a:t>R. B. Cook, R. J. Olson, P. </a:t>
            </a:r>
            <a:r>
              <a:rPr lang="en-US" sz="2000" dirty="0" err="1" smtClean="0">
                <a:ea typeface="ＭＳ Ｐゴシック" pitchFamily="34" charset="-128"/>
              </a:rPr>
              <a:t>Kanciruk</a:t>
            </a:r>
            <a:r>
              <a:rPr lang="en-US" sz="2000" dirty="0" smtClean="0">
                <a:ea typeface="ＭＳ Ｐゴシック" pitchFamily="34" charset="-128"/>
              </a:rPr>
              <a:t>, L. A. Hook, Best practices for preparing ecological data sets to share and archive. </a:t>
            </a:r>
            <a:r>
              <a:rPr lang="en-US" sz="2000" i="1" dirty="0" smtClean="0">
                <a:ea typeface="ＭＳ Ｐゴシック" pitchFamily="34" charset="-128"/>
              </a:rPr>
              <a:t>Bull. Ecol. Soc. Amer. </a:t>
            </a:r>
            <a:r>
              <a:rPr lang="en-US" sz="2000" b="1" dirty="0" smtClean="0">
                <a:ea typeface="ＭＳ Ｐゴシック" pitchFamily="34" charset="-128"/>
              </a:rPr>
              <a:t>82,</a:t>
            </a:r>
            <a:r>
              <a:rPr lang="en-US" sz="2000" dirty="0" smtClean="0">
                <a:ea typeface="ＭＳ Ｐゴシック" pitchFamily="34" charset="-128"/>
              </a:rPr>
              <a:t> 138-141 (2001).</a:t>
            </a:r>
          </a:p>
          <a:p>
            <a:pPr marL="566928" indent="-457200">
              <a:buClr>
                <a:schemeClr val="accent1">
                  <a:lumMod val="75000"/>
                </a:schemeClr>
              </a:buClr>
              <a:buSzPct val="100000"/>
              <a:buFont typeface="+mj-lt"/>
              <a:buAutoNum type="arabicPeriod"/>
            </a:pPr>
            <a:r>
              <a:rPr lang="en-US" sz="2000" dirty="0" smtClean="0">
                <a:ea typeface="ＭＳ Ｐゴシック" pitchFamily="34" charset="-128"/>
              </a:rPr>
              <a:t>A. D. Chapman, “Principles of Data Quality:. Report for the Global Biodiversity Information Facility” (Global Biodiversity Information Facility, Copenhagen, 2004). Available at </a:t>
            </a:r>
            <a:r>
              <a:rPr lang="en-US" sz="2000" dirty="0" smtClean="0">
                <a:ea typeface="ＭＳ Ｐゴシック" pitchFamily="34" charset="-128"/>
                <a:hlinkClick r:id="rId4"/>
              </a:rPr>
              <a:t>http://www.gbif.org/communications/resources/print-and-online-resources/download-publications/bookelets/</a:t>
            </a:r>
          </a:p>
          <a:p>
            <a:pPr>
              <a:buClr>
                <a:srgbClr val="177F8A"/>
              </a:buClr>
              <a:buSzPct val="100000"/>
            </a:pPr>
            <a:endParaRPr lang="en-US" sz="2000" dirty="0" smtClean="0">
              <a:ea typeface="ＭＳ Ｐゴシック" pitchFamily="34" charset="-128"/>
            </a:endParaRPr>
          </a:p>
          <a:p>
            <a:pPr>
              <a:buFont typeface="Arial" pitchFamily="34" charset="0"/>
              <a:buChar char="•"/>
            </a:pPr>
            <a:endParaRPr lang="en-US" sz="20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References</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457200" y="321734"/>
            <a:ext cx="8229600" cy="5685558"/>
          </a:xfrm>
        </p:spPr>
        <p:txBody>
          <a:bodyPr/>
          <a:lstStyle/>
          <a:p>
            <a:pPr marL="109728" indent="0">
              <a:buNone/>
            </a:pPr>
            <a:r>
              <a:rPr lang="en-US" dirty="0" smtClean="0"/>
              <a:t>The full slide deck may be downloaded from:</a:t>
            </a:r>
          </a:p>
          <a:p>
            <a:pPr marL="109728" indent="0">
              <a:buNone/>
            </a:pPr>
            <a:r>
              <a:rPr lang="en-US" dirty="0"/>
              <a:t>http://</a:t>
            </a:r>
            <a:r>
              <a:rPr lang="en-US" dirty="0" err="1"/>
              <a:t>www.dataone.org</a:t>
            </a:r>
            <a:r>
              <a:rPr lang="en-US" dirty="0"/>
              <a:t>/education-</a:t>
            </a:r>
            <a:r>
              <a:rPr lang="en-US" dirty="0" smtClean="0"/>
              <a:t>modules</a:t>
            </a:r>
          </a:p>
          <a:p>
            <a:pPr marL="109728" indent="0">
              <a:buNone/>
            </a:pPr>
            <a:endParaRPr lang="en-US" dirty="0"/>
          </a:p>
          <a:p>
            <a:pPr marL="109728" indent="0">
              <a:buNone/>
            </a:pPr>
            <a:r>
              <a:rPr lang="en-US" dirty="0" smtClean="0"/>
              <a:t>Suggested citation:</a:t>
            </a:r>
          </a:p>
          <a:p>
            <a:pPr marL="109728" indent="0">
              <a:buNone/>
            </a:pPr>
            <a:r>
              <a:rPr lang="en-US" dirty="0" err="1" smtClean="0"/>
              <a:t>DataONE</a:t>
            </a:r>
            <a:r>
              <a:rPr lang="en-US" dirty="0" smtClean="0"/>
              <a:t> Education Module:</a:t>
            </a:r>
            <a:r>
              <a:rPr lang="en-US" dirty="0"/>
              <a:t> </a:t>
            </a:r>
            <a:r>
              <a:rPr lang="en-US" dirty="0" smtClean="0"/>
              <a:t>Data </a:t>
            </a:r>
            <a:r>
              <a:rPr lang="en-US" dirty="0" smtClean="0"/>
              <a:t>Quality Control and Assurance. </a:t>
            </a:r>
            <a:r>
              <a:rPr lang="en-US" dirty="0" err="1"/>
              <a:t>DataONE</a:t>
            </a:r>
            <a:r>
              <a:rPr lang="en-US" dirty="0"/>
              <a:t>. Retrieved </a:t>
            </a:r>
            <a:r>
              <a:rPr lang="en-US" dirty="0" smtClean="0"/>
              <a:t>Nov12</a:t>
            </a:r>
            <a:r>
              <a:rPr lang="en-US" dirty="0"/>
              <a:t>, 2012. </a:t>
            </a:r>
            <a:r>
              <a:rPr lang="en-US" dirty="0" smtClean="0"/>
              <a:t>From http</a:t>
            </a:r>
            <a:r>
              <a:rPr lang="en-US" dirty="0"/>
              <a:t>://www.dataone.org/sites/all/documents</a:t>
            </a:r>
            <a:r>
              <a:rPr lang="en-US"/>
              <a:t>/</a:t>
            </a:r>
            <a:r>
              <a:rPr lang="en-US" smtClean="0"/>
              <a:t>L05_DataQualityControlAssurance.pptx </a:t>
            </a:r>
            <a:endParaRPr lang="en-US" dirty="0"/>
          </a:p>
          <a:p>
            <a:pPr marL="109728" indent="0">
              <a:buNone/>
            </a:pPr>
            <a:endParaRPr lang="en-US" dirty="0" smtClean="0"/>
          </a:p>
          <a:p>
            <a:pPr marL="109728" indent="0">
              <a:buNone/>
            </a:pPr>
            <a:r>
              <a:rPr lang="en-US" dirty="0" smtClean="0"/>
              <a:t>Copyright license information:</a:t>
            </a:r>
          </a:p>
          <a:p>
            <a:pPr marL="1651000" indent="0">
              <a:buNone/>
            </a:pPr>
            <a:r>
              <a:rPr lang="en-US" dirty="0" smtClean="0"/>
              <a:t>No rights reserved; you may enhance and reuse for your own purposes.  We do ask that you provide appropriate citation and attribution to </a:t>
            </a:r>
            <a:r>
              <a:rPr lang="en-US" dirty="0" err="1" smtClean="0"/>
              <a:t>DataONE</a:t>
            </a:r>
            <a:r>
              <a:rPr lang="en-US" dirty="0" smtClean="0"/>
              <a:t>.</a:t>
            </a:r>
          </a:p>
          <a:p>
            <a:pPr marL="109728" indent="0">
              <a:buNone/>
            </a:pPr>
            <a:endParaRPr lang="en-US" dirty="0" smtClean="0"/>
          </a:p>
          <a:p>
            <a:pPr marL="109728" indent="0">
              <a:buNone/>
            </a:pPr>
            <a:endParaRPr lang="en-US" dirty="0"/>
          </a:p>
        </p:txBody>
      </p:sp>
      <p:pic>
        <p:nvPicPr>
          <p:cNvPr id="14" name="Picture 13"/>
          <p:cNvPicPr/>
          <p:nvPr/>
        </p:nvPicPr>
        <p:blipFill rotWithShape="1">
          <a:blip r:embed="rId2">
            <a:extLst>
              <a:ext uri="{28A0092B-C50C-407E-A947-70E740481C1C}">
                <a14:useLocalDpi xmlns:a14="http://schemas.microsoft.com/office/drawing/2010/main" val="0"/>
              </a:ext>
            </a:extLst>
          </a:blip>
          <a:srcRect r="2894"/>
          <a:stretch/>
        </p:blipFill>
        <p:spPr bwMode="auto">
          <a:xfrm>
            <a:off x="660400" y="4521200"/>
            <a:ext cx="1320800" cy="457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9320761"/>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ea typeface="ＭＳ Ｐゴシック" pitchFamily="34" charset="-128"/>
              </a:rPr>
              <a:t>Definitions</a:t>
            </a:r>
            <a:endParaRPr lang="en-US" dirty="0">
              <a:ea typeface="ＭＳ Ｐゴシック" pitchFamily="34" charset="-128"/>
            </a:endParaRPr>
          </a:p>
          <a:p>
            <a:pPr lvl="1"/>
            <a:r>
              <a:rPr lang="en-US" dirty="0" smtClean="0">
                <a:ea typeface="ＭＳ Ｐゴシック" pitchFamily="34" charset="-128"/>
              </a:rPr>
              <a:t>Quality assurance and Quality control</a:t>
            </a:r>
          </a:p>
          <a:p>
            <a:pPr lvl="1"/>
            <a:r>
              <a:rPr lang="en-US" dirty="0" smtClean="0">
                <a:ea typeface="ＭＳ Ｐゴシック" pitchFamily="34" charset="-128"/>
              </a:rPr>
              <a:t>Data contamination</a:t>
            </a:r>
          </a:p>
          <a:p>
            <a:pPr lvl="1"/>
            <a:r>
              <a:rPr lang="en-US" dirty="0" smtClean="0">
                <a:ea typeface="ＭＳ Ｐゴシック" pitchFamily="34" charset="-128"/>
              </a:rPr>
              <a:t>Types of errors</a:t>
            </a:r>
          </a:p>
          <a:p>
            <a:pPr lvl="1">
              <a:buClr>
                <a:srgbClr val="177F8A"/>
              </a:buClr>
              <a:buFont typeface="Courier New" pitchFamily="49" charset="0"/>
              <a:buChar char="o"/>
            </a:pPr>
            <a:endParaRPr lang="en-US" dirty="0" smtClean="0">
              <a:ea typeface="ＭＳ Ｐゴシック" pitchFamily="34" charset="-128"/>
            </a:endParaRPr>
          </a:p>
          <a:p>
            <a:pPr>
              <a:buClr>
                <a:srgbClr val="177F8A"/>
              </a:buClr>
              <a:buSzPct val="100000"/>
            </a:pPr>
            <a:r>
              <a:rPr lang="en-US" dirty="0" smtClean="0">
                <a:ea typeface="ＭＳ Ｐゴシック" pitchFamily="34" charset="-128"/>
              </a:rPr>
              <a:t>QA/QC best practices</a:t>
            </a:r>
          </a:p>
          <a:p>
            <a:pPr lvl="1">
              <a:buClr>
                <a:srgbClr val="177F8A"/>
              </a:buClr>
              <a:buFont typeface="Courier New" pitchFamily="49" charset="0"/>
              <a:buChar char="o"/>
            </a:pPr>
            <a:r>
              <a:rPr lang="en-US" dirty="0" smtClean="0">
                <a:ea typeface="ＭＳ Ｐゴシック" pitchFamily="34" charset="-128"/>
              </a:rPr>
              <a:t>Before data collection</a:t>
            </a:r>
          </a:p>
          <a:p>
            <a:pPr lvl="1">
              <a:buClr>
                <a:srgbClr val="177F8A"/>
              </a:buClr>
              <a:buFont typeface="Courier New" pitchFamily="49" charset="0"/>
              <a:buChar char="o"/>
            </a:pPr>
            <a:r>
              <a:rPr lang="en-US" dirty="0" smtClean="0">
                <a:ea typeface="ＭＳ Ｐゴシック" pitchFamily="34" charset="-128"/>
              </a:rPr>
              <a:t>During data collection/entry</a:t>
            </a:r>
          </a:p>
          <a:p>
            <a:pPr lvl="1">
              <a:buClr>
                <a:srgbClr val="177F8A"/>
              </a:buClr>
              <a:buFont typeface="Courier New" pitchFamily="49" charset="0"/>
              <a:buChar char="o"/>
            </a:pPr>
            <a:r>
              <a:rPr lang="en-US" dirty="0" smtClean="0">
                <a:ea typeface="ＭＳ Ｐゴシック" pitchFamily="34" charset="-128"/>
              </a:rPr>
              <a:t>After data collection/entry</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Lesson Topics</a:t>
            </a:r>
          </a:p>
        </p:txBody>
      </p:sp>
      <p:pic>
        <p:nvPicPr>
          <p:cNvPr id="4" name="Picture 2" descr="http://farm3.staticflickr.com/2659/4109501032_f394283ea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902" y="2829836"/>
            <a:ext cx="3184635" cy="2210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6895352" y="3680340"/>
            <a:ext cx="2676102" cy="230833"/>
          </a:xfrm>
          <a:prstGeom prst="rect">
            <a:avLst/>
          </a:prstGeom>
          <a:noFill/>
        </p:spPr>
        <p:txBody>
          <a:bodyPr wrap="square" rtlCol="0">
            <a:spAutoFit/>
          </a:bodyPr>
          <a:lstStyle/>
          <a:p>
            <a:r>
              <a:rPr lang="en-US" sz="900" dirty="0" smtClean="0">
                <a:solidFill>
                  <a:schemeClr val="bg1">
                    <a:lumMod val="75000"/>
                  </a:schemeClr>
                </a:solidFill>
              </a:rPr>
              <a:t>CC image by cobalt123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pPr>
            <a:r>
              <a:rPr lang="en-US" dirty="0" smtClean="0">
                <a:ea typeface="ＭＳ Ｐゴシック" pitchFamily="34" charset="-128"/>
              </a:rPr>
              <a:t>After completing this lesson, the participant will be able to: </a:t>
            </a:r>
          </a:p>
          <a:p>
            <a:pPr lvl="1">
              <a:buClr>
                <a:srgbClr val="177F8A"/>
              </a:buClr>
              <a:buFont typeface="Courier New" pitchFamily="49" charset="0"/>
              <a:buChar char="o"/>
            </a:pPr>
            <a:r>
              <a:rPr lang="en-US" dirty="0" smtClean="0">
                <a:ea typeface="ＭＳ Ｐゴシック" pitchFamily="34" charset="-128"/>
              </a:rPr>
              <a:t>Define data quality control and data quality assurance</a:t>
            </a:r>
          </a:p>
          <a:p>
            <a:pPr lvl="1">
              <a:buClr>
                <a:srgbClr val="177F8A"/>
              </a:buClr>
              <a:buFont typeface="Courier New" pitchFamily="49" charset="0"/>
              <a:buChar char="o"/>
            </a:pPr>
            <a:r>
              <a:rPr lang="en-US" dirty="0" smtClean="0">
                <a:ea typeface="ＭＳ Ｐゴシック" pitchFamily="34" charset="-128"/>
              </a:rPr>
              <a:t>Perform quality control and assurance on their data at all stages of the research cycle</a:t>
            </a:r>
          </a:p>
          <a:p>
            <a:pPr>
              <a:buClr>
                <a:srgbClr val="177F8A"/>
              </a:buClr>
              <a:buSzPct val="100000"/>
            </a:pPr>
            <a:endParaRPr lang="en-US" dirty="0" smtClean="0">
              <a:ea typeface="ＭＳ Ｐゴシック" pitchFamily="34" charset="-128"/>
            </a:endParaRP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Learning Objectives</a:t>
            </a:r>
          </a:p>
        </p:txBody>
      </p:sp>
      <p:pic>
        <p:nvPicPr>
          <p:cNvPr id="1026" name="Picture 2" descr="http://farm3.staticflickr.com/2291/1651275855_880f005e7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1784" y="3529244"/>
            <a:ext cx="3064066" cy="22980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6200000">
            <a:off x="4898950" y="4454488"/>
            <a:ext cx="2676102" cy="230833"/>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a:solidFill>
                  <a:schemeClr val="bg1">
                    <a:lumMod val="75000"/>
                  </a:schemeClr>
                </a:solidFill>
              </a:rPr>
              <a:t> </a:t>
            </a:r>
            <a:r>
              <a:rPr lang="en-US" sz="900" dirty="0" smtClean="0">
                <a:solidFill>
                  <a:schemeClr val="bg1">
                    <a:lumMod val="75000"/>
                  </a:schemeClr>
                </a:solidFill>
              </a:rPr>
              <a:t>0xFCAF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The Data Life Cycle</a:t>
            </a:r>
          </a:p>
        </p:txBody>
      </p:sp>
      <p:graphicFrame>
        <p:nvGraphicFramePr>
          <p:cNvPr id="4" name="Content Placeholder 8"/>
          <p:cNvGraphicFramePr>
            <a:graphicFrameLocks noChangeAspect="1"/>
          </p:cNvGraphicFramePr>
          <p:nvPr>
            <p:extLst>
              <p:ext uri="{D42A27DB-BD31-4B8C-83A1-F6EECF244321}">
                <p14:modId xmlns:p14="http://schemas.microsoft.com/office/powerpoint/2010/main" val="1287773038"/>
              </p:ext>
            </p:extLst>
          </p:nvPr>
        </p:nvGraphicFramePr>
        <p:xfrm>
          <a:off x="1018795" y="1227132"/>
          <a:ext cx="6877923" cy="5141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Notched Right Arrow 5"/>
          <p:cNvSpPr/>
          <p:nvPr/>
        </p:nvSpPr>
        <p:spPr>
          <a:xfrm>
            <a:off x="4733461" y="3399721"/>
            <a:ext cx="988983" cy="817563"/>
          </a:xfrm>
          <a:prstGeom prst="notchedRightArrow">
            <a:avLst/>
          </a:prstGeom>
          <a:solidFill>
            <a:schemeClr val="accent1"/>
          </a:solidFill>
          <a:ln w="31750">
            <a:solidFill>
              <a:srgbClr val="177F8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accent1"/>
              </a:solidFill>
            </a:endParaRPr>
          </a:p>
        </p:txBody>
      </p:sp>
      <p:sp>
        <p:nvSpPr>
          <p:cNvPr id="7" name="Notched Right Arrow 6"/>
          <p:cNvSpPr/>
          <p:nvPr/>
        </p:nvSpPr>
        <p:spPr>
          <a:xfrm rot="18979980">
            <a:off x="4419338" y="2511593"/>
            <a:ext cx="988983" cy="817563"/>
          </a:xfrm>
          <a:prstGeom prst="notchedRightArrow">
            <a:avLst/>
          </a:prstGeom>
          <a:solidFill>
            <a:schemeClr val="accent1"/>
          </a:solidFill>
          <a:ln w="31750">
            <a:solidFill>
              <a:srgbClr val="177F8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accent1"/>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r>
              <a:rPr lang="en-US" sz="2400" b="1" dirty="0" smtClean="0">
                <a:ea typeface="ＭＳ Ｐゴシック" pitchFamily="34" charset="-128"/>
              </a:rPr>
              <a:t>Data Contamination</a:t>
            </a:r>
          </a:p>
          <a:p>
            <a:pPr>
              <a:buSzPct val="100000"/>
            </a:pPr>
            <a:r>
              <a:rPr lang="en-US" dirty="0" smtClean="0">
                <a:ea typeface="ＭＳ Ｐゴシック" pitchFamily="34" charset="-128"/>
              </a:rPr>
              <a:t>Process or phenomenon, other than the one of interest, that affects the variable value </a:t>
            </a:r>
          </a:p>
          <a:p>
            <a:pPr>
              <a:buSzPct val="100000"/>
            </a:pPr>
            <a:r>
              <a:rPr lang="en-US" dirty="0" smtClean="0">
                <a:ea typeface="ＭＳ Ｐゴシック" pitchFamily="34" charset="-128"/>
              </a:rPr>
              <a:t>Erroneous values</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Definitions</a:t>
            </a:r>
          </a:p>
        </p:txBody>
      </p:sp>
      <p:pic>
        <p:nvPicPr>
          <p:cNvPr id="1026" name="Picture 2" descr="C:\Users\Quercus2\Desktop\6548458203_37c257dc46_m.jpg"/>
          <p:cNvPicPr>
            <a:picLocks noChangeAspect="1" noChangeArrowheads="1"/>
          </p:cNvPicPr>
          <p:nvPr/>
        </p:nvPicPr>
        <p:blipFill>
          <a:blip r:embed="rId3"/>
          <a:srcRect/>
          <a:stretch>
            <a:fillRect/>
          </a:stretch>
        </p:blipFill>
        <p:spPr bwMode="auto">
          <a:xfrm>
            <a:off x="3032945" y="3058510"/>
            <a:ext cx="3394331" cy="2545748"/>
          </a:xfrm>
          <a:prstGeom prst="rect">
            <a:avLst/>
          </a:prstGeom>
          <a:noFill/>
        </p:spPr>
      </p:pic>
      <p:sp>
        <p:nvSpPr>
          <p:cNvPr id="6" name="TextBox 5"/>
          <p:cNvSpPr txBox="1"/>
          <p:nvPr/>
        </p:nvSpPr>
        <p:spPr>
          <a:xfrm rot="16200000">
            <a:off x="5168006" y="4233953"/>
            <a:ext cx="2676102" cy="230833"/>
          </a:xfrm>
          <a:prstGeom prst="rect">
            <a:avLst/>
          </a:prstGeom>
          <a:noFill/>
        </p:spPr>
        <p:txBody>
          <a:bodyPr wrap="square" rtlCol="0">
            <a:spAutoFit/>
          </a:bodyPr>
          <a:lstStyle/>
          <a:p>
            <a:r>
              <a:rPr lang="en-US" sz="900" dirty="0" smtClean="0">
                <a:solidFill>
                  <a:schemeClr val="bg1">
                    <a:lumMod val="75000"/>
                  </a:schemeClr>
                </a:solidFill>
              </a:rPr>
              <a:t>CC image by Michael </a:t>
            </a:r>
            <a:r>
              <a:rPr lang="en-US" sz="900" dirty="0" err="1" smtClean="0">
                <a:solidFill>
                  <a:schemeClr val="bg1">
                    <a:lumMod val="75000"/>
                  </a:schemeClr>
                </a:solidFill>
              </a:rPr>
              <a:t>Coghlan</a:t>
            </a:r>
            <a:r>
              <a:rPr lang="en-US" sz="900" dirty="0" smtClean="0">
                <a:solidFill>
                  <a:schemeClr val="bg1">
                    <a:lumMod val="75000"/>
                  </a:schemeClr>
                </a:solidFill>
              </a:rPr>
              <a:t> on </a:t>
            </a:r>
            <a:r>
              <a:rPr lang="en-US" sz="900" dirty="0" err="1" smtClean="0">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SzPct val="100000"/>
            </a:pPr>
            <a:r>
              <a:rPr lang="en-US" dirty="0" smtClean="0">
                <a:ea typeface="ＭＳ Ｐゴシック" pitchFamily="34" charset="-128"/>
              </a:rPr>
              <a:t>Errors of </a:t>
            </a:r>
            <a:r>
              <a:rPr lang="en-US" b="1" dirty="0" smtClean="0">
                <a:ea typeface="ＭＳ Ｐゴシック" pitchFamily="34" charset="-128"/>
              </a:rPr>
              <a:t>Commission</a:t>
            </a:r>
          </a:p>
          <a:p>
            <a:pPr lvl="1">
              <a:buFont typeface="Courier New" pitchFamily="49" charset="0"/>
              <a:buChar char="o"/>
            </a:pPr>
            <a:r>
              <a:rPr lang="en-US" dirty="0" smtClean="0">
                <a:ea typeface="ＭＳ Ｐゴシック" pitchFamily="34" charset="-128"/>
              </a:rPr>
              <a:t>Incorrect or inaccurate data entered</a:t>
            </a:r>
          </a:p>
          <a:p>
            <a:pPr lvl="1">
              <a:buFont typeface="Courier New" pitchFamily="49" charset="0"/>
              <a:buChar char="o"/>
            </a:pPr>
            <a:r>
              <a:rPr lang="en-US" dirty="0" smtClean="0">
                <a:ea typeface="ＭＳ Ｐゴシック" pitchFamily="34" charset="-128"/>
              </a:rPr>
              <a:t>Examples: malfunctioning instrument, mistyped data</a:t>
            </a:r>
          </a:p>
          <a:p>
            <a:pPr>
              <a:buSzPct val="100000"/>
            </a:pPr>
            <a:r>
              <a:rPr lang="en-US" dirty="0" smtClean="0">
                <a:ea typeface="ＭＳ Ｐゴシック" pitchFamily="34" charset="-128"/>
              </a:rPr>
              <a:t>Errors of </a:t>
            </a:r>
            <a:r>
              <a:rPr lang="en-US" b="1" dirty="0" smtClean="0">
                <a:ea typeface="ＭＳ Ｐゴシック" pitchFamily="34" charset="-128"/>
              </a:rPr>
              <a:t>Omission</a:t>
            </a:r>
          </a:p>
          <a:p>
            <a:pPr lvl="1">
              <a:buFont typeface="Courier New" pitchFamily="49" charset="0"/>
              <a:buChar char="o"/>
            </a:pPr>
            <a:r>
              <a:rPr lang="en-US" dirty="0" smtClean="0">
                <a:ea typeface="ＭＳ Ｐゴシック" pitchFamily="34" charset="-128"/>
              </a:rPr>
              <a:t>Data or metadata not recorded</a:t>
            </a:r>
          </a:p>
          <a:p>
            <a:pPr lvl="1">
              <a:buFont typeface="Courier New" pitchFamily="49" charset="0"/>
              <a:buChar char="o"/>
            </a:pPr>
            <a:r>
              <a:rPr lang="en-US" dirty="0" smtClean="0">
                <a:ea typeface="ＭＳ Ｐゴシック" pitchFamily="34" charset="-128"/>
              </a:rPr>
              <a:t>Examples: inadequate documentation, human error, anomalies in the field</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Definitions: Types of Errors</a:t>
            </a:r>
          </a:p>
        </p:txBody>
      </p:sp>
      <p:pic>
        <p:nvPicPr>
          <p:cNvPr id="2050" name="Picture 2" descr="http://farm4.staticflickr.com/3172/3016498475_e9782b93f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49" y="4147604"/>
            <a:ext cx="2974975" cy="19753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4905116" y="4757103"/>
            <a:ext cx="2676102" cy="230833"/>
          </a:xfrm>
          <a:prstGeom prst="rect">
            <a:avLst/>
          </a:prstGeom>
          <a:noFill/>
        </p:spPr>
        <p:txBody>
          <a:bodyPr wrap="square" rtlCol="0">
            <a:spAutoFit/>
          </a:bodyPr>
          <a:lstStyle/>
          <a:p>
            <a:r>
              <a:rPr lang="en-US" sz="900" dirty="0" smtClean="0">
                <a:solidFill>
                  <a:schemeClr val="bg1">
                    <a:lumMod val="75000"/>
                  </a:schemeClr>
                </a:solidFill>
              </a:rPr>
              <a:t>CC image by Nick J Webb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SzPct val="100000"/>
            </a:pPr>
            <a:r>
              <a:rPr lang="en-US" dirty="0" smtClean="0">
                <a:ea typeface="ＭＳ Ｐゴシック" pitchFamily="34" charset="-128"/>
              </a:rPr>
              <a:t>Strategies for preventing errors from entering a dataset</a:t>
            </a:r>
          </a:p>
          <a:p>
            <a:pPr>
              <a:buSzPct val="100000"/>
            </a:pPr>
            <a:r>
              <a:rPr lang="en-US" dirty="0" smtClean="0">
                <a:ea typeface="ＭＳ Ｐゴシック" pitchFamily="34" charset="-128"/>
              </a:rPr>
              <a:t>Activities to ensure quality of data before collection</a:t>
            </a:r>
          </a:p>
          <a:p>
            <a:pPr>
              <a:buSzPct val="100000"/>
            </a:pPr>
            <a:r>
              <a:rPr lang="en-US" dirty="0" smtClean="0">
                <a:ea typeface="ＭＳ Ｐゴシック" pitchFamily="34" charset="-128"/>
              </a:rPr>
              <a:t>Activities that involve monitoring and maintaining the quality of data during the study</a:t>
            </a: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Defining QA/QC</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SzPct val="100000"/>
            </a:pPr>
            <a:r>
              <a:rPr lang="en-US" dirty="0" smtClean="0">
                <a:ea typeface="ＭＳ Ｐゴシック" pitchFamily="34" charset="-128"/>
              </a:rPr>
              <a:t>Define &amp; enforce standards</a:t>
            </a:r>
          </a:p>
          <a:p>
            <a:pPr lvl="1"/>
            <a:r>
              <a:rPr lang="en-US" dirty="0" smtClean="0">
                <a:ea typeface="ＭＳ Ｐゴシック" pitchFamily="34" charset="-128"/>
              </a:rPr>
              <a:t>Formats</a:t>
            </a:r>
          </a:p>
          <a:p>
            <a:pPr lvl="1"/>
            <a:r>
              <a:rPr lang="en-US" dirty="0" smtClean="0">
                <a:ea typeface="ＭＳ Ｐゴシック" pitchFamily="34" charset="-128"/>
              </a:rPr>
              <a:t>Codes</a:t>
            </a:r>
          </a:p>
          <a:p>
            <a:pPr lvl="1"/>
            <a:r>
              <a:rPr lang="en-US" dirty="0" smtClean="0">
                <a:ea typeface="ＭＳ Ｐゴシック" pitchFamily="34" charset="-128"/>
              </a:rPr>
              <a:t>Measurement units</a:t>
            </a:r>
          </a:p>
          <a:p>
            <a:pPr lvl="1"/>
            <a:r>
              <a:rPr lang="en-US" dirty="0" smtClean="0">
                <a:ea typeface="ＭＳ Ｐゴシック" pitchFamily="34" charset="-128"/>
              </a:rPr>
              <a:t>Metadata</a:t>
            </a:r>
          </a:p>
          <a:p>
            <a:pPr>
              <a:buSzPct val="100000"/>
            </a:pPr>
            <a:r>
              <a:rPr lang="en-US" dirty="0" smtClean="0">
                <a:ea typeface="ＭＳ Ｐゴシック" pitchFamily="34" charset="-128"/>
              </a:rPr>
              <a:t>Assign responsibility for data quality</a:t>
            </a:r>
          </a:p>
          <a:p>
            <a:pPr lvl="1"/>
            <a:r>
              <a:rPr lang="en-US" dirty="0" smtClean="0">
                <a:ea typeface="ＭＳ Ｐゴシック" pitchFamily="34" charset="-128"/>
              </a:rPr>
              <a:t>Be sure assigned person is educated in QA/QC</a:t>
            </a:r>
            <a:endParaRPr lang="en-US" sz="20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QA/QC Before Collection</a:t>
            </a: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SzPct val="100000"/>
            </a:pPr>
            <a:r>
              <a:rPr lang="en-US" dirty="0" smtClean="0">
                <a:ea typeface="ＭＳ Ｐゴシック" pitchFamily="34" charset="-128"/>
              </a:rPr>
              <a:t>Double entry</a:t>
            </a:r>
          </a:p>
          <a:p>
            <a:pPr lvl="1"/>
            <a:r>
              <a:rPr lang="en-US" dirty="0" smtClean="0">
                <a:ea typeface="ＭＳ Ｐゴシック" pitchFamily="34" charset="-128"/>
              </a:rPr>
              <a:t>Data keyed in by two independent people</a:t>
            </a:r>
          </a:p>
          <a:p>
            <a:pPr lvl="1"/>
            <a:r>
              <a:rPr lang="en-US" dirty="0" smtClean="0">
                <a:ea typeface="ＭＳ Ｐゴシック" pitchFamily="34" charset="-128"/>
              </a:rPr>
              <a:t>Check for agreement with computer verification </a:t>
            </a:r>
          </a:p>
          <a:p>
            <a:pPr>
              <a:buSzPct val="100000"/>
            </a:pPr>
            <a:r>
              <a:rPr lang="en-US" dirty="0" smtClean="0">
                <a:ea typeface="ＭＳ Ｐゴシック" pitchFamily="34" charset="-128"/>
              </a:rPr>
              <a:t>Record a reading of the data and transcribe from the recording</a:t>
            </a:r>
          </a:p>
          <a:p>
            <a:pPr>
              <a:buSzPct val="100000"/>
            </a:pPr>
            <a:r>
              <a:rPr lang="en-US" dirty="0" smtClean="0">
                <a:ea typeface="ＭＳ Ｐゴシック" pitchFamily="34" charset="-128"/>
              </a:rPr>
              <a:t>Use text-to-speech program to read data back</a:t>
            </a: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QA/QC  During Data Entry</a:t>
            </a:r>
          </a:p>
        </p:txBody>
      </p:sp>
      <p:pic>
        <p:nvPicPr>
          <p:cNvPr id="4" name="Picture 2" descr="http://farm7.staticflickr.com/6066/6106426626_847d4219a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4724" y="3892549"/>
            <a:ext cx="2136775" cy="2136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4395058" y="4652749"/>
            <a:ext cx="2676102" cy="230833"/>
          </a:xfrm>
          <a:prstGeom prst="rect">
            <a:avLst/>
          </a:prstGeom>
          <a:noFill/>
        </p:spPr>
        <p:txBody>
          <a:bodyPr wrap="square" rtlCol="0">
            <a:spAutoFit/>
          </a:bodyPr>
          <a:lstStyle/>
          <a:p>
            <a:r>
              <a:rPr lang="en-US" sz="900" dirty="0" smtClean="0">
                <a:solidFill>
                  <a:schemeClr val="bg1">
                    <a:lumMod val="75000"/>
                  </a:schemeClr>
                </a:solidFill>
              </a:rPr>
              <a:t>CC image by </a:t>
            </a:r>
            <a:r>
              <a:rPr lang="en-US" sz="900" dirty="0" err="1" smtClean="0">
                <a:solidFill>
                  <a:schemeClr val="bg1">
                    <a:lumMod val="75000"/>
                  </a:schemeClr>
                </a:solidFill>
              </a:rPr>
              <a:t>weskriesel</a:t>
            </a:r>
            <a:r>
              <a:rPr lang="en-US" sz="900" dirty="0" smtClean="0">
                <a:solidFill>
                  <a:schemeClr val="bg1">
                    <a:lumMod val="75000"/>
                  </a:schemeClr>
                </a:solidFill>
              </a:rPr>
              <a:t> on Flickr</a:t>
            </a:r>
            <a:endParaRPr lang="en-US" sz="900" dirty="0">
              <a:solidFill>
                <a:schemeClr val="bg1">
                  <a:lumMod val="75000"/>
                </a:schemeClr>
              </a:solidFill>
            </a:endParaRPr>
          </a:p>
        </p:txBody>
      </p:sp>
    </p:spTree>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Concourse</Template>
  <TotalTime>5731</TotalTime>
  <Words>1916</Words>
  <Application>Microsoft Macintosh PowerPoint</Application>
  <PresentationFormat>On-screen Show (4:3)</PresentationFormat>
  <Paragraphs>154</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Tutorials on Data Management</vt:lpstr>
      <vt:lpstr>Lesson Topics</vt:lpstr>
      <vt:lpstr>Learning Objectives</vt:lpstr>
      <vt:lpstr>The Data Life Cycle</vt:lpstr>
      <vt:lpstr>Definitions</vt:lpstr>
      <vt:lpstr>Definitions: Types of Errors</vt:lpstr>
      <vt:lpstr>Defining QA/QC</vt:lpstr>
      <vt:lpstr>QA/QC Before Collection</vt:lpstr>
      <vt:lpstr>QA/QC  During Data Entry</vt:lpstr>
      <vt:lpstr>QA/QC  During Data Entry</vt:lpstr>
      <vt:lpstr>QA/QC  After Data Entry</vt:lpstr>
      <vt:lpstr>QA/QC  After Data Entry</vt:lpstr>
      <vt:lpstr>QA/QC  After Data Entry</vt:lpstr>
      <vt:lpstr>Summary</vt:lpstr>
      <vt:lpstr>References</vt:lpstr>
      <vt:lpstr>PowerPoint Presentation</vt:lpstr>
    </vt:vector>
  </TitlesOfParts>
  <Company>USGS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Vivian Hutchison</dc:creator>
  <cp:lastModifiedBy>Amber Budden</cp:lastModifiedBy>
  <cp:revision>245</cp:revision>
  <cp:lastPrinted>2011-04-05T19:41:19Z</cp:lastPrinted>
  <dcterms:created xsi:type="dcterms:W3CDTF">2010-11-10T00:46:12Z</dcterms:created>
  <dcterms:modified xsi:type="dcterms:W3CDTF">2012-11-14T22:17:45Z</dcterms:modified>
</cp:coreProperties>
</file>