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920" r:id="rId1"/>
  </p:sldMasterIdLst>
  <p:notesMasterIdLst>
    <p:notesMasterId r:id="rId30"/>
  </p:notesMasterIdLst>
  <p:handoutMasterIdLst>
    <p:handoutMasterId r:id="rId31"/>
  </p:handoutMasterIdLst>
  <p:sldIdLst>
    <p:sldId id="325" r:id="rId2"/>
    <p:sldId id="331" r:id="rId3"/>
    <p:sldId id="340" r:id="rId4"/>
    <p:sldId id="329" r:id="rId5"/>
    <p:sldId id="339" r:id="rId6"/>
    <p:sldId id="337" r:id="rId7"/>
    <p:sldId id="348" r:id="rId8"/>
    <p:sldId id="336" r:id="rId9"/>
    <p:sldId id="335" r:id="rId10"/>
    <p:sldId id="334" r:id="rId11"/>
    <p:sldId id="344" r:id="rId12"/>
    <p:sldId id="353" r:id="rId13"/>
    <p:sldId id="358" r:id="rId14"/>
    <p:sldId id="333" r:id="rId15"/>
    <p:sldId id="342" r:id="rId16"/>
    <p:sldId id="341" r:id="rId17"/>
    <p:sldId id="347" r:id="rId18"/>
    <p:sldId id="345" r:id="rId19"/>
    <p:sldId id="356" r:id="rId20"/>
    <p:sldId id="357" r:id="rId21"/>
    <p:sldId id="355" r:id="rId22"/>
    <p:sldId id="352" r:id="rId23"/>
    <p:sldId id="351" r:id="rId24"/>
    <p:sldId id="354" r:id="rId25"/>
    <p:sldId id="349" r:id="rId26"/>
    <p:sldId id="350" r:id="rId27"/>
    <p:sldId id="332" r:id="rId28"/>
    <p:sldId id="360" r:id="rId29"/>
  </p:sldIdLst>
  <p:sldSz cx="9144000" cy="6858000" type="screen4x3"/>
  <p:notesSz cx="6858000" cy="9239250"/>
  <p:custDataLst>
    <p:tags r:id="rId32"/>
  </p:custDataLst>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1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ther S. Henkel" initials="H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7F8A"/>
    <a:srgbClr val="227A8A"/>
    <a:srgbClr val="186072"/>
    <a:srgbClr val="2A5B87"/>
    <a:srgbClr val="227A8F"/>
    <a:srgbClr val="3973A5"/>
    <a:srgbClr val="295982"/>
    <a:srgbClr val="2E608E"/>
    <a:srgbClr val="3972A3"/>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6" autoAdjust="0"/>
    <p:restoredTop sz="75407" autoAdjust="0"/>
  </p:normalViewPr>
  <p:slideViewPr>
    <p:cSldViewPr snapToGrid="0" snapToObjects="1">
      <p:cViewPr>
        <p:scale>
          <a:sx n="98" d="100"/>
          <a:sy n="98" d="100"/>
        </p:scale>
        <p:origin x="952" y="192"/>
      </p:cViewPr>
      <p:guideLst>
        <p:guide orient="horz" pos="2160"/>
        <p:guide pos="2880"/>
      </p:guideLst>
    </p:cSldViewPr>
  </p:slideViewPr>
  <p:outlineViewPr>
    <p:cViewPr>
      <p:scale>
        <a:sx n="33" d="100"/>
        <a:sy n="33" d="100"/>
      </p:scale>
      <p:origin x="0" y="474"/>
    </p:cViewPr>
  </p:outlineViewPr>
  <p:notesTextViewPr>
    <p:cViewPr>
      <p:scale>
        <a:sx n="80" d="100"/>
        <a:sy n="80" d="100"/>
      </p:scale>
      <p:origin x="0" y="0"/>
    </p:cViewPr>
  </p:notesTextViewPr>
  <p:sorterViewPr>
    <p:cViewPr>
      <p:scale>
        <a:sx n="100" d="100"/>
        <a:sy n="100" d="100"/>
      </p:scale>
      <p:origin x="0" y="4736"/>
    </p:cViewPr>
  </p:sorterViewPr>
  <p:notesViewPr>
    <p:cSldViewPr snapToGrid="0" snapToObjects="1">
      <p:cViewPr>
        <p:scale>
          <a:sx n="122" d="100"/>
          <a:sy n="122" d="100"/>
        </p:scale>
        <p:origin x="-1248" y="492"/>
      </p:cViewPr>
      <p:guideLst>
        <p:guide orient="horz" pos="291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tags" Target="tags/tag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commentAuthors" Target="commentAuthors.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053B36-E459-4699-9118-038C8F52F23D}" type="doc">
      <dgm:prSet loTypeId="urn:microsoft.com/office/officeart/2005/8/layout/cycle5" loCatId="cycle" qsTypeId="urn:microsoft.com/office/officeart/2005/8/quickstyle/simple3" qsCatId="simple" csTypeId="urn:microsoft.com/office/officeart/2005/8/colors/accent1_3" csCatId="accent1" phldr="1"/>
      <dgm:spPr/>
      <dgm:t>
        <a:bodyPr/>
        <a:lstStyle/>
        <a:p>
          <a:endParaRPr lang="en-US"/>
        </a:p>
      </dgm:t>
    </dgm:pt>
    <dgm:pt modelId="{97D4A84A-FD53-4C89-8766-B5C0A5025285}">
      <dgm:prSet custT="1"/>
      <dgm:spPr>
        <a:gradFill flip="none" rotWithShape="0">
          <a:gsLst>
            <a:gs pos="0">
              <a:schemeClr val="bg1"/>
            </a:gs>
            <a:gs pos="100000">
              <a:srgbClr val="99C9C7"/>
            </a:gs>
          </a:gsLst>
          <a:lin ang="5400000" scaled="0"/>
          <a:tileRect/>
        </a:gradFill>
        <a:ln>
          <a:solidFill>
            <a:srgbClr val="186072"/>
          </a:solidFill>
        </a:ln>
      </dgm:spPr>
      <dgm:t>
        <a:bodyPr/>
        <a:lstStyle/>
        <a:p>
          <a:r>
            <a:rPr lang="en-US" sz="2000" dirty="0" smtClean="0">
              <a:solidFill>
                <a:srgbClr val="186072"/>
              </a:solidFill>
            </a:rPr>
            <a:t>Assure</a:t>
          </a:r>
        </a:p>
      </dgm:t>
    </dgm:pt>
    <dgm:pt modelId="{83CF93A1-5BFE-4327-89FC-F3B074DB56BE}" type="parTrans" cxnId="{37BF8AAE-F2D1-47FD-80C7-85A2611AA334}">
      <dgm:prSet/>
      <dgm:spPr/>
      <dgm:t>
        <a:bodyPr/>
        <a:lstStyle/>
        <a:p>
          <a:endParaRPr lang="en-US" sz="1400" b="0"/>
        </a:p>
      </dgm:t>
    </dgm:pt>
    <dgm:pt modelId="{5FD615BE-97D0-4C69-8037-060D7CF45582}" type="sibTrans" cxnId="{37BF8AAE-F2D1-47FD-80C7-85A2611AA334}">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D826B2FE-5AC9-47EE-AEB3-142395FBDE71}">
      <dgm:prSet custT="1"/>
      <dgm:spPr>
        <a:gradFill flip="none" rotWithShape="0">
          <a:gsLst>
            <a:gs pos="0">
              <a:schemeClr val="bg1"/>
            </a:gs>
            <a:gs pos="100000">
              <a:srgbClr val="99C9C7"/>
            </a:gs>
          </a:gsLst>
          <a:lin ang="5400000" scaled="0"/>
          <a:tileRect/>
        </a:gradFill>
        <a:ln>
          <a:solidFill>
            <a:srgbClr val="186072"/>
          </a:solidFill>
        </a:ln>
      </dgm:spPr>
      <dgm:t>
        <a:bodyPr/>
        <a:lstStyle/>
        <a:p>
          <a:r>
            <a:rPr lang="en-US" sz="2000" dirty="0" smtClean="0">
              <a:solidFill>
                <a:srgbClr val="186072"/>
              </a:solidFill>
            </a:rPr>
            <a:t>Preserve</a:t>
          </a:r>
        </a:p>
      </dgm:t>
    </dgm:pt>
    <dgm:pt modelId="{CB1A36D4-FDE9-48F2-98C9-29576A48DEAF}" type="parTrans" cxnId="{BCD343DC-1B85-4FCF-817B-24887D1B3E23}">
      <dgm:prSet/>
      <dgm:spPr/>
      <dgm:t>
        <a:bodyPr/>
        <a:lstStyle/>
        <a:p>
          <a:endParaRPr lang="en-US" sz="1400" b="0"/>
        </a:p>
      </dgm:t>
    </dgm:pt>
    <dgm:pt modelId="{E81A7496-7C34-4DBF-9C3D-D0A2A73191C8}" type="sibTrans" cxnId="{BCD343DC-1B85-4FCF-817B-24887D1B3E23}">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661A4A79-0AAA-4C36-BEAB-A61C849008FA}">
      <dgm:prSet custT="1"/>
      <dgm:spPr>
        <a:gradFill flip="none" rotWithShape="1">
          <a:gsLst>
            <a:gs pos="0">
              <a:schemeClr val="bg1"/>
            </a:gs>
            <a:gs pos="100000">
              <a:srgbClr val="99C9C7"/>
            </a:gs>
          </a:gsLst>
          <a:lin ang="5400000" scaled="0"/>
          <a:tileRect/>
        </a:gradFill>
        <a:ln>
          <a:solidFill>
            <a:srgbClr val="457184"/>
          </a:solidFill>
        </a:ln>
      </dgm:spPr>
      <dgm:t>
        <a:bodyPr/>
        <a:lstStyle/>
        <a:p>
          <a:r>
            <a:rPr lang="en-US" sz="2000" dirty="0" smtClean="0">
              <a:solidFill>
                <a:srgbClr val="186072"/>
              </a:solidFill>
            </a:rPr>
            <a:t>Discover</a:t>
          </a:r>
        </a:p>
      </dgm:t>
    </dgm:pt>
    <dgm:pt modelId="{1B4B79AA-B091-4787-A5DB-5E75A9449EAF}" type="parTrans" cxnId="{6C6D0C39-16F5-4C23-93FF-663C03421B62}">
      <dgm:prSet/>
      <dgm:spPr/>
      <dgm:t>
        <a:bodyPr/>
        <a:lstStyle/>
        <a:p>
          <a:endParaRPr lang="en-US" sz="1400" b="0"/>
        </a:p>
      </dgm:t>
    </dgm:pt>
    <dgm:pt modelId="{F97789DC-0FAD-4C2E-AB9D-457E85023924}" type="sibTrans" cxnId="{6C6D0C39-16F5-4C23-93FF-663C03421B62}">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A8FAAA24-3DB7-4AFE-8D6E-1FF127F6A8FE}">
      <dgm:prSet custT="1"/>
      <dgm:spPr>
        <a:gradFill flip="none" rotWithShape="1">
          <a:gsLst>
            <a:gs pos="0">
              <a:schemeClr val="bg1"/>
            </a:gs>
            <a:gs pos="100000">
              <a:srgbClr val="99C9C7"/>
            </a:gs>
          </a:gsLst>
          <a:lin ang="5400000" scaled="0"/>
          <a:tileRect/>
        </a:gradFill>
        <a:ln>
          <a:solidFill>
            <a:srgbClr val="457184"/>
          </a:solidFill>
        </a:ln>
      </dgm:spPr>
      <dgm:t>
        <a:bodyPr/>
        <a:lstStyle/>
        <a:p>
          <a:r>
            <a:rPr lang="en-US" sz="2000" dirty="0" smtClean="0">
              <a:solidFill>
                <a:srgbClr val="186072"/>
              </a:solidFill>
            </a:rPr>
            <a:t>Integrate</a:t>
          </a:r>
        </a:p>
      </dgm:t>
    </dgm:pt>
    <dgm:pt modelId="{83664775-34AE-41A2-A40A-AEE1DCB28F5A}" type="parTrans" cxnId="{0FEACBE7-9877-46A8-9701-E31093846DBA}">
      <dgm:prSet/>
      <dgm:spPr/>
      <dgm:t>
        <a:bodyPr/>
        <a:lstStyle/>
        <a:p>
          <a:endParaRPr lang="en-US" sz="1400" b="0"/>
        </a:p>
      </dgm:t>
    </dgm:pt>
    <dgm:pt modelId="{8ED530B9-2AE0-4731-B182-B27C1D10B60C}" type="sibTrans" cxnId="{0FEACBE7-9877-46A8-9701-E31093846DBA}">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78A95A28-5B18-4CAB-A8F7-FCAAA6066699}">
      <dgm:prSet custT="1"/>
      <dgm:spPr>
        <a:gradFill flip="none" rotWithShape="1">
          <a:gsLst>
            <a:gs pos="0">
              <a:schemeClr val="bg1"/>
            </a:gs>
            <a:gs pos="100000">
              <a:srgbClr val="99C9C7"/>
            </a:gs>
          </a:gsLst>
          <a:lin ang="5400000" scaled="0"/>
          <a:tileRect/>
        </a:gradFill>
        <a:ln>
          <a:solidFill>
            <a:srgbClr val="457184"/>
          </a:solidFill>
        </a:ln>
      </dgm:spPr>
      <dgm:t>
        <a:bodyPr/>
        <a:lstStyle/>
        <a:p>
          <a:r>
            <a:rPr lang="en-US" sz="2000" dirty="0" smtClean="0">
              <a:solidFill>
                <a:srgbClr val="186072"/>
              </a:solidFill>
            </a:rPr>
            <a:t>Analyze</a:t>
          </a:r>
        </a:p>
      </dgm:t>
    </dgm:pt>
    <dgm:pt modelId="{6BE8ECF0-24C5-40B1-9F35-926034AD3A7E}" type="parTrans" cxnId="{DDE8938D-9B46-4EEC-9D74-69D38C6AE27D}">
      <dgm:prSet/>
      <dgm:spPr/>
      <dgm:t>
        <a:bodyPr/>
        <a:lstStyle/>
        <a:p>
          <a:endParaRPr lang="en-US" sz="1400" b="0"/>
        </a:p>
      </dgm:t>
    </dgm:pt>
    <dgm:pt modelId="{DA16D8F2-7AA0-43B2-99A1-9E110743886E}" type="sibTrans" cxnId="{DDE8938D-9B46-4EEC-9D74-69D38C6AE27D}">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4AD66445-1D35-5E4B-97CB-F1868A81F976}">
      <dgm:prSet phldrT="[Text]" custT="1"/>
      <dgm:spPr>
        <a:gradFill flip="none" rotWithShape="0">
          <a:gsLst>
            <a:gs pos="0">
              <a:schemeClr val="bg1"/>
            </a:gs>
            <a:gs pos="100000">
              <a:srgbClr val="99C9C7"/>
            </a:gs>
          </a:gsLst>
          <a:lin ang="5400000" scaled="0"/>
          <a:tileRect/>
        </a:gradFill>
        <a:ln>
          <a:solidFill>
            <a:srgbClr val="186072"/>
          </a:solidFill>
        </a:ln>
      </dgm:spPr>
      <dgm:t>
        <a:bodyPr/>
        <a:lstStyle/>
        <a:p>
          <a:r>
            <a:rPr lang="en-US" sz="2000" dirty="0" smtClean="0">
              <a:solidFill>
                <a:srgbClr val="186072"/>
              </a:solidFill>
            </a:rPr>
            <a:t>Plan</a:t>
          </a:r>
          <a:endParaRPr lang="en-US" sz="2000" dirty="0">
            <a:solidFill>
              <a:srgbClr val="186072"/>
            </a:solidFill>
          </a:endParaRPr>
        </a:p>
      </dgm:t>
    </dgm:pt>
    <dgm:pt modelId="{D6E6296C-8865-CD45-8B84-2CE77AEEFEAD}" type="parTrans" cxnId="{6FA06DDC-0F38-DE42-863F-EB8F7A4572BE}">
      <dgm:prSet/>
      <dgm:spPr/>
      <dgm:t>
        <a:bodyPr/>
        <a:lstStyle/>
        <a:p>
          <a:endParaRPr lang="en-US" sz="1400" b="0"/>
        </a:p>
      </dgm:t>
    </dgm:pt>
    <dgm:pt modelId="{03570386-4604-4B40-84F0-E9CB1E7DA604}" type="sibTrans" cxnId="{6FA06DDC-0F38-DE42-863F-EB8F7A4572BE}">
      <dgm:prSet/>
      <dgm:spPr>
        <a:ln w="28575" cap="flat" cmpd="sng" algn="ctr">
          <a:solidFill>
            <a:srgbClr val="186072"/>
          </a:solidFill>
          <a:prstDash val="solid"/>
          <a:round/>
          <a:headEnd type="none" w="med" len="med"/>
          <a:tailEnd type="arrow" w="med" len="med"/>
        </a:ln>
      </dgm:spPr>
      <dgm:t>
        <a:bodyPr/>
        <a:lstStyle/>
        <a:p>
          <a:endParaRPr lang="en-US" sz="1400" b="0" dirty="0"/>
        </a:p>
      </dgm:t>
    </dgm:pt>
    <dgm:pt modelId="{CA9A9111-DB94-5549-9608-EEE6A3A2D980}">
      <dgm:prSet custT="1"/>
      <dgm:spPr>
        <a:gradFill flip="none" rotWithShape="0">
          <a:gsLst>
            <a:gs pos="0">
              <a:schemeClr val="bg1"/>
            </a:gs>
            <a:gs pos="100000">
              <a:srgbClr val="99C9C7"/>
            </a:gs>
          </a:gsLst>
          <a:lin ang="5400000" scaled="0"/>
          <a:tileRect/>
        </a:gradFill>
        <a:ln>
          <a:solidFill>
            <a:srgbClr val="186072"/>
          </a:solidFill>
        </a:ln>
      </dgm:spPr>
      <dgm:t>
        <a:bodyPr/>
        <a:lstStyle/>
        <a:p>
          <a:r>
            <a:rPr lang="en-US" sz="2000" dirty="0" smtClean="0">
              <a:solidFill>
                <a:srgbClr val="186072"/>
              </a:solidFill>
            </a:rPr>
            <a:t>Describe</a:t>
          </a:r>
          <a:endParaRPr lang="en-US" sz="2000" b="1" dirty="0">
            <a:solidFill>
              <a:srgbClr val="186072"/>
            </a:solidFill>
          </a:endParaRPr>
        </a:p>
      </dgm:t>
    </dgm:pt>
    <dgm:pt modelId="{C02256F6-1491-DF41-85E7-7AB4145834E4}" type="parTrans" cxnId="{669CCB14-E5B8-CC48-BF1D-459F50D6BB21}">
      <dgm:prSet/>
      <dgm:spPr/>
      <dgm:t>
        <a:bodyPr/>
        <a:lstStyle/>
        <a:p>
          <a:endParaRPr lang="en-US" sz="1400" b="0"/>
        </a:p>
      </dgm:t>
    </dgm:pt>
    <dgm:pt modelId="{99C07F7C-24F7-F44B-8AEB-A4EC5174B3B9}" type="sibTrans" cxnId="{669CCB14-E5B8-CC48-BF1D-459F50D6BB21}">
      <dgm:prSet/>
      <dgm:spPr>
        <a:ln w="28575" cap="flat" cmpd="sng" algn="ctr">
          <a:solidFill>
            <a:srgbClr val="186072"/>
          </a:solidFill>
          <a:prstDash val="solid"/>
          <a:round/>
          <a:headEnd type="none" w="med" len="med"/>
          <a:tailEnd type="arrow" w="med" len="med"/>
        </a:ln>
      </dgm:spPr>
      <dgm:t>
        <a:bodyPr/>
        <a:lstStyle/>
        <a:p>
          <a:endParaRPr lang="en-US" sz="1400" b="0"/>
        </a:p>
      </dgm:t>
    </dgm:pt>
    <dgm:pt modelId="{167BEB73-3A00-7345-985F-605B40EEBA4D}">
      <dgm:prSet phldrT="[Text]" custT="1"/>
      <dgm:spPr>
        <a:gradFill flip="none" rotWithShape="0">
          <a:gsLst>
            <a:gs pos="0">
              <a:schemeClr val="bg1"/>
            </a:gs>
            <a:gs pos="100000">
              <a:srgbClr val="99C9C7"/>
            </a:gs>
          </a:gsLst>
          <a:lin ang="5400000" scaled="0"/>
          <a:tileRect/>
        </a:gradFill>
        <a:ln>
          <a:solidFill>
            <a:srgbClr val="186072"/>
          </a:solidFill>
        </a:ln>
      </dgm:spPr>
      <dgm:t>
        <a:bodyPr/>
        <a:lstStyle/>
        <a:p>
          <a:r>
            <a:rPr lang="en-US" sz="2000" dirty="0" smtClean="0">
              <a:solidFill>
                <a:srgbClr val="186072"/>
              </a:solidFill>
            </a:rPr>
            <a:t>Collect</a:t>
          </a:r>
          <a:endParaRPr lang="en-US" sz="2000" dirty="0">
            <a:solidFill>
              <a:srgbClr val="186072"/>
            </a:solidFill>
          </a:endParaRPr>
        </a:p>
      </dgm:t>
    </dgm:pt>
    <dgm:pt modelId="{DAAA6469-0CAE-2B4A-86DE-BE4B0168B09C}" type="parTrans" cxnId="{D60B4FF1-27EE-5447-9766-00F07C82332B}">
      <dgm:prSet/>
      <dgm:spPr/>
      <dgm:t>
        <a:bodyPr/>
        <a:lstStyle/>
        <a:p>
          <a:endParaRPr lang="en-US"/>
        </a:p>
      </dgm:t>
    </dgm:pt>
    <dgm:pt modelId="{16A220BF-2A6B-A246-BD86-15A7663B08AE}" type="sibTrans" cxnId="{D60B4FF1-27EE-5447-9766-00F07C82332B}">
      <dgm:prSet/>
      <dgm:spPr>
        <a:solidFill>
          <a:schemeClr val="accent1"/>
        </a:solidFill>
        <a:ln w="28575">
          <a:solidFill>
            <a:srgbClr val="186072"/>
          </a:solidFill>
        </a:ln>
      </dgm:spPr>
      <dgm:t>
        <a:bodyPr/>
        <a:lstStyle/>
        <a:p>
          <a:endParaRPr lang="en-US"/>
        </a:p>
      </dgm:t>
    </dgm:pt>
    <dgm:pt modelId="{6A20FEC1-C6EF-4469-886F-1FB4E4E06963}" type="pres">
      <dgm:prSet presAssocID="{65053B36-E459-4699-9118-038C8F52F23D}" presName="cycle" presStyleCnt="0">
        <dgm:presLayoutVars>
          <dgm:dir/>
          <dgm:resizeHandles val="exact"/>
        </dgm:presLayoutVars>
      </dgm:prSet>
      <dgm:spPr/>
      <dgm:t>
        <a:bodyPr/>
        <a:lstStyle/>
        <a:p>
          <a:endParaRPr lang="en-US"/>
        </a:p>
      </dgm:t>
    </dgm:pt>
    <dgm:pt modelId="{F21E2F18-F043-2846-95DB-CBAA147D529B}" type="pres">
      <dgm:prSet presAssocID="{4AD66445-1D35-5E4B-97CB-F1868A81F976}" presName="node" presStyleLbl="node1" presStyleIdx="0" presStyleCnt="8" custScaleX="127875" custScaleY="74911">
        <dgm:presLayoutVars>
          <dgm:bulletEnabled val="1"/>
        </dgm:presLayoutVars>
      </dgm:prSet>
      <dgm:spPr/>
      <dgm:t>
        <a:bodyPr/>
        <a:lstStyle/>
        <a:p>
          <a:endParaRPr lang="en-US"/>
        </a:p>
      </dgm:t>
    </dgm:pt>
    <dgm:pt modelId="{3DAA6B48-225A-4840-B4FD-B5777A24A577}" type="pres">
      <dgm:prSet presAssocID="{4AD66445-1D35-5E4B-97CB-F1868A81F976}" presName="spNode" presStyleCnt="0"/>
      <dgm:spPr/>
      <dgm:t>
        <a:bodyPr/>
        <a:lstStyle/>
        <a:p>
          <a:endParaRPr lang="en-US"/>
        </a:p>
      </dgm:t>
    </dgm:pt>
    <dgm:pt modelId="{8864FD29-B527-0A45-AF38-136A7CA3EA73}" type="pres">
      <dgm:prSet presAssocID="{03570386-4604-4B40-84F0-E9CB1E7DA604}" presName="sibTrans" presStyleLbl="sibTrans1D1" presStyleIdx="0" presStyleCnt="8"/>
      <dgm:spPr/>
      <dgm:t>
        <a:bodyPr/>
        <a:lstStyle/>
        <a:p>
          <a:endParaRPr lang="en-US"/>
        </a:p>
      </dgm:t>
    </dgm:pt>
    <dgm:pt modelId="{9ED3D520-3DE0-864B-ACAB-5B591616A6D9}" type="pres">
      <dgm:prSet presAssocID="{167BEB73-3A00-7345-985F-605B40EEBA4D}" presName="node" presStyleLbl="node1" presStyleIdx="1" presStyleCnt="8" custScaleX="127644" custScaleY="74877">
        <dgm:presLayoutVars>
          <dgm:bulletEnabled val="1"/>
        </dgm:presLayoutVars>
      </dgm:prSet>
      <dgm:spPr/>
      <dgm:t>
        <a:bodyPr/>
        <a:lstStyle/>
        <a:p>
          <a:endParaRPr lang="en-US"/>
        </a:p>
      </dgm:t>
    </dgm:pt>
    <dgm:pt modelId="{C1125BC2-4A5A-5C43-8663-E2876B3EEBFA}" type="pres">
      <dgm:prSet presAssocID="{167BEB73-3A00-7345-985F-605B40EEBA4D}" presName="spNode" presStyleCnt="0"/>
      <dgm:spPr/>
      <dgm:t>
        <a:bodyPr/>
        <a:lstStyle/>
        <a:p>
          <a:endParaRPr lang="en-US"/>
        </a:p>
      </dgm:t>
    </dgm:pt>
    <dgm:pt modelId="{3BACACFC-1124-AF4D-BBB2-76FDB50352A6}" type="pres">
      <dgm:prSet presAssocID="{16A220BF-2A6B-A246-BD86-15A7663B08AE}" presName="sibTrans" presStyleLbl="sibTrans1D1" presStyleIdx="1" presStyleCnt="8"/>
      <dgm:spPr/>
      <dgm:t>
        <a:bodyPr/>
        <a:lstStyle/>
        <a:p>
          <a:endParaRPr lang="en-US"/>
        </a:p>
      </dgm:t>
    </dgm:pt>
    <dgm:pt modelId="{F0A86B52-E2FF-4D63-93A1-E61D8377C34A}" type="pres">
      <dgm:prSet presAssocID="{97D4A84A-FD53-4C89-8766-B5C0A5025285}" presName="node" presStyleLbl="node1" presStyleIdx="2" presStyleCnt="8" custScaleX="127875" custScaleY="74911">
        <dgm:presLayoutVars>
          <dgm:bulletEnabled val="1"/>
        </dgm:presLayoutVars>
      </dgm:prSet>
      <dgm:spPr/>
      <dgm:t>
        <a:bodyPr/>
        <a:lstStyle/>
        <a:p>
          <a:endParaRPr lang="en-US"/>
        </a:p>
      </dgm:t>
    </dgm:pt>
    <dgm:pt modelId="{FDCC661F-5906-4C2E-95FD-42BD7C141BE9}" type="pres">
      <dgm:prSet presAssocID="{97D4A84A-FD53-4C89-8766-B5C0A5025285}" presName="spNode" presStyleCnt="0"/>
      <dgm:spPr/>
      <dgm:t>
        <a:bodyPr/>
        <a:lstStyle/>
        <a:p>
          <a:endParaRPr lang="en-US"/>
        </a:p>
      </dgm:t>
    </dgm:pt>
    <dgm:pt modelId="{A9CD118D-5A7B-4B7B-BEB0-016F1E217120}" type="pres">
      <dgm:prSet presAssocID="{5FD615BE-97D0-4C69-8037-060D7CF45582}" presName="sibTrans" presStyleLbl="sibTrans1D1" presStyleIdx="2" presStyleCnt="8"/>
      <dgm:spPr/>
      <dgm:t>
        <a:bodyPr/>
        <a:lstStyle/>
        <a:p>
          <a:endParaRPr lang="en-US"/>
        </a:p>
      </dgm:t>
    </dgm:pt>
    <dgm:pt modelId="{4BA36C64-20B8-A14E-8759-154A58F6D6C3}" type="pres">
      <dgm:prSet presAssocID="{CA9A9111-DB94-5549-9608-EEE6A3A2D980}" presName="node" presStyleLbl="node1" presStyleIdx="3" presStyleCnt="8" custScaleX="127875" custScaleY="74911">
        <dgm:presLayoutVars>
          <dgm:bulletEnabled val="1"/>
        </dgm:presLayoutVars>
      </dgm:prSet>
      <dgm:spPr/>
      <dgm:t>
        <a:bodyPr/>
        <a:lstStyle/>
        <a:p>
          <a:endParaRPr lang="en-US"/>
        </a:p>
      </dgm:t>
    </dgm:pt>
    <dgm:pt modelId="{6C64C368-C8AD-DC46-9E87-FF501AEF864A}" type="pres">
      <dgm:prSet presAssocID="{CA9A9111-DB94-5549-9608-EEE6A3A2D980}" presName="spNode" presStyleCnt="0"/>
      <dgm:spPr/>
      <dgm:t>
        <a:bodyPr/>
        <a:lstStyle/>
        <a:p>
          <a:endParaRPr lang="en-US"/>
        </a:p>
      </dgm:t>
    </dgm:pt>
    <dgm:pt modelId="{6A2CC0A6-BC38-5041-A60B-0DABCA6762C7}" type="pres">
      <dgm:prSet presAssocID="{99C07F7C-24F7-F44B-8AEB-A4EC5174B3B9}" presName="sibTrans" presStyleLbl="sibTrans1D1" presStyleIdx="3" presStyleCnt="8"/>
      <dgm:spPr/>
      <dgm:t>
        <a:bodyPr/>
        <a:lstStyle/>
        <a:p>
          <a:endParaRPr lang="en-US"/>
        </a:p>
      </dgm:t>
    </dgm:pt>
    <dgm:pt modelId="{1E7C3E94-8CB6-456F-B0D4-B3FA407A51A6}" type="pres">
      <dgm:prSet presAssocID="{D826B2FE-5AC9-47EE-AEB3-142395FBDE71}" presName="node" presStyleLbl="node1" presStyleIdx="4" presStyleCnt="8" custScaleX="127875" custScaleY="74911">
        <dgm:presLayoutVars>
          <dgm:bulletEnabled val="1"/>
        </dgm:presLayoutVars>
      </dgm:prSet>
      <dgm:spPr/>
      <dgm:t>
        <a:bodyPr/>
        <a:lstStyle/>
        <a:p>
          <a:endParaRPr lang="en-US"/>
        </a:p>
      </dgm:t>
    </dgm:pt>
    <dgm:pt modelId="{E838B6B8-75DF-4528-9C2A-BB7A7D07CE89}" type="pres">
      <dgm:prSet presAssocID="{D826B2FE-5AC9-47EE-AEB3-142395FBDE71}" presName="spNode" presStyleCnt="0"/>
      <dgm:spPr/>
      <dgm:t>
        <a:bodyPr/>
        <a:lstStyle/>
        <a:p>
          <a:endParaRPr lang="en-US"/>
        </a:p>
      </dgm:t>
    </dgm:pt>
    <dgm:pt modelId="{0FD4A519-10D4-4EE7-AC3E-EBD7D85740E2}" type="pres">
      <dgm:prSet presAssocID="{E81A7496-7C34-4DBF-9C3D-D0A2A73191C8}" presName="sibTrans" presStyleLbl="sibTrans1D1" presStyleIdx="4" presStyleCnt="8"/>
      <dgm:spPr/>
      <dgm:t>
        <a:bodyPr/>
        <a:lstStyle/>
        <a:p>
          <a:endParaRPr lang="en-US"/>
        </a:p>
      </dgm:t>
    </dgm:pt>
    <dgm:pt modelId="{25E735C8-6CA7-48F9-B4AF-4D9B92978769}" type="pres">
      <dgm:prSet presAssocID="{661A4A79-0AAA-4C36-BEAB-A61C849008FA}" presName="node" presStyleLbl="node1" presStyleIdx="5" presStyleCnt="8" custScaleX="127875" custScaleY="74911">
        <dgm:presLayoutVars>
          <dgm:bulletEnabled val="1"/>
        </dgm:presLayoutVars>
      </dgm:prSet>
      <dgm:spPr/>
      <dgm:t>
        <a:bodyPr/>
        <a:lstStyle/>
        <a:p>
          <a:endParaRPr lang="en-US"/>
        </a:p>
      </dgm:t>
    </dgm:pt>
    <dgm:pt modelId="{EC522338-C25D-4866-ABF3-7A3BB86AF8C6}" type="pres">
      <dgm:prSet presAssocID="{661A4A79-0AAA-4C36-BEAB-A61C849008FA}" presName="spNode" presStyleCnt="0"/>
      <dgm:spPr/>
      <dgm:t>
        <a:bodyPr/>
        <a:lstStyle/>
        <a:p>
          <a:endParaRPr lang="en-US"/>
        </a:p>
      </dgm:t>
    </dgm:pt>
    <dgm:pt modelId="{7DFDE678-6B1C-4BBC-A38E-46FB50420688}" type="pres">
      <dgm:prSet presAssocID="{F97789DC-0FAD-4C2E-AB9D-457E85023924}" presName="sibTrans" presStyleLbl="sibTrans1D1" presStyleIdx="5" presStyleCnt="8"/>
      <dgm:spPr/>
      <dgm:t>
        <a:bodyPr/>
        <a:lstStyle/>
        <a:p>
          <a:endParaRPr lang="en-US"/>
        </a:p>
      </dgm:t>
    </dgm:pt>
    <dgm:pt modelId="{E2536CDD-7DBF-4C6B-85BF-882FE6A71FDF}" type="pres">
      <dgm:prSet presAssocID="{A8FAAA24-3DB7-4AFE-8D6E-1FF127F6A8FE}" presName="node" presStyleLbl="node1" presStyleIdx="6" presStyleCnt="8" custScaleX="127875" custScaleY="74911">
        <dgm:presLayoutVars>
          <dgm:bulletEnabled val="1"/>
        </dgm:presLayoutVars>
      </dgm:prSet>
      <dgm:spPr/>
      <dgm:t>
        <a:bodyPr/>
        <a:lstStyle/>
        <a:p>
          <a:endParaRPr lang="en-US"/>
        </a:p>
      </dgm:t>
    </dgm:pt>
    <dgm:pt modelId="{6D500B74-16A3-4CA0-A0E3-C2CBAAB4F994}" type="pres">
      <dgm:prSet presAssocID="{A8FAAA24-3DB7-4AFE-8D6E-1FF127F6A8FE}" presName="spNode" presStyleCnt="0"/>
      <dgm:spPr/>
      <dgm:t>
        <a:bodyPr/>
        <a:lstStyle/>
        <a:p>
          <a:endParaRPr lang="en-US"/>
        </a:p>
      </dgm:t>
    </dgm:pt>
    <dgm:pt modelId="{049616A8-A793-4C77-8E33-8F4622C118F7}" type="pres">
      <dgm:prSet presAssocID="{8ED530B9-2AE0-4731-B182-B27C1D10B60C}" presName="sibTrans" presStyleLbl="sibTrans1D1" presStyleIdx="6" presStyleCnt="8"/>
      <dgm:spPr/>
      <dgm:t>
        <a:bodyPr/>
        <a:lstStyle/>
        <a:p>
          <a:endParaRPr lang="en-US"/>
        </a:p>
      </dgm:t>
    </dgm:pt>
    <dgm:pt modelId="{3204064E-86B9-4A1D-AC40-6B3607D41628}" type="pres">
      <dgm:prSet presAssocID="{78A95A28-5B18-4CAB-A8F7-FCAAA6066699}" presName="node" presStyleLbl="node1" presStyleIdx="7" presStyleCnt="8" custScaleX="127875" custScaleY="74911">
        <dgm:presLayoutVars>
          <dgm:bulletEnabled val="1"/>
        </dgm:presLayoutVars>
      </dgm:prSet>
      <dgm:spPr/>
      <dgm:t>
        <a:bodyPr/>
        <a:lstStyle/>
        <a:p>
          <a:endParaRPr lang="en-US"/>
        </a:p>
      </dgm:t>
    </dgm:pt>
    <dgm:pt modelId="{285E9CCE-C7D2-4139-86F0-64E7E1C35BC1}" type="pres">
      <dgm:prSet presAssocID="{78A95A28-5B18-4CAB-A8F7-FCAAA6066699}" presName="spNode" presStyleCnt="0"/>
      <dgm:spPr/>
      <dgm:t>
        <a:bodyPr/>
        <a:lstStyle/>
        <a:p>
          <a:endParaRPr lang="en-US"/>
        </a:p>
      </dgm:t>
    </dgm:pt>
    <dgm:pt modelId="{19FF4228-BCF6-4DBF-AEE0-CF82A986A726}" type="pres">
      <dgm:prSet presAssocID="{DA16D8F2-7AA0-43B2-99A1-9E110743886E}" presName="sibTrans" presStyleLbl="sibTrans1D1" presStyleIdx="7" presStyleCnt="8"/>
      <dgm:spPr/>
      <dgm:t>
        <a:bodyPr/>
        <a:lstStyle/>
        <a:p>
          <a:endParaRPr lang="en-US"/>
        </a:p>
      </dgm:t>
    </dgm:pt>
  </dgm:ptLst>
  <dgm:cxnLst>
    <dgm:cxn modelId="{FF5B6A75-2579-468E-9433-CCFAE5E9BDE6}" type="presOf" srcId="{DA16D8F2-7AA0-43B2-99A1-9E110743886E}" destId="{19FF4228-BCF6-4DBF-AEE0-CF82A986A726}" srcOrd="0" destOrd="0" presId="urn:microsoft.com/office/officeart/2005/8/layout/cycle5"/>
    <dgm:cxn modelId="{37BF8AAE-F2D1-47FD-80C7-85A2611AA334}" srcId="{65053B36-E459-4699-9118-038C8F52F23D}" destId="{97D4A84A-FD53-4C89-8766-B5C0A5025285}" srcOrd="2" destOrd="0" parTransId="{83CF93A1-5BFE-4327-89FC-F3B074DB56BE}" sibTransId="{5FD615BE-97D0-4C69-8037-060D7CF45582}"/>
    <dgm:cxn modelId="{E68DD861-0A35-490E-A328-30FF4D66BCF9}" type="presOf" srcId="{16A220BF-2A6B-A246-BD86-15A7663B08AE}" destId="{3BACACFC-1124-AF4D-BBB2-76FDB50352A6}" srcOrd="0" destOrd="0" presId="urn:microsoft.com/office/officeart/2005/8/layout/cycle5"/>
    <dgm:cxn modelId="{832CB5FC-40F0-47E3-9A69-8ABDECA0FEBB}" type="presOf" srcId="{99C07F7C-24F7-F44B-8AEB-A4EC5174B3B9}" destId="{6A2CC0A6-BC38-5041-A60B-0DABCA6762C7}" srcOrd="0" destOrd="0" presId="urn:microsoft.com/office/officeart/2005/8/layout/cycle5"/>
    <dgm:cxn modelId="{F7DBE9D5-9F88-4949-BA29-D2B6D7975F45}" type="presOf" srcId="{A8FAAA24-3DB7-4AFE-8D6E-1FF127F6A8FE}" destId="{E2536CDD-7DBF-4C6B-85BF-882FE6A71FDF}" srcOrd="0" destOrd="0" presId="urn:microsoft.com/office/officeart/2005/8/layout/cycle5"/>
    <dgm:cxn modelId="{669CCB14-E5B8-CC48-BF1D-459F50D6BB21}" srcId="{65053B36-E459-4699-9118-038C8F52F23D}" destId="{CA9A9111-DB94-5549-9608-EEE6A3A2D980}" srcOrd="3" destOrd="0" parTransId="{C02256F6-1491-DF41-85E7-7AB4145834E4}" sibTransId="{99C07F7C-24F7-F44B-8AEB-A4EC5174B3B9}"/>
    <dgm:cxn modelId="{BCD343DC-1B85-4FCF-817B-24887D1B3E23}" srcId="{65053B36-E459-4699-9118-038C8F52F23D}" destId="{D826B2FE-5AC9-47EE-AEB3-142395FBDE71}" srcOrd="4" destOrd="0" parTransId="{CB1A36D4-FDE9-48F2-98C9-29576A48DEAF}" sibTransId="{E81A7496-7C34-4DBF-9C3D-D0A2A73191C8}"/>
    <dgm:cxn modelId="{5CD3F198-A919-4834-990A-5FA27CB17C90}" type="presOf" srcId="{D826B2FE-5AC9-47EE-AEB3-142395FBDE71}" destId="{1E7C3E94-8CB6-456F-B0D4-B3FA407A51A6}" srcOrd="0" destOrd="0" presId="urn:microsoft.com/office/officeart/2005/8/layout/cycle5"/>
    <dgm:cxn modelId="{0B7D10A1-E18E-42B9-BE89-31A5D7697892}" type="presOf" srcId="{661A4A79-0AAA-4C36-BEAB-A61C849008FA}" destId="{25E735C8-6CA7-48F9-B4AF-4D9B92978769}" srcOrd="0" destOrd="0" presId="urn:microsoft.com/office/officeart/2005/8/layout/cycle5"/>
    <dgm:cxn modelId="{0FEACBE7-9877-46A8-9701-E31093846DBA}" srcId="{65053B36-E459-4699-9118-038C8F52F23D}" destId="{A8FAAA24-3DB7-4AFE-8D6E-1FF127F6A8FE}" srcOrd="6" destOrd="0" parTransId="{83664775-34AE-41A2-A40A-AEE1DCB28F5A}" sibTransId="{8ED530B9-2AE0-4731-B182-B27C1D10B60C}"/>
    <dgm:cxn modelId="{DDE8938D-9B46-4EEC-9D74-69D38C6AE27D}" srcId="{65053B36-E459-4699-9118-038C8F52F23D}" destId="{78A95A28-5B18-4CAB-A8F7-FCAAA6066699}" srcOrd="7" destOrd="0" parTransId="{6BE8ECF0-24C5-40B1-9F35-926034AD3A7E}" sibTransId="{DA16D8F2-7AA0-43B2-99A1-9E110743886E}"/>
    <dgm:cxn modelId="{6A9B2847-D161-4C08-BED1-73E8C8A21284}" type="presOf" srcId="{CA9A9111-DB94-5549-9608-EEE6A3A2D980}" destId="{4BA36C64-20B8-A14E-8759-154A58F6D6C3}" srcOrd="0" destOrd="0" presId="urn:microsoft.com/office/officeart/2005/8/layout/cycle5"/>
    <dgm:cxn modelId="{AAFC529F-665D-4161-8629-9ED06C9306F6}" type="presOf" srcId="{8ED530B9-2AE0-4731-B182-B27C1D10B60C}" destId="{049616A8-A793-4C77-8E33-8F4622C118F7}" srcOrd="0" destOrd="0" presId="urn:microsoft.com/office/officeart/2005/8/layout/cycle5"/>
    <dgm:cxn modelId="{98FEEC2E-0B58-4F3A-AE03-397F1BF3F6C3}" type="presOf" srcId="{03570386-4604-4B40-84F0-E9CB1E7DA604}" destId="{8864FD29-B527-0A45-AF38-136A7CA3EA73}" srcOrd="0" destOrd="0" presId="urn:microsoft.com/office/officeart/2005/8/layout/cycle5"/>
    <dgm:cxn modelId="{86B84186-D7C1-4CD5-B4EF-FC9681935333}" type="presOf" srcId="{4AD66445-1D35-5E4B-97CB-F1868A81F976}" destId="{F21E2F18-F043-2846-95DB-CBAA147D529B}" srcOrd="0" destOrd="0" presId="urn:microsoft.com/office/officeart/2005/8/layout/cycle5"/>
    <dgm:cxn modelId="{8AE7FCF0-572B-45B4-8706-F20BD3EE6742}" type="presOf" srcId="{97D4A84A-FD53-4C89-8766-B5C0A5025285}" destId="{F0A86B52-E2FF-4D63-93A1-E61D8377C34A}" srcOrd="0" destOrd="0" presId="urn:microsoft.com/office/officeart/2005/8/layout/cycle5"/>
    <dgm:cxn modelId="{D60B4FF1-27EE-5447-9766-00F07C82332B}" srcId="{65053B36-E459-4699-9118-038C8F52F23D}" destId="{167BEB73-3A00-7345-985F-605B40EEBA4D}" srcOrd="1" destOrd="0" parTransId="{DAAA6469-0CAE-2B4A-86DE-BE4B0168B09C}" sibTransId="{16A220BF-2A6B-A246-BD86-15A7663B08AE}"/>
    <dgm:cxn modelId="{6FA06DDC-0F38-DE42-863F-EB8F7A4572BE}" srcId="{65053B36-E459-4699-9118-038C8F52F23D}" destId="{4AD66445-1D35-5E4B-97CB-F1868A81F976}" srcOrd="0" destOrd="0" parTransId="{D6E6296C-8865-CD45-8B84-2CE77AEEFEAD}" sibTransId="{03570386-4604-4B40-84F0-E9CB1E7DA604}"/>
    <dgm:cxn modelId="{F04337F0-0064-49DB-AA23-7410EFEBE010}" type="presOf" srcId="{E81A7496-7C34-4DBF-9C3D-D0A2A73191C8}" destId="{0FD4A519-10D4-4EE7-AC3E-EBD7D85740E2}" srcOrd="0" destOrd="0" presId="urn:microsoft.com/office/officeart/2005/8/layout/cycle5"/>
    <dgm:cxn modelId="{B5BC668F-6986-4C30-A89C-D29D816A7FE4}" type="presOf" srcId="{78A95A28-5B18-4CAB-A8F7-FCAAA6066699}" destId="{3204064E-86B9-4A1D-AC40-6B3607D41628}" srcOrd="0" destOrd="0" presId="urn:microsoft.com/office/officeart/2005/8/layout/cycle5"/>
    <dgm:cxn modelId="{1CA478E0-7B84-4B89-8D06-4DC510CF2FD2}" type="presOf" srcId="{65053B36-E459-4699-9118-038C8F52F23D}" destId="{6A20FEC1-C6EF-4469-886F-1FB4E4E06963}" srcOrd="0" destOrd="0" presId="urn:microsoft.com/office/officeart/2005/8/layout/cycle5"/>
    <dgm:cxn modelId="{2D7E823C-981E-43A8-8F0F-0F1E4F1EFC0F}" type="presOf" srcId="{5FD615BE-97D0-4C69-8037-060D7CF45582}" destId="{A9CD118D-5A7B-4B7B-BEB0-016F1E217120}" srcOrd="0" destOrd="0" presId="urn:microsoft.com/office/officeart/2005/8/layout/cycle5"/>
    <dgm:cxn modelId="{C57AD339-F80A-4A07-951C-778FDAE65701}" type="presOf" srcId="{167BEB73-3A00-7345-985F-605B40EEBA4D}" destId="{9ED3D520-3DE0-864B-ACAB-5B591616A6D9}" srcOrd="0" destOrd="0" presId="urn:microsoft.com/office/officeart/2005/8/layout/cycle5"/>
    <dgm:cxn modelId="{2B5E0A6D-F575-41A7-ABFE-5940ED368E39}" type="presOf" srcId="{F97789DC-0FAD-4C2E-AB9D-457E85023924}" destId="{7DFDE678-6B1C-4BBC-A38E-46FB50420688}" srcOrd="0" destOrd="0" presId="urn:microsoft.com/office/officeart/2005/8/layout/cycle5"/>
    <dgm:cxn modelId="{6C6D0C39-16F5-4C23-93FF-663C03421B62}" srcId="{65053B36-E459-4699-9118-038C8F52F23D}" destId="{661A4A79-0AAA-4C36-BEAB-A61C849008FA}" srcOrd="5" destOrd="0" parTransId="{1B4B79AA-B091-4787-A5DB-5E75A9449EAF}" sibTransId="{F97789DC-0FAD-4C2E-AB9D-457E85023924}"/>
    <dgm:cxn modelId="{BD0F0BB6-1D2E-4C7B-9847-1CC9BB2C2634}" type="presParOf" srcId="{6A20FEC1-C6EF-4469-886F-1FB4E4E06963}" destId="{F21E2F18-F043-2846-95DB-CBAA147D529B}" srcOrd="0" destOrd="0" presId="urn:microsoft.com/office/officeart/2005/8/layout/cycle5"/>
    <dgm:cxn modelId="{E2FA3200-48E9-4D82-B13C-DFA9D84C27C1}" type="presParOf" srcId="{6A20FEC1-C6EF-4469-886F-1FB4E4E06963}" destId="{3DAA6B48-225A-4840-B4FD-B5777A24A577}" srcOrd="1" destOrd="0" presId="urn:microsoft.com/office/officeart/2005/8/layout/cycle5"/>
    <dgm:cxn modelId="{18E94226-5AD6-4387-A378-C638C870CAC3}" type="presParOf" srcId="{6A20FEC1-C6EF-4469-886F-1FB4E4E06963}" destId="{8864FD29-B527-0A45-AF38-136A7CA3EA73}" srcOrd="2" destOrd="0" presId="urn:microsoft.com/office/officeart/2005/8/layout/cycle5"/>
    <dgm:cxn modelId="{87B25F78-CE72-44ED-AA53-7FE3E8A38B98}" type="presParOf" srcId="{6A20FEC1-C6EF-4469-886F-1FB4E4E06963}" destId="{9ED3D520-3DE0-864B-ACAB-5B591616A6D9}" srcOrd="3" destOrd="0" presId="urn:microsoft.com/office/officeart/2005/8/layout/cycle5"/>
    <dgm:cxn modelId="{798F0227-232E-4850-8117-27D8D9E75E03}" type="presParOf" srcId="{6A20FEC1-C6EF-4469-886F-1FB4E4E06963}" destId="{C1125BC2-4A5A-5C43-8663-E2876B3EEBFA}" srcOrd="4" destOrd="0" presId="urn:microsoft.com/office/officeart/2005/8/layout/cycle5"/>
    <dgm:cxn modelId="{AF03437F-38E4-4C80-8E25-BE6E720EAFAD}" type="presParOf" srcId="{6A20FEC1-C6EF-4469-886F-1FB4E4E06963}" destId="{3BACACFC-1124-AF4D-BBB2-76FDB50352A6}" srcOrd="5" destOrd="0" presId="urn:microsoft.com/office/officeart/2005/8/layout/cycle5"/>
    <dgm:cxn modelId="{80AAACD4-0D35-4CC4-94D7-C6E13FB0C607}" type="presParOf" srcId="{6A20FEC1-C6EF-4469-886F-1FB4E4E06963}" destId="{F0A86B52-E2FF-4D63-93A1-E61D8377C34A}" srcOrd="6" destOrd="0" presId="urn:microsoft.com/office/officeart/2005/8/layout/cycle5"/>
    <dgm:cxn modelId="{2BE80186-E72B-428C-8135-8D4D6FFE8814}" type="presParOf" srcId="{6A20FEC1-C6EF-4469-886F-1FB4E4E06963}" destId="{FDCC661F-5906-4C2E-95FD-42BD7C141BE9}" srcOrd="7" destOrd="0" presId="urn:microsoft.com/office/officeart/2005/8/layout/cycle5"/>
    <dgm:cxn modelId="{4C7A65BF-B278-4AA0-AA29-35D160EE910A}" type="presParOf" srcId="{6A20FEC1-C6EF-4469-886F-1FB4E4E06963}" destId="{A9CD118D-5A7B-4B7B-BEB0-016F1E217120}" srcOrd="8" destOrd="0" presId="urn:microsoft.com/office/officeart/2005/8/layout/cycle5"/>
    <dgm:cxn modelId="{B4265B91-0660-49FE-973E-011B8C462A34}" type="presParOf" srcId="{6A20FEC1-C6EF-4469-886F-1FB4E4E06963}" destId="{4BA36C64-20B8-A14E-8759-154A58F6D6C3}" srcOrd="9" destOrd="0" presId="urn:microsoft.com/office/officeart/2005/8/layout/cycle5"/>
    <dgm:cxn modelId="{D035BFD8-D371-4FD9-8A59-833395209B85}" type="presParOf" srcId="{6A20FEC1-C6EF-4469-886F-1FB4E4E06963}" destId="{6C64C368-C8AD-DC46-9E87-FF501AEF864A}" srcOrd="10" destOrd="0" presId="urn:microsoft.com/office/officeart/2005/8/layout/cycle5"/>
    <dgm:cxn modelId="{2A913613-43DF-4E7A-92AA-750F59BB6FDA}" type="presParOf" srcId="{6A20FEC1-C6EF-4469-886F-1FB4E4E06963}" destId="{6A2CC0A6-BC38-5041-A60B-0DABCA6762C7}" srcOrd="11" destOrd="0" presId="urn:microsoft.com/office/officeart/2005/8/layout/cycle5"/>
    <dgm:cxn modelId="{665369EF-0BD2-4264-A863-1448F11A327B}" type="presParOf" srcId="{6A20FEC1-C6EF-4469-886F-1FB4E4E06963}" destId="{1E7C3E94-8CB6-456F-B0D4-B3FA407A51A6}" srcOrd="12" destOrd="0" presId="urn:microsoft.com/office/officeart/2005/8/layout/cycle5"/>
    <dgm:cxn modelId="{01BEBC3D-2448-44FA-A43F-AC6266186D08}" type="presParOf" srcId="{6A20FEC1-C6EF-4469-886F-1FB4E4E06963}" destId="{E838B6B8-75DF-4528-9C2A-BB7A7D07CE89}" srcOrd="13" destOrd="0" presId="urn:microsoft.com/office/officeart/2005/8/layout/cycle5"/>
    <dgm:cxn modelId="{C3D09353-AC1D-4977-A621-5618001F6933}" type="presParOf" srcId="{6A20FEC1-C6EF-4469-886F-1FB4E4E06963}" destId="{0FD4A519-10D4-4EE7-AC3E-EBD7D85740E2}" srcOrd="14" destOrd="0" presId="urn:microsoft.com/office/officeart/2005/8/layout/cycle5"/>
    <dgm:cxn modelId="{C61962BC-6DFB-4872-B1BB-53DC1AE8CF41}" type="presParOf" srcId="{6A20FEC1-C6EF-4469-886F-1FB4E4E06963}" destId="{25E735C8-6CA7-48F9-B4AF-4D9B92978769}" srcOrd="15" destOrd="0" presId="urn:microsoft.com/office/officeart/2005/8/layout/cycle5"/>
    <dgm:cxn modelId="{847F10CD-A471-433F-8DCD-97D4168D36AA}" type="presParOf" srcId="{6A20FEC1-C6EF-4469-886F-1FB4E4E06963}" destId="{EC522338-C25D-4866-ABF3-7A3BB86AF8C6}" srcOrd="16" destOrd="0" presId="urn:microsoft.com/office/officeart/2005/8/layout/cycle5"/>
    <dgm:cxn modelId="{0E3E4B5E-72F5-4AAE-B12E-F89F101F2294}" type="presParOf" srcId="{6A20FEC1-C6EF-4469-886F-1FB4E4E06963}" destId="{7DFDE678-6B1C-4BBC-A38E-46FB50420688}" srcOrd="17" destOrd="0" presId="urn:microsoft.com/office/officeart/2005/8/layout/cycle5"/>
    <dgm:cxn modelId="{F6037184-68FA-498C-9262-116A97D22CE3}" type="presParOf" srcId="{6A20FEC1-C6EF-4469-886F-1FB4E4E06963}" destId="{E2536CDD-7DBF-4C6B-85BF-882FE6A71FDF}" srcOrd="18" destOrd="0" presId="urn:microsoft.com/office/officeart/2005/8/layout/cycle5"/>
    <dgm:cxn modelId="{76E2CA3B-2970-425C-955D-DA49BA67773D}" type="presParOf" srcId="{6A20FEC1-C6EF-4469-886F-1FB4E4E06963}" destId="{6D500B74-16A3-4CA0-A0E3-C2CBAAB4F994}" srcOrd="19" destOrd="0" presId="urn:microsoft.com/office/officeart/2005/8/layout/cycle5"/>
    <dgm:cxn modelId="{94F43A14-E3ED-4BB3-B210-F805CE62D2C9}" type="presParOf" srcId="{6A20FEC1-C6EF-4469-886F-1FB4E4E06963}" destId="{049616A8-A793-4C77-8E33-8F4622C118F7}" srcOrd="20" destOrd="0" presId="urn:microsoft.com/office/officeart/2005/8/layout/cycle5"/>
    <dgm:cxn modelId="{8BDC4968-56AC-4C33-B43E-4C02A0238494}" type="presParOf" srcId="{6A20FEC1-C6EF-4469-886F-1FB4E4E06963}" destId="{3204064E-86B9-4A1D-AC40-6B3607D41628}" srcOrd="21" destOrd="0" presId="urn:microsoft.com/office/officeart/2005/8/layout/cycle5"/>
    <dgm:cxn modelId="{A5BE0881-4909-4EE2-ABC2-1FF1AA86F59A}" type="presParOf" srcId="{6A20FEC1-C6EF-4469-886F-1FB4E4E06963}" destId="{285E9CCE-C7D2-4139-86F0-64E7E1C35BC1}" srcOrd="22" destOrd="0" presId="urn:microsoft.com/office/officeart/2005/8/layout/cycle5"/>
    <dgm:cxn modelId="{D9920EF4-4A32-4D27-841C-F6849BEFCD67}" type="presParOf" srcId="{6A20FEC1-C6EF-4469-886F-1FB4E4E06963}" destId="{19FF4228-BCF6-4DBF-AEE0-CF82A986A726}" srcOrd="23" destOrd="0" presId="urn:microsoft.com/office/officeart/2005/8/layout/cycle5"/>
  </dgm:cxnLst>
  <dgm:bg>
    <a:noFill/>
    <a:effect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E2F18-F043-2846-95DB-CBAA147D529B}">
      <dsp:nvSpPr>
        <dsp:cNvPr id="0" name=""/>
        <dsp:cNvSpPr/>
      </dsp:nvSpPr>
      <dsp:spPr>
        <a:xfrm>
          <a:off x="2802301" y="83268"/>
          <a:ext cx="1273320" cy="484854"/>
        </a:xfrm>
        <a:prstGeom prst="roundRect">
          <a:avLst/>
        </a:prstGeom>
        <a:gradFill flip="none" rotWithShape="0">
          <a:gsLst>
            <a:gs pos="0">
              <a:schemeClr val="bg1"/>
            </a:gs>
            <a:gs pos="100000">
              <a:srgbClr val="99C9C7"/>
            </a:gs>
          </a:gsLst>
          <a:lin ang="5400000" scaled="0"/>
          <a:tileRect/>
        </a:gradFill>
        <a:ln>
          <a:solidFill>
            <a:srgbClr val="186072"/>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Plan</a:t>
          </a:r>
          <a:endParaRPr lang="en-US" sz="2000" kern="1200" dirty="0">
            <a:solidFill>
              <a:srgbClr val="186072"/>
            </a:solidFill>
          </a:endParaRPr>
        </a:p>
      </dsp:txBody>
      <dsp:txXfrm>
        <a:off x="2825970" y="106937"/>
        <a:ext cx="1225982" cy="437516"/>
      </dsp:txXfrm>
    </dsp:sp>
    <dsp:sp modelId="{8864FD29-B527-0A45-AF38-136A7CA3EA73}">
      <dsp:nvSpPr>
        <dsp:cNvPr id="0" name=""/>
        <dsp:cNvSpPr/>
      </dsp:nvSpPr>
      <dsp:spPr>
        <a:xfrm>
          <a:off x="1194113" y="325695"/>
          <a:ext cx="4489695" cy="4489695"/>
        </a:xfrm>
        <a:custGeom>
          <a:avLst/>
          <a:gdLst/>
          <a:ahLst/>
          <a:cxnLst/>
          <a:rect l="0" t="0" r="0" b="0"/>
          <a:pathLst>
            <a:path>
              <a:moveTo>
                <a:pt x="3021641" y="138682"/>
              </a:moveTo>
              <a:arcTo wR="2244847" hR="2244847" stAng="17414696" swAng="683613"/>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9ED3D520-3DE0-864B-ACAB-5B591616A6D9}">
      <dsp:nvSpPr>
        <dsp:cNvPr id="0" name=""/>
        <dsp:cNvSpPr/>
      </dsp:nvSpPr>
      <dsp:spPr>
        <a:xfrm>
          <a:off x="4390798" y="740879"/>
          <a:ext cx="1271020" cy="484633"/>
        </a:xfrm>
        <a:prstGeom prst="roundRect">
          <a:avLst/>
        </a:prstGeom>
        <a:gradFill flip="none" rotWithShape="0">
          <a:gsLst>
            <a:gs pos="0">
              <a:schemeClr val="bg1"/>
            </a:gs>
            <a:gs pos="100000">
              <a:srgbClr val="99C9C7"/>
            </a:gs>
          </a:gsLst>
          <a:lin ang="5400000" scaled="0"/>
          <a:tileRect/>
        </a:gradFill>
        <a:ln>
          <a:solidFill>
            <a:srgbClr val="186072"/>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Collect</a:t>
          </a:r>
          <a:endParaRPr lang="en-US" sz="2000" kern="1200" dirty="0">
            <a:solidFill>
              <a:srgbClr val="186072"/>
            </a:solidFill>
          </a:endParaRPr>
        </a:p>
      </dsp:txBody>
      <dsp:txXfrm>
        <a:off x="4414456" y="764537"/>
        <a:ext cx="1223704" cy="437317"/>
      </dsp:txXfrm>
    </dsp:sp>
    <dsp:sp modelId="{3BACACFC-1124-AF4D-BBB2-76FDB50352A6}">
      <dsp:nvSpPr>
        <dsp:cNvPr id="0" name=""/>
        <dsp:cNvSpPr/>
      </dsp:nvSpPr>
      <dsp:spPr>
        <a:xfrm>
          <a:off x="1194113" y="325695"/>
          <a:ext cx="4489695" cy="4489695"/>
        </a:xfrm>
        <a:custGeom>
          <a:avLst/>
          <a:gdLst/>
          <a:ahLst/>
          <a:cxnLst/>
          <a:rect l="0" t="0" r="0" b="0"/>
          <a:pathLst>
            <a:path>
              <a:moveTo>
                <a:pt x="4173874" y="1096720"/>
              </a:moveTo>
              <a:arcTo wR="2244847" hR="2244847" stAng="19754372" swAng="1110679"/>
            </a:path>
          </a:pathLst>
        </a:custGeom>
        <a:noFill/>
        <a:ln w="28575" cap="flat" cmpd="sng" algn="ctr">
          <a:solidFill>
            <a:srgbClr val="186072"/>
          </a:solidFill>
          <a:prstDash val="solid"/>
          <a:tailEnd type="arrow"/>
        </a:ln>
        <a:effectLst/>
      </dsp:spPr>
      <dsp:style>
        <a:lnRef idx="1">
          <a:scrgbClr r="0" g="0" b="0"/>
        </a:lnRef>
        <a:fillRef idx="0">
          <a:scrgbClr r="0" g="0" b="0"/>
        </a:fillRef>
        <a:effectRef idx="0">
          <a:scrgbClr r="0" g="0" b="0"/>
        </a:effectRef>
        <a:fontRef idx="minor"/>
      </dsp:style>
    </dsp:sp>
    <dsp:sp modelId="{F0A86B52-E2FF-4D63-93A1-E61D8377C34A}">
      <dsp:nvSpPr>
        <dsp:cNvPr id="0" name=""/>
        <dsp:cNvSpPr/>
      </dsp:nvSpPr>
      <dsp:spPr>
        <a:xfrm>
          <a:off x="5047148" y="2328115"/>
          <a:ext cx="1273320" cy="484854"/>
        </a:xfrm>
        <a:prstGeom prst="roundRect">
          <a:avLst/>
        </a:prstGeom>
        <a:gradFill flip="none" rotWithShape="0">
          <a:gsLst>
            <a:gs pos="0">
              <a:schemeClr val="bg1"/>
            </a:gs>
            <a:gs pos="100000">
              <a:srgbClr val="99C9C7"/>
            </a:gs>
          </a:gsLst>
          <a:lin ang="5400000" scaled="0"/>
          <a:tileRect/>
        </a:gradFill>
        <a:ln>
          <a:solidFill>
            <a:srgbClr val="186072"/>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Assure</a:t>
          </a:r>
        </a:p>
      </dsp:txBody>
      <dsp:txXfrm>
        <a:off x="5070817" y="2351784"/>
        <a:ext cx="1225982" cy="437516"/>
      </dsp:txXfrm>
    </dsp:sp>
    <dsp:sp modelId="{A9CD118D-5A7B-4B7B-BEB0-016F1E217120}">
      <dsp:nvSpPr>
        <dsp:cNvPr id="0" name=""/>
        <dsp:cNvSpPr/>
      </dsp:nvSpPr>
      <dsp:spPr>
        <a:xfrm>
          <a:off x="1194113" y="325695"/>
          <a:ext cx="4489695" cy="4489695"/>
        </a:xfrm>
        <a:custGeom>
          <a:avLst/>
          <a:gdLst/>
          <a:ahLst/>
          <a:cxnLst/>
          <a:rect l="0" t="0" r="0" b="0"/>
          <a:pathLst>
            <a:path>
              <a:moveTo>
                <a:pt x="4438595" y="2721095"/>
              </a:moveTo>
              <a:arcTo wR="2244847" hR="2244847" stAng="734908" swAng="1110550"/>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4BA36C64-20B8-A14E-8759-154A58F6D6C3}">
      <dsp:nvSpPr>
        <dsp:cNvPr id="0" name=""/>
        <dsp:cNvSpPr/>
      </dsp:nvSpPr>
      <dsp:spPr>
        <a:xfrm>
          <a:off x="4389648" y="3915462"/>
          <a:ext cx="1273320" cy="484854"/>
        </a:xfrm>
        <a:prstGeom prst="roundRect">
          <a:avLst/>
        </a:prstGeom>
        <a:gradFill flip="none" rotWithShape="0">
          <a:gsLst>
            <a:gs pos="0">
              <a:schemeClr val="bg1"/>
            </a:gs>
            <a:gs pos="100000">
              <a:srgbClr val="99C9C7"/>
            </a:gs>
          </a:gsLst>
          <a:lin ang="5400000" scaled="0"/>
          <a:tileRect/>
        </a:gradFill>
        <a:ln>
          <a:solidFill>
            <a:srgbClr val="186072"/>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Describe</a:t>
          </a:r>
          <a:endParaRPr lang="en-US" sz="2000" b="1" kern="1200" dirty="0">
            <a:solidFill>
              <a:srgbClr val="186072"/>
            </a:solidFill>
          </a:endParaRPr>
        </a:p>
      </dsp:txBody>
      <dsp:txXfrm>
        <a:off x="4413317" y="3939131"/>
        <a:ext cx="1225982" cy="437516"/>
      </dsp:txXfrm>
    </dsp:sp>
    <dsp:sp modelId="{6A2CC0A6-BC38-5041-A60B-0DABCA6762C7}">
      <dsp:nvSpPr>
        <dsp:cNvPr id="0" name=""/>
        <dsp:cNvSpPr/>
      </dsp:nvSpPr>
      <dsp:spPr>
        <a:xfrm>
          <a:off x="1194113" y="325695"/>
          <a:ext cx="4489695" cy="4489695"/>
        </a:xfrm>
        <a:custGeom>
          <a:avLst/>
          <a:gdLst/>
          <a:ahLst/>
          <a:cxnLst/>
          <a:rect l="0" t="0" r="0" b="0"/>
          <a:pathLst>
            <a:path>
              <a:moveTo>
                <a:pt x="3422269" y="4156134"/>
              </a:moveTo>
              <a:arcTo wR="2244847" hR="2244847" stAng="3501925" swAng="683437"/>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1E7C3E94-8CB6-456F-B0D4-B3FA407A51A6}">
      <dsp:nvSpPr>
        <dsp:cNvPr id="0" name=""/>
        <dsp:cNvSpPr/>
      </dsp:nvSpPr>
      <dsp:spPr>
        <a:xfrm>
          <a:off x="2802301" y="4572963"/>
          <a:ext cx="1273320" cy="484854"/>
        </a:xfrm>
        <a:prstGeom prst="roundRect">
          <a:avLst/>
        </a:prstGeom>
        <a:gradFill flip="none" rotWithShape="0">
          <a:gsLst>
            <a:gs pos="0">
              <a:schemeClr val="bg1"/>
            </a:gs>
            <a:gs pos="100000">
              <a:srgbClr val="99C9C7"/>
            </a:gs>
          </a:gsLst>
          <a:lin ang="5400000" scaled="0"/>
          <a:tileRect/>
        </a:gradFill>
        <a:ln>
          <a:solidFill>
            <a:srgbClr val="186072"/>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Preserve</a:t>
          </a:r>
        </a:p>
      </dsp:txBody>
      <dsp:txXfrm>
        <a:off x="2825970" y="4596632"/>
        <a:ext cx="1225982" cy="437516"/>
      </dsp:txXfrm>
    </dsp:sp>
    <dsp:sp modelId="{0FD4A519-10D4-4EE7-AC3E-EBD7D85740E2}">
      <dsp:nvSpPr>
        <dsp:cNvPr id="0" name=""/>
        <dsp:cNvSpPr/>
      </dsp:nvSpPr>
      <dsp:spPr>
        <a:xfrm>
          <a:off x="1194113" y="325695"/>
          <a:ext cx="4489695" cy="4489695"/>
        </a:xfrm>
        <a:custGeom>
          <a:avLst/>
          <a:gdLst/>
          <a:ahLst/>
          <a:cxnLst/>
          <a:rect l="0" t="0" r="0" b="0"/>
          <a:pathLst>
            <a:path>
              <a:moveTo>
                <a:pt x="1468089" y="4351025"/>
              </a:moveTo>
              <a:arcTo wR="2244847" hR="2244847" stAng="6614639" swAng="683437"/>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25E735C8-6CA7-48F9-B4AF-4D9B92978769}">
      <dsp:nvSpPr>
        <dsp:cNvPr id="0" name=""/>
        <dsp:cNvSpPr/>
      </dsp:nvSpPr>
      <dsp:spPr>
        <a:xfrm>
          <a:off x="1214954" y="3915462"/>
          <a:ext cx="1273320" cy="484854"/>
        </a:xfrm>
        <a:prstGeom prst="roundRect">
          <a:avLst/>
        </a:prstGeom>
        <a:gradFill flip="none" rotWithShape="1">
          <a:gsLst>
            <a:gs pos="0">
              <a:schemeClr val="bg1"/>
            </a:gs>
            <a:gs pos="100000">
              <a:srgbClr val="99C9C7"/>
            </a:gs>
          </a:gsLst>
          <a:lin ang="5400000" scaled="0"/>
          <a:tileRect/>
        </a:gradFill>
        <a:ln>
          <a:solidFill>
            <a:srgbClr val="457184"/>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Discover</a:t>
          </a:r>
        </a:p>
      </dsp:txBody>
      <dsp:txXfrm>
        <a:off x="1238623" y="3939131"/>
        <a:ext cx="1225982" cy="437516"/>
      </dsp:txXfrm>
    </dsp:sp>
    <dsp:sp modelId="{7DFDE678-6B1C-4BBC-A38E-46FB50420688}">
      <dsp:nvSpPr>
        <dsp:cNvPr id="0" name=""/>
        <dsp:cNvSpPr/>
      </dsp:nvSpPr>
      <dsp:spPr>
        <a:xfrm>
          <a:off x="1194113" y="325695"/>
          <a:ext cx="4489695" cy="4489695"/>
        </a:xfrm>
        <a:custGeom>
          <a:avLst/>
          <a:gdLst/>
          <a:ahLst/>
          <a:cxnLst/>
          <a:rect l="0" t="0" r="0" b="0"/>
          <a:pathLst>
            <a:path>
              <a:moveTo>
                <a:pt x="315764" y="3392879"/>
              </a:moveTo>
              <a:arcTo wR="2244847" hR="2244847" stAng="8954542" swAng="1110550"/>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E2536CDD-7DBF-4C6B-85BF-882FE6A71FDF}">
      <dsp:nvSpPr>
        <dsp:cNvPr id="0" name=""/>
        <dsp:cNvSpPr/>
      </dsp:nvSpPr>
      <dsp:spPr>
        <a:xfrm>
          <a:off x="557453" y="2328115"/>
          <a:ext cx="1273320" cy="484854"/>
        </a:xfrm>
        <a:prstGeom prst="roundRect">
          <a:avLst/>
        </a:prstGeom>
        <a:gradFill flip="none" rotWithShape="1">
          <a:gsLst>
            <a:gs pos="0">
              <a:schemeClr val="bg1"/>
            </a:gs>
            <a:gs pos="100000">
              <a:srgbClr val="99C9C7"/>
            </a:gs>
          </a:gsLst>
          <a:lin ang="5400000" scaled="0"/>
          <a:tileRect/>
        </a:gradFill>
        <a:ln>
          <a:solidFill>
            <a:srgbClr val="457184"/>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Integrate</a:t>
          </a:r>
        </a:p>
      </dsp:txBody>
      <dsp:txXfrm>
        <a:off x="581122" y="2351784"/>
        <a:ext cx="1225982" cy="437516"/>
      </dsp:txXfrm>
    </dsp:sp>
    <dsp:sp modelId="{049616A8-A793-4C77-8E33-8F4622C118F7}">
      <dsp:nvSpPr>
        <dsp:cNvPr id="0" name=""/>
        <dsp:cNvSpPr/>
      </dsp:nvSpPr>
      <dsp:spPr>
        <a:xfrm>
          <a:off x="1194113" y="325695"/>
          <a:ext cx="4489695" cy="4489695"/>
        </a:xfrm>
        <a:custGeom>
          <a:avLst/>
          <a:gdLst/>
          <a:ahLst/>
          <a:cxnLst/>
          <a:rect l="0" t="0" r="0" b="0"/>
          <a:pathLst>
            <a:path>
              <a:moveTo>
                <a:pt x="51099" y="1768599"/>
              </a:moveTo>
              <a:arcTo wR="2244847" hR="2244847" stAng="11534908" swAng="1110550"/>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 modelId="{3204064E-86B9-4A1D-AC40-6B3607D41628}">
      <dsp:nvSpPr>
        <dsp:cNvPr id="0" name=""/>
        <dsp:cNvSpPr/>
      </dsp:nvSpPr>
      <dsp:spPr>
        <a:xfrm>
          <a:off x="1214954" y="740769"/>
          <a:ext cx="1273320" cy="484854"/>
        </a:xfrm>
        <a:prstGeom prst="roundRect">
          <a:avLst/>
        </a:prstGeom>
        <a:gradFill flip="none" rotWithShape="1">
          <a:gsLst>
            <a:gs pos="0">
              <a:schemeClr val="bg1"/>
            </a:gs>
            <a:gs pos="100000">
              <a:srgbClr val="99C9C7"/>
            </a:gs>
          </a:gsLst>
          <a:lin ang="5400000" scaled="0"/>
          <a:tileRect/>
        </a:gradFill>
        <a:ln>
          <a:solidFill>
            <a:srgbClr val="457184"/>
          </a:solid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rgbClr val="186072"/>
              </a:solidFill>
            </a:rPr>
            <a:t>Analyze</a:t>
          </a:r>
        </a:p>
      </dsp:txBody>
      <dsp:txXfrm>
        <a:off x="1238623" y="764438"/>
        <a:ext cx="1225982" cy="437516"/>
      </dsp:txXfrm>
    </dsp:sp>
    <dsp:sp modelId="{19FF4228-BCF6-4DBF-AEE0-CF82A986A726}">
      <dsp:nvSpPr>
        <dsp:cNvPr id="0" name=""/>
        <dsp:cNvSpPr/>
      </dsp:nvSpPr>
      <dsp:spPr>
        <a:xfrm>
          <a:off x="1194113" y="325695"/>
          <a:ext cx="4489695" cy="4489695"/>
        </a:xfrm>
        <a:custGeom>
          <a:avLst/>
          <a:gdLst/>
          <a:ahLst/>
          <a:cxnLst/>
          <a:rect l="0" t="0" r="0" b="0"/>
          <a:pathLst>
            <a:path>
              <a:moveTo>
                <a:pt x="1067425" y="333560"/>
              </a:moveTo>
              <a:arcTo wR="2244847" hR="2244847" stAng="14301925" swAng="683437"/>
            </a:path>
          </a:pathLst>
        </a:custGeom>
        <a:noFill/>
        <a:ln w="28575" cap="flat" cmpd="sng" algn="ctr">
          <a:solidFill>
            <a:srgbClr val="186072"/>
          </a:solidFill>
          <a:prstDash val="solid"/>
          <a:round/>
          <a:headEnd type="none" w="med" len="med"/>
          <a:tailEnd type="arrow" w="med" len="me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1963"/>
          </a:xfrm>
          <a:prstGeom prst="rect">
            <a:avLst/>
          </a:prstGeom>
        </p:spPr>
        <p:txBody>
          <a:bodyPr vert="horz" lIns="91440" tIns="45720" rIns="91440" bIns="45720" rtlCol="0"/>
          <a:lstStyle>
            <a:lvl1pPr algn="l">
              <a:defRPr sz="1200">
                <a:ea typeface="ＭＳ Ｐゴシック" charset="-128"/>
                <a:cs typeface="+mn-cs"/>
              </a:defRPr>
            </a:lvl1pPr>
          </a:lstStyle>
          <a:p>
            <a:pPr>
              <a:defRPr/>
            </a:pPr>
            <a:endParaRPr lang="en-US"/>
          </a:p>
        </p:txBody>
      </p:sp>
      <p:sp>
        <p:nvSpPr>
          <p:cNvPr id="3" name="Date Placeholder 2"/>
          <p:cNvSpPr>
            <a:spLocks noGrp="1"/>
          </p:cNvSpPr>
          <p:nvPr>
            <p:ph type="dt" sz="quarter" idx="1"/>
          </p:nvPr>
        </p:nvSpPr>
        <p:spPr>
          <a:xfrm>
            <a:off x="3884613" y="0"/>
            <a:ext cx="2971800" cy="461963"/>
          </a:xfrm>
          <a:prstGeom prst="rect">
            <a:avLst/>
          </a:prstGeom>
        </p:spPr>
        <p:txBody>
          <a:bodyPr vert="horz" wrap="square" lIns="91440" tIns="45720" rIns="91440" bIns="45720" numCol="1" anchor="t" anchorCtr="0" compatLnSpc="1">
            <a:prstTxWarp prst="textNoShape">
              <a:avLst/>
            </a:prstTxWarp>
          </a:bodyPr>
          <a:lstStyle>
            <a:lvl1pPr algn="r">
              <a:defRPr sz="1200">
                <a:ea typeface="ＭＳ Ｐゴシック" charset="-128"/>
              </a:defRPr>
            </a:lvl1pPr>
          </a:lstStyle>
          <a:p>
            <a:pPr>
              <a:defRPr/>
            </a:pPr>
            <a:fld id="{2045E718-52F8-46F1-9B64-73D4F1AE305E}" type="datetime1">
              <a:rPr lang="en-US"/>
              <a:pPr>
                <a:defRPr/>
              </a:pPr>
              <a:t>9/21/16</a:t>
            </a:fld>
            <a:endParaRPr lang="en-US"/>
          </a:p>
        </p:txBody>
      </p:sp>
      <p:sp>
        <p:nvSpPr>
          <p:cNvPr id="4" name="Footer Placeholder 3"/>
          <p:cNvSpPr>
            <a:spLocks noGrp="1"/>
          </p:cNvSpPr>
          <p:nvPr>
            <p:ph type="ftr" sz="quarter" idx="2"/>
          </p:nvPr>
        </p:nvSpPr>
        <p:spPr>
          <a:xfrm>
            <a:off x="0" y="8775684"/>
            <a:ext cx="2971800" cy="461963"/>
          </a:xfrm>
          <a:prstGeom prst="rect">
            <a:avLst/>
          </a:prstGeom>
        </p:spPr>
        <p:txBody>
          <a:bodyPr vert="horz" lIns="91440" tIns="45720" rIns="91440" bIns="45720" rtlCol="0" anchor="b"/>
          <a:lstStyle>
            <a:lvl1pPr algn="l">
              <a:defRPr sz="1200">
                <a:ea typeface="ＭＳ Ｐゴシック" charset="-128"/>
                <a:cs typeface="+mn-cs"/>
              </a:defRPr>
            </a:lvl1pPr>
          </a:lstStyle>
          <a:p>
            <a:pPr>
              <a:defRPr/>
            </a:pPr>
            <a:endParaRPr lang="en-US"/>
          </a:p>
        </p:txBody>
      </p:sp>
      <p:sp>
        <p:nvSpPr>
          <p:cNvPr id="5" name="Slide Number Placeholder 4"/>
          <p:cNvSpPr>
            <a:spLocks noGrp="1"/>
          </p:cNvSpPr>
          <p:nvPr>
            <p:ph type="sldNum" sz="quarter" idx="3"/>
          </p:nvPr>
        </p:nvSpPr>
        <p:spPr>
          <a:xfrm>
            <a:off x="3884613" y="8775684"/>
            <a:ext cx="2971800" cy="461963"/>
          </a:xfrm>
          <a:prstGeom prst="rect">
            <a:avLst/>
          </a:prstGeom>
        </p:spPr>
        <p:txBody>
          <a:bodyPr vert="horz" wrap="square" lIns="91440" tIns="45720" rIns="91440" bIns="45720" numCol="1" anchor="b" anchorCtr="0" compatLnSpc="1">
            <a:prstTxWarp prst="textNoShape">
              <a:avLst/>
            </a:prstTxWarp>
          </a:bodyPr>
          <a:lstStyle>
            <a:lvl1pPr algn="r">
              <a:defRPr sz="1200">
                <a:ea typeface="ＭＳ Ｐゴシック" charset="-128"/>
              </a:defRPr>
            </a:lvl1pPr>
          </a:lstStyle>
          <a:p>
            <a:pPr>
              <a:defRPr/>
            </a:pPr>
            <a:fld id="{CAD52665-6EC5-4E2C-ACE3-60B967BFE7A9}" type="slidenum">
              <a:rPr lang="en-US"/>
              <a:pPr>
                <a:defRPr/>
              </a:pPr>
              <a:t>‹#›</a:t>
            </a:fld>
            <a:endParaRPr lang="en-US"/>
          </a:p>
        </p:txBody>
      </p:sp>
    </p:spTree>
    <p:extLst>
      <p:ext uri="{BB962C8B-B14F-4D97-AF65-F5344CB8AC3E}">
        <p14:creationId xmlns:p14="http://schemas.microsoft.com/office/powerpoint/2010/main" val="38278046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1963"/>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61963"/>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ea typeface="ＭＳ Ｐゴシック" charset="-128"/>
              </a:defRPr>
            </a:lvl1pPr>
          </a:lstStyle>
          <a:p>
            <a:pPr>
              <a:defRPr/>
            </a:pPr>
            <a:fld id="{2B745D94-0C70-421F-8B33-F694434CC576}" type="datetime1">
              <a:rPr lang="en-US"/>
              <a:pPr>
                <a:defRPr/>
              </a:pPr>
              <a:t>9/21/16</a:t>
            </a:fld>
            <a:endParaRPr lang="en-US"/>
          </a:p>
        </p:txBody>
      </p:sp>
      <p:sp>
        <p:nvSpPr>
          <p:cNvPr id="4" name="Slide Image Placeholder 3"/>
          <p:cNvSpPr>
            <a:spLocks noGrp="1" noRot="1" noChangeAspect="1"/>
          </p:cNvSpPr>
          <p:nvPr>
            <p:ph type="sldImg" idx="2"/>
          </p:nvPr>
        </p:nvSpPr>
        <p:spPr>
          <a:xfrm>
            <a:off x="1120775" y="693738"/>
            <a:ext cx="4616450" cy="3463925"/>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88644"/>
            <a:ext cx="5486400" cy="4157663"/>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6" name="Footer Placeholder 5"/>
          <p:cNvSpPr>
            <a:spLocks noGrp="1"/>
          </p:cNvSpPr>
          <p:nvPr>
            <p:ph type="ftr" sz="quarter" idx="4"/>
          </p:nvPr>
        </p:nvSpPr>
        <p:spPr>
          <a:xfrm>
            <a:off x="0" y="8775684"/>
            <a:ext cx="2971800" cy="461963"/>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775684"/>
            <a:ext cx="2971800" cy="461963"/>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ea typeface="ＭＳ Ｐゴシック" charset="-128"/>
              </a:defRPr>
            </a:lvl1pPr>
          </a:lstStyle>
          <a:p>
            <a:pPr>
              <a:defRPr/>
            </a:pPr>
            <a:fld id="{6B7716FE-5FF4-4939-A891-57F1539EB079}" type="slidenum">
              <a:rPr lang="en-US"/>
              <a:pPr>
                <a:defRPr/>
              </a:pPr>
              <a:t>‹#›</a:t>
            </a:fld>
            <a:endParaRPr lang="en-US"/>
          </a:p>
        </p:txBody>
      </p:sp>
    </p:spTree>
    <p:extLst>
      <p:ext uri="{BB962C8B-B14F-4D97-AF65-F5344CB8AC3E}">
        <p14:creationId xmlns:p14="http://schemas.microsoft.com/office/powerpoint/2010/main" val="1648851428"/>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 Id="rId3" Type="http://schemas.openxmlformats.org/officeDocument/2006/relationships/hyperlink" Target="http://www.sciencemag.org/site/feature/contribinfo/prep/res/refs.xhtml"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baseline="0" dirty="0" smtClean="0">
              <a:latin typeface="Calibri" charset="0"/>
              <a:ea typeface="ＭＳ Ｐゴシック" charset="0"/>
              <a:cs typeface="ＭＳ Ｐゴシック" charset="0"/>
            </a:endParaRPr>
          </a:p>
          <a:p>
            <a:endParaRPr lang="en-US" dirty="0"/>
          </a:p>
        </p:txBody>
      </p:sp>
      <p:sp>
        <p:nvSpPr>
          <p:cNvPr id="56324" name="Slide Number Placeholder 3"/>
          <p:cNvSpPr>
            <a:spLocks noGrp="1"/>
          </p:cNvSpPr>
          <p:nvPr>
            <p:ph type="sldNum" sz="quarter" idx="5"/>
          </p:nvPr>
        </p:nvSpPr>
        <p:spPr bwMode="auto">
          <a:ln>
            <a:miter lim="800000"/>
            <a:headEnd/>
            <a:tailEnd/>
          </a:ln>
        </p:spPr>
        <p:txBody>
          <a:bodyPr/>
          <a:lstStyle/>
          <a:p>
            <a:fld id="{06FBD28E-791F-204F-B869-AF18E596B831}" type="slidenum">
              <a:rPr lang="en-US"/>
              <a:pPr/>
              <a:t>0</a:t>
            </a:fld>
            <a:endParaRPr lang="en-US"/>
          </a:p>
        </p:txBody>
      </p:sp>
    </p:spTree>
    <p:extLst>
      <p:ext uri="{BB962C8B-B14F-4D97-AF65-F5344CB8AC3E}">
        <p14:creationId xmlns:p14="http://schemas.microsoft.com/office/powerpoint/2010/main" val="172091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Where you backup your files depends on a variety of things:</a:t>
            </a:r>
          </a:p>
          <a:p>
            <a:pPr eaLnBrk="1" hangingPunct="1">
              <a:spcBef>
                <a:spcPct val="0"/>
              </a:spcBef>
            </a:pPr>
            <a:r>
              <a:rPr lang="en-US" dirty="0" smtClean="0">
                <a:ea typeface="ＭＳ Ｐゴシック" pitchFamily="34" charset="-128"/>
              </a:rPr>
              <a:t> - As mentioned, your office or project may have a specific location for where they want the backups to live</a:t>
            </a:r>
          </a:p>
          <a:p>
            <a:pPr eaLnBrk="1" hangingPunct="1">
              <a:spcBef>
                <a:spcPct val="0"/>
              </a:spcBef>
            </a:pPr>
            <a:r>
              <a:rPr lang="en-US" dirty="0" smtClean="0">
                <a:ea typeface="ＭＳ Ｐゴシック" pitchFamily="34" charset="-128"/>
              </a:rPr>
              <a:t> - If you don’t have a backup system in place, you can consider using external drives, online centralized storage such as </a:t>
            </a:r>
            <a:r>
              <a:rPr lang="en-US" dirty="0" err="1" smtClean="0">
                <a:ea typeface="ＭＳ Ｐゴシック" pitchFamily="34" charset="-128"/>
              </a:rPr>
              <a:t>Dropbox</a:t>
            </a:r>
            <a:r>
              <a:rPr lang="en-US" dirty="0" smtClean="0">
                <a:ea typeface="ＭＳ Ｐゴシック" pitchFamily="34" charset="-128"/>
              </a:rPr>
              <a:t>, saving your files to a pre-existing data</a:t>
            </a:r>
            <a:r>
              <a:rPr lang="en-US" baseline="0" dirty="0" smtClean="0">
                <a:ea typeface="ＭＳ Ｐゴシック" pitchFamily="34" charset="-128"/>
              </a:rPr>
              <a:t> repository</a:t>
            </a:r>
            <a:r>
              <a:rPr lang="en-US" dirty="0" smtClean="0">
                <a:ea typeface="ＭＳ Ｐゴシック" pitchFamily="34" charset="-128"/>
              </a:rPr>
              <a:t> such as GEON or KNB, or using cloud services such as Amazon’s or Google’s.</a:t>
            </a:r>
          </a:p>
          <a:p>
            <a:pPr lvl="1" eaLnBrk="1" hangingPunct="1">
              <a:spcBef>
                <a:spcPct val="0"/>
              </a:spcBef>
            </a:pPr>
            <a:r>
              <a:rPr lang="en-US" dirty="0" smtClean="0">
                <a:ea typeface="ＭＳ Ｐゴシック" pitchFamily="34" charset="-128"/>
              </a:rPr>
              <a:t> - While CDs and DVDs are cheap</a:t>
            </a:r>
            <a:r>
              <a:rPr lang="en-US" baseline="0" dirty="0" smtClean="0">
                <a:ea typeface="ＭＳ Ｐゴシック" pitchFamily="34" charset="-128"/>
              </a:rPr>
              <a:t> and frequently used to copy and share data, they have limited shelf-life and therefore are not reliable.</a:t>
            </a:r>
            <a:endParaRPr lang="en-US" dirty="0" smtClean="0">
              <a:ea typeface="ＭＳ Ｐゴシック" pitchFamily="34" charset="-128"/>
            </a:endParaRPr>
          </a:p>
          <a:p>
            <a:pPr eaLnBrk="1" hangingPunct="1">
              <a:spcBef>
                <a:spcPct val="0"/>
              </a:spcBef>
              <a:buFontTx/>
              <a:buChar char="-"/>
            </a:pPr>
            <a:r>
              <a:rPr lang="en-US" baseline="0" dirty="0" smtClean="0">
                <a:ea typeface="ＭＳ Ｐゴシック" pitchFamily="34" charset="-128"/>
                <a:sym typeface="Wingdings"/>
              </a:rPr>
              <a:t> Some repositories may require some form of metadata in order for you to upload your data.  If you have been creating metadata records during the lifecycle of your project, then this information will be handy and accurate. Metadata should also be created for backup copies.  For more information about creating metadata, see the learning module on “Metadata.”</a:t>
            </a:r>
          </a:p>
          <a:p>
            <a:pPr marL="0" marR="0" indent="0" algn="l" defTabSz="457200" rtl="0" eaLnBrk="1" fontAlgn="base" latinLnBrk="0" hangingPunct="1">
              <a:lnSpc>
                <a:spcPct val="100000"/>
              </a:lnSpc>
              <a:spcBef>
                <a:spcPct val="0"/>
              </a:spcBef>
              <a:spcAft>
                <a:spcPct val="0"/>
              </a:spcAft>
              <a:buClrTx/>
              <a:buSzTx/>
              <a:buFontTx/>
              <a:buNone/>
              <a:tabLst/>
              <a:defRPr/>
            </a:pPr>
            <a:r>
              <a:rPr lang="en-US" baseline="0" dirty="0" smtClean="0">
                <a:ea typeface="ＭＳ Ｐゴシック" pitchFamily="34" charset="-128"/>
                <a:sym typeface="Wingdings"/>
              </a:rPr>
              <a:t>- </a:t>
            </a:r>
            <a:r>
              <a:rPr lang="en-US" dirty="0" smtClean="0">
                <a:ea typeface="ＭＳ Ｐゴシック" pitchFamily="34" charset="-128"/>
              </a:rPr>
              <a:t>Even if you already have one backup in place, you may want to make sure your data is backed up in another location.  If you backup your data to an external drive attached to your desktop computer and there’s a fire in your office, both versions of your data will be destroyed.  Also, there’s no guarantee that your backups are reliable or safe.  Failures can happen on any system.</a:t>
            </a:r>
            <a:endParaRPr lang="en-US" baseline="0" dirty="0" smtClean="0">
              <a:ea typeface="ＭＳ Ｐゴシック" pitchFamily="34" charset="-128"/>
              <a:sym typeface="Wingdings"/>
            </a:endParaRPr>
          </a:p>
          <a:p>
            <a:pPr eaLnBrk="1" hangingPunct="1">
              <a:spcBef>
                <a:spcPct val="0"/>
              </a:spcBef>
              <a:buFontTx/>
              <a:buChar char="-"/>
            </a:pPr>
            <a:endParaRPr lang="en-US" baseline="0" dirty="0" smtClean="0">
              <a:ea typeface="ＭＳ Ｐゴシック" pitchFamily="34" charset="-128"/>
              <a:sym typeface="Wingdings"/>
            </a:endParaRPr>
          </a:p>
        </p:txBody>
      </p:sp>
      <p:sp>
        <p:nvSpPr>
          <p:cNvPr id="327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9</a:t>
            </a:fld>
            <a:endParaRPr lang="en-US" smtClean="0">
              <a:latin typeface="Calibri" pitchFamily="34" charset="0"/>
              <a:ea typeface="ＭＳ Ｐゴシック" pitchFamily="34" charset="-128"/>
            </a:endParaRPr>
          </a:p>
        </p:txBody>
      </p:sp>
    </p:spTree>
    <p:extLst>
      <p:ext uri="{BB962C8B-B14F-4D97-AF65-F5344CB8AC3E}">
        <p14:creationId xmlns:p14="http://schemas.microsoft.com/office/powerpoint/2010/main" val="593100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In addition to how often you perform backups, you need to also consider how the backups are actually carried out.  If you simply need to back up a few files, you can easily handle that manually.  But if you have many files to backup, or, if you don’t want to have to remember to make the backups, you will want to have a software program that handles it automatically.  </a:t>
            </a:r>
          </a:p>
          <a:p>
            <a:pPr marL="628650" marR="0" lvl="2" indent="-171450" algn="l" defTabSz="457200" rtl="0" eaLnBrk="1" fontAlgn="base" latinLnBrk="0" hangingPunct="1">
              <a:lnSpc>
                <a:spcPct val="100000"/>
              </a:lnSpc>
              <a:spcBef>
                <a:spcPct val="0"/>
              </a:spcBef>
              <a:spcAft>
                <a:spcPct val="0"/>
              </a:spcAft>
              <a:buClrTx/>
              <a:buSzTx/>
              <a:buFont typeface="Arial" pitchFamily="34" charset="0"/>
              <a:buChar char="•"/>
              <a:tabLst/>
              <a:defRPr/>
            </a:pPr>
            <a:r>
              <a:rPr lang="en-US" dirty="0" smtClean="0">
                <a:ea typeface="ＭＳ Ｐゴシック" pitchFamily="34" charset="-128"/>
              </a:rPr>
              <a:t>Many</a:t>
            </a:r>
            <a:r>
              <a:rPr lang="en-US" baseline="0" dirty="0" smtClean="0">
                <a:ea typeface="ＭＳ Ｐゴシック" pitchFamily="34" charset="-128"/>
              </a:rPr>
              <a:t> computers come with their own backup software, as do external hard drives.</a:t>
            </a:r>
            <a:endParaRPr lang="en-US" dirty="0" smtClean="0">
              <a:ea typeface="ＭＳ Ｐゴシック" pitchFamily="34" charset="-128"/>
            </a:endParaRPr>
          </a:p>
          <a:p>
            <a:pPr eaLnBrk="1" hangingPunct="1">
              <a:spcBef>
                <a:spcPct val="0"/>
              </a:spcBef>
            </a:pPr>
            <a:endParaRPr lang="en-US" dirty="0" smtClean="0">
              <a:ea typeface="ＭＳ Ｐゴシック" pitchFamily="34" charset="-128"/>
            </a:endParaRP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Creating the backups is just part of the process.  You need to know how to get the data off of the backups.  If the files are located locally (for example on an external drive on your machine), then a user will probably be able to access the files.  But if the system is handled by someone else, such as IT staff, there</a:t>
            </a:r>
            <a:r>
              <a:rPr lang="en-US" baseline="0" dirty="0" smtClean="0">
                <a:ea typeface="ＭＳ Ｐゴシック" pitchFamily="34" charset="-128"/>
              </a:rPr>
              <a:t> may be restrictions on who can </a:t>
            </a:r>
            <a:r>
              <a:rPr lang="en-US" dirty="0" smtClean="0">
                <a:ea typeface="ＭＳ Ｐゴシック" pitchFamily="34" charset="-128"/>
              </a:rPr>
              <a:t>access the files.  If this is the case, do you know how to contact this person?  Do you know who this person is?</a:t>
            </a: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If only one member of the IT staff handles this task, and they are unavailable, how will you access your files then?  In addition, some systems create backups that mirror the file structure of the source data.  But some backup systems create one massive file that requires software or programming in order to access files.  Make sure more than one person knows how to perform this task.  Often when you need a file off of backup, it is during an emergency.</a:t>
            </a:r>
          </a:p>
        </p:txBody>
      </p:sp>
      <p:sp>
        <p:nvSpPr>
          <p:cNvPr id="327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10</a:t>
            </a:fld>
            <a:endParaRPr lang="en-US" smtClean="0">
              <a:latin typeface="Calibri" pitchFamily="34" charset="0"/>
              <a:ea typeface="ＭＳ Ｐゴシック" pitchFamily="34" charset="-128"/>
            </a:endParaRPr>
          </a:p>
        </p:txBody>
      </p:sp>
    </p:spTree>
    <p:extLst>
      <p:ext uri="{BB962C8B-B14F-4D97-AF65-F5344CB8AC3E}">
        <p14:creationId xmlns:p14="http://schemas.microsoft.com/office/powerpoint/2010/main" val="1769976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In addition to the process being automated, most backup systems will also keep a log of which files were backed up and will perform a validation test to show whether</a:t>
            </a:r>
            <a:r>
              <a:rPr lang="en-US" dirty="0" smtClean="0">
                <a:solidFill>
                  <a:srgbClr val="FF0000"/>
                </a:solidFill>
                <a:ea typeface="ＭＳ Ｐゴシック" pitchFamily="34" charset="-128"/>
              </a:rPr>
              <a:t> </a:t>
            </a:r>
            <a:r>
              <a:rPr lang="en-US" dirty="0" smtClean="0">
                <a:ea typeface="ＭＳ Ｐゴシック" pitchFamily="34" charset="-128"/>
              </a:rPr>
              <a:t>or not the backup was successful.</a:t>
            </a:r>
          </a:p>
          <a:p>
            <a:pPr marL="628650" lvl="1" indent="-171450" eaLnBrk="1" hangingPunct="1">
              <a:spcBef>
                <a:spcPct val="0"/>
              </a:spcBef>
              <a:buFont typeface="Arial" pitchFamily="34" charset="0"/>
              <a:buChar char="•"/>
            </a:pPr>
            <a:r>
              <a:rPr lang="en-US" dirty="0" smtClean="0">
                <a:ea typeface="ＭＳ Ｐゴシック" pitchFamily="34" charset="-128"/>
              </a:rPr>
              <a:t>Even</a:t>
            </a:r>
            <a:r>
              <a:rPr lang="en-US" baseline="0" dirty="0" smtClean="0">
                <a:ea typeface="ＭＳ Ｐゴシック" pitchFamily="34" charset="-128"/>
              </a:rPr>
              <a:t> if the log file states the backup was completed, you still need to verify it manually to make sure the files are there, viable, and accessible.</a:t>
            </a:r>
          </a:p>
          <a:p>
            <a:pPr marL="628650" lvl="1" indent="-171450" eaLnBrk="1" hangingPunct="1">
              <a:spcBef>
                <a:spcPct val="0"/>
              </a:spcBef>
              <a:buFont typeface="Arial" pitchFamily="34" charset="0"/>
              <a:buChar char="•"/>
            </a:pPr>
            <a:r>
              <a:rPr lang="en-US" baseline="0" dirty="0" smtClean="0">
                <a:ea typeface="ＭＳ Ｐゴシック" pitchFamily="34" charset="-128"/>
              </a:rPr>
              <a:t>It is a good idea to pick a file off of backup and ensure you can restore it to another location.</a:t>
            </a:r>
          </a:p>
          <a:p>
            <a:pPr marL="628650" lvl="1" indent="-171450" eaLnBrk="1" hangingPunct="1">
              <a:spcBef>
                <a:spcPct val="0"/>
              </a:spcBef>
              <a:buFont typeface="Arial" pitchFamily="34" charset="0"/>
              <a:buChar char="•"/>
            </a:pPr>
            <a:r>
              <a:rPr lang="en-US" baseline="0" dirty="0" smtClean="0">
                <a:ea typeface="ＭＳ Ｐゴシック" pitchFamily="34" charset="-128"/>
              </a:rPr>
              <a:t>Software and hardware failures can happen at any time.  Just because you’ve reviewed your backups once, doesn’t totally guarantee they will be there in the future.</a:t>
            </a:r>
          </a:p>
          <a:p>
            <a:pPr marL="628650" lvl="1" indent="-171450" eaLnBrk="1" hangingPunct="1">
              <a:spcBef>
                <a:spcPct val="0"/>
              </a:spcBef>
              <a:buFont typeface="Arial" pitchFamily="34" charset="0"/>
              <a:buChar char="•"/>
            </a:pPr>
            <a:r>
              <a:rPr lang="en-US" baseline="0" dirty="0" smtClean="0">
                <a:ea typeface="ＭＳ Ｐゴシック" pitchFamily="34" charset="-128"/>
              </a:rPr>
              <a:t>A log file can report a successful backup, but it may be backing up the wrong files!</a:t>
            </a:r>
          </a:p>
        </p:txBody>
      </p:sp>
      <p:sp>
        <p:nvSpPr>
          <p:cNvPr id="327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11</a:t>
            </a:fld>
            <a:endParaRPr lang="en-US" smtClean="0">
              <a:latin typeface="Calibri" pitchFamily="34" charset="0"/>
              <a:ea typeface="ＭＳ Ｐゴシック" pitchFamily="34" charset="-128"/>
            </a:endParaRPr>
          </a:p>
        </p:txBody>
      </p:sp>
    </p:spTree>
    <p:extLst>
      <p:ext uri="{BB962C8B-B14F-4D97-AF65-F5344CB8AC3E}">
        <p14:creationId xmlns:p14="http://schemas.microsoft.com/office/powerpoint/2010/main" val="1056414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lvl="0" indent="-171450" eaLnBrk="1" hangingPunct="1">
              <a:spcBef>
                <a:spcPct val="0"/>
              </a:spcBef>
              <a:buFont typeface="Arial" pitchFamily="34" charset="0"/>
              <a:buChar char="•"/>
            </a:pPr>
            <a:r>
              <a:rPr lang="en-US" baseline="0" dirty="0" smtClean="0">
                <a:ea typeface="ＭＳ Ｐゴシック" pitchFamily="34" charset="-128"/>
              </a:rPr>
              <a:t>Since you will probably not be able to manually verify all of the files, you should explore and understand some other methods such as checking and comparing file sizes, file dates, and checksum values.</a:t>
            </a:r>
          </a:p>
          <a:p>
            <a:pPr marL="628650" lvl="1" indent="-171450" eaLnBrk="1" hangingPunct="1">
              <a:spcBef>
                <a:spcPct val="0"/>
              </a:spcBef>
              <a:buFont typeface="Arial" pitchFamily="34" charset="0"/>
              <a:buChar char="•"/>
            </a:pPr>
            <a:r>
              <a:rPr lang="en-US" baseline="0" dirty="0" smtClean="0">
                <a:ea typeface="ＭＳ Ｐゴシック" pitchFamily="34" charset="-128"/>
              </a:rPr>
              <a:t>Checksum values are numeric numbers that are based upon mathematical calculations.  You use a program to calculate the checksum on the original file, then calculate the checksum on the backup copy.  If the values match, then it’s quite likely the files are the same. There are various programs available to calculate checksums on files. </a:t>
            </a:r>
            <a:endParaRPr lang="en-US" dirty="0" smtClean="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12</a:t>
            </a:fld>
            <a:endParaRPr lang="en-US" smtClean="0">
              <a:latin typeface="Calibri" pitchFamily="34" charset="0"/>
              <a:ea typeface="ＭＳ Ｐゴシック" pitchFamily="34" charset="-128"/>
            </a:endParaRPr>
          </a:p>
        </p:txBody>
      </p:sp>
    </p:spTree>
    <p:extLst>
      <p:ext uri="{BB962C8B-B14F-4D97-AF65-F5344CB8AC3E}">
        <p14:creationId xmlns:p14="http://schemas.microsoft.com/office/powerpoint/2010/main" val="1910838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As a reminder, you will want to make sure that there are multiple versions of your backups that will also be on different media types and formats. </a:t>
            </a:r>
            <a:r>
              <a:rPr lang="en-US" dirty="0" smtClean="0">
                <a:solidFill>
                  <a:srgbClr val="FF0000"/>
                </a:solidFill>
                <a:ea typeface="ＭＳ Ｐゴシック" pitchFamily="34" charset="-128"/>
              </a:rPr>
              <a:t> </a:t>
            </a:r>
            <a:r>
              <a:rPr lang="en-US" dirty="0" smtClean="0">
                <a:ea typeface="ＭＳ Ｐゴシック" pitchFamily="34" charset="-128"/>
              </a:rPr>
              <a:t>This is important in the event the primary backups fail</a:t>
            </a:r>
            <a:r>
              <a:rPr lang="en-US" dirty="0" smtClean="0">
                <a:solidFill>
                  <a:srgbClr val="FF0000"/>
                </a:solidFill>
                <a:ea typeface="ＭＳ Ｐゴシック" pitchFamily="34" charset="-128"/>
              </a:rPr>
              <a:t>.  </a:t>
            </a:r>
            <a:r>
              <a:rPr lang="en-US" dirty="0" smtClean="0">
                <a:ea typeface="ＭＳ Ｐゴシック" pitchFamily="34" charset="-128"/>
              </a:rPr>
              <a:t>As an example, a scientist backed up three years’ worth of data onto three separate DVDs.  When he went back later to pull the data off of the disks he found that the glue holding the labels on to the disks had eaten through all of the disks.  All data was lost, even though the scientist had created three copies of the data.</a:t>
            </a: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You</a:t>
            </a:r>
            <a:r>
              <a:rPr lang="en-US" baseline="0" dirty="0" smtClean="0">
                <a:ea typeface="ＭＳ Ｐゴシック" pitchFamily="34" charset="-128"/>
              </a:rPr>
              <a:t> also want to consider </a:t>
            </a:r>
            <a:r>
              <a:rPr lang="en-US" dirty="0" smtClean="0">
                <a:ea typeface="ＭＳ Ｐゴシック" pitchFamily="34" charset="-128"/>
              </a:rPr>
              <a:t>how long to keep your backups</a:t>
            </a:r>
            <a:r>
              <a:rPr lang="en-US" dirty="0" smtClean="0">
                <a:solidFill>
                  <a:srgbClr val="FF0000"/>
                </a:solidFill>
                <a:ea typeface="ＭＳ Ｐゴシック" pitchFamily="34" charset="-128"/>
              </a:rPr>
              <a:t>.  </a:t>
            </a:r>
            <a:r>
              <a:rPr lang="en-US" dirty="0" smtClean="0">
                <a:ea typeface="ＭＳ Ｐゴシック" pitchFamily="34" charset="-128"/>
              </a:rPr>
              <a:t>You may keep full backups for a month, but with incremental backups you may need to do  only once a week.  You may also keep the current backup onsite for a week, but keep the previous three backups offsite, rotating the backups as new ones are made.</a:t>
            </a: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Finally, what</a:t>
            </a:r>
            <a:r>
              <a:rPr lang="en-US" baseline="0" dirty="0" smtClean="0">
                <a:ea typeface="ＭＳ Ｐゴシック" pitchFamily="34" charset="-128"/>
              </a:rPr>
              <a:t> will happen to backups (or archives) once the project has ended or the funding runs out?  Will your office or program take ownership of the files?</a:t>
            </a:r>
            <a:endParaRPr lang="en-US" dirty="0" smtClean="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13</a:t>
            </a:fld>
            <a:endParaRPr lang="en-US" smtClean="0">
              <a:latin typeface="Calibri" pitchFamily="34" charset="0"/>
              <a:ea typeface="ＭＳ Ｐゴシック" pitchFamily="34" charset="-128"/>
            </a:endParaRPr>
          </a:p>
        </p:txBody>
      </p:sp>
    </p:spTree>
    <p:extLst>
      <p:ext uri="{BB962C8B-B14F-4D97-AF65-F5344CB8AC3E}">
        <p14:creationId xmlns:p14="http://schemas.microsoft.com/office/powerpoint/2010/main" val="1997321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defRPr/>
            </a:pPr>
            <a:r>
              <a:rPr lang="en-US" b="1" dirty="0" smtClean="0"/>
              <a:t>DATA IN REAL LIFE</a:t>
            </a:r>
            <a:r>
              <a:rPr lang="en-US" dirty="0" smtClean="0"/>
              <a:t>:  An architecture firm was handling their own backups.  The system was working fine – the backup software was reporting that the data was successfully backed up.</a:t>
            </a:r>
            <a:endParaRPr lang="en-US" dirty="0"/>
          </a:p>
        </p:txBody>
      </p:sp>
      <p:sp>
        <p:nvSpPr>
          <p:cNvPr id="327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14</a:t>
            </a:fld>
            <a:endParaRPr lang="en-US" smtClean="0">
              <a:latin typeface="Calibri" pitchFamily="34" charset="0"/>
              <a:ea typeface="ＭＳ Ｐゴシック" pitchFamily="34" charset="-128"/>
            </a:endParaRPr>
          </a:p>
        </p:txBody>
      </p:sp>
    </p:spTree>
    <p:extLst>
      <p:ext uri="{BB962C8B-B14F-4D97-AF65-F5344CB8AC3E}">
        <p14:creationId xmlns:p14="http://schemas.microsoft.com/office/powerpoint/2010/main" val="1667076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dirty="0" smtClean="0">
                <a:ea typeface="ＭＳ Ｐゴシック" pitchFamily="34" charset="-128"/>
              </a:rPr>
              <a:t>The administrator checked the backups immediately after they were done and confirmed they were good.  </a:t>
            </a: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15</a:t>
            </a:fld>
            <a:endParaRPr lang="en-US" smtClean="0">
              <a:latin typeface="Calibri" pitchFamily="34" charset="0"/>
              <a:ea typeface="ＭＳ Ｐゴシック" pitchFamily="34" charset="-128"/>
            </a:endParaRPr>
          </a:p>
        </p:txBody>
      </p:sp>
    </p:spTree>
    <p:extLst>
      <p:ext uri="{BB962C8B-B14F-4D97-AF65-F5344CB8AC3E}">
        <p14:creationId xmlns:p14="http://schemas.microsoft.com/office/powerpoint/2010/main" val="3418621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Unfortunately their computer system became infected with a virus and erased much of their data.  They went back to their backups and found that the backups were all blank and all of the data was gone.  Only after some investigation did they discover that the computer tapes (which contained the backups) were placed against a wall that had an elevator on the other side of it.  When the elevator went past, the magnets inside erased all of the tapes.  Had they checked their backups properly, they probably would have noticed this before there was an emergency.</a:t>
            </a:r>
          </a:p>
          <a:p>
            <a:endParaRPr lang="en-US"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16</a:t>
            </a:fld>
            <a:endParaRPr lang="en-US" smtClean="0">
              <a:latin typeface="Calibri" pitchFamily="34" charset="0"/>
              <a:ea typeface="ＭＳ Ｐゴシック" pitchFamily="34" charset="-128"/>
            </a:endParaRPr>
          </a:p>
        </p:txBody>
      </p:sp>
    </p:spTree>
    <p:extLst>
      <p:ext uri="{BB962C8B-B14F-4D97-AF65-F5344CB8AC3E}">
        <p14:creationId xmlns:p14="http://schemas.microsoft.com/office/powerpoint/2010/main" val="11575925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20000"/>
          </a:bodyPr>
          <a:lstStyle/>
          <a:p>
            <a:pPr eaLnBrk="1" hangingPunct="1">
              <a:spcBef>
                <a:spcPct val="0"/>
              </a:spcBef>
            </a:pPr>
            <a:r>
              <a:rPr lang="en-US" dirty="0" smtClean="0">
                <a:ea typeface="ＭＳ Ｐゴシック" pitchFamily="34" charset="-128"/>
              </a:rPr>
              <a:t>Another issue with backups is that they may be stored on older hardware or formats that can no longer be read. </a:t>
            </a:r>
            <a:r>
              <a:rPr lang="en-US" dirty="0" smtClean="0">
                <a:solidFill>
                  <a:srgbClr val="FF0000"/>
                </a:solidFill>
                <a:ea typeface="ＭＳ Ｐゴシック" pitchFamily="34" charset="-128"/>
              </a:rPr>
              <a:t> </a:t>
            </a:r>
            <a:r>
              <a:rPr lang="en-US" dirty="0" smtClean="0">
                <a:ea typeface="ＭＳ Ｐゴシック" pitchFamily="34" charset="-128"/>
              </a:rPr>
              <a:t>For example, if you have data that was backed up on floppy disk, or created by a backup software program that no longer exists, how will you access the data?  Even if you are using a common</a:t>
            </a:r>
            <a:r>
              <a:rPr lang="en-US" baseline="0" dirty="0" smtClean="0">
                <a:ea typeface="ＭＳ Ｐゴシック" pitchFamily="34" charset="-128"/>
              </a:rPr>
              <a:t> software program, such as Microsoft Excel, you may find that older versions of the program created file formats that can no longer be opened by current versions of the same software.  When new software versions come out, early on you can usually use the software to convert the files into newer versions, but for older files there may be no option for this if too much time has passed.</a:t>
            </a: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As mentioned earlier, even if you use currently-available media (such as DVDs or external drives), they are not immune to degradation.  DVDs and hard drives are notorious for their unexpected failures. There may be little or no warning that your backup media may be about to fail or has already failed.  This is another reason to check your backups on a regular basis.</a:t>
            </a:r>
          </a:p>
          <a:p>
            <a:pPr eaLnBrk="1" hangingPunct="1">
              <a:spcBef>
                <a:spcPct val="0"/>
              </a:spcBef>
            </a:pPr>
            <a:endParaRPr lang="en-US" dirty="0" smtClean="0">
              <a:ea typeface="ＭＳ Ｐゴシック" pitchFamily="34" charset="-128"/>
            </a:endParaRPr>
          </a:p>
          <a:p>
            <a:pPr marL="0" marR="0" indent="0" algn="l" defTabSz="457200" rtl="0" eaLnBrk="1" fontAlgn="base" latinLnBrk="0" hangingPunct="1">
              <a:lnSpc>
                <a:spcPct val="100000"/>
              </a:lnSpc>
              <a:spcBef>
                <a:spcPct val="0"/>
              </a:spcBef>
              <a:spcAft>
                <a:spcPct val="0"/>
              </a:spcAft>
              <a:buClrTx/>
              <a:buSzTx/>
              <a:buFontTx/>
              <a:buNone/>
              <a:tabLst/>
              <a:defRPr/>
            </a:pPr>
            <a:r>
              <a:rPr lang="en-US" dirty="0" smtClean="0">
                <a:ea typeface="ＭＳ Ｐゴシック" pitchFamily="34" charset="-128"/>
              </a:rPr>
              <a:t>You will also want to consider what will happen to older backups.  Do you want to keep storing them?  Should they be archived?  Should they be destroyed, and if so, how will you handle that?  If you are dealing with sensitive information, make sure you are using a reliable system that will completely destroy old files.  Simply deleting</a:t>
            </a:r>
            <a:r>
              <a:rPr lang="en-US" baseline="0" dirty="0" smtClean="0">
                <a:ea typeface="ＭＳ Ｐゴシック" pitchFamily="34" charset="-128"/>
              </a:rPr>
              <a:t> a file off of a computer or reformatting a hard drive does not completely prevent someone from accessing that information again.  </a:t>
            </a:r>
            <a:r>
              <a:rPr lang="en-US" baseline="0" dirty="0" smtClean="0">
                <a:ea typeface="ＭＳ Ｐゴシック" pitchFamily="34" charset="-128"/>
                <a:sym typeface="Wingdings"/>
              </a:rPr>
              <a:t>Special software may be needed to accomplish permanent deletion.  </a:t>
            </a:r>
          </a:p>
          <a:p>
            <a:pPr marL="0" marR="0" indent="0" algn="l" defTabSz="457200" rtl="0" eaLnBrk="1" fontAlgn="base" latinLnBrk="0" hangingPunct="1">
              <a:lnSpc>
                <a:spcPct val="100000"/>
              </a:lnSpc>
              <a:spcBef>
                <a:spcPct val="0"/>
              </a:spcBef>
              <a:spcAft>
                <a:spcPct val="0"/>
              </a:spcAft>
              <a:buClrTx/>
              <a:buSzTx/>
              <a:buFontTx/>
              <a:buNone/>
              <a:tabLst/>
              <a:defRPr/>
            </a:pPr>
            <a:endParaRPr lang="en-US" baseline="0" dirty="0" smtClean="0">
              <a:ea typeface="ＭＳ Ｐゴシック" pitchFamily="34" charset="-128"/>
              <a:sym typeface="Wingdings"/>
            </a:endParaRPr>
          </a:p>
          <a:p>
            <a:pPr marL="0" marR="0" indent="0" algn="l" defTabSz="457200" rtl="0" eaLnBrk="1" fontAlgn="base" latinLnBrk="0" hangingPunct="1">
              <a:lnSpc>
                <a:spcPct val="100000"/>
              </a:lnSpc>
              <a:spcBef>
                <a:spcPct val="0"/>
              </a:spcBef>
              <a:spcAft>
                <a:spcPct val="0"/>
              </a:spcAft>
              <a:buClrTx/>
              <a:buSzTx/>
              <a:buFontTx/>
              <a:buNone/>
              <a:tabLst/>
              <a:defRPr/>
            </a:pPr>
            <a:r>
              <a:rPr lang="en-US" baseline="0" dirty="0" smtClean="0">
                <a:ea typeface="ＭＳ Ｐゴシック" pitchFamily="34" charset="-128"/>
                <a:sym typeface="Wingdings"/>
              </a:rPr>
              <a:t>How long  you keep your backups are up to you and your specific circumstance.  But generally it’s best to keep backups for weeks to months, as often you don’t find you need a file off of a backup until weeks after the fact.</a:t>
            </a:r>
          </a:p>
          <a:p>
            <a:pPr marL="0" marR="0" indent="0" algn="l" defTabSz="457200" rtl="0" eaLnBrk="1" fontAlgn="base" latinLnBrk="0" hangingPunct="1">
              <a:lnSpc>
                <a:spcPct val="100000"/>
              </a:lnSpc>
              <a:spcBef>
                <a:spcPct val="0"/>
              </a:spcBef>
              <a:spcAft>
                <a:spcPct val="0"/>
              </a:spcAft>
              <a:buClrTx/>
              <a:buSzTx/>
              <a:buFontTx/>
              <a:buNone/>
              <a:tabLst/>
              <a:defRPr/>
            </a:pPr>
            <a:endParaRPr lang="en-US" u="sng" baseline="0" dirty="0" smtClean="0">
              <a:solidFill>
                <a:schemeClr val="accent1"/>
              </a:solidFill>
              <a:ea typeface="ＭＳ Ｐゴシック" pitchFamily="34" charset="-128"/>
              <a:sym typeface="Wingdings"/>
            </a:endParaRPr>
          </a:p>
          <a:p>
            <a:pPr marL="0" marR="0" indent="0" algn="l" defTabSz="457200" rtl="0" eaLnBrk="1" fontAlgn="base" latinLnBrk="0" hangingPunct="1">
              <a:lnSpc>
                <a:spcPct val="100000"/>
              </a:lnSpc>
              <a:spcBef>
                <a:spcPct val="0"/>
              </a:spcBef>
              <a:spcAft>
                <a:spcPct val="0"/>
              </a:spcAft>
              <a:buClrTx/>
              <a:buSzTx/>
              <a:buFontTx/>
              <a:buNone/>
              <a:tabLst/>
              <a:defRPr/>
            </a:pPr>
            <a:r>
              <a:rPr lang="en-US" u="none" baseline="0" dirty="0" smtClean="0">
                <a:solidFill>
                  <a:schemeClr val="accent1"/>
                </a:solidFill>
                <a:ea typeface="ＭＳ Ｐゴシック" pitchFamily="34" charset="-128"/>
                <a:sym typeface="Wingdings"/>
              </a:rPr>
              <a:t>A good rule of thumb is: only backup the data you can’t afford to lose.  For many of us, that is the majority of our files.</a:t>
            </a:r>
            <a:endParaRPr lang="en-US" u="none" dirty="0" smtClean="0">
              <a:solidFill>
                <a:schemeClr val="accent1"/>
              </a:solidFill>
              <a:ea typeface="ＭＳ Ｐゴシック" pitchFamily="34" charset="-128"/>
            </a:endParaRPr>
          </a:p>
          <a:p>
            <a:pPr eaLnBrk="1" hangingPunct="1">
              <a:spcBef>
                <a:spcPct val="0"/>
              </a:spcBef>
            </a:pPr>
            <a:endParaRPr lang="en-US" dirty="0" smtClean="0">
              <a:ea typeface="ＭＳ Ｐゴシック" pitchFamily="34" charset="-128"/>
            </a:endParaRPr>
          </a:p>
          <a:p>
            <a:pPr eaLnBrk="1" hangingPunct="1">
              <a:spcBef>
                <a:spcPct val="0"/>
              </a:spcBef>
            </a:pPr>
            <a:endParaRPr lang="en-US" dirty="0" smtClean="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17</a:t>
            </a:fld>
            <a:endParaRPr lang="en-US" smtClean="0">
              <a:latin typeface="Calibri" pitchFamily="34" charset="0"/>
              <a:ea typeface="ＭＳ Ｐゴシック" pitchFamily="34" charset="-128"/>
            </a:endParaRPr>
          </a:p>
        </p:txBody>
      </p:sp>
    </p:spTree>
    <p:extLst>
      <p:ext uri="{BB962C8B-B14F-4D97-AF65-F5344CB8AC3E}">
        <p14:creationId xmlns:p14="http://schemas.microsoft.com/office/powerpoint/2010/main" val="16042851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lvl="2" indent="0" algn="l" defTabSz="457200" rtl="0" eaLnBrk="0" fontAlgn="base" latinLnBrk="0" hangingPunct="0">
              <a:lnSpc>
                <a:spcPct val="100000"/>
              </a:lnSpc>
              <a:spcBef>
                <a:spcPct val="30000"/>
              </a:spcBef>
              <a:spcAft>
                <a:spcPct val="0"/>
              </a:spcAft>
              <a:buClrTx/>
              <a:buSzTx/>
              <a:buFontTx/>
              <a:buNone/>
              <a:tabLst/>
              <a:defRPr/>
            </a:pPr>
            <a:r>
              <a:rPr lang="en-US" dirty="0" smtClean="0"/>
              <a:t>If data is well-preserved,</a:t>
            </a:r>
            <a:r>
              <a:rPr lang="en-US" baseline="0" dirty="0" smtClean="0"/>
              <a:t> then data rescue may not be necessary. </a:t>
            </a:r>
            <a:r>
              <a:rPr lang="en-US" sz="2400" dirty="0" smtClean="0"/>
              <a:t>With proper file naming (can help the file from getting lost in the system), utilization of proper file formats (lets you open the file without having to convert the file), backups (limits loss of files), and media types (limits degradation of files), you may limit or prevent the need for data rescue.  A good data management</a:t>
            </a:r>
            <a:r>
              <a:rPr lang="en-US" sz="2400" baseline="0" dirty="0" smtClean="0"/>
              <a:t> plan, which is discussed in another lesson, is another important tool in limiting the need for data rescue.</a:t>
            </a:r>
            <a:endParaRPr lang="en-US" sz="2400" dirty="0" smtClean="0"/>
          </a:p>
          <a:p>
            <a:endParaRPr lang="en-US" dirty="0"/>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pPr>
                <a:defRPr/>
              </a:pPr>
              <a:t>18</a:t>
            </a:fld>
            <a:endParaRPr lang="en-US"/>
          </a:p>
        </p:txBody>
      </p:sp>
    </p:spTree>
    <p:extLst>
      <p:ext uri="{BB962C8B-B14F-4D97-AF65-F5344CB8AC3E}">
        <p14:creationId xmlns:p14="http://schemas.microsoft.com/office/powerpoint/2010/main" val="1414026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These slides will cover several topics that relate to data protection.</a:t>
            </a: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The first section discusses the differences between three concepts:</a:t>
            </a:r>
            <a:r>
              <a:rPr lang="en-US" baseline="0" dirty="0" smtClean="0">
                <a:ea typeface="ＭＳ Ｐゴシック" pitchFamily="34" charset="-128"/>
              </a:rPr>
              <a:t> </a:t>
            </a:r>
            <a:r>
              <a:rPr lang="en-US" dirty="0" smtClean="0">
                <a:ea typeface="ＭＳ Ｐゴシック" pitchFamily="34" charset="-128"/>
              </a:rPr>
              <a:t>data protection, backups, and archiving, which are typically associated</a:t>
            </a:r>
            <a:r>
              <a:rPr lang="en-US" baseline="0" dirty="0" smtClean="0">
                <a:ea typeface="ＭＳ Ｐゴシック" pitchFamily="34" charset="-128"/>
              </a:rPr>
              <a:t> with digital preservation</a:t>
            </a:r>
            <a:r>
              <a:rPr lang="en-US" dirty="0" smtClean="0">
                <a:ea typeface="ＭＳ Ｐゴシック" pitchFamily="34" charset="-128"/>
              </a:rPr>
              <a:t>.  The second section will address why data protection is important. This will be followed by a section on things to consider when handling back-ups and how to deal with issues you may encounter.  The fourth section briefly</a:t>
            </a:r>
            <a:r>
              <a:rPr lang="en-US" baseline="0" dirty="0" smtClean="0">
                <a:ea typeface="ＭＳ Ｐゴシック" pitchFamily="34" charset="-128"/>
              </a:rPr>
              <a:t> discusses what data preservation is and what you should consider when dealing with it.  </a:t>
            </a:r>
            <a:r>
              <a:rPr lang="en-US" dirty="0" smtClean="0">
                <a:ea typeface="ＭＳ Ｐゴシック" pitchFamily="34" charset="-128"/>
              </a:rPr>
              <a:t>The last section discusses the importance</a:t>
            </a:r>
            <a:r>
              <a:rPr lang="en-US" baseline="0" dirty="0" smtClean="0">
                <a:ea typeface="ＭＳ Ｐゴシック" pitchFamily="34" charset="-128"/>
              </a:rPr>
              <a:t> of</a:t>
            </a:r>
            <a:r>
              <a:rPr lang="en-US" dirty="0" smtClean="0">
                <a:ea typeface="ＭＳ Ｐゴシック" pitchFamily="34" charset="-128"/>
              </a:rPr>
              <a:t> data backup plans along with recommended practices.</a:t>
            </a: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1</a:t>
            </a:fld>
            <a:endParaRPr lang="en-US" smtClean="0">
              <a:latin typeface="Calibri" pitchFamily="34" charset="0"/>
              <a:ea typeface="ＭＳ Ｐゴシック" pitchFamily="34" charset="-128"/>
            </a:endParaRPr>
          </a:p>
        </p:txBody>
      </p:sp>
    </p:spTree>
    <p:extLst>
      <p:ext uri="{BB962C8B-B14F-4D97-AF65-F5344CB8AC3E}">
        <p14:creationId xmlns:p14="http://schemas.microsoft.com/office/powerpoint/2010/main" val="18295407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Our last topic</a:t>
            </a:r>
            <a:r>
              <a:rPr lang="en-US" baseline="0" dirty="0" smtClean="0"/>
              <a:t> covers Data Preservation.  Data preservation is a comprehensive topic on its own, which includes things such as backups, archives, data conversion, reformatting, and rescue.</a:t>
            </a:r>
          </a:p>
          <a:p>
            <a:pPr lvl="1">
              <a:buFont typeface="Arial" pitchFamily="34" charset="0"/>
              <a:buChar char="•"/>
            </a:pPr>
            <a:r>
              <a:rPr lang="en-US" baseline="0" dirty="0" smtClean="0"/>
              <a:t> “Data rescue” deals directly with older files that may no longer be in a format that is easily accessible and will require some “rescuing” before it can be used again</a:t>
            </a:r>
          </a:p>
          <a:p>
            <a:pPr lvl="1">
              <a:buFont typeface="Arial" pitchFamily="34" charset="0"/>
              <a:buChar char="•"/>
            </a:pPr>
            <a:r>
              <a:rPr lang="en-US" baseline="0" dirty="0" smtClean="0"/>
              <a:t> Data rescue becomes more and more important as projects end.  Even if data was being preserved through the lifetime of the project, often files go untouched or orphaned.  Frequently, data has not been managed properly, and requires that some form of data rescue be performed so that the data isn’t a total loss.</a:t>
            </a:r>
            <a:endParaRPr lang="en-US" dirty="0"/>
          </a:p>
        </p:txBody>
      </p:sp>
      <p:sp>
        <p:nvSpPr>
          <p:cNvPr id="4" name="Slide Number Placeholder 3"/>
          <p:cNvSpPr>
            <a:spLocks noGrp="1"/>
          </p:cNvSpPr>
          <p:nvPr>
            <p:ph type="sldNum" sz="quarter" idx="10"/>
          </p:nvPr>
        </p:nvSpPr>
        <p:spPr/>
        <p:txBody>
          <a:bodyPr/>
          <a:lstStyle/>
          <a:p>
            <a:pPr>
              <a:defRPr/>
            </a:pPr>
            <a:fld id="{6B7716FE-5FF4-4939-A891-57F1539EB079}" type="slidenum">
              <a:rPr lang="en-US" smtClean="0"/>
              <a:pPr>
                <a:defRPr/>
              </a:pPr>
              <a:t>19</a:t>
            </a:fld>
            <a:endParaRPr lang="en-US"/>
          </a:p>
        </p:txBody>
      </p:sp>
    </p:spTree>
    <p:extLst>
      <p:ext uri="{BB962C8B-B14F-4D97-AF65-F5344CB8AC3E}">
        <p14:creationId xmlns:p14="http://schemas.microsoft.com/office/powerpoint/2010/main" val="15633279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When preserving your data, you need to consider</a:t>
            </a:r>
            <a:r>
              <a:rPr lang="en-US" baseline="0" dirty="0" smtClean="0">
                <a:ea typeface="ＭＳ Ｐゴシック" pitchFamily="34" charset="-128"/>
              </a:rPr>
              <a:t> many things:</a:t>
            </a:r>
          </a:p>
          <a:p>
            <a:pPr lvl="1" eaLnBrk="1" hangingPunct="1">
              <a:spcBef>
                <a:spcPct val="0"/>
              </a:spcBef>
              <a:buFont typeface="Arial" pitchFamily="34" charset="0"/>
              <a:buChar char="•"/>
            </a:pPr>
            <a:r>
              <a:rPr lang="en-US" baseline="0" dirty="0" smtClean="0">
                <a:ea typeface="ＭＳ Ｐゴシック" pitchFamily="34" charset="-128"/>
              </a:rPr>
              <a:t> Data formats: it is best to use non-proprietary and standardized formats.  This will better ensure readability in the future.  Use formats such as .txt or .</a:t>
            </a:r>
            <a:r>
              <a:rPr lang="en-US" baseline="0" dirty="0" err="1" smtClean="0">
                <a:ea typeface="ＭＳ Ｐゴシック" pitchFamily="34" charset="-128"/>
              </a:rPr>
              <a:t>pdf</a:t>
            </a:r>
            <a:r>
              <a:rPr lang="en-US" baseline="0" dirty="0" smtClean="0">
                <a:ea typeface="ＭＳ Ｐゴシック" pitchFamily="34" charset="-128"/>
              </a:rPr>
              <a:t>.</a:t>
            </a:r>
          </a:p>
          <a:p>
            <a:pPr lvl="1" eaLnBrk="1" hangingPunct="1">
              <a:spcBef>
                <a:spcPct val="0"/>
              </a:spcBef>
              <a:buFont typeface="Arial" pitchFamily="34" charset="0"/>
              <a:buChar char="•"/>
            </a:pPr>
            <a:r>
              <a:rPr lang="en-US" baseline="0" dirty="0" smtClean="0">
                <a:ea typeface="ＭＳ Ｐゴシック" pitchFamily="34" charset="-128"/>
              </a:rPr>
              <a:t> Versioning: make sure to use some sort of naming convention (such as incremental letters or numbers) to help keep track of file edits and revisions.  This will also help you more quickly locate the correct version of a specific file.</a:t>
            </a:r>
          </a:p>
          <a:p>
            <a:pPr lvl="1" eaLnBrk="1" hangingPunct="1">
              <a:spcBef>
                <a:spcPct val="0"/>
              </a:spcBef>
              <a:buFont typeface="Arial" pitchFamily="34" charset="0"/>
              <a:buChar char="•"/>
            </a:pPr>
            <a:r>
              <a:rPr lang="en-US" baseline="0" dirty="0" smtClean="0">
                <a:ea typeface="ＭＳ Ｐゴシック" pitchFamily="34" charset="-128"/>
              </a:rPr>
              <a:t> Naming: use file names that </a:t>
            </a:r>
            <a:r>
              <a:rPr lang="en-US" baseline="0" smtClean="0">
                <a:ea typeface="ＭＳ Ｐゴシック" pitchFamily="34" charset="-128"/>
              </a:rPr>
              <a:t>are consistent, descriptive, </a:t>
            </a:r>
            <a:r>
              <a:rPr lang="en-US" baseline="0" dirty="0" smtClean="0">
                <a:ea typeface="ＭＳ Ｐゴシック" pitchFamily="34" charset="-128"/>
              </a:rPr>
              <a:t>and concise.  Many software programs use a generic file name as their default file output and usually these names are too general to be useful.</a:t>
            </a:r>
            <a:endParaRPr lang="en-US" dirty="0" smtClean="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20</a:t>
            </a:fld>
            <a:endParaRPr lang="en-US" smtClean="0">
              <a:latin typeface="Calibri" pitchFamily="34" charset="0"/>
              <a:ea typeface="ＭＳ Ｐゴシック" pitchFamily="34" charset="-128"/>
            </a:endParaRPr>
          </a:p>
        </p:txBody>
      </p:sp>
    </p:spTree>
    <p:extLst>
      <p:ext uri="{BB962C8B-B14F-4D97-AF65-F5344CB8AC3E}">
        <p14:creationId xmlns:p14="http://schemas.microsoft.com/office/powerpoint/2010/main" val="3906867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ea typeface="ＭＳ Ｐゴシック" pitchFamily="34" charset="-128"/>
              </a:rPr>
              <a:t>The first best practice is to create a backup policy.  This may be a physical document, a web page, or listed as someone’s job description.  Regardless of how you create it, it’s important to address any of the previously mentioned issues and concerns. For example, who do I contact when I need to get a file off of backup?</a:t>
            </a:r>
          </a:p>
          <a:p>
            <a:endParaRPr lang="en-US" dirty="0" smtClean="0">
              <a:ea typeface="ＭＳ Ｐゴシック" pitchFamily="34" charset="-128"/>
            </a:endParaRPr>
          </a:p>
          <a:p>
            <a:r>
              <a:rPr lang="en-US" dirty="0" smtClean="0">
                <a:ea typeface="ＭＳ Ｐゴシック" pitchFamily="34" charset="-128"/>
              </a:rPr>
              <a:t>Once you have a backup policy in place, it is good practice to review it periodically to ensure the information still has value and is applicable.  Hardware, software, projects, and staff can change over time.</a:t>
            </a:r>
          </a:p>
          <a:p>
            <a:endParaRPr lang="en-US" dirty="0" smtClean="0">
              <a:ea typeface="ＭＳ Ｐゴシック" pitchFamily="34" charset="-128"/>
            </a:endParaRPr>
          </a:p>
          <a:p>
            <a:r>
              <a:rPr lang="en-US" dirty="0" smtClean="0">
                <a:ea typeface="ＭＳ Ｐゴシック" pitchFamily="34" charset="-128"/>
              </a:rPr>
              <a:t>Handling backups without the assistance of software or specifically-tasked staff can often lead to problems.  It’s hard to remember to do backups as often as you should without the assistance of a reminder or pre-existing schedule.  Different users may handle their backups differently if performing them manually.  If there is an enterprise-wide system in place, it takes away most of the issues associated with user error and ensures everyone’s data is being backed up consistently.</a:t>
            </a:r>
          </a:p>
          <a:p>
            <a:r>
              <a:rPr lang="en-US" dirty="0" smtClean="0">
                <a:ea typeface="ＭＳ Ｐゴシック" pitchFamily="34" charset="-128"/>
              </a:rPr>
              <a:t>  Larger projects and offices will probably want to have specific IT staff tasked to handle backups.  They are more likely to keep updated with current best practices.  However,</a:t>
            </a:r>
            <a:r>
              <a:rPr lang="en-US" baseline="0" dirty="0" smtClean="0">
                <a:ea typeface="ＭＳ Ｐゴシック" pitchFamily="34" charset="-128"/>
              </a:rPr>
              <a:t> some offices may have little or no IT support, so ensuring that proper backups are being performed may be left up to you.</a:t>
            </a:r>
            <a:endParaRPr lang="en-US"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21</a:t>
            </a:fld>
            <a:endParaRPr lang="en-US" smtClean="0">
              <a:latin typeface="Calibri" pitchFamily="34" charset="0"/>
              <a:ea typeface="ＭＳ Ｐゴシック" pitchFamily="34" charset="-128"/>
            </a:endParaRPr>
          </a:p>
        </p:txBody>
      </p:sp>
    </p:spTree>
    <p:extLst>
      <p:ext uri="{BB962C8B-B14F-4D97-AF65-F5344CB8AC3E}">
        <p14:creationId xmlns:p14="http://schemas.microsoft.com/office/powerpoint/2010/main" val="14824737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dirty="0" smtClean="0">
                <a:ea typeface="ＭＳ Ｐゴシック" pitchFamily="34" charset="-128"/>
              </a:rPr>
              <a:t>If possible,</a:t>
            </a:r>
            <a:r>
              <a:rPr lang="en-US" baseline="0" dirty="0" smtClean="0">
                <a:ea typeface="ＭＳ Ｐゴシック" pitchFamily="34" charset="-128"/>
              </a:rPr>
              <a:t> do not rely upon manual backups.  Utilizing an automated system will probably be faster and do a better job of saving your files.  If available, have your IT or support staff help you with your backups.  </a:t>
            </a:r>
            <a:r>
              <a:rPr lang="en-US" dirty="0" smtClean="0">
                <a:ea typeface="ＭＳ Ｐゴシック" pitchFamily="34" charset="-128"/>
              </a:rPr>
              <a:t>Again, do not assume that backups are being handled for you.  Even if someone else is handling them, make sure the backups are tested.  In addition, if you are relying upon third-party systems, they may or may not be handling backups on their end.  Lastly, to ensure future readability,</a:t>
            </a:r>
            <a:r>
              <a:rPr lang="en-US" baseline="0" dirty="0" smtClean="0">
                <a:ea typeface="ＭＳ Ｐゴシック" pitchFamily="34" charset="-128"/>
              </a:rPr>
              <a:t> use non-proprietary, standard formats.</a:t>
            </a:r>
            <a:endParaRPr lang="en-US"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22</a:t>
            </a:fld>
            <a:endParaRPr lang="en-US" smtClean="0">
              <a:latin typeface="Calibri" pitchFamily="34" charset="0"/>
              <a:ea typeface="ＭＳ Ｐゴシック" pitchFamily="34" charset="-128"/>
            </a:endParaRPr>
          </a:p>
        </p:txBody>
      </p:sp>
    </p:spTree>
    <p:extLst>
      <p:ext uri="{BB962C8B-B14F-4D97-AF65-F5344CB8AC3E}">
        <p14:creationId xmlns:p14="http://schemas.microsoft.com/office/powerpoint/2010/main" val="8307916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dirty="0" smtClean="0">
                <a:ea typeface="ＭＳ Ｐゴシック" pitchFamily="34" charset="-128"/>
              </a:rPr>
              <a:t>Again, do not assume that backups are being handled for you.  Even if someone else is handling them, make sure the backups are tested.  In addition, if you are relying upon third-party systems, they may or may not be handling backups on their end.  Make sure the files backed</a:t>
            </a:r>
            <a:r>
              <a:rPr lang="en-US" baseline="0" dirty="0" smtClean="0">
                <a:ea typeface="ＭＳ Ｐゴシック" pitchFamily="34" charset="-128"/>
              </a:rPr>
              <a:t> up match the source files.</a:t>
            </a:r>
          </a:p>
          <a:p>
            <a:pPr marL="0" marR="0" indent="0" algn="l" defTabSz="457200" rtl="0" eaLnBrk="1" fontAlgn="base" latinLnBrk="0" hangingPunct="1">
              <a:lnSpc>
                <a:spcPct val="100000"/>
              </a:lnSpc>
              <a:spcBef>
                <a:spcPct val="0"/>
              </a:spcBef>
              <a:spcAft>
                <a:spcPct val="0"/>
              </a:spcAft>
              <a:buClrTx/>
              <a:buSzTx/>
              <a:buFontTx/>
              <a:buNone/>
              <a:tabLst/>
              <a:defRPr/>
            </a:pPr>
            <a:endParaRPr lang="en-US" baseline="0" dirty="0" smtClean="0">
              <a:ea typeface="ＭＳ Ｐゴシック" pitchFamily="34" charset="-128"/>
            </a:endParaRPr>
          </a:p>
          <a:p>
            <a:pPr marL="0" marR="0" indent="0" algn="l" defTabSz="457200" rtl="0" eaLnBrk="1" fontAlgn="base" latinLnBrk="0" hangingPunct="1">
              <a:lnSpc>
                <a:spcPct val="100000"/>
              </a:lnSpc>
              <a:spcBef>
                <a:spcPct val="0"/>
              </a:spcBef>
              <a:spcAft>
                <a:spcPct val="0"/>
              </a:spcAft>
              <a:buClrTx/>
              <a:buSzTx/>
              <a:buFontTx/>
              <a:buNone/>
              <a:tabLst/>
              <a:defRPr/>
            </a:pPr>
            <a:r>
              <a:rPr lang="en-US" baseline="0" dirty="0" smtClean="0">
                <a:ea typeface="ＭＳ Ｐゴシック" pitchFamily="34" charset="-128"/>
              </a:rPr>
              <a:t>Have multiple versions in multiple places.  For example, have a backup that goes to an external drive in your office and another one that is copied on to a tape drive and stored off-site.</a:t>
            </a:r>
            <a:endParaRPr lang="en-US" dirty="0" smtClean="0">
              <a:ea typeface="ＭＳ Ｐゴシック" pitchFamily="34" charset="-128"/>
            </a:endParaRPr>
          </a:p>
          <a:p>
            <a:pPr eaLnBrk="1" hangingPunct="1">
              <a:spcBef>
                <a:spcPct val="0"/>
              </a:spcBef>
            </a:pPr>
            <a:endParaRPr lang="en-US" u="none" dirty="0" smtClean="0">
              <a:solidFill>
                <a:schemeClr val="accent1"/>
              </a:solidFill>
              <a:ea typeface="ＭＳ Ｐゴシック" pitchFamily="34" charset="-128"/>
            </a:endParaRPr>
          </a:p>
          <a:p>
            <a:pPr eaLnBrk="1" hangingPunct="1">
              <a:spcBef>
                <a:spcPct val="0"/>
              </a:spcBef>
            </a:pPr>
            <a:r>
              <a:rPr lang="en-US" u="none" dirty="0" smtClean="0">
                <a:solidFill>
                  <a:schemeClr val="accent1"/>
                </a:solidFill>
                <a:ea typeface="ＭＳ Ｐゴシック" pitchFamily="34" charset="-128"/>
              </a:rPr>
              <a:t>By</a:t>
            </a:r>
            <a:r>
              <a:rPr lang="en-US" u="none" baseline="0" dirty="0" smtClean="0">
                <a:solidFill>
                  <a:schemeClr val="accent1"/>
                </a:solidFill>
                <a:ea typeface="ＭＳ Ｐゴシック" pitchFamily="34" charset="-128"/>
              </a:rPr>
              <a:t> following the recommendations in these lessons, you limit the need for data rescue of older files.</a:t>
            </a: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23</a:t>
            </a:fld>
            <a:endParaRPr lang="en-US" smtClean="0">
              <a:latin typeface="Calibri" pitchFamily="34" charset="0"/>
              <a:ea typeface="ＭＳ Ｐゴシック" pitchFamily="34" charset="-128"/>
            </a:endParaRPr>
          </a:p>
        </p:txBody>
      </p:sp>
    </p:spTree>
    <p:extLst>
      <p:ext uri="{BB962C8B-B14F-4D97-AF65-F5344CB8AC3E}">
        <p14:creationId xmlns:p14="http://schemas.microsoft.com/office/powerpoint/2010/main" val="1766055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Tx/>
              <a:buSzTx/>
              <a:buFontTx/>
              <a:buNone/>
              <a:tabLst/>
              <a:defRPr/>
            </a:pPr>
            <a:r>
              <a:rPr lang="en-US" dirty="0" smtClean="0">
                <a:ea typeface="ＭＳ Ｐゴシック" pitchFamily="34" charset="-128"/>
              </a:rPr>
              <a:t>Again, do not assume that backups are being handled for you.  Even if someone else is handling them, make sure the backups are tested.  In addition, if you are relying upon third-party systems, they may or may not be handling backups on their end.</a:t>
            </a: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24</a:t>
            </a:fld>
            <a:endParaRPr lang="en-US" smtClean="0">
              <a:latin typeface="Calibri" pitchFamily="34" charset="0"/>
              <a:ea typeface="ＭＳ Ｐゴシック" pitchFamily="34" charset="-128"/>
            </a:endParaRPr>
          </a:p>
        </p:txBody>
      </p:sp>
    </p:spTree>
    <p:extLst>
      <p:ext uri="{BB962C8B-B14F-4D97-AF65-F5344CB8AC3E}">
        <p14:creationId xmlns:p14="http://schemas.microsoft.com/office/powerpoint/2010/main" val="3872971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buFont typeface="Arial" pitchFamily="34" charset="0"/>
              <a:buChar char="•"/>
            </a:pPr>
            <a:r>
              <a:rPr lang="en-US" dirty="0" smtClean="0">
                <a:ea typeface="ＭＳ Ｐゴシック" pitchFamily="34" charset="-128"/>
              </a:rPr>
              <a:t>Backups refer to creating copies of original files while archives involve the preservation of files</a:t>
            </a:r>
          </a:p>
          <a:p>
            <a:pPr>
              <a:buFont typeface="Arial" pitchFamily="34" charset="0"/>
              <a:buChar char="•"/>
            </a:pPr>
            <a:r>
              <a:rPr lang="en-US" dirty="0" smtClean="0">
                <a:ea typeface="ＭＳ Ｐゴシック" pitchFamily="34" charset="-128"/>
              </a:rPr>
              <a:t>There are many reasons we need to perform backups but primarily to prevent data loss</a:t>
            </a:r>
          </a:p>
          <a:p>
            <a:pPr>
              <a:buFont typeface="Arial" pitchFamily="34" charset="0"/>
              <a:buChar char="•"/>
            </a:pPr>
            <a:r>
              <a:rPr lang="en-US" dirty="0" smtClean="0">
                <a:ea typeface="ＭＳ Ｐゴシック" pitchFamily="34" charset="-128"/>
              </a:rPr>
              <a:t>One needs to consider how often to perform backups, where to backup, and accessibility to backups when you need them and how long to keep the files</a:t>
            </a:r>
          </a:p>
          <a:p>
            <a:pPr>
              <a:buFont typeface="Arial" pitchFamily="34" charset="0"/>
              <a:buChar char="•"/>
            </a:pPr>
            <a:r>
              <a:rPr lang="en-US" dirty="0" smtClean="0">
                <a:ea typeface="ＭＳ Ｐゴシック" pitchFamily="34" charset="-128"/>
              </a:rPr>
              <a:t>Check for backups on outdated media and test backups often! </a:t>
            </a:r>
          </a:p>
          <a:p>
            <a:pPr>
              <a:buFont typeface="Arial" pitchFamily="34" charset="0"/>
              <a:buChar char="•"/>
            </a:pPr>
            <a:r>
              <a:rPr lang="en-US" dirty="0" smtClean="0">
                <a:ea typeface="ＭＳ Ｐゴシック" pitchFamily="34" charset="-128"/>
              </a:rPr>
              <a:t>Data preservation more than just backing up and archiving your files.</a:t>
            </a: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25</a:t>
            </a:fld>
            <a:endParaRPr lang="en-US" smtClean="0">
              <a:latin typeface="Calibri" pitchFamily="34" charset="0"/>
              <a:ea typeface="ＭＳ Ｐゴシック" pitchFamily="34" charset="-128"/>
            </a:endParaRPr>
          </a:p>
        </p:txBody>
      </p:sp>
    </p:spTree>
    <p:extLst>
      <p:ext uri="{BB962C8B-B14F-4D97-AF65-F5344CB8AC3E}">
        <p14:creationId xmlns:p14="http://schemas.microsoft.com/office/powerpoint/2010/main" val="2808878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Citation</a:t>
            </a:r>
            <a:r>
              <a:rPr lang="en-US" baseline="0" dirty="0" smtClean="0">
                <a:ea typeface="ＭＳ Ｐゴシック" pitchFamily="34" charset="-128"/>
              </a:rPr>
              <a:t> Format should be standardized from the journal, Science. </a:t>
            </a:r>
          </a:p>
          <a:p>
            <a:pPr eaLnBrk="1" hangingPunct="1">
              <a:spcBef>
                <a:spcPct val="0"/>
              </a:spcBef>
            </a:pPr>
            <a:r>
              <a:rPr lang="en-US" sz="1200" b="0" i="0" u="sng" kern="1200" dirty="0" smtClean="0">
                <a:solidFill>
                  <a:schemeClr val="tx1"/>
                </a:solidFill>
                <a:latin typeface="+mn-lt"/>
                <a:ea typeface="ＭＳ Ｐゴシック" charset="-128"/>
                <a:cs typeface="ＭＳ Ｐゴシック" charset="-128"/>
                <a:hlinkClick r:id="rId3"/>
              </a:rPr>
              <a:t>http://www.sciencemag.org/site/feature/contribinfo/prep/res/refs.xhtml</a:t>
            </a:r>
            <a:r>
              <a:rPr lang="en-US" dirty="0" smtClean="0">
                <a:ea typeface="ＭＳ Ｐゴシック" pitchFamily="34" charset="-128"/>
              </a:rPr>
              <a:t> </a:t>
            </a: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26</a:t>
            </a:fld>
            <a:endParaRPr lang="en-US" smtClean="0">
              <a:latin typeface="Calibri" pitchFamily="34" charset="0"/>
              <a:ea typeface="ＭＳ Ｐゴシック" pitchFamily="34" charset="-128"/>
            </a:endParaRPr>
          </a:p>
        </p:txBody>
      </p:sp>
    </p:spTree>
    <p:extLst>
      <p:ext uri="{BB962C8B-B14F-4D97-AF65-F5344CB8AC3E}">
        <p14:creationId xmlns:p14="http://schemas.microsoft.com/office/powerpoint/2010/main" val="713072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77500" lnSpcReduction="20000"/>
          </a:bodyPr>
          <a:lstStyle/>
          <a:p>
            <a:pPr eaLnBrk="1" hangingPunct="1">
              <a:spcBef>
                <a:spcPct val="0"/>
              </a:spcBef>
            </a:pPr>
            <a:r>
              <a:rPr lang="en-US" dirty="0" smtClean="0">
                <a:ea typeface="ＭＳ Ｐゴシック" pitchFamily="34" charset="-128"/>
              </a:rPr>
              <a:t>By the end of this presentation, you will be able to define the differences between data backups and archives, characterize issues that you might encounter during data backups, and lastly we’ll discuss</a:t>
            </a:r>
            <a:r>
              <a:rPr lang="en-US" baseline="0" dirty="0" smtClean="0">
                <a:ea typeface="ＭＳ Ｐゴシック" pitchFamily="34" charset="-128"/>
              </a:rPr>
              <a:t> recommended </a:t>
            </a:r>
            <a:r>
              <a:rPr lang="en-US" dirty="0" smtClean="0">
                <a:ea typeface="ＭＳ Ｐゴシック" pitchFamily="34" charset="-128"/>
              </a:rPr>
              <a:t>practices as related to backup plans.</a:t>
            </a:r>
          </a:p>
          <a:p>
            <a:pPr eaLnBrk="1" hangingPunct="1">
              <a:spcBef>
                <a:spcPct val="0"/>
              </a:spcBef>
            </a:pPr>
            <a:r>
              <a:rPr lang="en-US" baseline="0" dirty="0" smtClean="0">
                <a:ea typeface="ＭＳ Ｐゴシック" pitchFamily="34" charset="-128"/>
              </a:rPr>
              <a:t>Archives are used to preserve data for historical record and are intended to protect data integrity in case of disaster.</a:t>
            </a:r>
            <a:endParaRPr lang="en-US" dirty="0" smtClean="0">
              <a:ea typeface="ＭＳ Ｐゴシック" pitchFamily="34" charset="-128"/>
            </a:endParaRPr>
          </a:p>
          <a:p>
            <a:pPr lvl="1">
              <a:buFont typeface="Courier New" pitchFamily="49" charset="0"/>
              <a:buNone/>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Suggested quiz questions:</a:t>
            </a:r>
          </a:p>
          <a:p>
            <a:pPr eaLnBrk="1" hangingPunct="1">
              <a:spcBef>
                <a:spcPct val="0"/>
              </a:spcBef>
            </a:pPr>
            <a:r>
              <a:rPr lang="en-US" dirty="0" smtClean="0">
                <a:ea typeface="ＭＳ Ｐゴシック" pitchFamily="34" charset="-128"/>
              </a:rPr>
              <a:t>Q1: How is archiving data different from</a:t>
            </a:r>
            <a:r>
              <a:rPr lang="en-US" baseline="0" dirty="0" smtClean="0">
                <a:ea typeface="ＭＳ Ｐゴシック" pitchFamily="34" charset="-128"/>
              </a:rPr>
              <a:t> backing up data?</a:t>
            </a:r>
          </a:p>
          <a:p>
            <a:pPr eaLnBrk="1" hangingPunct="1">
              <a:spcBef>
                <a:spcPct val="0"/>
              </a:spcBef>
            </a:pPr>
            <a:r>
              <a:rPr lang="en-US" baseline="0" dirty="0" smtClean="0">
                <a:ea typeface="ＭＳ Ｐゴシック" pitchFamily="34" charset="-128"/>
              </a:rPr>
              <a:t>Suggested answer: Data backup should occur throughout a research project, and backup files are created for use in the case of loss or corruption of the current version of the data. Archiving is usually only done for final versions of a data file, and archives are created with long-term storage in mind. </a:t>
            </a:r>
          </a:p>
          <a:p>
            <a:pPr eaLnBrk="1" hangingPunct="1">
              <a:spcBef>
                <a:spcPct val="0"/>
              </a:spcBef>
            </a:pPr>
            <a:endParaRPr lang="en-US" baseline="0" dirty="0" smtClean="0">
              <a:ea typeface="ＭＳ Ｐゴシック" pitchFamily="34" charset="-128"/>
            </a:endParaRPr>
          </a:p>
          <a:p>
            <a:pPr eaLnBrk="1" hangingPunct="1">
              <a:spcBef>
                <a:spcPct val="0"/>
              </a:spcBef>
            </a:pPr>
            <a:r>
              <a:rPr lang="en-US" baseline="0" dirty="0" smtClean="0">
                <a:ea typeface="ＭＳ Ｐゴシック" pitchFamily="34" charset="-128"/>
              </a:rPr>
              <a:t>Q2: Please describe at least two reasons why a researcher would choose to create data backups.</a:t>
            </a:r>
          </a:p>
          <a:p>
            <a:pPr eaLnBrk="1" hangingPunct="1">
              <a:spcBef>
                <a:spcPct val="0"/>
              </a:spcBef>
            </a:pPr>
            <a:r>
              <a:rPr lang="en-US" baseline="0" dirty="0" smtClean="0">
                <a:ea typeface="ＭＳ Ｐゴシック" pitchFamily="34" charset="-128"/>
              </a:rPr>
              <a:t>Suggested answers: 1) Creation of data backups limits or prevents loss of data in the case of accidental deletions, natural disasters, software bugs or hardware failures. 2) Data backups can also save time, money, and productivity by making it easier to respond to requests for data, allowing straightforward reproduction of results of past procedures based on older files. 3) Keeping data backups can also limit liability in cases of lawsuits or inability to reproduce data results</a:t>
            </a:r>
          </a:p>
          <a:p>
            <a:pPr eaLnBrk="1" hangingPunct="1">
              <a:spcBef>
                <a:spcPct val="0"/>
              </a:spcBef>
            </a:pPr>
            <a:endParaRPr lang="en-US" baseline="0" dirty="0" smtClean="0">
              <a:ea typeface="ＭＳ Ｐゴシック" pitchFamily="34" charset="-128"/>
            </a:endParaRPr>
          </a:p>
          <a:p>
            <a:pPr eaLnBrk="1" hangingPunct="1">
              <a:spcBef>
                <a:spcPct val="0"/>
              </a:spcBef>
            </a:pPr>
            <a:r>
              <a:rPr lang="en-US" baseline="0" dirty="0" smtClean="0">
                <a:ea typeface="ＭＳ Ｐゴシック" pitchFamily="34" charset="-128"/>
              </a:rPr>
              <a:t>Q3: List at least four issues that should be considered when designing a data backup policy or system.</a:t>
            </a:r>
          </a:p>
          <a:p>
            <a:pPr eaLnBrk="1" hangingPunct="1">
              <a:spcBef>
                <a:spcPct val="0"/>
              </a:spcBef>
            </a:pPr>
            <a:r>
              <a:rPr lang="en-US" baseline="0" dirty="0" smtClean="0">
                <a:ea typeface="ＭＳ Ｐゴシック" pitchFamily="34" charset="-128"/>
              </a:rPr>
              <a:t>Suggested answers: 1) existing data backup policies (i.e., policies adopted by the project, office, department, organizational, funding source); 2) how often backups should be created and whether they should be full or partial backups; 3) media for backing up files (e.g., external disk, server, data repository); 4) locations where backups will be stored (including which locations and how many different locations); 5) metadata and organization/labeling systems necessary to retrieve desired backups efficiently; 6) whether backups will be manual or automatic; 7) quality control/quality assurance measures to check backup success and integrity of stored backup files; 8) who will be responsible for backups and serve as the contact person for users who need to retrieve backup files; 9) how outdated data will be disposed of; 10) plan for long-term storage including how long to keep backup files and what happens to backups after the project has ended; 11) designating person responsible for managing policies/workflow of backups, 12) incorporating existing legal requirements for storage and access over time. </a:t>
            </a:r>
          </a:p>
          <a:p>
            <a:pPr eaLnBrk="1" hangingPunct="1">
              <a:spcBef>
                <a:spcPct val="0"/>
              </a:spcBef>
            </a:pPr>
            <a:endParaRPr lang="en-US" baseline="0" dirty="0" smtClean="0">
              <a:ea typeface="ＭＳ Ｐゴシック" pitchFamily="34" charset="-128"/>
            </a:endParaRPr>
          </a:p>
          <a:p>
            <a:pPr eaLnBrk="1" hangingPunct="1">
              <a:spcBef>
                <a:spcPct val="0"/>
              </a:spcBef>
            </a:pPr>
            <a:r>
              <a:rPr lang="en-US" baseline="0" dirty="0" smtClean="0">
                <a:ea typeface="ＭＳ Ｐゴシック" pitchFamily="34" charset="-128"/>
              </a:rPr>
              <a:t>Q4: What are some good practices to follow when naming files?  Suggested answers: use consistent file names, use numbers or letters for file versioning, </a:t>
            </a:r>
            <a:r>
              <a:rPr lang="en-US" dirty="0" smtClean="0"/>
              <a:t>use file names that are descriptive and concise,</a:t>
            </a:r>
            <a:r>
              <a:rPr lang="en-US" baseline="0" dirty="0" smtClean="0"/>
              <a:t> avoid/rename generic file names</a:t>
            </a:r>
            <a:endParaRPr lang="en-US" dirty="0" smtClean="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2</a:t>
            </a:fld>
            <a:endParaRPr lang="en-US" smtClean="0">
              <a:latin typeface="Calibri" pitchFamily="34" charset="0"/>
              <a:ea typeface="ＭＳ Ｐゴシック" pitchFamily="34" charset="-128"/>
            </a:endParaRPr>
          </a:p>
        </p:txBody>
      </p:sp>
    </p:spTree>
    <p:extLst>
      <p:ext uri="{BB962C8B-B14F-4D97-AF65-F5344CB8AC3E}">
        <p14:creationId xmlns:p14="http://schemas.microsoft.com/office/powerpoint/2010/main" val="1420107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smtClean="0">
                <a:ea typeface="ＭＳ Ｐゴシック" pitchFamily="34" charset="-128"/>
              </a:rPr>
              <a:t>In this lesson we will be focusing on data protection and backup which is associated with the categories assure and preserve in the data life cycle.  For definitions</a:t>
            </a:r>
            <a:r>
              <a:rPr lang="en-US" baseline="0" dirty="0" smtClean="0">
                <a:ea typeface="ＭＳ Ｐゴシック" pitchFamily="34" charset="-128"/>
              </a:rPr>
              <a:t> of the </a:t>
            </a:r>
            <a:r>
              <a:rPr lang="en-US" baseline="0" dirty="0" err="1" smtClean="0">
                <a:ea typeface="ＭＳ Ｐゴシック" pitchFamily="34" charset="-128"/>
              </a:rPr>
              <a:t>DataONE</a:t>
            </a:r>
            <a:r>
              <a:rPr lang="en-US" baseline="0" dirty="0" smtClean="0">
                <a:ea typeface="ＭＳ Ｐゴシック" pitchFamily="34" charset="-128"/>
              </a:rPr>
              <a:t> Data Life Cycle, see: </a:t>
            </a:r>
            <a:r>
              <a:rPr lang="en-US" baseline="0" dirty="0" err="1" smtClean="0">
                <a:ea typeface="ＭＳ Ｐゴシック" pitchFamily="34" charset="-128"/>
              </a:rPr>
              <a:t>dataone.org</a:t>
            </a:r>
            <a:r>
              <a:rPr lang="en-US" baseline="0" dirty="0" smtClean="0">
                <a:ea typeface="ＭＳ Ｐゴシック" pitchFamily="34" charset="-128"/>
              </a:rPr>
              <a:t>/data-life-cycle</a:t>
            </a:r>
            <a:endParaRPr lang="en-US" dirty="0" smtClean="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3</a:t>
            </a:fld>
            <a:endParaRPr lang="en-US" smtClean="0">
              <a:latin typeface="Calibri" pitchFamily="34" charset="0"/>
              <a:ea typeface="ＭＳ Ｐゴシック" pitchFamily="34" charset="-128"/>
            </a:endParaRPr>
          </a:p>
        </p:txBody>
      </p:sp>
    </p:spTree>
    <p:extLst>
      <p:ext uri="{BB962C8B-B14F-4D97-AF65-F5344CB8AC3E}">
        <p14:creationId xmlns:p14="http://schemas.microsoft.com/office/powerpoint/2010/main" val="610625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The terms data protection, data backups, data archiving, and data</a:t>
            </a:r>
            <a:r>
              <a:rPr lang="en-US" baseline="0" dirty="0" smtClean="0">
                <a:ea typeface="ＭＳ Ｐゴシック" pitchFamily="34" charset="-128"/>
              </a:rPr>
              <a:t> preservation</a:t>
            </a:r>
            <a:r>
              <a:rPr lang="en-US" dirty="0" smtClean="0">
                <a:ea typeface="ＭＳ Ｐゴシック" pitchFamily="34" charset="-128"/>
              </a:rPr>
              <a:t> are often used interchangeably but they do have different meanings and purposes.  Data protection  covers a wide variety of topics including backups,</a:t>
            </a:r>
            <a:r>
              <a:rPr lang="en-US" baseline="0" dirty="0" smtClean="0">
                <a:ea typeface="ＭＳ Ｐゴシック" pitchFamily="34" charset="-128"/>
              </a:rPr>
              <a:t> archives, preservation, </a:t>
            </a:r>
            <a:r>
              <a:rPr lang="en-US" dirty="0" smtClean="0">
                <a:ea typeface="ＭＳ Ｐゴシック" pitchFamily="34" charset="-128"/>
              </a:rPr>
              <a:t>physical security (such as the use of smart cards), encryption, and others including laws which govern data security.  However, these slides will not focus on this broader topic but rather will look</a:t>
            </a:r>
            <a:r>
              <a:rPr lang="en-US" baseline="0" dirty="0" smtClean="0">
                <a:ea typeface="ＭＳ Ｐゴシック" pitchFamily="34" charset="-128"/>
              </a:rPr>
              <a:t> specifically at backups, archives, and data preservation</a:t>
            </a:r>
            <a:r>
              <a:rPr lang="en-US" dirty="0" smtClean="0">
                <a:ea typeface="ＭＳ Ｐゴシック" pitchFamily="34" charset="-128"/>
              </a:rPr>
              <a:t>.</a:t>
            </a: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The terms data backups and data archiving are often used interchangeably as they both relate to saving a specific version of a file, but they do convey different processes.  The term “backup” is used specifically when making copies of various files with the knowledge that the files may change.  Backups are kept</a:t>
            </a:r>
            <a:r>
              <a:rPr lang="en-US" baseline="0" dirty="0" smtClean="0">
                <a:ea typeface="ＭＳ Ｐゴシック" pitchFamily="34" charset="-128"/>
              </a:rPr>
              <a:t> for a certain amount of time, but can be discarded after a specified time has passed.</a:t>
            </a:r>
            <a:r>
              <a:rPr lang="en-US" dirty="0" smtClean="0">
                <a:ea typeface="ＭＳ Ｐゴシック" pitchFamily="34" charset="-128"/>
              </a:rPr>
              <a:t>  Archiving is used when a file is to be preserved as-is, often at the end of a project and acts as a static (and usually final) record.</a:t>
            </a: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Data preservation</a:t>
            </a:r>
            <a:r>
              <a:rPr lang="en-US" baseline="0" dirty="0" smtClean="0">
                <a:ea typeface="ＭＳ Ｐゴシック" pitchFamily="34" charset="-128"/>
              </a:rPr>
              <a:t> encompasses many of these same methodologies, but can also include things like data rescue, reformatting of files, converting data, and the creation of metadata.  These first three topics will be discuss briefly in this lesson; however, metadata will be covered in another lesson.</a:t>
            </a:r>
            <a:endParaRPr lang="en-US" dirty="0" smtClean="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4</a:t>
            </a:fld>
            <a:endParaRPr lang="en-US" smtClean="0">
              <a:latin typeface="Calibri" pitchFamily="34" charset="0"/>
              <a:ea typeface="ＭＳ Ｐゴシック" pitchFamily="34" charset="-128"/>
            </a:endParaRPr>
          </a:p>
        </p:txBody>
      </p:sp>
    </p:spTree>
    <p:extLst>
      <p:ext uri="{BB962C8B-B14F-4D97-AF65-F5344CB8AC3E}">
        <p14:creationId xmlns:p14="http://schemas.microsoft.com/office/powerpoint/2010/main" val="2110030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The main difference between data backups and archiving is that backups deal with data that is copied elsewhere and potentially can be overwritten again as the data changes.  Archiving makes a record of data that is usually in its final state.</a:t>
            </a: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For example, when a user performs a backup, they are in essence taking a snapshot of the data at that moment in time.  This allows the user to restore the file as needed, such as when the current version of the file is corrupted, lost, or somehow destroyed or altered.  Backups could also</a:t>
            </a:r>
            <a:r>
              <a:rPr lang="en-US" baseline="0" dirty="0" smtClean="0">
                <a:ea typeface="ＭＳ Ｐゴシック" pitchFamily="34" charset="-128"/>
              </a:rPr>
              <a:t> be </a:t>
            </a:r>
            <a:r>
              <a:rPr lang="en-US" dirty="0" smtClean="0">
                <a:ea typeface="ＭＳ Ｐゴシック" pitchFamily="34" charset="-128"/>
              </a:rPr>
              <a:t>used for short-term storage or near long-term storage, depending upon the user’s backup needs and procedures.  Backups are usually scheduled on a frequent basis.</a:t>
            </a: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Archiving deals more with records that</a:t>
            </a:r>
            <a:r>
              <a:rPr lang="en-US" baseline="0" dirty="0" smtClean="0">
                <a:ea typeface="ＭＳ Ｐゴシック" pitchFamily="34" charset="-128"/>
              </a:rPr>
              <a:t> could be</a:t>
            </a:r>
            <a:r>
              <a:rPr lang="en-US" dirty="0" smtClean="0">
                <a:ea typeface="ＭＳ Ｐゴシック" pitchFamily="34" charset="-128"/>
              </a:rPr>
              <a:t> used to create a historical snapshot of the data. This provides for preservation of the data for future needs.  Usually, archives are made when  a project ends, or when appropriate.</a:t>
            </a:r>
          </a:p>
          <a:p>
            <a:pPr eaLnBrk="1" hangingPunct="1">
              <a:spcBef>
                <a:spcPct val="0"/>
              </a:spcBef>
            </a:pPr>
            <a:endParaRPr lang="en-US" i="0" dirty="0" smtClean="0">
              <a:ea typeface="ＭＳ Ｐゴシック" pitchFamily="34" charset="-128"/>
            </a:endParaRPr>
          </a:p>
          <a:p>
            <a:pPr eaLnBrk="1" hangingPunct="1">
              <a:spcBef>
                <a:spcPct val="0"/>
              </a:spcBef>
            </a:pPr>
            <a:r>
              <a:rPr lang="en-US" i="0" dirty="0" smtClean="0">
                <a:ea typeface="ＭＳ Ｐゴシック" pitchFamily="34" charset="-128"/>
              </a:rPr>
              <a:t>Regardless</a:t>
            </a:r>
            <a:r>
              <a:rPr lang="en-US" i="0" baseline="0" dirty="0" smtClean="0">
                <a:ea typeface="ＭＳ Ｐゴシック" pitchFamily="34" charset="-128"/>
              </a:rPr>
              <a:t> of whether you are dealing with backups or archives, you should have multiple copies in multiple places in case one (or many) versions fail.</a:t>
            </a:r>
            <a:endParaRPr lang="en-US" i="0" dirty="0" smtClean="0">
              <a:ea typeface="ＭＳ Ｐゴシック" pitchFamily="34" charset="-128"/>
            </a:endParaRPr>
          </a:p>
          <a:p>
            <a:pPr eaLnBrk="1" hangingPunct="1">
              <a:spcBef>
                <a:spcPct val="0"/>
              </a:spcBef>
            </a:pPr>
            <a:endParaRPr lang="en-US" u="sng"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5</a:t>
            </a:fld>
            <a:endParaRPr lang="en-US" smtClean="0">
              <a:latin typeface="Calibri" pitchFamily="34" charset="0"/>
              <a:ea typeface="ＭＳ Ｐゴシック" pitchFamily="34" charset="-128"/>
            </a:endParaRPr>
          </a:p>
        </p:txBody>
      </p:sp>
    </p:spTree>
    <p:extLst>
      <p:ext uri="{BB962C8B-B14F-4D97-AF65-F5344CB8AC3E}">
        <p14:creationId xmlns:p14="http://schemas.microsoft.com/office/powerpoint/2010/main" val="1891016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ea typeface="ＭＳ Ｐゴシック" pitchFamily="34" charset="-128"/>
              </a:rPr>
              <a:t>There are many reasons to perform backups including:</a:t>
            </a:r>
          </a:p>
          <a:p>
            <a:pPr eaLnBrk="1" hangingPunct="1">
              <a:spcBef>
                <a:spcPct val="0"/>
              </a:spcBef>
            </a:pPr>
            <a:r>
              <a:rPr lang="en-US" dirty="0" smtClean="0">
                <a:ea typeface="ＭＳ Ｐゴシック" pitchFamily="34" charset="-128"/>
              </a:rPr>
              <a:t> - mitigate or prohibit the loss of data, which may or may not be reproducible</a:t>
            </a:r>
          </a:p>
          <a:p>
            <a:pPr eaLnBrk="1" hangingPunct="1">
              <a:spcBef>
                <a:spcPct val="0"/>
              </a:spcBef>
            </a:pPr>
            <a:r>
              <a:rPr lang="en-US" dirty="0" smtClean="0">
                <a:ea typeface="ＭＳ Ｐゴシック" pitchFamily="34" charset="-128"/>
              </a:rPr>
              <a:t> - save time, money, and productivity as little to none of the data will have to be reproduced</a:t>
            </a:r>
          </a:p>
          <a:p>
            <a:pPr eaLnBrk="1" hangingPunct="1">
              <a:spcBef>
                <a:spcPct val="0"/>
              </a:spcBef>
            </a:pPr>
            <a:r>
              <a:rPr lang="en-US" dirty="0" smtClean="0">
                <a:ea typeface="ＭＳ Ｐゴシック" pitchFamily="34" charset="-128"/>
              </a:rPr>
              <a:t> - having a backup already in place means you are prepared for when the unexpected happens, such as human error, disasters, or computer failures</a:t>
            </a:r>
          </a:p>
          <a:p>
            <a:pPr eaLnBrk="1" hangingPunct="1">
              <a:spcBef>
                <a:spcPct val="0"/>
              </a:spcBef>
            </a:pPr>
            <a:r>
              <a:rPr lang="en-US" dirty="0" smtClean="0">
                <a:ea typeface="ＭＳ Ｐゴシック" pitchFamily="34" charset="-128"/>
              </a:rPr>
              <a:t> - allows you to go back to earlier versions and see what your results were.  For example,</a:t>
            </a:r>
            <a:r>
              <a:rPr lang="en-US" baseline="0" dirty="0" smtClean="0">
                <a:ea typeface="ＭＳ Ｐゴシック" pitchFamily="34" charset="-128"/>
              </a:rPr>
              <a:t> if you are creating models and used data from an earlier model run, the most recent file you have on your computer may not have the same data as when you first created the model output.</a:t>
            </a:r>
            <a:endParaRPr lang="en-US" dirty="0" smtClean="0">
              <a:ea typeface="ＭＳ Ｐゴシック" pitchFamily="34" charset="-128"/>
              <a:sym typeface="Wingdings"/>
            </a:endParaRPr>
          </a:p>
          <a:p>
            <a:pPr eaLnBrk="1" hangingPunct="1">
              <a:spcBef>
                <a:spcPct val="0"/>
              </a:spcBef>
            </a:pPr>
            <a:r>
              <a:rPr lang="en-US" dirty="0" smtClean="0">
                <a:ea typeface="ＭＳ Ｐゴシック" pitchFamily="34" charset="-128"/>
              </a:rPr>
              <a:t> - provides for the ability to send older files to others, regardless of the current version or state (for example, if the current version has been corrupted)</a:t>
            </a:r>
          </a:p>
          <a:p>
            <a:pPr eaLnBrk="1" hangingPunct="1">
              <a:spcBef>
                <a:spcPct val="0"/>
              </a:spcBef>
            </a:pPr>
            <a:r>
              <a:rPr lang="en-US" dirty="0" smtClean="0">
                <a:ea typeface="ＭＳ Ｐゴシック" pitchFamily="34" charset="-128"/>
              </a:rPr>
              <a:t> - may allow you to respond during times when questioned results were based on older versions of files.</a:t>
            </a:r>
            <a:r>
              <a:rPr lang="en-US" baseline="0" dirty="0" smtClean="0">
                <a:ea typeface="ＭＳ Ｐゴシック" pitchFamily="34" charset="-128"/>
              </a:rPr>
              <a:t>  For example, you may find that you will have to justify your results in court or to other scientists.  By having access to older files, you may be able to respond to their requests for information.  Or, you may not be able to reproduce the data, and the original copy may be the only evidence of the data collection.</a:t>
            </a:r>
            <a:endParaRPr lang="en-US" dirty="0" smtClean="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6</a:t>
            </a:fld>
            <a:endParaRPr lang="en-US" smtClean="0">
              <a:latin typeface="Calibri" pitchFamily="34" charset="0"/>
              <a:ea typeface="ＭＳ Ｐゴシック" pitchFamily="34" charset="-128"/>
            </a:endParaRPr>
          </a:p>
        </p:txBody>
      </p:sp>
    </p:spTree>
    <p:extLst>
      <p:ext uri="{BB962C8B-B14F-4D97-AF65-F5344CB8AC3E}">
        <p14:creationId xmlns:p14="http://schemas.microsoft.com/office/powerpoint/2010/main" val="1699319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20000"/>
          </a:bodyPr>
          <a:lstStyle/>
          <a:p>
            <a:pPr eaLnBrk="1" hangingPunct="1">
              <a:spcBef>
                <a:spcPct val="0"/>
              </a:spcBef>
            </a:pPr>
            <a:r>
              <a:rPr lang="en-US" dirty="0" smtClean="0">
                <a:ea typeface="ＭＳ Ｐゴシック" pitchFamily="34" charset="-128"/>
              </a:rPr>
              <a:t>There are certain things to consider when creating backups,</a:t>
            </a:r>
            <a:r>
              <a:rPr lang="en-US" baseline="0" dirty="0" smtClean="0">
                <a:ea typeface="ＭＳ Ｐゴシック" pitchFamily="34" charset="-128"/>
              </a:rPr>
              <a:t> especially in the context of overall preservation strategies. </a:t>
            </a: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For example: </a:t>
            </a:r>
          </a:p>
          <a:p>
            <a:pPr eaLnBrk="1" hangingPunct="1">
              <a:spcBef>
                <a:spcPct val="0"/>
              </a:spcBef>
            </a:pPr>
            <a:r>
              <a:rPr lang="en-US" dirty="0" smtClean="0">
                <a:ea typeface="ＭＳ Ｐゴシック" pitchFamily="34" charset="-128"/>
              </a:rPr>
              <a:t> - your office or project may have existing policies on when, where, and how  your backups can be performed.  They may already have a backup procedure in place that you can use</a:t>
            </a:r>
            <a:r>
              <a:rPr lang="en-US" baseline="0" dirty="0" smtClean="0">
                <a:ea typeface="ＭＳ Ｐゴシック" pitchFamily="34" charset="-128"/>
              </a:rPr>
              <a:t> or build upon.</a:t>
            </a:r>
            <a:endParaRPr lang="en-US" dirty="0" smtClean="0">
              <a:ea typeface="ＭＳ Ｐゴシック" pitchFamily="34" charset="-128"/>
            </a:endParaRPr>
          </a:p>
          <a:p>
            <a:pPr marL="628650" lvl="1" indent="-171450" eaLnBrk="1" hangingPunct="1">
              <a:spcBef>
                <a:spcPct val="0"/>
              </a:spcBef>
              <a:buFontTx/>
              <a:buChar char="-"/>
            </a:pPr>
            <a:r>
              <a:rPr lang="en-US" dirty="0" smtClean="0">
                <a:ea typeface="ＭＳ Ｐゴシック" pitchFamily="34" charset="-128"/>
              </a:rPr>
              <a:t>Policies may differ among groups: for example, your office may perform backups once a month, but your project may need to have the data backed up more often</a:t>
            </a:r>
          </a:p>
          <a:p>
            <a:pPr marL="628650" lvl="1" indent="-171450" eaLnBrk="1" hangingPunct="1">
              <a:spcBef>
                <a:spcPct val="0"/>
              </a:spcBef>
              <a:buFontTx/>
              <a:buChar char="-"/>
            </a:pPr>
            <a:r>
              <a:rPr lang="en-US" dirty="0" smtClean="0">
                <a:ea typeface="ＭＳ Ｐゴシック" pitchFamily="34" charset="-128"/>
              </a:rPr>
              <a:t>Policies between</a:t>
            </a:r>
            <a:r>
              <a:rPr lang="en-US" baseline="0" dirty="0" smtClean="0">
                <a:ea typeface="ＭＳ Ｐゴシック" pitchFamily="34" charset="-128"/>
              </a:rPr>
              <a:t> research groups may differ as to where the data backups live, and may have different restrictions on accessing the backups</a:t>
            </a:r>
          </a:p>
          <a:p>
            <a:pPr marL="0" marR="0" indent="0" algn="l" defTabSz="457200" rtl="0" eaLnBrk="1" fontAlgn="base" latinLnBrk="0" hangingPunct="1">
              <a:lnSpc>
                <a:spcPct val="100000"/>
              </a:lnSpc>
              <a:spcBef>
                <a:spcPct val="0"/>
              </a:spcBef>
              <a:spcAft>
                <a:spcPct val="0"/>
              </a:spcAft>
              <a:buClrTx/>
              <a:buSzTx/>
              <a:buFontTx/>
              <a:buNone/>
              <a:tabLst/>
              <a:defRPr/>
            </a:pPr>
            <a:r>
              <a:rPr lang="en-US" dirty="0" smtClean="0">
                <a:ea typeface="ＭＳ Ｐゴシック" pitchFamily="34" charset="-128"/>
              </a:rPr>
              <a:t>For example: </a:t>
            </a:r>
          </a:p>
          <a:p>
            <a:pPr marL="171450" marR="0" indent="-171450" algn="l" defTabSz="457200" rtl="0" eaLnBrk="1" fontAlgn="base" latinLnBrk="0" hangingPunct="1">
              <a:lnSpc>
                <a:spcPct val="100000"/>
              </a:lnSpc>
              <a:spcBef>
                <a:spcPct val="0"/>
              </a:spcBef>
              <a:spcAft>
                <a:spcPct val="0"/>
              </a:spcAft>
              <a:buClrTx/>
              <a:buSzTx/>
              <a:buFontTx/>
              <a:buChar char="-"/>
              <a:tabLst/>
              <a:defRPr/>
            </a:pPr>
            <a:r>
              <a:rPr lang="en-US" dirty="0" smtClean="0">
                <a:ea typeface="ＭＳ Ｐゴシック" pitchFamily="34" charset="-128"/>
              </a:rPr>
              <a:t>data backups are often a small part of a good and comprehensive</a:t>
            </a:r>
            <a:r>
              <a:rPr lang="en-US" baseline="0" dirty="0" smtClean="0">
                <a:ea typeface="ＭＳ Ｐゴシック" pitchFamily="34" charset="-128"/>
              </a:rPr>
              <a:t> </a:t>
            </a:r>
            <a:r>
              <a:rPr lang="en-US" dirty="0" smtClean="0">
                <a:ea typeface="ＭＳ Ｐゴシック" pitchFamily="34" charset="-128"/>
              </a:rPr>
              <a:t>data management plan during the project</a:t>
            </a:r>
            <a:r>
              <a:rPr lang="en-US" baseline="0" dirty="0" smtClean="0">
                <a:ea typeface="ＭＳ Ｐゴシック" pitchFamily="34" charset="-128"/>
              </a:rPr>
              <a:t> </a:t>
            </a:r>
            <a:r>
              <a:rPr lang="en-US" dirty="0" smtClean="0">
                <a:ea typeface="ＭＳ Ｐゴシック" pitchFamily="34" charset="-128"/>
              </a:rPr>
              <a:t>and overall data stewardship strategy.  Each data management plan should have specific guidelines on backups</a:t>
            </a:r>
            <a:r>
              <a:rPr lang="en-US" baseline="0" dirty="0" smtClean="0">
                <a:ea typeface="ＭＳ Ｐゴシック" pitchFamily="34" charset="-128"/>
              </a:rPr>
              <a:t> including when backups are performed, who is responsible for them, how the backups are accessed, where are they located.  By having the answers to these questions, you are better able to manage your data and know who is responsible for various components related to data backups.</a:t>
            </a:r>
          </a:p>
          <a:p>
            <a:pPr marL="171450" marR="0" indent="-171450" algn="l" defTabSz="457200" rtl="0" eaLnBrk="1" fontAlgn="base" latinLnBrk="0" hangingPunct="1">
              <a:lnSpc>
                <a:spcPct val="100000"/>
              </a:lnSpc>
              <a:spcBef>
                <a:spcPct val="0"/>
              </a:spcBef>
              <a:spcAft>
                <a:spcPct val="0"/>
              </a:spcAft>
              <a:buClrTx/>
              <a:buSzTx/>
              <a:buFontTx/>
              <a:buNone/>
              <a:tabLst/>
              <a:defRPr/>
            </a:pPr>
            <a:endParaRPr lang="en-US" baseline="0" dirty="0" smtClean="0">
              <a:ea typeface="ＭＳ Ｐゴシック" pitchFamily="34" charset="-128"/>
            </a:endParaRPr>
          </a:p>
          <a:p>
            <a:pPr marL="171450" marR="0" indent="-171450" algn="l" defTabSz="457200" rtl="0" eaLnBrk="1" fontAlgn="base" latinLnBrk="0" hangingPunct="1">
              <a:lnSpc>
                <a:spcPct val="100000"/>
              </a:lnSpc>
              <a:spcBef>
                <a:spcPct val="0"/>
              </a:spcBef>
              <a:spcAft>
                <a:spcPct val="0"/>
              </a:spcAft>
              <a:buClrTx/>
              <a:buSzTx/>
              <a:buFontTx/>
              <a:buChar char="-"/>
              <a:tabLst/>
              <a:defRPr/>
            </a:pPr>
            <a:r>
              <a:rPr lang="en-US" dirty="0" smtClean="0">
                <a:ea typeface="ＭＳ Ｐゴシック" pitchFamily="34" charset="-128"/>
              </a:rPr>
              <a:t>Many offices already have backup systems in place, managed by IT staff.  But before you assume backups are being performed for you, you should confirm someone is</a:t>
            </a:r>
            <a:r>
              <a:rPr lang="en-US" baseline="0" dirty="0" smtClean="0">
                <a:ea typeface="ＭＳ Ｐゴシック" pitchFamily="34" charset="-128"/>
              </a:rPr>
              <a:t> </a:t>
            </a:r>
            <a:r>
              <a:rPr lang="en-US" dirty="0" smtClean="0">
                <a:ea typeface="ＭＳ Ｐゴシック" pitchFamily="34" charset="-128"/>
              </a:rPr>
              <a:t>responsible.  Even if there is a backup system available, it may only cover certain enterprise-wide systems (like servers), and not desktops.  And many offices have little or no IT staff, so performing backups</a:t>
            </a:r>
            <a:r>
              <a:rPr lang="en-US" baseline="0" dirty="0" smtClean="0">
                <a:ea typeface="ＭＳ Ｐゴシック" pitchFamily="34" charset="-128"/>
              </a:rPr>
              <a:t> may be solely up to you. </a:t>
            </a:r>
          </a:p>
          <a:p>
            <a:pPr marL="171450" marR="0" indent="-171450" algn="l" defTabSz="457200" rtl="0" eaLnBrk="1" fontAlgn="base" latinLnBrk="0" hangingPunct="1">
              <a:lnSpc>
                <a:spcPct val="100000"/>
              </a:lnSpc>
              <a:spcBef>
                <a:spcPct val="0"/>
              </a:spcBef>
              <a:spcAft>
                <a:spcPct val="0"/>
              </a:spcAft>
              <a:buClrTx/>
              <a:buSzTx/>
              <a:buFontTx/>
              <a:buChar char="-"/>
              <a:tabLst/>
              <a:defRPr/>
            </a:pPr>
            <a:r>
              <a:rPr lang="en-US" dirty="0" smtClean="0">
                <a:ea typeface="ＭＳ Ｐゴシック" pitchFamily="34" charset="-128"/>
              </a:rPr>
              <a:t>You should</a:t>
            </a:r>
            <a:r>
              <a:rPr lang="en-US" baseline="0" dirty="0" smtClean="0">
                <a:ea typeface="ＭＳ Ｐゴシック" pitchFamily="34" charset="-128"/>
              </a:rPr>
              <a:t> identify and review the various policies (if available) and ensure they fit your needs and requirements.  If they don’t, you may need to discuss this with those involved in managing the backups or, establish your own schedule and plan.</a:t>
            </a:r>
          </a:p>
          <a:p>
            <a:pPr marL="171450" marR="0" indent="-171450" algn="l" defTabSz="457200" rtl="0" eaLnBrk="1" fontAlgn="base" latinLnBrk="0" hangingPunct="1">
              <a:lnSpc>
                <a:spcPct val="100000"/>
              </a:lnSpc>
              <a:spcBef>
                <a:spcPct val="0"/>
              </a:spcBef>
              <a:spcAft>
                <a:spcPct val="0"/>
              </a:spcAft>
              <a:buClrTx/>
              <a:buSzTx/>
              <a:buFontTx/>
              <a:buChar char="-"/>
              <a:tabLst/>
              <a:defRPr/>
            </a:pPr>
            <a:r>
              <a:rPr lang="en-US" baseline="0" dirty="0" smtClean="0">
                <a:ea typeface="ＭＳ Ｐゴシック" pitchFamily="34" charset="-128"/>
              </a:rPr>
              <a:t>You should identify and contact the person(s) in your institution or organization is responsible for overall data stewardship and data management planning. </a:t>
            </a:r>
          </a:p>
          <a:p>
            <a:pPr marL="171450" marR="0" indent="-171450" algn="l" defTabSz="457200" rtl="0" eaLnBrk="1" fontAlgn="base" latinLnBrk="0" hangingPunct="1">
              <a:lnSpc>
                <a:spcPct val="100000"/>
              </a:lnSpc>
              <a:spcBef>
                <a:spcPct val="0"/>
              </a:spcBef>
              <a:spcAft>
                <a:spcPct val="0"/>
              </a:spcAft>
              <a:buClrTx/>
              <a:buSzTx/>
              <a:buFontTx/>
              <a:buNone/>
              <a:tabLst/>
              <a:defRPr/>
            </a:pPr>
            <a:endParaRPr lang="en-US" dirty="0" smtClean="0">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7</a:t>
            </a:fld>
            <a:endParaRPr lang="en-US" smtClean="0">
              <a:latin typeface="Calibri" pitchFamily="34" charset="0"/>
              <a:ea typeface="ＭＳ Ｐゴシック" pitchFamily="34" charset="-128"/>
            </a:endParaRPr>
          </a:p>
        </p:txBody>
      </p:sp>
    </p:spTree>
    <p:extLst>
      <p:ext uri="{BB962C8B-B14F-4D97-AF65-F5344CB8AC3E}">
        <p14:creationId xmlns:p14="http://schemas.microsoft.com/office/powerpoint/2010/main" val="1073966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77500" lnSpcReduction="20000"/>
          </a:bodyPr>
          <a:lstStyle/>
          <a:p>
            <a:pPr eaLnBrk="1" hangingPunct="1">
              <a:spcBef>
                <a:spcPct val="0"/>
              </a:spcBef>
            </a:pPr>
            <a:r>
              <a:rPr lang="en-US" dirty="0" smtClean="0">
                <a:ea typeface="ＭＳ Ｐゴシック" pitchFamily="34" charset="-128"/>
              </a:rPr>
              <a:t>Other considerations include:</a:t>
            </a:r>
          </a:p>
          <a:p>
            <a:pPr eaLnBrk="1" hangingPunct="1">
              <a:spcBef>
                <a:spcPct val="0"/>
              </a:spcBef>
            </a:pPr>
            <a:r>
              <a:rPr lang="en-US" dirty="0" smtClean="0">
                <a:ea typeface="ＭＳ Ｐゴシック" pitchFamily="34" charset="-128"/>
              </a:rPr>
              <a:t> - How often do you want to do backups?  The amount of time between backups depends on several things such as: can you afford to lose weeks worth of data if you only perform backups once a month?  If not, then you should consider doing them more often.  Are you creating real-time data that cannot be reproduced?  If so, you’ll want to consider continual backups.</a:t>
            </a:r>
          </a:p>
          <a:p>
            <a:pPr eaLnBrk="1" hangingPunct="1">
              <a:spcBef>
                <a:spcPct val="0"/>
              </a:spcBef>
            </a:pPr>
            <a:r>
              <a:rPr lang="en-US" dirty="0" smtClean="0">
                <a:ea typeface="ＭＳ Ｐゴシック" pitchFamily="34" charset="-128"/>
              </a:rPr>
              <a:t> - You also need to consider the cost of doing backups versus the benefits.  If you are only occasionally working on a machine and the data isn’t that important, then you probably don’t need a top-of-the-line computer and backup software system which can run you thousands of dollars.  Alternatively, if you are creating files for a multi-million dollar project, you don’t want to be backing up your data by hand to an external drive.</a:t>
            </a: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There are different kinds of backups: partial ones that only back up the data that has changed since the last backup and full backups which backup everything.</a:t>
            </a:r>
          </a:p>
          <a:p>
            <a:pPr marL="628650" lvl="1" indent="-171450" eaLnBrk="1" hangingPunct="1">
              <a:spcBef>
                <a:spcPct val="0"/>
              </a:spcBef>
              <a:buFont typeface="Arial" pitchFamily="34" charset="0"/>
              <a:buChar char="•"/>
            </a:pPr>
            <a:r>
              <a:rPr lang="en-US" dirty="0" smtClean="0">
                <a:ea typeface="ＭＳ Ｐゴシック" pitchFamily="34" charset="-128"/>
              </a:rPr>
              <a:t>Full backups are required when beginning to establish </a:t>
            </a:r>
            <a:r>
              <a:rPr lang="en-US" baseline="0" dirty="0" smtClean="0">
                <a:ea typeface="ＭＳ Ｐゴシック" pitchFamily="34" charset="-128"/>
              </a:rPr>
              <a:t>your backups.  They act as a full copy of all of your data.  Then, incremental (partial) backups can be performed which will then backup any data that has changed since the last backup performed.  Since you are only backing up a portion of your system, it is often quicker and requires fewer resources from your computer both in terms of processing and space.</a:t>
            </a:r>
          </a:p>
          <a:p>
            <a:pPr marL="628650" lvl="1" indent="-171450" eaLnBrk="1" hangingPunct="1">
              <a:spcBef>
                <a:spcPct val="0"/>
              </a:spcBef>
              <a:buFont typeface="Arial" pitchFamily="34" charset="0"/>
              <a:buChar char="•"/>
            </a:pPr>
            <a:r>
              <a:rPr lang="en-US" baseline="0" dirty="0" smtClean="0">
                <a:ea typeface="ＭＳ Ｐゴシック" pitchFamily="34" charset="-128"/>
              </a:rPr>
              <a:t>It is still good to do full backups on a regular basis in case a previous full backup is inaccessible or unusable.  </a:t>
            </a:r>
          </a:p>
          <a:p>
            <a:pPr marL="628650" lvl="1" indent="-171450" eaLnBrk="1" hangingPunct="1">
              <a:spcBef>
                <a:spcPct val="0"/>
              </a:spcBef>
              <a:buFont typeface="Arial" pitchFamily="34" charset="0"/>
              <a:buChar char="•"/>
            </a:pPr>
            <a:r>
              <a:rPr lang="en-US" baseline="0" dirty="0" smtClean="0">
                <a:ea typeface="ＭＳ Ｐゴシック" pitchFamily="34" charset="-128"/>
              </a:rPr>
              <a:t>Also, you do not want to overwrite the copies of your full backups.  If you were to overwrite a prior copy of a full backup, you may find that the newer copy doesn’t contain the same set of files as the older backup, or, the new file may be corrupted and then you are left without a viable full backup.</a:t>
            </a:r>
            <a:endParaRPr lang="en-US" dirty="0" smtClean="0">
              <a:ea typeface="ＭＳ Ｐゴシック" pitchFamily="34" charset="-128"/>
            </a:endParaRP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How often and what kind of backups you have depend upon how important your data is and what resources you have available.   </a:t>
            </a:r>
          </a:p>
          <a:p>
            <a:pPr eaLnBrk="1" hangingPunct="1">
              <a:spcBef>
                <a:spcPct val="0"/>
              </a:spcBef>
            </a:pPr>
            <a:endParaRPr lang="en-US" dirty="0" smtClean="0">
              <a:ea typeface="ＭＳ Ｐゴシック" pitchFamily="34" charset="-128"/>
            </a:endParaRPr>
          </a:p>
          <a:p>
            <a:pPr eaLnBrk="1" hangingPunct="1">
              <a:spcBef>
                <a:spcPct val="0"/>
              </a:spcBef>
            </a:pPr>
            <a:r>
              <a:rPr lang="en-US" dirty="0" smtClean="0">
                <a:ea typeface="ＭＳ Ｐゴシック" pitchFamily="34" charset="-128"/>
              </a:rPr>
              <a:t>You should also think about how non-electronic files are backed up.  A disaster damages all files – not just electronic ones.</a:t>
            </a:r>
          </a:p>
          <a:p>
            <a:pPr marL="628650" lvl="1" indent="-171450" eaLnBrk="1" hangingPunct="1">
              <a:spcBef>
                <a:spcPct val="0"/>
              </a:spcBef>
              <a:buFont typeface="Arial" pitchFamily="34" charset="0"/>
              <a:buChar char="•"/>
            </a:pPr>
            <a:r>
              <a:rPr lang="en-US" u="none" dirty="0" smtClean="0">
                <a:solidFill>
                  <a:schemeClr val="accent1"/>
                </a:solidFill>
                <a:ea typeface="ＭＳ Ｐゴシック" pitchFamily="34" charset="-128"/>
              </a:rPr>
              <a:t>You</a:t>
            </a:r>
            <a:r>
              <a:rPr lang="en-US" u="none" baseline="0" dirty="0" smtClean="0">
                <a:solidFill>
                  <a:schemeClr val="accent1"/>
                </a:solidFill>
                <a:ea typeface="ＭＳ Ｐゴシック" pitchFamily="34" charset="-128"/>
              </a:rPr>
              <a:t> may want to consider digitizing non-digital files so that they can be managed by an electronic backup system.  Make sure if you scan in the non-digital files that you scan them at a high DPI so that you do not lose any information.</a:t>
            </a:r>
          </a:p>
          <a:p>
            <a:pPr marL="628650" lvl="1" indent="-171450" eaLnBrk="1" hangingPunct="1">
              <a:spcBef>
                <a:spcPct val="0"/>
              </a:spcBef>
              <a:buFont typeface="Arial" pitchFamily="34" charset="0"/>
              <a:buChar char="•"/>
            </a:pPr>
            <a:r>
              <a:rPr lang="en-US" u="none" baseline="0" dirty="0" smtClean="0">
                <a:solidFill>
                  <a:schemeClr val="accent1"/>
                </a:solidFill>
                <a:ea typeface="ＭＳ Ｐゴシック" pitchFamily="34" charset="-128"/>
              </a:rPr>
              <a:t>Even if the information contained in a non-digital file (such as a field notebook) is entered into an electronic system, you may still want to scan in the paper copy so that the format and presentation of the original file is preserved.</a:t>
            </a:r>
            <a:endParaRPr lang="en-US" u="none" dirty="0" smtClean="0">
              <a:solidFill>
                <a:schemeClr val="accent1"/>
              </a:solidFill>
              <a:ea typeface="ＭＳ Ｐゴシック"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fld id="{45B0BCA6-33EC-4A59-BBEF-53B91F0D0FEB}" type="slidenum">
              <a:rPr lang="en-US" smtClean="0">
                <a:latin typeface="Calibri" pitchFamily="34" charset="0"/>
                <a:ea typeface="ＭＳ Ｐゴシック" pitchFamily="34" charset="-128"/>
              </a:rPr>
              <a:pPr eaLnBrk="1" hangingPunct="1"/>
              <a:t>8</a:t>
            </a:fld>
            <a:endParaRPr lang="en-US" smtClean="0">
              <a:latin typeface="Calibri" pitchFamily="34" charset="0"/>
              <a:ea typeface="ＭＳ Ｐゴシック" pitchFamily="34" charset="-128"/>
            </a:endParaRPr>
          </a:p>
        </p:txBody>
      </p:sp>
    </p:spTree>
    <p:extLst>
      <p:ext uri="{BB962C8B-B14F-4D97-AF65-F5344CB8AC3E}">
        <p14:creationId xmlns:p14="http://schemas.microsoft.com/office/powerpoint/2010/main" val="550609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a:xfrm>
            <a:off x="6727032" y="6407944"/>
            <a:ext cx="1920240" cy="365760"/>
          </a:xfrm>
          <a:prstGeom prst="rect">
            <a:avLst/>
          </a:prstGeom>
        </p:spPr>
        <p:txBody>
          <a:bodyPr/>
          <a:lstStyle>
            <a:lvl1pPr>
              <a:defRPr>
                <a:solidFill>
                  <a:srgbClr val="FFFFFF"/>
                </a:solidFill>
              </a:defRPr>
            </a:lvl1pPr>
            <a:extLst/>
          </a:lstStyle>
          <a:p>
            <a:fld id="{544213AF-26F6-41FA-8D85-E2C5388D6E58}" type="datetimeFigureOut">
              <a:rPr lang="en-US" smtClean="0"/>
              <a:pPr/>
              <a:t>9/21/16</a:t>
            </a:fld>
            <a:endParaRPr lang="en-US" dirty="0">
              <a:solidFill>
                <a:srgbClr val="FFFFFF"/>
              </a:solidFill>
            </a:endParaRPr>
          </a:p>
        </p:txBody>
      </p:sp>
      <p:sp>
        <p:nvSpPr>
          <p:cNvPr id="19" name="Footer Placeholder 18"/>
          <p:cNvSpPr>
            <a:spLocks noGrp="1"/>
          </p:cNvSpPr>
          <p:nvPr>
            <p:ph type="ftr" sz="quarter" idx="11"/>
          </p:nvPr>
        </p:nvSpPr>
        <p:spPr>
          <a:xfrm>
            <a:off x="4380072" y="6407944"/>
            <a:ext cx="2350681" cy="365125"/>
          </a:xfrm>
          <a:prstGeom prst="rect">
            <a:avLst/>
          </a:prstGeom>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a:xfrm>
            <a:off x="8647272" y="6407944"/>
            <a:ext cx="365760" cy="365125"/>
          </a:xfrm>
          <a:prstGeom prst="rect">
            <a:avLst/>
          </a:prstGeom>
        </p:spPr>
        <p:txBody>
          <a:bodyPr/>
          <a:lstStyle>
            <a:lvl1pPr>
              <a:defRPr>
                <a:solidFill>
                  <a:srgbClr val="FFFFFF"/>
                </a:solidFill>
              </a:defRPr>
            </a:lvl1pPr>
            <a:extLst/>
          </a:lstStyle>
          <a:p>
            <a:fld id="{D5BBC35B-A44B-4119-B8DA-DE9E3DFADA20}" type="slidenum">
              <a:rPr kumimoji="0" lang="en-US" smtClean="0"/>
              <a:pPr/>
              <a:t>‹#›</a:t>
            </a:fld>
            <a:endParaRPr kumimoji="0" lang="en-US" dirty="0">
              <a:solidFill>
                <a:srgbClr val="FFFFFF"/>
              </a:solidFill>
            </a:endParaRPr>
          </a:p>
        </p:txBody>
      </p:sp>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a:defRPr/>
            </a:pPr>
            <a:fld id="{13765032-ED65-49A5-B3F0-7986E6674E5D}" type="datetime1">
              <a:rPr lang="en-US" smtClean="0"/>
              <a:pPr>
                <a:defRPr/>
              </a:pPr>
              <a:t>9/21/16</a:t>
            </a:fld>
            <a:endParaRPr lang="en-US"/>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extLst/>
          </a:lstStyle>
          <a:p>
            <a:pPr>
              <a:defRPr/>
            </a:pP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a:defRPr/>
            </a:pPr>
            <a:fld id="{381F697F-DBC7-4F49-9ABB-ABDA29C4F2E1}" type="slidenum">
              <a:rPr lang="en-US" smtClean="0"/>
              <a:pPr>
                <a:defRPr/>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pPr>
              <a:defRPr/>
            </a:pPr>
            <a:fld id="{40DA2899-F788-44D7-B852-4CE04C473A92}" type="datetime1">
              <a:rPr lang="en-US" smtClean="0"/>
              <a:pPr>
                <a:defRPr/>
              </a:pPr>
              <a:t>9/21/16</a:t>
            </a:fld>
            <a:endParaRPr lang="en-US"/>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extLst/>
          </a:lstStyle>
          <a:p>
            <a:pPr>
              <a:defRPr/>
            </a:pPr>
            <a:endParaRPr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a:defRPr/>
            </a:pPr>
            <a:fld id="{87B1593D-C512-4FBB-9F1C-6C385E2E3552}" type="slidenum">
              <a:rPr lang="en-US" smtClean="0"/>
              <a:pPr>
                <a:defRPr/>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lgn="l">
              <a:buClr>
                <a:srgbClr val="177F8A"/>
              </a:buClr>
              <a:buSzPct val="90000"/>
              <a:buFont typeface="Arial" pitchFamily="34" charset="0"/>
              <a:buChar char="•"/>
              <a:defRPr sz="2400"/>
            </a:lvl1pPr>
            <a:lvl2pPr algn="l">
              <a:buSzPct val="100000"/>
              <a:defRPr sz="2000"/>
            </a:lvl2pPr>
            <a:lvl3pPr algn="l">
              <a:buClr>
                <a:srgbClr val="177F8A"/>
              </a:buClr>
              <a:buSzPct val="95000"/>
              <a:buFont typeface="Arial" pitchFamily="34" charset="0"/>
              <a:buChar char="•"/>
              <a:defRPr sz="1800"/>
            </a:lvl3pPr>
            <a:lvl4pPr algn="l">
              <a:buClr>
                <a:schemeClr val="accent1"/>
              </a:buClr>
              <a:buSzPct val="70000"/>
              <a:buFont typeface="Courier New" pitchFamily="49" charset="0"/>
              <a:buNone/>
              <a:defRPr/>
            </a:lvl4pPr>
            <a:lvl5pPr algn="l">
              <a:buClr>
                <a:schemeClr val="accent1"/>
              </a:buClr>
              <a:buFont typeface="Arial" pitchFamily="34" charset="0"/>
              <a:buChar char="•"/>
              <a:defRPr/>
            </a:lvl5pPr>
            <a:extLst/>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p:txBody>
      </p:sp>
      <p:sp>
        <p:nvSpPr>
          <p:cNvPr id="7" name="Title 6"/>
          <p:cNvSpPr>
            <a:spLocks noGrp="1"/>
          </p:cNvSpPr>
          <p:nvPr>
            <p:ph type="title"/>
          </p:nvPr>
        </p:nvSpPr>
        <p:spPr/>
        <p:txBody>
          <a:bodyPr rtlCol="0">
            <a:normAutofit/>
          </a:bodyPr>
          <a:lstStyle>
            <a:lvl1pPr algn="ctr">
              <a:defRPr sz="3600">
                <a:solidFill>
                  <a:schemeClr val="accent1">
                    <a:lumMod val="75000"/>
                  </a:schemeClr>
                </a:solidFill>
                <a:effectLst/>
                <a:latin typeface="Calibri" pitchFamily="34" charset="0"/>
              </a:defRPr>
            </a:lvl1pPr>
            <a:extLst/>
          </a:lstStyle>
          <a:p>
            <a:r>
              <a:rPr kumimoji="0" lang="en-US" dirty="0" smtClean="0"/>
              <a:t>Click to edit Master title style</a:t>
            </a:r>
            <a:endParaRPr kumimoji="0" lang="en-US" dirty="0"/>
          </a:p>
        </p:txBody>
      </p:sp>
      <p:sp>
        <p:nvSpPr>
          <p:cNvPr id="8" name="TextBox 7"/>
          <p:cNvSpPr txBox="1">
            <a:spLocks noChangeArrowheads="1"/>
          </p:cNvSpPr>
          <p:nvPr userDrawn="1"/>
        </p:nvSpPr>
        <p:spPr bwMode="auto">
          <a:xfrm>
            <a:off x="165099" y="6351588"/>
            <a:ext cx="7177397" cy="369332"/>
          </a:xfrm>
          <a:prstGeom prst="rect">
            <a:avLst/>
          </a:prstGeom>
          <a:noFill/>
          <a:ln>
            <a:noFill/>
          </a:ln>
          <a:extLst/>
        </p:spPr>
        <p:txBody>
          <a:bodyPr wrap="square">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defRPr/>
            </a:pPr>
            <a:r>
              <a:rPr lang="en-US" sz="1800" kern="1200" dirty="0" smtClean="0">
                <a:solidFill>
                  <a:schemeClr val="bg1">
                    <a:lumMod val="65000"/>
                  </a:schemeClr>
                </a:solidFill>
                <a:latin typeface="+mn-lt"/>
                <a:ea typeface="ＭＳ Ｐゴシック" charset="-128"/>
                <a:cs typeface="Arial" charset="0"/>
              </a:rPr>
              <a:t>Backups, Archives, and Data Preservation</a:t>
            </a:r>
            <a:endParaRPr lang="en-US" dirty="0">
              <a:solidFill>
                <a:schemeClr val="bg1">
                  <a:lumMod val="65000"/>
                </a:schemeClr>
              </a:solidFill>
              <a:latin typeface="+mn-lt"/>
              <a:cs typeface="+mn-cs"/>
            </a:endParaRPr>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727032" y="6407944"/>
            <a:ext cx="1920240" cy="365760"/>
          </a:xfrm>
          <a:prstGeom prst="rect">
            <a:avLst/>
          </a:prstGeom>
        </p:spPr>
        <p:txBody>
          <a:bodyPr/>
          <a:lstStyle>
            <a:extLst/>
          </a:lstStyle>
          <a:p>
            <a:fld id="{544213AF-26F6-41FA-8D85-E2C5388D6E58}" type="datetimeFigureOut">
              <a:rPr lang="en-US" smtClean="0"/>
              <a:pPr/>
              <a:t>9/21/16</a:t>
            </a:fld>
            <a:endParaRPr lang="en-US"/>
          </a:p>
        </p:txBody>
      </p:sp>
      <p:sp>
        <p:nvSpPr>
          <p:cNvPr id="5" name="Footer Placeholder 4"/>
          <p:cNvSpPr>
            <a:spLocks noGrp="1"/>
          </p:cNvSpPr>
          <p:nvPr>
            <p:ph type="ftr" sz="quarter" idx="11"/>
          </p:nvPr>
        </p:nvSpPr>
        <p:spPr>
          <a:xfrm>
            <a:off x="4380072" y="6407944"/>
            <a:ext cx="2350681" cy="365125"/>
          </a:xfrm>
          <a:prstGeom prst="rect">
            <a:avLst/>
          </a:prstGeom>
        </p:spPr>
        <p:txBody>
          <a:bodyPr/>
          <a:lstStyle>
            <a:extLst/>
          </a:lstStyle>
          <a:p>
            <a:endParaRPr kumimoji="0" lang="en-US"/>
          </a:p>
        </p:txBody>
      </p:sp>
      <p:sp>
        <p:nvSpPr>
          <p:cNvPr id="6" name="Slide Number Placeholder 5"/>
          <p:cNvSpPr>
            <a:spLocks noGrp="1"/>
          </p:cNvSpPr>
          <p:nvPr>
            <p:ph type="sldNum" sz="quarter" idx="12"/>
          </p:nvPr>
        </p:nvSpPr>
        <p:spPr>
          <a:xfrm>
            <a:off x="8647272" y="6407944"/>
            <a:ext cx="365760" cy="365125"/>
          </a:xfrm>
          <a:prstGeom prst="rect">
            <a:avLst/>
          </a:prstGeom>
        </p:spPr>
        <p:txBody>
          <a:bodyPr/>
          <a:lstStyle>
            <a:extLst/>
          </a:lstStyle>
          <a:p>
            <a:pPr>
              <a:defRPr/>
            </a:pPr>
            <a:fld id="{CB9DC9EF-3C76-40B1-80BB-C16F094B3291}"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pPr>
              <a:defRPr/>
            </a:pPr>
            <a:fld id="{A3A2C96C-1B58-4276-BEB7-28F6AF83148B}" type="datetime1">
              <a:rPr lang="en-US" smtClean="0"/>
              <a:pPr>
                <a:defRPr/>
              </a:pPr>
              <a:t>9/21/16</a:t>
            </a:fld>
            <a:endParaRPr lang="en-US"/>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extLst/>
          </a:lstStyle>
          <a:p>
            <a:pPr>
              <a:defRPr/>
            </a:pP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pPr>
              <a:defRPr/>
            </a:pPr>
            <a:fld id="{CF65A82D-AA3B-4069-A685-06D45ACE8252}"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a:xfrm>
            <a:off x="6727032" y="6407944"/>
            <a:ext cx="1920240" cy="365760"/>
          </a:xfrm>
          <a:prstGeom prst="rect">
            <a:avLst/>
          </a:prstGeom>
        </p:spPr>
        <p:txBody>
          <a:bodyPr/>
          <a:lstStyle>
            <a:extLst/>
          </a:lstStyle>
          <a:p>
            <a:pPr>
              <a:defRPr/>
            </a:pPr>
            <a:fld id="{77EB716A-31D4-4E54-837E-37B2E7582279}" type="datetime1">
              <a:rPr lang="en-US" smtClean="0"/>
              <a:pPr>
                <a:defRPr/>
              </a:pPr>
              <a:t>9/21/16</a:t>
            </a:fld>
            <a:endParaRPr lang="en-US"/>
          </a:p>
        </p:txBody>
      </p:sp>
      <p:sp>
        <p:nvSpPr>
          <p:cNvPr id="8" name="Footer Placeholder 7"/>
          <p:cNvSpPr>
            <a:spLocks noGrp="1"/>
          </p:cNvSpPr>
          <p:nvPr>
            <p:ph type="ftr" sz="quarter" idx="11"/>
          </p:nvPr>
        </p:nvSpPr>
        <p:spPr>
          <a:xfrm>
            <a:off x="4380072" y="6407944"/>
            <a:ext cx="2350681" cy="365125"/>
          </a:xfrm>
          <a:prstGeom prst="rect">
            <a:avLst/>
          </a:prstGeom>
        </p:spPr>
        <p:txBody>
          <a:bodyPr/>
          <a:lstStyle>
            <a:extLst/>
          </a:lstStyle>
          <a:p>
            <a:pPr>
              <a:defRPr/>
            </a:pPr>
            <a:endParaRPr lang="en-US"/>
          </a:p>
        </p:txBody>
      </p:sp>
      <p:sp>
        <p:nvSpPr>
          <p:cNvPr id="9" name="Slide Number Placeholder 8"/>
          <p:cNvSpPr>
            <a:spLocks noGrp="1"/>
          </p:cNvSpPr>
          <p:nvPr>
            <p:ph type="sldNum" sz="quarter" idx="12"/>
          </p:nvPr>
        </p:nvSpPr>
        <p:spPr>
          <a:xfrm>
            <a:off x="8647272" y="6407944"/>
            <a:ext cx="365760" cy="365125"/>
          </a:xfrm>
          <a:prstGeom prst="rect">
            <a:avLst/>
          </a:prstGeom>
        </p:spPr>
        <p:txBody>
          <a:bodyPr/>
          <a:lstStyle>
            <a:extLst/>
          </a:lstStyle>
          <a:p>
            <a:pPr>
              <a:defRPr/>
            </a:pPr>
            <a:fld id="{4EFE714A-4105-46BF-A26D-3BE602A35DDB}"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727032" y="6407944"/>
            <a:ext cx="1920240" cy="365760"/>
          </a:xfrm>
          <a:prstGeom prst="rect">
            <a:avLst/>
          </a:prstGeom>
        </p:spPr>
        <p:txBody>
          <a:bodyPr/>
          <a:lstStyle>
            <a:extLst/>
          </a:lstStyle>
          <a:p>
            <a:pPr>
              <a:defRPr/>
            </a:pPr>
            <a:fld id="{4AA0BD95-F2CC-4400-8A72-8FE2E7A5EDA8}" type="datetime1">
              <a:rPr lang="en-US" smtClean="0"/>
              <a:pPr>
                <a:defRPr/>
              </a:pPr>
              <a:t>9/21/16</a:t>
            </a:fld>
            <a:endParaRPr lang="en-US"/>
          </a:p>
        </p:txBody>
      </p:sp>
      <p:sp>
        <p:nvSpPr>
          <p:cNvPr id="4" name="Footer Placeholder 3"/>
          <p:cNvSpPr>
            <a:spLocks noGrp="1"/>
          </p:cNvSpPr>
          <p:nvPr>
            <p:ph type="ftr" sz="quarter" idx="11"/>
          </p:nvPr>
        </p:nvSpPr>
        <p:spPr>
          <a:xfrm>
            <a:off x="4380072" y="6407944"/>
            <a:ext cx="2350681" cy="365125"/>
          </a:xfrm>
          <a:prstGeom prst="rect">
            <a:avLst/>
          </a:prstGeom>
        </p:spPr>
        <p:txBody>
          <a:bodyPr/>
          <a:lstStyle>
            <a:extLst/>
          </a:lstStyle>
          <a:p>
            <a:pPr>
              <a:defRPr/>
            </a:pPr>
            <a:endParaRPr lang="en-US"/>
          </a:p>
        </p:txBody>
      </p:sp>
      <p:sp>
        <p:nvSpPr>
          <p:cNvPr id="5" name="Slide Number Placeholder 4"/>
          <p:cNvSpPr>
            <a:spLocks noGrp="1"/>
          </p:cNvSpPr>
          <p:nvPr>
            <p:ph type="sldNum" sz="quarter" idx="12"/>
          </p:nvPr>
        </p:nvSpPr>
        <p:spPr>
          <a:xfrm>
            <a:off x="8647272" y="6407944"/>
            <a:ext cx="365760" cy="365125"/>
          </a:xfrm>
          <a:prstGeom prst="rect">
            <a:avLst/>
          </a:prstGeom>
        </p:spPr>
        <p:txBody>
          <a:bodyPr/>
          <a:lstStyle>
            <a:extLst/>
          </a:lstStyle>
          <a:p>
            <a:pPr>
              <a:defRPr/>
            </a:pPr>
            <a:fld id="{7DDD2A2A-C79A-4606-8595-98E45A84C665}"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727032" y="6407944"/>
            <a:ext cx="1920240" cy="365760"/>
          </a:xfrm>
          <a:prstGeom prst="rect">
            <a:avLst/>
          </a:prstGeom>
        </p:spPr>
        <p:txBody>
          <a:bodyPr/>
          <a:lstStyle>
            <a:extLst/>
          </a:lstStyle>
          <a:p>
            <a:pPr>
              <a:defRPr/>
            </a:pPr>
            <a:fld id="{E49D7EBF-2999-4BAE-812C-B8393CB22D7C}" type="datetime1">
              <a:rPr lang="en-US" smtClean="0"/>
              <a:pPr>
                <a:defRPr/>
              </a:pPr>
              <a:t>9/21/16</a:t>
            </a:fld>
            <a:endParaRPr lang="en-US"/>
          </a:p>
        </p:txBody>
      </p:sp>
      <p:sp>
        <p:nvSpPr>
          <p:cNvPr id="3" name="Footer Placeholder 2"/>
          <p:cNvSpPr>
            <a:spLocks noGrp="1"/>
          </p:cNvSpPr>
          <p:nvPr>
            <p:ph type="ftr" sz="quarter" idx="11"/>
          </p:nvPr>
        </p:nvSpPr>
        <p:spPr>
          <a:xfrm>
            <a:off x="4380072" y="6407944"/>
            <a:ext cx="2350681" cy="365125"/>
          </a:xfrm>
          <a:prstGeom prst="rect">
            <a:avLst/>
          </a:prstGeom>
        </p:spPr>
        <p:txBody>
          <a:bodyPr/>
          <a:lstStyle>
            <a:extLst/>
          </a:lstStyle>
          <a:p>
            <a:pPr>
              <a:defRPr/>
            </a:pPr>
            <a:endParaRPr lang="en-US"/>
          </a:p>
        </p:txBody>
      </p:sp>
      <p:sp>
        <p:nvSpPr>
          <p:cNvPr id="4" name="Slide Number Placeholder 3"/>
          <p:cNvSpPr>
            <a:spLocks noGrp="1"/>
          </p:cNvSpPr>
          <p:nvPr>
            <p:ph type="sldNum" sz="quarter" idx="12"/>
          </p:nvPr>
        </p:nvSpPr>
        <p:spPr>
          <a:xfrm>
            <a:off x="8647272" y="6407944"/>
            <a:ext cx="365760" cy="365125"/>
          </a:xfrm>
          <a:prstGeom prst="rect">
            <a:avLst/>
          </a:prstGeom>
        </p:spPr>
        <p:txBody>
          <a:bodyPr/>
          <a:lstStyle>
            <a:extLst/>
          </a:lstStyle>
          <a:p>
            <a:pPr>
              <a:defRPr/>
            </a:pPr>
            <a:fld id="{EA4111CA-5727-4EF5-86F7-1ECF489221FA}" type="slidenum">
              <a:rPr lang="en-US" smtClean="0"/>
              <a:pPr>
                <a:defRPr/>
              </a:pPr>
              <a:t>‹#›</a:t>
            </a:fld>
            <a:endParaRPr lang="en-US"/>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a:prstGeom prst="rect">
            <a:avLst/>
          </a:prstGeom>
        </p:spPr>
        <p:txBody>
          <a:bodyPr/>
          <a:lstStyle>
            <a:extLst/>
          </a:lstStyle>
          <a:p>
            <a:pPr>
              <a:defRPr/>
            </a:pPr>
            <a:fld id="{A03A7598-FD49-4FDB-BC6D-81E59DA42A8E}" type="datetime1">
              <a:rPr lang="en-US" smtClean="0"/>
              <a:pPr>
                <a:defRPr/>
              </a:pPr>
              <a:t>9/21/16</a:t>
            </a:fld>
            <a:endParaRPr lang="en-US"/>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extLst/>
          </a:lstStyle>
          <a:p>
            <a:pPr>
              <a:defRPr/>
            </a:pP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extLst/>
          </a:lstStyle>
          <a:p>
            <a:pPr>
              <a:defRPr/>
            </a:pPr>
            <a:fld id="{596891B9-39AB-4C72-8F0B-CFFE38DF7E57}"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a:xfrm>
            <a:off x="6727032" y="6407944"/>
            <a:ext cx="1920240" cy="365760"/>
          </a:xfrm>
          <a:prstGeom prst="rect">
            <a:avLst/>
          </a:prstGeom>
        </p:spPr>
        <p:txBody>
          <a:bodyPr/>
          <a:lstStyle>
            <a:lvl1pPr>
              <a:defRPr>
                <a:solidFill>
                  <a:schemeClr val="tx1"/>
                </a:solidFill>
              </a:defRPr>
            </a:lvl1pPr>
            <a:extLst/>
          </a:lstStyle>
          <a:p>
            <a:pPr>
              <a:defRPr/>
            </a:pPr>
            <a:fld id="{81C6A489-011B-4F10-A03F-77B1F2DCFD79}" type="datetime1">
              <a:rPr lang="en-US" smtClean="0"/>
              <a:pPr>
                <a:defRPr/>
              </a:pPr>
              <a:t>9/21/16</a:t>
            </a:fld>
            <a:endParaRPr lang="en-US"/>
          </a:p>
        </p:txBody>
      </p:sp>
      <p:sp>
        <p:nvSpPr>
          <p:cNvPr id="6" name="Footer Placeholder 5"/>
          <p:cNvSpPr>
            <a:spLocks noGrp="1"/>
          </p:cNvSpPr>
          <p:nvPr>
            <p:ph type="ftr" sz="quarter" idx="11"/>
          </p:nvPr>
        </p:nvSpPr>
        <p:spPr>
          <a:xfrm>
            <a:off x="4380072" y="6407944"/>
            <a:ext cx="2350681" cy="365125"/>
          </a:xfrm>
          <a:prstGeom prst="rect">
            <a:avLst/>
          </a:prstGeo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a:xfrm>
            <a:off x="8647272" y="6407944"/>
            <a:ext cx="365760" cy="365125"/>
          </a:xfrm>
          <a:prstGeom prst="rect">
            <a:avLst/>
          </a:prstGeom>
        </p:spPr>
        <p:txBody>
          <a:bodyPr/>
          <a:lstStyle>
            <a:lvl1pPr>
              <a:defRPr>
                <a:solidFill>
                  <a:schemeClr val="tx1"/>
                </a:solidFill>
              </a:defRPr>
            </a:lvl1pPr>
            <a:extLst/>
          </a:lstStyle>
          <a:p>
            <a:pPr>
              <a:defRPr/>
            </a:pPr>
            <a:fld id="{CCA0A2C5-95DB-4765-A9D5-105B773BD9E1}"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pic>
        <p:nvPicPr>
          <p:cNvPr id="11" name="Picture 6"/>
          <p:cNvPicPr>
            <a:picLocks noChangeAspect="1"/>
          </p:cNvPicPr>
          <p:nvPr userDrawn="1"/>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53200" y="6099175"/>
            <a:ext cx="2413000" cy="574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Lst>
  <p:transition spd="med">
    <p:fade/>
  </p:transition>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www.dropbox.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hyperlink" Target="https://library.stanford.edu/research/data-management-services" TargetMode="External"/><Relationship Id="rId4" Type="http://schemas.openxmlformats.org/officeDocument/2006/relationships/hyperlink" Target="http://www.pcmag.com/article2/0,2817,2381168,00.asp" TargetMode="External"/><Relationship Id="rId5" Type="http://schemas.openxmlformats.org/officeDocument/2006/relationships/hyperlink" Target="http://www.data-archive.ac.uk/media/2894/managingsharing.pdf" TargetMode="External"/><Relationship Id="rId6" Type="http://schemas.openxmlformats.org/officeDocument/2006/relationships/hyperlink" Target="https://www.ukdataservice.ac.uk/manage-data/handbook" TargetMode="External"/><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0" y="667775"/>
            <a:ext cx="9144000" cy="1183519"/>
          </a:xfrm>
        </p:spPr>
        <p:txBody>
          <a:bodyPr>
            <a:noAutofit/>
          </a:bodyPr>
          <a:lstStyle/>
          <a:p>
            <a:pPr eaLnBrk="1" fontAlgn="auto" hangingPunct="1">
              <a:spcAft>
                <a:spcPts val="0"/>
              </a:spcAft>
              <a:defRPr/>
            </a:pPr>
            <a:r>
              <a:rPr lang="en-US" sz="4900" dirty="0" smtClean="0">
                <a:solidFill>
                  <a:srgbClr val="227A8A"/>
                </a:solidFill>
              </a:rPr>
              <a:t>Tutorials on Data Management</a:t>
            </a:r>
            <a:endParaRPr lang="en-US" sz="4400" dirty="0" smtClean="0">
              <a:solidFill>
                <a:schemeClr val="accent1">
                  <a:lumMod val="75000"/>
                </a:schemeClr>
              </a:solidFill>
            </a:endParaRPr>
          </a:p>
        </p:txBody>
      </p:sp>
      <p:sp>
        <p:nvSpPr>
          <p:cNvPr id="3" name="Rectangle 2"/>
          <p:cNvSpPr/>
          <p:nvPr/>
        </p:nvSpPr>
        <p:spPr>
          <a:xfrm>
            <a:off x="0" y="1914907"/>
            <a:ext cx="9144000" cy="830997"/>
          </a:xfrm>
          <a:prstGeom prst="rect">
            <a:avLst/>
          </a:prstGeom>
        </p:spPr>
        <p:txBody>
          <a:bodyPr wrap="square">
            <a:spAutoFit/>
          </a:bodyPr>
          <a:lstStyle/>
          <a:p>
            <a:pPr algn="ctr"/>
            <a:r>
              <a:rPr lang="en-US" sz="2400" dirty="0" smtClean="0">
                <a:solidFill>
                  <a:schemeClr val="tx1">
                    <a:lumMod val="50000"/>
                    <a:lumOff val="50000"/>
                  </a:schemeClr>
                </a:solidFill>
                <a:latin typeface="+mn-lt"/>
              </a:rPr>
              <a:t>Lesson 6: Protecting Your Data: Backups, Archives, and Data Preservation</a:t>
            </a:r>
          </a:p>
        </p:txBody>
      </p:sp>
      <p:pic>
        <p:nvPicPr>
          <p:cNvPr id="8" name="Picture 4" descr="harddrivegutssm.jpg"/>
          <p:cNvPicPr>
            <a:picLocks noChangeAspect="1"/>
          </p:cNvPicPr>
          <p:nvPr/>
        </p:nvPicPr>
        <p:blipFill>
          <a:blip r:embed="rId3"/>
          <a:srcRect/>
          <a:stretch>
            <a:fillRect/>
          </a:stretch>
        </p:blipFill>
        <p:spPr bwMode="auto">
          <a:xfrm>
            <a:off x="2806700" y="3071145"/>
            <a:ext cx="3729038" cy="2484437"/>
          </a:xfrm>
          <a:prstGeom prst="rect">
            <a:avLst/>
          </a:prstGeom>
          <a:noFill/>
          <a:ln w="9525">
            <a:noFill/>
            <a:miter lim="800000"/>
            <a:headEnd/>
            <a:tailEnd/>
          </a:ln>
        </p:spPr>
      </p:pic>
      <p:sp>
        <p:nvSpPr>
          <p:cNvPr id="9" name="TextBox 8"/>
          <p:cNvSpPr txBox="1"/>
          <p:nvPr/>
        </p:nvSpPr>
        <p:spPr>
          <a:xfrm rot="16200000">
            <a:off x="5443399" y="4214422"/>
            <a:ext cx="2484437" cy="369332"/>
          </a:xfrm>
          <a:prstGeom prst="rect">
            <a:avLst/>
          </a:prstGeom>
          <a:noFill/>
        </p:spPr>
        <p:txBody>
          <a:bodyPr wrap="square">
            <a:spAutoFit/>
          </a:bodyPr>
          <a:lstStyle/>
          <a:p>
            <a:pPr>
              <a:defRPr/>
            </a:pPr>
            <a:r>
              <a:rPr lang="en-US" sz="900" dirty="0">
                <a:solidFill>
                  <a:schemeClr val="bg1">
                    <a:lumMod val="75000"/>
                  </a:schemeClr>
                </a:solidFill>
              </a:rPr>
              <a:t>CC Image courtesy of Erica Marshall of </a:t>
            </a:r>
            <a:endParaRPr lang="en-US" sz="900" dirty="0" smtClean="0">
              <a:solidFill>
                <a:schemeClr val="bg1">
                  <a:lumMod val="75000"/>
                </a:schemeClr>
              </a:solidFill>
            </a:endParaRPr>
          </a:p>
          <a:p>
            <a:pPr>
              <a:defRPr/>
            </a:pPr>
            <a:r>
              <a:rPr lang="en-US" sz="900" dirty="0" smtClean="0">
                <a:solidFill>
                  <a:schemeClr val="bg1">
                    <a:lumMod val="75000"/>
                  </a:schemeClr>
                </a:solidFill>
              </a:rPr>
              <a:t>muddyboots.org </a:t>
            </a:r>
            <a:r>
              <a:rPr lang="en-US" sz="900" dirty="0">
                <a:solidFill>
                  <a:schemeClr val="bg1">
                    <a:lumMod val="75000"/>
                  </a:schemeClr>
                </a:solidFill>
              </a:rPr>
              <a:t>on </a:t>
            </a:r>
            <a:r>
              <a:rPr lang="en-US" sz="900" dirty="0" err="1">
                <a:solidFill>
                  <a:schemeClr val="bg1">
                    <a:lumMod val="75000"/>
                  </a:schemeClr>
                </a:solidFill>
              </a:rPr>
              <a:t>Flickr</a:t>
            </a:r>
            <a:endParaRPr lang="en-US" sz="900" dirty="0">
              <a:solidFill>
                <a:schemeClr val="bg1">
                  <a:lumMod val="75000"/>
                </a:schemeClr>
              </a:solidFill>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r>
              <a:rPr lang="en-US" dirty="0" smtClean="0"/>
              <a:t>Where will you backup your files?</a:t>
            </a:r>
          </a:p>
          <a:p>
            <a:pPr lvl="1">
              <a:buClr>
                <a:schemeClr val="accent1">
                  <a:lumMod val="75000"/>
                </a:schemeClr>
              </a:buClr>
              <a:buSzPct val="90000"/>
              <a:buFont typeface="Courier New" pitchFamily="49" charset="0"/>
              <a:buChar char="o"/>
            </a:pPr>
            <a:r>
              <a:rPr lang="en-US" dirty="0" smtClean="0"/>
              <a:t>May depend upon project requirements, etc. </a:t>
            </a:r>
          </a:p>
          <a:p>
            <a:pPr lvl="1">
              <a:buClr>
                <a:schemeClr val="accent1">
                  <a:lumMod val="75000"/>
                </a:schemeClr>
              </a:buClr>
              <a:buSzPct val="90000"/>
              <a:buFont typeface="Courier New" pitchFamily="49" charset="0"/>
              <a:buChar char="o"/>
            </a:pPr>
            <a:r>
              <a:rPr lang="en-US" dirty="0" smtClean="0"/>
              <a:t>Personal external disk, centralized computer storage (</a:t>
            </a:r>
            <a:r>
              <a:rPr lang="en-US" dirty="0" smtClean="0">
                <a:hlinkClick r:id="rId3"/>
              </a:rPr>
              <a:t>Dropbox</a:t>
            </a:r>
            <a:r>
              <a:rPr lang="en-US" dirty="0" smtClean="0"/>
              <a:t>), “cloud” storage (Amazon, Google)</a:t>
            </a:r>
          </a:p>
          <a:p>
            <a:pPr lvl="2">
              <a:buClr>
                <a:schemeClr val="accent1">
                  <a:lumMod val="75000"/>
                </a:schemeClr>
              </a:buClr>
              <a:buSzPct val="100000"/>
            </a:pPr>
            <a:r>
              <a:rPr lang="en-US" dirty="0" smtClean="0"/>
              <a:t>CDs and DVDs, while cheap and convenient, are not good media for backups</a:t>
            </a:r>
          </a:p>
          <a:p>
            <a:pPr lvl="1">
              <a:buClr>
                <a:schemeClr val="accent1">
                  <a:lumMod val="75000"/>
                </a:schemeClr>
              </a:buClr>
              <a:buSzPct val="90000"/>
              <a:buFont typeface="Courier New" pitchFamily="49" charset="0"/>
              <a:buChar char="o"/>
            </a:pPr>
            <a:r>
              <a:rPr lang="en-US" dirty="0" smtClean="0"/>
              <a:t>What metadata is needed when using these systems?</a:t>
            </a:r>
          </a:p>
          <a:p>
            <a:pPr lvl="1">
              <a:buClr>
                <a:schemeClr val="accent1">
                  <a:lumMod val="75000"/>
                </a:schemeClr>
              </a:buClr>
              <a:buSzPct val="90000"/>
              <a:buFont typeface="Courier New" pitchFamily="49" charset="0"/>
              <a:buChar char="o"/>
            </a:pPr>
            <a:r>
              <a:rPr lang="en-US" dirty="0"/>
              <a:t>Are the files backed up individually or as one large file</a:t>
            </a:r>
            <a:r>
              <a:rPr lang="en-US" dirty="0" smtClean="0"/>
              <a:t>?</a:t>
            </a:r>
          </a:p>
          <a:p>
            <a:pPr lvl="2">
              <a:buClr>
                <a:schemeClr val="accent1">
                  <a:lumMod val="75000"/>
                </a:schemeClr>
              </a:buClr>
              <a:buSzPct val="90000"/>
              <a:buFont typeface="Courier New" pitchFamily="49" charset="0"/>
              <a:buChar char="o"/>
            </a:pPr>
            <a:r>
              <a:rPr lang="en-US" dirty="0" smtClean="0"/>
              <a:t>Consider that not all backups may be immediately available, depending on how the files are packaged</a:t>
            </a:r>
          </a:p>
          <a:p>
            <a:pPr lvl="1">
              <a:buClr>
                <a:schemeClr val="accent1">
                  <a:lumMod val="75000"/>
                </a:schemeClr>
              </a:buClr>
              <a:buSzPct val="90000"/>
              <a:buFont typeface="Courier New" pitchFamily="49" charset="0"/>
              <a:buChar char="o"/>
            </a:pPr>
            <a:r>
              <a:rPr lang="en-US" dirty="0" smtClean="0"/>
              <a:t>Good practice to keep backups in different location than source data</a:t>
            </a:r>
          </a:p>
          <a:p>
            <a:pPr lvl="2">
              <a:buClr>
                <a:schemeClr val="accent1">
                  <a:lumMod val="75000"/>
                </a:schemeClr>
              </a:buClr>
              <a:buSzPct val="100000"/>
            </a:pPr>
            <a:r>
              <a:rPr lang="en-US" dirty="0" smtClean="0"/>
              <a:t>If a disaster strikes, it can destroy both versions of data</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Backups: Things to Consider; continued</a:t>
            </a: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r>
              <a:rPr lang="en-US" dirty="0" smtClean="0"/>
              <a:t>How are backups carried out?</a:t>
            </a:r>
          </a:p>
          <a:p>
            <a:pPr lvl="1">
              <a:buClr>
                <a:schemeClr val="accent1">
                  <a:lumMod val="75000"/>
                </a:schemeClr>
              </a:buClr>
              <a:buSzPct val="90000"/>
              <a:buFont typeface="Courier New" pitchFamily="49" charset="0"/>
              <a:buChar char="o"/>
            </a:pPr>
            <a:r>
              <a:rPr lang="en-US" dirty="0" smtClean="0"/>
              <a:t>Manually may work for single files, but requires that the user remembers to perform regular backups and can be time-consuming</a:t>
            </a:r>
          </a:p>
          <a:p>
            <a:pPr lvl="1">
              <a:buClr>
                <a:schemeClr val="accent1">
                  <a:lumMod val="75000"/>
                </a:schemeClr>
              </a:buClr>
              <a:buSzPct val="90000"/>
              <a:buFont typeface="Courier New" pitchFamily="49" charset="0"/>
              <a:buChar char="o"/>
            </a:pPr>
            <a:r>
              <a:rPr lang="en-US" dirty="0" smtClean="0"/>
              <a:t>Automated backups can be run on a set schedule that doesn’t require the user to remember</a:t>
            </a:r>
          </a:p>
          <a:p>
            <a:r>
              <a:rPr lang="en-US" dirty="0" smtClean="0"/>
              <a:t>What do I do if I need to get a file from backups?</a:t>
            </a:r>
          </a:p>
          <a:p>
            <a:pPr lvl="1">
              <a:buClr>
                <a:schemeClr val="accent1">
                  <a:lumMod val="75000"/>
                </a:schemeClr>
              </a:buClr>
              <a:buSzPct val="90000"/>
              <a:buFont typeface="Courier New" pitchFamily="49" charset="0"/>
              <a:buChar char="o"/>
            </a:pPr>
            <a:r>
              <a:rPr lang="en-US" dirty="0" smtClean="0"/>
              <a:t>Backup mode may determine how the file can be retrieved</a:t>
            </a:r>
          </a:p>
          <a:p>
            <a:pPr lvl="1">
              <a:buClr>
                <a:schemeClr val="accent1">
                  <a:lumMod val="75000"/>
                </a:schemeClr>
              </a:buClr>
              <a:buSzPct val="90000"/>
              <a:buFont typeface="Courier New" pitchFamily="49" charset="0"/>
              <a:buChar char="o"/>
            </a:pPr>
            <a:r>
              <a:rPr lang="en-US" dirty="0" smtClean="0"/>
              <a:t>You should know how to obtain files from backups , where they are located, and who to contact</a:t>
            </a:r>
          </a:p>
          <a:p>
            <a:pPr lvl="1">
              <a:buClr>
                <a:schemeClr val="accent1">
                  <a:lumMod val="75000"/>
                </a:schemeClr>
              </a:buClr>
              <a:buSzPct val="90000"/>
              <a:buFont typeface="Courier New" pitchFamily="49" charset="0"/>
              <a:buChar char="o"/>
            </a:pPr>
            <a:r>
              <a:rPr lang="en-US" dirty="0" smtClean="0"/>
              <a:t>You</a:t>
            </a:r>
            <a:r>
              <a:rPr lang="en-US" dirty="0" smtClean="0">
                <a:solidFill>
                  <a:srgbClr val="FF0000"/>
                </a:solidFill>
              </a:rPr>
              <a:t> </a:t>
            </a:r>
            <a:r>
              <a:rPr lang="en-US" dirty="0" smtClean="0"/>
              <a:t>need to know this information beforehand, as often you need a file from a backup in an emergency!</a:t>
            </a:r>
          </a:p>
          <a:p>
            <a:r>
              <a:rPr lang="en-US" dirty="0" smtClean="0"/>
              <a:t>Understanding the backup process is part of creating good data management practices</a:t>
            </a:r>
            <a:endParaRPr lang="en-US" dirty="0"/>
          </a:p>
          <a:p>
            <a:pPr marL="393192" lvl="1" indent="0">
              <a:buNone/>
            </a:pPr>
            <a:endParaRPr lang="en-US" dirty="0" smtClean="0"/>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Considerations</a:t>
            </a: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5022258"/>
          </a:xfrm>
        </p:spPr>
        <p:txBody>
          <a:bodyPr>
            <a:noAutofit/>
          </a:bodyPr>
          <a:lstStyle/>
          <a:p>
            <a:r>
              <a:rPr lang="en-US" dirty="0" smtClean="0"/>
              <a:t>How do you verify a backup has been successfully performed?</a:t>
            </a:r>
          </a:p>
          <a:p>
            <a:pPr lvl="1">
              <a:buClr>
                <a:schemeClr val="accent1">
                  <a:lumMod val="75000"/>
                </a:schemeClr>
              </a:buClr>
              <a:buSzPct val="90000"/>
              <a:buFont typeface="Courier New" pitchFamily="49" charset="0"/>
              <a:buChar char="o"/>
            </a:pPr>
            <a:r>
              <a:rPr lang="en-US" dirty="0" smtClean="0"/>
              <a:t>Most backup software will have a log file that contains details of the backup (which files, when the backup was created)</a:t>
            </a:r>
          </a:p>
          <a:p>
            <a:pPr lvl="1">
              <a:buClr>
                <a:schemeClr val="accent1">
                  <a:lumMod val="75000"/>
                </a:schemeClr>
              </a:buClr>
              <a:buSzPct val="90000"/>
              <a:buFont typeface="Courier New" pitchFamily="49" charset="0"/>
              <a:buChar char="o"/>
            </a:pPr>
            <a:r>
              <a:rPr lang="en-US" dirty="0" smtClean="0"/>
              <a:t>However, don’t rely solely on the log file </a:t>
            </a:r>
          </a:p>
          <a:p>
            <a:pPr lvl="2">
              <a:buClr>
                <a:schemeClr val="accent1">
                  <a:lumMod val="75000"/>
                </a:schemeClr>
              </a:buClr>
              <a:buSzPct val="100000"/>
            </a:pPr>
            <a:r>
              <a:rPr lang="en-US" dirty="0" smtClean="0"/>
              <a:t>Even if a log file states the backup was successful, you still need to check the backup to make sure the files are there and accessible</a:t>
            </a:r>
          </a:p>
          <a:p>
            <a:pPr lvl="2">
              <a:buClr>
                <a:schemeClr val="accent1">
                  <a:lumMod val="75000"/>
                </a:schemeClr>
              </a:buClr>
              <a:buSzPct val="100000"/>
            </a:pPr>
            <a:r>
              <a:rPr lang="en-US" dirty="0" smtClean="0"/>
              <a:t>Test by trying to pull a file off from backup and restore it to another location</a:t>
            </a:r>
          </a:p>
          <a:p>
            <a:pPr lvl="2">
              <a:buClr>
                <a:schemeClr val="accent1">
                  <a:lumMod val="75000"/>
                </a:schemeClr>
              </a:buClr>
              <a:buSzPct val="100000"/>
            </a:pPr>
            <a:r>
              <a:rPr lang="en-US" dirty="0" smtClean="0"/>
              <a:t>Hardware and software failures can happen after backups and log files are made</a:t>
            </a:r>
          </a:p>
          <a:p>
            <a:pPr lvl="2">
              <a:buClr>
                <a:schemeClr val="accent1">
                  <a:lumMod val="75000"/>
                </a:schemeClr>
              </a:buClr>
              <a:buSzPct val="100000"/>
            </a:pPr>
            <a:r>
              <a:rPr lang="en-US" dirty="0" smtClean="0"/>
              <a:t>Make sure your system is backing up the correct files</a:t>
            </a: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Considerations</a:t>
            </a:r>
          </a:p>
        </p:txBody>
      </p:sp>
    </p:spTree>
    <p:extLst>
      <p:ext uri="{BB962C8B-B14F-4D97-AF65-F5344CB8AC3E}">
        <p14:creationId xmlns:p14="http://schemas.microsoft.com/office/powerpoint/2010/main" val="4270578346"/>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r>
              <a:rPr lang="en-US" dirty="0"/>
              <a:t>If you are working with someone, such as an IT group, who helps manage and perform backups, confirm and verify that the backup process has been successfully completed</a:t>
            </a:r>
            <a:endParaRPr lang="en-US" dirty="0">
              <a:ea typeface="ＭＳ Ｐゴシック" pitchFamily="34" charset="-128"/>
            </a:endParaRPr>
          </a:p>
          <a:p>
            <a:r>
              <a:rPr lang="en-US" dirty="0" smtClean="0"/>
              <a:t>How do you verify a backup has been successfully performed? </a:t>
            </a:r>
          </a:p>
          <a:p>
            <a:pPr lvl="1"/>
            <a:r>
              <a:rPr lang="en-US" dirty="0" smtClean="0"/>
              <a:t>Since manual checks of all of the files in your backup is probably not possible, you should utilize other methods such as checking file sizes, date stamps, and </a:t>
            </a:r>
            <a:r>
              <a:rPr lang="en-US" b="1" dirty="0" smtClean="0"/>
              <a:t>checksum</a:t>
            </a:r>
            <a:r>
              <a:rPr lang="en-US" dirty="0" smtClean="0"/>
              <a:t> values.</a:t>
            </a:r>
          </a:p>
          <a:p>
            <a:pPr lvl="2"/>
            <a:r>
              <a:rPr lang="en-US" dirty="0" smtClean="0"/>
              <a:t>Checksum are mathematical calculations based upon a specific file.  If the calculated checksums match between the backup copy and the original file, chances are the file is the same and was not modified when copied or stored.</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Considerations</a:t>
            </a:r>
          </a:p>
        </p:txBody>
      </p:sp>
    </p:spTree>
    <p:extLst>
      <p:ext uri="{BB962C8B-B14F-4D97-AF65-F5344CB8AC3E}">
        <p14:creationId xmlns:p14="http://schemas.microsoft.com/office/powerpoint/2010/main" val="4270578346"/>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5035705"/>
          </a:xfrm>
        </p:spPr>
        <p:txBody>
          <a:bodyPr>
            <a:noAutofit/>
          </a:bodyPr>
          <a:lstStyle/>
          <a:p>
            <a:pPr>
              <a:buClr>
                <a:srgbClr val="177F8A"/>
              </a:buClr>
              <a:buSzPct val="100000"/>
            </a:pPr>
            <a:r>
              <a:rPr lang="en-US" dirty="0" smtClean="0">
                <a:ea typeface="ＭＳ Ｐゴシック" pitchFamily="34" charset="-128"/>
              </a:rPr>
              <a:t>Are there backups of the backups?</a:t>
            </a:r>
          </a:p>
          <a:p>
            <a:pPr lvl="1">
              <a:buClr>
                <a:schemeClr val="accent1">
                  <a:lumMod val="75000"/>
                </a:schemeClr>
              </a:buClr>
              <a:buSzPct val="90000"/>
              <a:buFont typeface="Courier New" pitchFamily="49" charset="0"/>
              <a:buChar char="o"/>
            </a:pPr>
            <a:r>
              <a:rPr lang="en-US" dirty="0" smtClean="0">
                <a:ea typeface="ＭＳ Ｐゴシック" pitchFamily="34" charset="-128"/>
              </a:rPr>
              <a:t>Necessary </a:t>
            </a:r>
            <a:r>
              <a:rPr lang="en-US" dirty="0">
                <a:ea typeface="ＭＳ Ｐゴシック" pitchFamily="34" charset="-128"/>
              </a:rPr>
              <a:t>for high-value </a:t>
            </a:r>
            <a:r>
              <a:rPr lang="en-US" dirty="0" smtClean="0">
                <a:ea typeface="ＭＳ Ｐゴシック" pitchFamily="34" charset="-128"/>
              </a:rPr>
              <a:t>data </a:t>
            </a:r>
          </a:p>
          <a:p>
            <a:pPr lvl="1">
              <a:buClr>
                <a:schemeClr val="accent1">
                  <a:lumMod val="75000"/>
                </a:schemeClr>
              </a:buClr>
              <a:buSzPct val="90000"/>
              <a:buFont typeface="Courier New" pitchFamily="49" charset="0"/>
              <a:buChar char="o"/>
            </a:pPr>
            <a:r>
              <a:rPr lang="en-US" dirty="0" smtClean="0">
                <a:ea typeface="ＭＳ Ｐゴシック" pitchFamily="34" charset="-128"/>
              </a:rPr>
              <a:t>Usually </a:t>
            </a:r>
            <a:r>
              <a:rPr lang="en-US" dirty="0">
                <a:ea typeface="ＭＳ Ｐゴシック" pitchFamily="34" charset="-128"/>
              </a:rPr>
              <a:t>different copies of backups are kept in different locations</a:t>
            </a:r>
          </a:p>
          <a:p>
            <a:pPr>
              <a:buSzPct val="100000"/>
            </a:pPr>
            <a:r>
              <a:rPr lang="en-US" dirty="0" smtClean="0">
                <a:ea typeface="ＭＳ Ｐゴシック" pitchFamily="34" charset="-128"/>
              </a:rPr>
              <a:t>How long do you keep your backups?  </a:t>
            </a:r>
          </a:p>
          <a:p>
            <a:pPr lvl="1">
              <a:buClr>
                <a:schemeClr val="accent1">
                  <a:lumMod val="75000"/>
                </a:schemeClr>
              </a:buClr>
              <a:buSzPct val="90000"/>
              <a:buFont typeface="Courier New" pitchFamily="49" charset="0"/>
              <a:buChar char="o"/>
            </a:pPr>
            <a:r>
              <a:rPr lang="en-US" dirty="0" smtClean="0">
                <a:ea typeface="ＭＳ Ｐゴシック" pitchFamily="34" charset="-128"/>
              </a:rPr>
              <a:t>Depends upon specific situation, and should be determined in concert with stakeholders and resource managers</a:t>
            </a:r>
          </a:p>
          <a:p>
            <a:pPr lvl="1">
              <a:buClr>
                <a:schemeClr val="accent1">
                  <a:lumMod val="75000"/>
                </a:schemeClr>
              </a:buClr>
              <a:buSzPct val="90000"/>
              <a:buFont typeface="Courier New" pitchFamily="49" charset="0"/>
              <a:buChar char="o"/>
            </a:pPr>
            <a:r>
              <a:rPr lang="en-US" dirty="0" smtClean="0">
                <a:ea typeface="ＭＳ Ｐゴシック" pitchFamily="34" charset="-128"/>
              </a:rPr>
              <a:t>Understand relevant guidelines, policies and rules for retention of data</a:t>
            </a:r>
            <a:endParaRPr lang="en-US" dirty="0">
              <a:ea typeface="ＭＳ Ｐゴシック" pitchFamily="34" charset="-128"/>
            </a:endParaRPr>
          </a:p>
          <a:p>
            <a:pPr>
              <a:buClr>
                <a:schemeClr val="accent1">
                  <a:lumMod val="75000"/>
                </a:schemeClr>
              </a:buClr>
              <a:buFont typeface="Courier New" pitchFamily="49" charset="0"/>
              <a:buChar char="o"/>
            </a:pPr>
            <a:r>
              <a:rPr lang="en-US" dirty="0" smtClean="0"/>
              <a:t>What are the long term storage and access solutions that are relevant for the project? What to do when funding ends or key staff depart?</a:t>
            </a:r>
          </a:p>
          <a:p>
            <a:pPr lvl="1">
              <a:buClr>
                <a:schemeClr val="accent1">
                  <a:lumMod val="75000"/>
                </a:schemeClr>
              </a:buClr>
              <a:buFont typeface="Courier New" pitchFamily="49" charset="0"/>
              <a:buChar char="o"/>
            </a:pPr>
            <a:r>
              <a:rPr lang="en-US" dirty="0" smtClean="0"/>
              <a:t>Changes in the status of the project, funding, or key staff are important reasons to have a full understanding of related options and requirements for storage and access</a:t>
            </a: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Considerations</a:t>
            </a: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defRPr/>
            </a:pPr>
            <a:r>
              <a:rPr lang="en-US" dirty="0" smtClean="0"/>
              <a:t>A design firm was handling their own backups.  The system was working and the backup software was reporting that the data was successfully backed up. </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Data in Real Life</a:t>
            </a:r>
          </a:p>
        </p:txBody>
      </p:sp>
      <p:pic>
        <p:nvPicPr>
          <p:cNvPr id="4" name="Picture 6" descr="backingup_files.gif"/>
          <p:cNvPicPr>
            <a:picLocks noChangeAspect="1"/>
          </p:cNvPicPr>
          <p:nvPr/>
        </p:nvPicPr>
        <p:blipFill>
          <a:blip r:embed="rId3"/>
          <a:srcRect/>
          <a:stretch>
            <a:fillRect/>
          </a:stretch>
        </p:blipFill>
        <p:spPr bwMode="auto">
          <a:xfrm>
            <a:off x="1935163" y="3803650"/>
            <a:ext cx="2971800" cy="1695450"/>
          </a:xfrm>
          <a:prstGeom prst="rect">
            <a:avLst/>
          </a:prstGeom>
          <a:noFill/>
          <a:ln w="9525">
            <a:noFill/>
            <a:miter lim="800000"/>
            <a:headEnd/>
            <a:tailEnd/>
          </a:ln>
        </p:spPr>
      </p:pic>
      <p:sp>
        <p:nvSpPr>
          <p:cNvPr id="5" name="TextBox 4"/>
          <p:cNvSpPr txBox="1"/>
          <p:nvPr/>
        </p:nvSpPr>
        <p:spPr>
          <a:xfrm rot="16200000">
            <a:off x="7286874" y="4461669"/>
            <a:ext cx="2030413" cy="231775"/>
          </a:xfrm>
          <a:prstGeom prst="rect">
            <a:avLst/>
          </a:prstGeom>
          <a:noFill/>
        </p:spPr>
        <p:txBody>
          <a:bodyPr>
            <a:spAutoFit/>
          </a:bodyPr>
          <a:lstStyle/>
          <a:p>
            <a:pPr>
              <a:defRPr/>
            </a:pPr>
            <a:r>
              <a:rPr lang="en-US" sz="900" dirty="0">
                <a:solidFill>
                  <a:schemeClr val="bg1">
                    <a:lumMod val="75000"/>
                  </a:schemeClr>
                </a:solidFill>
              </a:rPr>
              <a:t>Images courtesy of Heather Henkel</a:t>
            </a:r>
          </a:p>
        </p:txBody>
      </p:sp>
      <p:pic>
        <p:nvPicPr>
          <p:cNvPr id="6" name="Picture 5" descr="backup_button.gif"/>
          <p:cNvPicPr>
            <a:picLocks noChangeAspect="1"/>
          </p:cNvPicPr>
          <p:nvPr/>
        </p:nvPicPr>
        <p:blipFill>
          <a:blip r:embed="rId4"/>
          <a:stretch>
            <a:fillRect/>
          </a:stretch>
        </p:blipFill>
        <p:spPr>
          <a:xfrm>
            <a:off x="1335088" y="4184650"/>
            <a:ext cx="1038225" cy="466725"/>
          </a:xfrm>
          <a:prstGeom prst="rect">
            <a:avLst/>
          </a:prstGeom>
          <a:ln>
            <a:noFill/>
          </a:ln>
          <a:effectLst>
            <a:outerShdw blurRad="292100" dist="139700" dir="2700000" algn="tl" rotWithShape="0">
              <a:srgbClr val="333333">
                <a:alpha val="65000"/>
              </a:srgbClr>
            </a:outerShdw>
          </a:effectLst>
        </p:spPr>
      </p:pic>
      <p:pic>
        <p:nvPicPr>
          <p:cNvPr id="7" name="Picture 6" descr="backup_in_progress.gif"/>
          <p:cNvPicPr>
            <a:picLocks noChangeAspect="1"/>
          </p:cNvPicPr>
          <p:nvPr/>
        </p:nvPicPr>
        <p:blipFill>
          <a:blip r:embed="rId5"/>
          <a:stretch>
            <a:fillRect/>
          </a:stretch>
        </p:blipFill>
        <p:spPr>
          <a:xfrm>
            <a:off x="4164013" y="4337050"/>
            <a:ext cx="3867150" cy="628650"/>
          </a:xfrm>
          <a:prstGeom prst="rect">
            <a:avLst/>
          </a:prstGeom>
          <a:ln>
            <a:noFill/>
          </a:ln>
          <a:effectLst>
            <a:outerShdw blurRad="292100" dist="139700" dir="2700000" algn="tl" rotWithShape="0">
              <a:srgbClr val="333333">
                <a:alpha val="65000"/>
              </a:srgbClr>
            </a:outerShdw>
          </a:effectLst>
        </p:spPr>
      </p:pic>
      <p:pic>
        <p:nvPicPr>
          <p:cNvPr id="8" name="Picture 7" descr="backup_successful.gif"/>
          <p:cNvPicPr>
            <a:picLocks noChangeAspect="1"/>
          </p:cNvPicPr>
          <p:nvPr/>
        </p:nvPicPr>
        <p:blipFill>
          <a:blip r:embed="rId6"/>
          <a:stretch>
            <a:fillRect/>
          </a:stretch>
        </p:blipFill>
        <p:spPr>
          <a:xfrm>
            <a:off x="5791200" y="4813300"/>
            <a:ext cx="1885950" cy="447675"/>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4832719" cy="4737551"/>
          </a:xfrm>
        </p:spPr>
        <p:txBody>
          <a:bodyPr>
            <a:noAutofit/>
          </a:bodyPr>
          <a:lstStyle/>
          <a:p>
            <a:pPr>
              <a:buClr>
                <a:srgbClr val="177F8A"/>
              </a:buClr>
            </a:pPr>
            <a:r>
              <a:rPr lang="en-US" dirty="0" smtClean="0"/>
              <a:t>The administrator checked the </a:t>
            </a:r>
          </a:p>
          <a:p>
            <a:pPr>
              <a:buClr>
                <a:srgbClr val="177F8A"/>
              </a:buClr>
              <a:buNone/>
            </a:pPr>
            <a:r>
              <a:rPr lang="en-US" dirty="0" smtClean="0"/>
              <a:t>    backups immediately after they were done and confirmed they were good.</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Data in Real Life</a:t>
            </a:r>
          </a:p>
        </p:txBody>
      </p:sp>
      <p:pic>
        <p:nvPicPr>
          <p:cNvPr id="6" name="Picture 4" descr="computer_user_viewing_screensm.jpg"/>
          <p:cNvPicPr>
            <a:picLocks noChangeAspect="1"/>
          </p:cNvPicPr>
          <p:nvPr/>
        </p:nvPicPr>
        <p:blipFill>
          <a:blip r:embed="rId3"/>
          <a:srcRect/>
          <a:stretch>
            <a:fillRect/>
          </a:stretch>
        </p:blipFill>
        <p:spPr bwMode="auto">
          <a:xfrm>
            <a:off x="5616575" y="1589708"/>
            <a:ext cx="2689225" cy="4025900"/>
          </a:xfrm>
          <a:prstGeom prst="rect">
            <a:avLst/>
          </a:prstGeom>
          <a:noFill/>
          <a:ln w="9525">
            <a:noFill/>
            <a:miter lim="800000"/>
            <a:headEnd/>
            <a:tailEnd/>
          </a:ln>
        </p:spPr>
      </p:pic>
      <p:sp>
        <p:nvSpPr>
          <p:cNvPr id="7" name="TextBox 6"/>
          <p:cNvSpPr txBox="1"/>
          <p:nvPr/>
        </p:nvSpPr>
        <p:spPr>
          <a:xfrm rot="16200000">
            <a:off x="7074694" y="4281314"/>
            <a:ext cx="2628900" cy="230188"/>
          </a:xfrm>
          <a:prstGeom prst="rect">
            <a:avLst/>
          </a:prstGeom>
          <a:noFill/>
        </p:spPr>
        <p:txBody>
          <a:bodyPr>
            <a:spAutoFit/>
          </a:bodyPr>
          <a:lstStyle/>
          <a:p>
            <a:pPr>
              <a:defRPr/>
            </a:pPr>
            <a:r>
              <a:rPr lang="en-US" sz="900" dirty="0">
                <a:solidFill>
                  <a:schemeClr val="bg1">
                    <a:lumMod val="75000"/>
                  </a:schemeClr>
                </a:solidFill>
              </a:rPr>
              <a:t>CC Image courtesy of </a:t>
            </a:r>
            <a:r>
              <a:rPr lang="en-US" sz="900" dirty="0" err="1">
                <a:solidFill>
                  <a:schemeClr val="bg1">
                    <a:lumMod val="75000"/>
                  </a:schemeClr>
                </a:solidFill>
              </a:rPr>
              <a:t>angielauw</a:t>
            </a:r>
            <a:r>
              <a:rPr lang="en-US" sz="900" dirty="0">
                <a:solidFill>
                  <a:schemeClr val="bg1">
                    <a:lumMod val="75000"/>
                  </a:schemeClr>
                </a:solidFill>
              </a:rPr>
              <a:t> on </a:t>
            </a:r>
            <a:r>
              <a:rPr lang="en-US" sz="900" dirty="0" err="1">
                <a:solidFill>
                  <a:schemeClr val="bg1">
                    <a:lumMod val="75000"/>
                  </a:schemeClr>
                </a:solidFill>
              </a:rPr>
              <a:t>Flickr</a:t>
            </a:r>
            <a:endParaRPr lang="en-US" sz="900" dirty="0">
              <a:solidFill>
                <a:schemeClr val="bg1">
                  <a:lumMod val="75000"/>
                </a:schemeClr>
              </a:solidFill>
            </a:endParaRPr>
          </a:p>
        </p:txBody>
      </p:sp>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391651"/>
          </a:xfrm>
        </p:spPr>
        <p:txBody>
          <a:bodyPr>
            <a:noAutofit/>
          </a:bodyPr>
          <a:lstStyle/>
          <a:p>
            <a:pPr>
              <a:buNone/>
              <a:defRPr/>
            </a:pPr>
            <a:r>
              <a:rPr lang="en-US" dirty="0" smtClean="0"/>
              <a:t>    After a computer virus erased most of their files, they went back to their backups.  Unfortunately they found that the backups were all blank and all of the data was gone.  Only after some investigation did they discover that the computer tapes (which contained the backups) were placed against a wall that had an elevator on the other side of it.  When the elevator went past, the magnets inside erased all of the tapes.</a:t>
            </a:r>
          </a:p>
          <a:p>
            <a:pPr algn="ctr">
              <a:defRPr/>
            </a:pPr>
            <a:endParaRPr lang="en-US" dirty="0" smtClean="0"/>
          </a:p>
          <a:p>
            <a:pPr algn="ctr">
              <a:buNone/>
              <a:defRPr/>
            </a:pPr>
            <a:r>
              <a:rPr lang="en-US" dirty="0" smtClean="0">
                <a:solidFill>
                  <a:srgbClr val="C00000"/>
                </a:solidFill>
              </a:rPr>
              <a:t>Had they checked their backups properly, they probably would have noticed this before there was an emergency</a:t>
            </a:r>
          </a:p>
          <a:p>
            <a:pPr>
              <a:buNone/>
              <a:defRPr/>
            </a:pPr>
            <a:endParaRPr lang="en-US" dirty="0" smtClean="0"/>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Data in Real Life</a:t>
            </a:r>
          </a:p>
        </p:txBody>
      </p:sp>
    </p:spTree>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r>
              <a:rPr lang="en-US" dirty="0" smtClean="0">
                <a:ea typeface="ＭＳ Ｐゴシック" pitchFamily="34" charset="-128"/>
              </a:rPr>
              <a:t>Can you read data from older backups?</a:t>
            </a:r>
          </a:p>
          <a:p>
            <a:pPr lvl="1">
              <a:buClr>
                <a:schemeClr val="accent1">
                  <a:lumMod val="75000"/>
                </a:schemeClr>
              </a:buClr>
              <a:buSzPct val="90000"/>
              <a:buFont typeface="Courier New" pitchFamily="49" charset="0"/>
              <a:buChar char="o"/>
            </a:pPr>
            <a:r>
              <a:rPr lang="en-US" dirty="0" smtClean="0">
                <a:ea typeface="ＭＳ Ｐゴシック" pitchFamily="34" charset="-128"/>
              </a:rPr>
              <a:t>Media changes. You may no longer be able to  read older versions and formats such as floppy disks, Jazz  and Zip drives, WordPerfect files, etc.</a:t>
            </a:r>
          </a:p>
          <a:p>
            <a:pPr lvl="1">
              <a:buClr>
                <a:schemeClr val="accent1">
                  <a:lumMod val="75000"/>
                </a:schemeClr>
              </a:buClr>
              <a:buSzPct val="90000"/>
              <a:buFont typeface="Courier New" pitchFamily="49" charset="0"/>
              <a:buChar char="o"/>
            </a:pPr>
            <a:r>
              <a:rPr lang="en-US" dirty="0" smtClean="0">
                <a:ea typeface="ＭＳ Ｐゴシック" pitchFamily="34" charset="-128"/>
              </a:rPr>
              <a:t>Media can degrade quickly, unexpectedly, inconsistently</a:t>
            </a:r>
          </a:p>
          <a:p>
            <a:pPr lvl="2">
              <a:buSzPct val="100000"/>
            </a:pPr>
            <a:r>
              <a:rPr lang="en-US" dirty="0" smtClean="0">
                <a:ea typeface="ＭＳ Ｐゴシック" pitchFamily="34" charset="-128"/>
              </a:rPr>
              <a:t>Even if you can open a file today, that doesn’t mean you can in a month from now</a:t>
            </a:r>
          </a:p>
          <a:p>
            <a:pPr lvl="1">
              <a:buNone/>
            </a:pPr>
            <a:endParaRPr lang="en-US" dirty="0" smtClean="0">
              <a:ea typeface="ＭＳ Ｐゴシック" pitchFamily="34" charset="-128"/>
            </a:endParaRPr>
          </a:p>
          <a:p>
            <a:r>
              <a:rPr lang="en-US" dirty="0" smtClean="0"/>
              <a:t>How will you dispose of outdated data?</a:t>
            </a:r>
          </a:p>
          <a:p>
            <a:pPr lvl="1">
              <a:buClr>
                <a:schemeClr val="accent1">
                  <a:lumMod val="75000"/>
                </a:schemeClr>
              </a:buClr>
              <a:buSzPct val="90000"/>
              <a:buFont typeface="Courier New" pitchFamily="49" charset="0"/>
              <a:buChar char="o"/>
            </a:pPr>
            <a:r>
              <a:rPr lang="en-US" dirty="0" smtClean="0"/>
              <a:t>Make decision to copy, archive</a:t>
            </a:r>
            <a:endParaRPr lang="en-US" sz="1400" dirty="0" smtClean="0">
              <a:ea typeface="ＭＳ Ｐゴシック" pitchFamily="34" charset="-128"/>
            </a:endParaRPr>
          </a:p>
          <a:p>
            <a:pPr algn="ctr">
              <a:buSzPct val="100000"/>
              <a:buNone/>
            </a:pPr>
            <a:r>
              <a:rPr lang="en-US" sz="3200" dirty="0" smtClean="0">
                <a:solidFill>
                  <a:srgbClr val="C00000"/>
                </a:solidFill>
              </a:rPr>
              <a:t>Remember: back up the data you can’t afford to lose!</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Final Considerations</a:t>
            </a:r>
          </a:p>
        </p:txBody>
      </p:sp>
    </p:spTree>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By managing and preserving your data well, data rescue may not be necessary.  Why</a:t>
            </a:r>
            <a:r>
              <a:rPr lang="en-US" dirty="0" smtClean="0"/>
              <a:t>? </a:t>
            </a:r>
            <a:endParaRPr lang="en-US" dirty="0" smtClean="0">
              <a:ea typeface="ＭＳ Ｐゴシック" pitchFamily="34" charset="-128"/>
            </a:endParaRPr>
          </a:p>
          <a:p>
            <a:pPr lvl="1">
              <a:buClr>
                <a:schemeClr val="accent1">
                  <a:lumMod val="75000"/>
                </a:schemeClr>
              </a:buClr>
              <a:buSzPct val="90000"/>
              <a:buFont typeface="Courier New" pitchFamily="49" charset="0"/>
              <a:buChar char="o"/>
            </a:pPr>
            <a:r>
              <a:rPr lang="en-US" dirty="0" smtClean="0"/>
              <a:t>Addition of relevant metadata, proper file naming (can help the file from getting lost in the system), utilization of proper file formats (lets you open the file without having to convert the file), backups (limits loss of files), and media types (limits degradation of files), you may limit or prevent the need for data rescue.</a:t>
            </a:r>
          </a:p>
          <a:p>
            <a:pPr marL="365760" lvl="1" indent="-256032">
              <a:spcBef>
                <a:spcPts val="400"/>
              </a:spcBef>
              <a:buClr>
                <a:srgbClr val="177F8A"/>
              </a:buClr>
              <a:buSzPct val="90000"/>
              <a:buFont typeface="Arial" pitchFamily="34" charset="0"/>
              <a:buChar char="•"/>
            </a:pPr>
            <a:r>
              <a:rPr lang="en-US" sz="2400" dirty="0" smtClean="0"/>
              <a:t>A </a:t>
            </a:r>
            <a:r>
              <a:rPr lang="en-US" sz="2400" dirty="0"/>
              <a:t>good data management plan is another tool to help limit the need for data rescue.</a:t>
            </a:r>
          </a:p>
          <a:p>
            <a:pPr marL="603504" lvl="2" indent="-256032">
              <a:spcBef>
                <a:spcPts val="400"/>
              </a:spcBef>
              <a:buSzPct val="90000"/>
            </a:pPr>
            <a:endParaRPr lang="en-US" sz="2200" dirty="0" smtClean="0"/>
          </a:p>
          <a:p>
            <a:pPr marL="365760" lvl="1" indent="-256032">
              <a:spcBef>
                <a:spcPts val="400"/>
              </a:spcBef>
              <a:buClr>
                <a:srgbClr val="177F8A"/>
              </a:buClr>
              <a:buSzPct val="90000"/>
              <a:buFont typeface="Arial" pitchFamily="34" charset="0"/>
              <a:buChar char="•"/>
            </a:pPr>
            <a:endParaRPr lang="en-US" sz="2400" dirty="0" smtClean="0"/>
          </a:p>
          <a:p>
            <a:endParaRPr lang="en-US" dirty="0"/>
          </a:p>
        </p:txBody>
      </p:sp>
      <p:sp>
        <p:nvSpPr>
          <p:cNvPr id="3" name="Title 2"/>
          <p:cNvSpPr>
            <a:spLocks noGrp="1"/>
          </p:cNvSpPr>
          <p:nvPr>
            <p:ph type="title"/>
          </p:nvPr>
        </p:nvSpPr>
        <p:spPr/>
        <p:txBody>
          <a:bodyPr/>
          <a:lstStyle/>
          <a:p>
            <a:r>
              <a:rPr lang="en-US" dirty="0" smtClean="0"/>
              <a:t>Data Preservation</a:t>
            </a:r>
            <a:endParaRPr lang="en-US" dirty="0"/>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268941" y="1190283"/>
            <a:ext cx="8767483" cy="4737551"/>
          </a:xfrm>
        </p:spPr>
        <p:txBody>
          <a:bodyPr>
            <a:noAutofit/>
          </a:bodyPr>
          <a:lstStyle/>
          <a:p>
            <a:pPr>
              <a:buClr>
                <a:schemeClr val="accent1">
                  <a:lumMod val="75000"/>
                </a:schemeClr>
              </a:buClr>
              <a:buSzPct val="100000"/>
            </a:pPr>
            <a:r>
              <a:rPr lang="en-US" dirty="0" smtClean="0">
                <a:ea typeface="ＭＳ Ｐゴシック" pitchFamily="34" charset="-128"/>
              </a:rPr>
              <a:t>Key Digital Preservation Concepts</a:t>
            </a:r>
          </a:p>
          <a:p>
            <a:pPr>
              <a:buClr>
                <a:schemeClr val="accent1">
                  <a:lumMod val="75000"/>
                </a:schemeClr>
              </a:buClr>
              <a:buSzPct val="100000"/>
            </a:pPr>
            <a:r>
              <a:rPr lang="en-US" dirty="0" smtClean="0">
                <a:ea typeface="ＭＳ Ｐゴシック" pitchFamily="34" charset="-128"/>
              </a:rPr>
              <a:t>Backups: Things to Consider</a:t>
            </a:r>
          </a:p>
          <a:p>
            <a:pPr>
              <a:buClr>
                <a:schemeClr val="accent1">
                  <a:lumMod val="75000"/>
                </a:schemeClr>
              </a:buClr>
              <a:buSzPct val="100000"/>
            </a:pPr>
            <a:r>
              <a:rPr lang="en-US" dirty="0" smtClean="0">
                <a:ea typeface="ＭＳ Ｐゴシック" pitchFamily="34" charset="-128"/>
              </a:rPr>
              <a:t>Data Preservation</a:t>
            </a:r>
          </a:p>
          <a:p>
            <a:pPr>
              <a:buClr>
                <a:schemeClr val="accent1">
                  <a:lumMod val="75000"/>
                </a:schemeClr>
              </a:buClr>
              <a:buSzPct val="100000"/>
            </a:pPr>
            <a:r>
              <a:rPr lang="en-US" dirty="0" smtClean="0">
                <a:ea typeface="ＭＳ Ｐゴシック" pitchFamily="34" charset="-128"/>
              </a:rPr>
              <a:t>Recommended Practices</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Lesson Topics</a:t>
            </a:r>
          </a:p>
        </p:txBody>
      </p:sp>
      <p:pic>
        <p:nvPicPr>
          <p:cNvPr id="5" name="Picture 5" descr="externaldrive_keyboardsm.jpg"/>
          <p:cNvPicPr>
            <a:picLocks noChangeAspect="1"/>
          </p:cNvPicPr>
          <p:nvPr/>
        </p:nvPicPr>
        <p:blipFill>
          <a:blip r:embed="rId3"/>
          <a:srcRect/>
          <a:stretch>
            <a:fillRect/>
          </a:stretch>
        </p:blipFill>
        <p:spPr bwMode="auto">
          <a:xfrm>
            <a:off x="4894263" y="3000375"/>
            <a:ext cx="3551237" cy="2663825"/>
          </a:xfrm>
          <a:prstGeom prst="rect">
            <a:avLst/>
          </a:prstGeom>
          <a:noFill/>
          <a:ln w="9525">
            <a:noFill/>
            <a:miter lim="800000"/>
            <a:headEnd/>
            <a:tailEnd/>
          </a:ln>
        </p:spPr>
      </p:pic>
      <p:sp>
        <p:nvSpPr>
          <p:cNvPr id="6" name="TextBox 5"/>
          <p:cNvSpPr txBox="1"/>
          <p:nvPr/>
        </p:nvSpPr>
        <p:spPr>
          <a:xfrm rot="16200000">
            <a:off x="7293307" y="4407848"/>
            <a:ext cx="2474912" cy="230187"/>
          </a:xfrm>
          <a:prstGeom prst="rect">
            <a:avLst/>
          </a:prstGeom>
          <a:noFill/>
        </p:spPr>
        <p:txBody>
          <a:bodyPr>
            <a:spAutoFit/>
          </a:bodyPr>
          <a:lstStyle/>
          <a:p>
            <a:pPr>
              <a:defRPr/>
            </a:pPr>
            <a:r>
              <a:rPr lang="en-US" sz="900" dirty="0">
                <a:solidFill>
                  <a:schemeClr val="bg1">
                    <a:lumMod val="75000"/>
                  </a:schemeClr>
                </a:solidFill>
              </a:rPr>
              <a:t>CC Image courtesy of </a:t>
            </a:r>
            <a:r>
              <a:rPr lang="en-US" sz="900" dirty="0" err="1">
                <a:solidFill>
                  <a:schemeClr val="bg1">
                    <a:lumMod val="75000"/>
                  </a:schemeClr>
                </a:solidFill>
              </a:rPr>
              <a:t>TonyHall</a:t>
            </a:r>
            <a:r>
              <a:rPr lang="en-US" sz="900" dirty="0">
                <a:solidFill>
                  <a:schemeClr val="bg1">
                    <a:lumMod val="75000"/>
                  </a:schemeClr>
                </a:solidFill>
              </a:rPr>
              <a:t> on </a:t>
            </a:r>
            <a:r>
              <a:rPr lang="en-US" sz="900" dirty="0" err="1">
                <a:solidFill>
                  <a:schemeClr val="bg1">
                    <a:lumMod val="75000"/>
                  </a:schemeClr>
                </a:solidFill>
              </a:rPr>
              <a:t>Flickr</a:t>
            </a:r>
            <a:endParaRPr lang="en-US" sz="900" dirty="0">
              <a:solidFill>
                <a:schemeClr val="bg1">
                  <a:lumMod val="75000"/>
                </a:schemeClr>
              </a:solidFill>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Includes backups and archiving in addition to processes such as data conversion, data reformatting, and data rescue</a:t>
            </a:r>
            <a:endParaRPr lang="en-US" dirty="0" smtClean="0">
              <a:ea typeface="ＭＳ Ｐゴシック" pitchFamily="34" charset="-128"/>
            </a:endParaRPr>
          </a:p>
          <a:p>
            <a:pPr lvl="1">
              <a:buClr>
                <a:schemeClr val="accent1">
                  <a:lumMod val="75000"/>
                </a:schemeClr>
              </a:buClr>
              <a:buSzPct val="90000"/>
              <a:buFont typeface="Courier New" pitchFamily="49" charset="0"/>
              <a:buChar char="o"/>
            </a:pPr>
            <a:r>
              <a:rPr lang="en-US" dirty="0" smtClean="0"/>
              <a:t>Older files may no longer be in a usable format and may require conversion or “rescue” before the data can be used.</a:t>
            </a:r>
          </a:p>
          <a:p>
            <a:pPr lvl="1">
              <a:buClr>
                <a:schemeClr val="accent1">
                  <a:lumMod val="75000"/>
                </a:schemeClr>
              </a:buClr>
              <a:buSzPct val="90000"/>
              <a:buFont typeface="Courier New" pitchFamily="49" charset="0"/>
              <a:buChar char="o"/>
            </a:pPr>
            <a:r>
              <a:rPr lang="en-US" dirty="0" smtClean="0"/>
              <a:t>Data reformatting, conversion, and backup becomes even more important as projects finish up and/or are no longer funded.  </a:t>
            </a:r>
          </a:p>
          <a:p>
            <a:pPr lvl="1">
              <a:buClr>
                <a:schemeClr val="accent1">
                  <a:lumMod val="75000"/>
                </a:schemeClr>
              </a:buClr>
              <a:buSzPct val="90000"/>
              <a:buFont typeface="Courier New" pitchFamily="49" charset="0"/>
              <a:buChar char="o"/>
            </a:pPr>
            <a:r>
              <a:rPr lang="en-US" dirty="0" smtClean="0"/>
              <a:t>Data may have been kept at the end of the project, but if no one is managing the data, data may be left in formats that are no longer usable or in locations that are no longer accessible.</a:t>
            </a:r>
          </a:p>
          <a:p>
            <a:pPr>
              <a:buClr>
                <a:schemeClr val="accent1">
                  <a:lumMod val="75000"/>
                </a:schemeClr>
              </a:buClr>
              <a:buFont typeface="Courier New" pitchFamily="49" charset="0"/>
              <a:buChar char="o"/>
            </a:pPr>
            <a:r>
              <a:rPr lang="en-US" dirty="0" smtClean="0"/>
              <a:t>Additionally, data preservation requires planning, structure, and ongoing management and assessment</a:t>
            </a:r>
          </a:p>
          <a:p>
            <a:pPr marL="603504" lvl="2" indent="-256032">
              <a:spcBef>
                <a:spcPts val="400"/>
              </a:spcBef>
              <a:buSzPct val="90000"/>
            </a:pPr>
            <a:endParaRPr lang="en-US" sz="2200" dirty="0" smtClean="0"/>
          </a:p>
          <a:p>
            <a:pPr marL="365760" lvl="1" indent="-256032">
              <a:spcBef>
                <a:spcPts val="400"/>
              </a:spcBef>
              <a:buClr>
                <a:srgbClr val="177F8A"/>
              </a:buClr>
              <a:buSzPct val="90000"/>
              <a:buFont typeface="Arial" pitchFamily="34" charset="0"/>
              <a:buChar char="•"/>
            </a:pPr>
            <a:endParaRPr lang="en-US" sz="2400" dirty="0" smtClean="0"/>
          </a:p>
          <a:p>
            <a:endParaRPr lang="en-US" dirty="0"/>
          </a:p>
        </p:txBody>
      </p:sp>
      <p:sp>
        <p:nvSpPr>
          <p:cNvPr id="3" name="Title 2"/>
          <p:cNvSpPr>
            <a:spLocks noGrp="1"/>
          </p:cNvSpPr>
          <p:nvPr>
            <p:ph type="title"/>
          </p:nvPr>
        </p:nvSpPr>
        <p:spPr/>
        <p:txBody>
          <a:bodyPr/>
          <a:lstStyle/>
          <a:p>
            <a:r>
              <a:rPr lang="en-US" dirty="0" smtClean="0"/>
              <a:t>Processes Related to Data Preservation</a:t>
            </a:r>
            <a:endParaRPr lang="en-US" dirty="0"/>
          </a:p>
        </p:txBody>
      </p:sp>
    </p:spTree>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r>
              <a:rPr lang="en-US" dirty="0" smtClean="0"/>
              <a:t>Data Conversions and Formats</a:t>
            </a:r>
            <a:endParaRPr lang="en-US" dirty="0">
              <a:ea typeface="ＭＳ Ｐゴシック" pitchFamily="34" charset="-128"/>
            </a:endParaRPr>
          </a:p>
          <a:p>
            <a:pPr lvl="1">
              <a:buClr>
                <a:schemeClr val="accent1">
                  <a:lumMod val="75000"/>
                </a:schemeClr>
              </a:buClr>
              <a:buSzPct val="90000"/>
              <a:buFont typeface="Courier New" pitchFamily="49" charset="0"/>
              <a:buChar char="o"/>
            </a:pPr>
            <a:r>
              <a:rPr lang="en-US" dirty="0" smtClean="0">
                <a:ea typeface="ＭＳ Ｐゴシック" pitchFamily="34" charset="-128"/>
              </a:rPr>
              <a:t>Use non-proprietary, standard formats</a:t>
            </a:r>
          </a:p>
          <a:p>
            <a:pPr lvl="1">
              <a:buClr>
                <a:schemeClr val="accent1">
                  <a:lumMod val="75000"/>
                </a:schemeClr>
              </a:buClr>
              <a:buSzPct val="90000"/>
              <a:buFont typeface="Courier New" pitchFamily="49" charset="0"/>
              <a:buChar char="o"/>
            </a:pPr>
            <a:r>
              <a:rPr lang="en-US" dirty="0" smtClean="0">
                <a:ea typeface="ＭＳ Ｐゴシック" pitchFamily="34" charset="-128"/>
              </a:rPr>
              <a:t>Convert text files from .doc or .</a:t>
            </a:r>
            <a:r>
              <a:rPr lang="en-US" dirty="0" err="1" smtClean="0">
                <a:ea typeface="ＭＳ Ｐゴシック" pitchFamily="34" charset="-128"/>
              </a:rPr>
              <a:t>xls</a:t>
            </a:r>
            <a:r>
              <a:rPr lang="en-US" dirty="0" smtClean="0">
                <a:ea typeface="ＭＳ Ｐゴシック" pitchFamily="34" charset="-128"/>
              </a:rPr>
              <a:t> to .txt, image files to .tiff or .</a:t>
            </a:r>
            <a:r>
              <a:rPr lang="en-US" dirty="0" err="1" smtClean="0">
                <a:ea typeface="ＭＳ Ｐゴシック" pitchFamily="34" charset="-128"/>
              </a:rPr>
              <a:t>pdf</a:t>
            </a:r>
            <a:endParaRPr lang="en-US" dirty="0">
              <a:ea typeface="ＭＳ Ｐゴシック" pitchFamily="34" charset="-128"/>
            </a:endParaRPr>
          </a:p>
          <a:p>
            <a:pPr lvl="1">
              <a:buClr>
                <a:schemeClr val="accent1">
                  <a:lumMod val="75000"/>
                </a:schemeClr>
              </a:buClr>
              <a:buSzPct val="90000"/>
              <a:buFont typeface="Courier New" pitchFamily="49" charset="0"/>
              <a:buChar char="o"/>
            </a:pPr>
            <a:r>
              <a:rPr lang="en-US" dirty="0" smtClean="0"/>
              <a:t>Be sure to check files after converting them, as data, metadata, and formatting loss can occur</a:t>
            </a:r>
          </a:p>
          <a:p>
            <a:r>
              <a:rPr lang="en-US" dirty="0" smtClean="0"/>
              <a:t>Versioning</a:t>
            </a:r>
            <a:endParaRPr lang="en-US" dirty="0" smtClean="0">
              <a:ea typeface="ＭＳ Ｐゴシック" pitchFamily="34" charset="-128"/>
            </a:endParaRPr>
          </a:p>
          <a:p>
            <a:pPr lvl="1">
              <a:buClr>
                <a:schemeClr val="accent1">
                  <a:lumMod val="75000"/>
                </a:schemeClr>
              </a:buClr>
              <a:buSzPct val="90000"/>
              <a:buFont typeface="Courier New" pitchFamily="49" charset="0"/>
              <a:buChar char="o"/>
            </a:pPr>
            <a:r>
              <a:rPr lang="en-US" dirty="0" smtClean="0"/>
              <a:t>Use consecutive numbers and letters to help keep track of changes to a file throughout various edits and revisions.  This will help you quickly differentiate between files with similar names.</a:t>
            </a:r>
          </a:p>
          <a:p>
            <a:r>
              <a:rPr lang="en-US" dirty="0" smtClean="0"/>
              <a:t>File Naming</a:t>
            </a:r>
            <a:endParaRPr lang="en-US" dirty="0">
              <a:ea typeface="ＭＳ Ｐゴシック" pitchFamily="34" charset="-128"/>
            </a:endParaRPr>
          </a:p>
          <a:p>
            <a:pPr lvl="1">
              <a:buClr>
                <a:schemeClr val="accent1">
                  <a:lumMod val="75000"/>
                </a:schemeClr>
              </a:buClr>
              <a:buSzPct val="90000"/>
              <a:buFont typeface="Courier New" pitchFamily="49" charset="0"/>
              <a:buChar char="o"/>
            </a:pPr>
            <a:r>
              <a:rPr lang="en-US" dirty="0"/>
              <a:t>U</a:t>
            </a:r>
            <a:r>
              <a:rPr lang="en-US" dirty="0" smtClean="0"/>
              <a:t>se file names that are consistent, descriptive, and concise so that you can find and quickly identify the file the file at a later time.</a:t>
            </a:r>
          </a:p>
          <a:p>
            <a:pPr lvl="1">
              <a:buClr>
                <a:schemeClr val="accent1">
                  <a:lumMod val="75000"/>
                </a:schemeClr>
              </a:buClr>
              <a:buSzPct val="90000"/>
              <a:buFont typeface="Courier New" pitchFamily="49" charset="0"/>
              <a:buChar char="o"/>
            </a:pPr>
            <a:r>
              <a:rPr lang="en-US" dirty="0" smtClean="0"/>
              <a:t>Rename files that have a default file name when exported such as “image.jpg” or “archive.zip”</a:t>
            </a:r>
          </a:p>
          <a:p>
            <a:pPr lvl="1">
              <a:buNone/>
            </a:pPr>
            <a:endParaRPr lang="en-US" dirty="0" smtClean="0"/>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Preservation Formats and Version Strategies</a:t>
            </a:r>
          </a:p>
        </p:txBody>
      </p:sp>
    </p:spTree>
    <p:extLst>
      <p:ext uri="{BB962C8B-B14F-4D97-AF65-F5344CB8AC3E}">
        <p14:creationId xmlns:p14="http://schemas.microsoft.com/office/powerpoint/2010/main" val="4270578346"/>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r>
              <a:rPr lang="en-US" dirty="0" smtClean="0">
                <a:ea typeface="ＭＳ Ｐゴシック" pitchFamily="34" charset="-128"/>
              </a:rPr>
              <a:t>Create a preservation policy that clearly identifies</a:t>
            </a:r>
            <a:r>
              <a:rPr lang="en-US" dirty="0">
                <a:ea typeface="ＭＳ Ｐゴシック" pitchFamily="34" charset="-128"/>
              </a:rPr>
              <a:t>: </a:t>
            </a:r>
          </a:p>
          <a:p>
            <a:pPr lvl="1">
              <a:buClr>
                <a:schemeClr val="accent1">
                  <a:lumMod val="75000"/>
                </a:schemeClr>
              </a:buClr>
              <a:buSzPct val="90000"/>
              <a:buFont typeface="Courier New" pitchFamily="49" charset="0"/>
              <a:buChar char="o"/>
            </a:pPr>
            <a:r>
              <a:rPr lang="en-US" dirty="0" smtClean="0">
                <a:ea typeface="ＭＳ Ｐゴシック" pitchFamily="34" charset="-128"/>
              </a:rPr>
              <a:t>roles, </a:t>
            </a:r>
          </a:p>
          <a:p>
            <a:pPr lvl="1">
              <a:buClr>
                <a:schemeClr val="accent1">
                  <a:lumMod val="75000"/>
                </a:schemeClr>
              </a:buClr>
              <a:buSzPct val="90000"/>
              <a:buFont typeface="Courier New" pitchFamily="49" charset="0"/>
              <a:buChar char="o"/>
            </a:pPr>
            <a:r>
              <a:rPr lang="en-US" dirty="0" smtClean="0">
                <a:ea typeface="ＭＳ Ｐゴシック" pitchFamily="34" charset="-128"/>
              </a:rPr>
              <a:t>responsibilities, </a:t>
            </a:r>
          </a:p>
          <a:p>
            <a:pPr lvl="1">
              <a:buClr>
                <a:schemeClr val="accent1">
                  <a:lumMod val="75000"/>
                </a:schemeClr>
              </a:buClr>
              <a:buSzPct val="90000"/>
              <a:buFont typeface="Courier New" pitchFamily="49" charset="0"/>
              <a:buChar char="o"/>
            </a:pPr>
            <a:r>
              <a:rPr lang="en-US" dirty="0" smtClean="0">
                <a:ea typeface="ＭＳ Ｐゴシック" pitchFamily="34" charset="-128"/>
              </a:rPr>
              <a:t>where the data is backed up,</a:t>
            </a:r>
          </a:p>
          <a:p>
            <a:pPr lvl="1">
              <a:buClr>
                <a:schemeClr val="accent1">
                  <a:lumMod val="75000"/>
                </a:schemeClr>
              </a:buClr>
              <a:buSzPct val="90000"/>
              <a:buFont typeface="Courier New" pitchFamily="49" charset="0"/>
              <a:buChar char="o"/>
            </a:pPr>
            <a:r>
              <a:rPr lang="en-US" dirty="0" smtClean="0">
                <a:ea typeface="ＭＳ Ｐゴシック" pitchFamily="34" charset="-128"/>
              </a:rPr>
              <a:t>how often the files are backed up,</a:t>
            </a:r>
          </a:p>
          <a:p>
            <a:pPr lvl="1">
              <a:buClr>
                <a:schemeClr val="accent1">
                  <a:lumMod val="75000"/>
                </a:schemeClr>
              </a:buClr>
              <a:buSzPct val="90000"/>
              <a:buFont typeface="Courier New" pitchFamily="49" charset="0"/>
              <a:buChar char="o"/>
            </a:pPr>
            <a:r>
              <a:rPr lang="en-US" dirty="0" smtClean="0">
                <a:ea typeface="ＭＳ Ｐゴシック" pitchFamily="34" charset="-128"/>
              </a:rPr>
              <a:t>how to access the files,</a:t>
            </a:r>
          </a:p>
          <a:p>
            <a:pPr lvl="1">
              <a:buClr>
                <a:schemeClr val="accent1">
                  <a:lumMod val="75000"/>
                </a:schemeClr>
              </a:buClr>
              <a:buSzPct val="90000"/>
              <a:buFont typeface="Courier New" pitchFamily="49" charset="0"/>
              <a:buChar char="o"/>
            </a:pPr>
            <a:r>
              <a:rPr lang="en-US" dirty="0" smtClean="0">
                <a:ea typeface="ＭＳ Ｐゴシック" pitchFamily="34" charset="-128"/>
              </a:rPr>
              <a:t>recommended file formats to be used, and</a:t>
            </a:r>
          </a:p>
          <a:p>
            <a:pPr lvl="1">
              <a:buClr>
                <a:schemeClr val="accent1">
                  <a:lumMod val="75000"/>
                </a:schemeClr>
              </a:buClr>
              <a:buSzPct val="90000"/>
              <a:buFont typeface="Courier New" pitchFamily="49" charset="0"/>
              <a:buChar char="o"/>
            </a:pPr>
            <a:r>
              <a:rPr lang="en-US" dirty="0" smtClean="0">
                <a:ea typeface="ＭＳ Ｐゴシック" pitchFamily="34" charset="-128"/>
              </a:rPr>
              <a:t>policies for migrating data to </a:t>
            </a:r>
            <a:r>
              <a:rPr lang="en-US" dirty="0" smtClean="0"/>
              <a:t>assure data are not lost due to media degradation or changing formats or programs</a:t>
            </a:r>
            <a:endParaRPr lang="en-US" dirty="0" smtClean="0">
              <a:ea typeface="ＭＳ Ｐゴシック" pitchFamily="34" charset="-128"/>
            </a:endParaRPr>
          </a:p>
          <a:p>
            <a:pPr lvl="1"/>
            <a:endParaRPr lang="en-US" dirty="0" smtClean="0">
              <a:ea typeface="ＭＳ Ｐゴシック" pitchFamily="34" charset="-128"/>
            </a:endParaRPr>
          </a:p>
          <a:p>
            <a:r>
              <a:rPr lang="en-US" dirty="0" smtClean="0">
                <a:ea typeface="ＭＳ Ｐゴシック" pitchFamily="34" charset="-128"/>
              </a:rPr>
              <a:t>Review your preservation policy and plan periodically to ensure it is still valid and applicable</a:t>
            </a:r>
          </a:p>
          <a:p>
            <a:pPr lvl="1">
              <a:buClr>
                <a:schemeClr val="accent1">
                  <a:lumMod val="75000"/>
                </a:schemeClr>
              </a:buClr>
              <a:buSzPct val="90000"/>
              <a:buFont typeface="Courier New" pitchFamily="49" charset="0"/>
              <a:buChar char="o"/>
            </a:pPr>
            <a:r>
              <a:rPr lang="en-US" dirty="0" smtClean="0">
                <a:ea typeface="ＭＳ Ｐゴシック" pitchFamily="34" charset="-128"/>
              </a:rPr>
              <a:t>Update contacts, if appropriate</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Recommended Practices</a:t>
            </a:r>
          </a:p>
        </p:txBody>
      </p:sp>
    </p:spTree>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r>
              <a:rPr lang="en-US" dirty="0" smtClean="0">
                <a:ea typeface="ＭＳ Ｐゴシック" pitchFamily="34" charset="-128"/>
              </a:rPr>
              <a:t>Minimize or remove reliance on users to perform own manual backups (if possible)</a:t>
            </a:r>
          </a:p>
          <a:p>
            <a:pPr lvl="1">
              <a:buClr>
                <a:schemeClr val="accent1">
                  <a:lumMod val="75000"/>
                </a:schemeClr>
              </a:buClr>
              <a:buSzPct val="90000"/>
              <a:buFont typeface="Courier New" pitchFamily="49" charset="0"/>
              <a:buChar char="o"/>
            </a:pPr>
            <a:r>
              <a:rPr lang="en-US" dirty="0" smtClean="0">
                <a:ea typeface="ＭＳ Ｐゴシック" pitchFamily="34" charset="-128"/>
              </a:rPr>
              <a:t>Implement standardized and automatic backups</a:t>
            </a:r>
          </a:p>
          <a:p>
            <a:pPr lvl="1">
              <a:buClr>
                <a:schemeClr val="accent1">
                  <a:lumMod val="75000"/>
                </a:schemeClr>
              </a:buClr>
              <a:buSzPct val="90000"/>
              <a:buFont typeface="Courier New" pitchFamily="49" charset="0"/>
              <a:buChar char="o"/>
            </a:pPr>
            <a:r>
              <a:rPr lang="en-US" dirty="0" smtClean="0">
                <a:ea typeface="ＭＳ Ｐゴシック" pitchFamily="34" charset="-128"/>
              </a:rPr>
              <a:t>If possible, put experts in charge of this task (computer staff) as they are more likely to keep up-to-date regarding software updates, hardware issues, best practices, etc.</a:t>
            </a:r>
          </a:p>
          <a:p>
            <a:r>
              <a:rPr lang="en-US" dirty="0" smtClean="0">
                <a:ea typeface="ＭＳ Ｐゴシック" pitchFamily="34" charset="-128"/>
              </a:rPr>
              <a:t>Don’t assume backups are being performed for you</a:t>
            </a:r>
          </a:p>
          <a:p>
            <a:pPr lvl="1">
              <a:buClr>
                <a:schemeClr val="accent1">
                  <a:lumMod val="75000"/>
                </a:schemeClr>
              </a:buClr>
              <a:buSzPct val="90000"/>
              <a:buFont typeface="Courier New" pitchFamily="49" charset="0"/>
              <a:buChar char="o"/>
            </a:pPr>
            <a:r>
              <a:rPr lang="en-US" dirty="0" smtClean="0">
                <a:ea typeface="ＭＳ Ｐゴシック" pitchFamily="34" charset="-128"/>
              </a:rPr>
              <a:t>You don’t want to find out after the fact that no backups have been performed</a:t>
            </a:r>
          </a:p>
          <a:p>
            <a:pPr lvl="1">
              <a:buClr>
                <a:schemeClr val="accent1">
                  <a:lumMod val="75000"/>
                </a:schemeClr>
              </a:buClr>
              <a:buSzPct val="90000"/>
              <a:buFont typeface="Courier New" pitchFamily="49" charset="0"/>
              <a:buChar char="o"/>
            </a:pPr>
            <a:r>
              <a:rPr lang="en-US" dirty="0" smtClean="0">
                <a:ea typeface="ＭＳ Ｐゴシック" pitchFamily="34" charset="-128"/>
              </a:rPr>
              <a:t>If you are using third-party software (like Yahoo or Google Mail), what happens if they lose your files?</a:t>
            </a:r>
          </a:p>
          <a:p>
            <a:r>
              <a:rPr lang="en-US" dirty="0" smtClean="0">
                <a:ea typeface="ＭＳ Ｐゴシック" pitchFamily="34" charset="-128"/>
              </a:rPr>
              <a:t>Use non-proprietary, standard formats</a:t>
            </a:r>
            <a:endParaRPr lang="en-US" dirty="0">
              <a:ea typeface="ＭＳ Ｐゴシック" pitchFamily="34" charset="-128"/>
            </a:endParaRPr>
          </a:p>
          <a:p>
            <a:pPr lvl="1">
              <a:buClr>
                <a:schemeClr val="accent1">
                  <a:lumMod val="75000"/>
                </a:schemeClr>
              </a:buClr>
              <a:buSzPct val="90000"/>
              <a:buFont typeface="Courier New" pitchFamily="49" charset="0"/>
              <a:buChar char="o"/>
            </a:pPr>
            <a:r>
              <a:rPr lang="en-US" dirty="0" smtClean="0">
                <a:ea typeface="ＭＳ Ｐゴシック" pitchFamily="34" charset="-128"/>
              </a:rPr>
              <a:t>Convert text files from .doc or .</a:t>
            </a:r>
            <a:r>
              <a:rPr lang="en-US" dirty="0" err="1" smtClean="0">
                <a:ea typeface="ＭＳ Ｐゴシック" pitchFamily="34" charset="-128"/>
              </a:rPr>
              <a:t>xls</a:t>
            </a:r>
            <a:r>
              <a:rPr lang="en-US" dirty="0" smtClean="0">
                <a:ea typeface="ＭＳ Ｐゴシック" pitchFamily="34" charset="-128"/>
              </a:rPr>
              <a:t> to .txt, image files to .tiff, or .</a:t>
            </a:r>
            <a:r>
              <a:rPr lang="en-US" dirty="0" err="1" smtClean="0">
                <a:ea typeface="ＭＳ Ｐゴシック" pitchFamily="34" charset="-128"/>
              </a:rPr>
              <a:t>pdf</a:t>
            </a:r>
            <a:endParaRPr lang="en-US" dirty="0" smtClean="0">
              <a:ea typeface="ＭＳ Ｐゴシック" pitchFamily="34" charset="-128"/>
            </a:endParaRPr>
          </a:p>
          <a:p>
            <a:endParaRPr lang="en-US" dirty="0" smtClean="0"/>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Recommended Practices, continued</a:t>
            </a:r>
          </a:p>
        </p:txBody>
      </p:sp>
    </p:spTree>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r>
              <a:rPr lang="en-US" dirty="0" smtClean="0">
                <a:ea typeface="ＭＳ Ｐゴシック" pitchFamily="34" charset="-128"/>
              </a:rPr>
              <a:t>Check your backups manually</a:t>
            </a:r>
          </a:p>
          <a:p>
            <a:pPr lvl="1">
              <a:buClr>
                <a:schemeClr val="accent1">
                  <a:lumMod val="75000"/>
                </a:schemeClr>
              </a:buClr>
              <a:buSzPct val="90000"/>
              <a:buFont typeface="Courier New" pitchFamily="49" charset="0"/>
              <a:buChar char="o"/>
            </a:pPr>
            <a:r>
              <a:rPr lang="en-US" dirty="0" smtClean="0">
                <a:ea typeface="ＭＳ Ｐゴシック" pitchFamily="34" charset="-128"/>
              </a:rPr>
              <a:t>Start with log files, as they may tell you the backup was unsuccessful</a:t>
            </a:r>
          </a:p>
          <a:p>
            <a:pPr lvl="1">
              <a:buClr>
                <a:schemeClr val="accent1">
                  <a:lumMod val="75000"/>
                </a:schemeClr>
              </a:buClr>
              <a:buSzPct val="90000"/>
              <a:buFont typeface="Courier New" pitchFamily="49" charset="0"/>
              <a:buChar char="o"/>
            </a:pPr>
            <a:r>
              <a:rPr lang="en-US" dirty="0" smtClean="0">
                <a:ea typeface="ＭＳ Ｐゴシック" pitchFamily="34" charset="-128"/>
              </a:rPr>
              <a:t>Do not rely solely on the log files – they may be incorrect or the data may have become corrupted after the file was transferred</a:t>
            </a:r>
          </a:p>
          <a:p>
            <a:pPr lvl="1">
              <a:buClr>
                <a:schemeClr val="accent1">
                  <a:lumMod val="75000"/>
                </a:schemeClr>
              </a:buClr>
              <a:buSzPct val="90000"/>
              <a:buFont typeface="Courier New" pitchFamily="49" charset="0"/>
              <a:buChar char="o"/>
            </a:pPr>
            <a:r>
              <a:rPr lang="en-US" dirty="0" smtClean="0">
                <a:ea typeface="ＭＳ Ｐゴシック" pitchFamily="34" charset="-128"/>
              </a:rPr>
              <a:t>Look at file dates and file sizes to see if they match; calculate a checksum on the original and archived file and make sure they match</a:t>
            </a:r>
          </a:p>
          <a:p>
            <a:pPr lvl="1">
              <a:buClr>
                <a:schemeClr val="accent1">
                  <a:lumMod val="75000"/>
                </a:schemeClr>
              </a:buClr>
              <a:buSzPct val="90000"/>
              <a:buFont typeface="Courier New" pitchFamily="49" charset="0"/>
              <a:buChar char="o"/>
            </a:pPr>
            <a:r>
              <a:rPr lang="en-US" dirty="0" smtClean="0">
                <a:ea typeface="ＭＳ Ｐゴシック" pitchFamily="34" charset="-128"/>
              </a:rPr>
              <a:t>Ensure you can read files off of older backups and archives.</a:t>
            </a:r>
          </a:p>
          <a:p>
            <a:r>
              <a:rPr lang="en-US" dirty="0" smtClean="0">
                <a:ea typeface="ＭＳ Ｐゴシック" pitchFamily="34" charset="-128"/>
              </a:rPr>
              <a:t>Have multiple versions of backups on multiple formats in multiple places</a:t>
            </a:r>
          </a:p>
          <a:p>
            <a:r>
              <a:rPr lang="en-US" dirty="0" smtClean="0">
                <a:ea typeface="ＭＳ Ｐゴシック" pitchFamily="34" charset="-128"/>
              </a:rPr>
              <a:t>Good data management will limit the amount of data rescue that needs to be performed on older data</a:t>
            </a:r>
          </a:p>
          <a:p>
            <a:endParaRPr lang="en-US" dirty="0" smtClean="0"/>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Recommended Practices, continued</a:t>
            </a:r>
          </a:p>
        </p:txBody>
      </p:sp>
    </p:spTree>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Data In Real Life</a:t>
            </a:r>
          </a:p>
        </p:txBody>
      </p:sp>
      <p:pic>
        <p:nvPicPr>
          <p:cNvPr id="4" name="Picture 6" descr="frustrated_computer_usersm.jpg"/>
          <p:cNvPicPr>
            <a:picLocks noChangeAspect="1"/>
          </p:cNvPicPr>
          <p:nvPr/>
        </p:nvPicPr>
        <p:blipFill>
          <a:blip r:embed="rId3"/>
          <a:srcRect/>
          <a:stretch>
            <a:fillRect/>
          </a:stretch>
        </p:blipFill>
        <p:spPr bwMode="auto">
          <a:xfrm>
            <a:off x="1673225" y="3436938"/>
            <a:ext cx="3429000" cy="2705100"/>
          </a:xfrm>
          <a:prstGeom prst="rect">
            <a:avLst/>
          </a:prstGeom>
          <a:noFill/>
          <a:ln w="9525">
            <a:noFill/>
            <a:miter lim="800000"/>
            <a:headEnd/>
            <a:tailEnd/>
          </a:ln>
        </p:spPr>
      </p:pic>
      <p:sp>
        <p:nvSpPr>
          <p:cNvPr id="5" name="TextBox 4"/>
          <p:cNvSpPr txBox="1"/>
          <p:nvPr/>
        </p:nvSpPr>
        <p:spPr>
          <a:xfrm rot="16200000">
            <a:off x="3864769" y="4807744"/>
            <a:ext cx="2628900" cy="230188"/>
          </a:xfrm>
          <a:prstGeom prst="rect">
            <a:avLst/>
          </a:prstGeom>
          <a:noFill/>
        </p:spPr>
        <p:txBody>
          <a:bodyPr>
            <a:spAutoFit/>
          </a:bodyPr>
          <a:lstStyle/>
          <a:p>
            <a:pPr>
              <a:defRPr/>
            </a:pPr>
            <a:r>
              <a:rPr lang="en-US" sz="900" dirty="0">
                <a:solidFill>
                  <a:schemeClr val="bg1">
                    <a:lumMod val="75000"/>
                  </a:schemeClr>
                </a:solidFill>
              </a:rPr>
              <a:t>CC Image courtesy of </a:t>
            </a:r>
            <a:r>
              <a:rPr lang="en-US" sz="900" dirty="0" err="1">
                <a:solidFill>
                  <a:schemeClr val="bg1">
                    <a:lumMod val="75000"/>
                  </a:schemeClr>
                </a:solidFill>
              </a:rPr>
              <a:t>Sybren</a:t>
            </a:r>
            <a:r>
              <a:rPr lang="en-US" sz="900" dirty="0">
                <a:solidFill>
                  <a:schemeClr val="bg1">
                    <a:lumMod val="75000"/>
                  </a:schemeClr>
                </a:solidFill>
              </a:rPr>
              <a:t> A. </a:t>
            </a:r>
            <a:r>
              <a:rPr lang="en-US" sz="900" dirty="0" err="1">
                <a:solidFill>
                  <a:schemeClr val="bg1">
                    <a:lumMod val="75000"/>
                  </a:schemeClr>
                </a:solidFill>
              </a:rPr>
              <a:t>Stüvel</a:t>
            </a:r>
            <a:endParaRPr lang="en-US" sz="900" dirty="0">
              <a:solidFill>
                <a:schemeClr val="bg1">
                  <a:lumMod val="75000"/>
                </a:schemeClr>
              </a:solidFill>
            </a:endParaRPr>
          </a:p>
        </p:txBody>
      </p:sp>
      <p:sp>
        <p:nvSpPr>
          <p:cNvPr id="6" name="Rectangular Callout 5"/>
          <p:cNvSpPr/>
          <p:nvPr/>
        </p:nvSpPr>
        <p:spPr>
          <a:xfrm>
            <a:off x="2773363" y="1418897"/>
            <a:ext cx="5757862" cy="1261242"/>
          </a:xfrm>
          <a:prstGeom prst="wedgeRectCallout">
            <a:avLst>
              <a:gd name="adj1" fmla="val -20833"/>
              <a:gd name="adj2" fmla="val 88587"/>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marL="238125" lvl="2">
              <a:defRPr/>
            </a:pPr>
            <a:endParaRPr lang="en-US" sz="2400" dirty="0" smtClean="0">
              <a:solidFill>
                <a:schemeClr val="tx1"/>
              </a:solidFill>
            </a:endParaRPr>
          </a:p>
          <a:p>
            <a:pPr marL="238125" lvl="2">
              <a:defRPr/>
            </a:pPr>
            <a:r>
              <a:rPr lang="en-US" sz="2400" dirty="0" smtClean="0">
                <a:solidFill>
                  <a:schemeClr val="tx1"/>
                </a:solidFill>
              </a:rPr>
              <a:t>In </a:t>
            </a:r>
            <a:r>
              <a:rPr lang="en-US" sz="2400" dirty="0">
                <a:solidFill>
                  <a:schemeClr val="tx1"/>
                </a:solidFill>
              </a:rPr>
              <a:t>2011, a software bug caused some Gmail users to lose access to their email.  Fortunately, Google had backups! </a:t>
            </a:r>
          </a:p>
          <a:p>
            <a:pPr marL="238125" lvl="2">
              <a:defRPr/>
            </a:pPr>
            <a:endParaRPr lang="en-US" sz="2800" dirty="0">
              <a:solidFill>
                <a:schemeClr val="tx1"/>
              </a:solidFill>
            </a:endParaRPr>
          </a:p>
        </p:txBody>
      </p:sp>
    </p:spTree>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r>
              <a:rPr lang="en-US" dirty="0">
                <a:ea typeface="ＭＳ Ｐゴシック" pitchFamily="34" charset="-128"/>
              </a:rPr>
              <a:t>Data preservation more than just backing up and archiving your files</a:t>
            </a:r>
          </a:p>
          <a:p>
            <a:r>
              <a:rPr lang="en-US" dirty="0" smtClean="0">
                <a:ea typeface="ＭＳ Ｐゴシック" pitchFamily="34" charset="-128"/>
              </a:rPr>
              <a:t>When devising a preservation strategy, one </a:t>
            </a:r>
            <a:r>
              <a:rPr lang="en-US" dirty="0">
                <a:ea typeface="ＭＳ Ｐゴシック" pitchFamily="34" charset="-128"/>
              </a:rPr>
              <a:t>needs to consider how often to perform backups, where to backup, </a:t>
            </a:r>
            <a:r>
              <a:rPr lang="en-US" dirty="0" smtClean="0">
                <a:ea typeface="ＭＳ Ｐゴシック" pitchFamily="34" charset="-128"/>
              </a:rPr>
              <a:t>accessibility </a:t>
            </a:r>
            <a:r>
              <a:rPr lang="en-US" dirty="0">
                <a:ea typeface="ＭＳ Ｐゴシック" pitchFamily="34" charset="-128"/>
              </a:rPr>
              <a:t>to backups </a:t>
            </a:r>
            <a:r>
              <a:rPr lang="en-US" dirty="0" smtClean="0">
                <a:ea typeface="ＭＳ Ｐゴシック" pitchFamily="34" charset="-128"/>
              </a:rPr>
              <a:t>and </a:t>
            </a:r>
            <a:r>
              <a:rPr lang="en-US" dirty="0">
                <a:ea typeface="ＭＳ Ｐゴシック" pitchFamily="34" charset="-128"/>
              </a:rPr>
              <a:t>how long to keep the files</a:t>
            </a:r>
          </a:p>
          <a:p>
            <a:r>
              <a:rPr lang="en-US" dirty="0" smtClean="0">
                <a:ea typeface="ＭＳ Ｐゴシック" pitchFamily="34" charset="-128"/>
              </a:rPr>
              <a:t>There are many reasons we need to perform backups, primarily to prevent data loss</a:t>
            </a:r>
          </a:p>
          <a:p>
            <a:r>
              <a:rPr lang="en-US" dirty="0" smtClean="0">
                <a:ea typeface="ＭＳ Ｐゴシック" pitchFamily="34" charset="-128"/>
              </a:rPr>
              <a:t>Check for backups on outdated media and test your backups often! </a:t>
            </a:r>
          </a:p>
          <a:p>
            <a:endParaRPr lang="en-US" dirty="0" smtClean="0"/>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Summary</a:t>
            </a:r>
          </a:p>
        </p:txBody>
      </p:sp>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488728" y="1190283"/>
            <a:ext cx="8276896" cy="4737551"/>
          </a:xfrm>
        </p:spPr>
        <p:txBody>
          <a:bodyPr>
            <a:noAutofit/>
          </a:bodyPr>
          <a:lstStyle/>
          <a:p>
            <a:pPr marL="566928" indent="-457200">
              <a:buFont typeface="+mj-lt"/>
              <a:buAutoNum type="arabicPeriod"/>
              <a:defRPr/>
            </a:pPr>
            <a:r>
              <a:rPr lang="en-US" sz="2000" dirty="0" smtClean="0"/>
              <a:t>Stanfor</a:t>
            </a:r>
            <a:r>
              <a:rPr lang="en-US" sz="2000" dirty="0" smtClean="0"/>
              <a:t>d University </a:t>
            </a:r>
            <a:r>
              <a:rPr lang="en-US" sz="2000" dirty="0" smtClean="0"/>
              <a:t>Libraries, </a:t>
            </a:r>
            <a:r>
              <a:rPr lang="en-US" sz="2000" i="1" dirty="0" smtClean="0"/>
              <a:t>Data </a:t>
            </a:r>
            <a:r>
              <a:rPr lang="en-US" sz="2000" i="1" dirty="0" smtClean="0"/>
              <a:t>Management Plans </a:t>
            </a:r>
            <a:r>
              <a:rPr lang="en-US" sz="2000" i="1" dirty="0" smtClean="0"/>
              <a:t>(</a:t>
            </a:r>
            <a:r>
              <a:rPr lang="en-US" sz="2000" dirty="0" smtClean="0"/>
              <a:t>Stanford University Libraries</a:t>
            </a:r>
            <a:r>
              <a:rPr lang="en-US" sz="2000" dirty="0"/>
              <a:t>), </a:t>
            </a:r>
            <a:r>
              <a:rPr lang="en-US" sz="2000" dirty="0">
                <a:hlinkClick r:id="rId3"/>
              </a:rPr>
              <a:t>https://</a:t>
            </a:r>
            <a:r>
              <a:rPr lang="en-US" sz="2000" dirty="0" smtClean="0">
                <a:hlinkClick r:id="rId3"/>
              </a:rPr>
              <a:t>library.stanford.edu/research/data-management-services</a:t>
            </a:r>
            <a:r>
              <a:rPr lang="en-US" sz="2000" dirty="0" smtClean="0"/>
              <a:t>, (</a:t>
            </a:r>
            <a:r>
              <a:rPr lang="en-US" sz="2000" dirty="0"/>
              <a:t>accessed </a:t>
            </a:r>
            <a:r>
              <a:rPr lang="en-US" sz="2000" dirty="0" smtClean="0"/>
              <a:t>9/21/2016)</a:t>
            </a:r>
            <a:endParaRPr lang="en-US" sz="2000" dirty="0" smtClean="0"/>
          </a:p>
          <a:p>
            <a:pPr marL="566928" indent="-457200">
              <a:buFont typeface="+mj-lt"/>
              <a:buAutoNum type="arabicPeriod"/>
              <a:defRPr/>
            </a:pPr>
            <a:r>
              <a:rPr lang="en-US" sz="2000" dirty="0" err="1" smtClean="0"/>
              <a:t>Albanesius</a:t>
            </a:r>
            <a:r>
              <a:rPr lang="en-US" sz="2000" dirty="0" smtClean="0"/>
              <a:t>, Chloe, </a:t>
            </a:r>
            <a:r>
              <a:rPr lang="en-US" sz="2000" i="1" dirty="0" smtClean="0"/>
              <a:t>Google: Storage software update led to e-mail bug</a:t>
            </a:r>
            <a:r>
              <a:rPr lang="en-US" sz="2000" b="1" dirty="0" smtClean="0"/>
              <a:t>, </a:t>
            </a:r>
            <a:r>
              <a:rPr lang="en-US" sz="2000" dirty="0" smtClean="0">
                <a:hlinkClick r:id="rId4"/>
              </a:rPr>
              <a:t>http://www.pcmag.com/article2/0,2817,2381168,00.asp</a:t>
            </a:r>
            <a:r>
              <a:rPr lang="en-US" sz="2000" dirty="0" smtClean="0"/>
              <a:t> (accessed </a:t>
            </a:r>
            <a:r>
              <a:rPr lang="en-US" sz="2000" dirty="0" smtClean="0"/>
              <a:t>09/21/2016)</a:t>
            </a:r>
            <a:endParaRPr lang="en-US" sz="2000" dirty="0" smtClean="0"/>
          </a:p>
          <a:p>
            <a:pPr marL="566928" indent="-457200">
              <a:buFont typeface="+mj-lt"/>
              <a:buAutoNum type="arabicPeriod"/>
              <a:defRPr/>
            </a:pPr>
            <a:r>
              <a:rPr lang="nl-NL" sz="2000" dirty="0" smtClean="0"/>
              <a:t>Van </a:t>
            </a:r>
            <a:r>
              <a:rPr lang="nl-NL" sz="2000" dirty="0"/>
              <a:t>den Eynden</a:t>
            </a:r>
            <a:r>
              <a:rPr lang="nl-NL" sz="2000" dirty="0" smtClean="0"/>
              <a:t>, Veerle, Corti, Louise, Woollard, Matthew</a:t>
            </a:r>
            <a:r>
              <a:rPr lang="en-US" sz="2000" dirty="0" smtClean="0"/>
              <a:t>, Bishop, </a:t>
            </a:r>
            <a:r>
              <a:rPr lang="en-US" sz="2000" dirty="0"/>
              <a:t>Libby </a:t>
            </a:r>
            <a:r>
              <a:rPr lang="en-US" sz="2000" dirty="0" smtClean="0"/>
              <a:t>and Horton, Laurence, Managing </a:t>
            </a:r>
            <a:r>
              <a:rPr lang="en-US" sz="2000" dirty="0"/>
              <a:t>and Sharing Data, </a:t>
            </a:r>
            <a:r>
              <a:rPr lang="en-US" sz="2000" dirty="0">
                <a:hlinkClick r:id="rId5"/>
              </a:rPr>
              <a:t>http://</a:t>
            </a:r>
            <a:r>
              <a:rPr lang="en-US" sz="2000" dirty="0" smtClean="0">
                <a:hlinkClick r:id="rId5"/>
              </a:rPr>
              <a:t>www.data-archive.ac.uk/media/2894/managingsharing.pdf</a:t>
            </a:r>
            <a:r>
              <a:rPr lang="en-US" sz="2000" dirty="0" smtClean="0"/>
              <a:t> </a:t>
            </a:r>
            <a:r>
              <a:rPr lang="en-US" sz="2000" dirty="0" smtClean="0"/>
              <a:t>, </a:t>
            </a:r>
            <a:r>
              <a:rPr lang="en-US" sz="2000" dirty="0"/>
              <a:t>and companion materials, </a:t>
            </a:r>
            <a:r>
              <a:rPr lang="en-US" sz="2000" dirty="0">
                <a:hlinkClick r:id="rId6"/>
              </a:rPr>
              <a:t>https://</a:t>
            </a:r>
            <a:r>
              <a:rPr lang="en-US" sz="2000" dirty="0" smtClean="0">
                <a:hlinkClick r:id="rId6"/>
              </a:rPr>
              <a:t>www.ukdataservice.ac.uk/manage-data/handbook</a:t>
            </a:r>
            <a:r>
              <a:rPr lang="en-US" sz="2000" dirty="0" smtClean="0"/>
              <a:t> (</a:t>
            </a:r>
            <a:r>
              <a:rPr lang="en-US" sz="2000" dirty="0"/>
              <a:t>accessed </a:t>
            </a:r>
            <a:r>
              <a:rPr lang="en-US" sz="2000" dirty="0" smtClean="0"/>
              <a:t>09/21/2016</a:t>
            </a:r>
            <a:r>
              <a:rPr lang="en-US" sz="2000" dirty="0"/>
              <a:t>)</a:t>
            </a:r>
            <a:endParaRPr lang="en-US" sz="2000" dirty="0" smtClean="0"/>
          </a:p>
          <a:p>
            <a:pPr marL="109728" indent="0">
              <a:buNone/>
              <a:defRPr/>
            </a:pPr>
            <a:endParaRPr lang="en-US" sz="1800" dirty="0" smtClean="0"/>
          </a:p>
          <a:p>
            <a:pPr marL="109728" indent="0">
              <a:buNone/>
              <a:defRPr/>
            </a:pPr>
            <a:r>
              <a:rPr lang="en-US" sz="2000" dirty="0" smtClean="0"/>
              <a:t>For more information about physical security, encryption, and data disposal, visit</a:t>
            </a:r>
            <a:r>
              <a:rPr lang="en-US" sz="2000" dirty="0"/>
              <a:t>:  </a:t>
            </a:r>
            <a:r>
              <a:rPr lang="en-US" sz="2000" dirty="0" smtClean="0">
                <a:hlinkClick r:id="rId5"/>
              </a:rPr>
              <a:t>http</a:t>
            </a:r>
            <a:r>
              <a:rPr lang="en-US" sz="2000" dirty="0">
                <a:hlinkClick r:id="rId5"/>
              </a:rPr>
              <a:t>://</a:t>
            </a:r>
            <a:r>
              <a:rPr lang="en-US" sz="2000" dirty="0" smtClean="0">
                <a:hlinkClick r:id="rId5"/>
              </a:rPr>
              <a:t>www.data-archive.ac.uk/media/2894/managingsharing.pdf</a:t>
            </a:r>
            <a:endParaRPr lang="en-US" sz="2000" dirty="0" smtClean="0"/>
          </a:p>
          <a:p>
            <a:pPr marL="109728" indent="0">
              <a:buNone/>
              <a:defRPr/>
            </a:pPr>
            <a:endParaRPr lang="en-US" sz="2000" dirty="0" smtClean="0"/>
          </a:p>
          <a:p>
            <a:pPr marL="109728" indent="0">
              <a:buNone/>
              <a:defRPr/>
            </a:pPr>
            <a:endParaRPr lang="en-US" sz="2000" dirty="0" smtClean="0"/>
          </a:p>
          <a:p>
            <a:pPr>
              <a:buClr>
                <a:srgbClr val="177F8A"/>
              </a:buClr>
              <a:buSzPct val="100000"/>
            </a:pPr>
            <a:endParaRPr lang="en-US" sz="2000" dirty="0" smtClean="0">
              <a:ea typeface="ＭＳ Ｐゴシック" pitchFamily="34" charset="-128"/>
            </a:endParaRPr>
          </a:p>
          <a:p>
            <a:pPr>
              <a:buFont typeface="Arial" pitchFamily="34" charset="0"/>
              <a:buChar char="•"/>
            </a:pPr>
            <a:endParaRPr lang="en-US" sz="20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References</a:t>
            </a:r>
          </a:p>
        </p:txBody>
      </p:sp>
    </p:spTree>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1"/>
          </p:nvPr>
        </p:nvSpPr>
        <p:spPr>
          <a:xfrm>
            <a:off x="457200" y="321734"/>
            <a:ext cx="8229600" cy="5685558"/>
          </a:xfrm>
        </p:spPr>
        <p:txBody>
          <a:bodyPr/>
          <a:lstStyle/>
          <a:p>
            <a:pPr marL="109728" indent="0">
              <a:buNone/>
            </a:pPr>
            <a:r>
              <a:rPr lang="en-US" dirty="0" smtClean="0"/>
              <a:t>The full slide deck may be downloaded from:</a:t>
            </a:r>
          </a:p>
          <a:p>
            <a:pPr marL="109728" indent="0">
              <a:buNone/>
            </a:pPr>
            <a:r>
              <a:rPr lang="en-US" dirty="0"/>
              <a:t>http://</a:t>
            </a:r>
            <a:r>
              <a:rPr lang="en-US" dirty="0" err="1"/>
              <a:t>www.dataone.org</a:t>
            </a:r>
            <a:r>
              <a:rPr lang="en-US" dirty="0"/>
              <a:t>/education-</a:t>
            </a:r>
            <a:r>
              <a:rPr lang="en-US" dirty="0" smtClean="0"/>
              <a:t>modules</a:t>
            </a:r>
          </a:p>
          <a:p>
            <a:pPr marL="109728" indent="0">
              <a:buNone/>
            </a:pPr>
            <a:endParaRPr lang="en-US" dirty="0"/>
          </a:p>
          <a:p>
            <a:pPr marL="109728" indent="0">
              <a:buNone/>
            </a:pPr>
            <a:r>
              <a:rPr lang="en-US" dirty="0" smtClean="0"/>
              <a:t>Suggested citation:</a:t>
            </a:r>
          </a:p>
          <a:p>
            <a:pPr marL="109728" indent="0">
              <a:buNone/>
            </a:pPr>
            <a:r>
              <a:rPr lang="en-US" dirty="0" err="1" smtClean="0"/>
              <a:t>DataONE</a:t>
            </a:r>
            <a:r>
              <a:rPr lang="en-US" dirty="0" smtClean="0"/>
              <a:t> Education Module:</a:t>
            </a:r>
            <a:r>
              <a:rPr lang="en-US" dirty="0"/>
              <a:t> </a:t>
            </a:r>
            <a:r>
              <a:rPr lang="en-US" dirty="0" smtClean="0"/>
              <a:t>Data Protection. </a:t>
            </a:r>
            <a:r>
              <a:rPr lang="en-US" dirty="0" err="1"/>
              <a:t>DataONE</a:t>
            </a:r>
            <a:r>
              <a:rPr lang="en-US" dirty="0"/>
              <a:t>. </a:t>
            </a:r>
            <a:r>
              <a:rPr lang="en-US"/>
              <a:t>Retrieved </a:t>
            </a:r>
            <a:r>
              <a:rPr lang="en-US" smtClean="0"/>
              <a:t>Sept 21, 2016. </a:t>
            </a:r>
            <a:r>
              <a:rPr lang="en-US" dirty="0" smtClean="0"/>
              <a:t>From http</a:t>
            </a:r>
            <a:r>
              <a:rPr lang="en-US" dirty="0"/>
              <a:t>://</a:t>
            </a:r>
            <a:r>
              <a:rPr lang="en-US" dirty="0" err="1" smtClean="0"/>
              <a:t>www.dataone.org</a:t>
            </a:r>
            <a:r>
              <a:rPr lang="en-US" dirty="0" smtClean="0"/>
              <a:t>/sites/all/documents/L06_DataProtection.pptx </a:t>
            </a:r>
            <a:endParaRPr lang="en-US" dirty="0"/>
          </a:p>
          <a:p>
            <a:pPr marL="109728" indent="0">
              <a:buNone/>
            </a:pPr>
            <a:endParaRPr lang="en-US" dirty="0" smtClean="0"/>
          </a:p>
          <a:p>
            <a:pPr marL="109728" indent="0">
              <a:buNone/>
            </a:pPr>
            <a:r>
              <a:rPr lang="en-US" dirty="0" smtClean="0"/>
              <a:t>Copyright license information:</a:t>
            </a:r>
          </a:p>
          <a:p>
            <a:pPr marL="1651000" indent="0">
              <a:buNone/>
            </a:pPr>
            <a:r>
              <a:rPr lang="en-US" dirty="0" smtClean="0"/>
              <a:t>No rights reserved; you may enhance and reuse for your own purposes.  We do ask that you provide appropriate citation and attribution to </a:t>
            </a:r>
            <a:r>
              <a:rPr lang="en-US" dirty="0" err="1" smtClean="0"/>
              <a:t>DataONE</a:t>
            </a:r>
            <a:r>
              <a:rPr lang="en-US" dirty="0" smtClean="0"/>
              <a:t>.</a:t>
            </a:r>
          </a:p>
          <a:p>
            <a:pPr marL="109728" indent="0">
              <a:buNone/>
            </a:pPr>
            <a:endParaRPr lang="en-US" dirty="0" smtClean="0"/>
          </a:p>
          <a:p>
            <a:pPr marL="109728" indent="0">
              <a:buNone/>
            </a:pPr>
            <a:endParaRPr lang="en-US" dirty="0"/>
          </a:p>
        </p:txBody>
      </p:sp>
      <p:pic>
        <p:nvPicPr>
          <p:cNvPr id="14" name="Picture 13"/>
          <p:cNvPicPr/>
          <p:nvPr/>
        </p:nvPicPr>
        <p:blipFill rotWithShape="1">
          <a:blip r:embed="rId2">
            <a:extLst>
              <a:ext uri="{28A0092B-C50C-407E-A947-70E740481C1C}">
                <a14:useLocalDpi xmlns:a14="http://schemas.microsoft.com/office/drawing/2010/main" val="0"/>
              </a:ext>
            </a:extLst>
          </a:blip>
          <a:srcRect r="2894"/>
          <a:stretch/>
        </p:blipFill>
        <p:spPr bwMode="auto">
          <a:xfrm>
            <a:off x="660400" y="4521200"/>
            <a:ext cx="1320800" cy="457200"/>
          </a:xfrm>
          <a:prstGeom prst="rect">
            <a:avLst/>
          </a:prstGeom>
          <a:noFill/>
          <a:ln>
            <a:noFill/>
          </a:ln>
          <a:extLst>
            <a:ext uri="{53640926-AAD7-44d8-BBD7-CCE9431645EC}">
              <a14:shadowObscured xmlns="" xmlns:a14="http://schemas.microsoft.com/office/drawing/2010/main"/>
            </a:ext>
          </a:extLst>
        </p:spPr>
      </p:pic>
    </p:spTree>
    <p:extLst>
      <p:ext uri="{BB962C8B-B14F-4D97-AF65-F5344CB8AC3E}">
        <p14:creationId xmlns:p14="http://schemas.microsoft.com/office/powerpoint/2010/main" val="3739320761"/>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chemeClr val="accent1">
                  <a:lumMod val="75000"/>
                </a:schemeClr>
              </a:buClr>
              <a:buSzPct val="100000"/>
            </a:pPr>
            <a:r>
              <a:rPr lang="en-US" dirty="0" smtClean="0">
                <a:ea typeface="ＭＳ Ｐゴシック" pitchFamily="34" charset="-128"/>
              </a:rPr>
              <a:t>After completing this lesson, the participant will be able to: </a:t>
            </a:r>
          </a:p>
          <a:p>
            <a:pPr lvl="1">
              <a:buClr>
                <a:schemeClr val="accent1">
                  <a:lumMod val="75000"/>
                </a:schemeClr>
              </a:buClr>
              <a:buSzPct val="90000"/>
              <a:buFont typeface="Courier New" pitchFamily="49" charset="0"/>
              <a:buChar char="o"/>
            </a:pPr>
            <a:r>
              <a:rPr lang="en-US" dirty="0" smtClean="0">
                <a:ea typeface="ＭＳ Ｐゴシック" pitchFamily="34" charset="-128"/>
              </a:rPr>
              <a:t>Define the differences between backups and archiving data</a:t>
            </a:r>
          </a:p>
          <a:p>
            <a:pPr lvl="1">
              <a:buClr>
                <a:schemeClr val="accent1">
                  <a:lumMod val="75000"/>
                </a:schemeClr>
              </a:buClr>
              <a:buSzPct val="90000"/>
              <a:buFont typeface="Courier New" pitchFamily="49" charset="0"/>
              <a:buChar char="o"/>
            </a:pPr>
            <a:r>
              <a:rPr lang="en-US" dirty="0" smtClean="0">
                <a:ea typeface="ＭＳ Ｐゴシック" pitchFamily="34" charset="-128"/>
              </a:rPr>
              <a:t>Identify significant issues related to data backups</a:t>
            </a:r>
          </a:p>
          <a:p>
            <a:pPr lvl="1">
              <a:buClr>
                <a:schemeClr val="accent1">
                  <a:lumMod val="75000"/>
                </a:schemeClr>
              </a:buClr>
              <a:buSzPct val="90000"/>
              <a:buFont typeface="Courier New" pitchFamily="49" charset="0"/>
              <a:buChar char="o"/>
            </a:pPr>
            <a:r>
              <a:rPr lang="en-US" dirty="0">
                <a:ea typeface="ＭＳ Ｐゴシック" pitchFamily="34" charset="-128"/>
              </a:rPr>
              <a:t>Identify </a:t>
            </a:r>
            <a:r>
              <a:rPr lang="en-US" dirty="0" smtClean="0">
                <a:ea typeface="ＭＳ Ｐゴシック" pitchFamily="34" charset="-128"/>
              </a:rPr>
              <a:t>why </a:t>
            </a:r>
            <a:r>
              <a:rPr lang="en-US" dirty="0">
                <a:ea typeface="ＭＳ Ｐゴシック" pitchFamily="34" charset="-128"/>
              </a:rPr>
              <a:t>backup plans are important </a:t>
            </a:r>
            <a:r>
              <a:rPr lang="en-US" dirty="0" smtClean="0">
                <a:ea typeface="ＭＳ Ｐゴシック" pitchFamily="34" charset="-128"/>
              </a:rPr>
              <a:t>and how they can fit into larger backup procedures</a:t>
            </a:r>
          </a:p>
          <a:p>
            <a:pPr lvl="1">
              <a:buClr>
                <a:schemeClr val="accent1">
                  <a:lumMod val="75000"/>
                </a:schemeClr>
              </a:buClr>
              <a:buSzPct val="90000"/>
              <a:buFont typeface="Courier New" pitchFamily="49" charset="0"/>
              <a:buChar char="o"/>
            </a:pPr>
            <a:r>
              <a:rPr lang="en-US" dirty="0">
                <a:ea typeface="ＭＳ Ｐゴシック" pitchFamily="34" charset="-128"/>
              </a:rPr>
              <a:t>D</a:t>
            </a:r>
            <a:r>
              <a:rPr lang="en-US" dirty="0" smtClean="0">
                <a:ea typeface="ＭＳ Ｐゴシック" pitchFamily="34" charset="-128"/>
              </a:rPr>
              <a:t>iscuss what data preservation covers</a:t>
            </a:r>
          </a:p>
          <a:p>
            <a:pPr lvl="1">
              <a:buClr>
                <a:schemeClr val="accent1">
                  <a:lumMod val="75000"/>
                </a:schemeClr>
              </a:buClr>
              <a:buSzPct val="90000"/>
              <a:buFont typeface="Courier New" pitchFamily="49" charset="0"/>
              <a:buChar char="o"/>
            </a:pPr>
            <a:r>
              <a:rPr lang="en-US" dirty="0" smtClean="0">
                <a:ea typeface="ＭＳ Ｐゴシック" pitchFamily="34" charset="-128"/>
              </a:rPr>
              <a:t>List several recommended practices</a:t>
            </a: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Learning Objectives</a:t>
            </a:r>
          </a:p>
        </p:txBody>
      </p:sp>
      <p:pic>
        <p:nvPicPr>
          <p:cNvPr id="4" name="Picture 3" descr="computer_users.jpg"/>
          <p:cNvPicPr>
            <a:picLocks noChangeAspect="1"/>
          </p:cNvPicPr>
          <p:nvPr/>
        </p:nvPicPr>
        <p:blipFill>
          <a:blip r:embed="rId3"/>
          <a:srcRect/>
          <a:stretch>
            <a:fillRect/>
          </a:stretch>
        </p:blipFill>
        <p:spPr bwMode="auto">
          <a:xfrm>
            <a:off x="5067300" y="3549650"/>
            <a:ext cx="3140075" cy="1987550"/>
          </a:xfrm>
          <a:prstGeom prst="rect">
            <a:avLst/>
          </a:prstGeom>
          <a:noFill/>
          <a:ln w="9525">
            <a:noFill/>
            <a:miter lim="800000"/>
            <a:headEnd/>
            <a:tailEnd/>
          </a:ln>
        </p:spPr>
      </p:pic>
      <p:sp>
        <p:nvSpPr>
          <p:cNvPr id="5" name="TextBox 4"/>
          <p:cNvSpPr txBox="1"/>
          <p:nvPr/>
        </p:nvSpPr>
        <p:spPr>
          <a:xfrm rot="16200000">
            <a:off x="7036533" y="4317206"/>
            <a:ext cx="2628900" cy="230187"/>
          </a:xfrm>
          <a:prstGeom prst="rect">
            <a:avLst/>
          </a:prstGeom>
          <a:noFill/>
        </p:spPr>
        <p:txBody>
          <a:bodyPr>
            <a:spAutoFit/>
          </a:bodyPr>
          <a:lstStyle/>
          <a:p>
            <a:pPr>
              <a:defRPr/>
            </a:pPr>
            <a:r>
              <a:rPr lang="en-US" sz="900" dirty="0">
                <a:solidFill>
                  <a:schemeClr val="bg1">
                    <a:lumMod val="75000"/>
                  </a:schemeClr>
                </a:solidFill>
              </a:rPr>
              <a:t>CC Image courtesy of </a:t>
            </a:r>
            <a:r>
              <a:rPr lang="en-US" sz="900" dirty="0" err="1">
                <a:solidFill>
                  <a:schemeClr val="bg1">
                    <a:lumMod val="75000"/>
                  </a:schemeClr>
                </a:solidFill>
              </a:rPr>
              <a:t>paul.klintworth</a:t>
            </a:r>
            <a:r>
              <a:rPr lang="en-US" sz="900" dirty="0">
                <a:solidFill>
                  <a:schemeClr val="bg1">
                    <a:lumMod val="75000"/>
                  </a:schemeClr>
                </a:solidFill>
              </a:rPr>
              <a:t> on </a:t>
            </a:r>
            <a:r>
              <a:rPr lang="en-US" sz="900" dirty="0" err="1">
                <a:solidFill>
                  <a:schemeClr val="bg1">
                    <a:lumMod val="75000"/>
                  </a:schemeClr>
                </a:solidFill>
              </a:rPr>
              <a:t>Flickr</a:t>
            </a:r>
            <a:endParaRPr lang="en-US" sz="900" dirty="0">
              <a:solidFill>
                <a:schemeClr val="bg1">
                  <a:lumMod val="75000"/>
                </a:schemeClr>
              </a:solidFill>
            </a:endParaRP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The Data Life Cycle</a:t>
            </a:r>
          </a:p>
        </p:txBody>
      </p:sp>
      <p:graphicFrame>
        <p:nvGraphicFramePr>
          <p:cNvPr id="4" name="Content Placeholder 8"/>
          <p:cNvGraphicFramePr>
            <a:graphicFrameLocks noChangeAspect="1"/>
          </p:cNvGraphicFramePr>
          <p:nvPr>
            <p:extLst>
              <p:ext uri="{D42A27DB-BD31-4B8C-83A1-F6EECF244321}">
                <p14:modId xmlns:p14="http://schemas.microsoft.com/office/powerpoint/2010/main" val="1287773038"/>
              </p:ext>
            </p:extLst>
          </p:nvPr>
        </p:nvGraphicFramePr>
        <p:xfrm>
          <a:off x="1018795" y="1227132"/>
          <a:ext cx="6877923" cy="51410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Notched Right Arrow 5"/>
          <p:cNvSpPr/>
          <p:nvPr/>
        </p:nvSpPr>
        <p:spPr>
          <a:xfrm>
            <a:off x="4765004" y="3400836"/>
            <a:ext cx="988983" cy="817563"/>
          </a:xfrm>
          <a:prstGeom prst="notchedRightArrow">
            <a:avLst/>
          </a:prstGeom>
          <a:solidFill>
            <a:schemeClr val="accent1"/>
          </a:solidFill>
          <a:ln w="31750">
            <a:solidFill>
              <a:srgbClr val="177F8A"/>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accent1"/>
              </a:solidFill>
            </a:endParaRPr>
          </a:p>
        </p:txBody>
      </p:sp>
      <p:sp>
        <p:nvSpPr>
          <p:cNvPr id="7" name="Notched Right Arrow 6"/>
          <p:cNvSpPr/>
          <p:nvPr/>
        </p:nvSpPr>
        <p:spPr>
          <a:xfrm rot="5400000">
            <a:off x="3928421" y="4370799"/>
            <a:ext cx="988983" cy="817563"/>
          </a:xfrm>
          <a:prstGeom prst="notchedRightArrow">
            <a:avLst/>
          </a:prstGeom>
          <a:solidFill>
            <a:schemeClr val="accent1"/>
          </a:solidFill>
          <a:ln w="31750">
            <a:solidFill>
              <a:srgbClr val="177F8A"/>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accent1"/>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379475"/>
            <a:ext cx="7993117" cy="4737551"/>
          </a:xfrm>
        </p:spPr>
        <p:txBody>
          <a:bodyPr>
            <a:noAutofit/>
          </a:bodyPr>
          <a:lstStyle/>
          <a:p>
            <a:pPr>
              <a:buClr>
                <a:schemeClr val="accent1">
                  <a:lumMod val="75000"/>
                </a:schemeClr>
              </a:buClr>
              <a:buSzPct val="100000"/>
            </a:pPr>
            <a:r>
              <a:rPr lang="en-US" b="1" dirty="0" smtClean="0"/>
              <a:t>Data Protection</a:t>
            </a:r>
          </a:p>
          <a:p>
            <a:pPr lvl="1">
              <a:buClr>
                <a:schemeClr val="accent1">
                  <a:lumMod val="75000"/>
                </a:schemeClr>
              </a:buClr>
              <a:buSzPct val="90000"/>
              <a:buFont typeface="Courier New" pitchFamily="49" charset="0"/>
              <a:buChar char="o"/>
            </a:pPr>
            <a:r>
              <a:rPr lang="en-US" dirty="0" smtClean="0"/>
              <a:t>Includes topics such as backups,  archives, and preservation; also includes physical security, encryption, and others not addressed here</a:t>
            </a:r>
          </a:p>
          <a:p>
            <a:pPr lvl="2">
              <a:buClr>
                <a:schemeClr val="accent1">
                  <a:lumMod val="75000"/>
                </a:schemeClr>
              </a:buClr>
              <a:buSzPct val="100000"/>
            </a:pPr>
            <a:r>
              <a:rPr lang="en-US" dirty="0" smtClean="0"/>
              <a:t>More information about these topics can be found in the  “References” section</a:t>
            </a:r>
          </a:p>
          <a:p>
            <a:pPr>
              <a:buClr>
                <a:schemeClr val="accent1">
                  <a:lumMod val="75000"/>
                </a:schemeClr>
              </a:buClr>
              <a:buSzPct val="100000"/>
            </a:pPr>
            <a:r>
              <a:rPr lang="en-US" dirty="0" smtClean="0"/>
              <a:t>Terms “</a:t>
            </a:r>
            <a:r>
              <a:rPr lang="en-US" b="1" dirty="0" smtClean="0"/>
              <a:t>backups</a:t>
            </a:r>
            <a:r>
              <a:rPr lang="en-US" dirty="0" smtClean="0"/>
              <a:t>” and “</a:t>
            </a:r>
            <a:r>
              <a:rPr lang="en-US" b="1" dirty="0" smtClean="0"/>
              <a:t>archives</a:t>
            </a:r>
            <a:r>
              <a:rPr lang="en-US" dirty="0" smtClean="0"/>
              <a:t>” are often used interchangeably, but do have different meanings</a:t>
            </a:r>
          </a:p>
          <a:p>
            <a:pPr lvl="1">
              <a:buClr>
                <a:schemeClr val="accent1">
                  <a:lumMod val="75000"/>
                </a:schemeClr>
              </a:buClr>
              <a:buSzPct val="90000"/>
              <a:buFont typeface="Courier New" pitchFamily="49" charset="0"/>
              <a:buChar char="o"/>
            </a:pPr>
            <a:r>
              <a:rPr lang="en-US" dirty="0" smtClean="0"/>
              <a:t>Backups: a copy (or copies) of the original file is made before the original is overwritten</a:t>
            </a:r>
          </a:p>
          <a:p>
            <a:pPr lvl="1">
              <a:buClr>
                <a:schemeClr val="accent1">
                  <a:lumMod val="75000"/>
                </a:schemeClr>
              </a:buClr>
              <a:buSzPct val="90000"/>
              <a:buFont typeface="Courier New" pitchFamily="49" charset="0"/>
              <a:buChar char="o"/>
            </a:pPr>
            <a:r>
              <a:rPr lang="en-US" dirty="0" smtClean="0"/>
              <a:t>Archives: preservation of the file</a:t>
            </a:r>
          </a:p>
          <a:p>
            <a:pPr>
              <a:buClr>
                <a:schemeClr val="accent1">
                  <a:lumMod val="75000"/>
                </a:schemeClr>
              </a:buClr>
              <a:buSzPct val="100000"/>
            </a:pPr>
            <a:r>
              <a:rPr lang="en-US" b="1" dirty="0"/>
              <a:t>Data </a:t>
            </a:r>
            <a:r>
              <a:rPr lang="en-US" b="1" dirty="0" smtClean="0"/>
              <a:t>Preservation</a:t>
            </a:r>
            <a:endParaRPr lang="en-US" b="1" dirty="0"/>
          </a:p>
          <a:p>
            <a:pPr lvl="1">
              <a:buClr>
                <a:schemeClr val="accent1">
                  <a:lumMod val="75000"/>
                </a:schemeClr>
              </a:buClr>
              <a:buSzPct val="90000"/>
              <a:buFont typeface="Courier New" pitchFamily="49" charset="0"/>
              <a:buChar char="o"/>
            </a:pPr>
            <a:r>
              <a:rPr lang="en-US" dirty="0" smtClean="0"/>
              <a:t>Includes archiving </a:t>
            </a:r>
            <a:r>
              <a:rPr lang="en-US" dirty="0"/>
              <a:t>in addition to processes such as data rescue, data reformatting, data conversion, metadata</a:t>
            </a:r>
          </a:p>
          <a:p>
            <a:pPr lvl="1">
              <a:buFont typeface="Courier New" pitchFamily="49" charset="0"/>
              <a:buChar char="o"/>
            </a:pPr>
            <a:endParaRPr lang="en-US" dirty="0" smtClean="0"/>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fontScale="90000"/>
          </a:bodyPr>
          <a:lstStyle/>
          <a:p>
            <a:r>
              <a:rPr lang="en-US" dirty="0" smtClean="0">
                <a:ea typeface="ＭＳ Ｐゴシック" pitchFamily="34" charset="-128"/>
              </a:rPr>
              <a:t>Data Protection, Backups, Archiving, Preservation:</a:t>
            </a:r>
            <a:r>
              <a:rPr lang="en-US" dirty="0">
                <a:ea typeface="ＭＳ Ｐゴシック" pitchFamily="34" charset="-128"/>
              </a:rPr>
              <a:t/>
            </a:r>
            <a:br>
              <a:rPr lang="en-US" dirty="0">
                <a:ea typeface="ＭＳ Ｐゴシック" pitchFamily="34" charset="-128"/>
              </a:rPr>
            </a:br>
            <a:r>
              <a:rPr lang="en-US" dirty="0" smtClean="0">
                <a:ea typeface="ＭＳ Ｐゴシック" pitchFamily="34" charset="-128"/>
              </a:rPr>
              <a:t>Differences at a Glance</a:t>
            </a: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chemeClr val="accent1">
                  <a:lumMod val="75000"/>
                </a:schemeClr>
              </a:buClr>
              <a:buSzPct val="100000"/>
            </a:pPr>
            <a:r>
              <a:rPr lang="en-US" dirty="0" smtClean="0"/>
              <a:t>Backups</a:t>
            </a:r>
          </a:p>
          <a:p>
            <a:pPr lvl="1">
              <a:buClr>
                <a:schemeClr val="accent1">
                  <a:lumMod val="75000"/>
                </a:schemeClr>
              </a:buClr>
              <a:buSzPct val="90000"/>
              <a:buFont typeface="Courier New" pitchFamily="49" charset="0"/>
              <a:buChar char="o"/>
            </a:pPr>
            <a:r>
              <a:rPr lang="en-US" dirty="0" smtClean="0"/>
              <a:t>Used to take periodic snapshots of data in case the current version is destroyed or lost</a:t>
            </a:r>
          </a:p>
          <a:p>
            <a:pPr lvl="1">
              <a:buClr>
                <a:schemeClr val="accent1">
                  <a:lumMod val="75000"/>
                </a:schemeClr>
              </a:buClr>
              <a:buSzPct val="90000"/>
              <a:buFont typeface="Courier New" pitchFamily="49" charset="0"/>
              <a:buChar char="o"/>
            </a:pPr>
            <a:r>
              <a:rPr lang="en-US" dirty="0" smtClean="0"/>
              <a:t>Backups are copies of files stored for short or near-long-term</a:t>
            </a:r>
          </a:p>
          <a:p>
            <a:pPr lvl="1">
              <a:buClr>
                <a:schemeClr val="accent1">
                  <a:lumMod val="75000"/>
                </a:schemeClr>
              </a:buClr>
              <a:buSzPct val="90000"/>
              <a:buFont typeface="Courier New" pitchFamily="49" charset="0"/>
              <a:buChar char="o"/>
            </a:pPr>
            <a:r>
              <a:rPr lang="en-US" dirty="0" smtClean="0"/>
              <a:t>Often performed on a somewhat frequent schedule</a:t>
            </a:r>
          </a:p>
          <a:p>
            <a:pPr>
              <a:buClr>
                <a:schemeClr val="accent1">
                  <a:lumMod val="75000"/>
                </a:schemeClr>
              </a:buClr>
              <a:buSzPct val="100000"/>
            </a:pPr>
            <a:r>
              <a:rPr lang="en-US" dirty="0" smtClean="0"/>
              <a:t>Archiving</a:t>
            </a:r>
          </a:p>
          <a:p>
            <a:pPr lvl="1">
              <a:buClr>
                <a:schemeClr val="accent1">
                  <a:lumMod val="75000"/>
                </a:schemeClr>
              </a:buClr>
              <a:buSzPct val="90000"/>
              <a:buFont typeface="Courier New" pitchFamily="49" charset="0"/>
              <a:buChar char="o"/>
            </a:pPr>
            <a:r>
              <a:rPr lang="en-US" dirty="0" smtClean="0"/>
              <a:t>Used to preserve data for historical reference or potentially during disasters</a:t>
            </a:r>
          </a:p>
          <a:p>
            <a:pPr lvl="1">
              <a:buClr>
                <a:schemeClr val="accent1">
                  <a:lumMod val="75000"/>
                </a:schemeClr>
              </a:buClr>
              <a:buSzPct val="90000"/>
              <a:buFont typeface="Courier New" pitchFamily="49" charset="0"/>
              <a:buChar char="o"/>
            </a:pPr>
            <a:r>
              <a:rPr lang="en-US" dirty="0" smtClean="0"/>
              <a:t>Archives are usually the final version, stored for long-term, and generally not copied over</a:t>
            </a:r>
          </a:p>
          <a:p>
            <a:pPr lvl="1">
              <a:buClr>
                <a:schemeClr val="accent1">
                  <a:lumMod val="75000"/>
                </a:schemeClr>
              </a:buClr>
              <a:buSzPct val="90000"/>
              <a:buFont typeface="Courier New" pitchFamily="49" charset="0"/>
              <a:buChar char="o"/>
            </a:pPr>
            <a:r>
              <a:rPr lang="en-US" dirty="0" smtClean="0"/>
              <a:t>Often performed at the end of a project or during major milestones</a:t>
            </a:r>
          </a:p>
          <a:p>
            <a:pPr>
              <a:buClr>
                <a:srgbClr val="177F8A"/>
              </a:buClr>
              <a:buSzPct val="100000"/>
              <a:buNone/>
            </a:pPr>
            <a:endParaRPr lang="en-US" sz="1400" dirty="0" smtClean="0">
              <a:ea typeface="ＭＳ Ｐゴシック" pitchFamily="34" charset="-128"/>
            </a:endParaRPr>
          </a:p>
          <a:p>
            <a:pPr>
              <a:buClr>
                <a:srgbClr val="177F8A"/>
              </a:buClr>
              <a:buSzPct val="100000"/>
              <a:buNone/>
            </a:pPr>
            <a:r>
              <a:rPr lang="en-US" sz="2400" dirty="0" smtClean="0">
                <a:ea typeface="ＭＳ Ｐゴシック" pitchFamily="34" charset="-128"/>
              </a:rPr>
              <a:t>It is a good idea to have multiple copies of your backups and archives, in multiple places, in case one copy fails.</a:t>
            </a: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A Closer Look: Backups vs. Archiving</a:t>
            </a:r>
          </a:p>
        </p:txBody>
      </p:sp>
    </p:spTree>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pPr>
              <a:buClr>
                <a:schemeClr val="accent1">
                  <a:lumMod val="75000"/>
                </a:schemeClr>
              </a:buClr>
              <a:buSzPct val="100000"/>
            </a:pPr>
            <a:r>
              <a:rPr lang="en-US" dirty="0" smtClean="0"/>
              <a:t>Limit or negate loss of data, some of which may not be reproducible </a:t>
            </a:r>
          </a:p>
          <a:p>
            <a:pPr>
              <a:buClr>
                <a:schemeClr val="accent1">
                  <a:lumMod val="75000"/>
                </a:schemeClr>
              </a:buClr>
              <a:buSzPct val="100000"/>
            </a:pPr>
            <a:r>
              <a:rPr lang="en-US" dirty="0" smtClean="0"/>
              <a:t>Save time, money, productivity</a:t>
            </a:r>
          </a:p>
          <a:p>
            <a:pPr>
              <a:buClr>
                <a:schemeClr val="accent1">
                  <a:lumMod val="75000"/>
                </a:schemeClr>
              </a:buClr>
              <a:buSzPct val="100000"/>
            </a:pPr>
            <a:r>
              <a:rPr lang="en-US" dirty="0" smtClean="0"/>
              <a:t>Help prepare for disasters</a:t>
            </a:r>
          </a:p>
          <a:p>
            <a:pPr lvl="1">
              <a:buClr>
                <a:schemeClr val="accent1">
                  <a:lumMod val="75000"/>
                </a:schemeClr>
              </a:buClr>
              <a:buSzPct val="90000"/>
              <a:buFont typeface="Courier New" pitchFamily="49" charset="0"/>
              <a:buChar char="o"/>
              <a:defRPr/>
            </a:pPr>
            <a:r>
              <a:rPr lang="en-US" dirty="0" smtClean="0"/>
              <a:t>Accidental deletions</a:t>
            </a:r>
          </a:p>
          <a:p>
            <a:pPr lvl="1">
              <a:buClr>
                <a:schemeClr val="accent1">
                  <a:lumMod val="75000"/>
                </a:schemeClr>
              </a:buClr>
              <a:buSzPct val="90000"/>
              <a:buFont typeface="Courier New" pitchFamily="49" charset="0"/>
              <a:buChar char="o"/>
              <a:defRPr/>
            </a:pPr>
            <a:r>
              <a:rPr lang="en-US" dirty="0" smtClean="0"/>
              <a:t>Fires, natural disasters</a:t>
            </a:r>
          </a:p>
          <a:p>
            <a:pPr lvl="1">
              <a:buClr>
                <a:schemeClr val="accent1">
                  <a:lumMod val="75000"/>
                </a:schemeClr>
              </a:buClr>
              <a:buSzPct val="90000"/>
              <a:buFont typeface="Courier New" pitchFamily="49" charset="0"/>
              <a:buChar char="o"/>
              <a:defRPr/>
            </a:pPr>
            <a:r>
              <a:rPr lang="en-US" dirty="0" smtClean="0"/>
              <a:t>Software bugs, hardware failures</a:t>
            </a:r>
          </a:p>
          <a:p>
            <a:pPr>
              <a:buClr>
                <a:schemeClr val="accent1">
                  <a:lumMod val="75000"/>
                </a:schemeClr>
              </a:buClr>
              <a:buSzPct val="100000"/>
            </a:pPr>
            <a:r>
              <a:rPr lang="en-US" dirty="0" smtClean="0"/>
              <a:t>Reproduce results of past </a:t>
            </a:r>
          </a:p>
          <a:p>
            <a:pPr marL="109728" indent="0">
              <a:buClr>
                <a:schemeClr val="accent1">
                  <a:lumMod val="75000"/>
                </a:schemeClr>
              </a:buClr>
              <a:buSzPct val="100000"/>
              <a:buNone/>
            </a:pPr>
            <a:r>
              <a:rPr lang="en-US" dirty="0"/>
              <a:t> </a:t>
            </a:r>
            <a:r>
              <a:rPr lang="en-US" dirty="0" smtClean="0"/>
              <a:t>   procedures (if they were based </a:t>
            </a:r>
          </a:p>
          <a:p>
            <a:pPr marL="109728" indent="0">
              <a:buClr>
                <a:schemeClr val="accent1">
                  <a:lumMod val="75000"/>
                </a:schemeClr>
              </a:buClr>
              <a:buSzPct val="100000"/>
              <a:buNone/>
            </a:pPr>
            <a:r>
              <a:rPr lang="en-US" dirty="0"/>
              <a:t> </a:t>
            </a:r>
            <a:r>
              <a:rPr lang="en-US" dirty="0" smtClean="0"/>
              <a:t>   on older files)</a:t>
            </a:r>
          </a:p>
          <a:p>
            <a:pPr>
              <a:buClr>
                <a:schemeClr val="accent1">
                  <a:lumMod val="75000"/>
                </a:schemeClr>
              </a:buClr>
              <a:buSzPct val="100000"/>
            </a:pPr>
            <a:r>
              <a:rPr lang="en-US" dirty="0" smtClean="0"/>
              <a:t>Respond to data requests</a:t>
            </a:r>
          </a:p>
          <a:p>
            <a:pPr>
              <a:buClr>
                <a:schemeClr val="accent1">
                  <a:lumMod val="75000"/>
                </a:schemeClr>
              </a:buClr>
              <a:buSzPct val="100000"/>
            </a:pPr>
            <a:r>
              <a:rPr lang="en-US" dirty="0" smtClean="0"/>
              <a:t>Limit liability</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Why Perform Backups?</a:t>
            </a:r>
          </a:p>
        </p:txBody>
      </p:sp>
      <p:pic>
        <p:nvPicPr>
          <p:cNvPr id="4" name="Picture 2" descr="C:\Users\emcee\Desktop\5813845826_57d947de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0" y="2538412"/>
            <a:ext cx="3270250" cy="2452688"/>
          </a:xfrm>
          <a:prstGeom prst="rect">
            <a:avLst/>
          </a:prstGeom>
          <a:noFill/>
          <a:extLst>
            <a:ext uri="{909E8E84-426E-40dd-AFC4-6F175D3DCCD1}">
              <a14:hiddenFill xmlns="" xmlns:a14="http://schemas.microsoft.com/office/drawing/2010/main">
                <a:solidFill>
                  <a:srgbClr val="FFFFFF"/>
                </a:solidFill>
              </a14:hiddenFill>
            </a:ext>
          </a:extLst>
        </p:spPr>
      </p:pic>
      <p:sp>
        <p:nvSpPr>
          <p:cNvPr id="5" name="TextBox 4"/>
          <p:cNvSpPr txBox="1"/>
          <p:nvPr/>
        </p:nvSpPr>
        <p:spPr>
          <a:xfrm rot="5400000" flipV="1">
            <a:off x="7460274" y="3539008"/>
            <a:ext cx="2628901" cy="230832"/>
          </a:xfrm>
          <a:prstGeom prst="rect">
            <a:avLst/>
          </a:prstGeom>
          <a:noFill/>
        </p:spPr>
        <p:txBody>
          <a:bodyPr wrap="square">
            <a:spAutoFit/>
          </a:bodyPr>
          <a:lstStyle/>
          <a:p>
            <a:pPr>
              <a:defRPr/>
            </a:pPr>
            <a:r>
              <a:rPr lang="en-US" sz="900" dirty="0">
                <a:solidFill>
                  <a:schemeClr val="bg1">
                    <a:lumMod val="75000"/>
                  </a:schemeClr>
                </a:solidFill>
              </a:rPr>
              <a:t>CC Image courtesy of </a:t>
            </a:r>
            <a:r>
              <a:rPr lang="en-US" sz="900" dirty="0" smtClean="0">
                <a:solidFill>
                  <a:schemeClr val="bg1">
                    <a:lumMod val="75000"/>
                  </a:schemeClr>
                </a:solidFill>
              </a:rPr>
              <a:t>Brian J </a:t>
            </a:r>
            <a:r>
              <a:rPr lang="en-US" sz="900" dirty="0" err="1" smtClean="0">
                <a:solidFill>
                  <a:schemeClr val="bg1">
                    <a:lumMod val="75000"/>
                  </a:schemeClr>
                </a:solidFill>
              </a:rPr>
              <a:t>Matis</a:t>
            </a:r>
            <a:r>
              <a:rPr lang="en-US" sz="900" dirty="0" smtClean="0">
                <a:solidFill>
                  <a:schemeClr val="bg1">
                    <a:lumMod val="75000"/>
                  </a:schemeClr>
                </a:solidFill>
              </a:rPr>
              <a:t> on Flickr</a:t>
            </a:r>
            <a:endParaRPr lang="en-US" sz="900" dirty="0">
              <a:solidFill>
                <a:schemeClr val="bg1">
                  <a:lumMod val="75000"/>
                </a:schemeClr>
              </a:solidFill>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35310" cy="4737551"/>
          </a:xfrm>
        </p:spPr>
        <p:txBody>
          <a:bodyPr>
            <a:noAutofit/>
          </a:bodyPr>
          <a:lstStyle/>
          <a:p>
            <a:pPr marL="365760" lvl="1" indent="-256032">
              <a:spcBef>
                <a:spcPts val="400"/>
              </a:spcBef>
              <a:buClr>
                <a:srgbClr val="177F8A"/>
              </a:buClr>
              <a:buSzPct val="90000"/>
              <a:buFont typeface="Arial" pitchFamily="34" charset="0"/>
              <a:buChar char="•"/>
            </a:pPr>
            <a:r>
              <a:rPr lang="en-US" sz="2400" dirty="0" smtClean="0">
                <a:ea typeface="ＭＳ Ｐゴシック" pitchFamily="34" charset="-128"/>
              </a:rPr>
              <a:t>What are the existing policies that might affect how and when you do data backups</a:t>
            </a:r>
            <a:r>
              <a:rPr lang="en-US" sz="2400" dirty="0">
                <a:ea typeface="ＭＳ Ｐゴシック" pitchFamily="34" charset="-128"/>
              </a:rPr>
              <a:t>? </a:t>
            </a:r>
            <a:endParaRPr lang="en-US" sz="2400" dirty="0" smtClean="0">
              <a:ea typeface="ＭＳ Ｐゴシック" pitchFamily="34" charset="-128"/>
            </a:endParaRPr>
          </a:p>
          <a:p>
            <a:pPr lvl="1">
              <a:buClr>
                <a:schemeClr val="accent1">
                  <a:lumMod val="75000"/>
                </a:schemeClr>
              </a:buClr>
              <a:buSzPct val="90000"/>
              <a:buFont typeface="Courier New" pitchFamily="49" charset="0"/>
              <a:buChar char="o"/>
            </a:pPr>
            <a:r>
              <a:rPr lang="en-US" dirty="0" smtClean="0">
                <a:ea typeface="ＭＳ Ｐゴシック" pitchFamily="34" charset="-128"/>
              </a:rPr>
              <a:t>May be </a:t>
            </a:r>
            <a:r>
              <a:rPr lang="en-US" dirty="0">
                <a:ea typeface="ＭＳ Ｐゴシック" pitchFamily="34" charset="-128"/>
              </a:rPr>
              <a:t>separate project, office, department, funding source, or organizational polices</a:t>
            </a:r>
          </a:p>
          <a:p>
            <a:pPr lvl="2"/>
            <a:r>
              <a:rPr lang="en-US" dirty="0" smtClean="0">
                <a:ea typeface="ＭＳ Ｐゴシック" pitchFamily="34" charset="-128"/>
              </a:rPr>
              <a:t>Policies may </a:t>
            </a:r>
            <a:r>
              <a:rPr lang="en-US" dirty="0">
                <a:ea typeface="ＭＳ Ｐゴシック" pitchFamily="34" charset="-128"/>
              </a:rPr>
              <a:t>differ between groups; which has precedence?</a:t>
            </a:r>
          </a:p>
          <a:p>
            <a:pPr lvl="1">
              <a:buClr>
                <a:schemeClr val="accent1">
                  <a:lumMod val="75000"/>
                </a:schemeClr>
              </a:buClr>
              <a:buSzPct val="90000"/>
              <a:buFont typeface="Courier New" pitchFamily="49" charset="0"/>
              <a:buChar char="o"/>
            </a:pPr>
            <a:r>
              <a:rPr lang="en-US" dirty="0">
                <a:ea typeface="ＭＳ Ｐゴシック" pitchFamily="34" charset="-128"/>
              </a:rPr>
              <a:t>Are backups already part of a larger data management or contingency plan for your group?</a:t>
            </a:r>
          </a:p>
          <a:p>
            <a:pPr marL="365760" lvl="1" indent="-256032">
              <a:spcBef>
                <a:spcPts val="400"/>
              </a:spcBef>
              <a:buClr>
                <a:srgbClr val="177F8A"/>
              </a:buClr>
              <a:buSzPct val="90000"/>
              <a:buFont typeface="Arial" pitchFamily="34" charset="0"/>
              <a:buChar char="•"/>
            </a:pPr>
            <a:r>
              <a:rPr lang="en-US" sz="2400" dirty="0" smtClean="0">
                <a:ea typeface="ＭＳ Ｐゴシック" pitchFamily="34" charset="-128"/>
              </a:rPr>
              <a:t>Who </a:t>
            </a:r>
            <a:r>
              <a:rPr lang="en-US" sz="2400" dirty="0">
                <a:ea typeface="ＭＳ Ｐゴシック" pitchFamily="34" charset="-128"/>
              </a:rPr>
              <a:t>is responsible for performing backups?</a:t>
            </a:r>
          </a:p>
          <a:p>
            <a:pPr lvl="1">
              <a:buClr>
                <a:schemeClr val="accent1">
                  <a:lumMod val="75000"/>
                </a:schemeClr>
              </a:buClr>
              <a:buSzPct val="90000"/>
              <a:buFont typeface="Courier New" pitchFamily="49" charset="0"/>
              <a:buChar char="o"/>
            </a:pPr>
            <a:r>
              <a:rPr lang="en-US" dirty="0" smtClean="0">
                <a:ea typeface="ＭＳ Ｐゴシック" pitchFamily="34" charset="-128"/>
              </a:rPr>
              <a:t>Users</a:t>
            </a:r>
            <a:r>
              <a:rPr lang="en-US" dirty="0">
                <a:ea typeface="ＭＳ Ｐゴシック" pitchFamily="34" charset="-128"/>
              </a:rPr>
              <a:t>?  System administrators?  Both</a:t>
            </a:r>
            <a:r>
              <a:rPr lang="en-US" dirty="0" smtClean="0">
                <a:ea typeface="ＭＳ Ｐゴシック" pitchFamily="34" charset="-128"/>
              </a:rPr>
              <a:t>?</a:t>
            </a:r>
          </a:p>
          <a:p>
            <a:pPr marL="393192" lvl="1" indent="0">
              <a:buNone/>
            </a:pPr>
            <a:endParaRPr lang="en-US" dirty="0">
              <a:ea typeface="ＭＳ Ｐゴシック" pitchFamily="34" charset="-128"/>
            </a:endParaRPr>
          </a:p>
          <a:p>
            <a:pPr>
              <a:buFont typeface="Arial" pitchFamily="34" charset="0"/>
              <a:buChar char="•"/>
            </a:pPr>
            <a:r>
              <a:rPr lang="en-US" sz="2400" dirty="0" smtClean="0">
                <a:ea typeface="ＭＳ Ｐゴシック" pitchFamily="34" charset="-128"/>
              </a:rPr>
              <a:t>Do these various policies fit your needs?</a:t>
            </a: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Backups: Things to Consider</a:t>
            </a:r>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599090" y="1190283"/>
            <a:ext cx="7993117" cy="4737551"/>
          </a:xfrm>
        </p:spPr>
        <p:txBody>
          <a:bodyPr>
            <a:noAutofit/>
          </a:bodyPr>
          <a:lstStyle/>
          <a:p>
            <a:r>
              <a:rPr lang="en-US" dirty="0" smtClean="0"/>
              <a:t>How often should you do backups to capture significant change?</a:t>
            </a:r>
          </a:p>
          <a:p>
            <a:pPr lvl="1">
              <a:buClr>
                <a:schemeClr val="accent1">
                  <a:lumMod val="75000"/>
                </a:schemeClr>
              </a:buClr>
              <a:buSzPct val="90000"/>
              <a:buFont typeface="Courier New" pitchFamily="49" charset="0"/>
              <a:buChar char="o"/>
            </a:pPr>
            <a:r>
              <a:rPr lang="en-US" dirty="0" smtClean="0"/>
              <a:t>Continually? Daily? Weekly? Monthly?</a:t>
            </a:r>
          </a:p>
          <a:p>
            <a:pPr lvl="1">
              <a:buClr>
                <a:schemeClr val="accent1">
                  <a:lumMod val="75000"/>
                </a:schemeClr>
              </a:buClr>
              <a:buSzPct val="90000"/>
              <a:buFont typeface="Courier New" pitchFamily="49" charset="0"/>
              <a:buChar char="o"/>
            </a:pPr>
            <a:r>
              <a:rPr lang="en-US" dirty="0" smtClean="0"/>
              <a:t>Cost vs. benefit</a:t>
            </a:r>
          </a:p>
          <a:p>
            <a:r>
              <a:rPr lang="en-US" dirty="0" smtClean="0"/>
              <a:t>What kind of backups should you perform?</a:t>
            </a:r>
          </a:p>
          <a:p>
            <a:pPr lvl="1">
              <a:buClr>
                <a:schemeClr val="accent1">
                  <a:lumMod val="75000"/>
                </a:schemeClr>
              </a:buClr>
              <a:buSzPct val="90000"/>
              <a:buFont typeface="Courier New" pitchFamily="49" charset="0"/>
              <a:buChar char="o"/>
            </a:pPr>
            <a:r>
              <a:rPr lang="en-US" dirty="0"/>
              <a:t>Partial: backing up only those files that have changed since the last backup</a:t>
            </a:r>
          </a:p>
          <a:p>
            <a:pPr lvl="1">
              <a:buClr>
                <a:schemeClr val="accent1">
                  <a:lumMod val="75000"/>
                </a:schemeClr>
              </a:buClr>
              <a:buSzPct val="90000"/>
              <a:buFont typeface="Courier New" pitchFamily="49" charset="0"/>
              <a:buChar char="o"/>
            </a:pPr>
            <a:r>
              <a:rPr lang="en-US" dirty="0"/>
              <a:t>Full: backing-up all files</a:t>
            </a:r>
          </a:p>
          <a:p>
            <a:pPr lvl="1">
              <a:buClr>
                <a:schemeClr val="accent1">
                  <a:lumMod val="75000"/>
                </a:schemeClr>
              </a:buClr>
              <a:buSzPct val="90000"/>
              <a:buFont typeface="Courier New" pitchFamily="49" charset="0"/>
              <a:buChar char="o"/>
            </a:pPr>
            <a:r>
              <a:rPr lang="en-US" dirty="0"/>
              <a:t>How often and what kind will depend upon what kind of data you have and how </a:t>
            </a:r>
            <a:r>
              <a:rPr lang="en-US" dirty="0" smtClean="0"/>
              <a:t>unique </a:t>
            </a:r>
            <a:r>
              <a:rPr lang="en-US" dirty="0"/>
              <a:t>it is</a:t>
            </a:r>
          </a:p>
          <a:p>
            <a:r>
              <a:rPr lang="en-US" dirty="0" smtClean="0"/>
              <a:t>What </a:t>
            </a:r>
            <a:r>
              <a:rPr lang="en-US" dirty="0"/>
              <a:t>about non-digital files (such as papers)?</a:t>
            </a:r>
          </a:p>
          <a:p>
            <a:pPr lvl="1">
              <a:buClr>
                <a:schemeClr val="accent1">
                  <a:lumMod val="75000"/>
                </a:schemeClr>
              </a:buClr>
              <a:buSzPct val="90000"/>
              <a:buFont typeface="Courier New" pitchFamily="49" charset="0"/>
              <a:buChar char="o"/>
            </a:pPr>
            <a:r>
              <a:rPr lang="en-US" dirty="0" smtClean="0"/>
              <a:t>Consider digitizing files</a:t>
            </a:r>
          </a:p>
          <a:p>
            <a:pPr>
              <a:buClr>
                <a:srgbClr val="177F8A"/>
              </a:buClr>
              <a:buSzPct val="100000"/>
              <a:buNone/>
            </a:pPr>
            <a:endParaRPr lang="en-US" sz="2400" dirty="0" smtClean="0">
              <a:ea typeface="ＭＳ Ｐゴシック" pitchFamily="34" charset="-128"/>
            </a:endParaRPr>
          </a:p>
          <a:p>
            <a:pPr>
              <a:buFont typeface="Arial" pitchFamily="34" charset="0"/>
              <a:buChar char="•"/>
            </a:pPr>
            <a:endParaRPr lang="en-US" sz="2400" dirty="0" smtClean="0">
              <a:ea typeface="ＭＳ Ｐゴシック" pitchFamily="34" charset="-128"/>
            </a:endParaRPr>
          </a:p>
        </p:txBody>
      </p:sp>
      <p:sp>
        <p:nvSpPr>
          <p:cNvPr id="13314" name="Title 1"/>
          <p:cNvSpPr>
            <a:spLocks noGrp="1"/>
          </p:cNvSpPr>
          <p:nvPr>
            <p:ph type="title"/>
          </p:nvPr>
        </p:nvSpPr>
        <p:spPr>
          <a:xfrm>
            <a:off x="0" y="489266"/>
            <a:ext cx="9144000" cy="701018"/>
          </a:xfrm>
        </p:spPr>
        <p:txBody>
          <a:bodyPr>
            <a:normAutofit/>
          </a:bodyPr>
          <a:lstStyle/>
          <a:p>
            <a:r>
              <a:rPr lang="en-US" dirty="0" smtClean="0">
                <a:ea typeface="ＭＳ Ｐゴシック" pitchFamily="34" charset="-128"/>
              </a:rPr>
              <a:t>Backups: Things to Consider; continued</a:t>
            </a:r>
          </a:p>
        </p:txBody>
      </p:sp>
    </p:spTree>
  </p:cSld>
  <p:clrMapOvr>
    <a:masterClrMapping/>
  </p:clrMapOvr>
  <p:transition spd="med">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ustom 17">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16515F"/>
      </a:hlink>
      <a:folHlink>
        <a:srgbClr val="44B9E8"/>
      </a:folHlink>
    </a:clrScheme>
    <a:fontScheme name="DataONE">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9141</TotalTime>
  <Words>7100</Words>
  <Application>Microsoft Macintosh PowerPoint</Application>
  <PresentationFormat>On-screen Show (4:3)</PresentationFormat>
  <Paragraphs>376</Paragraphs>
  <Slides>28</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Calibri</vt:lpstr>
      <vt:lpstr>Courier New</vt:lpstr>
      <vt:lpstr>ＭＳ Ｐゴシック</vt:lpstr>
      <vt:lpstr>Verdana</vt:lpstr>
      <vt:lpstr>Wingdings</vt:lpstr>
      <vt:lpstr>Wingdings 2</vt:lpstr>
      <vt:lpstr>Wingdings 3</vt:lpstr>
      <vt:lpstr>Arial</vt:lpstr>
      <vt:lpstr>Concourse</vt:lpstr>
      <vt:lpstr>Tutorials on Data Management</vt:lpstr>
      <vt:lpstr>Lesson Topics</vt:lpstr>
      <vt:lpstr>Learning Objectives</vt:lpstr>
      <vt:lpstr>The Data Life Cycle</vt:lpstr>
      <vt:lpstr>Data Protection, Backups, Archiving, Preservation: Differences at a Glance</vt:lpstr>
      <vt:lpstr>A Closer Look: Backups vs. Archiving</vt:lpstr>
      <vt:lpstr>Why Perform Backups?</vt:lpstr>
      <vt:lpstr>Backups: Things to Consider</vt:lpstr>
      <vt:lpstr>Backups: Things to Consider; continued</vt:lpstr>
      <vt:lpstr>Backups: Things to Consider; continued</vt:lpstr>
      <vt:lpstr>Considerations</vt:lpstr>
      <vt:lpstr>Considerations</vt:lpstr>
      <vt:lpstr>Considerations</vt:lpstr>
      <vt:lpstr>Considerations</vt:lpstr>
      <vt:lpstr>Data in Real Life</vt:lpstr>
      <vt:lpstr>Data in Real Life</vt:lpstr>
      <vt:lpstr>Data in Real Life</vt:lpstr>
      <vt:lpstr>Final Considerations</vt:lpstr>
      <vt:lpstr>Data Preservation</vt:lpstr>
      <vt:lpstr>Processes Related to Data Preservation</vt:lpstr>
      <vt:lpstr>Preservation Formats and Version Strategies</vt:lpstr>
      <vt:lpstr>Recommended Practices</vt:lpstr>
      <vt:lpstr>Recommended Practices, continued</vt:lpstr>
      <vt:lpstr>Recommended Practices, continued</vt:lpstr>
      <vt:lpstr>Data In Real Life</vt:lpstr>
      <vt:lpstr>Summary</vt:lpstr>
      <vt:lpstr>References</vt:lpstr>
      <vt:lpstr>PowerPoint Presentation</vt:lpstr>
    </vt:vector>
  </TitlesOfParts>
  <Company>USGS</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Vivian Hutchison</dc:creator>
  <cp:lastModifiedBy>Heather Soyka</cp:lastModifiedBy>
  <cp:revision>385</cp:revision>
  <cp:lastPrinted>2011-04-05T19:41:19Z</cp:lastPrinted>
  <dcterms:created xsi:type="dcterms:W3CDTF">2010-11-10T00:46:12Z</dcterms:created>
  <dcterms:modified xsi:type="dcterms:W3CDTF">2016-09-21T20:25:09Z</dcterms:modified>
</cp:coreProperties>
</file>