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920" r:id="rId1"/>
  </p:sldMasterIdLst>
  <p:notesMasterIdLst>
    <p:notesMasterId r:id="rId38"/>
  </p:notesMasterIdLst>
  <p:handoutMasterIdLst>
    <p:handoutMasterId r:id="rId39"/>
  </p:handoutMasterIdLst>
  <p:sldIdLst>
    <p:sldId id="325" r:id="rId2"/>
    <p:sldId id="331" r:id="rId3"/>
    <p:sldId id="340" r:id="rId4"/>
    <p:sldId id="329" r:id="rId5"/>
    <p:sldId id="339" r:id="rId6"/>
    <p:sldId id="337" r:id="rId7"/>
    <p:sldId id="338" r:id="rId8"/>
    <p:sldId id="336" r:id="rId9"/>
    <p:sldId id="335" r:id="rId10"/>
    <p:sldId id="334" r:id="rId11"/>
    <p:sldId id="333" r:id="rId12"/>
    <p:sldId id="345" r:id="rId13"/>
    <p:sldId id="344" r:id="rId14"/>
    <p:sldId id="361" r:id="rId15"/>
    <p:sldId id="362" r:id="rId16"/>
    <p:sldId id="343" r:id="rId17"/>
    <p:sldId id="342" r:id="rId18"/>
    <p:sldId id="341" r:id="rId19"/>
    <p:sldId id="363" r:id="rId20"/>
    <p:sldId id="364" r:id="rId21"/>
    <p:sldId id="365" r:id="rId22"/>
    <p:sldId id="375" r:id="rId23"/>
    <p:sldId id="348" r:id="rId24"/>
    <p:sldId id="347" r:id="rId25"/>
    <p:sldId id="346" r:id="rId26"/>
    <p:sldId id="352" r:id="rId27"/>
    <p:sldId id="351" r:id="rId28"/>
    <p:sldId id="350" r:id="rId29"/>
    <p:sldId id="356" r:id="rId30"/>
    <p:sldId id="374" r:id="rId31"/>
    <p:sldId id="377" r:id="rId32"/>
    <p:sldId id="378" r:id="rId33"/>
    <p:sldId id="354" r:id="rId34"/>
    <p:sldId id="353" r:id="rId35"/>
    <p:sldId id="357" r:id="rId36"/>
    <p:sldId id="376" r:id="rId37"/>
  </p:sldIdLst>
  <p:sldSz cx="9144000" cy="6858000" type="screen4x3"/>
  <p:notesSz cx="6858000" cy="9144000"/>
  <p:custDataLst>
    <p:tags r:id="rId4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987">
          <p15:clr>
            <a:srgbClr val="A4A3A4"/>
          </p15:clr>
        </p15:guide>
        <p15:guide id="2" pos="51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F8A"/>
    <a:srgbClr val="227A8A"/>
    <a:srgbClr val="186072"/>
    <a:srgbClr val="2A5B87"/>
    <a:srgbClr val="227A8F"/>
    <a:srgbClr val="3973A5"/>
    <a:srgbClr val="295982"/>
    <a:srgbClr val="2E608E"/>
    <a:srgbClr val="3972A3"/>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4" autoAdjust="0"/>
    <p:restoredTop sz="81873" autoAdjust="0"/>
  </p:normalViewPr>
  <p:slideViewPr>
    <p:cSldViewPr snapToGrid="0" snapToObjects="1">
      <p:cViewPr>
        <p:scale>
          <a:sx n="71" d="100"/>
          <a:sy n="71" d="100"/>
        </p:scale>
        <p:origin x="-712" y="-488"/>
      </p:cViewPr>
      <p:guideLst>
        <p:guide orient="horz" pos="987"/>
        <p:guide pos="510"/>
      </p:guideLst>
    </p:cSldViewPr>
  </p:slideViewPr>
  <p:outlineViewPr>
    <p:cViewPr>
      <p:scale>
        <a:sx n="33" d="100"/>
        <a:sy n="33" d="100"/>
      </p:scale>
      <p:origin x="0" y="474"/>
    </p:cViewPr>
  </p:outlineViewPr>
  <p:notesTextViewPr>
    <p:cViewPr>
      <p:scale>
        <a:sx n="100" d="100"/>
        <a:sy n="100" d="100"/>
      </p:scale>
      <p:origin x="0" y="0"/>
    </p:cViewPr>
  </p:notesTextViewPr>
  <p:sorterViewPr>
    <p:cViewPr>
      <p:scale>
        <a:sx n="100" d="100"/>
        <a:sy n="100" d="100"/>
      </p:scale>
      <p:origin x="0" y="2608"/>
    </p:cViewPr>
  </p:sorterViewPr>
  <p:notesViewPr>
    <p:cSldViewPr snapToGrid="0" snapToObjects="1">
      <p:cViewPr>
        <p:scale>
          <a:sx n="122" d="100"/>
          <a:sy n="122" d="100"/>
        </p:scale>
        <p:origin x="-1248" y="4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tags" Target="tags/tag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a:solidFill>
                <a:srgbClr val="186072"/>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a:solidFill>
                <a:srgbClr val="186072"/>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a:solidFill>
                <a:srgbClr val="186072"/>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a:solidFill>
                <a:srgbClr val="186072"/>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a:solidFill>
                <a:srgbClr val="186072"/>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a:solidFill>
                <a:srgbClr val="186072"/>
              </a:solidFill>
            </a:rPr>
            <a:t>Plan</a:t>
          </a: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a:solidFill>
                <a:srgbClr val="186072"/>
              </a:solidFill>
            </a:rPr>
            <a:t>Describe</a:t>
          </a:r>
          <a:endParaRPr lang="en-US" sz="2000" b="1" dirty="0">
            <a:solidFill>
              <a:srgbClr val="186072"/>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a:p>
      </dgm:t>
    </dgm:pt>
    <dgm:pt modelId="{167BEB73-3A00-7345-985F-605B40EEBA4D}">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a:solidFill>
                <a:srgbClr val="186072"/>
              </a:solidFill>
            </a:rPr>
            <a:t>Collect</a:t>
          </a:r>
        </a:p>
      </dgm:t>
    </dgm:pt>
    <dgm:pt modelId="{DAAA6469-0CAE-2B4A-86DE-BE4B0168B09C}" type="parTrans" cxnId="{D60B4FF1-27EE-5447-9766-00F07C82332B}">
      <dgm:prSet/>
      <dgm:spPr/>
      <dgm:t>
        <a:bodyPr/>
        <a:lstStyle/>
        <a:p>
          <a:endParaRPr lang="en-US"/>
        </a:p>
      </dgm:t>
    </dgm:pt>
    <dgm:pt modelId="{16A220BF-2A6B-A246-BD86-15A7663B08AE}" type="sibTrans" cxnId="{D60B4FF1-27EE-5447-9766-00F07C82332B}">
      <dgm:prSet/>
      <dgm:spPr>
        <a:solidFill>
          <a:schemeClr val="accent1"/>
        </a:solidFill>
        <a:ln w="28575">
          <a:solidFill>
            <a:srgbClr val="186072"/>
          </a:solidFill>
        </a:ln>
      </dgm:spPr>
      <dgm:t>
        <a:bodyPr/>
        <a:lstStyle/>
        <a:p>
          <a:endParaRPr lang="en-US"/>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F21E2F18-F043-2846-95DB-CBAA147D529B}" type="pres">
      <dgm:prSet presAssocID="{4AD66445-1D35-5E4B-97CB-F1868A81F976}" presName="node" presStyleLbl="node1" presStyleIdx="0" presStyleCnt="8" custScaleX="127875" custScaleY="74911">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pt>
    <dgm:pt modelId="{8864FD29-B527-0A45-AF38-136A7CA3EA73}" type="pres">
      <dgm:prSet presAssocID="{03570386-4604-4B40-84F0-E9CB1E7DA604}" presName="sibTrans" presStyleLbl="sibTrans1D1" presStyleIdx="0" presStyleCnt="8"/>
      <dgm:spPr/>
      <dgm:t>
        <a:bodyPr/>
        <a:lstStyle/>
        <a:p>
          <a:endParaRPr lang="en-US"/>
        </a:p>
      </dgm:t>
    </dgm:pt>
    <dgm:pt modelId="{9ED3D520-3DE0-864B-ACAB-5B591616A6D9}" type="pres">
      <dgm:prSet presAssocID="{167BEB73-3A00-7345-985F-605B40EEBA4D}" presName="node" presStyleLbl="node1" presStyleIdx="1" presStyleCnt="8" custScaleX="127644" custScaleY="74877">
        <dgm:presLayoutVars>
          <dgm:bulletEnabled val="1"/>
        </dgm:presLayoutVars>
      </dgm:prSet>
      <dgm:spPr/>
      <dgm:t>
        <a:bodyPr/>
        <a:lstStyle/>
        <a:p>
          <a:endParaRPr lang="en-US"/>
        </a:p>
      </dgm:t>
    </dgm:pt>
    <dgm:pt modelId="{C1125BC2-4A5A-5C43-8663-E2876B3EEBFA}" type="pres">
      <dgm:prSet presAssocID="{167BEB73-3A00-7345-985F-605B40EEBA4D}" presName="spNode" presStyleCnt="0"/>
      <dgm:spPr/>
    </dgm:pt>
    <dgm:pt modelId="{3BACACFC-1124-AF4D-BBB2-76FDB50352A6}" type="pres">
      <dgm:prSet presAssocID="{16A220BF-2A6B-A246-BD86-15A7663B08AE}"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27875" custScaleY="74911">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27875" custScaleY="74911">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27875" custScaleY="74911">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27875" custScaleY="7491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27875" custScaleY="74911">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27875" custScaleY="7491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FF5B6A75-2579-468E-9433-CCFAE5E9BDE6}" type="presOf" srcId="{DA16D8F2-7AA0-43B2-99A1-9E110743886E}" destId="{19FF4228-BCF6-4DBF-AEE0-CF82A986A726}" srcOrd="0" destOrd="0" presId="urn:microsoft.com/office/officeart/2005/8/layout/cycle5"/>
    <dgm:cxn modelId="{37BF8AAE-F2D1-47FD-80C7-85A2611AA334}" srcId="{65053B36-E459-4699-9118-038C8F52F23D}" destId="{97D4A84A-FD53-4C89-8766-B5C0A5025285}" srcOrd="2" destOrd="0" parTransId="{83CF93A1-5BFE-4327-89FC-F3B074DB56BE}" sibTransId="{5FD615BE-97D0-4C69-8037-060D7CF45582}"/>
    <dgm:cxn modelId="{E68DD861-0A35-490E-A328-30FF4D66BCF9}" type="presOf" srcId="{16A220BF-2A6B-A246-BD86-15A7663B08AE}" destId="{3BACACFC-1124-AF4D-BBB2-76FDB50352A6}" srcOrd="0" destOrd="0" presId="urn:microsoft.com/office/officeart/2005/8/layout/cycle5"/>
    <dgm:cxn modelId="{832CB5FC-40F0-47E3-9A69-8ABDECA0FEBB}" type="presOf" srcId="{99C07F7C-24F7-F44B-8AEB-A4EC5174B3B9}" destId="{6A2CC0A6-BC38-5041-A60B-0DABCA6762C7}" srcOrd="0" destOrd="0" presId="urn:microsoft.com/office/officeart/2005/8/layout/cycle5"/>
    <dgm:cxn modelId="{F7DBE9D5-9F88-4949-BA29-D2B6D7975F45}" type="presOf" srcId="{A8FAAA24-3DB7-4AFE-8D6E-1FF127F6A8FE}" destId="{E2536CDD-7DBF-4C6B-85BF-882FE6A71FDF}"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BCD343DC-1B85-4FCF-817B-24887D1B3E23}" srcId="{65053B36-E459-4699-9118-038C8F52F23D}" destId="{D826B2FE-5AC9-47EE-AEB3-142395FBDE71}" srcOrd="4" destOrd="0" parTransId="{CB1A36D4-FDE9-48F2-98C9-29576A48DEAF}" sibTransId="{E81A7496-7C34-4DBF-9C3D-D0A2A73191C8}"/>
    <dgm:cxn modelId="{5CD3F198-A919-4834-990A-5FA27CB17C90}" type="presOf" srcId="{D826B2FE-5AC9-47EE-AEB3-142395FBDE71}" destId="{1E7C3E94-8CB6-456F-B0D4-B3FA407A51A6}" srcOrd="0" destOrd="0" presId="urn:microsoft.com/office/officeart/2005/8/layout/cycle5"/>
    <dgm:cxn modelId="{0B7D10A1-E18E-42B9-BE89-31A5D7697892}" type="presOf" srcId="{661A4A79-0AAA-4C36-BEAB-A61C849008FA}" destId="{25E735C8-6CA7-48F9-B4AF-4D9B92978769}"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DDE8938D-9B46-4EEC-9D74-69D38C6AE27D}" srcId="{65053B36-E459-4699-9118-038C8F52F23D}" destId="{78A95A28-5B18-4CAB-A8F7-FCAAA6066699}" srcOrd="7" destOrd="0" parTransId="{6BE8ECF0-24C5-40B1-9F35-926034AD3A7E}" sibTransId="{DA16D8F2-7AA0-43B2-99A1-9E110743886E}"/>
    <dgm:cxn modelId="{6A9B2847-D161-4C08-BED1-73E8C8A21284}" type="presOf" srcId="{CA9A9111-DB94-5549-9608-EEE6A3A2D980}" destId="{4BA36C64-20B8-A14E-8759-154A58F6D6C3}" srcOrd="0" destOrd="0" presId="urn:microsoft.com/office/officeart/2005/8/layout/cycle5"/>
    <dgm:cxn modelId="{AAFC529F-665D-4161-8629-9ED06C9306F6}" type="presOf" srcId="{8ED530B9-2AE0-4731-B182-B27C1D10B60C}" destId="{049616A8-A793-4C77-8E33-8F4622C118F7}" srcOrd="0" destOrd="0" presId="urn:microsoft.com/office/officeart/2005/8/layout/cycle5"/>
    <dgm:cxn modelId="{98FEEC2E-0B58-4F3A-AE03-397F1BF3F6C3}" type="presOf" srcId="{03570386-4604-4B40-84F0-E9CB1E7DA604}" destId="{8864FD29-B527-0A45-AF38-136A7CA3EA73}" srcOrd="0" destOrd="0" presId="urn:microsoft.com/office/officeart/2005/8/layout/cycle5"/>
    <dgm:cxn modelId="{86B84186-D7C1-4CD5-B4EF-FC9681935333}" type="presOf" srcId="{4AD66445-1D35-5E4B-97CB-F1868A81F976}" destId="{F21E2F18-F043-2846-95DB-CBAA147D529B}" srcOrd="0" destOrd="0" presId="urn:microsoft.com/office/officeart/2005/8/layout/cycle5"/>
    <dgm:cxn modelId="{8AE7FCF0-572B-45B4-8706-F20BD3EE6742}" type="presOf" srcId="{97D4A84A-FD53-4C89-8766-B5C0A5025285}" destId="{F0A86B52-E2FF-4D63-93A1-E61D8377C34A}" srcOrd="0" destOrd="0" presId="urn:microsoft.com/office/officeart/2005/8/layout/cycle5"/>
    <dgm:cxn modelId="{D60B4FF1-27EE-5447-9766-00F07C82332B}" srcId="{65053B36-E459-4699-9118-038C8F52F23D}" destId="{167BEB73-3A00-7345-985F-605B40EEBA4D}" srcOrd="1" destOrd="0" parTransId="{DAAA6469-0CAE-2B4A-86DE-BE4B0168B09C}" sibTransId="{16A220BF-2A6B-A246-BD86-15A7663B08AE}"/>
    <dgm:cxn modelId="{6FA06DDC-0F38-DE42-863F-EB8F7A4572BE}" srcId="{65053B36-E459-4699-9118-038C8F52F23D}" destId="{4AD66445-1D35-5E4B-97CB-F1868A81F976}" srcOrd="0" destOrd="0" parTransId="{D6E6296C-8865-CD45-8B84-2CE77AEEFEAD}" sibTransId="{03570386-4604-4B40-84F0-E9CB1E7DA604}"/>
    <dgm:cxn modelId="{F04337F0-0064-49DB-AA23-7410EFEBE010}" type="presOf" srcId="{E81A7496-7C34-4DBF-9C3D-D0A2A73191C8}" destId="{0FD4A519-10D4-4EE7-AC3E-EBD7D85740E2}" srcOrd="0" destOrd="0" presId="urn:microsoft.com/office/officeart/2005/8/layout/cycle5"/>
    <dgm:cxn modelId="{B5BC668F-6986-4C30-A89C-D29D816A7FE4}" type="presOf" srcId="{78A95A28-5B18-4CAB-A8F7-FCAAA6066699}" destId="{3204064E-86B9-4A1D-AC40-6B3607D41628}" srcOrd="0" destOrd="0" presId="urn:microsoft.com/office/officeart/2005/8/layout/cycle5"/>
    <dgm:cxn modelId="{1CA478E0-7B84-4B89-8D06-4DC510CF2FD2}" type="presOf" srcId="{65053B36-E459-4699-9118-038C8F52F23D}" destId="{6A20FEC1-C6EF-4469-886F-1FB4E4E06963}" srcOrd="0" destOrd="0" presId="urn:microsoft.com/office/officeart/2005/8/layout/cycle5"/>
    <dgm:cxn modelId="{2D7E823C-981E-43A8-8F0F-0F1E4F1EFC0F}" type="presOf" srcId="{5FD615BE-97D0-4C69-8037-060D7CF45582}" destId="{A9CD118D-5A7B-4B7B-BEB0-016F1E217120}" srcOrd="0" destOrd="0" presId="urn:microsoft.com/office/officeart/2005/8/layout/cycle5"/>
    <dgm:cxn modelId="{C57AD339-F80A-4A07-951C-778FDAE65701}" type="presOf" srcId="{167BEB73-3A00-7345-985F-605B40EEBA4D}" destId="{9ED3D520-3DE0-864B-ACAB-5B591616A6D9}" srcOrd="0" destOrd="0" presId="urn:microsoft.com/office/officeart/2005/8/layout/cycle5"/>
    <dgm:cxn modelId="{2B5E0A6D-F575-41A7-ABFE-5940ED368E39}" type="presOf" srcId="{F97789DC-0FAD-4C2E-AB9D-457E85023924}" destId="{7DFDE678-6B1C-4BBC-A38E-46FB50420688}" srcOrd="0" destOrd="0" presId="urn:microsoft.com/office/officeart/2005/8/layout/cycle5"/>
    <dgm:cxn modelId="{6C6D0C39-16F5-4C23-93FF-663C03421B62}" srcId="{65053B36-E459-4699-9118-038C8F52F23D}" destId="{661A4A79-0AAA-4C36-BEAB-A61C849008FA}" srcOrd="5" destOrd="0" parTransId="{1B4B79AA-B091-4787-A5DB-5E75A9449EAF}" sibTransId="{F97789DC-0FAD-4C2E-AB9D-457E85023924}"/>
    <dgm:cxn modelId="{BD0F0BB6-1D2E-4C7B-9847-1CC9BB2C2634}" type="presParOf" srcId="{6A20FEC1-C6EF-4469-886F-1FB4E4E06963}" destId="{F21E2F18-F043-2846-95DB-CBAA147D529B}" srcOrd="0" destOrd="0" presId="urn:microsoft.com/office/officeart/2005/8/layout/cycle5"/>
    <dgm:cxn modelId="{E2FA3200-48E9-4D82-B13C-DFA9D84C27C1}" type="presParOf" srcId="{6A20FEC1-C6EF-4469-886F-1FB4E4E06963}" destId="{3DAA6B48-225A-4840-B4FD-B5777A24A577}" srcOrd="1" destOrd="0" presId="urn:microsoft.com/office/officeart/2005/8/layout/cycle5"/>
    <dgm:cxn modelId="{18E94226-5AD6-4387-A378-C638C870CAC3}" type="presParOf" srcId="{6A20FEC1-C6EF-4469-886F-1FB4E4E06963}" destId="{8864FD29-B527-0A45-AF38-136A7CA3EA73}" srcOrd="2" destOrd="0" presId="urn:microsoft.com/office/officeart/2005/8/layout/cycle5"/>
    <dgm:cxn modelId="{87B25F78-CE72-44ED-AA53-7FE3E8A38B98}" type="presParOf" srcId="{6A20FEC1-C6EF-4469-886F-1FB4E4E06963}" destId="{9ED3D520-3DE0-864B-ACAB-5B591616A6D9}" srcOrd="3" destOrd="0" presId="urn:microsoft.com/office/officeart/2005/8/layout/cycle5"/>
    <dgm:cxn modelId="{798F0227-232E-4850-8117-27D8D9E75E03}" type="presParOf" srcId="{6A20FEC1-C6EF-4469-886F-1FB4E4E06963}" destId="{C1125BC2-4A5A-5C43-8663-E2876B3EEBFA}" srcOrd="4" destOrd="0" presId="urn:microsoft.com/office/officeart/2005/8/layout/cycle5"/>
    <dgm:cxn modelId="{AF03437F-38E4-4C80-8E25-BE6E720EAFAD}" type="presParOf" srcId="{6A20FEC1-C6EF-4469-886F-1FB4E4E06963}" destId="{3BACACFC-1124-AF4D-BBB2-76FDB50352A6}" srcOrd="5" destOrd="0" presId="urn:microsoft.com/office/officeart/2005/8/layout/cycle5"/>
    <dgm:cxn modelId="{80AAACD4-0D35-4CC4-94D7-C6E13FB0C607}" type="presParOf" srcId="{6A20FEC1-C6EF-4469-886F-1FB4E4E06963}" destId="{F0A86B52-E2FF-4D63-93A1-E61D8377C34A}" srcOrd="6" destOrd="0" presId="urn:microsoft.com/office/officeart/2005/8/layout/cycle5"/>
    <dgm:cxn modelId="{2BE80186-E72B-428C-8135-8D4D6FFE8814}" type="presParOf" srcId="{6A20FEC1-C6EF-4469-886F-1FB4E4E06963}" destId="{FDCC661F-5906-4C2E-95FD-42BD7C141BE9}" srcOrd="7" destOrd="0" presId="urn:microsoft.com/office/officeart/2005/8/layout/cycle5"/>
    <dgm:cxn modelId="{4C7A65BF-B278-4AA0-AA29-35D160EE910A}" type="presParOf" srcId="{6A20FEC1-C6EF-4469-886F-1FB4E4E06963}" destId="{A9CD118D-5A7B-4B7B-BEB0-016F1E217120}" srcOrd="8" destOrd="0" presId="urn:microsoft.com/office/officeart/2005/8/layout/cycle5"/>
    <dgm:cxn modelId="{B4265B91-0660-49FE-973E-011B8C462A34}" type="presParOf" srcId="{6A20FEC1-C6EF-4469-886F-1FB4E4E06963}" destId="{4BA36C64-20B8-A14E-8759-154A58F6D6C3}" srcOrd="9" destOrd="0" presId="urn:microsoft.com/office/officeart/2005/8/layout/cycle5"/>
    <dgm:cxn modelId="{D035BFD8-D371-4FD9-8A59-833395209B85}" type="presParOf" srcId="{6A20FEC1-C6EF-4469-886F-1FB4E4E06963}" destId="{6C64C368-C8AD-DC46-9E87-FF501AEF864A}" srcOrd="10" destOrd="0" presId="urn:microsoft.com/office/officeart/2005/8/layout/cycle5"/>
    <dgm:cxn modelId="{2A913613-43DF-4E7A-92AA-750F59BB6FDA}" type="presParOf" srcId="{6A20FEC1-C6EF-4469-886F-1FB4E4E06963}" destId="{6A2CC0A6-BC38-5041-A60B-0DABCA6762C7}" srcOrd="11" destOrd="0" presId="urn:microsoft.com/office/officeart/2005/8/layout/cycle5"/>
    <dgm:cxn modelId="{665369EF-0BD2-4264-A863-1448F11A327B}" type="presParOf" srcId="{6A20FEC1-C6EF-4469-886F-1FB4E4E06963}" destId="{1E7C3E94-8CB6-456F-B0D4-B3FA407A51A6}" srcOrd="12" destOrd="0" presId="urn:microsoft.com/office/officeart/2005/8/layout/cycle5"/>
    <dgm:cxn modelId="{01BEBC3D-2448-44FA-A43F-AC6266186D08}" type="presParOf" srcId="{6A20FEC1-C6EF-4469-886F-1FB4E4E06963}" destId="{E838B6B8-75DF-4528-9C2A-BB7A7D07CE89}" srcOrd="13" destOrd="0" presId="urn:microsoft.com/office/officeart/2005/8/layout/cycle5"/>
    <dgm:cxn modelId="{C3D09353-AC1D-4977-A621-5618001F6933}" type="presParOf" srcId="{6A20FEC1-C6EF-4469-886F-1FB4E4E06963}" destId="{0FD4A519-10D4-4EE7-AC3E-EBD7D85740E2}" srcOrd="14" destOrd="0" presId="urn:microsoft.com/office/officeart/2005/8/layout/cycle5"/>
    <dgm:cxn modelId="{C61962BC-6DFB-4872-B1BB-53DC1AE8CF41}" type="presParOf" srcId="{6A20FEC1-C6EF-4469-886F-1FB4E4E06963}" destId="{25E735C8-6CA7-48F9-B4AF-4D9B92978769}" srcOrd="15" destOrd="0" presId="urn:microsoft.com/office/officeart/2005/8/layout/cycle5"/>
    <dgm:cxn modelId="{847F10CD-A471-433F-8DCD-97D4168D36AA}" type="presParOf" srcId="{6A20FEC1-C6EF-4469-886F-1FB4E4E06963}" destId="{EC522338-C25D-4866-ABF3-7A3BB86AF8C6}" srcOrd="16" destOrd="0" presId="urn:microsoft.com/office/officeart/2005/8/layout/cycle5"/>
    <dgm:cxn modelId="{0E3E4B5E-72F5-4AAE-B12E-F89F101F2294}" type="presParOf" srcId="{6A20FEC1-C6EF-4469-886F-1FB4E4E06963}" destId="{7DFDE678-6B1C-4BBC-A38E-46FB50420688}" srcOrd="17" destOrd="0" presId="urn:microsoft.com/office/officeart/2005/8/layout/cycle5"/>
    <dgm:cxn modelId="{F6037184-68FA-498C-9262-116A97D22CE3}" type="presParOf" srcId="{6A20FEC1-C6EF-4469-886F-1FB4E4E06963}" destId="{E2536CDD-7DBF-4C6B-85BF-882FE6A71FDF}" srcOrd="18" destOrd="0" presId="urn:microsoft.com/office/officeart/2005/8/layout/cycle5"/>
    <dgm:cxn modelId="{76E2CA3B-2970-425C-955D-DA49BA67773D}" type="presParOf" srcId="{6A20FEC1-C6EF-4469-886F-1FB4E4E06963}" destId="{6D500B74-16A3-4CA0-A0E3-C2CBAAB4F994}" srcOrd="19" destOrd="0" presId="urn:microsoft.com/office/officeart/2005/8/layout/cycle5"/>
    <dgm:cxn modelId="{94F43A14-E3ED-4BB3-B210-F805CE62D2C9}" type="presParOf" srcId="{6A20FEC1-C6EF-4469-886F-1FB4E4E06963}" destId="{049616A8-A793-4C77-8E33-8F4622C118F7}" srcOrd="20" destOrd="0" presId="urn:microsoft.com/office/officeart/2005/8/layout/cycle5"/>
    <dgm:cxn modelId="{8BDC4968-56AC-4C33-B43E-4C02A0238494}" type="presParOf" srcId="{6A20FEC1-C6EF-4469-886F-1FB4E4E06963}" destId="{3204064E-86B9-4A1D-AC40-6B3607D41628}" srcOrd="21" destOrd="0" presId="urn:microsoft.com/office/officeart/2005/8/layout/cycle5"/>
    <dgm:cxn modelId="{A5BE0881-4909-4EE2-ABC2-1FF1AA86F59A}" type="presParOf" srcId="{6A20FEC1-C6EF-4469-886F-1FB4E4E06963}" destId="{285E9CCE-C7D2-4139-86F0-64E7E1C35BC1}" srcOrd="22" destOrd="0" presId="urn:microsoft.com/office/officeart/2005/8/layout/cycle5"/>
    <dgm:cxn modelId="{D9920EF4-4A32-4D27-841C-F6849BEFCD67}"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E2F18-F043-2846-95DB-CBAA147D529B}">
      <dsp:nvSpPr>
        <dsp:cNvPr id="0" name=""/>
        <dsp:cNvSpPr/>
      </dsp:nvSpPr>
      <dsp:spPr>
        <a:xfrm>
          <a:off x="2802301" y="83268"/>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rgbClr val="186072"/>
              </a:solidFill>
            </a:rPr>
            <a:t>Plan</a:t>
          </a:r>
        </a:p>
      </dsp:txBody>
      <dsp:txXfrm>
        <a:off x="2825970" y="106937"/>
        <a:ext cx="1225982" cy="437516"/>
      </dsp:txXfrm>
    </dsp:sp>
    <dsp:sp modelId="{8864FD29-B527-0A45-AF38-136A7CA3EA73}">
      <dsp:nvSpPr>
        <dsp:cNvPr id="0" name=""/>
        <dsp:cNvSpPr/>
      </dsp:nvSpPr>
      <dsp:spPr>
        <a:xfrm>
          <a:off x="1194113" y="325695"/>
          <a:ext cx="4489695" cy="4489695"/>
        </a:xfrm>
        <a:custGeom>
          <a:avLst/>
          <a:gdLst/>
          <a:ahLst/>
          <a:cxnLst/>
          <a:rect l="0" t="0" r="0" b="0"/>
          <a:pathLst>
            <a:path>
              <a:moveTo>
                <a:pt x="3021641" y="138682"/>
              </a:moveTo>
              <a:arcTo wR="2244847" hR="2244847" stAng="17414696" swAng="683613"/>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9ED3D520-3DE0-864B-ACAB-5B591616A6D9}">
      <dsp:nvSpPr>
        <dsp:cNvPr id="0" name=""/>
        <dsp:cNvSpPr/>
      </dsp:nvSpPr>
      <dsp:spPr>
        <a:xfrm>
          <a:off x="4390798" y="740879"/>
          <a:ext cx="1271020" cy="484633"/>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rgbClr val="186072"/>
              </a:solidFill>
            </a:rPr>
            <a:t>Collect</a:t>
          </a:r>
        </a:p>
      </dsp:txBody>
      <dsp:txXfrm>
        <a:off x="4414456" y="764537"/>
        <a:ext cx="1223704" cy="437317"/>
      </dsp:txXfrm>
    </dsp:sp>
    <dsp:sp modelId="{3BACACFC-1124-AF4D-BBB2-76FDB50352A6}">
      <dsp:nvSpPr>
        <dsp:cNvPr id="0" name=""/>
        <dsp:cNvSpPr/>
      </dsp:nvSpPr>
      <dsp:spPr>
        <a:xfrm>
          <a:off x="1194113" y="325695"/>
          <a:ext cx="4489695" cy="4489695"/>
        </a:xfrm>
        <a:custGeom>
          <a:avLst/>
          <a:gdLst/>
          <a:ahLst/>
          <a:cxnLst/>
          <a:rect l="0" t="0" r="0" b="0"/>
          <a:pathLst>
            <a:path>
              <a:moveTo>
                <a:pt x="4173874" y="1096720"/>
              </a:moveTo>
              <a:arcTo wR="2244847" hR="2244847" stAng="19754372" swAng="1110679"/>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5047148" y="2328115"/>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rgbClr val="186072"/>
              </a:solidFill>
            </a:rPr>
            <a:t>Assure</a:t>
          </a:r>
        </a:p>
      </dsp:txBody>
      <dsp:txXfrm>
        <a:off x="5070817" y="2351784"/>
        <a:ext cx="1225982" cy="437516"/>
      </dsp:txXfrm>
    </dsp:sp>
    <dsp:sp modelId="{A9CD118D-5A7B-4B7B-BEB0-016F1E217120}">
      <dsp:nvSpPr>
        <dsp:cNvPr id="0" name=""/>
        <dsp:cNvSpPr/>
      </dsp:nvSpPr>
      <dsp:spPr>
        <a:xfrm>
          <a:off x="1194113" y="325695"/>
          <a:ext cx="4489695" cy="4489695"/>
        </a:xfrm>
        <a:custGeom>
          <a:avLst/>
          <a:gdLst/>
          <a:ahLst/>
          <a:cxnLst/>
          <a:rect l="0" t="0" r="0" b="0"/>
          <a:pathLst>
            <a:path>
              <a:moveTo>
                <a:pt x="4438595" y="2721095"/>
              </a:moveTo>
              <a:arcTo wR="2244847" hR="2244847" stAng="7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389648" y="3915462"/>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rgbClr val="186072"/>
              </a:solidFill>
            </a:rPr>
            <a:t>Describe</a:t>
          </a:r>
          <a:endParaRPr lang="en-US" sz="2000" b="1" kern="1200" dirty="0">
            <a:solidFill>
              <a:srgbClr val="186072"/>
            </a:solidFill>
          </a:endParaRPr>
        </a:p>
      </dsp:txBody>
      <dsp:txXfrm>
        <a:off x="4413317" y="3939131"/>
        <a:ext cx="1225982" cy="437516"/>
      </dsp:txXfrm>
    </dsp:sp>
    <dsp:sp modelId="{6A2CC0A6-BC38-5041-A60B-0DABCA6762C7}">
      <dsp:nvSpPr>
        <dsp:cNvPr id="0" name=""/>
        <dsp:cNvSpPr/>
      </dsp:nvSpPr>
      <dsp:spPr>
        <a:xfrm>
          <a:off x="1194113" y="325695"/>
          <a:ext cx="4489695" cy="4489695"/>
        </a:xfrm>
        <a:custGeom>
          <a:avLst/>
          <a:gdLst/>
          <a:ahLst/>
          <a:cxnLst/>
          <a:rect l="0" t="0" r="0" b="0"/>
          <a:pathLst>
            <a:path>
              <a:moveTo>
                <a:pt x="3422269" y="4156134"/>
              </a:moveTo>
              <a:arcTo wR="2244847" hR="2244847" stAng="35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802301" y="4572963"/>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rgbClr val="186072"/>
              </a:solidFill>
            </a:rPr>
            <a:t>Preserve</a:t>
          </a:r>
        </a:p>
      </dsp:txBody>
      <dsp:txXfrm>
        <a:off x="2825970" y="4596632"/>
        <a:ext cx="1225982" cy="437516"/>
      </dsp:txXfrm>
    </dsp:sp>
    <dsp:sp modelId="{0FD4A519-10D4-4EE7-AC3E-EBD7D85740E2}">
      <dsp:nvSpPr>
        <dsp:cNvPr id="0" name=""/>
        <dsp:cNvSpPr/>
      </dsp:nvSpPr>
      <dsp:spPr>
        <a:xfrm>
          <a:off x="1194113" y="325695"/>
          <a:ext cx="4489695" cy="4489695"/>
        </a:xfrm>
        <a:custGeom>
          <a:avLst/>
          <a:gdLst/>
          <a:ahLst/>
          <a:cxnLst/>
          <a:rect l="0" t="0" r="0" b="0"/>
          <a:pathLst>
            <a:path>
              <a:moveTo>
                <a:pt x="1468089" y="4351025"/>
              </a:moveTo>
              <a:arcTo wR="2244847" hR="2244847" stAng="6614639"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1214954" y="3915462"/>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rgbClr val="186072"/>
              </a:solidFill>
            </a:rPr>
            <a:t>Discover</a:t>
          </a:r>
        </a:p>
      </dsp:txBody>
      <dsp:txXfrm>
        <a:off x="1238623" y="3939131"/>
        <a:ext cx="1225982" cy="437516"/>
      </dsp:txXfrm>
    </dsp:sp>
    <dsp:sp modelId="{7DFDE678-6B1C-4BBC-A38E-46FB50420688}">
      <dsp:nvSpPr>
        <dsp:cNvPr id="0" name=""/>
        <dsp:cNvSpPr/>
      </dsp:nvSpPr>
      <dsp:spPr>
        <a:xfrm>
          <a:off x="1194113" y="325695"/>
          <a:ext cx="4489695" cy="4489695"/>
        </a:xfrm>
        <a:custGeom>
          <a:avLst/>
          <a:gdLst/>
          <a:ahLst/>
          <a:cxnLst/>
          <a:rect l="0" t="0" r="0" b="0"/>
          <a:pathLst>
            <a:path>
              <a:moveTo>
                <a:pt x="315764" y="3392879"/>
              </a:moveTo>
              <a:arcTo wR="2244847" hR="2244847" stAng="8954542"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557453" y="2328115"/>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rgbClr val="186072"/>
              </a:solidFill>
            </a:rPr>
            <a:t>Integrate</a:t>
          </a:r>
        </a:p>
      </dsp:txBody>
      <dsp:txXfrm>
        <a:off x="581122" y="2351784"/>
        <a:ext cx="1225982" cy="437516"/>
      </dsp:txXfrm>
    </dsp:sp>
    <dsp:sp modelId="{049616A8-A793-4C77-8E33-8F4622C118F7}">
      <dsp:nvSpPr>
        <dsp:cNvPr id="0" name=""/>
        <dsp:cNvSpPr/>
      </dsp:nvSpPr>
      <dsp:spPr>
        <a:xfrm>
          <a:off x="1194113" y="325695"/>
          <a:ext cx="4489695" cy="4489695"/>
        </a:xfrm>
        <a:custGeom>
          <a:avLst/>
          <a:gdLst/>
          <a:ahLst/>
          <a:cxnLst/>
          <a:rect l="0" t="0" r="0" b="0"/>
          <a:pathLst>
            <a:path>
              <a:moveTo>
                <a:pt x="51099" y="1768599"/>
              </a:moveTo>
              <a:arcTo wR="2244847" hR="2244847" stAng="115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1214954" y="740769"/>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rgbClr val="186072"/>
              </a:solidFill>
            </a:rPr>
            <a:t>Analyze</a:t>
          </a:r>
        </a:p>
      </dsp:txBody>
      <dsp:txXfrm>
        <a:off x="1238623" y="764438"/>
        <a:ext cx="1225982" cy="437516"/>
      </dsp:txXfrm>
    </dsp:sp>
    <dsp:sp modelId="{19FF4228-BCF6-4DBF-AEE0-CF82A986A726}">
      <dsp:nvSpPr>
        <dsp:cNvPr id="0" name=""/>
        <dsp:cNvSpPr/>
      </dsp:nvSpPr>
      <dsp:spPr>
        <a:xfrm>
          <a:off x="1194113" y="325695"/>
          <a:ext cx="4489695" cy="4489695"/>
        </a:xfrm>
        <a:custGeom>
          <a:avLst/>
          <a:gdLst/>
          <a:ahLst/>
          <a:cxnLst/>
          <a:rect l="0" t="0" r="0" b="0"/>
          <a:pathLst>
            <a:path>
              <a:moveTo>
                <a:pt x="1067425" y="333560"/>
              </a:moveTo>
              <a:arcTo wR="2244847" hR="2244847" stAng="143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defRPr>
            </a:lvl1pPr>
          </a:lstStyle>
          <a:p>
            <a:pPr>
              <a:defRPr/>
            </a:pPr>
            <a:fld id="{2045E718-52F8-46F1-9B64-73D4F1AE305E}" type="datetime1">
              <a:rPr lang="en-US"/>
              <a:pPr>
                <a:defRPr/>
              </a:pPr>
              <a:t>9/22/16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CAD52665-6EC5-4E2C-ACE3-60B967BFE7A9}" type="slidenum">
              <a:rPr lang="en-US"/>
              <a:pPr>
                <a:defRPr/>
              </a:pPr>
              <a:t>‹#›</a:t>
            </a:fld>
            <a:endParaRPr lang="en-US"/>
          </a:p>
        </p:txBody>
      </p:sp>
    </p:spTree>
    <p:extLst>
      <p:ext uri="{BB962C8B-B14F-4D97-AF65-F5344CB8AC3E}">
        <p14:creationId xmlns:p14="http://schemas.microsoft.com/office/powerpoint/2010/main" val="3827804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ea typeface="ＭＳ Ｐゴシック" charset="-128"/>
              </a:defRPr>
            </a:lvl1pPr>
          </a:lstStyle>
          <a:p>
            <a:pPr>
              <a:defRPr/>
            </a:pPr>
            <a:fld id="{2B745D94-0C70-421F-8B33-F694434CC576}" type="datetime1">
              <a:rPr lang="en-US"/>
              <a:pPr>
                <a:defRPr/>
              </a:pPr>
              <a:t>9/22/16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ea typeface="ＭＳ Ｐゴシック" charset="-128"/>
              </a:defRPr>
            </a:lvl1pPr>
          </a:lstStyle>
          <a:p>
            <a:pPr>
              <a:defRPr/>
            </a:pPr>
            <a:fld id="{6B7716FE-5FF4-4939-A891-57F1539EB079}" type="slidenum">
              <a:rPr lang="en-US"/>
              <a:pPr>
                <a:defRPr/>
              </a:pPr>
              <a:t>‹#›</a:t>
            </a:fld>
            <a:endParaRPr lang="en-US"/>
          </a:p>
        </p:txBody>
      </p:sp>
    </p:spTree>
    <p:extLst>
      <p:ext uri="{BB962C8B-B14F-4D97-AF65-F5344CB8AC3E}">
        <p14:creationId xmlns:p14="http://schemas.microsoft.com/office/powerpoint/2010/main" val="164885142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a:ea typeface="ＭＳ Ｐゴシック" pitchFamily="34" charset="-128"/>
              </a:rPr>
              <a:t>This </a:t>
            </a:r>
            <a:r>
              <a:rPr lang="en-US" dirty="0" err="1">
                <a:ea typeface="ＭＳ Ｐゴシック" pitchFamily="34" charset="-128"/>
              </a:rPr>
              <a:t>dataONE</a:t>
            </a:r>
            <a:r>
              <a:rPr lang="en-US" dirty="0">
                <a:ea typeface="ＭＳ Ｐゴシック" pitchFamily="34" charset="-128"/>
              </a:rPr>
              <a:t> data management education</a:t>
            </a:r>
            <a:r>
              <a:rPr lang="en-US" baseline="0" dirty="0">
                <a:ea typeface="ＭＳ Ｐゴシック" pitchFamily="34" charset="-128"/>
              </a:rPr>
              <a:t> tutorial will cover data analysis, including workflows and other tools.</a:t>
            </a:r>
            <a:endParaRPr lang="en-US" dirty="0">
              <a:ea typeface="ＭＳ Ｐゴシック" pitchFamily="34" charset="-128"/>
            </a:endParaRPr>
          </a:p>
          <a:p>
            <a:endParaRPr lang="en-US" dirty="0"/>
          </a:p>
        </p:txBody>
      </p:sp>
      <p:sp>
        <p:nvSpPr>
          <p:cNvPr id="56324" name="Slide Number Placeholder 3"/>
          <p:cNvSpPr>
            <a:spLocks noGrp="1"/>
          </p:cNvSpPr>
          <p:nvPr>
            <p:ph type="sldNum" sz="quarter" idx="5"/>
          </p:nvPr>
        </p:nvSpPr>
        <p:spPr bwMode="auto">
          <a:ln>
            <a:miter lim="800000"/>
            <a:headEnd/>
            <a:tailEnd/>
          </a:ln>
        </p:spPr>
        <p:txBody>
          <a:bodyPr/>
          <a:lstStyle/>
          <a:p>
            <a:fld id="{06FBD28E-791F-204F-B869-AF18E596B831}" type="slidenum">
              <a:rPr lang="en-US"/>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dirty="0">
                <a:ea typeface="ＭＳ Ｐゴシック" pitchFamily="34" charset="-128"/>
              </a:rPr>
              <a:t>The process is often modified based on analyses and re-run with small (or large) changes. </a:t>
            </a:r>
          </a:p>
          <a:p>
            <a:pPr eaLnBrk="1" hangingPunct="1">
              <a:spcBef>
                <a:spcPct val="0"/>
              </a:spcBef>
            </a:pPr>
            <a:r>
              <a:rPr lang="en-US" sz="1800" dirty="0">
                <a:ea typeface="ＭＳ Ｐゴシック" pitchFamily="34" charset="-128"/>
              </a:rPr>
              <a:t>Science is inherently an iterative process. We run analyses, modify hypotheses, and re-run analyses. This can result in a complex process that results in the final product.</a:t>
            </a:r>
          </a:p>
          <a:p>
            <a:pPr eaLnBrk="1" hangingPunct="1">
              <a:spcBef>
                <a:spcPct val="0"/>
              </a:spcBef>
            </a:pPr>
            <a:endParaRPr lang="en-US" sz="1800" dirty="0">
              <a:ea typeface="ＭＳ Ｐゴシック" pitchFamily="34" charset="-128"/>
            </a:endParaRPr>
          </a:p>
          <a:p>
            <a:r>
              <a:rPr lang="en-US" sz="1200" kern="1200" dirty="0">
                <a:solidFill>
                  <a:schemeClr val="tx1"/>
                </a:solidFill>
                <a:effectLst/>
                <a:latin typeface="+mn-lt"/>
                <a:ea typeface="ＭＳ Ｐゴシック" charset="-128"/>
                <a:cs typeface="ＭＳ Ｐゴシック" charset="-128"/>
              </a:rPr>
              <a:t>Based on results from preliminary analysis, a researcher will often re-run or re-analyze the data or outputs.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Visualizations created to display results might include charts, graphs, simulations, or other outputs.</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Remember</a:t>
            </a:r>
            <a:r>
              <a:rPr lang="en-US" sz="1200" kern="1200" baseline="0" dirty="0">
                <a:solidFill>
                  <a:schemeClr val="tx1"/>
                </a:solidFill>
                <a:effectLst/>
                <a:latin typeface="+mn-lt"/>
                <a:ea typeface="ＭＳ Ｐゴシック" charset="-128"/>
                <a:cs typeface="ＭＳ Ｐゴシック" charset="-128"/>
              </a:rPr>
              <a:t> that </a:t>
            </a:r>
            <a:r>
              <a:rPr lang="en-US" sz="1200" kern="1200" dirty="0">
                <a:solidFill>
                  <a:schemeClr val="tx1"/>
                </a:solidFill>
                <a:effectLst/>
                <a:latin typeface="+mn-lt"/>
                <a:ea typeface="ＭＳ Ｐゴシック" charset="-128"/>
                <a:cs typeface="ＭＳ Ｐゴシック" charset="-128"/>
              </a:rPr>
              <a:t>science is an inherently iterative process. We run analyses, modify hypotheses, and re-run analyses. This can result in a complex process that results in the final product.</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pPr eaLnBrk="1" hangingPunct="1">
              <a:spcBef>
                <a:spcPct val="0"/>
              </a:spcBef>
            </a:pPr>
            <a:endParaRPr lang="en-US" sz="1800" dirty="0">
              <a:ea typeface="ＭＳ Ｐゴシック" pitchFamily="34" charset="-128"/>
            </a:endParaRPr>
          </a:p>
          <a:p>
            <a:pPr eaLnBrk="1" hangingPunct="1">
              <a:spcBef>
                <a:spcPct val="0"/>
              </a:spcBef>
            </a:pPr>
            <a:endParaRPr lang="en-US" sz="1800"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9</a:t>
            </a:fld>
            <a:endParaRPr lang="en-US">
              <a:latin typeface="Calibri"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Reproducibility is at the core of scientific method.  If results are not reproducible, the study loses credibility. The complex processes used to create final outputs can be quite difficult to reproduce.  In order to maintain scientific integrity, good documentation of the data and the analytical process is essential.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Documentation includes metadata, which is data about data, and process metadata, which is data about the process.</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pPr eaLnBrk="1" hangingPunct="1">
              <a:spcBef>
                <a:spcPct val="0"/>
              </a:spcBef>
            </a:pPr>
            <a:endParaRPr lang="en-US" sz="1800"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10</a:t>
            </a:fld>
            <a:endParaRPr lang="en-US">
              <a:latin typeface="Calibri"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Process metadata is information about the process used to create any data outputs. This includes any data cleaning, transformation, reduction, and any analyses performed.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A related concept to process metadata is “data provenance”. Provenance means “origin”, so data provenance is a description of the origins of the data.</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A</a:t>
            </a:r>
            <a:r>
              <a:rPr lang="en-US" sz="1200" kern="1200" baseline="0" dirty="0">
                <a:solidFill>
                  <a:schemeClr val="tx1"/>
                </a:solidFill>
                <a:effectLst/>
                <a:latin typeface="+mn-lt"/>
                <a:ea typeface="ＭＳ Ｐゴシック" charset="-128"/>
                <a:cs typeface="ＭＳ Ｐゴシック" charset="-128"/>
              </a:rPr>
              <a:t> mark of </a:t>
            </a:r>
            <a:r>
              <a:rPr lang="en-US" sz="1200" kern="1200" dirty="0">
                <a:solidFill>
                  <a:schemeClr val="tx1"/>
                </a:solidFill>
                <a:effectLst/>
                <a:latin typeface="+mn-lt"/>
                <a:ea typeface="ＭＳ Ｐゴシック" charset="-128"/>
                <a:cs typeface="ＭＳ Ｐゴシック" charset="-128"/>
              </a:rPr>
              <a:t>good provenance is that a person not directly involved with the project is able to follow the data through its life cycle and understand any steps used to create outputs.</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Good provenance allows for the ability to replicate analyses and reproduce results. Others can identify potential problems, logical, or statistical errors that might affect the study’s outcome.  Others are also able to evaluate a study’s hypotheses for themselves.   All of these possibilities mean greater accountability and more trustworthy science. </a:t>
            </a:r>
            <a:endParaRPr lang="en-US" sz="1800"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11</a:t>
            </a:fld>
            <a:endParaRPr lang="en-US">
              <a:latin typeface="Calibri"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A workflow is a formalization of the process metadata. Workflows</a:t>
            </a:r>
            <a:r>
              <a:rPr lang="en-US" sz="1200" kern="1200" baseline="0" dirty="0">
                <a:solidFill>
                  <a:schemeClr val="tx1"/>
                </a:solidFill>
                <a:effectLst/>
                <a:latin typeface="+mn-lt"/>
                <a:ea typeface="ＭＳ Ｐゴシック" charset="-128"/>
                <a:cs typeface="ＭＳ Ｐゴシック" charset="-128"/>
              </a:rPr>
              <a:t> are </a:t>
            </a:r>
            <a:r>
              <a:rPr lang="en-US" sz="1200" kern="1200" dirty="0">
                <a:solidFill>
                  <a:schemeClr val="tx1"/>
                </a:solidFill>
                <a:effectLst/>
                <a:latin typeface="+mn-lt"/>
                <a:ea typeface="ＭＳ Ｐゴシック" charset="-128"/>
                <a:cs typeface="ＭＳ Ｐゴシック" charset="-128"/>
              </a:rPr>
              <a:t>commonly used in other fields, including business.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In general, a “workflow” is a precise description of the procedures used in a project.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It is a conceptualized series of data ingestion, transformation, and analytical steps.</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A workflow consists of three components. First, there are inputs that contain the information required for the process, for example the raw data. Second the output is information or materials produced, such as final plots of the data. Third, there are transformation rules, algorithms, or analyses that are required to create the outputs from the inputs.</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pPr eaLnBrk="1" hangingPunct="1">
              <a:spcBef>
                <a:spcPct val="0"/>
              </a:spcBef>
            </a:pPr>
            <a:endParaRPr lang="en-US" sz="1800"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12</a:t>
            </a:fld>
            <a:endParaRPr lang="en-US">
              <a:latin typeface="Calibri"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a:p>
            <a:pPr eaLnBrk="1" hangingPunct="1">
              <a:spcBef>
                <a:spcPct val="0"/>
              </a:spcBef>
            </a:pPr>
            <a:r>
              <a:rPr lang="en-US" u="none" dirty="0">
                <a:solidFill>
                  <a:schemeClr val="accent1"/>
                </a:solidFill>
                <a:ea typeface="ＭＳ Ｐゴシック" pitchFamily="34" charset="-128"/>
              </a:rPr>
              <a:t>Mention</a:t>
            </a:r>
            <a:r>
              <a:rPr lang="en-US" u="none" baseline="0" dirty="0">
                <a:solidFill>
                  <a:schemeClr val="accent1"/>
                </a:solidFill>
                <a:ea typeface="ＭＳ Ｐゴシック" pitchFamily="34" charset="-128"/>
              </a:rPr>
              <a:t> that example workflow diagrams shown here were drawn freehand in PowerPoint using default flowchart </a:t>
            </a:r>
            <a:r>
              <a:rPr lang="en-US" u="none" baseline="0" dirty="0" err="1">
                <a:solidFill>
                  <a:schemeClr val="accent1"/>
                </a:solidFill>
                <a:ea typeface="ＭＳ Ｐゴシック" pitchFamily="34" charset="-128"/>
              </a:rPr>
              <a:t>symbology</a:t>
            </a:r>
            <a:r>
              <a:rPr lang="en-US" u="none" baseline="0" dirty="0">
                <a:solidFill>
                  <a:schemeClr val="accent1"/>
                </a:solidFill>
                <a:ea typeface="ＭＳ Ｐゴシック" pitchFamily="34" charset="-128"/>
              </a:rPr>
              <a:t> – no specialized software necessary!</a:t>
            </a:r>
            <a:endParaRPr lang="en-US" u="none"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13</a:t>
            </a:fld>
            <a:endParaRPr lang="en-US">
              <a:latin typeface="Calibri"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14</a:t>
            </a:fld>
            <a:endParaRPr lang="en-US">
              <a:latin typeface="Calibri"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This is an example of a simple conceptual workflow.</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Here</a:t>
            </a:r>
            <a:r>
              <a:rPr lang="en-US" sz="1200" kern="1200" baseline="0" dirty="0">
                <a:solidFill>
                  <a:schemeClr val="tx1"/>
                </a:solidFill>
                <a:effectLst/>
                <a:latin typeface="+mn-lt"/>
                <a:ea typeface="ＭＳ Ｐゴシック" charset="-128"/>
                <a:cs typeface="ＭＳ Ｐゴシック" charset="-128"/>
              </a:rPr>
              <a:t> we focus first on the analytical steps used to create outputs from the data.  </a:t>
            </a:r>
            <a:r>
              <a:rPr lang="en-US" sz="1200" kern="1200" dirty="0">
                <a:solidFill>
                  <a:schemeClr val="tx1"/>
                </a:solidFill>
                <a:effectLst/>
                <a:latin typeface="+mn-lt"/>
                <a:ea typeface="ＭＳ Ｐゴシック" charset="-128"/>
                <a:cs typeface="ＭＳ Ｐゴシック" charset="-128"/>
              </a:rPr>
              <a:t>In the first step the data are imported into a scripted program, R, for cleaning and analysis.</a:t>
            </a:r>
          </a:p>
          <a:p>
            <a:endParaRPr lang="en-US" sz="120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The data then go through a quality control and cleaning process to identify outliers, remove erroneous data, and identify any missing data.</a:t>
            </a:r>
          </a:p>
          <a:p>
            <a:endParaRPr lang="en-US" sz="120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The data are then analyzed to generate mean temperature and salinity for the location, as well as error envelopes for the data.</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Finally, graphs are produced to display the resulting mean temperatures.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pPr eaLnBrk="1" hangingPunct="1">
              <a:spcBef>
                <a:spcPct val="0"/>
              </a:spcBef>
              <a:buFontTx/>
              <a:buChar char="-"/>
              <a:defRPr/>
            </a:pPr>
            <a:endParaRPr lang="en-US" sz="1800"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15</a:t>
            </a:fld>
            <a:endParaRPr lang="en-US">
              <a:latin typeface="Calibri"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pPr>
            <a:r>
              <a:rPr lang="en-US" sz="1200" dirty="0">
                <a:ea typeface="ＭＳ Ｐゴシック" pitchFamily="34" charset="-128"/>
              </a:rPr>
              <a:t>These steps</a:t>
            </a:r>
            <a:r>
              <a:rPr lang="en-US" sz="1200" baseline="0" dirty="0">
                <a:ea typeface="ＭＳ Ｐゴシック" pitchFamily="34" charset="-128"/>
              </a:rPr>
              <a:t> are known in workflows as “t</a:t>
            </a:r>
            <a:r>
              <a:rPr lang="en-US" sz="1200" dirty="0">
                <a:ea typeface="ＭＳ Ｐゴシック" pitchFamily="34" charset="-128"/>
              </a:rPr>
              <a:t>ransformation rules”.</a:t>
            </a:r>
            <a:r>
              <a:rPr lang="en-US" sz="1200" baseline="0" dirty="0">
                <a:ea typeface="ＭＳ Ｐゴシック" pitchFamily="34" charset="-128"/>
              </a:rPr>
              <a:t>  </a:t>
            </a:r>
            <a:r>
              <a:rPr lang="en-US" sz="1200" dirty="0">
                <a:ea typeface="ＭＳ Ｐゴシック" pitchFamily="34" charset="-128"/>
              </a:rPr>
              <a:t>Transformation rules describe what is done to/with the data to obtain the relevant outputs for publication.</a:t>
            </a:r>
            <a:r>
              <a:rPr lang="en-US" sz="1000" kern="1200" dirty="0">
                <a:solidFill>
                  <a:schemeClr val="tx1"/>
                </a:solidFill>
                <a:effectLst/>
                <a:latin typeface="+mn-lt"/>
                <a:ea typeface="ＭＳ Ｐゴシック" charset="-128"/>
                <a:cs typeface="ＭＳ Ｐゴシック" charset="-128"/>
              </a:rPr>
              <a:t> </a:t>
            </a:r>
          </a:p>
          <a:p>
            <a:r>
              <a:rPr lang="en-US" sz="1000" kern="1200" dirty="0">
                <a:solidFill>
                  <a:schemeClr val="tx1"/>
                </a:solidFill>
                <a:effectLst/>
                <a:latin typeface="+mn-lt"/>
                <a:ea typeface="ＭＳ Ｐゴシック" charset="-128"/>
                <a:cs typeface="ＭＳ Ｐゴシック" charset="-128"/>
              </a:rPr>
              <a:t> </a:t>
            </a:r>
          </a:p>
          <a:p>
            <a:pPr marL="342900" indent="-342900" eaLnBrk="1" hangingPunct="1">
              <a:spcBef>
                <a:spcPct val="0"/>
              </a:spcBef>
            </a:pPr>
            <a:endParaRPr lang="en-US" sz="1200"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16</a:t>
            </a:fld>
            <a:endParaRPr lang="en-US">
              <a:latin typeface="Calibri"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pPr>
            <a:r>
              <a:rPr lang="en-US" sz="1200" kern="1200" dirty="0">
                <a:solidFill>
                  <a:schemeClr val="tx1"/>
                </a:solidFill>
                <a:effectLst/>
                <a:latin typeface="+mn-lt"/>
                <a:ea typeface="ＭＳ Ｐゴシック" charset="-128"/>
                <a:cs typeface="ＭＳ Ｐゴシック" charset="-128"/>
              </a:rPr>
              <a:t>Now we focus on the actual data.  The Inputs &amp; outputs of this workflow are shown here in red.</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The first inputs are the raw temperature &amp; salinity data. These are imported into R.</a:t>
            </a:r>
          </a:p>
          <a:p>
            <a:r>
              <a:rPr lang="en-US" sz="1200" kern="1200" dirty="0">
                <a:solidFill>
                  <a:schemeClr val="tx1"/>
                </a:solidFill>
                <a:effectLst/>
                <a:latin typeface="+mn-lt"/>
                <a:ea typeface="ＭＳ Ｐゴシック" charset="-128"/>
                <a:cs typeface="ＭＳ Ｐゴシック" charset="-128"/>
              </a:rPr>
              <a:t>The output of this process is the data in R format. </a:t>
            </a:r>
          </a:p>
          <a:p>
            <a:r>
              <a:rPr lang="en-US" sz="1200" kern="1200" dirty="0">
                <a:solidFill>
                  <a:schemeClr val="tx1"/>
                </a:solidFill>
                <a:effectLst/>
                <a:latin typeface="+mn-lt"/>
                <a:ea typeface="ＭＳ Ｐゴシック" charset="-128"/>
                <a:cs typeface="ＭＳ Ｐゴシック" charset="-128"/>
              </a:rPr>
              <a:t>That data in R format then become the input for the quality control and data cleaning step. </a:t>
            </a:r>
          </a:p>
          <a:p>
            <a:r>
              <a:rPr lang="en-US" sz="1200" kern="1200" dirty="0">
                <a:solidFill>
                  <a:schemeClr val="tx1"/>
                </a:solidFill>
                <a:effectLst/>
                <a:latin typeface="+mn-lt"/>
                <a:ea typeface="ＭＳ Ｐゴシック" charset="-128"/>
                <a:cs typeface="ＭＳ Ｐゴシック" charset="-128"/>
              </a:rPr>
              <a:t>The output of this step is “clean” temperature and salinity data, which is then the input for the analysis step.</a:t>
            </a:r>
          </a:p>
          <a:p>
            <a:r>
              <a:rPr lang="en-US" sz="1200" kern="1200" dirty="0">
                <a:solidFill>
                  <a:schemeClr val="tx1"/>
                </a:solidFill>
                <a:effectLst/>
                <a:latin typeface="+mn-lt"/>
                <a:ea typeface="ＭＳ Ｐゴシック" charset="-128"/>
                <a:cs typeface="ＭＳ Ｐゴシック" charset="-128"/>
              </a:rPr>
              <a:t>The output of the analysis step is the summary statistics, such as mean and standard deviation by month. These are subsequently the inputs for the visualization step. </a:t>
            </a: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17</a:t>
            </a:fld>
            <a:endParaRPr lang="en-US">
              <a:latin typeface="Calibri"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18</a:t>
            </a:fld>
            <a:endParaRPr lang="en-US">
              <a:latin typeface="Calibri"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The topics covered in this tutorial will include a review of typical data analyses, reproducibility, provenance,</a:t>
            </a:r>
          </a:p>
          <a:p>
            <a:r>
              <a:rPr lang="en-US" sz="1200" kern="1200" dirty="0">
                <a:solidFill>
                  <a:schemeClr val="tx1"/>
                </a:solidFill>
                <a:effectLst/>
                <a:latin typeface="+mn-lt"/>
                <a:ea typeface="ＭＳ Ｐゴシック" charset="-128"/>
                <a:cs typeface="ＭＳ Ｐゴシック" charset="-128"/>
              </a:rPr>
              <a:t>workflows in general, and both informal and formal workflows</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pPr eaLnBrk="1" hangingPunct="1">
              <a:spcBef>
                <a:spcPct val="0"/>
              </a:spcBef>
            </a:pPr>
            <a:endParaRPr lang="en-US"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a:t>
            </a:fld>
            <a:endParaRPr lang="en-US">
              <a:latin typeface="Calibri"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19</a:t>
            </a:fld>
            <a:endParaRPr lang="en-US">
              <a:latin typeface="Calibri"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20</a:t>
            </a:fld>
            <a:endParaRPr lang="en-US">
              <a:latin typeface="Calibri" pitchFamily="34"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xfrm>
            <a:off x="685800" y="4343400"/>
            <a:ext cx="5457825" cy="4410075"/>
          </a:xfrm>
        </p:spPr>
        <p:txBody>
          <a:bodyPr wrap="square" numCol="1" anchor="t" anchorCtr="0" compatLnSpc="1">
            <a:prstTxWarp prst="textNoShape">
              <a:avLst/>
            </a:prstTxWarp>
            <a:normAutofit lnSpcReduction="10000"/>
          </a:bodyPr>
          <a:lstStyle/>
          <a:p>
            <a:pPr eaLnBrk="1" hangingPunct="1">
              <a:spcBef>
                <a:spcPct val="0"/>
              </a:spcBef>
              <a:defRPr/>
            </a:pPr>
            <a:endParaRPr lang="en-US" sz="1800" dirty="0">
              <a:ea typeface="ＭＳ Ｐゴシック" pitchFamily="34" charset="-128"/>
            </a:endParaRPr>
          </a:p>
        </p:txBody>
      </p:sp>
      <p:sp>
        <p:nvSpPr>
          <p:cNvPr id="73732" name="Slide Number Placeholder 3"/>
          <p:cNvSpPr>
            <a:spLocks noGrp="1"/>
          </p:cNvSpPr>
          <p:nvPr>
            <p:ph type="sldNum" sz="quarter" idx="5"/>
          </p:nvPr>
        </p:nvSpPr>
        <p:spPr bwMode="auto">
          <a:noFill/>
          <a:ln>
            <a:miter lim="800000"/>
            <a:headEnd/>
            <a:tailEnd/>
          </a:ln>
        </p:spPr>
        <p:txBody>
          <a:bodyPr/>
          <a:lstStyle/>
          <a:p>
            <a:fld id="{2DE7ED06-0200-4A06-BB54-456DCC4C92F7}" type="slidenum">
              <a:rPr lang="en-US" smtClean="0">
                <a:latin typeface="Calibri" pitchFamily="34" charset="0"/>
                <a:ea typeface="ＭＳ Ｐゴシック" pitchFamily="34" charset="-128"/>
              </a:rPr>
              <a:pPr/>
              <a:t>21</a:t>
            </a:fld>
            <a:endParaRPr lang="en-US">
              <a:latin typeface="Calibri"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Formal Scientific workflow systems are now in development to help scientists</a:t>
            </a:r>
            <a:r>
              <a:rPr lang="en-US" sz="1200" kern="1200" baseline="0" dirty="0">
                <a:solidFill>
                  <a:schemeClr val="tx1"/>
                </a:solidFill>
                <a:effectLst/>
                <a:latin typeface="+mn-lt"/>
                <a:ea typeface="ＭＳ Ｐゴシック" charset="-128"/>
                <a:cs typeface="ＭＳ Ｐゴシック" charset="-128"/>
              </a:rPr>
              <a:t> document their workflows.  </a:t>
            </a:r>
            <a:r>
              <a:rPr lang="en-US" sz="1200" kern="1200" dirty="0">
                <a:solidFill>
                  <a:schemeClr val="tx1"/>
                </a:solidFill>
                <a:effectLst/>
                <a:latin typeface="+mn-lt"/>
                <a:ea typeface="ＭＳ Ｐゴシック" charset="-128"/>
                <a:cs typeface="ＭＳ Ｐゴシック" charset="-128"/>
              </a:rPr>
              <a:t>These analytical</a:t>
            </a:r>
            <a:r>
              <a:rPr lang="en-US" sz="1200" kern="1200" baseline="0" dirty="0">
                <a:solidFill>
                  <a:schemeClr val="tx1"/>
                </a:solidFill>
                <a:effectLst/>
                <a:latin typeface="+mn-lt"/>
                <a:ea typeface="ＭＳ Ｐゴシック" charset="-128"/>
                <a:cs typeface="ＭＳ Ｐゴシック" charset="-128"/>
              </a:rPr>
              <a:t> pipelines </a:t>
            </a:r>
            <a:r>
              <a:rPr lang="en-US" sz="1200" kern="1200" dirty="0">
                <a:solidFill>
                  <a:schemeClr val="tx1"/>
                </a:solidFill>
                <a:effectLst/>
                <a:latin typeface="+mn-lt"/>
                <a:ea typeface="ＭＳ Ｐゴシック" charset="-128"/>
                <a:cs typeface="ＭＳ Ｐゴシック" charset="-128"/>
              </a:rPr>
              <a:t>will make it possible for lay scientists to use workflows effectively for documenting their process metadata.  </a:t>
            </a:r>
          </a:p>
          <a:p>
            <a:endParaRPr lang="en-US" sz="120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Each step within the scientific workflow system can be implemented</a:t>
            </a:r>
            <a:r>
              <a:rPr lang="en-US" sz="1200" kern="1200" baseline="0" dirty="0">
                <a:solidFill>
                  <a:schemeClr val="tx1"/>
                </a:solidFill>
                <a:effectLst/>
                <a:latin typeface="+mn-lt"/>
                <a:ea typeface="ＭＳ Ｐゴシック" charset="-128"/>
                <a:cs typeface="ＭＳ Ｐゴシック" charset="-128"/>
              </a:rPr>
              <a:t> using different software systems.  In the process of performing analyses, each step and its parameters and requirements are formally recorded. This allows both the individual steps and the overall workflow to be reused, either by the original scientist or someone else.</a:t>
            </a:r>
            <a:endParaRPr lang="en-US" sz="120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pPr marL="342900" indent="-342900" eaLnBrk="1" hangingPunct="1">
              <a:spcBef>
                <a:spcPct val="0"/>
              </a:spcBef>
            </a:pPr>
            <a:endParaRPr lang="en-US" sz="1800"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22</a:t>
            </a:fld>
            <a:endParaRPr lang="en-US">
              <a:latin typeface="Calibri" pitchFamily="34"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There are many benefits of using scientific workflows. </a:t>
            </a:r>
          </a:p>
          <a:p>
            <a:r>
              <a:rPr lang="en-US" sz="1200" kern="1200" dirty="0">
                <a:solidFill>
                  <a:schemeClr val="tx1"/>
                </a:solidFill>
                <a:effectLst/>
                <a:latin typeface="+mn-lt"/>
                <a:ea typeface="ＭＳ Ｐゴシック" charset="-128"/>
                <a:cs typeface="ＭＳ Ｐゴシック" charset="-128"/>
              </a:rPr>
              <a:t>First, they can provide a single access point for multiple analyses across software packages. </a:t>
            </a:r>
          </a:p>
          <a:p>
            <a:r>
              <a:rPr lang="en-US" sz="1200" kern="1200" dirty="0">
                <a:solidFill>
                  <a:schemeClr val="tx1"/>
                </a:solidFill>
                <a:effectLst/>
                <a:latin typeface="+mn-lt"/>
                <a:ea typeface="ＭＳ Ｐゴシック" charset="-128"/>
                <a:cs typeface="ＭＳ Ｐゴシック" charset="-128"/>
              </a:rPr>
              <a:t>Second they allow a researcher to keep track of analyses conducted, which enables reproducibility.  </a:t>
            </a:r>
          </a:p>
          <a:p>
            <a:r>
              <a:rPr lang="en-US" sz="1200" kern="1200" dirty="0">
                <a:solidFill>
                  <a:schemeClr val="tx1"/>
                </a:solidFill>
                <a:effectLst/>
                <a:latin typeface="+mn-lt"/>
                <a:ea typeface="ＭＳ Ｐゴシック" charset="-128"/>
                <a:cs typeface="ＭＳ Ｐゴシック" charset="-128"/>
              </a:rPr>
              <a:t>Third, workflows can be stored as documentation of the research project. A stored workflow is essentially higher-level metadata which offers tremendous potential for scientific advancement.</a:t>
            </a:r>
          </a:p>
          <a:p>
            <a:r>
              <a:rPr lang="en-US" sz="1200" kern="1200" dirty="0">
                <a:solidFill>
                  <a:schemeClr val="tx1"/>
                </a:solidFill>
                <a:effectLst/>
                <a:latin typeface="+mn-lt"/>
                <a:ea typeface="ＭＳ Ｐゴシック" charset="-128"/>
                <a:cs typeface="ＭＳ Ｐゴシック" charset="-128"/>
              </a:rPr>
              <a:t>Finally, workflows allow researchers to share and reuse the workflow or its components. This means less time doing repetitive tasks, allows for collaboration across disciplines, and rapid analysis since time is not spent “reinventing the wheel”. </a:t>
            </a:r>
          </a:p>
          <a:p>
            <a:pPr marL="342900" indent="-342900" eaLnBrk="1" hangingPunct="1">
              <a:spcBef>
                <a:spcPct val="0"/>
              </a:spcBef>
            </a:pPr>
            <a:endParaRPr lang="en-US" sz="1800"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23</a:t>
            </a:fld>
            <a:endParaRPr lang="en-US">
              <a:latin typeface="Calibri" pitchFamily="34"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One example of a scientific workflow software program is </a:t>
            </a:r>
            <a:r>
              <a:rPr lang="en-US" sz="1200" kern="1200" dirty="0" err="1">
                <a:solidFill>
                  <a:schemeClr val="tx1"/>
                </a:solidFill>
                <a:effectLst/>
                <a:latin typeface="+mn-lt"/>
                <a:ea typeface="ＭＳ Ｐゴシック" charset="-128"/>
                <a:cs typeface="ＭＳ Ｐゴシック" charset="-128"/>
              </a:rPr>
              <a:t>Kepler</a:t>
            </a:r>
            <a:r>
              <a:rPr lang="en-US" sz="1200" kern="1200" dirty="0">
                <a:solidFill>
                  <a:schemeClr val="tx1"/>
                </a:solidFill>
                <a:effectLst/>
                <a:latin typeface="+mn-lt"/>
                <a:ea typeface="ＭＳ Ｐゴシック" charset="-128"/>
                <a:cs typeface="ＭＳ Ｐゴシック" charset="-128"/>
              </a:rPr>
              <a:t>. </a:t>
            </a:r>
            <a:r>
              <a:rPr lang="en-US" sz="1200" kern="1200" dirty="0" err="1">
                <a:solidFill>
                  <a:schemeClr val="tx1"/>
                </a:solidFill>
                <a:effectLst/>
                <a:latin typeface="+mn-lt"/>
                <a:ea typeface="ＭＳ Ｐゴシック" charset="-128"/>
                <a:cs typeface="ＭＳ Ｐゴシック" charset="-128"/>
              </a:rPr>
              <a:t>Kepler</a:t>
            </a:r>
            <a:r>
              <a:rPr lang="en-US" sz="1200" kern="1200" dirty="0">
                <a:solidFill>
                  <a:schemeClr val="tx1"/>
                </a:solidFill>
                <a:effectLst/>
                <a:latin typeface="+mn-lt"/>
                <a:ea typeface="ＭＳ Ｐゴシック" charset="-128"/>
                <a:cs typeface="ＭＳ Ｐゴシック" charset="-128"/>
              </a:rPr>
              <a:t> is an open-source and free cross-platform program. Cross-platform means it can work with any operating system.  </a:t>
            </a:r>
          </a:p>
          <a:p>
            <a:r>
              <a:rPr lang="en-US" sz="1200" kern="1200" dirty="0" err="1">
                <a:solidFill>
                  <a:schemeClr val="tx1"/>
                </a:solidFill>
                <a:effectLst/>
                <a:latin typeface="+mn-lt"/>
                <a:ea typeface="ＭＳ Ｐゴシック" charset="-128"/>
                <a:cs typeface="ＭＳ Ｐゴシック" charset="-128"/>
              </a:rPr>
              <a:t>Kepler</a:t>
            </a:r>
            <a:r>
              <a:rPr lang="en-US" sz="1200" kern="1200" dirty="0">
                <a:solidFill>
                  <a:schemeClr val="tx1"/>
                </a:solidFill>
                <a:effectLst/>
                <a:latin typeface="+mn-lt"/>
                <a:ea typeface="ＭＳ Ｐゴシック" charset="-128"/>
                <a:cs typeface="ＭＳ Ｐゴシック" charset="-128"/>
              </a:rPr>
              <a:t> uses a drag-and-drop interface for scientists to construct their workflow. Steps in the analytical process are represented by an “actor”. These actors then connected to form a workflow.  Possible</a:t>
            </a:r>
            <a:r>
              <a:rPr lang="en-US" sz="1200" kern="1200" baseline="0" dirty="0">
                <a:solidFill>
                  <a:schemeClr val="tx1"/>
                </a:solidFill>
                <a:effectLst/>
                <a:latin typeface="+mn-lt"/>
                <a:ea typeface="ＭＳ Ｐゴシック" charset="-128"/>
                <a:cs typeface="ＭＳ Ｐゴシック" charset="-128"/>
              </a:rPr>
              <a:t> applications of </a:t>
            </a:r>
            <a:r>
              <a:rPr lang="en-US" sz="1200" kern="1200" baseline="0" dirty="0" err="1">
                <a:solidFill>
                  <a:schemeClr val="tx1"/>
                </a:solidFill>
                <a:effectLst/>
                <a:latin typeface="+mn-lt"/>
                <a:ea typeface="ＭＳ Ｐゴシック" charset="-128"/>
                <a:cs typeface="ＭＳ Ｐゴシック" charset="-128"/>
              </a:rPr>
              <a:t>Kepler</a:t>
            </a:r>
            <a:r>
              <a:rPr lang="en-US" sz="1200" kern="1200" baseline="0" dirty="0">
                <a:solidFill>
                  <a:schemeClr val="tx1"/>
                </a:solidFill>
                <a:effectLst/>
                <a:latin typeface="+mn-lt"/>
                <a:ea typeface="ＭＳ Ｐゴシック" charset="-128"/>
                <a:cs typeface="ＭＳ Ｐゴシック" charset="-128"/>
              </a:rPr>
              <a:t> are listed here.</a:t>
            </a:r>
            <a:endParaRPr lang="en-US" sz="1800"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24</a:t>
            </a:fld>
            <a:endParaRPr lang="en-US">
              <a:latin typeface="Calibri" pitchFamily="34"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Here is a screenshot of the </a:t>
            </a:r>
            <a:r>
              <a:rPr lang="en-US" sz="1200" kern="1200" dirty="0" err="1">
                <a:solidFill>
                  <a:schemeClr val="tx1"/>
                </a:solidFill>
                <a:effectLst/>
                <a:latin typeface="+mn-lt"/>
                <a:ea typeface="ＭＳ Ｐゴシック" charset="-128"/>
                <a:cs typeface="ＭＳ Ｐゴシック" charset="-128"/>
              </a:rPr>
              <a:t>Kepler</a:t>
            </a:r>
            <a:r>
              <a:rPr lang="en-US" sz="1200" kern="1200" dirty="0">
                <a:solidFill>
                  <a:schemeClr val="tx1"/>
                </a:solidFill>
                <a:effectLst/>
                <a:latin typeface="+mn-lt"/>
                <a:ea typeface="ＭＳ Ｐゴシック" charset="-128"/>
                <a:cs typeface="ＭＳ Ｐゴシック" charset="-128"/>
              </a:rPr>
              <a:t> interface. It has a user-friendly GUI (pronounced gooey) or graphical user interface.</a:t>
            </a:r>
          </a:p>
          <a:p>
            <a:r>
              <a:rPr lang="en-US" sz="1200" kern="1200" dirty="0">
                <a:solidFill>
                  <a:schemeClr val="tx1"/>
                </a:solidFill>
                <a:effectLst/>
                <a:latin typeface="+mn-lt"/>
                <a:ea typeface="ＭＳ Ｐゴシック" charset="-128"/>
                <a:cs typeface="ＭＳ Ｐゴシック" charset="-128"/>
              </a:rPr>
              <a:t>The list of possible actors is searchable, and you can drag and drop the actors into the workflow creation space to the right.</a:t>
            </a:r>
          </a:p>
          <a:p>
            <a:r>
              <a:rPr lang="en-US" sz="1200" kern="1200" dirty="0">
                <a:solidFill>
                  <a:schemeClr val="tx1"/>
                </a:solidFill>
                <a:effectLst/>
                <a:latin typeface="+mn-lt"/>
                <a:ea typeface="ＭＳ Ｐゴシック" charset="-128"/>
                <a:cs typeface="ＭＳ Ｐゴシック" charset="-128"/>
              </a:rPr>
              <a:t>Actors are connected via inputs and outputs represented by black lines.</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r>
              <a:rPr lang="en-US" sz="1200" b="1" kern="1200" dirty="0">
                <a:solidFill>
                  <a:schemeClr val="tx1"/>
                </a:solidFill>
                <a:effectLst/>
                <a:latin typeface="+mn-lt"/>
                <a:ea typeface="ＭＳ Ｐゴシック" charset="-128"/>
                <a:cs typeface="ＭＳ Ｐゴシック" charset="-128"/>
              </a:rPr>
              <a:t> </a:t>
            </a:r>
            <a:endParaRPr lang="en-US" sz="1200" kern="1200" dirty="0">
              <a:solidFill>
                <a:schemeClr val="tx1"/>
              </a:solidFill>
              <a:effectLst/>
              <a:latin typeface="+mn-lt"/>
              <a:ea typeface="ＭＳ Ｐゴシック" charset="-128"/>
              <a:cs typeface="ＭＳ Ｐゴシック" charset="-128"/>
            </a:endParaRPr>
          </a:p>
          <a:p>
            <a:pPr marL="342900" indent="-342900" eaLnBrk="1" hangingPunct="1">
              <a:spcBef>
                <a:spcPct val="0"/>
              </a:spcBef>
            </a:pPr>
            <a:endParaRPr lang="en-US" sz="1800"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25</a:t>
            </a:fld>
            <a:endParaRPr lang="en-US">
              <a:latin typeface="Calibri" pitchFamily="34"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effectLst/>
                <a:latin typeface="+mn-lt"/>
                <a:ea typeface="ＭＳ Ｐゴシック" charset="-128"/>
                <a:cs typeface="ＭＳ Ｐゴシック" charset="-128"/>
              </a:rPr>
              <a:t>This example workflow solves two coupled equations, one for the predator population, and one for the prey population. The solutions to the equations are then routed to the “Timed plotter” and “XY plotter” in the top of the panel. The text describes</a:t>
            </a:r>
            <a:r>
              <a:rPr lang="en-US" sz="1200" kern="1200" baseline="0" dirty="0">
                <a:solidFill>
                  <a:schemeClr val="tx1"/>
                </a:solidFill>
                <a:effectLst/>
                <a:latin typeface="+mn-lt"/>
                <a:ea typeface="ＭＳ Ｐゴシック" charset="-128"/>
                <a:cs typeface="ＭＳ Ｐゴシック" charset="-128"/>
              </a:rPr>
              <a:t> what this workflow is calculating.</a:t>
            </a:r>
            <a:endParaRPr lang="en-US" sz="1800"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26</a:t>
            </a:fld>
            <a:endParaRPr lang="en-US">
              <a:latin typeface="Calibri" pitchFamily="34"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The resulting outputs from this workflow are plots of the predator and prey populations. </a:t>
            </a:r>
          </a:p>
          <a:p>
            <a:r>
              <a:rPr lang="en-US" sz="1200" kern="1200" dirty="0">
                <a:solidFill>
                  <a:schemeClr val="tx1"/>
                </a:solidFill>
                <a:effectLst/>
                <a:latin typeface="+mn-lt"/>
                <a:ea typeface="ＭＳ Ｐゴシック" charset="-128"/>
                <a:cs typeface="ＭＳ Ｐゴシック" charset="-128"/>
              </a:rPr>
              <a:t> </a:t>
            </a:r>
          </a:p>
          <a:p>
            <a:r>
              <a:rPr lang="en-US" sz="1200" kern="1200" dirty="0" err="1">
                <a:solidFill>
                  <a:schemeClr val="tx1"/>
                </a:solidFill>
                <a:effectLst/>
                <a:latin typeface="+mn-lt"/>
                <a:ea typeface="ＭＳ Ｐゴシック" charset="-128"/>
                <a:cs typeface="ＭＳ Ｐゴシック" charset="-128"/>
              </a:rPr>
              <a:t>Kepler</a:t>
            </a:r>
            <a:r>
              <a:rPr lang="en-US" sz="1200" kern="1200" dirty="0">
                <a:solidFill>
                  <a:schemeClr val="tx1"/>
                </a:solidFill>
                <a:effectLst/>
                <a:latin typeface="+mn-lt"/>
                <a:ea typeface="ＭＳ Ｐゴシック" charset="-128"/>
                <a:cs typeface="ＭＳ Ｐゴシック" charset="-128"/>
              </a:rPr>
              <a:t> and other scientific workflow tools are being developed for use by ecologists and environmental scientists who may not be comfortable creating scripted workflows using the command line.</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Along with scientific workflows, tools are being developed to facilitate their use, such as </a:t>
            </a:r>
            <a:r>
              <a:rPr lang="en-US" sz="1200" kern="1200" dirty="0" err="1">
                <a:solidFill>
                  <a:schemeClr val="tx1"/>
                </a:solidFill>
                <a:effectLst/>
                <a:latin typeface="+mn-lt"/>
                <a:ea typeface="ＭＳ Ｐゴシック" charset="-128"/>
                <a:cs typeface="ＭＳ Ｐゴシック" charset="-128"/>
              </a:rPr>
              <a:t>VisTrails</a:t>
            </a:r>
            <a:r>
              <a:rPr lang="en-US" sz="1200" kern="1200" dirty="0">
                <a:solidFill>
                  <a:schemeClr val="tx1"/>
                </a:solidFill>
                <a:effectLst/>
                <a:latin typeface="+mn-lt"/>
                <a:ea typeface="ＭＳ Ｐゴシック" charset="-128"/>
                <a:cs typeface="ＭＳ Ｐゴシック" charset="-128"/>
              </a:rPr>
              <a:t>.</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endParaRPr lang="en-US" sz="1800" dirty="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27</a:t>
            </a:fld>
            <a:endParaRPr lang="en-US">
              <a:latin typeface="Calibri" pitchFamily="34"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err="1">
                <a:solidFill>
                  <a:schemeClr val="tx1"/>
                </a:solidFill>
                <a:latin typeface="+mn-lt"/>
                <a:ea typeface="ＭＳ Ｐゴシック" charset="-128"/>
                <a:cs typeface="ＭＳ Ｐゴシック" charset="-128"/>
              </a:rPr>
              <a:t>VisTrails</a:t>
            </a:r>
            <a:r>
              <a:rPr lang="en-US" sz="1200" kern="1200" dirty="0">
                <a:solidFill>
                  <a:schemeClr val="tx1"/>
                </a:solidFill>
                <a:latin typeface="+mn-lt"/>
                <a:ea typeface="ＭＳ Ｐゴシック" charset="-128"/>
                <a:cs typeface="ＭＳ Ｐゴシック" charset="-128"/>
              </a:rPr>
              <a:t> is another example of an open source workflow tool that provides provenance and management support. It is geared toward </a:t>
            </a:r>
            <a:r>
              <a:rPr lang="en-US" sz="1200" kern="1200" dirty="0" err="1">
                <a:solidFill>
                  <a:schemeClr val="tx1"/>
                </a:solidFill>
                <a:effectLst/>
                <a:latin typeface="+mn-lt"/>
                <a:ea typeface="ＭＳ Ｐゴシック" charset="-128"/>
                <a:cs typeface="ＭＳ Ｐゴシック" charset="-128"/>
              </a:rPr>
              <a:t>VisTrails</a:t>
            </a:r>
            <a:r>
              <a:rPr lang="en-US" sz="1200" kern="1200" dirty="0">
                <a:solidFill>
                  <a:schemeClr val="tx1"/>
                </a:solidFill>
                <a:effectLst/>
                <a:latin typeface="+mn-lt"/>
                <a:ea typeface="ＭＳ Ｐゴシック" charset="-128"/>
                <a:cs typeface="ＭＳ Ｐゴシック" charset="-128"/>
              </a:rPr>
              <a:t> is an open source workflow tool that provides provenance and management support. It is geared toward exploratory and computational tasks.</a:t>
            </a:r>
          </a:p>
          <a:p>
            <a:r>
              <a:rPr lang="en-US" sz="1200" kern="1200" dirty="0">
                <a:solidFill>
                  <a:schemeClr val="tx1"/>
                </a:solidFill>
                <a:effectLst/>
                <a:latin typeface="+mn-lt"/>
                <a:ea typeface="ＭＳ Ｐゴシック" charset="-128"/>
                <a:cs typeface="ＭＳ Ｐゴシック" charset="-128"/>
              </a:rPr>
              <a:t>Using </a:t>
            </a:r>
            <a:r>
              <a:rPr lang="en-US" sz="1200" kern="1200" dirty="0" err="1">
                <a:solidFill>
                  <a:schemeClr val="tx1"/>
                </a:solidFill>
                <a:effectLst/>
                <a:latin typeface="+mn-lt"/>
                <a:ea typeface="ＭＳ Ｐゴシック" charset="-128"/>
                <a:cs typeface="ＭＳ Ｐゴシック" charset="-128"/>
              </a:rPr>
              <a:t>Vistrails</a:t>
            </a:r>
            <a:r>
              <a:rPr lang="en-US" sz="1200" kern="1200" dirty="0">
                <a:solidFill>
                  <a:schemeClr val="tx1"/>
                </a:solidFill>
                <a:effectLst/>
                <a:latin typeface="+mn-lt"/>
                <a:ea typeface="ＭＳ Ｐゴシック" charset="-128"/>
                <a:cs typeface="ＭＳ Ｐゴシック" charset="-128"/>
              </a:rPr>
              <a:t>, scientists can manage evolving scientific workflows and maintain detailed history about the steps taken and the data consumed and produced.</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pPr marL="342900" indent="-342900" eaLnBrk="1" hangingPunct="1">
              <a:spcBef>
                <a:spcPct val="0"/>
              </a:spcBef>
            </a:pPr>
            <a:endParaRPr lang="en-US" sz="1800"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28</a:t>
            </a:fld>
            <a:endParaRPr lang="en-US">
              <a:latin typeface="Calibri"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effectLst/>
                <a:latin typeface="+mn-lt"/>
                <a:ea typeface="ＭＳ Ｐゴシック" charset="-128"/>
                <a:cs typeface="ＭＳ Ｐゴシック" charset="-128"/>
              </a:rPr>
              <a:t>After completing this lesson you will be able to understand a subset of typical analyses used by ecologists and environmental scientists. You will be able to define a workflow</a:t>
            </a:r>
            <a:r>
              <a:rPr lang="en-US" sz="1200" kern="1200" baseline="0" dirty="0">
                <a:solidFill>
                  <a:schemeClr val="tx1"/>
                </a:solidFill>
                <a:effectLst/>
                <a:latin typeface="+mn-lt"/>
                <a:ea typeface="ＭＳ Ｐゴシック" charset="-128"/>
                <a:cs typeface="ＭＳ Ｐゴシック" charset="-128"/>
              </a:rPr>
              <a:t> and understand the basic concepts of both formal and informal workflows. </a:t>
            </a:r>
            <a:r>
              <a:rPr lang="en-US" sz="1200" kern="1200" dirty="0">
                <a:solidFill>
                  <a:schemeClr val="tx1"/>
                </a:solidFill>
                <a:effectLst/>
                <a:latin typeface="+mn-lt"/>
                <a:ea typeface="ＭＳ Ｐゴシック" charset="-128"/>
                <a:cs typeface="ＭＳ Ｐゴシック" charset="-128"/>
              </a:rPr>
              <a:t>Lastly you will able to discuss the benefits of using a workflow. </a:t>
            </a:r>
            <a:endParaRPr lang="en-US"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a:t>
            </a:fld>
            <a:endParaRPr lang="en-US">
              <a:latin typeface="Calibri"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pPr>
            <a:r>
              <a:rPr lang="en-US" sz="1200" dirty="0">
                <a:ea typeface="ＭＳ Ｐゴシック" pitchFamily="34" charset="-128"/>
              </a:rPr>
              <a:t>Workflows are beneficial because they document the exact process used to create data outputs.   This is especially true with the advent of more computationally</a:t>
            </a:r>
            <a:r>
              <a:rPr lang="en-US" sz="1200" baseline="0" dirty="0">
                <a:ea typeface="ＭＳ Ｐゴシック" pitchFamily="34" charset="-128"/>
              </a:rPr>
              <a:t> intensive processes due to sensor networks, complex statistical programs, and integration of many types of data in a single study.</a:t>
            </a:r>
            <a:endParaRPr lang="en-US" sz="1200" dirty="0">
              <a:ea typeface="ＭＳ Ｐゴシック" pitchFamily="34" charset="-128"/>
            </a:endParaRPr>
          </a:p>
          <a:p>
            <a:pPr marL="342900" indent="-342900" eaLnBrk="1" hangingPunct="1">
              <a:spcBef>
                <a:spcPct val="0"/>
              </a:spcBef>
            </a:pPr>
            <a:endParaRPr lang="en-US" sz="1200" dirty="0">
              <a:ea typeface="ＭＳ Ｐゴシック" pitchFamily="34" charset="-128"/>
            </a:endParaRPr>
          </a:p>
          <a:p>
            <a:pPr marL="342900" indent="-342900" eaLnBrk="1" hangingPunct="1">
              <a:spcBef>
                <a:spcPct val="0"/>
              </a:spcBef>
            </a:pPr>
            <a:r>
              <a:rPr lang="en-US" sz="1200" dirty="0">
                <a:ea typeface="ＭＳ Ｐゴシック" pitchFamily="34" charset="-128"/>
              </a:rPr>
              <a:t>One of the major advantages of workflows is they allow the analytical</a:t>
            </a:r>
            <a:r>
              <a:rPr lang="en-US" sz="1200" baseline="0" dirty="0">
                <a:ea typeface="ＭＳ Ｐゴシック" pitchFamily="34" charset="-128"/>
              </a:rPr>
              <a:t> process to be shared with other scientists.  </a:t>
            </a:r>
            <a:r>
              <a:rPr lang="en-US" sz="1200" dirty="0">
                <a:ea typeface="ＭＳ Ｐゴシック" pitchFamily="34" charset="-128"/>
              </a:rPr>
              <a:t>This would be easier to accomplish if there was a formal way of creating and saving workflows.</a:t>
            </a:r>
          </a:p>
          <a:p>
            <a:pPr marL="342900" indent="-342900" eaLnBrk="1" hangingPunct="1">
              <a:spcBef>
                <a:spcPct val="0"/>
              </a:spcBef>
            </a:pPr>
            <a:endParaRPr lang="en-US" sz="1200" dirty="0">
              <a:ea typeface="ＭＳ Ｐゴシック" pitchFamily="34" charset="-128"/>
            </a:endParaRPr>
          </a:p>
          <a:p>
            <a:pPr marL="342900" indent="-342900" eaLnBrk="1" hangingPunct="1">
              <a:spcBef>
                <a:spcPct val="0"/>
              </a:spcBef>
            </a:pPr>
            <a:r>
              <a:rPr lang="en-US" sz="1200" dirty="0">
                <a:ea typeface="ＭＳ Ｐゴシック" pitchFamily="34" charset="-128"/>
              </a:rPr>
              <a:t>There are now scientific workflow systems in development that will make documenting workflows easier.  This will also increase the ability to share workflows with others.</a:t>
            </a:r>
            <a:r>
              <a:rPr lang="en-US" sz="1000" kern="1200" dirty="0">
                <a:solidFill>
                  <a:schemeClr val="tx1"/>
                </a:solidFill>
                <a:effectLst/>
                <a:latin typeface="+mn-lt"/>
                <a:ea typeface="ＭＳ Ｐゴシック" charset="-128"/>
                <a:cs typeface="ＭＳ Ｐゴシック" charset="-128"/>
              </a:rPr>
              <a:t> </a:t>
            </a:r>
          </a:p>
          <a:p>
            <a:pPr marL="342900" indent="-342900" eaLnBrk="1" hangingPunct="1">
              <a:spcBef>
                <a:spcPct val="0"/>
              </a:spcBef>
            </a:pPr>
            <a:endParaRPr lang="en-US" sz="1000" kern="1200" dirty="0">
              <a:solidFill>
                <a:schemeClr val="tx1"/>
              </a:solidFill>
              <a:effectLst/>
              <a:latin typeface="+mn-lt"/>
              <a:ea typeface="ＭＳ Ｐゴシック" charset="-128"/>
              <a:cs typeface="ＭＳ Ｐゴシック" charset="-128"/>
            </a:endParaRPr>
          </a:p>
          <a:p>
            <a:pPr marL="342900" marR="0" indent="-342900" algn="l" defTabSz="457200" rtl="0" eaLnBrk="1" fontAlgn="base" latinLnBrk="0" hangingPunct="1">
              <a:lnSpc>
                <a:spcPct val="100000"/>
              </a:lnSpc>
              <a:spcBef>
                <a:spcPct val="0"/>
              </a:spcBef>
              <a:spcAft>
                <a:spcPct val="0"/>
              </a:spcAft>
              <a:buClrTx/>
              <a:buSzTx/>
              <a:buFontTx/>
              <a:buNone/>
              <a:tabLst/>
              <a:defRPr/>
            </a:pPr>
            <a:r>
              <a:rPr lang="en-US" sz="1000" kern="1200" dirty="0">
                <a:solidFill>
                  <a:schemeClr val="tx1"/>
                </a:solidFill>
                <a:effectLst/>
                <a:latin typeface="+mn-lt"/>
                <a:ea typeface="ＭＳ Ｐゴシック" charset="-128"/>
                <a:cs typeface="ＭＳ Ｐゴシック" charset="-128"/>
              </a:rPr>
              <a:t>The simplest form of a scientific workflow is using scripts to document the process of analysis. This is done</a:t>
            </a:r>
            <a:r>
              <a:rPr lang="en-US" sz="1000" kern="1200" baseline="0" dirty="0">
                <a:solidFill>
                  <a:schemeClr val="tx1"/>
                </a:solidFill>
                <a:effectLst/>
                <a:latin typeface="+mn-lt"/>
                <a:ea typeface="ＭＳ Ｐゴシック" charset="-128"/>
                <a:cs typeface="ＭＳ Ｐゴシック" charset="-128"/>
              </a:rPr>
              <a:t> often </a:t>
            </a:r>
            <a:r>
              <a:rPr lang="en-US" sz="1000" kern="1200" dirty="0">
                <a:solidFill>
                  <a:schemeClr val="tx1"/>
                </a:solidFill>
                <a:effectLst/>
                <a:latin typeface="+mn-lt"/>
                <a:ea typeface="ＭＳ Ｐゴシック" charset="-128"/>
                <a:cs typeface="ＭＳ Ｐゴシック" charset="-128"/>
              </a:rPr>
              <a:t>using scripted programs such as R or </a:t>
            </a:r>
            <a:r>
              <a:rPr lang="en-US" sz="1000" kern="1200" dirty="0" err="1">
                <a:solidFill>
                  <a:schemeClr val="tx1"/>
                </a:solidFill>
                <a:effectLst/>
                <a:latin typeface="+mn-lt"/>
                <a:ea typeface="ＭＳ Ｐゴシック" charset="-128"/>
                <a:cs typeface="ＭＳ Ｐゴシック" charset="-128"/>
              </a:rPr>
              <a:t>Matlab</a:t>
            </a:r>
            <a:r>
              <a:rPr lang="en-US" sz="1000" kern="1200" dirty="0">
                <a:solidFill>
                  <a:schemeClr val="tx1"/>
                </a:solidFill>
                <a:effectLst/>
                <a:latin typeface="+mn-lt"/>
                <a:ea typeface="ＭＳ Ｐゴシック" charset="-128"/>
                <a:cs typeface="ＭＳ Ｐゴシック" charset="-128"/>
              </a:rPr>
              <a:t>, or if multiple software packages are used, via the command line using programming languages such as Java, Python, or Perl.  However executing</a:t>
            </a:r>
            <a:r>
              <a:rPr lang="en-US" sz="1000" kern="1200" baseline="0" dirty="0">
                <a:solidFill>
                  <a:schemeClr val="tx1"/>
                </a:solidFill>
                <a:effectLst/>
                <a:latin typeface="+mn-lt"/>
                <a:ea typeface="ＭＳ Ｐゴシック" charset="-128"/>
                <a:cs typeface="ＭＳ Ｐゴシック" charset="-128"/>
              </a:rPr>
              <a:t> codes and analyses via </a:t>
            </a:r>
            <a:r>
              <a:rPr lang="en-US" sz="1000" kern="1200" dirty="0">
                <a:solidFill>
                  <a:schemeClr val="tx1"/>
                </a:solidFill>
                <a:effectLst/>
                <a:latin typeface="+mn-lt"/>
                <a:ea typeface="ＭＳ Ｐゴシック" charset="-128"/>
                <a:cs typeface="ＭＳ Ｐゴシック" charset="-128"/>
              </a:rPr>
              <a:t>the command line is beyond the expertise of many ecological and environmental scientists.</a:t>
            </a:r>
            <a:r>
              <a:rPr lang="en-US" sz="1000" kern="1200" baseline="0" dirty="0">
                <a:solidFill>
                  <a:schemeClr val="tx1"/>
                </a:solidFill>
                <a:effectLst/>
                <a:latin typeface="+mn-lt"/>
                <a:ea typeface="ＭＳ Ｐゴシック" charset="-128"/>
                <a:cs typeface="ＭＳ Ｐゴシック" charset="-128"/>
              </a:rPr>
              <a:t>  </a:t>
            </a:r>
            <a:endParaRPr lang="en-US" sz="1000" kern="1200" dirty="0">
              <a:solidFill>
                <a:schemeClr val="tx1"/>
              </a:solidFill>
              <a:effectLst/>
              <a:latin typeface="+mn-lt"/>
              <a:ea typeface="ＭＳ Ｐゴシック" charset="-128"/>
              <a:cs typeface="ＭＳ Ｐゴシック" charset="-128"/>
            </a:endParaRPr>
          </a:p>
          <a:p>
            <a:pPr marL="342900" indent="-342900" eaLnBrk="1" hangingPunct="1">
              <a:spcBef>
                <a:spcPct val="0"/>
              </a:spcBef>
            </a:pPr>
            <a:endParaRPr lang="en-US" sz="1000" kern="1200" dirty="0">
              <a:solidFill>
                <a:schemeClr val="tx1"/>
              </a:solidFill>
              <a:effectLst/>
              <a:latin typeface="+mn-lt"/>
              <a:ea typeface="ＭＳ Ｐゴシック" charset="-128"/>
              <a:cs typeface="ＭＳ Ｐゴシック" charset="-128"/>
            </a:endParaRPr>
          </a:p>
          <a:p>
            <a:r>
              <a:rPr lang="en-US" sz="1000" kern="1200" dirty="0">
                <a:solidFill>
                  <a:schemeClr val="tx1"/>
                </a:solidFill>
                <a:effectLst/>
                <a:latin typeface="+mn-lt"/>
                <a:ea typeface="ＭＳ Ｐゴシック" charset="-128"/>
                <a:cs typeface="ＭＳ Ｐゴシック" charset="-128"/>
              </a:rPr>
              <a:t> </a:t>
            </a:r>
          </a:p>
          <a:p>
            <a:pPr marL="342900" indent="-342900" eaLnBrk="1" hangingPunct="1">
              <a:spcBef>
                <a:spcPct val="0"/>
              </a:spcBef>
            </a:pPr>
            <a:endParaRPr lang="en-US" sz="1200" dirty="0">
              <a:ea typeface="ＭＳ Ｐゴシック" pitchFamily="34" charset="-128"/>
            </a:endParaRPr>
          </a:p>
          <a:p>
            <a:pPr marL="342900" indent="-342900" eaLnBrk="1" hangingPunct="1">
              <a:spcBef>
                <a:spcPct val="0"/>
              </a:spcBef>
            </a:pPr>
            <a:endParaRPr lang="en-US" sz="1200"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29</a:t>
            </a:fld>
            <a:endParaRPr lang="en-US">
              <a:latin typeface="Calibri" pitchFamily="34"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a:pPr>
                <a:defRPr/>
              </a:pPr>
              <a:t>30</a:t>
            </a:fld>
            <a:endParaRPr lang="en-US"/>
          </a:p>
        </p:txBody>
      </p:sp>
    </p:spTree>
    <p:extLst>
      <p:ext uri="{BB962C8B-B14F-4D97-AF65-F5344CB8AC3E}">
        <p14:creationId xmlns:p14="http://schemas.microsoft.com/office/powerpoint/2010/main" val="2447665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a:pPr>
                <a:defRPr/>
              </a:pPr>
              <a:t>31</a:t>
            </a:fld>
            <a:endParaRPr lang="en-US"/>
          </a:p>
        </p:txBody>
      </p:sp>
    </p:spTree>
    <p:extLst>
      <p:ext uri="{BB962C8B-B14F-4D97-AF65-F5344CB8AC3E}">
        <p14:creationId xmlns:p14="http://schemas.microsoft.com/office/powerpoint/2010/main" val="1780006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Best practices for data analysis should involve the documentation of workflows, either conceptual or formal, to show how results were obtained. This includes data provenance, analyses used, parameters used, and connections between analyses via inputs and outputs.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This documentation can be informal, like in a flowchart, or more formal, such as </a:t>
            </a:r>
            <a:r>
              <a:rPr lang="en-US" sz="1200" kern="1200" dirty="0" err="1">
                <a:solidFill>
                  <a:schemeClr val="tx1"/>
                </a:solidFill>
                <a:effectLst/>
                <a:latin typeface="+mn-lt"/>
                <a:ea typeface="ＭＳ Ｐゴシック" charset="-128"/>
                <a:cs typeface="ＭＳ Ｐゴシック" charset="-128"/>
              </a:rPr>
              <a:t>Kepler</a:t>
            </a:r>
            <a:r>
              <a:rPr lang="en-US" sz="1200" kern="1200" dirty="0">
                <a:solidFill>
                  <a:schemeClr val="tx1"/>
                </a:solidFill>
                <a:effectLst/>
                <a:latin typeface="+mn-lt"/>
                <a:ea typeface="ＭＳ Ｐゴシック" charset="-128"/>
                <a:cs typeface="ＭＳ Ｐゴシック" charset="-128"/>
              </a:rPr>
              <a:t> or </a:t>
            </a:r>
            <a:r>
              <a:rPr lang="en-US" sz="1200" kern="1200" dirty="0" err="1">
                <a:solidFill>
                  <a:schemeClr val="tx1"/>
                </a:solidFill>
                <a:effectLst/>
                <a:latin typeface="+mn-lt"/>
                <a:ea typeface="ＭＳ Ｐゴシック" charset="-128"/>
                <a:cs typeface="ＭＳ Ｐゴシック" charset="-128"/>
              </a:rPr>
              <a:t>vistrails</a:t>
            </a:r>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endParaRPr lang="en-US" sz="1400"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32</a:t>
            </a:fld>
            <a:endParaRPr lang="en-US">
              <a:latin typeface="Calibri" pitchFamily="34"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2800" kern="1200" dirty="0">
                <a:solidFill>
                  <a:schemeClr val="tx1"/>
                </a:solidFill>
                <a:effectLst/>
                <a:latin typeface="+mn-lt"/>
                <a:ea typeface="ＭＳ Ｐゴシック" charset="-128"/>
                <a:cs typeface="ＭＳ Ｐゴシック" charset="-128"/>
              </a:rPr>
              <a:t>In summary, modern science is becoming more and more computationally-intensive, and scientists are working with heterogeneous data, analyses, and software.  Reproducibility is more important than ever given this environment.</a:t>
            </a:r>
          </a:p>
          <a:p>
            <a:r>
              <a:rPr lang="en-US" sz="2800" kern="1200" dirty="0">
                <a:solidFill>
                  <a:schemeClr val="tx1"/>
                </a:solidFill>
                <a:effectLst/>
                <a:latin typeface="+mn-lt"/>
                <a:ea typeface="ＭＳ Ｐゴシック" charset="-128"/>
                <a:cs typeface="ＭＳ Ｐゴシック" charset="-128"/>
              </a:rPr>
              <a:t>Workflows are equivalent to  process metadata,</a:t>
            </a:r>
            <a:r>
              <a:rPr lang="en-US" sz="2800" kern="1200" baseline="0" dirty="0">
                <a:solidFill>
                  <a:schemeClr val="tx1"/>
                </a:solidFill>
                <a:effectLst/>
                <a:latin typeface="+mn-lt"/>
                <a:ea typeface="ＭＳ Ｐゴシック" charset="-128"/>
                <a:cs typeface="ＭＳ Ｐゴシック" charset="-128"/>
              </a:rPr>
              <a:t> also known as provenance.</a:t>
            </a:r>
            <a:endParaRPr lang="en-US" sz="2800" kern="1200" dirty="0">
              <a:solidFill>
                <a:schemeClr val="tx1"/>
              </a:solidFill>
              <a:effectLst/>
              <a:latin typeface="+mn-lt"/>
              <a:ea typeface="ＭＳ Ｐゴシック" charset="-128"/>
              <a:cs typeface="ＭＳ Ｐゴシック" charset="-128"/>
            </a:endParaRPr>
          </a:p>
          <a:p>
            <a:r>
              <a:rPr lang="en-US" sz="2800" kern="1200" dirty="0">
                <a:solidFill>
                  <a:schemeClr val="tx1"/>
                </a:solidFill>
                <a:effectLst/>
                <a:latin typeface="+mn-lt"/>
                <a:ea typeface="ＭＳ Ｐゴシック" charset="-128"/>
                <a:cs typeface="ＭＳ Ｐゴシック" charset="-128"/>
              </a:rPr>
              <a:t>Using both informal and formal workflows</a:t>
            </a:r>
            <a:r>
              <a:rPr lang="en-US" sz="2800" kern="1200" baseline="0" dirty="0">
                <a:solidFill>
                  <a:schemeClr val="tx1"/>
                </a:solidFill>
                <a:effectLst/>
                <a:latin typeface="+mn-lt"/>
                <a:ea typeface="ＭＳ Ｐゴシック" charset="-128"/>
                <a:cs typeface="ＭＳ Ｐゴシック" charset="-128"/>
              </a:rPr>
              <a:t> </a:t>
            </a:r>
            <a:r>
              <a:rPr lang="en-US" sz="2800" kern="1200" dirty="0">
                <a:solidFill>
                  <a:schemeClr val="tx1"/>
                </a:solidFill>
                <a:effectLst/>
                <a:latin typeface="+mn-lt"/>
                <a:ea typeface="ＭＳ Ｐゴシック" charset="-128"/>
                <a:cs typeface="ＭＳ Ｐゴシック" charset="-128"/>
              </a:rPr>
              <a:t>and are necessary for reproducibility, repeatability, and validation</a:t>
            </a:r>
            <a:r>
              <a:rPr lang="en-US" sz="2800" kern="1200" baseline="0" dirty="0">
                <a:solidFill>
                  <a:schemeClr val="tx1"/>
                </a:solidFill>
                <a:effectLst/>
                <a:latin typeface="+mn-lt"/>
                <a:ea typeface="ＭＳ Ｐゴシック" charset="-128"/>
                <a:cs typeface="ＭＳ Ｐゴシック" charset="-128"/>
              </a:rPr>
              <a:t> of your research.</a:t>
            </a:r>
            <a:endParaRPr lang="en-US" sz="2800" kern="1200" dirty="0">
              <a:solidFill>
                <a:schemeClr val="tx1"/>
              </a:solidFill>
              <a:effectLst/>
              <a:latin typeface="+mn-lt"/>
              <a:ea typeface="ＭＳ Ｐゴシック" charset="-128"/>
              <a:cs typeface="ＭＳ Ｐゴシック" charset="-128"/>
            </a:endParaRPr>
          </a:p>
          <a:p>
            <a:r>
              <a:rPr lang="en-US" sz="2800" kern="1200" dirty="0">
                <a:solidFill>
                  <a:schemeClr val="tx1"/>
                </a:solidFill>
                <a:effectLst/>
                <a:latin typeface="+mn-lt"/>
                <a:ea typeface="ＭＳ Ｐゴシック" charset="-128"/>
                <a:cs typeface="ＭＳ Ｐゴシック" charset="-128"/>
              </a:rPr>
              <a:t> </a:t>
            </a:r>
          </a:p>
          <a:p>
            <a:endParaRPr lang="en-US" sz="2800"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33</a:t>
            </a:fld>
            <a:endParaRPr lang="en-US">
              <a:latin typeface="Calibri" pitchFamily="34"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34</a:t>
            </a:fld>
            <a:endParaRPr lang="en-US">
              <a:latin typeface="Calibri" pitchFamily="34"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7716FE-5FF4-4939-A891-57F1539EB079}" type="slidenum">
              <a:rPr lang="en-US"/>
              <a:pPr>
                <a:defRPr/>
              </a:pPr>
              <a:t>35</a:t>
            </a:fld>
            <a:endParaRPr lang="en-US"/>
          </a:p>
        </p:txBody>
      </p:sp>
    </p:spTree>
    <p:extLst>
      <p:ext uri="{BB962C8B-B14F-4D97-AF65-F5344CB8AC3E}">
        <p14:creationId xmlns:p14="http://schemas.microsoft.com/office/powerpoint/2010/main" val="342265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In this tutorial we will be focusing on data analysis which appears here in the data life cycle. Analysis can be performed on original data collected by a researcher, or on data ‘discovered’ in data repositories and integrated.</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 </a:t>
            </a:r>
          </a:p>
          <a:p>
            <a:endParaRPr lang="en-US"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a:t>
            </a:fld>
            <a:endParaRPr lang="en-US">
              <a:latin typeface="Calibri"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The types of analyses, software, and hardware used by ecologists and environmental scientists vary widely.  Personal computers are commonly used to perform these analyses. Other computational tools are grid and cloud computing.</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Grid computing integrates large-scale resources such as computational devices, data applications, and scientific instruments to understand and explore research questions efficiently. It is also commonly used to share, manage, and process large datasets in physics, geophysics, astronomy, and bioinformatics.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Cloud computing is location-independent computing, whereby shared servers provide resources, software, and data to a various number of external computers located</a:t>
            </a:r>
            <a:r>
              <a:rPr lang="en-US" sz="1200" kern="1200" baseline="0" dirty="0">
                <a:solidFill>
                  <a:schemeClr val="tx1"/>
                </a:solidFill>
                <a:effectLst/>
                <a:latin typeface="+mn-lt"/>
                <a:ea typeface="ＭＳ Ｐゴシック" charset="-128"/>
                <a:cs typeface="ＭＳ Ｐゴシック" charset="-128"/>
              </a:rPr>
              <a:t> elsewhere</a:t>
            </a:r>
            <a:r>
              <a:rPr lang="en-US" sz="1200" kern="1200" dirty="0">
                <a:solidFill>
                  <a:schemeClr val="tx1"/>
                </a:solidFill>
                <a:effectLst/>
                <a:latin typeface="+mn-lt"/>
                <a:ea typeface="ＭＳ Ｐゴシック" charset="-128"/>
                <a:cs typeface="ＭＳ Ｐゴシック" charset="-128"/>
              </a:rPr>
              <a:t>.</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Examples of data analyses that might be used with any of these computational tools are statistics, model runs and simulations, parameter estimations, plotting of spatial data, or visualizations such as graphs.</a:t>
            </a:r>
            <a:r>
              <a:rPr lang="en-US" sz="1800" dirty="0">
                <a:effectLst/>
              </a:rPr>
              <a:t> The types of analyses vary widely</a:t>
            </a:r>
            <a:r>
              <a:rPr lang="en-US" sz="1800" baseline="0" dirty="0">
                <a:effectLst/>
              </a:rPr>
              <a:t> both among and within scientific areas of study.</a:t>
            </a:r>
            <a:endParaRPr lang="en-US" sz="1800"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4</a:t>
            </a:fld>
            <a:endParaRPr lang="en-US">
              <a:latin typeface="Calibri"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Typically the first step in any data analysis is processing the data. Processing can include selecting a subset of the data for analysis, merging multiple datasets, or manipulating the data so it is more useable by a researcher or a computer program.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A common requirement for large datasets is to reduce the amount of data in the working data file. This makes computing and handling of the dataset easier.  For example, a sensor might take a temperature measurement every 5 seconds for one year.  For the study, only monthly patterns are important. We might therefore only use one data point for every 5 minutes.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Data will also need to be transformed before use.  This might involve the conversion of data to common units, normalization of data collected by multiple people and instruments, or developing algorithms for converting raw data into meaningful values. </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An</a:t>
            </a:r>
            <a:r>
              <a:rPr lang="en-US" sz="1200" kern="1200" baseline="0" dirty="0">
                <a:solidFill>
                  <a:schemeClr val="tx1"/>
                </a:solidFill>
                <a:effectLst/>
                <a:latin typeface="+mn-lt"/>
                <a:ea typeface="ＭＳ Ｐゴシック" charset="-128"/>
                <a:cs typeface="ＭＳ Ｐゴシック" charset="-128"/>
              </a:rPr>
              <a:t> example of data transformation is shown here</a:t>
            </a:r>
            <a:r>
              <a:rPr lang="en-US" sz="1200" kern="1200" dirty="0">
                <a:solidFill>
                  <a:schemeClr val="tx1"/>
                </a:solidFill>
                <a:effectLst/>
                <a:latin typeface="+mn-lt"/>
                <a:ea typeface="ＭＳ Ｐゴシック" charset="-128"/>
                <a:cs typeface="ＭＳ Ｐゴシック" charset="-128"/>
              </a:rPr>
              <a:t>, the relatively meaningless string of numbers on the left,</a:t>
            </a:r>
            <a:r>
              <a:rPr lang="en-US" sz="1200" kern="1200" baseline="0" dirty="0">
                <a:solidFill>
                  <a:schemeClr val="tx1"/>
                </a:solidFill>
                <a:effectLst/>
                <a:latin typeface="+mn-lt"/>
                <a:ea typeface="ＭＳ Ｐゴシック" charset="-128"/>
                <a:cs typeface="ＭＳ Ｐゴシック" charset="-128"/>
              </a:rPr>
              <a:t> which were raw output from a sensor, </a:t>
            </a:r>
            <a:r>
              <a:rPr lang="en-US" sz="1200" kern="1200" dirty="0">
                <a:solidFill>
                  <a:schemeClr val="tx1"/>
                </a:solidFill>
                <a:effectLst/>
                <a:latin typeface="+mn-lt"/>
                <a:ea typeface="ＭＳ Ｐゴシック" charset="-128"/>
                <a:cs typeface="ＭＳ Ｐゴシック" charset="-128"/>
              </a:rPr>
              <a:t>can be transformed into the table on the right, which is more understandable for humans.</a:t>
            </a:r>
            <a:endParaRPr lang="en-US" sz="1800"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5</a:t>
            </a:fld>
            <a:endParaRPr lang="en-US">
              <a:latin typeface="Calibri"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Another way to analyze data is by visually representing it.  Numbers in charts can be difficult to interpret but patterns can be readily apparent in a few well-chosen graphs or other visual representations.</a:t>
            </a:r>
            <a:endParaRPr lang="en-US" sz="105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 </a:t>
            </a:r>
            <a:endParaRPr lang="en-US" sz="105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Examples of different types of plots are scatter plots and Box-and-whisker plots, which show the statistical distribution of data. </a:t>
            </a:r>
            <a:endParaRPr lang="en-US" sz="105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 </a:t>
            </a:r>
            <a:endParaRPr lang="en-US" sz="105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On the left is a scatter plot of temperatures for the month of August. The general pattern is easily discernable, and particularly warm measurements are readily apparent.</a:t>
            </a:r>
            <a:endParaRPr lang="en-US" sz="105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 </a:t>
            </a:r>
            <a:endParaRPr lang="en-US" sz="105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On the right is a box-and whisker plot of monthly temperatures. The boxes indicate averages, and measurements far from the averages are visible as red dots outside of the error bars.</a:t>
            </a:r>
            <a:endParaRPr lang="en-US" sz="105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 </a:t>
            </a:r>
            <a:endParaRPr lang="en-US" sz="105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Plots can be used to assure the quality of data as well. They can quickly show you potential data errors such as impossible values.</a:t>
            </a:r>
            <a:endParaRPr lang="en-US" sz="1600" dirty="0">
              <a:ea typeface="ＭＳ Ｐゴシック" pitchFamily="34" charset="-128"/>
            </a:endParaRP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6</a:t>
            </a:fld>
            <a:endParaRPr lang="en-US">
              <a:latin typeface="Calibri"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Statistics are among the most common types of analyses performed on data. </a:t>
            </a:r>
            <a:endParaRPr lang="en-US" sz="105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 </a:t>
            </a:r>
            <a:endParaRPr lang="en-US" sz="105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There are many different types of statistical analyses, only a few of which we show here.  Conventional statistics are often used to understand experimental data. The most common types are analysis of variance (ANOVA), multivariate analysis of variance (MANOVA), and regressions. Conventional statistics tend to rely on assumptions such as random error and homogeneous variance. </a:t>
            </a:r>
            <a:endParaRPr lang="en-US" sz="105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 </a:t>
            </a:r>
            <a:endParaRPr lang="en-US" sz="105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Descriptive statistics are traditionally applied to observational or descriptive data. Descriptive data might include the distribution of organisms in space, species-abundance relationships, inter-specific associations, community structure, similarity or dissimilarity, and community-habitat relationships. Statistics used to understand these types of data include diversity indices, cluster analysis, and principle components analysis, among many others.</a:t>
            </a:r>
            <a:endParaRPr lang="en-US" sz="1400"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7</a:t>
            </a:fld>
            <a:endParaRPr lang="en-US">
              <a:latin typeface="Calibri"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ＭＳ Ｐゴシック" charset="-128"/>
                <a:cs typeface="ＭＳ Ｐゴシック" charset="-128"/>
              </a:rPr>
              <a:t>Statistical analyses might also include temporal or spatial analyses, and nonparametric approaches which do not rely on specific assumptions about the data’s distribution, and many other types of analysis, including risk assessment and GLM’s.</a:t>
            </a:r>
          </a:p>
          <a:p>
            <a:r>
              <a:rPr lang="en-US" sz="1200" kern="1200" dirty="0">
                <a:solidFill>
                  <a:schemeClr val="tx1"/>
                </a:solidFill>
                <a:effectLst/>
                <a:latin typeface="+mn-lt"/>
                <a:ea typeface="ＭＳ Ｐゴシック" charset="-128"/>
                <a:cs typeface="ＭＳ Ｐゴシック" charset="-128"/>
              </a:rPr>
              <a:t> </a:t>
            </a:r>
          </a:p>
          <a:p>
            <a:r>
              <a:rPr lang="en-US" sz="1200" kern="1200" dirty="0">
                <a:solidFill>
                  <a:schemeClr val="tx1"/>
                </a:solidFill>
                <a:effectLst/>
                <a:latin typeface="+mn-lt"/>
                <a:ea typeface="ＭＳ Ｐゴシック" charset="-128"/>
                <a:cs typeface="ＭＳ Ｐゴシック" charset="-128"/>
              </a:rPr>
              <a:t>Analyzing very large datasets requires special considerations.  The process can often be broken into two steps. </a:t>
            </a:r>
          </a:p>
          <a:p>
            <a:r>
              <a:rPr lang="en-US" sz="1200" kern="1200" dirty="0">
                <a:solidFill>
                  <a:schemeClr val="tx1"/>
                </a:solidFill>
                <a:effectLst/>
                <a:latin typeface="+mn-lt"/>
                <a:ea typeface="ＭＳ Ｐゴシック" charset="-128"/>
                <a:cs typeface="ＭＳ Ｐゴシック" charset="-128"/>
              </a:rPr>
              <a:t>The first involves discovering and mining for the data of interest. This is typically done via computers and involves pattern searching and the use of decision trees.</a:t>
            </a:r>
          </a:p>
          <a:p>
            <a:r>
              <a:rPr lang="en-US" sz="1200" kern="1200" dirty="0">
                <a:solidFill>
                  <a:schemeClr val="tx1"/>
                </a:solidFill>
                <a:effectLst/>
                <a:latin typeface="+mn-lt"/>
                <a:ea typeface="ＭＳ Ｐゴシック" charset="-128"/>
                <a:cs typeface="ＭＳ Ｐゴシック" charset="-128"/>
              </a:rPr>
              <a:t>The second step involves online data processing. Large datasets can be analyzed using high-performance computing systems such as cloud computing.</a:t>
            </a:r>
          </a:p>
          <a:p>
            <a:pPr eaLnBrk="1" hangingPunct="1">
              <a:spcBef>
                <a:spcPct val="0"/>
              </a:spcBef>
            </a:pPr>
            <a:endParaRPr lang="en-US" u="sng" dirty="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8</a:t>
            </a:fld>
            <a:endParaRPr lang="en-US">
              <a:latin typeface="Calibri"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544213AF-26F6-41FA-8D85-E2C5388D6E58}" type="datetimeFigureOut">
              <a:rPr lang="en-US" smtClean="0"/>
              <a:pPr/>
              <a:t>9/22/16</a:t>
            </a:fld>
            <a:endParaRPr lang="en-US" dirty="0">
              <a:solidFill>
                <a:srgbClr val="FFFFFF"/>
              </a:solidFill>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pPr>
              <a:defRPr/>
            </a:pPr>
            <a:fld id="{13765032-ED65-49A5-B3F0-7986E6674E5D}" type="datetime1">
              <a:rPr lang="en-US" smtClean="0"/>
              <a:pPr>
                <a:defRPr/>
              </a:pPr>
              <a:t>9/22/16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pPr>
              <a:defRPr/>
            </a:pPr>
            <a:fld id="{381F697F-DBC7-4F49-9ABB-ABDA29C4F2E1}" type="slidenum">
              <a:rPr lang="en-US" smtClean="0"/>
              <a:pPr>
                <a:defRPr/>
              </a:pPr>
              <a:t>‹#›</a:t>
            </a:fld>
            <a:endParaRPr lang="en-US"/>
          </a:p>
        </p:txBody>
      </p:sp>
    </p:spTree>
  </p:cSld>
  <p:clrMapOvr>
    <a:masterClrMapping/>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pPr>
              <a:defRPr/>
            </a:pPr>
            <a:fld id="{40DA2899-F788-44D7-B852-4CE04C473A92}" type="datetime1">
              <a:rPr lang="en-US" smtClean="0"/>
              <a:pPr>
                <a:defRPr/>
              </a:pPr>
              <a:t>9/22/16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pPr>
              <a:defRPr/>
            </a:pPr>
            <a:fld id="{87B1593D-C512-4FBB-9F1C-6C385E2E3552}" type="slidenum">
              <a:rPr lang="en-US" smtClean="0"/>
              <a:pPr>
                <a:defRPr/>
              </a:pPr>
              <a:t>‹#›</a:t>
            </a:fld>
            <a:endParaRPr lang="en-US"/>
          </a:p>
        </p:txBody>
      </p:sp>
    </p:spTree>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a:t>Click to edit Master title style</a:t>
            </a:r>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defRPr/>
            </a:pPr>
            <a:r>
              <a:rPr lang="en-US" dirty="0">
                <a:solidFill>
                  <a:schemeClr val="bg1">
                    <a:lumMod val="65000"/>
                  </a:schemeClr>
                </a:solidFill>
                <a:latin typeface="Calibri" charset="0"/>
                <a:cs typeface="+mn-cs"/>
              </a:rPr>
              <a:t>Analysis and Workflows</a:t>
            </a:r>
          </a:p>
        </p:txBody>
      </p:sp>
    </p:spTree>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544213AF-26F6-41FA-8D85-E2C5388D6E58}" type="datetimeFigureOut">
              <a:rPr lang="en-US" smtClean="0"/>
              <a:pPr/>
              <a:t>9/22/16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pPr>
              <a:defRPr/>
            </a:pPr>
            <a:fld id="{CB9DC9EF-3C76-40B1-80BB-C16F094B3291}"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pPr>
              <a:defRPr/>
            </a:pPr>
            <a:fld id="{A3A2C96C-1B58-4276-BEB7-28F6AF83148B}" type="datetime1">
              <a:rPr lang="en-US" smtClean="0"/>
              <a:pPr>
                <a:defRPr/>
              </a:pPr>
              <a:t>9/22/16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p>
            <a:pPr>
              <a:defRPr/>
            </a:pPr>
            <a:fld id="{CF65A82D-AA3B-4069-A685-06D45ACE8252}"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p>
            <a:pPr>
              <a:defRPr/>
            </a:pPr>
            <a:fld id="{77EB716A-31D4-4E54-837E-37B2E7582279}" type="datetime1">
              <a:rPr lang="en-US" smtClean="0"/>
              <a:pPr>
                <a:defRPr/>
              </a:pPr>
              <a:t>9/22/16</a:t>
            </a:fld>
            <a:endParaRPr lang="en-US"/>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p>
            <a:pPr>
              <a:defRPr/>
            </a:pPr>
            <a:fld id="{4EFE714A-4105-46BF-A26D-3BE602A35D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p>
            <a:pPr>
              <a:defRPr/>
            </a:pPr>
            <a:fld id="{4AA0BD95-F2CC-4400-8A72-8FE2E7A5EDA8}" type="datetime1">
              <a:rPr lang="en-US" smtClean="0"/>
              <a:pPr>
                <a:defRPr/>
              </a:pPr>
              <a:t>9/22/16</a:t>
            </a:fld>
            <a:endParaRPr lang="en-US"/>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p>
            <a:pPr>
              <a:defRPr/>
            </a:pPr>
            <a:fld id="{7DDD2A2A-C79A-4606-8595-98E45A84C665}"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p>
            <a:pPr>
              <a:defRPr/>
            </a:pPr>
            <a:fld id="{E49D7EBF-2999-4BAE-812C-B8393CB22D7C}" type="datetime1">
              <a:rPr lang="en-US" smtClean="0"/>
              <a:pPr>
                <a:defRPr/>
              </a:pPr>
              <a:t>9/22/16</a:t>
            </a:fld>
            <a:endParaRPr lang="en-US"/>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p>
            <a:pPr>
              <a:defRPr/>
            </a:pPr>
            <a:fld id="{EA4111CA-5727-4EF5-86F7-1ECF489221FA}" type="slidenum">
              <a:rPr lang="en-US" smtClean="0"/>
              <a:pPr>
                <a:defRPr/>
              </a:pPr>
              <a:t>‹#›</a:t>
            </a:fld>
            <a:endParaRPr lang="en-US"/>
          </a:p>
        </p:txBody>
      </p:sp>
    </p:spTree>
  </p:cSld>
  <p:clrMapOvr>
    <a:masterClrMapping/>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pPr>
              <a:defRPr/>
            </a:pPr>
            <a:fld id="{A03A7598-FD49-4FDB-BC6D-81E59DA42A8E}" type="datetime1">
              <a:rPr lang="en-US" smtClean="0"/>
              <a:pPr>
                <a:defRPr/>
              </a:pPr>
              <a:t>9/22/16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p>
            <a:pPr>
              <a:defRPr/>
            </a:pPr>
            <a:fld id="{596891B9-39AB-4C72-8F0B-CFFE38DF7E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a:defRPr/>
            </a:pPr>
            <a:fld id="{81C6A489-011B-4F10-A03F-77B1F2DCFD79}" type="datetime1">
              <a:rPr lang="en-US" smtClean="0"/>
              <a:pPr>
                <a:defRPr/>
              </a:pPr>
              <a:t>9/22/16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a:defRPr/>
            </a:pPr>
            <a:fld id="{CCA0A2C5-95DB-4765-A9D5-105B773BD9E1}"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pic>
        <p:nvPicPr>
          <p:cNvPr id="11" name="Picture 6"/>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ransition xmlns:p14="http://schemas.microsoft.com/office/powerpoint/2010/main" spd="med">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jpeg"/></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667775"/>
            <a:ext cx="9144000" cy="1183519"/>
          </a:xfrm>
        </p:spPr>
        <p:txBody>
          <a:bodyPr>
            <a:noAutofit/>
          </a:bodyPr>
          <a:lstStyle/>
          <a:p>
            <a:pPr eaLnBrk="1" fontAlgn="auto" hangingPunct="1">
              <a:spcAft>
                <a:spcPts val="0"/>
              </a:spcAft>
              <a:defRPr/>
            </a:pPr>
            <a:r>
              <a:rPr lang="en-US" sz="4900" dirty="0">
                <a:solidFill>
                  <a:srgbClr val="227A8A"/>
                </a:solidFill>
              </a:rPr>
              <a:t>Tutorials on Data Management</a:t>
            </a:r>
            <a:endParaRPr lang="en-US" sz="4400" dirty="0">
              <a:solidFill>
                <a:schemeClr val="accent1">
                  <a:lumMod val="75000"/>
                </a:schemeClr>
              </a:solidFill>
            </a:endParaRPr>
          </a:p>
        </p:txBody>
      </p:sp>
      <p:sp>
        <p:nvSpPr>
          <p:cNvPr id="3" name="Rectangle 2"/>
          <p:cNvSpPr/>
          <p:nvPr/>
        </p:nvSpPr>
        <p:spPr>
          <a:xfrm>
            <a:off x="0" y="1914907"/>
            <a:ext cx="9144000" cy="461665"/>
          </a:xfrm>
          <a:prstGeom prst="rect">
            <a:avLst/>
          </a:prstGeom>
        </p:spPr>
        <p:txBody>
          <a:bodyPr wrap="square">
            <a:spAutoFit/>
          </a:bodyPr>
          <a:lstStyle/>
          <a:p>
            <a:pPr algn="ctr"/>
            <a:r>
              <a:rPr lang="en-US" sz="2400" dirty="0">
                <a:solidFill>
                  <a:schemeClr val="tx1">
                    <a:lumMod val="50000"/>
                    <a:lumOff val="50000"/>
                  </a:schemeClr>
                </a:solidFill>
                <a:latin typeface="+mn-lt"/>
              </a:rPr>
              <a:t>Lesson </a:t>
            </a:r>
            <a:r>
              <a:rPr lang="en-US" sz="2400" dirty="0">
                <a:solidFill>
                  <a:schemeClr val="tx1">
                    <a:lumMod val="50000"/>
                    <a:lumOff val="50000"/>
                  </a:schemeClr>
                </a:solidFill>
                <a:latin typeface="+mn-lt"/>
              </a:rPr>
              <a:t>9</a:t>
            </a:r>
            <a:r>
              <a:rPr lang="en-US" sz="2400" dirty="0" smtClean="0">
                <a:solidFill>
                  <a:schemeClr val="tx1">
                    <a:lumMod val="50000"/>
                    <a:lumOff val="50000"/>
                  </a:schemeClr>
                </a:solidFill>
                <a:latin typeface="+mn-lt"/>
              </a:rPr>
              <a:t>: </a:t>
            </a:r>
            <a:r>
              <a:rPr lang="en-US" sz="2400" dirty="0">
                <a:solidFill>
                  <a:schemeClr val="tx1">
                    <a:lumMod val="50000"/>
                    <a:lumOff val="50000"/>
                  </a:schemeClr>
                </a:solidFill>
                <a:latin typeface="+mn-lt"/>
              </a:rPr>
              <a:t>Analysis and Workflows</a:t>
            </a:r>
          </a:p>
        </p:txBody>
      </p:sp>
      <p:sp>
        <p:nvSpPr>
          <p:cNvPr id="6" name="TextBox 5"/>
          <p:cNvSpPr txBox="1"/>
          <p:nvPr/>
        </p:nvSpPr>
        <p:spPr>
          <a:xfrm rot="16200000">
            <a:off x="6515104" y="3796058"/>
            <a:ext cx="2798551" cy="230832"/>
          </a:xfrm>
          <a:prstGeom prst="rect">
            <a:avLst/>
          </a:prstGeom>
          <a:noFill/>
        </p:spPr>
        <p:txBody>
          <a:bodyPr wrap="square" rtlCol="0">
            <a:spAutoFit/>
          </a:bodyPr>
          <a:lstStyle/>
          <a:p>
            <a:r>
              <a:rPr lang="en-US" sz="900" dirty="0">
                <a:solidFill>
                  <a:schemeClr val="bg1">
                    <a:lumMod val="75000"/>
                  </a:schemeClr>
                </a:solidFill>
              </a:rPr>
              <a:t>CC image by wlef70 on Flickr</a:t>
            </a:r>
          </a:p>
        </p:txBody>
      </p:sp>
      <p:pic>
        <p:nvPicPr>
          <p:cNvPr id="8" name="Picture 2" descr="C:\Users\emcee\Dropbox\USGS work\wlef7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425" y="3190875"/>
            <a:ext cx="6059408" cy="22005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a:ea typeface="ＭＳ Ｐゴシック" pitchFamily="34" charset="-128"/>
              </a:rPr>
              <a:t>Re-analysis of outputs</a:t>
            </a:r>
          </a:p>
          <a:p>
            <a:pPr>
              <a:buClr>
                <a:srgbClr val="177F8A"/>
              </a:buClr>
              <a:buSzPct val="100000"/>
            </a:pPr>
            <a:r>
              <a:rPr lang="en-US" dirty="0">
                <a:ea typeface="ＭＳ Ｐゴシック" pitchFamily="34" charset="-128"/>
              </a:rPr>
              <a:t>Final visualizations: charts, graphs, simulations etc.</a:t>
            </a: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After Data Analysis</a:t>
            </a:r>
          </a:p>
        </p:txBody>
      </p:sp>
      <p:sp>
        <p:nvSpPr>
          <p:cNvPr id="4" name="Rectangle 3"/>
          <p:cNvSpPr/>
          <p:nvPr/>
        </p:nvSpPr>
        <p:spPr>
          <a:xfrm>
            <a:off x="1040523" y="2967335"/>
            <a:ext cx="7078717" cy="1384995"/>
          </a:xfrm>
          <a:prstGeom prst="rect">
            <a:avLst/>
          </a:prstGeom>
        </p:spPr>
        <p:txBody>
          <a:bodyPr wrap="square">
            <a:spAutoFit/>
          </a:bodyPr>
          <a:lstStyle/>
          <a:p>
            <a:pPr algn="ctr">
              <a:defRPr/>
            </a:pPr>
            <a:r>
              <a:rPr lang="en-US" sz="2800" b="1" dirty="0">
                <a:solidFill>
                  <a:srgbClr val="177F8A"/>
                </a:solidFill>
                <a:latin typeface="+mn-lt"/>
                <a:ea typeface="Calibri" charset="0"/>
                <a:cs typeface="Calibri" charset="0"/>
              </a:rPr>
              <a:t>Science is iterative: </a:t>
            </a:r>
          </a:p>
          <a:p>
            <a:pPr algn="ctr">
              <a:defRPr/>
            </a:pPr>
            <a:r>
              <a:rPr lang="en-US" sz="2800" b="1" dirty="0">
                <a:solidFill>
                  <a:srgbClr val="177F8A"/>
                </a:solidFill>
                <a:latin typeface="+mn-lt"/>
                <a:ea typeface="Calibri" charset="0"/>
                <a:cs typeface="Calibri" charset="0"/>
              </a:rPr>
              <a:t>The process that results in the final product can be complex</a:t>
            </a:r>
          </a:p>
        </p:txBody>
      </p:sp>
    </p:spTree>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a:ea typeface="ＭＳ Ｐゴシック" pitchFamily="34" charset="-128"/>
              </a:rPr>
              <a:t>Reproducibility at core of scientific method</a:t>
            </a:r>
          </a:p>
          <a:p>
            <a:pPr>
              <a:buClr>
                <a:srgbClr val="177F8A"/>
              </a:buClr>
              <a:buSzPct val="100000"/>
            </a:pPr>
            <a:r>
              <a:rPr lang="en-US" dirty="0">
                <a:ea typeface="ＭＳ Ｐゴシック" pitchFamily="34" charset="-128"/>
              </a:rPr>
              <a:t>Complex process = more difficult to reproduce</a:t>
            </a:r>
          </a:p>
          <a:p>
            <a:pPr>
              <a:buClr>
                <a:srgbClr val="177F8A"/>
              </a:buClr>
              <a:buSzPct val="100000"/>
            </a:pPr>
            <a:r>
              <a:rPr lang="en-US" dirty="0">
                <a:ea typeface="ＭＳ Ｐゴシック" pitchFamily="34" charset="-128"/>
              </a:rPr>
              <a:t>Good documentation required for reproducibility</a:t>
            </a:r>
          </a:p>
          <a:p>
            <a:pPr lvl="1">
              <a:buClr>
                <a:srgbClr val="177F8A"/>
              </a:buClr>
              <a:buSzPct val="90000"/>
              <a:buFont typeface="Courier New" pitchFamily="49" charset="0"/>
              <a:buChar char="o"/>
            </a:pPr>
            <a:r>
              <a:rPr lang="en-US" dirty="0">
                <a:ea typeface="ＭＳ Ｐゴシック" pitchFamily="34" charset="-128"/>
              </a:rPr>
              <a:t>Metadata: data about data</a:t>
            </a:r>
          </a:p>
          <a:p>
            <a:pPr lvl="1">
              <a:buClr>
                <a:srgbClr val="177F8A"/>
              </a:buClr>
              <a:buSzPct val="90000"/>
              <a:buFont typeface="Courier New" pitchFamily="49" charset="0"/>
              <a:buChar char="o"/>
            </a:pPr>
            <a:r>
              <a:rPr lang="en-US" dirty="0">
                <a:ea typeface="ＭＳ Ｐゴシック" pitchFamily="34" charset="-128"/>
              </a:rPr>
              <a:t>Process metadata: data about process used to create, manipulate, and analyze data</a:t>
            </a:r>
            <a:endParaRPr lang="en-US" sz="20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Reproducibility</a:t>
            </a:r>
          </a:p>
        </p:txBody>
      </p:sp>
      <p:sp>
        <p:nvSpPr>
          <p:cNvPr id="7" name="TextBox 6"/>
          <p:cNvSpPr txBox="1"/>
          <p:nvPr/>
        </p:nvSpPr>
        <p:spPr>
          <a:xfrm rot="16200000">
            <a:off x="7175325" y="4388034"/>
            <a:ext cx="2676102" cy="230833"/>
          </a:xfrm>
          <a:prstGeom prst="rect">
            <a:avLst/>
          </a:prstGeom>
          <a:noFill/>
        </p:spPr>
        <p:txBody>
          <a:bodyPr wrap="square" rtlCol="0">
            <a:spAutoFit/>
          </a:bodyPr>
          <a:lstStyle/>
          <a:p>
            <a:r>
              <a:rPr lang="en-US" sz="900" dirty="0">
                <a:solidFill>
                  <a:schemeClr val="bg1">
                    <a:lumMod val="75000"/>
                  </a:schemeClr>
                </a:solidFill>
              </a:rPr>
              <a:t>CC image by Richard Carter on Flickr</a:t>
            </a:r>
          </a:p>
        </p:txBody>
      </p:sp>
      <p:pic>
        <p:nvPicPr>
          <p:cNvPr id="2052" name="Picture 4" descr="http://farm4.staticflickr.com/3623/3452533864_1d27d58a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515" y="3604381"/>
            <a:ext cx="3222891" cy="2146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507788"/>
            <a:ext cx="7993117" cy="4737551"/>
          </a:xfrm>
        </p:spPr>
        <p:txBody>
          <a:bodyPr>
            <a:noAutofit/>
          </a:bodyPr>
          <a:lstStyle/>
          <a:p>
            <a:pPr>
              <a:buClr>
                <a:srgbClr val="177F8A"/>
              </a:buClr>
              <a:buSzPct val="100000"/>
            </a:pPr>
            <a:r>
              <a:rPr lang="en-US" i="1" dirty="0">
                <a:ea typeface="ＭＳ Ｐゴシック" pitchFamily="34" charset="-128"/>
              </a:rPr>
              <a:t>Process metadata: </a:t>
            </a:r>
            <a:r>
              <a:rPr lang="en-US" dirty="0">
                <a:ea typeface="ＭＳ Ｐゴシック" pitchFamily="34" charset="-128"/>
              </a:rPr>
              <a:t>Information about process (analysis, data organization, graphing) used to get to data outputs</a:t>
            </a:r>
          </a:p>
          <a:p>
            <a:pPr>
              <a:buClr>
                <a:srgbClr val="177F8A"/>
              </a:buClr>
              <a:buSzPct val="100000"/>
            </a:pPr>
            <a:r>
              <a:rPr lang="en-US" dirty="0">
                <a:ea typeface="ＭＳ Ｐゴシック" pitchFamily="34" charset="-128"/>
              </a:rPr>
              <a:t>Related concept:</a:t>
            </a:r>
            <a:r>
              <a:rPr lang="en-US" i="1" dirty="0">
                <a:ea typeface="ＭＳ Ｐゴシック" pitchFamily="34" charset="-128"/>
              </a:rPr>
              <a:t> data provenance</a:t>
            </a:r>
          </a:p>
          <a:p>
            <a:pPr lvl="1">
              <a:buClr>
                <a:schemeClr val="accent1">
                  <a:lumMod val="75000"/>
                </a:schemeClr>
              </a:buClr>
              <a:buSzPct val="90000"/>
              <a:buFont typeface="Courier New" pitchFamily="49" charset="0"/>
              <a:buChar char="o"/>
            </a:pPr>
            <a:r>
              <a:rPr lang="en-US" dirty="0">
                <a:ea typeface="ＭＳ Ｐゴシック" pitchFamily="34" charset="-128"/>
              </a:rPr>
              <a:t>Origins of data</a:t>
            </a:r>
          </a:p>
          <a:p>
            <a:pPr lvl="1">
              <a:buClr>
                <a:schemeClr val="accent1">
                  <a:lumMod val="75000"/>
                </a:schemeClr>
              </a:buClr>
              <a:buSzPct val="90000"/>
              <a:buFont typeface="Courier New" pitchFamily="49" charset="0"/>
              <a:buChar char="o"/>
            </a:pPr>
            <a:r>
              <a:rPr lang="en-US" dirty="0">
                <a:ea typeface="ＭＳ Ｐゴシック" pitchFamily="34" charset="-128"/>
              </a:rPr>
              <a:t>Good provenance = able to follow data throughout entire life cycle</a:t>
            </a:r>
          </a:p>
          <a:p>
            <a:pPr lvl="1">
              <a:buClr>
                <a:schemeClr val="accent1">
                  <a:lumMod val="75000"/>
                </a:schemeClr>
              </a:buClr>
              <a:buSzPct val="90000"/>
              <a:buFont typeface="Courier New" pitchFamily="49" charset="0"/>
              <a:buChar char="o"/>
            </a:pPr>
            <a:r>
              <a:rPr lang="en-US" dirty="0">
                <a:ea typeface="ＭＳ Ｐゴシック" pitchFamily="34" charset="-128"/>
              </a:rPr>
              <a:t>Allows for </a:t>
            </a:r>
          </a:p>
          <a:p>
            <a:pPr lvl="2">
              <a:buClr>
                <a:srgbClr val="177F8A"/>
              </a:buClr>
            </a:pPr>
            <a:r>
              <a:rPr lang="en-US" dirty="0">
                <a:ea typeface="ＭＳ Ｐゴシック" pitchFamily="34" charset="-128"/>
              </a:rPr>
              <a:t>Replication &amp; reproducibility</a:t>
            </a:r>
          </a:p>
          <a:p>
            <a:pPr lvl="2">
              <a:buClr>
                <a:srgbClr val="177F8A"/>
              </a:buClr>
            </a:pPr>
            <a:r>
              <a:rPr lang="en-US" dirty="0">
                <a:ea typeface="ＭＳ Ｐゴシック" pitchFamily="34" charset="-128"/>
              </a:rPr>
              <a:t>Analysis for potential defects, errors in logic, statistical errors</a:t>
            </a:r>
          </a:p>
          <a:p>
            <a:pPr lvl="2">
              <a:buClr>
                <a:srgbClr val="177F8A"/>
              </a:buClr>
            </a:pPr>
            <a:r>
              <a:rPr lang="en-US" dirty="0">
                <a:ea typeface="ＭＳ Ｐゴシック" pitchFamily="34" charset="-128"/>
              </a:rPr>
              <a:t>Evaluation of hypotheses</a:t>
            </a:r>
            <a:endParaRPr lang="en-US" sz="18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fontScale="90000"/>
          </a:bodyPr>
          <a:lstStyle/>
          <a:p>
            <a:r>
              <a:rPr lang="en-US" dirty="0">
                <a:ea typeface="ＭＳ Ｐゴシック" pitchFamily="34" charset="-128"/>
              </a:rPr>
              <a:t>Ensuring Reproducibility: Documenting the Process</a:t>
            </a:r>
          </a:p>
        </p:txBody>
      </p:sp>
    </p:spTree>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a:ea typeface="ＭＳ Ｐゴシック" pitchFamily="34" charset="-128"/>
              </a:rPr>
              <a:t>Formalization of process metadata</a:t>
            </a:r>
          </a:p>
          <a:p>
            <a:pPr>
              <a:buClr>
                <a:srgbClr val="177F8A"/>
              </a:buClr>
              <a:buSzPct val="100000"/>
            </a:pPr>
            <a:r>
              <a:rPr lang="en-US" dirty="0">
                <a:ea typeface="ＭＳ Ｐゴシック" pitchFamily="34" charset="-128"/>
              </a:rPr>
              <a:t>Precise description of scientific procedure</a:t>
            </a:r>
          </a:p>
          <a:p>
            <a:pPr>
              <a:buClr>
                <a:srgbClr val="177F8A"/>
              </a:buClr>
              <a:buSzPct val="100000"/>
            </a:pPr>
            <a:r>
              <a:rPr lang="en-US" dirty="0">
                <a:ea typeface="ＭＳ Ｐゴシック" pitchFamily="34" charset="-128"/>
              </a:rPr>
              <a:t>Conceptualized series of data ingestion, transformation, and analytical steps</a:t>
            </a:r>
          </a:p>
          <a:p>
            <a:pPr>
              <a:buClr>
                <a:srgbClr val="177F8A"/>
              </a:buClr>
              <a:buSzPct val="100000"/>
            </a:pPr>
            <a:r>
              <a:rPr lang="en-US" dirty="0">
                <a:ea typeface="ＭＳ Ｐゴシック" pitchFamily="34" charset="-128"/>
              </a:rPr>
              <a:t>Three components</a:t>
            </a:r>
          </a:p>
          <a:p>
            <a:pPr lvl="1">
              <a:buClr>
                <a:schemeClr val="accent1">
                  <a:lumMod val="75000"/>
                </a:schemeClr>
              </a:buClr>
              <a:buSzPct val="90000"/>
              <a:buFont typeface="Courier New" pitchFamily="49" charset="0"/>
              <a:buChar char="o"/>
            </a:pPr>
            <a:r>
              <a:rPr lang="en-US" dirty="0">
                <a:ea typeface="ＭＳ Ｐゴシック" pitchFamily="34" charset="-128"/>
              </a:rPr>
              <a:t>Inputs: information or material required</a:t>
            </a:r>
          </a:p>
          <a:p>
            <a:pPr lvl="1">
              <a:buClr>
                <a:schemeClr val="accent1">
                  <a:lumMod val="75000"/>
                </a:schemeClr>
              </a:buClr>
              <a:buSzPct val="90000"/>
              <a:buFont typeface="Courier New" pitchFamily="49" charset="0"/>
              <a:buChar char="o"/>
            </a:pPr>
            <a:r>
              <a:rPr lang="en-US" dirty="0">
                <a:ea typeface="ＭＳ Ｐゴシック" pitchFamily="34" charset="-128"/>
              </a:rPr>
              <a:t>Outputs: information or material produced &amp; potentially used as input in other steps</a:t>
            </a:r>
          </a:p>
          <a:p>
            <a:pPr lvl="1">
              <a:buClr>
                <a:schemeClr val="accent1">
                  <a:lumMod val="75000"/>
                </a:schemeClr>
              </a:buClr>
              <a:buSzPct val="90000"/>
              <a:buFont typeface="Courier New" pitchFamily="49" charset="0"/>
              <a:buChar char="o"/>
            </a:pPr>
            <a:r>
              <a:rPr lang="en-US" dirty="0">
                <a:ea typeface="ＭＳ Ｐゴシック" pitchFamily="34" charset="-128"/>
              </a:rPr>
              <a:t>Transformation rules/algorithms (e.g. analyses)</a:t>
            </a:r>
          </a:p>
          <a:p>
            <a:pPr>
              <a:buClr>
                <a:srgbClr val="177F8A"/>
              </a:buClr>
              <a:buSzPct val="100000"/>
            </a:pPr>
            <a:r>
              <a:rPr lang="en-US" sz="2400" dirty="0">
                <a:ea typeface="ＭＳ Ｐゴシック" pitchFamily="34" charset="-128"/>
              </a:rPr>
              <a:t>Two types:</a:t>
            </a:r>
          </a:p>
          <a:p>
            <a:pPr lvl="1">
              <a:buClr>
                <a:schemeClr val="accent1">
                  <a:lumMod val="75000"/>
                </a:schemeClr>
              </a:buClr>
              <a:buSzPct val="90000"/>
              <a:buFont typeface="Courier New" pitchFamily="49" charset="0"/>
              <a:buChar char="o"/>
            </a:pPr>
            <a:r>
              <a:rPr lang="en-US" dirty="0">
                <a:ea typeface="ＭＳ Ｐゴシック" pitchFamily="34" charset="-128"/>
              </a:rPr>
              <a:t>Informal </a:t>
            </a:r>
          </a:p>
          <a:p>
            <a:pPr lvl="1">
              <a:buClr>
                <a:schemeClr val="accent1">
                  <a:lumMod val="75000"/>
                </a:schemeClr>
              </a:buClr>
              <a:buSzPct val="90000"/>
              <a:buFont typeface="Courier New" pitchFamily="49" charset="0"/>
              <a:buChar char="o"/>
            </a:pPr>
            <a:r>
              <a:rPr lang="en-US" sz="2000" dirty="0">
                <a:ea typeface="ＭＳ Ｐゴシック" pitchFamily="34" charset="-128"/>
              </a:rPr>
              <a:t>Formal/Executable</a:t>
            </a: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Workflows: The Basics</a:t>
            </a:r>
          </a:p>
        </p:txBody>
      </p:sp>
    </p:spTree>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214968"/>
            <a:ext cx="7993117" cy="1248833"/>
          </a:xfrm>
        </p:spPr>
        <p:txBody>
          <a:bodyPr>
            <a:noAutofit/>
          </a:bodyPr>
          <a:lstStyle/>
          <a:p>
            <a:pPr marL="109728" indent="0">
              <a:buClr>
                <a:srgbClr val="177F8A"/>
              </a:buClr>
              <a:buSzPct val="100000"/>
              <a:buNone/>
            </a:pPr>
            <a:r>
              <a:rPr lang="en-US" b="1" i="1" dirty="0">
                <a:ea typeface="ＭＳ Ｐゴシック" pitchFamily="34" charset="-128"/>
              </a:rPr>
              <a:t>Workflow diagrams:  </a:t>
            </a:r>
            <a:r>
              <a:rPr lang="en-US" dirty="0">
                <a:ea typeface="ＭＳ Ｐゴシック" pitchFamily="34" charset="-128"/>
              </a:rPr>
              <a:t>Some basic building blocks</a:t>
            </a:r>
            <a:endParaRPr lang="en-US" sz="32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Informal Workflows</a:t>
            </a:r>
          </a:p>
        </p:txBody>
      </p:sp>
      <p:sp>
        <p:nvSpPr>
          <p:cNvPr id="2" name="Process 1"/>
          <p:cNvSpPr/>
          <p:nvPr/>
        </p:nvSpPr>
        <p:spPr>
          <a:xfrm>
            <a:off x="704694" y="3200211"/>
            <a:ext cx="1087244" cy="836605"/>
          </a:xfrm>
          <a:prstGeom prst="flowChartProcess">
            <a:avLst/>
          </a:prstGeom>
          <a:gradFill>
            <a:gsLst>
              <a:gs pos="0">
                <a:srgbClr val="006633"/>
              </a:gs>
              <a:gs pos="50000">
                <a:srgbClr val="339966"/>
              </a:gs>
              <a:gs pos="70000">
                <a:srgbClr val="66CC99"/>
              </a:gs>
              <a:gs pos="100000">
                <a:srgbClr val="99FFCC"/>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Analytical process</a:t>
            </a:r>
          </a:p>
        </p:txBody>
      </p:sp>
      <p:sp>
        <p:nvSpPr>
          <p:cNvPr id="3" name="Data 2"/>
          <p:cNvSpPr/>
          <p:nvPr/>
        </p:nvSpPr>
        <p:spPr>
          <a:xfrm>
            <a:off x="520696" y="2209652"/>
            <a:ext cx="1455241" cy="867167"/>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Data (input or output)</a:t>
            </a:r>
          </a:p>
        </p:txBody>
      </p:sp>
      <p:sp>
        <p:nvSpPr>
          <p:cNvPr id="4" name="Decision 3"/>
          <p:cNvSpPr/>
          <p:nvPr/>
        </p:nvSpPr>
        <p:spPr>
          <a:xfrm>
            <a:off x="442302" y="4160208"/>
            <a:ext cx="1612029" cy="753260"/>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t>Decision</a:t>
            </a:r>
          </a:p>
        </p:txBody>
      </p:sp>
      <p:sp>
        <p:nvSpPr>
          <p:cNvPr id="6" name="Predefined Process 5"/>
          <p:cNvSpPr/>
          <p:nvPr/>
        </p:nvSpPr>
        <p:spPr>
          <a:xfrm>
            <a:off x="525210" y="5036860"/>
            <a:ext cx="1446213" cy="956287"/>
          </a:xfrm>
          <a:prstGeom prst="flowChartPredefined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Predefined process</a:t>
            </a:r>
          </a:p>
          <a:p>
            <a:pPr algn="ctr"/>
            <a:r>
              <a:rPr lang="en-US" sz="1400" dirty="0"/>
              <a:t>(subroutine)</a:t>
            </a:r>
          </a:p>
        </p:txBody>
      </p:sp>
      <p:sp>
        <p:nvSpPr>
          <p:cNvPr id="32" name="Content Placeholder 2"/>
          <p:cNvSpPr txBox="1">
            <a:spLocks/>
          </p:cNvSpPr>
          <p:nvPr/>
        </p:nvSpPr>
        <p:spPr>
          <a:xfrm>
            <a:off x="1791938" y="2349801"/>
            <a:ext cx="7186689" cy="3807327"/>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lvl="1">
              <a:buClr>
                <a:schemeClr val="accent1">
                  <a:lumMod val="75000"/>
                </a:schemeClr>
              </a:buClr>
              <a:buSzPct val="90000"/>
              <a:buFont typeface="Courier New" pitchFamily="49" charset="0"/>
              <a:buChar char="o"/>
            </a:pPr>
            <a:r>
              <a:rPr lang="en-US" sz="2100" b="1" dirty="0">
                <a:ea typeface="ＭＳ Ｐゴシック" pitchFamily="34" charset="-128"/>
              </a:rPr>
              <a:t>Inputs or outputs</a:t>
            </a:r>
            <a:r>
              <a:rPr lang="en-US" sz="2100" dirty="0">
                <a:ea typeface="ＭＳ Ｐゴシック" pitchFamily="34" charset="-128"/>
              </a:rPr>
              <a:t> include data, metadata, or visualizations</a:t>
            </a:r>
          </a:p>
          <a:p>
            <a:pPr lvl="1">
              <a:buClr>
                <a:srgbClr val="177F8A"/>
              </a:buClr>
            </a:pPr>
            <a:endParaRPr lang="en-US" sz="2100" dirty="0">
              <a:ea typeface="ＭＳ Ｐゴシック" pitchFamily="34" charset="-128"/>
            </a:endParaRPr>
          </a:p>
          <a:p>
            <a:pPr lvl="1">
              <a:buClr>
                <a:schemeClr val="accent1">
                  <a:lumMod val="75000"/>
                </a:schemeClr>
              </a:buClr>
              <a:buSzPct val="90000"/>
              <a:buFont typeface="Courier New" pitchFamily="49" charset="0"/>
              <a:buChar char="o"/>
            </a:pPr>
            <a:r>
              <a:rPr lang="en-US" sz="2100" b="1" dirty="0">
                <a:ea typeface="ＭＳ Ｐゴシック" pitchFamily="34" charset="-128"/>
              </a:rPr>
              <a:t>Analytical processes</a:t>
            </a:r>
            <a:r>
              <a:rPr lang="en-US" sz="2100" dirty="0">
                <a:ea typeface="ＭＳ Ｐゴシック" pitchFamily="34" charset="-128"/>
              </a:rPr>
              <a:t> include operations that change or manipulate data in some way</a:t>
            </a:r>
          </a:p>
          <a:p>
            <a:pPr lvl="1">
              <a:buClr>
                <a:srgbClr val="177F8A"/>
              </a:buClr>
            </a:pPr>
            <a:endParaRPr lang="en-US" sz="2100" dirty="0">
              <a:ea typeface="ＭＳ Ｐゴシック" pitchFamily="34" charset="-128"/>
            </a:endParaRPr>
          </a:p>
          <a:p>
            <a:pPr lvl="1">
              <a:buClr>
                <a:schemeClr val="accent1">
                  <a:lumMod val="75000"/>
                </a:schemeClr>
              </a:buClr>
              <a:buSzPct val="90000"/>
              <a:buFont typeface="Courier New" pitchFamily="49" charset="0"/>
              <a:buChar char="o"/>
            </a:pPr>
            <a:r>
              <a:rPr lang="en-US" sz="2100" b="1" dirty="0">
                <a:ea typeface="ＭＳ Ｐゴシック" pitchFamily="34" charset="-128"/>
              </a:rPr>
              <a:t>Decisions</a:t>
            </a:r>
            <a:r>
              <a:rPr lang="en-US" sz="2100" dirty="0">
                <a:ea typeface="ＭＳ Ｐゴシック" pitchFamily="34" charset="-128"/>
              </a:rPr>
              <a:t> specify conditions that determine the next step in the process</a:t>
            </a:r>
          </a:p>
          <a:p>
            <a:pPr lvl="1">
              <a:buClr>
                <a:srgbClr val="177F8A"/>
              </a:buClr>
            </a:pPr>
            <a:endParaRPr lang="en-US" sz="2100" dirty="0">
              <a:ea typeface="ＭＳ Ｐゴシック" pitchFamily="34" charset="-128"/>
            </a:endParaRPr>
          </a:p>
          <a:p>
            <a:pPr lvl="1">
              <a:buClr>
                <a:schemeClr val="accent1">
                  <a:lumMod val="75000"/>
                </a:schemeClr>
              </a:buClr>
              <a:buSzPct val="90000"/>
              <a:buFont typeface="Courier New" pitchFamily="49" charset="0"/>
              <a:buChar char="o"/>
            </a:pPr>
            <a:r>
              <a:rPr lang="en-US" sz="2100" b="1" dirty="0">
                <a:ea typeface="ＭＳ Ｐゴシック" pitchFamily="34" charset="-128"/>
              </a:rPr>
              <a:t>Predefined processes</a:t>
            </a:r>
            <a:r>
              <a:rPr lang="en-US" sz="2100" dirty="0">
                <a:ea typeface="ＭＳ Ｐゴシック" pitchFamily="34" charset="-128"/>
              </a:rPr>
              <a:t> or subroutines specify a fixed multi-step process</a:t>
            </a:r>
          </a:p>
        </p:txBody>
      </p:sp>
    </p:spTree>
    <p:extLst>
      <p:ext uri="{BB962C8B-B14F-4D97-AF65-F5344CB8AC3E}">
        <p14:creationId xmlns:p14="http://schemas.microsoft.com/office/powerpoint/2010/main" val="711863530"/>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Informal Workflows</a:t>
            </a:r>
          </a:p>
        </p:txBody>
      </p:sp>
      <p:sp>
        <p:nvSpPr>
          <p:cNvPr id="13" name="Data 12"/>
          <p:cNvSpPr>
            <a:spLocks noChangeAspect="1"/>
          </p:cNvSpPr>
          <p:nvPr/>
        </p:nvSpPr>
        <p:spPr>
          <a:xfrm>
            <a:off x="7343990" y="3275919"/>
            <a:ext cx="1713610" cy="92664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Output data, visualizations, associated metadata</a:t>
            </a:r>
          </a:p>
        </p:txBody>
      </p:sp>
      <p:sp>
        <p:nvSpPr>
          <p:cNvPr id="16" name="Right Arrow 15"/>
          <p:cNvSpPr/>
          <p:nvPr/>
        </p:nvSpPr>
        <p:spPr>
          <a:xfrm>
            <a:off x="1374044" y="3598298"/>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4" name="Right Arrow 23"/>
          <p:cNvSpPr/>
          <p:nvPr/>
        </p:nvSpPr>
        <p:spPr>
          <a:xfrm>
            <a:off x="2547387" y="3598298"/>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5" name="Right Arrow 24"/>
          <p:cNvSpPr/>
          <p:nvPr/>
        </p:nvSpPr>
        <p:spPr>
          <a:xfrm>
            <a:off x="3720730" y="3598298"/>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6" name="Right Arrow 25"/>
          <p:cNvSpPr/>
          <p:nvPr/>
        </p:nvSpPr>
        <p:spPr>
          <a:xfrm>
            <a:off x="4894073" y="3598298"/>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7" name="Right Arrow 26"/>
          <p:cNvSpPr/>
          <p:nvPr/>
        </p:nvSpPr>
        <p:spPr>
          <a:xfrm>
            <a:off x="6067416" y="3598298"/>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 name="Right Arrow 27"/>
          <p:cNvSpPr/>
          <p:nvPr/>
        </p:nvSpPr>
        <p:spPr>
          <a:xfrm>
            <a:off x="7240760" y="3598298"/>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 name="Process 1"/>
          <p:cNvSpPr>
            <a:spLocks noChangeAspect="1"/>
          </p:cNvSpPr>
          <p:nvPr/>
        </p:nvSpPr>
        <p:spPr>
          <a:xfrm>
            <a:off x="1762658" y="3406845"/>
            <a:ext cx="800290"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Data ingestion</a:t>
            </a:r>
          </a:p>
        </p:txBody>
      </p:sp>
      <p:sp>
        <p:nvSpPr>
          <p:cNvPr id="3" name="Data 2"/>
          <p:cNvSpPr>
            <a:spLocks noChangeAspect="1"/>
          </p:cNvSpPr>
          <p:nvPr/>
        </p:nvSpPr>
        <p:spPr>
          <a:xfrm>
            <a:off x="111871" y="3275919"/>
            <a:ext cx="1495101" cy="92664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Raw data and associated metadata</a:t>
            </a:r>
          </a:p>
        </p:txBody>
      </p:sp>
      <p:sp>
        <p:nvSpPr>
          <p:cNvPr id="9" name="Process 8"/>
          <p:cNvSpPr>
            <a:spLocks noChangeAspect="1"/>
          </p:cNvSpPr>
          <p:nvPr/>
        </p:nvSpPr>
        <p:spPr>
          <a:xfrm>
            <a:off x="2932111" y="3406845"/>
            <a:ext cx="800290"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Data cleaning</a:t>
            </a:r>
          </a:p>
        </p:txBody>
      </p:sp>
      <p:sp>
        <p:nvSpPr>
          <p:cNvPr id="10" name="Process 9"/>
          <p:cNvSpPr>
            <a:spLocks noChangeAspect="1"/>
          </p:cNvSpPr>
          <p:nvPr/>
        </p:nvSpPr>
        <p:spPr>
          <a:xfrm>
            <a:off x="4101564" y="3406845"/>
            <a:ext cx="800290"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Analysis Step 1</a:t>
            </a:r>
          </a:p>
        </p:txBody>
      </p:sp>
      <p:sp>
        <p:nvSpPr>
          <p:cNvPr id="11" name="Process 10"/>
          <p:cNvSpPr>
            <a:spLocks noChangeAspect="1"/>
          </p:cNvSpPr>
          <p:nvPr/>
        </p:nvSpPr>
        <p:spPr>
          <a:xfrm>
            <a:off x="5271017" y="3406845"/>
            <a:ext cx="800290"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Analysis Step 2</a:t>
            </a:r>
          </a:p>
        </p:txBody>
      </p:sp>
      <p:sp>
        <p:nvSpPr>
          <p:cNvPr id="12" name="Process 11"/>
          <p:cNvSpPr>
            <a:spLocks noChangeAspect="1"/>
          </p:cNvSpPr>
          <p:nvPr/>
        </p:nvSpPr>
        <p:spPr>
          <a:xfrm>
            <a:off x="6440470" y="3406845"/>
            <a:ext cx="800290"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Output generation</a:t>
            </a:r>
          </a:p>
        </p:txBody>
      </p:sp>
      <p:sp>
        <p:nvSpPr>
          <p:cNvPr id="20" name="Content Placeholder 2"/>
          <p:cNvSpPr>
            <a:spLocks noGrp="1"/>
          </p:cNvSpPr>
          <p:nvPr>
            <p:ph idx="1"/>
          </p:nvPr>
        </p:nvSpPr>
        <p:spPr>
          <a:xfrm>
            <a:off x="599090" y="1214968"/>
            <a:ext cx="7993117" cy="1248833"/>
          </a:xfrm>
        </p:spPr>
        <p:txBody>
          <a:bodyPr>
            <a:noAutofit/>
          </a:bodyPr>
          <a:lstStyle/>
          <a:p>
            <a:pPr marL="109728" indent="0">
              <a:buClr>
                <a:srgbClr val="177F8A"/>
              </a:buClr>
              <a:buSzPct val="100000"/>
              <a:buNone/>
            </a:pPr>
            <a:r>
              <a:rPr lang="en-US" b="1" i="1" dirty="0">
                <a:ea typeface="ＭＳ Ｐゴシック" pitchFamily="34" charset="-128"/>
              </a:rPr>
              <a:t>Workflow diagrams:  </a:t>
            </a:r>
            <a:r>
              <a:rPr lang="en-US" dirty="0">
                <a:ea typeface="ＭＳ Ｐゴシック" pitchFamily="34" charset="-128"/>
              </a:rPr>
              <a:t>Simple linear flow chart</a:t>
            </a:r>
          </a:p>
          <a:p>
            <a:pPr marL="566928" lvl="1" indent="-457200">
              <a:spcBef>
                <a:spcPts val="400"/>
              </a:spcBef>
              <a:spcAft>
                <a:spcPts val="0"/>
              </a:spcAft>
              <a:buClr>
                <a:srgbClr val="177F8A"/>
              </a:buClr>
              <a:buFont typeface="Arial" pitchFamily="34" charset="0"/>
              <a:buChar char="•"/>
            </a:pPr>
            <a:r>
              <a:rPr lang="en-US" sz="2400" dirty="0">
                <a:ea typeface="ＭＳ Ｐゴシック" pitchFamily="34" charset="-128"/>
              </a:rPr>
              <a:t>Conceptualizing analysis as a sequence of steps</a:t>
            </a:r>
          </a:p>
          <a:p>
            <a:pPr marL="804672" lvl="2" indent="-457200">
              <a:spcBef>
                <a:spcPts val="400"/>
              </a:spcBef>
              <a:buClr>
                <a:srgbClr val="177F8A"/>
              </a:buClr>
              <a:buFont typeface="Courier New" pitchFamily="49" charset="0"/>
              <a:buChar char="o"/>
            </a:pPr>
            <a:r>
              <a:rPr lang="en-US" sz="2200" dirty="0">
                <a:ea typeface="ＭＳ Ｐゴシック" pitchFamily="34" charset="-128"/>
              </a:rPr>
              <a:t>arrows indicate flow</a:t>
            </a:r>
          </a:p>
          <a:p>
            <a:pPr marL="109728" indent="0">
              <a:buClr>
                <a:srgbClr val="177F8A"/>
              </a:buClr>
              <a:buSzPct val="100000"/>
              <a:buNone/>
            </a:pPr>
            <a:endParaRPr lang="en-US" sz="32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Tree>
    <p:extLst>
      <p:ext uri="{BB962C8B-B14F-4D97-AF65-F5344CB8AC3E}">
        <p14:creationId xmlns:p14="http://schemas.microsoft.com/office/powerpoint/2010/main" val="1815708815"/>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599090" y="1190283"/>
            <a:ext cx="7993117" cy="4737551"/>
          </a:xfrm>
        </p:spPr>
        <p:txBody>
          <a:bodyPr>
            <a:noAutofit/>
          </a:bodyPr>
          <a:lstStyle/>
          <a:p>
            <a:pPr marL="109728" indent="0">
              <a:buClr>
                <a:srgbClr val="177F8A"/>
              </a:buClr>
              <a:buSzPct val="100000"/>
              <a:buNone/>
            </a:pPr>
            <a:r>
              <a:rPr lang="en-US" b="1" i="1" dirty="0">
                <a:ea typeface="ＭＳ Ｐゴシック" pitchFamily="34" charset="-128"/>
              </a:rPr>
              <a:t>Flow charts: </a:t>
            </a:r>
            <a:r>
              <a:rPr lang="en-US" dirty="0">
                <a:ea typeface="ＭＳ Ｐゴシック" pitchFamily="34" charset="-128"/>
              </a:rPr>
              <a:t>simplest form of workflow</a:t>
            </a:r>
          </a:p>
          <a:p>
            <a:pPr>
              <a:buClr>
                <a:srgbClr val="177F8A"/>
              </a:buClr>
              <a:buSzPct val="100000"/>
              <a:buNone/>
            </a:pP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Informal Workflows</a:t>
            </a:r>
          </a:p>
        </p:txBody>
      </p:sp>
      <p:grpSp>
        <p:nvGrpSpPr>
          <p:cNvPr id="2" name="Group 1"/>
          <p:cNvGrpSpPr/>
          <p:nvPr/>
        </p:nvGrpSpPr>
        <p:grpSpPr>
          <a:xfrm>
            <a:off x="3451758" y="2265027"/>
            <a:ext cx="2161642" cy="3601627"/>
            <a:chOff x="3451758" y="2240373"/>
            <a:chExt cx="2161642" cy="3601627"/>
          </a:xfrm>
        </p:grpSpPr>
        <p:sp>
          <p:nvSpPr>
            <p:cNvPr id="18" name="Right Arrow 17"/>
            <p:cNvSpPr/>
            <p:nvPr/>
          </p:nvSpPr>
          <p:spPr>
            <a:xfrm rot="5400000">
              <a:off x="4338087" y="2876560"/>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0" name="Right Arrow 19"/>
            <p:cNvSpPr/>
            <p:nvPr/>
          </p:nvSpPr>
          <p:spPr>
            <a:xfrm rot="5400000">
              <a:off x="4338087" y="4839949"/>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Right Arrow 20"/>
            <p:cNvSpPr/>
            <p:nvPr/>
          </p:nvSpPr>
          <p:spPr>
            <a:xfrm rot="5400000">
              <a:off x="4340487" y="3858254"/>
              <a:ext cx="388614"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Process 13"/>
            <p:cNvSpPr>
              <a:spLocks noChangeAspect="1"/>
            </p:cNvSpPr>
            <p:nvPr/>
          </p:nvSpPr>
          <p:spPr>
            <a:xfrm>
              <a:off x="3451758" y="5185456"/>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Graph production</a:t>
              </a:r>
            </a:p>
          </p:txBody>
        </p:sp>
        <p:sp>
          <p:nvSpPr>
            <p:cNvPr id="15" name="Process 14"/>
            <p:cNvSpPr>
              <a:spLocks noChangeAspect="1"/>
            </p:cNvSpPr>
            <p:nvPr/>
          </p:nvSpPr>
          <p:spPr>
            <a:xfrm>
              <a:off x="3451758" y="4203761"/>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Analysis: mean, SD</a:t>
              </a:r>
            </a:p>
          </p:txBody>
        </p:sp>
        <p:sp>
          <p:nvSpPr>
            <p:cNvPr id="16" name="Process 15"/>
            <p:cNvSpPr>
              <a:spLocks noChangeAspect="1"/>
            </p:cNvSpPr>
            <p:nvPr/>
          </p:nvSpPr>
          <p:spPr>
            <a:xfrm>
              <a:off x="3451758" y="3222067"/>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Quality control &amp; data cleaning</a:t>
              </a:r>
            </a:p>
          </p:txBody>
        </p:sp>
        <p:sp>
          <p:nvSpPr>
            <p:cNvPr id="17" name="Process 16"/>
            <p:cNvSpPr>
              <a:spLocks noChangeAspect="1"/>
            </p:cNvSpPr>
            <p:nvPr/>
          </p:nvSpPr>
          <p:spPr>
            <a:xfrm>
              <a:off x="3451758" y="2240373"/>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import into R</a:t>
              </a:r>
            </a:p>
          </p:txBody>
        </p:sp>
      </p:grpSp>
    </p:spTree>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599090" y="1190283"/>
            <a:ext cx="7993117" cy="4737551"/>
          </a:xfrm>
        </p:spPr>
        <p:txBody>
          <a:bodyPr>
            <a:noAutofit/>
          </a:bodyPr>
          <a:lstStyle/>
          <a:p>
            <a:pPr marL="109728" indent="0">
              <a:buClr>
                <a:srgbClr val="177F8A"/>
              </a:buClr>
              <a:buSzPct val="100000"/>
              <a:buNone/>
            </a:pPr>
            <a:r>
              <a:rPr lang="en-US" b="1" i="1" dirty="0">
                <a:ea typeface="ＭＳ Ｐゴシック" pitchFamily="34" charset="-128"/>
              </a:rPr>
              <a:t>Flow charts: </a:t>
            </a:r>
            <a:r>
              <a:rPr lang="en-US" dirty="0">
                <a:ea typeface="ＭＳ Ｐゴシック" pitchFamily="34" charset="-128"/>
              </a:rPr>
              <a:t>simplest form of workflow</a:t>
            </a:r>
          </a:p>
          <a:p>
            <a:pPr>
              <a:buClr>
                <a:srgbClr val="177F8A"/>
              </a:buClr>
              <a:buSzPct val="100000"/>
              <a:buNone/>
            </a:pP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Informal Workflows</a:t>
            </a:r>
          </a:p>
        </p:txBody>
      </p:sp>
      <p:sp>
        <p:nvSpPr>
          <p:cNvPr id="4" name="TextBox 32"/>
          <p:cNvSpPr txBox="1">
            <a:spLocks noChangeArrowheads="1"/>
          </p:cNvSpPr>
          <p:nvPr/>
        </p:nvSpPr>
        <p:spPr bwMode="auto">
          <a:xfrm>
            <a:off x="2438400" y="1801813"/>
            <a:ext cx="4191000" cy="523220"/>
          </a:xfrm>
          <a:prstGeom prst="rect">
            <a:avLst/>
          </a:prstGeom>
          <a:noFill/>
          <a:ln w="9525">
            <a:noFill/>
            <a:miter lim="800000"/>
            <a:headEnd/>
            <a:tailEnd/>
          </a:ln>
        </p:spPr>
        <p:txBody>
          <a:bodyPr wrap="square">
            <a:spAutoFit/>
          </a:bodyPr>
          <a:lstStyle/>
          <a:p>
            <a:pPr algn="ctr"/>
            <a:r>
              <a:rPr lang="en-US" sz="2800" b="1" dirty="0">
                <a:solidFill>
                  <a:srgbClr val="FF6600"/>
                </a:solidFill>
                <a:latin typeface="Calibri" pitchFamily="34" charset="0"/>
              </a:rPr>
              <a:t>Transformation Rules</a:t>
            </a:r>
          </a:p>
        </p:txBody>
      </p:sp>
      <p:sp>
        <p:nvSpPr>
          <p:cNvPr id="14" name="Process 13"/>
          <p:cNvSpPr>
            <a:spLocks noChangeAspect="1"/>
          </p:cNvSpPr>
          <p:nvPr/>
        </p:nvSpPr>
        <p:spPr>
          <a:xfrm>
            <a:off x="3451758" y="5452156"/>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Graph production</a:t>
            </a:r>
          </a:p>
        </p:txBody>
      </p:sp>
      <p:sp>
        <p:nvSpPr>
          <p:cNvPr id="15" name="Process 14"/>
          <p:cNvSpPr>
            <a:spLocks noChangeAspect="1"/>
          </p:cNvSpPr>
          <p:nvPr/>
        </p:nvSpPr>
        <p:spPr>
          <a:xfrm>
            <a:off x="3451758" y="4470461"/>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Analysis: mean, SD</a:t>
            </a:r>
          </a:p>
        </p:txBody>
      </p:sp>
      <p:sp>
        <p:nvSpPr>
          <p:cNvPr id="16" name="Process 15"/>
          <p:cNvSpPr>
            <a:spLocks noChangeAspect="1"/>
          </p:cNvSpPr>
          <p:nvPr/>
        </p:nvSpPr>
        <p:spPr>
          <a:xfrm>
            <a:off x="3451758" y="3488767"/>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Quality control &amp; data cleaning</a:t>
            </a:r>
          </a:p>
        </p:txBody>
      </p:sp>
      <p:sp>
        <p:nvSpPr>
          <p:cNvPr id="17" name="Process 16"/>
          <p:cNvSpPr>
            <a:spLocks noChangeAspect="1"/>
          </p:cNvSpPr>
          <p:nvPr/>
        </p:nvSpPr>
        <p:spPr>
          <a:xfrm>
            <a:off x="3451758" y="2507073"/>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import into R</a:t>
            </a:r>
          </a:p>
        </p:txBody>
      </p:sp>
    </p:spTree>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109728" indent="0">
              <a:buClr>
                <a:srgbClr val="177F8A"/>
              </a:buClr>
              <a:buSzPct val="100000"/>
              <a:buNone/>
            </a:pPr>
            <a:r>
              <a:rPr lang="en-US" b="1" i="1" dirty="0">
                <a:ea typeface="ＭＳ Ｐゴシック" pitchFamily="34" charset="-128"/>
              </a:rPr>
              <a:t>Flow charts: </a:t>
            </a:r>
            <a:r>
              <a:rPr lang="en-US" dirty="0">
                <a:ea typeface="ＭＳ Ｐゴシック" pitchFamily="34" charset="-128"/>
              </a:rPr>
              <a:t>simplest form of workflow</a:t>
            </a:r>
          </a:p>
          <a:p>
            <a:pPr>
              <a:buClr>
                <a:srgbClr val="177F8A"/>
              </a:buClr>
              <a:buSzPct val="100000"/>
              <a:buNone/>
            </a:pP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Informal Workflows</a:t>
            </a:r>
          </a:p>
        </p:txBody>
      </p:sp>
      <p:cxnSp>
        <p:nvCxnSpPr>
          <p:cNvPr id="8" name="Straight Arrow Connector 7"/>
          <p:cNvCxnSpPr/>
          <p:nvPr/>
        </p:nvCxnSpPr>
        <p:spPr>
          <a:xfrm flipV="1">
            <a:off x="2387600" y="2947988"/>
            <a:ext cx="1081088" cy="279400"/>
          </a:xfrm>
          <a:prstGeom prst="straightConnector1">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387600" y="2489200"/>
            <a:ext cx="1081088" cy="368300"/>
          </a:xfrm>
          <a:prstGeom prst="straightConnector1">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0800000" flipV="1">
            <a:off x="3070225" y="4062413"/>
            <a:ext cx="539750" cy="1587"/>
          </a:xfrm>
          <a:prstGeom prst="line">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743200" y="4705350"/>
            <a:ext cx="696913" cy="0"/>
          </a:xfrm>
          <a:prstGeom prst="line">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4" name="TextBox 32"/>
          <p:cNvSpPr txBox="1">
            <a:spLocks noChangeArrowheads="1"/>
          </p:cNvSpPr>
          <p:nvPr/>
        </p:nvSpPr>
        <p:spPr bwMode="auto">
          <a:xfrm>
            <a:off x="6754813" y="1593850"/>
            <a:ext cx="2189162" cy="954107"/>
          </a:xfrm>
          <a:prstGeom prst="rect">
            <a:avLst/>
          </a:prstGeom>
          <a:noFill/>
          <a:ln w="9525">
            <a:noFill/>
            <a:miter lim="800000"/>
            <a:headEnd/>
            <a:tailEnd/>
          </a:ln>
        </p:spPr>
        <p:txBody>
          <a:bodyPr>
            <a:spAutoFit/>
          </a:bodyPr>
          <a:lstStyle/>
          <a:p>
            <a:pPr algn="ctr"/>
            <a:r>
              <a:rPr lang="en-US" sz="2800" b="1" dirty="0">
                <a:solidFill>
                  <a:srgbClr val="FF6600"/>
                </a:solidFill>
                <a:latin typeface="Calibri" pitchFamily="34" charset="0"/>
              </a:rPr>
              <a:t>Inputs &amp; Outputs</a:t>
            </a:r>
          </a:p>
        </p:txBody>
      </p:sp>
      <p:cxnSp>
        <p:nvCxnSpPr>
          <p:cNvPr id="17" name="Straight Connector 16"/>
          <p:cNvCxnSpPr/>
          <p:nvPr/>
        </p:nvCxnSpPr>
        <p:spPr bwMode="auto">
          <a:xfrm>
            <a:off x="5454650" y="4973638"/>
            <a:ext cx="1109663" cy="0"/>
          </a:xfrm>
          <a:prstGeom prst="line">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bwMode="auto">
          <a:xfrm flipH="1">
            <a:off x="5619751" y="5634038"/>
            <a:ext cx="700087" cy="0"/>
          </a:xfrm>
          <a:prstGeom prst="line">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638800" y="3087688"/>
            <a:ext cx="858838" cy="0"/>
          </a:xfrm>
          <a:prstGeom prst="line">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0800000">
            <a:off x="5622925" y="3670300"/>
            <a:ext cx="722313" cy="1588"/>
          </a:xfrm>
          <a:prstGeom prst="line">
            <a:avLst/>
          </a:prstGeom>
          <a:ln w="60325" cap="flat" cmpd="sng" algn="ctr">
            <a:solidFill>
              <a:schemeClr val="accent3"/>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3" name="Process 22"/>
          <p:cNvSpPr>
            <a:spLocks noChangeAspect="1"/>
          </p:cNvSpPr>
          <p:nvPr/>
        </p:nvSpPr>
        <p:spPr>
          <a:xfrm>
            <a:off x="3451758" y="5452156"/>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Graph production</a:t>
            </a:r>
          </a:p>
        </p:txBody>
      </p:sp>
      <p:sp>
        <p:nvSpPr>
          <p:cNvPr id="24" name="Process 23"/>
          <p:cNvSpPr>
            <a:spLocks noChangeAspect="1"/>
          </p:cNvSpPr>
          <p:nvPr/>
        </p:nvSpPr>
        <p:spPr>
          <a:xfrm>
            <a:off x="3451758" y="4470461"/>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Analysis: mean, SD</a:t>
            </a:r>
          </a:p>
        </p:txBody>
      </p:sp>
      <p:sp>
        <p:nvSpPr>
          <p:cNvPr id="25" name="Process 24"/>
          <p:cNvSpPr>
            <a:spLocks noChangeAspect="1"/>
          </p:cNvSpPr>
          <p:nvPr/>
        </p:nvSpPr>
        <p:spPr>
          <a:xfrm>
            <a:off x="3451758" y="3488767"/>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Quality control &amp; data cleaning</a:t>
            </a:r>
          </a:p>
        </p:txBody>
      </p:sp>
      <p:sp>
        <p:nvSpPr>
          <p:cNvPr id="26" name="Process 25"/>
          <p:cNvSpPr>
            <a:spLocks noChangeAspect="1"/>
          </p:cNvSpPr>
          <p:nvPr/>
        </p:nvSpPr>
        <p:spPr>
          <a:xfrm>
            <a:off x="3451758" y="2507073"/>
            <a:ext cx="2161642" cy="656544"/>
          </a:xfrm>
          <a:prstGeom prst="flowChartProcess">
            <a:avLst/>
          </a:prstGeom>
          <a:gradFill>
            <a:gsLst>
              <a:gs pos="0">
                <a:srgbClr val="006633"/>
              </a:gs>
              <a:gs pos="50000">
                <a:srgbClr val="339966"/>
              </a:gs>
              <a:gs pos="80000">
                <a:srgbClr val="66CC99"/>
              </a:gs>
              <a:gs pos="100000">
                <a:srgbClr val="8BE7B9"/>
              </a:gs>
            </a:gsLst>
          </a:gradFill>
          <a:ln>
            <a:solidFill>
              <a:srgbClr val="66CC99"/>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import into R</a:t>
            </a:r>
          </a:p>
        </p:txBody>
      </p:sp>
      <p:sp>
        <p:nvSpPr>
          <p:cNvPr id="27" name="Data 26"/>
          <p:cNvSpPr>
            <a:spLocks noChangeAspect="1"/>
          </p:cNvSpPr>
          <p:nvPr/>
        </p:nvSpPr>
        <p:spPr>
          <a:xfrm>
            <a:off x="378571" y="2983820"/>
            <a:ext cx="2212229" cy="615720"/>
          </a:xfrm>
          <a:prstGeom prst="flowChartInputOutput">
            <a:avLst/>
          </a:prstGeom>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Salinity data</a:t>
            </a:r>
          </a:p>
        </p:txBody>
      </p:sp>
      <p:sp>
        <p:nvSpPr>
          <p:cNvPr id="28" name="Data 27"/>
          <p:cNvSpPr>
            <a:spLocks noChangeAspect="1"/>
          </p:cNvSpPr>
          <p:nvPr/>
        </p:nvSpPr>
        <p:spPr>
          <a:xfrm>
            <a:off x="378571" y="2173813"/>
            <a:ext cx="2212229" cy="615720"/>
          </a:xfrm>
          <a:prstGeom prst="flowChartInputOutput">
            <a:avLst/>
          </a:prstGeom>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Temperature data</a:t>
            </a:r>
          </a:p>
        </p:txBody>
      </p:sp>
      <p:sp>
        <p:nvSpPr>
          <p:cNvPr id="29" name="Data 28"/>
          <p:cNvSpPr>
            <a:spLocks noChangeAspect="1"/>
          </p:cNvSpPr>
          <p:nvPr/>
        </p:nvSpPr>
        <p:spPr>
          <a:xfrm>
            <a:off x="1606972" y="3891639"/>
            <a:ext cx="1495101" cy="926641"/>
          </a:xfrm>
          <a:prstGeom prst="flowChartInputOutput">
            <a:avLst/>
          </a:prstGeom>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“Clean” T &amp; S data</a:t>
            </a:r>
          </a:p>
        </p:txBody>
      </p:sp>
      <p:sp>
        <p:nvSpPr>
          <p:cNvPr id="30" name="Data 29"/>
          <p:cNvSpPr>
            <a:spLocks noChangeAspect="1"/>
          </p:cNvSpPr>
          <p:nvPr/>
        </p:nvSpPr>
        <p:spPr>
          <a:xfrm>
            <a:off x="6281738" y="2959100"/>
            <a:ext cx="1668462" cy="926641"/>
          </a:xfrm>
          <a:prstGeom prst="flowChartInputOutput">
            <a:avLst/>
          </a:prstGeom>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Data in R format</a:t>
            </a:r>
          </a:p>
        </p:txBody>
      </p:sp>
      <p:sp>
        <p:nvSpPr>
          <p:cNvPr id="31" name="Data 30"/>
          <p:cNvSpPr>
            <a:spLocks noChangeAspect="1"/>
          </p:cNvSpPr>
          <p:nvPr/>
        </p:nvSpPr>
        <p:spPr>
          <a:xfrm>
            <a:off x="6277348" y="4859338"/>
            <a:ext cx="1780429" cy="926641"/>
          </a:xfrm>
          <a:prstGeom prst="flowChartInputOutput">
            <a:avLst/>
          </a:prstGeom>
          <a:effectLst>
            <a:glow rad="101600">
              <a:schemeClr val="accent3">
                <a:alpha val="75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Summary statistics</a:t>
            </a:r>
          </a:p>
        </p:txBody>
      </p:sp>
    </p:spTree>
  </p:cSld>
  <p:clrMapOvr>
    <a:masterClrMapping/>
  </p:clrMapOvr>
  <p:transition xmlns:p14="http://schemas.microsoft.com/office/powerpoint/2010/mai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Informal Workflows</a:t>
            </a:r>
          </a:p>
        </p:txBody>
      </p:sp>
      <p:sp>
        <p:nvSpPr>
          <p:cNvPr id="12" name="Process 11"/>
          <p:cNvSpPr/>
          <p:nvPr/>
        </p:nvSpPr>
        <p:spPr>
          <a:xfrm>
            <a:off x="1266867" y="4909226"/>
            <a:ext cx="1333532" cy="1100988"/>
          </a:xfrm>
          <a:prstGeom prst="flowChartProcess">
            <a:avLst/>
          </a:prstGeom>
          <a:gradFill>
            <a:gsLst>
              <a:gs pos="0">
                <a:srgbClr val="006633"/>
              </a:gs>
              <a:gs pos="50000">
                <a:srgbClr val="339966"/>
              </a:gs>
              <a:gs pos="70000">
                <a:srgbClr val="66CC99"/>
              </a:gs>
              <a:gs pos="100000">
                <a:srgbClr val="99FFCC"/>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Analysis 2</a:t>
            </a:r>
          </a:p>
        </p:txBody>
      </p:sp>
      <p:sp>
        <p:nvSpPr>
          <p:cNvPr id="10" name="Right Arrow 9"/>
          <p:cNvSpPr/>
          <p:nvPr/>
        </p:nvSpPr>
        <p:spPr>
          <a:xfrm>
            <a:off x="2739867" y="3138819"/>
            <a:ext cx="1126134" cy="61028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Right Arrow 13"/>
          <p:cNvSpPr/>
          <p:nvPr/>
        </p:nvSpPr>
        <p:spPr>
          <a:xfrm rot="5400000">
            <a:off x="1379124" y="4059218"/>
            <a:ext cx="1065758" cy="61028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 name="Process 31"/>
          <p:cNvSpPr/>
          <p:nvPr/>
        </p:nvSpPr>
        <p:spPr>
          <a:xfrm>
            <a:off x="3873414" y="2906697"/>
            <a:ext cx="1333532" cy="1100988"/>
          </a:xfrm>
          <a:prstGeom prst="flowChartProcess">
            <a:avLst/>
          </a:prstGeom>
          <a:gradFill>
            <a:gsLst>
              <a:gs pos="0">
                <a:srgbClr val="006633"/>
              </a:gs>
              <a:gs pos="50000">
                <a:srgbClr val="339966"/>
              </a:gs>
              <a:gs pos="70000">
                <a:srgbClr val="66CC99"/>
              </a:gs>
              <a:gs pos="100000">
                <a:srgbClr val="99FFCC"/>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Analysis 1</a:t>
            </a:r>
          </a:p>
        </p:txBody>
      </p:sp>
      <p:sp>
        <p:nvSpPr>
          <p:cNvPr id="9" name="Decision 8"/>
          <p:cNvSpPr/>
          <p:nvPr/>
        </p:nvSpPr>
        <p:spPr>
          <a:xfrm>
            <a:off x="810059" y="2924210"/>
            <a:ext cx="2197266" cy="1023881"/>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t>CONDITION</a:t>
            </a:r>
          </a:p>
        </p:txBody>
      </p:sp>
      <p:grpSp>
        <p:nvGrpSpPr>
          <p:cNvPr id="4" name="Group 3"/>
          <p:cNvGrpSpPr/>
          <p:nvPr/>
        </p:nvGrpSpPr>
        <p:grpSpPr>
          <a:xfrm>
            <a:off x="5769966" y="2304021"/>
            <a:ext cx="2950426" cy="3620552"/>
            <a:chOff x="5028560" y="2395838"/>
            <a:chExt cx="2950426" cy="3620552"/>
          </a:xfrm>
        </p:grpSpPr>
        <p:sp>
          <p:nvSpPr>
            <p:cNvPr id="13" name="Rectangle 12"/>
            <p:cNvSpPr/>
            <p:nvPr/>
          </p:nvSpPr>
          <p:spPr>
            <a:xfrm>
              <a:off x="5028560" y="2395838"/>
              <a:ext cx="2950426" cy="3620552"/>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180960" y="2842053"/>
              <a:ext cx="2646850" cy="30101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Arrow 27"/>
            <p:cNvSpPr/>
            <p:nvPr/>
          </p:nvSpPr>
          <p:spPr>
            <a:xfrm rot="10800000">
              <a:off x="6252804" y="3180187"/>
              <a:ext cx="1092062"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9" name="Right Arrow 28"/>
            <p:cNvSpPr/>
            <p:nvPr/>
          </p:nvSpPr>
          <p:spPr>
            <a:xfrm rot="5400000">
              <a:off x="5982945" y="5319791"/>
              <a:ext cx="470309"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0" name="TextBox 29"/>
            <p:cNvSpPr txBox="1"/>
            <p:nvPr/>
          </p:nvSpPr>
          <p:spPr>
            <a:xfrm>
              <a:off x="6643835" y="4713281"/>
              <a:ext cx="521945" cy="246221"/>
            </a:xfrm>
            <a:prstGeom prst="rect">
              <a:avLst/>
            </a:prstGeom>
            <a:noFill/>
          </p:spPr>
          <p:txBody>
            <a:bodyPr wrap="square" rtlCol="0">
              <a:spAutoFit/>
            </a:bodyPr>
            <a:lstStyle/>
            <a:p>
              <a:r>
                <a:rPr lang="en-US" sz="1000" dirty="0"/>
                <a:t>false</a:t>
              </a:r>
            </a:p>
          </p:txBody>
        </p:sp>
        <p:sp>
          <p:nvSpPr>
            <p:cNvPr id="31" name="TextBox 30"/>
            <p:cNvSpPr txBox="1"/>
            <p:nvPr/>
          </p:nvSpPr>
          <p:spPr>
            <a:xfrm>
              <a:off x="6210062" y="5235834"/>
              <a:ext cx="422737" cy="246221"/>
            </a:xfrm>
            <a:prstGeom prst="rect">
              <a:avLst/>
            </a:prstGeom>
            <a:noFill/>
          </p:spPr>
          <p:txBody>
            <a:bodyPr wrap="square" rtlCol="0">
              <a:spAutoFit/>
            </a:bodyPr>
            <a:lstStyle/>
            <a:p>
              <a:r>
                <a:rPr lang="en-US" sz="1000" dirty="0"/>
                <a:t>true</a:t>
              </a:r>
            </a:p>
          </p:txBody>
        </p:sp>
        <p:sp>
          <p:nvSpPr>
            <p:cNvPr id="33" name="TextBox 32"/>
            <p:cNvSpPr txBox="1"/>
            <p:nvPr/>
          </p:nvSpPr>
          <p:spPr>
            <a:xfrm>
              <a:off x="5104224" y="2447496"/>
              <a:ext cx="2470943" cy="369332"/>
            </a:xfrm>
            <a:prstGeom prst="rect">
              <a:avLst/>
            </a:prstGeom>
            <a:noFill/>
          </p:spPr>
          <p:txBody>
            <a:bodyPr wrap="square" rtlCol="0">
              <a:spAutoFit/>
            </a:bodyPr>
            <a:lstStyle/>
            <a:p>
              <a:r>
                <a:rPr lang="en-US" dirty="0"/>
                <a:t>CONDITIONAL LOOP</a:t>
              </a:r>
            </a:p>
          </p:txBody>
        </p:sp>
        <p:sp>
          <p:nvSpPr>
            <p:cNvPr id="37" name="Process 36"/>
            <p:cNvSpPr/>
            <p:nvPr/>
          </p:nvSpPr>
          <p:spPr>
            <a:xfrm>
              <a:off x="5879672" y="3640166"/>
              <a:ext cx="660779" cy="545551"/>
            </a:xfrm>
            <a:prstGeom prst="flowChartProcess">
              <a:avLst/>
            </a:prstGeom>
            <a:gradFill>
              <a:gsLst>
                <a:gs pos="0">
                  <a:srgbClr val="006633"/>
                </a:gs>
                <a:gs pos="50000">
                  <a:srgbClr val="339966"/>
                </a:gs>
                <a:gs pos="70000">
                  <a:srgbClr val="66CC99"/>
                </a:gs>
                <a:gs pos="100000">
                  <a:srgbClr val="99FFCC"/>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38" name="Right Arrow 37"/>
            <p:cNvSpPr/>
            <p:nvPr/>
          </p:nvSpPr>
          <p:spPr>
            <a:xfrm rot="5400000">
              <a:off x="5974907" y="4258055"/>
              <a:ext cx="470309"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9" name="Right Arrow 38"/>
            <p:cNvSpPr/>
            <p:nvPr/>
          </p:nvSpPr>
          <p:spPr>
            <a:xfrm rot="5400000">
              <a:off x="5897990" y="3176898"/>
              <a:ext cx="624141" cy="302400"/>
            </a:xfrm>
            <a:prstGeom prst="rightArrow">
              <a:avLst>
                <a:gd name="adj1" fmla="val 2270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41" name="Straight Connector 40"/>
            <p:cNvCxnSpPr/>
            <p:nvPr/>
          </p:nvCxnSpPr>
          <p:spPr>
            <a:xfrm>
              <a:off x="6632799" y="4959502"/>
              <a:ext cx="720708"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Decision 26"/>
            <p:cNvSpPr/>
            <p:nvPr/>
          </p:nvSpPr>
          <p:spPr>
            <a:xfrm>
              <a:off x="5711770" y="4669534"/>
              <a:ext cx="994168" cy="566300"/>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a:t>IF</a:t>
              </a:r>
            </a:p>
          </p:txBody>
        </p:sp>
        <p:cxnSp>
          <p:nvCxnSpPr>
            <p:cNvPr id="45" name="Straight Connector 44"/>
            <p:cNvCxnSpPr/>
            <p:nvPr/>
          </p:nvCxnSpPr>
          <p:spPr>
            <a:xfrm flipV="1">
              <a:off x="7309707" y="3324518"/>
              <a:ext cx="0" cy="160485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Content Placeholder 2"/>
          <p:cNvSpPr txBox="1">
            <a:spLocks/>
          </p:cNvSpPr>
          <p:nvPr/>
        </p:nvSpPr>
        <p:spPr>
          <a:xfrm>
            <a:off x="599090" y="1214968"/>
            <a:ext cx="7993117" cy="1248833"/>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Font typeface="Arial" pitchFamily="34" charset="0"/>
              <a:buNone/>
            </a:pPr>
            <a:r>
              <a:rPr lang="en-US" b="1" i="1" dirty="0">
                <a:ea typeface="ＭＳ Ｐゴシック" pitchFamily="34" charset="-128"/>
              </a:rPr>
              <a:t>Workflow diagrams:  </a:t>
            </a:r>
            <a:r>
              <a:rPr lang="en-US" dirty="0">
                <a:ea typeface="ＭＳ Ｐゴシック" pitchFamily="34" charset="-128"/>
              </a:rPr>
              <a:t>Adding decision points</a:t>
            </a:r>
          </a:p>
          <a:p>
            <a:pPr marL="109728" indent="0">
              <a:buClr>
                <a:srgbClr val="177F8A"/>
              </a:buClr>
              <a:buSzPct val="100000"/>
              <a:buFont typeface="Arial" pitchFamily="34" charset="0"/>
              <a:buNone/>
            </a:pPr>
            <a:endParaRPr lang="en-US" sz="3200" dirty="0">
              <a:ea typeface="ＭＳ Ｐゴシック" pitchFamily="34" charset="-128"/>
            </a:endParaRPr>
          </a:p>
          <a:p>
            <a:endParaRPr lang="en-US" dirty="0">
              <a:ea typeface="ＭＳ Ｐゴシック" pitchFamily="34" charset="-128"/>
            </a:endParaRPr>
          </a:p>
        </p:txBody>
      </p:sp>
    </p:spTree>
    <p:extLst>
      <p:ext uri="{BB962C8B-B14F-4D97-AF65-F5344CB8AC3E}">
        <p14:creationId xmlns:p14="http://schemas.microsoft.com/office/powerpoint/2010/main" val="329327423"/>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vert="horz" anchor="t">
            <a:noAutofit/>
          </a:bodyPr>
          <a:lstStyle/>
          <a:p>
            <a:pPr>
              <a:buClr>
                <a:srgbClr val="177F8A"/>
              </a:buClr>
              <a:buSzPct val="100000"/>
            </a:pPr>
            <a:r>
              <a:rPr lang="en-US" dirty="0">
                <a:ea typeface="ＭＳ Ｐゴシック" pitchFamily="34" charset="-128"/>
              </a:rPr>
              <a:t>Overview of typical data analyses</a:t>
            </a:r>
          </a:p>
          <a:p>
            <a:pPr>
              <a:buClr>
                <a:srgbClr val="177F8A"/>
              </a:buClr>
              <a:buSzPct val="100000"/>
            </a:pPr>
            <a:r>
              <a:rPr lang="en-US" dirty="0">
                <a:ea typeface="ＭＳ Ｐゴシック" pitchFamily="34" charset="-128"/>
              </a:rPr>
              <a:t>Reproducibility &amp; provenance</a:t>
            </a:r>
          </a:p>
          <a:p>
            <a:pPr>
              <a:buClr>
                <a:srgbClr val="177F8A"/>
              </a:buClr>
              <a:buSzPct val="100000"/>
            </a:pPr>
            <a:r>
              <a:rPr lang="en-US" dirty="0">
                <a:ea typeface="ＭＳ Ｐゴシック" pitchFamily="34" charset="-128"/>
              </a:rPr>
              <a:t>Workflows in general</a:t>
            </a:r>
          </a:p>
          <a:p>
            <a:pPr>
              <a:buClr>
                <a:srgbClr val="177F8A"/>
              </a:buClr>
              <a:buSzPct val="100000"/>
            </a:pPr>
            <a:r>
              <a:rPr lang="en-US" dirty="0">
                <a:ea typeface="ＭＳ Ｐゴシック" pitchFamily="34" charset="-128"/>
              </a:rPr>
              <a:t>Informal workflows</a:t>
            </a:r>
          </a:p>
          <a:p>
            <a:pPr>
              <a:buClr>
                <a:srgbClr val="177F8A"/>
              </a:buClr>
              <a:buSzPct val="100000"/>
            </a:pPr>
            <a:r>
              <a:rPr lang="en-US" dirty="0">
                <a:ea typeface="ＭＳ Ｐゴシック" pitchFamily="34" charset="-128"/>
              </a:rPr>
              <a:t>Formal workflows</a:t>
            </a:r>
          </a:p>
          <a:p>
            <a:pPr>
              <a:buClr>
                <a:srgbClr val="177F8A"/>
              </a:buClr>
              <a:buSzPct val="100000"/>
            </a:pPr>
            <a:r>
              <a:rPr lang="en-US" dirty="0">
                <a:ea typeface="ＭＳ Ｐゴシック" pitchFamily="34" charset="-128"/>
              </a:rPr>
              <a:t>Version Control</a:t>
            </a: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Lesson Topics</a:t>
            </a:r>
          </a:p>
        </p:txBody>
      </p:sp>
      <p:pic>
        <p:nvPicPr>
          <p:cNvPr id="5122" name="Picture 2" descr="http://farm2.staticflickr.com/1384/847664964_d891c19d02_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086" y="1492624"/>
            <a:ext cx="2552914" cy="41413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6962882" y="4368494"/>
            <a:ext cx="2376860" cy="230832"/>
          </a:xfrm>
          <a:prstGeom prst="rect">
            <a:avLst/>
          </a:prstGeom>
          <a:noFill/>
        </p:spPr>
        <p:txBody>
          <a:bodyPr wrap="square" rtlCol="0">
            <a:spAutoFit/>
          </a:bodyPr>
          <a:lstStyle/>
          <a:p>
            <a:r>
              <a:rPr lang="en-US" sz="900" dirty="0">
                <a:solidFill>
                  <a:schemeClr val="bg1">
                    <a:lumMod val="75000"/>
                  </a:schemeClr>
                </a:solidFill>
              </a:rPr>
              <a:t>CC image by </a:t>
            </a:r>
            <a:r>
              <a:rPr lang="en-US" sz="900" dirty="0" err="1">
                <a:solidFill>
                  <a:schemeClr val="bg1">
                    <a:lumMod val="75000"/>
                  </a:schemeClr>
                </a:solidFill>
              </a:rPr>
              <a:t>jwalsh</a:t>
            </a:r>
            <a:r>
              <a:rPr lang="en-US" sz="900" dirty="0">
                <a:solidFill>
                  <a:schemeClr val="bg1">
                    <a:lumMod val="75000"/>
                  </a:schemeClr>
                </a:solidFill>
              </a:rPr>
              <a:t>  on Flickr</a:t>
            </a:r>
          </a:p>
        </p:txBody>
      </p:sp>
    </p:spTree>
  </p:cSld>
  <p:clrMapOvr>
    <a:masterClrMapping/>
  </p:clrMapOvr>
  <p:transition xmlns:p14="http://schemas.microsoft.com/office/powerpoint/2010/mai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ight Arrow 63"/>
          <p:cNvSpPr/>
          <p:nvPr/>
        </p:nvSpPr>
        <p:spPr>
          <a:xfrm>
            <a:off x="3829470" y="3745550"/>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cxnSp>
        <p:nvCxnSpPr>
          <p:cNvPr id="6" name="Straight Connector 5"/>
          <p:cNvCxnSpPr/>
          <p:nvPr/>
        </p:nvCxnSpPr>
        <p:spPr>
          <a:xfrm>
            <a:off x="5732167" y="5327135"/>
            <a:ext cx="1427892"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Informal Workflows</a:t>
            </a:r>
          </a:p>
        </p:txBody>
      </p:sp>
      <p:sp>
        <p:nvSpPr>
          <p:cNvPr id="30" name="Right Arrow 29"/>
          <p:cNvSpPr/>
          <p:nvPr/>
        </p:nvSpPr>
        <p:spPr>
          <a:xfrm>
            <a:off x="2161063" y="3764692"/>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32" name="Right Arrow 31"/>
          <p:cNvSpPr/>
          <p:nvPr/>
        </p:nvSpPr>
        <p:spPr>
          <a:xfrm>
            <a:off x="1132134" y="3764692"/>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47" name="Bent-Up Arrow 46"/>
          <p:cNvSpPr/>
          <p:nvPr/>
        </p:nvSpPr>
        <p:spPr>
          <a:xfrm>
            <a:off x="5607678" y="3539876"/>
            <a:ext cx="995028"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Bent-Up Arrow 47"/>
          <p:cNvSpPr/>
          <p:nvPr/>
        </p:nvSpPr>
        <p:spPr>
          <a:xfrm flipV="1">
            <a:off x="5493662" y="2446252"/>
            <a:ext cx="1129298"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ight Arrow 48"/>
          <p:cNvSpPr/>
          <p:nvPr/>
        </p:nvSpPr>
        <p:spPr>
          <a:xfrm>
            <a:off x="7118872" y="3764692"/>
            <a:ext cx="542986"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54" name="Right Arrow 53"/>
          <p:cNvSpPr/>
          <p:nvPr/>
        </p:nvSpPr>
        <p:spPr>
          <a:xfrm rot="5400000">
            <a:off x="8138960" y="4153247"/>
            <a:ext cx="440705"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59" name="Right Arrow 58"/>
          <p:cNvSpPr/>
          <p:nvPr/>
        </p:nvSpPr>
        <p:spPr>
          <a:xfrm rot="5400000">
            <a:off x="4638705" y="4403227"/>
            <a:ext cx="566398"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60" name="Right Arrow 59"/>
          <p:cNvSpPr/>
          <p:nvPr/>
        </p:nvSpPr>
        <p:spPr>
          <a:xfrm rot="16200000">
            <a:off x="4693713" y="3047988"/>
            <a:ext cx="470100"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61" name="TextBox 60"/>
          <p:cNvSpPr txBox="1"/>
          <p:nvPr/>
        </p:nvSpPr>
        <p:spPr>
          <a:xfrm>
            <a:off x="4872584" y="2971558"/>
            <a:ext cx="681099" cy="400110"/>
          </a:xfrm>
          <a:prstGeom prst="rect">
            <a:avLst/>
          </a:prstGeom>
          <a:noFill/>
        </p:spPr>
        <p:txBody>
          <a:bodyPr wrap="square" rtlCol="0">
            <a:spAutoFit/>
          </a:bodyPr>
          <a:lstStyle/>
          <a:p>
            <a:r>
              <a:rPr lang="en-US" sz="1000" dirty="0"/>
              <a:t>species name</a:t>
            </a:r>
          </a:p>
        </p:txBody>
      </p:sp>
      <p:sp>
        <p:nvSpPr>
          <p:cNvPr id="62" name="TextBox 61"/>
          <p:cNvSpPr txBox="1"/>
          <p:nvPr/>
        </p:nvSpPr>
        <p:spPr>
          <a:xfrm>
            <a:off x="4872840" y="4351284"/>
            <a:ext cx="758122" cy="246221"/>
          </a:xfrm>
          <a:prstGeom prst="rect">
            <a:avLst/>
          </a:prstGeom>
          <a:noFill/>
        </p:spPr>
        <p:txBody>
          <a:bodyPr wrap="square" rtlCol="0">
            <a:spAutoFit/>
          </a:bodyPr>
          <a:lstStyle/>
          <a:p>
            <a:r>
              <a:rPr lang="en-US" sz="1000" dirty="0" err="1"/>
              <a:t>lat</a:t>
            </a:r>
            <a:r>
              <a:rPr lang="en-US" sz="1000" dirty="0"/>
              <a:t>/long</a:t>
            </a:r>
          </a:p>
        </p:txBody>
      </p:sp>
      <p:sp>
        <p:nvSpPr>
          <p:cNvPr id="2" name="Process 1"/>
          <p:cNvSpPr>
            <a:spLocks noChangeAspect="1"/>
          </p:cNvSpPr>
          <p:nvPr/>
        </p:nvSpPr>
        <p:spPr>
          <a:xfrm>
            <a:off x="1520748" y="3635140"/>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ingestion</a:t>
            </a:r>
          </a:p>
        </p:txBody>
      </p:sp>
      <p:sp>
        <p:nvSpPr>
          <p:cNvPr id="3" name="Data 2"/>
          <p:cNvSpPr>
            <a:spLocks noChangeAspect="1"/>
          </p:cNvSpPr>
          <p:nvPr/>
        </p:nvSpPr>
        <p:spPr>
          <a:xfrm>
            <a:off x="111871" y="3524548"/>
            <a:ext cx="1262172" cy="69498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and metadata</a:t>
            </a:r>
          </a:p>
        </p:txBody>
      </p:sp>
      <p:sp>
        <p:nvSpPr>
          <p:cNvPr id="9" name="Process 8"/>
          <p:cNvSpPr>
            <a:spLocks noChangeAspect="1"/>
          </p:cNvSpPr>
          <p:nvPr/>
        </p:nvSpPr>
        <p:spPr>
          <a:xfrm>
            <a:off x="2549677" y="3387078"/>
            <a:ext cx="1293013" cy="938226"/>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QA/QC (e.g., check for appropriate data types, outliers)</a:t>
            </a:r>
          </a:p>
        </p:txBody>
      </p:sp>
      <p:sp>
        <p:nvSpPr>
          <p:cNvPr id="10" name="Process 9"/>
          <p:cNvSpPr>
            <a:spLocks noChangeAspect="1"/>
          </p:cNvSpPr>
          <p:nvPr/>
        </p:nvSpPr>
        <p:spPr>
          <a:xfrm>
            <a:off x="4420966" y="4789313"/>
            <a:ext cx="1333566" cy="967652"/>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Determine range (calculate convex hull of points)</a:t>
            </a:r>
          </a:p>
        </p:txBody>
      </p:sp>
      <p:sp>
        <p:nvSpPr>
          <p:cNvPr id="11" name="Process 10"/>
          <p:cNvSpPr>
            <a:spLocks noChangeAspect="1"/>
          </p:cNvSpPr>
          <p:nvPr/>
        </p:nvSpPr>
        <p:spPr>
          <a:xfrm>
            <a:off x="4482671" y="2058011"/>
            <a:ext cx="1152467" cy="836245"/>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Compile list of unique taxa</a:t>
            </a:r>
          </a:p>
        </p:txBody>
      </p:sp>
      <p:sp>
        <p:nvSpPr>
          <p:cNvPr id="12" name="Process 11"/>
          <p:cNvSpPr>
            <a:spLocks noChangeAspect="1"/>
          </p:cNvSpPr>
          <p:nvPr/>
        </p:nvSpPr>
        <p:spPr>
          <a:xfrm>
            <a:off x="7666161" y="3365391"/>
            <a:ext cx="1388195" cy="85413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Generate output data and visualizations for taxa frequencies in stated range</a:t>
            </a:r>
          </a:p>
        </p:txBody>
      </p:sp>
      <p:sp>
        <p:nvSpPr>
          <p:cNvPr id="13" name="Data 12"/>
          <p:cNvSpPr>
            <a:spLocks noChangeAspect="1"/>
          </p:cNvSpPr>
          <p:nvPr/>
        </p:nvSpPr>
        <p:spPr>
          <a:xfrm>
            <a:off x="7542695" y="4497701"/>
            <a:ext cx="1511661" cy="69498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visualizations, and metadata</a:t>
            </a:r>
          </a:p>
        </p:txBody>
      </p:sp>
      <p:sp>
        <p:nvSpPr>
          <p:cNvPr id="18" name="Decision 17"/>
          <p:cNvSpPr/>
          <p:nvPr/>
        </p:nvSpPr>
        <p:spPr>
          <a:xfrm>
            <a:off x="4218084" y="3382539"/>
            <a:ext cx="1417054" cy="929308"/>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a:t>FOR</a:t>
            </a:r>
          </a:p>
        </p:txBody>
      </p:sp>
      <p:sp>
        <p:nvSpPr>
          <p:cNvPr id="57" name="TextBox 56"/>
          <p:cNvSpPr txBox="1"/>
          <p:nvPr/>
        </p:nvSpPr>
        <p:spPr>
          <a:xfrm>
            <a:off x="5614543" y="3814259"/>
            <a:ext cx="965087" cy="246221"/>
          </a:xfrm>
          <a:prstGeom prst="rect">
            <a:avLst/>
          </a:prstGeom>
          <a:noFill/>
        </p:spPr>
        <p:txBody>
          <a:bodyPr wrap="square" rtlCol="0">
            <a:spAutoFit/>
          </a:bodyPr>
          <a:lstStyle/>
          <a:p>
            <a:r>
              <a:rPr lang="en-US" sz="1000" dirty="0"/>
              <a:t>counts</a:t>
            </a:r>
          </a:p>
        </p:txBody>
      </p:sp>
      <p:sp>
        <p:nvSpPr>
          <p:cNvPr id="58" name="Bent-Up Arrow 57"/>
          <p:cNvSpPr/>
          <p:nvPr/>
        </p:nvSpPr>
        <p:spPr>
          <a:xfrm flipV="1">
            <a:off x="6755027" y="3043960"/>
            <a:ext cx="1352317"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Process 43"/>
          <p:cNvSpPr>
            <a:spLocks noChangeAspect="1"/>
          </p:cNvSpPr>
          <p:nvPr/>
        </p:nvSpPr>
        <p:spPr>
          <a:xfrm>
            <a:off x="6008392" y="2781231"/>
            <a:ext cx="1187995" cy="753601"/>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Calculate taxa frequencies</a:t>
            </a:r>
          </a:p>
        </p:txBody>
      </p:sp>
      <p:cxnSp>
        <p:nvCxnSpPr>
          <p:cNvPr id="63" name="Straight Connector 62"/>
          <p:cNvCxnSpPr/>
          <p:nvPr/>
        </p:nvCxnSpPr>
        <p:spPr>
          <a:xfrm flipH="1" flipV="1">
            <a:off x="7125737" y="3853854"/>
            <a:ext cx="21962" cy="1483283"/>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Content Placeholder 2"/>
          <p:cNvSpPr txBox="1">
            <a:spLocks/>
          </p:cNvSpPr>
          <p:nvPr/>
        </p:nvSpPr>
        <p:spPr>
          <a:xfrm>
            <a:off x="599090" y="1214968"/>
            <a:ext cx="7993117" cy="1248833"/>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None/>
            </a:pPr>
            <a:r>
              <a:rPr lang="en-US" b="1" i="1" dirty="0">
                <a:ea typeface="ＭＳ Ｐゴシック" pitchFamily="34" charset="-128"/>
              </a:rPr>
              <a:t>Workflow diagrams: </a:t>
            </a:r>
            <a:r>
              <a:rPr lang="en-US" i="1" dirty="0">
                <a:ea typeface="ＭＳ Ｐゴシック" pitchFamily="34" charset="-128"/>
              </a:rPr>
              <a:t>a </a:t>
            </a:r>
            <a:r>
              <a:rPr lang="en-US" i="1" dirty="0">
                <a:solidFill>
                  <a:schemeClr val="accent3"/>
                </a:solidFill>
                <a:ea typeface="ＭＳ Ｐゴシック" pitchFamily="34" charset="-128"/>
              </a:rPr>
              <a:t>simple </a:t>
            </a:r>
            <a:r>
              <a:rPr lang="en-US" i="1" dirty="0">
                <a:ea typeface="ＭＳ Ｐゴシック" pitchFamily="34" charset="-128"/>
              </a:rPr>
              <a:t>example</a:t>
            </a:r>
            <a:endParaRPr lang="en-US" dirty="0">
              <a:ea typeface="ＭＳ Ｐゴシック" pitchFamily="34" charset="-128"/>
            </a:endParaRPr>
          </a:p>
        </p:txBody>
      </p:sp>
    </p:spTree>
    <p:extLst>
      <p:ext uri="{BB962C8B-B14F-4D97-AF65-F5344CB8AC3E}">
        <p14:creationId xmlns:p14="http://schemas.microsoft.com/office/powerpoint/2010/main" val="1121193312"/>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Informal Workflows</a:t>
            </a:r>
          </a:p>
        </p:txBody>
      </p:sp>
      <p:sp>
        <p:nvSpPr>
          <p:cNvPr id="24" name="Right Arrow 23"/>
          <p:cNvSpPr/>
          <p:nvPr/>
        </p:nvSpPr>
        <p:spPr>
          <a:xfrm>
            <a:off x="2152423" y="369037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4" name="Bent-Up Arrow 3"/>
          <p:cNvSpPr/>
          <p:nvPr/>
        </p:nvSpPr>
        <p:spPr>
          <a:xfrm>
            <a:off x="3246367" y="3465252"/>
            <a:ext cx="639996"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Bent-Up Arrow 28"/>
          <p:cNvSpPr/>
          <p:nvPr/>
        </p:nvSpPr>
        <p:spPr>
          <a:xfrm flipV="1">
            <a:off x="3237727" y="2574850"/>
            <a:ext cx="639996"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a:off x="2152423" y="2496808"/>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31" name="Right Arrow 30"/>
          <p:cNvSpPr/>
          <p:nvPr/>
        </p:nvSpPr>
        <p:spPr>
          <a:xfrm>
            <a:off x="1123494" y="3714918"/>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32" name="Right Arrow 31"/>
          <p:cNvSpPr/>
          <p:nvPr/>
        </p:nvSpPr>
        <p:spPr>
          <a:xfrm>
            <a:off x="1123494" y="2496808"/>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33" name="Right Arrow 32"/>
          <p:cNvSpPr/>
          <p:nvPr/>
        </p:nvSpPr>
        <p:spPr>
          <a:xfrm>
            <a:off x="2164153" y="5450158"/>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37" name="Right Arrow 36"/>
          <p:cNvSpPr/>
          <p:nvPr/>
        </p:nvSpPr>
        <p:spPr>
          <a:xfrm>
            <a:off x="1135224" y="547470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39" name="Right Arrow 38"/>
          <p:cNvSpPr/>
          <p:nvPr/>
        </p:nvSpPr>
        <p:spPr>
          <a:xfrm>
            <a:off x="4493428" y="547470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40" name="Bent-Up Arrow 39"/>
          <p:cNvSpPr/>
          <p:nvPr/>
        </p:nvSpPr>
        <p:spPr>
          <a:xfrm rot="10800000" flipV="1">
            <a:off x="3348559" y="5596245"/>
            <a:ext cx="2119760" cy="638901"/>
          </a:xfrm>
          <a:prstGeom prst="bentUpArrow">
            <a:avLst>
              <a:gd name="adj1" fmla="val 4075"/>
              <a:gd name="adj2" fmla="val 11334"/>
              <a:gd name="adj3" fmla="val 10588"/>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ight Arrow 40"/>
          <p:cNvSpPr/>
          <p:nvPr/>
        </p:nvSpPr>
        <p:spPr>
          <a:xfrm>
            <a:off x="3279943" y="547827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cxnSp>
        <p:nvCxnSpPr>
          <p:cNvPr id="42" name="Straight Connector 41"/>
          <p:cNvCxnSpPr/>
          <p:nvPr/>
        </p:nvCxnSpPr>
        <p:spPr>
          <a:xfrm flipV="1">
            <a:off x="5454345" y="5902799"/>
            <a:ext cx="0" cy="307313"/>
          </a:xfrm>
          <a:prstGeom prst="line">
            <a:avLst/>
          </a:prstGeom>
          <a:ln w="34925"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4068069" y="3450837"/>
            <a:ext cx="2217749" cy="2023866"/>
            <a:chOff x="4109344" y="3450837"/>
            <a:chExt cx="2217749" cy="2023866"/>
          </a:xfrm>
        </p:grpSpPr>
        <p:sp>
          <p:nvSpPr>
            <p:cNvPr id="45" name="Bent-Up Arrow 44"/>
            <p:cNvSpPr/>
            <p:nvPr/>
          </p:nvSpPr>
          <p:spPr>
            <a:xfrm>
              <a:off x="4109344" y="3450837"/>
              <a:ext cx="2217749" cy="1358988"/>
            </a:xfrm>
            <a:prstGeom prst="bentUpArrow">
              <a:avLst>
                <a:gd name="adj1" fmla="val 1966"/>
                <a:gd name="adj2" fmla="val 6316"/>
                <a:gd name="adj3" fmla="val 6031"/>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H="1" flipV="1">
              <a:off x="4122044" y="4783047"/>
              <a:ext cx="4247" cy="691656"/>
            </a:xfrm>
            <a:prstGeom prst="line">
              <a:avLst/>
            </a:prstGeom>
            <a:ln w="34925"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7" name="Bent-Up Arrow 46"/>
          <p:cNvSpPr/>
          <p:nvPr/>
        </p:nvSpPr>
        <p:spPr>
          <a:xfrm>
            <a:off x="5230847" y="3457399"/>
            <a:ext cx="718562"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Bent-Up Arrow 47"/>
          <p:cNvSpPr/>
          <p:nvPr/>
        </p:nvSpPr>
        <p:spPr>
          <a:xfrm flipV="1">
            <a:off x="5274947" y="2589808"/>
            <a:ext cx="639996" cy="327708"/>
          </a:xfrm>
          <a:prstGeom prst="bentUpArrow">
            <a:avLst>
              <a:gd name="adj1" fmla="val 8051"/>
              <a:gd name="adj2" fmla="val 25000"/>
              <a:gd name="adj3" fmla="val 250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ight Arrow 48"/>
          <p:cNvSpPr/>
          <p:nvPr/>
        </p:nvSpPr>
        <p:spPr>
          <a:xfrm>
            <a:off x="4093843" y="308328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50" name="TextBox 49"/>
          <p:cNvSpPr txBox="1"/>
          <p:nvPr/>
        </p:nvSpPr>
        <p:spPr>
          <a:xfrm>
            <a:off x="4056212" y="4985869"/>
            <a:ext cx="521945" cy="246221"/>
          </a:xfrm>
          <a:prstGeom prst="rect">
            <a:avLst/>
          </a:prstGeom>
          <a:noFill/>
        </p:spPr>
        <p:txBody>
          <a:bodyPr wrap="square" rtlCol="0">
            <a:spAutoFit/>
          </a:bodyPr>
          <a:lstStyle/>
          <a:p>
            <a:r>
              <a:rPr lang="en-US" sz="1000" dirty="0"/>
              <a:t>false</a:t>
            </a:r>
          </a:p>
        </p:txBody>
      </p:sp>
      <p:sp>
        <p:nvSpPr>
          <p:cNvPr id="51" name="TextBox 50"/>
          <p:cNvSpPr txBox="1"/>
          <p:nvPr/>
        </p:nvSpPr>
        <p:spPr>
          <a:xfrm>
            <a:off x="4442025" y="5345203"/>
            <a:ext cx="422737" cy="246221"/>
          </a:xfrm>
          <a:prstGeom prst="rect">
            <a:avLst/>
          </a:prstGeom>
          <a:noFill/>
        </p:spPr>
        <p:txBody>
          <a:bodyPr wrap="square" rtlCol="0">
            <a:spAutoFit/>
          </a:bodyPr>
          <a:lstStyle/>
          <a:p>
            <a:r>
              <a:rPr lang="en-US" sz="1000" dirty="0"/>
              <a:t>true</a:t>
            </a:r>
          </a:p>
        </p:txBody>
      </p:sp>
      <p:sp>
        <p:nvSpPr>
          <p:cNvPr id="52" name="Right Arrow 51"/>
          <p:cNvSpPr/>
          <p:nvPr/>
        </p:nvSpPr>
        <p:spPr>
          <a:xfrm>
            <a:off x="6464825" y="308328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53" name="Right Arrow 52"/>
          <p:cNvSpPr/>
          <p:nvPr/>
        </p:nvSpPr>
        <p:spPr>
          <a:xfrm>
            <a:off x="7554704" y="3083283"/>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54" name="Right Arrow 53"/>
          <p:cNvSpPr/>
          <p:nvPr/>
        </p:nvSpPr>
        <p:spPr>
          <a:xfrm rot="5400000">
            <a:off x="8138960" y="3552185"/>
            <a:ext cx="440705"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59" name="Right Arrow 58"/>
          <p:cNvSpPr/>
          <p:nvPr/>
        </p:nvSpPr>
        <p:spPr>
          <a:xfrm rot="5400000">
            <a:off x="4705375" y="3337504"/>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60" name="Right Arrow 59"/>
          <p:cNvSpPr/>
          <p:nvPr/>
        </p:nvSpPr>
        <p:spPr>
          <a:xfrm rot="16200000">
            <a:off x="4705375" y="2848465"/>
            <a:ext cx="388614" cy="199002"/>
          </a:xfrm>
          <a:prstGeom prst="rightArrow">
            <a:avLst>
              <a:gd name="adj1" fmla="val 14302"/>
              <a:gd name="adj2" fmla="val 43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000"/>
          </a:p>
        </p:txBody>
      </p:sp>
      <p:sp>
        <p:nvSpPr>
          <p:cNvPr id="61" name="TextBox 60"/>
          <p:cNvSpPr txBox="1"/>
          <p:nvPr/>
        </p:nvSpPr>
        <p:spPr>
          <a:xfrm>
            <a:off x="4864762" y="2794405"/>
            <a:ext cx="521945" cy="246221"/>
          </a:xfrm>
          <a:prstGeom prst="rect">
            <a:avLst/>
          </a:prstGeom>
          <a:noFill/>
        </p:spPr>
        <p:txBody>
          <a:bodyPr wrap="square" rtlCol="0">
            <a:spAutoFit/>
          </a:bodyPr>
          <a:lstStyle/>
          <a:p>
            <a:r>
              <a:rPr lang="en-US" sz="1000" dirty="0"/>
              <a:t>A</a:t>
            </a:r>
          </a:p>
        </p:txBody>
      </p:sp>
      <p:sp>
        <p:nvSpPr>
          <p:cNvPr id="62" name="TextBox 61"/>
          <p:cNvSpPr txBox="1"/>
          <p:nvPr/>
        </p:nvSpPr>
        <p:spPr>
          <a:xfrm>
            <a:off x="4857337" y="3321906"/>
            <a:ext cx="422737" cy="246221"/>
          </a:xfrm>
          <a:prstGeom prst="rect">
            <a:avLst/>
          </a:prstGeom>
          <a:noFill/>
        </p:spPr>
        <p:txBody>
          <a:bodyPr wrap="square" rtlCol="0">
            <a:spAutoFit/>
          </a:bodyPr>
          <a:lstStyle/>
          <a:p>
            <a:r>
              <a:rPr lang="en-US" sz="1000" dirty="0"/>
              <a:t>B</a:t>
            </a:r>
          </a:p>
        </p:txBody>
      </p:sp>
      <p:sp>
        <p:nvSpPr>
          <p:cNvPr id="2" name="Process 1"/>
          <p:cNvSpPr>
            <a:spLocks noChangeAspect="1"/>
          </p:cNvSpPr>
          <p:nvPr/>
        </p:nvSpPr>
        <p:spPr>
          <a:xfrm>
            <a:off x="1512108" y="2367256"/>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ingestion</a:t>
            </a:r>
          </a:p>
        </p:txBody>
      </p:sp>
      <p:sp>
        <p:nvSpPr>
          <p:cNvPr id="3" name="Data 2"/>
          <p:cNvSpPr>
            <a:spLocks noChangeAspect="1"/>
          </p:cNvSpPr>
          <p:nvPr/>
        </p:nvSpPr>
        <p:spPr>
          <a:xfrm>
            <a:off x="111871" y="2164683"/>
            <a:ext cx="1262172" cy="69498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and metadata</a:t>
            </a:r>
          </a:p>
        </p:txBody>
      </p:sp>
      <p:sp>
        <p:nvSpPr>
          <p:cNvPr id="9" name="Process 8"/>
          <p:cNvSpPr>
            <a:spLocks noChangeAspect="1"/>
          </p:cNvSpPr>
          <p:nvPr/>
        </p:nvSpPr>
        <p:spPr>
          <a:xfrm>
            <a:off x="2547387" y="2367256"/>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cleaning</a:t>
            </a:r>
          </a:p>
        </p:txBody>
      </p:sp>
      <p:sp>
        <p:nvSpPr>
          <p:cNvPr id="10" name="Process 9"/>
          <p:cNvSpPr>
            <a:spLocks noChangeAspect="1"/>
          </p:cNvSpPr>
          <p:nvPr/>
        </p:nvSpPr>
        <p:spPr>
          <a:xfrm>
            <a:off x="4552237" y="3643171"/>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Analysis 1B</a:t>
            </a:r>
          </a:p>
        </p:txBody>
      </p:sp>
      <p:sp>
        <p:nvSpPr>
          <p:cNvPr id="11" name="Process 10"/>
          <p:cNvSpPr>
            <a:spLocks noChangeAspect="1"/>
          </p:cNvSpPr>
          <p:nvPr/>
        </p:nvSpPr>
        <p:spPr>
          <a:xfrm>
            <a:off x="4552237" y="2243613"/>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Analysis 1A</a:t>
            </a:r>
          </a:p>
        </p:txBody>
      </p:sp>
      <p:sp>
        <p:nvSpPr>
          <p:cNvPr id="12" name="Process 11"/>
          <p:cNvSpPr>
            <a:spLocks noChangeAspect="1"/>
          </p:cNvSpPr>
          <p:nvPr/>
        </p:nvSpPr>
        <p:spPr>
          <a:xfrm>
            <a:off x="7943318" y="2936580"/>
            <a:ext cx="80029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Output generation</a:t>
            </a:r>
          </a:p>
        </p:txBody>
      </p:sp>
      <p:sp>
        <p:nvSpPr>
          <p:cNvPr id="13" name="Data 12"/>
          <p:cNvSpPr>
            <a:spLocks noChangeAspect="1"/>
          </p:cNvSpPr>
          <p:nvPr/>
        </p:nvSpPr>
        <p:spPr>
          <a:xfrm>
            <a:off x="7542695" y="3896639"/>
            <a:ext cx="1511661" cy="69498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visualizations, and metadata</a:t>
            </a:r>
          </a:p>
        </p:txBody>
      </p:sp>
      <p:sp>
        <p:nvSpPr>
          <p:cNvPr id="17" name="Data 16"/>
          <p:cNvSpPr>
            <a:spLocks noChangeAspect="1"/>
          </p:cNvSpPr>
          <p:nvPr/>
        </p:nvSpPr>
        <p:spPr>
          <a:xfrm>
            <a:off x="111870" y="3383639"/>
            <a:ext cx="1262173" cy="69498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and metadata</a:t>
            </a:r>
          </a:p>
        </p:txBody>
      </p:sp>
      <p:sp>
        <p:nvSpPr>
          <p:cNvPr id="18" name="Decision 17"/>
          <p:cNvSpPr/>
          <p:nvPr/>
        </p:nvSpPr>
        <p:spPr>
          <a:xfrm>
            <a:off x="4493428" y="2970226"/>
            <a:ext cx="815985" cy="425116"/>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a:t>FOR</a:t>
            </a:r>
          </a:p>
        </p:txBody>
      </p:sp>
      <p:sp>
        <p:nvSpPr>
          <p:cNvPr id="19" name="Predefined Process 18"/>
          <p:cNvSpPr/>
          <p:nvPr/>
        </p:nvSpPr>
        <p:spPr>
          <a:xfrm>
            <a:off x="4882042" y="5258010"/>
            <a:ext cx="1282577" cy="690286"/>
          </a:xfrm>
          <a:prstGeom prst="flowChartPredefined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dirty="0"/>
              <a:t>Predefined process</a:t>
            </a:r>
          </a:p>
          <a:p>
            <a:pPr algn="ctr"/>
            <a:r>
              <a:rPr lang="en-US" sz="1000" dirty="0"/>
              <a:t>(subroutine)</a:t>
            </a:r>
          </a:p>
        </p:txBody>
      </p:sp>
      <p:sp>
        <p:nvSpPr>
          <p:cNvPr id="20" name="Process 19"/>
          <p:cNvSpPr>
            <a:spLocks noChangeAspect="1"/>
          </p:cNvSpPr>
          <p:nvPr/>
        </p:nvSpPr>
        <p:spPr>
          <a:xfrm>
            <a:off x="1512108" y="3543653"/>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ingestion</a:t>
            </a:r>
          </a:p>
        </p:txBody>
      </p:sp>
      <p:sp>
        <p:nvSpPr>
          <p:cNvPr id="21" name="Process 20"/>
          <p:cNvSpPr>
            <a:spLocks noChangeAspect="1"/>
          </p:cNvSpPr>
          <p:nvPr/>
        </p:nvSpPr>
        <p:spPr>
          <a:xfrm>
            <a:off x="2547387" y="3543653"/>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cleaning</a:t>
            </a:r>
          </a:p>
        </p:txBody>
      </p:sp>
      <p:sp>
        <p:nvSpPr>
          <p:cNvPr id="22" name="Process 21"/>
          <p:cNvSpPr>
            <a:spLocks noChangeAspect="1"/>
          </p:cNvSpPr>
          <p:nvPr/>
        </p:nvSpPr>
        <p:spPr>
          <a:xfrm>
            <a:off x="3350047" y="2936580"/>
            <a:ext cx="776244"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integration</a:t>
            </a:r>
          </a:p>
        </p:txBody>
      </p:sp>
      <p:sp>
        <p:nvSpPr>
          <p:cNvPr id="34" name="Data 33"/>
          <p:cNvSpPr>
            <a:spLocks noChangeAspect="1"/>
          </p:cNvSpPr>
          <p:nvPr/>
        </p:nvSpPr>
        <p:spPr>
          <a:xfrm>
            <a:off x="123600" y="5143424"/>
            <a:ext cx="1262173" cy="694981"/>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and metadata</a:t>
            </a:r>
          </a:p>
        </p:txBody>
      </p:sp>
      <p:sp>
        <p:nvSpPr>
          <p:cNvPr id="35" name="Process 34"/>
          <p:cNvSpPr>
            <a:spLocks noChangeAspect="1"/>
          </p:cNvSpPr>
          <p:nvPr/>
        </p:nvSpPr>
        <p:spPr>
          <a:xfrm>
            <a:off x="1523838" y="5303438"/>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ingestion</a:t>
            </a:r>
          </a:p>
        </p:txBody>
      </p:sp>
      <p:sp>
        <p:nvSpPr>
          <p:cNvPr id="36" name="Process 35"/>
          <p:cNvSpPr>
            <a:spLocks noChangeAspect="1"/>
          </p:cNvSpPr>
          <p:nvPr/>
        </p:nvSpPr>
        <p:spPr>
          <a:xfrm>
            <a:off x="2559117" y="5303438"/>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cleaning</a:t>
            </a:r>
          </a:p>
        </p:txBody>
      </p:sp>
      <p:sp>
        <p:nvSpPr>
          <p:cNvPr id="38" name="Decision 37"/>
          <p:cNvSpPr/>
          <p:nvPr/>
        </p:nvSpPr>
        <p:spPr>
          <a:xfrm>
            <a:off x="3677443" y="5370730"/>
            <a:ext cx="815985" cy="425116"/>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a:t>IF</a:t>
            </a:r>
          </a:p>
        </p:txBody>
      </p:sp>
      <p:sp>
        <p:nvSpPr>
          <p:cNvPr id="43" name="Process 42"/>
          <p:cNvSpPr>
            <a:spLocks noChangeAspect="1"/>
          </p:cNvSpPr>
          <p:nvPr/>
        </p:nvSpPr>
        <p:spPr>
          <a:xfrm>
            <a:off x="6876576" y="2936580"/>
            <a:ext cx="678610"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Analysis 2</a:t>
            </a:r>
          </a:p>
        </p:txBody>
      </p:sp>
      <p:sp>
        <p:nvSpPr>
          <p:cNvPr id="44" name="Process 43"/>
          <p:cNvSpPr>
            <a:spLocks noChangeAspect="1"/>
          </p:cNvSpPr>
          <p:nvPr/>
        </p:nvSpPr>
        <p:spPr>
          <a:xfrm>
            <a:off x="5688581" y="2936580"/>
            <a:ext cx="776244" cy="492408"/>
          </a:xfrm>
          <a:prstGeom prst="flowChartProcess">
            <a:avLst/>
          </a:prstGeom>
          <a:gradFill>
            <a:gsLst>
              <a:gs pos="0">
                <a:srgbClr val="006633"/>
              </a:gs>
              <a:gs pos="50000">
                <a:srgbClr val="339966"/>
              </a:gs>
              <a:gs pos="80000">
                <a:srgbClr val="66CC99"/>
              </a:gs>
              <a:gs pos="100000">
                <a:srgbClr val="8BE7B9"/>
              </a:gs>
            </a:gsLst>
          </a:gradFill>
          <a:ln>
            <a:solidFill>
              <a:srgbClr val="66CC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Data integration</a:t>
            </a:r>
          </a:p>
        </p:txBody>
      </p:sp>
      <p:sp>
        <p:nvSpPr>
          <p:cNvPr id="57" name="Content Placeholder 2"/>
          <p:cNvSpPr txBox="1">
            <a:spLocks/>
          </p:cNvSpPr>
          <p:nvPr/>
        </p:nvSpPr>
        <p:spPr>
          <a:xfrm>
            <a:off x="599090" y="1214968"/>
            <a:ext cx="7993117" cy="1248833"/>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None/>
            </a:pPr>
            <a:r>
              <a:rPr lang="en-US" b="1" i="1" dirty="0">
                <a:ea typeface="ＭＳ Ｐゴシック" pitchFamily="34" charset="-128"/>
              </a:rPr>
              <a:t>Workflow diagrams: </a:t>
            </a:r>
            <a:r>
              <a:rPr lang="en-US" i="1" dirty="0">
                <a:ea typeface="ＭＳ Ｐゴシック" pitchFamily="34" charset="-128"/>
              </a:rPr>
              <a:t>a </a:t>
            </a:r>
            <a:r>
              <a:rPr lang="en-US" i="1" dirty="0">
                <a:solidFill>
                  <a:schemeClr val="accent3"/>
                </a:solidFill>
                <a:ea typeface="ＭＳ Ｐゴシック" pitchFamily="34" charset="-128"/>
              </a:rPr>
              <a:t>complex </a:t>
            </a:r>
            <a:r>
              <a:rPr lang="en-US" i="1" dirty="0">
                <a:ea typeface="ＭＳ Ｐゴシック" pitchFamily="34" charset="-128"/>
              </a:rPr>
              <a:t>example</a:t>
            </a:r>
            <a:endParaRPr lang="en-US" dirty="0">
              <a:ea typeface="ＭＳ Ｐゴシック" pitchFamily="34" charset="-128"/>
            </a:endParaRPr>
          </a:p>
        </p:txBody>
      </p:sp>
    </p:spTree>
    <p:extLst>
      <p:ext uri="{BB962C8B-B14F-4D97-AF65-F5344CB8AC3E}">
        <p14:creationId xmlns:p14="http://schemas.microsoft.com/office/powerpoint/2010/main" val="46681305"/>
      </p:ext>
    </p:extLst>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10867" y="3120935"/>
            <a:ext cx="1447800" cy="1200329"/>
          </a:xfrm>
          <a:prstGeom prst="rect">
            <a:avLst/>
          </a:prstGeom>
          <a:noFill/>
        </p:spPr>
        <p:txBody>
          <a:bodyPr wrap="square" rtlCol="0">
            <a:spAutoFit/>
          </a:bodyPr>
          <a:lstStyle/>
          <a:p>
            <a:pPr algn="ctr"/>
            <a:r>
              <a:rPr lang="en-US" sz="7200" dirty="0">
                <a:solidFill>
                  <a:srgbClr val="008000"/>
                </a:solidFill>
              </a:rPr>
              <a:t>#</a:t>
            </a:r>
          </a:p>
        </p:txBody>
      </p:sp>
      <p:sp>
        <p:nvSpPr>
          <p:cNvPr id="7" name="TextBox 6"/>
          <p:cNvSpPr txBox="1"/>
          <p:nvPr/>
        </p:nvSpPr>
        <p:spPr>
          <a:xfrm>
            <a:off x="7272867" y="2676435"/>
            <a:ext cx="1447800" cy="1200329"/>
          </a:xfrm>
          <a:prstGeom prst="rect">
            <a:avLst/>
          </a:prstGeom>
          <a:noFill/>
        </p:spPr>
        <p:txBody>
          <a:bodyPr wrap="square" rtlCol="0">
            <a:spAutoFit/>
          </a:bodyPr>
          <a:lstStyle/>
          <a:p>
            <a:pPr algn="ctr"/>
            <a:r>
              <a:rPr lang="en-US" sz="7200" dirty="0">
                <a:solidFill>
                  <a:srgbClr val="FF0000"/>
                </a:solidFill>
              </a:rPr>
              <a:t>%</a:t>
            </a:r>
          </a:p>
        </p:txBody>
      </p:sp>
      <p:sp>
        <p:nvSpPr>
          <p:cNvPr id="8" name="TextBox 7"/>
          <p:cNvSpPr txBox="1"/>
          <p:nvPr/>
        </p:nvSpPr>
        <p:spPr>
          <a:xfrm>
            <a:off x="7704667" y="3911599"/>
            <a:ext cx="1447800" cy="1200329"/>
          </a:xfrm>
          <a:prstGeom prst="rect">
            <a:avLst/>
          </a:prstGeom>
          <a:noFill/>
        </p:spPr>
        <p:txBody>
          <a:bodyPr wrap="square" rtlCol="0">
            <a:spAutoFit/>
          </a:bodyPr>
          <a:lstStyle/>
          <a:p>
            <a:pPr algn="ctr"/>
            <a:r>
              <a:rPr lang="en-US" sz="7200" dirty="0">
                <a:solidFill>
                  <a:srgbClr val="0000FF"/>
                </a:solidFill>
              </a:rPr>
              <a:t>$</a:t>
            </a:r>
          </a:p>
        </p:txBody>
      </p:sp>
      <p:sp>
        <p:nvSpPr>
          <p:cNvPr id="9" name="TextBox 8"/>
          <p:cNvSpPr txBox="1"/>
          <p:nvPr/>
        </p:nvSpPr>
        <p:spPr>
          <a:xfrm>
            <a:off x="6853767" y="4281775"/>
            <a:ext cx="1447800" cy="1200329"/>
          </a:xfrm>
          <a:prstGeom prst="rect">
            <a:avLst/>
          </a:prstGeom>
          <a:noFill/>
        </p:spPr>
        <p:txBody>
          <a:bodyPr wrap="square" rtlCol="0">
            <a:spAutoFit/>
          </a:bodyPr>
          <a:lstStyle/>
          <a:p>
            <a:pPr algn="ctr"/>
            <a:r>
              <a:rPr lang="en-US" sz="7200" dirty="0">
                <a:solidFill>
                  <a:schemeClr val="accent2">
                    <a:lumMod val="50000"/>
                    <a:lumOff val="50000"/>
                  </a:schemeClr>
                </a:solidFill>
              </a:rPr>
              <a:t>&amp;</a:t>
            </a:r>
          </a:p>
        </p:txBody>
      </p:sp>
      <p:sp>
        <p:nvSpPr>
          <p:cNvPr id="10"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Informal Workflows</a:t>
            </a:r>
          </a:p>
        </p:txBody>
      </p:sp>
      <p:sp>
        <p:nvSpPr>
          <p:cNvPr id="11" name="Content Placeholder 2"/>
          <p:cNvSpPr txBox="1">
            <a:spLocks/>
          </p:cNvSpPr>
          <p:nvPr/>
        </p:nvSpPr>
        <p:spPr>
          <a:xfrm>
            <a:off x="599090" y="1190283"/>
            <a:ext cx="7993117" cy="5121617"/>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None/>
            </a:pPr>
            <a:r>
              <a:rPr lang="en-US" b="1" i="1" dirty="0">
                <a:ea typeface="ＭＳ Ｐゴシック" pitchFamily="34" charset="-128"/>
              </a:rPr>
              <a:t>Commented scripts: </a:t>
            </a:r>
            <a:r>
              <a:rPr lang="en-US" dirty="0">
                <a:ea typeface="ＭＳ Ｐゴシック" pitchFamily="34" charset="-128"/>
              </a:rPr>
              <a:t>best practices</a:t>
            </a:r>
          </a:p>
          <a:p>
            <a:pPr>
              <a:buClr>
                <a:srgbClr val="177F8A"/>
              </a:buClr>
              <a:buSzPct val="100000"/>
            </a:pPr>
            <a:r>
              <a:rPr lang="en-US" dirty="0">
                <a:ea typeface="ＭＳ Ｐゴシック" pitchFamily="34" charset="-128"/>
              </a:rPr>
              <a:t>Well-documented code is easier to review, share, enables repeated analysis</a:t>
            </a:r>
          </a:p>
          <a:p>
            <a:pPr>
              <a:buClr>
                <a:srgbClr val="177F8A"/>
              </a:buClr>
              <a:buSzPct val="100000"/>
            </a:pPr>
            <a:r>
              <a:rPr lang="en-US" dirty="0">
                <a:ea typeface="ＭＳ Ｐゴシック" pitchFamily="34" charset="-128"/>
              </a:rPr>
              <a:t>Add high-level information at the top</a:t>
            </a:r>
          </a:p>
          <a:p>
            <a:pPr lvl="1">
              <a:buClr>
                <a:schemeClr val="accent1">
                  <a:lumMod val="75000"/>
                </a:schemeClr>
              </a:buClr>
              <a:buSzPct val="90000"/>
              <a:buFont typeface="Courier New" pitchFamily="49" charset="0"/>
              <a:buChar char="o"/>
            </a:pPr>
            <a:r>
              <a:rPr lang="en-US" dirty="0">
                <a:ea typeface="ＭＳ Ｐゴシック" pitchFamily="34" charset="-128"/>
              </a:rPr>
              <a:t>Project description, author, date</a:t>
            </a:r>
          </a:p>
          <a:p>
            <a:pPr lvl="1">
              <a:buClr>
                <a:schemeClr val="accent1">
                  <a:lumMod val="75000"/>
                </a:schemeClr>
              </a:buClr>
              <a:buSzPct val="90000"/>
              <a:buFont typeface="Courier New" pitchFamily="49" charset="0"/>
              <a:buChar char="o"/>
            </a:pPr>
            <a:r>
              <a:rPr lang="en-US" dirty="0">
                <a:ea typeface="ＭＳ Ｐゴシック" pitchFamily="34" charset="-128"/>
              </a:rPr>
              <a:t>Script dependencies, inputs, and outputs</a:t>
            </a:r>
          </a:p>
          <a:p>
            <a:pPr lvl="1">
              <a:buClr>
                <a:schemeClr val="accent1">
                  <a:lumMod val="75000"/>
                </a:schemeClr>
              </a:buClr>
              <a:buSzPct val="90000"/>
              <a:buFont typeface="Courier New" pitchFamily="49" charset="0"/>
              <a:buChar char="o"/>
            </a:pPr>
            <a:r>
              <a:rPr lang="en-US" dirty="0">
                <a:ea typeface="ＭＳ Ｐゴシック" pitchFamily="34" charset="-128"/>
              </a:rPr>
              <a:t>Describes parameters and their origins</a:t>
            </a:r>
          </a:p>
          <a:p>
            <a:pPr>
              <a:buClr>
                <a:srgbClr val="177F8A"/>
              </a:buClr>
              <a:buSzPct val="100000"/>
            </a:pPr>
            <a:r>
              <a:rPr lang="en-US" dirty="0">
                <a:ea typeface="ＭＳ Ｐゴシック" pitchFamily="34" charset="-128"/>
              </a:rPr>
              <a:t>Notice and organize sections</a:t>
            </a:r>
          </a:p>
          <a:p>
            <a:pPr lvl="1">
              <a:buClr>
                <a:schemeClr val="accent1">
                  <a:lumMod val="75000"/>
                </a:schemeClr>
              </a:buClr>
              <a:buSzPct val="90000"/>
              <a:buFont typeface="Courier New" pitchFamily="49" charset="0"/>
              <a:buChar char="o"/>
            </a:pPr>
            <a:r>
              <a:rPr lang="en-US" dirty="0">
                <a:ea typeface="ＭＳ Ｐゴシック" pitchFamily="34" charset="-128"/>
              </a:rPr>
              <a:t>What happens in the section and why</a:t>
            </a:r>
          </a:p>
          <a:p>
            <a:pPr lvl="1">
              <a:buClr>
                <a:schemeClr val="accent1">
                  <a:lumMod val="75000"/>
                </a:schemeClr>
              </a:buClr>
              <a:buSzPct val="90000"/>
              <a:buFont typeface="Courier New" pitchFamily="49" charset="0"/>
              <a:buChar char="o"/>
            </a:pPr>
            <a:r>
              <a:rPr lang="en-US" dirty="0">
                <a:ea typeface="ＭＳ Ｐゴシック" pitchFamily="34" charset="-128"/>
              </a:rPr>
              <a:t>Describe dependencies, inputs, and outputs</a:t>
            </a:r>
          </a:p>
          <a:p>
            <a:pPr>
              <a:buClr>
                <a:srgbClr val="177F8A"/>
              </a:buClr>
              <a:buSzPct val="100000"/>
            </a:pPr>
            <a:r>
              <a:rPr lang="en-US" dirty="0">
                <a:ea typeface="ＭＳ Ｐゴシック" pitchFamily="34" charset="-128"/>
              </a:rPr>
              <a:t>Construct “end-to-end” script if possible</a:t>
            </a:r>
          </a:p>
          <a:p>
            <a:pPr lvl="1">
              <a:buClr>
                <a:schemeClr val="accent1">
                  <a:lumMod val="75000"/>
                </a:schemeClr>
              </a:buClr>
              <a:buSzPct val="90000"/>
              <a:buFont typeface="Courier New" pitchFamily="49" charset="0"/>
              <a:buChar char="o"/>
            </a:pPr>
            <a:r>
              <a:rPr lang="en-US" dirty="0">
                <a:ea typeface="ＭＳ Ｐゴシック" pitchFamily="34" charset="-128"/>
              </a:rPr>
              <a:t>A complete narrative</a:t>
            </a:r>
          </a:p>
          <a:p>
            <a:pPr lvl="1">
              <a:buClr>
                <a:schemeClr val="accent1">
                  <a:lumMod val="75000"/>
                </a:schemeClr>
              </a:buClr>
              <a:buSzPct val="90000"/>
              <a:buFont typeface="Courier New" pitchFamily="49" charset="0"/>
              <a:buChar char="o"/>
            </a:pPr>
            <a:r>
              <a:rPr lang="en-US" dirty="0">
                <a:ea typeface="ＭＳ Ｐゴシック" pitchFamily="34" charset="-128"/>
              </a:rPr>
              <a:t>Runs without intervention from start to finish</a:t>
            </a:r>
          </a:p>
          <a:p>
            <a:pPr>
              <a:buClr>
                <a:srgbClr val="177F8A"/>
              </a:buClr>
              <a:buSzPct val="100000"/>
              <a:buFont typeface="Arial" pitchFamily="34" charset="0"/>
              <a:buNone/>
            </a:pPr>
            <a:endParaRPr lang="en-US" dirty="0">
              <a:ea typeface="ＭＳ Ｐゴシック" pitchFamily="34" charset="-128"/>
            </a:endParaRPr>
          </a:p>
          <a:p>
            <a:endParaRPr lang="en-US" dirty="0">
              <a:ea typeface="ＭＳ Ｐゴシック" pitchFamily="34" charset="-128"/>
            </a:endParaRPr>
          </a:p>
        </p:txBody>
      </p:sp>
    </p:spTree>
    <p:custDataLst>
      <p:tags r:id="rId1"/>
    </p:custDataLst>
    <p:extLst>
      <p:ext uri="{BB962C8B-B14F-4D97-AF65-F5344CB8AC3E}">
        <p14:creationId xmlns:p14="http://schemas.microsoft.com/office/powerpoint/2010/main" val="2761264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a:ea typeface="ＭＳ Ｐゴシック" pitchFamily="34" charset="-128"/>
              </a:rPr>
              <a:t>Analytical pipeline</a:t>
            </a:r>
          </a:p>
          <a:p>
            <a:pPr>
              <a:buClr>
                <a:srgbClr val="177F8A"/>
              </a:buClr>
              <a:buSzPct val="100000"/>
            </a:pPr>
            <a:r>
              <a:rPr lang="en-US" dirty="0">
                <a:ea typeface="ＭＳ Ｐゴシック" pitchFamily="34" charset="-128"/>
              </a:rPr>
              <a:t>Each step can be implemented in different software systems</a:t>
            </a:r>
          </a:p>
          <a:p>
            <a:pPr>
              <a:buClr>
                <a:srgbClr val="177F8A"/>
              </a:buClr>
              <a:buSzPct val="100000"/>
            </a:pPr>
            <a:r>
              <a:rPr lang="en-US" dirty="0">
                <a:ea typeface="ＭＳ Ｐゴシック" pitchFamily="34" charset="-128"/>
              </a:rPr>
              <a:t>Each step &amp; its parameters/requirements formally recorded</a:t>
            </a:r>
          </a:p>
          <a:p>
            <a:pPr>
              <a:buClr>
                <a:srgbClr val="177F8A"/>
              </a:buClr>
              <a:buSzPct val="100000"/>
            </a:pPr>
            <a:r>
              <a:rPr lang="en-US" dirty="0">
                <a:ea typeface="ＭＳ Ｐゴシック" pitchFamily="34" charset="-128"/>
              </a:rPr>
              <a:t>Allows reuse of both individual steps and overall workflow</a:t>
            </a:r>
          </a:p>
          <a:p>
            <a:pPr>
              <a:buClr>
                <a:srgbClr val="177F8A"/>
              </a:buClr>
              <a:buSzPct val="100000"/>
              <a:buNone/>
            </a:pP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6" name="Title 1"/>
          <p:cNvSpPr txBox="1">
            <a:spLocks/>
          </p:cNvSpPr>
          <p:nvPr/>
        </p:nvSpPr>
        <p:spPr>
          <a:xfrm>
            <a:off x="0" y="489266"/>
            <a:ext cx="9144000" cy="701018"/>
          </a:xfrm>
          <a:prstGeom prst="rect">
            <a:avLst/>
          </a:prstGeom>
        </p:spPr>
        <p:txBody>
          <a:bodyPr vert="horz" rtlCol="0" anchor="ctr">
            <a:normAutofit/>
            <a:scene3d>
              <a:camera prst="orthographicFront"/>
              <a:lightRig rig="soft" dir="t"/>
            </a:scene3d>
            <a:sp3d prstMaterial="softEdge">
              <a:bevelT w="25400" h="25400"/>
            </a:sp3d>
          </a:bodyPr>
          <a:lstStyle>
            <a:lvl1pPr algn="ctr" rtl="0" eaLnBrk="1" latinLnBrk="0" hangingPunct="1">
              <a:spcBef>
                <a:spcPct val="0"/>
              </a:spcBef>
              <a:buNone/>
              <a:defRPr kumimoji="0" sz="3600" b="1" kern="1200">
                <a:solidFill>
                  <a:schemeClr val="accent1">
                    <a:lumMod val="75000"/>
                  </a:schemeClr>
                </a:solidFill>
                <a:effectLst/>
                <a:latin typeface="Calibri" pitchFamily="34" charset="0"/>
                <a:ea typeface="+mj-ea"/>
                <a:cs typeface="+mj-cs"/>
              </a:defRPr>
            </a:lvl1pPr>
            <a:extLst/>
          </a:lstStyle>
          <a:p>
            <a:r>
              <a:rPr lang="en-US" dirty="0">
                <a:ea typeface="ＭＳ Ｐゴシック" pitchFamily="34" charset="-128"/>
              </a:rPr>
              <a:t>Formal/Executable Workflows</a:t>
            </a:r>
          </a:p>
        </p:txBody>
      </p:sp>
      <p:pic>
        <p:nvPicPr>
          <p:cNvPr id="3074" name="Picture 2" descr="http://farm6.staticflickr.com/5262/5738974571_cfaea9eb9c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174" y="3407242"/>
            <a:ext cx="2715652" cy="27156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rot="16200000">
            <a:off x="4735474" y="4649651"/>
            <a:ext cx="2676102" cy="230833"/>
          </a:xfrm>
          <a:prstGeom prst="rect">
            <a:avLst/>
          </a:prstGeom>
          <a:noFill/>
        </p:spPr>
        <p:txBody>
          <a:bodyPr wrap="square" rtlCol="0">
            <a:spAutoFit/>
          </a:bodyPr>
          <a:lstStyle/>
          <a:p>
            <a:r>
              <a:rPr lang="en-US" sz="900" dirty="0">
                <a:solidFill>
                  <a:schemeClr val="bg1">
                    <a:lumMod val="75000"/>
                  </a:schemeClr>
                </a:solidFill>
              </a:rPr>
              <a:t>CC image by AJ </a:t>
            </a:r>
            <a:r>
              <a:rPr lang="en-US" sz="900" dirty="0" err="1">
                <a:solidFill>
                  <a:schemeClr val="bg1">
                    <a:lumMod val="75000"/>
                  </a:schemeClr>
                </a:solidFill>
              </a:rPr>
              <a:t>Cann</a:t>
            </a:r>
            <a:r>
              <a:rPr lang="en-US" sz="900" dirty="0">
                <a:solidFill>
                  <a:schemeClr val="bg1">
                    <a:lumMod val="75000"/>
                  </a:schemeClr>
                </a:solidFill>
              </a:rPr>
              <a:t> on Flickr</a:t>
            </a:r>
          </a:p>
        </p:txBody>
      </p:sp>
    </p:spTree>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109728" indent="0">
              <a:buClr>
                <a:srgbClr val="177F8A"/>
              </a:buClr>
              <a:buSzPct val="100000"/>
              <a:buNone/>
            </a:pPr>
            <a:r>
              <a:rPr lang="en-US" b="1" i="1" dirty="0">
                <a:ea typeface="ＭＳ Ｐゴシック" pitchFamily="34" charset="-128"/>
              </a:rPr>
              <a:t>Benefits:</a:t>
            </a:r>
          </a:p>
          <a:p>
            <a:pPr>
              <a:buClr>
                <a:schemeClr val="accent1">
                  <a:lumMod val="75000"/>
                </a:schemeClr>
              </a:buClr>
              <a:buSzPct val="100000"/>
            </a:pPr>
            <a:r>
              <a:rPr lang="en-US" dirty="0">
                <a:ea typeface="ＭＳ Ｐゴシック" pitchFamily="34" charset="-128"/>
              </a:rPr>
              <a:t>Single access point for multiple analyses across software packages</a:t>
            </a:r>
          </a:p>
          <a:p>
            <a:pPr>
              <a:buClr>
                <a:schemeClr val="accent1">
                  <a:lumMod val="75000"/>
                </a:schemeClr>
              </a:buClr>
              <a:buSzPct val="100000"/>
            </a:pPr>
            <a:r>
              <a:rPr lang="en-US" dirty="0">
                <a:ea typeface="ＭＳ Ｐゴシック" pitchFamily="34" charset="-128"/>
              </a:rPr>
              <a:t>Keeps track of analysis and provenance: enables reproducibility</a:t>
            </a:r>
          </a:p>
          <a:p>
            <a:pPr lvl="1">
              <a:buClr>
                <a:schemeClr val="accent1">
                  <a:lumMod val="75000"/>
                </a:schemeClr>
              </a:buClr>
              <a:buSzPct val="90000"/>
              <a:buFont typeface="Courier New" pitchFamily="49" charset="0"/>
              <a:buChar char="o"/>
            </a:pPr>
            <a:r>
              <a:rPr lang="en-US" dirty="0">
                <a:ea typeface="ＭＳ Ｐゴシック" pitchFamily="34" charset="-128"/>
              </a:rPr>
              <a:t>Each step &amp; its parameters/requirements formally recorded</a:t>
            </a:r>
          </a:p>
          <a:p>
            <a:pPr>
              <a:buClr>
                <a:schemeClr val="accent1">
                  <a:lumMod val="75000"/>
                </a:schemeClr>
              </a:buClr>
              <a:buSzPct val="100000"/>
            </a:pPr>
            <a:r>
              <a:rPr lang="en-US" dirty="0">
                <a:ea typeface="ＭＳ Ｐゴシック" pitchFamily="34" charset="-128"/>
              </a:rPr>
              <a:t>Workflow can be stored</a:t>
            </a:r>
          </a:p>
          <a:p>
            <a:pPr>
              <a:buClr>
                <a:schemeClr val="accent1">
                  <a:lumMod val="75000"/>
                </a:schemeClr>
              </a:buClr>
              <a:buSzPct val="100000"/>
            </a:pPr>
            <a:r>
              <a:rPr lang="en-US" dirty="0">
                <a:ea typeface="ＭＳ Ｐゴシック" pitchFamily="34" charset="-128"/>
              </a:rPr>
              <a:t>Allows sharing and reuse of individual steps or overall workflow</a:t>
            </a:r>
          </a:p>
          <a:p>
            <a:pPr lvl="1">
              <a:buClr>
                <a:schemeClr val="accent1">
                  <a:lumMod val="75000"/>
                </a:schemeClr>
              </a:buClr>
              <a:buSzPct val="90000"/>
              <a:buFont typeface="Courier New" pitchFamily="49" charset="0"/>
              <a:buChar char="o"/>
            </a:pPr>
            <a:r>
              <a:rPr lang="en-US" dirty="0">
                <a:ea typeface="ＭＳ Ｐゴシック" pitchFamily="34" charset="-128"/>
              </a:rPr>
              <a:t>Automate repetitive tasks</a:t>
            </a:r>
          </a:p>
          <a:p>
            <a:pPr lvl="1">
              <a:buClr>
                <a:schemeClr val="accent1">
                  <a:lumMod val="75000"/>
                </a:schemeClr>
              </a:buClr>
              <a:buSzPct val="90000"/>
              <a:buFont typeface="Courier New" pitchFamily="49" charset="0"/>
              <a:buChar char="o"/>
            </a:pPr>
            <a:r>
              <a:rPr lang="en-US" dirty="0">
                <a:ea typeface="ＭＳ Ｐゴシック" pitchFamily="34" charset="-128"/>
              </a:rPr>
              <a:t>Use across different disciplines and groups</a:t>
            </a:r>
          </a:p>
          <a:p>
            <a:pPr lvl="1">
              <a:buClr>
                <a:schemeClr val="accent1">
                  <a:lumMod val="75000"/>
                </a:schemeClr>
              </a:buClr>
              <a:buSzPct val="90000"/>
              <a:buFont typeface="Courier New" pitchFamily="49" charset="0"/>
              <a:buChar char="o"/>
            </a:pPr>
            <a:r>
              <a:rPr lang="en-US" dirty="0">
                <a:ea typeface="ＭＳ Ｐゴシック" pitchFamily="34" charset="-128"/>
              </a:rPr>
              <a:t>Can run analyses more quickly since not starting from scratch</a:t>
            </a:r>
            <a:endParaRPr lang="en-US" sz="20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Formal/Executable Workflows</a:t>
            </a:r>
          </a:p>
        </p:txBody>
      </p:sp>
    </p:spTree>
  </p:cSld>
  <p:clrMapOvr>
    <a:masterClrMapping/>
  </p:clrMapOvr>
  <p:transition xmlns:p14="http://schemas.microsoft.com/office/powerpoint/2010/mai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109728" indent="0">
              <a:buClr>
                <a:srgbClr val="177F8A"/>
              </a:buClr>
              <a:buSzPct val="100000"/>
              <a:buNone/>
            </a:pPr>
            <a:r>
              <a:rPr lang="en-US" b="1" i="1" dirty="0">
                <a:ea typeface="ＭＳ Ｐゴシック" pitchFamily="34" charset="-128"/>
              </a:rPr>
              <a:t>Example: </a:t>
            </a:r>
            <a:r>
              <a:rPr lang="en-US" b="1" i="1" dirty="0" err="1">
                <a:ea typeface="ＭＳ Ｐゴシック" pitchFamily="34" charset="-128"/>
              </a:rPr>
              <a:t>Kepler</a:t>
            </a:r>
            <a:r>
              <a:rPr lang="en-US" b="1" i="1" dirty="0">
                <a:ea typeface="ＭＳ Ｐゴシック" pitchFamily="34" charset="-128"/>
              </a:rPr>
              <a:t> Software</a:t>
            </a:r>
          </a:p>
          <a:p>
            <a:pPr>
              <a:buClr>
                <a:srgbClr val="177F8A"/>
              </a:buClr>
              <a:buSzPct val="100000"/>
            </a:pPr>
            <a:r>
              <a:rPr lang="en-US" dirty="0">
                <a:ea typeface="ＭＳ Ｐゴシック" pitchFamily="34" charset="-128"/>
              </a:rPr>
              <a:t>Open-source, free, cross-platform</a:t>
            </a:r>
          </a:p>
          <a:p>
            <a:pPr>
              <a:buClr>
                <a:srgbClr val="177F8A"/>
              </a:buClr>
              <a:buSzPct val="100000"/>
            </a:pPr>
            <a:r>
              <a:rPr lang="en-US" dirty="0">
                <a:ea typeface="ＭＳ Ｐゴシック" pitchFamily="34" charset="-128"/>
              </a:rPr>
              <a:t>Drag-and-drop interface for workflow construction</a:t>
            </a:r>
          </a:p>
          <a:p>
            <a:pPr>
              <a:buClr>
                <a:srgbClr val="177F8A"/>
              </a:buClr>
              <a:buSzPct val="100000"/>
            </a:pPr>
            <a:r>
              <a:rPr lang="en-US" dirty="0">
                <a:ea typeface="ＭＳ Ｐゴシック" pitchFamily="34" charset="-128"/>
              </a:rPr>
              <a:t>Steps (analyses, manipulations etc) in workflow represented by “actor”</a:t>
            </a:r>
          </a:p>
          <a:p>
            <a:pPr>
              <a:buClr>
                <a:srgbClr val="177F8A"/>
              </a:buClr>
              <a:buSzPct val="100000"/>
            </a:pPr>
            <a:r>
              <a:rPr lang="en-US" dirty="0">
                <a:ea typeface="ＭＳ Ｐゴシック" pitchFamily="34" charset="-128"/>
              </a:rPr>
              <a:t>Actors connect from a workflow</a:t>
            </a:r>
          </a:p>
          <a:p>
            <a:pPr>
              <a:buClr>
                <a:srgbClr val="177F8A"/>
              </a:buClr>
              <a:buSzPct val="100000"/>
            </a:pPr>
            <a:r>
              <a:rPr lang="en-US" dirty="0">
                <a:ea typeface="ＭＳ Ｐゴシック" pitchFamily="34" charset="-128"/>
              </a:rPr>
              <a:t>Possible applications</a:t>
            </a:r>
          </a:p>
          <a:p>
            <a:pPr lvl="1">
              <a:buClr>
                <a:srgbClr val="177F8A"/>
              </a:buClr>
              <a:buFont typeface="Courier New" pitchFamily="49" charset="0"/>
              <a:buChar char="o"/>
            </a:pPr>
            <a:r>
              <a:rPr lang="en-US" dirty="0">
                <a:ea typeface="ＭＳ Ｐゴシック" pitchFamily="34" charset="-128"/>
              </a:rPr>
              <a:t>Theoretical models or observational analyses</a:t>
            </a:r>
          </a:p>
          <a:p>
            <a:pPr lvl="1">
              <a:buClr>
                <a:srgbClr val="177F8A"/>
              </a:buClr>
              <a:buFont typeface="Courier New" pitchFamily="49" charset="0"/>
              <a:buChar char="o"/>
            </a:pPr>
            <a:r>
              <a:rPr lang="en-US" dirty="0">
                <a:ea typeface="ＭＳ Ｐゴシック" pitchFamily="34" charset="-128"/>
              </a:rPr>
              <a:t>Hierarchical modeling</a:t>
            </a:r>
          </a:p>
          <a:p>
            <a:pPr lvl="1">
              <a:buClr>
                <a:srgbClr val="177F8A"/>
              </a:buClr>
              <a:buFont typeface="Courier New" pitchFamily="49" charset="0"/>
              <a:buChar char="o"/>
            </a:pPr>
            <a:r>
              <a:rPr lang="en-US" dirty="0">
                <a:ea typeface="ＭＳ Ｐゴシック" pitchFamily="34" charset="-128"/>
              </a:rPr>
              <a:t>Can have nested workflows</a:t>
            </a:r>
          </a:p>
          <a:p>
            <a:pPr lvl="1">
              <a:buClr>
                <a:srgbClr val="177F8A"/>
              </a:buClr>
              <a:buFont typeface="Courier New" pitchFamily="49" charset="0"/>
              <a:buChar char="o"/>
            </a:pPr>
            <a:r>
              <a:rPr lang="en-US" dirty="0">
                <a:ea typeface="ＭＳ Ｐゴシック" pitchFamily="34" charset="-128"/>
              </a:rPr>
              <a:t>Can access data from web-based sources (e.g. databases)</a:t>
            </a:r>
          </a:p>
          <a:p>
            <a:pPr>
              <a:buClr>
                <a:srgbClr val="177F8A"/>
              </a:buClr>
              <a:buSzPct val="100000"/>
            </a:pPr>
            <a:r>
              <a:rPr lang="en-US" dirty="0">
                <a:ea typeface="ＭＳ Ｐゴシック" pitchFamily="34" charset="-128"/>
              </a:rPr>
              <a:t>Downloads and more information at </a:t>
            </a:r>
            <a:r>
              <a:rPr lang="en-US" b="1" dirty="0">
                <a:solidFill>
                  <a:srgbClr val="177F8A"/>
                </a:solidFill>
                <a:ea typeface="ＭＳ Ｐゴシック" pitchFamily="34" charset="-128"/>
              </a:rPr>
              <a:t>kepler-project.org</a:t>
            </a:r>
            <a:endParaRPr lang="en-US" sz="2400" b="1" dirty="0">
              <a:solidFill>
                <a:srgbClr val="177F8A"/>
              </a:solidFill>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Formal/Executable Workflows</a:t>
            </a:r>
          </a:p>
        </p:txBody>
      </p:sp>
    </p:spTree>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753968"/>
            <a:ext cx="7042077" cy="4173866"/>
          </a:xfrm>
        </p:spPr>
        <p:txBody>
          <a:bodyPr>
            <a:noAutofit/>
          </a:bodyPr>
          <a:lstStyle/>
          <a:p>
            <a:pPr>
              <a:buClr>
                <a:srgbClr val="177F8A"/>
              </a:buClr>
              <a:buSzPct val="100000"/>
              <a:buNone/>
            </a:pP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Formal/Executable Workflows</a:t>
            </a:r>
          </a:p>
        </p:txBody>
      </p:sp>
      <p:pic>
        <p:nvPicPr>
          <p:cNvPr id="9" name="Picture 5" descr="ex1.jpg"/>
          <p:cNvPicPr>
            <a:picLocks noChangeAspect="1"/>
          </p:cNvPicPr>
          <p:nvPr/>
        </p:nvPicPr>
        <p:blipFill>
          <a:blip r:embed="rId3"/>
          <a:srcRect/>
          <a:stretch>
            <a:fillRect/>
          </a:stretch>
        </p:blipFill>
        <p:spPr bwMode="auto">
          <a:xfrm>
            <a:off x="1762126" y="1786879"/>
            <a:ext cx="5367886" cy="4132909"/>
          </a:xfrm>
          <a:prstGeom prst="rect">
            <a:avLst/>
          </a:prstGeom>
          <a:noFill/>
          <a:ln w="9525">
            <a:noFill/>
            <a:miter lim="800000"/>
            <a:headEnd/>
            <a:tailEnd/>
          </a:ln>
        </p:spPr>
      </p:pic>
      <p:cxnSp>
        <p:nvCxnSpPr>
          <p:cNvPr id="10" name="Straight Arrow Connector 9"/>
          <p:cNvCxnSpPr>
            <a:cxnSpLocks noChangeShapeType="1"/>
          </p:cNvCxnSpPr>
          <p:nvPr/>
        </p:nvCxnSpPr>
        <p:spPr bwMode="auto">
          <a:xfrm flipV="1">
            <a:off x="5715000" y="2692403"/>
            <a:ext cx="1614488" cy="715430"/>
          </a:xfrm>
          <a:prstGeom prst="straightConnector1">
            <a:avLst/>
          </a:prstGeom>
          <a:noFill/>
          <a:ln w="25400">
            <a:solidFill>
              <a:srgbClr val="C00000"/>
            </a:solidFill>
            <a:round/>
            <a:headEnd type="arrow" w="med" len="med"/>
            <a:tailEnd/>
          </a:ln>
          <a:effectLst>
            <a:outerShdw rotWithShape="0">
              <a:srgbClr val="808080">
                <a:alpha val="37999"/>
              </a:srgbClr>
            </a:outerShdw>
          </a:effectLst>
        </p:spPr>
      </p:cxnSp>
      <p:cxnSp>
        <p:nvCxnSpPr>
          <p:cNvPr id="11" name="Straight Arrow Connector 10"/>
          <p:cNvCxnSpPr>
            <a:cxnSpLocks noChangeShapeType="1"/>
          </p:cNvCxnSpPr>
          <p:nvPr/>
        </p:nvCxnSpPr>
        <p:spPr bwMode="auto">
          <a:xfrm flipV="1">
            <a:off x="5715000" y="2719392"/>
            <a:ext cx="1617663" cy="1206696"/>
          </a:xfrm>
          <a:prstGeom prst="straightConnector1">
            <a:avLst/>
          </a:prstGeom>
          <a:noFill/>
          <a:ln w="25400">
            <a:solidFill>
              <a:srgbClr val="C00000"/>
            </a:solidFill>
            <a:round/>
            <a:headEnd type="arrow" w="med" len="med"/>
            <a:tailEnd/>
          </a:ln>
          <a:effectLst>
            <a:outerShdw rotWithShape="0">
              <a:srgbClr val="808080">
                <a:alpha val="37999"/>
              </a:srgbClr>
            </a:outerShdw>
          </a:effectLst>
        </p:spPr>
      </p:cxnSp>
      <p:sp>
        <p:nvSpPr>
          <p:cNvPr id="12" name="Left Brace 11"/>
          <p:cNvSpPr>
            <a:spLocks/>
          </p:cNvSpPr>
          <p:nvPr/>
        </p:nvSpPr>
        <p:spPr bwMode="auto">
          <a:xfrm>
            <a:off x="1609725" y="2582859"/>
            <a:ext cx="323081" cy="1046166"/>
          </a:xfrm>
          <a:prstGeom prst="leftBrace">
            <a:avLst>
              <a:gd name="adj1" fmla="val 70219"/>
              <a:gd name="adj2" fmla="val 50000"/>
            </a:avLst>
          </a:prstGeom>
          <a:noFill/>
          <a:ln w="38100">
            <a:solidFill>
              <a:srgbClr val="C00000"/>
            </a:solidFill>
            <a:round/>
            <a:headEnd/>
            <a:tailEnd/>
          </a:ln>
          <a:effectLst>
            <a:outerShdw dist="20000" dir="5400000" rotWithShape="0">
              <a:srgbClr val="808080">
                <a:alpha val="37999"/>
              </a:srgbClr>
            </a:outerShdw>
          </a:effectLst>
        </p:spPr>
        <p:txBody>
          <a:bodyPr anchor="ctr"/>
          <a:lstStyle/>
          <a:p>
            <a:pPr algn="ctr">
              <a:defRPr/>
            </a:pPr>
            <a:endParaRPr lang="en-US" dirty="0">
              <a:solidFill>
                <a:srgbClr val="C00000"/>
              </a:solidFill>
              <a:latin typeface="+mn-lt"/>
              <a:ea typeface="+mn-ea"/>
            </a:endParaRPr>
          </a:p>
        </p:txBody>
      </p:sp>
      <p:sp>
        <p:nvSpPr>
          <p:cNvPr id="13" name="TextBox 22"/>
          <p:cNvSpPr txBox="1">
            <a:spLocks noChangeArrowheads="1"/>
          </p:cNvSpPr>
          <p:nvPr/>
        </p:nvSpPr>
        <p:spPr bwMode="auto">
          <a:xfrm>
            <a:off x="165100" y="2764160"/>
            <a:ext cx="1309104" cy="830997"/>
          </a:xfrm>
          <a:prstGeom prst="rect">
            <a:avLst/>
          </a:prstGeom>
          <a:solidFill>
            <a:schemeClr val="bg1"/>
          </a:solidFill>
          <a:ln w="9525">
            <a:noFill/>
            <a:miter lim="800000"/>
            <a:headEnd/>
            <a:tailEnd/>
          </a:ln>
        </p:spPr>
        <p:txBody>
          <a:bodyPr wrap="square">
            <a:spAutoFit/>
          </a:bodyPr>
          <a:lstStyle/>
          <a:p>
            <a:pPr algn="ctr"/>
            <a:r>
              <a:rPr lang="en-US" sz="1600" b="1" dirty="0">
                <a:latin typeface="Calibri" pitchFamily="34" charset="0"/>
              </a:rPr>
              <a:t>Drag &amp; drop components from this list</a:t>
            </a:r>
          </a:p>
        </p:txBody>
      </p:sp>
      <p:sp>
        <p:nvSpPr>
          <p:cNvPr id="14" name="TextBox 14"/>
          <p:cNvSpPr txBox="1">
            <a:spLocks noChangeArrowheads="1"/>
          </p:cNvSpPr>
          <p:nvPr/>
        </p:nvSpPr>
        <p:spPr bwMode="auto">
          <a:xfrm>
            <a:off x="7378701" y="2539114"/>
            <a:ext cx="1555260" cy="584776"/>
          </a:xfrm>
          <a:prstGeom prst="rect">
            <a:avLst/>
          </a:prstGeom>
          <a:solidFill>
            <a:schemeClr val="bg1"/>
          </a:solidFill>
          <a:ln w="9525">
            <a:noFill/>
            <a:miter lim="800000"/>
            <a:headEnd/>
            <a:tailEnd/>
          </a:ln>
        </p:spPr>
        <p:txBody>
          <a:bodyPr wrap="square">
            <a:spAutoFit/>
          </a:bodyPr>
          <a:lstStyle/>
          <a:p>
            <a:pPr algn="ctr"/>
            <a:r>
              <a:rPr lang="en-US" sz="1600" b="1" dirty="0">
                <a:latin typeface="Calibri" pitchFamily="34" charset="0"/>
              </a:rPr>
              <a:t>Actors in workflow</a:t>
            </a:r>
          </a:p>
        </p:txBody>
      </p:sp>
      <p:sp>
        <p:nvSpPr>
          <p:cNvPr id="16" name="Content Placeholder 2"/>
          <p:cNvSpPr txBox="1">
            <a:spLocks/>
          </p:cNvSpPr>
          <p:nvPr/>
        </p:nvSpPr>
        <p:spPr>
          <a:xfrm>
            <a:off x="599090" y="1190283"/>
            <a:ext cx="7993117" cy="4737551"/>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Font typeface="Arial" pitchFamily="34" charset="0"/>
              <a:buNone/>
            </a:pPr>
            <a:r>
              <a:rPr lang="en-US" b="1" i="1" dirty="0">
                <a:ea typeface="ＭＳ Ｐゴシック" pitchFamily="34" charset="-128"/>
              </a:rPr>
              <a:t>Example: </a:t>
            </a:r>
            <a:r>
              <a:rPr lang="en-US" b="1" i="1" dirty="0" err="1">
                <a:ea typeface="ＭＳ Ｐゴシック" pitchFamily="34" charset="-128"/>
              </a:rPr>
              <a:t>Kepler</a:t>
            </a:r>
            <a:r>
              <a:rPr lang="en-US" b="1" i="1" dirty="0">
                <a:ea typeface="ＭＳ Ｐゴシック" pitchFamily="34" charset="-128"/>
              </a:rPr>
              <a:t> Software</a:t>
            </a:r>
          </a:p>
        </p:txBody>
      </p:sp>
    </p:spTree>
  </p:cSld>
  <p:clrMapOvr>
    <a:masterClrMapping/>
  </p:clrMapOvr>
  <p:transition xmlns:p14="http://schemas.microsoft.com/office/powerpoint/2010/mai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Formal/Executable Workflows</a:t>
            </a:r>
          </a:p>
        </p:txBody>
      </p:sp>
      <p:pic>
        <p:nvPicPr>
          <p:cNvPr id="4" name="Picture 5" descr="ex1.jpg"/>
          <p:cNvPicPr>
            <a:picLocks noChangeAspect="1"/>
          </p:cNvPicPr>
          <p:nvPr/>
        </p:nvPicPr>
        <p:blipFill>
          <a:blip r:embed="rId3"/>
          <a:srcRect/>
          <a:stretch>
            <a:fillRect/>
          </a:stretch>
        </p:blipFill>
        <p:spPr bwMode="auto">
          <a:xfrm>
            <a:off x="1058332" y="1968754"/>
            <a:ext cx="5329767" cy="4007221"/>
          </a:xfrm>
          <a:prstGeom prst="rect">
            <a:avLst/>
          </a:prstGeom>
          <a:noFill/>
          <a:ln w="9525">
            <a:noFill/>
            <a:miter lim="800000"/>
            <a:headEnd/>
            <a:tailEnd/>
          </a:ln>
        </p:spPr>
      </p:pic>
      <p:sp>
        <p:nvSpPr>
          <p:cNvPr id="5" name="Rectangle 4"/>
          <p:cNvSpPr/>
          <p:nvPr/>
        </p:nvSpPr>
        <p:spPr>
          <a:xfrm>
            <a:off x="2559016" y="4227647"/>
            <a:ext cx="2616695" cy="834758"/>
          </a:xfrm>
          <a:prstGeom prst="rect">
            <a:avLst/>
          </a:prstGeom>
          <a:noFill/>
          <a:ln w="12700" cap="flat" cmpd="sng" algn="ctr">
            <a:solidFill>
              <a:srgbClr val="215968"/>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TextBox 5"/>
          <p:cNvSpPr txBox="1"/>
          <p:nvPr/>
        </p:nvSpPr>
        <p:spPr>
          <a:xfrm>
            <a:off x="3582038" y="3108049"/>
            <a:ext cx="4984750" cy="2062103"/>
          </a:xfrm>
          <a:prstGeom prst="rect">
            <a:avLst/>
          </a:prstGeom>
          <a:solidFill>
            <a:schemeClr val="bg1"/>
          </a:solidFill>
          <a:ln w="38100" cap="flat" cmpd="sng" algn="ctr">
            <a:solidFill>
              <a:schemeClr val="accent5">
                <a:lumMod val="50000"/>
              </a:schemeClr>
            </a:solidFill>
            <a:prstDash val="solid"/>
            <a:round/>
            <a:headEnd type="none" w="med" len="med"/>
            <a:tailEnd type="none" w="med" len="med"/>
          </a:ln>
        </p:spPr>
        <p:txBody>
          <a:bodyPr wrap="square">
            <a:spAutoFit/>
          </a:bodyPr>
          <a:lstStyle/>
          <a:p>
            <a:pPr>
              <a:defRPr/>
            </a:pPr>
            <a:r>
              <a:rPr lang="en-US" sz="1600" b="1" dirty="0">
                <a:solidFill>
                  <a:schemeClr val="accent1"/>
                </a:solidFill>
                <a:latin typeface="Calibri" charset="0"/>
                <a:ea typeface="ＭＳ Ｐゴシック" charset="-128"/>
              </a:rPr>
              <a:t>This model shows the solution to the classic </a:t>
            </a:r>
            <a:r>
              <a:rPr lang="en-US" sz="1600" b="1" dirty="0" err="1">
                <a:solidFill>
                  <a:schemeClr val="accent1"/>
                </a:solidFill>
                <a:latin typeface="Calibri" charset="0"/>
                <a:ea typeface="ＭＳ Ｐゴシック" charset="-128"/>
              </a:rPr>
              <a:t>Lotka-Volterra</a:t>
            </a:r>
            <a:r>
              <a:rPr lang="en-US" sz="1600" b="1" dirty="0">
                <a:solidFill>
                  <a:schemeClr val="accent1"/>
                </a:solidFill>
                <a:latin typeface="Calibri" charset="0"/>
                <a:ea typeface="ＭＳ Ｐゴシック" charset="-128"/>
              </a:rPr>
              <a:t> predator prey dynamics model.  It uses the Continuous Time domain to solve two coupled differential equations, one that models the predator population and one that models the prey population.  The results are plotted as they are calculated showing both population change and a phase diagram of the dynamics.</a:t>
            </a:r>
          </a:p>
        </p:txBody>
      </p:sp>
      <p:sp>
        <p:nvSpPr>
          <p:cNvPr id="8" name="Content Placeholder 2"/>
          <p:cNvSpPr txBox="1">
            <a:spLocks/>
          </p:cNvSpPr>
          <p:nvPr/>
        </p:nvSpPr>
        <p:spPr>
          <a:xfrm>
            <a:off x="599090" y="1190283"/>
            <a:ext cx="7993117" cy="4737551"/>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Font typeface="Arial" pitchFamily="34" charset="0"/>
              <a:buNone/>
            </a:pPr>
            <a:r>
              <a:rPr lang="en-US" b="1" i="1" dirty="0">
                <a:ea typeface="ＭＳ Ｐゴシック" pitchFamily="34" charset="-128"/>
              </a:rPr>
              <a:t>Example: </a:t>
            </a:r>
            <a:r>
              <a:rPr lang="en-US" b="1" i="1" dirty="0" err="1">
                <a:ea typeface="ＭＳ Ｐゴシック" pitchFamily="34" charset="-128"/>
              </a:rPr>
              <a:t>Kepler</a:t>
            </a:r>
            <a:r>
              <a:rPr lang="en-US" b="1" i="1" dirty="0">
                <a:ea typeface="ＭＳ Ｐゴシック" pitchFamily="34" charset="-128"/>
              </a:rPr>
              <a:t> Software</a:t>
            </a:r>
          </a:p>
          <a:p>
            <a:pPr>
              <a:buClr>
                <a:srgbClr val="177F8A"/>
              </a:buClr>
              <a:buSzPct val="100000"/>
            </a:pPr>
            <a:endParaRPr lang="en-US" b="1" dirty="0">
              <a:solidFill>
                <a:srgbClr val="177F8A"/>
              </a:solidFill>
              <a:ea typeface="ＭＳ Ｐゴシック" pitchFamily="34" charset="-128"/>
            </a:endParaRPr>
          </a:p>
          <a:p>
            <a:endParaRPr lang="en-US" dirty="0">
              <a:ea typeface="ＭＳ Ｐゴシック" pitchFamily="34" charset="-128"/>
            </a:endParaRPr>
          </a:p>
        </p:txBody>
      </p:sp>
    </p:spTree>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Formal/Executable Workflows</a:t>
            </a:r>
          </a:p>
        </p:txBody>
      </p:sp>
      <p:pic>
        <p:nvPicPr>
          <p:cNvPr id="4" name="Picture 5" descr="ex1.jpg"/>
          <p:cNvPicPr>
            <a:picLocks noChangeAspect="1"/>
          </p:cNvPicPr>
          <p:nvPr/>
        </p:nvPicPr>
        <p:blipFill>
          <a:blip r:embed="rId3"/>
          <a:srcRect/>
          <a:stretch>
            <a:fillRect/>
          </a:stretch>
        </p:blipFill>
        <p:spPr bwMode="auto">
          <a:xfrm>
            <a:off x="866083" y="2078037"/>
            <a:ext cx="4904480" cy="3775075"/>
          </a:xfrm>
          <a:prstGeom prst="rect">
            <a:avLst/>
          </a:prstGeom>
          <a:noFill/>
          <a:ln w="9525">
            <a:noFill/>
            <a:miter lim="800000"/>
            <a:headEnd/>
            <a:tailEnd/>
          </a:ln>
        </p:spPr>
      </p:pic>
      <p:pic>
        <p:nvPicPr>
          <p:cNvPr id="5" name="Picture 7" descr="ex2.jpg"/>
          <p:cNvPicPr>
            <a:picLocks noChangeAspect="1"/>
          </p:cNvPicPr>
          <p:nvPr/>
        </p:nvPicPr>
        <p:blipFill>
          <a:blip r:embed="rId4"/>
          <a:srcRect t="1154" r="1765" b="52010"/>
          <a:stretch>
            <a:fillRect/>
          </a:stretch>
        </p:blipFill>
        <p:spPr bwMode="auto">
          <a:xfrm>
            <a:off x="5922963" y="4017963"/>
            <a:ext cx="2749550" cy="1770062"/>
          </a:xfrm>
          <a:prstGeom prst="rect">
            <a:avLst/>
          </a:prstGeom>
          <a:noFill/>
          <a:ln w="9525">
            <a:noFill/>
            <a:miter lim="800000"/>
            <a:headEnd/>
            <a:tailEnd/>
          </a:ln>
        </p:spPr>
      </p:pic>
      <p:sp>
        <p:nvSpPr>
          <p:cNvPr id="6" name="TextBox 5"/>
          <p:cNvSpPr txBox="1"/>
          <p:nvPr/>
        </p:nvSpPr>
        <p:spPr>
          <a:xfrm>
            <a:off x="5888038" y="1557338"/>
            <a:ext cx="2798762" cy="400110"/>
          </a:xfrm>
          <a:prstGeom prst="rect">
            <a:avLst/>
          </a:prstGeom>
          <a:noFill/>
        </p:spPr>
        <p:txBody>
          <a:bodyPr>
            <a:spAutoFit/>
          </a:bodyPr>
          <a:lstStyle/>
          <a:p>
            <a:pPr algn="ctr">
              <a:defRPr/>
            </a:pPr>
            <a:r>
              <a:rPr lang="en-US" sz="2000" dirty="0">
                <a:latin typeface="Calibri"/>
                <a:ea typeface="ＭＳ Ｐゴシック" charset="-128"/>
                <a:cs typeface="Calibri"/>
              </a:rPr>
              <a:t>Output</a:t>
            </a:r>
          </a:p>
        </p:txBody>
      </p:sp>
      <p:cxnSp>
        <p:nvCxnSpPr>
          <p:cNvPr id="7" name="Straight Arrow Connector 6"/>
          <p:cNvCxnSpPr>
            <a:cxnSpLocks noChangeShapeType="1"/>
          </p:cNvCxnSpPr>
          <p:nvPr/>
        </p:nvCxnSpPr>
        <p:spPr bwMode="auto">
          <a:xfrm flipH="1">
            <a:off x="3534833" y="2613026"/>
            <a:ext cx="2353206" cy="171449"/>
          </a:xfrm>
          <a:prstGeom prst="straightConnector1">
            <a:avLst/>
          </a:prstGeom>
          <a:noFill/>
          <a:ln w="25400">
            <a:solidFill>
              <a:srgbClr val="C00000"/>
            </a:solidFill>
            <a:round/>
            <a:headEnd type="arrow" w="med" len="med"/>
            <a:tailEnd/>
          </a:ln>
          <a:effectLst>
            <a:outerShdw rotWithShape="0">
              <a:srgbClr val="808080">
                <a:alpha val="37999"/>
              </a:srgbClr>
            </a:outerShdw>
          </a:effectLst>
        </p:spPr>
      </p:cxnSp>
      <p:cxnSp>
        <p:nvCxnSpPr>
          <p:cNvPr id="8" name="Straight Arrow Connector 7"/>
          <p:cNvCxnSpPr>
            <a:cxnSpLocks noChangeShapeType="1"/>
          </p:cNvCxnSpPr>
          <p:nvPr/>
        </p:nvCxnSpPr>
        <p:spPr bwMode="auto">
          <a:xfrm flipH="1" flipV="1">
            <a:off x="3534833" y="3132667"/>
            <a:ext cx="2353206" cy="1456796"/>
          </a:xfrm>
          <a:prstGeom prst="straightConnector1">
            <a:avLst/>
          </a:prstGeom>
          <a:noFill/>
          <a:ln w="25400">
            <a:solidFill>
              <a:srgbClr val="C00000"/>
            </a:solidFill>
            <a:round/>
            <a:headEnd type="arrow" w="med" len="med"/>
            <a:tailEnd/>
          </a:ln>
          <a:effectLst>
            <a:outerShdw rotWithShape="0">
              <a:srgbClr val="808080">
                <a:alpha val="37999"/>
              </a:srgbClr>
            </a:outerShdw>
          </a:effectLst>
        </p:spPr>
      </p:cxnSp>
      <p:pic>
        <p:nvPicPr>
          <p:cNvPr id="9" name="Picture 15" descr="ex2.jpg"/>
          <p:cNvPicPr>
            <a:picLocks noChangeAspect="1"/>
          </p:cNvPicPr>
          <p:nvPr/>
        </p:nvPicPr>
        <p:blipFill>
          <a:blip r:embed="rId4"/>
          <a:srcRect l="1321" t="52325" r="1442" b="1047"/>
          <a:stretch>
            <a:fillRect/>
          </a:stretch>
        </p:blipFill>
        <p:spPr bwMode="auto">
          <a:xfrm>
            <a:off x="5959475" y="2078038"/>
            <a:ext cx="2722563" cy="1758950"/>
          </a:xfrm>
          <a:prstGeom prst="rect">
            <a:avLst/>
          </a:prstGeom>
          <a:noFill/>
          <a:ln w="9525">
            <a:noFill/>
            <a:miter lim="800000"/>
            <a:headEnd/>
            <a:tailEnd/>
          </a:ln>
        </p:spPr>
      </p:pic>
      <p:sp>
        <p:nvSpPr>
          <p:cNvPr id="12" name="Content Placeholder 2"/>
          <p:cNvSpPr txBox="1">
            <a:spLocks/>
          </p:cNvSpPr>
          <p:nvPr/>
        </p:nvSpPr>
        <p:spPr>
          <a:xfrm>
            <a:off x="599090" y="1190283"/>
            <a:ext cx="7993117" cy="4737551"/>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177F8A"/>
              </a:buClr>
              <a:buSzPct val="100000"/>
              <a:buFont typeface="Arial" pitchFamily="34" charset="0"/>
              <a:buNone/>
            </a:pPr>
            <a:r>
              <a:rPr lang="en-US" b="1" i="1" dirty="0">
                <a:ea typeface="ＭＳ Ｐゴシック" pitchFamily="34" charset="-128"/>
              </a:rPr>
              <a:t>Example: </a:t>
            </a:r>
            <a:r>
              <a:rPr lang="en-US" b="1" i="1" dirty="0" err="1">
                <a:ea typeface="ＭＳ Ｐゴシック" pitchFamily="34" charset="-128"/>
              </a:rPr>
              <a:t>Kepler</a:t>
            </a:r>
            <a:r>
              <a:rPr lang="en-US" b="1" i="1" dirty="0">
                <a:ea typeface="ＭＳ Ｐゴシック" pitchFamily="34" charset="-128"/>
              </a:rPr>
              <a:t> Software</a:t>
            </a:r>
          </a:p>
        </p:txBody>
      </p:sp>
    </p:spTree>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109728" indent="0">
              <a:buClr>
                <a:srgbClr val="177F8A"/>
              </a:buClr>
              <a:buSzPct val="100000"/>
              <a:buNone/>
            </a:pPr>
            <a:r>
              <a:rPr lang="en-US" b="1" i="1" dirty="0">
                <a:ea typeface="ＭＳ Ｐゴシック" pitchFamily="34" charset="-128"/>
              </a:rPr>
              <a:t>Example: </a:t>
            </a:r>
            <a:r>
              <a:rPr lang="en-US" b="1" i="1" dirty="0" err="1">
                <a:ea typeface="ＭＳ Ｐゴシック" pitchFamily="34" charset="-128"/>
              </a:rPr>
              <a:t>VisTrails</a:t>
            </a:r>
            <a:endParaRPr lang="en-US" b="1" i="1" dirty="0">
              <a:ea typeface="ＭＳ Ｐゴシック" pitchFamily="34" charset="-128"/>
            </a:endParaRPr>
          </a:p>
          <a:p>
            <a:pPr>
              <a:buClr>
                <a:srgbClr val="177F8A"/>
              </a:buClr>
              <a:buSzPct val="100000"/>
            </a:pPr>
            <a:r>
              <a:rPr lang="en-US" dirty="0">
                <a:ea typeface="ＭＳ Ｐゴシック" pitchFamily="34" charset="-128"/>
              </a:rPr>
              <a:t>Open-source</a:t>
            </a:r>
          </a:p>
          <a:p>
            <a:pPr>
              <a:buClr>
                <a:srgbClr val="177F8A"/>
              </a:buClr>
              <a:buSzPct val="100000"/>
            </a:pPr>
            <a:r>
              <a:rPr lang="en-US" dirty="0">
                <a:ea typeface="ＭＳ Ｐゴシック" pitchFamily="34" charset="-128"/>
              </a:rPr>
              <a:t>Workflow &amp; provenance </a:t>
            </a:r>
          </a:p>
          <a:p>
            <a:pPr>
              <a:buClr>
                <a:srgbClr val="177F8A"/>
              </a:buClr>
              <a:buSzPct val="100000"/>
              <a:buNone/>
            </a:pPr>
            <a:r>
              <a:rPr lang="en-US" dirty="0">
                <a:ea typeface="ＭＳ Ｐゴシック" pitchFamily="34" charset="-128"/>
              </a:rPr>
              <a:t>    management support</a:t>
            </a:r>
          </a:p>
          <a:p>
            <a:pPr>
              <a:buClr>
                <a:srgbClr val="177F8A"/>
              </a:buClr>
              <a:buSzPct val="100000"/>
            </a:pPr>
            <a:r>
              <a:rPr lang="en-US" dirty="0">
                <a:ea typeface="ＭＳ Ｐゴシック" pitchFamily="34" charset="-128"/>
              </a:rPr>
              <a:t>Geared toward </a:t>
            </a:r>
          </a:p>
          <a:p>
            <a:pPr>
              <a:buClr>
                <a:srgbClr val="177F8A"/>
              </a:buClr>
              <a:buSzPct val="100000"/>
              <a:buNone/>
            </a:pPr>
            <a:r>
              <a:rPr lang="en-US" dirty="0">
                <a:ea typeface="ＭＳ Ｐゴシック" pitchFamily="34" charset="-128"/>
              </a:rPr>
              <a:t>    exploratory </a:t>
            </a:r>
          </a:p>
          <a:p>
            <a:pPr>
              <a:buClr>
                <a:srgbClr val="177F8A"/>
              </a:buClr>
              <a:buSzPct val="100000"/>
              <a:buNone/>
            </a:pPr>
            <a:r>
              <a:rPr lang="en-US" dirty="0">
                <a:ea typeface="ＭＳ Ｐゴシック" pitchFamily="34" charset="-128"/>
              </a:rPr>
              <a:t>    computational tasks</a:t>
            </a:r>
          </a:p>
          <a:p>
            <a:pPr lvl="1">
              <a:buClr>
                <a:srgbClr val="177F8A"/>
              </a:buClr>
              <a:buFont typeface="Courier New" pitchFamily="49" charset="0"/>
              <a:buChar char="o"/>
            </a:pPr>
            <a:r>
              <a:rPr lang="en-US" dirty="0">
                <a:ea typeface="ＭＳ Ｐゴシック" pitchFamily="34" charset="-128"/>
              </a:rPr>
              <a:t>Can manage evolving SWF</a:t>
            </a:r>
          </a:p>
          <a:p>
            <a:pPr lvl="1">
              <a:buClr>
                <a:srgbClr val="177F8A"/>
              </a:buClr>
              <a:buFont typeface="Courier New" pitchFamily="49" charset="0"/>
              <a:buChar char="o"/>
            </a:pPr>
            <a:r>
              <a:rPr lang="en-US" dirty="0">
                <a:ea typeface="ＭＳ Ｐゴシック" pitchFamily="34" charset="-128"/>
              </a:rPr>
              <a:t>Maintains detailed history </a:t>
            </a:r>
          </a:p>
          <a:p>
            <a:pPr lvl="1">
              <a:buClr>
                <a:srgbClr val="177F8A"/>
              </a:buClr>
              <a:buNone/>
            </a:pPr>
            <a:r>
              <a:rPr lang="en-US" dirty="0">
                <a:ea typeface="ＭＳ Ｐゴシック" pitchFamily="34" charset="-128"/>
              </a:rPr>
              <a:t>    about steps &amp; data</a:t>
            </a:r>
          </a:p>
          <a:p>
            <a:pPr>
              <a:buClr>
                <a:srgbClr val="177F8A"/>
              </a:buClr>
              <a:buSzPct val="100000"/>
            </a:pPr>
            <a:r>
              <a:rPr lang="en-US" b="1" dirty="0">
                <a:solidFill>
                  <a:srgbClr val="177F8A"/>
                </a:solidFill>
                <a:ea typeface="ＭＳ Ｐゴシック" pitchFamily="34" charset="-128"/>
              </a:rPr>
              <a:t>www.vistrails.org</a:t>
            </a:r>
          </a:p>
          <a:p>
            <a:pPr>
              <a:buClr>
                <a:srgbClr val="177F8A"/>
              </a:buClr>
              <a:buSzPct val="100000"/>
              <a:buNone/>
            </a:pP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Formal/Executable Workflows</a:t>
            </a:r>
          </a:p>
        </p:txBody>
      </p:sp>
      <p:pic>
        <p:nvPicPr>
          <p:cNvPr id="4" name="Picture 4"/>
          <p:cNvPicPr>
            <a:picLocks noChangeAspect="1"/>
          </p:cNvPicPr>
          <p:nvPr/>
        </p:nvPicPr>
        <p:blipFill>
          <a:blip r:embed="rId3"/>
          <a:srcRect/>
          <a:stretch>
            <a:fillRect/>
          </a:stretch>
        </p:blipFill>
        <p:spPr bwMode="auto">
          <a:xfrm>
            <a:off x="4244975" y="1471613"/>
            <a:ext cx="4656138" cy="3829050"/>
          </a:xfrm>
          <a:prstGeom prst="rect">
            <a:avLst/>
          </a:prstGeom>
          <a:noFill/>
          <a:ln w="9525">
            <a:noFill/>
            <a:miter lim="800000"/>
            <a:headEnd/>
            <a:tailEnd/>
          </a:ln>
        </p:spPr>
      </p:pic>
      <p:sp>
        <p:nvSpPr>
          <p:cNvPr id="5" name="TextBox 5"/>
          <p:cNvSpPr txBox="1">
            <a:spLocks noChangeArrowheads="1"/>
          </p:cNvSpPr>
          <p:nvPr/>
        </p:nvSpPr>
        <p:spPr bwMode="auto">
          <a:xfrm>
            <a:off x="4410075" y="5303838"/>
            <a:ext cx="3608388" cy="368300"/>
          </a:xfrm>
          <a:prstGeom prst="rect">
            <a:avLst/>
          </a:prstGeom>
          <a:noFill/>
          <a:ln w="9525">
            <a:noFill/>
            <a:miter lim="800000"/>
            <a:headEnd/>
            <a:tailEnd/>
          </a:ln>
        </p:spPr>
        <p:txBody>
          <a:bodyPr>
            <a:spAutoFit/>
          </a:bodyPr>
          <a:lstStyle/>
          <a:p>
            <a:r>
              <a:rPr lang="en-US" i="1">
                <a:latin typeface="Calibri" pitchFamily="34" charset="0"/>
              </a:rPr>
              <a:t>Screenshot example</a:t>
            </a:r>
          </a:p>
        </p:txBody>
      </p:sp>
    </p:spTree>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vert="horz" anchor="t">
            <a:noAutofit/>
          </a:bodyPr>
          <a:lstStyle/>
          <a:p>
            <a:pPr>
              <a:buClr>
                <a:srgbClr val="177F8A"/>
              </a:buClr>
              <a:buSzPct val="100000"/>
            </a:pPr>
            <a:r>
              <a:rPr lang="en-US" dirty="0">
                <a:ea typeface="ＭＳ Ｐゴシック" pitchFamily="34" charset="-128"/>
              </a:rPr>
              <a:t>After completing this lesson, the participant will be able to: </a:t>
            </a:r>
          </a:p>
          <a:p>
            <a:pPr lvl="1">
              <a:buClr>
                <a:srgbClr val="177F8A"/>
              </a:buClr>
            </a:pPr>
            <a:r>
              <a:rPr lang="en-US" dirty="0">
                <a:ea typeface="ＭＳ Ｐゴシック" pitchFamily="34" charset="-128"/>
              </a:rPr>
              <a:t>Enumerate various analysis types</a:t>
            </a:r>
          </a:p>
          <a:p>
            <a:pPr lvl="1">
              <a:buClr>
                <a:srgbClr val="177F8A"/>
              </a:buClr>
            </a:pPr>
            <a:r>
              <a:rPr lang="en-US" dirty="0">
                <a:ea typeface="ＭＳ Ｐゴシック" pitchFamily="34" charset="-128"/>
              </a:rPr>
              <a:t>Be familiar with symbols on flowcharts for sketching workflows</a:t>
            </a:r>
          </a:p>
          <a:p>
            <a:pPr lvl="1">
              <a:buClr>
                <a:srgbClr val="177F8A"/>
              </a:buClr>
            </a:pPr>
            <a:r>
              <a:rPr lang="en-US" dirty="0">
                <a:ea typeface="ＭＳ Ｐゴシック" pitchFamily="34" charset="-128"/>
              </a:rPr>
              <a:t>Know when to use a formal or informal workflow</a:t>
            </a:r>
          </a:p>
          <a:p>
            <a:pPr lvl="1">
              <a:buClr>
                <a:srgbClr val="177F8A"/>
              </a:buClr>
            </a:pPr>
            <a:r>
              <a:rPr lang="en-US" dirty="0">
                <a:ea typeface="ＭＳ Ｐゴシック" pitchFamily="34" charset="-128"/>
              </a:rPr>
              <a:t>Know about several workflow tools</a:t>
            </a:r>
          </a:p>
          <a:p>
            <a:pPr lvl="1">
              <a:buClr>
                <a:srgbClr val="177F8A"/>
              </a:buClr>
            </a:pPr>
            <a:r>
              <a:rPr lang="en-US" dirty="0">
                <a:ea typeface="ＭＳ Ｐゴシック" pitchFamily="34" charset="-128"/>
              </a:rPr>
              <a:t>Know about version control tools </a:t>
            </a: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Learning Objectives</a:t>
            </a:r>
          </a:p>
        </p:txBody>
      </p:sp>
      <p:pic>
        <p:nvPicPr>
          <p:cNvPr id="4" name="Picture 2" descr="C:\Users\emcee\Desktop\6284181331_12cbc15c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554" y="3382026"/>
            <a:ext cx="2350539" cy="2350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7153221" y="4744341"/>
            <a:ext cx="1974789" cy="230832"/>
          </a:xfrm>
          <a:prstGeom prst="rect">
            <a:avLst/>
          </a:prstGeom>
          <a:noFill/>
        </p:spPr>
        <p:txBody>
          <a:bodyPr wrap="square" rtlCol="0">
            <a:spAutoFit/>
          </a:bodyPr>
          <a:lstStyle/>
          <a:p>
            <a:r>
              <a:rPr lang="en-US" sz="900" dirty="0">
                <a:solidFill>
                  <a:schemeClr val="bg1">
                    <a:lumMod val="75000"/>
                  </a:schemeClr>
                </a:solidFill>
              </a:rPr>
              <a:t>CC image by cybrarian77 on Flickr</a:t>
            </a:r>
          </a:p>
        </p:txBody>
      </p:sp>
    </p:spTree>
  </p:cSld>
  <p:clrMapOvr>
    <a:masterClrMapping/>
  </p:clrMapOvr>
  <p:transition xmlns:p14="http://schemas.microsoft.com/office/powerpoint/2010/mai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a:ea typeface="ＭＳ Ｐゴシック" pitchFamily="34" charset="-128"/>
              </a:rPr>
              <a:t>Science is becoming more computationally intensive</a:t>
            </a:r>
          </a:p>
          <a:p>
            <a:pPr>
              <a:buClr>
                <a:srgbClr val="177F8A"/>
              </a:buClr>
              <a:buSzPct val="100000"/>
            </a:pPr>
            <a:r>
              <a:rPr lang="en-US" dirty="0">
                <a:ea typeface="ＭＳ Ｐゴシック" pitchFamily="34" charset="-128"/>
              </a:rPr>
              <a:t>Sharing workflows benefits science</a:t>
            </a:r>
          </a:p>
          <a:p>
            <a:pPr lvl="1">
              <a:buClr>
                <a:srgbClr val="177F8A"/>
              </a:buClr>
              <a:buFont typeface="Courier New" pitchFamily="49" charset="0"/>
              <a:buChar char="o"/>
            </a:pPr>
            <a:r>
              <a:rPr lang="en-US" dirty="0">
                <a:ea typeface="ＭＳ Ｐゴシック" pitchFamily="34" charset="-128"/>
              </a:rPr>
              <a:t>Scientific workflow systems make documenting workflows	 easier</a:t>
            </a:r>
          </a:p>
          <a:p>
            <a:pPr>
              <a:buClr>
                <a:srgbClr val="177F8A"/>
              </a:buClr>
              <a:buSzPct val="100000"/>
            </a:pPr>
            <a:r>
              <a:rPr lang="en-US" dirty="0">
                <a:ea typeface="ＭＳ Ｐゴシック" pitchFamily="34" charset="-128"/>
              </a:rPr>
              <a:t>Minimally: document your analysis via informal workflows</a:t>
            </a:r>
          </a:p>
          <a:p>
            <a:pPr>
              <a:buClr>
                <a:srgbClr val="177F8A"/>
              </a:buClr>
              <a:buSzPct val="100000"/>
            </a:pPr>
            <a:r>
              <a:rPr lang="en-US" dirty="0">
                <a:ea typeface="ＭＳ Ｐゴシック" pitchFamily="34" charset="-128"/>
              </a:rPr>
              <a:t>Emerging workflow applications (formal/executable workflows)</a:t>
            </a:r>
            <a:r>
              <a:rPr lang="en-US" b="1" dirty="0">
                <a:ea typeface="ＭＳ Ｐゴシック" pitchFamily="34" charset="-128"/>
              </a:rPr>
              <a:t> </a:t>
            </a:r>
            <a:r>
              <a:rPr lang="en-US" dirty="0">
                <a:ea typeface="ＭＳ Ｐゴシック" pitchFamily="34" charset="-128"/>
              </a:rPr>
              <a:t>will</a:t>
            </a:r>
          </a:p>
          <a:p>
            <a:pPr marL="800100" lvl="2" indent="-342900">
              <a:buClr>
                <a:schemeClr val="accent1">
                  <a:lumMod val="75000"/>
                </a:schemeClr>
              </a:buClr>
              <a:buFont typeface="Courier New" pitchFamily="49" charset="0"/>
              <a:buChar char="o"/>
            </a:pPr>
            <a:r>
              <a:rPr lang="en-US" b="1" dirty="0">
                <a:ea typeface="ＭＳ Ｐゴシック" pitchFamily="34" charset="-128"/>
              </a:rPr>
              <a:t>Link software </a:t>
            </a:r>
            <a:r>
              <a:rPr lang="en-US" dirty="0">
                <a:ea typeface="ＭＳ Ｐゴシック" pitchFamily="34" charset="-128"/>
              </a:rPr>
              <a:t>for executable end-to-end analysis</a:t>
            </a:r>
          </a:p>
          <a:p>
            <a:pPr marL="800100" lvl="2" indent="-342900">
              <a:buClr>
                <a:schemeClr val="accent1">
                  <a:lumMod val="75000"/>
                </a:schemeClr>
              </a:buClr>
              <a:buFont typeface="Courier New" pitchFamily="49" charset="0"/>
              <a:buChar char="o"/>
            </a:pPr>
            <a:r>
              <a:rPr lang="en-US" dirty="0">
                <a:ea typeface="ＭＳ Ｐゴシック" pitchFamily="34" charset="-128"/>
              </a:rPr>
              <a:t>Provide </a:t>
            </a:r>
            <a:r>
              <a:rPr lang="en-US" b="1" dirty="0">
                <a:ea typeface="ＭＳ Ｐゴシック" pitchFamily="34" charset="-128"/>
              </a:rPr>
              <a:t>detailed info</a:t>
            </a:r>
            <a:r>
              <a:rPr lang="en-US" dirty="0">
                <a:ea typeface="ＭＳ Ｐゴシック" pitchFamily="34" charset="-128"/>
              </a:rPr>
              <a:t> about data &amp; analysis</a:t>
            </a:r>
          </a:p>
          <a:p>
            <a:pPr marL="800100" lvl="2" indent="-342900">
              <a:buClr>
                <a:schemeClr val="accent1">
                  <a:lumMod val="75000"/>
                </a:schemeClr>
              </a:buClr>
              <a:buFont typeface="Courier New" pitchFamily="49" charset="0"/>
              <a:buChar char="o"/>
            </a:pPr>
            <a:r>
              <a:rPr lang="en-US" dirty="0">
                <a:ea typeface="ＭＳ Ｐゴシック" pitchFamily="34" charset="-128"/>
              </a:rPr>
              <a:t>Facilitate </a:t>
            </a:r>
            <a:r>
              <a:rPr lang="en-US" b="1" dirty="0">
                <a:ea typeface="ＭＳ Ｐゴシック" pitchFamily="34" charset="-128"/>
              </a:rPr>
              <a:t>re-use &amp; refinement </a:t>
            </a:r>
            <a:r>
              <a:rPr lang="en-US" dirty="0">
                <a:ea typeface="ＭＳ Ｐゴシック" pitchFamily="34" charset="-128"/>
              </a:rPr>
              <a:t>of complex, multi-step analyses</a:t>
            </a:r>
          </a:p>
          <a:p>
            <a:pPr marL="800100" lvl="2" indent="-342900">
              <a:buClr>
                <a:schemeClr val="accent1">
                  <a:lumMod val="75000"/>
                </a:schemeClr>
              </a:buClr>
              <a:buFont typeface="Courier New" pitchFamily="49" charset="0"/>
              <a:buChar char="o"/>
            </a:pPr>
            <a:r>
              <a:rPr lang="en-US" dirty="0">
                <a:ea typeface="ＭＳ Ｐゴシック" pitchFamily="34" charset="-128"/>
              </a:rPr>
              <a:t>Enable efficient </a:t>
            </a:r>
            <a:r>
              <a:rPr lang="en-US" b="1" dirty="0">
                <a:ea typeface="ＭＳ Ｐゴシック" pitchFamily="34" charset="-128"/>
              </a:rPr>
              <a:t>swapping</a:t>
            </a:r>
            <a:r>
              <a:rPr lang="en-US" dirty="0">
                <a:ea typeface="ＭＳ Ｐゴシック" pitchFamily="34" charset="-128"/>
              </a:rPr>
              <a:t> of alternative models &amp; algorithms</a:t>
            </a:r>
          </a:p>
          <a:p>
            <a:pPr marL="800100" lvl="2" indent="-342900">
              <a:buClr>
                <a:schemeClr val="accent1">
                  <a:lumMod val="75000"/>
                </a:schemeClr>
              </a:buClr>
              <a:buFont typeface="Courier New" pitchFamily="49" charset="0"/>
              <a:buChar char="o"/>
            </a:pPr>
            <a:r>
              <a:rPr lang="en-US" dirty="0">
                <a:ea typeface="ＭＳ Ｐゴシック" pitchFamily="34" charset="-128"/>
              </a:rPr>
              <a:t>Help </a:t>
            </a:r>
            <a:r>
              <a:rPr lang="en-US" b="1" dirty="0">
                <a:ea typeface="ＭＳ Ｐゴシック" pitchFamily="34" charset="-128"/>
              </a:rPr>
              <a:t>automate</a:t>
            </a:r>
            <a:r>
              <a:rPr lang="en-US" dirty="0">
                <a:ea typeface="ＭＳ Ｐゴシック" pitchFamily="34" charset="-128"/>
              </a:rPr>
              <a:t> tedious tasks</a:t>
            </a:r>
          </a:p>
          <a:p>
            <a:pPr>
              <a:buClr>
                <a:srgbClr val="177F8A"/>
              </a:buClr>
              <a:buSzPct val="100000"/>
              <a:buNone/>
            </a:pP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Workflows in General</a:t>
            </a:r>
          </a:p>
        </p:txBody>
      </p:sp>
    </p:spTree>
    <p:extLst>
      <p:ext uri="{BB962C8B-B14F-4D97-AF65-F5344CB8AC3E}">
        <p14:creationId xmlns:p14="http://schemas.microsoft.com/office/powerpoint/2010/main" val="4172017997"/>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r>
              <a:rPr lang="en-US" dirty="0">
                <a:latin typeface="Arial" charset="0"/>
              </a:rPr>
              <a:t>Software to manage changes to files, particularly script &amp; source code </a:t>
            </a:r>
          </a:p>
          <a:p>
            <a:r>
              <a:rPr lang="en-US" dirty="0">
                <a:latin typeface="Arial"/>
              </a:rPr>
              <a:t>Essential to managing evolving workflows</a:t>
            </a:r>
          </a:p>
          <a:p>
            <a:r>
              <a:rPr lang="en-US" dirty="0">
                <a:latin typeface="Arial"/>
              </a:rPr>
              <a:t>Is useful for managing changes to code and scripts</a:t>
            </a:r>
          </a:p>
          <a:p>
            <a:r>
              <a:rPr lang="en-US" dirty="0">
                <a:latin typeface="Arial"/>
              </a:rPr>
              <a:t>Enables collaboration at scale</a:t>
            </a:r>
          </a:p>
          <a:p>
            <a:r>
              <a:rPr lang="en-US" dirty="0">
                <a:latin typeface="Arial"/>
              </a:rPr>
              <a:t>Allows you to track exact revision of code/script used for a workflow</a:t>
            </a:r>
          </a:p>
        </p:txBody>
      </p:sp>
      <p:sp>
        <p:nvSpPr>
          <p:cNvPr id="3" name="Title 2"/>
          <p:cNvSpPr>
            <a:spLocks noGrp="1"/>
          </p:cNvSpPr>
          <p:nvPr>
            <p:ph type="title"/>
          </p:nvPr>
        </p:nvSpPr>
        <p:spPr/>
        <p:txBody>
          <a:bodyPr/>
          <a:lstStyle/>
          <a:p>
            <a:r>
              <a:rPr lang="en-US" dirty="0"/>
              <a:t>Version Control</a:t>
            </a:r>
          </a:p>
        </p:txBody>
      </p:sp>
      <p:pic>
        <p:nvPicPr>
          <p:cNvPr id="4" name="Picture 3" descr="play-changes.png"/>
          <p:cNvPicPr>
            <a:picLocks noChangeAspect="1"/>
          </p:cNvPicPr>
          <p:nvPr/>
        </p:nvPicPr>
        <p:blipFill>
          <a:blip r:embed="rId3"/>
          <a:stretch>
            <a:fillRect/>
          </a:stretch>
        </p:blipFill>
        <p:spPr>
          <a:xfrm>
            <a:off x="4570458" y="4742585"/>
            <a:ext cx="3962669" cy="1126214"/>
          </a:xfrm>
          <a:prstGeom prst="rect">
            <a:avLst/>
          </a:prstGeom>
        </p:spPr>
      </p:pic>
    </p:spTree>
    <p:extLst>
      <p:ext uri="{BB962C8B-B14F-4D97-AF65-F5344CB8AC3E}">
        <p14:creationId xmlns:p14="http://schemas.microsoft.com/office/powerpoint/2010/main" val="620811286"/>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anchor="t">
            <a:normAutofit/>
          </a:bodyPr>
          <a:lstStyle/>
          <a:p>
            <a:r>
              <a:rPr lang="en-US" dirty="0"/>
              <a:t>Git – distributed model, widely used, simple to branch and merge </a:t>
            </a:r>
          </a:p>
          <a:p>
            <a:r>
              <a:rPr lang="en-US" dirty="0"/>
              <a:t>SVN – many legacy projects still use, requires a master server to collaborate</a:t>
            </a:r>
          </a:p>
          <a:p>
            <a:r>
              <a:rPr lang="en-US" dirty="0"/>
              <a:t>Mercurial – distributed model with niche userbase</a:t>
            </a:r>
          </a:p>
          <a:p>
            <a:endParaRPr lang="en-US" dirty="0"/>
          </a:p>
        </p:txBody>
      </p:sp>
      <p:sp>
        <p:nvSpPr>
          <p:cNvPr id="3" name="Title 2"/>
          <p:cNvSpPr>
            <a:spLocks noGrp="1"/>
          </p:cNvSpPr>
          <p:nvPr>
            <p:ph type="title"/>
          </p:nvPr>
        </p:nvSpPr>
        <p:spPr/>
        <p:txBody>
          <a:bodyPr/>
          <a:lstStyle/>
          <a:p>
            <a:r>
              <a:rPr lang="en-US" dirty="0"/>
              <a:t>Version Control Tools</a:t>
            </a:r>
          </a:p>
        </p:txBody>
      </p:sp>
      <p:pic>
        <p:nvPicPr>
          <p:cNvPr id="4" name="Picture 3" descr="logo@2x.png"/>
          <p:cNvPicPr>
            <a:picLocks noChangeAspect="1"/>
          </p:cNvPicPr>
          <p:nvPr/>
        </p:nvPicPr>
        <p:blipFill>
          <a:blip r:embed="rId3"/>
          <a:stretch>
            <a:fillRect/>
          </a:stretch>
        </p:blipFill>
        <p:spPr>
          <a:xfrm>
            <a:off x="885020" y="4549637"/>
            <a:ext cx="2095500" cy="876300"/>
          </a:xfrm>
          <a:prstGeom prst="rect">
            <a:avLst/>
          </a:prstGeom>
        </p:spPr>
      </p:pic>
      <p:pic>
        <p:nvPicPr>
          <p:cNvPr id="5" name="Picture 4" descr="logo-droplets-150.png"/>
          <p:cNvPicPr>
            <a:picLocks noChangeAspect="1"/>
          </p:cNvPicPr>
          <p:nvPr/>
        </p:nvPicPr>
        <p:blipFill>
          <a:blip r:embed="rId4"/>
          <a:stretch>
            <a:fillRect/>
          </a:stretch>
        </p:blipFill>
        <p:spPr>
          <a:xfrm>
            <a:off x="3511059" y="4129351"/>
            <a:ext cx="1428750" cy="1714500"/>
          </a:xfrm>
          <a:prstGeom prst="rect">
            <a:avLst/>
          </a:prstGeom>
        </p:spPr>
      </p:pic>
      <p:pic>
        <p:nvPicPr>
          <p:cNvPr id="6" name="Picture 5" descr="subversion.png"/>
          <p:cNvPicPr>
            <a:picLocks noChangeAspect="1"/>
          </p:cNvPicPr>
          <p:nvPr/>
        </p:nvPicPr>
        <p:blipFill>
          <a:blip r:embed="rId5"/>
          <a:stretch>
            <a:fillRect/>
          </a:stretch>
        </p:blipFill>
        <p:spPr>
          <a:xfrm>
            <a:off x="5930173" y="4016386"/>
            <a:ext cx="2295525" cy="1990725"/>
          </a:xfrm>
          <a:prstGeom prst="rect">
            <a:avLst/>
          </a:prstGeom>
        </p:spPr>
      </p:pic>
    </p:spTree>
    <p:extLst>
      <p:ext uri="{BB962C8B-B14F-4D97-AF65-F5344CB8AC3E}">
        <p14:creationId xmlns:p14="http://schemas.microsoft.com/office/powerpoint/2010/main" val="2461547689"/>
      </p:ext>
    </p:extLst>
  </p:cSld>
  <p:clrMapOvr>
    <a:masterClrMapping/>
  </p:clrMapOvr>
  <p:transition xmlns:p14="http://schemas.microsoft.com/office/powerpoint/2010/mai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a:ea typeface="ＭＳ Ｐゴシック" pitchFamily="34" charset="-128"/>
              </a:rPr>
              <a:t>Scientists should document workflows used to create results</a:t>
            </a:r>
          </a:p>
          <a:p>
            <a:pPr lvl="1">
              <a:buClr>
                <a:srgbClr val="177F8A"/>
              </a:buClr>
              <a:buFont typeface="Courier New" pitchFamily="49" charset="0"/>
              <a:buChar char="o"/>
            </a:pPr>
            <a:r>
              <a:rPr lang="en-US" dirty="0">
                <a:ea typeface="ＭＳ Ｐゴシック" pitchFamily="34" charset="-128"/>
              </a:rPr>
              <a:t>Data provenance</a:t>
            </a:r>
          </a:p>
          <a:p>
            <a:pPr lvl="1">
              <a:buClr>
                <a:srgbClr val="177F8A"/>
              </a:buClr>
              <a:buFont typeface="Courier New" pitchFamily="49" charset="0"/>
              <a:buChar char="o"/>
            </a:pPr>
            <a:r>
              <a:rPr lang="en-US" dirty="0">
                <a:ea typeface="ＭＳ Ｐゴシック" pitchFamily="34" charset="-128"/>
              </a:rPr>
              <a:t>Analyses and parameters used</a:t>
            </a:r>
          </a:p>
          <a:p>
            <a:pPr lvl="1">
              <a:buClr>
                <a:srgbClr val="177F8A"/>
              </a:buClr>
              <a:buFont typeface="Courier New" pitchFamily="49" charset="0"/>
              <a:buChar char="o"/>
            </a:pPr>
            <a:r>
              <a:rPr lang="en-US" dirty="0">
                <a:ea typeface="ＭＳ Ｐゴシック" pitchFamily="34" charset="-128"/>
              </a:rPr>
              <a:t>Connections between analyses via inputs and outputs</a:t>
            </a:r>
          </a:p>
          <a:p>
            <a:pPr>
              <a:buClr>
                <a:srgbClr val="177F8A"/>
              </a:buClr>
              <a:buSzPct val="100000"/>
            </a:pPr>
            <a:r>
              <a:rPr lang="en-US" dirty="0">
                <a:ea typeface="ＭＳ Ｐゴシック" pitchFamily="34" charset="-128"/>
              </a:rPr>
              <a:t>Documentation can be informal (e.g. flowcharts, commented scripts) or formal (e.g. </a:t>
            </a:r>
            <a:r>
              <a:rPr lang="en-US" dirty="0" err="1">
                <a:ea typeface="ＭＳ Ｐゴシック" pitchFamily="34" charset="-128"/>
              </a:rPr>
              <a:t>Kepler</a:t>
            </a:r>
            <a:r>
              <a:rPr lang="en-US" dirty="0">
                <a:ea typeface="ＭＳ Ｐゴシック" pitchFamily="34" charset="-128"/>
              </a:rPr>
              <a:t>, </a:t>
            </a:r>
            <a:r>
              <a:rPr lang="en-US" dirty="0" err="1">
                <a:ea typeface="ＭＳ Ｐゴシック" pitchFamily="34" charset="-128"/>
              </a:rPr>
              <a:t>VisTrails</a:t>
            </a:r>
            <a:r>
              <a:rPr lang="en-US" dirty="0">
                <a:ea typeface="ＭＳ Ｐゴシック" pitchFamily="34" charset="-128"/>
              </a:rPr>
              <a:t>)</a:t>
            </a: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Best Practices for Data Analysis</a:t>
            </a:r>
          </a:p>
        </p:txBody>
      </p:sp>
      <p:pic>
        <p:nvPicPr>
          <p:cNvPr id="1026" name="Picture 2" descr="http://farm5.staticflickr.com/4064/4683130187_e4bf9c7a7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293" y="4334296"/>
            <a:ext cx="2632075" cy="1974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4562062" y="4887788"/>
            <a:ext cx="2798551" cy="230832"/>
          </a:xfrm>
          <a:prstGeom prst="rect">
            <a:avLst/>
          </a:prstGeom>
          <a:noFill/>
        </p:spPr>
        <p:txBody>
          <a:bodyPr wrap="square" rtlCol="0">
            <a:spAutoFit/>
          </a:bodyPr>
          <a:lstStyle/>
          <a:p>
            <a:r>
              <a:rPr lang="en-US" sz="900" dirty="0">
                <a:solidFill>
                  <a:schemeClr val="bg1">
                    <a:lumMod val="75000"/>
                  </a:schemeClr>
                </a:solidFill>
              </a:rPr>
              <a:t>CC image geek calendar on Flickr</a:t>
            </a:r>
          </a:p>
        </p:txBody>
      </p:sp>
    </p:spTree>
  </p:cSld>
  <p:clrMapOvr>
    <a:masterClrMapping/>
  </p:clrMapOvr>
  <p:transition xmlns:p14="http://schemas.microsoft.com/office/powerpoint/2010/mai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a:ea typeface="ＭＳ Ｐゴシック" pitchFamily="34" charset="-128"/>
              </a:rPr>
              <a:t>Modern science is computer-intensive</a:t>
            </a:r>
          </a:p>
          <a:p>
            <a:pPr lvl="1">
              <a:buClr>
                <a:srgbClr val="177F8A"/>
              </a:buClr>
              <a:buFont typeface="Courier New" pitchFamily="49" charset="0"/>
              <a:buChar char="o"/>
            </a:pPr>
            <a:r>
              <a:rPr lang="en-US" dirty="0">
                <a:ea typeface="ＭＳ Ｐゴシック" pitchFamily="34" charset="-128"/>
              </a:rPr>
              <a:t>Heterogeneous data, analyses, software</a:t>
            </a:r>
          </a:p>
          <a:p>
            <a:pPr>
              <a:buClr>
                <a:srgbClr val="177F8A"/>
              </a:buClr>
              <a:buSzPct val="100000"/>
            </a:pPr>
            <a:r>
              <a:rPr lang="en-US" dirty="0">
                <a:ea typeface="ＭＳ Ｐゴシック" pitchFamily="34" charset="-128"/>
              </a:rPr>
              <a:t>Reproducibility is important</a:t>
            </a:r>
          </a:p>
          <a:p>
            <a:pPr>
              <a:buClr>
                <a:srgbClr val="177F8A"/>
              </a:buClr>
              <a:buSzPct val="100000"/>
            </a:pPr>
            <a:r>
              <a:rPr lang="en-US" dirty="0">
                <a:ea typeface="ＭＳ Ｐゴシック" pitchFamily="34" charset="-128"/>
              </a:rPr>
              <a:t>Workflows = process metadata</a:t>
            </a:r>
          </a:p>
          <a:p>
            <a:pPr>
              <a:buClr>
                <a:srgbClr val="177F8A"/>
              </a:buClr>
              <a:buSzPct val="100000"/>
            </a:pPr>
            <a:r>
              <a:rPr lang="en-US" dirty="0">
                <a:ea typeface="ＭＳ Ｐゴシック" pitchFamily="34" charset="-128"/>
              </a:rPr>
              <a:t>Use of informal or formal workflows for documenting process metadata ensures reproducibility, repeatability, validation</a:t>
            </a: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Summary</a:t>
            </a:r>
          </a:p>
        </p:txBody>
      </p:sp>
    </p:spTree>
  </p:cSld>
  <p:clrMapOvr>
    <a:masterClrMapping/>
  </p:clrMapOvr>
  <p:transition xmlns:p14="http://schemas.microsoft.com/office/powerpoint/2010/mai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66928" indent="-457200">
              <a:buClr>
                <a:schemeClr val="accent1">
                  <a:lumMod val="75000"/>
                </a:schemeClr>
              </a:buClr>
              <a:buFont typeface="+mj-lt"/>
              <a:buAutoNum type="arabicPeriod"/>
            </a:pPr>
            <a:r>
              <a:rPr lang="en-US" sz="2000" dirty="0">
                <a:ea typeface="ＭＳ Ｐゴシック" pitchFamily="34" charset="-128"/>
              </a:rPr>
              <a:t>W. Michener and J. Brunt, Eds. </a:t>
            </a:r>
            <a:r>
              <a:rPr lang="en-US" sz="2000" i="1" dirty="0">
                <a:ea typeface="ＭＳ Ｐゴシック" pitchFamily="34" charset="-128"/>
              </a:rPr>
              <a:t>Ecological Data: Design, Management and Processing. </a:t>
            </a:r>
            <a:r>
              <a:rPr lang="en-US" sz="2000" dirty="0">
                <a:ea typeface="ＭＳ Ｐゴシック" pitchFamily="34" charset="-128"/>
              </a:rPr>
              <a:t>(Blackwell, New York, 2000).</a:t>
            </a:r>
          </a:p>
          <a:p>
            <a:pPr>
              <a:buClr>
                <a:srgbClr val="177F8A"/>
              </a:buClr>
              <a:buSzPct val="100000"/>
              <a:buNone/>
            </a:pPr>
            <a:endParaRPr lang="en-US" sz="2000" dirty="0">
              <a:ea typeface="ＭＳ Ｐゴシック" pitchFamily="34" charset="-128"/>
            </a:endParaRPr>
          </a:p>
          <a:p>
            <a:pPr>
              <a:buFont typeface="Arial" pitchFamily="34" charset="0"/>
              <a:buChar char="•"/>
            </a:pPr>
            <a:endParaRPr lang="en-US" sz="20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Resources for Data Analysis &amp; Workflows</a:t>
            </a:r>
          </a:p>
        </p:txBody>
      </p:sp>
    </p:spTree>
  </p:cSld>
  <p:clrMapOvr>
    <a:masterClrMapping/>
  </p:clrMapOvr>
  <p:transition xmlns:p14="http://schemas.microsoft.com/office/powerpoint/2010/mai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457200" y="321734"/>
            <a:ext cx="8229600" cy="5685558"/>
          </a:xfrm>
        </p:spPr>
        <p:txBody>
          <a:bodyPr/>
          <a:lstStyle/>
          <a:p>
            <a:pPr marL="109728" indent="0">
              <a:buNone/>
            </a:pPr>
            <a:r>
              <a:rPr lang="en-US" dirty="0"/>
              <a:t>The full slide deck may be downloaded from:</a:t>
            </a:r>
          </a:p>
          <a:p>
            <a:pPr marL="109728" indent="0">
              <a:buNone/>
            </a:pPr>
            <a:r>
              <a:rPr lang="en-US" dirty="0"/>
              <a:t>http://</a:t>
            </a:r>
            <a:r>
              <a:rPr lang="en-US" dirty="0" err="1"/>
              <a:t>www.dataone.org</a:t>
            </a:r>
            <a:r>
              <a:rPr lang="en-US" dirty="0"/>
              <a:t>/education-modules</a:t>
            </a:r>
          </a:p>
          <a:p>
            <a:pPr marL="109728" indent="0">
              <a:buNone/>
            </a:pPr>
            <a:endParaRPr lang="en-US" dirty="0"/>
          </a:p>
          <a:p>
            <a:pPr marL="109728" indent="0">
              <a:buNone/>
            </a:pPr>
            <a:r>
              <a:rPr lang="en-US" dirty="0"/>
              <a:t>Suggested citation:</a:t>
            </a:r>
          </a:p>
          <a:p>
            <a:pPr marL="109728" indent="0">
              <a:buNone/>
            </a:pPr>
            <a:r>
              <a:rPr lang="en-US" dirty="0" err="1"/>
              <a:t>DataONE</a:t>
            </a:r>
            <a:r>
              <a:rPr lang="en-US" dirty="0"/>
              <a:t> Education Module: Analysis and Workflows. </a:t>
            </a:r>
            <a:r>
              <a:rPr lang="en-US" dirty="0" err="1"/>
              <a:t>DataONE</a:t>
            </a:r>
            <a:r>
              <a:rPr lang="en-US" dirty="0"/>
              <a:t>. Retrieved Nov12, 2012. From http://www.dataone.org/sites/all/documents/L10_Analysis </a:t>
            </a:r>
            <a:r>
              <a:rPr lang="en-US" dirty="0" err="1"/>
              <a:t>Workflows.pptx</a:t>
            </a:r>
            <a:r>
              <a:rPr lang="en-US" dirty="0"/>
              <a:t> </a:t>
            </a:r>
          </a:p>
          <a:p>
            <a:pPr marL="109728" indent="0">
              <a:buNone/>
            </a:pPr>
            <a:endParaRPr lang="en-US" dirty="0"/>
          </a:p>
          <a:p>
            <a:pPr marL="109728" indent="0">
              <a:buNone/>
            </a:pPr>
            <a:r>
              <a:rPr lang="en-US" dirty="0"/>
              <a:t>Copyright license information:</a:t>
            </a:r>
          </a:p>
          <a:p>
            <a:pPr marL="1651000" indent="0">
              <a:buNone/>
            </a:pPr>
            <a:r>
              <a:rPr lang="en-US" dirty="0"/>
              <a:t>No rights reserved; you may enhance and reuse for your own purposes.  We do ask that you provide appropriate citation and attribution to </a:t>
            </a:r>
            <a:r>
              <a:rPr lang="en-US" dirty="0" err="1"/>
              <a:t>DataONE</a:t>
            </a:r>
            <a:r>
              <a:rPr lang="en-US" dirty="0"/>
              <a:t>.</a:t>
            </a:r>
          </a:p>
          <a:p>
            <a:pPr marL="109728" indent="0">
              <a:buNone/>
            </a:pPr>
            <a:endParaRPr lang="en-US" dirty="0"/>
          </a:p>
          <a:p>
            <a:pPr marL="109728" indent="0">
              <a:buNone/>
            </a:pPr>
            <a:endParaRPr lang="en-US" dirty="0"/>
          </a:p>
        </p:txBody>
      </p:sp>
      <p:pic>
        <p:nvPicPr>
          <p:cNvPr id="14" name="Picture 13"/>
          <p:cNvPicPr/>
          <p:nvPr/>
        </p:nvPicPr>
        <p:blipFill rotWithShape="1">
          <a:blip r:embed="rId3">
            <a:extLst>
              <a:ext uri="{28A0092B-C50C-407E-A947-70E740481C1C}">
                <a14:useLocalDpi xmlns:a14="http://schemas.microsoft.com/office/drawing/2010/main" val="0"/>
              </a:ext>
            </a:extLst>
          </a:blip>
          <a:srcRect r="2894"/>
          <a:stretch/>
        </p:blipFill>
        <p:spPr bwMode="auto">
          <a:xfrm>
            <a:off x="660400" y="4521200"/>
            <a:ext cx="1320800" cy="457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9320761"/>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The Data Life Cycle</a:t>
            </a:r>
          </a:p>
        </p:txBody>
      </p:sp>
      <p:graphicFrame>
        <p:nvGraphicFramePr>
          <p:cNvPr id="4" name="Content Placeholder 8"/>
          <p:cNvGraphicFramePr>
            <a:graphicFrameLocks noChangeAspect="1"/>
          </p:cNvGraphicFramePr>
          <p:nvPr>
            <p:extLst>
              <p:ext uri="{D42A27DB-BD31-4B8C-83A1-F6EECF244321}">
                <p14:modId xmlns:p14="http://schemas.microsoft.com/office/powerpoint/2010/main" val="1287773038"/>
              </p:ext>
            </p:extLst>
          </p:nvPr>
        </p:nvGraphicFramePr>
        <p:xfrm>
          <a:off x="1018795" y="1227132"/>
          <a:ext cx="6877923" cy="5141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Notched Right Arrow 5"/>
          <p:cNvSpPr/>
          <p:nvPr/>
        </p:nvSpPr>
        <p:spPr>
          <a:xfrm rot="13713858">
            <a:off x="3483737" y="2675625"/>
            <a:ext cx="988983" cy="817563"/>
          </a:xfrm>
          <a:prstGeom prst="notchedRightArrow">
            <a:avLst/>
          </a:prstGeom>
          <a:solidFill>
            <a:schemeClr val="accent1"/>
          </a:solidFill>
          <a:ln w="31750">
            <a:solidFill>
              <a:srgbClr val="177F8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accent1"/>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a:ea typeface="ＭＳ Ｐゴシック" pitchFamily="34" charset="-128"/>
              </a:rPr>
              <a:t>Conducted via personal computer, grid, cloud computing</a:t>
            </a:r>
          </a:p>
          <a:p>
            <a:pPr>
              <a:buClr>
                <a:srgbClr val="177F8A"/>
              </a:buClr>
              <a:buSzPct val="100000"/>
            </a:pPr>
            <a:r>
              <a:rPr lang="en-US" dirty="0">
                <a:ea typeface="ＭＳ Ｐゴシック" pitchFamily="34" charset="-128"/>
              </a:rPr>
              <a:t>Statistics, model runs, parameter estimations, graphs/plots etc.</a:t>
            </a: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Data Analyses</a:t>
            </a:r>
          </a:p>
        </p:txBody>
      </p:sp>
      <p:sp>
        <p:nvSpPr>
          <p:cNvPr id="5" name="TextBox 4"/>
          <p:cNvSpPr txBox="1"/>
          <p:nvPr/>
        </p:nvSpPr>
        <p:spPr>
          <a:xfrm rot="16200000">
            <a:off x="3332276" y="4596725"/>
            <a:ext cx="2087813" cy="230832"/>
          </a:xfrm>
          <a:prstGeom prst="rect">
            <a:avLst/>
          </a:prstGeom>
          <a:noFill/>
        </p:spPr>
        <p:txBody>
          <a:bodyPr wrap="square" rtlCol="0">
            <a:spAutoFit/>
          </a:bodyPr>
          <a:lstStyle/>
          <a:p>
            <a:r>
              <a:rPr lang="en-US" sz="900" dirty="0">
                <a:solidFill>
                  <a:schemeClr val="bg1">
                    <a:lumMod val="75000"/>
                  </a:schemeClr>
                </a:solidFill>
              </a:rPr>
              <a:t>CC image by </a:t>
            </a:r>
            <a:r>
              <a:rPr lang="en-US" sz="900" dirty="0" err="1">
                <a:solidFill>
                  <a:schemeClr val="bg1">
                    <a:lumMod val="75000"/>
                  </a:schemeClr>
                </a:solidFill>
              </a:rPr>
              <a:t>hegemonx</a:t>
            </a:r>
            <a:r>
              <a:rPr lang="en-US" sz="900" dirty="0">
                <a:solidFill>
                  <a:schemeClr val="bg1">
                    <a:lumMod val="75000"/>
                  </a:schemeClr>
                </a:solidFill>
              </a:rPr>
              <a:t> on Flickr</a:t>
            </a:r>
          </a:p>
        </p:txBody>
      </p:sp>
      <p:pic>
        <p:nvPicPr>
          <p:cNvPr id="6" name="Picture 2" descr="http://farm3.staticflickr.com/2018/2299787549_f0cfed4a4b_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4388" y="2976307"/>
            <a:ext cx="3710926" cy="27831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rot="16200000">
            <a:off x="7651782" y="4521009"/>
            <a:ext cx="2104130" cy="238386"/>
          </a:xfrm>
          <a:prstGeom prst="rect">
            <a:avLst/>
          </a:prstGeom>
          <a:noFill/>
        </p:spPr>
        <p:txBody>
          <a:bodyPr wrap="square" rtlCol="0">
            <a:spAutoFit/>
          </a:bodyPr>
          <a:lstStyle/>
          <a:p>
            <a:r>
              <a:rPr lang="en-US" sz="900" dirty="0">
                <a:solidFill>
                  <a:schemeClr val="bg1">
                    <a:lumMod val="75000"/>
                  </a:schemeClr>
                </a:solidFill>
              </a:rPr>
              <a:t>CC image by tai </a:t>
            </a:r>
            <a:r>
              <a:rPr lang="en-US" sz="900" dirty="0" err="1">
                <a:solidFill>
                  <a:schemeClr val="bg1">
                    <a:lumMod val="75000"/>
                  </a:schemeClr>
                </a:solidFill>
              </a:rPr>
              <a:t>viinikka</a:t>
            </a:r>
            <a:r>
              <a:rPr lang="en-US" sz="900" dirty="0">
                <a:solidFill>
                  <a:schemeClr val="bg1">
                    <a:lumMod val="75000"/>
                  </a:schemeClr>
                </a:solidFill>
              </a:rPr>
              <a:t> on Flickr</a:t>
            </a:r>
          </a:p>
        </p:txBody>
      </p:sp>
      <p:pic>
        <p:nvPicPr>
          <p:cNvPr id="4098" name="Picture 2" descr="http://farm3.staticflickr.com/2234/2499573972_5278eba4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531" y="3146106"/>
            <a:ext cx="3376951" cy="2532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a:ea typeface="ＭＳ Ｐゴシック" pitchFamily="34" charset="-128"/>
              </a:rPr>
              <a:t>Processing: </a:t>
            </a:r>
            <a:r>
              <a:rPr lang="en-US" dirty="0" err="1">
                <a:ea typeface="ＭＳ Ｐゴシック" pitchFamily="34" charset="-128"/>
              </a:rPr>
              <a:t>subsetting</a:t>
            </a:r>
            <a:r>
              <a:rPr lang="en-US" dirty="0">
                <a:ea typeface="ＭＳ Ｐゴシック" pitchFamily="34" charset="-128"/>
              </a:rPr>
              <a:t>, merging, manipulating</a:t>
            </a:r>
          </a:p>
          <a:p>
            <a:pPr lvl="1">
              <a:buClr>
                <a:schemeClr val="accent1">
                  <a:lumMod val="75000"/>
                </a:schemeClr>
              </a:buClr>
              <a:buFont typeface="Courier New" pitchFamily="49" charset="0"/>
              <a:buChar char="o"/>
            </a:pPr>
            <a:r>
              <a:rPr lang="en-US" dirty="0">
                <a:ea typeface="ＭＳ Ｐゴシック" pitchFamily="34" charset="-128"/>
              </a:rPr>
              <a:t>Reduction: important for high-resolution datasets</a:t>
            </a:r>
          </a:p>
          <a:p>
            <a:pPr lvl="1">
              <a:buClr>
                <a:schemeClr val="accent1">
                  <a:lumMod val="75000"/>
                </a:schemeClr>
              </a:buClr>
              <a:buFont typeface="Courier New" pitchFamily="49" charset="0"/>
              <a:buChar char="o"/>
            </a:pPr>
            <a:r>
              <a:rPr lang="en-US" dirty="0">
                <a:ea typeface="ＭＳ Ｐゴシック" pitchFamily="34" charset="-128"/>
              </a:rPr>
              <a:t>Transformation: unit conversions, linear and nonlinear algorithms</a:t>
            </a: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Types of Analyses</a:t>
            </a:r>
          </a:p>
        </p:txBody>
      </p:sp>
      <p:sp>
        <p:nvSpPr>
          <p:cNvPr id="4" name="TextBox 5"/>
          <p:cNvSpPr txBox="1">
            <a:spLocks noChangeArrowheads="1"/>
          </p:cNvSpPr>
          <p:nvPr/>
        </p:nvSpPr>
        <p:spPr bwMode="auto">
          <a:xfrm>
            <a:off x="790575" y="3462338"/>
            <a:ext cx="2401888" cy="1816100"/>
          </a:xfrm>
          <a:prstGeom prst="rect">
            <a:avLst/>
          </a:prstGeom>
          <a:solidFill>
            <a:schemeClr val="bg1"/>
          </a:solidFill>
          <a:ln w="9525">
            <a:solidFill>
              <a:srgbClr val="215968"/>
            </a:solidFill>
            <a:miter lim="800000"/>
            <a:headEnd/>
            <a:tailEnd/>
          </a:ln>
        </p:spPr>
        <p:txBody>
          <a:bodyPr>
            <a:spAutoFit/>
          </a:bodyPr>
          <a:lstStyle/>
          <a:p>
            <a:pPr algn="ctr"/>
            <a:r>
              <a:rPr lang="en-US" sz="1400"/>
              <a:t>0711070500276000 0711070600276000 0711070700277003 0711070800282017 0711070900285000 0711071000293000 0711071100301000 0711071200304000 </a:t>
            </a:r>
          </a:p>
        </p:txBody>
      </p:sp>
      <p:sp>
        <p:nvSpPr>
          <p:cNvPr id="5" name="TextBox 4"/>
          <p:cNvSpPr txBox="1"/>
          <p:nvPr/>
        </p:nvSpPr>
        <p:spPr>
          <a:xfrm>
            <a:off x="4400550" y="3228975"/>
            <a:ext cx="3949700" cy="2247900"/>
          </a:xfrm>
          <a:prstGeom prst="rect">
            <a:avLst/>
          </a:prstGeom>
          <a:solidFill>
            <a:schemeClr val="bg1"/>
          </a:solidFill>
          <a:ln>
            <a:solidFill>
              <a:schemeClr val="accent5">
                <a:lumMod val="50000"/>
              </a:schemeClr>
            </a:solidFill>
          </a:ln>
        </p:spPr>
        <p:txBody>
          <a:bodyPr>
            <a:spAutoFit/>
          </a:bodyPr>
          <a:lstStyle/>
          <a:p>
            <a:pPr>
              <a:defRPr/>
            </a:pPr>
            <a:r>
              <a:rPr lang="en-US" sz="1400" b="1" dirty="0">
                <a:ea typeface="ＭＳ Ｐゴシック" charset="-128"/>
                <a:cs typeface="ＭＳ Ｐゴシック" charset="-128"/>
              </a:rPr>
              <a:t>Date			time		air temp	</a:t>
            </a:r>
            <a:r>
              <a:rPr lang="en-US" sz="1400" b="1" dirty="0" err="1">
                <a:ea typeface="ＭＳ Ｐゴシック" charset="-128"/>
                <a:cs typeface="ＭＳ Ｐゴシック" charset="-128"/>
              </a:rPr>
              <a:t>precip</a:t>
            </a:r>
            <a:r>
              <a:rPr lang="en-US" sz="1400" b="1" dirty="0">
                <a:ea typeface="ＭＳ Ｐゴシック" charset="-128"/>
                <a:cs typeface="ＭＳ Ｐゴシック" charset="-128"/>
              </a:rPr>
              <a:t> </a:t>
            </a:r>
          </a:p>
          <a:p>
            <a:pPr>
              <a:defRPr/>
            </a:pPr>
            <a:r>
              <a:rPr lang="en-US" sz="1400" b="1" dirty="0">
                <a:ea typeface="ＭＳ Ｐゴシック" charset="-128"/>
                <a:cs typeface="ＭＳ Ｐゴシック" charset="-128"/>
              </a:rPr>
              <a:t>					C		mm</a:t>
            </a:r>
          </a:p>
          <a:p>
            <a:pPr>
              <a:defRPr/>
            </a:pPr>
            <a:r>
              <a:rPr lang="en-US" sz="1400" dirty="0">
                <a:ea typeface="ＭＳ Ｐゴシック" charset="-128"/>
                <a:cs typeface="ＭＳ Ｐゴシック" charset="-128"/>
              </a:rPr>
              <a:t>11-Jul-07		5:00		27.6		000</a:t>
            </a:r>
          </a:p>
          <a:p>
            <a:pPr>
              <a:defRPr/>
            </a:pPr>
            <a:r>
              <a:rPr lang="en-US" sz="1400" dirty="0">
                <a:ea typeface="ＭＳ Ｐゴシック" charset="-128"/>
                <a:cs typeface="ＭＳ Ｐゴシック" charset="-128"/>
              </a:rPr>
              <a:t>11-Jul-07		6:00		27.6		000</a:t>
            </a:r>
          </a:p>
          <a:p>
            <a:pPr>
              <a:defRPr/>
            </a:pPr>
            <a:r>
              <a:rPr lang="en-US" sz="1400" dirty="0">
                <a:ea typeface="ＭＳ Ｐゴシック" charset="-128"/>
                <a:cs typeface="ＭＳ Ｐゴシック" charset="-128"/>
              </a:rPr>
              <a:t>11-Jul-07		7:00		27.7		003</a:t>
            </a:r>
          </a:p>
          <a:p>
            <a:pPr>
              <a:defRPr/>
            </a:pPr>
            <a:r>
              <a:rPr lang="en-US" sz="1400" dirty="0">
                <a:ea typeface="ＭＳ Ｐゴシック" charset="-128"/>
                <a:cs typeface="ＭＳ Ｐゴシック" charset="-128"/>
              </a:rPr>
              <a:t>11-Jul-07		8:00		28.2		017</a:t>
            </a:r>
          </a:p>
          <a:p>
            <a:pPr>
              <a:defRPr/>
            </a:pPr>
            <a:r>
              <a:rPr lang="en-US" sz="1400" dirty="0">
                <a:ea typeface="ＭＳ Ｐゴシック" charset="-128"/>
                <a:cs typeface="ＭＳ Ｐゴシック" charset="-128"/>
              </a:rPr>
              <a:t>11-Jul-07		9:00		28.5		000</a:t>
            </a:r>
          </a:p>
          <a:p>
            <a:pPr>
              <a:defRPr/>
            </a:pPr>
            <a:r>
              <a:rPr lang="en-US" sz="1400" dirty="0">
                <a:ea typeface="ＭＳ Ｐゴシック" charset="-128"/>
                <a:cs typeface="ＭＳ Ｐゴシック" charset="-128"/>
              </a:rPr>
              <a:t>11-Jul-07		10:00		29.3		000</a:t>
            </a:r>
          </a:p>
          <a:p>
            <a:pPr>
              <a:defRPr/>
            </a:pPr>
            <a:r>
              <a:rPr lang="en-US" sz="1400" dirty="0">
                <a:ea typeface="ＭＳ Ｐゴシック" charset="-128"/>
                <a:cs typeface="ＭＳ Ｐゴシック" charset="-128"/>
              </a:rPr>
              <a:t>11-Jul-07		11:00		30.1		000</a:t>
            </a:r>
          </a:p>
          <a:p>
            <a:pPr>
              <a:defRPr/>
            </a:pPr>
            <a:r>
              <a:rPr lang="en-US" sz="1400" dirty="0">
                <a:ea typeface="ＭＳ Ｐゴシック" charset="-128"/>
                <a:cs typeface="ＭＳ Ｐゴシック" charset="-128"/>
              </a:rPr>
              <a:t>11-Jul-07		12:00		30.4		000</a:t>
            </a:r>
          </a:p>
        </p:txBody>
      </p:sp>
      <p:sp>
        <p:nvSpPr>
          <p:cNvPr id="6" name="Right Arrow 5"/>
          <p:cNvSpPr>
            <a:spLocks noChangeArrowheads="1"/>
          </p:cNvSpPr>
          <p:nvPr/>
        </p:nvSpPr>
        <p:spPr bwMode="auto">
          <a:xfrm>
            <a:off x="3438525" y="4071938"/>
            <a:ext cx="825500" cy="407987"/>
          </a:xfrm>
          <a:prstGeom prst="rightArrow">
            <a:avLst>
              <a:gd name="adj1" fmla="val 50000"/>
              <a:gd name="adj2" fmla="val 50003"/>
            </a:avLst>
          </a:prstGeom>
          <a:solidFill>
            <a:srgbClr val="215968"/>
          </a:solidFill>
          <a:ln w="9525">
            <a:solidFill>
              <a:srgbClr val="215968"/>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TextBox 8"/>
          <p:cNvSpPr txBox="1">
            <a:spLocks noChangeArrowheads="1"/>
          </p:cNvSpPr>
          <p:nvPr/>
        </p:nvSpPr>
        <p:spPr bwMode="auto">
          <a:xfrm>
            <a:off x="5048250" y="5476875"/>
            <a:ext cx="3302000" cy="306388"/>
          </a:xfrm>
          <a:prstGeom prst="rect">
            <a:avLst/>
          </a:prstGeom>
          <a:noFill/>
          <a:ln w="9525">
            <a:noFill/>
            <a:miter lim="800000"/>
            <a:headEnd/>
            <a:tailEnd/>
          </a:ln>
        </p:spPr>
        <p:txBody>
          <a:bodyPr>
            <a:spAutoFit/>
          </a:bodyPr>
          <a:lstStyle/>
          <a:p>
            <a:pPr algn="r"/>
            <a:r>
              <a:rPr lang="en-US" sz="1400" i="1" dirty="0">
                <a:latin typeface="Calibri" pitchFamily="34" charset="0"/>
              </a:rPr>
              <a:t>Recreated from Michener &amp; Brunt (2000)</a:t>
            </a:r>
          </a:p>
        </p:txBody>
      </p:sp>
    </p:spTree>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a:ea typeface="ＭＳ Ｐゴシック" pitchFamily="34" charset="-128"/>
              </a:rPr>
              <a:t>Graphical analyses</a:t>
            </a:r>
          </a:p>
          <a:p>
            <a:pPr lvl="1">
              <a:buClr>
                <a:srgbClr val="177F8A"/>
              </a:buClr>
              <a:buFont typeface="Courier New" pitchFamily="49" charset="0"/>
              <a:buChar char="o"/>
            </a:pPr>
            <a:r>
              <a:rPr lang="en-US" dirty="0">
                <a:ea typeface="ＭＳ Ｐゴシック" pitchFamily="34" charset="-128"/>
              </a:rPr>
              <a:t>Visual exploration of data: search for patterns</a:t>
            </a:r>
          </a:p>
          <a:p>
            <a:pPr lvl="1">
              <a:buClr>
                <a:srgbClr val="177F8A"/>
              </a:buClr>
              <a:buFont typeface="Courier New" pitchFamily="49" charset="0"/>
              <a:buChar char="o"/>
            </a:pPr>
            <a:r>
              <a:rPr lang="en-US" dirty="0">
                <a:ea typeface="ＭＳ Ｐゴシック" pitchFamily="34" charset="-128"/>
              </a:rPr>
              <a:t>Quality assurance:  outlier detection</a:t>
            </a:r>
            <a:endParaRPr lang="en-US" sz="20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Types of Analyses</a:t>
            </a:r>
          </a:p>
        </p:txBody>
      </p:sp>
      <p:grpSp>
        <p:nvGrpSpPr>
          <p:cNvPr id="10" name="Group 9"/>
          <p:cNvGrpSpPr/>
          <p:nvPr/>
        </p:nvGrpSpPr>
        <p:grpSpPr>
          <a:xfrm>
            <a:off x="744538" y="2838450"/>
            <a:ext cx="7729537" cy="3320216"/>
            <a:chOff x="744538" y="2838450"/>
            <a:chExt cx="7729537" cy="3320216"/>
          </a:xfrm>
        </p:grpSpPr>
        <p:pic>
          <p:nvPicPr>
            <p:cNvPr id="4" name="Picture 6" descr="untitled.jpg"/>
            <p:cNvPicPr>
              <a:picLocks noChangeAspect="1"/>
            </p:cNvPicPr>
            <p:nvPr/>
          </p:nvPicPr>
          <p:blipFill>
            <a:blip r:embed="rId3"/>
            <a:srcRect l="6891" t="5275" r="7619" b="6396"/>
            <a:stretch>
              <a:fillRect/>
            </a:stretch>
          </p:blipFill>
          <p:spPr bwMode="auto">
            <a:xfrm>
              <a:off x="4894263" y="3225800"/>
              <a:ext cx="3278187" cy="2624138"/>
            </a:xfrm>
            <a:prstGeom prst="rect">
              <a:avLst/>
            </a:prstGeom>
            <a:noFill/>
            <a:ln w="9525">
              <a:noFill/>
              <a:miter lim="800000"/>
              <a:headEnd/>
              <a:tailEnd/>
            </a:ln>
          </p:spPr>
        </p:pic>
        <p:sp>
          <p:nvSpPr>
            <p:cNvPr id="5" name="TextBox 7"/>
            <p:cNvSpPr txBox="1">
              <a:spLocks noChangeArrowheads="1"/>
            </p:cNvSpPr>
            <p:nvPr/>
          </p:nvSpPr>
          <p:spPr bwMode="auto">
            <a:xfrm>
              <a:off x="4703763" y="2851150"/>
              <a:ext cx="3770312" cy="307975"/>
            </a:xfrm>
            <a:prstGeom prst="rect">
              <a:avLst/>
            </a:prstGeom>
            <a:noFill/>
            <a:ln w="9525">
              <a:noFill/>
              <a:miter lim="800000"/>
              <a:headEnd/>
              <a:tailEnd/>
            </a:ln>
          </p:spPr>
          <p:txBody>
            <a:bodyPr>
              <a:spAutoFit/>
            </a:bodyPr>
            <a:lstStyle/>
            <a:p>
              <a:r>
                <a:rPr lang="en-US" sz="1400" i="1" dirty="0">
                  <a:latin typeface="Calibri" pitchFamily="34" charset="0"/>
                </a:rPr>
                <a:t>Box and whisker plot of temperature by month</a:t>
              </a:r>
            </a:p>
          </p:txBody>
        </p:sp>
        <p:sp>
          <p:nvSpPr>
            <p:cNvPr id="6" name="TextBox 9"/>
            <p:cNvSpPr txBox="1">
              <a:spLocks noChangeArrowheads="1"/>
            </p:cNvSpPr>
            <p:nvPr/>
          </p:nvSpPr>
          <p:spPr bwMode="auto">
            <a:xfrm>
              <a:off x="1020763" y="2838450"/>
              <a:ext cx="3003550" cy="307975"/>
            </a:xfrm>
            <a:prstGeom prst="rect">
              <a:avLst/>
            </a:prstGeom>
            <a:noFill/>
            <a:ln w="9525">
              <a:noFill/>
              <a:miter lim="800000"/>
              <a:headEnd/>
              <a:tailEnd/>
            </a:ln>
          </p:spPr>
          <p:txBody>
            <a:bodyPr>
              <a:spAutoFit/>
            </a:bodyPr>
            <a:lstStyle/>
            <a:p>
              <a:r>
                <a:rPr lang="en-US" sz="1400" i="1" dirty="0">
                  <a:latin typeface="Calibri" pitchFamily="34" charset="0"/>
                </a:rPr>
                <a:t>Scatter plot of August Temperatures</a:t>
              </a:r>
            </a:p>
          </p:txBody>
        </p:sp>
        <p:pic>
          <p:nvPicPr>
            <p:cNvPr id="7" name="Picture 10" descr="untitled2.jpg"/>
            <p:cNvPicPr>
              <a:picLocks noChangeAspect="1"/>
            </p:cNvPicPr>
            <p:nvPr/>
          </p:nvPicPr>
          <p:blipFill>
            <a:blip r:embed="rId4"/>
            <a:srcRect l="6215" t="4005" r="8022" b="4893"/>
            <a:stretch>
              <a:fillRect/>
            </a:stretch>
          </p:blipFill>
          <p:spPr bwMode="auto">
            <a:xfrm>
              <a:off x="744538" y="3236913"/>
              <a:ext cx="3154362" cy="2693987"/>
            </a:xfrm>
            <a:prstGeom prst="rect">
              <a:avLst/>
            </a:prstGeom>
            <a:noFill/>
            <a:ln w="9525">
              <a:noFill/>
              <a:miter lim="800000"/>
              <a:headEnd/>
              <a:tailEnd/>
            </a:ln>
          </p:spPr>
        </p:pic>
        <p:sp>
          <p:nvSpPr>
            <p:cNvPr id="8" name="TextBox 7"/>
            <p:cNvSpPr txBox="1"/>
            <p:nvPr/>
          </p:nvSpPr>
          <p:spPr>
            <a:xfrm>
              <a:off x="5895975" y="5849938"/>
              <a:ext cx="2276475" cy="230832"/>
            </a:xfrm>
            <a:prstGeom prst="rect">
              <a:avLst/>
            </a:prstGeom>
            <a:noFill/>
          </p:spPr>
          <p:txBody>
            <a:bodyPr>
              <a:spAutoFit/>
            </a:bodyPr>
            <a:lstStyle/>
            <a:p>
              <a:pPr algn="r">
                <a:defRPr/>
              </a:pPr>
              <a:r>
                <a:rPr lang="en-US" sz="900" dirty="0">
                  <a:solidFill>
                    <a:schemeClr val="tx1">
                      <a:lumMod val="50000"/>
                      <a:lumOff val="50000"/>
                    </a:schemeClr>
                  </a:solidFill>
                  <a:latin typeface="Calibri"/>
                  <a:ea typeface="ＭＳ Ｐゴシック" charset="-128"/>
                  <a:cs typeface="Calibri"/>
                </a:rPr>
                <a:t>Strasser, </a:t>
              </a:r>
              <a:r>
                <a:rPr lang="en-US" sz="900" dirty="0" err="1">
                  <a:solidFill>
                    <a:schemeClr val="tx1">
                      <a:lumMod val="50000"/>
                      <a:lumOff val="50000"/>
                    </a:schemeClr>
                  </a:solidFill>
                  <a:latin typeface="Calibri"/>
                  <a:ea typeface="ＭＳ Ｐゴシック" charset="-128"/>
                  <a:cs typeface="Calibri"/>
                </a:rPr>
                <a:t>unpub</a:t>
              </a:r>
              <a:r>
                <a:rPr lang="en-US" sz="900" dirty="0">
                  <a:solidFill>
                    <a:schemeClr val="tx1">
                      <a:lumMod val="50000"/>
                      <a:lumOff val="50000"/>
                    </a:schemeClr>
                  </a:solidFill>
                  <a:latin typeface="Calibri"/>
                  <a:ea typeface="ＭＳ Ｐゴシック" charset="-128"/>
                  <a:cs typeface="Calibri"/>
                </a:rPr>
                <a:t>. data</a:t>
              </a:r>
            </a:p>
          </p:txBody>
        </p:sp>
        <p:sp>
          <p:nvSpPr>
            <p:cNvPr id="9" name="TextBox 8"/>
            <p:cNvSpPr txBox="1"/>
            <p:nvPr/>
          </p:nvSpPr>
          <p:spPr>
            <a:xfrm>
              <a:off x="1747838" y="5927834"/>
              <a:ext cx="2276475" cy="230832"/>
            </a:xfrm>
            <a:prstGeom prst="rect">
              <a:avLst/>
            </a:prstGeom>
            <a:noFill/>
          </p:spPr>
          <p:txBody>
            <a:bodyPr>
              <a:spAutoFit/>
            </a:bodyPr>
            <a:lstStyle/>
            <a:p>
              <a:pPr algn="r">
                <a:defRPr/>
              </a:pPr>
              <a:r>
                <a:rPr lang="en-US" sz="900" dirty="0">
                  <a:solidFill>
                    <a:schemeClr val="tx1">
                      <a:lumMod val="50000"/>
                      <a:lumOff val="50000"/>
                    </a:schemeClr>
                  </a:solidFill>
                  <a:latin typeface="Calibri"/>
                  <a:ea typeface="ＭＳ Ｐゴシック" charset="-128"/>
                  <a:cs typeface="Calibri"/>
                </a:rPr>
                <a:t>Strasser, </a:t>
              </a:r>
              <a:r>
                <a:rPr lang="en-US" sz="900" dirty="0" err="1">
                  <a:solidFill>
                    <a:schemeClr val="tx1">
                      <a:lumMod val="50000"/>
                      <a:lumOff val="50000"/>
                    </a:schemeClr>
                  </a:solidFill>
                  <a:latin typeface="Calibri"/>
                  <a:ea typeface="ＭＳ Ｐゴシック" charset="-128"/>
                  <a:cs typeface="Calibri"/>
                </a:rPr>
                <a:t>unpub</a:t>
              </a:r>
              <a:r>
                <a:rPr lang="en-US" sz="900" dirty="0">
                  <a:solidFill>
                    <a:schemeClr val="tx1">
                      <a:lumMod val="50000"/>
                      <a:lumOff val="50000"/>
                    </a:schemeClr>
                  </a:solidFill>
                  <a:latin typeface="Calibri"/>
                  <a:ea typeface="ＭＳ Ｐゴシック" charset="-128"/>
                  <a:cs typeface="Calibri"/>
                </a:rPr>
                <a:t>. data</a:t>
              </a:r>
            </a:p>
          </p:txBody>
        </p:sp>
      </p:grpSp>
    </p:spTree>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3"/>
          <a:srcRect/>
          <a:stretch>
            <a:fillRect/>
          </a:stretch>
        </p:blipFill>
        <p:spPr bwMode="auto">
          <a:xfrm>
            <a:off x="5127128" y="1864536"/>
            <a:ext cx="3590925" cy="3176587"/>
          </a:xfrm>
          <a:prstGeom prst="rect">
            <a:avLst/>
          </a:prstGeom>
          <a:noFill/>
          <a:ln w="9525">
            <a:noFill/>
            <a:miter lim="800000"/>
            <a:headEnd/>
            <a:tailEnd/>
          </a:ln>
        </p:spPr>
      </p:pic>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100000"/>
            </a:pPr>
            <a:r>
              <a:rPr lang="en-US" dirty="0">
                <a:ea typeface="ＭＳ Ｐゴシック" pitchFamily="34" charset="-128"/>
              </a:rPr>
              <a:t>Statistical analyses</a:t>
            </a:r>
          </a:p>
          <a:p>
            <a:pPr>
              <a:buNone/>
            </a:pPr>
            <a:r>
              <a:rPr lang="en-US" sz="2000" b="1" dirty="0">
                <a:ea typeface="ＭＳ Ｐゴシック" pitchFamily="34" charset="-128"/>
              </a:rPr>
              <a:t>    Conventional statistics</a:t>
            </a:r>
          </a:p>
          <a:p>
            <a:pPr lvl="1">
              <a:buClr>
                <a:schemeClr val="accent1">
                  <a:lumMod val="75000"/>
                </a:schemeClr>
              </a:buClr>
              <a:buFont typeface="Courier New" pitchFamily="49" charset="0"/>
              <a:buChar char="o"/>
            </a:pPr>
            <a:r>
              <a:rPr lang="en-US" sz="1800" dirty="0">
                <a:ea typeface="ＭＳ Ｐゴシック" pitchFamily="34" charset="-128"/>
              </a:rPr>
              <a:t>Experimental data</a:t>
            </a:r>
          </a:p>
          <a:p>
            <a:pPr lvl="1">
              <a:buClr>
                <a:schemeClr val="accent1">
                  <a:lumMod val="75000"/>
                </a:schemeClr>
              </a:buClr>
              <a:buFont typeface="Courier New" pitchFamily="49" charset="0"/>
              <a:buChar char="o"/>
            </a:pPr>
            <a:r>
              <a:rPr lang="en-US" sz="1800" dirty="0">
                <a:ea typeface="ＭＳ Ｐゴシック" pitchFamily="34" charset="-128"/>
              </a:rPr>
              <a:t>Examples: ANOVA, MANOVA, linear  and </a:t>
            </a:r>
          </a:p>
          <a:p>
            <a:pPr lvl="2">
              <a:buNone/>
            </a:pPr>
            <a:r>
              <a:rPr lang="en-US" dirty="0">
                <a:ea typeface="ＭＳ Ｐゴシック" pitchFamily="34" charset="-128"/>
              </a:rPr>
              <a:t>nonlinear regression</a:t>
            </a:r>
          </a:p>
          <a:p>
            <a:pPr lvl="1">
              <a:buClr>
                <a:schemeClr val="accent1">
                  <a:lumMod val="75000"/>
                </a:schemeClr>
              </a:buClr>
              <a:buFont typeface="Courier New" pitchFamily="49" charset="0"/>
              <a:buChar char="o"/>
            </a:pPr>
            <a:r>
              <a:rPr lang="en-US" sz="1800" dirty="0"/>
              <a:t>Rely on assumptions: random </a:t>
            </a:r>
          </a:p>
          <a:p>
            <a:pPr lvl="1">
              <a:buNone/>
            </a:pPr>
            <a:r>
              <a:rPr lang="en-US" sz="1800" dirty="0"/>
              <a:t>    sampling, random &amp; normally </a:t>
            </a:r>
          </a:p>
          <a:p>
            <a:pPr lvl="1">
              <a:buNone/>
            </a:pPr>
            <a:r>
              <a:rPr lang="en-US" sz="1800" dirty="0"/>
              <a:t>    distributed error, independent error  </a:t>
            </a:r>
          </a:p>
          <a:p>
            <a:pPr lvl="1">
              <a:buNone/>
            </a:pPr>
            <a:r>
              <a:rPr lang="en-US" sz="1800" dirty="0"/>
              <a:t>    terms, homogeneous variance</a:t>
            </a:r>
          </a:p>
          <a:p>
            <a:pPr marL="365760" lvl="2" indent="-256032">
              <a:spcBef>
                <a:spcPts val="400"/>
              </a:spcBef>
              <a:buSzPct val="90000"/>
              <a:buNone/>
            </a:pPr>
            <a:r>
              <a:rPr lang="en-US" dirty="0">
                <a:ea typeface="ＭＳ Ｐゴシック" pitchFamily="34" charset="-128"/>
              </a:rPr>
              <a:t>     </a:t>
            </a:r>
            <a:r>
              <a:rPr lang="en-US" sz="2000" b="1" dirty="0">
                <a:solidFill>
                  <a:srgbClr val="262626"/>
                </a:solidFill>
              </a:rPr>
              <a:t>Descriptive statistics</a:t>
            </a:r>
          </a:p>
          <a:p>
            <a:pPr marL="649224">
              <a:spcBef>
                <a:spcPct val="20000"/>
              </a:spcBef>
              <a:buClr>
                <a:schemeClr val="accent1">
                  <a:lumMod val="75000"/>
                </a:schemeClr>
              </a:buClr>
              <a:buSzPct val="100000"/>
              <a:buFont typeface="Courier New" pitchFamily="49" charset="0"/>
              <a:buChar char="o"/>
              <a:defRPr/>
            </a:pPr>
            <a:r>
              <a:rPr lang="en-US" sz="1800" dirty="0"/>
              <a:t>Observational or descriptive data</a:t>
            </a:r>
          </a:p>
          <a:p>
            <a:pPr marL="649224">
              <a:spcBef>
                <a:spcPct val="20000"/>
              </a:spcBef>
              <a:buClr>
                <a:schemeClr val="accent1">
                  <a:lumMod val="75000"/>
                </a:schemeClr>
              </a:buClr>
              <a:buSzPct val="100000"/>
              <a:buFont typeface="Courier New" pitchFamily="49" charset="0"/>
              <a:buChar char="o"/>
              <a:defRPr/>
            </a:pPr>
            <a:r>
              <a:rPr lang="en-US" sz="1800" dirty="0"/>
              <a:t>Examples: diversity indices, cluster </a:t>
            </a:r>
          </a:p>
          <a:p>
            <a:pPr marL="905256" lvl="1">
              <a:spcBef>
                <a:spcPct val="20000"/>
              </a:spcBef>
              <a:buNone/>
              <a:defRPr/>
            </a:pPr>
            <a:r>
              <a:rPr lang="en-US" sz="1800" dirty="0"/>
              <a:t>analysis, quadrant variance, distance methods, </a:t>
            </a:r>
          </a:p>
          <a:p>
            <a:pPr marL="905256" lvl="1">
              <a:spcBef>
                <a:spcPct val="20000"/>
              </a:spcBef>
              <a:buNone/>
              <a:defRPr/>
            </a:pPr>
            <a:r>
              <a:rPr lang="en-US" sz="1800" dirty="0"/>
              <a:t>principal component analysis, correspondence analysis</a:t>
            </a:r>
          </a:p>
          <a:p>
            <a:pPr>
              <a:buClr>
                <a:srgbClr val="177F8A"/>
              </a:buClr>
              <a:buSzPct val="100000"/>
              <a:buNone/>
            </a:pPr>
            <a:endParaRPr lang="en-US" sz="24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Types of Analyses</a:t>
            </a:r>
          </a:p>
        </p:txBody>
      </p:sp>
      <p:sp>
        <p:nvSpPr>
          <p:cNvPr id="5" name="TextBox 4"/>
          <p:cNvSpPr txBox="1"/>
          <p:nvPr/>
        </p:nvSpPr>
        <p:spPr>
          <a:xfrm>
            <a:off x="6563335" y="5072655"/>
            <a:ext cx="2436812" cy="369332"/>
          </a:xfrm>
          <a:prstGeom prst="rect">
            <a:avLst/>
          </a:prstGeom>
          <a:noFill/>
        </p:spPr>
        <p:txBody>
          <a:bodyPr>
            <a:spAutoFit/>
          </a:bodyPr>
          <a:lstStyle/>
          <a:p>
            <a:pPr algn="r">
              <a:defRPr/>
            </a:pPr>
            <a:r>
              <a:rPr lang="en-US" sz="900" i="1" dirty="0" err="1">
                <a:solidFill>
                  <a:srgbClr val="7F7F7F"/>
                </a:solidFill>
                <a:latin typeface="Calibri"/>
                <a:ea typeface="ＭＳ Ｐゴシック" charset="-128"/>
                <a:cs typeface="Calibri"/>
              </a:rPr>
              <a:t>From Oksanen</a:t>
            </a:r>
            <a:r>
              <a:rPr lang="en-US" sz="900" i="1" dirty="0">
                <a:solidFill>
                  <a:srgbClr val="7F7F7F"/>
                </a:solidFill>
                <a:latin typeface="Calibri"/>
                <a:ea typeface="ＭＳ Ｐゴシック" charset="-128"/>
                <a:cs typeface="Calibri"/>
              </a:rPr>
              <a:t> (2011)  Multivariate Analysis of Ecological Communities in R: vegan tutorial</a:t>
            </a:r>
          </a:p>
        </p:txBody>
      </p:sp>
      <p:sp>
        <p:nvSpPr>
          <p:cNvPr id="6" name="TextBox 7"/>
          <p:cNvSpPr txBox="1">
            <a:spLocks noChangeArrowheads="1"/>
          </p:cNvSpPr>
          <p:nvPr/>
        </p:nvSpPr>
        <p:spPr bwMode="auto">
          <a:xfrm>
            <a:off x="6019303" y="1266048"/>
            <a:ext cx="2266950" cy="523875"/>
          </a:xfrm>
          <a:prstGeom prst="rect">
            <a:avLst/>
          </a:prstGeom>
          <a:noFill/>
          <a:ln w="9525">
            <a:noFill/>
            <a:miter lim="800000"/>
            <a:headEnd/>
            <a:tailEnd/>
          </a:ln>
        </p:spPr>
        <p:txBody>
          <a:bodyPr>
            <a:spAutoFit/>
          </a:bodyPr>
          <a:lstStyle/>
          <a:p>
            <a:pPr algn="ctr">
              <a:defRPr/>
            </a:pPr>
            <a:r>
              <a:rPr lang="en-US" sz="1400" b="1" i="1" dirty="0">
                <a:latin typeface="+mn-lt"/>
              </a:rPr>
              <a:t>Example of Principle Component Analysis</a:t>
            </a:r>
          </a:p>
        </p:txBody>
      </p:sp>
    </p:spTree>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100000"/>
            </a:pPr>
            <a:r>
              <a:rPr lang="en-US" dirty="0">
                <a:ea typeface="ＭＳ Ｐゴシック" pitchFamily="34" charset="-128"/>
              </a:rPr>
              <a:t>Statistical analyses (continued)</a:t>
            </a:r>
          </a:p>
          <a:p>
            <a:pPr lvl="1">
              <a:buClr>
                <a:schemeClr val="accent1">
                  <a:lumMod val="75000"/>
                </a:schemeClr>
              </a:buClr>
              <a:buSzPct val="90000"/>
              <a:buFont typeface="Courier New" pitchFamily="49" charset="0"/>
              <a:buChar char="o"/>
            </a:pPr>
            <a:r>
              <a:rPr lang="en-US" dirty="0">
                <a:ea typeface="ＭＳ Ｐゴシック" pitchFamily="34" charset="-128"/>
              </a:rPr>
              <a:t>Temporal analyses: time series</a:t>
            </a:r>
          </a:p>
          <a:p>
            <a:pPr lvl="1">
              <a:buClr>
                <a:schemeClr val="accent1">
                  <a:lumMod val="75000"/>
                </a:schemeClr>
              </a:buClr>
              <a:buSzPct val="90000"/>
              <a:buFont typeface="Courier New" pitchFamily="49" charset="0"/>
              <a:buChar char="o"/>
            </a:pPr>
            <a:r>
              <a:rPr lang="en-US" dirty="0">
                <a:ea typeface="ＭＳ Ｐゴシック" pitchFamily="34" charset="-128"/>
              </a:rPr>
              <a:t>Spatial analyses: for spatial autocorrelation</a:t>
            </a:r>
          </a:p>
          <a:p>
            <a:pPr lvl="1">
              <a:buClr>
                <a:schemeClr val="accent1">
                  <a:lumMod val="75000"/>
                </a:schemeClr>
              </a:buClr>
              <a:buSzPct val="90000"/>
              <a:buFont typeface="Courier New" pitchFamily="49" charset="0"/>
              <a:buChar char="o"/>
            </a:pPr>
            <a:r>
              <a:rPr lang="en-US" dirty="0">
                <a:ea typeface="ＭＳ Ｐゴシック" pitchFamily="34" charset="-128"/>
              </a:rPr>
              <a:t>Nonparametric approaches useful when conventional assumptions violated or underlying distribution unknown</a:t>
            </a:r>
          </a:p>
          <a:p>
            <a:pPr lvl="1">
              <a:buClr>
                <a:schemeClr val="accent1">
                  <a:lumMod val="75000"/>
                </a:schemeClr>
              </a:buClr>
              <a:buSzPct val="90000"/>
              <a:buFont typeface="Courier New" pitchFamily="49" charset="0"/>
              <a:buChar char="o"/>
            </a:pPr>
            <a:r>
              <a:rPr lang="en-US" dirty="0">
                <a:ea typeface="ＭＳ Ｐゴシック" pitchFamily="34" charset="-128"/>
              </a:rPr>
              <a:t>Other misc. analyses: risk assessment, generalized linear models, mixed models, etc.</a:t>
            </a:r>
          </a:p>
          <a:p>
            <a:pPr>
              <a:buClr>
                <a:schemeClr val="accent1">
                  <a:lumMod val="75000"/>
                </a:schemeClr>
              </a:buClr>
              <a:buSzPct val="100000"/>
            </a:pPr>
            <a:r>
              <a:rPr lang="en-US" dirty="0">
                <a:ea typeface="ＭＳ Ｐゴシック" pitchFamily="34" charset="-128"/>
              </a:rPr>
              <a:t>Analyses of very large datasets</a:t>
            </a:r>
          </a:p>
          <a:p>
            <a:pPr lvl="1">
              <a:buClr>
                <a:schemeClr val="accent1">
                  <a:lumMod val="75000"/>
                </a:schemeClr>
              </a:buClr>
              <a:buSzPct val="90000"/>
              <a:buFont typeface="Courier New" pitchFamily="49" charset="0"/>
              <a:buChar char="o"/>
            </a:pPr>
            <a:r>
              <a:rPr lang="en-US" dirty="0">
                <a:ea typeface="ＭＳ Ｐゴシック" pitchFamily="34" charset="-128"/>
              </a:rPr>
              <a:t>Data mining &amp; discovery</a:t>
            </a:r>
          </a:p>
          <a:p>
            <a:pPr lvl="1">
              <a:buClr>
                <a:schemeClr val="accent1">
                  <a:lumMod val="75000"/>
                </a:schemeClr>
              </a:buClr>
              <a:buSzPct val="90000"/>
              <a:buFont typeface="Courier New" pitchFamily="49" charset="0"/>
              <a:buChar char="o"/>
            </a:pPr>
            <a:r>
              <a:rPr lang="en-US" dirty="0">
                <a:ea typeface="ＭＳ Ｐゴシック" pitchFamily="34" charset="-128"/>
              </a:rPr>
              <a:t>Online data processing</a:t>
            </a:r>
            <a:endParaRPr lang="en-US" sz="2000" dirty="0">
              <a:ea typeface="ＭＳ Ｐゴシック" pitchFamily="34" charset="-128"/>
            </a:endParaRPr>
          </a:p>
          <a:p>
            <a:pPr>
              <a:buFont typeface="Arial" pitchFamily="34" charset="0"/>
              <a:buChar char="•"/>
            </a:pPr>
            <a:endParaRPr lang="en-US" sz="24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Types of Analyses</a:t>
            </a:r>
          </a:p>
        </p:txBody>
      </p:sp>
    </p:spTree>
  </p:cSld>
  <p:clrMapOvr>
    <a:masterClrMapping/>
  </p:clrMapOvr>
  <p:transition xmlns:p14="http://schemas.microsoft.com/office/powerpoint/2010/mai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c8b633bb-40bc-4ce0-ab8b-4fcfef334ca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5894</TotalTime>
  <Words>3005</Words>
  <Application>Microsoft Macintosh PowerPoint</Application>
  <PresentationFormat>On-screen Show (4:3)</PresentationFormat>
  <Paragraphs>507</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Concourse</vt:lpstr>
      <vt:lpstr>Tutorials on Data Management</vt:lpstr>
      <vt:lpstr>Lesson Topics</vt:lpstr>
      <vt:lpstr>Learning Objectives</vt:lpstr>
      <vt:lpstr>The Data Life Cycle</vt:lpstr>
      <vt:lpstr>Data Analyses</vt:lpstr>
      <vt:lpstr>Types of Analyses</vt:lpstr>
      <vt:lpstr>Types of Analyses</vt:lpstr>
      <vt:lpstr>Types of Analyses</vt:lpstr>
      <vt:lpstr>Types of Analyses</vt:lpstr>
      <vt:lpstr>After Data Analysis</vt:lpstr>
      <vt:lpstr>Reproducibility</vt:lpstr>
      <vt:lpstr>Ensuring Reproducibility: Documenting the Process</vt:lpstr>
      <vt:lpstr>Workflows: The Basics</vt:lpstr>
      <vt:lpstr>Informal Workflows</vt:lpstr>
      <vt:lpstr>Informal Workflows</vt:lpstr>
      <vt:lpstr>Informal Workflows</vt:lpstr>
      <vt:lpstr>Informal Workflows</vt:lpstr>
      <vt:lpstr>Informal Workflows</vt:lpstr>
      <vt:lpstr>Informal Workflows</vt:lpstr>
      <vt:lpstr>Informal Workflows</vt:lpstr>
      <vt:lpstr>Informal Workflows</vt:lpstr>
      <vt:lpstr>Informal Workflows</vt:lpstr>
      <vt:lpstr>PowerPoint Presentation</vt:lpstr>
      <vt:lpstr>Formal/Executable Workflows</vt:lpstr>
      <vt:lpstr>Formal/Executable Workflows</vt:lpstr>
      <vt:lpstr>Formal/Executable Workflows</vt:lpstr>
      <vt:lpstr>Formal/Executable Workflows</vt:lpstr>
      <vt:lpstr>Formal/Executable Workflows</vt:lpstr>
      <vt:lpstr>Formal/Executable Workflows</vt:lpstr>
      <vt:lpstr>Workflows in General</vt:lpstr>
      <vt:lpstr>Version Control</vt:lpstr>
      <vt:lpstr>Version Control Tools</vt:lpstr>
      <vt:lpstr>Best Practices for Data Analysis</vt:lpstr>
      <vt:lpstr>Summary</vt:lpstr>
      <vt:lpstr>Resources for Data Analysis &amp; Workflows</vt:lpstr>
      <vt:lpstr>PowerPoint Presentation</vt:lpstr>
    </vt:vector>
  </TitlesOfParts>
  <Company>USGS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Vivian Hutchison</dc:creator>
  <cp:lastModifiedBy>Amber Budden</cp:lastModifiedBy>
  <cp:revision>263</cp:revision>
  <cp:lastPrinted>2011-04-05T19:41:19Z</cp:lastPrinted>
  <dcterms:created xsi:type="dcterms:W3CDTF">2010-11-10T00:46:12Z</dcterms:created>
  <dcterms:modified xsi:type="dcterms:W3CDTF">2016-09-22T17:22:56Z</dcterms:modified>
</cp:coreProperties>
</file>