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latin typeface="Calibri"/>
                <a:ea typeface="Calibri"/>
                <a:cs typeface="Calibri"/>
                <a:sym typeface="Calibri"/>
              </a:defRPr>
            </a:lvl1pPr>
            <a:lvl2pPr indent="228600" lvl="1" marL="457200" marR="0" rtl="0" algn="l">
              <a:spcBef>
                <a:spcPts val="0"/>
              </a:spcBef>
              <a:buNone/>
              <a:defRPr b="0" i="0" sz="1200" u="none" cap="none" strike="noStrike">
                <a:latin typeface="Calibri"/>
                <a:ea typeface="Calibri"/>
                <a:cs typeface="Calibri"/>
                <a:sym typeface="Calibri"/>
              </a:defRPr>
            </a:lvl2pPr>
            <a:lvl3pPr indent="457200" lvl="2" marL="914400" marR="0" rtl="0" algn="l">
              <a:spcBef>
                <a:spcPts val="0"/>
              </a:spcBef>
              <a:buNone/>
              <a:defRPr b="0" i="0" sz="1200" u="none" cap="none" strike="noStrike">
                <a:latin typeface="Calibri"/>
                <a:ea typeface="Calibri"/>
                <a:cs typeface="Calibri"/>
                <a:sym typeface="Calibri"/>
              </a:defRPr>
            </a:lvl3pPr>
            <a:lvl4pPr indent="685800" lvl="3" marL="1371600" marR="0" rtl="0" algn="l">
              <a:spcBef>
                <a:spcPts val="0"/>
              </a:spcBef>
              <a:buNone/>
              <a:defRPr b="0" i="0" sz="1200" u="none" cap="none" strike="noStrike">
                <a:latin typeface="Calibri"/>
                <a:ea typeface="Calibri"/>
                <a:cs typeface="Calibri"/>
                <a:sym typeface="Calibri"/>
              </a:defRPr>
            </a:lvl4pPr>
            <a:lvl5pPr indent="914400" lvl="4" marL="1828800" marR="0" rtl="0" algn="l">
              <a:spcBef>
                <a:spcPts val="0"/>
              </a:spcBef>
              <a:buNone/>
              <a:defRPr b="0" i="0" sz="1200" u="none" cap="none" strike="noStrike">
                <a:latin typeface="Calibri"/>
                <a:ea typeface="Calibri"/>
                <a:cs typeface="Calibri"/>
                <a:sym typeface="Calibri"/>
              </a:defRPr>
            </a:lvl5pPr>
            <a:lvl6pPr indent="1143000" lvl="5" marL="2286000" marR="0" rtl="0" algn="l">
              <a:spcBef>
                <a:spcPts val="0"/>
              </a:spcBef>
              <a:buNone/>
              <a:defRPr b="0" i="0" sz="1200" u="none" cap="none" strike="noStrike">
                <a:latin typeface="Calibri"/>
                <a:ea typeface="Calibri"/>
                <a:cs typeface="Calibri"/>
                <a:sym typeface="Calibri"/>
              </a:defRPr>
            </a:lvl6pPr>
            <a:lvl7pPr indent="1371600" lvl="6" marL="2743200" marR="0" rtl="0" algn="l">
              <a:spcBef>
                <a:spcPts val="0"/>
              </a:spcBef>
              <a:buNone/>
              <a:defRPr b="0" i="0" sz="1200" u="none" cap="none" strike="noStrike">
                <a:latin typeface="Calibri"/>
                <a:ea typeface="Calibri"/>
                <a:cs typeface="Calibri"/>
                <a:sym typeface="Calibri"/>
              </a:defRPr>
            </a:lvl7pPr>
            <a:lvl8pPr indent="1600200" lvl="7" marL="3200400" marR="0" rtl="0" algn="l">
              <a:spcBef>
                <a:spcPts val="0"/>
              </a:spcBef>
              <a:buNone/>
              <a:defRPr b="0" i="0" sz="1200" u="none" cap="none" strike="noStrike">
                <a:latin typeface="Calibri"/>
                <a:ea typeface="Calibri"/>
                <a:cs typeface="Calibri"/>
                <a:sym typeface="Calibri"/>
              </a:defRPr>
            </a:lvl8pPr>
            <a:lvl9pPr indent="1828800" lvl="8" marL="3657600" marR="0" rtl="0" algn="l">
              <a:spcBef>
                <a:spcPts val="0"/>
              </a:spcBef>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s://en.wikipedia.org/wiki/Copyright" TargetMode="External"/><Relationship Id="rId10" Type="http://schemas.openxmlformats.org/officeDocument/2006/relationships/hyperlink" Target="https://en.wikipedia.org/wiki/Supreme_Court_of_the_United_States" TargetMode="External"/><Relationship Id="rId13" Type="http://schemas.openxmlformats.org/officeDocument/2006/relationships/hyperlink" Target="https://en.wikipedia.org/wiki/Idea-expression_divide" TargetMode="External"/><Relationship Id="rId12" Type="http://schemas.openxmlformats.org/officeDocument/2006/relationships/hyperlink" Target="https://en.wikipedia.org/wiki/Legal_citation" TargetMode="External"/><Relationship Id="rId1" Type="http://schemas.openxmlformats.org/officeDocument/2006/relationships/notesMaster" Target="../notesMasters/notesMaster1.xml"/><Relationship Id="rId2" Type="http://schemas.openxmlformats.org/officeDocument/2006/relationships/hyperlink" Target="https://en.wikipedia.org/wiki/Supreme_Court_of_the_United_States" TargetMode="External"/><Relationship Id="rId3" Type="http://schemas.openxmlformats.org/officeDocument/2006/relationships/hyperlink" Target="https://en.wikipedia.org/wiki/Feist_Publications,_Inc.,_v._Rural_Telephone_Service_Co.#cite_note-1" TargetMode="External"/><Relationship Id="rId4" Type="http://schemas.openxmlformats.org/officeDocument/2006/relationships/hyperlink" Target="https://en.wikipedia.org/wiki/Telephone_directory" TargetMode="External"/><Relationship Id="rId9" Type="http://schemas.openxmlformats.org/officeDocument/2006/relationships/hyperlink" Target="https://en.wikipedia.org/wiki/Leading_case" TargetMode="External"/><Relationship Id="rId15" Type="http://schemas.openxmlformats.org/officeDocument/2006/relationships/hyperlink" Target="https://en.wikipedia.org/wiki/Patent" TargetMode="External"/><Relationship Id="rId14" Type="http://schemas.openxmlformats.org/officeDocument/2006/relationships/hyperlink" Target="https://en.wikipedia.org/wiki/Useful_art" TargetMode="External"/><Relationship Id="rId17" Type="http://schemas.openxmlformats.org/officeDocument/2006/relationships/hyperlink" Target="https://en.wikipedia.org/wiki/Reversible_error" TargetMode="External"/><Relationship Id="rId16" Type="http://schemas.openxmlformats.org/officeDocument/2006/relationships/hyperlink" Target="https://en.wikipedia.org/wiki/Reversible_error" TargetMode="External"/><Relationship Id="rId5" Type="http://schemas.openxmlformats.org/officeDocument/2006/relationships/hyperlink" Target="https://en.wikipedia.org/wiki/Copyright_infringement" TargetMode="External"/><Relationship Id="rId6" Type="http://schemas.openxmlformats.org/officeDocument/2006/relationships/hyperlink" Target="https://en.wikipedia.org/wiki/Baker_v._Selden" TargetMode="External"/><Relationship Id="rId7" Type="http://schemas.openxmlformats.org/officeDocument/2006/relationships/hyperlink" Target="https://en.wikipedia.org/wiki/List_of_United_States_Supreme_Court_cases,_volume_101" TargetMode="External"/><Relationship Id="rId8" Type="http://schemas.openxmlformats.org/officeDocument/2006/relationships/hyperlink" Target="https://en.wikipedia.org/wiki/United_States_Repor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iscovery.ac.uk/files/pdf/Licensing_Open_Data_A_Practical_Guide.pdf" TargetMode="External"/><Relationship Id="rId3" Type="http://schemas.openxmlformats.org/officeDocument/2006/relationships/hyperlink" Target="http://discovery.ac.uk/files/pdf/Licensing_Open_Data_A_Practical_Guide.pdf" TargetMode="External"/><Relationship Id="rId4" Type="http://schemas.openxmlformats.org/officeDocument/2006/relationships/hyperlink" Target="http://discovery.ac.uk/files/pdf/Licensing_Open_Data_A_Practical_Guide.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il.eservices.virginia.edu/owa/redir.aspx?C=76b791548dec4c65b7d7e492a4b2202e&amp;URL=http://vcresearch.berkeley.edu/export-controls" TargetMode="External"/><Relationship Id="rId3" Type="http://schemas.openxmlformats.org/officeDocument/2006/relationships/hyperlink" Target="https://mail.eservices.virginia.edu/owa/redir.aspx?C=76b791548dec4c65b7d7e492a4b2202e&amp;URL=http://vcresearch.berkeley.edu/export-controls" TargetMode="External"/><Relationship Id="rId4" Type="http://schemas.openxmlformats.org/officeDocument/2006/relationships/hyperlink" Target="https://mail.eservices.virginia.edu/owa/redir.aspx?C=76b791548dec4c65b7d7e492a4b2202e&amp;URL=http://www.uidaho.edu/ora/committees/irb/protectedgroup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Feist vs. Rural:</a:t>
            </a:r>
          </a:p>
          <a:p>
            <a:pPr indent="0" lvl="0" marL="0" marR="0" rtl="0" algn="l">
              <a:spcBef>
                <a:spcPts val="0"/>
              </a:spcBef>
              <a:buSzPct val="25000"/>
              <a:buNone/>
            </a:pPr>
            <a:r>
              <a:rPr lang="en-US"/>
              <a:t>From https://en.wikipedia.org/wiki/Feist_Publications,_Inc.,_v._Rural_Telephone_Service_Co.</a:t>
            </a:r>
          </a:p>
          <a:p>
            <a:pPr indent="0" lvl="0" marL="0" marR="0" rtl="0" algn="l">
              <a:spcBef>
                <a:spcPts val="0"/>
              </a:spcBef>
              <a:buSzPct val="25000"/>
              <a:buNone/>
            </a:pPr>
            <a:r>
              <a:rPr b="1" i="1" lang="en-US" sz="1050">
                <a:solidFill>
                  <a:srgbClr val="252525"/>
                </a:solidFill>
                <a:highlight>
                  <a:srgbClr val="FFFFFF"/>
                </a:highlight>
                <a:latin typeface="Arial"/>
                <a:ea typeface="Arial"/>
                <a:cs typeface="Arial"/>
                <a:sym typeface="Arial"/>
              </a:rPr>
              <a:t>Feist Publications, Inc., v. Rural Telephone Service Co.</a:t>
            </a:r>
            <a:r>
              <a:rPr lang="en-US" sz="1050">
                <a:solidFill>
                  <a:srgbClr val="252525"/>
                </a:solidFill>
                <a:highlight>
                  <a:srgbClr val="FFFFFF"/>
                </a:highlight>
                <a:latin typeface="Arial"/>
                <a:ea typeface="Arial"/>
                <a:cs typeface="Arial"/>
                <a:sym typeface="Arial"/>
              </a:rPr>
              <a:t>, 499 U.S. 340 (1991), was a decision by the </a:t>
            </a:r>
            <a:r>
              <a:rPr lang="en-US" sz="1050">
                <a:solidFill>
                  <a:srgbClr val="0B0080"/>
                </a:solidFill>
                <a:highlight>
                  <a:srgbClr val="FFFFFF"/>
                </a:highlight>
                <a:latin typeface="Arial"/>
                <a:ea typeface="Arial"/>
                <a:cs typeface="Arial"/>
                <a:sym typeface="Arial"/>
                <a:hlinkClick r:id="rId2"/>
              </a:rPr>
              <a:t>Supreme Court of the United States</a:t>
            </a:r>
            <a:r>
              <a:rPr lang="en-US" sz="1050">
                <a:solidFill>
                  <a:srgbClr val="252525"/>
                </a:solidFill>
                <a:highlight>
                  <a:srgbClr val="FFFFFF"/>
                </a:highlight>
                <a:latin typeface="Arial"/>
                <a:ea typeface="Arial"/>
                <a:cs typeface="Arial"/>
                <a:sym typeface="Arial"/>
              </a:rPr>
              <a:t>establishing that information alone without a minimum of original creativity cannot be protected by copyright.</a:t>
            </a:r>
            <a:r>
              <a:rPr baseline="30000" lang="en-US" sz="1400">
                <a:solidFill>
                  <a:srgbClr val="0B0080"/>
                </a:solidFill>
                <a:highlight>
                  <a:srgbClr val="FFFFFF"/>
                </a:highlight>
                <a:latin typeface="Arial"/>
                <a:ea typeface="Arial"/>
                <a:cs typeface="Arial"/>
                <a:sym typeface="Arial"/>
                <a:hlinkClick r:id="rId3"/>
              </a:rPr>
              <a:t>[1]</a:t>
            </a:r>
            <a:r>
              <a:rPr lang="en-US" sz="1050">
                <a:solidFill>
                  <a:srgbClr val="252525"/>
                </a:solidFill>
                <a:highlight>
                  <a:srgbClr val="FFFFFF"/>
                </a:highlight>
                <a:latin typeface="Arial"/>
                <a:ea typeface="Arial"/>
                <a:cs typeface="Arial"/>
                <a:sym typeface="Arial"/>
              </a:rPr>
              <a:t> In the case appealed, Feist had copied information from Rural's </a:t>
            </a:r>
            <a:r>
              <a:rPr lang="en-US" sz="1050">
                <a:solidFill>
                  <a:srgbClr val="0B0080"/>
                </a:solidFill>
                <a:highlight>
                  <a:srgbClr val="FFFFFF"/>
                </a:highlight>
                <a:latin typeface="Arial"/>
                <a:ea typeface="Arial"/>
                <a:cs typeface="Arial"/>
                <a:sym typeface="Arial"/>
                <a:hlinkClick r:id="rId4"/>
              </a:rPr>
              <a:t>telephone listings</a:t>
            </a:r>
            <a:r>
              <a:rPr lang="en-US" sz="1050">
                <a:solidFill>
                  <a:srgbClr val="252525"/>
                </a:solidFill>
                <a:highlight>
                  <a:srgbClr val="FFFFFF"/>
                </a:highlight>
                <a:latin typeface="Arial"/>
                <a:ea typeface="Arial"/>
                <a:cs typeface="Arial"/>
                <a:sym typeface="Arial"/>
              </a:rPr>
              <a:t> to include in its own, after Rural had refused to license the information. Rural sued for </a:t>
            </a:r>
            <a:r>
              <a:rPr lang="en-US" sz="1050">
                <a:solidFill>
                  <a:srgbClr val="0B0080"/>
                </a:solidFill>
                <a:highlight>
                  <a:srgbClr val="FFFFFF"/>
                </a:highlight>
                <a:latin typeface="Arial"/>
                <a:ea typeface="Arial"/>
                <a:cs typeface="Arial"/>
                <a:sym typeface="Arial"/>
                <a:hlinkClick r:id="rId5"/>
              </a:rPr>
              <a:t>copyright infringement</a:t>
            </a:r>
            <a:r>
              <a:rPr lang="en-US" sz="1050">
                <a:solidFill>
                  <a:srgbClr val="252525"/>
                </a:solidFill>
                <a:highlight>
                  <a:srgbClr val="FFFFFF"/>
                </a:highlight>
                <a:latin typeface="Arial"/>
                <a:ea typeface="Arial"/>
                <a:cs typeface="Arial"/>
                <a:sym typeface="Arial"/>
              </a:rPr>
              <a:t>. The Court ruled that information contained in Rural's phone directory was not copyrightable and that therefore no infringement existed.</a:t>
            </a:r>
          </a:p>
          <a:p>
            <a:pPr indent="0" lvl="0" marL="0" marR="0" rtl="0" algn="l">
              <a:spcBef>
                <a:spcPts val="0"/>
              </a:spcBef>
              <a:buSzPct val="25000"/>
              <a:buNone/>
            </a:pPr>
            <a:r>
              <a:t/>
            </a:r>
            <a:endParaRPr/>
          </a:p>
          <a:p>
            <a:pPr indent="0" lvl="0" marL="0" marR="0" rtl="0" algn="l">
              <a:spcBef>
                <a:spcPts val="0"/>
              </a:spcBef>
              <a:buSzPct val="25000"/>
              <a:buNone/>
            </a:pPr>
            <a:r>
              <a:rPr lang="en-US"/>
              <a:t>Baker vs. Seldon</a:t>
            </a:r>
          </a:p>
          <a:p>
            <a:pPr indent="0" lvl="0" marL="0" marR="0" rtl="0" algn="l">
              <a:spcBef>
                <a:spcPts val="0"/>
              </a:spcBef>
              <a:buSzPct val="25000"/>
              <a:buNone/>
            </a:pPr>
            <a:r>
              <a:rPr lang="en-US"/>
              <a:t>From </a:t>
            </a:r>
            <a:r>
              <a:rPr lang="en-US" u="sng">
                <a:solidFill>
                  <a:schemeClr val="hlink"/>
                </a:solidFill>
                <a:hlinkClick r:id="rId6"/>
              </a:rPr>
              <a:t>https://en.wikipedia.org/wiki/Baker_v._Selden</a:t>
            </a:r>
          </a:p>
          <a:p>
            <a:pPr indent="0" lvl="0" marL="0" marR="0" rtl="0" algn="l">
              <a:spcBef>
                <a:spcPts val="0"/>
              </a:spcBef>
              <a:buSzPct val="25000"/>
              <a:buNone/>
            </a:pPr>
            <a:r>
              <a:rPr b="1" i="1" lang="en-US" sz="1050">
                <a:solidFill>
                  <a:srgbClr val="252525"/>
                </a:solidFill>
                <a:highlight>
                  <a:srgbClr val="FFFFFF"/>
                </a:highlight>
                <a:latin typeface="Arial"/>
                <a:ea typeface="Arial"/>
                <a:cs typeface="Arial"/>
                <a:sym typeface="Arial"/>
              </a:rPr>
              <a:t>Baker v. Selden</a:t>
            </a:r>
            <a:r>
              <a:rPr lang="en-US" sz="1050">
                <a:solidFill>
                  <a:srgbClr val="252525"/>
                </a:solidFill>
                <a:highlight>
                  <a:srgbClr val="FFFFFF"/>
                </a:highlight>
                <a:latin typeface="Arial"/>
                <a:ea typeface="Arial"/>
                <a:cs typeface="Arial"/>
                <a:sym typeface="Arial"/>
              </a:rPr>
              <a:t>, </a:t>
            </a:r>
            <a:r>
              <a:rPr lang="en-US" sz="1050">
                <a:solidFill>
                  <a:srgbClr val="0B0080"/>
                </a:solidFill>
                <a:highlight>
                  <a:srgbClr val="FFFFFF"/>
                </a:highlight>
                <a:latin typeface="Arial"/>
                <a:ea typeface="Arial"/>
                <a:cs typeface="Arial"/>
                <a:sym typeface="Arial"/>
                <a:hlinkClick r:id="rId7"/>
              </a:rPr>
              <a:t>101</a:t>
            </a:r>
            <a:r>
              <a:rPr lang="en-US" sz="1050">
                <a:solidFill>
                  <a:srgbClr val="252525"/>
                </a:solidFill>
                <a:highlight>
                  <a:srgbClr val="FFFFFF"/>
                </a:highlight>
                <a:latin typeface="Arial"/>
                <a:ea typeface="Arial"/>
                <a:cs typeface="Arial"/>
                <a:sym typeface="Arial"/>
              </a:rPr>
              <a:t> </a:t>
            </a:r>
            <a:r>
              <a:rPr lang="en-US" sz="1050">
                <a:solidFill>
                  <a:srgbClr val="0B0080"/>
                </a:solidFill>
                <a:highlight>
                  <a:srgbClr val="FFFFFF"/>
                </a:highlight>
                <a:latin typeface="Arial"/>
                <a:ea typeface="Arial"/>
                <a:cs typeface="Arial"/>
                <a:sym typeface="Arial"/>
                <a:hlinkClick r:id="rId8"/>
              </a:rPr>
              <a:t>U.S.</a:t>
            </a:r>
            <a:r>
              <a:rPr lang="en-US" sz="1050">
                <a:solidFill>
                  <a:srgbClr val="252525"/>
                </a:solidFill>
                <a:highlight>
                  <a:srgbClr val="FFFFFF"/>
                </a:highlight>
                <a:latin typeface="Arial"/>
                <a:ea typeface="Arial"/>
                <a:cs typeface="Arial"/>
                <a:sym typeface="Arial"/>
              </a:rPr>
              <a:t> 99 (1879), was a </a:t>
            </a:r>
            <a:r>
              <a:rPr lang="en-US" sz="1050">
                <a:solidFill>
                  <a:srgbClr val="0B0080"/>
                </a:solidFill>
                <a:highlight>
                  <a:srgbClr val="FFFFFF"/>
                </a:highlight>
                <a:latin typeface="Arial"/>
                <a:ea typeface="Arial"/>
                <a:cs typeface="Arial"/>
                <a:sym typeface="Arial"/>
                <a:hlinkClick r:id="rId9"/>
              </a:rPr>
              <a:t>leading</a:t>
            </a:r>
            <a:r>
              <a:rPr lang="en-US" sz="1050">
                <a:solidFill>
                  <a:srgbClr val="252525"/>
                </a:solidFill>
                <a:highlight>
                  <a:srgbClr val="FFFFFF"/>
                </a:highlight>
                <a:latin typeface="Arial"/>
                <a:ea typeface="Arial"/>
                <a:cs typeface="Arial"/>
                <a:sym typeface="Arial"/>
              </a:rPr>
              <a:t> </a:t>
            </a:r>
            <a:r>
              <a:rPr lang="en-US" sz="1050">
                <a:solidFill>
                  <a:srgbClr val="0B0080"/>
                </a:solidFill>
                <a:highlight>
                  <a:srgbClr val="FFFFFF"/>
                </a:highlight>
                <a:latin typeface="Arial"/>
                <a:ea typeface="Arial"/>
                <a:cs typeface="Arial"/>
                <a:sym typeface="Arial"/>
                <a:hlinkClick r:id="rId10"/>
              </a:rPr>
              <a:t>Supreme Court of the United States</a:t>
            </a:r>
            <a:r>
              <a:rPr lang="en-US" sz="1050">
                <a:solidFill>
                  <a:srgbClr val="252525"/>
                </a:solidFill>
                <a:highlight>
                  <a:srgbClr val="FFFFFF"/>
                </a:highlight>
                <a:latin typeface="Arial"/>
                <a:ea typeface="Arial"/>
                <a:cs typeface="Arial"/>
                <a:sym typeface="Arial"/>
              </a:rPr>
              <a:t> </a:t>
            </a:r>
            <a:r>
              <a:rPr lang="en-US" sz="1050">
                <a:solidFill>
                  <a:srgbClr val="0B0080"/>
                </a:solidFill>
                <a:highlight>
                  <a:srgbClr val="FFFFFF"/>
                </a:highlight>
                <a:latin typeface="Arial"/>
                <a:ea typeface="Arial"/>
                <a:cs typeface="Arial"/>
                <a:sym typeface="Arial"/>
                <a:hlinkClick r:id="rId11"/>
              </a:rPr>
              <a:t>copyright</a:t>
            </a:r>
            <a:r>
              <a:rPr lang="en-US" sz="1050">
                <a:solidFill>
                  <a:srgbClr val="252525"/>
                </a:solidFill>
                <a:highlight>
                  <a:srgbClr val="FFFFFF"/>
                </a:highlight>
                <a:latin typeface="Arial"/>
                <a:ea typeface="Arial"/>
                <a:cs typeface="Arial"/>
                <a:sym typeface="Arial"/>
              </a:rPr>
              <a:t> case </a:t>
            </a:r>
            <a:r>
              <a:rPr lang="en-US" sz="1050">
                <a:solidFill>
                  <a:srgbClr val="0B0080"/>
                </a:solidFill>
                <a:highlight>
                  <a:srgbClr val="FFFFFF"/>
                </a:highlight>
                <a:latin typeface="Arial"/>
                <a:ea typeface="Arial"/>
                <a:cs typeface="Arial"/>
                <a:sym typeface="Arial"/>
                <a:hlinkClick r:id="rId12"/>
              </a:rPr>
              <a:t>cited</a:t>
            </a:r>
            <a:r>
              <a:rPr lang="en-US" sz="1050">
                <a:solidFill>
                  <a:srgbClr val="252525"/>
                </a:solidFill>
                <a:highlight>
                  <a:srgbClr val="FFFFFF"/>
                </a:highlight>
                <a:latin typeface="Arial"/>
                <a:ea typeface="Arial"/>
                <a:cs typeface="Arial"/>
                <a:sym typeface="Arial"/>
              </a:rPr>
              <a:t> to explain the </a:t>
            </a:r>
            <a:r>
              <a:rPr lang="en-US" sz="1050">
                <a:solidFill>
                  <a:srgbClr val="0B0080"/>
                </a:solidFill>
                <a:highlight>
                  <a:srgbClr val="FFFFFF"/>
                </a:highlight>
                <a:latin typeface="Arial"/>
                <a:ea typeface="Arial"/>
                <a:cs typeface="Arial"/>
                <a:sym typeface="Arial"/>
                <a:hlinkClick r:id="rId13"/>
              </a:rPr>
              <a:t>idea-expression dichotomy</a:t>
            </a:r>
            <a:r>
              <a:rPr lang="en-US" sz="1050">
                <a:solidFill>
                  <a:srgbClr val="252525"/>
                </a:solidFill>
                <a:highlight>
                  <a:srgbClr val="FFFFFF"/>
                </a:highlight>
                <a:latin typeface="Arial"/>
                <a:ea typeface="Arial"/>
                <a:cs typeface="Arial"/>
                <a:sym typeface="Arial"/>
              </a:rPr>
              <a:t>. The court held that a book did not give an author the right to exclude others from practicing what was described in the book, only right to exclude reproduction of the material in the book. Exclusive rights to an "</a:t>
            </a:r>
            <a:r>
              <a:rPr lang="en-US" sz="1050">
                <a:solidFill>
                  <a:srgbClr val="0B0080"/>
                </a:solidFill>
                <a:highlight>
                  <a:srgbClr val="FFFFFF"/>
                </a:highlight>
                <a:latin typeface="Arial"/>
                <a:ea typeface="Arial"/>
                <a:cs typeface="Arial"/>
                <a:sym typeface="Arial"/>
                <a:hlinkClick r:id="rId14"/>
              </a:rPr>
              <a:t>useful art</a:t>
            </a:r>
            <a:r>
              <a:rPr lang="en-US" sz="1050">
                <a:solidFill>
                  <a:srgbClr val="252525"/>
                </a:solidFill>
                <a:highlight>
                  <a:srgbClr val="FFFFFF"/>
                </a:highlight>
                <a:latin typeface="Arial"/>
                <a:ea typeface="Arial"/>
                <a:cs typeface="Arial"/>
                <a:sym typeface="Arial"/>
              </a:rPr>
              <a:t>" described in a book was only available by </a:t>
            </a:r>
            <a:r>
              <a:rPr lang="en-US" sz="1050">
                <a:solidFill>
                  <a:srgbClr val="0B0080"/>
                </a:solidFill>
                <a:highlight>
                  <a:srgbClr val="FFFFFF"/>
                </a:highlight>
                <a:latin typeface="Arial"/>
                <a:ea typeface="Arial"/>
                <a:cs typeface="Arial"/>
                <a:sym typeface="Arial"/>
                <a:hlinkClick r:id="rId15"/>
              </a:rPr>
              <a:t>patent</a:t>
            </a:r>
            <a:r>
              <a:rPr lang="en-US" sz="1050">
                <a:solidFill>
                  <a:srgbClr val="252525"/>
                </a:solidFill>
                <a:highlight>
                  <a:srgbClr val="FFFFFF"/>
                </a:highlight>
                <a:latin typeface="Arial"/>
                <a:ea typeface="Arial"/>
                <a:cs typeface="Arial"/>
                <a:sym typeface="Arial"/>
              </a:rPr>
              <a:t>.</a:t>
            </a:r>
          </a:p>
          <a:p>
            <a:pPr indent="0" lvl="0" marL="0" marR="0" rtl="0" algn="l">
              <a:spcBef>
                <a:spcPts val="0"/>
              </a:spcBef>
              <a:buSzPct val="25000"/>
              <a:buNone/>
            </a:pPr>
            <a:r>
              <a:t/>
            </a:r>
            <a:endParaRPr/>
          </a:p>
          <a:p>
            <a:pPr indent="0" lvl="0" marL="0" marR="0" rtl="0" algn="l">
              <a:spcBef>
                <a:spcPts val="0"/>
              </a:spcBef>
              <a:buSzPct val="25000"/>
              <a:buNone/>
            </a:pPr>
            <a:r>
              <a:rPr lang="en-US"/>
              <a:t>Miller v. Universal Studios</a:t>
            </a:r>
          </a:p>
          <a:p>
            <a:pPr indent="0" lvl="0" marL="0" marR="0" rtl="0" algn="l">
              <a:spcBef>
                <a:spcPts val="0"/>
              </a:spcBef>
              <a:buSzPct val="25000"/>
              <a:buNone/>
            </a:pPr>
            <a:r>
              <a:rPr lang="en-US"/>
              <a:t>From https://en.wikipedia.org/wiki/Miller_v._Universal_City_Studios,_Inc.</a:t>
            </a:r>
          </a:p>
          <a:p>
            <a:pPr indent="0" lvl="0" marL="0" marR="0" rtl="0" algn="l">
              <a:spcBef>
                <a:spcPts val="0"/>
              </a:spcBef>
              <a:buSzPct val="25000"/>
              <a:buNone/>
            </a:pPr>
            <a:r>
              <a:rPr b="1" i="1" lang="en-US" sz="1100">
                <a:solidFill>
                  <a:schemeClr val="dk1"/>
                </a:solidFill>
                <a:latin typeface="Arial"/>
                <a:ea typeface="Arial"/>
                <a:cs typeface="Arial"/>
                <a:sym typeface="Arial"/>
              </a:rPr>
              <a:t>Miller v. Universal City Studios, Inc.,</a:t>
            </a:r>
            <a:r>
              <a:rPr lang="en-US" sz="1100">
                <a:solidFill>
                  <a:schemeClr val="dk1"/>
                </a:solidFill>
                <a:latin typeface="Arial"/>
                <a:ea typeface="Arial"/>
                <a:cs typeface="Arial"/>
                <a:sym typeface="Arial"/>
              </a:rPr>
              <a:t> is a case where an appeals court found that although the plaintiff apparently deserved to prevail, it reversed the jury verdict and remanded the case for retrial because it found</a:t>
            </a:r>
            <a:r>
              <a:rPr lang="en-US" sz="1100">
                <a:solidFill>
                  <a:schemeClr val="dk1"/>
                </a:solidFill>
                <a:latin typeface="Arial"/>
                <a:ea typeface="Arial"/>
                <a:cs typeface="Arial"/>
                <a:sym typeface="Arial"/>
                <a:hlinkClick r:id="rId16"/>
              </a:rPr>
              <a:t> </a:t>
            </a:r>
            <a:r>
              <a:rPr lang="en-US" sz="1100" u="sng">
                <a:solidFill>
                  <a:schemeClr val="hlink"/>
                </a:solidFill>
                <a:latin typeface="Arial"/>
                <a:ea typeface="Arial"/>
                <a:cs typeface="Arial"/>
                <a:sym typeface="Arial"/>
                <a:hlinkClick r:id="rId17"/>
              </a:rPr>
              <a:t>reversible error</a:t>
            </a:r>
            <a:r>
              <a:rPr lang="en-US" sz="1100">
                <a:solidFill>
                  <a:schemeClr val="dk1"/>
                </a:solidFill>
                <a:latin typeface="Arial"/>
                <a:ea typeface="Arial"/>
                <a:cs typeface="Arial"/>
                <a:sym typeface="Arial"/>
              </a:rPr>
              <a:t> in the trial judges’ instructions to the jury. The appellate court found that the judge’s jury instructions, which included the statement that the labor of research by an author is protected by copyright, had been given in error. The court noted that plaintiff, over the objection of the defense, had urged the district court judge to include this instruction.</a:t>
            </a:r>
          </a:p>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3" name="Shape 3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solidFill>
                  <a:schemeClr val="dk1"/>
                </a:solidFill>
              </a:rPr>
              <a:t>BY, NC, SA, and ND are not licenses.  They are restrictions that, when used individually or together create to create a license.  Thus CC-NC is the license, while NC is a restriction.</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latin typeface="Calibri"/>
                <a:ea typeface="Calibri"/>
                <a:cs typeface="Calibri"/>
                <a:sym typeface="Calibri"/>
              </a:rPr>
              <a:t>If you choose to make your data open, you have many options:</a:t>
            </a:r>
          </a:p>
          <a:p>
            <a:pPr indent="0" lvl="0" marL="0" marR="0" rtl="0" algn="l">
              <a:spcBef>
                <a:spcPts val="0"/>
              </a:spcBef>
              <a:buSzPct val="25000"/>
              <a:buNone/>
            </a:pPr>
            <a:r>
              <a:rPr b="0" i="0" lang="en-US" sz="1200" u="none" cap="none" strike="noStrike">
                <a:latin typeface="Calibri"/>
                <a:ea typeface="Calibri"/>
                <a:cs typeface="Calibri"/>
                <a:sym typeface="Calibri"/>
              </a:rPr>
              <a:t>CC0 is a waiver and waives all your rights to the data;</a:t>
            </a:r>
          </a:p>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 allows anyone to use, change or distribute your work for any purpose as long as attribution is given;</a:t>
            </a:r>
          </a:p>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BY-ND allows anyone to use or distribute your work in its unchanged form, with attribution;</a:t>
            </a:r>
          </a:p>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BY-NC allows anyone to share or modify your work for non-commercial purposes, with attribution;</a:t>
            </a:r>
          </a:p>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BY-SA allows anyone to edit your work for commercial purposes, with attribution, but any redistribution must be under the same license as the original.</a:t>
            </a:r>
          </a:p>
          <a:p>
            <a:pPr indent="0" lvl="0" marL="0" marR="0" rtl="0" algn="l">
              <a:spcBef>
                <a:spcPts val="0"/>
              </a:spcBef>
              <a:buSzPct val="25000"/>
              <a:buNone/>
            </a:pPr>
            <a:r>
              <a:rPr b="0" i="0" lang="en-US" sz="1200" u="none" cap="none" strike="noStrike">
                <a:latin typeface="Calibri"/>
                <a:ea typeface="Calibri"/>
                <a:cs typeface="Calibri"/>
                <a:sym typeface="Calibri"/>
              </a:rPr>
              <a:t>CC licenses BY, ND, NC, and SA may be combined to create aggregated licenses, such as CC</a:t>
            </a:r>
            <a:r>
              <a:rPr lang="en-US"/>
              <a:t> </a:t>
            </a:r>
            <a:r>
              <a:rPr b="0" i="0" lang="en-US" sz="1200" u="none" cap="none" strike="noStrike">
                <a:latin typeface="Calibri"/>
                <a:ea typeface="Calibri"/>
                <a:cs typeface="Calibri"/>
                <a:sym typeface="Calibri"/>
              </a:rPr>
              <a:t>BY-NC-SA.</a:t>
            </a:r>
          </a:p>
          <a:p>
            <a:pPr indent="0" lvl="0" marL="0" marR="0" rtl="0" algn="l">
              <a:spcBef>
                <a:spcPts val="0"/>
              </a:spcBef>
              <a:buSzPct val="25000"/>
              <a:buNone/>
            </a:pPr>
            <a:r>
              <a:rPr b="0" i="0" lang="en-US" sz="1200" u="none" cap="none" strike="noStrike">
                <a:latin typeface="Calibri"/>
                <a:ea typeface="Calibri"/>
                <a:cs typeface="Calibri"/>
                <a:sym typeface="Calibri"/>
              </a:rPr>
              <a:t>Resource: https://creativecommons.org/</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Attribution Stacking:  http://wir.okfn.org/2012/01/27/attribution-stacking-as-a-barrier-to-reuse/http://wir.okfn.org/2012/01/27/attribution-stacking-as-a-barrier-to-reuse/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0" name="Shape 32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 allows anyone to use, change or distribute your work for any purpose as long as attribution is given;</a:t>
            </a:r>
          </a:p>
          <a:p>
            <a:pPr indent="0" lvl="0" marL="0" marR="0" rtl="0" algn="l">
              <a:spcBef>
                <a:spcPts val="0"/>
              </a:spcBef>
              <a:buSzPct val="25000"/>
              <a:buNone/>
            </a:pPr>
            <a:r>
              <a:rPr b="0" i="0" lang="en-US" sz="1200" u="none" cap="none" strike="noStrike">
                <a:latin typeface="Calibri"/>
                <a:ea typeface="Calibri"/>
                <a:cs typeface="Calibri"/>
                <a:sym typeface="Calibri"/>
              </a:rPr>
              <a:t>CC</a:t>
            </a:r>
            <a:r>
              <a:rPr lang="en-US"/>
              <a:t> </a:t>
            </a:r>
            <a:r>
              <a:rPr b="0" i="0" lang="en-US" sz="1200" u="none" cap="none" strike="noStrike">
                <a:latin typeface="Calibri"/>
                <a:ea typeface="Calibri"/>
                <a:cs typeface="Calibri"/>
                <a:sym typeface="Calibri"/>
              </a:rPr>
              <a:t>BY-SA allows anyone to edit your work for commercial purposes, with attribution, but any redistribution must be under the same license as the original.</a:t>
            </a:r>
          </a:p>
          <a:p>
            <a:pPr indent="0" lvl="0" marL="0" marR="0" rtl="0" algn="l">
              <a:spcBef>
                <a:spcPts val="0"/>
              </a:spcBef>
              <a:buSzPct val="25000"/>
              <a:buNone/>
            </a:pPr>
            <a:r>
              <a:rPr b="0" i="0" lang="en-US" sz="1200" u="none" cap="none" strike="noStrike">
                <a:latin typeface="Calibri"/>
                <a:ea typeface="Calibri"/>
                <a:cs typeface="Calibri"/>
                <a:sym typeface="Calibri"/>
              </a:rPr>
              <a:t>Resource: https://creativecommons.org/</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Attribution stacking can be a serious impediment to reuse. It occurs when multiple data sets with attribution (or other) licensing requirements are combined. For example, the share-alike requirement can be applied to licenses that allow OR prohibit commercial uses of the content, and a prospective user can't possibly share a derivative data set with a license that satisfies both sets of requirements. A simpler but still potentially cumbersome example of attribution stacking occurs when many data sets are combined and require individual attribution in derivatives.</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http://wir.okfn.org/2012/01/27/attribution-stacking-as-a-barrier-to-reuse/</a:t>
            </a:r>
          </a:p>
          <a:p>
            <a:pPr indent="0" lvl="0" marL="0" marR="0" rtl="0" algn="l">
              <a:spcBef>
                <a:spcPts val="0"/>
              </a:spcBef>
              <a:buSzPct val="25000"/>
              <a:buNone/>
            </a:pPr>
            <a:r>
              <a:rPr b="0" i="0" lang="en-US" sz="1200" u="none" cap="none" strike="noStrike">
                <a:latin typeface="Calibri"/>
                <a:ea typeface="Calibri"/>
                <a:cs typeface="Calibri"/>
                <a:sym typeface="Calibri"/>
              </a:rPr>
              <a:t>http://www.dcc.ac.uk/resources/how-guides/license-research-data</a:t>
            </a:r>
          </a:p>
          <a:p>
            <a:pPr indent="0" lvl="0" marL="0" marR="0" rtl="0" algn="l">
              <a:spcBef>
                <a:spcPts val="0"/>
              </a:spcBef>
              <a:buSzPct val="25000"/>
              <a:buNone/>
            </a:pPr>
            <a:r>
              <a:rPr b="0" i="0" lang="en-US" sz="1200" u="sng" cap="none" strike="noStrike">
                <a:solidFill>
                  <a:schemeClr val="hlink"/>
                </a:solidFill>
                <a:latin typeface="Calibri"/>
                <a:ea typeface="Calibri"/>
                <a:cs typeface="Calibri"/>
                <a:sym typeface="Calibri"/>
                <a:hlinkClick r:id="rId2"/>
              </a:rPr>
              <a:t>http://discovery.ac.uk/files/pdf/Licensing_Open_Data_A_Practical_Guide.pdf</a:t>
            </a:r>
          </a:p>
          <a:p>
            <a:pPr indent="0" lvl="0" marL="0" marR="0" rtl="0" algn="l">
              <a:spcBef>
                <a:spcPts val="0"/>
              </a:spcBef>
              <a:buSzPct val="25000"/>
              <a:buNone/>
            </a:pPr>
            <a:r>
              <a:t/>
            </a:r>
            <a:endParaRPr b="0" i="0" sz="1200" u="sng" cap="none" strike="noStrike">
              <a:solidFill>
                <a:schemeClr val="hlink"/>
              </a:solidFill>
              <a:latin typeface="Calibri"/>
              <a:ea typeface="Calibri"/>
              <a:cs typeface="Calibri"/>
              <a:sym typeface="Calibri"/>
              <a:hlinkClick r:id="rId3"/>
            </a:endParaRPr>
          </a:p>
          <a:p>
            <a:pPr indent="0" lvl="0" marL="0" marR="0" rtl="0" algn="l">
              <a:spcBef>
                <a:spcPts val="0"/>
              </a:spcBef>
              <a:buSzPct val="25000"/>
              <a:buNone/>
            </a:pPr>
            <a:r>
              <a:t/>
            </a:r>
            <a:endParaRPr b="0" i="0" sz="1200" u="sng" cap="none" strike="noStrike">
              <a:solidFill>
                <a:schemeClr val="hlink"/>
              </a:solidFill>
              <a:latin typeface="Calibri"/>
              <a:ea typeface="Calibri"/>
              <a:cs typeface="Calibri"/>
              <a:sym typeface="Calibri"/>
              <a:hlinkClick r:id="rId4"/>
            </a:endParaRPr>
          </a:p>
          <a:p>
            <a:pPr indent="0" lvl="0" marL="0" marR="0" rtl="0" algn="l">
              <a:spcBef>
                <a:spcPts val="0"/>
              </a:spcBef>
              <a:buSzPct val="25000"/>
              <a:buNone/>
            </a:pPr>
            <a:r>
              <a:rPr b="0" i="0" lang="en-US" sz="1200" u="none" cap="none" strike="noStrike">
                <a:latin typeface="Calibri"/>
                <a:ea typeface="Calibri"/>
                <a:cs typeface="Calibri"/>
                <a:sym typeface="Calibri"/>
              </a:rPr>
              <a:t>Copyleft:</a:t>
            </a:r>
          </a:p>
          <a:p>
            <a:pPr indent="0" lvl="0" marL="0" marR="0" rtl="0" algn="l">
              <a:spcBef>
                <a:spcPts val="0"/>
              </a:spcBef>
              <a:buSzPct val="25000"/>
              <a:buNone/>
            </a:pPr>
            <a:r>
              <a:rPr b="0" i="0" lang="en-US" sz="1200" u="none" cap="none" strike="noStrike">
                <a:latin typeface="Calibri"/>
                <a:ea typeface="Calibri"/>
                <a:cs typeface="Calibri"/>
                <a:sym typeface="Calibri"/>
              </a:rPr>
              <a:t>https://copyleft.org/</a:t>
            </a:r>
          </a:p>
          <a:p>
            <a:pPr indent="0" lvl="0" marL="0" marR="0" rtl="0" algn="l">
              <a:spcBef>
                <a:spcPts val="0"/>
              </a:spcBef>
              <a:buSzPct val="25000"/>
              <a:buNone/>
            </a:pPr>
            <a:r>
              <a:rPr b="0" i="0" lang="en-US" sz="1200" u="none" cap="none" strike="noStrike">
                <a:latin typeface="Calibri"/>
                <a:ea typeface="Calibri"/>
                <a:cs typeface="Calibri"/>
                <a:sym typeface="Calibri"/>
              </a:rPr>
              <a:t>https://www.gnu.org/copyleft/gpl.html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7" name="Shape 3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Norms are standards agreed upon by the community to guide behaviors and conduct. </a:t>
            </a:r>
          </a:p>
          <a:p>
            <a:pPr indent="0" lvl="0" marL="0" marR="0" rtl="0" algn="l">
              <a:spcBef>
                <a:spcPts val="0"/>
              </a:spcBef>
              <a:buSzPct val="25000"/>
              <a:buNone/>
            </a:pPr>
            <a:r>
              <a:rPr b="0" i="0" lang="en-US" sz="1200" u="none" cap="none" strike="noStrike">
                <a:latin typeface="Calibri"/>
                <a:ea typeface="Calibri"/>
                <a:cs typeface="Calibri"/>
                <a:sym typeface="Calibri"/>
              </a:rPr>
              <a:t>Resource: </a:t>
            </a:r>
            <a:r>
              <a:rPr b="0" i="0" lang="en-US" sz="1200" u="none" cap="none" strike="noStrike">
                <a:latin typeface="Calibri"/>
                <a:ea typeface="Calibri"/>
                <a:cs typeface="Calibri"/>
                <a:sym typeface="Calibri"/>
              </a:rPr>
              <a:t>http://www.</a:t>
            </a:r>
            <a:r>
              <a:rPr lang="en-US"/>
              <a:t>v</a:t>
            </a:r>
            <a:r>
              <a:rPr b="0" i="0" lang="en-US" sz="1200" u="none" cap="none" strike="noStrike">
                <a:latin typeface="Calibri"/>
                <a:ea typeface="Calibri"/>
                <a:cs typeface="Calibri"/>
                <a:sym typeface="Calibri"/>
              </a:rPr>
              <a:t>ertnet.org/resources/norms.html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35" name="Shape 3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3" name="Shape 3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SzPct val="25000"/>
              <a:buNone/>
            </a:pPr>
            <a:r>
              <a:rPr b="1" i="0" lang="en-US" sz="1200" u="none" cap="none" strike="noStrike">
                <a:latin typeface="Calibri"/>
                <a:ea typeface="Calibri"/>
                <a:cs typeface="Calibri"/>
                <a:sym typeface="Calibri"/>
              </a:rPr>
              <a:t>Threatened and endangered species</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Usually, when applying to work with endangered species, you will need to apply for permits from US Fish and Wildlife Service, which will determine what data you can or cannot release</a:t>
            </a:r>
          </a:p>
          <a:p>
            <a:pPr indent="0" lvl="0" marL="0" marR="0" rtl="0" algn="l">
              <a:lnSpc>
                <a:spcPct val="90000"/>
              </a:lnSpc>
              <a:spcBef>
                <a:spcPts val="0"/>
              </a:spcBef>
              <a:buSzPct val="25000"/>
              <a:buNone/>
            </a:pPr>
            <a:r>
              <a:t/>
            </a:r>
            <a:endParaRPr b="0" i="0" sz="1200" u="none" cap="none" strike="noStrike">
              <a:latin typeface="Calibri"/>
              <a:ea typeface="Calibri"/>
              <a:cs typeface="Calibri"/>
              <a:sym typeface="Calibri"/>
            </a:endParaRPr>
          </a:p>
          <a:p>
            <a:pPr indent="0" lvl="0" marL="0" marR="0" rtl="0" algn="l">
              <a:lnSpc>
                <a:spcPct val="90000"/>
              </a:lnSpc>
              <a:spcBef>
                <a:spcPts val="0"/>
              </a:spcBef>
              <a:buSzPct val="25000"/>
              <a:buNone/>
            </a:pPr>
            <a:r>
              <a:rPr b="1" i="0" lang="en-US" sz="1200" u="none" cap="none" strike="noStrike">
                <a:latin typeface="Calibri"/>
                <a:ea typeface="Calibri"/>
                <a:cs typeface="Calibri"/>
                <a:sym typeface="Calibri"/>
              </a:rPr>
              <a:t>National Security</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The restrictions surrounding this data should be explicitly understood from the beginning of your research</a:t>
            </a:r>
          </a:p>
          <a:p>
            <a:pPr indent="0" lvl="0" marL="0" marR="0" rtl="0" algn="l">
              <a:lnSpc>
                <a:spcPct val="90000"/>
              </a:lnSpc>
              <a:spcBef>
                <a:spcPts val="0"/>
              </a:spcBef>
              <a:buSzPct val="25000"/>
              <a:buNone/>
            </a:pPr>
            <a:r>
              <a:t/>
            </a:r>
            <a:endParaRPr b="0" i="0" sz="1200" u="none" cap="none" strike="noStrike">
              <a:latin typeface="Calibri"/>
              <a:ea typeface="Calibri"/>
              <a:cs typeface="Calibri"/>
              <a:sym typeface="Calibri"/>
            </a:endParaRPr>
          </a:p>
          <a:p>
            <a:pPr indent="0" lvl="0" marL="0" marR="0" rtl="0" algn="l">
              <a:lnSpc>
                <a:spcPct val="90000"/>
              </a:lnSpc>
              <a:spcBef>
                <a:spcPts val="0"/>
              </a:spcBef>
              <a:buSzPct val="25000"/>
              <a:buNone/>
            </a:pPr>
            <a:r>
              <a:rPr b="1" i="0" lang="en-US" sz="1200" u="none" cap="none" strike="noStrike">
                <a:latin typeface="Calibri"/>
                <a:ea typeface="Calibri"/>
                <a:cs typeface="Calibri"/>
                <a:sym typeface="Calibri"/>
              </a:rPr>
              <a:t>Export controls</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These regulations are crafted in such a manner that publicly available, fundamental research results are excluded from the regulatory requirements for approvals or licenses. </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Reference: </a:t>
            </a:r>
            <a:r>
              <a:rPr b="0" i="0" lang="en-US" sz="1200" u="sng" cap="none" strike="noStrike">
                <a:solidFill>
                  <a:schemeClr val="hlink"/>
                </a:solidFill>
                <a:latin typeface="Calibri"/>
                <a:ea typeface="Calibri"/>
                <a:cs typeface="Calibri"/>
                <a:sym typeface="Calibri"/>
                <a:hlinkClick r:id="rId2"/>
              </a:rPr>
              <a:t>http://vcresearch.berkeley.edu/export-controls</a:t>
            </a:r>
          </a:p>
          <a:p>
            <a:pPr indent="0" lvl="0" marL="0" marR="0" rtl="0" algn="l">
              <a:lnSpc>
                <a:spcPct val="90000"/>
              </a:lnSpc>
              <a:spcBef>
                <a:spcPts val="0"/>
              </a:spcBef>
              <a:buSzPct val="25000"/>
              <a:buNone/>
            </a:pPr>
            <a:r>
              <a:t/>
            </a:r>
            <a:endParaRPr b="0" i="0" sz="1200" u="sng" cap="none" strike="noStrike">
              <a:solidFill>
                <a:schemeClr val="hlink"/>
              </a:solidFill>
              <a:latin typeface="Calibri"/>
              <a:ea typeface="Calibri"/>
              <a:cs typeface="Calibri"/>
              <a:sym typeface="Calibri"/>
              <a:hlinkClick r:id="rId3"/>
            </a:endParaRPr>
          </a:p>
          <a:p>
            <a:pPr indent="0" lvl="0" marL="0" marR="0" rtl="0" algn="l">
              <a:lnSpc>
                <a:spcPct val="90000"/>
              </a:lnSpc>
              <a:spcBef>
                <a:spcPts val="0"/>
              </a:spcBef>
              <a:buSzPct val="25000"/>
              <a:buNone/>
            </a:pPr>
            <a:r>
              <a:rPr b="1" i="0" lang="en-US" sz="1200" u="none" cap="none" strike="noStrike">
                <a:latin typeface="Calibri"/>
                <a:ea typeface="Calibri"/>
                <a:cs typeface="Calibri"/>
                <a:sym typeface="Calibri"/>
              </a:rPr>
              <a:t>Human subjects</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A researcher must follow specific procedures which ensure that the rights of the individuals from protected groups, including children and prisoners, involved will be protected. This is typically part of an institution's IRB process.</a:t>
            </a:r>
            <a:br>
              <a:rPr b="0" i="0" lang="en-US" sz="1200" u="none" cap="none" strike="noStrike">
                <a:latin typeface="Calibri"/>
                <a:ea typeface="Calibri"/>
                <a:cs typeface="Calibri"/>
                <a:sym typeface="Calibri"/>
              </a:rPr>
            </a:b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Reference: http://www.hhs.gov/ohrp/policy/index/index.html</a:t>
            </a:r>
            <a:br>
              <a:rPr b="0" i="0" lang="en-US" sz="1200" u="none" cap="none" strike="noStrike">
                <a:latin typeface="Calibri"/>
                <a:ea typeface="Calibri"/>
                <a:cs typeface="Calibri"/>
                <a:sym typeface="Calibri"/>
              </a:rPr>
            </a:b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There are guidelines related to the type of research which can be performed according to the benefits a child might receive from the experiment and any possibility of danger to the child.</a:t>
            </a:r>
            <a:br>
              <a:rPr b="0" i="0" lang="en-US" sz="1200" u="none" cap="none" strike="noStrike">
                <a:latin typeface="Calibri"/>
                <a:ea typeface="Calibri"/>
                <a:cs typeface="Calibri"/>
                <a:sym typeface="Calibri"/>
              </a:rPr>
            </a:br>
            <a:br>
              <a:rPr b="0" i="0" lang="en-US" sz="1200" u="none" cap="none" strike="noStrike">
                <a:latin typeface="Calibri"/>
                <a:ea typeface="Calibri"/>
                <a:cs typeface="Calibri"/>
                <a:sym typeface="Calibri"/>
              </a:rPr>
            </a:br>
            <a:r>
              <a:rPr b="0" i="0" lang="en-US" sz="1200" u="none" cap="none" strike="noStrike">
                <a:latin typeface="Calibri"/>
                <a:ea typeface="Calibri"/>
                <a:cs typeface="Calibri"/>
                <a:sym typeface="Calibri"/>
              </a:rPr>
              <a:t>Guidelines protect the rights of the prisoner and to ensure that a prisoner has not been coerced into participation and is volunteering to participate in the experiment.</a:t>
            </a:r>
            <a:br>
              <a:rPr b="0" i="0" lang="en-US" sz="1200" u="none" cap="none" strike="noStrike">
                <a:latin typeface="Calibri"/>
                <a:ea typeface="Calibri"/>
                <a:cs typeface="Calibri"/>
                <a:sym typeface="Calibri"/>
              </a:rPr>
            </a:br>
            <a:br>
              <a:rPr b="0" i="0" lang="en-US" sz="1200" u="none" cap="none" strike="noStrike">
                <a:latin typeface="Calibri"/>
                <a:ea typeface="Calibri"/>
                <a:cs typeface="Calibri"/>
                <a:sym typeface="Calibri"/>
              </a:rPr>
            </a:br>
            <a:r>
              <a:rPr b="0" i="0" lang="en-US" sz="1200" u="none" cap="none" strike="noStrike">
                <a:latin typeface="Calibri"/>
                <a:ea typeface="Calibri"/>
                <a:cs typeface="Calibri"/>
                <a:sym typeface="Calibri"/>
              </a:rPr>
              <a:t>Reference: </a:t>
            </a:r>
            <a:r>
              <a:rPr b="0" i="0" lang="en-US" sz="1200" u="sng" cap="none" strike="noStrike">
                <a:solidFill>
                  <a:schemeClr val="hlink"/>
                </a:solidFill>
                <a:latin typeface="Calibri"/>
                <a:ea typeface="Calibri"/>
                <a:cs typeface="Calibri"/>
                <a:sym typeface="Calibri"/>
                <a:hlinkClick r:id="rId4"/>
              </a:rPr>
              <a:t>http://www.uidaho.edu/ora/committees/irb/protectedgroups</a:t>
            </a:r>
            <a:r>
              <a:rPr b="0" i="0" lang="en-US" sz="1200" u="none" cap="none" strike="noStrike">
                <a:latin typeface="Calibri"/>
                <a:ea typeface="Calibri"/>
                <a:cs typeface="Calibri"/>
                <a:sym typeface="Calibri"/>
              </a:rPr>
              <a:t>.</a:t>
            </a:r>
          </a:p>
          <a:p>
            <a:pPr indent="0" lvl="0" marL="0" marR="0" rtl="0" algn="l">
              <a:lnSpc>
                <a:spcPct val="90000"/>
              </a:lnSpc>
              <a:spcBef>
                <a:spcPts val="0"/>
              </a:spcBef>
              <a:buSzPct val="25000"/>
              <a:buNone/>
            </a:pPr>
            <a:r>
              <a:t/>
            </a:r>
            <a:endParaRPr b="0" i="0" sz="1200" u="none" cap="none" strike="noStrike">
              <a:latin typeface="Calibri"/>
              <a:ea typeface="Calibri"/>
              <a:cs typeface="Calibri"/>
              <a:sym typeface="Calibri"/>
            </a:endParaRPr>
          </a:p>
          <a:p>
            <a:pPr indent="0" lvl="0" marL="0" marR="0" rtl="0" algn="l">
              <a:lnSpc>
                <a:spcPct val="90000"/>
              </a:lnSpc>
              <a:spcBef>
                <a:spcPts val="0"/>
              </a:spcBef>
              <a:buSzPct val="25000"/>
              <a:buNone/>
            </a:pPr>
            <a:r>
              <a:rPr b="1" i="0" lang="en-US" sz="1200" u="none" cap="none" strike="noStrike">
                <a:latin typeface="Calibri"/>
                <a:ea typeface="Calibri"/>
                <a:cs typeface="Calibri"/>
                <a:sym typeface="Calibri"/>
              </a:rPr>
              <a:t>Personal Health Information</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Check IRB recommendations and http://www.hhs.gov/ocr/privacy/</a:t>
            </a:r>
          </a:p>
          <a:p>
            <a:pPr indent="0" lvl="0" marL="0" marR="0" rtl="0" algn="l">
              <a:lnSpc>
                <a:spcPct val="90000"/>
              </a:lnSpc>
              <a:spcBef>
                <a:spcPts val="0"/>
              </a:spcBef>
              <a:buSzPct val="25000"/>
              <a:buNone/>
            </a:pPr>
            <a:r>
              <a:rPr b="0" i="0" lang="en-US" sz="1200" u="none" cap="none" strike="noStrike">
                <a:latin typeface="Calibri"/>
                <a:ea typeface="Calibri"/>
                <a:cs typeface="Calibri"/>
                <a:sym typeface="Calibri"/>
              </a:rPr>
              <a:t>HIPAA requires the removal of 18 personal identifiers.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1" name="Shape 3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Paperwork Reduction Act (PRA) clearance is the term used for the process of obtaining approval from the Office of Management and Budget (OMB) for federally sponsored data collections as required by the PRA.</a:t>
            </a:r>
          </a:p>
          <a:p>
            <a:pPr indent="0" lvl="0" marL="0" marR="0" rtl="0" algn="l">
              <a:spcBef>
                <a:spcPts val="0"/>
              </a:spcBef>
              <a:buSzPct val="25000"/>
              <a:buNone/>
            </a:pPr>
            <a:r>
              <a:rPr b="1" i="0" lang="en-US" sz="1200" u="none" cap="none" strike="noStrike">
                <a:solidFill>
                  <a:srgbClr val="008000"/>
                </a:solidFill>
                <a:latin typeface="Calibri"/>
                <a:ea typeface="Calibri"/>
                <a:cs typeface="Calibri"/>
                <a:sym typeface="Calibri"/>
              </a:rPr>
              <a:t>Software agreements ---  SaaS like Google Docs, DropBox, Box.net, etc.</a:t>
            </a:r>
          </a:p>
          <a:p>
            <a:pPr indent="0" lvl="0" marL="0" marR="0" rtl="0" algn="l">
              <a:spcBef>
                <a:spcPts val="0"/>
              </a:spcBef>
              <a:buSzPct val="25000"/>
              <a:buNone/>
            </a:pPr>
            <a:r>
              <a:rPr b="0" i="0" lang="en-US" sz="1200" u="none" cap="none" strike="noStrike">
                <a:latin typeface="Calibri"/>
                <a:ea typeface="Calibri"/>
                <a:cs typeface="Calibri"/>
                <a:sym typeface="Calibri"/>
              </a:rPr>
              <a:t>Re: Open vs. Proprietary.  Universities and other umbrella entities may retain ownership rights over products and other content created while the creator is employed by the institution.  Creators may not have the right to distribute products and other content without the permission of the institution or their office of technology transfer.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7" name="Shape 35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IRB committees are responsible for reviewing and approving data handling and use in research studies.</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There are likely to be separate policies and procedures related to animal research at your institution.</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IRB approvals must be re-reviewed if the study changes in a meaningful way.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5" name="Shape 36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A lot of people don’t know the difference between privacy and confidentiality in a research context, and in many fields, these terms are used interchangeably. However, it’s useful to keep in mind that access to individuals, or entities like plants and animals, is a complicated matter.</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Locking doors and drawing curtains are actions to control others’ access to ourselves physically – part of what we consider privacy. Anonymizing data and reporting in aggregate are moves to keep information about individuals confidential. Maintaining data confidentiality helps maintain personal privacy because sometimes data can be traced back to the individual, so if data are not confidential, personal privacy can be compromised.  Be mindful of the possible limitations of anonymization when data sets are combined with other data sets.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71" name="Shape 3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3" name="Shape 25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IRB stands for Institutional Review Board and IACUC stands for Institutional Animal Care and Use Committee. Both are institutional structures, which exist to ensure that research meets the ethical standards of that institution and the scientific community.</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latin typeface="Calibri"/>
                <a:ea typeface="Calibri"/>
                <a:cs typeface="Calibri"/>
                <a:sym typeface="Calibri"/>
              </a:rPr>
              <a:t>The purpose of the  Paperwork Reduction Act remains to ensure that federal agencies do not overburden the public with federally sponsored data collections.</a:t>
            </a:r>
          </a:p>
          <a:p>
            <a:pPr indent="0" lvl="0" marL="0" marR="0" rtl="0" algn="l">
              <a:spcBef>
                <a:spcPts val="0"/>
              </a:spcBef>
              <a:buSzPct val="25000"/>
              <a:buNone/>
            </a:pPr>
            <a:r>
              <a:rPr b="0" i="0" lang="en-US" sz="1200" u="none" cap="none" strike="noStrike">
                <a:latin typeface="Calibri"/>
                <a:ea typeface="Calibri"/>
                <a:cs typeface="Calibri"/>
                <a:sym typeface="Calibri"/>
              </a:rPr>
              <a:t>Resource for PRA: http://www.hhs.gov/ocio/policy/collection/infocollectfaq.html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rPr lang="en-US"/>
              <a:t>Resource:  http://www.wipo.int/edocs/pubdocs/en/intproperty/450/wipo_pub_450.pdf</a:t>
            </a: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5" name="Shape 2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Who </a:t>
            </a:r>
            <a:r>
              <a:rPr lang="en-US"/>
              <a:t>controls</a:t>
            </a:r>
            <a:r>
              <a:rPr b="0" i="0" lang="en-US" sz="1200" u="none" cap="none" strike="noStrike">
                <a:latin typeface="Calibri"/>
                <a:ea typeface="Calibri"/>
                <a:cs typeface="Calibri"/>
                <a:sym typeface="Calibri"/>
              </a:rPr>
              <a:t> intellectual property? Think about where your data come from.  Who might have a claim on the data?  </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Remember, stewardship doesn’t equal ownership.</a:t>
            </a:r>
          </a:p>
          <a:p>
            <a:pPr indent="0" lvl="0" marL="0" marR="0" rtl="0" algn="l">
              <a:spcBef>
                <a:spcPts val="0"/>
              </a:spcBef>
              <a:buSzPct val="25000"/>
              <a:buNone/>
            </a:pPr>
            <a:r>
              <a:t/>
            </a:r>
            <a:endParaRPr/>
          </a:p>
          <a:p>
            <a:pPr indent="0" lvl="0" marL="0" marR="0" rtl="0" algn="l">
              <a:spcBef>
                <a:spcPts val="0"/>
              </a:spcBef>
              <a:buSzPct val="25000"/>
              <a:buNone/>
            </a:pPr>
            <a:r>
              <a:rPr lang="en-US"/>
              <a:t>Similarly, control over data does not lead to ownership.  Rights of control over data or access to data can be given without shifting ownership.</a:t>
            </a:r>
          </a:p>
          <a:p>
            <a:pPr indent="0" lvl="0" marL="0" marR="0" rtl="0" algn="l">
              <a:spcBef>
                <a:spcPts val="0"/>
              </a:spcBef>
              <a:buSzPct val="25000"/>
              <a:buNone/>
            </a:pPr>
            <a:r>
              <a:t/>
            </a:r>
            <a:endParaRPr/>
          </a:p>
          <a:p>
            <a:pPr indent="0" lvl="0" marL="0" marR="0" rtl="0" algn="l">
              <a:spcBef>
                <a:spcPts val="0"/>
              </a:spcBef>
              <a:buSzPct val="25000"/>
              <a:buNone/>
            </a:pPr>
            <a:r>
              <a:rPr lang="en-US"/>
              <a:t>Example:  A data set, produced under a federal grant, contained within an institutional data repository may be owned by that institution.  The PI of the project that generated that data, while not the owner, maybe grants the authority to restrict or release access to that data, or limit the use of the data by others.  In this circumstance, the PI can claim control of the data without the ability to claim ownership.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3" name="Shape 2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Does the funder who paid for the research own the data?  Check the funder agreement to see who maintains ownership of the data.</a:t>
            </a:r>
          </a:p>
          <a:p>
            <a:pPr indent="0" lvl="0" marL="0" marR="0" rtl="0" algn="l">
              <a:spcBef>
                <a:spcPts val="0"/>
              </a:spcBef>
              <a:buSzPct val="25000"/>
              <a:buNone/>
            </a:pPr>
            <a:r>
              <a:rPr b="0" i="0" lang="en-US" sz="1200" u="none" cap="none" strike="noStrike">
                <a:latin typeface="Calibri"/>
                <a:ea typeface="Calibri"/>
                <a:cs typeface="Calibri"/>
                <a:sym typeface="Calibri"/>
              </a:rPr>
              <a:t> </a:t>
            </a:r>
          </a:p>
          <a:p>
            <a:pPr indent="0" lvl="0" marL="0" marR="0" rtl="0" algn="l">
              <a:spcBef>
                <a:spcPts val="0"/>
              </a:spcBef>
              <a:buSzPct val="25000"/>
              <a:buNone/>
            </a:pPr>
            <a:r>
              <a:rPr b="0" i="0" lang="en-US" sz="1200" u="none" cap="none" strike="noStrike">
                <a:latin typeface="Calibri"/>
                <a:ea typeface="Calibri"/>
                <a:cs typeface="Calibri"/>
                <a:sym typeface="Calibri"/>
              </a:rPr>
              <a:t>The Bayh-Dole Act of 1980 made it possible for universities to maintain ownership of outputs from federally funded research projects.</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latin typeface="Calibri"/>
                <a:ea typeface="Calibri"/>
                <a:cs typeface="Calibri"/>
                <a:sym typeface="Calibri"/>
              </a:rPr>
              <a:t>Does the graduate student who collected the data have ownership? What about the Principle Investigator?  Check the IP policy of your institution.  Some institutions have clear policies on what students may take with them when they move on.  IP policies should also indicate when research outputs belong to the institution and when they belong to the researcher.</a:t>
            </a:r>
          </a:p>
          <a:p>
            <a:pPr indent="0" lvl="0" marL="0" marR="0" rtl="0" algn="l">
              <a:spcBef>
                <a:spcPts val="0"/>
              </a:spcBef>
              <a:buSzPct val="25000"/>
              <a:buNone/>
            </a:pPr>
            <a:r>
              <a:rPr b="0" i="0" lang="en-US" sz="1200" u="none" cap="none" strike="noStrike">
                <a:latin typeface="Calibri"/>
                <a:ea typeface="Calibri"/>
                <a:cs typeface="Calibri"/>
                <a:sym typeface="Calibri"/>
              </a:rPr>
              <a:t>If access to the data for your research is provided through a private company, you will need to check the data use agreement to identify if they are maintaining ownership of that data.</a:t>
            </a:r>
          </a:p>
          <a:p>
            <a:pPr indent="0" lvl="0" marL="0" marR="0" rtl="0" algn="l">
              <a:spcBef>
                <a:spcPts val="0"/>
              </a:spcBef>
              <a:buSzPct val="25000"/>
              <a:buNone/>
            </a:pPr>
            <a:r>
              <a:rPr b="0" i="0" lang="en-US" sz="1200" u="none" cap="none" strike="noStrike">
                <a:latin typeface="Calibri"/>
                <a:ea typeface="Calibri"/>
                <a:cs typeface="Calibri"/>
                <a:sym typeface="Calibri"/>
              </a:rPr>
              <a:t>Is there a license already attached to the data?  If there is a CC0 license attached, the data owner has waived all claims and it is in the public domain. This applies if you are using someone else’s data for your research. </a:t>
            </a:r>
          </a:p>
          <a:p>
            <a:pPr indent="0" lvl="0" marL="0" marR="0" rtl="0" algn="l">
              <a:spcBef>
                <a:spcPts val="0"/>
              </a:spcBef>
              <a:buSzPct val="25000"/>
              <a:buNone/>
            </a:pPr>
            <a:r>
              <a:t/>
            </a:r>
            <a:endParaRPr/>
          </a:p>
          <a:p>
            <a:pPr indent="0" lvl="0" marL="0" marR="0" rtl="0" algn="l">
              <a:spcBef>
                <a:spcPts val="0"/>
              </a:spcBef>
              <a:buSzPct val="25000"/>
              <a:buNone/>
            </a:pPr>
            <a:r>
              <a:rPr lang="en-US"/>
              <a:t>Most universities and government agencies have written policies that state that they retain ownership over all products produced by employees and contractors.  Faculty, staff, and students (usually graduate students) might retain copyright over their “traditional scholarly products”, but that term may refer to a narrow range of products and may not pertain to data or data products.  Rights may vary by discipline.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914400" y="4343400"/>
            <a:ext cx="50292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9" name="Shape 29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latin typeface="Calibri"/>
                <a:ea typeface="Calibri"/>
                <a:cs typeface="Calibri"/>
                <a:sym typeface="Calibri"/>
              </a:rPr>
              <a:t>You need to have copyright before you can have the power to assign licenses or waivers.</a:t>
            </a:r>
          </a:p>
          <a:p>
            <a:pPr indent="0" lvl="0" marL="0" marR="0" rtl="0" algn="l">
              <a:spcBef>
                <a:spcPts val="0"/>
              </a:spcBef>
              <a:buSzPct val="25000"/>
              <a:buNone/>
            </a:pPr>
            <a:r>
              <a:t/>
            </a:r>
            <a:endParaRPr/>
          </a:p>
          <a:p>
            <a:pPr lvl="0" rtl="0">
              <a:spcBef>
                <a:spcPts val="0"/>
              </a:spcBef>
              <a:buClr>
                <a:schemeClr val="dk1"/>
              </a:buClr>
              <a:buSzPct val="25000"/>
              <a:buFont typeface="Arial"/>
              <a:buNone/>
            </a:pPr>
            <a:r>
              <a:rPr lang="en-US">
                <a:solidFill>
                  <a:schemeClr val="dk1"/>
                </a:solidFill>
              </a:rPr>
              <a:t>*The line between data that is “purely factual” vs descriptive is blurry and can be subjective at times.  In some cases, such as a biodiversity data set, much of the data may be considered to be purely factual (e.g., a place name, a species name) while other data within the same data set may contain descriptions of a place that, while being factual in nature, are actually the creative content of the individual(s) making the observations.  See Slide: Fact and Copyright for examples of current case law.</a:t>
            </a:r>
          </a:p>
          <a:p>
            <a:pPr indent="0" lvl="0" marL="0" marR="0" rtl="0" algn="l">
              <a:spcBef>
                <a:spcPts val="0"/>
              </a:spcBef>
              <a:buSzPct val="25000"/>
              <a:buNone/>
            </a:pPr>
            <a:r>
              <a:t/>
            </a:r>
            <a:endParaRPr/>
          </a:p>
          <a:p>
            <a:pPr indent="0" lvl="0" marL="0" marR="0" rtl="0" algn="l">
              <a:spcBef>
                <a:spcPts val="0"/>
              </a:spcBef>
              <a:buSzPct val="25000"/>
              <a:buNone/>
            </a:pPr>
            <a:r>
              <a:rPr b="0" i="0" lang="en-US" sz="1200" u="none" cap="none" strike="noStrike">
                <a:latin typeface="Calibri"/>
                <a:ea typeface="Calibri"/>
                <a:cs typeface="Calibri"/>
                <a:sym typeface="Calibri"/>
              </a:rPr>
              <a:t>The arrangement or organization of data can be protected when the structure can be proven to be original.  Some arrangements, such as lists (e.g., the telephone book) cannot be protected by copyright.</a:t>
            </a:r>
          </a:p>
          <a:p>
            <a:pPr indent="0" lvl="0" marL="0" marR="0" rtl="0" algn="l">
              <a:spcBef>
                <a:spcPts val="0"/>
              </a:spcBef>
              <a:buSzPct val="25000"/>
              <a:buNone/>
            </a:pPr>
            <a:r>
              <a:t/>
            </a:r>
            <a:endParaRPr b="0" i="0" sz="1200" u="none" cap="none" strike="noStrike">
              <a:latin typeface="Calibri"/>
              <a:ea typeface="Calibri"/>
              <a:cs typeface="Calibri"/>
              <a:sym typeface="Calibri"/>
            </a:endParaRPr>
          </a:p>
          <a:p>
            <a:pPr indent="0" lvl="0" marL="0" marR="0" rtl="0" algn="l">
              <a:spcBef>
                <a:spcPts val="0"/>
              </a:spcBef>
              <a:buSzPct val="25000"/>
              <a:buNone/>
            </a:pPr>
            <a:r>
              <a:rPr b="0" i="0" lang="en-US" sz="1200" u="none" cap="none" strike="noStrike">
                <a:latin typeface="Calibri"/>
                <a:ea typeface="Calibri"/>
                <a:cs typeface="Calibri"/>
                <a:sym typeface="Calibri"/>
              </a:rPr>
              <a:t>Source: http://www.copyright.gov/help/faq/definitions.html</a:t>
            </a:r>
          </a:p>
          <a:p>
            <a:pPr indent="0" lvl="0" marL="0" marR="0" rtl="0" algn="l">
              <a:spcBef>
                <a:spcPts val="0"/>
              </a:spcBef>
              <a:buSzPct val="25000"/>
              <a:buNone/>
            </a:pPr>
            <a:r>
              <a:rPr b="0" i="0" lang="en-US" sz="1200" u="none" cap="none" strike="noStrike">
                <a:latin typeface="Calibri"/>
                <a:ea typeface="Calibri"/>
                <a:cs typeface="Calibri"/>
                <a:sym typeface="Calibri"/>
              </a:rPr>
              <a:t>Reference: http://fairuse.stanford.edu/overview/faqs/copyright-basics/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Text, and Content">
    <p:spTree>
      <p:nvGrpSpPr>
        <p:cNvPr id="9" name="Shape 9"/>
        <p:cNvGrpSpPr/>
        <p:nvPr/>
      </p:nvGrpSpPr>
      <p:grpSpPr>
        <a:xfrm>
          <a:off x="0" y="0"/>
          <a:ext cx="0" cy="0"/>
          <a:chOff x="0" y="0"/>
          <a:chExt cx="0" cy="0"/>
        </a:xfrm>
      </p:grpSpPr>
      <p:pic>
        <p:nvPicPr>
          <p:cNvPr id="10" name="Shape 10"/>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1" name="Shape 11"/>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2" name="Shape 1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3" name="Shape 13"/>
          <p:cNvSpPr txBox="1"/>
          <p:nvPr>
            <p:ph idx="12" type="sldNum"/>
          </p:nvPr>
        </p:nvSpPr>
        <p:spPr>
          <a:xfrm>
            <a:off x="6553200" y="6248400"/>
            <a:ext cx="343903" cy="358139"/>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45" name="Shape 45"/>
        <p:cNvGrpSpPr/>
        <p:nvPr/>
      </p:nvGrpSpPr>
      <p:grpSpPr>
        <a:xfrm>
          <a:off x="0" y="0"/>
          <a:ext cx="0" cy="0"/>
          <a:chOff x="0" y="0"/>
          <a:chExt cx="0" cy="0"/>
        </a:xfrm>
      </p:grpSpPr>
      <p:sp>
        <p:nvSpPr>
          <p:cNvPr id="46" name="Shape 46"/>
          <p:cNvSpPr txBox="1"/>
          <p:nvPr>
            <p:ph type="title"/>
          </p:nvPr>
        </p:nvSpPr>
        <p:spPr>
          <a:xfrm>
            <a:off x="1792288" y="4800600"/>
            <a:ext cx="5486400" cy="56673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Calibri"/>
              <a:buNone/>
              <a:defRPr b="1" i="0" sz="2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47" name="Shape 47"/>
          <p:cNvSpPr/>
          <p:nvPr>
            <p:ph idx="2" type="pic"/>
          </p:nvPr>
        </p:nvSpPr>
        <p:spPr>
          <a:xfrm>
            <a:off x="1792288" y="612775"/>
            <a:ext cx="5486400" cy="4114800"/>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48" name="Shape 48"/>
          <p:cNvSpPr txBox="1"/>
          <p:nvPr>
            <p:ph idx="1" type="body"/>
          </p:nvPr>
        </p:nvSpPr>
        <p:spPr>
          <a:xfrm>
            <a:off x="1792288" y="5367337"/>
            <a:ext cx="5486400" cy="804862"/>
          </a:xfrm>
          <a:prstGeom prst="rect">
            <a:avLst/>
          </a:prstGeom>
          <a:noFill/>
          <a:ln>
            <a:noFill/>
          </a:ln>
        </p:spPr>
        <p:txBody>
          <a:bodyPr anchorCtr="0" anchor="t" bIns="91425" lIns="91425" rIns="91425" tIns="91425"/>
          <a:lstStyle>
            <a:lvl1pPr indent="0" lvl="0"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1pPr>
            <a:lvl2pPr indent="457200" lvl="1"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2pPr>
            <a:lvl3pPr indent="914400" lvl="2"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3pPr>
            <a:lvl4pPr indent="1371600" lvl="3"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4pPr>
            <a:lvl5pPr indent="1828800" lvl="4"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49" name="Shape 49"/>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52" name="Shape 52"/>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53" name="Shape 53"/>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54" name="Shape 54"/>
        <p:cNvGrpSpPr/>
        <p:nvPr/>
      </p:nvGrpSpPr>
      <p:grpSpPr>
        <a:xfrm>
          <a:off x="0" y="0"/>
          <a:ext cx="0" cy="0"/>
          <a:chOff x="0" y="0"/>
          <a:chExt cx="0" cy="0"/>
        </a:xfrm>
      </p:grpSpPr>
      <p:sp>
        <p:nvSpPr>
          <p:cNvPr id="55" name="Shape 55"/>
          <p:cNvSpPr txBox="1"/>
          <p:nvPr>
            <p:ph type="title"/>
          </p:nvPr>
        </p:nvSpPr>
        <p:spPr>
          <a:xfrm>
            <a:off x="6629400" y="274637"/>
            <a:ext cx="2057400" cy="5851526"/>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56" name="Shape 56"/>
          <p:cNvSpPr txBox="1"/>
          <p:nvPr>
            <p:ph idx="1" type="body"/>
          </p:nvPr>
        </p:nvSpPr>
        <p:spPr>
          <a:xfrm>
            <a:off x="457200" y="274637"/>
            <a:ext cx="6019799" cy="5851526"/>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57" name="Shape 57"/>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58" name="Shape 58"/>
        <p:cNvGrpSpPr/>
        <p:nvPr/>
      </p:nvGrpSpPr>
      <p:grpSpPr>
        <a:xfrm>
          <a:off x="0" y="0"/>
          <a:ext cx="0" cy="0"/>
          <a:chOff x="0" y="0"/>
          <a:chExt cx="0" cy="0"/>
        </a:xfrm>
      </p:grpSpPr>
      <p:sp>
        <p:nvSpPr>
          <p:cNvPr id="59" name="Shape 59"/>
          <p:cNvSpPr txBox="1"/>
          <p:nvPr>
            <p:ph type="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60" name="Shape 60"/>
          <p:cNvSpPr txBox="1"/>
          <p:nvPr>
            <p:ph idx="1" type="body"/>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457200" lvl="1"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2pPr>
            <a:lvl3pPr indent="914400" lvl="2"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3pPr>
            <a:lvl4pPr indent="1371600" lvl="3"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4pPr>
            <a:lvl5pPr indent="1828800" lvl="4"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61" name="Shape 61"/>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64" name="Shape 64"/>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65" name="Shape 65"/>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68" name="Shape 6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457200" lvl="1"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2pPr>
            <a:lvl3pPr indent="914400" lvl="2"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3pPr>
            <a:lvl4pPr indent="1371600" lvl="3"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1828800" lvl="4"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69" name="Shape 69"/>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72" name="Shape 7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1pPr>
            <a:lvl2pPr indent="-155575" lvl="1" marL="790575"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2pPr>
            <a:lvl3pPr indent="-142239" lvl="2" marL="1234439"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73" name="Shape 73"/>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76" name="Shape 7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1pPr>
            <a:lvl2pPr indent="457200" lvl="1"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2pPr>
            <a:lvl3pPr indent="914400" lvl="2"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3pPr>
            <a:lvl4pPr indent="1371600" lvl="3"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4pPr>
            <a:lvl5pPr indent="1828800" lvl="4"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77" name="Shape 77"/>
          <p:cNvSpPr txBox="1"/>
          <p:nvPr>
            <p:ph idx="2" type="body"/>
          </p:nvPr>
        </p:nvSpPr>
        <p:spPr>
          <a:xfrm>
            <a:off x="4645025" y="1535112"/>
            <a:ext cx="4041774" cy="639762"/>
          </a:xfrm>
          <a:prstGeom prst="rect">
            <a:avLst/>
          </a:prstGeom>
          <a:noFill/>
          <a:ln>
            <a:noFill/>
          </a:ln>
        </p:spPr>
        <p:txBody>
          <a:bodyPr anchorCtr="0" anchor="b"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78" name="Shape 78"/>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81" name="Shape 81"/>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82" name="Shape 82"/>
        <p:cNvGrpSpPr/>
        <p:nvPr/>
      </p:nvGrpSpPr>
      <p:grpSpPr>
        <a:xfrm>
          <a:off x="0" y="0"/>
          <a:ext cx="0" cy="0"/>
          <a:chOff x="0" y="0"/>
          <a:chExt cx="0" cy="0"/>
        </a:xfrm>
      </p:grpSpPr>
      <p:sp>
        <p:nvSpPr>
          <p:cNvPr id="83" name="Shape 83"/>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6" name="Shape 16"/>
          <p:cNvSpPr txBox="1"/>
          <p:nvPr>
            <p:ph idx="1" type="body"/>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457200" lvl="1"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2pPr>
            <a:lvl3pPr indent="914400" lvl="2"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3pPr>
            <a:lvl4pPr indent="1371600" lvl="3"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4pPr>
            <a:lvl5pPr indent="1828800" lvl="4" marL="0" marR="0" rtl="0" algn="ctr">
              <a:lnSpc>
                <a:spcPct val="100000"/>
              </a:lnSpc>
              <a:spcBef>
                <a:spcPts val="70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7" name="Shape 17"/>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84" name="Shape 84"/>
        <p:cNvGrpSpPr/>
        <p:nvPr/>
      </p:nvGrpSpPr>
      <p:grpSpPr>
        <a:xfrm>
          <a:off x="0" y="0"/>
          <a:ext cx="0" cy="0"/>
          <a:chOff x="0" y="0"/>
          <a:chExt cx="0" cy="0"/>
        </a:xfrm>
      </p:grpSpPr>
      <p:sp>
        <p:nvSpPr>
          <p:cNvPr id="85" name="Shape 85"/>
          <p:cNvSpPr txBox="1"/>
          <p:nvPr>
            <p:ph type="title"/>
          </p:nvPr>
        </p:nvSpPr>
        <p:spPr>
          <a:xfrm>
            <a:off x="457200" y="273050"/>
            <a:ext cx="3008314" cy="11620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Calibri"/>
              <a:buNone/>
              <a:defRPr b="1" i="0" sz="2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86" name="Shape 8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87" name="Shape 87"/>
          <p:cNvSpPr txBox="1"/>
          <p:nvPr>
            <p:ph idx="2" type="body"/>
          </p:nvPr>
        </p:nvSpPr>
        <p:spPr>
          <a:xfrm>
            <a:off x="457199" y="1435100"/>
            <a:ext cx="3008314" cy="46910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88" name="Shape 88"/>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89" name="Shape 89"/>
        <p:cNvGrpSpPr/>
        <p:nvPr/>
      </p:nvGrpSpPr>
      <p:grpSpPr>
        <a:xfrm>
          <a:off x="0" y="0"/>
          <a:ext cx="0" cy="0"/>
          <a:chOff x="0" y="0"/>
          <a:chExt cx="0" cy="0"/>
        </a:xfrm>
      </p:grpSpPr>
      <p:sp>
        <p:nvSpPr>
          <p:cNvPr id="90" name="Shape 90"/>
          <p:cNvSpPr txBox="1"/>
          <p:nvPr>
            <p:ph type="title"/>
          </p:nvPr>
        </p:nvSpPr>
        <p:spPr>
          <a:xfrm>
            <a:off x="1792288" y="4800600"/>
            <a:ext cx="5486400" cy="56673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Calibri"/>
              <a:buNone/>
              <a:defRPr b="1" i="0" sz="2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91" name="Shape 91"/>
          <p:cNvSpPr/>
          <p:nvPr>
            <p:ph idx="2" type="pic"/>
          </p:nvPr>
        </p:nvSpPr>
        <p:spPr>
          <a:xfrm>
            <a:off x="1792288" y="612775"/>
            <a:ext cx="5486400" cy="4114800"/>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92" name="Shape 92"/>
          <p:cNvSpPr txBox="1"/>
          <p:nvPr>
            <p:ph idx="1" type="body"/>
          </p:nvPr>
        </p:nvSpPr>
        <p:spPr>
          <a:xfrm>
            <a:off x="1792288" y="5367337"/>
            <a:ext cx="5486400" cy="804862"/>
          </a:xfrm>
          <a:prstGeom prst="rect">
            <a:avLst/>
          </a:prstGeom>
          <a:noFill/>
          <a:ln>
            <a:noFill/>
          </a:ln>
        </p:spPr>
        <p:txBody>
          <a:bodyPr anchorCtr="0" anchor="t" bIns="91425" lIns="91425" rIns="91425" tIns="91425"/>
          <a:lstStyle>
            <a:lvl1pPr indent="0" lvl="0"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1pPr>
            <a:lvl2pPr indent="457200" lvl="1"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2pPr>
            <a:lvl3pPr indent="914400" lvl="2"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3pPr>
            <a:lvl4pPr indent="1371600" lvl="3"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4pPr>
            <a:lvl5pPr indent="1828800" lvl="4" marL="0" marR="0" rtl="0" algn="l">
              <a:lnSpc>
                <a:spcPct val="100000"/>
              </a:lnSpc>
              <a:spcBef>
                <a:spcPts val="300"/>
              </a:spcBef>
              <a:spcAft>
                <a:spcPts val="0"/>
              </a:spcAft>
              <a:buClr>
                <a:srgbClr val="000000"/>
              </a:buClr>
              <a:buFont typeface="Arial"/>
              <a:buNone/>
              <a:defRPr b="0" i="0" sz="1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93" name="Shape 93"/>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96" name="Shape 9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97" name="Shape 97"/>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98" name="Shape 98"/>
        <p:cNvGrpSpPr/>
        <p:nvPr/>
      </p:nvGrpSpPr>
      <p:grpSpPr>
        <a:xfrm>
          <a:off x="0" y="0"/>
          <a:ext cx="0" cy="0"/>
          <a:chOff x="0" y="0"/>
          <a:chExt cx="0" cy="0"/>
        </a:xfrm>
      </p:grpSpPr>
      <p:sp>
        <p:nvSpPr>
          <p:cNvPr id="99" name="Shape 99"/>
          <p:cNvSpPr txBox="1"/>
          <p:nvPr>
            <p:ph type="title"/>
          </p:nvPr>
        </p:nvSpPr>
        <p:spPr>
          <a:xfrm>
            <a:off x="6629400" y="274637"/>
            <a:ext cx="2057400" cy="5851526"/>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00" name="Shape 100"/>
          <p:cNvSpPr txBox="1"/>
          <p:nvPr>
            <p:ph idx="1" type="body"/>
          </p:nvPr>
        </p:nvSpPr>
        <p:spPr>
          <a:xfrm>
            <a:off x="457200" y="274637"/>
            <a:ext cx="6019799" cy="5851526"/>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01" name="Shape 101"/>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02" name="Shape 102"/>
        <p:cNvGrpSpPr/>
        <p:nvPr/>
      </p:nvGrpSpPr>
      <p:grpSpPr>
        <a:xfrm>
          <a:off x="0" y="0"/>
          <a:ext cx="0" cy="0"/>
          <a:chOff x="0" y="0"/>
          <a:chExt cx="0" cy="0"/>
        </a:xfrm>
      </p:grpSpPr>
      <p:sp>
        <p:nvSpPr>
          <p:cNvPr id="103" name="Shape 103"/>
          <p:cNvSpPr/>
          <p:nvPr/>
        </p:nvSpPr>
        <p:spPr>
          <a:xfrm>
            <a:off x="-2" y="4657796"/>
            <a:ext cx="9151091" cy="12701"/>
          </a:xfrm>
          <a:custGeom>
            <a:pathLst>
              <a:path extrusionOk="0" h="120000" w="120000">
                <a:moveTo>
                  <a:pt x="0" y="120000"/>
                </a:moveTo>
                <a:lnTo>
                  <a:pt x="0" y="0"/>
                </a:lnTo>
                <a:lnTo>
                  <a:pt x="120000" y="120000"/>
                </a:lnTo>
                <a:close/>
              </a:path>
            </a:pathLst>
          </a:custGeom>
          <a:gradFill>
            <a:gsLst>
              <a:gs pos="0">
                <a:srgbClr val="007592"/>
              </a:gs>
              <a:gs pos="55000">
                <a:srgbClr val="48BBE0"/>
              </a:gs>
              <a:gs pos="100000">
                <a:srgbClr val="007592"/>
              </a:gs>
            </a:gsLst>
            <a:lin ang="3000000" scaled="0"/>
          </a:grad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Shape 104"/>
          <p:cNvSpPr txBox="1"/>
          <p:nvPr>
            <p:ph type="title"/>
          </p:nvPr>
        </p:nvSpPr>
        <p:spPr>
          <a:xfrm>
            <a:off x="685800" y="1752600"/>
            <a:ext cx="7772400" cy="1829762"/>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464646"/>
              </a:buClr>
              <a:buFont typeface="Calibri"/>
              <a:buNone/>
              <a:defRPr b="1" i="0" sz="48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05" name="Shape 105"/>
          <p:cNvSpPr txBox="1"/>
          <p:nvPr>
            <p:ph idx="1" type="body"/>
          </p:nvPr>
        </p:nvSpPr>
        <p:spPr>
          <a:xfrm>
            <a:off x="685800" y="3611607"/>
            <a:ext cx="7772400" cy="1199704"/>
          </a:xfrm>
          <a:prstGeom prst="rect">
            <a:avLst/>
          </a:prstGeom>
          <a:noFill/>
          <a:ln>
            <a:noFill/>
          </a:ln>
        </p:spPr>
        <p:txBody>
          <a:bodyPr anchorCtr="0" anchor="t" bIns="91425" lIns="91425" rIns="91425" tIns="91425"/>
          <a:lstStyle>
            <a:lvl1pPr indent="0" lvl="0"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1pPr>
            <a:lvl2pPr indent="457200" lvl="1"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2pPr>
            <a:lvl3pPr indent="914400" lvl="2"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3pPr>
            <a:lvl4pPr indent="1371600" lvl="3"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4pPr>
            <a:lvl5pPr indent="1828800" lvl="4"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grpSp>
        <p:nvGrpSpPr>
          <p:cNvPr id="106" name="Shape 106"/>
          <p:cNvGrpSpPr/>
          <p:nvPr/>
        </p:nvGrpSpPr>
        <p:grpSpPr>
          <a:xfrm>
            <a:off x="-3765" y="4952997"/>
            <a:ext cx="9147766" cy="1912091"/>
            <a:chOff x="0" y="0"/>
            <a:chExt cx="9147765" cy="1912089"/>
          </a:xfrm>
        </p:grpSpPr>
        <p:sp>
          <p:nvSpPr>
            <p:cNvPr id="107" name="Shape 107"/>
            <p:cNvSpPr/>
            <p:nvPr/>
          </p:nvSpPr>
          <p:spPr>
            <a:xfrm>
              <a:off x="1691277" y="0"/>
              <a:ext cx="7456486" cy="488155"/>
            </a:xfrm>
            <a:custGeom>
              <a:pathLst>
                <a:path extrusionOk="0" h="120000" w="120000">
                  <a:moveTo>
                    <a:pt x="120000" y="0"/>
                  </a:moveTo>
                  <a:lnTo>
                    <a:pt x="120000" y="120000"/>
                  </a:lnTo>
                  <a:lnTo>
                    <a:pt x="0" y="71283"/>
                  </a:lnTo>
                  <a:lnTo>
                    <a:pt x="120000" y="0"/>
                  </a:lnTo>
                  <a:close/>
                </a:path>
              </a:pathLst>
            </a:custGeom>
            <a:solidFill>
              <a:srgbClr val="9DCADC">
                <a:alpha val="40000"/>
              </a:srgbClr>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Font typeface="Calibri"/>
                <a:buNone/>
              </a:pPr>
              <a:r>
                <a:t/>
              </a:r>
              <a:endParaRPr b="0" i="0" sz="1800" u="none" cap="none" strike="noStrike">
                <a:solidFill>
                  <a:srgbClr val="000000"/>
                </a:solidFill>
                <a:latin typeface="Calibri"/>
                <a:ea typeface="Calibri"/>
                <a:cs typeface="Calibri"/>
                <a:sym typeface="Calibri"/>
              </a:endParaRPr>
            </a:p>
          </p:txBody>
        </p:sp>
        <p:sp>
          <p:nvSpPr>
            <p:cNvPr id="108" name="Shape 108"/>
            <p:cNvSpPr/>
            <p:nvPr/>
          </p:nvSpPr>
          <p:spPr>
            <a:xfrm>
              <a:off x="39207" y="284743"/>
              <a:ext cx="9108557" cy="788662"/>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Font typeface="Calibri"/>
                <a:buNone/>
              </a:pPr>
              <a:r>
                <a:t/>
              </a:r>
              <a:endParaRPr b="0" i="0" sz="1800" u="none" cap="none" strike="noStrike">
                <a:solidFill>
                  <a:srgbClr val="000000"/>
                </a:solidFill>
                <a:latin typeface="Calibri"/>
                <a:ea typeface="Calibri"/>
                <a:cs typeface="Calibri"/>
                <a:sym typeface="Calibri"/>
              </a:endParaRPr>
            </a:p>
          </p:txBody>
        </p:sp>
        <p:sp>
          <p:nvSpPr>
            <p:cNvPr id="109" name="Shape 109"/>
            <p:cNvSpPr/>
            <p:nvPr/>
          </p:nvSpPr>
          <p:spPr>
            <a:xfrm>
              <a:off x="3763" y="47977"/>
              <a:ext cx="9144001" cy="1864110"/>
            </a:xfrm>
            <a:custGeom>
              <a:pathLst>
                <a:path extrusionOk="0" h="120000" w="120000">
                  <a:moveTo>
                    <a:pt x="0" y="0"/>
                  </a:moveTo>
                  <a:lnTo>
                    <a:pt x="0" y="120000"/>
                  </a:lnTo>
                  <a:lnTo>
                    <a:pt x="120000" y="120000"/>
                  </a:lnTo>
                  <a:lnTo>
                    <a:pt x="120000" y="50766"/>
                  </a:lnTo>
                  <a:lnTo>
                    <a:pt x="0" y="0"/>
                  </a:lnTo>
                  <a:close/>
                </a:path>
              </a:pathLst>
            </a:custGeom>
            <a:blipFill rotWithShape="1">
              <a:blip r:embed="rId2">
                <a:alphaModFix/>
              </a:blip>
              <a:tile algn="tl" flip="none" tx="0" sx="100000" ty="0" sy="100000"/>
            </a:blip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0" name="Shape 110"/>
            <p:cNvCxnSpPr/>
            <p:nvPr/>
          </p:nvCxnSpPr>
          <p:spPr>
            <a:xfrm>
              <a:off x="0" y="44670"/>
              <a:ext cx="9147764" cy="790301"/>
            </a:xfrm>
            <a:prstGeom prst="straightConnector1">
              <a:avLst/>
            </a:prstGeom>
            <a:noFill/>
            <a:ln cap="flat" cmpd="sng" w="12050">
              <a:solidFill>
                <a:srgbClr val="5699AD"/>
              </a:solidFill>
              <a:prstDash val="solid"/>
              <a:miter/>
              <a:headEnd len="med" w="med" type="none"/>
              <a:tailEnd len="med" w="med" type="none"/>
            </a:ln>
          </p:spPr>
        </p:cxnSp>
      </p:grpSp>
      <p:sp>
        <p:nvSpPr>
          <p:cNvPr id="111" name="Shape 11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12" name="Shape 112"/>
        <p:cNvGrpSpPr/>
        <p:nvPr/>
      </p:nvGrpSpPr>
      <p:grpSpPr>
        <a:xfrm>
          <a:off x="0" y="0"/>
          <a:ext cx="0" cy="0"/>
          <a:chOff x="0" y="0"/>
          <a:chExt cx="0" cy="0"/>
        </a:xfrm>
      </p:grpSpPr>
      <p:pic>
        <p:nvPicPr>
          <p:cNvPr id="113" name="Shape 113"/>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14" name="Shape 114"/>
          <p:cNvSpPr txBox="1"/>
          <p:nvPr>
            <p:ph idx="1" type="body"/>
          </p:nvPr>
        </p:nvSpPr>
        <p:spPr>
          <a:xfrm>
            <a:off x="457200" y="1481326"/>
            <a:ext cx="8229600" cy="4525964"/>
          </a:xfrm>
          <a:prstGeom prst="rect">
            <a:avLst/>
          </a:prstGeom>
          <a:noFill/>
          <a:ln>
            <a:noFill/>
          </a:ln>
        </p:spPr>
        <p:txBody>
          <a:bodyPr anchorCtr="0" anchor="t" bIns="91425" lIns="91425" rIns="91425" tIns="91425"/>
          <a:lstStyle>
            <a:lvl1pPr indent="-126999" lvl="0" marL="365759" marR="0" rtl="0" algn="l">
              <a:lnSpc>
                <a:spcPct val="100000"/>
              </a:lnSpc>
              <a:spcBef>
                <a:spcPts val="400"/>
              </a:spcBef>
              <a:spcAft>
                <a:spcPts val="0"/>
              </a:spcAft>
              <a:buClr>
                <a:srgbClr val="000000"/>
              </a:buClr>
              <a:buSzPct val="90000"/>
              <a:buFont typeface="Arial"/>
              <a:buChar char="•"/>
              <a:defRPr b="0" i="0" sz="2400" u="none" cap="none" strike="noStrike">
                <a:solidFill>
                  <a:srgbClr val="000000"/>
                </a:solidFill>
                <a:latin typeface="Calibri"/>
                <a:ea typeface="Calibri"/>
                <a:cs typeface="Calibri"/>
                <a:sym typeface="Calibri"/>
              </a:defRPr>
            </a:lvl1pPr>
            <a:lvl2pPr indent="-134111" lvl="1" marL="667511" marR="0" rtl="0" algn="l">
              <a:lnSpc>
                <a:spcPct val="100000"/>
              </a:lnSpc>
              <a:spcBef>
                <a:spcPts val="4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2pPr>
            <a:lvl3pPr indent="-168655" lvl="2" marL="935736" marR="0" rtl="0" algn="l">
              <a:lnSpc>
                <a:spcPct val="100000"/>
              </a:lnSpc>
              <a:spcBef>
                <a:spcPts val="400"/>
              </a:spcBef>
              <a:spcAft>
                <a:spcPts val="0"/>
              </a:spcAft>
              <a:buClr>
                <a:srgbClr val="000000"/>
              </a:buClr>
              <a:buSzPct val="95000"/>
              <a:buFont typeface="Arial"/>
              <a:buChar char="•"/>
              <a:defRPr b="0" i="0" sz="2400" u="none" cap="none" strike="noStrike">
                <a:solidFill>
                  <a:srgbClr val="000000"/>
                </a:solidFill>
                <a:latin typeface="Calibri"/>
                <a:ea typeface="Calibri"/>
                <a:cs typeface="Calibri"/>
                <a:sym typeface="Calibri"/>
              </a:defRPr>
            </a:lvl3pPr>
            <a:lvl4pPr indent="914400" lvl="3" marL="0" marR="0" rtl="0" algn="l">
              <a:lnSpc>
                <a:spcPct val="100000"/>
              </a:lnSpc>
              <a:spcBef>
                <a:spcPts val="400"/>
              </a:spcBef>
              <a:spcAft>
                <a:spcPts val="0"/>
              </a:spcAft>
              <a:buClr>
                <a:srgbClr val="000000"/>
              </a:buClr>
              <a:buFont typeface="Arial"/>
              <a:buNone/>
              <a:defRPr b="0" i="0" sz="2400" u="none" cap="none" strike="noStrike">
                <a:solidFill>
                  <a:srgbClr val="000000"/>
                </a:solidFill>
                <a:latin typeface="Calibri"/>
                <a:ea typeface="Calibri"/>
                <a:cs typeface="Calibri"/>
                <a:sym typeface="Calibri"/>
              </a:defRPr>
            </a:lvl4pPr>
            <a:lvl5pPr indent="-152400" lvl="4" marL="1447800" marR="0" rtl="0" algn="l">
              <a:lnSpc>
                <a:spcPct val="100000"/>
              </a:lnSpc>
              <a:spcBef>
                <a:spcPts val="4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15" name="Shape 115"/>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227A8F"/>
              </a:buClr>
              <a:buFont typeface="Calibri"/>
              <a:buNone/>
              <a:defRPr b="1" i="0" sz="3600" u="none" cap="none" strike="noStrike">
                <a:solidFill>
                  <a:srgbClr val="227A8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16" name="Shape 116"/>
          <p:cNvSpPr/>
          <p:nvPr/>
        </p:nvSpPr>
        <p:spPr>
          <a:xfrm>
            <a:off x="165100" y="6351587"/>
            <a:ext cx="3822700"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800" u="none" cap="none" strike="noStrike">
                <a:solidFill>
                  <a:srgbClr val="A6A6A6"/>
                </a:solidFill>
                <a:latin typeface="Calibri"/>
                <a:ea typeface="Calibri"/>
                <a:cs typeface="Calibri"/>
                <a:sym typeface="Calibri"/>
              </a:rPr>
              <a:t>Why Data Management</a:t>
            </a:r>
          </a:p>
        </p:txBody>
      </p:sp>
      <p:sp>
        <p:nvSpPr>
          <p:cNvPr id="117" name="Shape 117"/>
          <p:cNvSpPr txBox="1"/>
          <p:nvPr>
            <p:ph idx="12" type="sldNum"/>
          </p:nvPr>
        </p:nvSpPr>
        <p:spPr>
          <a:xfrm>
            <a:off x="4419600" y="6172200"/>
            <a:ext cx="2133599" cy="368301"/>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bg>
      <p:bgPr>
        <a:gradFill>
          <a:gsLst>
            <a:gs pos="0">
              <a:srgbClr val="B1B1B1"/>
            </a:gs>
            <a:gs pos="40000">
              <a:srgbClr val="9E9E9E"/>
            </a:gs>
            <a:gs pos="100000">
              <a:srgbClr val="000000"/>
            </a:gs>
          </a:gsLst>
          <a:path path="circle">
            <a:fillToRect b="50%" l="50%" r="50%" t="50%"/>
          </a:path>
          <a:tileRect/>
        </a:gradFill>
      </p:bgPr>
    </p:bg>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20" name="Shape 120"/>
          <p:cNvSpPr txBox="1"/>
          <p:nvPr>
            <p:ph type="title"/>
          </p:nvPr>
        </p:nvSpPr>
        <p:spPr>
          <a:xfrm>
            <a:off x="722375" y="1059711"/>
            <a:ext cx="7772400" cy="1828800"/>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DEF5FA"/>
              </a:buClr>
              <a:buFont typeface="Calibri"/>
              <a:buNone/>
              <a:defRPr b="1" i="0" sz="48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21" name="Shape 121"/>
          <p:cNvSpPr txBox="1"/>
          <p:nvPr>
            <p:ph idx="1" type="body"/>
          </p:nvPr>
        </p:nvSpPr>
        <p:spPr>
          <a:xfrm>
            <a:off x="3922712" y="2931710"/>
            <a:ext cx="4572000" cy="1454888"/>
          </a:xfrm>
          <a:prstGeom prst="rect">
            <a:avLst/>
          </a:prstGeom>
          <a:noFill/>
          <a:ln>
            <a:noFill/>
          </a:ln>
        </p:spPr>
        <p:txBody>
          <a:bodyPr anchorCtr="0" anchor="t" bIns="91425" lIns="91425" rIns="91425" tIns="91425"/>
          <a:lstStyle>
            <a:lvl1pPr indent="0" lvl="0"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1pPr>
            <a:lvl2pPr indent="381000" lvl="1"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2pPr>
            <a:lvl3pPr indent="622300" lvl="2"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3pPr>
            <a:lvl4pPr indent="914400" lvl="3"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4pPr>
            <a:lvl5pPr indent="1143000" lvl="4"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22" name="Shape 122"/>
          <p:cNvSpPr/>
          <p:nvPr/>
        </p:nvSpPr>
        <p:spPr>
          <a:xfrm>
            <a:off x="3636678" y="3005471"/>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Shape 123"/>
          <p:cNvSpPr/>
          <p:nvPr/>
        </p:nvSpPr>
        <p:spPr>
          <a:xfrm>
            <a:off x="3450262" y="3005471"/>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Shape 124"/>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bg>
      <p:bgPr>
        <a:gradFill>
          <a:gsLst>
            <a:gs pos="0">
              <a:srgbClr val="B1B1B1"/>
            </a:gs>
            <a:gs pos="40000">
              <a:srgbClr val="9E9E9E"/>
            </a:gs>
            <a:gs pos="100000">
              <a:srgbClr val="000000"/>
            </a:gs>
          </a:gsLst>
          <a:path path="circle">
            <a:fillToRect b="50%" l="50%" r="50%" t="50%"/>
          </a:path>
          <a:tileRect/>
        </a:gradFill>
      </p:bgPr>
    </p:bg>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27" name="Shape 127"/>
          <p:cNvSpPr txBox="1"/>
          <p:nvPr>
            <p:ph idx="1" type="body"/>
          </p:nvPr>
        </p:nvSpPr>
        <p:spPr>
          <a:xfrm>
            <a:off x="457200" y="1481326"/>
            <a:ext cx="4038599" cy="4525964"/>
          </a:xfrm>
          <a:prstGeom prst="rect">
            <a:avLst/>
          </a:prstGeom>
          <a:noFill/>
          <a:ln>
            <a:noFill/>
          </a:ln>
        </p:spPr>
        <p:txBody>
          <a:bodyPr anchorCtr="0" anchor="t" bIns="91425" lIns="91425" rIns="91425" tIns="91425"/>
          <a:lstStyle>
            <a:lvl1pPr indent="-143254" lvl="0" marL="365759" marR="0" rtl="0" algn="l">
              <a:lnSpc>
                <a:spcPct val="100000"/>
              </a:lnSpc>
              <a:spcBef>
                <a:spcPts val="400"/>
              </a:spcBef>
              <a:spcAft>
                <a:spcPts val="0"/>
              </a:spcAft>
              <a:buClr>
                <a:srgbClr val="FFFFFF"/>
              </a:buClr>
              <a:buSzPct val="68000"/>
              <a:buFont typeface="Noto Sans Symbols"/>
              <a:buChar char="▶"/>
              <a:defRPr b="0" i="0" sz="2800" u="none" cap="none" strike="noStrike">
                <a:solidFill>
                  <a:srgbClr val="FFFFFF"/>
                </a:solidFill>
                <a:latin typeface="Calibri"/>
                <a:ea typeface="Calibri"/>
                <a:cs typeface="Calibri"/>
                <a:sym typeface="Calibri"/>
              </a:defRPr>
            </a:lvl1pPr>
            <a:lvl2pPr indent="-101091" lvl="1" marL="659891"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2pPr>
            <a:lvl3pPr indent="-150875" lvl="2" marL="950975"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3pPr>
            <a:lvl4pPr indent="-177800" lvl="3" marL="1270000"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4pPr>
            <a:lvl5pPr indent="-177800" lvl="4" marL="1498600"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28" name="Shape 128"/>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DEF5FA"/>
              </a:buClr>
              <a:buFont typeface="Calibri"/>
              <a:buNone/>
              <a:defRPr b="1" i="0" sz="41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29" name="Shape 129"/>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bg>
      <p:bgPr>
        <a:blipFill rotWithShape="1">
          <a:blip r:embed="rId2">
            <a:alphaModFix/>
          </a:blip>
          <a:tile algn="tl" flip="none" tx="0" sx="100000" ty="0" sy="100000"/>
        </a:blipFill>
      </p:bgPr>
    </p:bg>
    <p:spTree>
      <p:nvGrpSpPr>
        <p:cNvPr id="130" name="Shape 130"/>
        <p:cNvGrpSpPr/>
        <p:nvPr/>
      </p:nvGrpSpPr>
      <p:grpSpPr>
        <a:xfrm>
          <a:off x="0" y="0"/>
          <a:ext cx="0" cy="0"/>
          <a:chOff x="0" y="0"/>
          <a:chExt cx="0" cy="0"/>
        </a:xfrm>
      </p:grpSpPr>
      <p:sp>
        <p:nvSpPr>
          <p:cNvPr id="131" name="Shape 131"/>
          <p:cNvSpPr txBox="1"/>
          <p:nvPr>
            <p:ph type="title"/>
          </p:nvPr>
        </p:nvSpPr>
        <p:spPr>
          <a:xfrm>
            <a:off x="457200" y="273050"/>
            <a:ext cx="8229600" cy="11430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32" name="Shape 132"/>
          <p:cNvSpPr txBox="1"/>
          <p:nvPr>
            <p:ph idx="1" type="body"/>
          </p:nvPr>
        </p:nvSpPr>
        <p:spPr>
          <a:xfrm>
            <a:off x="457200" y="5410200"/>
            <a:ext cx="4040187" cy="762000"/>
          </a:xfrm>
          <a:prstGeom prst="rect">
            <a:avLst/>
          </a:prstGeom>
          <a:solidFill>
            <a:srgbClr val="2DA2BF"/>
          </a:solidFill>
          <a:ln cap="flat" cmpd="sng" w="9650">
            <a:solidFill>
              <a:srgbClr val="2DA2BF"/>
            </a:solidFill>
            <a:prstDash val="solid"/>
            <a:miter/>
            <a:headEnd len="med" w="med" type="none"/>
            <a:tailEnd len="med" w="med" type="none"/>
          </a:ln>
        </p:spPr>
        <p:txBody>
          <a:bodyPr anchorCtr="0" anchor="ctr" bIns="91425" lIns="91425" rIns="91425" tIns="91425"/>
          <a:lstStyle>
            <a:lvl1pPr indent="0" lvl="0"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1pPr>
            <a:lvl2pPr indent="381000" lvl="1"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2pPr>
            <a:lvl3pPr indent="622300" lvl="2"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3pPr>
            <a:lvl4pPr indent="914400" lvl="3"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4pPr>
            <a:lvl5pPr indent="1143000" lvl="4"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33" name="Shape 133"/>
          <p:cNvSpPr txBox="1"/>
          <p:nvPr>
            <p:ph idx="2" type="body"/>
          </p:nvPr>
        </p:nvSpPr>
        <p:spPr>
          <a:xfrm>
            <a:off x="4645026" y="5410200"/>
            <a:ext cx="4041776" cy="762000"/>
          </a:xfrm>
          <a:prstGeom prst="rect">
            <a:avLst/>
          </a:prstGeom>
          <a:solidFill>
            <a:srgbClr val="2DA2BF"/>
          </a:solidFill>
          <a:ln cap="flat" cmpd="sng" w="9650">
            <a:solidFill>
              <a:srgbClr val="2DA2BF"/>
            </a:solidFill>
            <a:prstDash val="solid"/>
            <a:miter/>
            <a:headEnd len="med" w="med" type="none"/>
            <a:tailEnd len="med" w="med" type="none"/>
          </a:ln>
        </p:spPr>
        <p:txBody>
          <a:bodyPr anchorCtr="0" anchor="ctr"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34" name="Shape 134"/>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bg>
      <p:bgPr>
        <a:gradFill>
          <a:gsLst>
            <a:gs pos="0">
              <a:srgbClr val="B1B1B1"/>
            </a:gs>
            <a:gs pos="40000">
              <a:srgbClr val="9E9E9E"/>
            </a:gs>
            <a:gs pos="100000">
              <a:srgbClr val="000000"/>
            </a:gs>
          </a:gsLst>
          <a:path path="circle">
            <a:fillToRect b="50%" l="50%" r="50%" t="50%"/>
          </a:path>
          <a:tileRect/>
        </a:gradFill>
      </p:bgPr>
    </p:bg>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37" name="Shape 137"/>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DEF5FA"/>
              </a:buClr>
              <a:buFont typeface="Calibri"/>
              <a:buNone/>
              <a:defRPr b="1" i="0" sz="41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38" name="Shape 138"/>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0" name="Shape 20"/>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1" name="Shape 21"/>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9" name="Shape 139"/>
        <p:cNvGrpSpPr/>
        <p:nvPr/>
      </p:nvGrpSpPr>
      <p:grpSpPr>
        <a:xfrm>
          <a:off x="0" y="0"/>
          <a:ext cx="0" cy="0"/>
          <a:chOff x="0" y="0"/>
          <a:chExt cx="0" cy="0"/>
        </a:xfrm>
      </p:grpSpPr>
      <p:pic>
        <p:nvPicPr>
          <p:cNvPr id="140" name="Shape 140"/>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41" name="Shape 14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bg>
      <p:bgPr>
        <a:blipFill rotWithShape="1">
          <a:blip r:embed="rId2">
            <a:alphaModFix/>
          </a:blip>
          <a:tile algn="tl" flip="none" tx="0" sx="100000" ty="0" sy="100000"/>
        </a:blipFill>
      </p:bgPr>
    </p:bg>
    <p:spTree>
      <p:nvGrpSpPr>
        <p:cNvPr id="142" name="Shape 142"/>
        <p:cNvGrpSpPr/>
        <p:nvPr/>
      </p:nvGrpSpPr>
      <p:grpSpPr>
        <a:xfrm>
          <a:off x="0" y="0"/>
          <a:ext cx="0" cy="0"/>
          <a:chOff x="0" y="0"/>
          <a:chExt cx="0" cy="0"/>
        </a:xfrm>
      </p:grpSpPr>
      <p:sp>
        <p:nvSpPr>
          <p:cNvPr id="143" name="Shape 143"/>
          <p:cNvSpPr txBox="1"/>
          <p:nvPr>
            <p:ph type="title"/>
          </p:nvPr>
        </p:nvSpPr>
        <p:spPr>
          <a:xfrm>
            <a:off x="914400" y="4876800"/>
            <a:ext cx="7481775"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DA2BF"/>
              </a:buClr>
              <a:buFont typeface="Calibri"/>
              <a:buNone/>
              <a:defRPr b="0" i="0" sz="2500" u="none" cap="none" strike="noStrike">
                <a:solidFill>
                  <a:srgbClr val="2DA2B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44" name="Shape 144"/>
          <p:cNvSpPr txBox="1"/>
          <p:nvPr>
            <p:ph idx="1" type="body"/>
          </p:nvPr>
        </p:nvSpPr>
        <p:spPr>
          <a:xfrm>
            <a:off x="4419600" y="5355101"/>
            <a:ext cx="3974592" cy="914400"/>
          </a:xfrm>
          <a:prstGeom prst="rect">
            <a:avLst/>
          </a:prstGeom>
          <a:noFill/>
          <a:ln>
            <a:noFill/>
          </a:ln>
        </p:spPr>
        <p:txBody>
          <a:bodyPr anchorCtr="0" anchor="t" bIns="91425" lIns="91425" rIns="91425" tIns="91425"/>
          <a:lstStyle>
            <a:lvl1pPr indent="0" lvl="0"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1pPr>
            <a:lvl2pPr indent="381000" lvl="1"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2pPr>
            <a:lvl3pPr indent="622300" lvl="2"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3pPr>
            <a:lvl4pPr indent="914400" lvl="3"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4pPr>
            <a:lvl5pPr indent="1143000" lvl="4"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45" name="Shape 145"/>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bg>
      <p:bgPr>
        <a:gradFill>
          <a:gsLst>
            <a:gs pos="0">
              <a:srgbClr val="B1B1B1"/>
            </a:gs>
            <a:gs pos="40000">
              <a:srgbClr val="9E9E9E"/>
            </a:gs>
            <a:gs pos="100000">
              <a:srgbClr val="000000"/>
            </a:gs>
          </a:gsLst>
          <a:path path="circle">
            <a:fillToRect b="50%" l="50%" r="50%" t="50%"/>
          </a:path>
          <a:tileRect/>
        </a:gradFill>
      </p:bgPr>
    </p:bg>
    <p:spTree>
      <p:nvGrpSpPr>
        <p:cNvPr id="146" name="Shape 146"/>
        <p:cNvGrpSpPr/>
        <p:nvPr/>
      </p:nvGrpSpPr>
      <p:grpSpPr>
        <a:xfrm>
          <a:off x="0" y="0"/>
          <a:ext cx="0" cy="0"/>
          <a:chOff x="0" y="0"/>
          <a:chExt cx="0" cy="0"/>
        </a:xfrm>
      </p:grpSpPr>
      <p:sp>
        <p:nvSpPr>
          <p:cNvPr id="147" name="Shape 147"/>
          <p:cNvSpPr txBox="1"/>
          <p:nvPr>
            <p:ph idx="1" type="body"/>
          </p:nvPr>
        </p:nvSpPr>
        <p:spPr>
          <a:xfrm>
            <a:off x="1141230" y="5443401"/>
            <a:ext cx="7162801" cy="648233"/>
          </a:xfrm>
          <a:prstGeom prst="rect">
            <a:avLst/>
          </a:prstGeom>
          <a:noFill/>
          <a:ln>
            <a:noFill/>
          </a:ln>
        </p:spPr>
        <p:txBody>
          <a:bodyPr anchorCtr="0" anchor="t" bIns="91425" lIns="91425" rIns="91425" tIns="91425"/>
          <a:lstStyle>
            <a:lvl1pPr indent="0" lvl="0" marL="0" marR="18288" rtl="0" algn="r">
              <a:lnSpc>
                <a:spcPct val="100000"/>
              </a:lnSpc>
              <a:spcBef>
                <a:spcPts val="400"/>
              </a:spcBef>
              <a:spcAft>
                <a:spcPts val="0"/>
              </a:spcAft>
              <a:buClr>
                <a:srgbClr val="FFFFFF"/>
              </a:buClr>
              <a:buFont typeface="Arial"/>
              <a:buNone/>
              <a:defRPr b="0" i="0" sz="1400" u="none" cap="none" strike="noStrike">
                <a:solidFill>
                  <a:srgbClr val="FFFFFF"/>
                </a:solidFill>
                <a:latin typeface="Calibri"/>
                <a:ea typeface="Calibri"/>
                <a:cs typeface="Calibri"/>
                <a:sym typeface="Calibri"/>
              </a:defRPr>
            </a:lvl1pPr>
            <a:lvl2pPr indent="-189991" lvl="1" marL="659891"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2pPr>
            <a:lvl3pPr indent="-239775" lvl="2" marL="950975"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3pPr>
            <a:lvl4pPr indent="-266700" lvl="3" marL="1270000"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4pPr>
            <a:lvl5pPr indent="-266700" lvl="4" marL="1498600"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48" name="Shape 148"/>
          <p:cNvSpPr/>
          <p:nvPr>
            <p:ph idx="2" type="pic"/>
          </p:nvPr>
        </p:nvSpPr>
        <p:spPr>
          <a:xfrm>
            <a:off x="228600" y="189967"/>
            <a:ext cx="8686800" cy="4389122"/>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49" name="Shape 149"/>
          <p:cNvSpPr txBox="1"/>
          <p:nvPr>
            <p:ph type="title"/>
          </p:nvPr>
        </p:nvSpPr>
        <p:spPr>
          <a:xfrm>
            <a:off x="228600" y="4865121"/>
            <a:ext cx="8075431" cy="562673"/>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DA2BF"/>
              </a:buClr>
              <a:buFont typeface="Calibri"/>
              <a:buNone/>
              <a:defRPr b="0" i="0" sz="3000" u="none" cap="none" strike="noStrike">
                <a:solidFill>
                  <a:srgbClr val="2DA2B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50" name="Shape 150"/>
          <p:cNvSpPr/>
          <p:nvPr/>
        </p:nvSpPr>
        <p:spPr>
          <a:xfrm>
            <a:off x="499272" y="5944935"/>
            <a:ext cx="4940625" cy="921077"/>
          </a:xfrm>
          <a:custGeom>
            <a:pathLst>
              <a:path extrusionOk="0" h="120000" w="120000">
                <a:moveTo>
                  <a:pt x="0" y="711"/>
                </a:moveTo>
                <a:lnTo>
                  <a:pt x="120000" y="120000"/>
                </a:lnTo>
                <a:lnTo>
                  <a:pt x="89105" y="120000"/>
                </a:lnTo>
                <a:lnTo>
                  <a:pt x="16" y="0"/>
                </a:lnTo>
              </a:path>
            </a:pathLst>
          </a:custGeom>
          <a:solidFill>
            <a:srgbClr val="9DCADC">
              <a:alpha val="40000"/>
            </a:srgbClr>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1" name="Shape 151"/>
          <p:cNvSpPr/>
          <p:nvPr/>
        </p:nvSpPr>
        <p:spPr>
          <a:xfrm>
            <a:off x="485716" y="5939010"/>
            <a:ext cx="3690452" cy="933451"/>
          </a:xfrm>
          <a:custGeom>
            <a:pathLst>
              <a:path extrusionOk="0" h="120000" w="120000">
                <a:moveTo>
                  <a:pt x="0" y="0"/>
                </a:moveTo>
                <a:lnTo>
                  <a:pt x="120000" y="119388"/>
                </a:lnTo>
                <a:lnTo>
                  <a:pt x="94761" y="120000"/>
                </a:lnTo>
                <a:lnTo>
                  <a:pt x="255" y="816"/>
                </a:lnTo>
              </a:path>
            </a:pathLst>
          </a:custGeom>
          <a:solidFill>
            <a:srgbClr val="000000"/>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2" name="Shape 152"/>
          <p:cNvSpPr/>
          <p:nvPr/>
        </p:nvSpPr>
        <p:spPr>
          <a:xfrm>
            <a:off x="-6043" y="5791253"/>
            <a:ext cx="3402315" cy="1080868"/>
          </a:xfrm>
          <a:custGeom>
            <a:pathLst>
              <a:path extrusionOk="0" h="120000" w="120000">
                <a:moveTo>
                  <a:pt x="0" y="120000"/>
                </a:moveTo>
                <a:lnTo>
                  <a:pt x="120000" y="120000"/>
                </a:lnTo>
                <a:lnTo>
                  <a:pt x="0" y="0"/>
                </a:lnTo>
                <a:close/>
              </a:path>
            </a:pathLst>
          </a:custGeom>
          <a:blipFill rotWithShape="1">
            <a:blip r:embed="rId2">
              <a:alphaModFix/>
            </a:blip>
            <a:stretch>
              <a:fillRect b="0" l="0" r="0" t="0"/>
            </a:stretch>
          </a:blip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53" name="Shape 153"/>
          <p:cNvCxnSpPr/>
          <p:nvPr/>
        </p:nvCxnSpPr>
        <p:spPr>
          <a:xfrm>
            <a:off x="-9237" y="5787737"/>
            <a:ext cx="3405511" cy="1084384"/>
          </a:xfrm>
          <a:prstGeom prst="straightConnector1">
            <a:avLst/>
          </a:prstGeom>
          <a:noFill/>
          <a:ln cap="flat" cmpd="sng" w="12050">
            <a:solidFill>
              <a:srgbClr val="5699AD"/>
            </a:solidFill>
            <a:prstDash val="solid"/>
            <a:miter/>
            <a:headEnd len="med" w="med" type="none"/>
            <a:tailEnd len="med" w="med" type="none"/>
          </a:ln>
        </p:spPr>
      </p:cxnSp>
      <p:sp>
        <p:nvSpPr>
          <p:cNvPr id="154" name="Shape 154"/>
          <p:cNvSpPr/>
          <p:nvPr/>
        </p:nvSpPr>
        <p:spPr>
          <a:xfrm>
            <a:off x="8664111" y="4988439"/>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5" name="Shape 155"/>
          <p:cNvSpPr/>
          <p:nvPr/>
        </p:nvSpPr>
        <p:spPr>
          <a:xfrm>
            <a:off x="8477695" y="4988439"/>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6" name="Shape 156"/>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59" name="Shape 159"/>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60" name="Shape 160"/>
          <p:cNvSpPr txBox="1"/>
          <p:nvPr>
            <p:ph idx="1" type="body"/>
          </p:nvPr>
        </p:nvSpPr>
        <p:spPr>
          <a:xfrm>
            <a:off x="457200" y="1481328"/>
            <a:ext cx="8229600" cy="4386071"/>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61" name="Shape 16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162" name="Shape 162"/>
        <p:cNvGrpSpPr/>
        <p:nvPr/>
      </p:nvGrpSpPr>
      <p:grpSpPr>
        <a:xfrm>
          <a:off x="0" y="0"/>
          <a:ext cx="0" cy="0"/>
          <a:chOff x="0" y="0"/>
          <a:chExt cx="0" cy="0"/>
        </a:xfrm>
      </p:grpSpPr>
      <p:pic>
        <p:nvPicPr>
          <p:cNvPr id="163" name="Shape 163"/>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64" name="Shape 164"/>
          <p:cNvSpPr txBox="1"/>
          <p:nvPr>
            <p:ph type="title"/>
          </p:nvPr>
        </p:nvSpPr>
        <p:spPr>
          <a:xfrm>
            <a:off x="6844013" y="274638"/>
            <a:ext cx="1777470" cy="559276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65" name="Shape 165"/>
          <p:cNvSpPr txBox="1"/>
          <p:nvPr>
            <p:ph idx="1" type="body"/>
          </p:nvPr>
        </p:nvSpPr>
        <p:spPr>
          <a:xfrm>
            <a:off x="457200" y="274639"/>
            <a:ext cx="6324600" cy="5592761"/>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66" name="Shape 166"/>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Text, and Content">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69" name="Shape 169"/>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70" name="Shape 170"/>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71" name="Shape 171"/>
          <p:cNvSpPr txBox="1"/>
          <p:nvPr>
            <p:ph idx="12" type="sldNum"/>
          </p:nvPr>
        </p:nvSpPr>
        <p:spPr>
          <a:xfrm>
            <a:off x="6553200" y="6248400"/>
            <a:ext cx="343903" cy="358139"/>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72" name="Shape 172"/>
        <p:cNvGrpSpPr/>
        <p:nvPr/>
      </p:nvGrpSpPr>
      <p:grpSpPr>
        <a:xfrm>
          <a:off x="0" y="0"/>
          <a:ext cx="0" cy="0"/>
          <a:chOff x="0" y="0"/>
          <a:chExt cx="0" cy="0"/>
        </a:xfrm>
      </p:grpSpPr>
      <p:sp>
        <p:nvSpPr>
          <p:cNvPr id="173" name="Shape 173"/>
          <p:cNvSpPr/>
          <p:nvPr/>
        </p:nvSpPr>
        <p:spPr>
          <a:xfrm>
            <a:off x="-2" y="4657796"/>
            <a:ext cx="9151091" cy="12701"/>
          </a:xfrm>
          <a:custGeom>
            <a:pathLst>
              <a:path extrusionOk="0" h="120000" w="120000">
                <a:moveTo>
                  <a:pt x="0" y="120000"/>
                </a:moveTo>
                <a:lnTo>
                  <a:pt x="0" y="0"/>
                </a:lnTo>
                <a:lnTo>
                  <a:pt x="120000" y="120000"/>
                </a:lnTo>
                <a:close/>
              </a:path>
            </a:pathLst>
          </a:custGeom>
          <a:gradFill>
            <a:gsLst>
              <a:gs pos="0">
                <a:srgbClr val="007592"/>
              </a:gs>
              <a:gs pos="55000">
                <a:srgbClr val="48BBE0"/>
              </a:gs>
              <a:gs pos="100000">
                <a:srgbClr val="007592"/>
              </a:gs>
            </a:gsLst>
            <a:lin ang="3000000" scaled="0"/>
          </a:grad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Shape 174"/>
          <p:cNvSpPr txBox="1"/>
          <p:nvPr>
            <p:ph type="title"/>
          </p:nvPr>
        </p:nvSpPr>
        <p:spPr>
          <a:xfrm>
            <a:off x="685800" y="1752600"/>
            <a:ext cx="7772400" cy="1829762"/>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464646"/>
              </a:buClr>
              <a:buFont typeface="Calibri"/>
              <a:buNone/>
              <a:defRPr b="1" i="0" sz="48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75" name="Shape 175"/>
          <p:cNvSpPr txBox="1"/>
          <p:nvPr>
            <p:ph idx="1" type="body"/>
          </p:nvPr>
        </p:nvSpPr>
        <p:spPr>
          <a:xfrm>
            <a:off x="685800" y="3611607"/>
            <a:ext cx="7772400" cy="1199704"/>
          </a:xfrm>
          <a:prstGeom prst="rect">
            <a:avLst/>
          </a:prstGeom>
          <a:noFill/>
          <a:ln>
            <a:noFill/>
          </a:ln>
        </p:spPr>
        <p:txBody>
          <a:bodyPr anchorCtr="0" anchor="t" bIns="91425" lIns="91425" rIns="91425" tIns="91425"/>
          <a:lstStyle>
            <a:lvl1pPr indent="0" lvl="0"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1pPr>
            <a:lvl2pPr indent="457200" lvl="1"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2pPr>
            <a:lvl3pPr indent="914400" lvl="2"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3pPr>
            <a:lvl4pPr indent="1371600" lvl="3"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4pPr>
            <a:lvl5pPr indent="1828800" lvl="4" marL="0" marR="64007" rtl="0" algn="r">
              <a:lnSpc>
                <a:spcPct val="100000"/>
              </a:lnSpc>
              <a:spcBef>
                <a:spcPts val="400"/>
              </a:spcBef>
              <a:spcAft>
                <a:spcPts val="0"/>
              </a:spcAft>
              <a:buClr>
                <a:srgbClr val="464646"/>
              </a:buClr>
              <a:buFont typeface="Arial"/>
              <a:buNone/>
              <a:defRPr b="0" i="0" sz="2700" u="none" cap="none" strike="noStrike">
                <a:solidFill>
                  <a:srgbClr val="464646"/>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grpSp>
        <p:nvGrpSpPr>
          <p:cNvPr id="176" name="Shape 176"/>
          <p:cNvGrpSpPr/>
          <p:nvPr/>
        </p:nvGrpSpPr>
        <p:grpSpPr>
          <a:xfrm>
            <a:off x="-3765" y="4952997"/>
            <a:ext cx="9147766" cy="1912091"/>
            <a:chOff x="0" y="0"/>
            <a:chExt cx="9147765" cy="1912089"/>
          </a:xfrm>
        </p:grpSpPr>
        <p:sp>
          <p:nvSpPr>
            <p:cNvPr id="177" name="Shape 177"/>
            <p:cNvSpPr/>
            <p:nvPr/>
          </p:nvSpPr>
          <p:spPr>
            <a:xfrm>
              <a:off x="1691277" y="0"/>
              <a:ext cx="7456486" cy="488155"/>
            </a:xfrm>
            <a:custGeom>
              <a:pathLst>
                <a:path extrusionOk="0" h="120000" w="120000">
                  <a:moveTo>
                    <a:pt x="120000" y="0"/>
                  </a:moveTo>
                  <a:lnTo>
                    <a:pt x="120000" y="120000"/>
                  </a:lnTo>
                  <a:lnTo>
                    <a:pt x="0" y="71283"/>
                  </a:lnTo>
                  <a:lnTo>
                    <a:pt x="120000" y="0"/>
                  </a:lnTo>
                  <a:close/>
                </a:path>
              </a:pathLst>
            </a:custGeom>
            <a:solidFill>
              <a:srgbClr val="9DCADC">
                <a:alpha val="40000"/>
              </a:srgbClr>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Font typeface="Calibri"/>
                <a:buNone/>
              </a:pPr>
              <a:r>
                <a:t/>
              </a:r>
              <a:endParaRPr b="0" i="0" sz="1800" u="none" cap="none" strike="noStrike">
                <a:solidFill>
                  <a:srgbClr val="000000"/>
                </a:solidFill>
                <a:latin typeface="Calibri"/>
                <a:ea typeface="Calibri"/>
                <a:cs typeface="Calibri"/>
                <a:sym typeface="Calibri"/>
              </a:endParaRPr>
            </a:p>
          </p:txBody>
        </p:sp>
        <p:sp>
          <p:nvSpPr>
            <p:cNvPr id="178" name="Shape 178"/>
            <p:cNvSpPr/>
            <p:nvPr/>
          </p:nvSpPr>
          <p:spPr>
            <a:xfrm>
              <a:off x="39207" y="284743"/>
              <a:ext cx="9108557" cy="788662"/>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Font typeface="Calibri"/>
                <a:buNone/>
              </a:pPr>
              <a:r>
                <a:t/>
              </a:r>
              <a:endParaRPr b="0" i="0" sz="1800" u="none" cap="none" strike="noStrike">
                <a:solidFill>
                  <a:srgbClr val="000000"/>
                </a:solidFill>
                <a:latin typeface="Calibri"/>
                <a:ea typeface="Calibri"/>
                <a:cs typeface="Calibri"/>
                <a:sym typeface="Calibri"/>
              </a:endParaRPr>
            </a:p>
          </p:txBody>
        </p:sp>
        <p:sp>
          <p:nvSpPr>
            <p:cNvPr id="179" name="Shape 179"/>
            <p:cNvSpPr/>
            <p:nvPr/>
          </p:nvSpPr>
          <p:spPr>
            <a:xfrm>
              <a:off x="3763" y="47977"/>
              <a:ext cx="9144001" cy="1864110"/>
            </a:xfrm>
            <a:custGeom>
              <a:pathLst>
                <a:path extrusionOk="0" h="120000" w="120000">
                  <a:moveTo>
                    <a:pt x="0" y="0"/>
                  </a:moveTo>
                  <a:lnTo>
                    <a:pt x="0" y="120000"/>
                  </a:lnTo>
                  <a:lnTo>
                    <a:pt x="120000" y="120000"/>
                  </a:lnTo>
                  <a:lnTo>
                    <a:pt x="120000" y="50766"/>
                  </a:lnTo>
                  <a:lnTo>
                    <a:pt x="0" y="0"/>
                  </a:lnTo>
                  <a:close/>
                </a:path>
              </a:pathLst>
            </a:custGeom>
            <a:blipFill rotWithShape="1">
              <a:blip r:embed="rId2">
                <a:alphaModFix/>
              </a:blip>
              <a:tile algn="tl" flip="none" tx="0" sx="100000" ty="0" sy="100000"/>
            </a:blip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80" name="Shape 180"/>
            <p:cNvCxnSpPr/>
            <p:nvPr/>
          </p:nvCxnSpPr>
          <p:spPr>
            <a:xfrm>
              <a:off x="0" y="44670"/>
              <a:ext cx="9147764" cy="790301"/>
            </a:xfrm>
            <a:prstGeom prst="straightConnector1">
              <a:avLst/>
            </a:prstGeom>
            <a:noFill/>
            <a:ln cap="flat" cmpd="sng" w="12050">
              <a:solidFill>
                <a:srgbClr val="5699AD"/>
              </a:solidFill>
              <a:prstDash val="solid"/>
              <a:miter/>
              <a:headEnd len="med" w="med" type="none"/>
              <a:tailEnd len="med" w="med" type="none"/>
            </a:ln>
          </p:spPr>
        </p:cxnSp>
      </p:grpSp>
      <p:sp>
        <p:nvSpPr>
          <p:cNvPr id="181" name="Shape 18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82" name="Shape 182"/>
        <p:cNvGrpSpPr/>
        <p:nvPr/>
      </p:nvGrpSpPr>
      <p:grpSpPr>
        <a:xfrm>
          <a:off x="0" y="0"/>
          <a:ext cx="0" cy="0"/>
          <a:chOff x="0" y="0"/>
          <a:chExt cx="0" cy="0"/>
        </a:xfrm>
      </p:grpSpPr>
      <p:pic>
        <p:nvPicPr>
          <p:cNvPr id="183" name="Shape 183"/>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84" name="Shape 184"/>
          <p:cNvSpPr txBox="1"/>
          <p:nvPr>
            <p:ph idx="1" type="body"/>
          </p:nvPr>
        </p:nvSpPr>
        <p:spPr>
          <a:xfrm>
            <a:off x="457200" y="1481326"/>
            <a:ext cx="8229600" cy="4525964"/>
          </a:xfrm>
          <a:prstGeom prst="rect">
            <a:avLst/>
          </a:prstGeom>
          <a:noFill/>
          <a:ln>
            <a:noFill/>
          </a:ln>
        </p:spPr>
        <p:txBody>
          <a:bodyPr anchorCtr="0" anchor="t" bIns="91425" lIns="91425" rIns="91425" tIns="91425"/>
          <a:lstStyle>
            <a:lvl1pPr indent="-126999" lvl="0" marL="365759" marR="0" rtl="0" algn="l">
              <a:lnSpc>
                <a:spcPct val="100000"/>
              </a:lnSpc>
              <a:spcBef>
                <a:spcPts val="400"/>
              </a:spcBef>
              <a:spcAft>
                <a:spcPts val="0"/>
              </a:spcAft>
              <a:buClr>
                <a:srgbClr val="000000"/>
              </a:buClr>
              <a:buSzPct val="90000"/>
              <a:buFont typeface="Arial"/>
              <a:buChar char="•"/>
              <a:defRPr b="0" i="0" sz="2400" u="none" cap="none" strike="noStrike">
                <a:solidFill>
                  <a:srgbClr val="000000"/>
                </a:solidFill>
                <a:latin typeface="Calibri"/>
                <a:ea typeface="Calibri"/>
                <a:cs typeface="Calibri"/>
                <a:sym typeface="Calibri"/>
              </a:defRPr>
            </a:lvl1pPr>
            <a:lvl2pPr indent="-134111" lvl="1" marL="667511" marR="0" rtl="0" algn="l">
              <a:lnSpc>
                <a:spcPct val="100000"/>
              </a:lnSpc>
              <a:spcBef>
                <a:spcPts val="4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2pPr>
            <a:lvl3pPr indent="-168655" lvl="2" marL="935736" marR="0" rtl="0" algn="l">
              <a:lnSpc>
                <a:spcPct val="100000"/>
              </a:lnSpc>
              <a:spcBef>
                <a:spcPts val="400"/>
              </a:spcBef>
              <a:spcAft>
                <a:spcPts val="0"/>
              </a:spcAft>
              <a:buClr>
                <a:srgbClr val="000000"/>
              </a:buClr>
              <a:buSzPct val="95000"/>
              <a:buFont typeface="Arial"/>
              <a:buChar char="•"/>
              <a:defRPr b="0" i="0" sz="2400" u="none" cap="none" strike="noStrike">
                <a:solidFill>
                  <a:srgbClr val="000000"/>
                </a:solidFill>
                <a:latin typeface="Calibri"/>
                <a:ea typeface="Calibri"/>
                <a:cs typeface="Calibri"/>
                <a:sym typeface="Calibri"/>
              </a:defRPr>
            </a:lvl3pPr>
            <a:lvl4pPr indent="914400" lvl="3" marL="0" marR="0" rtl="0" algn="l">
              <a:lnSpc>
                <a:spcPct val="100000"/>
              </a:lnSpc>
              <a:spcBef>
                <a:spcPts val="400"/>
              </a:spcBef>
              <a:spcAft>
                <a:spcPts val="0"/>
              </a:spcAft>
              <a:buClr>
                <a:srgbClr val="000000"/>
              </a:buClr>
              <a:buFont typeface="Arial"/>
              <a:buNone/>
              <a:defRPr b="0" i="0" sz="2400" u="none" cap="none" strike="noStrike">
                <a:solidFill>
                  <a:srgbClr val="000000"/>
                </a:solidFill>
                <a:latin typeface="Calibri"/>
                <a:ea typeface="Calibri"/>
                <a:cs typeface="Calibri"/>
                <a:sym typeface="Calibri"/>
              </a:defRPr>
            </a:lvl4pPr>
            <a:lvl5pPr indent="-152400" lvl="4" marL="1447800" marR="0" rtl="0" algn="l">
              <a:lnSpc>
                <a:spcPct val="100000"/>
              </a:lnSpc>
              <a:spcBef>
                <a:spcPts val="4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85" name="Shape 185"/>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227A8F"/>
              </a:buClr>
              <a:buFont typeface="Calibri"/>
              <a:buNone/>
              <a:defRPr b="1" i="0" sz="3600" u="none" cap="none" strike="noStrike">
                <a:solidFill>
                  <a:srgbClr val="227A8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86" name="Shape 186"/>
          <p:cNvSpPr/>
          <p:nvPr/>
        </p:nvSpPr>
        <p:spPr>
          <a:xfrm>
            <a:off x="165100" y="6351587"/>
            <a:ext cx="3822700"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800" u="none" cap="none" strike="noStrike">
                <a:solidFill>
                  <a:srgbClr val="A6A6A6"/>
                </a:solidFill>
                <a:latin typeface="Calibri"/>
                <a:ea typeface="Calibri"/>
                <a:cs typeface="Calibri"/>
                <a:sym typeface="Calibri"/>
              </a:rPr>
              <a:t>Why Data Management</a:t>
            </a:r>
          </a:p>
        </p:txBody>
      </p:sp>
      <p:sp>
        <p:nvSpPr>
          <p:cNvPr id="187" name="Shape 187"/>
          <p:cNvSpPr txBox="1"/>
          <p:nvPr>
            <p:ph idx="12" type="sldNum"/>
          </p:nvPr>
        </p:nvSpPr>
        <p:spPr>
          <a:xfrm>
            <a:off x="4419600" y="6172200"/>
            <a:ext cx="2133599" cy="368301"/>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bg>
      <p:bgPr>
        <a:gradFill>
          <a:gsLst>
            <a:gs pos="0">
              <a:srgbClr val="B1B1B1"/>
            </a:gs>
            <a:gs pos="40000">
              <a:srgbClr val="9E9E9E"/>
            </a:gs>
            <a:gs pos="100000">
              <a:srgbClr val="000000"/>
            </a:gs>
          </a:gsLst>
          <a:path path="circle">
            <a:fillToRect b="50%" l="50%" r="50%" t="50%"/>
          </a:path>
          <a:tileRect/>
        </a:gradFill>
      </p:bgPr>
    </p:bg>
    <p:spTree>
      <p:nvGrpSpPr>
        <p:cNvPr id="188" name="Shape 188"/>
        <p:cNvGrpSpPr/>
        <p:nvPr/>
      </p:nvGrpSpPr>
      <p:grpSpPr>
        <a:xfrm>
          <a:off x="0" y="0"/>
          <a:ext cx="0" cy="0"/>
          <a:chOff x="0" y="0"/>
          <a:chExt cx="0" cy="0"/>
        </a:xfrm>
      </p:grpSpPr>
      <p:pic>
        <p:nvPicPr>
          <p:cNvPr id="189" name="Shape 189"/>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90" name="Shape 190"/>
          <p:cNvSpPr txBox="1"/>
          <p:nvPr>
            <p:ph type="title"/>
          </p:nvPr>
        </p:nvSpPr>
        <p:spPr>
          <a:xfrm>
            <a:off x="722375" y="1059711"/>
            <a:ext cx="7772400" cy="1828800"/>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DEF5FA"/>
              </a:buClr>
              <a:buFont typeface="Calibri"/>
              <a:buNone/>
              <a:defRPr b="1" i="0" sz="48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91" name="Shape 191"/>
          <p:cNvSpPr txBox="1"/>
          <p:nvPr>
            <p:ph idx="1" type="body"/>
          </p:nvPr>
        </p:nvSpPr>
        <p:spPr>
          <a:xfrm>
            <a:off x="3922712" y="2931710"/>
            <a:ext cx="4572000" cy="1454888"/>
          </a:xfrm>
          <a:prstGeom prst="rect">
            <a:avLst/>
          </a:prstGeom>
          <a:noFill/>
          <a:ln>
            <a:noFill/>
          </a:ln>
        </p:spPr>
        <p:txBody>
          <a:bodyPr anchorCtr="0" anchor="t" bIns="91425" lIns="91425" rIns="91425" tIns="91425"/>
          <a:lstStyle>
            <a:lvl1pPr indent="0" lvl="0"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1pPr>
            <a:lvl2pPr indent="381000" lvl="1"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2pPr>
            <a:lvl3pPr indent="622300" lvl="2"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3pPr>
            <a:lvl4pPr indent="914400" lvl="3"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4pPr>
            <a:lvl5pPr indent="1143000" lvl="4" marL="0" marR="0" rtl="0" algn="l">
              <a:lnSpc>
                <a:spcPct val="100000"/>
              </a:lnSpc>
              <a:spcBef>
                <a:spcPts val="400"/>
              </a:spcBef>
              <a:spcAft>
                <a:spcPts val="0"/>
              </a:spcAft>
              <a:buClr>
                <a:srgbClr val="FFFFFF"/>
              </a:buClr>
              <a:buFont typeface="Arial"/>
              <a:buNone/>
              <a:defRPr b="0" i="0" sz="23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92" name="Shape 192"/>
          <p:cNvSpPr/>
          <p:nvPr/>
        </p:nvSpPr>
        <p:spPr>
          <a:xfrm>
            <a:off x="3636678" y="3005471"/>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93" name="Shape 193"/>
          <p:cNvSpPr/>
          <p:nvPr/>
        </p:nvSpPr>
        <p:spPr>
          <a:xfrm>
            <a:off x="3450262" y="3005471"/>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Shape 194"/>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bg>
      <p:bgPr>
        <a:gradFill>
          <a:gsLst>
            <a:gs pos="0">
              <a:srgbClr val="B1B1B1"/>
            </a:gs>
            <a:gs pos="40000">
              <a:srgbClr val="9E9E9E"/>
            </a:gs>
            <a:gs pos="100000">
              <a:srgbClr val="000000"/>
            </a:gs>
          </a:gsLst>
          <a:path path="circle">
            <a:fillToRect b="50%" l="50%" r="50%" t="50%"/>
          </a:path>
          <a:tileRect/>
        </a:gradFill>
      </p:bgPr>
    </p:bg>
    <p:spTree>
      <p:nvGrpSpPr>
        <p:cNvPr id="195" name="Shape 195"/>
        <p:cNvGrpSpPr/>
        <p:nvPr/>
      </p:nvGrpSpPr>
      <p:grpSpPr>
        <a:xfrm>
          <a:off x="0" y="0"/>
          <a:ext cx="0" cy="0"/>
          <a:chOff x="0" y="0"/>
          <a:chExt cx="0" cy="0"/>
        </a:xfrm>
      </p:grpSpPr>
      <p:pic>
        <p:nvPicPr>
          <p:cNvPr id="196" name="Shape 196"/>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197" name="Shape 197"/>
          <p:cNvSpPr txBox="1"/>
          <p:nvPr>
            <p:ph idx="1" type="body"/>
          </p:nvPr>
        </p:nvSpPr>
        <p:spPr>
          <a:xfrm>
            <a:off x="457200" y="1481326"/>
            <a:ext cx="4038599" cy="4525964"/>
          </a:xfrm>
          <a:prstGeom prst="rect">
            <a:avLst/>
          </a:prstGeom>
          <a:noFill/>
          <a:ln>
            <a:noFill/>
          </a:ln>
        </p:spPr>
        <p:txBody>
          <a:bodyPr anchorCtr="0" anchor="t" bIns="91425" lIns="91425" rIns="91425" tIns="91425"/>
          <a:lstStyle>
            <a:lvl1pPr indent="-143254" lvl="0" marL="365759" marR="0" rtl="0" algn="l">
              <a:lnSpc>
                <a:spcPct val="100000"/>
              </a:lnSpc>
              <a:spcBef>
                <a:spcPts val="400"/>
              </a:spcBef>
              <a:spcAft>
                <a:spcPts val="0"/>
              </a:spcAft>
              <a:buClr>
                <a:srgbClr val="FFFFFF"/>
              </a:buClr>
              <a:buSzPct val="68000"/>
              <a:buFont typeface="Noto Sans Symbols"/>
              <a:buChar char="▶"/>
              <a:defRPr b="0" i="0" sz="2800" u="none" cap="none" strike="noStrike">
                <a:solidFill>
                  <a:srgbClr val="FFFFFF"/>
                </a:solidFill>
                <a:latin typeface="Calibri"/>
                <a:ea typeface="Calibri"/>
                <a:cs typeface="Calibri"/>
                <a:sym typeface="Calibri"/>
              </a:defRPr>
            </a:lvl1pPr>
            <a:lvl2pPr indent="-101091" lvl="1" marL="659891"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2pPr>
            <a:lvl3pPr indent="-150875" lvl="2" marL="950975"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3pPr>
            <a:lvl4pPr indent="-177800" lvl="3" marL="1270000"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4pPr>
            <a:lvl5pPr indent="-177800" lvl="4" marL="1498600" marR="0" rtl="0" algn="l">
              <a:lnSpc>
                <a:spcPct val="100000"/>
              </a:lnSpc>
              <a:spcBef>
                <a:spcPts val="400"/>
              </a:spcBef>
              <a:spcAft>
                <a:spcPts val="0"/>
              </a:spcAft>
              <a:buClr>
                <a:srgbClr val="FFFFFF"/>
              </a:buClr>
              <a:buSzPct val="100000"/>
              <a:buFont typeface="Noto Sans Symbols"/>
              <a:buChar char="●"/>
              <a:defRPr b="0" i="0" sz="28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198" name="Shape 198"/>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DEF5FA"/>
              </a:buClr>
              <a:buFont typeface="Calibri"/>
              <a:buNone/>
              <a:defRPr b="1" i="0" sz="41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199" name="Shape 199"/>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Calibri"/>
              <a:buNone/>
              <a:defRPr b="1" i="0" sz="4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4" name="Shape 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457200" lvl="1"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2pPr>
            <a:lvl3pPr indent="914400" lvl="2"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3pPr>
            <a:lvl4pPr indent="1371600" lvl="3"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1828800" lvl="4"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5" name="Shape 25"/>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bg>
      <p:bgPr>
        <a:blipFill rotWithShape="1">
          <a:blip r:embed="rId2">
            <a:alphaModFix/>
          </a:blip>
          <a:tile algn="tl" flip="none" tx="0" sx="100000" ty="0" sy="100000"/>
        </a:blipFill>
      </p:bgPr>
    </p:bg>
    <p:spTree>
      <p:nvGrpSpPr>
        <p:cNvPr id="200" name="Shape 200"/>
        <p:cNvGrpSpPr/>
        <p:nvPr/>
      </p:nvGrpSpPr>
      <p:grpSpPr>
        <a:xfrm>
          <a:off x="0" y="0"/>
          <a:ext cx="0" cy="0"/>
          <a:chOff x="0" y="0"/>
          <a:chExt cx="0" cy="0"/>
        </a:xfrm>
      </p:grpSpPr>
      <p:sp>
        <p:nvSpPr>
          <p:cNvPr id="201" name="Shape 201"/>
          <p:cNvSpPr txBox="1"/>
          <p:nvPr>
            <p:ph type="title"/>
          </p:nvPr>
        </p:nvSpPr>
        <p:spPr>
          <a:xfrm>
            <a:off x="457200" y="273050"/>
            <a:ext cx="8229600" cy="11430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02" name="Shape 202"/>
          <p:cNvSpPr txBox="1"/>
          <p:nvPr>
            <p:ph idx="1" type="body"/>
          </p:nvPr>
        </p:nvSpPr>
        <p:spPr>
          <a:xfrm>
            <a:off x="457200" y="5410200"/>
            <a:ext cx="4040187" cy="762000"/>
          </a:xfrm>
          <a:prstGeom prst="rect">
            <a:avLst/>
          </a:prstGeom>
          <a:solidFill>
            <a:srgbClr val="2DA2BF"/>
          </a:solidFill>
          <a:ln cap="flat" cmpd="sng" w="9650">
            <a:solidFill>
              <a:srgbClr val="2DA2BF"/>
            </a:solidFill>
            <a:prstDash val="solid"/>
            <a:miter/>
            <a:headEnd len="med" w="med" type="none"/>
            <a:tailEnd len="med" w="med" type="none"/>
          </a:ln>
        </p:spPr>
        <p:txBody>
          <a:bodyPr anchorCtr="0" anchor="ctr" bIns="91425" lIns="91425" rIns="91425" tIns="91425"/>
          <a:lstStyle>
            <a:lvl1pPr indent="0" lvl="0"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1pPr>
            <a:lvl2pPr indent="381000" lvl="1"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2pPr>
            <a:lvl3pPr indent="622300" lvl="2"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3pPr>
            <a:lvl4pPr indent="914400" lvl="3"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4pPr>
            <a:lvl5pPr indent="1143000" lvl="4" marL="0" marR="0" rtl="0" algn="l">
              <a:lnSpc>
                <a:spcPct val="100000"/>
              </a:lnSpc>
              <a:spcBef>
                <a:spcPts val="400"/>
              </a:spcBef>
              <a:spcAft>
                <a:spcPts val="0"/>
              </a:spcAft>
              <a:buClr>
                <a:srgbClr val="FFFFFF"/>
              </a:buClr>
              <a:buFont typeface="Arial"/>
              <a:buNone/>
              <a:defRPr b="0" i="0" sz="24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03" name="Shape 203"/>
          <p:cNvSpPr txBox="1"/>
          <p:nvPr>
            <p:ph idx="2" type="body"/>
          </p:nvPr>
        </p:nvSpPr>
        <p:spPr>
          <a:xfrm>
            <a:off x="4645026" y="5410200"/>
            <a:ext cx="4041776" cy="762000"/>
          </a:xfrm>
          <a:prstGeom prst="rect">
            <a:avLst/>
          </a:prstGeom>
          <a:solidFill>
            <a:srgbClr val="2DA2BF"/>
          </a:solidFill>
          <a:ln cap="flat" cmpd="sng" w="9650">
            <a:solidFill>
              <a:srgbClr val="2DA2BF"/>
            </a:solidFill>
            <a:prstDash val="solid"/>
            <a:miter/>
            <a:headEnd len="med" w="med" type="none"/>
            <a:tailEnd len="med" w="med" type="none"/>
          </a:ln>
        </p:spPr>
        <p:txBody>
          <a:bodyPr anchorCtr="0" anchor="ctr"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04" name="Shape 204"/>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bg>
      <p:bgPr>
        <a:gradFill>
          <a:gsLst>
            <a:gs pos="0">
              <a:srgbClr val="B1B1B1"/>
            </a:gs>
            <a:gs pos="40000">
              <a:srgbClr val="9E9E9E"/>
            </a:gs>
            <a:gs pos="100000">
              <a:srgbClr val="000000"/>
            </a:gs>
          </a:gsLst>
          <a:path path="circle">
            <a:fillToRect b="50%" l="50%" r="50%" t="50%"/>
          </a:path>
          <a:tileRect/>
        </a:gradFill>
      </p:bgPr>
    </p:bg>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207" name="Shape 207"/>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DEF5FA"/>
              </a:buClr>
              <a:buFont typeface="Calibri"/>
              <a:buNone/>
              <a:defRPr b="1" i="0" sz="4100" u="none" cap="none" strike="noStrike">
                <a:solidFill>
                  <a:srgbClr val="DEF5FA"/>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08" name="Shape 208"/>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09" name="Shape 209"/>
        <p:cNvGrpSpPr/>
        <p:nvPr/>
      </p:nvGrpSpPr>
      <p:grpSpPr>
        <a:xfrm>
          <a:off x="0" y="0"/>
          <a:ext cx="0" cy="0"/>
          <a:chOff x="0" y="0"/>
          <a:chExt cx="0" cy="0"/>
        </a:xfrm>
      </p:grpSpPr>
      <p:pic>
        <p:nvPicPr>
          <p:cNvPr id="210" name="Shape 210"/>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211" name="Shape 21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bg>
      <p:bgPr>
        <a:blipFill rotWithShape="1">
          <a:blip r:embed="rId2">
            <a:alphaModFix/>
          </a:blip>
          <a:tile algn="tl" flip="none" tx="0" sx="100000" ty="0" sy="100000"/>
        </a:blipFill>
      </p:bgPr>
    </p:bg>
    <p:spTree>
      <p:nvGrpSpPr>
        <p:cNvPr id="212" name="Shape 212"/>
        <p:cNvGrpSpPr/>
        <p:nvPr/>
      </p:nvGrpSpPr>
      <p:grpSpPr>
        <a:xfrm>
          <a:off x="0" y="0"/>
          <a:ext cx="0" cy="0"/>
          <a:chOff x="0" y="0"/>
          <a:chExt cx="0" cy="0"/>
        </a:xfrm>
      </p:grpSpPr>
      <p:sp>
        <p:nvSpPr>
          <p:cNvPr id="213" name="Shape 213"/>
          <p:cNvSpPr txBox="1"/>
          <p:nvPr>
            <p:ph type="title"/>
          </p:nvPr>
        </p:nvSpPr>
        <p:spPr>
          <a:xfrm>
            <a:off x="914400" y="4876800"/>
            <a:ext cx="7481775"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DA2BF"/>
              </a:buClr>
              <a:buFont typeface="Calibri"/>
              <a:buNone/>
              <a:defRPr b="0" i="0" sz="2500" u="none" cap="none" strike="noStrike">
                <a:solidFill>
                  <a:srgbClr val="2DA2B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14" name="Shape 214"/>
          <p:cNvSpPr txBox="1"/>
          <p:nvPr>
            <p:ph idx="1" type="body"/>
          </p:nvPr>
        </p:nvSpPr>
        <p:spPr>
          <a:xfrm>
            <a:off x="4419600" y="5355101"/>
            <a:ext cx="3974592" cy="914400"/>
          </a:xfrm>
          <a:prstGeom prst="rect">
            <a:avLst/>
          </a:prstGeom>
          <a:noFill/>
          <a:ln>
            <a:noFill/>
          </a:ln>
        </p:spPr>
        <p:txBody>
          <a:bodyPr anchorCtr="0" anchor="t" bIns="91425" lIns="91425" rIns="91425" tIns="91425"/>
          <a:lstStyle>
            <a:lvl1pPr indent="0" lvl="0"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1pPr>
            <a:lvl2pPr indent="381000" lvl="1"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2pPr>
            <a:lvl3pPr indent="622300" lvl="2"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3pPr>
            <a:lvl4pPr indent="914400" lvl="3"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4pPr>
            <a:lvl5pPr indent="1143000" lvl="4" marL="0" marR="0" rtl="0" algn="r">
              <a:lnSpc>
                <a:spcPct val="100000"/>
              </a:lnSpc>
              <a:spcBef>
                <a:spcPts val="400"/>
              </a:spcBef>
              <a:spcAft>
                <a:spcPts val="0"/>
              </a:spcAft>
              <a:buClr>
                <a:srgbClr val="000000"/>
              </a:buClr>
              <a:buFont typeface="Arial"/>
              <a:buNone/>
              <a:defRPr b="0" i="0" sz="16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15" name="Shape 215"/>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bg>
      <p:bgPr>
        <a:gradFill>
          <a:gsLst>
            <a:gs pos="0">
              <a:srgbClr val="B1B1B1"/>
            </a:gs>
            <a:gs pos="40000">
              <a:srgbClr val="9E9E9E"/>
            </a:gs>
            <a:gs pos="100000">
              <a:srgbClr val="000000"/>
            </a:gs>
          </a:gsLst>
          <a:path path="circle">
            <a:fillToRect b="50%" l="50%" r="50%" t="50%"/>
          </a:path>
          <a:tileRect/>
        </a:gradFill>
      </p:bgPr>
    </p:bg>
    <p:spTree>
      <p:nvGrpSpPr>
        <p:cNvPr id="216" name="Shape 216"/>
        <p:cNvGrpSpPr/>
        <p:nvPr/>
      </p:nvGrpSpPr>
      <p:grpSpPr>
        <a:xfrm>
          <a:off x="0" y="0"/>
          <a:ext cx="0" cy="0"/>
          <a:chOff x="0" y="0"/>
          <a:chExt cx="0" cy="0"/>
        </a:xfrm>
      </p:grpSpPr>
      <p:sp>
        <p:nvSpPr>
          <p:cNvPr id="217" name="Shape 217"/>
          <p:cNvSpPr txBox="1"/>
          <p:nvPr>
            <p:ph idx="1" type="body"/>
          </p:nvPr>
        </p:nvSpPr>
        <p:spPr>
          <a:xfrm>
            <a:off x="1141230" y="5443401"/>
            <a:ext cx="7162801" cy="648233"/>
          </a:xfrm>
          <a:prstGeom prst="rect">
            <a:avLst/>
          </a:prstGeom>
          <a:noFill/>
          <a:ln>
            <a:noFill/>
          </a:ln>
        </p:spPr>
        <p:txBody>
          <a:bodyPr anchorCtr="0" anchor="t" bIns="91425" lIns="91425" rIns="91425" tIns="91425"/>
          <a:lstStyle>
            <a:lvl1pPr indent="0" lvl="0" marL="0" marR="18288" rtl="0" algn="r">
              <a:lnSpc>
                <a:spcPct val="100000"/>
              </a:lnSpc>
              <a:spcBef>
                <a:spcPts val="400"/>
              </a:spcBef>
              <a:spcAft>
                <a:spcPts val="0"/>
              </a:spcAft>
              <a:buClr>
                <a:srgbClr val="FFFFFF"/>
              </a:buClr>
              <a:buFont typeface="Arial"/>
              <a:buNone/>
              <a:defRPr b="0" i="0" sz="1400" u="none" cap="none" strike="noStrike">
                <a:solidFill>
                  <a:srgbClr val="FFFFFF"/>
                </a:solidFill>
                <a:latin typeface="Calibri"/>
                <a:ea typeface="Calibri"/>
                <a:cs typeface="Calibri"/>
                <a:sym typeface="Calibri"/>
              </a:defRPr>
            </a:lvl1pPr>
            <a:lvl2pPr indent="-189991" lvl="1" marL="659891"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2pPr>
            <a:lvl3pPr indent="-239775" lvl="2" marL="950975"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3pPr>
            <a:lvl4pPr indent="-266700" lvl="3" marL="1270000"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4pPr>
            <a:lvl5pPr indent="-266700" lvl="4" marL="1498600" marR="18288" rtl="0" algn="r">
              <a:lnSpc>
                <a:spcPct val="100000"/>
              </a:lnSpc>
              <a:spcBef>
                <a:spcPts val="400"/>
              </a:spcBef>
              <a:spcAft>
                <a:spcPts val="0"/>
              </a:spcAft>
              <a:buClr>
                <a:srgbClr val="FFFFFF"/>
              </a:buClr>
              <a:buSzPct val="100000"/>
              <a:buFont typeface="Arial"/>
              <a:buChar char="●"/>
              <a:defRPr b="0" i="0" sz="1400" u="none" cap="none" strike="noStrike">
                <a:solidFill>
                  <a:srgbClr val="FFFFFF"/>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18" name="Shape 218"/>
          <p:cNvSpPr/>
          <p:nvPr>
            <p:ph idx="2" type="pic"/>
          </p:nvPr>
        </p:nvSpPr>
        <p:spPr>
          <a:xfrm>
            <a:off x="228600" y="189967"/>
            <a:ext cx="8686800" cy="4389122"/>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19" name="Shape 219"/>
          <p:cNvSpPr txBox="1"/>
          <p:nvPr>
            <p:ph type="title"/>
          </p:nvPr>
        </p:nvSpPr>
        <p:spPr>
          <a:xfrm>
            <a:off x="228600" y="4865121"/>
            <a:ext cx="8075431" cy="562673"/>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2DA2BF"/>
              </a:buClr>
              <a:buFont typeface="Calibri"/>
              <a:buNone/>
              <a:defRPr b="0" i="0" sz="3000" u="none" cap="none" strike="noStrike">
                <a:solidFill>
                  <a:srgbClr val="2DA2B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20" name="Shape 220"/>
          <p:cNvSpPr/>
          <p:nvPr/>
        </p:nvSpPr>
        <p:spPr>
          <a:xfrm>
            <a:off x="499272" y="5944935"/>
            <a:ext cx="4940625" cy="921077"/>
          </a:xfrm>
          <a:custGeom>
            <a:pathLst>
              <a:path extrusionOk="0" h="120000" w="120000">
                <a:moveTo>
                  <a:pt x="0" y="711"/>
                </a:moveTo>
                <a:lnTo>
                  <a:pt x="120000" y="120000"/>
                </a:lnTo>
                <a:lnTo>
                  <a:pt x="89105" y="120000"/>
                </a:lnTo>
                <a:lnTo>
                  <a:pt x="16" y="0"/>
                </a:lnTo>
              </a:path>
            </a:pathLst>
          </a:custGeom>
          <a:solidFill>
            <a:srgbClr val="9DCADC">
              <a:alpha val="40000"/>
            </a:srgbClr>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Shape 221"/>
          <p:cNvSpPr/>
          <p:nvPr/>
        </p:nvSpPr>
        <p:spPr>
          <a:xfrm>
            <a:off x="485716" y="5939010"/>
            <a:ext cx="3690452" cy="933451"/>
          </a:xfrm>
          <a:custGeom>
            <a:pathLst>
              <a:path extrusionOk="0" h="120000" w="120000">
                <a:moveTo>
                  <a:pt x="0" y="0"/>
                </a:moveTo>
                <a:lnTo>
                  <a:pt x="120000" y="119388"/>
                </a:lnTo>
                <a:lnTo>
                  <a:pt x="94761" y="120000"/>
                </a:lnTo>
                <a:lnTo>
                  <a:pt x="255" y="816"/>
                </a:lnTo>
              </a:path>
            </a:pathLst>
          </a:custGeom>
          <a:solidFill>
            <a:srgbClr val="000000"/>
          </a:solid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Shape 222"/>
          <p:cNvSpPr/>
          <p:nvPr/>
        </p:nvSpPr>
        <p:spPr>
          <a:xfrm>
            <a:off x="-6043" y="5791253"/>
            <a:ext cx="3402315" cy="1080868"/>
          </a:xfrm>
          <a:custGeom>
            <a:pathLst>
              <a:path extrusionOk="0" h="120000" w="120000">
                <a:moveTo>
                  <a:pt x="0" y="120000"/>
                </a:moveTo>
                <a:lnTo>
                  <a:pt x="120000" y="120000"/>
                </a:lnTo>
                <a:lnTo>
                  <a:pt x="0" y="0"/>
                </a:lnTo>
                <a:close/>
              </a:path>
            </a:pathLst>
          </a:custGeom>
          <a:blipFill rotWithShape="1">
            <a:blip r:embed="rId2">
              <a:alphaModFix/>
            </a:blip>
            <a:stretch>
              <a:fillRect b="0" l="0" r="0" t="0"/>
            </a:stretch>
          </a:blip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23" name="Shape 223"/>
          <p:cNvCxnSpPr/>
          <p:nvPr/>
        </p:nvCxnSpPr>
        <p:spPr>
          <a:xfrm>
            <a:off x="-9237" y="5787737"/>
            <a:ext cx="3405511" cy="1084384"/>
          </a:xfrm>
          <a:prstGeom prst="straightConnector1">
            <a:avLst/>
          </a:prstGeom>
          <a:noFill/>
          <a:ln cap="flat" cmpd="sng" w="12050">
            <a:solidFill>
              <a:srgbClr val="5699AD"/>
            </a:solidFill>
            <a:prstDash val="solid"/>
            <a:miter/>
            <a:headEnd len="med" w="med" type="none"/>
            <a:tailEnd len="med" w="med" type="none"/>
          </a:ln>
        </p:spPr>
      </p:cxnSp>
      <p:sp>
        <p:nvSpPr>
          <p:cNvPr id="224" name="Shape 224"/>
          <p:cNvSpPr/>
          <p:nvPr/>
        </p:nvSpPr>
        <p:spPr>
          <a:xfrm>
            <a:off x="8664111" y="4988439"/>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Shape 225"/>
          <p:cNvSpPr/>
          <p:nvPr/>
        </p:nvSpPr>
        <p:spPr>
          <a:xfrm>
            <a:off x="8477695" y="4988439"/>
            <a:ext cx="182881" cy="228601"/>
          </a:xfrm>
          <a:prstGeom prst="chevron">
            <a:avLst>
              <a:gd fmla="val 50000" name="adj"/>
            </a:avLst>
          </a:prstGeom>
          <a:gradFill>
            <a:gsLst>
              <a:gs pos="0">
                <a:srgbClr val="1589A6"/>
              </a:gs>
              <a:gs pos="72000">
                <a:srgbClr val="4EB8DA"/>
              </a:gs>
              <a:gs pos="100000">
                <a:srgbClr val="7DC3DD"/>
              </a:gs>
            </a:gsLst>
            <a:lin ang="16200000" scaled="0"/>
          </a:gradFill>
          <a:ln cap="rnd" cmpd="sng" w="9525">
            <a:solidFill>
              <a:srgbClr val="21768B"/>
            </a:solidFill>
            <a:prstDash val="solid"/>
            <a:round/>
            <a:headEnd len="med" w="med" type="none"/>
            <a:tailEnd len="med" w="med" type="none"/>
          </a:ln>
          <a:effectLst>
            <a:outerShdw blurRad="50799" rotWithShape="0" dir="5400000" dist="25400">
              <a:srgbClr val="000000">
                <a:alpha val="45882"/>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FFFFFF"/>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Shape 226"/>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FFFFFF"/>
              </a:buClr>
              <a:buSzPct val="25000"/>
              <a:buFont typeface="Calibri"/>
              <a:buNone/>
            </a:pPr>
            <a:fld id="{00000000-1234-1234-1234-123412341234}" type="slidenum">
              <a:rPr b="0" i="0" lang="en-US"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229" name="Shape 229"/>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30" name="Shape 230"/>
          <p:cNvSpPr txBox="1"/>
          <p:nvPr>
            <p:ph idx="1" type="body"/>
          </p:nvPr>
        </p:nvSpPr>
        <p:spPr>
          <a:xfrm>
            <a:off x="457200" y="1481328"/>
            <a:ext cx="8229600" cy="4386071"/>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31" name="Shape 231"/>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232" name="Shape 232"/>
        <p:cNvGrpSpPr/>
        <p:nvPr/>
      </p:nvGrpSpPr>
      <p:grpSpPr>
        <a:xfrm>
          <a:off x="0" y="0"/>
          <a:ext cx="0" cy="0"/>
          <a:chOff x="0" y="0"/>
          <a:chExt cx="0" cy="0"/>
        </a:xfrm>
      </p:grpSpPr>
      <p:pic>
        <p:nvPicPr>
          <p:cNvPr id="233" name="Shape 233"/>
          <p:cNvPicPr preferRelativeResize="0"/>
          <p:nvPr/>
        </p:nvPicPr>
        <p:blipFill rotWithShape="1">
          <a:blip r:embed="rId2">
            <a:alphaModFix/>
          </a:blip>
          <a:srcRect b="0" l="0" r="0" t="0"/>
          <a:stretch/>
        </p:blipFill>
        <p:spPr>
          <a:xfrm>
            <a:off x="6553200" y="6099175"/>
            <a:ext cx="2412999" cy="574674"/>
          </a:xfrm>
          <a:prstGeom prst="rect">
            <a:avLst/>
          </a:prstGeom>
          <a:noFill/>
          <a:ln>
            <a:noFill/>
          </a:ln>
        </p:spPr>
      </p:pic>
      <p:sp>
        <p:nvSpPr>
          <p:cNvPr id="234" name="Shape 234"/>
          <p:cNvSpPr txBox="1"/>
          <p:nvPr>
            <p:ph type="title"/>
          </p:nvPr>
        </p:nvSpPr>
        <p:spPr>
          <a:xfrm>
            <a:off x="6844013" y="274638"/>
            <a:ext cx="1777470" cy="5592761"/>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64646"/>
              </a:buClr>
              <a:buFont typeface="Calibri"/>
              <a:buNone/>
              <a:defRPr b="1" i="0" sz="4100" u="none" cap="none" strike="noStrike">
                <a:solidFill>
                  <a:srgbClr val="464646"/>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35" name="Shape 235"/>
          <p:cNvSpPr txBox="1"/>
          <p:nvPr>
            <p:ph idx="1" type="body"/>
          </p:nvPr>
        </p:nvSpPr>
        <p:spPr>
          <a:xfrm>
            <a:off x="457200" y="274639"/>
            <a:ext cx="6324600" cy="5592761"/>
          </a:xfrm>
          <a:prstGeom prst="rect">
            <a:avLst/>
          </a:prstGeom>
          <a:noFill/>
          <a:ln>
            <a:noFill/>
          </a:ln>
        </p:spPr>
        <p:txBody>
          <a:bodyPr anchorCtr="0" anchor="t" bIns="91425" lIns="91425" rIns="91425" tIns="91425"/>
          <a:lstStyle>
            <a:lvl1pPr indent="-147573" lvl="0" marL="365759" marR="0" rtl="0" algn="l">
              <a:lnSpc>
                <a:spcPct val="100000"/>
              </a:lnSpc>
              <a:spcBef>
                <a:spcPts val="400"/>
              </a:spcBef>
              <a:spcAft>
                <a:spcPts val="0"/>
              </a:spcAft>
              <a:buClr>
                <a:srgbClr val="000000"/>
              </a:buClr>
              <a:buSzPct val="68000"/>
              <a:buFont typeface="Noto Sans Symbols"/>
              <a:buChar char="▶"/>
              <a:defRPr b="0" i="0" sz="2700" u="none" cap="none" strike="noStrike">
                <a:solidFill>
                  <a:srgbClr val="000000"/>
                </a:solidFill>
                <a:latin typeface="Calibri"/>
                <a:ea typeface="Calibri"/>
                <a:cs typeface="Calibri"/>
                <a:sym typeface="Calibri"/>
              </a:defRPr>
            </a:lvl1pPr>
            <a:lvl2pPr indent="-109097" lvl="1" marL="661548"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2pPr>
            <a:lvl3pPr indent="-131100" lvl="2" marL="92485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3pPr>
            <a:lvl4pPr indent="-153401" lvl="3" marL="1239252"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4pPr>
            <a:lvl5pPr indent="-171450" lvl="4" marL="1485900" marR="0" rtl="0" algn="l">
              <a:lnSpc>
                <a:spcPct val="100000"/>
              </a:lnSpc>
              <a:spcBef>
                <a:spcPts val="400"/>
              </a:spcBef>
              <a:spcAft>
                <a:spcPts val="0"/>
              </a:spcAft>
              <a:buClr>
                <a:srgbClr val="000000"/>
              </a:buClr>
              <a:buSzPct val="100000"/>
              <a:buFont typeface="Noto Sans Symbols"/>
              <a:buChar char="●"/>
              <a:defRPr b="0" i="0" sz="27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36" name="Shape 236"/>
          <p:cNvSpPr txBox="1"/>
          <p:nvPr>
            <p:ph idx="12" type="sldNum"/>
          </p:nvPr>
        </p:nvSpPr>
        <p:spPr>
          <a:xfrm>
            <a:off x="8647271" y="6407944"/>
            <a:ext cx="343903" cy="3581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6" name="Shape 26"/>
        <p:cNvGrpSpPr/>
        <p:nvPr/>
      </p:nvGrpSpPr>
      <p:grpSpPr>
        <a:xfrm>
          <a:off x="0" y="0"/>
          <a:ext cx="0" cy="0"/>
          <a:chOff x="0" y="0"/>
          <a:chExt cx="0" cy="0"/>
        </a:xfrm>
      </p:grpSpPr>
      <p:sp>
        <p:nvSpPr>
          <p:cNvPr id="27" name="Shape 27"/>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28" name="Shape 28"/>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1pPr>
            <a:lvl2pPr indent="-155575" lvl="1" marL="790575"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2pPr>
            <a:lvl3pPr indent="-142239" lvl="2" marL="1234439"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000000"/>
              </a:buClr>
              <a:buSzPct val="100000"/>
              <a:buFont typeface="Arial"/>
              <a:buChar char="»"/>
              <a:defRPr b="0" i="0" sz="28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29" name="Shape 29"/>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30" name="Shape 30"/>
        <p:cNvGrpSpPr/>
        <p:nvPr/>
      </p:nvGrpSpPr>
      <p:grpSpPr>
        <a:xfrm>
          <a:off x="0" y="0"/>
          <a:ext cx="0" cy="0"/>
          <a:chOff x="0" y="0"/>
          <a:chExt cx="0" cy="0"/>
        </a:xfrm>
      </p:grpSpPr>
      <p:sp>
        <p:nvSpPr>
          <p:cNvPr id="31" name="Shape 31"/>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32" name="Shape 3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1pPr>
            <a:lvl2pPr indent="457200" lvl="1"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2pPr>
            <a:lvl3pPr indent="914400" lvl="2"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3pPr>
            <a:lvl4pPr indent="1371600" lvl="3"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4pPr>
            <a:lvl5pPr indent="1828800" lvl="4" marL="0" marR="0" rtl="0" algn="l">
              <a:lnSpc>
                <a:spcPct val="100000"/>
              </a:lnSpc>
              <a:spcBef>
                <a:spcPts val="500"/>
              </a:spcBef>
              <a:spcAft>
                <a:spcPts val="0"/>
              </a:spcAft>
              <a:buClr>
                <a:srgbClr val="000000"/>
              </a:buClr>
              <a:buFont typeface="Arial"/>
              <a:buNone/>
              <a:defRPr b="1" i="0" sz="24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33" name="Shape 33"/>
          <p:cNvSpPr txBox="1"/>
          <p:nvPr>
            <p:ph idx="2" type="body"/>
          </p:nvPr>
        </p:nvSpPr>
        <p:spPr>
          <a:xfrm>
            <a:off x="4645025" y="1535112"/>
            <a:ext cx="4041774" cy="639762"/>
          </a:xfrm>
          <a:prstGeom prst="rect">
            <a:avLst/>
          </a:prstGeom>
          <a:noFill/>
          <a:ln>
            <a:noFill/>
          </a:ln>
        </p:spPr>
        <p:txBody>
          <a:bodyPr anchorCtr="0" anchor="b"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34" name="Shape 34"/>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37" name="Shape 37"/>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8" name="Shape 38"/>
        <p:cNvGrpSpPr/>
        <p:nvPr/>
      </p:nvGrpSpPr>
      <p:grpSpPr>
        <a:xfrm>
          <a:off x="0" y="0"/>
          <a:ext cx="0" cy="0"/>
          <a:chOff x="0" y="0"/>
          <a:chExt cx="0" cy="0"/>
        </a:xfrm>
      </p:grpSpPr>
      <p:sp>
        <p:nvSpPr>
          <p:cNvPr id="39" name="Shape 39"/>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40" name="Shape 40"/>
        <p:cNvGrpSpPr/>
        <p:nvPr/>
      </p:nvGrpSpPr>
      <p:grpSpPr>
        <a:xfrm>
          <a:off x="0" y="0"/>
          <a:ext cx="0" cy="0"/>
          <a:chOff x="0" y="0"/>
          <a:chExt cx="0" cy="0"/>
        </a:xfrm>
      </p:grpSpPr>
      <p:sp>
        <p:nvSpPr>
          <p:cNvPr id="41" name="Shape 41"/>
          <p:cNvSpPr txBox="1"/>
          <p:nvPr>
            <p:ph type="title"/>
          </p:nvPr>
        </p:nvSpPr>
        <p:spPr>
          <a:xfrm>
            <a:off x="457200" y="273050"/>
            <a:ext cx="3008314" cy="116204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Calibri"/>
              <a:buNone/>
              <a:defRPr b="1" i="0" sz="20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42" name="Shape 42"/>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43" name="Shape 43"/>
          <p:cNvSpPr txBox="1"/>
          <p:nvPr>
            <p:ph idx="2" type="body"/>
          </p:nvPr>
        </p:nvSpPr>
        <p:spPr>
          <a:xfrm>
            <a:off x="457199" y="1435100"/>
            <a:ext cx="3008314" cy="46910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44" name="Shape 44"/>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1"/>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Font typeface="Calibri"/>
              <a:buNone/>
              <a:defRPr b="0" i="0" sz="4400" u="none" cap="none" strike="noStrike">
                <a:solidFill>
                  <a:srgbClr val="000000"/>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1pPr>
            <a:lvl2pPr indent="-123371" lvl="1" marL="783771"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5pPr>
            <a:lvl6pPr indent="-162560" lvl="5" marL="26517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6pPr>
            <a:lvl7pPr indent="-162560" lvl="6" marL="3108960"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7pPr>
            <a:lvl8pPr indent="-162559" lvl="7" marL="35661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8pPr>
            <a:lvl9pPr indent="-162559" lvl="8" marL="4023359" marR="0" rtl="0" algn="l">
              <a:lnSpc>
                <a:spcPct val="100000"/>
              </a:lnSpc>
              <a:spcBef>
                <a:spcPts val="700"/>
              </a:spcBef>
              <a:spcAft>
                <a:spcPts val="0"/>
              </a:spcAft>
              <a:buClr>
                <a:srgbClr val="000000"/>
              </a:buClr>
              <a:buSzPct val="100000"/>
              <a:buFont typeface="Arial"/>
              <a:buChar char="•"/>
              <a:defRPr b="0" i="0" sz="32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8422817" y="6404292"/>
            <a:ext cx="263982" cy="269240"/>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hhs.gov/ocio/policy/collection/infocollectfaq.html" TargetMode="External"/><Relationship Id="rId4" Type="http://schemas.openxmlformats.org/officeDocument/2006/relationships/hyperlink" Target="https://creativecommons.org" TargetMode="External"/><Relationship Id="rId9" Type="http://schemas.openxmlformats.org/officeDocument/2006/relationships/hyperlink" Target="http://privacyruleandresearch.nih.gov/pr_02.asp" TargetMode="External"/><Relationship Id="rId5" Type="http://schemas.openxmlformats.org/officeDocument/2006/relationships/hyperlink" Target="http://www.Vertnet.org/resources/norms.html" TargetMode="External"/><Relationship Id="rId6" Type="http://schemas.openxmlformats.org/officeDocument/2006/relationships/hyperlink" Target="http://vcresearch.berkeley.edu/export-controls" TargetMode="External"/><Relationship Id="rId7" Type="http://schemas.openxmlformats.org/officeDocument/2006/relationships/hyperlink" Target="https://mail.eservices.virginia.edu/owa/redir.aspx?C=76b791548dec4c65b7d7e492a4b2202e&amp;URL=http://www.uidaho.edu/ora/committees/irb/protectedgroups" TargetMode="External"/><Relationship Id="rId8" Type="http://schemas.openxmlformats.org/officeDocument/2006/relationships/hyperlink" Target="http://www.hhs.gov/ocr/privacy" TargetMode="External"/><Relationship Id="rId11" Type="http://schemas.openxmlformats.org/officeDocument/2006/relationships/hyperlink" Target="http://ori.hhs.gov/education/products/clinicaltools/data.pdf" TargetMode="External"/><Relationship Id="rId10" Type="http://schemas.openxmlformats.org/officeDocument/2006/relationships/hyperlink" Target="http://www.law.fsu.edu/journals/lawreview/downloads/263/phil.pdf" TargetMode="External"/><Relationship Id="rId13" Type="http://schemas.openxmlformats.org/officeDocument/2006/relationships/hyperlink" Target="http://libweb.uoregon.edu/datamanagement/sharingdata.html%23three" TargetMode="External"/><Relationship Id="rId12" Type="http://schemas.openxmlformats.org/officeDocument/2006/relationships/hyperlink" Target="http://ori.dhhs.gov/education/products/columbia_wbt/rcr_data/case/index.html%23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173775"/>
            <a:ext cx="8229600" cy="1143001"/>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Legal &amp; Policy Issues</a:t>
            </a:r>
          </a:p>
        </p:txBody>
      </p:sp>
      <p:pic>
        <p:nvPicPr>
          <p:cNvPr id="242" name="Shape 242"/>
          <p:cNvPicPr preferRelativeResize="0"/>
          <p:nvPr/>
        </p:nvPicPr>
        <p:blipFill rotWithShape="1">
          <a:blip r:embed="rId3">
            <a:alphaModFix/>
          </a:blip>
          <a:srcRect b="0" l="0" r="0" t="0"/>
          <a:stretch/>
        </p:blipFill>
        <p:spPr>
          <a:xfrm>
            <a:off x="3710696" y="6062542"/>
            <a:ext cx="1838864" cy="647938"/>
          </a:xfrm>
          <a:prstGeom prst="rect">
            <a:avLst/>
          </a:prstGeom>
          <a:noFill/>
          <a:ln>
            <a:noFill/>
          </a:ln>
        </p:spPr>
      </p:pic>
      <p:pic>
        <p:nvPicPr>
          <p:cNvPr descr="courthouse.jpg" id="243" name="Shape 243"/>
          <p:cNvPicPr preferRelativeResize="0"/>
          <p:nvPr/>
        </p:nvPicPr>
        <p:blipFill rotWithShape="1">
          <a:blip r:embed="rId4">
            <a:alphaModFix/>
          </a:blip>
          <a:srcRect b="0" l="0" r="0" t="0"/>
          <a:stretch/>
        </p:blipFill>
        <p:spPr>
          <a:xfrm>
            <a:off x="1100032" y="1412694"/>
            <a:ext cx="7060194" cy="4286079"/>
          </a:xfrm>
          <a:prstGeom prst="rect">
            <a:avLst/>
          </a:prstGeom>
          <a:noFill/>
          <a:ln>
            <a:noFill/>
          </a:ln>
        </p:spPr>
      </p:pic>
      <p:sp>
        <p:nvSpPr>
          <p:cNvPr id="244" name="Shape 244"/>
          <p:cNvSpPr/>
          <p:nvPr/>
        </p:nvSpPr>
        <p:spPr>
          <a:xfrm>
            <a:off x="1128225" y="5794692"/>
            <a:ext cx="2541045" cy="650241"/>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Attribution:http://www.therealestatemedia.com/wp-content/uploads/2012/05/real-estate-investment-scam.jpg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00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lang="en-US">
                <a:solidFill>
                  <a:srgbClr val="227A8F"/>
                </a:solidFill>
              </a:rPr>
              <a:t>F</a:t>
            </a:r>
            <a:r>
              <a:rPr lang="en-US">
                <a:solidFill>
                  <a:srgbClr val="227A8F"/>
                </a:solidFill>
              </a:rPr>
              <a:t>act and Copyright</a:t>
            </a:r>
          </a:p>
        </p:txBody>
      </p:sp>
      <p:sp>
        <p:nvSpPr>
          <p:cNvPr id="308" name="Shape 308"/>
          <p:cNvSpPr txBox="1"/>
          <p:nvPr>
            <p:ph idx="1" type="body"/>
          </p:nvPr>
        </p:nvSpPr>
        <p:spPr>
          <a:xfrm>
            <a:off x="457200" y="1600199"/>
            <a:ext cx="8229600" cy="1907400"/>
          </a:xfrm>
          <a:prstGeom prst="rect">
            <a:avLst/>
          </a:prstGeom>
          <a:noFill/>
          <a:ln>
            <a:noFill/>
          </a:ln>
        </p:spPr>
        <p:txBody>
          <a:bodyPr anchorCtr="0" anchor="t" bIns="45700" lIns="45700" rIns="45700" tIns="45700">
            <a:noAutofit/>
          </a:bodyPr>
          <a:lstStyle/>
          <a:p>
            <a:pPr indent="-238555" lvl="0" marL="340155" marR="0" rtl="0" algn="l">
              <a:lnSpc>
                <a:spcPct val="90000"/>
              </a:lnSpc>
              <a:spcBef>
                <a:spcPts val="0"/>
              </a:spcBef>
              <a:spcAft>
                <a:spcPts val="0"/>
              </a:spcAft>
              <a:buClr>
                <a:srgbClr val="000000"/>
              </a:buClr>
              <a:buSzPct val="68299"/>
              <a:buFont typeface="Noto Sans Symbols"/>
            </a:pPr>
            <a:r>
              <a:rPr lang="en-US" sz="2511"/>
              <a:t>Facts cannot be protected by c</a:t>
            </a:r>
            <a:r>
              <a:rPr b="0" i="0" lang="en-US" sz="2511" u="none" cap="none" strike="noStrike">
                <a:solidFill>
                  <a:srgbClr val="000000"/>
                </a:solidFill>
                <a:latin typeface="Calibri"/>
                <a:ea typeface="Calibri"/>
                <a:cs typeface="Calibri"/>
                <a:sym typeface="Calibri"/>
              </a:rPr>
              <a:t>opyright, but what is a fact?</a:t>
            </a:r>
          </a:p>
          <a:p>
            <a:pPr indent="-238555" lvl="0" marL="340155" marR="0" rtl="0" algn="l">
              <a:lnSpc>
                <a:spcPct val="90000"/>
              </a:lnSpc>
              <a:spcBef>
                <a:spcPts val="300"/>
              </a:spcBef>
              <a:spcAft>
                <a:spcPts val="0"/>
              </a:spcAft>
              <a:buClr>
                <a:srgbClr val="000000"/>
              </a:buClr>
              <a:buSzPct val="68299"/>
              <a:buFont typeface="Noto Sans Symbols"/>
            </a:pPr>
            <a:r>
              <a:rPr lang="en-US" sz="2511"/>
              <a:t>Current case law determines the limits.</a:t>
            </a:r>
          </a:p>
          <a:p>
            <a:pPr indent="-201140" lvl="1" marL="578266" marR="0" rtl="0" algn="l">
              <a:lnSpc>
                <a:spcPct val="90000"/>
              </a:lnSpc>
              <a:spcBef>
                <a:spcPts val="300"/>
              </a:spcBef>
              <a:spcAft>
                <a:spcPts val="0"/>
              </a:spcAft>
              <a:buClr>
                <a:srgbClr val="000000"/>
              </a:buClr>
              <a:buSzPct val="100000"/>
              <a:buFont typeface="Verdana"/>
            </a:pPr>
            <a:r>
              <a:rPr lang="en-US" sz="1800"/>
              <a:t>Feist Publications, Inc. vs. Rural Telephone Service Co.</a:t>
            </a:r>
          </a:p>
          <a:p>
            <a:pPr indent="-201140" lvl="1" marL="578266" marR="0" rtl="0" algn="l">
              <a:lnSpc>
                <a:spcPct val="90000"/>
              </a:lnSpc>
              <a:spcBef>
                <a:spcPts val="300"/>
              </a:spcBef>
              <a:spcAft>
                <a:spcPts val="0"/>
              </a:spcAft>
              <a:buClr>
                <a:srgbClr val="000000"/>
              </a:buClr>
              <a:buSzPct val="100000"/>
              <a:buFont typeface="Verdana"/>
            </a:pPr>
            <a:r>
              <a:rPr lang="en-US" sz="1800"/>
              <a:t>Baker v. Seldon</a:t>
            </a:r>
          </a:p>
          <a:p>
            <a:pPr indent="-201140" lvl="1" marL="578266" marR="0" rtl="0" algn="l">
              <a:lnSpc>
                <a:spcPct val="90000"/>
              </a:lnSpc>
              <a:spcBef>
                <a:spcPts val="300"/>
              </a:spcBef>
              <a:spcAft>
                <a:spcPts val="0"/>
              </a:spcAft>
              <a:buClr>
                <a:srgbClr val="000000"/>
              </a:buClr>
              <a:buSzPct val="100000"/>
              <a:buFont typeface="Verdana"/>
            </a:pPr>
            <a:r>
              <a:rPr lang="en-US" sz="1800"/>
              <a:t>Miller v. Universal Studios</a:t>
            </a:r>
          </a:p>
          <a:p>
            <a:pPr indent="0" lvl="0" marL="0" marR="0" rtl="0" algn="l">
              <a:lnSpc>
                <a:spcPct val="90000"/>
              </a:lnSpc>
              <a:spcBef>
                <a:spcPts val="300"/>
              </a:spcBef>
              <a:spcAft>
                <a:spcPts val="0"/>
              </a:spcAft>
              <a:buNone/>
            </a:pPr>
            <a:r>
              <a:t/>
            </a:r>
            <a:endParaRPr/>
          </a:p>
        </p:txBody>
      </p:sp>
      <p:pic>
        <p:nvPicPr>
          <p:cNvPr descr="doctelportal.jpg" id="309" name="Shape 309"/>
          <p:cNvPicPr preferRelativeResize="0"/>
          <p:nvPr/>
        </p:nvPicPr>
        <p:blipFill>
          <a:blip r:embed="rId3">
            <a:alphaModFix/>
          </a:blip>
          <a:stretch>
            <a:fillRect/>
          </a:stretch>
        </p:blipFill>
        <p:spPr>
          <a:xfrm>
            <a:off x="995350" y="3507599"/>
            <a:ext cx="7153275" cy="2294300"/>
          </a:xfrm>
          <a:prstGeom prst="rect">
            <a:avLst/>
          </a:prstGeom>
          <a:noFill/>
          <a:ln>
            <a:noFill/>
          </a:ln>
        </p:spPr>
      </p:pic>
      <p:sp>
        <p:nvSpPr>
          <p:cNvPr id="310" name="Shape 310"/>
          <p:cNvSpPr/>
          <p:nvPr/>
        </p:nvSpPr>
        <p:spPr>
          <a:xfrm>
            <a:off x="995351" y="5996075"/>
            <a:ext cx="4773300" cy="37080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a:t>
            </a:r>
          </a:p>
          <a:p>
            <a:pPr indent="0" lvl="0" marL="0" marR="0" rtl="0" algn="l">
              <a:lnSpc>
                <a:spcPct val="100000"/>
              </a:lnSpc>
              <a:spcBef>
                <a:spcPts val="0"/>
              </a:spcBef>
              <a:spcAft>
                <a:spcPts val="0"/>
              </a:spcAft>
              <a:buClr>
                <a:srgbClr val="A6A6A6"/>
              </a:buClr>
              <a:buSzPct val="25000"/>
              <a:buFont typeface="Calibri"/>
              <a:buNone/>
            </a:pPr>
            <a:r>
              <a:rPr lang="en-US" sz="1000">
                <a:solidFill>
                  <a:srgbClr val="A6A6A6"/>
                </a:solidFill>
                <a:latin typeface="Calibri"/>
                <a:ea typeface="Calibri"/>
                <a:cs typeface="Calibri"/>
                <a:sym typeface="Calibri"/>
              </a:rPr>
              <a:t>http://www.romakerlaw.com/blog/wp-content/uploads/2015/07/doctelportal.jpg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Choosing an open license</a:t>
            </a:r>
          </a:p>
        </p:txBody>
      </p:sp>
      <p:sp>
        <p:nvSpPr>
          <p:cNvPr id="316" name="Shape 316"/>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264159" lvl="0" marL="365759" marR="0" rtl="0" algn="l">
              <a:lnSpc>
                <a:spcPct val="100000"/>
              </a:lnSpc>
              <a:spcBef>
                <a:spcPts val="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Why use an open license?</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Facilitate data sharing and discovery</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Increase visibility of your data</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Advance knowledge</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Creative Commons</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CC0 (not a license, but a waiver)</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CC</a:t>
            </a:r>
            <a:r>
              <a:rPr lang="en-US" sz="2300"/>
              <a:t> </a:t>
            </a:r>
            <a:r>
              <a:rPr b="0" i="0" lang="en-US" sz="2300" u="none" cap="none" strike="noStrike">
                <a:solidFill>
                  <a:srgbClr val="000000"/>
                </a:solidFill>
                <a:latin typeface="Calibri"/>
                <a:ea typeface="Calibri"/>
                <a:cs typeface="Calibri"/>
                <a:sym typeface="Calibri"/>
              </a:rPr>
              <a:t>BY (Attribution)</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CC</a:t>
            </a:r>
            <a:r>
              <a:rPr lang="en-US" sz="2300"/>
              <a:t> </a:t>
            </a:r>
            <a:r>
              <a:rPr b="0" i="0" lang="en-US" sz="2300" u="none" cap="none" strike="noStrike">
                <a:solidFill>
                  <a:srgbClr val="000000"/>
                </a:solidFill>
                <a:latin typeface="Calibri"/>
                <a:ea typeface="Calibri"/>
                <a:cs typeface="Calibri"/>
                <a:sym typeface="Calibri"/>
              </a:rPr>
              <a:t>BY-ND (Attribution-NoDerivs)</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CC</a:t>
            </a:r>
            <a:r>
              <a:rPr lang="en-US" sz="2300"/>
              <a:t> </a:t>
            </a:r>
            <a:r>
              <a:rPr b="0" i="0" lang="en-US" sz="2300" u="none" cap="none" strike="noStrike">
                <a:solidFill>
                  <a:srgbClr val="000000"/>
                </a:solidFill>
                <a:latin typeface="Calibri"/>
                <a:ea typeface="Calibri"/>
                <a:cs typeface="Calibri"/>
                <a:sym typeface="Calibri"/>
              </a:rPr>
              <a:t>BY-NC (Attribution-NonCommercial)</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CC</a:t>
            </a:r>
            <a:r>
              <a:rPr lang="en-US" sz="2300"/>
              <a:t> </a:t>
            </a:r>
            <a:r>
              <a:rPr b="0" i="0" lang="en-US" sz="2300" u="none" cap="none" strike="noStrike">
                <a:solidFill>
                  <a:srgbClr val="000000"/>
                </a:solidFill>
                <a:latin typeface="Calibri"/>
                <a:ea typeface="Calibri"/>
                <a:cs typeface="Calibri"/>
                <a:sym typeface="Calibri"/>
              </a:rPr>
              <a:t>BY-SA (Attribution-ShareAlike)</a:t>
            </a:r>
          </a:p>
        </p:txBody>
      </p:sp>
      <p:pic>
        <p:nvPicPr>
          <p:cNvPr descr="cc.large.png" id="317" name="Shape 317"/>
          <p:cNvPicPr preferRelativeResize="0"/>
          <p:nvPr/>
        </p:nvPicPr>
        <p:blipFill rotWithShape="1">
          <a:blip r:embed="rId3">
            <a:alphaModFix/>
          </a:blip>
          <a:srcRect b="0" l="0" r="0" t="0"/>
          <a:stretch/>
        </p:blipFill>
        <p:spPr>
          <a:xfrm>
            <a:off x="5611582" y="1997488"/>
            <a:ext cx="2819400" cy="281940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Other Considerations</a:t>
            </a:r>
          </a:p>
        </p:txBody>
      </p:sp>
      <p:sp>
        <p:nvSpPr>
          <p:cNvPr id="323" name="Shape 323"/>
          <p:cNvSpPr txBox="1"/>
          <p:nvPr>
            <p:ph idx="1" type="body"/>
          </p:nvPr>
        </p:nvSpPr>
        <p:spPr>
          <a:xfrm>
            <a:off x="457200" y="1347594"/>
            <a:ext cx="5154383" cy="5127042"/>
          </a:xfrm>
          <a:prstGeom prst="rect">
            <a:avLst/>
          </a:prstGeom>
          <a:noFill/>
          <a:ln>
            <a:noFill/>
          </a:ln>
        </p:spPr>
        <p:txBody>
          <a:bodyPr anchorCtr="0" anchor="t" bIns="45700" lIns="45700" rIns="45700" tIns="45700">
            <a:noAutofit/>
          </a:bodyPr>
          <a:lstStyle/>
          <a:p>
            <a:pPr indent="-256843" lvl="0" marL="358444" marR="0" rtl="0" algn="l">
              <a:lnSpc>
                <a:spcPct val="90000"/>
              </a:lnSpc>
              <a:spcBef>
                <a:spcPts val="0"/>
              </a:spcBef>
              <a:spcAft>
                <a:spcPts val="0"/>
              </a:spcAft>
              <a:buClr>
                <a:srgbClr val="000000"/>
              </a:buClr>
              <a:buSzPct val="66640"/>
              <a:buFont typeface="Noto Sans Symbols"/>
            </a:pPr>
            <a:r>
              <a:rPr b="0" i="0" lang="en-US" sz="2352" u="none" cap="none" strike="noStrike">
                <a:solidFill>
                  <a:srgbClr val="000000"/>
                </a:solidFill>
                <a:latin typeface="Calibri"/>
                <a:ea typeface="Calibri"/>
                <a:cs typeface="Calibri"/>
                <a:sym typeface="Calibri"/>
              </a:rPr>
              <a:t>Copyright vs. Copyleft</a:t>
            </a:r>
          </a:p>
          <a:p>
            <a:pPr indent="-228356" lvl="1" marL="609356" marR="0" rtl="0" algn="l">
              <a:lnSpc>
                <a:spcPct val="90000"/>
              </a:lnSpc>
              <a:spcBef>
                <a:spcPts val="200"/>
              </a:spcBef>
              <a:spcAft>
                <a:spcPts val="0"/>
              </a:spcAft>
              <a:buClr>
                <a:srgbClr val="000000"/>
              </a:buClr>
              <a:buSzPct val="98000"/>
              <a:buFont typeface="Verdana"/>
            </a:pPr>
            <a:r>
              <a:rPr b="0" i="0" lang="en-US" sz="2058" u="none" cap="none" strike="noStrike">
                <a:solidFill>
                  <a:srgbClr val="000000"/>
                </a:solidFill>
                <a:latin typeface="Calibri"/>
                <a:ea typeface="Calibri"/>
                <a:cs typeface="Calibri"/>
                <a:sym typeface="Calibri"/>
              </a:rPr>
              <a:t>“a strategy of utilizing copyright law to pursue the policy goal of fostering and encouraging the equal and inalienable right to copy, share, modify and improve creative works of authorship.” (copyleft.org)</a:t>
            </a:r>
          </a:p>
          <a:p>
            <a:pPr indent="-256843" lvl="0" marL="358444" marR="0" rtl="0" algn="l">
              <a:lnSpc>
                <a:spcPct val="90000"/>
              </a:lnSpc>
              <a:spcBef>
                <a:spcPts val="300"/>
              </a:spcBef>
              <a:spcAft>
                <a:spcPts val="0"/>
              </a:spcAft>
              <a:buClr>
                <a:srgbClr val="000000"/>
              </a:buClr>
              <a:buSzPct val="66640"/>
              <a:buFont typeface="Noto Sans Symbols"/>
            </a:pPr>
            <a:r>
              <a:rPr b="0" i="0" lang="en-US" sz="2352" u="none" cap="none" strike="noStrike">
                <a:solidFill>
                  <a:srgbClr val="000000"/>
                </a:solidFill>
                <a:latin typeface="Calibri"/>
                <a:ea typeface="Calibri"/>
                <a:cs typeface="Calibri"/>
                <a:sym typeface="Calibri"/>
              </a:rPr>
              <a:t>Attribution Stacking</a:t>
            </a:r>
          </a:p>
          <a:p>
            <a:pPr indent="-228356" lvl="1" marL="609356" marR="0" rtl="0" algn="l">
              <a:lnSpc>
                <a:spcPct val="90000"/>
              </a:lnSpc>
              <a:spcBef>
                <a:spcPts val="200"/>
              </a:spcBef>
              <a:spcAft>
                <a:spcPts val="0"/>
              </a:spcAft>
              <a:buClr>
                <a:srgbClr val="000000"/>
              </a:buClr>
              <a:buSzPct val="98000"/>
              <a:buFont typeface="Verdana"/>
            </a:pPr>
            <a:r>
              <a:rPr b="0" i="0" lang="en-US" sz="2058" u="none" cap="none" strike="noStrike">
                <a:solidFill>
                  <a:srgbClr val="000000"/>
                </a:solidFill>
                <a:latin typeface="Calibri"/>
                <a:ea typeface="Calibri"/>
                <a:cs typeface="Calibri"/>
                <a:sym typeface="Calibri"/>
              </a:rPr>
              <a:t>CC</a:t>
            </a:r>
            <a:r>
              <a:rPr lang="en-US" sz="2058"/>
              <a:t> </a:t>
            </a:r>
            <a:r>
              <a:rPr b="0" i="0" lang="en-US" sz="2058" u="none" cap="none" strike="noStrike">
                <a:solidFill>
                  <a:srgbClr val="000000"/>
                </a:solidFill>
                <a:latin typeface="Calibri"/>
                <a:ea typeface="Calibri"/>
                <a:cs typeface="Calibri"/>
                <a:sym typeface="Calibri"/>
              </a:rPr>
              <a:t>BY requires all derivative works to acknowledge all contributors to all works from which they are derived.</a:t>
            </a:r>
          </a:p>
          <a:p>
            <a:pPr indent="-256843" lvl="0" marL="358444" marR="0" rtl="0" algn="l">
              <a:lnSpc>
                <a:spcPct val="90000"/>
              </a:lnSpc>
              <a:spcBef>
                <a:spcPts val="300"/>
              </a:spcBef>
              <a:spcAft>
                <a:spcPts val="0"/>
              </a:spcAft>
              <a:buClr>
                <a:srgbClr val="000000"/>
              </a:buClr>
              <a:buSzPct val="66640"/>
              <a:buFont typeface="Noto Sans Symbols"/>
            </a:pPr>
            <a:r>
              <a:rPr b="0" i="0" lang="en-US" sz="2352" u="none" cap="none" strike="noStrike">
                <a:solidFill>
                  <a:srgbClr val="000000"/>
                </a:solidFill>
                <a:latin typeface="Calibri"/>
                <a:ea typeface="Calibri"/>
                <a:cs typeface="Calibri"/>
                <a:sym typeface="Calibri"/>
              </a:rPr>
              <a:t>Redistribution</a:t>
            </a:r>
          </a:p>
          <a:p>
            <a:pPr indent="-228356" lvl="1" marL="609356" marR="0" rtl="0" algn="l">
              <a:lnSpc>
                <a:spcPct val="90000"/>
              </a:lnSpc>
              <a:spcBef>
                <a:spcPts val="200"/>
              </a:spcBef>
              <a:spcAft>
                <a:spcPts val="0"/>
              </a:spcAft>
              <a:buClr>
                <a:srgbClr val="000000"/>
              </a:buClr>
              <a:buSzPct val="98000"/>
              <a:buFont typeface="Verdana"/>
            </a:pPr>
            <a:r>
              <a:rPr b="0" i="0" lang="en-US" sz="2058" u="none" cap="none" strike="noStrike">
                <a:solidFill>
                  <a:srgbClr val="000000"/>
                </a:solidFill>
                <a:latin typeface="Calibri"/>
                <a:ea typeface="Calibri"/>
                <a:cs typeface="Calibri"/>
                <a:sym typeface="Calibri"/>
              </a:rPr>
              <a:t>CC</a:t>
            </a:r>
            <a:r>
              <a:rPr lang="en-US" sz="2058"/>
              <a:t> </a:t>
            </a:r>
            <a:r>
              <a:rPr b="0" i="0" lang="en-US" sz="2058" u="none" cap="none" strike="noStrike">
                <a:solidFill>
                  <a:srgbClr val="000000"/>
                </a:solidFill>
                <a:latin typeface="Calibri"/>
                <a:ea typeface="Calibri"/>
                <a:cs typeface="Calibri"/>
                <a:sym typeface="Calibri"/>
              </a:rPr>
              <a:t>BY-SA requires all works that derive from a work designated BY-SA must be distributed under the same license.</a:t>
            </a:r>
          </a:p>
        </p:txBody>
      </p:sp>
      <p:pic>
        <p:nvPicPr>
          <p:cNvPr descr="Copyleft.svg.png" id="324" name="Shape 324"/>
          <p:cNvPicPr preferRelativeResize="0"/>
          <p:nvPr/>
        </p:nvPicPr>
        <p:blipFill rotWithShape="1">
          <a:blip r:embed="rId3">
            <a:alphaModFix/>
          </a:blip>
          <a:srcRect b="0" l="0" r="0" t="0"/>
          <a:stretch/>
        </p:blipFill>
        <p:spPr>
          <a:xfrm>
            <a:off x="5647017" y="2184025"/>
            <a:ext cx="2733736" cy="2733736"/>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Norms for Data Use</a:t>
            </a:r>
          </a:p>
        </p:txBody>
      </p:sp>
      <p:sp>
        <p:nvSpPr>
          <p:cNvPr id="330" name="Shape 330"/>
          <p:cNvSpPr txBox="1"/>
          <p:nvPr>
            <p:ph idx="1" type="body"/>
          </p:nvPr>
        </p:nvSpPr>
        <p:spPr>
          <a:xfrm>
            <a:off x="457199" y="1600200"/>
            <a:ext cx="3867395" cy="4525963"/>
          </a:xfrm>
          <a:prstGeom prst="rect">
            <a:avLst/>
          </a:prstGeom>
          <a:noFill/>
          <a:ln>
            <a:noFill/>
          </a:ln>
        </p:spPr>
        <p:txBody>
          <a:bodyPr anchorCtr="0" anchor="t" bIns="45700" lIns="45700" rIns="45700" tIns="45700">
            <a:noAutofit/>
          </a:bodyPr>
          <a:lstStyle/>
          <a:p>
            <a:pPr indent="-400050" lvl="0" marL="457200" marR="0" rtl="0" algn="l">
              <a:lnSpc>
                <a:spcPct val="100000"/>
              </a:lnSpc>
              <a:spcBef>
                <a:spcPts val="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When using data</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Give credit to the data authors</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Be responsible with the data</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Share what you learned</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Respect the Data License or Waiver</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Understand and follow any restrictions or regulations</a:t>
            </a:r>
          </a:p>
        </p:txBody>
      </p:sp>
      <p:pic>
        <p:nvPicPr>
          <p:cNvPr descr="IMG02369-20111028-1602.jpg" id="331" name="Shape 331"/>
          <p:cNvPicPr preferRelativeResize="0"/>
          <p:nvPr/>
        </p:nvPicPr>
        <p:blipFill rotWithShape="1">
          <a:blip r:embed="rId3">
            <a:alphaModFix/>
          </a:blip>
          <a:srcRect b="0" l="0" r="0" t="0"/>
          <a:stretch/>
        </p:blipFill>
        <p:spPr>
          <a:xfrm>
            <a:off x="4456710" y="1951008"/>
            <a:ext cx="4455615" cy="3341713"/>
          </a:xfrm>
          <a:prstGeom prst="rect">
            <a:avLst/>
          </a:prstGeom>
          <a:noFill/>
          <a:ln>
            <a:noFill/>
          </a:ln>
        </p:spPr>
      </p:pic>
      <p:sp>
        <p:nvSpPr>
          <p:cNvPr id="332" name="Shape 332"/>
          <p:cNvSpPr/>
          <p:nvPr/>
        </p:nvSpPr>
        <p:spPr>
          <a:xfrm>
            <a:off x="4403158" y="5391994"/>
            <a:ext cx="4001876" cy="3708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http://soctheory.iheartsociology.com/wp-content/uploads/2011/10/IMG02369-20111028-1602.jpg</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Ethical Use of Data</a:t>
            </a:r>
          </a:p>
        </p:txBody>
      </p:sp>
      <p:sp>
        <p:nvSpPr>
          <p:cNvPr id="338" name="Shape 338"/>
          <p:cNvSpPr txBox="1"/>
          <p:nvPr>
            <p:ph idx="1" type="body"/>
          </p:nvPr>
        </p:nvSpPr>
        <p:spPr>
          <a:xfrm>
            <a:off x="4648200" y="1600200"/>
            <a:ext cx="4038599" cy="4525963"/>
          </a:xfrm>
          <a:prstGeom prst="rect">
            <a:avLst/>
          </a:prstGeom>
          <a:noFill/>
          <a:ln>
            <a:noFill/>
          </a:ln>
        </p:spPr>
        <p:txBody>
          <a:bodyPr anchorCtr="0" anchor="t" bIns="45700" lIns="45700" rIns="45700" tIns="45700">
            <a:noAutofit/>
          </a:bodyPr>
          <a:lstStyle/>
          <a:p>
            <a:pPr indent="-264159" lvl="0" marL="365759" marR="0" rtl="0" algn="l">
              <a:lnSpc>
                <a:spcPct val="90000"/>
              </a:lnSpc>
              <a:spcBef>
                <a:spcPts val="0"/>
              </a:spcBef>
              <a:spcAft>
                <a:spcPts val="0"/>
              </a:spcAft>
              <a:buClr>
                <a:srgbClr val="000000"/>
              </a:buClr>
              <a:buSzPct val="68000"/>
              <a:buFont typeface="Noto Sans Symbols"/>
              <a:buChar char="▶"/>
            </a:pPr>
            <a:r>
              <a:rPr b="0" i="0" lang="en-US" sz="2400" u="none" cap="none" strike="noStrike">
                <a:solidFill>
                  <a:srgbClr val="000000"/>
                </a:solidFill>
                <a:latin typeface="Calibri"/>
                <a:ea typeface="Calibri"/>
                <a:cs typeface="Calibri"/>
                <a:sym typeface="Calibri"/>
              </a:rPr>
              <a:t>Before you share your data</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Understand your funder/institution policies on data sharing</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Review your IRB protocols and approvals</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Remove personal data</a:t>
            </a:r>
          </a:p>
          <a:p>
            <a:pPr indent="-264159" lvl="0" marL="365759" marR="0" rtl="0" algn="l">
              <a:lnSpc>
                <a:spcPct val="90000"/>
              </a:lnSpc>
              <a:spcBef>
                <a:spcPts val="400"/>
              </a:spcBef>
              <a:spcAft>
                <a:spcPts val="0"/>
              </a:spcAft>
              <a:buClr>
                <a:srgbClr val="000000"/>
              </a:buClr>
              <a:buSzPct val="68000"/>
              <a:buFont typeface="Noto Sans Symbols"/>
              <a:buChar char="▶"/>
            </a:pPr>
            <a:r>
              <a:rPr b="0" i="0" lang="en-US" sz="2400" u="none" cap="none" strike="noStrike">
                <a:solidFill>
                  <a:srgbClr val="000000"/>
                </a:solidFill>
                <a:latin typeface="Calibri"/>
                <a:ea typeface="Calibri"/>
                <a:cs typeface="Calibri"/>
                <a:sym typeface="Calibri"/>
              </a:rPr>
              <a:t>Using someone else’s data</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Give credit</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Respect the license</a:t>
            </a:r>
          </a:p>
          <a:p>
            <a:pPr indent="-240791" lvl="1" marL="621791" marR="0" rtl="0" algn="l">
              <a:lnSpc>
                <a:spcPct val="90000"/>
              </a:lnSpc>
              <a:spcBef>
                <a:spcPts val="300"/>
              </a:spcBef>
              <a:spcAft>
                <a:spcPts val="0"/>
              </a:spcAft>
              <a:buClr>
                <a:srgbClr val="000000"/>
              </a:buClr>
              <a:buSzPct val="100000"/>
              <a:buFont typeface="Verdana"/>
              <a:buChar char="◦"/>
            </a:pPr>
            <a:r>
              <a:rPr b="0" i="0" lang="en-US" sz="2100" u="none" cap="none" strike="noStrike">
                <a:solidFill>
                  <a:srgbClr val="000000"/>
                </a:solidFill>
                <a:latin typeface="Calibri"/>
                <a:ea typeface="Calibri"/>
                <a:cs typeface="Calibri"/>
                <a:sym typeface="Calibri"/>
              </a:rPr>
              <a:t>Protect the data appropriately</a:t>
            </a:r>
          </a:p>
        </p:txBody>
      </p:sp>
      <p:pic>
        <p:nvPicPr>
          <p:cNvPr descr="14592386702_f46453e246_c.jpg" id="339" name="Shape 339"/>
          <p:cNvPicPr preferRelativeResize="0"/>
          <p:nvPr/>
        </p:nvPicPr>
        <p:blipFill rotWithShape="1">
          <a:blip r:embed="rId3">
            <a:alphaModFix/>
          </a:blip>
          <a:srcRect b="0" l="0" r="0" t="0"/>
          <a:stretch/>
        </p:blipFill>
        <p:spPr>
          <a:xfrm>
            <a:off x="457200" y="1687665"/>
            <a:ext cx="4047796" cy="4047796"/>
          </a:xfrm>
          <a:prstGeom prst="rect">
            <a:avLst/>
          </a:prstGeom>
          <a:noFill/>
          <a:ln>
            <a:noFill/>
          </a:ln>
        </p:spPr>
      </p:pic>
      <p:sp>
        <p:nvSpPr>
          <p:cNvPr id="340" name="Shape 340"/>
          <p:cNvSpPr/>
          <p:nvPr/>
        </p:nvSpPr>
        <p:spPr>
          <a:xfrm>
            <a:off x="457199" y="5735458"/>
            <a:ext cx="4047797" cy="637541"/>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https://www.flickr.com/photos/michaelgallagher/14592386702/</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3564" u="none" cap="none" strike="noStrike">
                <a:solidFill>
                  <a:srgbClr val="227A8F"/>
                </a:solidFill>
                <a:latin typeface="Calibri"/>
                <a:ea typeface="Calibri"/>
                <a:cs typeface="Calibri"/>
                <a:sym typeface="Calibri"/>
              </a:rPr>
              <a:t>Why might data use or sharing</a:t>
            </a:r>
            <a:br>
              <a:rPr b="1" i="0" lang="en-US" sz="3564" u="none" cap="none" strike="noStrike">
                <a:solidFill>
                  <a:srgbClr val="227A8F"/>
                </a:solidFill>
                <a:latin typeface="Calibri"/>
                <a:ea typeface="Calibri"/>
                <a:cs typeface="Calibri"/>
                <a:sym typeface="Calibri"/>
              </a:rPr>
            </a:br>
            <a:r>
              <a:rPr b="1" i="0" lang="en-US" sz="3564" u="none" cap="none" strike="noStrike">
                <a:solidFill>
                  <a:srgbClr val="227A8F"/>
                </a:solidFill>
                <a:latin typeface="Calibri"/>
                <a:ea typeface="Calibri"/>
                <a:cs typeface="Calibri"/>
                <a:sym typeface="Calibri"/>
              </a:rPr>
              <a:t> be restricted?</a:t>
            </a:r>
          </a:p>
        </p:txBody>
      </p:sp>
      <p:sp>
        <p:nvSpPr>
          <p:cNvPr id="346" name="Shape 346"/>
          <p:cNvSpPr txBox="1"/>
          <p:nvPr>
            <p:ph idx="1" type="body"/>
          </p:nvPr>
        </p:nvSpPr>
        <p:spPr>
          <a:xfrm>
            <a:off x="457200" y="1600283"/>
            <a:ext cx="5449479" cy="4750433"/>
          </a:xfrm>
          <a:prstGeom prst="rect">
            <a:avLst/>
          </a:prstGeom>
          <a:noFill/>
          <a:ln>
            <a:noFill/>
          </a:ln>
        </p:spPr>
        <p:txBody>
          <a:bodyPr anchorCtr="0" anchor="t" bIns="45700" lIns="45700" rIns="45700" tIns="45700">
            <a:noAutofit/>
          </a:bodyPr>
          <a:lstStyle/>
          <a:p>
            <a:pPr indent="-264159" lvl="0" marL="365759" marR="0" rtl="0" algn="l">
              <a:lnSpc>
                <a:spcPct val="100000"/>
              </a:lnSpc>
              <a:spcBef>
                <a:spcPts val="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Threatened and endangered species</a:t>
            </a:r>
          </a:p>
          <a:p>
            <a:pPr indent="-264159" lvl="0" marL="365759" marR="0" rtl="0" algn="l">
              <a:lnSpc>
                <a:spcPct val="10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National security and classified research</a:t>
            </a:r>
          </a:p>
          <a:p>
            <a:pPr indent="-264159" lvl="0" marL="365759" marR="0" rtl="0" algn="l">
              <a:lnSpc>
                <a:spcPct val="10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Export controls</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Can apply to technologies and data</a:t>
            </a:r>
          </a:p>
          <a:p>
            <a:pPr indent="-264159" lvl="0" marL="365759" marR="0" rtl="0" algn="l">
              <a:lnSpc>
                <a:spcPct val="10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Use of Human Subjects</a:t>
            </a:r>
          </a:p>
          <a:p>
            <a:pPr indent="-240791" lvl="1" marL="621791" marR="0" rtl="0" algn="l">
              <a:lnSpc>
                <a:spcPct val="100000"/>
              </a:lnSpc>
              <a:spcBef>
                <a:spcPts val="300"/>
              </a:spcBef>
              <a:spcAft>
                <a:spcPts val="0"/>
              </a:spcAft>
              <a:buClr>
                <a:srgbClr val="000000"/>
              </a:buClr>
              <a:buSzPct val="100000"/>
              <a:buFont typeface="Verdana"/>
              <a:buChar char="◦"/>
            </a:pPr>
            <a:r>
              <a:rPr b="0" i="0" lang="en-US" sz="2300" u="none" cap="none" strike="noStrike">
                <a:solidFill>
                  <a:srgbClr val="000000"/>
                </a:solidFill>
                <a:latin typeface="Calibri"/>
                <a:ea typeface="Calibri"/>
                <a:cs typeface="Calibri"/>
                <a:sym typeface="Calibri"/>
              </a:rPr>
              <a:t>Personally identifiable information of any kind</a:t>
            </a:r>
          </a:p>
          <a:p>
            <a:pPr indent="-237236" lvl="2" marL="859536" marR="0" rtl="0" algn="l">
              <a:lnSpc>
                <a:spcPct val="100000"/>
              </a:lnSpc>
              <a:spcBef>
                <a:spcPts val="300"/>
              </a:spcBef>
              <a:spcAft>
                <a:spcPts val="0"/>
              </a:spcAft>
              <a:buClr>
                <a:srgbClr val="000000"/>
              </a:buClr>
              <a:buSzPct val="100000"/>
              <a:buFont typeface="Noto Sans Symbols"/>
              <a:buChar char="●"/>
            </a:pPr>
            <a:r>
              <a:rPr b="0" i="1" lang="en-US" sz="2100" u="none" cap="none" strike="noStrike">
                <a:solidFill>
                  <a:srgbClr val="000000"/>
                </a:solidFill>
                <a:latin typeface="Calibri"/>
                <a:ea typeface="Calibri"/>
                <a:cs typeface="Calibri"/>
                <a:sym typeface="Calibri"/>
              </a:rPr>
              <a:t>E.g.</a:t>
            </a:r>
            <a:r>
              <a:rPr b="0" i="0" lang="en-US" sz="2100" u="none" cap="none" strike="noStrike">
                <a:solidFill>
                  <a:srgbClr val="000000"/>
                </a:solidFill>
                <a:latin typeface="Calibri"/>
                <a:ea typeface="Calibri"/>
                <a:cs typeface="Calibri"/>
                <a:sym typeface="Calibri"/>
              </a:rPr>
              <a:t>, HIPAA as governing law for personal health information</a:t>
            </a:r>
          </a:p>
        </p:txBody>
      </p:sp>
      <p:pic>
        <p:nvPicPr>
          <p:cNvPr descr="1429747763_restricted.png" id="347" name="Shape 347"/>
          <p:cNvPicPr preferRelativeResize="0"/>
          <p:nvPr/>
        </p:nvPicPr>
        <p:blipFill rotWithShape="1">
          <a:blip r:embed="rId3">
            <a:alphaModFix/>
          </a:blip>
          <a:srcRect b="0" l="0" r="0" t="0"/>
          <a:stretch/>
        </p:blipFill>
        <p:spPr>
          <a:xfrm>
            <a:off x="5546592" y="2034357"/>
            <a:ext cx="3327401" cy="3327401"/>
          </a:xfrm>
          <a:prstGeom prst="rect">
            <a:avLst/>
          </a:prstGeom>
          <a:noFill/>
          <a:ln>
            <a:noFill/>
          </a:ln>
        </p:spPr>
      </p:pic>
      <p:sp>
        <p:nvSpPr>
          <p:cNvPr id="348" name="Shape 348"/>
          <p:cNvSpPr/>
          <p:nvPr/>
        </p:nvSpPr>
        <p:spPr>
          <a:xfrm>
            <a:off x="5804723" y="5040178"/>
            <a:ext cx="3225525" cy="637541"/>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https://www.iconfinder.com/icons/40968/folder_red_restricted_icon</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Be Aware of Regulations</a:t>
            </a:r>
          </a:p>
        </p:txBody>
      </p:sp>
      <p:sp>
        <p:nvSpPr>
          <p:cNvPr id="354" name="Shape 354"/>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400050" lvl="0" marL="457200" marR="0" rtl="0" algn="l">
              <a:lnSpc>
                <a:spcPct val="100000"/>
              </a:lnSpc>
              <a:spcBef>
                <a:spcPts val="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Range of regulations mediating how researchers interact with data or objects of data collection (</a:t>
            </a:r>
            <a:r>
              <a:rPr b="0" i="1" lang="en-US" sz="2700" u="none" cap="none" strike="noStrike">
                <a:solidFill>
                  <a:srgbClr val="000000"/>
                </a:solidFill>
                <a:latin typeface="Calibri"/>
                <a:ea typeface="Calibri"/>
                <a:cs typeface="Calibri"/>
                <a:sym typeface="Calibri"/>
              </a:rPr>
              <a:t>e.g.</a:t>
            </a:r>
            <a:r>
              <a:rPr b="0" i="0" lang="en-US" sz="2700" u="none" cap="none" strike="noStrike">
                <a:solidFill>
                  <a:srgbClr val="000000"/>
                </a:solidFill>
                <a:latin typeface="Calibri"/>
                <a:ea typeface="Calibri"/>
                <a:cs typeface="Calibri"/>
                <a:sym typeface="Calibri"/>
              </a:rPr>
              <a:t>, humans, animals; consult IRB or IACUC)</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Constraints around data management (</a:t>
            </a:r>
            <a:r>
              <a:rPr b="0" i="1" lang="en-US" sz="2700" u="none" cap="none" strike="noStrike">
                <a:solidFill>
                  <a:srgbClr val="000000"/>
                </a:solidFill>
                <a:latin typeface="Calibri"/>
                <a:ea typeface="Calibri"/>
                <a:cs typeface="Calibri"/>
                <a:sym typeface="Calibri"/>
              </a:rPr>
              <a:t>e.g.</a:t>
            </a:r>
            <a:r>
              <a:rPr b="0" i="0" lang="en-US" sz="2700" u="none" cap="none" strike="noStrike">
                <a:solidFill>
                  <a:srgbClr val="000000"/>
                </a:solidFill>
                <a:latin typeface="Calibri"/>
                <a:ea typeface="Calibri"/>
                <a:cs typeface="Calibri"/>
                <a:sym typeface="Calibri"/>
              </a:rPr>
              <a:t>, cloud services, software agreements, etc.)</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Institutional policy review processes (e.g. Paperwork Reduction Act)</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Open vs. proprietary – some institutions (</a:t>
            </a:r>
            <a:r>
              <a:rPr b="0" i="1" lang="en-US" sz="2700" u="none" cap="none" strike="noStrike">
                <a:solidFill>
                  <a:srgbClr val="000000"/>
                </a:solidFill>
                <a:latin typeface="Calibri"/>
                <a:ea typeface="Calibri"/>
                <a:cs typeface="Calibri"/>
                <a:sym typeface="Calibri"/>
              </a:rPr>
              <a:t>e.g.</a:t>
            </a:r>
            <a:r>
              <a:rPr b="0" i="0" lang="en-US" sz="2700" u="none" cap="none" strike="noStrike">
                <a:solidFill>
                  <a:srgbClr val="000000"/>
                </a:solidFill>
                <a:latin typeface="Calibri"/>
                <a:ea typeface="Calibri"/>
                <a:cs typeface="Calibri"/>
                <a:sym typeface="Calibri"/>
              </a:rPr>
              <a:t>, universities) may need to waive rights to permit open access.</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Privacy and Security</a:t>
            </a:r>
          </a:p>
        </p:txBody>
      </p:sp>
      <p:sp>
        <p:nvSpPr>
          <p:cNvPr id="360" name="Shape 360"/>
          <p:cNvSpPr/>
          <p:nvPr/>
        </p:nvSpPr>
        <p:spPr>
          <a:xfrm>
            <a:off x="4530942" y="1225478"/>
            <a:ext cx="4302900" cy="4586100"/>
          </a:xfrm>
          <a:prstGeom prst="rect">
            <a:avLst/>
          </a:prstGeom>
          <a:noFill/>
          <a:ln>
            <a:noFill/>
          </a:ln>
        </p:spPr>
        <p:txBody>
          <a:bodyPr anchorCtr="0" anchor="t" bIns="45700" lIns="45700" rIns="45700" tIns="45700">
            <a:noAutofit/>
          </a:bodyPr>
          <a:lstStyle/>
          <a:p>
            <a:pPr indent="-264159" lvl="0" marL="365759" marR="0" rtl="0" algn="l">
              <a:lnSpc>
                <a:spcPct val="90000"/>
              </a:lnSpc>
              <a:spcBef>
                <a:spcPts val="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What we can collect and how </a:t>
            </a:r>
          </a:p>
          <a:p>
            <a:pPr indent="-264159" lvl="0" marL="365759" marR="0" rtl="0" algn="l">
              <a:lnSpc>
                <a:spcPct val="9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How we share data, results and outcomes</a:t>
            </a:r>
          </a:p>
          <a:p>
            <a:pPr indent="-264159" lvl="0" marL="365759" marR="0" rtl="0" algn="l">
              <a:lnSpc>
                <a:spcPct val="9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Reuse of human subject data</a:t>
            </a:r>
          </a:p>
          <a:p>
            <a:pPr indent="-264159" lvl="0" marL="365759" marR="0" rtl="0" algn="l">
              <a:lnSpc>
                <a:spcPct val="9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Data storage and destruction</a:t>
            </a:r>
          </a:p>
          <a:p>
            <a:pPr indent="-264159" lvl="0" marL="365759" marR="0" rtl="0" algn="l">
              <a:lnSpc>
                <a:spcPct val="90000"/>
              </a:lnSpc>
              <a:spcBef>
                <a:spcPts val="400"/>
              </a:spcBef>
              <a:spcAft>
                <a:spcPts val="0"/>
              </a:spcAft>
              <a:buClr>
                <a:srgbClr val="000000"/>
              </a:buClr>
              <a:buSzPct val="68000"/>
              <a:buFont typeface="Noto Sans Symbols"/>
              <a:buChar char="●"/>
            </a:pPr>
            <a:r>
              <a:rPr b="0" i="0" lang="en-US" sz="2700" u="none" cap="none" strike="noStrike">
                <a:solidFill>
                  <a:srgbClr val="000000"/>
                </a:solidFill>
                <a:latin typeface="Calibri"/>
                <a:ea typeface="Calibri"/>
                <a:cs typeface="Calibri"/>
                <a:sym typeface="Calibri"/>
              </a:rPr>
              <a:t>IRB interpretations and review across institutions are not always consistent</a:t>
            </a:r>
          </a:p>
        </p:txBody>
      </p:sp>
      <p:pic>
        <p:nvPicPr>
          <p:cNvPr descr="camera.jpg" id="361" name="Shape 361"/>
          <p:cNvPicPr preferRelativeResize="0"/>
          <p:nvPr/>
        </p:nvPicPr>
        <p:blipFill rotWithShape="1">
          <a:blip r:embed="rId3">
            <a:alphaModFix/>
          </a:blip>
          <a:srcRect b="0" l="16538" r="16538" t="0"/>
          <a:stretch/>
        </p:blipFill>
        <p:spPr>
          <a:xfrm>
            <a:off x="348081" y="1437721"/>
            <a:ext cx="4038601" cy="4525964"/>
          </a:xfrm>
          <a:prstGeom prst="rect">
            <a:avLst/>
          </a:prstGeom>
          <a:noFill/>
          <a:ln>
            <a:noFill/>
          </a:ln>
        </p:spPr>
      </p:pic>
      <p:sp>
        <p:nvSpPr>
          <p:cNvPr id="362" name="Shape 362"/>
          <p:cNvSpPr/>
          <p:nvPr/>
        </p:nvSpPr>
        <p:spPr>
          <a:xfrm>
            <a:off x="389958" y="5861873"/>
            <a:ext cx="3488718" cy="3708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http://www.charlottecriminallawyer-blog.com/files/2013/12/Surveillance-Camera.jpg</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Privacy vs. Confidentiality</a:t>
            </a:r>
          </a:p>
        </p:txBody>
      </p:sp>
      <p:sp>
        <p:nvSpPr>
          <p:cNvPr id="368" name="Shape 368"/>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264159" lvl="0" marL="365759" marR="0" rtl="0" algn="l">
              <a:lnSpc>
                <a:spcPct val="100000"/>
              </a:lnSpc>
              <a:spcBef>
                <a:spcPts val="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Privacy</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Protects access to individuals (or entities)</a:t>
            </a:r>
          </a:p>
          <a:p>
            <a:pPr indent="-240790" lvl="1" marL="621790" marR="0" rtl="0" algn="l">
              <a:lnSpc>
                <a:spcPct val="100000"/>
              </a:lnSpc>
              <a:spcBef>
                <a:spcPts val="300"/>
              </a:spcBef>
              <a:spcAft>
                <a:spcPts val="0"/>
              </a:spcAft>
              <a:buClr>
                <a:srgbClr val="000000"/>
              </a:buClr>
              <a:buSzPct val="100000"/>
              <a:buFont typeface="Calibri"/>
            </a:pPr>
            <a:r>
              <a:t/>
            </a:r>
            <a:endParaRPr b="0" i="0" sz="2300" u="none" cap="none" strike="noStrike">
              <a:solidFill>
                <a:srgbClr val="000000"/>
              </a:solidFill>
              <a:latin typeface="Calibri"/>
              <a:ea typeface="Calibri"/>
              <a:cs typeface="Calibri"/>
              <a:sym typeface="Calibri"/>
            </a:endParaRP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Confidentiality</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Protects access to information </a:t>
            </a:r>
            <a:r>
              <a:rPr b="0" i="1" lang="en-US" sz="2300" u="none" cap="none" strike="noStrike">
                <a:solidFill>
                  <a:srgbClr val="000000"/>
                </a:solidFill>
                <a:latin typeface="Calibri"/>
                <a:ea typeface="Calibri"/>
                <a:cs typeface="Calibri"/>
                <a:sym typeface="Calibri"/>
              </a:rPr>
              <a:t>about</a:t>
            </a:r>
            <a:r>
              <a:rPr b="0" i="0" lang="en-US" sz="2300" u="none" cap="none" strike="noStrike">
                <a:solidFill>
                  <a:srgbClr val="000000"/>
                </a:solidFill>
                <a:latin typeface="Calibri"/>
                <a:ea typeface="Calibri"/>
                <a:cs typeface="Calibri"/>
                <a:sym typeface="Calibri"/>
              </a:rPr>
              <a:t> individuals</a:t>
            </a:r>
          </a:p>
          <a:p>
            <a:pPr indent="-240791" lvl="1" marL="621791" marR="0" rtl="0" algn="l">
              <a:lnSpc>
                <a:spcPct val="100000"/>
              </a:lnSpc>
              <a:spcBef>
                <a:spcPts val="300"/>
              </a:spcBef>
              <a:spcAft>
                <a:spcPts val="0"/>
              </a:spcAft>
              <a:buClr>
                <a:srgbClr val="000000"/>
              </a:buClr>
              <a:buSzPct val="100000"/>
              <a:buFont typeface="Verdana"/>
            </a:pPr>
            <a:r>
              <a:rPr b="0" i="0" lang="en-US" sz="2300" u="none" cap="none" strike="noStrike">
                <a:solidFill>
                  <a:srgbClr val="000000"/>
                </a:solidFill>
                <a:latin typeface="Calibri"/>
                <a:ea typeface="Calibri"/>
                <a:cs typeface="Calibri"/>
                <a:sym typeface="Calibri"/>
              </a:rPr>
              <a:t>Can be thought of as information privacy</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Summary</a:t>
            </a:r>
          </a:p>
        </p:txBody>
      </p:sp>
      <p:sp>
        <p:nvSpPr>
          <p:cNvPr id="374" name="Shape 374"/>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264159" lvl="0" marL="365759" marR="0" rtl="0" algn="l">
              <a:lnSpc>
                <a:spcPct val="100000"/>
              </a:lnSpc>
              <a:spcBef>
                <a:spcPts val="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Know who can claim ownership or control over data products</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Assign licenses or waivers appropriately</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Behave ethically and in accordance with established community norms</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Respect the licenses or waivers assigned</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Protect privacy and confidentiality</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Know what restrictions and liabilities apply to products and processes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b="1" i="0" lang="en-US" sz="4400" u="none" cap="none" strike="noStrike">
                <a:solidFill>
                  <a:srgbClr val="227A8A"/>
                </a:solidFill>
                <a:latin typeface="Calibri"/>
                <a:ea typeface="Calibri"/>
                <a:cs typeface="Calibri"/>
                <a:sym typeface="Calibri"/>
              </a:rPr>
              <a:t>Learning </a:t>
            </a:r>
            <a:r>
              <a:rPr b="1" i="0" lang="en-US" sz="4400" u="none" cap="none" strike="noStrike">
                <a:solidFill>
                  <a:srgbClr val="227A8F"/>
                </a:solidFill>
                <a:latin typeface="Calibri"/>
                <a:ea typeface="Calibri"/>
                <a:cs typeface="Calibri"/>
                <a:sym typeface="Calibri"/>
              </a:rPr>
              <a:t>Outcomes</a:t>
            </a:r>
          </a:p>
        </p:txBody>
      </p:sp>
      <p:sp>
        <p:nvSpPr>
          <p:cNvPr id="250" name="Shape 250"/>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101600" lvl="0" marL="0" marR="0" rtl="0" algn="l">
              <a:lnSpc>
                <a:spcPct val="100000"/>
              </a:lnSpc>
              <a:spcBef>
                <a:spcPts val="0"/>
              </a:spcBef>
              <a:spcAft>
                <a:spcPts val="0"/>
              </a:spcAft>
              <a:buClr>
                <a:srgbClr val="000000"/>
              </a:buClr>
              <a:buSzPct val="25000"/>
              <a:buFont typeface="Noto Sans Symbols"/>
              <a:buNone/>
            </a:pPr>
            <a:r>
              <a:rPr b="0" i="0" lang="en-US" sz="2700" u="none" cap="none" strike="noStrike">
                <a:solidFill>
                  <a:srgbClr val="000000"/>
                </a:solidFill>
                <a:latin typeface="Calibri"/>
                <a:ea typeface="Calibri"/>
                <a:cs typeface="Calibri"/>
                <a:sym typeface="Calibri"/>
              </a:rPr>
              <a:t>After completing this lesson, participants will be able to:</a:t>
            </a:r>
          </a:p>
          <a:p>
            <a:pPr indent="101600" lvl="0" marL="0" marR="0" rtl="0" algn="l">
              <a:lnSpc>
                <a:spcPct val="100000"/>
              </a:lnSpc>
              <a:spcBef>
                <a:spcPts val="400"/>
              </a:spcBef>
              <a:spcAft>
                <a:spcPts val="0"/>
              </a:spcAft>
              <a:buClr>
                <a:srgbClr val="000000"/>
              </a:buClr>
              <a:buSzPct val="25000"/>
              <a:buFont typeface="Noto Sans Symbols"/>
              <a:buNone/>
            </a:pPr>
            <a:r>
              <a:t/>
            </a:r>
            <a:endParaRPr b="0" i="0" sz="2700" u="none" cap="none" strike="noStrike">
              <a:solidFill>
                <a:srgbClr val="000000"/>
              </a:solidFill>
              <a:latin typeface="Calibri"/>
              <a:ea typeface="Calibri"/>
              <a:cs typeface="Calibri"/>
              <a:sym typeface="Calibri"/>
            </a:endParaRP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Identify ethical, legal, and policy issues for managing research data</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Define copyrights, licenses and waivers</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Understand reasons behind data restrictions and how to observe them</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Discuss ethical considerations surrounding the use of research data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Resources</a:t>
            </a:r>
          </a:p>
        </p:txBody>
      </p:sp>
      <p:sp>
        <p:nvSpPr>
          <p:cNvPr id="380" name="Shape 380"/>
          <p:cNvSpPr txBox="1"/>
          <p:nvPr>
            <p:ph idx="1" type="body"/>
          </p:nvPr>
        </p:nvSpPr>
        <p:spPr>
          <a:xfrm>
            <a:off x="457200" y="1200258"/>
            <a:ext cx="8229600" cy="4969859"/>
          </a:xfrm>
          <a:prstGeom prst="rect">
            <a:avLst/>
          </a:prstGeom>
          <a:noFill/>
          <a:ln>
            <a:noFill/>
          </a:ln>
        </p:spPr>
        <p:txBody>
          <a:bodyPr anchorCtr="0" anchor="t" bIns="45700" lIns="45700" rIns="45700" tIns="45700">
            <a:noAutofit/>
          </a:bodyPr>
          <a:lstStyle/>
          <a:p>
            <a:pPr indent="-522477" lvl="0" marL="624077" marR="0" rtl="0" algn="l">
              <a:lnSpc>
                <a:spcPct val="80000"/>
              </a:lnSpc>
              <a:spcBef>
                <a:spcPts val="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Frequently asked questions about PRA / Information Collection. Accessed June 26, 2015 at </a:t>
            </a:r>
            <a:r>
              <a:rPr b="0" i="0" lang="en-US" sz="1400" u="sng" cap="none" strike="noStrike">
                <a:solidFill>
                  <a:schemeClr val="hlink"/>
                </a:solidFill>
                <a:latin typeface="Calibri"/>
                <a:ea typeface="Calibri"/>
                <a:cs typeface="Calibri"/>
                <a:sym typeface="Calibri"/>
                <a:hlinkClick r:id="rId3"/>
              </a:rPr>
              <a:t>http://www.hhs.gov/ocio/policy/collection/infocollectfaq.html</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Creative Commons. Accessed June 26, 2015 at </a:t>
            </a:r>
            <a:r>
              <a:rPr b="0" i="0" lang="en-US" sz="1400" u="sng" cap="none" strike="noStrike">
                <a:solidFill>
                  <a:schemeClr val="hlink"/>
                </a:solidFill>
                <a:latin typeface="Calibri"/>
                <a:ea typeface="Calibri"/>
                <a:cs typeface="Calibri"/>
                <a:sym typeface="Calibri"/>
                <a:hlinkClick r:id="rId4"/>
              </a:rPr>
              <a:t>https://creativecommons.org</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Norms for data use and publication. Accessed June 26, 2015 at </a:t>
            </a:r>
            <a:r>
              <a:rPr b="0" i="0" lang="en-US" sz="1400" u="sng" cap="none" strike="noStrike">
                <a:solidFill>
                  <a:schemeClr val="hlink"/>
                </a:solidFill>
                <a:latin typeface="Calibri"/>
                <a:ea typeface="Calibri"/>
                <a:cs typeface="Calibri"/>
                <a:sym typeface="Calibri"/>
                <a:hlinkClick r:id="rId5"/>
              </a:rPr>
              <a:t>http://www.Vertnet.org/resources/norms.html</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Export controls. Accessed June 26, 2015 at </a:t>
            </a:r>
            <a:r>
              <a:rPr b="0" i="0" lang="en-US" sz="1400" u="sng" cap="none" strike="noStrike">
                <a:solidFill>
                  <a:schemeClr val="hlink"/>
                </a:solidFill>
                <a:latin typeface="Calibri"/>
                <a:ea typeface="Calibri"/>
                <a:cs typeface="Calibri"/>
                <a:sym typeface="Calibri"/>
                <a:hlinkClick r:id="rId6"/>
              </a:rPr>
              <a:t>http://vcresearch.berkeley.edu/export-controls</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Protected groups. Accessed June 26, 2015 at </a:t>
            </a:r>
            <a:r>
              <a:rPr b="0" i="0" lang="en-US" sz="1400" u="sng" cap="none" strike="noStrike">
                <a:solidFill>
                  <a:schemeClr val="hlink"/>
                </a:solidFill>
                <a:latin typeface="Calibri"/>
                <a:ea typeface="Calibri"/>
                <a:cs typeface="Calibri"/>
                <a:sym typeface="Calibri"/>
                <a:hlinkClick r:id="rId7"/>
              </a:rPr>
              <a:t>http://www.uidaho.edu/ora/committees/irb/protectedgroups</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Health information privacy. Accessed June 26, 2015 at </a:t>
            </a:r>
            <a:r>
              <a:rPr b="0" i="0" lang="en-US" sz="1400" u="sng" cap="none" strike="noStrike">
                <a:solidFill>
                  <a:schemeClr val="hlink"/>
                </a:solidFill>
                <a:latin typeface="Calibri"/>
                <a:ea typeface="Calibri"/>
                <a:cs typeface="Calibri"/>
                <a:sym typeface="Calibri"/>
                <a:hlinkClick r:id="rId8"/>
              </a:rPr>
              <a:t>http://www.hhs.gov/ocr/privacy</a:t>
            </a:r>
            <a:r>
              <a:rPr b="0" i="0" lang="en-US" sz="1400" u="none" cap="none" strike="noStrike">
                <a:solidFill>
                  <a:srgbClr val="000000"/>
                </a:solidFill>
                <a:latin typeface="Calibri"/>
                <a:ea typeface="Calibri"/>
                <a:cs typeface="Calibri"/>
                <a:sym typeface="Calibri"/>
              </a:rPr>
              <a:t>.  </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Protecting personal health information in research: understanding the HIPAA privacy rule. Accessed June 26, 2015 at</a:t>
            </a:r>
            <a:r>
              <a:rPr b="0" i="0" lang="en-US" sz="1400" u="sng" cap="none" strike="noStrike">
                <a:solidFill>
                  <a:schemeClr val="hlink"/>
                </a:solidFill>
                <a:latin typeface="Calibri"/>
                <a:ea typeface="Calibri"/>
                <a:cs typeface="Calibri"/>
                <a:sym typeface="Calibri"/>
                <a:hlinkClick r:id="rId9"/>
              </a:rPr>
              <a:t>http://privacyruleandresearch.nih.gov/pr_02.asp</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Information Liability. Accessed June 26, 2015 at </a:t>
            </a:r>
            <a:r>
              <a:rPr b="0" i="0" lang="en-US" sz="1400" u="sng" cap="none" strike="noStrike">
                <a:solidFill>
                  <a:schemeClr val="hlink"/>
                </a:solidFill>
                <a:latin typeface="Calibri"/>
                <a:ea typeface="Calibri"/>
                <a:cs typeface="Calibri"/>
                <a:sym typeface="Calibri"/>
                <a:hlinkClick r:id="rId10"/>
              </a:rPr>
              <a:t>http://www.law.fsu.edu/journals/lawreview/downloads/263/phil.pdf</a:t>
            </a:r>
            <a:r>
              <a:rPr b="0" i="0" lang="en-US" sz="1400" u="none" cap="none" strike="noStrike">
                <a:solidFill>
                  <a:srgbClr val="000000"/>
                </a:solidFill>
                <a:latin typeface="Calibri"/>
                <a:ea typeface="Calibri"/>
                <a:cs typeface="Calibri"/>
                <a:sym typeface="Calibri"/>
              </a:rPr>
              <a:t>.</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Guidelines for Responsible Data Management in Scientific Research. Accessed June 26, 2015 at </a:t>
            </a:r>
            <a:r>
              <a:rPr b="0" i="0" lang="en-US" sz="1400" u="sng" cap="none" strike="noStrike">
                <a:solidFill>
                  <a:schemeClr val="hlink"/>
                </a:solidFill>
                <a:latin typeface="Calibri"/>
                <a:ea typeface="Calibri"/>
                <a:cs typeface="Calibri"/>
                <a:sym typeface="Calibri"/>
                <a:hlinkClick r:id="rId11"/>
              </a:rPr>
              <a:t>http://ori.hhs.gov/education/products/clinicaltools/data.pdf</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Who Owns Research Data? Accessed June 26, 2015 at </a:t>
            </a:r>
            <a:r>
              <a:rPr b="0" i="0" lang="en-US" sz="1400" u="sng" cap="none" strike="noStrike">
                <a:solidFill>
                  <a:schemeClr val="hlink"/>
                </a:solidFill>
                <a:latin typeface="Calibri"/>
                <a:ea typeface="Calibri"/>
                <a:cs typeface="Calibri"/>
                <a:sym typeface="Calibri"/>
                <a:hlinkClick r:id="rId12"/>
              </a:rPr>
              <a:t>http://ori.dhhs.gov/education/products/columbia_wbt/rcr_data/case/index.html#2 </a:t>
            </a:r>
          </a:p>
          <a:p>
            <a:pPr indent="-522477" lvl="0" marL="624077" marR="0" rtl="0" algn="l">
              <a:lnSpc>
                <a:spcPct val="80000"/>
              </a:lnSpc>
              <a:spcBef>
                <a:spcPts val="400"/>
              </a:spcBef>
              <a:spcAft>
                <a:spcPts val="0"/>
              </a:spcAft>
              <a:buClr>
                <a:srgbClr val="000000"/>
              </a:buClr>
              <a:buSzPct val="104998"/>
              <a:buFont typeface="Noto Sans Symbols"/>
              <a:buAutoNum type="arabicPeriod"/>
            </a:pPr>
            <a:r>
              <a:rPr b="0" i="0" lang="en-US" sz="1400" u="none" cap="none" strike="noStrike">
                <a:solidFill>
                  <a:srgbClr val="000000"/>
                </a:solidFill>
                <a:latin typeface="Calibri"/>
                <a:ea typeface="Calibri"/>
                <a:cs typeface="Calibri"/>
                <a:sym typeface="Calibri"/>
              </a:rPr>
              <a:t>Constructing Access Permissions. Accessed June 26, 2015 at </a:t>
            </a:r>
            <a:r>
              <a:rPr b="0" i="0" lang="en-US" sz="1400" u="sng" cap="none" strike="noStrike">
                <a:solidFill>
                  <a:schemeClr val="hlink"/>
                </a:solidFill>
                <a:latin typeface="Calibri"/>
                <a:ea typeface="Calibri"/>
                <a:cs typeface="Calibri"/>
                <a:sym typeface="Calibri"/>
                <a:hlinkClick r:id="rId13"/>
              </a:rPr>
              <a:t>http://libweb.uoregon.edu/datamanagement/sharingdata.html#three</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b="1" i="0" lang="en-US" sz="4000" u="none" cap="none" strike="noStrike">
                <a:solidFill>
                  <a:srgbClr val="227A8A"/>
                </a:solidFill>
                <a:latin typeface="Calibri"/>
                <a:ea typeface="Calibri"/>
                <a:cs typeface="Calibri"/>
                <a:sym typeface="Calibri"/>
              </a:rPr>
              <a:t>Setting the Stage</a:t>
            </a:r>
          </a:p>
        </p:txBody>
      </p:sp>
      <p:sp>
        <p:nvSpPr>
          <p:cNvPr id="256" name="Shape 256"/>
          <p:cNvSpPr txBox="1"/>
          <p:nvPr>
            <p:ph idx="1" type="body"/>
          </p:nvPr>
        </p:nvSpPr>
        <p:spPr>
          <a:xfrm>
            <a:off x="457200" y="1600200"/>
            <a:ext cx="8229600" cy="4525963"/>
          </a:xfrm>
          <a:prstGeom prst="rect">
            <a:avLst/>
          </a:prstGeom>
          <a:noFill/>
          <a:ln>
            <a:noFill/>
          </a:ln>
        </p:spPr>
        <p:txBody>
          <a:bodyPr anchorCtr="0" anchor="t" bIns="45700" lIns="45700" rIns="45700" tIns="45700">
            <a:noAutofit/>
          </a:bodyPr>
          <a:lstStyle/>
          <a:p>
            <a:pPr indent="-379476" lvl="0" marL="457200" marR="0" rtl="0" algn="l">
              <a:lnSpc>
                <a:spcPct val="90000"/>
              </a:lnSpc>
              <a:spcBef>
                <a:spcPts val="0"/>
              </a:spcBef>
              <a:spcAft>
                <a:spcPts val="0"/>
              </a:spcAft>
              <a:buClr>
                <a:srgbClr val="000000"/>
              </a:buClr>
              <a:buSzPct val="99000"/>
              <a:buFont typeface="Calibri"/>
            </a:pPr>
            <a:r>
              <a:rPr b="1" i="0" lang="en-US" sz="2376" u="none" cap="none" strike="noStrike">
                <a:solidFill>
                  <a:srgbClr val="000000"/>
                </a:solidFill>
                <a:latin typeface="Calibri"/>
                <a:ea typeface="Calibri"/>
                <a:cs typeface="Calibri"/>
                <a:sym typeface="Calibri"/>
              </a:rPr>
              <a:t>Legal</a:t>
            </a:r>
            <a:r>
              <a:rPr b="0" i="0" lang="en-US" sz="2376" u="none" cap="none" strike="noStrike">
                <a:solidFill>
                  <a:srgbClr val="000000"/>
                </a:solidFill>
                <a:latin typeface="Calibri"/>
                <a:ea typeface="Calibri"/>
                <a:cs typeface="Calibri"/>
                <a:sym typeface="Calibri"/>
              </a:rPr>
              <a:t> – a law is </a:t>
            </a:r>
            <a:r>
              <a:rPr b="0" i="1" lang="en-US" sz="2376" u="none" cap="none" strike="noStrike">
                <a:solidFill>
                  <a:srgbClr val="000000"/>
                </a:solidFill>
                <a:latin typeface="Calibri"/>
                <a:ea typeface="Calibri"/>
                <a:cs typeface="Calibri"/>
                <a:sym typeface="Calibri"/>
              </a:rPr>
              <a:t>“any written or positive rule or collection of rules prescribed under the authority of the state or nation.”</a:t>
            </a:r>
          </a:p>
          <a:p>
            <a:pPr indent="-360616" lvl="1" marL="914400" rtl="0">
              <a:lnSpc>
                <a:spcPct val="90000"/>
              </a:lnSpc>
              <a:spcBef>
                <a:spcPts val="200"/>
              </a:spcBef>
              <a:buClr>
                <a:schemeClr val="dk1"/>
              </a:buClr>
              <a:buSzPct val="99000"/>
              <a:buFont typeface="Verdana"/>
            </a:pPr>
            <a:r>
              <a:rPr i="1" lang="en-US" sz="2079">
                <a:solidFill>
                  <a:schemeClr val="dk1"/>
                </a:solidFill>
              </a:rPr>
              <a:t>e.g.</a:t>
            </a:r>
            <a:r>
              <a:rPr lang="en-US" sz="2079">
                <a:solidFill>
                  <a:schemeClr val="dk1"/>
                </a:solidFill>
              </a:rPr>
              <a:t>, U.S. Copyright Act</a:t>
            </a:r>
          </a:p>
          <a:p>
            <a:pPr indent="-234574" lvl="1" marL="615574" marR="0" rtl="0" algn="l">
              <a:lnSpc>
                <a:spcPct val="90000"/>
              </a:lnSpc>
              <a:spcBef>
                <a:spcPts val="200"/>
              </a:spcBef>
              <a:spcAft>
                <a:spcPts val="0"/>
              </a:spcAft>
              <a:buClr>
                <a:srgbClr val="000000"/>
              </a:buClr>
              <a:buSzPct val="99000"/>
              <a:buFont typeface="Verdana"/>
              <a:buNone/>
            </a:pPr>
            <a:r>
              <a:t/>
            </a:r>
            <a:endParaRPr i="1" sz="2376"/>
          </a:p>
          <a:p>
            <a:pPr indent="-379476" lvl="0" marL="457200" marR="0" rtl="0" algn="l">
              <a:lnSpc>
                <a:spcPct val="90000"/>
              </a:lnSpc>
              <a:spcBef>
                <a:spcPts val="300"/>
              </a:spcBef>
              <a:spcAft>
                <a:spcPts val="0"/>
              </a:spcAft>
              <a:buClr>
                <a:srgbClr val="000000"/>
              </a:buClr>
              <a:buSzPct val="99000"/>
              <a:buFont typeface="Calibri"/>
            </a:pPr>
            <a:r>
              <a:rPr b="1" i="0" lang="en-US" sz="2376" u="none" cap="none" strike="noStrike">
                <a:solidFill>
                  <a:srgbClr val="000000"/>
                </a:solidFill>
                <a:latin typeface="Calibri"/>
                <a:ea typeface="Calibri"/>
                <a:cs typeface="Calibri"/>
                <a:sym typeface="Calibri"/>
              </a:rPr>
              <a:t>Ethical</a:t>
            </a:r>
            <a:r>
              <a:rPr b="0" i="0" lang="en-US" sz="2376" u="none" cap="none" strike="noStrike">
                <a:solidFill>
                  <a:srgbClr val="000000"/>
                </a:solidFill>
                <a:latin typeface="Calibri"/>
                <a:ea typeface="Calibri"/>
                <a:cs typeface="Calibri"/>
                <a:sym typeface="Calibri"/>
              </a:rPr>
              <a:t> – </a:t>
            </a:r>
            <a:r>
              <a:rPr b="0" i="1" lang="en-US" sz="2376" u="none" cap="none" strike="noStrike">
                <a:solidFill>
                  <a:srgbClr val="000000"/>
                </a:solidFill>
                <a:latin typeface="Calibri"/>
                <a:ea typeface="Calibri"/>
                <a:cs typeface="Calibri"/>
                <a:sym typeface="Calibri"/>
              </a:rPr>
              <a:t>“being in accordance with the rules or standards for right conduct or practice, especially the standards of a profession.”</a:t>
            </a:r>
          </a:p>
          <a:p>
            <a:pPr indent="-379476" lvl="1" marL="914400" marR="0" rtl="0" algn="l">
              <a:lnSpc>
                <a:spcPct val="90000"/>
              </a:lnSpc>
              <a:spcBef>
                <a:spcPts val="300"/>
              </a:spcBef>
              <a:spcAft>
                <a:spcPts val="0"/>
              </a:spcAft>
              <a:buSzPct val="113142"/>
            </a:pPr>
            <a:r>
              <a:rPr b="0" i="1" lang="en-US" sz="2079" u="none" cap="none" strike="noStrike">
                <a:solidFill>
                  <a:srgbClr val="000000"/>
                </a:solidFill>
                <a:latin typeface="Calibri"/>
                <a:ea typeface="Calibri"/>
                <a:cs typeface="Calibri"/>
                <a:sym typeface="Calibri"/>
              </a:rPr>
              <a:t>e.g.</a:t>
            </a:r>
            <a:r>
              <a:rPr b="0" i="0" lang="en-US" sz="2079" u="none" cap="none" strike="noStrike">
                <a:solidFill>
                  <a:srgbClr val="000000"/>
                </a:solidFill>
                <a:latin typeface="Calibri"/>
                <a:ea typeface="Calibri"/>
                <a:cs typeface="Calibri"/>
                <a:sym typeface="Calibri"/>
              </a:rPr>
              <a:t>, IRB &amp; IACUC</a:t>
            </a:r>
          </a:p>
          <a:p>
            <a:pPr indent="-234574" lvl="1" marL="615574" marR="0" rtl="0" algn="l">
              <a:lnSpc>
                <a:spcPct val="90000"/>
              </a:lnSpc>
              <a:spcBef>
                <a:spcPts val="200"/>
              </a:spcBef>
              <a:spcAft>
                <a:spcPts val="0"/>
              </a:spcAft>
              <a:buClr>
                <a:srgbClr val="000000"/>
              </a:buClr>
              <a:buSzPct val="99000"/>
              <a:buFont typeface="Verdana"/>
              <a:buNone/>
            </a:pPr>
            <a:r>
              <a:t/>
            </a:r>
            <a:endParaRPr b="0" i="0" sz="2079" u="none" cap="none" strike="noStrike">
              <a:solidFill>
                <a:srgbClr val="000000"/>
              </a:solidFill>
              <a:latin typeface="Calibri"/>
              <a:ea typeface="Calibri"/>
              <a:cs typeface="Calibri"/>
              <a:sym typeface="Calibri"/>
            </a:endParaRPr>
          </a:p>
          <a:p>
            <a:pPr indent="-379476" lvl="0" marL="457200" marR="0" rtl="0" algn="l">
              <a:lnSpc>
                <a:spcPct val="90000"/>
              </a:lnSpc>
              <a:spcBef>
                <a:spcPts val="300"/>
              </a:spcBef>
              <a:spcAft>
                <a:spcPts val="0"/>
              </a:spcAft>
              <a:buClr>
                <a:srgbClr val="000000"/>
              </a:buClr>
              <a:buSzPct val="99000"/>
              <a:buFont typeface="Calibri"/>
            </a:pPr>
            <a:r>
              <a:rPr b="1" i="0" lang="en-US" sz="2376" u="none" cap="none" strike="noStrike">
                <a:solidFill>
                  <a:srgbClr val="000000"/>
                </a:solidFill>
                <a:latin typeface="Calibri"/>
                <a:ea typeface="Calibri"/>
                <a:cs typeface="Calibri"/>
                <a:sym typeface="Calibri"/>
              </a:rPr>
              <a:t>Policy</a:t>
            </a:r>
            <a:r>
              <a:rPr b="0" i="0" lang="en-US" sz="2376" u="none" cap="none" strike="noStrike">
                <a:solidFill>
                  <a:srgbClr val="000000"/>
                </a:solidFill>
                <a:latin typeface="Calibri"/>
                <a:ea typeface="Calibri"/>
                <a:cs typeface="Calibri"/>
                <a:sym typeface="Calibri"/>
              </a:rPr>
              <a:t> -  a specified </a:t>
            </a:r>
            <a:r>
              <a:rPr b="0" i="1" lang="en-US" sz="2376" u="none" cap="none" strike="noStrike">
                <a:solidFill>
                  <a:srgbClr val="000000"/>
                </a:solidFill>
                <a:latin typeface="Calibri"/>
                <a:ea typeface="Calibri"/>
                <a:cs typeface="Calibri"/>
                <a:sym typeface="Calibri"/>
              </a:rPr>
              <a:t>“course of action adopted for the sake of expediency, facility, etc.”</a:t>
            </a:r>
          </a:p>
          <a:p>
            <a:pPr indent="-379476" lvl="1" marL="914400" marR="0" rtl="0" algn="l">
              <a:lnSpc>
                <a:spcPct val="90000"/>
              </a:lnSpc>
              <a:spcBef>
                <a:spcPts val="300"/>
              </a:spcBef>
              <a:spcAft>
                <a:spcPts val="0"/>
              </a:spcAft>
              <a:buSzPct val="113142"/>
            </a:pPr>
            <a:r>
              <a:rPr b="0" i="1" lang="en-US" sz="2079" u="none" cap="none" strike="noStrike">
                <a:solidFill>
                  <a:srgbClr val="000000"/>
                </a:solidFill>
                <a:latin typeface="Calibri"/>
                <a:ea typeface="Calibri"/>
                <a:cs typeface="Calibri"/>
                <a:sym typeface="Calibri"/>
              </a:rPr>
              <a:t>e.g.</a:t>
            </a:r>
            <a:r>
              <a:rPr b="0" i="0" lang="en-US" sz="2079" u="none" cap="none" strike="noStrike">
                <a:solidFill>
                  <a:srgbClr val="000000"/>
                </a:solidFill>
                <a:latin typeface="Calibri"/>
                <a:ea typeface="Calibri"/>
                <a:cs typeface="Calibri"/>
                <a:sym typeface="Calibri"/>
              </a:rPr>
              <a:t>, Paperwork Reduction Act</a:t>
            </a:r>
          </a:p>
          <a:p>
            <a:pPr indent="2032000" lvl="8" marL="0" marR="0" rtl="0" algn="r">
              <a:lnSpc>
                <a:spcPct val="90000"/>
              </a:lnSpc>
              <a:spcBef>
                <a:spcPts val="200"/>
              </a:spcBef>
              <a:spcAft>
                <a:spcPts val="0"/>
              </a:spcAft>
              <a:buClr>
                <a:srgbClr val="A6A6A6"/>
              </a:buClr>
              <a:buSzPct val="25000"/>
              <a:buFont typeface="Noto Sans Symbols"/>
              <a:buNone/>
            </a:pPr>
            <a:r>
              <a:rPr b="0" i="1" lang="en-US" sz="1386" u="none" cap="none" strike="noStrike">
                <a:solidFill>
                  <a:srgbClr val="A6A6A6"/>
                </a:solidFill>
                <a:latin typeface="Calibri"/>
                <a:ea typeface="Calibri"/>
                <a:cs typeface="Calibri"/>
                <a:sym typeface="Calibri"/>
              </a:rPr>
              <a:t>	- Definitions from Dictionary.com</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b="1" i="0" lang="en-US" sz="4000" u="none" cap="none" strike="noStrike">
                <a:solidFill>
                  <a:srgbClr val="227A8A"/>
                </a:solidFill>
                <a:latin typeface="Calibri"/>
                <a:ea typeface="Calibri"/>
                <a:cs typeface="Calibri"/>
                <a:sym typeface="Calibri"/>
              </a:rPr>
              <a:t>Intellectual Property (IP)</a:t>
            </a:r>
          </a:p>
        </p:txBody>
      </p:sp>
      <p:sp>
        <p:nvSpPr>
          <p:cNvPr id="262" name="Shape 262"/>
          <p:cNvSpPr txBox="1"/>
          <p:nvPr>
            <p:ph idx="1" type="body"/>
          </p:nvPr>
        </p:nvSpPr>
        <p:spPr>
          <a:xfrm>
            <a:off x="4445187" y="1600200"/>
            <a:ext cx="4241613" cy="4525963"/>
          </a:xfrm>
          <a:prstGeom prst="rect">
            <a:avLst/>
          </a:prstGeom>
          <a:noFill/>
          <a:ln>
            <a:noFill/>
          </a:ln>
        </p:spPr>
        <p:txBody>
          <a:bodyPr anchorCtr="0" anchor="t" bIns="45700" lIns="45700" rIns="45700" tIns="45700">
            <a:noAutofit/>
          </a:bodyPr>
          <a:lstStyle/>
          <a:p>
            <a:pPr indent="0" lvl="0" marL="0" marR="0" rtl="0" algn="l">
              <a:lnSpc>
                <a:spcPct val="110000"/>
              </a:lnSpc>
              <a:spcBef>
                <a:spcPts val="0"/>
              </a:spcBef>
              <a:spcAft>
                <a:spcPts val="0"/>
              </a:spcAft>
              <a:buClr>
                <a:srgbClr val="000000"/>
              </a:buClr>
              <a:buSzPct val="25000"/>
              <a:buFont typeface="Noto Sans Symbols"/>
              <a:buNone/>
            </a:pPr>
            <a:r>
              <a:rPr b="0" i="0" lang="en-US" sz="2700" u="none" cap="none" strike="noStrike">
                <a:solidFill>
                  <a:srgbClr val="000000"/>
                </a:solidFill>
                <a:latin typeface="Calibri"/>
                <a:ea typeface="Calibri"/>
                <a:cs typeface="Calibri"/>
                <a:sym typeface="Calibri"/>
              </a:rPr>
              <a:t>“Intellectual property refers to creations of the mind, such as inventions; literary and artistic works; designs; and symbols, names and images used in commerce.”</a:t>
            </a:r>
          </a:p>
          <a:p>
            <a:pPr indent="0" lvl="0" marL="0" marR="0" rtl="0" algn="l">
              <a:lnSpc>
                <a:spcPct val="110000"/>
              </a:lnSpc>
              <a:spcBef>
                <a:spcPts val="400"/>
              </a:spcBef>
              <a:spcAft>
                <a:spcPts val="0"/>
              </a:spcAft>
              <a:buClr>
                <a:srgbClr val="A6A6A6"/>
              </a:buClr>
              <a:buSzPct val="25000"/>
              <a:buFont typeface="Noto Sans Symbols"/>
              <a:buNone/>
            </a:pPr>
            <a:r>
              <a:rPr b="0" i="0" lang="en-US" sz="2700" u="none" cap="none" strike="noStrike">
                <a:solidFill>
                  <a:srgbClr val="A6A6A6"/>
                </a:solidFill>
                <a:latin typeface="Calibri"/>
                <a:ea typeface="Calibri"/>
                <a:cs typeface="Calibri"/>
                <a:sym typeface="Calibri"/>
              </a:rPr>
              <a:t>-</a:t>
            </a:r>
            <a:r>
              <a:rPr b="0" i="0" lang="en-US" sz="1800" u="none" cap="none" strike="noStrike">
                <a:solidFill>
                  <a:srgbClr val="A6A6A6"/>
                </a:solidFill>
                <a:latin typeface="Calibri"/>
                <a:ea typeface="Calibri"/>
                <a:cs typeface="Calibri"/>
                <a:sym typeface="Calibri"/>
              </a:rPr>
              <a:t>World Intellectual Property Organization</a:t>
            </a:r>
          </a:p>
        </p:txBody>
      </p:sp>
      <p:pic>
        <p:nvPicPr>
          <p:cNvPr descr="LS012498.png" id="263" name="Shape 263"/>
          <p:cNvPicPr preferRelativeResize="0"/>
          <p:nvPr/>
        </p:nvPicPr>
        <p:blipFill rotWithShape="1">
          <a:blip r:embed="rId3">
            <a:alphaModFix/>
          </a:blip>
          <a:srcRect b="0" l="0" r="0" t="0"/>
          <a:stretch/>
        </p:blipFill>
        <p:spPr>
          <a:xfrm>
            <a:off x="1114217" y="1596546"/>
            <a:ext cx="2525792" cy="4529615"/>
          </a:xfrm>
          <a:prstGeom prst="rect">
            <a:avLst/>
          </a:prstGeom>
          <a:noFill/>
          <a:ln>
            <a:noFill/>
          </a:ln>
        </p:spPr>
      </p:pic>
      <p:sp>
        <p:nvSpPr>
          <p:cNvPr id="264" name="Shape 264"/>
          <p:cNvSpPr/>
          <p:nvPr/>
        </p:nvSpPr>
        <p:spPr>
          <a:xfrm>
            <a:off x="501691" y="6201092"/>
            <a:ext cx="4674116" cy="3708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https://theforevergreenstateofmind.files.wordpress.com/2012/07/lightbulb3.png</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lang="en-US" sz="4000">
                <a:solidFill>
                  <a:srgbClr val="227A8A"/>
                </a:solidFill>
              </a:rPr>
              <a:t>What does </a:t>
            </a:r>
            <a:r>
              <a:rPr b="1" i="0" lang="en-US" sz="4000" u="none" cap="none" strike="noStrike">
                <a:solidFill>
                  <a:srgbClr val="227A8A"/>
                </a:solidFill>
                <a:latin typeface="Calibri"/>
                <a:ea typeface="Calibri"/>
                <a:cs typeface="Calibri"/>
                <a:sym typeface="Calibri"/>
              </a:rPr>
              <a:t>IP include?</a:t>
            </a:r>
          </a:p>
        </p:txBody>
      </p:sp>
      <p:sp>
        <p:nvSpPr>
          <p:cNvPr id="270" name="Shape 270"/>
          <p:cNvSpPr txBox="1"/>
          <p:nvPr>
            <p:ph idx="1" type="body"/>
          </p:nvPr>
        </p:nvSpPr>
        <p:spPr>
          <a:xfrm>
            <a:off x="5617275" y="2343600"/>
            <a:ext cx="3137700" cy="2228400"/>
          </a:xfrm>
          <a:prstGeom prst="rect">
            <a:avLst/>
          </a:prstGeom>
          <a:noFill/>
          <a:ln>
            <a:noFill/>
          </a:ln>
        </p:spPr>
        <p:txBody>
          <a:bodyPr anchorCtr="0" anchor="t" bIns="45700" lIns="45700" rIns="45700" tIns="45700">
            <a:noAutofit/>
          </a:bodyPr>
          <a:lstStyle/>
          <a:p>
            <a:pPr lvl="0" rtl="0">
              <a:spcBef>
                <a:spcPts val="0"/>
              </a:spcBef>
              <a:buClr>
                <a:schemeClr val="dk1"/>
              </a:buClr>
            </a:pPr>
            <a:r>
              <a:rPr lang="en-US">
                <a:solidFill>
                  <a:schemeClr val="dk1"/>
                </a:solidFill>
              </a:rPr>
              <a:t>Copyright</a:t>
            </a:r>
          </a:p>
          <a:p>
            <a:pPr lvl="0" rtl="0">
              <a:spcBef>
                <a:spcPts val="0"/>
              </a:spcBef>
              <a:buClr>
                <a:schemeClr val="dk1"/>
              </a:buClr>
            </a:pPr>
            <a:r>
              <a:rPr lang="en-US">
                <a:solidFill>
                  <a:schemeClr val="dk1"/>
                </a:solidFill>
              </a:rPr>
              <a:t>Patents</a:t>
            </a:r>
          </a:p>
          <a:p>
            <a:pPr lvl="0" rtl="0">
              <a:spcBef>
                <a:spcPts val="0"/>
              </a:spcBef>
              <a:buClr>
                <a:schemeClr val="dk1"/>
              </a:buClr>
            </a:pPr>
            <a:r>
              <a:rPr lang="en-US">
                <a:solidFill>
                  <a:schemeClr val="dk1"/>
                </a:solidFill>
              </a:rPr>
              <a:t>Trademarks</a:t>
            </a:r>
          </a:p>
          <a:p>
            <a:pPr lvl="0" rtl="0">
              <a:spcBef>
                <a:spcPts val="0"/>
              </a:spcBef>
              <a:buClr>
                <a:schemeClr val="dk1"/>
              </a:buClr>
            </a:pPr>
            <a:r>
              <a:rPr lang="en-US">
                <a:solidFill>
                  <a:schemeClr val="dk1"/>
                </a:solidFill>
              </a:rPr>
              <a:t>Industrial Designs</a:t>
            </a:r>
          </a:p>
        </p:txBody>
      </p:sp>
      <p:sp>
        <p:nvSpPr>
          <p:cNvPr id="271" name="Shape 271"/>
          <p:cNvSpPr/>
          <p:nvPr/>
        </p:nvSpPr>
        <p:spPr>
          <a:xfrm>
            <a:off x="1168672" y="5029200"/>
            <a:ext cx="3200400" cy="37080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a:t>
            </a:r>
          </a:p>
          <a:p>
            <a:pPr indent="0" lvl="0" marL="0" marR="0" rtl="0" algn="l">
              <a:lnSpc>
                <a:spcPct val="100000"/>
              </a:lnSpc>
              <a:spcBef>
                <a:spcPts val="0"/>
              </a:spcBef>
              <a:spcAft>
                <a:spcPts val="0"/>
              </a:spcAft>
              <a:buClr>
                <a:srgbClr val="A6A6A6"/>
              </a:buClr>
              <a:buSzPct val="25000"/>
              <a:buFont typeface="Calibri"/>
              <a:buNone/>
            </a:pPr>
            <a:r>
              <a:rPr lang="en-US" sz="1000">
                <a:solidFill>
                  <a:srgbClr val="A6A6A6"/>
                </a:solidFill>
                <a:latin typeface="Calibri"/>
                <a:ea typeface="Calibri"/>
                <a:cs typeface="Calibri"/>
                <a:sym typeface="Calibri"/>
              </a:rPr>
              <a:t>http://ecx.images-amazon.com/images/I/41DS66B06KL.jpg</a:t>
            </a:r>
          </a:p>
        </p:txBody>
      </p:sp>
      <p:pic>
        <p:nvPicPr>
          <p:cNvPr descr="padlock.jpg" id="272" name="Shape 272"/>
          <p:cNvPicPr preferRelativeResize="0"/>
          <p:nvPr/>
        </p:nvPicPr>
        <p:blipFill>
          <a:blip r:embed="rId3">
            <a:alphaModFix/>
          </a:blip>
          <a:stretch>
            <a:fillRect/>
          </a:stretch>
        </p:blipFill>
        <p:spPr>
          <a:xfrm>
            <a:off x="1168675" y="1828800"/>
            <a:ext cx="3200400" cy="320040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b="1" i="0" lang="en-US" sz="4000" u="none" cap="none" strike="noStrike">
                <a:solidFill>
                  <a:srgbClr val="227A8A"/>
                </a:solidFill>
                <a:latin typeface="Calibri"/>
                <a:ea typeface="Calibri"/>
                <a:cs typeface="Calibri"/>
                <a:sym typeface="Calibri"/>
              </a:rPr>
              <a:t>Who might claim </a:t>
            </a:r>
            <a:r>
              <a:rPr lang="en-US" sz="4000">
                <a:solidFill>
                  <a:srgbClr val="227A8A"/>
                </a:solidFill>
              </a:rPr>
              <a:t>control over data</a:t>
            </a:r>
            <a:r>
              <a:rPr b="1" i="0" lang="en-US" sz="4000" u="none" cap="none" strike="noStrike">
                <a:solidFill>
                  <a:srgbClr val="227A8A"/>
                </a:solidFill>
                <a:latin typeface="Calibri"/>
                <a:ea typeface="Calibri"/>
                <a:cs typeface="Calibri"/>
                <a:sym typeface="Calibri"/>
              </a:rPr>
              <a:t>?</a:t>
            </a:r>
          </a:p>
        </p:txBody>
      </p:sp>
      <p:sp>
        <p:nvSpPr>
          <p:cNvPr id="278" name="Shape 278"/>
          <p:cNvSpPr txBox="1"/>
          <p:nvPr>
            <p:ph idx="1" type="body"/>
          </p:nvPr>
        </p:nvSpPr>
        <p:spPr>
          <a:xfrm>
            <a:off x="609600" y="1600200"/>
            <a:ext cx="4038599" cy="4525963"/>
          </a:xfrm>
          <a:prstGeom prst="rect">
            <a:avLst/>
          </a:prstGeom>
          <a:noFill/>
          <a:ln>
            <a:noFill/>
          </a:ln>
        </p:spPr>
        <p:txBody>
          <a:bodyPr anchorCtr="0" anchor="t" bIns="45700" lIns="45700" rIns="45700" tIns="45700">
            <a:noAutofit/>
          </a:bodyPr>
          <a:lstStyle/>
          <a:p>
            <a:pPr indent="-264159" lvl="0" marL="365759" marR="0" rtl="0" algn="l">
              <a:lnSpc>
                <a:spcPct val="100000"/>
              </a:lnSpc>
              <a:spcBef>
                <a:spcPts val="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You</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A funder</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Student, scientist, researcher, PI</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An institution</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A private company</a:t>
            </a:r>
          </a:p>
          <a:p>
            <a:pPr indent="-264159" lvl="0" marL="365759" marR="0" rtl="0" algn="l">
              <a:lnSpc>
                <a:spcPct val="100000"/>
              </a:lnSpc>
              <a:spcBef>
                <a:spcPts val="400"/>
              </a:spcBef>
              <a:spcAft>
                <a:spcPts val="0"/>
              </a:spcAft>
              <a:buClr>
                <a:srgbClr val="000000"/>
              </a:buClr>
              <a:buSzPct val="68000"/>
              <a:buFont typeface="Noto Sans Symbols"/>
            </a:pPr>
            <a:r>
              <a:rPr b="0" i="0" lang="en-US" sz="2700" u="none" cap="none" strike="noStrike">
                <a:solidFill>
                  <a:srgbClr val="000000"/>
                </a:solidFill>
                <a:latin typeface="Calibri"/>
                <a:ea typeface="Calibri"/>
                <a:cs typeface="Calibri"/>
                <a:sym typeface="Calibri"/>
              </a:rPr>
              <a:t>Nobody</a:t>
            </a:r>
          </a:p>
        </p:txBody>
      </p:sp>
      <p:pic>
        <p:nvPicPr>
          <p:cNvPr descr="private-property-2-727453-m.jpg" id="279" name="Shape 279"/>
          <p:cNvPicPr preferRelativeResize="0"/>
          <p:nvPr/>
        </p:nvPicPr>
        <p:blipFill rotWithShape="1">
          <a:blip r:embed="rId3">
            <a:alphaModFix/>
          </a:blip>
          <a:srcRect b="0" l="0" r="0" t="0"/>
          <a:stretch/>
        </p:blipFill>
        <p:spPr>
          <a:xfrm>
            <a:off x="5107921" y="1307625"/>
            <a:ext cx="3246533" cy="4348036"/>
          </a:xfrm>
          <a:prstGeom prst="rect">
            <a:avLst/>
          </a:prstGeom>
          <a:noFill/>
          <a:ln>
            <a:noFill/>
          </a:ln>
        </p:spPr>
      </p:pic>
      <p:sp>
        <p:nvSpPr>
          <p:cNvPr id="280" name="Shape 280"/>
          <p:cNvSpPr/>
          <p:nvPr/>
        </p:nvSpPr>
        <p:spPr>
          <a:xfrm>
            <a:off x="5056757" y="5691996"/>
            <a:ext cx="4001876" cy="3708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http://www.ihomepm.com/wp-content/uploads/2015/05/727453_10231848.jpg</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b="1" i="0" lang="en-US" sz="4000" u="none" cap="none" strike="noStrike">
                <a:solidFill>
                  <a:srgbClr val="227A8A"/>
                </a:solidFill>
                <a:latin typeface="Calibri"/>
                <a:ea typeface="Calibri"/>
                <a:cs typeface="Calibri"/>
                <a:sym typeface="Calibri"/>
              </a:rPr>
              <a:t>Identifying </a:t>
            </a:r>
            <a:r>
              <a:rPr lang="en-US" sz="4000">
                <a:solidFill>
                  <a:srgbClr val="227A8A"/>
                </a:solidFill>
              </a:rPr>
              <a:t>Ownership and Control</a:t>
            </a:r>
          </a:p>
        </p:txBody>
      </p:sp>
      <p:sp>
        <p:nvSpPr>
          <p:cNvPr id="286" name="Shape 286"/>
          <p:cNvSpPr txBox="1"/>
          <p:nvPr>
            <p:ph idx="1" type="body"/>
          </p:nvPr>
        </p:nvSpPr>
        <p:spPr>
          <a:xfrm>
            <a:off x="425668" y="1604141"/>
            <a:ext cx="4291772" cy="4316413"/>
          </a:xfrm>
          <a:prstGeom prst="rect">
            <a:avLst/>
          </a:prstGeom>
          <a:noFill/>
          <a:ln>
            <a:noFill/>
          </a:ln>
        </p:spPr>
        <p:txBody>
          <a:bodyPr anchorCtr="0" anchor="t" bIns="45700" lIns="45700" rIns="45700" tIns="45700">
            <a:noAutofit/>
          </a:bodyPr>
          <a:lstStyle/>
          <a:p>
            <a:pPr indent="-400050" lvl="0" marL="457200" marR="0" rtl="0" algn="l">
              <a:lnSpc>
                <a:spcPct val="100000"/>
              </a:lnSpc>
              <a:spcBef>
                <a:spcPts val="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Funder agreement</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Institutional intellectual property policy</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Private company data use agreement</a:t>
            </a:r>
          </a:p>
          <a:p>
            <a:pPr indent="-400050" lvl="0" marL="457200" marR="0" rtl="0" algn="l">
              <a:lnSpc>
                <a:spcPct val="100000"/>
              </a:lnSpc>
              <a:spcBef>
                <a:spcPts val="400"/>
              </a:spcBef>
              <a:spcAft>
                <a:spcPts val="0"/>
              </a:spcAft>
              <a:buClr>
                <a:srgbClr val="000000"/>
              </a:buClr>
              <a:buSzPct val="100000"/>
              <a:buFont typeface="Calibri"/>
            </a:pPr>
            <a:r>
              <a:rPr b="0" i="0" lang="en-US" sz="2700" u="none" cap="none" strike="noStrike">
                <a:solidFill>
                  <a:srgbClr val="000000"/>
                </a:solidFill>
                <a:latin typeface="Calibri"/>
                <a:ea typeface="Calibri"/>
                <a:cs typeface="Calibri"/>
                <a:sym typeface="Calibri"/>
              </a:rPr>
              <a:t>Attached license</a:t>
            </a:r>
          </a:p>
        </p:txBody>
      </p:sp>
      <p:pic>
        <p:nvPicPr>
          <p:cNvPr id="287" name="Shape 287"/>
          <p:cNvPicPr preferRelativeResize="0"/>
          <p:nvPr/>
        </p:nvPicPr>
        <p:blipFill rotWithShape="1">
          <a:blip r:embed="rId3">
            <a:alphaModFix/>
          </a:blip>
          <a:srcRect b="0" l="0" r="0" t="0"/>
          <a:stretch/>
        </p:blipFill>
        <p:spPr>
          <a:xfrm>
            <a:off x="4936796" y="1460500"/>
            <a:ext cx="3937001" cy="3937000"/>
          </a:xfrm>
          <a:prstGeom prst="rect">
            <a:avLst/>
          </a:prstGeom>
          <a:noFill/>
          <a:ln>
            <a:noFill/>
          </a:ln>
        </p:spPr>
      </p:pic>
      <p:sp>
        <p:nvSpPr>
          <p:cNvPr id="288" name="Shape 288"/>
          <p:cNvSpPr/>
          <p:nvPr/>
        </p:nvSpPr>
        <p:spPr>
          <a:xfrm>
            <a:off x="4904357" y="5440362"/>
            <a:ext cx="4001876" cy="370840"/>
          </a:xfrm>
          <a:prstGeom prst="rect">
            <a:avLst/>
          </a:prstGeom>
          <a:noFill/>
          <a:ln>
            <a:noFill/>
          </a:ln>
        </p:spPr>
        <p:txBody>
          <a:bodyPr anchorCtr="0" anchor="t" bIns="45700" lIns="45700" rIns="45700" tIns="45700">
            <a:noAutofit/>
          </a:bodyPr>
          <a:lstStyle/>
          <a:p>
            <a:pPr indent="0" lvl="0" marL="0" marR="0" rtl="0" algn="l">
              <a:lnSpc>
                <a:spcPct val="100000"/>
              </a:lnSpc>
              <a:spcBef>
                <a:spcPts val="0"/>
              </a:spcBef>
              <a:spcAft>
                <a:spcPts val="0"/>
              </a:spcAft>
              <a:buClr>
                <a:srgbClr val="A6A6A6"/>
              </a:buClr>
              <a:buSzPct val="25000"/>
              <a:buFont typeface="Calibri"/>
              <a:buNone/>
            </a:pPr>
            <a:r>
              <a:rPr b="0" i="0" lang="en-US" sz="1000" u="none" cap="none" strike="noStrike">
                <a:solidFill>
                  <a:srgbClr val="A6A6A6"/>
                </a:solidFill>
                <a:latin typeface="Calibri"/>
                <a:ea typeface="Calibri"/>
                <a:cs typeface="Calibri"/>
                <a:sym typeface="Calibri"/>
              </a:rPr>
              <a:t>Photo Attribution: http://cdn.gobankingrates.com/wp-content/uploads/nashville-housing-market-overview-300x238.jpg</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pic>
        <p:nvPicPr>
          <p:cNvPr id="293" name="Shape 293"/>
          <p:cNvPicPr preferRelativeResize="0"/>
          <p:nvPr/>
        </p:nvPicPr>
        <p:blipFill>
          <a:blip r:embed="rId3">
            <a:alphaModFix/>
          </a:blip>
          <a:stretch>
            <a:fillRect/>
          </a:stretch>
        </p:blipFill>
        <p:spPr>
          <a:xfrm>
            <a:off x="4684375" y="1223150"/>
            <a:ext cx="4062075" cy="4062075"/>
          </a:xfrm>
          <a:prstGeom prst="rect">
            <a:avLst/>
          </a:prstGeom>
          <a:noFill/>
          <a:ln>
            <a:noFill/>
          </a:ln>
        </p:spPr>
      </p:pic>
      <p:sp>
        <p:nvSpPr>
          <p:cNvPr id="294" name="Shape 294"/>
          <p:cNvSpPr txBox="1"/>
          <p:nvPr>
            <p:ph type="title"/>
          </p:nvPr>
        </p:nvSpPr>
        <p:spPr>
          <a:xfrm>
            <a:off x="457200" y="274650"/>
            <a:ext cx="8360100" cy="114300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A"/>
              </a:buClr>
              <a:buSzPct val="25000"/>
              <a:buFont typeface="Calibri"/>
              <a:buNone/>
            </a:pPr>
            <a:r>
              <a:rPr lang="en-US" sz="3800">
                <a:solidFill>
                  <a:srgbClr val="227A8A"/>
                </a:solidFill>
              </a:rPr>
              <a:t>Why Does Ownership &amp; Control Matter?</a:t>
            </a:r>
          </a:p>
        </p:txBody>
      </p:sp>
      <p:sp>
        <p:nvSpPr>
          <p:cNvPr id="295" name="Shape 295"/>
          <p:cNvSpPr txBox="1"/>
          <p:nvPr>
            <p:ph idx="1" type="body"/>
          </p:nvPr>
        </p:nvSpPr>
        <p:spPr>
          <a:xfrm>
            <a:off x="733375" y="1726875"/>
            <a:ext cx="4115700" cy="4317900"/>
          </a:xfrm>
          <a:prstGeom prst="rect">
            <a:avLst/>
          </a:prstGeom>
          <a:noFill/>
          <a:ln>
            <a:noFill/>
          </a:ln>
        </p:spPr>
        <p:txBody>
          <a:bodyPr anchorCtr="0" anchor="t" bIns="45700" lIns="45700" rIns="45700" tIns="45700">
            <a:noAutofit/>
          </a:bodyPr>
          <a:lstStyle/>
          <a:p>
            <a:pPr indent="-400050" lvl="0" marL="457200" marR="0" rtl="0" algn="l">
              <a:lnSpc>
                <a:spcPct val="100000"/>
              </a:lnSpc>
              <a:spcBef>
                <a:spcPts val="0"/>
              </a:spcBef>
              <a:spcAft>
                <a:spcPts val="0"/>
              </a:spcAft>
              <a:buClr>
                <a:srgbClr val="000000"/>
              </a:buClr>
              <a:buSzPct val="100000"/>
              <a:buFont typeface="Calibri"/>
            </a:pPr>
            <a:r>
              <a:rPr lang="en-US"/>
              <a:t>For Creators</a:t>
            </a:r>
          </a:p>
          <a:p>
            <a:pPr indent="-400050" lvl="1" marL="914400" marR="0" rtl="0" algn="l">
              <a:lnSpc>
                <a:spcPct val="100000"/>
              </a:lnSpc>
              <a:spcBef>
                <a:spcPts val="0"/>
              </a:spcBef>
              <a:spcAft>
                <a:spcPts val="0"/>
              </a:spcAft>
              <a:buClr>
                <a:srgbClr val="000000"/>
              </a:buClr>
              <a:buSzPct val="100000"/>
              <a:buFont typeface="Calibri"/>
            </a:pPr>
            <a:r>
              <a:rPr lang="en-US"/>
              <a:t>to derive benefit as a result of their work</a:t>
            </a:r>
          </a:p>
          <a:p>
            <a:pPr indent="-400050" lvl="0" marL="457200" marR="0" rtl="0" algn="l">
              <a:lnSpc>
                <a:spcPct val="100000"/>
              </a:lnSpc>
              <a:spcBef>
                <a:spcPts val="0"/>
              </a:spcBef>
              <a:spcAft>
                <a:spcPts val="0"/>
              </a:spcAft>
              <a:buClr>
                <a:srgbClr val="000000"/>
              </a:buClr>
              <a:buSzPct val="100000"/>
              <a:buFont typeface="Calibri"/>
            </a:pPr>
            <a:r>
              <a:rPr lang="en-US"/>
              <a:t>For others</a:t>
            </a:r>
          </a:p>
          <a:p>
            <a:pPr indent="-400050" lvl="1" marL="914400" marR="0" rtl="0" algn="l">
              <a:lnSpc>
                <a:spcPct val="100000"/>
              </a:lnSpc>
              <a:spcBef>
                <a:spcPts val="0"/>
              </a:spcBef>
              <a:spcAft>
                <a:spcPts val="0"/>
              </a:spcAft>
              <a:buClr>
                <a:srgbClr val="000000"/>
              </a:buClr>
              <a:buSzPct val="100000"/>
              <a:buFont typeface="Calibri"/>
            </a:pPr>
            <a:r>
              <a:rPr lang="en-US"/>
              <a:t>To avoid potential legal trouble</a:t>
            </a:r>
          </a:p>
          <a:p>
            <a:pPr indent="-400050" lvl="1" marL="914400" marR="0" rtl="0" algn="l">
              <a:lnSpc>
                <a:spcPct val="100000"/>
              </a:lnSpc>
              <a:spcBef>
                <a:spcPts val="0"/>
              </a:spcBef>
              <a:spcAft>
                <a:spcPts val="0"/>
              </a:spcAft>
              <a:buClr>
                <a:srgbClr val="000000"/>
              </a:buClr>
              <a:buSzPct val="100000"/>
              <a:buFont typeface="Calibri"/>
            </a:pPr>
            <a:r>
              <a:rPr lang="en-US"/>
              <a:t>To know where to get permission for use.</a:t>
            </a:r>
          </a:p>
        </p:txBody>
      </p:sp>
      <p:sp>
        <p:nvSpPr>
          <p:cNvPr id="296" name="Shape 296"/>
          <p:cNvSpPr txBox="1"/>
          <p:nvPr/>
        </p:nvSpPr>
        <p:spPr>
          <a:xfrm>
            <a:off x="5411299" y="4740975"/>
            <a:ext cx="2716799" cy="496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6A6A6"/>
              </a:buClr>
              <a:buSzPct val="25000"/>
              <a:buFont typeface="Calibri"/>
              <a:buNone/>
            </a:pPr>
            <a:r>
              <a:rPr lang="en-US" sz="1000">
                <a:solidFill>
                  <a:srgbClr val="B7B7B7"/>
                </a:solidFill>
                <a:latin typeface="Calibri"/>
                <a:ea typeface="Calibri"/>
                <a:cs typeface="Calibri"/>
                <a:sym typeface="Calibri"/>
              </a:rPr>
              <a:t>Photo Attribution: </a:t>
            </a:r>
            <a:r>
              <a:rPr lang="en-US" sz="1000">
                <a:solidFill>
                  <a:srgbClr val="B7B7B7"/>
                </a:solidFill>
                <a:latin typeface="Calibri"/>
                <a:ea typeface="Calibri"/>
                <a:cs typeface="Calibri"/>
                <a:sym typeface="Calibri"/>
              </a:rPr>
              <a:t>A</a:t>
            </a:r>
            <a:r>
              <a:rPr lang="en-US" sz="1000">
                <a:solidFill>
                  <a:srgbClr val="B7B7B7"/>
                </a:solidFill>
                <a:latin typeface="Calibri"/>
                <a:ea typeface="Calibri"/>
                <a:cs typeface="Calibri"/>
                <a:sym typeface="Calibri"/>
              </a:rPr>
              <a:t>ttention </a:t>
            </a:r>
            <a:r>
              <a:rPr lang="en-US" sz="1000">
                <a:solidFill>
                  <a:srgbClr val="A6A6A6"/>
                </a:solidFill>
                <a:latin typeface="Calibri"/>
                <a:ea typeface="Calibri"/>
                <a:cs typeface="Calibri"/>
                <a:sym typeface="Calibri"/>
              </a:rPr>
              <a:t>By</a:t>
            </a:r>
            <a:r>
              <a:rPr lang="en-US" sz="1000">
                <a:solidFill>
                  <a:srgbClr val="B7B7B7"/>
                </a:solidFill>
                <a:latin typeface="Calibri"/>
                <a:ea typeface="Calibri"/>
                <a:cs typeface="Calibri"/>
                <a:sym typeface="Calibri"/>
              </a:rPr>
              <a:t> Viktor Vorobyev at the Noun Project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001"/>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227A8F"/>
              </a:buClr>
              <a:buSzPct val="25000"/>
              <a:buFont typeface="Calibri"/>
              <a:buNone/>
            </a:pPr>
            <a:r>
              <a:rPr b="1" i="0" lang="en-US" sz="4100" u="none" cap="none" strike="noStrike">
                <a:solidFill>
                  <a:srgbClr val="227A8F"/>
                </a:solidFill>
                <a:latin typeface="Calibri"/>
                <a:ea typeface="Calibri"/>
                <a:cs typeface="Calibri"/>
                <a:sym typeface="Calibri"/>
              </a:rPr>
              <a:t>Copyright versus License</a:t>
            </a:r>
          </a:p>
        </p:txBody>
      </p:sp>
      <p:sp>
        <p:nvSpPr>
          <p:cNvPr id="302" name="Shape 302"/>
          <p:cNvSpPr txBox="1"/>
          <p:nvPr>
            <p:ph idx="1" type="body"/>
          </p:nvPr>
        </p:nvSpPr>
        <p:spPr>
          <a:xfrm>
            <a:off x="457200" y="1600199"/>
            <a:ext cx="8229600" cy="4781497"/>
          </a:xfrm>
          <a:prstGeom prst="rect">
            <a:avLst/>
          </a:prstGeom>
          <a:noFill/>
          <a:ln>
            <a:noFill/>
          </a:ln>
        </p:spPr>
        <p:txBody>
          <a:bodyPr anchorCtr="0" anchor="t" bIns="45700" lIns="45700" rIns="45700" tIns="45700">
            <a:noAutofit/>
          </a:bodyPr>
          <a:lstStyle/>
          <a:p>
            <a:pPr indent="-238556" lvl="0" marL="340156" marR="0" rtl="0" algn="l">
              <a:lnSpc>
                <a:spcPct val="90000"/>
              </a:lnSpc>
              <a:spcBef>
                <a:spcPts val="0"/>
              </a:spcBef>
              <a:spcAft>
                <a:spcPts val="0"/>
              </a:spcAft>
              <a:buClr>
                <a:srgbClr val="000000"/>
              </a:buClr>
              <a:buSzPct val="68299"/>
              <a:buFont typeface="Noto Sans Symbols"/>
            </a:pPr>
            <a:r>
              <a:rPr b="0" i="0" lang="en-US" sz="2511" u="none" cap="none" strike="noStrike">
                <a:solidFill>
                  <a:srgbClr val="000000"/>
                </a:solidFill>
                <a:latin typeface="Calibri"/>
                <a:ea typeface="Calibri"/>
                <a:cs typeface="Calibri"/>
                <a:sym typeface="Calibri"/>
              </a:rPr>
              <a:t>Copyright: “ [T]he body of exclusive rights granted by law to copyright owners for protection of their work.” (U.S. Copyright Office)</a:t>
            </a:r>
          </a:p>
          <a:p>
            <a:pPr indent="-222666" lvl="1" marL="578266" marR="0" rtl="0" algn="l">
              <a:lnSpc>
                <a:spcPct val="90000"/>
              </a:lnSpc>
              <a:spcBef>
                <a:spcPts val="200"/>
              </a:spcBef>
              <a:spcAft>
                <a:spcPts val="0"/>
              </a:spcAft>
              <a:buClr>
                <a:srgbClr val="000000"/>
              </a:buClr>
              <a:buSzPct val="101857"/>
              <a:buFont typeface="Verdana"/>
            </a:pPr>
            <a:r>
              <a:rPr b="0" i="0" lang="en-US" sz="2139" u="none" cap="none" strike="noStrike">
                <a:solidFill>
                  <a:srgbClr val="000000"/>
                </a:solidFill>
                <a:latin typeface="Calibri"/>
                <a:ea typeface="Calibri"/>
                <a:cs typeface="Calibri"/>
                <a:sym typeface="Calibri"/>
              </a:rPr>
              <a:t>Facts and data* cannot be protected by copyright</a:t>
            </a:r>
          </a:p>
          <a:p>
            <a:pPr indent="-222666" lvl="1" marL="578266" marR="0" rtl="0" algn="l">
              <a:lnSpc>
                <a:spcPct val="90000"/>
              </a:lnSpc>
              <a:spcBef>
                <a:spcPts val="200"/>
              </a:spcBef>
              <a:spcAft>
                <a:spcPts val="0"/>
              </a:spcAft>
              <a:buClr>
                <a:srgbClr val="000000"/>
              </a:buClr>
              <a:buSzPct val="101857"/>
              <a:buFont typeface="Verdana"/>
            </a:pPr>
            <a:r>
              <a:rPr b="0" i="0" lang="en-US" sz="2139" u="none" cap="none" strike="noStrike">
                <a:solidFill>
                  <a:srgbClr val="000000"/>
                </a:solidFill>
                <a:latin typeface="Calibri"/>
                <a:ea typeface="Calibri"/>
                <a:cs typeface="Calibri"/>
                <a:sym typeface="Calibri"/>
              </a:rPr>
              <a:t>Metadata and data arrangement can be protected (sometimes)</a:t>
            </a:r>
          </a:p>
          <a:p>
            <a:pPr indent="-238556" lvl="0" marL="340156" marR="0" rtl="0" algn="l">
              <a:lnSpc>
                <a:spcPct val="90000"/>
              </a:lnSpc>
              <a:spcBef>
                <a:spcPts val="300"/>
              </a:spcBef>
              <a:spcAft>
                <a:spcPts val="0"/>
              </a:spcAft>
              <a:buClr>
                <a:srgbClr val="000000"/>
              </a:buClr>
              <a:buSzPct val="68299"/>
              <a:buFont typeface="Noto Sans Symbols"/>
            </a:pPr>
            <a:r>
              <a:rPr b="0" i="0" lang="en-US" sz="2511" u="none" cap="none" strike="noStrike">
                <a:solidFill>
                  <a:srgbClr val="000000"/>
                </a:solidFill>
                <a:latin typeface="Calibri"/>
                <a:ea typeface="Calibri"/>
                <a:cs typeface="Calibri"/>
                <a:sym typeface="Calibri"/>
              </a:rPr>
              <a:t>License: States what can be done with the data and how that data can be redistributed (</a:t>
            </a:r>
            <a:r>
              <a:rPr b="0" i="1" lang="en-US" sz="2511" u="none" cap="none" strike="noStrike">
                <a:solidFill>
                  <a:srgbClr val="000000"/>
                </a:solidFill>
                <a:latin typeface="Calibri"/>
                <a:ea typeface="Calibri"/>
                <a:cs typeface="Calibri"/>
                <a:sym typeface="Calibri"/>
              </a:rPr>
              <a:t>e.g.</a:t>
            </a:r>
            <a:r>
              <a:rPr b="0" i="0" lang="en-US" sz="2511" u="none" cap="none" strike="noStrike">
                <a:solidFill>
                  <a:srgbClr val="000000"/>
                </a:solidFill>
                <a:latin typeface="Calibri"/>
                <a:ea typeface="Calibri"/>
                <a:cs typeface="Calibri"/>
                <a:sym typeface="Calibri"/>
              </a:rPr>
              <a:t>, GPL and CC)</a:t>
            </a:r>
          </a:p>
          <a:p>
            <a:pPr indent="-238556" lvl="0" marL="340156" marR="0" rtl="0" algn="l">
              <a:lnSpc>
                <a:spcPct val="90000"/>
              </a:lnSpc>
              <a:spcBef>
                <a:spcPts val="300"/>
              </a:spcBef>
              <a:spcAft>
                <a:spcPts val="0"/>
              </a:spcAft>
              <a:buClr>
                <a:srgbClr val="000000"/>
              </a:buClr>
              <a:buSzPct val="68299"/>
              <a:buFont typeface="Noto Sans Symbols"/>
            </a:pPr>
            <a:r>
              <a:rPr b="0" i="0" lang="en-US" sz="2511" u="none" cap="none" strike="noStrike">
                <a:solidFill>
                  <a:srgbClr val="000000"/>
                </a:solidFill>
                <a:latin typeface="Calibri"/>
                <a:ea typeface="Calibri"/>
                <a:cs typeface="Calibri"/>
                <a:sym typeface="Calibri"/>
              </a:rPr>
              <a:t>Waiver: (</a:t>
            </a:r>
            <a:r>
              <a:rPr b="0" i="1" lang="en-US" sz="2511" u="none" cap="none" strike="noStrike">
                <a:solidFill>
                  <a:srgbClr val="000000"/>
                </a:solidFill>
                <a:latin typeface="Calibri"/>
                <a:ea typeface="Calibri"/>
                <a:cs typeface="Calibri"/>
                <a:sym typeface="Calibri"/>
              </a:rPr>
              <a:t>e.g.</a:t>
            </a:r>
            <a:r>
              <a:rPr b="0" i="0" lang="en-US" sz="2511" u="none" cap="none" strike="noStrike">
                <a:solidFill>
                  <a:srgbClr val="000000"/>
                </a:solidFill>
                <a:latin typeface="Calibri"/>
                <a:ea typeface="Calibri"/>
                <a:cs typeface="Calibri"/>
                <a:sym typeface="Calibri"/>
              </a:rPr>
              <a:t>, CC0) relinquishes all rights of ownership or control and usually commits the “work” to the public domain</a:t>
            </a:r>
          </a:p>
          <a:p>
            <a:pPr indent="-238556" lvl="0" marL="340156" marR="0" rtl="0" algn="l">
              <a:lnSpc>
                <a:spcPct val="90000"/>
              </a:lnSpc>
              <a:spcBef>
                <a:spcPts val="300"/>
              </a:spcBef>
              <a:spcAft>
                <a:spcPts val="0"/>
              </a:spcAft>
              <a:buClr>
                <a:srgbClr val="000000"/>
              </a:buClr>
              <a:buSzPct val="68299"/>
              <a:buFont typeface="Noto Sans Symbols"/>
            </a:pPr>
            <a:r>
              <a:rPr b="0" i="0" lang="en-US" sz="2511" u="none" cap="none" strike="noStrike">
                <a:solidFill>
                  <a:srgbClr val="000000"/>
                </a:solidFill>
                <a:latin typeface="Calibri"/>
                <a:ea typeface="Calibri"/>
                <a:cs typeface="Calibri"/>
                <a:sym typeface="Calibri"/>
              </a:rPr>
              <a:t>Intellectual property laws will vary depending upon country or region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