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51"/>
  </p:notesMasterIdLst>
  <p:handoutMasterIdLst>
    <p:handoutMasterId r:id="rId52"/>
  </p:handoutMasterIdLst>
  <p:sldIdLst>
    <p:sldId id="313" r:id="rId9"/>
    <p:sldId id="315" r:id="rId10"/>
    <p:sldId id="316" r:id="rId11"/>
    <p:sldId id="317" r:id="rId12"/>
    <p:sldId id="318" r:id="rId13"/>
    <p:sldId id="361" r:id="rId14"/>
    <p:sldId id="343" r:id="rId15"/>
    <p:sldId id="346" r:id="rId16"/>
    <p:sldId id="345" r:id="rId17"/>
    <p:sldId id="344" r:id="rId18"/>
    <p:sldId id="362" r:id="rId19"/>
    <p:sldId id="323" r:id="rId20"/>
    <p:sldId id="350" r:id="rId21"/>
    <p:sldId id="324" r:id="rId22"/>
    <p:sldId id="354" r:id="rId23"/>
    <p:sldId id="326" r:id="rId24"/>
    <p:sldId id="355" r:id="rId25"/>
    <p:sldId id="338" r:id="rId26"/>
    <p:sldId id="356" r:id="rId27"/>
    <p:sldId id="349" r:id="rId28"/>
    <p:sldId id="348" r:id="rId29"/>
    <p:sldId id="327" r:id="rId30"/>
    <p:sldId id="328" r:id="rId31"/>
    <p:sldId id="359" r:id="rId32"/>
    <p:sldId id="360" r:id="rId33"/>
    <p:sldId id="329" r:id="rId34"/>
    <p:sldId id="357" r:id="rId35"/>
    <p:sldId id="330" r:id="rId36"/>
    <p:sldId id="337" r:id="rId37"/>
    <p:sldId id="352" r:id="rId38"/>
    <p:sldId id="331" r:id="rId39"/>
    <p:sldId id="332" r:id="rId40"/>
    <p:sldId id="333" r:id="rId41"/>
    <p:sldId id="334" r:id="rId42"/>
    <p:sldId id="335" r:id="rId43"/>
    <p:sldId id="336" r:id="rId44"/>
    <p:sldId id="351" r:id="rId45"/>
    <p:sldId id="340" r:id="rId46"/>
    <p:sldId id="339" r:id="rId47"/>
    <p:sldId id="342" r:id="rId48"/>
    <p:sldId id="341" r:id="rId49"/>
    <p:sldId id="305" r:id="rId50"/>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1" autoAdjust="0"/>
    <p:restoredTop sz="81181" autoAdjust="0"/>
  </p:normalViewPr>
  <p:slideViewPr>
    <p:cSldViewPr snapToGrid="0">
      <p:cViewPr varScale="1">
        <p:scale>
          <a:sx n="99" d="100"/>
          <a:sy n="99" d="100"/>
        </p:scale>
        <p:origin x="876" y="90"/>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3.xml.rels><?xml version="1.0" encoding="UTF-8" standalone="yes"?>
<Relationships xmlns="http://schemas.openxmlformats.org/package/2006/relationships"><Relationship Id="rId1" Type="http://schemas.openxmlformats.org/officeDocument/2006/relationships/image" Target="../media/image13.png"/></Relationships>
</file>

<file path=ppt/diagrams/_rels/data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s/slide29.xml"/><Relationship Id="rId7" Type="http://schemas.openxmlformats.org/officeDocument/2006/relationships/slide" Target="../slides/slide36.xml"/><Relationship Id="rId2" Type="http://schemas.openxmlformats.org/officeDocument/2006/relationships/image" Target="../media/image11.png"/><Relationship Id="rId1" Type="http://schemas.openxmlformats.org/officeDocument/2006/relationships/slide" Target="../slides/slide18.xml"/><Relationship Id="rId6" Type="http://schemas.openxmlformats.org/officeDocument/2006/relationships/image" Target="../media/image13.png"/><Relationship Id="rId5" Type="http://schemas.openxmlformats.org/officeDocument/2006/relationships/slide" Target="../slides/slide12.xml"/><Relationship Id="rId4"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smtClean="0"/>
            <a:t>Plan Estratégico</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smtClean="0"/>
            <a:t>Indicadores </a:t>
          </a:r>
          <a:r>
            <a:rPr lang="pt-BR" sz="900" noProof="0" dirty="0" err="1" smtClean="0"/>
            <a:t>Bottom-Up</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Dirección</a:t>
          </a:r>
          <a:br>
            <a:rPr lang="pt-BR" sz="900" noProof="0" dirty="0" smtClean="0"/>
          </a:br>
          <a:r>
            <a:rPr lang="pt-BR" sz="900" noProof="0" dirty="0" smtClean="0"/>
            <a:t>Top-Down</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smtClean="0"/>
            <a:t>Ejecución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smtClean="0"/>
            <a:t>Portafolio de Iniciativas</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Selección de Proyectos y Programas</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s-AR" sz="1400" noProof="0" dirty="0" smtClean="0"/>
            <a:t>2</a:t>
          </a:r>
          <a:br>
            <a:rPr lang="es-AR" sz="1400" noProof="0" dirty="0" smtClean="0"/>
          </a:br>
          <a:r>
            <a:rPr lang="es-AR" sz="1400" noProof="0" dirty="0" smtClean="0"/>
            <a:t>Revisión</a:t>
          </a:r>
        </a:p>
        <a:p>
          <a:r>
            <a:rPr lang="es-AR" sz="1400" noProof="0" dirty="0" smtClean="0"/>
            <a:t>De Estrategias</a:t>
          </a:r>
          <a:endParaRPr lang="es-AR"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es-AR" noProof="0" dirty="0"/>
        </a:p>
      </dgm:t>
    </dgm:pt>
    <dgm:pt modelId="{1649F81A-4027-4079-A3C6-276524541EAD}">
      <dgm:prSet phldrT="[Text]" custT="1"/>
      <dgm:spPr/>
      <dgm:t>
        <a:bodyPr/>
        <a:lstStyle/>
        <a:p>
          <a:r>
            <a:rPr lang="es-AR" sz="1400" noProof="0" dirty="0" smtClean="0"/>
            <a:t>3</a:t>
          </a:r>
          <a:br>
            <a:rPr lang="es-AR" sz="1400" noProof="0" dirty="0" smtClean="0"/>
          </a:br>
          <a:r>
            <a:rPr lang="es-AR" sz="1400" noProof="0" dirty="0" smtClean="0"/>
            <a:t>Selección de Inversiones</a:t>
          </a:r>
          <a:endParaRPr lang="es-AR"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es-AR" noProof="0" dirty="0"/>
        </a:p>
      </dgm:t>
    </dgm:pt>
    <dgm:pt modelId="{61743317-F836-438C-9AA4-E0A8E9D153CC}">
      <dgm:prSet phldrT="[Text]" custT="1"/>
      <dgm:spPr/>
      <dgm:t>
        <a:bodyPr/>
        <a:lstStyle/>
        <a:p>
          <a:r>
            <a:rPr lang="es-AR" sz="1400" noProof="0" dirty="0" smtClean="0"/>
            <a:t>1</a:t>
          </a:r>
          <a:br>
            <a:rPr lang="es-AR" sz="1400" noProof="0" dirty="0" smtClean="0"/>
          </a:br>
          <a:r>
            <a:rPr lang="es-AR" sz="1400" noProof="0" dirty="0" smtClean="0"/>
            <a:t>Mapas Estratégicos</a:t>
          </a:r>
          <a:endParaRPr lang="es-AR"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es-AR" noProof="0" dirty="0"/>
        </a:p>
      </dgm:t>
    </dgm:pt>
    <dgm:pt modelId="{3CB9EAF0-B785-436D-8561-29418CAF11D6}">
      <dgm:prSet phldrT="[Text]" custT="1"/>
      <dgm:spPr/>
      <dgm:t>
        <a:bodyPr/>
        <a:lstStyle/>
        <a:p>
          <a:r>
            <a:rPr lang="es-AR" sz="1400" noProof="0" dirty="0" smtClean="0"/>
            <a:t>4</a:t>
          </a:r>
          <a:br>
            <a:rPr lang="es-AR" sz="1400" noProof="0" dirty="0" smtClean="0"/>
          </a:br>
          <a:r>
            <a:rPr lang="es-AR" sz="1400" noProof="0" dirty="0" smtClean="0"/>
            <a:t>Planeamiento Top-Down</a:t>
          </a:r>
          <a:endParaRPr lang="es-AR"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es-AR" noProof="0" dirty="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8673AE72-9A91-4EFB-9DBA-0E622411EFEF}" type="presOf" srcId="{63B41E2C-20BC-4DFF-9574-A9A5647B00ED}" destId="{C9AD308B-FEDA-41EB-A99B-E790057DB169}" srcOrd="0" destOrd="0" presId="urn:microsoft.com/office/officeart/2008/layout/HexagonCluster"/>
    <dgm:cxn modelId="{01BD46DF-435D-48A8-B62E-CBFEA42EF8F9}" type="presOf" srcId="{ACEA33EE-69CA-4529-92EB-04D72007F80B}" destId="{B5E4A2E9-5CC2-4120-B51F-4CE06975E6BC}" srcOrd="0" destOrd="0" presId="urn:microsoft.com/office/officeart/2008/layout/HexagonCluster"/>
    <dgm:cxn modelId="{534687D5-29DF-44BC-BC8B-2884F5277E8D}" type="presOf" srcId="{61743317-F836-438C-9AA4-E0A8E9D153CC}" destId="{8CF579C5-F3BA-40E8-92C5-7FFCB1570E22}"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A8A6471B-7BE1-401B-8B26-3E452C452B52}" type="presOf" srcId="{1649F81A-4027-4079-A3C6-276524541EAD}" destId="{4865F3E4-2BF3-4573-865D-246EBC09B859}" srcOrd="0" destOrd="0" presId="urn:microsoft.com/office/officeart/2008/layout/HexagonCluster"/>
    <dgm:cxn modelId="{D0957C1B-7957-4FEF-9DAA-5E4F787716ED}" type="presOf" srcId="{B9707110-E717-4E51-B045-34328E9C84D9}" destId="{98A2AAED-D59F-45A5-9CCC-681E7B2CFEDF}" srcOrd="0" destOrd="0" presId="urn:microsoft.com/office/officeart/2008/layout/HexagonCluster"/>
    <dgm:cxn modelId="{B26D7D47-BCE0-4D2E-BA84-4E1843F2701E}" type="presOf" srcId="{188835A1-DA72-4945-8539-0517C3B1C460}" destId="{170501A5-BA12-4371-9113-53BC59394719}" srcOrd="0" destOrd="0" presId="urn:microsoft.com/office/officeart/2008/layout/HexagonCluster"/>
    <dgm:cxn modelId="{D60CAB85-62DF-44E9-BABA-61F1F56256A8}" type="presOf" srcId="{1C00829F-ACBB-4E6F-8858-EC1F8B1A3941}" destId="{FBEA44B1-C680-45F1-B168-243FA9AC2687}" srcOrd="0" destOrd="0" presId="urn:microsoft.com/office/officeart/2008/layout/HexagonCluster"/>
    <dgm:cxn modelId="{C8663F43-76D1-4F9B-904C-8CFB3700F19E}" type="presOf" srcId="{3CB9EAF0-B785-436D-8561-29418CAF11D6}" destId="{47A71B95-6E98-419E-B6A1-6E4D58262FC1}" srcOrd="0" destOrd="0" presId="urn:microsoft.com/office/officeart/2008/layout/HexagonCluster"/>
    <dgm:cxn modelId="{BEDB07DC-A6DD-4239-8D83-2D226A24E332}" type="presOf" srcId="{134A6D86-F6EB-471F-B12D-F51DA42F06C9}" destId="{4F982654-55B9-4DD6-8184-50EE9DAC6865}"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3C120FA2-CB94-4E0E-845D-A10900584A2D}" type="presParOf" srcId="{C9AD308B-FEDA-41EB-A99B-E790057DB169}" destId="{1EB4CA57-92A8-47A7-83B2-0032493EE4B3}" srcOrd="0" destOrd="0" presId="urn:microsoft.com/office/officeart/2008/layout/HexagonCluster"/>
    <dgm:cxn modelId="{B2746D41-C7F7-41C7-8CEF-5D073FBC45EB}" type="presParOf" srcId="{1EB4CA57-92A8-47A7-83B2-0032493EE4B3}" destId="{B5E4A2E9-5CC2-4120-B51F-4CE06975E6BC}" srcOrd="0" destOrd="0" presId="urn:microsoft.com/office/officeart/2008/layout/HexagonCluster"/>
    <dgm:cxn modelId="{1BBA3211-DD23-432B-8482-643AE142B242}" type="presParOf" srcId="{C9AD308B-FEDA-41EB-A99B-E790057DB169}" destId="{2F3732FB-73C7-42F3-A5C9-7870D2189DE9}" srcOrd="1" destOrd="0" presId="urn:microsoft.com/office/officeart/2008/layout/HexagonCluster"/>
    <dgm:cxn modelId="{703AB31F-D211-4E31-AA78-8A1201429C17}" type="presParOf" srcId="{2F3732FB-73C7-42F3-A5C9-7870D2189DE9}" destId="{55BF6E9D-6B70-4B26-844A-DA10BFD2A19C}" srcOrd="0" destOrd="0" presId="urn:microsoft.com/office/officeart/2008/layout/HexagonCluster"/>
    <dgm:cxn modelId="{0B3A3245-86B6-47C1-8749-96C1E4C30209}" type="presParOf" srcId="{C9AD308B-FEDA-41EB-A99B-E790057DB169}" destId="{596EA4D0-9712-4BB1-AAC9-CE0479C45DE5}" srcOrd="2" destOrd="0" presId="urn:microsoft.com/office/officeart/2008/layout/HexagonCluster"/>
    <dgm:cxn modelId="{32023512-8494-44D4-9412-0A9A76877C9D}" type="presParOf" srcId="{596EA4D0-9712-4BB1-AAC9-CE0479C45DE5}" destId="{98A2AAED-D59F-45A5-9CCC-681E7B2CFEDF}" srcOrd="0" destOrd="0" presId="urn:microsoft.com/office/officeart/2008/layout/HexagonCluster"/>
    <dgm:cxn modelId="{EB476548-DA79-45E8-8774-B0A138E8E6CD}" type="presParOf" srcId="{C9AD308B-FEDA-41EB-A99B-E790057DB169}" destId="{B0C8A203-BA9A-45DA-99D4-49D943A8171E}" srcOrd="3" destOrd="0" presId="urn:microsoft.com/office/officeart/2008/layout/HexagonCluster"/>
    <dgm:cxn modelId="{F5D7D4D3-9FFC-445D-A1E6-07BE1A275DE9}" type="presParOf" srcId="{B0C8A203-BA9A-45DA-99D4-49D943A8171E}" destId="{F81CC63E-0F2A-4658-9755-F7B068B932A7}" srcOrd="0" destOrd="0" presId="urn:microsoft.com/office/officeart/2008/layout/HexagonCluster"/>
    <dgm:cxn modelId="{6F83B9C2-51AC-456E-89EC-B3C0FF7E41C1}" type="presParOf" srcId="{C9AD308B-FEDA-41EB-A99B-E790057DB169}" destId="{73C51F45-A7E8-438C-8617-319A78BB43CE}" srcOrd="4" destOrd="0" presId="urn:microsoft.com/office/officeart/2008/layout/HexagonCluster"/>
    <dgm:cxn modelId="{B1A7416E-EE26-46B4-9DA8-67FEF0CB5874}" type="presParOf" srcId="{73C51F45-A7E8-438C-8617-319A78BB43CE}" destId="{4865F3E4-2BF3-4573-865D-246EBC09B859}" srcOrd="0" destOrd="0" presId="urn:microsoft.com/office/officeart/2008/layout/HexagonCluster"/>
    <dgm:cxn modelId="{77C3003E-411A-415E-9C95-F578460D7D24}" type="presParOf" srcId="{C9AD308B-FEDA-41EB-A99B-E790057DB169}" destId="{DF6E6C22-3865-4628-A19C-C06831686AB6}" srcOrd="5" destOrd="0" presId="urn:microsoft.com/office/officeart/2008/layout/HexagonCluster"/>
    <dgm:cxn modelId="{AFCE5439-9409-4CCF-8A13-BB4F323D1038}" type="presParOf" srcId="{DF6E6C22-3865-4628-A19C-C06831686AB6}" destId="{C2FE54F3-8D10-4729-9B28-34CBAB13F171}" srcOrd="0" destOrd="0" presId="urn:microsoft.com/office/officeart/2008/layout/HexagonCluster"/>
    <dgm:cxn modelId="{0EB0D906-E12F-48C0-960B-58E344346469}" type="presParOf" srcId="{C9AD308B-FEDA-41EB-A99B-E790057DB169}" destId="{DF71338F-66F2-4960-A04A-A912B8950591}" srcOrd="6" destOrd="0" presId="urn:microsoft.com/office/officeart/2008/layout/HexagonCluster"/>
    <dgm:cxn modelId="{89C25066-B11D-46E1-A8B7-1E3C94B1EB3E}" type="presParOf" srcId="{DF71338F-66F2-4960-A04A-A912B8950591}" destId="{170501A5-BA12-4371-9113-53BC59394719}" srcOrd="0" destOrd="0" presId="urn:microsoft.com/office/officeart/2008/layout/HexagonCluster"/>
    <dgm:cxn modelId="{75A1F1E1-0CCE-4B04-812C-5BEE87DEB57A}" type="presParOf" srcId="{C9AD308B-FEDA-41EB-A99B-E790057DB169}" destId="{725B1566-18DC-4DCA-9F96-F022AFA4E382}" srcOrd="7" destOrd="0" presId="urn:microsoft.com/office/officeart/2008/layout/HexagonCluster"/>
    <dgm:cxn modelId="{DC0AFA22-5B93-41D8-89C0-F26B82469979}" type="presParOf" srcId="{725B1566-18DC-4DCA-9F96-F022AFA4E382}" destId="{1DBBCE42-7C90-47BA-BCA7-A80C56CDE4BB}" srcOrd="0" destOrd="0" presId="urn:microsoft.com/office/officeart/2008/layout/HexagonCluster"/>
    <dgm:cxn modelId="{6AED6F5B-3018-4C5A-A5B1-96BC9BC3FC46}" type="presParOf" srcId="{C9AD308B-FEDA-41EB-A99B-E790057DB169}" destId="{AC80F23E-BE1D-483B-9E1B-7384A66C7619}" srcOrd="8" destOrd="0" presId="urn:microsoft.com/office/officeart/2008/layout/HexagonCluster"/>
    <dgm:cxn modelId="{5FC4956D-EA02-4BC9-BBEB-B419C121C702}" type="presParOf" srcId="{AC80F23E-BE1D-483B-9E1B-7384A66C7619}" destId="{8CF579C5-F3BA-40E8-92C5-7FFCB1570E22}" srcOrd="0" destOrd="0" presId="urn:microsoft.com/office/officeart/2008/layout/HexagonCluster"/>
    <dgm:cxn modelId="{F500C979-2DDC-4CA8-BEC5-D6BCAAFBED7E}" type="presParOf" srcId="{C9AD308B-FEDA-41EB-A99B-E790057DB169}" destId="{8567975C-9453-4B1F-87A6-CCCD94B6B0FE}" srcOrd="9" destOrd="0" presId="urn:microsoft.com/office/officeart/2008/layout/HexagonCluster"/>
    <dgm:cxn modelId="{8250A4C6-D3EA-4DD0-9673-6ECB2D09E5B8}" type="presParOf" srcId="{8567975C-9453-4B1F-87A6-CCCD94B6B0FE}" destId="{AA67886B-5FEE-46E0-9090-01D3AE885E51}" srcOrd="0" destOrd="0" presId="urn:microsoft.com/office/officeart/2008/layout/HexagonCluster"/>
    <dgm:cxn modelId="{B55495DF-E904-41FB-AF7E-3FB3D288CC83}" type="presParOf" srcId="{C9AD308B-FEDA-41EB-A99B-E790057DB169}" destId="{DC074C6D-9774-4060-8193-35C9A34DD8E6}" srcOrd="10" destOrd="0" presId="urn:microsoft.com/office/officeart/2008/layout/HexagonCluster"/>
    <dgm:cxn modelId="{DDDBCFA9-F292-4F39-AE9C-54F261399480}" type="presParOf" srcId="{DC074C6D-9774-4060-8193-35C9A34DD8E6}" destId="{FBEA44B1-C680-45F1-B168-243FA9AC2687}" srcOrd="0" destOrd="0" presId="urn:microsoft.com/office/officeart/2008/layout/HexagonCluster"/>
    <dgm:cxn modelId="{6BA0CA4F-0BA1-4DC0-9ED2-7E49779D6A33}" type="presParOf" srcId="{C9AD308B-FEDA-41EB-A99B-E790057DB169}" destId="{A932E1E0-9BE4-49AB-9E3C-503A0377FF02}" srcOrd="11" destOrd="0" presId="urn:microsoft.com/office/officeart/2008/layout/HexagonCluster"/>
    <dgm:cxn modelId="{CBBC519B-C781-4677-9B8D-40FA4206800E}" type="presParOf" srcId="{A932E1E0-9BE4-49AB-9E3C-503A0377FF02}" destId="{D868C442-8C21-4E36-9A15-4104C88F74E8}" srcOrd="0" destOrd="0" presId="urn:microsoft.com/office/officeart/2008/layout/HexagonCluster"/>
    <dgm:cxn modelId="{6E3D751E-09FF-4E2A-945A-EDCB5453D9B9}" type="presParOf" srcId="{C9AD308B-FEDA-41EB-A99B-E790057DB169}" destId="{94AC4606-E64E-45D5-938C-D94CFA398EAE}" srcOrd="12" destOrd="0" presId="urn:microsoft.com/office/officeart/2008/layout/HexagonCluster"/>
    <dgm:cxn modelId="{CB850068-BE4D-432F-A530-30230D1AA296}" type="presParOf" srcId="{94AC4606-E64E-45D5-938C-D94CFA398EAE}" destId="{47A71B95-6E98-419E-B6A1-6E4D58262FC1}" srcOrd="0" destOrd="0" presId="urn:microsoft.com/office/officeart/2008/layout/HexagonCluster"/>
    <dgm:cxn modelId="{C06BA722-AF6B-40F3-A407-70AEDD742390}" type="presParOf" srcId="{C9AD308B-FEDA-41EB-A99B-E790057DB169}" destId="{8820DABF-3FA7-4C48-BE4F-D3E273BD2A20}" srcOrd="13" destOrd="0" presId="urn:microsoft.com/office/officeart/2008/layout/HexagonCluster"/>
    <dgm:cxn modelId="{891D3EB3-A9B7-46EE-9B6B-DFB4001AE4A9}" type="presParOf" srcId="{8820DABF-3FA7-4C48-BE4F-D3E273BD2A20}" destId="{1B16F8AB-AD59-4ECA-8278-04E99ECD0661}" srcOrd="0" destOrd="0" presId="urn:microsoft.com/office/officeart/2008/layout/HexagonCluster"/>
    <dgm:cxn modelId="{2A2C69AE-86EA-4840-8E7C-06F561F52719}" type="presParOf" srcId="{C9AD308B-FEDA-41EB-A99B-E790057DB169}" destId="{3FBEC9CA-05F1-400B-835C-CF96FC9B34A4}" srcOrd="14" destOrd="0" presId="urn:microsoft.com/office/officeart/2008/layout/HexagonCluster"/>
    <dgm:cxn modelId="{01C1E9E1-C32A-4A12-AC17-FA86AD788D2F}" type="presParOf" srcId="{3FBEC9CA-05F1-400B-835C-CF96FC9B34A4}" destId="{4F982654-55B9-4DD6-8184-50EE9DAC6865}" srcOrd="0" destOrd="0" presId="urn:microsoft.com/office/officeart/2008/layout/HexagonCluster"/>
    <dgm:cxn modelId="{F22B4B7C-3244-4F72-B712-60CDACE48C45}" type="presParOf" srcId="{C9AD308B-FEDA-41EB-A99B-E790057DB169}" destId="{1D0E7FBE-CA68-4FAA-BC9E-CE00F5FE3AB4}" srcOrd="15" destOrd="0" presId="urn:microsoft.com/office/officeart/2008/layout/HexagonCluster"/>
    <dgm:cxn modelId="{130C76F4-0396-4628-A2D2-48764DA52DE5}"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1"/>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7C802FCC-63CC-4A6C-A0DE-A0223F3C2B93}" type="presOf" srcId="{61743317-F836-438C-9AA4-E0A8E9D153CC}" destId="{8CF579C5-F3BA-40E8-92C5-7FFCB1570E22}"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B6807B28-0783-46E9-96C9-8BCF7EB09D0F}" type="presOf" srcId="{B9707110-E717-4E51-B045-34328E9C84D9}" destId="{98A2AAED-D59F-45A5-9CCC-681E7B2CFEDF}" srcOrd="0" destOrd="0" presId="urn:microsoft.com/office/officeart/2008/layout/HexagonCluster"/>
    <dgm:cxn modelId="{DD70B24F-848E-408C-A2ED-092C2AF7FF9D}" type="presOf" srcId="{63B41E2C-20BC-4DFF-9574-A9A5647B00ED}" destId="{C9AD308B-FEDA-41EB-A99B-E790057DB169}" srcOrd="0" destOrd="0" presId="urn:microsoft.com/office/officeart/2008/layout/HexagonCluster"/>
    <dgm:cxn modelId="{6327B976-86E5-4BC7-A08B-B9507FD11E37}" type="presOf" srcId="{1649F81A-4027-4079-A3C6-276524541EAD}" destId="{4865F3E4-2BF3-4573-865D-246EBC09B859}" srcOrd="0" destOrd="0" presId="urn:microsoft.com/office/officeart/2008/layout/HexagonCluster"/>
    <dgm:cxn modelId="{A5A1E31C-C5B6-4AB8-A12C-44587577885B}" type="presOf" srcId="{134A6D86-F6EB-471F-B12D-F51DA42F06C9}" destId="{4F982654-55B9-4DD6-8184-50EE9DAC6865}" srcOrd="0" destOrd="0" presId="urn:microsoft.com/office/officeart/2008/layout/HexagonCluster"/>
    <dgm:cxn modelId="{BAFC4B27-54F2-48D7-B4B5-26E0BFBCE85E}" type="presOf" srcId="{ACEA33EE-69CA-4529-92EB-04D72007F80B}" destId="{B5E4A2E9-5CC2-4120-B51F-4CE06975E6BC}" srcOrd="0" destOrd="0" presId="urn:microsoft.com/office/officeart/2008/layout/HexagonCluster"/>
    <dgm:cxn modelId="{7613C811-363C-49BF-8FDF-E63C9F8C70BF}" type="presOf" srcId="{188835A1-DA72-4945-8539-0517C3B1C460}" destId="{170501A5-BA12-4371-9113-53BC5939471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D69AC7CC-B9CD-4F26-909D-E08089D06BB6}"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10EE9CEE-E913-4724-A903-72341E107DDD}" type="presOf" srcId="{1C00829F-ACBB-4E6F-8858-EC1F8B1A3941}" destId="{FBEA44B1-C680-45F1-B168-243FA9AC2687}" srcOrd="0" destOrd="0" presId="urn:microsoft.com/office/officeart/2008/layout/HexagonCluster"/>
    <dgm:cxn modelId="{743BEEE0-63FC-43CD-86E1-79195C18A879}" type="presParOf" srcId="{C9AD308B-FEDA-41EB-A99B-E790057DB169}" destId="{1EB4CA57-92A8-47A7-83B2-0032493EE4B3}" srcOrd="0" destOrd="0" presId="urn:microsoft.com/office/officeart/2008/layout/HexagonCluster"/>
    <dgm:cxn modelId="{5CEE6AC4-15E4-4C64-B566-F6F53E36EE09}" type="presParOf" srcId="{1EB4CA57-92A8-47A7-83B2-0032493EE4B3}" destId="{B5E4A2E9-5CC2-4120-B51F-4CE06975E6BC}" srcOrd="0" destOrd="0" presId="urn:microsoft.com/office/officeart/2008/layout/HexagonCluster"/>
    <dgm:cxn modelId="{3E57F45F-174B-4AD9-B26A-F6E6BA7D7A5C}" type="presParOf" srcId="{C9AD308B-FEDA-41EB-A99B-E790057DB169}" destId="{2F3732FB-73C7-42F3-A5C9-7870D2189DE9}" srcOrd="1" destOrd="0" presId="urn:microsoft.com/office/officeart/2008/layout/HexagonCluster"/>
    <dgm:cxn modelId="{8AE21C7B-3A03-49FE-AA49-3C5EDEF58914}" type="presParOf" srcId="{2F3732FB-73C7-42F3-A5C9-7870D2189DE9}" destId="{55BF6E9D-6B70-4B26-844A-DA10BFD2A19C}" srcOrd="0" destOrd="0" presId="urn:microsoft.com/office/officeart/2008/layout/HexagonCluster"/>
    <dgm:cxn modelId="{F076709E-38D9-498B-83A1-4924781158B6}" type="presParOf" srcId="{C9AD308B-FEDA-41EB-A99B-E790057DB169}" destId="{596EA4D0-9712-4BB1-AAC9-CE0479C45DE5}" srcOrd="2" destOrd="0" presId="urn:microsoft.com/office/officeart/2008/layout/HexagonCluster"/>
    <dgm:cxn modelId="{059AFE7A-2987-4CBA-944A-4ED8B09E993A}" type="presParOf" srcId="{596EA4D0-9712-4BB1-AAC9-CE0479C45DE5}" destId="{98A2AAED-D59F-45A5-9CCC-681E7B2CFEDF}" srcOrd="0" destOrd="0" presId="urn:microsoft.com/office/officeart/2008/layout/HexagonCluster"/>
    <dgm:cxn modelId="{61CA78F9-DF61-4F60-BB97-ACC0D2BD17FA}" type="presParOf" srcId="{C9AD308B-FEDA-41EB-A99B-E790057DB169}" destId="{B0C8A203-BA9A-45DA-99D4-49D943A8171E}" srcOrd="3" destOrd="0" presId="urn:microsoft.com/office/officeart/2008/layout/HexagonCluster"/>
    <dgm:cxn modelId="{73E15C71-262A-47C4-B8CF-395DB9A3C335}" type="presParOf" srcId="{B0C8A203-BA9A-45DA-99D4-49D943A8171E}" destId="{F81CC63E-0F2A-4658-9755-F7B068B932A7}" srcOrd="0" destOrd="0" presId="urn:microsoft.com/office/officeart/2008/layout/HexagonCluster"/>
    <dgm:cxn modelId="{EF0D8B27-09E1-43AE-9196-2415F8D4A44A}" type="presParOf" srcId="{C9AD308B-FEDA-41EB-A99B-E790057DB169}" destId="{73C51F45-A7E8-438C-8617-319A78BB43CE}" srcOrd="4" destOrd="0" presId="urn:microsoft.com/office/officeart/2008/layout/HexagonCluster"/>
    <dgm:cxn modelId="{C610949F-819E-4D27-BB75-D1A707976EE9}" type="presParOf" srcId="{73C51F45-A7E8-438C-8617-319A78BB43CE}" destId="{4865F3E4-2BF3-4573-865D-246EBC09B859}" srcOrd="0" destOrd="0" presId="urn:microsoft.com/office/officeart/2008/layout/HexagonCluster"/>
    <dgm:cxn modelId="{6F743197-6E5F-4913-89F2-7082BC38198A}" type="presParOf" srcId="{C9AD308B-FEDA-41EB-A99B-E790057DB169}" destId="{DF6E6C22-3865-4628-A19C-C06831686AB6}" srcOrd="5" destOrd="0" presId="urn:microsoft.com/office/officeart/2008/layout/HexagonCluster"/>
    <dgm:cxn modelId="{4EB204C6-0F6B-4F12-BD78-9C3D395E8BDF}" type="presParOf" srcId="{DF6E6C22-3865-4628-A19C-C06831686AB6}" destId="{C2FE54F3-8D10-4729-9B28-34CBAB13F171}" srcOrd="0" destOrd="0" presId="urn:microsoft.com/office/officeart/2008/layout/HexagonCluster"/>
    <dgm:cxn modelId="{89E9E6D7-32EA-43A0-AC56-6F21D3B7AF09}" type="presParOf" srcId="{C9AD308B-FEDA-41EB-A99B-E790057DB169}" destId="{DF71338F-66F2-4960-A04A-A912B8950591}" srcOrd="6" destOrd="0" presId="urn:microsoft.com/office/officeart/2008/layout/HexagonCluster"/>
    <dgm:cxn modelId="{BC5AD89C-2571-4049-B94B-8116BCC79F8B}" type="presParOf" srcId="{DF71338F-66F2-4960-A04A-A912B8950591}" destId="{170501A5-BA12-4371-9113-53BC59394719}" srcOrd="0" destOrd="0" presId="urn:microsoft.com/office/officeart/2008/layout/HexagonCluster"/>
    <dgm:cxn modelId="{6CF3325B-B3E0-4EFC-8732-697F75836138}" type="presParOf" srcId="{C9AD308B-FEDA-41EB-A99B-E790057DB169}" destId="{725B1566-18DC-4DCA-9F96-F022AFA4E382}" srcOrd="7" destOrd="0" presId="urn:microsoft.com/office/officeart/2008/layout/HexagonCluster"/>
    <dgm:cxn modelId="{BD0D37E4-A132-40BE-80D2-D21681E88D47}" type="presParOf" srcId="{725B1566-18DC-4DCA-9F96-F022AFA4E382}" destId="{1DBBCE42-7C90-47BA-BCA7-A80C56CDE4BB}" srcOrd="0" destOrd="0" presId="urn:microsoft.com/office/officeart/2008/layout/HexagonCluster"/>
    <dgm:cxn modelId="{AF20706C-FCC7-4AF8-8AF2-5319BC50F8E6}" type="presParOf" srcId="{C9AD308B-FEDA-41EB-A99B-E790057DB169}" destId="{AC80F23E-BE1D-483B-9E1B-7384A66C7619}" srcOrd="8" destOrd="0" presId="urn:microsoft.com/office/officeart/2008/layout/HexagonCluster"/>
    <dgm:cxn modelId="{9AB5D23C-4F93-46E1-A225-B9819F4F9A24}" type="presParOf" srcId="{AC80F23E-BE1D-483B-9E1B-7384A66C7619}" destId="{8CF579C5-F3BA-40E8-92C5-7FFCB1570E22}" srcOrd="0" destOrd="0" presId="urn:microsoft.com/office/officeart/2008/layout/HexagonCluster"/>
    <dgm:cxn modelId="{0A397EBD-AD99-4C0A-BE69-DD5E6438AE95}" type="presParOf" srcId="{C9AD308B-FEDA-41EB-A99B-E790057DB169}" destId="{8567975C-9453-4B1F-87A6-CCCD94B6B0FE}" srcOrd="9" destOrd="0" presId="urn:microsoft.com/office/officeart/2008/layout/HexagonCluster"/>
    <dgm:cxn modelId="{70810BAF-D31C-471D-A0A2-DC9CC98F2797}" type="presParOf" srcId="{8567975C-9453-4B1F-87A6-CCCD94B6B0FE}" destId="{AA67886B-5FEE-46E0-9090-01D3AE885E51}" srcOrd="0" destOrd="0" presId="urn:microsoft.com/office/officeart/2008/layout/HexagonCluster"/>
    <dgm:cxn modelId="{9E60339E-45B3-47C2-938B-069C7A8F13C7}" type="presParOf" srcId="{C9AD308B-FEDA-41EB-A99B-E790057DB169}" destId="{DC074C6D-9774-4060-8193-35C9A34DD8E6}" srcOrd="10" destOrd="0" presId="urn:microsoft.com/office/officeart/2008/layout/HexagonCluster"/>
    <dgm:cxn modelId="{FE7B1847-B3B9-4D2F-A47D-9F9214D966F8}" type="presParOf" srcId="{DC074C6D-9774-4060-8193-35C9A34DD8E6}" destId="{FBEA44B1-C680-45F1-B168-243FA9AC2687}" srcOrd="0" destOrd="0" presId="urn:microsoft.com/office/officeart/2008/layout/HexagonCluster"/>
    <dgm:cxn modelId="{994FBC3A-0DBF-488C-9798-26F7032E6C98}" type="presParOf" srcId="{C9AD308B-FEDA-41EB-A99B-E790057DB169}" destId="{A932E1E0-9BE4-49AB-9E3C-503A0377FF02}" srcOrd="11" destOrd="0" presId="urn:microsoft.com/office/officeart/2008/layout/HexagonCluster"/>
    <dgm:cxn modelId="{D1C99808-52D3-4C68-BDAA-1E2F3379019A}" type="presParOf" srcId="{A932E1E0-9BE4-49AB-9E3C-503A0377FF02}" destId="{D868C442-8C21-4E36-9A15-4104C88F74E8}" srcOrd="0" destOrd="0" presId="urn:microsoft.com/office/officeart/2008/layout/HexagonCluster"/>
    <dgm:cxn modelId="{41D5D63A-E161-4732-A8D0-C4DE562C8F4D}" type="presParOf" srcId="{C9AD308B-FEDA-41EB-A99B-E790057DB169}" destId="{94AC4606-E64E-45D5-938C-D94CFA398EAE}" srcOrd="12" destOrd="0" presId="urn:microsoft.com/office/officeart/2008/layout/HexagonCluster"/>
    <dgm:cxn modelId="{E519F472-4AEF-4A7F-88CB-31E86EEDEC91}" type="presParOf" srcId="{94AC4606-E64E-45D5-938C-D94CFA398EAE}" destId="{47A71B95-6E98-419E-B6A1-6E4D58262FC1}" srcOrd="0" destOrd="0" presId="urn:microsoft.com/office/officeart/2008/layout/HexagonCluster"/>
    <dgm:cxn modelId="{92AABD3C-7A43-4D12-82FD-150CE50E2D01}" type="presParOf" srcId="{C9AD308B-FEDA-41EB-A99B-E790057DB169}" destId="{8820DABF-3FA7-4C48-BE4F-D3E273BD2A20}" srcOrd="13" destOrd="0" presId="urn:microsoft.com/office/officeart/2008/layout/HexagonCluster"/>
    <dgm:cxn modelId="{46A649C0-FBF6-4BD9-A529-5F6B60A306F5}" type="presParOf" srcId="{8820DABF-3FA7-4C48-BE4F-D3E273BD2A20}" destId="{1B16F8AB-AD59-4ECA-8278-04E99ECD0661}" srcOrd="0" destOrd="0" presId="urn:microsoft.com/office/officeart/2008/layout/HexagonCluster"/>
    <dgm:cxn modelId="{6F27D4DB-933F-439C-944B-D8DBA47D4CFE}" type="presParOf" srcId="{C9AD308B-FEDA-41EB-A99B-E790057DB169}" destId="{3FBEC9CA-05F1-400B-835C-CF96FC9B34A4}" srcOrd="14" destOrd="0" presId="urn:microsoft.com/office/officeart/2008/layout/HexagonCluster"/>
    <dgm:cxn modelId="{13D6E3A2-8C73-4C85-A9BF-A69B0E1FB1B1}" type="presParOf" srcId="{3FBEC9CA-05F1-400B-835C-CF96FC9B34A4}" destId="{4F982654-55B9-4DD6-8184-50EE9DAC6865}" srcOrd="0" destOrd="0" presId="urn:microsoft.com/office/officeart/2008/layout/HexagonCluster"/>
    <dgm:cxn modelId="{5D6DC783-40E9-421D-B5C1-588027B0F6B3}" type="presParOf" srcId="{C9AD308B-FEDA-41EB-A99B-E790057DB169}" destId="{1D0E7FBE-CA68-4FAA-BC9E-CE00F5FE3AB4}" srcOrd="15" destOrd="0" presId="urn:microsoft.com/office/officeart/2008/layout/HexagonCluster"/>
    <dgm:cxn modelId="{7F15BD12-453A-42E3-9669-69B9A2F46ED2}"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2"/>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59E53422-1CF6-44EC-8532-F0B87B715C8D}" type="presOf" srcId="{63B41E2C-20BC-4DFF-9574-A9A5647B00ED}" destId="{C9AD308B-FEDA-41EB-A99B-E790057DB169}" srcOrd="0" destOrd="0" presId="urn:microsoft.com/office/officeart/2008/layout/HexagonCluster"/>
    <dgm:cxn modelId="{148827AD-8672-46A1-8755-832DC425F6EA}" srcId="{63B41E2C-20BC-4DFF-9574-A9A5647B00ED}" destId="{1649F81A-4027-4079-A3C6-276524541EAD}" srcOrd="1" destOrd="0" parTransId="{1BC29B97-C43B-4991-87DE-A4D29C289468}" sibTransId="{188835A1-DA72-4945-8539-0517C3B1C460}"/>
    <dgm:cxn modelId="{AF7557FE-9A1C-4EC4-9F4A-83DE30B94DD1}" type="presOf" srcId="{134A6D86-F6EB-471F-B12D-F51DA42F06C9}" destId="{4F982654-55B9-4DD6-8184-50EE9DAC6865}" srcOrd="0" destOrd="0" presId="urn:microsoft.com/office/officeart/2008/layout/HexagonCluster"/>
    <dgm:cxn modelId="{A8B79C1E-BF2B-43F7-BA50-4DF660CDC58F}" type="presOf" srcId="{61743317-F836-438C-9AA4-E0A8E9D153CC}" destId="{8CF579C5-F3BA-40E8-92C5-7FFCB1570E22}" srcOrd="0" destOrd="0" presId="urn:microsoft.com/office/officeart/2008/layout/HexagonCluster"/>
    <dgm:cxn modelId="{1DE31ED3-FD51-4ADF-8C1E-F96C5570B95E}"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650416D1-6620-410E-BA3C-44F9E16A0E6D}" srcId="{63B41E2C-20BC-4DFF-9574-A9A5647B00ED}" destId="{ACEA33EE-69CA-4529-92EB-04D72007F80B}" srcOrd="0" destOrd="0" parTransId="{C74A489C-95C9-40AF-A909-F21DDA2175F4}" sibTransId="{B9707110-E717-4E51-B045-34328E9C84D9}"/>
    <dgm:cxn modelId="{01BE9656-9F61-4120-8839-5616105DA1B6}" type="presOf" srcId="{1649F81A-4027-4079-A3C6-276524541EAD}" destId="{4865F3E4-2BF3-4573-865D-246EBC09B859}" srcOrd="0" destOrd="0" presId="urn:microsoft.com/office/officeart/2008/layout/HexagonCluster"/>
    <dgm:cxn modelId="{329B8C2B-D462-4903-AC46-948369674B9E}" type="presOf" srcId="{ACEA33EE-69CA-4529-92EB-04D72007F80B}" destId="{B5E4A2E9-5CC2-4120-B51F-4CE06975E6BC}" srcOrd="0" destOrd="0" presId="urn:microsoft.com/office/officeart/2008/layout/HexagonCluster"/>
    <dgm:cxn modelId="{D6CB864E-8574-43EC-B47B-BD373112A6E1}" type="presOf" srcId="{3CB9EAF0-B785-436D-8561-29418CAF11D6}" destId="{47A71B95-6E98-419E-B6A1-6E4D58262FC1}" srcOrd="0" destOrd="0" presId="urn:microsoft.com/office/officeart/2008/layout/HexagonCluster"/>
    <dgm:cxn modelId="{A27D59E5-A06D-4956-AF22-2D29A1D6BD84}" type="presOf" srcId="{1C00829F-ACBB-4E6F-8858-EC1F8B1A3941}" destId="{FBEA44B1-C680-45F1-B168-243FA9AC2687}"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D842455C-AE15-4DC1-B0CA-BDB8EA49CB1D}" type="presOf" srcId="{B9707110-E717-4E51-B045-34328E9C84D9}" destId="{98A2AAED-D59F-45A5-9CCC-681E7B2CFEDF}" srcOrd="0" destOrd="0" presId="urn:microsoft.com/office/officeart/2008/layout/HexagonCluster"/>
    <dgm:cxn modelId="{72528227-EA86-4EF7-96D2-73D57417AF1F}" type="presParOf" srcId="{C9AD308B-FEDA-41EB-A99B-E790057DB169}" destId="{1EB4CA57-92A8-47A7-83B2-0032493EE4B3}" srcOrd="0" destOrd="0" presId="urn:microsoft.com/office/officeart/2008/layout/HexagonCluster"/>
    <dgm:cxn modelId="{FA60CA55-D210-46E7-BE33-30ABF923E96B}" type="presParOf" srcId="{1EB4CA57-92A8-47A7-83B2-0032493EE4B3}" destId="{B5E4A2E9-5CC2-4120-B51F-4CE06975E6BC}" srcOrd="0" destOrd="0" presId="urn:microsoft.com/office/officeart/2008/layout/HexagonCluster"/>
    <dgm:cxn modelId="{E5AD059F-1C63-4204-A762-0A5E07429CAB}" type="presParOf" srcId="{C9AD308B-FEDA-41EB-A99B-E790057DB169}" destId="{2F3732FB-73C7-42F3-A5C9-7870D2189DE9}" srcOrd="1" destOrd="0" presId="urn:microsoft.com/office/officeart/2008/layout/HexagonCluster"/>
    <dgm:cxn modelId="{FE0E508D-BF72-483D-9BFD-3FBE826D05FA}" type="presParOf" srcId="{2F3732FB-73C7-42F3-A5C9-7870D2189DE9}" destId="{55BF6E9D-6B70-4B26-844A-DA10BFD2A19C}" srcOrd="0" destOrd="0" presId="urn:microsoft.com/office/officeart/2008/layout/HexagonCluster"/>
    <dgm:cxn modelId="{74650432-E113-41FE-B0FF-F962E71235F9}" type="presParOf" srcId="{C9AD308B-FEDA-41EB-A99B-E790057DB169}" destId="{596EA4D0-9712-4BB1-AAC9-CE0479C45DE5}" srcOrd="2" destOrd="0" presId="urn:microsoft.com/office/officeart/2008/layout/HexagonCluster"/>
    <dgm:cxn modelId="{2A47BD14-3EE5-4C46-B895-C656B621BB93}" type="presParOf" srcId="{596EA4D0-9712-4BB1-AAC9-CE0479C45DE5}" destId="{98A2AAED-D59F-45A5-9CCC-681E7B2CFEDF}" srcOrd="0" destOrd="0" presId="urn:microsoft.com/office/officeart/2008/layout/HexagonCluster"/>
    <dgm:cxn modelId="{5C377C16-7883-45CA-AC74-9B2F99C5C53C}" type="presParOf" srcId="{C9AD308B-FEDA-41EB-A99B-E790057DB169}" destId="{B0C8A203-BA9A-45DA-99D4-49D943A8171E}" srcOrd="3" destOrd="0" presId="urn:microsoft.com/office/officeart/2008/layout/HexagonCluster"/>
    <dgm:cxn modelId="{E9CACB25-04DA-4874-A164-1D588348219B}" type="presParOf" srcId="{B0C8A203-BA9A-45DA-99D4-49D943A8171E}" destId="{F81CC63E-0F2A-4658-9755-F7B068B932A7}" srcOrd="0" destOrd="0" presId="urn:microsoft.com/office/officeart/2008/layout/HexagonCluster"/>
    <dgm:cxn modelId="{4E6FABBF-77CB-4A69-9997-022BD40CB472}" type="presParOf" srcId="{C9AD308B-FEDA-41EB-A99B-E790057DB169}" destId="{73C51F45-A7E8-438C-8617-319A78BB43CE}" srcOrd="4" destOrd="0" presId="urn:microsoft.com/office/officeart/2008/layout/HexagonCluster"/>
    <dgm:cxn modelId="{44176493-12EB-4AB7-91CF-13490EC5ADD9}" type="presParOf" srcId="{73C51F45-A7E8-438C-8617-319A78BB43CE}" destId="{4865F3E4-2BF3-4573-865D-246EBC09B859}" srcOrd="0" destOrd="0" presId="urn:microsoft.com/office/officeart/2008/layout/HexagonCluster"/>
    <dgm:cxn modelId="{3FCA9547-5BAC-489E-B193-61753FCF9952}" type="presParOf" srcId="{C9AD308B-FEDA-41EB-A99B-E790057DB169}" destId="{DF6E6C22-3865-4628-A19C-C06831686AB6}" srcOrd="5" destOrd="0" presId="urn:microsoft.com/office/officeart/2008/layout/HexagonCluster"/>
    <dgm:cxn modelId="{A4C0FED9-F251-4463-87E5-AFC34AEDBBCE}" type="presParOf" srcId="{DF6E6C22-3865-4628-A19C-C06831686AB6}" destId="{C2FE54F3-8D10-4729-9B28-34CBAB13F171}" srcOrd="0" destOrd="0" presId="urn:microsoft.com/office/officeart/2008/layout/HexagonCluster"/>
    <dgm:cxn modelId="{6F44286F-8652-4720-82A5-D3E469F8BBE2}" type="presParOf" srcId="{C9AD308B-FEDA-41EB-A99B-E790057DB169}" destId="{DF71338F-66F2-4960-A04A-A912B8950591}" srcOrd="6" destOrd="0" presId="urn:microsoft.com/office/officeart/2008/layout/HexagonCluster"/>
    <dgm:cxn modelId="{A2A71CB3-92BA-43B3-B425-050F5F7A1890}" type="presParOf" srcId="{DF71338F-66F2-4960-A04A-A912B8950591}" destId="{170501A5-BA12-4371-9113-53BC59394719}" srcOrd="0" destOrd="0" presId="urn:microsoft.com/office/officeart/2008/layout/HexagonCluster"/>
    <dgm:cxn modelId="{FCAE95BA-FCC2-4BFC-9AAB-4822C591F9CE}" type="presParOf" srcId="{C9AD308B-FEDA-41EB-A99B-E790057DB169}" destId="{725B1566-18DC-4DCA-9F96-F022AFA4E382}" srcOrd="7" destOrd="0" presId="urn:microsoft.com/office/officeart/2008/layout/HexagonCluster"/>
    <dgm:cxn modelId="{B833C4AB-0561-4D4A-ACC4-F8B1B4010ED5}" type="presParOf" srcId="{725B1566-18DC-4DCA-9F96-F022AFA4E382}" destId="{1DBBCE42-7C90-47BA-BCA7-A80C56CDE4BB}" srcOrd="0" destOrd="0" presId="urn:microsoft.com/office/officeart/2008/layout/HexagonCluster"/>
    <dgm:cxn modelId="{1BDDC122-58D7-479B-8400-52734B595251}" type="presParOf" srcId="{C9AD308B-FEDA-41EB-A99B-E790057DB169}" destId="{AC80F23E-BE1D-483B-9E1B-7384A66C7619}" srcOrd="8" destOrd="0" presId="urn:microsoft.com/office/officeart/2008/layout/HexagonCluster"/>
    <dgm:cxn modelId="{EA4FB7A0-FB64-48A0-AEB3-38716974A583}" type="presParOf" srcId="{AC80F23E-BE1D-483B-9E1B-7384A66C7619}" destId="{8CF579C5-F3BA-40E8-92C5-7FFCB1570E22}" srcOrd="0" destOrd="0" presId="urn:microsoft.com/office/officeart/2008/layout/HexagonCluster"/>
    <dgm:cxn modelId="{5FF31DB8-E796-4714-A564-A8EA12246E30}" type="presParOf" srcId="{C9AD308B-FEDA-41EB-A99B-E790057DB169}" destId="{8567975C-9453-4B1F-87A6-CCCD94B6B0FE}" srcOrd="9" destOrd="0" presId="urn:microsoft.com/office/officeart/2008/layout/HexagonCluster"/>
    <dgm:cxn modelId="{67237128-8D49-4B4A-8353-0874FA2BC5AA}" type="presParOf" srcId="{8567975C-9453-4B1F-87A6-CCCD94B6B0FE}" destId="{AA67886B-5FEE-46E0-9090-01D3AE885E51}" srcOrd="0" destOrd="0" presId="urn:microsoft.com/office/officeart/2008/layout/HexagonCluster"/>
    <dgm:cxn modelId="{220ABDAA-0817-4768-A1B2-6BE9BC90F087}" type="presParOf" srcId="{C9AD308B-FEDA-41EB-A99B-E790057DB169}" destId="{DC074C6D-9774-4060-8193-35C9A34DD8E6}" srcOrd="10" destOrd="0" presId="urn:microsoft.com/office/officeart/2008/layout/HexagonCluster"/>
    <dgm:cxn modelId="{ED7A3D19-17D0-4950-A7F7-8BCE822DB33E}" type="presParOf" srcId="{DC074C6D-9774-4060-8193-35C9A34DD8E6}" destId="{FBEA44B1-C680-45F1-B168-243FA9AC2687}" srcOrd="0" destOrd="0" presId="urn:microsoft.com/office/officeart/2008/layout/HexagonCluster"/>
    <dgm:cxn modelId="{6291BB85-272D-40BD-921C-6244F9FDC17B}" type="presParOf" srcId="{C9AD308B-FEDA-41EB-A99B-E790057DB169}" destId="{A932E1E0-9BE4-49AB-9E3C-503A0377FF02}" srcOrd="11" destOrd="0" presId="urn:microsoft.com/office/officeart/2008/layout/HexagonCluster"/>
    <dgm:cxn modelId="{417CACE0-E0A9-4D7F-9D80-58B220A1EFBD}" type="presParOf" srcId="{A932E1E0-9BE4-49AB-9E3C-503A0377FF02}" destId="{D868C442-8C21-4E36-9A15-4104C88F74E8}" srcOrd="0" destOrd="0" presId="urn:microsoft.com/office/officeart/2008/layout/HexagonCluster"/>
    <dgm:cxn modelId="{7A285577-B3DF-4813-BBC7-06B9EADB9075}" type="presParOf" srcId="{C9AD308B-FEDA-41EB-A99B-E790057DB169}" destId="{94AC4606-E64E-45D5-938C-D94CFA398EAE}" srcOrd="12" destOrd="0" presId="urn:microsoft.com/office/officeart/2008/layout/HexagonCluster"/>
    <dgm:cxn modelId="{42D48E36-56F8-4A8A-BCD8-EFA16B36B787}" type="presParOf" srcId="{94AC4606-E64E-45D5-938C-D94CFA398EAE}" destId="{47A71B95-6E98-419E-B6A1-6E4D58262FC1}" srcOrd="0" destOrd="0" presId="urn:microsoft.com/office/officeart/2008/layout/HexagonCluster"/>
    <dgm:cxn modelId="{DC4350A8-BB71-4BF1-AF24-29A0BD93EBF9}" type="presParOf" srcId="{C9AD308B-FEDA-41EB-A99B-E790057DB169}" destId="{8820DABF-3FA7-4C48-BE4F-D3E273BD2A20}" srcOrd="13" destOrd="0" presId="urn:microsoft.com/office/officeart/2008/layout/HexagonCluster"/>
    <dgm:cxn modelId="{F2BED009-7DD3-4926-9494-517A9F88DA5F}" type="presParOf" srcId="{8820DABF-3FA7-4C48-BE4F-D3E273BD2A20}" destId="{1B16F8AB-AD59-4ECA-8278-04E99ECD0661}" srcOrd="0" destOrd="0" presId="urn:microsoft.com/office/officeart/2008/layout/HexagonCluster"/>
    <dgm:cxn modelId="{842256D6-5FD6-4CA3-A731-AD2D52E21E9E}" type="presParOf" srcId="{C9AD308B-FEDA-41EB-A99B-E790057DB169}" destId="{3FBEC9CA-05F1-400B-835C-CF96FC9B34A4}" srcOrd="14" destOrd="0" presId="urn:microsoft.com/office/officeart/2008/layout/HexagonCluster"/>
    <dgm:cxn modelId="{2D6F972A-145A-41BE-9DFB-A7C9241493F4}" type="presParOf" srcId="{3FBEC9CA-05F1-400B-835C-CF96FC9B34A4}" destId="{4F982654-55B9-4DD6-8184-50EE9DAC6865}" srcOrd="0" destOrd="0" presId="urn:microsoft.com/office/officeart/2008/layout/HexagonCluster"/>
    <dgm:cxn modelId="{CDF22470-1252-4272-BC60-CB4C5917AAFE}" type="presParOf" srcId="{C9AD308B-FEDA-41EB-A99B-E790057DB169}" destId="{1D0E7FBE-CA68-4FAA-BC9E-CE00F5FE3AB4}" srcOrd="15" destOrd="0" presId="urn:microsoft.com/office/officeart/2008/layout/HexagonCluster"/>
    <dgm:cxn modelId="{DF3B253A-F596-4C23-9097-8977F5AEB823}"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148827AD-8672-46A1-8755-832DC425F6EA}" srcId="{63B41E2C-20BC-4DFF-9574-A9A5647B00ED}" destId="{1649F81A-4027-4079-A3C6-276524541EAD}" srcOrd="1" destOrd="0" parTransId="{1BC29B97-C43B-4991-87DE-A4D29C289468}" sibTransId="{188835A1-DA72-4945-8539-0517C3B1C460}"/>
    <dgm:cxn modelId="{0777C066-5C6D-4E5F-85C4-2271F4903B12}" type="presOf" srcId="{134A6D86-F6EB-471F-B12D-F51DA42F06C9}" destId="{4F982654-55B9-4DD6-8184-50EE9DAC6865}"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5E9F2624-D2BF-4E24-86AE-9AF05E5E7AA8}" type="presOf" srcId="{B9707110-E717-4E51-B045-34328E9C84D9}" destId="{98A2AAED-D59F-45A5-9CCC-681E7B2CFEDF}"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C236BC65-0DEF-4032-AF95-AE9513FEEDF8}" type="presOf" srcId="{1649F81A-4027-4079-A3C6-276524541EAD}" destId="{4865F3E4-2BF3-4573-865D-246EBC09B859}" srcOrd="0" destOrd="0" presId="urn:microsoft.com/office/officeart/2008/layout/HexagonCluster"/>
    <dgm:cxn modelId="{AFC9894C-26BC-4F88-96B9-9CE39F2FD770}" type="presOf" srcId="{61743317-F836-438C-9AA4-E0A8E9D153CC}" destId="{8CF579C5-F3BA-40E8-92C5-7FFCB1570E22}" srcOrd="0" destOrd="0" presId="urn:microsoft.com/office/officeart/2008/layout/HexagonCluster"/>
    <dgm:cxn modelId="{9A92E12F-152C-48EC-B70E-9B25042D29F8}" type="presOf" srcId="{63B41E2C-20BC-4DFF-9574-A9A5647B00ED}" destId="{C9AD308B-FEDA-41EB-A99B-E790057DB169}" srcOrd="0" destOrd="0" presId="urn:microsoft.com/office/officeart/2008/layout/HexagonCluster"/>
    <dgm:cxn modelId="{6D71105E-A4AD-4863-8AF3-D095CF1F54B9}" type="presOf" srcId="{1C00829F-ACBB-4E6F-8858-EC1F8B1A3941}" destId="{FBEA44B1-C680-45F1-B168-243FA9AC2687}" srcOrd="0" destOrd="0" presId="urn:microsoft.com/office/officeart/2008/layout/HexagonCluster"/>
    <dgm:cxn modelId="{6B695248-2BC0-490C-8468-7678BFBB60CA}" type="presOf" srcId="{188835A1-DA72-4945-8539-0517C3B1C460}" destId="{170501A5-BA12-4371-9113-53BC59394719}" srcOrd="0" destOrd="0" presId="urn:microsoft.com/office/officeart/2008/layout/HexagonCluster"/>
    <dgm:cxn modelId="{7EF18354-F52D-4D3E-80C6-96FA2196A97D}" type="presOf" srcId="{3CB9EAF0-B785-436D-8561-29418CAF11D6}" destId="{47A71B95-6E98-419E-B6A1-6E4D58262FC1}"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BEDCC5D4-94BF-42C3-8D62-5DF2BB23AC17}" type="presOf" srcId="{ACEA33EE-69CA-4529-92EB-04D72007F80B}" destId="{B5E4A2E9-5CC2-4120-B51F-4CE06975E6BC}" srcOrd="0" destOrd="0" presId="urn:microsoft.com/office/officeart/2008/layout/HexagonCluster"/>
    <dgm:cxn modelId="{BC999EEF-FAE6-46F7-A40D-F84CF2328C50}" type="presParOf" srcId="{C9AD308B-FEDA-41EB-A99B-E790057DB169}" destId="{1EB4CA57-92A8-47A7-83B2-0032493EE4B3}" srcOrd="0" destOrd="0" presId="urn:microsoft.com/office/officeart/2008/layout/HexagonCluster"/>
    <dgm:cxn modelId="{2B54BBD5-E885-403C-86BC-C2D79E07D610}" type="presParOf" srcId="{1EB4CA57-92A8-47A7-83B2-0032493EE4B3}" destId="{B5E4A2E9-5CC2-4120-B51F-4CE06975E6BC}" srcOrd="0" destOrd="0" presId="urn:microsoft.com/office/officeart/2008/layout/HexagonCluster"/>
    <dgm:cxn modelId="{76E8C35F-B006-4B23-AB93-DC066F4D0743}" type="presParOf" srcId="{C9AD308B-FEDA-41EB-A99B-E790057DB169}" destId="{2F3732FB-73C7-42F3-A5C9-7870D2189DE9}" srcOrd="1" destOrd="0" presId="urn:microsoft.com/office/officeart/2008/layout/HexagonCluster"/>
    <dgm:cxn modelId="{72084870-BEF3-41C2-841F-1AC1AD50FC22}" type="presParOf" srcId="{2F3732FB-73C7-42F3-A5C9-7870D2189DE9}" destId="{55BF6E9D-6B70-4B26-844A-DA10BFD2A19C}" srcOrd="0" destOrd="0" presId="urn:microsoft.com/office/officeart/2008/layout/HexagonCluster"/>
    <dgm:cxn modelId="{DC61B9AA-88B0-44BE-9DDE-291187B09D3F}" type="presParOf" srcId="{C9AD308B-FEDA-41EB-A99B-E790057DB169}" destId="{596EA4D0-9712-4BB1-AAC9-CE0479C45DE5}" srcOrd="2" destOrd="0" presId="urn:microsoft.com/office/officeart/2008/layout/HexagonCluster"/>
    <dgm:cxn modelId="{9574E847-A553-47D8-A418-58F3EBEE0D9A}" type="presParOf" srcId="{596EA4D0-9712-4BB1-AAC9-CE0479C45DE5}" destId="{98A2AAED-D59F-45A5-9CCC-681E7B2CFEDF}" srcOrd="0" destOrd="0" presId="urn:microsoft.com/office/officeart/2008/layout/HexagonCluster"/>
    <dgm:cxn modelId="{B3C907BA-CDCE-47A6-A67E-EE2CFEFB7EB6}" type="presParOf" srcId="{C9AD308B-FEDA-41EB-A99B-E790057DB169}" destId="{B0C8A203-BA9A-45DA-99D4-49D943A8171E}" srcOrd="3" destOrd="0" presId="urn:microsoft.com/office/officeart/2008/layout/HexagonCluster"/>
    <dgm:cxn modelId="{0E801A13-E819-4D6F-883B-2880E2269F6B}" type="presParOf" srcId="{B0C8A203-BA9A-45DA-99D4-49D943A8171E}" destId="{F81CC63E-0F2A-4658-9755-F7B068B932A7}" srcOrd="0" destOrd="0" presId="urn:microsoft.com/office/officeart/2008/layout/HexagonCluster"/>
    <dgm:cxn modelId="{A8F93672-29F6-4463-9E3D-0B1027418F9A}" type="presParOf" srcId="{C9AD308B-FEDA-41EB-A99B-E790057DB169}" destId="{73C51F45-A7E8-438C-8617-319A78BB43CE}" srcOrd="4" destOrd="0" presId="urn:microsoft.com/office/officeart/2008/layout/HexagonCluster"/>
    <dgm:cxn modelId="{1BAECE23-3872-4735-A897-D73167AA6123}" type="presParOf" srcId="{73C51F45-A7E8-438C-8617-319A78BB43CE}" destId="{4865F3E4-2BF3-4573-865D-246EBC09B859}" srcOrd="0" destOrd="0" presId="urn:microsoft.com/office/officeart/2008/layout/HexagonCluster"/>
    <dgm:cxn modelId="{4585FADB-90B9-4512-8D3C-9CD018F2F256}" type="presParOf" srcId="{C9AD308B-FEDA-41EB-A99B-E790057DB169}" destId="{DF6E6C22-3865-4628-A19C-C06831686AB6}" srcOrd="5" destOrd="0" presId="urn:microsoft.com/office/officeart/2008/layout/HexagonCluster"/>
    <dgm:cxn modelId="{950F497E-8786-431D-8EF6-21A751A840E9}" type="presParOf" srcId="{DF6E6C22-3865-4628-A19C-C06831686AB6}" destId="{C2FE54F3-8D10-4729-9B28-34CBAB13F171}" srcOrd="0" destOrd="0" presId="urn:microsoft.com/office/officeart/2008/layout/HexagonCluster"/>
    <dgm:cxn modelId="{4B5FF140-C484-435D-80D5-6499274A8FF0}" type="presParOf" srcId="{C9AD308B-FEDA-41EB-A99B-E790057DB169}" destId="{DF71338F-66F2-4960-A04A-A912B8950591}" srcOrd="6" destOrd="0" presId="urn:microsoft.com/office/officeart/2008/layout/HexagonCluster"/>
    <dgm:cxn modelId="{5C68C1E3-3EDA-4FF9-9849-0B54AFAD3968}" type="presParOf" srcId="{DF71338F-66F2-4960-A04A-A912B8950591}" destId="{170501A5-BA12-4371-9113-53BC59394719}" srcOrd="0" destOrd="0" presId="urn:microsoft.com/office/officeart/2008/layout/HexagonCluster"/>
    <dgm:cxn modelId="{C2066957-D3BF-4F19-852E-744AEF6A3D80}" type="presParOf" srcId="{C9AD308B-FEDA-41EB-A99B-E790057DB169}" destId="{725B1566-18DC-4DCA-9F96-F022AFA4E382}" srcOrd="7" destOrd="0" presId="urn:microsoft.com/office/officeart/2008/layout/HexagonCluster"/>
    <dgm:cxn modelId="{ADB648AE-9980-4F64-A7F0-DA36021D057D}" type="presParOf" srcId="{725B1566-18DC-4DCA-9F96-F022AFA4E382}" destId="{1DBBCE42-7C90-47BA-BCA7-A80C56CDE4BB}" srcOrd="0" destOrd="0" presId="urn:microsoft.com/office/officeart/2008/layout/HexagonCluster"/>
    <dgm:cxn modelId="{47BC88CE-D4ED-4DDE-B715-89DB7F1A3062}" type="presParOf" srcId="{C9AD308B-FEDA-41EB-A99B-E790057DB169}" destId="{AC80F23E-BE1D-483B-9E1B-7384A66C7619}" srcOrd="8" destOrd="0" presId="urn:microsoft.com/office/officeart/2008/layout/HexagonCluster"/>
    <dgm:cxn modelId="{2F7525D7-2F53-4FA3-B9C8-B657425F3CE2}" type="presParOf" srcId="{AC80F23E-BE1D-483B-9E1B-7384A66C7619}" destId="{8CF579C5-F3BA-40E8-92C5-7FFCB1570E22}" srcOrd="0" destOrd="0" presId="urn:microsoft.com/office/officeart/2008/layout/HexagonCluster"/>
    <dgm:cxn modelId="{E6CB2792-8F1B-4F40-82AB-2E7A1325EDFF}" type="presParOf" srcId="{C9AD308B-FEDA-41EB-A99B-E790057DB169}" destId="{8567975C-9453-4B1F-87A6-CCCD94B6B0FE}" srcOrd="9" destOrd="0" presId="urn:microsoft.com/office/officeart/2008/layout/HexagonCluster"/>
    <dgm:cxn modelId="{E5761060-3554-4988-BB21-192FB5DEE385}" type="presParOf" srcId="{8567975C-9453-4B1F-87A6-CCCD94B6B0FE}" destId="{AA67886B-5FEE-46E0-9090-01D3AE885E51}" srcOrd="0" destOrd="0" presId="urn:microsoft.com/office/officeart/2008/layout/HexagonCluster"/>
    <dgm:cxn modelId="{0ED7BED8-F626-4DBA-90E9-4054C79C21A3}" type="presParOf" srcId="{C9AD308B-FEDA-41EB-A99B-E790057DB169}" destId="{DC074C6D-9774-4060-8193-35C9A34DD8E6}" srcOrd="10" destOrd="0" presId="urn:microsoft.com/office/officeart/2008/layout/HexagonCluster"/>
    <dgm:cxn modelId="{3AD6A262-B2EE-48E0-AF0E-3745C02A467A}" type="presParOf" srcId="{DC074C6D-9774-4060-8193-35C9A34DD8E6}" destId="{FBEA44B1-C680-45F1-B168-243FA9AC2687}" srcOrd="0" destOrd="0" presId="urn:microsoft.com/office/officeart/2008/layout/HexagonCluster"/>
    <dgm:cxn modelId="{C2506758-499F-4D12-9559-68BEDB355CDD}" type="presParOf" srcId="{C9AD308B-FEDA-41EB-A99B-E790057DB169}" destId="{A932E1E0-9BE4-49AB-9E3C-503A0377FF02}" srcOrd="11" destOrd="0" presId="urn:microsoft.com/office/officeart/2008/layout/HexagonCluster"/>
    <dgm:cxn modelId="{A426BB29-52FD-4A4F-B804-7466C2FD4EA9}" type="presParOf" srcId="{A932E1E0-9BE4-49AB-9E3C-503A0377FF02}" destId="{D868C442-8C21-4E36-9A15-4104C88F74E8}" srcOrd="0" destOrd="0" presId="urn:microsoft.com/office/officeart/2008/layout/HexagonCluster"/>
    <dgm:cxn modelId="{C005A86E-4222-42A7-A2DD-185457F05EDF}" type="presParOf" srcId="{C9AD308B-FEDA-41EB-A99B-E790057DB169}" destId="{94AC4606-E64E-45D5-938C-D94CFA398EAE}" srcOrd="12" destOrd="0" presId="urn:microsoft.com/office/officeart/2008/layout/HexagonCluster"/>
    <dgm:cxn modelId="{C67F36F6-94E9-4C2E-AA16-C09810BD480C}" type="presParOf" srcId="{94AC4606-E64E-45D5-938C-D94CFA398EAE}" destId="{47A71B95-6E98-419E-B6A1-6E4D58262FC1}" srcOrd="0" destOrd="0" presId="urn:microsoft.com/office/officeart/2008/layout/HexagonCluster"/>
    <dgm:cxn modelId="{47795E02-DC51-4075-99A3-7E7ECA77460D}" type="presParOf" srcId="{C9AD308B-FEDA-41EB-A99B-E790057DB169}" destId="{8820DABF-3FA7-4C48-BE4F-D3E273BD2A20}" srcOrd="13" destOrd="0" presId="urn:microsoft.com/office/officeart/2008/layout/HexagonCluster"/>
    <dgm:cxn modelId="{593715DC-B8F8-4DEE-A720-D17C3952A33C}" type="presParOf" srcId="{8820DABF-3FA7-4C48-BE4F-D3E273BD2A20}" destId="{1B16F8AB-AD59-4ECA-8278-04E99ECD0661}" srcOrd="0" destOrd="0" presId="urn:microsoft.com/office/officeart/2008/layout/HexagonCluster"/>
    <dgm:cxn modelId="{0F58C006-5931-4DF4-874C-6200D7FE724F}" type="presParOf" srcId="{C9AD308B-FEDA-41EB-A99B-E790057DB169}" destId="{3FBEC9CA-05F1-400B-835C-CF96FC9B34A4}" srcOrd="14" destOrd="0" presId="urn:microsoft.com/office/officeart/2008/layout/HexagonCluster"/>
    <dgm:cxn modelId="{6B9BD287-B93D-461F-9AB3-64A3203F38C6}" type="presParOf" srcId="{3FBEC9CA-05F1-400B-835C-CF96FC9B34A4}" destId="{4F982654-55B9-4DD6-8184-50EE9DAC6865}" srcOrd="0" destOrd="0" presId="urn:microsoft.com/office/officeart/2008/layout/HexagonCluster"/>
    <dgm:cxn modelId="{E2A86466-D1B6-4748-AC4A-C43396A1EF1C}" type="presParOf" srcId="{C9AD308B-FEDA-41EB-A99B-E790057DB169}" destId="{1D0E7FBE-CA68-4FAA-BC9E-CE00F5FE3AB4}" srcOrd="15" destOrd="0" presId="urn:microsoft.com/office/officeart/2008/layout/HexagonCluster"/>
    <dgm:cxn modelId="{F4846271-388B-40D4-B977-26FDAF037964}"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pt-BR" sz="200" noProof="0" dirty="0" smtClean="0"/>
            <a:t>2- Revisão</a:t>
          </a:r>
        </a:p>
        <a:p>
          <a:r>
            <a:rPr lang="pt-BR" sz="200" noProof="0" dirty="0" smtClean="0"/>
            <a:t>De Estratégias</a:t>
          </a:r>
          <a:endParaRPr lang="pt-BR" sz="200" noProof="0" dirty="0"/>
        </a:p>
      </dgm:t>
    </dgm:pt>
    <dgm:pt modelId="{C74A489C-95C9-40AF-A909-F21DDA2175F4}" type="parTrans" cxnId="{650416D1-6620-410E-BA3C-44F9E16A0E6D}">
      <dgm:prSet/>
      <dgm:spPr/>
      <dgm:t>
        <a:bodyPr/>
        <a:lstStyle/>
        <a:p>
          <a:endParaRPr lang="pt-BR" sz="200"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sz="200" noProof="0" dirty="0"/>
        </a:p>
      </dgm:t>
    </dgm:pt>
    <dgm:pt modelId="{1649F81A-4027-4079-A3C6-276524541EAD}">
      <dgm:prSet phldrT="[Text]" custT="1"/>
      <dgm:spPr/>
      <dgm:t>
        <a:bodyPr/>
        <a:lstStyle/>
        <a:p>
          <a:r>
            <a:rPr lang="pt-BR" sz="200" noProof="0" dirty="0" smtClean="0"/>
            <a:t>3- Avaliação de Investimentos</a:t>
          </a:r>
          <a:endParaRPr lang="pt-BR" sz="200" noProof="0" dirty="0"/>
        </a:p>
      </dgm:t>
    </dgm:pt>
    <dgm:pt modelId="{1BC29B97-C43B-4991-87DE-A4D29C289468}" type="parTrans" cxnId="{148827AD-8672-46A1-8755-832DC425F6EA}">
      <dgm:prSet/>
      <dgm:spPr/>
      <dgm:t>
        <a:bodyPr/>
        <a:lstStyle/>
        <a:p>
          <a:endParaRPr lang="pt-BR" sz="200"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sz="200" noProof="0" dirty="0"/>
        </a:p>
      </dgm:t>
    </dgm:pt>
    <dgm:pt modelId="{61743317-F836-438C-9AA4-E0A8E9D153CC}">
      <dgm:prSet phldrT="[Text]" custT="1"/>
      <dgm:spPr/>
      <dgm:t>
        <a:bodyPr/>
        <a:lstStyle/>
        <a:p>
          <a:r>
            <a:rPr lang="pt-BR" sz="200" noProof="0" dirty="0" smtClean="0"/>
            <a:t>1- Mapas Estratégicos</a:t>
          </a:r>
          <a:endParaRPr lang="pt-BR" sz="200" noProof="0" dirty="0"/>
        </a:p>
      </dgm:t>
    </dgm:pt>
    <dgm:pt modelId="{298A0BE2-9D7B-482D-808A-55503B25A1A5}" type="parTrans" cxnId="{13EC13BA-6FFF-4E16-BABA-F632BAA76250}">
      <dgm:prSet/>
      <dgm:spPr/>
      <dgm:t>
        <a:bodyPr/>
        <a:lstStyle/>
        <a:p>
          <a:endParaRPr lang="pt-BR" sz="200"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sz="200" noProof="0" dirty="0"/>
        </a:p>
      </dgm:t>
    </dgm:pt>
    <dgm:pt modelId="{3CB9EAF0-B785-436D-8561-29418CAF11D6}">
      <dgm:prSet phldrT="[Text]" custT="1"/>
      <dgm:spPr/>
      <dgm:t>
        <a:bodyPr/>
        <a:lstStyle/>
        <a:p>
          <a:r>
            <a:rPr lang="pt-BR" sz="200" noProof="0" dirty="0" smtClean="0"/>
            <a:t>4- Planejamento Top-Down</a:t>
          </a:r>
          <a:endParaRPr lang="pt-BR" sz="200" noProof="0" dirty="0"/>
        </a:p>
      </dgm:t>
    </dgm:pt>
    <dgm:pt modelId="{A6865FB3-E80B-4FB1-8EE7-A81DCBEFE1BF}" type="parTrans" cxnId="{624FEA01-2DD8-4527-8224-0D857011D499}">
      <dgm:prSet/>
      <dgm:spPr/>
      <dgm:t>
        <a:bodyPr/>
        <a:lstStyle/>
        <a:p>
          <a:endParaRPr lang="pt-BR" sz="200"/>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sz="20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12E1174F-AC7C-4A12-8B93-65A545D371B2}" type="presOf" srcId="{63B41E2C-20BC-4DFF-9574-A9A5647B00ED}" destId="{C9AD308B-FEDA-41EB-A99B-E790057DB169}" srcOrd="0" destOrd="0" presId="urn:microsoft.com/office/officeart/2008/layout/HexagonCluster"/>
    <dgm:cxn modelId="{B643C3BD-DA8E-4AE5-BDB6-1BE4664A9B45}" type="presOf" srcId="{1649F81A-4027-4079-A3C6-276524541EAD}" destId="{4865F3E4-2BF3-4573-865D-246EBC09B859}" srcOrd="0" destOrd="0" presId="urn:microsoft.com/office/officeart/2008/layout/HexagonCluster"/>
    <dgm:cxn modelId="{70FCADAD-A592-43E0-8171-E7F9FF055E8A}" type="presOf" srcId="{3CB9EAF0-B785-436D-8561-29418CAF11D6}" destId="{47A71B95-6E98-419E-B6A1-6E4D58262FC1}" srcOrd="0" destOrd="0" presId="urn:microsoft.com/office/officeart/2008/layout/HexagonCluster"/>
    <dgm:cxn modelId="{7FC3674B-8D3F-45B7-9741-7D24B009A0A1}" type="presOf" srcId="{61743317-F836-438C-9AA4-E0A8E9D153CC}" destId="{8CF579C5-F3BA-40E8-92C5-7FFCB1570E22}" srcOrd="0" destOrd="0" presId="urn:microsoft.com/office/officeart/2008/layout/HexagonCluster"/>
    <dgm:cxn modelId="{D0A551B4-9301-40A4-AE9F-DD191F071EE6}" type="presOf" srcId="{ACEA33EE-69CA-4529-92EB-04D72007F80B}" destId="{B5E4A2E9-5CC2-4120-B51F-4CE06975E6BC}" srcOrd="0" destOrd="0" presId="urn:microsoft.com/office/officeart/2008/layout/HexagonCluster"/>
    <dgm:cxn modelId="{0F6DAB95-0CD2-4356-9CEC-94C0920DF6B0}" type="presOf" srcId="{B9707110-E717-4E51-B045-34328E9C84D9}" destId="{98A2AAED-D59F-45A5-9CCC-681E7B2CFEDF}"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13462119-74D8-4A0D-BC73-8D63F5F8E992}" type="presOf" srcId="{134A6D86-F6EB-471F-B12D-F51DA42F06C9}" destId="{4F982654-55B9-4DD6-8184-50EE9DAC6865}" srcOrd="0" destOrd="0" presId="urn:microsoft.com/office/officeart/2008/layout/HexagonCluster"/>
    <dgm:cxn modelId="{9C02107A-08E2-42C8-882E-1C5903D5FD10}" type="presOf" srcId="{1C00829F-ACBB-4E6F-8858-EC1F8B1A3941}" destId="{FBEA44B1-C680-45F1-B168-243FA9AC2687}"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4AE53E15-53BE-408D-B4EF-ABF65F6EE01E}" type="presOf" srcId="{188835A1-DA72-4945-8539-0517C3B1C460}" destId="{170501A5-BA12-4371-9113-53BC59394719}" srcOrd="0" destOrd="0" presId="urn:microsoft.com/office/officeart/2008/layout/HexagonCluster"/>
    <dgm:cxn modelId="{1025A13C-238C-4B0D-8B6E-E42488FFFF03}" type="presParOf" srcId="{C9AD308B-FEDA-41EB-A99B-E790057DB169}" destId="{1EB4CA57-92A8-47A7-83B2-0032493EE4B3}" srcOrd="0" destOrd="0" presId="urn:microsoft.com/office/officeart/2008/layout/HexagonCluster"/>
    <dgm:cxn modelId="{14CB25BB-B539-40C1-A68D-A1C68CD36226}" type="presParOf" srcId="{1EB4CA57-92A8-47A7-83B2-0032493EE4B3}" destId="{B5E4A2E9-5CC2-4120-B51F-4CE06975E6BC}" srcOrd="0" destOrd="0" presId="urn:microsoft.com/office/officeart/2008/layout/HexagonCluster"/>
    <dgm:cxn modelId="{6292DADC-7990-4A22-AE20-A2C97927861A}" type="presParOf" srcId="{C9AD308B-FEDA-41EB-A99B-E790057DB169}" destId="{2F3732FB-73C7-42F3-A5C9-7870D2189DE9}" srcOrd="1" destOrd="0" presId="urn:microsoft.com/office/officeart/2008/layout/HexagonCluster"/>
    <dgm:cxn modelId="{C166A667-288A-4917-B781-DB771FC4FA1F}" type="presParOf" srcId="{2F3732FB-73C7-42F3-A5C9-7870D2189DE9}" destId="{55BF6E9D-6B70-4B26-844A-DA10BFD2A19C}" srcOrd="0" destOrd="0" presId="urn:microsoft.com/office/officeart/2008/layout/HexagonCluster"/>
    <dgm:cxn modelId="{C70603FE-B759-4D86-9D67-69B5E36C26AE}" type="presParOf" srcId="{C9AD308B-FEDA-41EB-A99B-E790057DB169}" destId="{596EA4D0-9712-4BB1-AAC9-CE0479C45DE5}" srcOrd="2" destOrd="0" presId="urn:microsoft.com/office/officeart/2008/layout/HexagonCluster"/>
    <dgm:cxn modelId="{68707F9D-B106-4F29-94F5-DEC1797EFC02}" type="presParOf" srcId="{596EA4D0-9712-4BB1-AAC9-CE0479C45DE5}" destId="{98A2AAED-D59F-45A5-9CCC-681E7B2CFEDF}" srcOrd="0" destOrd="0" presId="urn:microsoft.com/office/officeart/2008/layout/HexagonCluster"/>
    <dgm:cxn modelId="{B74A5E47-B4B2-4BE7-AB7D-BCC024E69A1A}" type="presParOf" srcId="{C9AD308B-FEDA-41EB-A99B-E790057DB169}" destId="{B0C8A203-BA9A-45DA-99D4-49D943A8171E}" srcOrd="3" destOrd="0" presId="urn:microsoft.com/office/officeart/2008/layout/HexagonCluster"/>
    <dgm:cxn modelId="{BC06FA1F-4753-43F1-BCA1-271E292CBBCC}" type="presParOf" srcId="{B0C8A203-BA9A-45DA-99D4-49D943A8171E}" destId="{F81CC63E-0F2A-4658-9755-F7B068B932A7}" srcOrd="0" destOrd="0" presId="urn:microsoft.com/office/officeart/2008/layout/HexagonCluster"/>
    <dgm:cxn modelId="{5F0C5B8D-4C01-4508-BEBC-2A255996DAE7}" type="presParOf" srcId="{C9AD308B-FEDA-41EB-A99B-E790057DB169}" destId="{73C51F45-A7E8-438C-8617-319A78BB43CE}" srcOrd="4" destOrd="0" presId="urn:microsoft.com/office/officeart/2008/layout/HexagonCluster"/>
    <dgm:cxn modelId="{BBA890B7-BF16-4F69-A8D4-83F4AA2A8355}" type="presParOf" srcId="{73C51F45-A7E8-438C-8617-319A78BB43CE}" destId="{4865F3E4-2BF3-4573-865D-246EBC09B859}" srcOrd="0" destOrd="0" presId="urn:microsoft.com/office/officeart/2008/layout/HexagonCluster"/>
    <dgm:cxn modelId="{4FF03278-49AA-49DD-8771-0636DA294C2A}" type="presParOf" srcId="{C9AD308B-FEDA-41EB-A99B-E790057DB169}" destId="{DF6E6C22-3865-4628-A19C-C06831686AB6}" srcOrd="5" destOrd="0" presId="urn:microsoft.com/office/officeart/2008/layout/HexagonCluster"/>
    <dgm:cxn modelId="{5297A01A-CAB9-485C-AAB0-C3A7C00A5973}" type="presParOf" srcId="{DF6E6C22-3865-4628-A19C-C06831686AB6}" destId="{C2FE54F3-8D10-4729-9B28-34CBAB13F171}" srcOrd="0" destOrd="0" presId="urn:microsoft.com/office/officeart/2008/layout/HexagonCluster"/>
    <dgm:cxn modelId="{7BF3CF99-0D6E-4A42-A1D6-F3EE566C90F1}" type="presParOf" srcId="{C9AD308B-FEDA-41EB-A99B-E790057DB169}" destId="{DF71338F-66F2-4960-A04A-A912B8950591}" srcOrd="6" destOrd="0" presId="urn:microsoft.com/office/officeart/2008/layout/HexagonCluster"/>
    <dgm:cxn modelId="{2CC744D5-C559-442D-98A2-25214EC4E620}" type="presParOf" srcId="{DF71338F-66F2-4960-A04A-A912B8950591}" destId="{170501A5-BA12-4371-9113-53BC59394719}" srcOrd="0" destOrd="0" presId="urn:microsoft.com/office/officeart/2008/layout/HexagonCluster"/>
    <dgm:cxn modelId="{EC0EDD6D-683E-4A58-94A8-E1EA4C965E71}" type="presParOf" srcId="{C9AD308B-FEDA-41EB-A99B-E790057DB169}" destId="{725B1566-18DC-4DCA-9F96-F022AFA4E382}" srcOrd="7" destOrd="0" presId="urn:microsoft.com/office/officeart/2008/layout/HexagonCluster"/>
    <dgm:cxn modelId="{8E52F90A-1F57-4A80-8714-165DF26BC77F}" type="presParOf" srcId="{725B1566-18DC-4DCA-9F96-F022AFA4E382}" destId="{1DBBCE42-7C90-47BA-BCA7-A80C56CDE4BB}" srcOrd="0" destOrd="0" presId="urn:microsoft.com/office/officeart/2008/layout/HexagonCluster"/>
    <dgm:cxn modelId="{BE6FD2D9-5964-4C78-83AA-AA4B1F697052}" type="presParOf" srcId="{C9AD308B-FEDA-41EB-A99B-E790057DB169}" destId="{AC80F23E-BE1D-483B-9E1B-7384A66C7619}" srcOrd="8" destOrd="0" presId="urn:microsoft.com/office/officeart/2008/layout/HexagonCluster"/>
    <dgm:cxn modelId="{761EC2C6-74AF-4BD7-B42A-D5FE94543CE5}" type="presParOf" srcId="{AC80F23E-BE1D-483B-9E1B-7384A66C7619}" destId="{8CF579C5-F3BA-40E8-92C5-7FFCB1570E22}" srcOrd="0" destOrd="0" presId="urn:microsoft.com/office/officeart/2008/layout/HexagonCluster"/>
    <dgm:cxn modelId="{A4B66C5E-BFDD-45D2-9B6A-D42570A04BDF}" type="presParOf" srcId="{C9AD308B-FEDA-41EB-A99B-E790057DB169}" destId="{8567975C-9453-4B1F-87A6-CCCD94B6B0FE}" srcOrd="9" destOrd="0" presId="urn:microsoft.com/office/officeart/2008/layout/HexagonCluster"/>
    <dgm:cxn modelId="{A6C61551-825C-4F70-8BCF-19DA31197DD2}" type="presParOf" srcId="{8567975C-9453-4B1F-87A6-CCCD94B6B0FE}" destId="{AA67886B-5FEE-46E0-9090-01D3AE885E51}" srcOrd="0" destOrd="0" presId="urn:microsoft.com/office/officeart/2008/layout/HexagonCluster"/>
    <dgm:cxn modelId="{2F823440-63C1-44C0-8AC6-74D36A638328}" type="presParOf" srcId="{C9AD308B-FEDA-41EB-A99B-E790057DB169}" destId="{DC074C6D-9774-4060-8193-35C9A34DD8E6}" srcOrd="10" destOrd="0" presId="urn:microsoft.com/office/officeart/2008/layout/HexagonCluster"/>
    <dgm:cxn modelId="{624A80CC-C700-4C66-BBE3-63227C1FA57E}" type="presParOf" srcId="{DC074C6D-9774-4060-8193-35C9A34DD8E6}" destId="{FBEA44B1-C680-45F1-B168-243FA9AC2687}" srcOrd="0" destOrd="0" presId="urn:microsoft.com/office/officeart/2008/layout/HexagonCluster"/>
    <dgm:cxn modelId="{9FD22E81-421E-4B36-A304-C87B7FAEA6D9}" type="presParOf" srcId="{C9AD308B-FEDA-41EB-A99B-E790057DB169}" destId="{A932E1E0-9BE4-49AB-9E3C-503A0377FF02}" srcOrd="11" destOrd="0" presId="urn:microsoft.com/office/officeart/2008/layout/HexagonCluster"/>
    <dgm:cxn modelId="{ADDCCF4B-4EC0-48A9-B324-FA4D467CC3F8}" type="presParOf" srcId="{A932E1E0-9BE4-49AB-9E3C-503A0377FF02}" destId="{D868C442-8C21-4E36-9A15-4104C88F74E8}" srcOrd="0" destOrd="0" presId="urn:microsoft.com/office/officeart/2008/layout/HexagonCluster"/>
    <dgm:cxn modelId="{3C3F5277-8075-46CF-9A5E-ED3457824F72}" type="presParOf" srcId="{C9AD308B-FEDA-41EB-A99B-E790057DB169}" destId="{94AC4606-E64E-45D5-938C-D94CFA398EAE}" srcOrd="12" destOrd="0" presId="urn:microsoft.com/office/officeart/2008/layout/HexagonCluster"/>
    <dgm:cxn modelId="{A8D4CF9B-55DF-410E-A084-0C271B66E121}" type="presParOf" srcId="{94AC4606-E64E-45D5-938C-D94CFA398EAE}" destId="{47A71B95-6E98-419E-B6A1-6E4D58262FC1}" srcOrd="0" destOrd="0" presId="urn:microsoft.com/office/officeart/2008/layout/HexagonCluster"/>
    <dgm:cxn modelId="{4EF4AC57-DF24-4011-969A-43FC56BE6FAE}" type="presParOf" srcId="{C9AD308B-FEDA-41EB-A99B-E790057DB169}" destId="{8820DABF-3FA7-4C48-BE4F-D3E273BD2A20}" srcOrd="13" destOrd="0" presId="urn:microsoft.com/office/officeart/2008/layout/HexagonCluster"/>
    <dgm:cxn modelId="{783B899B-ED3B-415E-81B0-784983AA9425}" type="presParOf" srcId="{8820DABF-3FA7-4C48-BE4F-D3E273BD2A20}" destId="{1B16F8AB-AD59-4ECA-8278-04E99ECD0661}" srcOrd="0" destOrd="0" presId="urn:microsoft.com/office/officeart/2008/layout/HexagonCluster"/>
    <dgm:cxn modelId="{4DB9C8D2-6447-4182-BD89-63B6CFF82607}" type="presParOf" srcId="{C9AD308B-FEDA-41EB-A99B-E790057DB169}" destId="{3FBEC9CA-05F1-400B-835C-CF96FC9B34A4}" srcOrd="14" destOrd="0" presId="urn:microsoft.com/office/officeart/2008/layout/HexagonCluster"/>
    <dgm:cxn modelId="{7B3FFC3C-1071-4B80-82C9-2042BFAD16D7}" type="presParOf" srcId="{3FBEC9CA-05F1-400B-835C-CF96FC9B34A4}" destId="{4F982654-55B9-4DD6-8184-50EE9DAC6865}" srcOrd="0" destOrd="0" presId="urn:microsoft.com/office/officeart/2008/layout/HexagonCluster"/>
    <dgm:cxn modelId="{D7320D4D-DCA6-460B-9A55-6FB5F4EB2C60}" type="presParOf" srcId="{C9AD308B-FEDA-41EB-A99B-E790057DB169}" destId="{1D0E7FBE-CA68-4FAA-BC9E-CE00F5FE3AB4}" srcOrd="15" destOrd="0" presId="urn:microsoft.com/office/officeart/2008/layout/HexagonCluster"/>
    <dgm:cxn modelId="{EB6BDCD9-6FA8-4A8C-AC14-D0AEA51D5B1A}"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a:solidFill>
          <a:schemeClr val="bg1">
            <a:alpha val="50000"/>
          </a:schemeClr>
        </a:solidFill>
      </dgm:spPr>
      <dgm:t>
        <a:bodyPr/>
        <a:lstStyle/>
        <a:p>
          <a:r>
            <a:rPr lang="es-AR" sz="1400" noProof="0" dirty="0" smtClean="0">
              <a:hlinkClick xmlns:r="http://schemas.openxmlformats.org/officeDocument/2006/relationships" r:id="rId1" action="ppaction://hlinksldjump"/>
            </a:rPr>
            <a:t>2</a:t>
          </a:r>
          <a:br>
            <a:rPr lang="es-AR" sz="1400" noProof="0" dirty="0" smtClean="0">
              <a:hlinkClick xmlns:r="http://schemas.openxmlformats.org/officeDocument/2006/relationships" r:id="rId1" action="ppaction://hlinksldjump"/>
            </a:rPr>
          </a:br>
          <a:r>
            <a:rPr lang="es-AR" sz="1400" noProof="0" dirty="0" smtClean="0">
              <a:hlinkClick xmlns:r="http://schemas.openxmlformats.org/officeDocument/2006/relationships" r:id="rId1" action="ppaction://hlinksldjump"/>
            </a:rPr>
            <a:t>Revisión</a:t>
          </a:r>
        </a:p>
        <a:p>
          <a:r>
            <a:rPr lang="es-AR" sz="1400" noProof="0" dirty="0" smtClean="0">
              <a:hlinkClick xmlns:r="http://schemas.openxmlformats.org/officeDocument/2006/relationships" r:id="rId1" action="ppaction://hlinksldjump"/>
            </a:rPr>
            <a:t>De Estrategias</a:t>
          </a:r>
          <a:endParaRPr lang="es-AR"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2"/>
          <a:stretch>
            <a:fillRect/>
          </a:stretch>
        </a:blipFill>
      </dgm:spPr>
      <dgm:t>
        <a:bodyPr/>
        <a:lstStyle/>
        <a:p>
          <a:endParaRPr lang="es-AR" noProof="0" dirty="0"/>
        </a:p>
      </dgm:t>
    </dgm:pt>
    <dgm:pt modelId="{1649F81A-4027-4079-A3C6-276524541EAD}">
      <dgm:prSet phldrT="[Text]" custT="1"/>
      <dgm:spPr>
        <a:solidFill>
          <a:schemeClr val="bg1">
            <a:alpha val="50000"/>
          </a:schemeClr>
        </a:solidFill>
      </dgm:spPr>
      <dgm:t>
        <a:bodyPr/>
        <a:lstStyle/>
        <a:p>
          <a:r>
            <a:rPr lang="es-AR" sz="1400" noProof="0" dirty="0" smtClean="0">
              <a:hlinkClick xmlns:r="http://schemas.openxmlformats.org/officeDocument/2006/relationships" r:id="rId3" action="ppaction://hlinksldjump"/>
            </a:rPr>
            <a:t>3</a:t>
          </a:r>
          <a:br>
            <a:rPr lang="es-AR" sz="1400" noProof="0" dirty="0" smtClean="0">
              <a:hlinkClick xmlns:r="http://schemas.openxmlformats.org/officeDocument/2006/relationships" r:id="rId3" action="ppaction://hlinksldjump"/>
            </a:rPr>
          </a:br>
          <a:r>
            <a:rPr lang="es-AR" sz="1400" noProof="0" dirty="0" smtClean="0">
              <a:hlinkClick xmlns:r="http://schemas.openxmlformats.org/officeDocument/2006/relationships" r:id="rId3" action="ppaction://hlinksldjump"/>
            </a:rPr>
            <a:t>Selección de Inversiones</a:t>
          </a:r>
          <a:endParaRPr lang="es-AR"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4"/>
          <a:stretch>
            <a:fillRect/>
          </a:stretch>
        </a:blipFill>
      </dgm:spPr>
      <dgm:t>
        <a:bodyPr/>
        <a:lstStyle/>
        <a:p>
          <a:endParaRPr lang="es-AR" noProof="0" dirty="0"/>
        </a:p>
      </dgm:t>
    </dgm:pt>
    <dgm:pt modelId="{61743317-F836-438C-9AA4-E0A8E9D153CC}">
      <dgm:prSet phldrT="[Text]" custT="1"/>
      <dgm:spPr>
        <a:solidFill>
          <a:schemeClr val="bg1">
            <a:alpha val="50000"/>
          </a:schemeClr>
        </a:solidFill>
      </dgm:spPr>
      <dgm:t>
        <a:bodyPr/>
        <a:lstStyle/>
        <a:p>
          <a:r>
            <a:rPr lang="es-AR" sz="1400" noProof="0" dirty="0" smtClean="0">
              <a:hlinkClick xmlns:r="http://schemas.openxmlformats.org/officeDocument/2006/relationships" r:id="rId5" action="ppaction://hlinksldjump"/>
            </a:rPr>
            <a:t>1</a:t>
          </a:r>
          <a:br>
            <a:rPr lang="es-AR" sz="1400" noProof="0" dirty="0" smtClean="0">
              <a:hlinkClick xmlns:r="http://schemas.openxmlformats.org/officeDocument/2006/relationships" r:id="rId5" action="ppaction://hlinksldjump"/>
            </a:rPr>
          </a:br>
          <a:r>
            <a:rPr lang="es-AR" sz="1400" noProof="0" dirty="0" smtClean="0">
              <a:hlinkClick xmlns:r="http://schemas.openxmlformats.org/officeDocument/2006/relationships" r:id="rId5" action="ppaction://hlinksldjump"/>
            </a:rPr>
            <a:t>Mapas Estratégicos</a:t>
          </a:r>
          <a:endParaRPr lang="es-AR"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6"/>
          <a:stretch>
            <a:fillRect/>
          </a:stretch>
        </a:blipFill>
      </dgm:spPr>
      <dgm:t>
        <a:bodyPr/>
        <a:lstStyle/>
        <a:p>
          <a:endParaRPr lang="es-AR" noProof="0" dirty="0"/>
        </a:p>
      </dgm:t>
    </dgm:pt>
    <dgm:pt modelId="{3CB9EAF0-B785-436D-8561-29418CAF11D6}">
      <dgm:prSet phldrT="[Text]" custT="1"/>
      <dgm:spPr>
        <a:solidFill>
          <a:schemeClr val="bg1">
            <a:alpha val="50000"/>
          </a:schemeClr>
        </a:solidFill>
      </dgm:spPr>
      <dgm:t>
        <a:bodyPr/>
        <a:lstStyle/>
        <a:p>
          <a:r>
            <a:rPr lang="es-AR" sz="1400" noProof="0" dirty="0" smtClean="0">
              <a:hlinkClick xmlns:r="http://schemas.openxmlformats.org/officeDocument/2006/relationships" r:id="rId7" action="ppaction://hlinksldjump"/>
            </a:rPr>
            <a:t>4</a:t>
          </a:r>
          <a:br>
            <a:rPr lang="es-AR" sz="1400" noProof="0" dirty="0" smtClean="0">
              <a:hlinkClick xmlns:r="http://schemas.openxmlformats.org/officeDocument/2006/relationships" r:id="rId7" action="ppaction://hlinksldjump"/>
            </a:rPr>
          </a:br>
          <a:r>
            <a:rPr lang="es-AR" sz="1400" noProof="0" dirty="0" smtClean="0">
              <a:hlinkClick xmlns:r="http://schemas.openxmlformats.org/officeDocument/2006/relationships" r:id="rId7" action="ppaction://hlinksldjump"/>
            </a:rPr>
            <a:t>Planeamiento Top-Down</a:t>
          </a:r>
          <a:endParaRPr lang="es-AR"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8"/>
          <a:stretch>
            <a:fillRect/>
          </a:stretch>
        </a:blipFill>
      </dgm:spPr>
      <dgm:t>
        <a:bodyPr/>
        <a:lstStyle/>
        <a:p>
          <a:endParaRPr lang="es-AR" noProof="0" dirty="0"/>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22DA6965-8FFB-4729-8B68-425E035FFBBF}" type="presOf" srcId="{134A6D86-F6EB-471F-B12D-F51DA42F06C9}" destId="{4F982654-55B9-4DD6-8184-50EE9DAC6865}"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370536EB-97E2-4FAC-8600-E3ACB081B4CA}" type="presOf" srcId="{188835A1-DA72-4945-8539-0517C3B1C460}" destId="{170501A5-BA12-4371-9113-53BC59394719}" srcOrd="0" destOrd="0" presId="urn:microsoft.com/office/officeart/2008/layout/HexagonCluster"/>
    <dgm:cxn modelId="{6E025EF2-0F87-478C-8585-092A9314FD7A}" type="presOf" srcId="{3CB9EAF0-B785-436D-8561-29418CAF11D6}" destId="{47A71B95-6E98-419E-B6A1-6E4D58262FC1}" srcOrd="0" destOrd="0" presId="urn:microsoft.com/office/officeart/2008/layout/HexagonCluster"/>
    <dgm:cxn modelId="{6FFBA7D2-C300-4CF4-B0CF-B8C4F05FBB44}" type="presOf" srcId="{B9707110-E717-4E51-B045-34328E9C84D9}" destId="{98A2AAED-D59F-45A5-9CCC-681E7B2CFEDF}" srcOrd="0" destOrd="0" presId="urn:microsoft.com/office/officeart/2008/layout/HexagonCluster"/>
    <dgm:cxn modelId="{B43D84CA-77AC-4C5A-B861-AAB58FDA0777}" type="presOf" srcId="{1649F81A-4027-4079-A3C6-276524541EAD}" destId="{4865F3E4-2BF3-4573-865D-246EBC09B859}" srcOrd="0" destOrd="0" presId="urn:microsoft.com/office/officeart/2008/layout/HexagonCluster"/>
    <dgm:cxn modelId="{D96C7C6D-F25B-4714-917B-DC02BBC78424}" type="presOf" srcId="{ACEA33EE-69CA-4529-92EB-04D72007F80B}" destId="{B5E4A2E9-5CC2-4120-B51F-4CE06975E6BC}" srcOrd="0" destOrd="0" presId="urn:microsoft.com/office/officeart/2008/layout/HexagonCluster"/>
    <dgm:cxn modelId="{664912E2-B602-4F11-9F71-A63BA9115D83}" type="presOf" srcId="{1C00829F-ACBB-4E6F-8858-EC1F8B1A3941}" destId="{FBEA44B1-C680-45F1-B168-243FA9AC2687}"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4AA3D36D-88C4-451B-9A0F-078E1519093A}" type="presOf" srcId="{61743317-F836-438C-9AA4-E0A8E9D153CC}" destId="{8CF579C5-F3BA-40E8-92C5-7FFCB1570E22}" srcOrd="0" destOrd="0" presId="urn:microsoft.com/office/officeart/2008/layout/HexagonCluster"/>
    <dgm:cxn modelId="{69C0EAA2-E41B-4F3C-B040-CF49D517B4A2}" type="presOf" srcId="{63B41E2C-20BC-4DFF-9574-A9A5647B00ED}" destId="{C9AD308B-FEDA-41EB-A99B-E790057DB169}"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D9A36035-AC16-4874-8C29-A7C0BB9D34D3}" type="presParOf" srcId="{C9AD308B-FEDA-41EB-A99B-E790057DB169}" destId="{1EB4CA57-92A8-47A7-83B2-0032493EE4B3}" srcOrd="0" destOrd="0" presId="urn:microsoft.com/office/officeart/2008/layout/HexagonCluster"/>
    <dgm:cxn modelId="{E082CAD8-E7B8-4F83-88E1-CFBDEED5BC9F}" type="presParOf" srcId="{1EB4CA57-92A8-47A7-83B2-0032493EE4B3}" destId="{B5E4A2E9-5CC2-4120-B51F-4CE06975E6BC}" srcOrd="0" destOrd="0" presId="urn:microsoft.com/office/officeart/2008/layout/HexagonCluster"/>
    <dgm:cxn modelId="{C09FED87-D59D-46BB-A259-580A0B7914F9}" type="presParOf" srcId="{C9AD308B-FEDA-41EB-A99B-E790057DB169}" destId="{2F3732FB-73C7-42F3-A5C9-7870D2189DE9}" srcOrd="1" destOrd="0" presId="urn:microsoft.com/office/officeart/2008/layout/HexagonCluster"/>
    <dgm:cxn modelId="{B9AD5099-9BBC-4BDE-99CB-AEC98B0542F1}" type="presParOf" srcId="{2F3732FB-73C7-42F3-A5C9-7870D2189DE9}" destId="{55BF6E9D-6B70-4B26-844A-DA10BFD2A19C}" srcOrd="0" destOrd="0" presId="urn:microsoft.com/office/officeart/2008/layout/HexagonCluster"/>
    <dgm:cxn modelId="{F437D2CE-B254-41CE-89F5-78C1BC80A05D}" type="presParOf" srcId="{C9AD308B-FEDA-41EB-A99B-E790057DB169}" destId="{596EA4D0-9712-4BB1-AAC9-CE0479C45DE5}" srcOrd="2" destOrd="0" presId="urn:microsoft.com/office/officeart/2008/layout/HexagonCluster"/>
    <dgm:cxn modelId="{EC39AF47-D7F4-4B4A-B2A5-C8C489F421DD}" type="presParOf" srcId="{596EA4D0-9712-4BB1-AAC9-CE0479C45DE5}" destId="{98A2AAED-D59F-45A5-9CCC-681E7B2CFEDF}" srcOrd="0" destOrd="0" presId="urn:microsoft.com/office/officeart/2008/layout/HexagonCluster"/>
    <dgm:cxn modelId="{552CB376-6CE6-4EA2-8C98-19AEFAE6F36F}" type="presParOf" srcId="{C9AD308B-FEDA-41EB-A99B-E790057DB169}" destId="{B0C8A203-BA9A-45DA-99D4-49D943A8171E}" srcOrd="3" destOrd="0" presId="urn:microsoft.com/office/officeart/2008/layout/HexagonCluster"/>
    <dgm:cxn modelId="{8B2C64EE-648D-4773-9A45-EEDB26EC1C6A}" type="presParOf" srcId="{B0C8A203-BA9A-45DA-99D4-49D943A8171E}" destId="{F81CC63E-0F2A-4658-9755-F7B068B932A7}" srcOrd="0" destOrd="0" presId="urn:microsoft.com/office/officeart/2008/layout/HexagonCluster"/>
    <dgm:cxn modelId="{44A98D65-03CF-4882-904B-717422EEB051}" type="presParOf" srcId="{C9AD308B-FEDA-41EB-A99B-E790057DB169}" destId="{73C51F45-A7E8-438C-8617-319A78BB43CE}" srcOrd="4" destOrd="0" presId="urn:microsoft.com/office/officeart/2008/layout/HexagonCluster"/>
    <dgm:cxn modelId="{6FD9A570-A6D4-4A59-B472-9B60217E14B4}" type="presParOf" srcId="{73C51F45-A7E8-438C-8617-319A78BB43CE}" destId="{4865F3E4-2BF3-4573-865D-246EBC09B859}" srcOrd="0" destOrd="0" presId="urn:microsoft.com/office/officeart/2008/layout/HexagonCluster"/>
    <dgm:cxn modelId="{C8F6B281-0A23-4F01-A6E8-B4B0771CBB37}" type="presParOf" srcId="{C9AD308B-FEDA-41EB-A99B-E790057DB169}" destId="{DF6E6C22-3865-4628-A19C-C06831686AB6}" srcOrd="5" destOrd="0" presId="urn:microsoft.com/office/officeart/2008/layout/HexagonCluster"/>
    <dgm:cxn modelId="{26FBCBD9-CB14-4DBD-9224-D4E6447BA78F}" type="presParOf" srcId="{DF6E6C22-3865-4628-A19C-C06831686AB6}" destId="{C2FE54F3-8D10-4729-9B28-34CBAB13F171}" srcOrd="0" destOrd="0" presId="urn:microsoft.com/office/officeart/2008/layout/HexagonCluster"/>
    <dgm:cxn modelId="{26ED2015-E817-4D1F-925F-7A1013E80493}" type="presParOf" srcId="{C9AD308B-FEDA-41EB-A99B-E790057DB169}" destId="{DF71338F-66F2-4960-A04A-A912B8950591}" srcOrd="6" destOrd="0" presId="urn:microsoft.com/office/officeart/2008/layout/HexagonCluster"/>
    <dgm:cxn modelId="{C640B3BC-192C-4CB8-8D16-EB68CAB784A1}" type="presParOf" srcId="{DF71338F-66F2-4960-A04A-A912B8950591}" destId="{170501A5-BA12-4371-9113-53BC59394719}" srcOrd="0" destOrd="0" presId="urn:microsoft.com/office/officeart/2008/layout/HexagonCluster"/>
    <dgm:cxn modelId="{1DF58299-D0B6-4357-B88E-0EFFE8B12CAA}" type="presParOf" srcId="{C9AD308B-FEDA-41EB-A99B-E790057DB169}" destId="{725B1566-18DC-4DCA-9F96-F022AFA4E382}" srcOrd="7" destOrd="0" presId="urn:microsoft.com/office/officeart/2008/layout/HexagonCluster"/>
    <dgm:cxn modelId="{A50C4B6A-77BE-41D6-BDB0-A56F3942ED8F}" type="presParOf" srcId="{725B1566-18DC-4DCA-9F96-F022AFA4E382}" destId="{1DBBCE42-7C90-47BA-BCA7-A80C56CDE4BB}" srcOrd="0" destOrd="0" presId="urn:microsoft.com/office/officeart/2008/layout/HexagonCluster"/>
    <dgm:cxn modelId="{3AD81BDA-E17E-407E-872E-8B7C25245361}" type="presParOf" srcId="{C9AD308B-FEDA-41EB-A99B-E790057DB169}" destId="{AC80F23E-BE1D-483B-9E1B-7384A66C7619}" srcOrd="8" destOrd="0" presId="urn:microsoft.com/office/officeart/2008/layout/HexagonCluster"/>
    <dgm:cxn modelId="{D701FE65-5A7C-4B72-9148-303E557566C7}" type="presParOf" srcId="{AC80F23E-BE1D-483B-9E1B-7384A66C7619}" destId="{8CF579C5-F3BA-40E8-92C5-7FFCB1570E22}" srcOrd="0" destOrd="0" presId="urn:microsoft.com/office/officeart/2008/layout/HexagonCluster"/>
    <dgm:cxn modelId="{85DCDFC6-C241-41B2-8332-3EF339D95E66}" type="presParOf" srcId="{C9AD308B-FEDA-41EB-A99B-E790057DB169}" destId="{8567975C-9453-4B1F-87A6-CCCD94B6B0FE}" srcOrd="9" destOrd="0" presId="urn:microsoft.com/office/officeart/2008/layout/HexagonCluster"/>
    <dgm:cxn modelId="{C5A1AD2D-33C0-44FE-B5A4-9AECEDBDE16C}" type="presParOf" srcId="{8567975C-9453-4B1F-87A6-CCCD94B6B0FE}" destId="{AA67886B-5FEE-46E0-9090-01D3AE885E51}" srcOrd="0" destOrd="0" presId="urn:microsoft.com/office/officeart/2008/layout/HexagonCluster"/>
    <dgm:cxn modelId="{9CE07EB2-8932-418A-81EF-B2844BD2ED33}" type="presParOf" srcId="{C9AD308B-FEDA-41EB-A99B-E790057DB169}" destId="{DC074C6D-9774-4060-8193-35C9A34DD8E6}" srcOrd="10" destOrd="0" presId="urn:microsoft.com/office/officeart/2008/layout/HexagonCluster"/>
    <dgm:cxn modelId="{36B3ADD0-B117-49C3-9197-FCAB1BE93174}" type="presParOf" srcId="{DC074C6D-9774-4060-8193-35C9A34DD8E6}" destId="{FBEA44B1-C680-45F1-B168-243FA9AC2687}" srcOrd="0" destOrd="0" presId="urn:microsoft.com/office/officeart/2008/layout/HexagonCluster"/>
    <dgm:cxn modelId="{0C3CC1BA-EF91-40AA-BCBF-D0BA967B22E5}" type="presParOf" srcId="{C9AD308B-FEDA-41EB-A99B-E790057DB169}" destId="{A932E1E0-9BE4-49AB-9E3C-503A0377FF02}" srcOrd="11" destOrd="0" presId="urn:microsoft.com/office/officeart/2008/layout/HexagonCluster"/>
    <dgm:cxn modelId="{9FC29700-9DD6-4091-A94F-C3A3D53E81EA}" type="presParOf" srcId="{A932E1E0-9BE4-49AB-9E3C-503A0377FF02}" destId="{D868C442-8C21-4E36-9A15-4104C88F74E8}" srcOrd="0" destOrd="0" presId="urn:microsoft.com/office/officeart/2008/layout/HexagonCluster"/>
    <dgm:cxn modelId="{A3F29D60-76EF-4607-8E43-697B348C8EE2}" type="presParOf" srcId="{C9AD308B-FEDA-41EB-A99B-E790057DB169}" destId="{94AC4606-E64E-45D5-938C-D94CFA398EAE}" srcOrd="12" destOrd="0" presId="urn:microsoft.com/office/officeart/2008/layout/HexagonCluster"/>
    <dgm:cxn modelId="{5F6470C5-7BF1-4C43-8346-D32742ED86BA}" type="presParOf" srcId="{94AC4606-E64E-45D5-938C-D94CFA398EAE}" destId="{47A71B95-6E98-419E-B6A1-6E4D58262FC1}" srcOrd="0" destOrd="0" presId="urn:microsoft.com/office/officeart/2008/layout/HexagonCluster"/>
    <dgm:cxn modelId="{466DBAFD-1104-40C7-9CD6-B1DC18BC4C3B}" type="presParOf" srcId="{C9AD308B-FEDA-41EB-A99B-E790057DB169}" destId="{8820DABF-3FA7-4C48-BE4F-D3E273BD2A20}" srcOrd="13" destOrd="0" presId="urn:microsoft.com/office/officeart/2008/layout/HexagonCluster"/>
    <dgm:cxn modelId="{F2588FC0-8322-4D4A-BF6A-D9584CE37C49}" type="presParOf" srcId="{8820DABF-3FA7-4C48-BE4F-D3E273BD2A20}" destId="{1B16F8AB-AD59-4ECA-8278-04E99ECD0661}" srcOrd="0" destOrd="0" presId="urn:microsoft.com/office/officeart/2008/layout/HexagonCluster"/>
    <dgm:cxn modelId="{47EA7CD3-7EE8-46C5-80DF-6C575D32C0C3}" type="presParOf" srcId="{C9AD308B-FEDA-41EB-A99B-E790057DB169}" destId="{3FBEC9CA-05F1-400B-835C-CF96FC9B34A4}" srcOrd="14" destOrd="0" presId="urn:microsoft.com/office/officeart/2008/layout/HexagonCluster"/>
    <dgm:cxn modelId="{2BDC037B-F467-4513-964D-FE2FB1D6AC20}" type="presParOf" srcId="{3FBEC9CA-05F1-400B-835C-CF96FC9B34A4}" destId="{4F982654-55B9-4DD6-8184-50EE9DAC6865}" srcOrd="0" destOrd="0" presId="urn:microsoft.com/office/officeart/2008/layout/HexagonCluster"/>
    <dgm:cxn modelId="{A23C304B-40F8-4F75-B5EA-6E776D4A3AB3}" type="presParOf" srcId="{C9AD308B-FEDA-41EB-A99B-E790057DB169}" destId="{1D0E7FBE-CA68-4FAA-BC9E-CE00F5FE3AB4}" srcOrd="15" destOrd="0" presId="urn:microsoft.com/office/officeart/2008/layout/HexagonCluster"/>
    <dgm:cxn modelId="{47044DB7-135D-4064-8E05-FA81AD2C1B93}"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84ACB-FDDD-4DE2-9161-49A0529B23A2}">
      <dsp:nvSpPr>
        <dsp:cNvPr id="0" name=""/>
        <dsp:cNvSpPr/>
      </dsp:nvSpPr>
      <dsp:spPr>
        <a:xfrm>
          <a:off x="1595325" y="121"/>
          <a:ext cx="847948" cy="847948"/>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Plan Estratégico</a:t>
          </a:r>
          <a:endParaRPr lang="pt-BR" sz="900" kern="1200" noProof="0" dirty="0"/>
        </a:p>
      </dsp:txBody>
      <dsp:txXfrm>
        <a:off x="1719504" y="124300"/>
        <a:ext cx="599590" cy="599590"/>
      </dsp:txXfrm>
    </dsp:sp>
    <dsp:sp modelId="{1435DA8F-8410-44A8-ABCC-1C51AD1E5B96}">
      <dsp:nvSpPr>
        <dsp:cNvPr id="0" name=""/>
        <dsp:cNvSpPr/>
      </dsp:nvSpPr>
      <dsp:spPr>
        <a:xfrm rot="1800000">
          <a:off x="2452601" y="596437"/>
          <a:ext cx="226088" cy="286182"/>
        </a:xfrm>
        <a:prstGeom prst="rightArrow">
          <a:avLst>
            <a:gd name="adj1" fmla="val 60000"/>
            <a:gd name="adj2" fmla="val 5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2457144" y="636717"/>
        <a:ext cx="158262" cy="171710"/>
      </dsp:txXfrm>
    </dsp:sp>
    <dsp:sp modelId="{2191029C-F9CC-4D1C-BCD9-48863C0222CA}">
      <dsp:nvSpPr>
        <dsp:cNvPr id="0" name=""/>
        <dsp:cNvSpPr/>
      </dsp:nvSpPr>
      <dsp:spPr>
        <a:xfrm>
          <a:off x="2699100" y="637386"/>
          <a:ext cx="847948" cy="847948"/>
        </a:xfrm>
        <a:prstGeom prst="ellipse">
          <a:avLst/>
        </a:prstGeom>
        <a:solidFill>
          <a:schemeClr val="accent3">
            <a:hueOff val="-349008"/>
            <a:satOff val="12"/>
            <a:lumOff val="60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Dirección</a:t>
          </a:r>
          <a:br>
            <a:rPr lang="pt-BR" sz="900" kern="1200" noProof="0" dirty="0" smtClean="0"/>
          </a:br>
          <a:r>
            <a:rPr lang="pt-BR" sz="900" kern="1200" noProof="0" dirty="0" smtClean="0"/>
            <a:t>Top-Down</a:t>
          </a:r>
          <a:endParaRPr lang="pt-BR" sz="900" kern="1200" noProof="0" dirty="0"/>
        </a:p>
      </dsp:txBody>
      <dsp:txXfrm>
        <a:off x="2823279" y="761565"/>
        <a:ext cx="599590" cy="599590"/>
      </dsp:txXfrm>
    </dsp:sp>
    <dsp:sp modelId="{51A4EB7F-2559-4892-A722-7A10CEE39FB8}">
      <dsp:nvSpPr>
        <dsp:cNvPr id="0" name=""/>
        <dsp:cNvSpPr/>
      </dsp:nvSpPr>
      <dsp:spPr>
        <a:xfrm rot="5400000">
          <a:off x="3010030" y="1549135"/>
          <a:ext cx="226088" cy="286182"/>
        </a:xfrm>
        <a:prstGeom prst="rightArrow">
          <a:avLst>
            <a:gd name="adj1" fmla="val 60000"/>
            <a:gd name="adj2" fmla="val 50000"/>
          </a:avLst>
        </a:prstGeom>
        <a:solidFill>
          <a:schemeClr val="accent3">
            <a:hueOff val="-349008"/>
            <a:satOff val="12"/>
            <a:lumOff val="6039"/>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3043943" y="1572458"/>
        <a:ext cx="158262" cy="171710"/>
      </dsp:txXfrm>
    </dsp:sp>
    <dsp:sp modelId="{DEE59BEB-7779-4A4D-B981-D940F28C790C}">
      <dsp:nvSpPr>
        <dsp:cNvPr id="0" name=""/>
        <dsp:cNvSpPr/>
      </dsp:nvSpPr>
      <dsp:spPr>
        <a:xfrm>
          <a:off x="2699100" y="1911915"/>
          <a:ext cx="847948" cy="847948"/>
        </a:xfrm>
        <a:prstGeom prst="ellipse">
          <a:avLst/>
        </a:prstGeom>
        <a:solidFill>
          <a:schemeClr val="accent3">
            <a:hueOff val="-698016"/>
            <a:satOff val="24"/>
            <a:lumOff val="12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Portafolio de Iniciativas</a:t>
          </a:r>
          <a:endParaRPr lang="pt-BR" sz="900" kern="1200" noProof="0" dirty="0"/>
        </a:p>
      </dsp:txBody>
      <dsp:txXfrm>
        <a:off x="2823279" y="2036094"/>
        <a:ext cx="599590" cy="599590"/>
      </dsp:txXfrm>
    </dsp:sp>
    <dsp:sp modelId="{6877398C-086C-4AAB-BD39-5F11F42CE6DA}">
      <dsp:nvSpPr>
        <dsp:cNvPr id="0" name=""/>
        <dsp:cNvSpPr/>
      </dsp:nvSpPr>
      <dsp:spPr>
        <a:xfrm rot="9000000">
          <a:off x="2463684" y="2508231"/>
          <a:ext cx="226088" cy="286182"/>
        </a:xfrm>
        <a:prstGeom prst="rightArrow">
          <a:avLst>
            <a:gd name="adj1" fmla="val 60000"/>
            <a:gd name="adj2" fmla="val 50000"/>
          </a:avLst>
        </a:prstGeom>
        <a:solidFill>
          <a:schemeClr val="accent3">
            <a:hueOff val="-698016"/>
            <a:satOff val="24"/>
            <a:lumOff val="12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rot="10800000">
        <a:off x="2526967" y="2548511"/>
        <a:ext cx="158262" cy="171710"/>
      </dsp:txXfrm>
    </dsp:sp>
    <dsp:sp modelId="{34CDCCBC-50F0-4064-8576-BFADBAFCD765}">
      <dsp:nvSpPr>
        <dsp:cNvPr id="0" name=""/>
        <dsp:cNvSpPr/>
      </dsp:nvSpPr>
      <dsp:spPr>
        <a:xfrm>
          <a:off x="1595325" y="2549180"/>
          <a:ext cx="847948" cy="847948"/>
        </a:xfrm>
        <a:prstGeom prst="ellipse">
          <a:avLst/>
        </a:prstGeom>
        <a:solidFill>
          <a:schemeClr val="accent3">
            <a:hueOff val="-1047025"/>
            <a:satOff val="37"/>
            <a:lumOff val="181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Selección de Proyectos y Programas</a:t>
          </a:r>
          <a:endParaRPr lang="pt-BR" sz="900" kern="1200" noProof="0" dirty="0"/>
        </a:p>
      </dsp:txBody>
      <dsp:txXfrm>
        <a:off x="1719504" y="2673359"/>
        <a:ext cx="599590" cy="599590"/>
      </dsp:txXfrm>
    </dsp:sp>
    <dsp:sp modelId="{8480B1A0-64F0-46B3-8148-5190D3975988}">
      <dsp:nvSpPr>
        <dsp:cNvPr id="0" name=""/>
        <dsp:cNvSpPr/>
      </dsp:nvSpPr>
      <dsp:spPr>
        <a:xfrm rot="12600000">
          <a:off x="1359910" y="2514630"/>
          <a:ext cx="226088" cy="286182"/>
        </a:xfrm>
        <a:prstGeom prst="rightArrow">
          <a:avLst>
            <a:gd name="adj1" fmla="val 60000"/>
            <a:gd name="adj2" fmla="val 50000"/>
          </a:avLst>
        </a:prstGeom>
        <a:solidFill>
          <a:schemeClr val="accent3">
            <a:hueOff val="-1047025"/>
            <a:satOff val="37"/>
            <a:lumOff val="18117"/>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pt-BR" sz="1000" kern="1200" noProof="0" dirty="0"/>
        </a:p>
      </dsp:txBody>
      <dsp:txXfrm rot="10800000">
        <a:off x="1423193" y="2588823"/>
        <a:ext cx="158262" cy="171710"/>
      </dsp:txXfrm>
    </dsp:sp>
    <dsp:sp modelId="{2D3928C0-9996-40CF-961C-D5FD297B7332}">
      <dsp:nvSpPr>
        <dsp:cNvPr id="0" name=""/>
        <dsp:cNvSpPr/>
      </dsp:nvSpPr>
      <dsp:spPr>
        <a:xfrm>
          <a:off x="491551" y="1911915"/>
          <a:ext cx="847948" cy="847948"/>
        </a:xfrm>
        <a:prstGeom prst="ellipse">
          <a:avLst/>
        </a:prstGeom>
        <a:solidFill>
          <a:schemeClr val="accent3">
            <a:hueOff val="-1396033"/>
            <a:satOff val="49"/>
            <a:lumOff val="24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Ejecución</a:t>
          </a:r>
          <a:endParaRPr lang="pt-BR" sz="900" kern="1200" noProof="0" dirty="0"/>
        </a:p>
      </dsp:txBody>
      <dsp:txXfrm>
        <a:off x="615730" y="2036094"/>
        <a:ext cx="599590" cy="599590"/>
      </dsp:txXfrm>
    </dsp:sp>
    <dsp:sp modelId="{212EF383-C3B0-45AD-9E09-1F1C65C478FB}">
      <dsp:nvSpPr>
        <dsp:cNvPr id="0" name=""/>
        <dsp:cNvSpPr/>
      </dsp:nvSpPr>
      <dsp:spPr>
        <a:xfrm rot="16200000">
          <a:off x="802481" y="1561932"/>
          <a:ext cx="226088" cy="286182"/>
        </a:xfrm>
        <a:prstGeom prst="rightArrow">
          <a:avLst>
            <a:gd name="adj1" fmla="val 60000"/>
            <a:gd name="adj2" fmla="val 50000"/>
          </a:avLst>
        </a:prstGeom>
        <a:solidFill>
          <a:schemeClr val="accent3">
            <a:hueOff val="-1396033"/>
            <a:satOff val="49"/>
            <a:lumOff val="24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836394" y="1653081"/>
        <a:ext cx="158262" cy="171710"/>
      </dsp:txXfrm>
    </dsp:sp>
    <dsp:sp modelId="{DCF4393E-F991-4243-955A-17C6BEC5FE45}">
      <dsp:nvSpPr>
        <dsp:cNvPr id="0" name=""/>
        <dsp:cNvSpPr/>
      </dsp:nvSpPr>
      <dsp:spPr>
        <a:xfrm>
          <a:off x="491551" y="637386"/>
          <a:ext cx="847948" cy="847948"/>
        </a:xfrm>
        <a:prstGeom prst="ellipse">
          <a:avLst/>
        </a:prstGeom>
        <a:solidFill>
          <a:schemeClr val="accent3">
            <a:hueOff val="-1745041"/>
            <a:satOff val="61"/>
            <a:lumOff val="3019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pt-BR" sz="900" kern="1200" noProof="0" dirty="0" smtClean="0"/>
            <a:t>Indicadores </a:t>
          </a:r>
          <a:r>
            <a:rPr lang="pt-BR" sz="900" kern="1200" noProof="0" dirty="0" err="1" smtClean="0"/>
            <a:t>Bottom-Up</a:t>
          </a:r>
          <a:endParaRPr lang="pt-BR" sz="900" kern="1200" noProof="0" dirty="0"/>
        </a:p>
      </dsp:txBody>
      <dsp:txXfrm>
        <a:off x="615730" y="761565"/>
        <a:ext cx="599590" cy="599590"/>
      </dsp:txXfrm>
    </dsp:sp>
    <dsp:sp modelId="{9226E512-D502-4B94-8BF2-3FADE7B38863}">
      <dsp:nvSpPr>
        <dsp:cNvPr id="0" name=""/>
        <dsp:cNvSpPr/>
      </dsp:nvSpPr>
      <dsp:spPr>
        <a:xfrm rot="19800000">
          <a:off x="1348827" y="602836"/>
          <a:ext cx="226088" cy="286182"/>
        </a:xfrm>
        <a:prstGeom prst="rightArrow">
          <a:avLst>
            <a:gd name="adj1" fmla="val 60000"/>
            <a:gd name="adj2" fmla="val 50000"/>
          </a:avLst>
        </a:prstGeom>
        <a:solidFill>
          <a:schemeClr val="accent3">
            <a:hueOff val="-1745041"/>
            <a:satOff val="61"/>
            <a:lumOff val="3019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pt-BR" sz="700" kern="1200" noProof="0" dirty="0"/>
        </a:p>
      </dsp:txBody>
      <dsp:txXfrm>
        <a:off x="1353370" y="677029"/>
        <a:ext cx="158262" cy="171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t>2</a:t>
          </a:r>
          <a:br>
            <a:rPr lang="es-AR" sz="1400" kern="1200" noProof="0" dirty="0" smtClean="0"/>
          </a:br>
          <a:r>
            <a:rPr lang="es-AR" sz="1400" kern="1200" noProof="0" dirty="0" smtClean="0"/>
            <a:t>Revisión</a:t>
          </a:r>
        </a:p>
        <a:p>
          <a:pPr lvl="0" algn="ctr" defTabSz="622300">
            <a:lnSpc>
              <a:spcPct val="90000"/>
            </a:lnSpc>
            <a:spcBef>
              <a:spcPct val="0"/>
            </a:spcBef>
            <a:spcAft>
              <a:spcPct val="35000"/>
            </a:spcAft>
          </a:pPr>
          <a:r>
            <a:rPr lang="es-AR" sz="1400" kern="1200" noProof="0" dirty="0" smtClean="0"/>
            <a:t>De Estrategias</a:t>
          </a:r>
          <a:endParaRPr lang="es-AR" sz="1400" kern="1200" noProof="0" dirty="0"/>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t>3</a:t>
          </a:r>
          <a:br>
            <a:rPr lang="es-AR" sz="1400" kern="1200" noProof="0" dirty="0" smtClean="0"/>
          </a:br>
          <a:r>
            <a:rPr lang="es-AR" sz="1400" kern="1200" noProof="0" dirty="0" smtClean="0"/>
            <a:t>Selección de Inversiones</a:t>
          </a:r>
          <a:endParaRPr lang="es-AR"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t>1</a:t>
          </a:r>
          <a:br>
            <a:rPr lang="es-AR" sz="1400" kern="1200" noProof="0" dirty="0" smtClean="0"/>
          </a:br>
          <a:r>
            <a:rPr lang="es-AR" sz="1400" kern="1200" noProof="0" dirty="0" smtClean="0"/>
            <a:t>Mapas Estratégicos</a:t>
          </a:r>
          <a:endParaRPr lang="es-AR"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t>4</a:t>
          </a:r>
          <a:br>
            <a:rPr lang="es-AR" sz="1400" kern="1200" noProof="0" dirty="0" smtClean="0"/>
          </a:br>
          <a:r>
            <a:rPr lang="es-AR" sz="1400" kern="1200" noProof="0" dirty="0" smtClean="0"/>
            <a:t>Planeamiento Top-Down</a:t>
          </a:r>
          <a:endParaRPr lang="es-AR"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293365" y="656260"/>
          <a:ext cx="345584" cy="29664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2- Revisão</a:t>
          </a:r>
        </a:p>
        <a:p>
          <a:pPr lvl="0" algn="ctr" defTabSz="88900">
            <a:lnSpc>
              <a:spcPct val="90000"/>
            </a:lnSpc>
            <a:spcBef>
              <a:spcPct val="0"/>
            </a:spcBef>
            <a:spcAft>
              <a:spcPct val="35000"/>
            </a:spcAft>
          </a:pPr>
          <a:r>
            <a:rPr lang="pt-BR" sz="200" kern="1200" noProof="0" dirty="0" smtClean="0"/>
            <a:t>De Estratégias</a:t>
          </a:r>
          <a:endParaRPr lang="pt-BR" sz="200" kern="1200" noProof="0" dirty="0"/>
        </a:p>
      </dsp:txBody>
      <dsp:txXfrm>
        <a:off x="346884" y="702200"/>
        <a:ext cx="238546" cy="204764"/>
      </dsp:txXfrm>
    </dsp:sp>
    <dsp:sp modelId="{55BF6E9D-6B70-4B26-844A-DA10BFD2A19C}">
      <dsp:nvSpPr>
        <dsp:cNvPr id="0" name=""/>
        <dsp:cNvSpPr/>
      </dsp:nvSpPr>
      <dsp:spPr>
        <a:xfrm>
          <a:off x="304174" y="787344"/>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495010"/>
          <a:ext cx="345584" cy="29664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233992" y="750518"/>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586427" y="492737"/>
          <a:ext cx="345584" cy="296644"/>
        </a:xfrm>
        <a:prstGeom prst="hexagon">
          <a:avLst>
            <a:gd name="adj" fmla="val 25000"/>
            <a:gd name="vf" fmla="val 115470"/>
          </a:avLst>
        </a:prstGeom>
        <a:solidFill>
          <a:schemeClr val="accent3">
            <a:hueOff val="-581680"/>
            <a:satOff val="20"/>
            <a:lumOff val="10065"/>
            <a:alphaOff val="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3- Avaliação de Investimentos</a:t>
          </a:r>
          <a:endParaRPr lang="pt-BR" sz="200" kern="1200" noProof="0" dirty="0"/>
        </a:p>
      </dsp:txBody>
      <dsp:txXfrm>
        <a:off x="639946" y="538677"/>
        <a:ext cx="238546" cy="204764"/>
      </dsp:txXfrm>
    </dsp:sp>
    <dsp:sp modelId="{C2FE54F3-8D10-4729-9B28-34CBAB13F171}">
      <dsp:nvSpPr>
        <dsp:cNvPr id="0" name=""/>
        <dsp:cNvSpPr/>
      </dsp:nvSpPr>
      <dsp:spPr>
        <a:xfrm>
          <a:off x="823160" y="747933"/>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881011" y="655790"/>
          <a:ext cx="345584" cy="29664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888927" y="788676"/>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293365" y="332897"/>
          <a:ext cx="345584" cy="296644"/>
        </a:xfrm>
        <a:prstGeom prst="hexagon">
          <a:avLst>
            <a:gd name="adj" fmla="val 25000"/>
            <a:gd name="vf" fmla="val 115470"/>
          </a:avLst>
        </a:prstGeom>
        <a:solidFill>
          <a:schemeClr val="accent3">
            <a:hueOff val="-1163361"/>
            <a:satOff val="41"/>
            <a:lumOff val="20130"/>
            <a:alphaOff val="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1- Mapas Estratégicos</a:t>
          </a:r>
          <a:endParaRPr lang="pt-BR" sz="200" kern="1200" noProof="0" dirty="0"/>
        </a:p>
      </dsp:txBody>
      <dsp:txXfrm>
        <a:off x="346884" y="378837"/>
        <a:ext cx="238546" cy="204764"/>
      </dsp:txXfrm>
    </dsp:sp>
    <dsp:sp modelId="{AA67886B-5FEE-46E0-9090-01D3AE885E51}">
      <dsp:nvSpPr>
        <dsp:cNvPr id="0" name=""/>
        <dsp:cNvSpPr/>
      </dsp:nvSpPr>
      <dsp:spPr>
        <a:xfrm>
          <a:off x="528576" y="33900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586427" y="169375"/>
          <a:ext cx="345584" cy="29664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594343" y="300851"/>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881011" y="332427"/>
          <a:ext cx="345584" cy="296644"/>
        </a:xfrm>
        <a:prstGeom prst="hexagon">
          <a:avLst>
            <a:gd name="adj" fmla="val 25000"/>
            <a:gd name="vf" fmla="val 115470"/>
          </a:avLst>
        </a:prstGeom>
        <a:solidFill>
          <a:schemeClr val="accent3">
            <a:hueOff val="-1745041"/>
            <a:satOff val="61"/>
            <a:lumOff val="30195"/>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 rIns="0" bIns="2540" numCol="1" spcCol="1270" anchor="ctr" anchorCtr="0">
          <a:noAutofit/>
        </a:bodyPr>
        <a:lstStyle/>
        <a:p>
          <a:pPr lvl="0" algn="ctr" defTabSz="88900">
            <a:lnSpc>
              <a:spcPct val="90000"/>
            </a:lnSpc>
            <a:spcBef>
              <a:spcPct val="0"/>
            </a:spcBef>
            <a:spcAft>
              <a:spcPct val="35000"/>
            </a:spcAft>
          </a:pPr>
          <a:r>
            <a:rPr lang="pt-BR" sz="200" kern="1200" noProof="0" dirty="0" smtClean="0"/>
            <a:t>4- Planejamento Top-Down</a:t>
          </a:r>
          <a:endParaRPr lang="pt-BR" sz="200" kern="1200" noProof="0" dirty="0"/>
        </a:p>
      </dsp:txBody>
      <dsp:txXfrm>
        <a:off x="934530" y="378367"/>
        <a:ext cx="238546" cy="204764"/>
      </dsp:txXfrm>
    </dsp:sp>
    <dsp:sp modelId="{1B16F8AB-AD59-4ECA-8278-04E99ECD0661}">
      <dsp:nvSpPr>
        <dsp:cNvPr id="0" name=""/>
        <dsp:cNvSpPr/>
      </dsp:nvSpPr>
      <dsp:spPr>
        <a:xfrm>
          <a:off x="1178183" y="463355"/>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1176812" y="495480"/>
          <a:ext cx="345584" cy="29664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1246538" y="500729"/>
          <a:ext cx="40343" cy="34788"/>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4A2E9-5CC2-4120-B51F-4CE06975E6BC}">
      <dsp:nvSpPr>
        <dsp:cNvPr id="0" name=""/>
        <dsp:cNvSpPr/>
      </dsp:nvSpPr>
      <dsp:spPr>
        <a:xfrm>
          <a:off x="1321536" y="2426585"/>
          <a:ext cx="1556766" cy="1336304"/>
        </a:xfrm>
        <a:prstGeom prst="hexagon">
          <a:avLst>
            <a:gd name="adj" fmla="val 25000"/>
            <a:gd name="vf" fmla="val 115470"/>
          </a:avLst>
        </a:prstGeom>
        <a:solidFill>
          <a:schemeClr val="bg1">
            <a:alpha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hlinkClick xmlns:r="http://schemas.openxmlformats.org/officeDocument/2006/relationships" r:id="" action="ppaction://hlinksldjump"/>
            </a:rPr>
            <a:t>2</a:t>
          </a:r>
          <a:br>
            <a:rPr lang="es-AR" sz="1400" kern="1200" noProof="0" dirty="0" smtClean="0">
              <a:hlinkClick xmlns:r="http://schemas.openxmlformats.org/officeDocument/2006/relationships" r:id="" action="ppaction://hlinksldjump"/>
            </a:rPr>
          </a:br>
          <a:r>
            <a:rPr lang="es-AR" sz="1400" kern="1200" noProof="0" dirty="0" smtClean="0">
              <a:hlinkClick xmlns:r="http://schemas.openxmlformats.org/officeDocument/2006/relationships" r:id="" action="ppaction://hlinksldjump"/>
            </a:rPr>
            <a:t>Revisión</a:t>
          </a:r>
        </a:p>
        <a:p>
          <a:pPr lvl="0" algn="ctr" defTabSz="622300">
            <a:lnSpc>
              <a:spcPct val="90000"/>
            </a:lnSpc>
            <a:spcBef>
              <a:spcPct val="0"/>
            </a:spcBef>
            <a:spcAft>
              <a:spcPct val="35000"/>
            </a:spcAft>
          </a:pPr>
          <a:r>
            <a:rPr lang="es-AR" sz="1400" kern="1200" noProof="0" dirty="0" smtClean="0">
              <a:hlinkClick xmlns:r="http://schemas.openxmlformats.org/officeDocument/2006/relationships" r:id="" action="ppaction://hlinksldjump"/>
            </a:rPr>
            <a:t>De Estrategias</a:t>
          </a:r>
          <a:endParaRPr lang="es-AR" sz="1400" kern="1200" noProof="0" dirty="0"/>
        </a:p>
      </dsp:txBody>
      <dsp:txXfrm>
        <a:off x="1562625" y="2633532"/>
        <a:ext cx="1074588" cy="922410"/>
      </dsp:txXfrm>
    </dsp:sp>
    <dsp:sp modelId="{55BF6E9D-6B70-4B26-844A-DA10BFD2A19C}">
      <dsp:nvSpPr>
        <dsp:cNvPr id="0" name=""/>
        <dsp:cNvSpPr/>
      </dsp:nvSpPr>
      <dsp:spPr>
        <a:xfrm>
          <a:off x="1370228" y="3017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AAED-D59F-45A5-9CCC-681E7B2CFEDF}">
      <dsp:nvSpPr>
        <dsp:cNvPr id="0" name=""/>
        <dsp:cNvSpPr/>
      </dsp:nvSpPr>
      <dsp:spPr>
        <a:xfrm>
          <a:off x="0" y="1700194"/>
          <a:ext cx="1556766" cy="1336304"/>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1CC63E-0F2A-4658-9755-F7B068B932A7}">
      <dsp:nvSpPr>
        <dsp:cNvPr id="0" name=""/>
        <dsp:cNvSpPr/>
      </dsp:nvSpPr>
      <dsp:spPr>
        <a:xfrm>
          <a:off x="1054074" y="2851195"/>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249292"/>
              <a:satOff val="9"/>
              <a:lumOff val="4314"/>
              <a:alphaOff val="0"/>
            </a:schemeClr>
          </a:solidFill>
          <a:prstDash val="solid"/>
        </a:ln>
        <a:effectLst/>
      </dsp:spPr>
      <dsp:style>
        <a:lnRef idx="2">
          <a:scrgbClr r="0" g="0" b="0"/>
        </a:lnRef>
        <a:fillRef idx="1">
          <a:scrgbClr r="0" g="0" b="0"/>
        </a:fillRef>
        <a:effectRef idx="0">
          <a:scrgbClr r="0" g="0" b="0"/>
        </a:effectRef>
        <a:fontRef idx="minor"/>
      </dsp:style>
    </dsp:sp>
    <dsp:sp modelId="{4865F3E4-2BF3-4573-865D-246EBC09B859}">
      <dsp:nvSpPr>
        <dsp:cNvPr id="0" name=""/>
        <dsp:cNvSpPr/>
      </dsp:nvSpPr>
      <dsp:spPr>
        <a:xfrm>
          <a:off x="2641701" y="1689958"/>
          <a:ext cx="1556766" cy="1336304"/>
        </a:xfrm>
        <a:prstGeom prst="hexagon">
          <a:avLst>
            <a:gd name="adj" fmla="val 25000"/>
            <a:gd name="vf" fmla="val 115470"/>
          </a:avLst>
        </a:prstGeom>
        <a:solidFill>
          <a:schemeClr val="bg1">
            <a:alpha val="50000"/>
          </a:schemeClr>
        </a:solid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hlinkClick xmlns:r="http://schemas.openxmlformats.org/officeDocument/2006/relationships" r:id="" action="ppaction://hlinksldjump"/>
            </a:rPr>
            <a:t>3</a:t>
          </a:r>
          <a:br>
            <a:rPr lang="es-AR" sz="1400" kern="1200" noProof="0" dirty="0" smtClean="0">
              <a:hlinkClick xmlns:r="http://schemas.openxmlformats.org/officeDocument/2006/relationships" r:id="" action="ppaction://hlinksldjump"/>
            </a:rPr>
          </a:br>
          <a:r>
            <a:rPr lang="es-AR" sz="1400" kern="1200" noProof="0" dirty="0" smtClean="0">
              <a:hlinkClick xmlns:r="http://schemas.openxmlformats.org/officeDocument/2006/relationships" r:id="" action="ppaction://hlinksldjump"/>
            </a:rPr>
            <a:t>Selección de Inversiones</a:t>
          </a:r>
          <a:endParaRPr lang="es-AR" sz="1400" kern="1200" noProof="0" dirty="0"/>
        </a:p>
      </dsp:txBody>
      <dsp:txXfrm>
        <a:off x="2882790" y="1896905"/>
        <a:ext cx="1074588" cy="922410"/>
      </dsp:txXfrm>
    </dsp:sp>
    <dsp:sp modelId="{C2FE54F3-8D10-4729-9B28-34CBAB13F171}">
      <dsp:nvSpPr>
        <dsp:cNvPr id="0" name=""/>
        <dsp:cNvSpPr/>
      </dsp:nvSpPr>
      <dsp:spPr>
        <a:xfrm>
          <a:off x="3708120" y="2839547"/>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498583"/>
              <a:satOff val="17"/>
              <a:lumOff val="8627"/>
              <a:alphaOff val="0"/>
            </a:schemeClr>
          </a:solidFill>
          <a:prstDash val="solid"/>
        </a:ln>
        <a:effectLst/>
      </dsp:spPr>
      <dsp:style>
        <a:lnRef idx="2">
          <a:scrgbClr r="0" g="0" b="0"/>
        </a:lnRef>
        <a:fillRef idx="1">
          <a:scrgbClr r="0" g="0" b="0"/>
        </a:fillRef>
        <a:effectRef idx="0">
          <a:scrgbClr r="0" g="0" b="0"/>
        </a:effectRef>
        <a:fontRef idx="minor"/>
      </dsp:style>
    </dsp:sp>
    <dsp:sp modelId="{170501A5-BA12-4371-9113-53BC59394719}">
      <dsp:nvSpPr>
        <dsp:cNvPr id="0" name=""/>
        <dsp:cNvSpPr/>
      </dsp:nvSpPr>
      <dsp:spPr>
        <a:xfrm>
          <a:off x="3968724" y="2424467"/>
          <a:ext cx="1556766" cy="1336304"/>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581680"/>
              <a:satOff val="20"/>
              <a:lumOff val="10065"/>
              <a:alphaOff val="0"/>
            </a:schemeClr>
          </a:solidFill>
          <a:prstDash val="solid"/>
        </a:ln>
        <a:effectLst/>
      </dsp:spPr>
      <dsp:style>
        <a:lnRef idx="2">
          <a:scrgbClr r="0" g="0" b="0"/>
        </a:lnRef>
        <a:fillRef idx="1">
          <a:scrgbClr r="0" g="0" b="0"/>
        </a:fillRef>
        <a:effectRef idx="0">
          <a:scrgbClr r="0" g="0" b="0"/>
        </a:effectRef>
        <a:fontRef idx="minor"/>
      </dsp:style>
    </dsp:sp>
    <dsp:sp modelId="{1DBBCE42-7C90-47BA-BCA7-A80C56CDE4BB}">
      <dsp:nvSpPr>
        <dsp:cNvPr id="0" name=""/>
        <dsp:cNvSpPr/>
      </dsp:nvSpPr>
      <dsp:spPr>
        <a:xfrm>
          <a:off x="4004386" y="3023086"/>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747875"/>
              <a:satOff val="26"/>
              <a:lumOff val="12941"/>
              <a:alphaOff val="0"/>
            </a:schemeClr>
          </a:solidFill>
          <a:prstDash val="solid"/>
        </a:ln>
        <a:effectLst/>
      </dsp:spPr>
      <dsp:style>
        <a:lnRef idx="2">
          <a:scrgbClr r="0" g="0" b="0"/>
        </a:lnRef>
        <a:fillRef idx="1">
          <a:scrgbClr r="0" g="0" b="0"/>
        </a:fillRef>
        <a:effectRef idx="0">
          <a:scrgbClr r="0" g="0" b="0"/>
        </a:effectRef>
        <a:fontRef idx="minor"/>
      </dsp:style>
    </dsp:sp>
    <dsp:sp modelId="{8CF579C5-F3BA-40E8-92C5-7FFCB1570E22}">
      <dsp:nvSpPr>
        <dsp:cNvPr id="0" name=""/>
        <dsp:cNvSpPr/>
      </dsp:nvSpPr>
      <dsp:spPr>
        <a:xfrm>
          <a:off x="1321536" y="969921"/>
          <a:ext cx="1556766" cy="1336304"/>
        </a:xfrm>
        <a:prstGeom prst="hexagon">
          <a:avLst>
            <a:gd name="adj" fmla="val 25000"/>
            <a:gd name="vf" fmla="val 115470"/>
          </a:avLst>
        </a:prstGeom>
        <a:solidFill>
          <a:schemeClr val="bg1">
            <a:alpha val="50000"/>
          </a:schemeClr>
        </a:solid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hlinkClick xmlns:r="http://schemas.openxmlformats.org/officeDocument/2006/relationships" r:id="" action="ppaction://hlinksldjump"/>
            </a:rPr>
            <a:t>1</a:t>
          </a:r>
          <a:br>
            <a:rPr lang="es-AR" sz="1400" kern="1200" noProof="0" dirty="0" smtClean="0">
              <a:hlinkClick xmlns:r="http://schemas.openxmlformats.org/officeDocument/2006/relationships" r:id="" action="ppaction://hlinksldjump"/>
            </a:rPr>
          </a:br>
          <a:r>
            <a:rPr lang="es-AR" sz="1400" kern="1200" noProof="0" dirty="0" smtClean="0">
              <a:hlinkClick xmlns:r="http://schemas.openxmlformats.org/officeDocument/2006/relationships" r:id="" action="ppaction://hlinksldjump"/>
            </a:rPr>
            <a:t>Mapas Estratégicos</a:t>
          </a:r>
          <a:endParaRPr lang="es-AR" sz="1400" kern="1200" noProof="0" dirty="0"/>
        </a:p>
      </dsp:txBody>
      <dsp:txXfrm>
        <a:off x="1562625" y="1176868"/>
        <a:ext cx="1074588" cy="922410"/>
      </dsp:txXfrm>
    </dsp:sp>
    <dsp:sp modelId="{AA67886B-5FEE-46E0-9090-01D3AE885E51}">
      <dsp:nvSpPr>
        <dsp:cNvPr id="0" name=""/>
        <dsp:cNvSpPr/>
      </dsp:nvSpPr>
      <dsp:spPr>
        <a:xfrm>
          <a:off x="2381097" y="997452"/>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997166"/>
              <a:satOff val="35"/>
              <a:lumOff val="17254"/>
              <a:alphaOff val="0"/>
            </a:schemeClr>
          </a:solidFill>
          <a:prstDash val="solid"/>
        </a:ln>
        <a:effectLst/>
      </dsp:spPr>
      <dsp:style>
        <a:lnRef idx="2">
          <a:scrgbClr r="0" g="0" b="0"/>
        </a:lnRef>
        <a:fillRef idx="1">
          <a:scrgbClr r="0" g="0" b="0"/>
        </a:fillRef>
        <a:effectRef idx="0">
          <a:scrgbClr r="0" g="0" b="0"/>
        </a:effectRef>
        <a:fontRef idx="minor"/>
      </dsp:style>
    </dsp:sp>
    <dsp:sp modelId="{FBEA44B1-C680-45F1-B168-243FA9AC2687}">
      <dsp:nvSpPr>
        <dsp:cNvPr id="0" name=""/>
        <dsp:cNvSpPr/>
      </dsp:nvSpPr>
      <dsp:spPr>
        <a:xfrm>
          <a:off x="2641701" y="233295"/>
          <a:ext cx="1556766" cy="1336304"/>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3">
              <a:hueOff val="-1163361"/>
              <a:satOff val="41"/>
              <a:lumOff val="20130"/>
              <a:alphaOff val="0"/>
            </a:schemeClr>
          </a:solidFill>
          <a:prstDash val="solid"/>
        </a:ln>
        <a:effectLst/>
      </dsp:spPr>
      <dsp:style>
        <a:lnRef idx="2">
          <a:scrgbClr r="0" g="0" b="0"/>
        </a:lnRef>
        <a:fillRef idx="1">
          <a:scrgbClr r="0" g="0" b="0"/>
        </a:fillRef>
        <a:effectRef idx="0">
          <a:scrgbClr r="0" g="0" b="0"/>
        </a:effectRef>
        <a:fontRef idx="minor"/>
      </dsp:style>
    </dsp:sp>
    <dsp:sp modelId="{D868C442-8C21-4E36-9A15-4104C88F74E8}">
      <dsp:nvSpPr>
        <dsp:cNvPr id="0" name=""/>
        <dsp:cNvSpPr/>
      </dsp:nvSpPr>
      <dsp:spPr>
        <a:xfrm>
          <a:off x="2677363" y="825561"/>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246458"/>
              <a:satOff val="44"/>
              <a:lumOff val="21568"/>
              <a:alphaOff val="0"/>
            </a:schemeClr>
          </a:solidFill>
          <a:prstDash val="solid"/>
        </a:ln>
        <a:effectLst/>
      </dsp:spPr>
      <dsp:style>
        <a:lnRef idx="2">
          <a:scrgbClr r="0" g="0" b="0"/>
        </a:lnRef>
        <a:fillRef idx="1">
          <a:scrgbClr r="0" g="0" b="0"/>
        </a:fillRef>
        <a:effectRef idx="0">
          <a:scrgbClr r="0" g="0" b="0"/>
        </a:effectRef>
        <a:fontRef idx="minor"/>
      </dsp:style>
    </dsp:sp>
    <dsp:sp modelId="{47A71B95-6E98-419E-B6A1-6E4D58262FC1}">
      <dsp:nvSpPr>
        <dsp:cNvPr id="0" name=""/>
        <dsp:cNvSpPr/>
      </dsp:nvSpPr>
      <dsp:spPr>
        <a:xfrm>
          <a:off x="3968724" y="967804"/>
          <a:ext cx="1556766" cy="1336304"/>
        </a:xfrm>
        <a:prstGeom prst="hexagon">
          <a:avLst>
            <a:gd name="adj" fmla="val 25000"/>
            <a:gd name="vf" fmla="val 115470"/>
          </a:avLst>
        </a:prstGeom>
        <a:solidFill>
          <a:schemeClr val="bg1">
            <a:alpha val="5000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s-AR" sz="1400" kern="1200" noProof="0" dirty="0" smtClean="0">
              <a:hlinkClick xmlns:r="http://schemas.openxmlformats.org/officeDocument/2006/relationships" r:id="" action="ppaction://hlinksldjump"/>
            </a:rPr>
            <a:t>4</a:t>
          </a:r>
          <a:br>
            <a:rPr lang="es-AR" sz="1400" kern="1200" noProof="0" dirty="0" smtClean="0">
              <a:hlinkClick xmlns:r="http://schemas.openxmlformats.org/officeDocument/2006/relationships" r:id="" action="ppaction://hlinksldjump"/>
            </a:rPr>
          </a:br>
          <a:r>
            <a:rPr lang="es-AR" sz="1400" kern="1200" noProof="0" dirty="0" smtClean="0">
              <a:hlinkClick xmlns:r="http://schemas.openxmlformats.org/officeDocument/2006/relationships" r:id="" action="ppaction://hlinksldjump"/>
            </a:rPr>
            <a:t>Planeamiento Top-Down</a:t>
          </a:r>
          <a:endParaRPr lang="es-AR" sz="1400" kern="1200" noProof="0" dirty="0"/>
        </a:p>
      </dsp:txBody>
      <dsp:txXfrm>
        <a:off x="4209813" y="1174751"/>
        <a:ext cx="1074588" cy="922410"/>
      </dsp:txXfrm>
    </dsp:sp>
    <dsp:sp modelId="{1B16F8AB-AD59-4ECA-8278-04E99ECD0661}">
      <dsp:nvSpPr>
        <dsp:cNvPr id="0" name=""/>
        <dsp:cNvSpPr/>
      </dsp:nvSpPr>
      <dsp:spPr>
        <a:xfrm>
          <a:off x="5307406" y="1557599"/>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495749"/>
              <a:satOff val="52"/>
              <a:lumOff val="25881"/>
              <a:alphaOff val="0"/>
            </a:schemeClr>
          </a:solidFill>
          <a:prstDash val="solid"/>
        </a:ln>
        <a:effectLst/>
      </dsp:spPr>
      <dsp:style>
        <a:lnRef idx="2">
          <a:scrgbClr r="0" g="0" b="0"/>
        </a:lnRef>
        <a:fillRef idx="1">
          <a:scrgbClr r="0" g="0" b="0"/>
        </a:fillRef>
        <a:effectRef idx="0">
          <a:scrgbClr r="0" g="0" b="0"/>
        </a:effectRef>
        <a:fontRef idx="minor"/>
      </dsp:style>
    </dsp:sp>
    <dsp:sp modelId="{4F982654-55B9-4DD6-8184-50EE9DAC6865}">
      <dsp:nvSpPr>
        <dsp:cNvPr id="0" name=""/>
        <dsp:cNvSpPr/>
      </dsp:nvSpPr>
      <dsp:spPr>
        <a:xfrm>
          <a:off x="5301234" y="1702312"/>
          <a:ext cx="1556766" cy="1336304"/>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 modelId="{FEC8334F-31FE-49FD-AEB2-FCF32AF35E17}">
      <dsp:nvSpPr>
        <dsp:cNvPr id="0" name=""/>
        <dsp:cNvSpPr/>
      </dsp:nvSpPr>
      <dsp:spPr>
        <a:xfrm>
          <a:off x="5615330" y="1725960"/>
          <a:ext cx="181737" cy="156713"/>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1745041"/>
              <a:satOff val="61"/>
              <a:lumOff val="3019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1</a:t>
            </a:fld>
            <a:endParaRPr lang="en-US" dirty="0"/>
          </a:p>
        </p:txBody>
      </p:sp>
    </p:spTree>
    <p:extLst>
      <p:ext uri="{BB962C8B-B14F-4D97-AF65-F5344CB8AC3E}">
        <p14:creationId xmlns:p14="http://schemas.microsoft.com/office/powerpoint/2010/main" val="320417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s-AR" noProof="0" dirty="0" smtClean="0">
                <a:latin typeface="CA Sans" pitchFamily="50" charset="0"/>
              </a:rPr>
              <a:t>Para facilitar el entendimiento, estamos</a:t>
            </a:r>
            <a:r>
              <a:rPr lang="es-AR" baseline="0" noProof="0" dirty="0" smtClean="0">
                <a:latin typeface="CA Sans" pitchFamily="50" charset="0"/>
              </a:rPr>
              <a:t> presentando las funcionalidades en cuatro grandes bloques que acá presentamos en el orden en el cual normalmente uno los implementa: </a:t>
            </a:r>
          </a:p>
          <a:p>
            <a:pPr marL="228600" indent="-228600" eaLnBrk="1" hangingPunct="1">
              <a:spcBef>
                <a:spcPct val="0"/>
              </a:spcBef>
              <a:buAutoNum type="arabicParenR"/>
            </a:pPr>
            <a:r>
              <a:rPr lang="es-AR" baseline="0" noProof="0" dirty="0" smtClean="0">
                <a:latin typeface="CA Sans" pitchFamily="50" charset="0"/>
              </a:rPr>
              <a:t>Mapas Estratégicos contienen artículos e indicadores relacionados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s-AR" baseline="0" noProof="0" dirty="0" smtClean="0">
                <a:latin typeface="CA Sans" pitchFamily="50" charset="0"/>
              </a:rPr>
              <a:t>Monitoreo y Revisión de Estrategias</a:t>
            </a:r>
            <a:endParaRPr lang="es-AR" noProof="0" dirty="0" smtClean="0">
              <a:latin typeface="CA Sans" pitchFamily="50" charset="0"/>
            </a:endParaRPr>
          </a:p>
          <a:p>
            <a:pPr marL="228600" indent="-228600" eaLnBrk="1" hangingPunct="1">
              <a:spcBef>
                <a:spcPct val="0"/>
              </a:spcBef>
              <a:buAutoNum type="arabicParenR"/>
            </a:pPr>
            <a:r>
              <a:rPr lang="es-AR" baseline="0" noProof="0" dirty="0" smtClean="0">
                <a:latin typeface="CA Sans" pitchFamily="50" charset="0"/>
              </a:rPr>
              <a:t>Inversión Clasificación: Selección y Priorización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s-AR" baseline="0" noProof="0" dirty="0" smtClean="0">
                <a:latin typeface="CA Sans" pitchFamily="50" charset="0"/>
              </a:rPr>
              <a:t>Top-Down La planificación de la distribución </a:t>
            </a:r>
            <a:r>
              <a:rPr lang="es-AR" b="0" baseline="0" noProof="0" dirty="0" smtClean="0">
                <a:solidFill>
                  <a:srgbClr val="FFFF00"/>
                </a:solidFill>
                <a:latin typeface="CA Sans" pitchFamily="50" charset="0"/>
              </a:rPr>
              <a:t>de fondos </a:t>
            </a:r>
            <a:r>
              <a:rPr lang="es-AR" baseline="0" noProof="0" dirty="0" smtClean="0">
                <a:latin typeface="CA Sans" pitchFamily="50" charset="0"/>
              </a:rPr>
              <a:t>y </a:t>
            </a:r>
            <a:r>
              <a:rPr lang="es-AR" baseline="0" noProof="0" dirty="0" err="1" smtClean="0">
                <a:latin typeface="CA Sans" pitchFamily="50" charset="0"/>
              </a:rPr>
              <a:t>Headcount</a:t>
            </a:r>
            <a:endParaRPr lang="es-AR" baseline="0" noProof="0" dirty="0" smtClean="0">
              <a:latin typeface="CA Sans" pitchFamily="50" charset="0"/>
            </a:endParaRP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endParaRPr lang="es-AR" baseline="0" noProof="0" dirty="0" smtClean="0">
              <a:latin typeface="CA Sans" pitchFamily="50" charset="0"/>
            </a:endParaRPr>
          </a:p>
        </p:txBody>
      </p:sp>
    </p:spTree>
    <p:extLst>
      <p:ext uri="{BB962C8B-B14F-4D97-AF65-F5344CB8AC3E}">
        <p14:creationId xmlns:p14="http://schemas.microsoft.com/office/powerpoint/2010/main" val="2199070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23545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87448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571325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71829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479805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445617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36824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28824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noProof="0" dirty="0" smtClean="0"/>
              <a:t>CA PPM for Strategic Planning and Execution tiene como objetivo expandir las capacidades “estándar”</a:t>
            </a:r>
            <a:r>
              <a:rPr lang="pt-BR" baseline="0" noProof="0" dirty="0" smtClean="0"/>
              <a:t> de CA PPM hacia la dirección y planeación estratégica y permitir el seguimiento de los resultados vinculados a la cartera de inversiones de la organización</a:t>
            </a:r>
            <a:endParaRPr lang="pt-BR"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28366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5988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90358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710233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679010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06827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515094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847308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160320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4579"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13416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pt-BR" noProof="0" dirty="0" err="1" smtClean="0">
                <a:latin typeface="CA Sans" pitchFamily="50" charset="0"/>
              </a:rPr>
              <a:t>Ese</a:t>
            </a:r>
            <a:r>
              <a:rPr lang="pt-BR" noProof="0" dirty="0" smtClean="0">
                <a:latin typeface="CA Sans" pitchFamily="50" charset="0"/>
              </a:rPr>
              <a:t> es </a:t>
            </a:r>
            <a:r>
              <a:rPr lang="pt-BR" noProof="0" dirty="0" err="1" smtClean="0">
                <a:latin typeface="CA Sans" pitchFamily="50" charset="0"/>
              </a:rPr>
              <a:t>el</a:t>
            </a:r>
            <a:r>
              <a:rPr lang="pt-BR" baseline="0" noProof="0" dirty="0" smtClean="0">
                <a:latin typeface="CA Sans" pitchFamily="50" charset="0"/>
              </a:rPr>
              <a:t> RACIONAL por detrás </a:t>
            </a:r>
            <a:r>
              <a:rPr lang="pt-BR" baseline="0" noProof="0" dirty="0" err="1" smtClean="0">
                <a:latin typeface="CA Sans" pitchFamily="50" charset="0"/>
              </a:rPr>
              <a:t>del</a:t>
            </a:r>
            <a:r>
              <a:rPr lang="pt-BR" baseline="0" noProof="0" dirty="0" smtClean="0">
                <a:latin typeface="CA Sans" pitchFamily="50" charset="0"/>
              </a:rPr>
              <a:t> </a:t>
            </a:r>
            <a:r>
              <a:rPr lang="pt-BR" baseline="0" noProof="0" dirty="0" err="1" smtClean="0">
                <a:latin typeface="CA Sans" pitchFamily="50" charset="0"/>
              </a:rPr>
              <a:t>desarrollo</a:t>
            </a:r>
            <a:r>
              <a:rPr lang="pt-BR" baseline="0" noProof="0" dirty="0" smtClean="0">
                <a:latin typeface="CA Sans" pitchFamily="50" charset="0"/>
              </a:rPr>
              <a:t> </a:t>
            </a:r>
            <a:r>
              <a:rPr lang="pt-BR" baseline="0" noProof="0" dirty="0" err="1" smtClean="0">
                <a:latin typeface="CA Sans" pitchFamily="50" charset="0"/>
              </a:rPr>
              <a:t>del</a:t>
            </a:r>
            <a:r>
              <a:rPr lang="pt-BR" baseline="0" noProof="0" dirty="0" smtClean="0">
                <a:latin typeface="CA Sans" pitchFamily="50" charset="0"/>
              </a:rPr>
              <a:t> acelerador.</a:t>
            </a:r>
            <a:endParaRPr lang="pt-BR" noProof="0" dirty="0" smtClean="0">
              <a:latin typeface="CA Sans" pitchFamily="50" charset="0"/>
            </a:endParaRPr>
          </a:p>
          <a:p>
            <a:r>
              <a:rPr lang="pt-BR" noProof="0" dirty="0" err="1" smtClean="0">
                <a:latin typeface="CA Sans" pitchFamily="50" charset="0"/>
              </a:rPr>
              <a:t>Hoy</a:t>
            </a:r>
            <a:r>
              <a:rPr lang="pt-BR" baseline="0" noProof="0" dirty="0" smtClean="0">
                <a:latin typeface="CA Sans" pitchFamily="50" charset="0"/>
              </a:rPr>
              <a:t> </a:t>
            </a:r>
            <a:r>
              <a:rPr lang="pt-BR" noProof="0" dirty="0" smtClean="0">
                <a:latin typeface="CA Sans" pitchFamily="50" charset="0"/>
              </a:rPr>
              <a:t>en</a:t>
            </a:r>
            <a:r>
              <a:rPr lang="pt-BR" baseline="0" noProof="0" dirty="0" smtClean="0">
                <a:latin typeface="CA Sans" pitchFamily="50" charset="0"/>
              </a:rPr>
              <a:t> </a:t>
            </a:r>
            <a:r>
              <a:rPr lang="pt-BR" noProof="0" dirty="0" smtClean="0">
                <a:latin typeface="CA Sans" pitchFamily="50" charset="0"/>
              </a:rPr>
              <a:t>dia la mayor parte de las empresas ya</a:t>
            </a:r>
            <a:r>
              <a:rPr lang="pt-BR" baseline="0" noProof="0" dirty="0" smtClean="0">
                <a:latin typeface="CA Sans" pitchFamily="50" charset="0"/>
              </a:rPr>
              <a:t> </a:t>
            </a:r>
            <a:r>
              <a:rPr lang="pt-BR" noProof="0" dirty="0" smtClean="0">
                <a:latin typeface="CA Sans" pitchFamily="50" charset="0"/>
              </a:rPr>
              <a:t>trabaja con alguna</a:t>
            </a:r>
            <a:r>
              <a:rPr lang="pt-BR" baseline="0" noProof="0" dirty="0" smtClean="0">
                <a:latin typeface="CA Sans" pitchFamily="50" charset="0"/>
              </a:rPr>
              <a:t> forma </a:t>
            </a:r>
            <a:r>
              <a:rPr lang="pt-BR" noProof="0" dirty="0" smtClean="0">
                <a:latin typeface="CA Sans" pitchFamily="50" charset="0"/>
              </a:rPr>
              <a:t>de planeación estratégica, con diferentes grados de madurez, detalles, precisión;</a:t>
            </a:r>
            <a:r>
              <a:rPr lang="pt-BR" baseline="0" noProof="0" dirty="0" smtClean="0">
                <a:latin typeface="CA Sans" pitchFamily="50" charset="0"/>
              </a:rPr>
              <a:t> muchos de nuestros clientes buscan en una solución de PPM un mecanismo para “hacer las cosas ciertas” – es decir– seleccionar las inversiones en las que invertimos para poder entregar los resultados esperados. Sin embargo, una dificultad importante para nuestros clientes es precisamente hacer la conexión entre estos dos mundos, es decir,  responder a las siguientes preguntas:</a:t>
            </a:r>
          </a:p>
          <a:p>
            <a:pPr marL="228600" indent="-228600">
              <a:buAutoNum type="arabicParenR"/>
            </a:pPr>
            <a:r>
              <a:rPr lang="pt-BR" baseline="0" noProof="0" dirty="0" smtClean="0">
                <a:latin typeface="CA Sans" pitchFamily="50" charset="0"/>
              </a:rPr>
              <a:t>Las cosas que estoy haciendo son las mejores para visibilizar las estrategias y obtener los resultados que espero de mi plan estratégico?</a:t>
            </a:r>
          </a:p>
          <a:p>
            <a:pPr marL="228600" indent="-228600">
              <a:buAutoNum type="arabicParenR"/>
            </a:pPr>
            <a:r>
              <a:rPr lang="pt-BR" baseline="0" noProof="0" dirty="0" smtClean="0">
                <a:latin typeface="CA Sans" pitchFamily="50" charset="0"/>
              </a:rPr>
              <a:t>La forma como estamos entregando los proyectos estratégicos está generando algun impacto – positivo o negativo – los resultados obtenidos?</a:t>
            </a:r>
          </a:p>
          <a:p>
            <a:pPr marL="228600" indent="-228600">
              <a:buAutoNum type="arabicParenR"/>
            </a:pPr>
            <a:r>
              <a:rPr lang="pt-BR" baseline="0" noProof="0" dirty="0" smtClean="0">
                <a:latin typeface="CA Sans" pitchFamily="50" charset="0"/>
              </a:rPr>
              <a:t>Necesito corregir alguna cosa en la ejecución?</a:t>
            </a:r>
          </a:p>
          <a:p>
            <a:pPr marL="228600" indent="-228600">
              <a:buAutoNum type="arabicParenR"/>
            </a:pPr>
            <a:r>
              <a:rPr lang="pt-BR" baseline="0" noProof="0" dirty="0" smtClean="0">
                <a:latin typeface="CA Sans" pitchFamily="50" charset="0"/>
              </a:rPr>
              <a:t>Como ya se han conseguido las metas propuestas, cuál fue la tendencia? – Cuando realmente llegaremos al resultado deseado?</a:t>
            </a:r>
            <a:endParaRPr lang="pt-BR"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5603"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18498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924653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6627"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180334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091461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41</a:t>
            </a:fld>
            <a:endParaRPr lang="en-US" dirty="0"/>
          </a:p>
        </p:txBody>
      </p:sp>
    </p:spTree>
    <p:extLst>
      <p:ext uri="{BB962C8B-B14F-4D97-AF65-F5344CB8AC3E}">
        <p14:creationId xmlns:p14="http://schemas.microsoft.com/office/powerpoint/2010/main" val="131192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pt-BR" noProof="0" dirty="0" smtClean="0"/>
              <a:t>Nuestra </a:t>
            </a:r>
            <a:r>
              <a:rPr lang="pt-BR" baseline="0" noProof="0" dirty="0" smtClean="0"/>
              <a:t>sugerencia es implementar un Proceso Continuo de Planeamiento y Ejecución Estratégica. Los Planes Estratégicos listan diferentes niveles de los objetivos estratégicos de la empresa. También define las métricas que permiten calcular la alieación a cada uno de estos objetivos estratégicos. Del Plan Estratégico comenzamos a realizar la distribución de los fondos y head-count a través de proceso de Planeamiento Top-Down. El Presupuesto Top-Down da origen a los Portafolios de Iniciativas, que juntan las Capacidades recibidas de Headcount y CAPEX con las Métricas que permiten la alineación, produciendo un Portafolio Ideal de Proyectos y Programas selecionados para entregar un mejor resultado en relación a las estrategias definidas. La ejecución detallada de estos proyectos y programas necesita ser monitoreada constantemente – pues sirve como un “health-check” estratégico. Esto es porque los programas y proyectos son un mecanismo por el cual conseguimos entregar resultados. Si tengo un número X de proyectos soportando un determinado objetivo estratégico – y estos X proyectos están con riesgo alto, problemas de ejecución, atrasos, Sobrecostos, Alcance indefinido – Que dicen todos elementos acerca de la estrategia? Conseguiremos al final de estos proyectos entregar los resultados esperados? </a:t>
            </a:r>
            <a:r>
              <a:rPr lang="es-ES" baseline="0" noProof="0" dirty="0" smtClean="0"/>
              <a:t>En este momento, el planificador puede, por adelantado, conocer el impacto y actuar como facilitador para asegurar el éxito de los proyectos y por lo tanto el éxito de las estrategias asociadas.</a:t>
            </a:r>
          </a:p>
          <a:p>
            <a:r>
              <a:rPr lang="es-ES" baseline="0" noProof="0" dirty="0" smtClean="0"/>
              <a:t>Pero, ¿cómo saber que estamos logrando los resultados esperados? La única manera es medir. Así, definimos indicadores y metas establecidos para estos indicadores; Con el tiempo, la medición de los indicadores para analizar la entrega de tendencia - y para que podamos corregir el curso cuando sea necesario.</a:t>
            </a:r>
            <a:endParaRPr lang="pt-BR"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s-ES" dirty="0" smtClean="0">
                <a:latin typeface="CA Sans" pitchFamily="50" charset="0"/>
              </a:rPr>
              <a:t>Lo que verán a continuación es una vista de un conjunto de características que se podrían implementar para expandir</a:t>
            </a:r>
            <a:r>
              <a:rPr lang="es-ES" baseline="0" dirty="0" smtClean="0">
                <a:latin typeface="CA Sans" pitchFamily="50" charset="0"/>
              </a:rPr>
              <a:t> las</a:t>
            </a:r>
            <a:r>
              <a:rPr lang="es-ES" dirty="0" smtClean="0">
                <a:latin typeface="CA Sans" pitchFamily="50" charset="0"/>
              </a:rPr>
              <a:t> características CA "estándar" PPM para permitir que el proceso de definición y seguimiento estratégico puede ir de la mano con los procesos de PPM. Estas características no son parte de CA PPM, pero pueden ser implementadas por nuestros CA Servicios y nuestros socios</a:t>
            </a:r>
            <a:r>
              <a:rPr lang="es-ES" baseline="0" dirty="0" smtClean="0">
                <a:latin typeface="CA Sans" pitchFamily="50" charset="0"/>
              </a:rPr>
              <a:t> de negocio.</a:t>
            </a:r>
            <a:endParaRPr lang="en-US" dirty="0" smtClean="0">
              <a:latin typeface="CA Sans" pitchFamily="50" charset="0"/>
            </a:endParaRPr>
          </a:p>
        </p:txBody>
      </p:sp>
    </p:spTree>
    <p:extLst>
      <p:ext uri="{BB962C8B-B14F-4D97-AF65-F5344CB8AC3E}">
        <p14:creationId xmlns:p14="http://schemas.microsoft.com/office/powerpoint/2010/main" val="281176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s-AR" noProof="0" dirty="0" smtClean="0">
                <a:latin typeface="CA Sans" pitchFamily="50" charset="0"/>
              </a:rPr>
              <a:t>Para facilitar el entendimiento, estamos</a:t>
            </a:r>
            <a:r>
              <a:rPr lang="es-AR" baseline="0" noProof="0" dirty="0" smtClean="0">
                <a:latin typeface="CA Sans" pitchFamily="50" charset="0"/>
              </a:rPr>
              <a:t> presentando las funcionalidades en cuatro grandes bloques que acá presentamos en el orden en el cual normalmente uno los implementa: </a:t>
            </a:r>
          </a:p>
          <a:p>
            <a:pPr marL="228600" indent="-228600" eaLnBrk="1" hangingPunct="1">
              <a:spcBef>
                <a:spcPct val="0"/>
              </a:spcBef>
              <a:buAutoNum type="arabicParenR"/>
            </a:pPr>
            <a:r>
              <a:rPr lang="es-AR" baseline="0" noProof="0" dirty="0" smtClean="0">
                <a:latin typeface="CA Sans" pitchFamily="50" charset="0"/>
              </a:rPr>
              <a:t>Mapas Estratégicos contienen artículos e indicadores relacionados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s-AR" baseline="0" noProof="0" dirty="0" smtClean="0">
                <a:latin typeface="CA Sans" pitchFamily="50" charset="0"/>
              </a:rPr>
              <a:t>Monitoreo y Revisión de Estrategias</a:t>
            </a:r>
            <a:endParaRPr lang="es-AR" noProof="0" dirty="0" smtClean="0">
              <a:latin typeface="CA Sans" pitchFamily="50" charset="0"/>
            </a:endParaRPr>
          </a:p>
          <a:p>
            <a:pPr marL="228600" indent="-228600" eaLnBrk="1" hangingPunct="1">
              <a:spcBef>
                <a:spcPct val="0"/>
              </a:spcBef>
              <a:buAutoNum type="arabicParenR"/>
            </a:pPr>
            <a:r>
              <a:rPr lang="es-AR" baseline="0" noProof="0" dirty="0" smtClean="0">
                <a:latin typeface="CA Sans" pitchFamily="50" charset="0"/>
              </a:rPr>
              <a:t>Inversión Clasificación: Selección y Priorización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s-AR" baseline="0" noProof="0" dirty="0" smtClean="0">
                <a:latin typeface="CA Sans" pitchFamily="50" charset="0"/>
              </a:rPr>
              <a:t>Top-Down La planificación de la distribución </a:t>
            </a:r>
            <a:r>
              <a:rPr lang="es-AR" b="0" baseline="0" noProof="0" dirty="0" smtClean="0">
                <a:solidFill>
                  <a:srgbClr val="FFFF00"/>
                </a:solidFill>
                <a:latin typeface="CA Sans" pitchFamily="50" charset="0"/>
              </a:rPr>
              <a:t>de fondos </a:t>
            </a:r>
            <a:r>
              <a:rPr lang="es-AR" baseline="0" noProof="0" dirty="0" smtClean="0">
                <a:latin typeface="CA Sans" pitchFamily="50" charset="0"/>
              </a:rPr>
              <a:t>y </a:t>
            </a:r>
            <a:r>
              <a:rPr lang="es-AR" baseline="0" noProof="0" dirty="0" err="1" smtClean="0">
                <a:latin typeface="CA Sans" pitchFamily="50" charset="0"/>
              </a:rPr>
              <a:t>Headcount</a:t>
            </a:r>
            <a:endParaRPr lang="es-AR" baseline="0" noProof="0" dirty="0" smtClean="0">
              <a:latin typeface="CA Sans" pitchFamily="50" charset="0"/>
            </a:endParaRP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endParaRPr lang="es-AR" baseline="0" noProof="0" dirty="0" smtClean="0">
              <a:latin typeface="CA Sans" pitchFamily="50" charset="0"/>
            </a:endParaRPr>
          </a:p>
        </p:txBody>
      </p:sp>
    </p:spTree>
    <p:extLst>
      <p:ext uri="{BB962C8B-B14F-4D97-AF65-F5344CB8AC3E}">
        <p14:creationId xmlns:p14="http://schemas.microsoft.com/office/powerpoint/2010/main" val="122661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577851" y="1117999"/>
            <a:ext cx="8113713" cy="3351138"/>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Placeholder 1"/>
          <p:cNvSpPr>
            <a:spLocks noGrp="1"/>
          </p:cNvSpPr>
          <p:nvPr>
            <p:ph type="title"/>
          </p:nvPr>
        </p:nvSpPr>
        <p:spPr bwMode="black">
          <a:xfrm>
            <a:off x="576072" y="137287"/>
            <a:ext cx="8119872" cy="549148"/>
          </a:xfrm>
          <a:prstGeom prst="rect">
            <a:avLst/>
          </a:prstGeom>
        </p:spPr>
        <p:txBody>
          <a:bodyPr rtlCol="0">
            <a:noAutofit/>
          </a:bodyPr>
          <a:lstStyle/>
          <a:p>
            <a:r>
              <a:rPr lang="en-US" smtClean="0"/>
              <a:t>Click to edit Master title style</a:t>
            </a:r>
            <a:endParaRPr lang="en-US" dirty="0"/>
          </a:p>
        </p:txBody>
      </p:sp>
      <p:sp>
        <p:nvSpPr>
          <p:cNvPr id="9" name="Date Placeholder 8"/>
          <p:cNvSpPr>
            <a:spLocks noGrp="1"/>
          </p:cNvSpPr>
          <p:nvPr>
            <p:ph type="dt" sz="half" idx="13"/>
          </p:nvPr>
        </p:nvSpPr>
        <p:spPr>
          <a:xfrm>
            <a:off x="870557" y="4858674"/>
            <a:ext cx="1234440" cy="274097"/>
          </a:xfrm>
          <a:prstGeom prst="rect">
            <a:avLst/>
          </a:prstGeom>
        </p:spPr>
        <p:txBody>
          <a:bodyPr/>
          <a:lstStyle/>
          <a:p>
            <a:pPr>
              <a:defRPr/>
            </a:pPr>
            <a:fld id="{ABC81331-8C53-4DFA-AD59-A8576318C1D3}" type="datetime4">
              <a:rPr lang="en-US" smtClean="0"/>
              <a:pPr>
                <a:defRPr/>
              </a:pPr>
              <a:t>March 6, 2015</a:t>
            </a:fld>
            <a:endParaRPr lang="en-US" dirty="0"/>
          </a:p>
        </p:txBody>
      </p:sp>
      <p:sp>
        <p:nvSpPr>
          <p:cNvPr id="11" name="Slide Number Placeholder 10"/>
          <p:cNvSpPr>
            <a:spLocks noGrp="1"/>
          </p:cNvSpPr>
          <p:nvPr>
            <p:ph type="sldNum" sz="quarter" idx="14"/>
          </p:nvPr>
        </p:nvSpPr>
        <p:spPr>
          <a:xfrm>
            <a:off x="469900" y="4858674"/>
            <a:ext cx="382588" cy="274097"/>
          </a:xfrm>
          <a:prstGeom prst="rect">
            <a:avLst/>
          </a:prstGeom>
        </p:spPr>
        <p:txBody>
          <a:bodyPr/>
          <a:lstStyle/>
          <a:p>
            <a:pPr>
              <a:defRPr/>
            </a:pPr>
            <a:fld id="{E701BC24-4D00-4B37-9CA5-F53B075D7432}" type="slidenum">
              <a:rPr lang="en-US" smtClean="0"/>
              <a:pPr>
                <a:defRPr/>
              </a:pPr>
              <a:t>‹#›</a:t>
            </a:fld>
            <a:endParaRPr lang="en-US" dirty="0"/>
          </a:p>
        </p:txBody>
      </p:sp>
      <p:sp>
        <p:nvSpPr>
          <p:cNvPr id="12" name="Footer Placeholder 11"/>
          <p:cNvSpPr>
            <a:spLocks noGrp="1"/>
          </p:cNvSpPr>
          <p:nvPr>
            <p:ph type="ftr" sz="quarter" idx="15"/>
          </p:nvPr>
        </p:nvSpPr>
        <p:spPr>
          <a:xfrm>
            <a:off x="850900" y="4858674"/>
            <a:ext cx="6923088" cy="274097"/>
          </a:xfrm>
          <a:prstGeom prst="rect">
            <a:avLst/>
          </a:prstGeom>
        </p:spPr>
        <p:txBody>
          <a:bodyPr/>
          <a:lstStyle/>
          <a:p>
            <a:pPr>
              <a:defRPr/>
            </a:pPr>
            <a:r>
              <a:rPr lang="en-US" smtClean="0"/>
              <a:t>[Insert PPT Name via Insert tab &gt; Header &amp; Footer]          Copyright © 2011 CA. All rights reserved.</a:t>
            </a:r>
            <a:endParaRPr lang="en-US" dirty="0"/>
          </a:p>
        </p:txBody>
      </p:sp>
    </p:spTree>
    <p:extLst>
      <p:ext uri="{BB962C8B-B14F-4D97-AF65-F5344CB8AC3E}">
        <p14:creationId xmlns:p14="http://schemas.microsoft.com/office/powerpoint/2010/main" val="24320291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2014 CA.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08" r:id="rId4"/>
    <p:sldLayoutId id="2147483765" r:id="rId5"/>
    <p:sldLayoutId id="2147483655" r:id="rId6"/>
    <p:sldLayoutId id="2147483772" r:id="rId7"/>
    <p:sldLayoutId id="2147483774" r:id="rId8"/>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2014 CA.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slide" Target="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slide" Target="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40.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smtClean="0"/>
              <a:t>Soporte a la ejecución estratégica</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dirty="0" smtClean="0"/>
              <a:t>Enero/2015</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lnSpc>
                <a:spcPts val="1800"/>
              </a:lnSpc>
              <a:spcAft>
                <a:spcPts val="300"/>
              </a:spcAft>
              <a:buNone/>
            </a:pPr>
            <a:r>
              <a:rPr lang="en-US" sz="1600" dirty="0" err="1" smtClean="0"/>
              <a:t>Características</a:t>
            </a:r>
            <a:endParaRPr lang="pt-BR" sz="1600" dirty="0" smtClean="0"/>
          </a:p>
          <a:p>
            <a:pPr>
              <a:lnSpc>
                <a:spcPts val="1800"/>
              </a:lnSpc>
              <a:spcAft>
                <a:spcPts val="300"/>
              </a:spcAft>
            </a:pPr>
            <a:r>
              <a:rPr lang="pt-BR" sz="1600" dirty="0" smtClean="0">
                <a:solidFill>
                  <a:srgbClr val="53BBD4"/>
                </a:solidFill>
              </a:rPr>
              <a:t>Distribucíón Top-Down</a:t>
            </a:r>
            <a:r>
              <a:rPr lang="pt-BR" sz="1600" dirty="0" smtClean="0"/>
              <a:t> de </a:t>
            </a:r>
            <a:r>
              <a:rPr lang="pt-BR" sz="1600" dirty="0" smtClean="0">
                <a:solidFill>
                  <a:srgbClr val="53BBD4"/>
                </a:solidFill>
              </a:rPr>
              <a:t>Beneficios Esperados</a:t>
            </a:r>
            <a:r>
              <a:rPr lang="pt-BR" sz="1600" dirty="0" smtClean="0"/>
              <a:t>, </a:t>
            </a:r>
            <a:r>
              <a:rPr lang="pt-BR" sz="1600" dirty="0" smtClean="0">
                <a:solidFill>
                  <a:srgbClr val="53BBD4"/>
                </a:solidFill>
              </a:rPr>
              <a:t>ETIs</a:t>
            </a:r>
            <a:r>
              <a:rPr lang="pt-BR" sz="1600" dirty="0" smtClean="0"/>
              <a:t> (FTEs) y </a:t>
            </a:r>
            <a:r>
              <a:rPr lang="pt-BR" sz="1600" dirty="0" smtClean="0">
                <a:solidFill>
                  <a:srgbClr val="53BBD4"/>
                </a:solidFill>
              </a:rPr>
              <a:t>Fondos</a:t>
            </a:r>
          </a:p>
          <a:p>
            <a:pPr>
              <a:lnSpc>
                <a:spcPts val="1800"/>
              </a:lnSpc>
              <a:spcAft>
                <a:spcPts val="300"/>
              </a:spcAft>
            </a:pPr>
            <a:r>
              <a:rPr lang="pt-BR" sz="1600" dirty="0" smtClean="0">
                <a:solidFill>
                  <a:srgbClr val="53BBD4"/>
                </a:solidFill>
              </a:rPr>
              <a:t>Roll-up</a:t>
            </a:r>
            <a:r>
              <a:rPr lang="pt-BR" sz="1600" dirty="0" smtClean="0"/>
              <a:t> de valores </a:t>
            </a:r>
            <a:r>
              <a:rPr lang="pt-BR" sz="1600" dirty="0" smtClean="0">
                <a:solidFill>
                  <a:srgbClr val="53BBD4"/>
                </a:solidFill>
              </a:rPr>
              <a:t>Asignados </a:t>
            </a:r>
            <a:r>
              <a:rPr lang="pt-BR" sz="1600" dirty="0" smtClean="0"/>
              <a:t>a los Items Estratégicos y </a:t>
            </a:r>
            <a:r>
              <a:rPr lang="pt-BR" sz="1600" dirty="0" smtClean="0">
                <a:solidFill>
                  <a:srgbClr val="53BBD4"/>
                </a:solidFill>
              </a:rPr>
              <a:t>Comprometidos </a:t>
            </a:r>
            <a:r>
              <a:rPr lang="pt-BR" sz="1600" dirty="0" smtClean="0"/>
              <a:t>con inversiones</a:t>
            </a:r>
          </a:p>
          <a:p>
            <a:pPr>
              <a:lnSpc>
                <a:spcPts val="1800"/>
              </a:lnSpc>
              <a:spcAft>
                <a:spcPts val="300"/>
              </a:spcAft>
            </a:pPr>
            <a:r>
              <a:rPr lang="pt-BR" sz="1600" dirty="0" smtClean="0">
                <a:solidFill>
                  <a:srgbClr val="53BBD4"/>
                </a:solidFill>
              </a:rPr>
              <a:t>Generación Automática </a:t>
            </a:r>
            <a:r>
              <a:rPr lang="pt-BR" sz="1600" dirty="0" smtClean="0"/>
              <a:t>de los </a:t>
            </a:r>
            <a:r>
              <a:rPr lang="pt-BR" sz="1600" dirty="0" smtClean="0">
                <a:solidFill>
                  <a:srgbClr val="53BBD4"/>
                </a:solidFill>
              </a:rPr>
              <a:t>Portafolios </a:t>
            </a:r>
            <a:r>
              <a:rPr lang="pt-BR" sz="1600" dirty="0" smtClean="0"/>
              <a:t>de Selección </a:t>
            </a:r>
            <a:r>
              <a:rPr lang="pt-BR" sz="1600" dirty="0"/>
              <a:t>y</a:t>
            </a:r>
            <a:r>
              <a:rPr lang="pt-BR" sz="1600" dirty="0" smtClean="0"/>
              <a:t> Seguimiento de Inversiones</a:t>
            </a:r>
          </a:p>
          <a:p>
            <a:pPr marL="0" indent="0">
              <a:lnSpc>
                <a:spcPts val="1800"/>
              </a:lnSpc>
              <a:spcAft>
                <a:spcPts val="300"/>
              </a:spcAft>
              <a:buNone/>
            </a:pPr>
            <a:r>
              <a:rPr lang="en-US" sz="1600" dirty="0" err="1" smtClean="0"/>
              <a:t>Premisas</a:t>
            </a:r>
            <a:r>
              <a:rPr lang="en-US" sz="1600" dirty="0" smtClean="0"/>
              <a:t> para la </a:t>
            </a:r>
            <a:r>
              <a:rPr lang="en-US" sz="1600" dirty="0" err="1" smtClean="0"/>
              <a:t>Implementación</a:t>
            </a:r>
            <a:endParaRPr lang="en-US" sz="1600" dirty="0" smtClean="0"/>
          </a:p>
          <a:p>
            <a:pPr>
              <a:lnSpc>
                <a:spcPts val="1800"/>
              </a:lnSpc>
              <a:spcAft>
                <a:spcPts val="300"/>
              </a:spcAft>
            </a:pPr>
            <a:r>
              <a:rPr lang="en-US" sz="1600" dirty="0" smtClean="0"/>
              <a:t>Un </a:t>
            </a:r>
            <a:r>
              <a:rPr lang="en-US" sz="1600" dirty="0" err="1" smtClean="0"/>
              <a:t>Proceso</a:t>
            </a:r>
            <a:r>
              <a:rPr lang="en-US" sz="1600" dirty="0" smtClean="0"/>
              <a:t> de </a:t>
            </a:r>
            <a:r>
              <a:rPr lang="en-US" sz="1600" dirty="0" err="1" smtClean="0"/>
              <a:t>Presupuesto</a:t>
            </a:r>
            <a:r>
              <a:rPr lang="en-US" sz="1600" dirty="0" smtClean="0"/>
              <a:t> </a:t>
            </a:r>
            <a:r>
              <a:rPr lang="en-US" sz="1600" dirty="0" err="1" smtClean="0"/>
              <a:t>Estratégica</a:t>
            </a:r>
            <a:r>
              <a:rPr lang="en-US" sz="1600" dirty="0" smtClean="0"/>
              <a:t> </a:t>
            </a:r>
            <a:r>
              <a:rPr lang="en-US" sz="1600" dirty="0" err="1" smtClean="0"/>
              <a:t>que</a:t>
            </a:r>
            <a:r>
              <a:rPr lang="en-US" sz="1600" dirty="0" smtClean="0"/>
              <a:t> </a:t>
            </a:r>
            <a:r>
              <a:rPr lang="en-US" sz="1600" dirty="0" err="1" smtClean="0"/>
              <a:t>defina</a:t>
            </a:r>
            <a:r>
              <a:rPr lang="en-US" sz="1600" dirty="0" smtClean="0"/>
              <a:t> </a:t>
            </a:r>
            <a:r>
              <a:rPr lang="en-US" sz="1600" dirty="0" err="1" smtClean="0"/>
              <a:t>valores</a:t>
            </a:r>
            <a:r>
              <a:rPr lang="en-US" sz="1600" dirty="0" smtClean="0"/>
              <a:t> de alto </a:t>
            </a:r>
            <a:r>
              <a:rPr lang="en-US" sz="1600" dirty="0" err="1" smtClean="0"/>
              <a:t>nivel</a:t>
            </a:r>
            <a:r>
              <a:rPr lang="en-US" sz="1600" dirty="0" smtClean="0"/>
              <a:t> a </a:t>
            </a:r>
            <a:r>
              <a:rPr lang="en-US" sz="1600" dirty="0" err="1" smtClean="0"/>
              <a:t>distribuir</a:t>
            </a:r>
            <a:endParaRPr lang="en-US" sz="1600" dirty="0"/>
          </a:p>
          <a:p>
            <a:pPr>
              <a:lnSpc>
                <a:spcPts val="1800"/>
              </a:lnSpc>
              <a:spcAft>
                <a:spcPts val="300"/>
              </a:spcAft>
            </a:pPr>
            <a:r>
              <a:rPr lang="en-US" sz="1600" dirty="0" err="1" smtClean="0"/>
              <a:t>Una</a:t>
            </a:r>
            <a:r>
              <a:rPr lang="en-US" sz="1600" dirty="0" smtClean="0"/>
              <a:t> </a:t>
            </a:r>
            <a:r>
              <a:rPr lang="en-US" sz="1600" dirty="0" err="1" smtClean="0"/>
              <a:t>regla</a:t>
            </a:r>
            <a:r>
              <a:rPr lang="en-US" sz="1600" dirty="0" smtClean="0"/>
              <a:t> de </a:t>
            </a:r>
            <a:r>
              <a:rPr lang="en-US" sz="1600" dirty="0" err="1" smtClean="0"/>
              <a:t>asignación</a:t>
            </a:r>
            <a:r>
              <a:rPr lang="en-US" sz="1600" dirty="0" smtClean="0"/>
              <a:t> (o </a:t>
            </a:r>
            <a:r>
              <a:rPr lang="en-US" sz="1600" dirty="0" err="1" smtClean="0"/>
              <a:t>asumimos</a:t>
            </a:r>
            <a:r>
              <a:rPr lang="en-US" sz="1600" dirty="0" smtClean="0"/>
              <a:t> </a:t>
            </a:r>
            <a:r>
              <a:rPr lang="en-US" sz="1600" dirty="0" err="1" smtClean="0"/>
              <a:t>que</a:t>
            </a:r>
            <a:r>
              <a:rPr lang="en-US" sz="1600" dirty="0" smtClean="0"/>
              <a:t> se </a:t>
            </a:r>
            <a:r>
              <a:rPr lang="en-US" sz="1600" dirty="0" err="1" smtClean="0"/>
              <a:t>adoptarán</a:t>
            </a:r>
            <a:r>
              <a:rPr lang="en-US" sz="1600" dirty="0" smtClean="0"/>
              <a:t> las </a:t>
            </a:r>
            <a:r>
              <a:rPr lang="en-US" sz="1600" dirty="0" err="1" smtClean="0"/>
              <a:t>ponderaciones</a:t>
            </a:r>
            <a:r>
              <a:rPr lang="en-US" sz="1600" dirty="0" smtClean="0"/>
              <a:t> de los items)</a:t>
            </a:r>
          </a:p>
          <a:p>
            <a:pPr>
              <a:lnSpc>
                <a:spcPts val="1800"/>
              </a:lnSpc>
              <a:spcAft>
                <a:spcPts val="300"/>
              </a:spcAft>
            </a:pPr>
            <a:r>
              <a:rPr lang="en-US" sz="1600" dirty="0" smtClean="0"/>
              <a:t>Un </a:t>
            </a:r>
            <a:r>
              <a:rPr lang="en-US" sz="1600" dirty="0" err="1" smtClean="0"/>
              <a:t>grupo</a:t>
            </a:r>
            <a:r>
              <a:rPr lang="en-US" sz="1600" dirty="0" smtClean="0"/>
              <a:t> de </a:t>
            </a:r>
            <a:r>
              <a:rPr lang="en-US" sz="1600" dirty="0" err="1" smtClean="0"/>
              <a:t>Portafolios</a:t>
            </a:r>
            <a:r>
              <a:rPr lang="en-US" sz="1600" dirty="0" smtClean="0"/>
              <a:t> (Los Items </a:t>
            </a:r>
            <a:r>
              <a:rPr lang="en-US" sz="1600" dirty="0" err="1" smtClean="0"/>
              <a:t>Estratégicos</a:t>
            </a:r>
            <a:r>
              <a:rPr lang="en-US" sz="1600" dirty="0" smtClean="0"/>
              <a:t> con  los </a:t>
            </a:r>
            <a:r>
              <a:rPr lang="en-US" sz="1600" dirty="0" err="1" smtClean="0"/>
              <a:t>cuales</a:t>
            </a:r>
            <a:r>
              <a:rPr lang="en-US" sz="1600" dirty="0"/>
              <a:t> </a:t>
            </a:r>
            <a:r>
              <a:rPr lang="en-US" sz="1600" dirty="0" smtClean="0"/>
              <a:t>se </a:t>
            </a:r>
            <a:r>
              <a:rPr lang="en-US" sz="1600" dirty="0" err="1" smtClean="0"/>
              <a:t>relacionan</a:t>
            </a:r>
            <a:r>
              <a:rPr lang="en-US" sz="1600" dirty="0" smtClean="0"/>
              <a:t>)</a:t>
            </a:r>
          </a:p>
          <a:p>
            <a:pPr>
              <a:lnSpc>
                <a:spcPts val="1800"/>
              </a:lnSpc>
              <a:spcAft>
                <a:spcPts val="300"/>
              </a:spcAft>
            </a:pPr>
            <a:r>
              <a:rPr lang="en-US" sz="1600" dirty="0" err="1" smtClean="0"/>
              <a:t>Definición</a:t>
            </a:r>
            <a:r>
              <a:rPr lang="en-US" sz="1600" dirty="0" smtClean="0"/>
              <a:t> de Item (</a:t>
            </a:r>
            <a:r>
              <a:rPr lang="en-US" sz="1600" dirty="0" err="1" smtClean="0"/>
              <a:t>Objetivo</a:t>
            </a:r>
            <a:r>
              <a:rPr lang="en-US" sz="1600" dirty="0" smtClean="0"/>
              <a:t> </a:t>
            </a:r>
            <a:r>
              <a:rPr lang="en-US" sz="1600" dirty="0" err="1" smtClean="0"/>
              <a:t>Estratégico</a:t>
            </a:r>
            <a:r>
              <a:rPr lang="en-US" sz="1600" dirty="0" smtClean="0"/>
              <a:t>) </a:t>
            </a:r>
            <a:r>
              <a:rPr lang="en-US" sz="1600" dirty="0" err="1" smtClean="0"/>
              <a:t>que</a:t>
            </a:r>
            <a:r>
              <a:rPr lang="en-US" sz="1600" dirty="0" smtClean="0"/>
              <a:t> </a:t>
            </a:r>
            <a:r>
              <a:rPr lang="en-US" sz="1600" dirty="0" err="1" smtClean="0"/>
              <a:t>financia</a:t>
            </a:r>
            <a:r>
              <a:rPr lang="en-US" sz="1600" dirty="0" smtClean="0"/>
              <a:t> </a:t>
            </a:r>
            <a:r>
              <a:rPr lang="en-US" sz="1600" dirty="0" err="1" smtClean="0"/>
              <a:t>cada</a:t>
            </a:r>
            <a:r>
              <a:rPr lang="en-US" sz="1600" dirty="0" smtClean="0"/>
              <a:t> </a:t>
            </a:r>
            <a:r>
              <a:rPr lang="en-US" sz="1600" dirty="0" err="1" smtClean="0"/>
              <a:t>Inversión</a:t>
            </a:r>
            <a:r>
              <a:rPr lang="en-US" sz="1600" dirty="0" smtClean="0"/>
              <a:t> </a:t>
            </a:r>
            <a:r>
              <a:rPr lang="en-US" sz="1600" dirty="0" err="1" smtClean="0"/>
              <a:t>Estratégica</a:t>
            </a:r>
            <a:r>
              <a:rPr lang="en-US" sz="1600" dirty="0" smtClean="0"/>
              <a:t> </a:t>
            </a:r>
            <a:endParaRPr lang="en-US" sz="1600" dirty="0"/>
          </a:p>
          <a:p>
            <a:pPr>
              <a:lnSpc>
                <a:spcPts val="1800"/>
              </a:lnSpc>
              <a:spcAft>
                <a:spcPts val="300"/>
              </a:spcAft>
            </a:pPr>
            <a:endParaRPr lang="pt-BR"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Bloque 4: </a:t>
            </a:r>
            <a:r>
              <a:rPr lang="pt-BR" sz="1600" b="1" dirty="0" err="1" smtClean="0">
                <a:solidFill>
                  <a:schemeClr val="tx2"/>
                </a:solidFill>
              </a:rPr>
              <a:t>Planeamiento</a:t>
            </a:r>
            <a:r>
              <a:rPr lang="pt-BR" sz="1600" b="1" dirty="0" smtClean="0">
                <a:solidFill>
                  <a:schemeClr val="tx2"/>
                </a:solidFill>
              </a:rPr>
              <a:t> Top-Down</a:t>
            </a:r>
            <a:endParaRPr lang="pt-BR" sz="1600" b="1" dirty="0">
              <a:solidFill>
                <a:schemeClr val="tx2"/>
              </a:solidFill>
            </a:endParaRPr>
          </a:p>
        </p:txBody>
      </p:sp>
      <p:graphicFrame>
        <p:nvGraphicFramePr>
          <p:cNvPr id="6" name="Diagram 5"/>
          <p:cNvGraphicFramePr/>
          <p:nvPr>
            <p:extLst>
              <p:ext uri="{D42A27DB-BD31-4B8C-83A1-F6EECF244321}">
                <p14:modId xmlns:p14="http://schemas.microsoft.com/office/powerpoint/2010/main" val="1409307887"/>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t>CA PPM para </a:t>
            </a:r>
            <a:r>
              <a:rPr lang="pt-BR" sz="2400" dirty="0" err="1" smtClean="0"/>
              <a:t>Ejecución</a:t>
            </a:r>
            <a:r>
              <a:rPr lang="pt-BR" sz="2400" dirty="0" smtClean="0"/>
              <a:t> Estratégica</a:t>
            </a:r>
            <a:br>
              <a:rPr lang="pt-BR" sz="2400" dirty="0" smtClean="0"/>
            </a:br>
            <a:endParaRPr lang="pt-BR"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a:solidFill>
                  <a:schemeClr val="tx2"/>
                </a:solidFill>
              </a:rPr>
              <a:t>El ciclo completo </a:t>
            </a:r>
            <a:r>
              <a:rPr lang="pt-BR" sz="1600" b="1" dirty="0" err="1">
                <a:solidFill>
                  <a:schemeClr val="tx2"/>
                </a:solidFill>
              </a:rPr>
              <a:t>en</a:t>
            </a:r>
            <a:r>
              <a:rPr lang="pt-BR" sz="1600" b="1" dirty="0">
                <a:solidFill>
                  <a:schemeClr val="tx2"/>
                </a:solidFill>
              </a:rPr>
              <a:t> </a:t>
            </a:r>
            <a:r>
              <a:rPr lang="pt-BR" sz="1600" b="1" dirty="0" err="1">
                <a:solidFill>
                  <a:schemeClr val="tx2"/>
                </a:solidFill>
              </a:rPr>
              <a:t>cuatro</a:t>
            </a:r>
            <a:r>
              <a:rPr lang="pt-BR" sz="1600" b="1" dirty="0">
                <a:solidFill>
                  <a:schemeClr val="tx2"/>
                </a:solidFill>
              </a:rPr>
              <a:t> grandes bloques</a:t>
            </a:r>
          </a:p>
        </p:txBody>
      </p:sp>
      <p:graphicFrame>
        <p:nvGraphicFramePr>
          <p:cNvPr id="4" name="Diagram 3"/>
          <p:cNvGraphicFramePr/>
          <p:nvPr>
            <p:extLst>
              <p:ext uri="{D42A27DB-BD31-4B8C-83A1-F6EECF244321}">
                <p14:modId xmlns:p14="http://schemas.microsoft.com/office/powerpoint/2010/main" val="380270250"/>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nut 4">
            <a:hlinkClick r:id="rId8" action="ppaction://hlinksldjump"/>
          </p:cNvPr>
          <p:cNvSpPr/>
          <p:nvPr/>
        </p:nvSpPr>
        <p:spPr>
          <a:xfrm>
            <a:off x="8209414" y="3898232"/>
            <a:ext cx="413887" cy="394636"/>
          </a:xfrm>
          <a:prstGeom prst="donut">
            <a:avLst/>
          </a:prstGeom>
          <a:ln/>
        </p:spPr>
        <p:style>
          <a:lnRef idx="3">
            <a:schemeClr val="lt1"/>
          </a:lnRef>
          <a:fillRef idx="1">
            <a:schemeClr val="accent5"/>
          </a:fillRef>
          <a:effectRef idx="1">
            <a:schemeClr val="accent5"/>
          </a:effectRef>
          <a:fontRef idx="minor">
            <a:schemeClr val="lt1"/>
          </a:fontRef>
        </p:style>
        <p:txBody>
          <a:bodyPr vert="horz" lIns="91440" tIns="91440" rIns="91440" bIns="91440" rtlCol="0" anchor="ctr"/>
          <a:lstStyle/>
          <a:p>
            <a:pPr algn="ctr" defTabSz="914400">
              <a:lnSpc>
                <a:spcPts val="1720"/>
              </a:lnSpc>
              <a:buClr>
                <a:srgbClr val="FFFFFF"/>
              </a:buClr>
            </a:pPr>
            <a:r>
              <a:rPr lang="en-US" sz="500" kern="0" dirty="0" err="1" smtClean="0">
                <a:solidFill>
                  <a:schemeClr val="accent3"/>
                </a:solidFill>
                <a:latin typeface="Calibri"/>
                <a:cs typeface="Arial Unicode MS" pitchFamily="34" charset="-128"/>
              </a:rPr>
              <a:t>Fim</a:t>
            </a:r>
            <a:endParaRPr lang="pt-BR" sz="500" kern="0" dirty="0">
              <a:solidFill>
                <a:schemeClr val="accent3"/>
              </a:solidFill>
              <a:latin typeface="Calibri"/>
              <a:cs typeface="Arial Unicode MS" pitchFamily="34" charset="-128"/>
            </a:endParaRPr>
          </a:p>
        </p:txBody>
      </p:sp>
    </p:spTree>
    <p:extLst>
      <p:ext uri="{BB962C8B-B14F-4D97-AF65-F5344CB8AC3E}">
        <p14:creationId xmlns:p14="http://schemas.microsoft.com/office/powerpoint/2010/main" val="95964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Creando</a:t>
            </a:r>
            <a:r>
              <a:rPr lang="en-US" dirty="0" smtClean="0"/>
              <a:t> </a:t>
            </a:r>
            <a:r>
              <a:rPr lang="en-US" dirty="0" err="1" smtClean="0"/>
              <a:t>Mapa</a:t>
            </a:r>
            <a:r>
              <a:rPr lang="en-US" dirty="0" smtClean="0"/>
              <a:t> </a:t>
            </a:r>
            <a:r>
              <a:rPr lang="en-US" dirty="0" err="1" smtClean="0"/>
              <a:t>Estratégico</a:t>
            </a:r>
            <a:r>
              <a:rPr lang="en-US" dirty="0" smtClean="0"/>
              <a:t> y la </a:t>
            </a:r>
            <a:r>
              <a:rPr lang="en-US" dirty="0" err="1" smtClean="0"/>
              <a:t>Estructura</a:t>
            </a:r>
            <a:r>
              <a:rPr lang="en-US" dirty="0" smtClean="0"/>
              <a:t> de </a:t>
            </a:r>
            <a:r>
              <a:rPr lang="en-US" dirty="0" err="1" smtClean="0"/>
              <a:t>Indicadores</a:t>
            </a:r>
            <a:r>
              <a:rPr lang="en-US" dirty="0" smtClean="0"/>
              <a:t/>
            </a:r>
            <a:br>
              <a:rPr lang="en-US" dirty="0" smtClean="0"/>
            </a:br>
            <a:endParaRPr lang="en-US" dirty="0"/>
          </a:p>
        </p:txBody>
      </p:sp>
    </p:spTree>
    <p:extLst>
      <p:ext uri="{BB962C8B-B14F-4D97-AF65-F5344CB8AC3E}">
        <p14:creationId xmlns:p14="http://schemas.microsoft.com/office/powerpoint/2010/main" val="4081920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3" name="Text Placeholder 2"/>
          <p:cNvSpPr>
            <a:spLocks noGrp="1"/>
          </p:cNvSpPr>
          <p:nvPr>
            <p:ph type="body" sz="quarter" idx="10"/>
          </p:nvPr>
        </p:nvSpPr>
        <p:spPr/>
        <p:txBody>
          <a:bodyPr/>
          <a:lstStyle/>
          <a:p>
            <a:pPr marL="0" indent="0">
              <a:buNone/>
            </a:pPr>
            <a:r>
              <a:rPr lang="pt-BR" sz="1800" dirty="0" smtClean="0"/>
              <a:t>La creación de Mapa Estratégico y la Estructura de Indicadores</a:t>
            </a:r>
          </a:p>
          <a:p>
            <a:r>
              <a:rPr lang="pt-BR" sz="1800" dirty="0" smtClean="0"/>
              <a:t>Árbol Multi-Nivel de </a:t>
            </a:r>
            <a:r>
              <a:rPr lang="pt-BR" sz="1800" dirty="0" smtClean="0">
                <a:solidFill>
                  <a:srgbClr val="53BBD4"/>
                </a:solidFill>
              </a:rPr>
              <a:t>Elementos Estratégicos</a:t>
            </a:r>
            <a:r>
              <a:rPr lang="pt-BR" sz="1800" dirty="0" smtClean="0"/>
              <a:t> (Temas, Metas, Objetivos, Iniciativas, etc) relacionados a las </a:t>
            </a:r>
            <a:r>
              <a:rPr lang="pt-BR" sz="1800" dirty="0" smtClean="0">
                <a:solidFill>
                  <a:srgbClr val="53BBD4"/>
                </a:solidFill>
              </a:rPr>
              <a:t>Perspectivas Estratégicas</a:t>
            </a:r>
            <a:r>
              <a:rPr lang="pt-BR" sz="1800" dirty="0" smtClean="0"/>
              <a:t>;</a:t>
            </a:r>
          </a:p>
          <a:p>
            <a:r>
              <a:rPr lang="pt-BR" sz="1800" dirty="0" smtClean="0">
                <a:solidFill>
                  <a:srgbClr val="53BBD4"/>
                </a:solidFill>
              </a:rPr>
              <a:t>Indicadores </a:t>
            </a:r>
            <a:r>
              <a:rPr lang="pt-BR" sz="1800" dirty="0" smtClean="0"/>
              <a:t>para seguimiento de los </a:t>
            </a:r>
            <a:r>
              <a:rPr lang="pt-BR" sz="1800" dirty="0" smtClean="0">
                <a:solidFill>
                  <a:srgbClr val="53BBD4"/>
                </a:solidFill>
              </a:rPr>
              <a:t>resultados </a:t>
            </a:r>
            <a:r>
              <a:rPr lang="pt-BR" sz="1800" dirty="0" smtClean="0"/>
              <a:t>de las estrategias;</a:t>
            </a:r>
          </a:p>
          <a:p>
            <a:r>
              <a:rPr lang="pt-BR" sz="1800" dirty="0" smtClean="0">
                <a:solidFill>
                  <a:srgbClr val="53BBD4"/>
                </a:solidFill>
              </a:rPr>
              <a:t>Visualización Gráfica </a:t>
            </a:r>
            <a:r>
              <a:rPr lang="pt-BR" sz="1800" dirty="0" smtClean="0"/>
              <a:t>de Mapa Estratégico y Estructura de Indicadores.</a:t>
            </a:r>
            <a:endParaRPr lang="pt-BR" sz="1800" dirty="0"/>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353458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9884" y="567520"/>
            <a:ext cx="8444232" cy="4580743"/>
          </a:xfrm>
          <a:prstGeom prst="rect">
            <a:avLst/>
          </a:prstGeom>
        </p:spPr>
      </p:pic>
      <p:sp>
        <p:nvSpPr>
          <p:cNvPr id="9" name="Rectangle 8"/>
          <p:cNvSpPr/>
          <p:nvPr/>
        </p:nvSpPr>
        <p:spPr>
          <a:xfrm>
            <a:off x="769708" y="1416451"/>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0" name="Rectangle 9"/>
          <p:cNvSpPr/>
          <p:nvPr/>
        </p:nvSpPr>
        <p:spPr>
          <a:xfrm>
            <a:off x="612769" y="2140588"/>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007065" y="1100468"/>
            <a:ext cx="2946469" cy="230961"/>
          </a:xfrm>
          <a:prstGeom prst="rect">
            <a:avLst/>
          </a:prstGeom>
          <a:noFill/>
          <a:ln w="9525">
            <a:noFill/>
            <a:miter lim="800000"/>
            <a:headEnd/>
            <a:tailEnd/>
          </a:ln>
        </p:spPr>
        <p:txBody>
          <a:bodyPr wrap="square">
            <a:spAutoFit/>
          </a:bodyPr>
          <a:lstStyle/>
          <a:p>
            <a:r>
              <a:rPr lang="pt-BR" sz="901" b="1" dirty="0" smtClean="0">
                <a:solidFill>
                  <a:srgbClr val="FF0000"/>
                </a:solidFill>
              </a:rPr>
              <a:t>Item Estratégico registrado (Objetivo Estratégico)</a:t>
            </a:r>
            <a:endParaRPr lang="pt-BR" sz="901" b="1" dirty="0">
              <a:solidFill>
                <a:srgbClr val="FF0000"/>
              </a:solidFill>
            </a:endParaRPr>
          </a:p>
        </p:txBody>
      </p:sp>
      <p:sp>
        <p:nvSpPr>
          <p:cNvPr id="16394" name="TextBox 11"/>
          <p:cNvSpPr txBox="1">
            <a:spLocks noChangeArrowheads="1"/>
          </p:cNvSpPr>
          <p:nvPr/>
        </p:nvSpPr>
        <p:spPr bwMode="auto">
          <a:xfrm>
            <a:off x="3197485" y="1927724"/>
            <a:ext cx="1662459" cy="369588"/>
          </a:xfrm>
          <a:prstGeom prst="rect">
            <a:avLst/>
          </a:prstGeom>
          <a:noFill/>
          <a:ln w="9525">
            <a:noFill/>
            <a:miter lim="800000"/>
            <a:headEnd/>
            <a:tailEnd/>
          </a:ln>
        </p:spPr>
        <p:txBody>
          <a:bodyPr>
            <a:spAutoFit/>
          </a:bodyPr>
          <a:lstStyle/>
          <a:p>
            <a:r>
              <a:rPr lang="pt-BR" sz="901" b="1" dirty="0" smtClean="0">
                <a:solidFill>
                  <a:srgbClr val="FF0000"/>
                </a:solidFill>
              </a:rPr>
              <a:t>Perspectiva BSC (Financiera, Cliente, etc.)</a:t>
            </a:r>
            <a:endParaRPr lang="pt-BR" sz="901" b="1" dirty="0">
              <a:solidFill>
                <a:srgbClr val="FF0000"/>
              </a:solidFill>
            </a:endParaRPr>
          </a:p>
        </p:txBody>
      </p:sp>
      <p:cxnSp>
        <p:nvCxnSpPr>
          <p:cNvPr id="13" name="Straight Arrow Connector 12"/>
          <p:cNvCxnSpPr>
            <a:stCxn id="16393" idx="1"/>
            <a:endCxn id="9" idx="3"/>
          </p:cNvCxnSpPr>
          <p:nvPr/>
        </p:nvCxnSpPr>
        <p:spPr>
          <a:xfrm flipH="1">
            <a:off x="3457651" y="1215949"/>
            <a:ext cx="549414" cy="28511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6394" idx="1"/>
            <a:endCxn id="10" idx="3"/>
          </p:cNvCxnSpPr>
          <p:nvPr/>
        </p:nvCxnSpPr>
        <p:spPr>
          <a:xfrm flipH="1">
            <a:off x="2285954" y="2112518"/>
            <a:ext cx="911531" cy="1120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57201" y="3292837"/>
            <a:ext cx="652644"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909540" y="3456619"/>
            <a:ext cx="3477299" cy="369588"/>
          </a:xfrm>
          <a:prstGeom prst="rect">
            <a:avLst/>
          </a:prstGeom>
          <a:noFill/>
          <a:ln w="9525">
            <a:noFill/>
            <a:miter lim="800000"/>
            <a:headEnd/>
            <a:tailEnd/>
          </a:ln>
        </p:spPr>
        <p:txBody>
          <a:bodyPr wrap="square">
            <a:spAutoFit/>
          </a:bodyPr>
          <a:lstStyle/>
          <a:p>
            <a:r>
              <a:rPr lang="pt-BR" sz="901" b="1" dirty="0" smtClean="0">
                <a:solidFill>
                  <a:srgbClr val="FF0000"/>
                </a:solidFill>
              </a:rPr>
              <a:t>Seguimiento de Indicadores </a:t>
            </a:r>
          </a:p>
          <a:p>
            <a:r>
              <a:rPr lang="pt-BR" sz="901" b="1" dirty="0" smtClean="0">
                <a:solidFill>
                  <a:srgbClr val="FF0000"/>
                </a:solidFill>
              </a:rPr>
              <a:t>% de cumplimiento de Item,  Indicadores Directos de elementos hijos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1109845" y="3376854"/>
            <a:ext cx="1799695" cy="26455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69332" y="2791190"/>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5" name="TextBox 11"/>
          <p:cNvSpPr txBox="1">
            <a:spLocks noChangeArrowheads="1"/>
          </p:cNvSpPr>
          <p:nvPr/>
        </p:nvSpPr>
        <p:spPr bwMode="auto">
          <a:xfrm>
            <a:off x="2909540" y="2942896"/>
            <a:ext cx="3309776" cy="369588"/>
          </a:xfrm>
          <a:prstGeom prst="rect">
            <a:avLst/>
          </a:prstGeom>
          <a:noFill/>
          <a:ln w="9525">
            <a:noFill/>
            <a:miter lim="800000"/>
            <a:headEnd/>
            <a:tailEnd/>
          </a:ln>
        </p:spPr>
        <p:txBody>
          <a:bodyPr wrap="square">
            <a:spAutoFit/>
          </a:bodyPr>
          <a:lstStyle/>
          <a:p>
            <a:r>
              <a:rPr lang="pt-BR" sz="901" b="1" dirty="0" smtClean="0">
                <a:solidFill>
                  <a:srgbClr val="FF0000"/>
                </a:solidFill>
              </a:rPr>
              <a:t>Indicadores relacionados a este Item Estratégico de forma Directa</a:t>
            </a:r>
            <a:endParaRPr lang="pt-BR" sz="901" b="1" dirty="0">
              <a:solidFill>
                <a:srgbClr val="FF0000"/>
              </a:solidFill>
            </a:endParaRPr>
          </a:p>
        </p:txBody>
      </p:sp>
      <p:sp>
        <p:nvSpPr>
          <p:cNvPr id="26" name="TextBox 11"/>
          <p:cNvSpPr txBox="1">
            <a:spLocks noChangeArrowheads="1"/>
          </p:cNvSpPr>
          <p:nvPr/>
        </p:nvSpPr>
        <p:spPr bwMode="auto">
          <a:xfrm>
            <a:off x="3086790" y="4083389"/>
            <a:ext cx="4584398" cy="369588"/>
          </a:xfrm>
          <a:prstGeom prst="rect">
            <a:avLst/>
          </a:prstGeom>
          <a:noFill/>
          <a:ln w="9525">
            <a:noFill/>
            <a:miter lim="800000"/>
            <a:headEnd/>
            <a:tailEnd/>
          </a:ln>
        </p:spPr>
        <p:txBody>
          <a:bodyPr wrap="square">
            <a:spAutoFit/>
          </a:bodyPr>
          <a:lstStyle/>
          <a:p>
            <a:r>
              <a:rPr lang="pt-BR" sz="901" b="1" dirty="0" smtClean="0">
                <a:solidFill>
                  <a:srgbClr val="FF0000"/>
                </a:solidFill>
              </a:rPr>
              <a:t>Métricas usadas para evaluar Alineamiento Estratégico de Inversiones</a:t>
            </a:r>
          </a:p>
          <a:p>
            <a:r>
              <a:rPr lang="pt-BR" sz="901" b="1" dirty="0" smtClean="0">
                <a:solidFill>
                  <a:srgbClr val="FF0000"/>
                </a:solidFill>
              </a:rPr>
              <a:t>(Ideas, Proyectos, Programas …)</a:t>
            </a:r>
            <a:endParaRPr lang="pt-BR" sz="901" b="1" dirty="0">
              <a:solidFill>
                <a:srgbClr val="FF0000"/>
              </a:solidFill>
            </a:endParaRPr>
          </a:p>
        </p:txBody>
      </p:sp>
      <p:cxnSp>
        <p:nvCxnSpPr>
          <p:cNvPr id="28" name="Straight Arrow Connector 27"/>
          <p:cNvCxnSpPr>
            <a:stCxn id="26" idx="1"/>
            <a:endCxn id="32" idx="3"/>
          </p:cNvCxnSpPr>
          <p:nvPr/>
        </p:nvCxnSpPr>
        <p:spPr>
          <a:xfrm flipH="1" flipV="1">
            <a:off x="1109845" y="4013703"/>
            <a:ext cx="1976945" cy="254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5" idx="1"/>
            <a:endCxn id="24" idx="3"/>
          </p:cNvCxnSpPr>
          <p:nvPr/>
        </p:nvCxnSpPr>
        <p:spPr>
          <a:xfrm flipH="1" flipV="1">
            <a:off x="1060983" y="2869446"/>
            <a:ext cx="1848557" cy="25824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69332" y="3944017"/>
            <a:ext cx="640513" cy="1393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1" name="Rectangle 40"/>
          <p:cNvSpPr/>
          <p:nvPr/>
        </p:nvSpPr>
        <p:spPr>
          <a:xfrm>
            <a:off x="4413501" y="1534849"/>
            <a:ext cx="1673185"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2" name="TextBox 11"/>
          <p:cNvSpPr txBox="1">
            <a:spLocks noChangeArrowheads="1"/>
          </p:cNvSpPr>
          <p:nvPr/>
        </p:nvSpPr>
        <p:spPr bwMode="auto">
          <a:xfrm>
            <a:off x="6491471" y="1471550"/>
            <a:ext cx="2195329" cy="508216"/>
          </a:xfrm>
          <a:prstGeom prst="rect">
            <a:avLst/>
          </a:prstGeom>
          <a:noFill/>
          <a:ln w="9525">
            <a:noFill/>
            <a:miter lim="800000"/>
            <a:headEnd/>
            <a:tailEnd/>
          </a:ln>
        </p:spPr>
        <p:txBody>
          <a:bodyPr wrap="square">
            <a:spAutoFit/>
          </a:bodyPr>
          <a:lstStyle/>
          <a:p>
            <a:r>
              <a:rPr lang="pt-BR" sz="901" b="1" dirty="0" smtClean="0">
                <a:solidFill>
                  <a:srgbClr val="FF0000"/>
                </a:solidFill>
              </a:rPr>
              <a:t>Evaluación Multi-dimensional: Estrategia Corporativa, la Unidad de Negocios, Departamental, etc</a:t>
            </a:r>
            <a:endParaRPr lang="pt-BR" sz="901" b="1" dirty="0">
              <a:solidFill>
                <a:srgbClr val="FF0000"/>
              </a:solidFill>
            </a:endParaRPr>
          </a:p>
        </p:txBody>
      </p:sp>
      <p:cxnSp>
        <p:nvCxnSpPr>
          <p:cNvPr id="43" name="Straight Arrow Connector 42"/>
          <p:cNvCxnSpPr>
            <a:stCxn id="42" idx="1"/>
            <a:endCxn id="41" idx="3"/>
          </p:cNvCxnSpPr>
          <p:nvPr/>
        </p:nvCxnSpPr>
        <p:spPr>
          <a:xfrm flipH="1" flipV="1">
            <a:off x="6086686" y="1618866"/>
            <a:ext cx="404785" cy="10679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Creando el Mapa Estratégico</a:t>
            </a:r>
            <a:endParaRPr lang="pt-BR" sz="2400" dirty="0"/>
          </a:p>
        </p:txBody>
      </p:sp>
      <p:cxnSp>
        <p:nvCxnSpPr>
          <p:cNvPr id="33" name="Straight Arrow Connector 32"/>
          <p:cNvCxnSpPr>
            <a:stCxn id="35" idx="1"/>
            <a:endCxn id="34" idx="3"/>
          </p:cNvCxnSpPr>
          <p:nvPr/>
        </p:nvCxnSpPr>
        <p:spPr>
          <a:xfrm flipH="1">
            <a:off x="5938687" y="2156478"/>
            <a:ext cx="552784" cy="13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870670" y="2086281"/>
            <a:ext cx="1068017" cy="16803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5" name="TextBox 11"/>
          <p:cNvSpPr txBox="1">
            <a:spLocks noChangeArrowheads="1"/>
          </p:cNvSpPr>
          <p:nvPr/>
        </p:nvSpPr>
        <p:spPr bwMode="auto">
          <a:xfrm>
            <a:off x="6491471" y="2040997"/>
            <a:ext cx="2052028" cy="230961"/>
          </a:xfrm>
          <a:prstGeom prst="rect">
            <a:avLst/>
          </a:prstGeom>
          <a:noFill/>
          <a:ln w="9525">
            <a:noFill/>
            <a:miter lim="800000"/>
            <a:headEnd/>
            <a:tailEnd/>
          </a:ln>
        </p:spPr>
        <p:txBody>
          <a:bodyPr wrap="square">
            <a:spAutoFit/>
          </a:bodyPr>
          <a:lstStyle/>
          <a:p>
            <a:r>
              <a:rPr lang="pt-BR" sz="901" b="1" dirty="0" smtClean="0">
                <a:solidFill>
                  <a:srgbClr val="FF0000"/>
                </a:solidFill>
              </a:rPr>
              <a:t>Estado del elemento o ítem</a:t>
            </a:r>
            <a:endParaRPr lang="pt-BR" sz="901" b="1" dirty="0">
              <a:solidFill>
                <a:srgbClr val="FF0000"/>
              </a:solidFill>
            </a:endParaRPr>
          </a:p>
        </p:txBody>
      </p:sp>
      <p:cxnSp>
        <p:nvCxnSpPr>
          <p:cNvPr id="55" name="Straight Arrow Connector 54"/>
          <p:cNvCxnSpPr>
            <a:stCxn id="56" idx="1"/>
            <a:endCxn id="58" idx="3"/>
          </p:cNvCxnSpPr>
          <p:nvPr/>
        </p:nvCxnSpPr>
        <p:spPr>
          <a:xfrm flipH="1" flipV="1">
            <a:off x="1048851" y="2386299"/>
            <a:ext cx="3158858" cy="19619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TextBox 11"/>
          <p:cNvSpPr txBox="1">
            <a:spLocks noChangeArrowheads="1"/>
          </p:cNvSpPr>
          <p:nvPr/>
        </p:nvSpPr>
        <p:spPr bwMode="auto">
          <a:xfrm>
            <a:off x="4207709" y="2467017"/>
            <a:ext cx="3309776" cy="230961"/>
          </a:xfrm>
          <a:prstGeom prst="rect">
            <a:avLst/>
          </a:prstGeom>
          <a:noFill/>
          <a:ln w="9525">
            <a:noFill/>
            <a:miter lim="800000"/>
            <a:headEnd/>
            <a:tailEnd/>
          </a:ln>
        </p:spPr>
        <p:txBody>
          <a:bodyPr wrap="square">
            <a:spAutoFit/>
          </a:bodyPr>
          <a:lstStyle/>
          <a:p>
            <a:r>
              <a:rPr lang="pt-BR" sz="901" b="1" dirty="0" smtClean="0">
                <a:solidFill>
                  <a:srgbClr val="FF0000"/>
                </a:solidFill>
              </a:rPr>
              <a:t>Configuración de como el Status del item es Calculado</a:t>
            </a:r>
            <a:endParaRPr lang="pt-BR" sz="901" b="1" dirty="0">
              <a:solidFill>
                <a:srgbClr val="FF0000"/>
              </a:solidFill>
            </a:endParaRPr>
          </a:p>
        </p:txBody>
      </p:sp>
      <p:sp>
        <p:nvSpPr>
          <p:cNvPr id="58" name="Rectangle 57"/>
          <p:cNvSpPr/>
          <p:nvPr/>
        </p:nvSpPr>
        <p:spPr>
          <a:xfrm>
            <a:off x="457200" y="2308043"/>
            <a:ext cx="591651" cy="15651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Tree>
    <p:extLst>
      <p:ext uri="{BB962C8B-B14F-4D97-AF65-F5344CB8AC3E}">
        <p14:creationId xmlns:p14="http://schemas.microsoft.com/office/powerpoint/2010/main" val="9108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787034"/>
            <a:ext cx="8235970" cy="4361229"/>
          </a:xfrm>
          <a:prstGeom prst="rect">
            <a:avLst/>
          </a:prstGeom>
        </p:spPr>
      </p:pic>
      <p:sp>
        <p:nvSpPr>
          <p:cNvPr id="9" name="Rectangle 8"/>
          <p:cNvSpPr/>
          <p:nvPr/>
        </p:nvSpPr>
        <p:spPr>
          <a:xfrm>
            <a:off x="569683" y="1437082"/>
            <a:ext cx="2687943" cy="16922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err="1" smtClean="0">
                <a:solidFill>
                  <a:srgbClr val="FF0000"/>
                </a:solidFill>
              </a:rPr>
              <a:t>Mapa</a:t>
            </a:r>
            <a:r>
              <a:rPr lang="en-US" sz="901" b="1" dirty="0" smtClean="0">
                <a:solidFill>
                  <a:srgbClr val="FF0000"/>
                </a:solidFill>
              </a:rPr>
              <a:t> </a:t>
            </a:r>
            <a:r>
              <a:rPr lang="en-US" sz="901" b="1" dirty="0" err="1" smtClean="0">
                <a:solidFill>
                  <a:srgbClr val="FF0000"/>
                </a:solidFill>
              </a:rPr>
              <a:t>Estratégico</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3086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a:t>Creando el Mapa Estratégico</a:t>
            </a:r>
          </a:p>
        </p:txBody>
      </p:sp>
    </p:spTree>
    <p:extLst>
      <p:ext uri="{BB962C8B-B14F-4D97-AF65-F5344CB8AC3E}">
        <p14:creationId xmlns:p14="http://schemas.microsoft.com/office/powerpoint/2010/main" val="368240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550" y="811014"/>
            <a:ext cx="8607217" cy="4337249"/>
          </a:xfrm>
          <a:prstGeom prst="rect">
            <a:avLst/>
          </a:prstGeom>
        </p:spPr>
      </p:pic>
      <p:sp>
        <p:nvSpPr>
          <p:cNvPr id="14" name="Rectangle 13"/>
          <p:cNvSpPr/>
          <p:nvPr/>
        </p:nvSpPr>
        <p:spPr>
          <a:xfrm>
            <a:off x="740850" y="198564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395750" y="1677236"/>
            <a:ext cx="1662459" cy="508216"/>
          </a:xfrm>
          <a:prstGeom prst="rect">
            <a:avLst/>
          </a:prstGeom>
          <a:noFill/>
          <a:ln w="9525">
            <a:noFill/>
            <a:miter lim="800000"/>
            <a:headEnd/>
            <a:tailEnd/>
          </a:ln>
        </p:spPr>
        <p:txBody>
          <a:bodyPr>
            <a:spAutoFit/>
          </a:bodyPr>
          <a:lstStyle/>
          <a:p>
            <a:r>
              <a:rPr lang="pt-BR" sz="901" b="1" dirty="0" smtClean="0">
                <a:solidFill>
                  <a:srgbClr val="FF0000"/>
                </a:solidFill>
              </a:rPr>
              <a:t>Estado </a:t>
            </a:r>
          </a:p>
          <a:p>
            <a:r>
              <a:rPr lang="pt-BR" sz="901" b="1" dirty="0" smtClean="0">
                <a:solidFill>
                  <a:srgbClr val="FF0000"/>
                </a:solidFill>
              </a:rPr>
              <a:t>actual del cumpliemiento de este Indicador</a:t>
            </a:r>
            <a:endParaRPr lang="pt-BR" sz="901" b="1" dirty="0">
              <a:solidFill>
                <a:srgbClr val="FF0000"/>
              </a:solidFill>
            </a:endParaRPr>
          </a:p>
        </p:txBody>
      </p:sp>
      <p:cxnSp>
        <p:nvCxnSpPr>
          <p:cNvPr id="17" name="Straight Arrow Connector 16"/>
          <p:cNvCxnSpPr>
            <a:stCxn id="16" idx="1"/>
            <a:endCxn id="14" idx="3"/>
          </p:cNvCxnSpPr>
          <p:nvPr/>
        </p:nvCxnSpPr>
        <p:spPr>
          <a:xfrm flipH="1">
            <a:off x="1682218" y="1931344"/>
            <a:ext cx="713532" cy="11548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p:nvSpPr>
        <p:spPr bwMode="auto">
          <a:xfrm>
            <a:off x="4695087" y="2375300"/>
            <a:ext cx="3854281" cy="508216"/>
          </a:xfrm>
          <a:prstGeom prst="rect">
            <a:avLst/>
          </a:prstGeom>
          <a:noFill/>
          <a:ln w="9525">
            <a:noFill/>
            <a:miter lim="800000"/>
            <a:headEnd/>
            <a:tailEnd/>
          </a:ln>
        </p:spPr>
        <p:txBody>
          <a:bodyPr wrap="square">
            <a:spAutoFit/>
          </a:bodyPr>
          <a:lstStyle/>
          <a:p>
            <a:r>
              <a:rPr lang="pt-BR" sz="901" b="1" dirty="0" smtClean="0">
                <a:solidFill>
                  <a:srgbClr val="FF0000"/>
                </a:solidFill>
              </a:rPr>
              <a:t>Los Indicadores son usados para el Seguimiento Estratégico; Ellos nos ayudan a saber si nuestros Objetivos Estratégicos están siendo cumplidos, a través de comparación de (“Targets”) y Mediciones (“Measurements”)</a:t>
            </a:r>
            <a:endParaRPr lang="pt-BR" sz="901" b="1" dirty="0">
              <a:solidFill>
                <a:srgbClr val="FF0000"/>
              </a:solidFill>
            </a:endParaRPr>
          </a:p>
        </p:txBody>
      </p:sp>
      <p:sp>
        <p:nvSpPr>
          <p:cNvPr id="2" name="Title 1"/>
          <p:cNvSpPr>
            <a:spLocks noGrp="1"/>
          </p:cNvSpPr>
          <p:nvPr>
            <p:ph type="title"/>
          </p:nvPr>
        </p:nvSpPr>
        <p:spPr/>
        <p:txBody>
          <a:bodyPr/>
          <a:lstStyle/>
          <a:p>
            <a:r>
              <a:rPr lang="pt-BR" sz="2400" dirty="0" smtClean="0"/>
              <a:t>Creando la Estructura de Indicadores</a:t>
            </a:r>
            <a:endParaRPr lang="pt-BR" sz="2400" dirty="0"/>
          </a:p>
        </p:txBody>
      </p:sp>
      <p:sp>
        <p:nvSpPr>
          <p:cNvPr id="13" name="Rectangle 12"/>
          <p:cNvSpPr/>
          <p:nvPr/>
        </p:nvSpPr>
        <p:spPr>
          <a:xfrm>
            <a:off x="383700" y="3216057"/>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5" name="TextBox 11"/>
          <p:cNvSpPr txBox="1">
            <a:spLocks noChangeArrowheads="1"/>
          </p:cNvSpPr>
          <p:nvPr/>
        </p:nvSpPr>
        <p:spPr bwMode="auto">
          <a:xfrm>
            <a:off x="2058341" y="3302867"/>
            <a:ext cx="2635547" cy="369588"/>
          </a:xfrm>
          <a:prstGeom prst="rect">
            <a:avLst/>
          </a:prstGeom>
          <a:noFill/>
          <a:ln w="9525">
            <a:noFill/>
            <a:miter lim="800000"/>
            <a:headEnd/>
            <a:tailEnd/>
          </a:ln>
        </p:spPr>
        <p:txBody>
          <a:bodyPr wrap="square">
            <a:spAutoFit/>
          </a:bodyPr>
          <a:lstStyle/>
          <a:p>
            <a:r>
              <a:rPr lang="pt-BR" sz="901" b="1" dirty="0" smtClean="0">
                <a:solidFill>
                  <a:srgbClr val="FF0000"/>
                </a:solidFill>
              </a:rPr>
              <a:t>Configuración de Indicador – define como el Status Final debe ser calculado</a:t>
            </a:r>
            <a:endParaRPr lang="pt-BR" sz="901" b="1" dirty="0">
              <a:solidFill>
                <a:srgbClr val="FF0000"/>
              </a:solidFill>
            </a:endParaRPr>
          </a:p>
        </p:txBody>
      </p:sp>
      <p:cxnSp>
        <p:nvCxnSpPr>
          <p:cNvPr id="18" name="Straight Arrow Connector 17"/>
          <p:cNvCxnSpPr>
            <a:stCxn id="15" idx="1"/>
            <a:endCxn id="13" idx="3"/>
          </p:cNvCxnSpPr>
          <p:nvPr/>
        </p:nvCxnSpPr>
        <p:spPr>
          <a:xfrm flipH="1" flipV="1">
            <a:off x="1325068" y="3277239"/>
            <a:ext cx="733273" cy="21042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83700" y="363597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1" name="TextBox 11"/>
          <p:cNvSpPr txBox="1">
            <a:spLocks noChangeArrowheads="1"/>
          </p:cNvSpPr>
          <p:nvPr/>
        </p:nvSpPr>
        <p:spPr bwMode="auto">
          <a:xfrm>
            <a:off x="2059540" y="3779432"/>
            <a:ext cx="2456619" cy="369588"/>
          </a:xfrm>
          <a:prstGeom prst="rect">
            <a:avLst/>
          </a:prstGeom>
          <a:noFill/>
          <a:ln w="9525">
            <a:noFill/>
            <a:miter lim="800000"/>
            <a:headEnd/>
            <a:tailEnd/>
          </a:ln>
        </p:spPr>
        <p:txBody>
          <a:bodyPr wrap="square">
            <a:spAutoFit/>
          </a:bodyPr>
          <a:lstStyle/>
          <a:p>
            <a:r>
              <a:rPr lang="pt-BR" sz="901" b="1" dirty="0" smtClean="0">
                <a:solidFill>
                  <a:srgbClr val="FF0000"/>
                </a:solidFill>
              </a:rPr>
              <a:t>Indicador de logro Indirecto (acumulación de estado de logro de Indicadores hijos)</a:t>
            </a:r>
            <a:endParaRPr lang="pt-BR" sz="901" b="1" dirty="0">
              <a:solidFill>
                <a:srgbClr val="FF0000"/>
              </a:solidFill>
            </a:endParaRPr>
          </a:p>
        </p:txBody>
      </p:sp>
      <p:cxnSp>
        <p:nvCxnSpPr>
          <p:cNvPr id="22" name="Straight Arrow Connector 21"/>
          <p:cNvCxnSpPr>
            <a:stCxn id="21" idx="1"/>
            <a:endCxn id="19" idx="3"/>
          </p:cNvCxnSpPr>
          <p:nvPr/>
        </p:nvCxnSpPr>
        <p:spPr>
          <a:xfrm flipH="1" flipV="1">
            <a:off x="1325068" y="3697154"/>
            <a:ext cx="734472" cy="26707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83700" y="4157475"/>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4" name="TextBox 11"/>
          <p:cNvSpPr txBox="1">
            <a:spLocks noChangeArrowheads="1"/>
          </p:cNvSpPr>
          <p:nvPr/>
        </p:nvSpPr>
        <p:spPr bwMode="auto">
          <a:xfrm>
            <a:off x="2059540" y="4279839"/>
            <a:ext cx="2707904" cy="369588"/>
          </a:xfrm>
          <a:prstGeom prst="rect">
            <a:avLst/>
          </a:prstGeom>
          <a:noFill/>
          <a:ln w="9525">
            <a:noFill/>
            <a:miter lim="800000"/>
            <a:headEnd/>
            <a:tailEnd/>
          </a:ln>
        </p:spPr>
        <p:txBody>
          <a:bodyPr wrap="square">
            <a:spAutoFit/>
          </a:bodyPr>
          <a:lstStyle/>
          <a:p>
            <a:r>
              <a:rPr lang="pt-BR" sz="901" b="1" dirty="0" smtClean="0">
                <a:solidFill>
                  <a:srgbClr val="FF0000"/>
                </a:solidFill>
              </a:rPr>
              <a:t>Comparación de la Última Medición con la Próxima Meta para este Indicador</a:t>
            </a:r>
            <a:endParaRPr lang="pt-BR" sz="901" b="1" dirty="0">
              <a:solidFill>
                <a:srgbClr val="FF0000"/>
              </a:solidFill>
            </a:endParaRPr>
          </a:p>
        </p:txBody>
      </p:sp>
      <p:cxnSp>
        <p:nvCxnSpPr>
          <p:cNvPr id="25" name="Straight Arrow Connector 24"/>
          <p:cNvCxnSpPr>
            <a:stCxn id="24" idx="1"/>
            <a:endCxn id="23" idx="3"/>
          </p:cNvCxnSpPr>
          <p:nvPr/>
        </p:nvCxnSpPr>
        <p:spPr>
          <a:xfrm flipH="1" flipV="1">
            <a:off x="1325068" y="4218657"/>
            <a:ext cx="734472" cy="24597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654784" y="3799670"/>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7" name="TextBox 11"/>
          <p:cNvSpPr txBox="1">
            <a:spLocks noChangeArrowheads="1"/>
          </p:cNvSpPr>
          <p:nvPr/>
        </p:nvSpPr>
        <p:spPr bwMode="auto">
          <a:xfrm>
            <a:off x="6309684" y="3491264"/>
            <a:ext cx="1662459" cy="230961"/>
          </a:xfrm>
          <a:prstGeom prst="rect">
            <a:avLst/>
          </a:prstGeom>
          <a:noFill/>
          <a:ln w="9525">
            <a:noFill/>
            <a:miter lim="800000"/>
            <a:headEnd/>
            <a:tailEnd/>
          </a:ln>
        </p:spPr>
        <p:txBody>
          <a:bodyPr>
            <a:spAutoFit/>
          </a:bodyPr>
          <a:lstStyle/>
          <a:p>
            <a:r>
              <a:rPr lang="pt-BR" sz="901" b="1" dirty="0" smtClean="0">
                <a:solidFill>
                  <a:srgbClr val="FF0000"/>
                </a:solidFill>
              </a:rPr>
              <a:t>Indicadores “hijos”</a:t>
            </a:r>
            <a:endParaRPr lang="pt-BR" sz="901" b="1" dirty="0">
              <a:solidFill>
                <a:srgbClr val="FF0000"/>
              </a:solidFill>
            </a:endParaRPr>
          </a:p>
        </p:txBody>
      </p:sp>
      <p:cxnSp>
        <p:nvCxnSpPr>
          <p:cNvPr id="28" name="Straight Arrow Connector 27"/>
          <p:cNvCxnSpPr>
            <a:stCxn id="27" idx="1"/>
            <a:endCxn id="26" idx="3"/>
          </p:cNvCxnSpPr>
          <p:nvPr/>
        </p:nvCxnSpPr>
        <p:spPr>
          <a:xfrm flipH="1">
            <a:off x="5596152" y="3606745"/>
            <a:ext cx="713532"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pt-BR" sz="901" b="1" dirty="0" smtClean="0">
                <a:solidFill>
                  <a:srgbClr val="FF0000"/>
                </a:solidFill>
              </a:rPr>
              <a:t>Jerarquía de Indicadores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Creando la Estructura de Indicadores</a:t>
            </a:r>
            <a:endParaRPr lang="pt-BR" sz="2400" dirty="0"/>
          </a:p>
        </p:txBody>
      </p:sp>
      <p:sp>
        <p:nvSpPr>
          <p:cNvPr id="8" name="Left Arrow 7">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noProof="0" dirty="0" err="1" smtClean="0">
                <a:ln>
                  <a:noFill/>
                </a:ln>
                <a:solidFill>
                  <a:schemeClr val="accent3"/>
                </a:solidFill>
                <a:effectLst/>
                <a:uLnTx/>
                <a:uFillTx/>
                <a:latin typeface="Calibri"/>
                <a:ea typeface="+mn-ea"/>
                <a:cs typeface="Arial Unicode MS" pitchFamily="34" charset="-128"/>
              </a:rPr>
              <a:t>Volver</a:t>
            </a:r>
            <a:endParaRPr kumimoji="0" lang="pt-BR"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endParaRPr>
          </a:p>
        </p:txBody>
      </p:sp>
    </p:spTree>
    <p:extLst>
      <p:ext uri="{BB962C8B-B14F-4D97-AF65-F5344CB8AC3E}">
        <p14:creationId xmlns:p14="http://schemas.microsoft.com/office/powerpoint/2010/main" val="1030250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AR" dirty="0" smtClean="0">
                <a:solidFill>
                  <a:srgbClr val="FFFFFF"/>
                </a:solidFill>
              </a:rPr>
              <a:t>Revisión y Seguimiento Estratégico</a:t>
            </a:r>
            <a:r>
              <a:rPr lang="es-AR" dirty="0" smtClean="0"/>
              <a:t/>
            </a:r>
            <a:br>
              <a:rPr lang="es-AR" dirty="0" smtClean="0"/>
            </a:br>
            <a:r>
              <a:rPr lang="es-AR" dirty="0" smtClean="0"/>
              <a:t/>
            </a:r>
            <a:br>
              <a:rPr lang="es-AR" dirty="0" smtClean="0"/>
            </a:br>
            <a:r>
              <a:rPr lang="es-AR" dirty="0" smtClean="0"/>
              <a:t/>
            </a:r>
            <a:br>
              <a:rPr lang="es-AR" dirty="0" smtClean="0"/>
            </a:br>
            <a:r>
              <a:rPr lang="es-AR" dirty="0" smtClean="0"/>
              <a:t/>
            </a:r>
            <a:br>
              <a:rPr lang="es-AR" dirty="0" smtClean="0"/>
            </a:br>
            <a:endParaRPr lang="es-AR" dirty="0"/>
          </a:p>
        </p:txBody>
      </p:sp>
    </p:spTree>
    <p:extLst>
      <p:ext uri="{BB962C8B-B14F-4D97-AF65-F5344CB8AC3E}">
        <p14:creationId xmlns:p14="http://schemas.microsoft.com/office/powerpoint/2010/main" val="258609098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a:lstStyle/>
          <a:p>
            <a:pPr marL="0" indent="0">
              <a:buNone/>
            </a:pPr>
            <a:r>
              <a:rPr lang="pt-BR" sz="1800" dirty="0" smtClean="0"/>
              <a:t>Seguimiento Estratégico</a:t>
            </a:r>
          </a:p>
          <a:p>
            <a:r>
              <a:rPr lang="pt-BR" sz="1800" dirty="0"/>
              <a:t>Seguimiento de </a:t>
            </a:r>
            <a:r>
              <a:rPr lang="pt-BR" sz="1800" dirty="0" smtClean="0">
                <a:solidFill>
                  <a:srgbClr val="53BBD4"/>
                </a:solidFill>
              </a:rPr>
              <a:t>Status</a:t>
            </a:r>
            <a:r>
              <a:rPr lang="pt-BR" sz="1800" dirty="0" smtClean="0"/>
              <a:t> de items Estratégicos</a:t>
            </a:r>
          </a:p>
          <a:p>
            <a:r>
              <a:rPr lang="pt-BR" sz="1800" dirty="0" smtClean="0"/>
              <a:t>Seguimiento de </a:t>
            </a:r>
            <a:r>
              <a:rPr lang="pt-BR" sz="1800" dirty="0" smtClean="0">
                <a:solidFill>
                  <a:srgbClr val="53BBD4"/>
                </a:solidFill>
              </a:rPr>
              <a:t>Evolución de Indicadores</a:t>
            </a:r>
            <a:r>
              <a:rPr lang="pt-BR" sz="1800" dirty="0" smtClean="0"/>
              <a:t> Estratégicos</a:t>
            </a:r>
          </a:p>
          <a:p>
            <a:r>
              <a:rPr lang="pt-BR" sz="1800" dirty="0" smtClean="0"/>
              <a:t>Visualización Gráfica de </a:t>
            </a:r>
            <a:r>
              <a:rPr lang="pt-BR" sz="1800" dirty="0" smtClean="0">
                <a:solidFill>
                  <a:srgbClr val="53BBD4"/>
                </a:solidFill>
              </a:rPr>
              <a:t>Mapa Estratégico </a:t>
            </a:r>
            <a:r>
              <a:rPr lang="pt-BR" sz="1800" dirty="0"/>
              <a:t>y</a:t>
            </a:r>
            <a:r>
              <a:rPr lang="pt-BR" sz="1800" dirty="0" smtClean="0"/>
              <a:t> </a:t>
            </a:r>
            <a:r>
              <a:rPr lang="pt-BR" sz="1800" dirty="0"/>
              <a:t>l</a:t>
            </a:r>
            <a:r>
              <a:rPr lang="pt-BR" sz="1800" dirty="0" smtClean="0"/>
              <a:t>a </a:t>
            </a:r>
            <a:r>
              <a:rPr lang="pt-BR" sz="1800" dirty="0" smtClean="0">
                <a:solidFill>
                  <a:srgbClr val="53BBD4"/>
                </a:solidFill>
              </a:rPr>
              <a:t>Jerarquía de Indicadores</a:t>
            </a:r>
          </a:p>
          <a:p>
            <a:r>
              <a:rPr lang="pt-BR" sz="1800" dirty="0" smtClean="0">
                <a:solidFill>
                  <a:srgbClr val="53BBD4"/>
                </a:solidFill>
              </a:rPr>
              <a:t>Impacto de Proyectos </a:t>
            </a:r>
            <a:r>
              <a:rPr lang="pt-BR" sz="1800" dirty="0" smtClean="0"/>
              <a:t>sobre </a:t>
            </a:r>
            <a:r>
              <a:rPr lang="pt-BR" sz="1800" dirty="0" err="1" smtClean="0"/>
              <a:t>la</a:t>
            </a:r>
            <a:r>
              <a:rPr lang="pt-BR" sz="1800" dirty="0" smtClean="0"/>
              <a:t> </a:t>
            </a:r>
            <a:r>
              <a:rPr lang="pt-BR" sz="1800" dirty="0" err="1" smtClean="0"/>
              <a:t>Estrategia</a:t>
            </a:r>
            <a:r>
              <a:rPr lang="pt-BR" sz="1800" dirty="0" smtClean="0"/>
              <a:t> (Health Check)</a:t>
            </a:r>
          </a:p>
          <a:p>
            <a:r>
              <a:rPr lang="pt-BR" sz="1800" dirty="0" err="1" smtClean="0">
                <a:solidFill>
                  <a:srgbClr val="53BBD4"/>
                </a:solidFill>
              </a:rPr>
              <a:t>Roadmap</a:t>
            </a:r>
            <a:r>
              <a:rPr lang="pt-BR" sz="1800" dirty="0" smtClean="0"/>
              <a:t> de Entrega de </a:t>
            </a:r>
            <a:r>
              <a:rPr lang="pt-BR" sz="1800" dirty="0" smtClean="0">
                <a:solidFill>
                  <a:srgbClr val="53BBD4"/>
                </a:solidFill>
              </a:rPr>
              <a:t>Resultados </a:t>
            </a:r>
            <a:r>
              <a:rPr lang="pt-BR" sz="1800" dirty="0" smtClean="0"/>
              <a:t>Estratégicos.</a:t>
            </a:r>
            <a:endParaRPr lang="pt-BR" sz="18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370766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smtClean="0"/>
              <a:t>Expandiendo las capacidades de CA PPM</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Funcionalidades “Core” de CA PPM</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Funcionalidades Adicionales de </a:t>
            </a:r>
            <a:br>
              <a:rPr lang="pt-BR" sz="1051" dirty="0" smtClean="0">
                <a:solidFill>
                  <a:schemeClr val="tx1"/>
                </a:solidFill>
              </a:rPr>
            </a:br>
            <a:r>
              <a:rPr lang="pt-BR" sz="1051" dirty="0" smtClean="0">
                <a:solidFill>
                  <a:schemeClr val="tx1"/>
                </a:solidFill>
              </a:rPr>
              <a:t>     CA PPM for Strategic Planning and Execution    </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3700" y="724297"/>
            <a:ext cx="8354445" cy="4423966"/>
          </a:xfrm>
          <a:prstGeom prst="rect">
            <a:avLst/>
          </a:prstGeom>
        </p:spPr>
      </p:pic>
      <p:sp>
        <p:nvSpPr>
          <p:cNvPr id="14" name="Rectangle 13"/>
          <p:cNvSpPr/>
          <p:nvPr/>
        </p:nvSpPr>
        <p:spPr>
          <a:xfrm>
            <a:off x="457200" y="1347721"/>
            <a:ext cx="3762375" cy="34772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5324476" y="1339633"/>
            <a:ext cx="2647668" cy="369588"/>
          </a:xfrm>
          <a:prstGeom prst="rect">
            <a:avLst/>
          </a:prstGeom>
          <a:noFill/>
          <a:ln w="9525">
            <a:noFill/>
            <a:miter lim="800000"/>
            <a:headEnd/>
            <a:tailEnd/>
          </a:ln>
        </p:spPr>
        <p:txBody>
          <a:bodyPr wrap="square">
            <a:spAutoFit/>
          </a:bodyPr>
          <a:lstStyle/>
          <a:p>
            <a:r>
              <a:rPr lang="pt-BR" sz="901" b="1" dirty="0" smtClean="0">
                <a:solidFill>
                  <a:srgbClr val="FF0000"/>
                </a:solidFill>
              </a:rPr>
              <a:t>Revisión Estratégica Multi-Escopo, Multi-Nível </a:t>
            </a:r>
          </a:p>
          <a:p>
            <a:r>
              <a:rPr lang="pt-BR" sz="901" b="1" dirty="0" smtClean="0">
                <a:solidFill>
                  <a:srgbClr val="FF0000"/>
                </a:solidFill>
              </a:rPr>
              <a:t>Com Indicadores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4219575" y="1521585"/>
            <a:ext cx="1104901" cy="284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Seguimiento de Items Estratégicos</a:t>
            </a:r>
            <a:endParaRPr lang="pt-BR" sz="2400" dirty="0"/>
          </a:p>
        </p:txBody>
      </p:sp>
      <p:sp>
        <p:nvSpPr>
          <p:cNvPr id="7" name="TextBox 15"/>
          <p:cNvSpPr txBox="1">
            <a:spLocks noChangeArrowheads="1"/>
          </p:cNvSpPr>
          <p:nvPr/>
        </p:nvSpPr>
        <p:spPr bwMode="auto">
          <a:xfrm>
            <a:off x="4985576" y="4676774"/>
            <a:ext cx="2359520" cy="230961"/>
          </a:xfrm>
          <a:prstGeom prst="rect">
            <a:avLst/>
          </a:prstGeom>
          <a:noFill/>
          <a:ln w="9525">
            <a:noFill/>
            <a:miter lim="800000"/>
            <a:headEnd/>
            <a:tailEnd/>
          </a:ln>
        </p:spPr>
        <p:txBody>
          <a:bodyPr wrap="square">
            <a:spAutoFit/>
          </a:bodyPr>
          <a:lstStyle/>
          <a:p>
            <a:r>
              <a:rPr lang="pt-BR" sz="901" b="1" dirty="0">
                <a:solidFill>
                  <a:srgbClr val="FF0000"/>
                </a:solidFill>
              </a:rPr>
              <a:t>Logro del Estado Indicadores - Acumulada</a:t>
            </a:r>
          </a:p>
        </p:txBody>
      </p:sp>
      <p:sp>
        <p:nvSpPr>
          <p:cNvPr id="8" name="Rectangle 7"/>
          <p:cNvSpPr/>
          <p:nvPr/>
        </p:nvSpPr>
        <p:spPr>
          <a:xfrm>
            <a:off x="7345096" y="1814875"/>
            <a:ext cx="1141679"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9" name="Straight Arrow Connector 8"/>
          <p:cNvCxnSpPr>
            <a:stCxn id="7" idx="0"/>
            <a:endCxn id="8" idx="1"/>
          </p:cNvCxnSpPr>
          <p:nvPr/>
        </p:nvCxnSpPr>
        <p:spPr>
          <a:xfrm flipV="1">
            <a:off x="6165336" y="3481569"/>
            <a:ext cx="1179760" cy="11952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136584" y="1841584"/>
            <a:ext cx="759266" cy="330667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5" name="TextBox 15"/>
          <p:cNvSpPr txBox="1">
            <a:spLocks noChangeArrowheads="1"/>
          </p:cNvSpPr>
          <p:nvPr/>
        </p:nvSpPr>
        <p:spPr bwMode="auto">
          <a:xfrm>
            <a:off x="4985576" y="2275634"/>
            <a:ext cx="2063341" cy="230961"/>
          </a:xfrm>
          <a:prstGeom prst="rect">
            <a:avLst/>
          </a:prstGeom>
          <a:noFill/>
          <a:ln w="9525">
            <a:noFill/>
            <a:miter lim="800000"/>
            <a:headEnd/>
            <a:tailEnd/>
          </a:ln>
        </p:spPr>
        <p:txBody>
          <a:bodyPr wrap="square">
            <a:spAutoFit/>
          </a:bodyPr>
          <a:lstStyle/>
          <a:p>
            <a:r>
              <a:rPr lang="pt-BR" sz="901" b="1" dirty="0" smtClean="0">
                <a:solidFill>
                  <a:srgbClr val="FF0000"/>
                </a:solidFill>
              </a:rPr>
              <a:t>Alineamiento a las Perspectivas de BSC</a:t>
            </a:r>
            <a:endParaRPr lang="pt-BR" sz="901" b="1" dirty="0">
              <a:solidFill>
                <a:srgbClr val="FF0000"/>
              </a:solidFill>
            </a:endParaRPr>
          </a:p>
        </p:txBody>
      </p:sp>
      <p:cxnSp>
        <p:nvCxnSpPr>
          <p:cNvPr id="26" name="Straight Arrow Connector 25"/>
          <p:cNvCxnSpPr>
            <a:stCxn id="25" idx="2"/>
            <a:endCxn id="24" idx="3"/>
          </p:cNvCxnSpPr>
          <p:nvPr/>
        </p:nvCxnSpPr>
        <p:spPr>
          <a:xfrm flipH="1">
            <a:off x="4895850" y="2506595"/>
            <a:ext cx="1121397" cy="988329"/>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957" y="2014745"/>
            <a:ext cx="2276777"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2" name="Straight Arrow Connector 31"/>
          <p:cNvCxnSpPr>
            <a:stCxn id="33" idx="0"/>
            <a:endCxn id="31" idx="3"/>
          </p:cNvCxnSpPr>
          <p:nvPr/>
        </p:nvCxnSpPr>
        <p:spPr>
          <a:xfrm flipV="1">
            <a:off x="1916267" y="3581504"/>
            <a:ext cx="892467" cy="81801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3" name="TextBox 15"/>
          <p:cNvSpPr txBox="1">
            <a:spLocks noChangeArrowheads="1"/>
          </p:cNvSpPr>
          <p:nvPr/>
        </p:nvSpPr>
        <p:spPr bwMode="auto">
          <a:xfrm>
            <a:off x="1338399" y="4399519"/>
            <a:ext cx="1155735" cy="508216"/>
          </a:xfrm>
          <a:prstGeom prst="rect">
            <a:avLst/>
          </a:prstGeom>
          <a:noFill/>
          <a:ln w="9525">
            <a:noFill/>
            <a:miter lim="800000"/>
            <a:headEnd/>
            <a:tailEnd/>
          </a:ln>
        </p:spPr>
        <p:txBody>
          <a:bodyPr wrap="square">
            <a:spAutoFit/>
          </a:bodyPr>
          <a:lstStyle/>
          <a:p>
            <a:r>
              <a:rPr lang="pt-BR" sz="901" b="1" dirty="0" smtClean="0">
                <a:solidFill>
                  <a:srgbClr val="FF0000"/>
                </a:solidFill>
              </a:rPr>
              <a:t>Jerarquía Estratégica con Items e Indicadores</a:t>
            </a:r>
            <a:endParaRPr lang="pt-BR" sz="901" b="1" dirty="0">
              <a:solidFill>
                <a:srgbClr val="FF0000"/>
              </a:solidFill>
            </a:endParaRPr>
          </a:p>
        </p:txBody>
      </p:sp>
      <p:sp>
        <p:nvSpPr>
          <p:cNvPr id="45" name="Rectangle 44"/>
          <p:cNvSpPr/>
          <p:nvPr/>
        </p:nvSpPr>
        <p:spPr>
          <a:xfrm>
            <a:off x="6110978" y="322786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6" name="TextBox 11"/>
          <p:cNvSpPr txBox="1">
            <a:spLocks noChangeArrowheads="1"/>
          </p:cNvSpPr>
          <p:nvPr/>
        </p:nvSpPr>
        <p:spPr bwMode="auto">
          <a:xfrm>
            <a:off x="4969988" y="3846607"/>
            <a:ext cx="1591630" cy="646844"/>
          </a:xfrm>
          <a:prstGeom prst="rect">
            <a:avLst/>
          </a:prstGeom>
          <a:noFill/>
          <a:ln w="9525">
            <a:noFill/>
            <a:miter lim="800000"/>
            <a:headEnd/>
            <a:tailEnd/>
          </a:ln>
        </p:spPr>
        <p:txBody>
          <a:bodyPr wrap="square">
            <a:spAutoFit/>
          </a:bodyPr>
          <a:lstStyle/>
          <a:p>
            <a:r>
              <a:rPr lang="pt-BR" sz="901" b="1" dirty="0" smtClean="0">
                <a:solidFill>
                  <a:srgbClr val="FF0000"/>
                </a:solidFill>
              </a:rPr>
              <a:t>Metas y Mediciones corrientes</a:t>
            </a:r>
          </a:p>
          <a:p>
            <a:r>
              <a:rPr lang="pt-BR" sz="901" b="1" dirty="0" smtClean="0">
                <a:solidFill>
                  <a:srgbClr val="FF0000"/>
                </a:solidFill>
              </a:rPr>
              <a:t>Drill-Down para Metas e Mediciones en el Tiempo</a:t>
            </a:r>
            <a:endParaRPr lang="pt-BR" sz="901" b="1" dirty="0">
              <a:solidFill>
                <a:srgbClr val="FF0000"/>
              </a:solidFill>
            </a:endParaRPr>
          </a:p>
        </p:txBody>
      </p:sp>
      <p:cxnSp>
        <p:nvCxnSpPr>
          <p:cNvPr id="47" name="Straight Arrow Connector 46"/>
          <p:cNvCxnSpPr>
            <a:stCxn id="46" idx="0"/>
            <a:endCxn id="45" idx="1"/>
          </p:cNvCxnSpPr>
          <p:nvPr/>
        </p:nvCxnSpPr>
        <p:spPr>
          <a:xfrm flipV="1">
            <a:off x="5765803" y="330189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40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381001" y="745895"/>
            <a:ext cx="8343900" cy="4404048"/>
          </a:xfrm>
          <a:prstGeom prst="rect">
            <a:avLst/>
          </a:prstGeom>
        </p:spPr>
      </p:pic>
      <p:sp>
        <p:nvSpPr>
          <p:cNvPr id="14" name="Rectangle 13"/>
          <p:cNvSpPr/>
          <p:nvPr/>
        </p:nvSpPr>
        <p:spPr>
          <a:xfrm>
            <a:off x="514351" y="1733550"/>
            <a:ext cx="1066800" cy="1428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4800601" y="1449687"/>
            <a:ext cx="2647668"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de Indicadores Estratégicos</a:t>
            </a:r>
            <a:endParaRPr lang="pt-BR" sz="901" b="1" dirty="0">
              <a:solidFill>
                <a:srgbClr val="FF0000"/>
              </a:solidFill>
            </a:endParaRPr>
          </a:p>
        </p:txBody>
      </p:sp>
      <p:cxnSp>
        <p:nvCxnSpPr>
          <p:cNvPr id="17" name="Straight Arrow Connector 16"/>
          <p:cNvCxnSpPr>
            <a:stCxn id="16" idx="1"/>
            <a:endCxn id="14" idx="3"/>
          </p:cNvCxnSpPr>
          <p:nvPr/>
        </p:nvCxnSpPr>
        <p:spPr>
          <a:xfrm flipH="1">
            <a:off x="1581151" y="1565168"/>
            <a:ext cx="3219450" cy="23982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Seguimiento de Indicadores</a:t>
            </a:r>
            <a:endParaRPr lang="pt-BR" sz="2400" dirty="0"/>
          </a:p>
        </p:txBody>
      </p:sp>
      <p:sp>
        <p:nvSpPr>
          <p:cNvPr id="35" name="Rectangle 34"/>
          <p:cNvSpPr/>
          <p:nvPr/>
        </p:nvSpPr>
        <p:spPr>
          <a:xfrm>
            <a:off x="4072628" y="3018316"/>
            <a:ext cx="1234117" cy="14804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6" name="TextBox 11"/>
          <p:cNvSpPr txBox="1">
            <a:spLocks noChangeArrowheads="1"/>
          </p:cNvSpPr>
          <p:nvPr/>
        </p:nvSpPr>
        <p:spPr bwMode="auto">
          <a:xfrm>
            <a:off x="2931638" y="3637057"/>
            <a:ext cx="1591630" cy="646844"/>
          </a:xfrm>
          <a:prstGeom prst="rect">
            <a:avLst/>
          </a:prstGeom>
          <a:noFill/>
          <a:ln w="9525">
            <a:noFill/>
            <a:miter lim="800000"/>
            <a:headEnd/>
            <a:tailEnd/>
          </a:ln>
        </p:spPr>
        <p:txBody>
          <a:bodyPr wrap="square">
            <a:spAutoFit/>
          </a:bodyPr>
          <a:lstStyle/>
          <a:p>
            <a:r>
              <a:rPr lang="pt-BR" sz="901" b="1" dirty="0" smtClean="0">
                <a:solidFill>
                  <a:srgbClr val="FF0000"/>
                </a:solidFill>
              </a:rPr>
              <a:t>Metas y Meciciones corrientes</a:t>
            </a:r>
          </a:p>
          <a:p>
            <a:r>
              <a:rPr lang="pt-BR" sz="901" b="1" dirty="0" smtClean="0">
                <a:solidFill>
                  <a:srgbClr val="FF0000"/>
                </a:solidFill>
              </a:rPr>
              <a:t>Drill-Down para Metas y Mediciones en el Tiempo</a:t>
            </a:r>
            <a:endParaRPr lang="pt-BR" sz="901" b="1" dirty="0">
              <a:solidFill>
                <a:srgbClr val="FF0000"/>
              </a:solidFill>
            </a:endParaRPr>
          </a:p>
        </p:txBody>
      </p:sp>
      <p:cxnSp>
        <p:nvCxnSpPr>
          <p:cNvPr id="37" name="Straight Arrow Connector 36"/>
          <p:cNvCxnSpPr>
            <a:stCxn id="36" idx="0"/>
            <a:endCxn id="35" idx="1"/>
          </p:cNvCxnSpPr>
          <p:nvPr/>
        </p:nvCxnSpPr>
        <p:spPr>
          <a:xfrm flipV="1">
            <a:off x="3727453" y="3092341"/>
            <a:ext cx="345175" cy="54471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93858" y="1967120"/>
            <a:ext cx="1203664" cy="313351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9" name="Straight Arrow Connector 38"/>
          <p:cNvCxnSpPr>
            <a:stCxn id="40" idx="2"/>
            <a:endCxn id="38" idx="3"/>
          </p:cNvCxnSpPr>
          <p:nvPr/>
        </p:nvCxnSpPr>
        <p:spPr>
          <a:xfrm flipH="1">
            <a:off x="1697522" y="3401711"/>
            <a:ext cx="927542" cy="13216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TextBox 15"/>
          <p:cNvSpPr txBox="1">
            <a:spLocks noChangeArrowheads="1"/>
          </p:cNvSpPr>
          <p:nvPr/>
        </p:nvSpPr>
        <p:spPr bwMode="auto">
          <a:xfrm>
            <a:off x="2200275" y="3032123"/>
            <a:ext cx="849577" cy="369588"/>
          </a:xfrm>
          <a:prstGeom prst="rect">
            <a:avLst/>
          </a:prstGeom>
          <a:noFill/>
          <a:ln w="9525">
            <a:noFill/>
            <a:miter lim="800000"/>
            <a:headEnd/>
            <a:tailEnd/>
          </a:ln>
        </p:spPr>
        <p:txBody>
          <a:bodyPr wrap="square">
            <a:spAutoFit/>
          </a:bodyPr>
          <a:lstStyle/>
          <a:p>
            <a:r>
              <a:rPr lang="pt-BR" sz="901" b="1" dirty="0" smtClean="0">
                <a:solidFill>
                  <a:srgbClr val="FF0000"/>
                </a:solidFill>
              </a:rPr>
              <a:t>Jerarquía de Indicadores</a:t>
            </a:r>
            <a:endParaRPr lang="pt-BR" sz="901" b="1" dirty="0">
              <a:solidFill>
                <a:srgbClr val="FF0000"/>
              </a:solidFill>
            </a:endParaRPr>
          </a:p>
        </p:txBody>
      </p:sp>
      <p:sp>
        <p:nvSpPr>
          <p:cNvPr id="46" name="TextBox 15"/>
          <p:cNvSpPr txBox="1">
            <a:spLocks noChangeArrowheads="1"/>
          </p:cNvSpPr>
          <p:nvPr/>
        </p:nvSpPr>
        <p:spPr bwMode="auto">
          <a:xfrm>
            <a:off x="4898294" y="4610099"/>
            <a:ext cx="2780927" cy="230961"/>
          </a:xfrm>
          <a:prstGeom prst="rect">
            <a:avLst/>
          </a:prstGeom>
          <a:noFill/>
          <a:ln w="9525">
            <a:noFill/>
            <a:miter lim="800000"/>
            <a:headEnd/>
            <a:tailEnd/>
          </a:ln>
        </p:spPr>
        <p:txBody>
          <a:bodyPr wrap="square">
            <a:spAutoFit/>
          </a:bodyPr>
          <a:lstStyle/>
          <a:p>
            <a:r>
              <a:rPr lang="pt-BR" sz="901" b="1" dirty="0">
                <a:solidFill>
                  <a:srgbClr val="FF0000"/>
                </a:solidFill>
              </a:rPr>
              <a:t>Logro del Estado Indicadores - Acumulada</a:t>
            </a:r>
          </a:p>
        </p:txBody>
      </p:sp>
      <p:sp>
        <p:nvSpPr>
          <p:cNvPr id="47" name="Rectangle 46"/>
          <p:cNvSpPr/>
          <p:nvPr/>
        </p:nvSpPr>
        <p:spPr>
          <a:xfrm>
            <a:off x="7562850" y="1814875"/>
            <a:ext cx="923925" cy="3333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48" name="Straight Arrow Connector 47"/>
          <p:cNvCxnSpPr>
            <a:stCxn id="46" idx="0"/>
            <a:endCxn id="47" idx="1"/>
          </p:cNvCxnSpPr>
          <p:nvPr/>
        </p:nvCxnSpPr>
        <p:spPr>
          <a:xfrm flipV="1">
            <a:off x="6288758" y="3481569"/>
            <a:ext cx="1274092" cy="1128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2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015"/>
            <a:ext cx="6560768" cy="236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11"/>
          <p:cNvSpPr txBox="1">
            <a:spLocks noChangeArrowheads="1"/>
          </p:cNvSpPr>
          <p:nvPr/>
        </p:nvSpPr>
        <p:spPr bwMode="auto">
          <a:xfrm>
            <a:off x="2751336" y="1079046"/>
            <a:ext cx="3400699" cy="230961"/>
          </a:xfrm>
          <a:prstGeom prst="rect">
            <a:avLst/>
          </a:prstGeom>
          <a:noFill/>
          <a:ln w="9525">
            <a:noFill/>
            <a:miter lim="800000"/>
            <a:headEnd/>
            <a:tailEnd/>
          </a:ln>
        </p:spPr>
        <p:txBody>
          <a:bodyPr wrap="square">
            <a:spAutoFit/>
          </a:bodyPr>
          <a:lstStyle/>
          <a:p>
            <a:r>
              <a:rPr lang="en-US" sz="901" b="1" dirty="0" err="1" smtClean="0">
                <a:solidFill>
                  <a:srgbClr val="FF0000"/>
                </a:solidFill>
              </a:rPr>
              <a:t>Metas</a:t>
            </a:r>
            <a:r>
              <a:rPr lang="en-US" sz="901" b="1" dirty="0" smtClean="0">
                <a:solidFill>
                  <a:srgbClr val="FF0000"/>
                </a:solidFill>
              </a:rPr>
              <a:t> </a:t>
            </a:r>
            <a:r>
              <a:rPr lang="en-US" sz="901" b="1" dirty="0" err="1" smtClean="0">
                <a:solidFill>
                  <a:srgbClr val="FF0000"/>
                </a:solidFill>
              </a:rPr>
              <a:t>definidas</a:t>
            </a:r>
            <a:r>
              <a:rPr lang="en-US" sz="901" b="1" dirty="0" smtClean="0">
                <a:solidFill>
                  <a:srgbClr val="FF0000"/>
                </a:solidFill>
              </a:rPr>
              <a:t> </a:t>
            </a:r>
            <a:r>
              <a:rPr lang="en-US" sz="901" b="1" dirty="0">
                <a:solidFill>
                  <a:srgbClr val="FF0000"/>
                </a:solidFill>
              </a:rPr>
              <a:t>para </a:t>
            </a:r>
            <a:r>
              <a:rPr lang="en-US" sz="901" b="1" dirty="0" err="1">
                <a:solidFill>
                  <a:srgbClr val="FF0000"/>
                </a:solidFill>
              </a:rPr>
              <a:t>este</a:t>
            </a:r>
            <a:r>
              <a:rPr lang="en-US" sz="901" b="1" dirty="0">
                <a:solidFill>
                  <a:srgbClr val="FF0000"/>
                </a:solidFill>
              </a:rPr>
              <a:t> </a:t>
            </a:r>
            <a:r>
              <a:rPr lang="en-US" sz="901" b="1" dirty="0" err="1" smtClean="0">
                <a:solidFill>
                  <a:srgbClr val="FF0000"/>
                </a:solidFill>
              </a:rPr>
              <a:t>Indicador</a:t>
            </a:r>
            <a:r>
              <a:rPr lang="en-US" sz="901" b="1" dirty="0" smtClean="0">
                <a:solidFill>
                  <a:srgbClr val="FF0000"/>
                </a:solidFill>
              </a:rPr>
              <a:t> </a:t>
            </a:r>
            <a:r>
              <a:rPr lang="en-US" sz="901" b="1" dirty="0" err="1" smtClean="0">
                <a:solidFill>
                  <a:srgbClr val="FF0000"/>
                </a:solidFill>
              </a:rPr>
              <a:t>por</a:t>
            </a:r>
            <a:r>
              <a:rPr lang="en-US" sz="901" b="1" dirty="0" smtClean="0">
                <a:solidFill>
                  <a:srgbClr val="FF0000"/>
                </a:solidFill>
              </a:rPr>
              <a:t> </a:t>
            </a:r>
            <a:r>
              <a:rPr lang="en-US" sz="901" b="1" dirty="0" err="1" smtClean="0">
                <a:solidFill>
                  <a:srgbClr val="FF0000"/>
                </a:solidFill>
              </a:rPr>
              <a:t>período</a:t>
            </a:r>
            <a:endParaRPr lang="pt-BR" sz="901" b="1" dirty="0">
              <a:solidFill>
                <a:srgbClr val="FF0000"/>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752" y="2538894"/>
            <a:ext cx="6101248" cy="260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1"/>
          <p:cNvSpPr txBox="1">
            <a:spLocks noChangeArrowheads="1"/>
          </p:cNvSpPr>
          <p:nvPr/>
        </p:nvSpPr>
        <p:spPr bwMode="auto">
          <a:xfrm>
            <a:off x="4525192" y="3190011"/>
            <a:ext cx="3542220" cy="230961"/>
          </a:xfrm>
          <a:prstGeom prst="rect">
            <a:avLst/>
          </a:prstGeom>
          <a:noFill/>
          <a:ln w="9525">
            <a:noFill/>
            <a:miter lim="800000"/>
            <a:headEnd/>
            <a:tailEnd/>
          </a:ln>
        </p:spPr>
        <p:txBody>
          <a:bodyPr wrap="square">
            <a:spAutoFit/>
          </a:bodyPr>
          <a:lstStyle/>
          <a:p>
            <a:r>
              <a:rPr lang="en-US" sz="901" b="1" dirty="0" err="1" smtClean="0">
                <a:solidFill>
                  <a:srgbClr val="FF0000"/>
                </a:solidFill>
              </a:rPr>
              <a:t>Mediciones</a:t>
            </a:r>
            <a:r>
              <a:rPr lang="en-US" sz="901" b="1" dirty="0" smtClean="0">
                <a:solidFill>
                  <a:srgbClr val="FF0000"/>
                </a:solidFill>
              </a:rPr>
              <a:t> </a:t>
            </a:r>
            <a:r>
              <a:rPr lang="en-US" sz="901" b="1" dirty="0" err="1" smtClean="0">
                <a:solidFill>
                  <a:srgbClr val="FF0000"/>
                </a:solidFill>
              </a:rPr>
              <a:t>efectuadas</a:t>
            </a:r>
            <a:r>
              <a:rPr lang="en-US" sz="901" b="1" dirty="0" smtClean="0">
                <a:solidFill>
                  <a:srgbClr val="FF0000"/>
                </a:solidFill>
              </a:rPr>
              <a:t> para </a:t>
            </a:r>
            <a:r>
              <a:rPr lang="en-US" sz="901" b="1" dirty="0" err="1">
                <a:solidFill>
                  <a:srgbClr val="FF0000"/>
                </a:solidFill>
              </a:rPr>
              <a:t>este</a:t>
            </a:r>
            <a:r>
              <a:rPr lang="en-US" sz="901" b="1" dirty="0">
                <a:solidFill>
                  <a:srgbClr val="FF0000"/>
                </a:solidFill>
              </a:rPr>
              <a:t> </a:t>
            </a:r>
            <a:r>
              <a:rPr lang="en-US" sz="901" b="1" dirty="0" err="1" smtClean="0">
                <a:solidFill>
                  <a:srgbClr val="FF0000"/>
                </a:solidFill>
              </a:rPr>
              <a:t>Indicador</a:t>
            </a:r>
            <a:r>
              <a:rPr lang="en-US" sz="901" b="1" dirty="0" smtClean="0">
                <a:solidFill>
                  <a:srgbClr val="FF0000"/>
                </a:solidFill>
              </a:rPr>
              <a:t> a </a:t>
            </a:r>
            <a:r>
              <a:rPr lang="en-US" sz="901" b="1" dirty="0" err="1" smtClean="0">
                <a:solidFill>
                  <a:srgbClr val="FF0000"/>
                </a:solidFill>
              </a:rPr>
              <a:t>cada</a:t>
            </a:r>
            <a:r>
              <a:rPr lang="en-US" sz="901" b="1" dirty="0" smtClean="0">
                <a:solidFill>
                  <a:srgbClr val="FF0000"/>
                </a:solidFill>
              </a:rPr>
              <a:t> </a:t>
            </a:r>
            <a:r>
              <a:rPr lang="en-US" sz="901" b="1" dirty="0" err="1" smtClean="0">
                <a:solidFill>
                  <a:srgbClr val="FF0000"/>
                </a:solidFill>
              </a:rPr>
              <a:t>período</a:t>
            </a:r>
            <a:endParaRPr lang="pt-BR" sz="901" b="1" dirty="0">
              <a:solidFill>
                <a:srgbClr val="FF0000"/>
              </a:solidFill>
            </a:endParaRPr>
          </a:p>
        </p:txBody>
      </p:sp>
      <p:sp>
        <p:nvSpPr>
          <p:cNvPr id="2" name="Title 1"/>
          <p:cNvSpPr>
            <a:spLocks noGrp="1"/>
          </p:cNvSpPr>
          <p:nvPr>
            <p:ph type="title"/>
          </p:nvPr>
        </p:nvSpPr>
        <p:spPr/>
        <p:txBody>
          <a:bodyPr/>
          <a:lstStyle/>
          <a:p>
            <a:r>
              <a:rPr lang="en-US" sz="2400" dirty="0" err="1" smtClean="0">
                <a:latin typeface="+mn-lt"/>
              </a:rPr>
              <a:t>Seguimiento</a:t>
            </a:r>
            <a:r>
              <a:rPr lang="en-US" sz="2400" dirty="0" smtClean="0">
                <a:latin typeface="+mn-lt"/>
              </a:rPr>
              <a:t> de </a:t>
            </a:r>
            <a:r>
              <a:rPr lang="en-US" sz="2400" dirty="0" err="1" smtClean="0">
                <a:latin typeface="+mn-lt"/>
              </a:rPr>
              <a:t>Indicadores</a:t>
            </a:r>
            <a:endParaRPr lang="en-US" sz="2400" dirty="0">
              <a:latin typeface="+mn-lt"/>
            </a:endParaRPr>
          </a:p>
        </p:txBody>
      </p:sp>
    </p:spTree>
    <p:extLst>
      <p:ext uri="{BB962C8B-B14F-4D97-AF65-F5344CB8AC3E}">
        <p14:creationId xmlns:p14="http://schemas.microsoft.com/office/powerpoint/2010/main" val="147759586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00215" y="686435"/>
            <a:ext cx="7995729" cy="4461828"/>
          </a:xfrm>
          <a:prstGeom prst="rect">
            <a:avLst/>
          </a:prstGeom>
        </p:spPr>
      </p:pic>
      <p:sp>
        <p:nvSpPr>
          <p:cNvPr id="2" name="Title 1"/>
          <p:cNvSpPr>
            <a:spLocks noGrp="1"/>
          </p:cNvSpPr>
          <p:nvPr>
            <p:ph type="title"/>
          </p:nvPr>
        </p:nvSpPr>
        <p:spPr/>
        <p:txBody>
          <a:bodyPr/>
          <a:lstStyle/>
          <a:p>
            <a:r>
              <a:rPr lang="en-US" sz="2400" dirty="0" err="1" smtClean="0"/>
              <a:t>Evolución</a:t>
            </a:r>
            <a:r>
              <a:rPr lang="en-US" sz="2400" dirty="0" smtClean="0"/>
              <a:t> de </a:t>
            </a:r>
            <a:r>
              <a:rPr lang="en-US" sz="2400" dirty="0" err="1" smtClean="0"/>
              <a:t>Indicadores</a:t>
            </a:r>
            <a:endParaRPr lang="en-US" sz="2400" dirty="0"/>
          </a:p>
        </p:txBody>
      </p:sp>
      <p:sp>
        <p:nvSpPr>
          <p:cNvPr id="6" name="Rectangle 5"/>
          <p:cNvSpPr/>
          <p:nvPr/>
        </p:nvSpPr>
        <p:spPr>
          <a:xfrm>
            <a:off x="822692" y="1963974"/>
            <a:ext cx="1585597" cy="1754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7" name="TextBox 21"/>
          <p:cNvSpPr txBox="1">
            <a:spLocks noChangeArrowheads="1"/>
          </p:cNvSpPr>
          <p:nvPr/>
        </p:nvSpPr>
        <p:spPr bwMode="auto">
          <a:xfrm>
            <a:off x="2929512" y="1752177"/>
            <a:ext cx="2044139" cy="230961"/>
          </a:xfrm>
          <a:prstGeom prst="rect">
            <a:avLst/>
          </a:prstGeom>
          <a:noFill/>
          <a:ln w="9525">
            <a:noFill/>
            <a:miter lim="800000"/>
            <a:headEnd/>
            <a:tailEnd/>
          </a:ln>
        </p:spPr>
        <p:txBody>
          <a:bodyPr wrap="square">
            <a:spAutoFit/>
          </a:bodyPr>
          <a:lstStyle/>
          <a:p>
            <a:r>
              <a:rPr lang="en-US" sz="901" b="1" dirty="0" smtClean="0">
                <a:solidFill>
                  <a:srgbClr val="FF0000"/>
                </a:solidFill>
              </a:rPr>
              <a:t>Meta x </a:t>
            </a:r>
            <a:r>
              <a:rPr lang="en-US" sz="901" b="1" dirty="0" err="1" smtClean="0">
                <a:solidFill>
                  <a:srgbClr val="FF0000"/>
                </a:solidFill>
              </a:rPr>
              <a:t>Medición</a:t>
            </a:r>
            <a:r>
              <a:rPr lang="en-US" sz="901" b="1" dirty="0" smtClean="0">
                <a:solidFill>
                  <a:srgbClr val="FF0000"/>
                </a:solidFill>
              </a:rPr>
              <a:t> Final del </a:t>
            </a:r>
            <a:r>
              <a:rPr lang="en-US" sz="901" b="1" dirty="0" err="1" smtClean="0">
                <a:solidFill>
                  <a:srgbClr val="FF0000"/>
                </a:solidFill>
              </a:rPr>
              <a:t>período</a:t>
            </a:r>
            <a:endParaRPr lang="pt-BR" sz="901" b="1" dirty="0">
              <a:solidFill>
                <a:srgbClr val="FF0000"/>
              </a:solidFill>
            </a:endParaRPr>
          </a:p>
        </p:txBody>
      </p:sp>
      <p:cxnSp>
        <p:nvCxnSpPr>
          <p:cNvPr id="8" name="Straight Arrow Connector 7"/>
          <p:cNvCxnSpPr>
            <a:endCxn id="6" idx="3"/>
          </p:cNvCxnSpPr>
          <p:nvPr/>
        </p:nvCxnSpPr>
        <p:spPr>
          <a:xfrm flipH="1">
            <a:off x="2408289" y="1867657"/>
            <a:ext cx="521223" cy="18402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702075" y="1973330"/>
            <a:ext cx="1585597" cy="1754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12" name="Straight Arrow Connector 11"/>
          <p:cNvCxnSpPr>
            <a:stCxn id="14" idx="1"/>
            <a:endCxn id="11" idx="0"/>
          </p:cNvCxnSpPr>
          <p:nvPr/>
        </p:nvCxnSpPr>
        <p:spPr>
          <a:xfrm flipH="1">
            <a:off x="5494874" y="1521922"/>
            <a:ext cx="725399" cy="451408"/>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4" name="TextBox 21"/>
          <p:cNvSpPr txBox="1">
            <a:spLocks noChangeArrowheads="1"/>
          </p:cNvSpPr>
          <p:nvPr/>
        </p:nvSpPr>
        <p:spPr bwMode="auto">
          <a:xfrm>
            <a:off x="6220273" y="1406441"/>
            <a:ext cx="2114101" cy="230961"/>
          </a:xfrm>
          <a:prstGeom prst="rect">
            <a:avLst/>
          </a:prstGeom>
          <a:noFill/>
          <a:ln w="9525">
            <a:noFill/>
            <a:miter lim="800000"/>
            <a:headEnd/>
            <a:tailEnd/>
          </a:ln>
        </p:spPr>
        <p:txBody>
          <a:bodyPr wrap="square">
            <a:spAutoFit/>
          </a:bodyPr>
          <a:lstStyle/>
          <a:p>
            <a:r>
              <a:rPr lang="en-US" sz="901" b="1" dirty="0" err="1" smtClean="0">
                <a:solidFill>
                  <a:srgbClr val="FF0000"/>
                </a:solidFill>
              </a:rPr>
              <a:t>Medición</a:t>
            </a:r>
            <a:r>
              <a:rPr lang="en-US" sz="901" b="1" dirty="0" smtClean="0">
                <a:solidFill>
                  <a:srgbClr val="FF0000"/>
                </a:solidFill>
              </a:rPr>
              <a:t> x Meta actual de </a:t>
            </a:r>
            <a:r>
              <a:rPr lang="en-US" sz="901" b="1" dirty="0" err="1" smtClean="0">
                <a:solidFill>
                  <a:srgbClr val="FF0000"/>
                </a:solidFill>
              </a:rPr>
              <a:t>cada</a:t>
            </a:r>
            <a:r>
              <a:rPr lang="en-US" sz="901" b="1" dirty="0" smtClean="0">
                <a:solidFill>
                  <a:srgbClr val="FF0000"/>
                </a:solidFill>
              </a:rPr>
              <a:t> </a:t>
            </a:r>
            <a:r>
              <a:rPr lang="en-US" sz="901" b="1" dirty="0" err="1" smtClean="0">
                <a:solidFill>
                  <a:srgbClr val="FF0000"/>
                </a:solidFill>
              </a:rPr>
              <a:t>período</a:t>
            </a:r>
            <a:endParaRPr lang="pt-BR" sz="901" b="1"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457200" y="772544"/>
            <a:ext cx="8229600" cy="4397889"/>
          </a:xfrm>
          <a:prstGeom prst="rect">
            <a:avLst/>
          </a:prstGeom>
          <a:ln>
            <a:solidFill>
              <a:srgbClr val="7030A0"/>
            </a:solidFill>
          </a:ln>
        </p:spPr>
      </p:pic>
      <p:sp>
        <p:nvSpPr>
          <p:cNvPr id="9" name="Rectangle 8"/>
          <p:cNvSpPr/>
          <p:nvPr/>
        </p:nvSpPr>
        <p:spPr>
          <a:xfrm>
            <a:off x="569683" y="1408507"/>
            <a:ext cx="2687943" cy="169225"/>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393" name="TextBox 10"/>
          <p:cNvSpPr txBox="1">
            <a:spLocks noChangeArrowheads="1"/>
          </p:cNvSpPr>
          <p:nvPr/>
        </p:nvSpPr>
        <p:spPr bwMode="auto">
          <a:xfrm>
            <a:off x="4226140" y="1375346"/>
            <a:ext cx="2946469" cy="230961"/>
          </a:xfrm>
          <a:prstGeom prst="rect">
            <a:avLst/>
          </a:prstGeom>
          <a:noFill/>
          <a:ln w="9525">
            <a:noFill/>
            <a:miter lim="800000"/>
            <a:headEnd/>
            <a:tailEnd/>
          </a:ln>
        </p:spPr>
        <p:txBody>
          <a:bodyPr wrap="square">
            <a:spAutoFit/>
          </a:bodyPr>
          <a:lstStyle/>
          <a:p>
            <a:r>
              <a:rPr lang="en-US" sz="901" b="1" dirty="0" err="1" smtClean="0">
                <a:solidFill>
                  <a:srgbClr val="FF0000"/>
                </a:solidFill>
              </a:rPr>
              <a:t>Mapa</a:t>
            </a:r>
            <a:r>
              <a:rPr lang="en-US" sz="901" b="1" dirty="0" smtClean="0">
                <a:solidFill>
                  <a:srgbClr val="FF0000"/>
                </a:solidFill>
              </a:rPr>
              <a:t> </a:t>
            </a:r>
            <a:r>
              <a:rPr lang="en-US" sz="901" b="1" dirty="0" err="1" smtClean="0">
                <a:solidFill>
                  <a:srgbClr val="FF0000"/>
                </a:solidFill>
              </a:rPr>
              <a:t>Estratégico</a:t>
            </a:r>
            <a:endParaRPr lang="pt-BR" sz="901" b="1" dirty="0">
              <a:solidFill>
                <a:srgbClr val="FF0000"/>
              </a:solidFill>
            </a:endParaRPr>
          </a:p>
        </p:txBody>
      </p:sp>
      <p:cxnSp>
        <p:nvCxnSpPr>
          <p:cNvPr id="13" name="Straight Arrow Connector 12"/>
          <p:cNvCxnSpPr>
            <a:stCxn id="16393" idx="1"/>
            <a:endCxn id="9" idx="3"/>
          </p:cNvCxnSpPr>
          <p:nvPr/>
        </p:nvCxnSpPr>
        <p:spPr>
          <a:xfrm flipH="1">
            <a:off x="3257626" y="1490827"/>
            <a:ext cx="968514" cy="229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z="2400" dirty="0" err="1" smtClean="0"/>
              <a:t>Visión</a:t>
            </a:r>
            <a:r>
              <a:rPr lang="en-US" sz="2400" dirty="0" smtClean="0"/>
              <a:t> </a:t>
            </a:r>
            <a:r>
              <a:rPr lang="en-US" sz="2400" dirty="0" err="1" smtClean="0"/>
              <a:t>Gráfica</a:t>
            </a:r>
            <a:r>
              <a:rPr lang="en-US" sz="2400" dirty="0" smtClean="0"/>
              <a:t> de </a:t>
            </a:r>
            <a:r>
              <a:rPr lang="en-US" sz="2400" dirty="0" err="1" smtClean="0"/>
              <a:t>Mapa</a:t>
            </a:r>
            <a:r>
              <a:rPr lang="en-US" sz="2400" dirty="0" smtClean="0"/>
              <a:t> </a:t>
            </a:r>
            <a:r>
              <a:rPr lang="en-US" sz="2400" dirty="0" err="1" smtClean="0"/>
              <a:t>Estratégico</a:t>
            </a:r>
            <a:endParaRPr lang="en-US" sz="2400" dirty="0"/>
          </a:p>
        </p:txBody>
      </p:sp>
      <p:sp>
        <p:nvSpPr>
          <p:cNvPr id="7" name="Rectangle 6"/>
          <p:cNvSpPr/>
          <p:nvPr/>
        </p:nvSpPr>
        <p:spPr>
          <a:xfrm>
            <a:off x="4663045" y="2910498"/>
            <a:ext cx="1658595" cy="22401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0"/>
          <p:cNvSpPr txBox="1">
            <a:spLocks noChangeArrowheads="1"/>
          </p:cNvSpPr>
          <p:nvPr/>
        </p:nvSpPr>
        <p:spPr bwMode="auto">
          <a:xfrm>
            <a:off x="2937124" y="1712263"/>
            <a:ext cx="5524500" cy="230961"/>
          </a:xfrm>
          <a:prstGeom prst="rect">
            <a:avLst/>
          </a:prstGeom>
          <a:noFill/>
          <a:ln w="9525">
            <a:noFill/>
            <a:miter lim="800000"/>
            <a:headEnd/>
            <a:tailEnd/>
          </a:ln>
        </p:spPr>
        <p:txBody>
          <a:bodyPr wrap="square">
            <a:spAutoFit/>
          </a:bodyPr>
          <a:lstStyle/>
          <a:p>
            <a:r>
              <a:rPr lang="en-US" sz="901" b="1" dirty="0" err="1" smtClean="0">
                <a:solidFill>
                  <a:srgbClr val="FF0000"/>
                </a:solidFill>
              </a:rPr>
              <a:t>Tamaño</a:t>
            </a:r>
            <a:r>
              <a:rPr lang="en-US" sz="901" b="1" dirty="0" smtClean="0">
                <a:solidFill>
                  <a:srgbClr val="FF0000"/>
                </a:solidFill>
              </a:rPr>
              <a:t> </a:t>
            </a:r>
            <a:r>
              <a:rPr lang="en-US" sz="901" b="1" dirty="0" err="1" smtClean="0">
                <a:solidFill>
                  <a:srgbClr val="FF0000"/>
                </a:solidFill>
              </a:rPr>
              <a:t>representa</a:t>
            </a:r>
            <a:r>
              <a:rPr lang="en-US" sz="901" b="1" dirty="0" smtClean="0">
                <a:solidFill>
                  <a:srgbClr val="FF0000"/>
                </a:solidFill>
              </a:rPr>
              <a:t> la </a:t>
            </a:r>
            <a:r>
              <a:rPr lang="en-US" sz="901" b="1" dirty="0" err="1" smtClean="0">
                <a:solidFill>
                  <a:srgbClr val="FF0000"/>
                </a:solidFill>
              </a:rPr>
              <a:t>importancia</a:t>
            </a:r>
            <a:r>
              <a:rPr lang="en-US" sz="901" b="1" dirty="0" smtClean="0">
                <a:solidFill>
                  <a:srgbClr val="FF0000"/>
                </a:solidFill>
              </a:rPr>
              <a:t>; Color </a:t>
            </a:r>
            <a:r>
              <a:rPr lang="en-US" sz="901" b="1" dirty="0" err="1" smtClean="0">
                <a:solidFill>
                  <a:srgbClr val="FF0000"/>
                </a:solidFill>
              </a:rPr>
              <a:t>Representa</a:t>
            </a:r>
            <a:r>
              <a:rPr lang="en-US" sz="901" b="1" dirty="0" smtClean="0">
                <a:solidFill>
                  <a:srgbClr val="FF0000"/>
                </a:solidFill>
              </a:rPr>
              <a:t> el  % </a:t>
            </a:r>
            <a:r>
              <a:rPr lang="en-US" sz="901" b="1" dirty="0" err="1" smtClean="0">
                <a:solidFill>
                  <a:srgbClr val="FF0000"/>
                </a:solidFill>
              </a:rPr>
              <a:t>logro</a:t>
            </a:r>
            <a:r>
              <a:rPr lang="en-US" sz="901" b="1" dirty="0" smtClean="0">
                <a:solidFill>
                  <a:srgbClr val="FF0000"/>
                </a:solidFill>
              </a:rPr>
              <a:t> </a:t>
            </a:r>
            <a:r>
              <a:rPr lang="en-US" sz="901" b="1" dirty="0" err="1" smtClean="0">
                <a:solidFill>
                  <a:srgbClr val="FF0000"/>
                </a:solidFill>
              </a:rPr>
              <a:t>relativo</a:t>
            </a:r>
            <a:r>
              <a:rPr lang="en-US" sz="901" b="1" dirty="0" smtClean="0">
                <a:solidFill>
                  <a:srgbClr val="FF0000"/>
                </a:solidFill>
              </a:rPr>
              <a:t> a </a:t>
            </a:r>
            <a:r>
              <a:rPr lang="en-US" sz="901" b="1" dirty="0" err="1" smtClean="0">
                <a:solidFill>
                  <a:srgbClr val="FF0000"/>
                </a:solidFill>
              </a:rPr>
              <a:t>otros</a:t>
            </a:r>
            <a:r>
              <a:rPr lang="en-US" sz="901" b="1" dirty="0" smtClean="0">
                <a:solidFill>
                  <a:srgbClr val="FF0000"/>
                </a:solidFill>
              </a:rPr>
              <a:t> item</a:t>
            </a:r>
            <a:endParaRPr lang="pt-BR" sz="901" b="1" dirty="0">
              <a:solidFill>
                <a:srgbClr val="FF0000"/>
              </a:solidFill>
            </a:endParaRPr>
          </a:p>
        </p:txBody>
      </p:sp>
      <p:cxnSp>
        <p:nvCxnSpPr>
          <p:cNvPr id="10" name="Straight Arrow Connector 9"/>
          <p:cNvCxnSpPr>
            <a:stCxn id="8" idx="2"/>
            <a:endCxn id="7" idx="0"/>
          </p:cNvCxnSpPr>
          <p:nvPr/>
        </p:nvCxnSpPr>
        <p:spPr>
          <a:xfrm flipH="1">
            <a:off x="5492343" y="1943224"/>
            <a:ext cx="207031" cy="967274"/>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10"/>
          <p:cNvSpPr txBox="1">
            <a:spLocks noChangeArrowheads="1"/>
          </p:cNvSpPr>
          <p:nvPr/>
        </p:nvSpPr>
        <p:spPr bwMode="auto">
          <a:xfrm>
            <a:off x="7370250" y="2909984"/>
            <a:ext cx="1221300" cy="508216"/>
          </a:xfrm>
          <a:prstGeom prst="rect">
            <a:avLst/>
          </a:prstGeom>
          <a:noFill/>
          <a:ln w="9525">
            <a:noFill/>
            <a:miter lim="800000"/>
            <a:headEnd/>
            <a:tailEnd/>
          </a:ln>
        </p:spPr>
        <p:txBody>
          <a:bodyPr wrap="square">
            <a:spAutoFit/>
          </a:bodyPr>
          <a:lstStyle/>
          <a:p>
            <a:r>
              <a:rPr lang="en-US" sz="901" b="1" dirty="0" err="1" smtClean="0">
                <a:solidFill>
                  <a:srgbClr val="FF0000"/>
                </a:solidFill>
              </a:rPr>
              <a:t>Informaciones</a:t>
            </a:r>
            <a:r>
              <a:rPr lang="en-US" sz="901" b="1" dirty="0" smtClean="0">
                <a:solidFill>
                  <a:srgbClr val="FF0000"/>
                </a:solidFill>
              </a:rPr>
              <a:t> </a:t>
            </a:r>
            <a:r>
              <a:rPr lang="en-US" sz="901" b="1" dirty="0" err="1" smtClean="0">
                <a:solidFill>
                  <a:srgbClr val="FF0000"/>
                </a:solidFill>
              </a:rPr>
              <a:t>adicionales</a:t>
            </a:r>
            <a:r>
              <a:rPr lang="en-US" sz="901" b="1" dirty="0" smtClean="0">
                <a:solidFill>
                  <a:srgbClr val="FF0000"/>
                </a:solidFill>
              </a:rPr>
              <a:t> con Link para el Item </a:t>
            </a:r>
            <a:endParaRPr lang="pt-BR" sz="901" b="1" dirty="0">
              <a:solidFill>
                <a:srgbClr val="FF0000"/>
              </a:solidFill>
            </a:endParaRPr>
          </a:p>
        </p:txBody>
      </p:sp>
      <p:cxnSp>
        <p:nvCxnSpPr>
          <p:cNvPr id="23" name="Straight Arrow Connector 22"/>
          <p:cNvCxnSpPr>
            <a:stCxn id="22" idx="1"/>
          </p:cNvCxnSpPr>
          <p:nvPr/>
        </p:nvCxnSpPr>
        <p:spPr>
          <a:xfrm flipH="1">
            <a:off x="6943726" y="3164092"/>
            <a:ext cx="426524" cy="312533"/>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2589802" y="2208613"/>
            <a:ext cx="1977993" cy="2849162"/>
          </a:xfrm>
          <a:prstGeom prst="rect">
            <a:avLst/>
          </a:prstGeom>
          <a:noFill/>
          <a:ln w="19050">
            <a:solidFill>
              <a:srgbClr val="7030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1" name="TextBox 10"/>
          <p:cNvSpPr txBox="1">
            <a:spLocks noChangeArrowheads="1"/>
          </p:cNvSpPr>
          <p:nvPr/>
        </p:nvSpPr>
        <p:spPr bwMode="auto">
          <a:xfrm>
            <a:off x="1613355" y="1943224"/>
            <a:ext cx="1517718" cy="230961"/>
          </a:xfrm>
          <a:prstGeom prst="rect">
            <a:avLst/>
          </a:prstGeom>
          <a:noFill/>
          <a:ln w="9525">
            <a:noFill/>
            <a:miter lim="800000"/>
            <a:headEnd/>
            <a:tailEnd/>
          </a:ln>
        </p:spPr>
        <p:txBody>
          <a:bodyPr wrap="square">
            <a:spAutoFit/>
          </a:bodyPr>
          <a:lstStyle/>
          <a:p>
            <a:r>
              <a:rPr lang="en-US" sz="901" b="1" dirty="0" smtClean="0">
                <a:solidFill>
                  <a:srgbClr val="FF0000"/>
                </a:solidFill>
              </a:rPr>
              <a:t>Clique para </a:t>
            </a:r>
            <a:r>
              <a:rPr lang="en-US" sz="901" b="1" dirty="0" err="1" smtClean="0">
                <a:solidFill>
                  <a:srgbClr val="FF0000"/>
                </a:solidFill>
              </a:rPr>
              <a:t>descer</a:t>
            </a:r>
            <a:r>
              <a:rPr lang="en-US" sz="901" b="1" dirty="0" smtClean="0">
                <a:solidFill>
                  <a:srgbClr val="FF0000"/>
                </a:solidFill>
              </a:rPr>
              <a:t> um </a:t>
            </a:r>
            <a:r>
              <a:rPr lang="en-US" sz="901" b="1" dirty="0" err="1" smtClean="0">
                <a:solidFill>
                  <a:srgbClr val="FF0000"/>
                </a:solidFill>
              </a:rPr>
              <a:t>nível</a:t>
            </a:r>
            <a:endParaRPr lang="pt-BR" sz="901" b="1" dirty="0">
              <a:solidFill>
                <a:srgbClr val="FF0000"/>
              </a:solidFill>
            </a:endParaRPr>
          </a:p>
        </p:txBody>
      </p:sp>
      <p:cxnSp>
        <p:nvCxnSpPr>
          <p:cNvPr id="32" name="Straight Arrow Connector 31"/>
          <p:cNvCxnSpPr>
            <a:stCxn id="31" idx="3"/>
            <a:endCxn id="30" idx="0"/>
          </p:cNvCxnSpPr>
          <p:nvPr/>
        </p:nvCxnSpPr>
        <p:spPr>
          <a:xfrm>
            <a:off x="3131073" y="2058705"/>
            <a:ext cx="447726" cy="149908"/>
          </a:xfrm>
          <a:prstGeom prst="straightConnector1">
            <a:avLst/>
          </a:prstGeom>
          <a:ln>
            <a:solidFill>
              <a:srgbClr val="7030A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55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3776"/>
          <a:stretch/>
        </p:blipFill>
        <p:spPr>
          <a:xfrm>
            <a:off x="457200" y="738970"/>
            <a:ext cx="8229600" cy="4414055"/>
          </a:xfrm>
          <a:prstGeom prst="rect">
            <a:avLst/>
          </a:prstGeom>
        </p:spPr>
      </p:pic>
      <p:sp>
        <p:nvSpPr>
          <p:cNvPr id="14" name="Rectangle 13"/>
          <p:cNvSpPr/>
          <p:nvPr/>
        </p:nvSpPr>
        <p:spPr>
          <a:xfrm>
            <a:off x="617025" y="1558243"/>
            <a:ext cx="941368" cy="18017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2062375" y="1858211"/>
            <a:ext cx="1662459" cy="230961"/>
          </a:xfrm>
          <a:prstGeom prst="rect">
            <a:avLst/>
          </a:prstGeom>
          <a:noFill/>
          <a:ln w="9525">
            <a:noFill/>
            <a:miter lim="800000"/>
            <a:headEnd/>
            <a:tailEnd/>
          </a:ln>
        </p:spPr>
        <p:txBody>
          <a:bodyPr>
            <a:spAutoFit/>
          </a:bodyPr>
          <a:lstStyle/>
          <a:p>
            <a:r>
              <a:rPr lang="pt-BR" sz="901" b="1" dirty="0" smtClean="0">
                <a:solidFill>
                  <a:srgbClr val="FF0000"/>
                </a:solidFill>
              </a:rPr>
              <a:t>Jerarquía de Indicadores</a:t>
            </a:r>
            <a:endParaRPr lang="pt-BR" sz="901" b="1" dirty="0">
              <a:solidFill>
                <a:srgbClr val="FF0000"/>
              </a:solidFill>
            </a:endParaRPr>
          </a:p>
        </p:txBody>
      </p:sp>
      <p:cxnSp>
        <p:nvCxnSpPr>
          <p:cNvPr id="17" name="Straight Arrow Connector 16"/>
          <p:cNvCxnSpPr>
            <a:stCxn id="16" idx="1"/>
            <a:endCxn id="14" idx="3"/>
          </p:cNvCxnSpPr>
          <p:nvPr/>
        </p:nvCxnSpPr>
        <p:spPr>
          <a:xfrm flipH="1" flipV="1">
            <a:off x="1558393" y="1648331"/>
            <a:ext cx="503982" cy="32536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Visión Gráfica de Jerarquía de Indicadores</a:t>
            </a:r>
            <a:endParaRPr lang="pt-BR" sz="2400" dirty="0"/>
          </a:p>
        </p:txBody>
      </p:sp>
      <p:sp>
        <p:nvSpPr>
          <p:cNvPr id="7" name="Rectangle 6"/>
          <p:cNvSpPr/>
          <p:nvPr/>
        </p:nvSpPr>
        <p:spPr>
          <a:xfrm>
            <a:off x="4400549" y="2962275"/>
            <a:ext cx="694277" cy="75734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8" name="TextBox 11"/>
          <p:cNvSpPr txBox="1">
            <a:spLocks noChangeArrowheads="1"/>
          </p:cNvSpPr>
          <p:nvPr/>
        </p:nvSpPr>
        <p:spPr bwMode="auto">
          <a:xfrm>
            <a:off x="5177923" y="3925136"/>
            <a:ext cx="1537202" cy="508216"/>
          </a:xfrm>
          <a:prstGeom prst="rect">
            <a:avLst/>
          </a:prstGeom>
          <a:noFill/>
          <a:ln w="9525">
            <a:noFill/>
            <a:miter lim="800000"/>
            <a:headEnd/>
            <a:tailEnd/>
          </a:ln>
        </p:spPr>
        <p:txBody>
          <a:bodyPr wrap="square">
            <a:spAutoFit/>
          </a:bodyPr>
          <a:lstStyle/>
          <a:p>
            <a:r>
              <a:rPr lang="pt-BR" sz="901" b="1" dirty="0" smtClean="0">
                <a:solidFill>
                  <a:srgbClr val="FF0000"/>
                </a:solidFill>
              </a:rPr>
              <a:t>Nombre de Indicador</a:t>
            </a:r>
          </a:p>
          <a:p>
            <a:r>
              <a:rPr lang="pt-BR" sz="901" b="1" dirty="0" smtClean="0">
                <a:solidFill>
                  <a:srgbClr val="FF0000"/>
                </a:solidFill>
              </a:rPr>
              <a:t>Con Link para Drill-Down</a:t>
            </a:r>
          </a:p>
          <a:p>
            <a:r>
              <a:rPr lang="pt-BR" sz="901" b="1" dirty="0" smtClean="0">
                <a:solidFill>
                  <a:srgbClr val="FF0000"/>
                </a:solidFill>
              </a:rPr>
              <a:t>Color indica el Estado</a:t>
            </a:r>
          </a:p>
        </p:txBody>
      </p:sp>
      <p:cxnSp>
        <p:nvCxnSpPr>
          <p:cNvPr id="9" name="Straight Arrow Connector 8"/>
          <p:cNvCxnSpPr>
            <a:stCxn id="8" idx="1"/>
            <a:endCxn id="7" idx="2"/>
          </p:cNvCxnSpPr>
          <p:nvPr/>
        </p:nvCxnSpPr>
        <p:spPr>
          <a:xfrm flipH="1" flipV="1">
            <a:off x="4747688" y="3719618"/>
            <a:ext cx="430235" cy="45962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2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5262" y="1137435"/>
            <a:ext cx="8784750" cy="4010828"/>
          </a:xfrm>
          <a:prstGeom prst="rect">
            <a:avLst/>
          </a:prstGeom>
        </p:spPr>
      </p:pic>
      <p:sp>
        <p:nvSpPr>
          <p:cNvPr id="21" name="Rectangle 20"/>
          <p:cNvSpPr/>
          <p:nvPr/>
        </p:nvSpPr>
        <p:spPr>
          <a:xfrm>
            <a:off x="323918" y="2354778"/>
            <a:ext cx="1457258"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2007056" y="1744297"/>
            <a:ext cx="2841056"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Estratégica con Proyectos</a:t>
            </a:r>
            <a:endParaRPr lang="pt-BR" sz="901" b="1" dirty="0">
              <a:solidFill>
                <a:srgbClr val="FF0000"/>
              </a:solidFill>
            </a:endParaRPr>
          </a:p>
        </p:txBody>
      </p:sp>
      <p:cxnSp>
        <p:nvCxnSpPr>
          <p:cNvPr id="23" name="Straight Arrow Connector 22"/>
          <p:cNvCxnSpPr>
            <a:stCxn id="17420" idx="2"/>
            <a:endCxn id="21" idx="3"/>
          </p:cNvCxnSpPr>
          <p:nvPr/>
        </p:nvCxnSpPr>
        <p:spPr>
          <a:xfrm flipH="1">
            <a:off x="1781176" y="1975258"/>
            <a:ext cx="1646408" cy="167863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39378" y="1759690"/>
            <a:ext cx="2628272" cy="230961"/>
          </a:xfrm>
          <a:prstGeom prst="rect">
            <a:avLst/>
          </a:prstGeom>
          <a:noFill/>
          <a:ln w="9525">
            <a:noFill/>
            <a:miter lim="800000"/>
            <a:headEnd/>
            <a:tailEnd/>
          </a:ln>
        </p:spPr>
        <p:txBody>
          <a:bodyPr wrap="square">
            <a:spAutoFit/>
          </a:bodyPr>
          <a:lstStyle/>
          <a:p>
            <a:r>
              <a:rPr lang="pt-BR" sz="901" b="1" dirty="0" smtClean="0">
                <a:solidFill>
                  <a:srgbClr val="FF0000"/>
                </a:solidFill>
              </a:rPr>
              <a:t>Indicadores de Salud de Proyectos Estratégicos</a:t>
            </a:r>
            <a:endParaRPr lang="pt-BR" sz="901" b="1" dirty="0">
              <a:solidFill>
                <a:srgbClr val="FF0000"/>
              </a:solidFill>
            </a:endParaRPr>
          </a:p>
        </p:txBody>
      </p:sp>
      <p:sp>
        <p:nvSpPr>
          <p:cNvPr id="35" name="Rectangle 34"/>
          <p:cNvSpPr/>
          <p:nvPr/>
        </p:nvSpPr>
        <p:spPr>
          <a:xfrm>
            <a:off x="6115050" y="2354778"/>
            <a:ext cx="2667000" cy="259822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2"/>
            <a:endCxn id="35" idx="0"/>
          </p:cNvCxnSpPr>
          <p:nvPr/>
        </p:nvCxnSpPr>
        <p:spPr>
          <a:xfrm>
            <a:off x="6553514" y="1990651"/>
            <a:ext cx="895036" cy="364127"/>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latin typeface="+mn-lt"/>
              </a:rPr>
              <a:t>Impacto de Proyectos en la Estrategia (Health-Check)</a:t>
            </a:r>
            <a:endParaRPr lang="pt-BR" sz="2400" dirty="0">
              <a:latin typeface="+mn-lt"/>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6072" y="799321"/>
            <a:ext cx="8153557" cy="4348942"/>
          </a:xfrm>
          <a:prstGeom prst="rect">
            <a:avLst/>
          </a:prstGeom>
        </p:spPr>
      </p:pic>
      <p:sp>
        <p:nvSpPr>
          <p:cNvPr id="21" name="Rectangle 20"/>
          <p:cNvSpPr/>
          <p:nvPr/>
        </p:nvSpPr>
        <p:spPr>
          <a:xfrm>
            <a:off x="714442" y="2172714"/>
            <a:ext cx="2466907"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2321774" y="1363456"/>
            <a:ext cx="2841056"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Estratégica con Proyectos</a:t>
            </a:r>
            <a:endParaRPr lang="pt-BR" sz="901" b="1" dirty="0">
              <a:solidFill>
                <a:srgbClr val="FF0000"/>
              </a:solidFill>
            </a:endParaRPr>
          </a:p>
        </p:txBody>
      </p:sp>
      <p:cxnSp>
        <p:nvCxnSpPr>
          <p:cNvPr id="23" name="Straight Arrow Connector 22"/>
          <p:cNvCxnSpPr>
            <a:stCxn id="17420" idx="2"/>
            <a:endCxn id="21" idx="3"/>
          </p:cNvCxnSpPr>
          <p:nvPr/>
        </p:nvCxnSpPr>
        <p:spPr>
          <a:xfrm flipH="1">
            <a:off x="3181349" y="1594417"/>
            <a:ext cx="560953" cy="202559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215251" y="1505033"/>
            <a:ext cx="2628272" cy="230961"/>
          </a:xfrm>
          <a:prstGeom prst="rect">
            <a:avLst/>
          </a:prstGeom>
          <a:noFill/>
          <a:ln w="9525">
            <a:noFill/>
            <a:miter lim="800000"/>
            <a:headEnd/>
            <a:tailEnd/>
          </a:ln>
        </p:spPr>
        <p:txBody>
          <a:bodyPr wrap="square">
            <a:spAutoFit/>
          </a:bodyPr>
          <a:lstStyle/>
          <a:p>
            <a:r>
              <a:rPr lang="pt-BR" sz="901" b="1" dirty="0" smtClean="0">
                <a:solidFill>
                  <a:srgbClr val="FF0000"/>
                </a:solidFill>
              </a:rPr>
              <a:t>Roadmap de entrega de resultados estratégicos</a:t>
            </a:r>
            <a:endParaRPr lang="pt-BR" sz="901" b="1" dirty="0">
              <a:solidFill>
                <a:srgbClr val="FF0000"/>
              </a:solidFill>
            </a:endParaRPr>
          </a:p>
        </p:txBody>
      </p:sp>
      <p:sp>
        <p:nvSpPr>
          <p:cNvPr id="35" name="Rectangle 34"/>
          <p:cNvSpPr/>
          <p:nvPr/>
        </p:nvSpPr>
        <p:spPr>
          <a:xfrm>
            <a:off x="4276725" y="2172714"/>
            <a:ext cx="4505325" cy="289458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2"/>
            <a:endCxn id="35" idx="0"/>
          </p:cNvCxnSpPr>
          <p:nvPr/>
        </p:nvCxnSpPr>
        <p:spPr>
          <a:xfrm>
            <a:off x="6529387" y="1735994"/>
            <a:ext cx="1" cy="43672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latin typeface="+mn-lt"/>
              </a:rPr>
              <a:t>Roadmap de Entrega de Resultados de las Estrategias</a:t>
            </a:r>
            <a:endParaRPr lang="pt-BR" sz="2400" dirty="0">
              <a:latin typeface="+mn-lt"/>
            </a:endParaRPr>
          </a:p>
        </p:txBody>
      </p:sp>
    </p:spTree>
    <p:extLst>
      <p:ext uri="{BB962C8B-B14F-4D97-AF65-F5344CB8AC3E}">
        <p14:creationId xmlns:p14="http://schemas.microsoft.com/office/powerpoint/2010/main" val="268408412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8625" y="598078"/>
            <a:ext cx="8267319" cy="4550185"/>
          </a:xfrm>
          <a:prstGeom prst="rect">
            <a:avLst/>
          </a:prstGeom>
        </p:spPr>
      </p:pic>
      <p:sp>
        <p:nvSpPr>
          <p:cNvPr id="21" name="Rectangle 20"/>
          <p:cNvSpPr/>
          <p:nvPr/>
        </p:nvSpPr>
        <p:spPr>
          <a:xfrm>
            <a:off x="579142" y="1567980"/>
            <a:ext cx="1459208" cy="23015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5043151" y="1359003"/>
            <a:ext cx="1681711"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con Indicadores</a:t>
            </a:r>
            <a:endParaRPr lang="pt-BR" sz="901" b="1" dirty="0">
              <a:solidFill>
                <a:srgbClr val="FF0000"/>
              </a:solidFill>
            </a:endParaRPr>
          </a:p>
        </p:txBody>
      </p:sp>
      <p:cxnSp>
        <p:nvCxnSpPr>
          <p:cNvPr id="23" name="Straight Arrow Connector 22"/>
          <p:cNvCxnSpPr>
            <a:stCxn id="17420" idx="1"/>
            <a:endCxn id="21" idx="3"/>
          </p:cNvCxnSpPr>
          <p:nvPr/>
        </p:nvCxnSpPr>
        <p:spPr>
          <a:xfrm flipH="1">
            <a:off x="2038350" y="1474484"/>
            <a:ext cx="3004801" cy="20857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3301868" y="3467265"/>
            <a:ext cx="3780150" cy="230961"/>
          </a:xfrm>
          <a:prstGeom prst="rect">
            <a:avLst/>
          </a:prstGeom>
          <a:noFill/>
          <a:ln w="9525">
            <a:noFill/>
            <a:miter lim="800000"/>
            <a:headEnd/>
            <a:tailEnd/>
          </a:ln>
        </p:spPr>
        <p:txBody>
          <a:bodyPr wrap="square">
            <a:spAutoFit/>
          </a:bodyPr>
          <a:lstStyle/>
          <a:p>
            <a:r>
              <a:rPr lang="pt-BR" sz="901" b="1" dirty="0" smtClean="0">
                <a:solidFill>
                  <a:srgbClr val="FF0000"/>
                </a:solidFill>
              </a:rPr>
              <a:t>Jerarquía con Impacto en Proyectos Estratégicos</a:t>
            </a:r>
            <a:endParaRPr lang="pt-BR" sz="901" b="1" dirty="0">
              <a:solidFill>
                <a:srgbClr val="FF0000"/>
              </a:solidFill>
            </a:endParaRPr>
          </a:p>
        </p:txBody>
      </p:sp>
      <p:sp>
        <p:nvSpPr>
          <p:cNvPr id="35" name="Rectangle 34"/>
          <p:cNvSpPr/>
          <p:nvPr/>
        </p:nvSpPr>
        <p:spPr>
          <a:xfrm>
            <a:off x="580850" y="3603736"/>
            <a:ext cx="1312734" cy="15690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1"/>
            <a:endCxn id="35" idx="3"/>
          </p:cNvCxnSpPr>
          <p:nvPr/>
        </p:nvCxnSpPr>
        <p:spPr>
          <a:xfrm flipH="1">
            <a:off x="1893584" y="3582746"/>
            <a:ext cx="1408284" cy="9944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48675" y="1223892"/>
            <a:ext cx="2127850" cy="17206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8" name="TextBox 21"/>
          <p:cNvSpPr txBox="1">
            <a:spLocks noChangeArrowheads="1"/>
          </p:cNvSpPr>
          <p:nvPr/>
        </p:nvSpPr>
        <p:spPr bwMode="auto">
          <a:xfrm>
            <a:off x="4087118" y="1151075"/>
            <a:ext cx="2930669" cy="230961"/>
          </a:xfrm>
          <a:prstGeom prst="rect">
            <a:avLst/>
          </a:prstGeom>
          <a:noFill/>
          <a:ln w="9525">
            <a:noFill/>
            <a:miter lim="800000"/>
            <a:headEnd/>
            <a:tailEnd/>
          </a:ln>
        </p:spPr>
        <p:txBody>
          <a:bodyPr wrap="square">
            <a:spAutoFit/>
          </a:bodyPr>
          <a:lstStyle/>
          <a:p>
            <a:r>
              <a:rPr lang="pt-BR" sz="901" b="1" dirty="0" smtClean="0">
                <a:solidFill>
                  <a:srgbClr val="FF0000"/>
                </a:solidFill>
              </a:rPr>
              <a:t>Panel de Perspectiva Balanced Scorecard</a:t>
            </a:r>
            <a:endParaRPr lang="pt-BR" sz="901" b="1" dirty="0">
              <a:solidFill>
                <a:srgbClr val="FF0000"/>
              </a:solidFill>
            </a:endParaRPr>
          </a:p>
        </p:txBody>
      </p:sp>
      <p:cxnSp>
        <p:nvCxnSpPr>
          <p:cNvPr id="29" name="Straight Arrow Connector 28"/>
          <p:cNvCxnSpPr>
            <a:stCxn id="28" idx="1"/>
            <a:endCxn id="27" idx="3"/>
          </p:cNvCxnSpPr>
          <p:nvPr/>
        </p:nvCxnSpPr>
        <p:spPr>
          <a:xfrm flipH="1">
            <a:off x="2676525" y="1266556"/>
            <a:ext cx="1410593" cy="4337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latin typeface="+mn-lt"/>
              </a:rPr>
              <a:t>Visión por Perspectiva de Balanced Scorecard</a:t>
            </a:r>
            <a:endParaRPr lang="pt-BR" sz="2400" dirty="0">
              <a:latin typeface="+mn-lt"/>
            </a:endParaRPr>
          </a:p>
        </p:txBody>
      </p:sp>
      <p:sp>
        <p:nvSpPr>
          <p:cNvPr id="24" name="Rectangle 23"/>
          <p:cNvSpPr/>
          <p:nvPr/>
        </p:nvSpPr>
        <p:spPr>
          <a:xfrm>
            <a:off x="579142" y="4272075"/>
            <a:ext cx="1314442" cy="15705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5" name="TextBox 21"/>
          <p:cNvSpPr txBox="1">
            <a:spLocks noChangeArrowheads="1"/>
          </p:cNvSpPr>
          <p:nvPr/>
        </p:nvSpPr>
        <p:spPr bwMode="auto">
          <a:xfrm>
            <a:off x="3301868" y="4076803"/>
            <a:ext cx="2756032" cy="230961"/>
          </a:xfrm>
          <a:prstGeom prst="rect">
            <a:avLst/>
          </a:prstGeom>
          <a:noFill/>
          <a:ln w="9525">
            <a:noFill/>
            <a:miter lim="800000"/>
            <a:headEnd/>
            <a:tailEnd/>
          </a:ln>
        </p:spPr>
        <p:txBody>
          <a:bodyPr wrap="square">
            <a:spAutoFit/>
          </a:bodyPr>
          <a:lstStyle/>
          <a:p>
            <a:r>
              <a:rPr lang="pt-BR" sz="901" b="1" dirty="0" err="1" smtClean="0">
                <a:solidFill>
                  <a:srgbClr val="FF0000"/>
                </a:solidFill>
              </a:rPr>
              <a:t>Roadmap</a:t>
            </a:r>
            <a:r>
              <a:rPr lang="pt-BR" sz="901" b="1" dirty="0" smtClean="0">
                <a:solidFill>
                  <a:srgbClr val="FF0000"/>
                </a:solidFill>
              </a:rPr>
              <a:t> de Entrega de Resultados </a:t>
            </a:r>
            <a:endParaRPr lang="pt-BR" sz="901" b="1" dirty="0">
              <a:solidFill>
                <a:srgbClr val="FF0000"/>
              </a:solidFill>
            </a:endParaRPr>
          </a:p>
        </p:txBody>
      </p:sp>
      <p:cxnSp>
        <p:nvCxnSpPr>
          <p:cNvPr id="26" name="Straight Arrow Connector 25"/>
          <p:cNvCxnSpPr>
            <a:stCxn id="25" idx="1"/>
            <a:endCxn id="24" idx="3"/>
          </p:cNvCxnSpPr>
          <p:nvPr/>
        </p:nvCxnSpPr>
        <p:spPr>
          <a:xfrm flipH="1">
            <a:off x="1893584" y="4192284"/>
            <a:ext cx="1408284" cy="158316"/>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6" name="Left Arrow 15">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noProof="0" dirty="0" err="1" smtClean="0">
                <a:ln>
                  <a:noFill/>
                </a:ln>
                <a:solidFill>
                  <a:schemeClr val="accent3"/>
                </a:solidFill>
                <a:effectLst/>
                <a:uLnTx/>
                <a:uFillTx/>
                <a:latin typeface="Calibri"/>
                <a:ea typeface="+mn-ea"/>
                <a:cs typeface="Arial Unicode MS" pitchFamily="34" charset="-128"/>
              </a:rPr>
              <a:t>Volver</a:t>
            </a:r>
            <a:endParaRPr kumimoji="0" lang="pt-BR"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endParaRPr>
          </a:p>
        </p:txBody>
      </p:sp>
    </p:spTree>
    <p:extLst>
      <p:ext uri="{BB962C8B-B14F-4D97-AF65-F5344CB8AC3E}">
        <p14:creationId xmlns:p14="http://schemas.microsoft.com/office/powerpoint/2010/main" val="4748938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ES" dirty="0">
                <a:solidFill>
                  <a:srgbClr val="FFFFFF"/>
                </a:solidFill>
              </a:rPr>
              <a:t>Evaluación de Inversiones para la Selección</a:t>
            </a:r>
            <a:endParaRPr lang="pt-BR" dirty="0"/>
          </a:p>
        </p:txBody>
      </p:sp>
    </p:spTree>
    <p:extLst>
      <p:ext uri="{BB962C8B-B14F-4D97-AF65-F5344CB8AC3E}">
        <p14:creationId xmlns:p14="http://schemas.microsoft.com/office/powerpoint/2010/main" val="2222772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latin typeface="+mn-lt"/>
              </a:rPr>
              <a:t>CA PPM para Ejecución Estratégica</a:t>
            </a:r>
            <a:br>
              <a:rPr lang="pt-BR" sz="2400" dirty="0" smtClean="0">
                <a:latin typeface="+mn-lt"/>
              </a:rPr>
            </a:br>
            <a:endParaRPr lang="pt-BR"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pt-BR" sz="1501" dirty="0" smtClean="0"/>
              <a:t>Un </a:t>
            </a:r>
            <a:r>
              <a:rPr lang="pt-BR" sz="1501" b="1" i="1" dirty="0" smtClean="0">
                <a:solidFill>
                  <a:schemeClr val="accent1"/>
                </a:solidFill>
              </a:rPr>
              <a:t>Plan Estratégico </a:t>
            </a:r>
            <a:r>
              <a:rPr lang="pt-BR" sz="1501" dirty="0" smtClean="0"/>
              <a:t>sólo tiene sentido cuando este está directamente relacionado a la </a:t>
            </a:r>
            <a:r>
              <a:rPr lang="pt-BR" sz="1501" b="1" i="1" dirty="0" smtClean="0">
                <a:solidFill>
                  <a:schemeClr val="accent1"/>
                </a:solidFill>
              </a:rPr>
              <a:t>toma de decisiones </a:t>
            </a:r>
            <a:r>
              <a:rPr lang="pt-BR" sz="1501" dirty="0" smtClean="0"/>
              <a:t>sobre los </a:t>
            </a:r>
            <a:r>
              <a:rPr lang="pt-BR" sz="1501" b="1" i="1" dirty="0" smtClean="0">
                <a:solidFill>
                  <a:schemeClr val="accent1"/>
                </a:solidFill>
              </a:rPr>
              <a:t>recursos </a:t>
            </a:r>
            <a:r>
              <a:rPr lang="pt-BR" sz="1501" dirty="0" smtClean="0"/>
              <a:t>e </a:t>
            </a:r>
            <a:r>
              <a:rPr lang="pt-BR" sz="1501" b="1" i="1" dirty="0" smtClean="0">
                <a:solidFill>
                  <a:schemeClr val="accent1"/>
                </a:solidFill>
              </a:rPr>
              <a:t>inversiones </a:t>
            </a:r>
            <a:r>
              <a:rPr lang="pt-BR" sz="1501" dirty="0" smtClean="0"/>
              <a:t>que facilitará la entrega de </a:t>
            </a:r>
            <a:r>
              <a:rPr lang="pt-BR" sz="1501" b="1" i="1" dirty="0" smtClean="0">
                <a:solidFill>
                  <a:schemeClr val="accent1"/>
                </a:solidFill>
              </a:rPr>
              <a:t>Resultados</a:t>
            </a:r>
            <a:r>
              <a:rPr lang="pt-BR" sz="1501" b="1" i="1" dirty="0" smtClean="0"/>
              <a:t> </a:t>
            </a:r>
            <a:r>
              <a:rPr lang="pt-BR" sz="1501" dirty="0" smtClean="0"/>
              <a:t>concretos</a:t>
            </a:r>
            <a:r>
              <a:rPr lang="pt-BR" sz="1501" b="1" i="1" dirty="0" smtClean="0"/>
              <a:t> </a:t>
            </a:r>
            <a:r>
              <a:rPr lang="pt-BR" sz="1501" dirty="0" smtClean="0"/>
              <a:t>a través de una </a:t>
            </a:r>
            <a:r>
              <a:rPr lang="pt-BR" sz="1501" b="1" i="1" dirty="0" smtClean="0">
                <a:solidFill>
                  <a:schemeClr val="accent1"/>
                </a:solidFill>
              </a:rPr>
              <a:t>Ejecución </a:t>
            </a:r>
            <a:r>
              <a:rPr lang="pt-BR" sz="1501" dirty="0" smtClean="0"/>
              <a:t>efectiva </a:t>
            </a:r>
            <a:r>
              <a:rPr lang="pt-BR" sz="1501" dirty="0"/>
              <a:t>y</a:t>
            </a:r>
            <a:r>
              <a:rPr lang="pt-BR" sz="1501" dirty="0" smtClean="0"/>
              <a:t> eficiente. </a:t>
            </a:r>
          </a:p>
          <a:p>
            <a:pPr marL="0" indent="0" algn="just">
              <a:spcBef>
                <a:spcPts val="450"/>
              </a:spcBef>
              <a:buNone/>
            </a:pPr>
            <a:r>
              <a:rPr lang="pt-BR" sz="1501" dirty="0" smtClean="0"/>
              <a:t>Dado a este constante ciclo de retroalimentación entre Planeamiento </a:t>
            </a:r>
            <a:r>
              <a:rPr lang="pt-BR" sz="1501" dirty="0"/>
              <a:t>y</a:t>
            </a:r>
            <a:r>
              <a:rPr lang="pt-BR" sz="1501" dirty="0" smtClean="0"/>
              <a:t> Ejecución fue creado el acelerador de servicios “CA PPM para Ejecución Estratégica”.</a:t>
            </a:r>
          </a:p>
          <a:p>
            <a:pPr marL="0" indent="0" algn="just">
              <a:spcBef>
                <a:spcPts val="450"/>
              </a:spcBef>
              <a:buNone/>
            </a:pPr>
            <a:r>
              <a:rPr lang="pt-BR" sz="1201" dirty="0" smtClean="0"/>
              <a:t>CA PPM, por ser flexible y configurable, permite que sus procesos de Planeación Estratégica sean reflejados dentro de la solución por lo tanto directamente relacionados con las herramientas de gestión de portafolios, inversiones y recursos. Así, podemos desde la perspectiva de los objetivos, iniciativas e indicadores estratégicos definidos por la organización</a:t>
            </a:r>
          </a:p>
          <a:p>
            <a:pPr marL="175186" indent="-175186" algn="just">
              <a:spcBef>
                <a:spcPts val="450"/>
              </a:spcBef>
              <a:buNone/>
            </a:pPr>
            <a:endParaRPr lang="pt-BR" sz="2102" b="1" dirty="0" smtClean="0">
              <a:solidFill>
                <a:schemeClr val="tx2"/>
              </a:solidFill>
            </a:endParaRPr>
          </a:p>
          <a:p>
            <a:pPr marL="175186" indent="-175186" algn="just">
              <a:spcBef>
                <a:spcPts val="450"/>
              </a:spcBef>
              <a:buNone/>
            </a:pPr>
            <a:endParaRPr lang="pt-BR"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pt-BR" sz="1600" b="1" dirty="0" smtClean="0">
                <a:solidFill>
                  <a:schemeClr val="tx2"/>
                </a:solidFill>
              </a:rPr>
              <a:t>Visión general para soportar la ejecución estratégica con CA PPM</a:t>
            </a:r>
            <a:endParaRPr lang="pt-BR"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a:lstStyle/>
          <a:p>
            <a:pPr marL="0" indent="0">
              <a:buNone/>
            </a:pPr>
            <a:r>
              <a:rPr lang="pt-BR" sz="1800" dirty="0" smtClean="0"/>
              <a:t>Evaluación de inversiones para la Selección</a:t>
            </a:r>
          </a:p>
          <a:p>
            <a:r>
              <a:rPr lang="pt-BR" sz="1800" dirty="0" smtClean="0">
                <a:solidFill>
                  <a:srgbClr val="53BBD4"/>
                </a:solidFill>
              </a:rPr>
              <a:t>Métricas </a:t>
            </a:r>
            <a:r>
              <a:rPr lang="pt-BR" sz="1800" dirty="0" smtClean="0"/>
              <a:t>para </a:t>
            </a:r>
            <a:r>
              <a:rPr lang="pt-BR" sz="1800" dirty="0" smtClean="0">
                <a:solidFill>
                  <a:srgbClr val="53BBD4"/>
                </a:solidFill>
              </a:rPr>
              <a:t>evaluar las inversiones </a:t>
            </a:r>
            <a:r>
              <a:rPr lang="pt-BR" sz="1800" dirty="0" smtClean="0"/>
              <a:t>de los objetivos estratégicos de forma </a:t>
            </a:r>
            <a:r>
              <a:rPr lang="pt-BR" sz="1800" dirty="0" smtClean="0">
                <a:solidFill>
                  <a:srgbClr val="53BBD4"/>
                </a:solidFill>
              </a:rPr>
              <a:t>objetiva</a:t>
            </a:r>
            <a:r>
              <a:rPr lang="pt-BR" sz="1800" dirty="0" smtClean="0"/>
              <a:t>;</a:t>
            </a:r>
          </a:p>
          <a:p>
            <a:r>
              <a:rPr lang="pt-BR" sz="1800" dirty="0" smtClean="0"/>
              <a:t>Escala </a:t>
            </a:r>
            <a:r>
              <a:rPr lang="pt-BR" sz="1800" dirty="0" smtClean="0">
                <a:solidFill>
                  <a:srgbClr val="53BBD4"/>
                </a:solidFill>
              </a:rPr>
              <a:t>normalizada </a:t>
            </a:r>
            <a:r>
              <a:rPr lang="pt-BR" sz="1800" dirty="0" smtClean="0"/>
              <a:t>para </a:t>
            </a:r>
            <a:r>
              <a:rPr lang="pt-BR" sz="1800" dirty="0" smtClean="0">
                <a:solidFill>
                  <a:srgbClr val="53BBD4"/>
                </a:solidFill>
              </a:rPr>
              <a:t>minimizar </a:t>
            </a:r>
            <a:r>
              <a:rPr lang="pt-BR" sz="1800" dirty="0" smtClean="0"/>
              <a:t>la </a:t>
            </a:r>
            <a:r>
              <a:rPr lang="pt-BR" sz="1800" dirty="0" smtClean="0">
                <a:solidFill>
                  <a:srgbClr val="53BBD4"/>
                </a:solidFill>
              </a:rPr>
              <a:t>subjetividad </a:t>
            </a:r>
            <a:r>
              <a:rPr lang="pt-BR" sz="1800" dirty="0" smtClean="0"/>
              <a:t>del proceso;</a:t>
            </a:r>
          </a:p>
          <a:p>
            <a:r>
              <a:rPr lang="pt-BR" sz="1800" dirty="0" smtClean="0"/>
              <a:t>Ciclo de Evaluación Estratégica calcula el </a:t>
            </a:r>
            <a:r>
              <a:rPr lang="pt-BR" sz="1800" dirty="0" smtClean="0">
                <a:solidFill>
                  <a:srgbClr val="53BBD4"/>
                </a:solidFill>
              </a:rPr>
              <a:t>“Score” de alineamiento </a:t>
            </a:r>
            <a:r>
              <a:rPr lang="pt-BR" sz="1800" dirty="0" smtClean="0"/>
              <a:t>de Inversiones en relación a las Métricas;</a:t>
            </a:r>
          </a:p>
          <a:p>
            <a:r>
              <a:rPr lang="pt-BR" sz="1800" dirty="0" smtClean="0"/>
              <a:t>El“Score” de alineamiento alimenta el </a:t>
            </a:r>
            <a:r>
              <a:rPr lang="pt-BR" sz="1800" dirty="0" smtClean="0">
                <a:solidFill>
                  <a:srgbClr val="53BBD4"/>
                </a:solidFill>
              </a:rPr>
              <a:t>Portafolio </a:t>
            </a:r>
            <a:r>
              <a:rPr lang="pt-BR" sz="1800" dirty="0" smtClean="0"/>
              <a:t>permitiendo la </a:t>
            </a:r>
            <a:r>
              <a:rPr lang="pt-BR" sz="1800" dirty="0" smtClean="0">
                <a:solidFill>
                  <a:srgbClr val="53BBD4"/>
                </a:solidFill>
              </a:rPr>
              <a:t>selección </a:t>
            </a:r>
            <a:r>
              <a:rPr lang="pt-BR" sz="1800" dirty="0" smtClean="0"/>
              <a:t>de inversiones con el </a:t>
            </a:r>
            <a:r>
              <a:rPr lang="pt-BR" sz="1800" dirty="0" smtClean="0">
                <a:solidFill>
                  <a:srgbClr val="53BBD4"/>
                </a:solidFill>
              </a:rPr>
              <a:t>mejor alineamiento estratégico</a:t>
            </a:r>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837085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80" y="925400"/>
            <a:ext cx="6266305" cy="319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405" y="2985440"/>
            <a:ext cx="6202348" cy="216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2637092" y="3775606"/>
            <a:ext cx="6308661" cy="102679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0" name="TextBox 10"/>
          <p:cNvSpPr txBox="1">
            <a:spLocks noChangeArrowheads="1"/>
          </p:cNvSpPr>
          <p:nvPr/>
        </p:nvSpPr>
        <p:spPr bwMode="auto">
          <a:xfrm>
            <a:off x="6784520" y="1741698"/>
            <a:ext cx="2359479" cy="1062727"/>
          </a:xfrm>
          <a:prstGeom prst="rect">
            <a:avLst/>
          </a:prstGeom>
          <a:noFill/>
          <a:ln w="9525">
            <a:noFill/>
            <a:miter lim="800000"/>
            <a:headEnd/>
            <a:tailEnd/>
          </a:ln>
        </p:spPr>
        <p:txBody>
          <a:bodyPr wrap="square">
            <a:spAutoFit/>
          </a:bodyPr>
          <a:lstStyle/>
          <a:p>
            <a:pPr algn="just"/>
            <a:r>
              <a:rPr lang="pt-BR" sz="901" b="1" dirty="0" smtClean="0">
                <a:solidFill>
                  <a:srgbClr val="FF0000"/>
                </a:solidFill>
              </a:rPr>
              <a:t>Escala Normalizada: las métricas cuantitativas(dias, dinero, productos, horas, etc) son normalizadas en una escala cualitativa de 0 (nulo) a 100 (extraordinario), permitiendo posterior comparación – ayudando a eliminar la subjetividad del proceso de evaluación</a:t>
            </a:r>
            <a:endParaRPr lang="pt-BR" sz="901" b="1" dirty="0">
              <a:solidFill>
                <a:srgbClr val="FF0000"/>
              </a:solidFill>
            </a:endParaRPr>
          </a:p>
        </p:txBody>
      </p:sp>
      <p:cxnSp>
        <p:nvCxnSpPr>
          <p:cNvPr id="21" name="Straight Arrow Connector 20"/>
          <p:cNvCxnSpPr>
            <a:stCxn id="20" idx="2"/>
          </p:cNvCxnSpPr>
          <p:nvPr/>
        </p:nvCxnSpPr>
        <p:spPr>
          <a:xfrm flipH="1">
            <a:off x="7220624" y="2804425"/>
            <a:ext cx="743636" cy="703905"/>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p:nvSpPr>
        <p:spPr bwMode="auto">
          <a:xfrm>
            <a:off x="2743405" y="1749135"/>
            <a:ext cx="2751018" cy="508216"/>
          </a:xfrm>
          <a:prstGeom prst="rect">
            <a:avLst/>
          </a:prstGeom>
          <a:noFill/>
          <a:ln w="9525">
            <a:noFill/>
            <a:miter lim="800000"/>
            <a:headEnd/>
            <a:tailEnd/>
          </a:ln>
        </p:spPr>
        <p:txBody>
          <a:bodyPr wrap="square">
            <a:spAutoFit/>
          </a:bodyPr>
          <a:lstStyle/>
          <a:p>
            <a:pPr algn="just"/>
            <a:r>
              <a:rPr lang="pt-BR" sz="901" b="1" dirty="0" smtClean="0">
                <a:solidFill>
                  <a:srgbClr val="FF0000"/>
                </a:solidFill>
              </a:rPr>
              <a:t>Las Métricas de alineamiento son usadas en Evaluación de las Ideas, Proyectos </a:t>
            </a:r>
            <a:r>
              <a:rPr lang="pt-BR" sz="901" b="1" dirty="0">
                <a:solidFill>
                  <a:srgbClr val="FF0000"/>
                </a:solidFill>
              </a:rPr>
              <a:t>y</a:t>
            </a:r>
            <a:r>
              <a:rPr lang="pt-BR" sz="901" b="1" dirty="0" smtClean="0">
                <a:solidFill>
                  <a:srgbClr val="FF0000"/>
                </a:solidFill>
              </a:rPr>
              <a:t> Programas como su Adherencia a los items(Objetivos) Estratégicos.</a:t>
            </a:r>
          </a:p>
        </p:txBody>
      </p:sp>
      <p:sp>
        <p:nvSpPr>
          <p:cNvPr id="2" name="Title 1"/>
          <p:cNvSpPr>
            <a:spLocks noGrp="1"/>
          </p:cNvSpPr>
          <p:nvPr>
            <p:ph type="title"/>
          </p:nvPr>
        </p:nvSpPr>
        <p:spPr/>
        <p:txBody>
          <a:bodyPr/>
          <a:lstStyle/>
          <a:p>
            <a:r>
              <a:rPr lang="pt-BR" sz="2400" dirty="0" smtClean="0"/>
              <a:t>Evaluación de Inversiones para Selección</a:t>
            </a:r>
            <a:endParaRPr lang="pt-BR" sz="2400" dirty="0"/>
          </a:p>
        </p:txBody>
      </p:sp>
      <p:sp>
        <p:nvSpPr>
          <p:cNvPr id="6" name="Content Placeholder 5"/>
          <p:cNvSpPr>
            <a:spLocks noGrp="1"/>
          </p:cNvSpPr>
          <p:nvPr>
            <p:ph sz="quarter" idx="11"/>
          </p:nvPr>
        </p:nvSpPr>
        <p:spPr/>
        <p:txBody>
          <a:bodyPr/>
          <a:lstStyle/>
          <a:p>
            <a:r>
              <a:rPr lang="pt-BR" sz="1600" b="1" dirty="0" smtClean="0">
                <a:solidFill>
                  <a:schemeClr val="tx2"/>
                </a:solidFill>
              </a:rPr>
              <a:t>Métricas de Alineamiento de Inversiones</a:t>
            </a:r>
            <a:endParaRPr lang="pt-BR" sz="16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0" y="1071535"/>
            <a:ext cx="7311390" cy="4110990"/>
          </a:xfrm>
          <a:prstGeom prst="rect">
            <a:avLst/>
          </a:prstGeom>
        </p:spPr>
      </p:pic>
      <p:pic>
        <p:nvPicPr>
          <p:cNvPr id="39" name="Picture 38"/>
          <p:cNvPicPr>
            <a:picLocks noChangeAspect="1"/>
          </p:cNvPicPr>
          <p:nvPr/>
        </p:nvPicPr>
        <p:blipFill>
          <a:blip r:embed="rId4"/>
          <a:stretch>
            <a:fillRect/>
          </a:stretch>
        </p:blipFill>
        <p:spPr>
          <a:xfrm>
            <a:off x="3621947" y="2891684"/>
            <a:ext cx="5483543" cy="2283143"/>
          </a:xfrm>
          <a:prstGeom prst="rect">
            <a:avLst/>
          </a:prstGeom>
        </p:spPr>
      </p:pic>
      <p:sp>
        <p:nvSpPr>
          <p:cNvPr id="22" name="Rectangle 21"/>
          <p:cNvSpPr/>
          <p:nvPr/>
        </p:nvSpPr>
        <p:spPr>
          <a:xfrm>
            <a:off x="98801" y="2658750"/>
            <a:ext cx="1738164" cy="5743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26" name="Straight Arrow Connector 25"/>
          <p:cNvCxnSpPr>
            <a:stCxn id="21" idx="0"/>
            <a:endCxn id="22" idx="2"/>
          </p:cNvCxnSpPr>
          <p:nvPr/>
        </p:nvCxnSpPr>
        <p:spPr>
          <a:xfrm flipH="1" flipV="1">
            <a:off x="967883" y="3233057"/>
            <a:ext cx="427452" cy="7573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11"/>
          <p:cNvSpPr txBox="1">
            <a:spLocks noChangeArrowheads="1"/>
          </p:cNvSpPr>
          <p:nvPr/>
        </p:nvSpPr>
        <p:spPr bwMode="auto">
          <a:xfrm>
            <a:off x="235248" y="3990375"/>
            <a:ext cx="2320173" cy="508216"/>
          </a:xfrm>
          <a:prstGeom prst="rect">
            <a:avLst/>
          </a:prstGeom>
          <a:noFill/>
          <a:ln w="9525">
            <a:noFill/>
            <a:miter lim="800000"/>
            <a:headEnd/>
            <a:tailEnd/>
          </a:ln>
        </p:spPr>
        <p:txBody>
          <a:bodyPr wrap="square">
            <a:spAutoFit/>
          </a:bodyPr>
          <a:lstStyle/>
          <a:p>
            <a:r>
              <a:rPr lang="es-ES" sz="901" b="1" dirty="0">
                <a:solidFill>
                  <a:srgbClr val="FF0000"/>
                </a:solidFill>
              </a:rPr>
              <a:t>¿Qué inversiones (Ideas, Proyectos, Programas) será evaluado en este Ciclo de Evaluación Estratégica?</a:t>
            </a:r>
            <a:endParaRPr lang="pt-BR" sz="901" b="1" dirty="0">
              <a:solidFill>
                <a:srgbClr val="FF0000"/>
              </a:solidFill>
            </a:endParaRPr>
          </a:p>
        </p:txBody>
      </p:sp>
      <p:sp>
        <p:nvSpPr>
          <p:cNvPr id="29" name="TextBox 11"/>
          <p:cNvSpPr txBox="1">
            <a:spLocks noChangeArrowheads="1"/>
          </p:cNvSpPr>
          <p:nvPr/>
        </p:nvSpPr>
        <p:spPr bwMode="auto">
          <a:xfrm>
            <a:off x="7410191" y="1995868"/>
            <a:ext cx="1662103" cy="785471"/>
          </a:xfrm>
          <a:prstGeom prst="rect">
            <a:avLst/>
          </a:prstGeom>
          <a:noFill/>
          <a:ln w="9525">
            <a:noFill/>
            <a:miter lim="800000"/>
            <a:headEnd/>
            <a:tailEnd/>
          </a:ln>
        </p:spPr>
        <p:txBody>
          <a:bodyPr wrap="square">
            <a:spAutoFit/>
          </a:bodyPr>
          <a:lstStyle/>
          <a:p>
            <a:r>
              <a:rPr lang="pt-BR" sz="901" b="1" dirty="0" smtClean="0">
                <a:solidFill>
                  <a:srgbClr val="FF0000"/>
                </a:solidFill>
              </a:rPr>
              <a:t>El “owner” de inversión recibe un cuestionario que debe informar la cantidad de como su proyecto contribuirá a la métrica</a:t>
            </a:r>
            <a:endParaRPr lang="pt-BR" sz="901" b="1" dirty="0">
              <a:solidFill>
                <a:srgbClr val="FF0000"/>
              </a:solidFill>
            </a:endParaRPr>
          </a:p>
        </p:txBody>
      </p:sp>
      <p:sp>
        <p:nvSpPr>
          <p:cNvPr id="30" name="Rectangle 29"/>
          <p:cNvSpPr/>
          <p:nvPr/>
        </p:nvSpPr>
        <p:spPr>
          <a:xfrm>
            <a:off x="8539842" y="3361178"/>
            <a:ext cx="506527" cy="16435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1" name="Straight Arrow Connector 30"/>
          <p:cNvCxnSpPr>
            <a:stCxn id="29" idx="2"/>
            <a:endCxn id="30" idx="1"/>
          </p:cNvCxnSpPr>
          <p:nvPr/>
        </p:nvCxnSpPr>
        <p:spPr>
          <a:xfrm>
            <a:off x="8241243" y="2781339"/>
            <a:ext cx="298599" cy="14016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a:t>Evaluación de Inversiones para Selección</a:t>
            </a:r>
          </a:p>
        </p:txBody>
      </p:sp>
      <p:sp>
        <p:nvSpPr>
          <p:cNvPr id="6" name="Content Placeholder 5"/>
          <p:cNvSpPr>
            <a:spLocks noGrp="1"/>
          </p:cNvSpPr>
          <p:nvPr>
            <p:ph sz="quarter" idx="11"/>
          </p:nvPr>
        </p:nvSpPr>
        <p:spPr/>
        <p:txBody>
          <a:bodyPr/>
          <a:lstStyle/>
          <a:p>
            <a:r>
              <a:rPr lang="pt-BR" sz="1600" b="1" dirty="0" smtClean="0">
                <a:solidFill>
                  <a:schemeClr val="tx2"/>
                </a:solidFill>
              </a:rPr>
              <a:t>Ciclo de Evaluación Estratégica</a:t>
            </a:r>
            <a:endParaRPr lang="pt-BR" sz="1600" b="1" dirty="0">
              <a:solidFill>
                <a:schemeClr val="tx2"/>
              </a:solidFill>
            </a:endParaRPr>
          </a:p>
        </p:txBody>
      </p:sp>
      <p:sp>
        <p:nvSpPr>
          <p:cNvPr id="27" name="Rectangle 26"/>
          <p:cNvSpPr/>
          <p:nvPr/>
        </p:nvSpPr>
        <p:spPr>
          <a:xfrm>
            <a:off x="300440" y="2298212"/>
            <a:ext cx="2057943" cy="2083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28" name="Straight Arrow Connector 27"/>
          <p:cNvCxnSpPr>
            <a:stCxn id="32" idx="1"/>
            <a:endCxn id="27" idx="3"/>
          </p:cNvCxnSpPr>
          <p:nvPr/>
        </p:nvCxnSpPr>
        <p:spPr>
          <a:xfrm flipH="1">
            <a:off x="2358383" y="2148270"/>
            <a:ext cx="380041" cy="25410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11"/>
          <p:cNvSpPr txBox="1">
            <a:spLocks noChangeArrowheads="1"/>
          </p:cNvSpPr>
          <p:nvPr/>
        </p:nvSpPr>
        <p:spPr bwMode="auto">
          <a:xfrm>
            <a:off x="2738424" y="1894162"/>
            <a:ext cx="4070590" cy="508216"/>
          </a:xfrm>
          <a:prstGeom prst="rect">
            <a:avLst/>
          </a:prstGeom>
          <a:noFill/>
          <a:ln w="9525">
            <a:noFill/>
            <a:miter lim="800000"/>
            <a:headEnd/>
            <a:tailEnd/>
          </a:ln>
        </p:spPr>
        <p:txBody>
          <a:bodyPr wrap="square">
            <a:spAutoFit/>
          </a:bodyPr>
          <a:lstStyle/>
          <a:p>
            <a:r>
              <a:rPr lang="pt-BR" sz="901" b="1" dirty="0" smtClean="0">
                <a:solidFill>
                  <a:srgbClr val="FF0000"/>
                </a:solidFill>
              </a:rPr>
              <a:t>El relacionamento de Inversiones con los Objetivos Estratégicos puede ser Manualmente determinado por el usuario o Automáticamente inferido por el sistema – basado en las respuestas para el cuestionario de métricas</a:t>
            </a:r>
            <a:endParaRPr lang="pt-BR" sz="901"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053362"/>
            <a:ext cx="9147983" cy="4090135"/>
          </a:xfrm>
          <a:prstGeom prst="rect">
            <a:avLst/>
          </a:prstGeom>
        </p:spPr>
      </p:pic>
      <p:sp>
        <p:nvSpPr>
          <p:cNvPr id="21" name="Rectangle 20"/>
          <p:cNvSpPr/>
          <p:nvPr/>
        </p:nvSpPr>
        <p:spPr>
          <a:xfrm>
            <a:off x="105615" y="2078669"/>
            <a:ext cx="2371585" cy="28607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7420" name="TextBox 21"/>
          <p:cNvSpPr txBox="1">
            <a:spLocks noChangeArrowheads="1"/>
          </p:cNvSpPr>
          <p:nvPr/>
        </p:nvSpPr>
        <p:spPr bwMode="auto">
          <a:xfrm>
            <a:off x="2732021" y="1614634"/>
            <a:ext cx="2582929" cy="369588"/>
          </a:xfrm>
          <a:prstGeom prst="rect">
            <a:avLst/>
          </a:prstGeom>
          <a:noFill/>
          <a:ln w="9525">
            <a:noFill/>
            <a:miter lim="800000"/>
            <a:headEnd/>
            <a:tailEnd/>
          </a:ln>
        </p:spPr>
        <p:txBody>
          <a:bodyPr wrap="square">
            <a:spAutoFit/>
          </a:bodyPr>
          <a:lstStyle/>
          <a:p>
            <a:r>
              <a:rPr lang="pt-BR" sz="901" b="1" dirty="0" smtClean="0">
                <a:solidFill>
                  <a:srgbClr val="FF0000"/>
                </a:solidFill>
              </a:rPr>
              <a:t>Inversiones (Ideas, Proyectos, Programas) que fueron evaluados en este Ciclo estratégico</a:t>
            </a:r>
            <a:endParaRPr lang="pt-BR" sz="901" b="1" dirty="0">
              <a:solidFill>
                <a:srgbClr val="FF0000"/>
              </a:solidFill>
            </a:endParaRPr>
          </a:p>
        </p:txBody>
      </p:sp>
      <p:cxnSp>
        <p:nvCxnSpPr>
          <p:cNvPr id="23" name="Straight Arrow Connector 22"/>
          <p:cNvCxnSpPr>
            <a:stCxn id="17420" idx="1"/>
          </p:cNvCxnSpPr>
          <p:nvPr/>
        </p:nvCxnSpPr>
        <p:spPr>
          <a:xfrm flipH="1">
            <a:off x="1265464" y="1799428"/>
            <a:ext cx="1466557" cy="2792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4" name="TextBox 21"/>
          <p:cNvSpPr txBox="1">
            <a:spLocks noChangeArrowheads="1"/>
          </p:cNvSpPr>
          <p:nvPr/>
        </p:nvSpPr>
        <p:spPr bwMode="auto">
          <a:xfrm>
            <a:off x="5987618" y="1572970"/>
            <a:ext cx="2290382" cy="369588"/>
          </a:xfrm>
          <a:prstGeom prst="rect">
            <a:avLst/>
          </a:prstGeom>
          <a:noFill/>
          <a:ln w="9525">
            <a:noFill/>
            <a:miter lim="800000"/>
            <a:headEnd/>
            <a:tailEnd/>
          </a:ln>
        </p:spPr>
        <p:txBody>
          <a:bodyPr wrap="square">
            <a:spAutoFit/>
          </a:bodyPr>
          <a:lstStyle/>
          <a:p>
            <a:r>
              <a:rPr lang="pt-BR" sz="901" b="1" dirty="0" smtClean="0">
                <a:solidFill>
                  <a:srgbClr val="FF0000"/>
                </a:solidFill>
              </a:rPr>
              <a:t>Puntuación de Alineamiento Estratégico calculada para las Inversiones</a:t>
            </a:r>
            <a:endParaRPr lang="pt-BR" sz="901" b="1" dirty="0">
              <a:solidFill>
                <a:srgbClr val="FF0000"/>
              </a:solidFill>
            </a:endParaRPr>
          </a:p>
        </p:txBody>
      </p:sp>
      <p:sp>
        <p:nvSpPr>
          <p:cNvPr id="35" name="Rectangle 34"/>
          <p:cNvSpPr/>
          <p:nvPr/>
        </p:nvSpPr>
        <p:spPr>
          <a:xfrm>
            <a:off x="8149099" y="2078669"/>
            <a:ext cx="896929" cy="277091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6" name="Straight Arrow Connector 35"/>
          <p:cNvCxnSpPr>
            <a:stCxn id="34" idx="3"/>
            <a:endCxn id="35" idx="0"/>
          </p:cNvCxnSpPr>
          <p:nvPr/>
        </p:nvCxnSpPr>
        <p:spPr>
          <a:xfrm>
            <a:off x="8278000" y="1757764"/>
            <a:ext cx="319564" cy="32090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a:t>Evaluación de Inversiones para Selección</a:t>
            </a:r>
            <a:endParaRPr lang="pt-BR" sz="2400" dirty="0">
              <a:latin typeface="+mn-lt"/>
            </a:endParaRPr>
          </a:p>
        </p:txBody>
      </p:sp>
      <p:sp>
        <p:nvSpPr>
          <p:cNvPr id="5" name="Content Placeholder 4"/>
          <p:cNvSpPr>
            <a:spLocks noGrp="1"/>
          </p:cNvSpPr>
          <p:nvPr>
            <p:ph sz="quarter" idx="11"/>
          </p:nvPr>
        </p:nvSpPr>
        <p:spPr/>
        <p:txBody>
          <a:bodyPr/>
          <a:lstStyle/>
          <a:p>
            <a:r>
              <a:rPr lang="pt-BR" sz="1600" b="1" dirty="0" smtClean="0">
                <a:solidFill>
                  <a:schemeClr val="tx2"/>
                </a:solidFill>
              </a:rPr>
              <a:t>Resultado de Evaluación Estratégica</a:t>
            </a:r>
          </a:p>
          <a:p>
            <a:endParaRPr lang="pt-BR" dirty="0"/>
          </a:p>
        </p:txBody>
      </p:sp>
      <p:sp>
        <p:nvSpPr>
          <p:cNvPr id="18" name="Rectangle 17"/>
          <p:cNvSpPr/>
          <p:nvPr/>
        </p:nvSpPr>
        <p:spPr>
          <a:xfrm>
            <a:off x="105615" y="2792186"/>
            <a:ext cx="8940414" cy="1232808"/>
          </a:xfrm>
          <a:prstGeom prst="rect">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solidFill>
                <a:schemeClr val="accent2"/>
              </a:solidFill>
            </a:endParaRPr>
          </a:p>
        </p:txBody>
      </p:sp>
      <p:sp>
        <p:nvSpPr>
          <p:cNvPr id="19" name="TextBox 21"/>
          <p:cNvSpPr txBox="1">
            <a:spLocks noChangeArrowheads="1"/>
          </p:cNvSpPr>
          <p:nvPr/>
        </p:nvSpPr>
        <p:spPr bwMode="auto">
          <a:xfrm>
            <a:off x="3242293" y="4368923"/>
            <a:ext cx="1982850" cy="369588"/>
          </a:xfrm>
          <a:prstGeom prst="rect">
            <a:avLst/>
          </a:prstGeom>
          <a:noFill/>
          <a:ln w="9525">
            <a:noFill/>
            <a:miter lim="800000"/>
            <a:headEnd/>
            <a:tailEnd/>
          </a:ln>
        </p:spPr>
        <p:txBody>
          <a:bodyPr wrap="square">
            <a:spAutoFit/>
          </a:bodyPr>
          <a:lstStyle/>
          <a:p>
            <a:r>
              <a:rPr lang="pt-BR" sz="901" b="1" dirty="0" smtClean="0">
                <a:solidFill>
                  <a:schemeClr val="accent2"/>
                </a:solidFill>
              </a:rPr>
              <a:t>Detalle de las Respuestas </a:t>
            </a:r>
            <a:r>
              <a:rPr lang="pt-BR" sz="901" b="1" dirty="0">
                <a:solidFill>
                  <a:schemeClr val="accent2"/>
                </a:solidFill>
              </a:rPr>
              <a:t>y</a:t>
            </a:r>
            <a:r>
              <a:rPr lang="pt-BR" sz="901" b="1" dirty="0" smtClean="0">
                <a:solidFill>
                  <a:schemeClr val="accent2"/>
                </a:solidFill>
              </a:rPr>
              <a:t> Resultado para cada Métrica</a:t>
            </a:r>
            <a:endParaRPr lang="pt-BR" sz="901" b="1" dirty="0">
              <a:solidFill>
                <a:schemeClr val="accent2"/>
              </a:solidFill>
            </a:endParaRPr>
          </a:p>
        </p:txBody>
      </p:sp>
      <p:cxnSp>
        <p:nvCxnSpPr>
          <p:cNvPr id="20" name="Straight Arrow Connector 19"/>
          <p:cNvCxnSpPr>
            <a:stCxn id="19" idx="0"/>
            <a:endCxn id="18" idx="2"/>
          </p:cNvCxnSpPr>
          <p:nvPr/>
        </p:nvCxnSpPr>
        <p:spPr>
          <a:xfrm flipV="1">
            <a:off x="4233718" y="4024994"/>
            <a:ext cx="342104" cy="343929"/>
          </a:xfrm>
          <a:prstGeom prst="straightConnector1">
            <a:avLst/>
          </a:prstGeom>
          <a:ln>
            <a:solidFill>
              <a:schemeClr val="accent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314949" y="2081335"/>
            <a:ext cx="2708229" cy="225944"/>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solidFill>
                <a:srgbClr val="C00000"/>
              </a:solidFill>
            </a:endParaRPr>
          </a:p>
        </p:txBody>
      </p:sp>
      <p:sp>
        <p:nvSpPr>
          <p:cNvPr id="32" name="TextBox 21"/>
          <p:cNvSpPr txBox="1">
            <a:spLocks noChangeArrowheads="1"/>
          </p:cNvSpPr>
          <p:nvPr/>
        </p:nvSpPr>
        <p:spPr bwMode="auto">
          <a:xfrm>
            <a:off x="2732021" y="2155655"/>
            <a:ext cx="2493122" cy="646844"/>
          </a:xfrm>
          <a:prstGeom prst="rect">
            <a:avLst/>
          </a:prstGeom>
          <a:noFill/>
          <a:ln w="9525">
            <a:noFill/>
            <a:miter lim="800000"/>
            <a:headEnd/>
            <a:tailEnd/>
          </a:ln>
        </p:spPr>
        <p:txBody>
          <a:bodyPr wrap="square">
            <a:spAutoFit/>
          </a:bodyPr>
          <a:lstStyle/>
          <a:p>
            <a:r>
              <a:rPr lang="es-ES" sz="901" b="1" dirty="0">
                <a:solidFill>
                  <a:srgbClr val="C00000"/>
                </a:solidFill>
              </a:rPr>
              <a:t>La inversión se puede medir en múltiples dimensiones, para generar una puntuación "compuesto". Ex: Alineación Corporativa y alineación </a:t>
            </a:r>
            <a:r>
              <a:rPr lang="es-ES" sz="901" b="1" dirty="0" smtClean="0">
                <a:solidFill>
                  <a:srgbClr val="C00000"/>
                </a:solidFill>
              </a:rPr>
              <a:t>Departamental</a:t>
            </a:r>
            <a:endParaRPr lang="pt-BR" sz="901" b="1" dirty="0">
              <a:solidFill>
                <a:srgbClr val="C00000"/>
              </a:solidFill>
            </a:endParaRPr>
          </a:p>
        </p:txBody>
      </p:sp>
      <p:cxnSp>
        <p:nvCxnSpPr>
          <p:cNvPr id="33" name="Straight Arrow Connector 32"/>
          <p:cNvCxnSpPr>
            <a:stCxn id="32" idx="3"/>
            <a:endCxn id="31" idx="2"/>
          </p:cNvCxnSpPr>
          <p:nvPr/>
        </p:nvCxnSpPr>
        <p:spPr>
          <a:xfrm flipV="1">
            <a:off x="5225143" y="2307279"/>
            <a:ext cx="1443921" cy="171798"/>
          </a:xfrm>
          <a:prstGeom prst="straightConnector1">
            <a:avLst/>
          </a:prstGeom>
          <a:ln>
            <a:solidFill>
              <a:srgbClr val="C0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99" y="1332440"/>
            <a:ext cx="9157399" cy="3598061"/>
          </a:xfrm>
          <a:prstGeom prst="rect">
            <a:avLst/>
          </a:prstGeom>
        </p:spPr>
      </p:pic>
      <p:sp>
        <p:nvSpPr>
          <p:cNvPr id="5" name="Rectangle 4"/>
          <p:cNvSpPr/>
          <p:nvPr/>
        </p:nvSpPr>
        <p:spPr>
          <a:xfrm>
            <a:off x="110187" y="3628138"/>
            <a:ext cx="1155277" cy="78838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21"/>
          <p:cNvSpPr txBox="1">
            <a:spLocks noChangeArrowheads="1"/>
          </p:cNvSpPr>
          <p:nvPr/>
        </p:nvSpPr>
        <p:spPr bwMode="auto">
          <a:xfrm>
            <a:off x="1941499" y="3770620"/>
            <a:ext cx="2416048" cy="1062727"/>
          </a:xfrm>
          <a:prstGeom prst="rect">
            <a:avLst/>
          </a:prstGeom>
          <a:noFill/>
          <a:ln w="9525">
            <a:noFill/>
            <a:miter lim="800000"/>
            <a:headEnd/>
            <a:tailEnd/>
          </a:ln>
        </p:spPr>
        <p:txBody>
          <a:bodyPr wrap="square">
            <a:spAutoFit/>
          </a:bodyPr>
          <a:lstStyle/>
          <a:p>
            <a:r>
              <a:rPr lang="pt-BR" sz="901" b="1" dirty="0" smtClean="0">
                <a:solidFill>
                  <a:srgbClr val="FF0000"/>
                </a:solidFill>
              </a:rPr>
              <a:t>Puntuación obtenida por un Proyecto después del ciclo de Evaluación Estratégica</a:t>
            </a:r>
          </a:p>
          <a:p>
            <a:endParaRPr lang="pt-BR" sz="901" b="1" dirty="0" smtClean="0">
              <a:solidFill>
                <a:srgbClr val="FF0000"/>
              </a:solidFill>
            </a:endParaRPr>
          </a:p>
          <a:p>
            <a:r>
              <a:rPr lang="pt-BR" sz="901" b="1" dirty="0">
                <a:solidFill>
                  <a:srgbClr val="FF0000"/>
                </a:solidFill>
              </a:rPr>
              <a:t>Evaluación multidimensional: Estrategia Corporativa, Estrategia Unidad de Negocios, Estrategia Departamento, totalmente configurable</a:t>
            </a:r>
          </a:p>
        </p:txBody>
      </p:sp>
      <p:cxnSp>
        <p:nvCxnSpPr>
          <p:cNvPr id="7" name="Straight Arrow Connector 6"/>
          <p:cNvCxnSpPr>
            <a:stCxn id="6" idx="1"/>
            <a:endCxn id="5" idx="3"/>
          </p:cNvCxnSpPr>
          <p:nvPr/>
        </p:nvCxnSpPr>
        <p:spPr>
          <a:xfrm flipH="1" flipV="1">
            <a:off x="1265464" y="4022329"/>
            <a:ext cx="676035" cy="279655"/>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596493" y="4022329"/>
            <a:ext cx="2154280" cy="75306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2" name="TextBox 21"/>
          <p:cNvSpPr txBox="1">
            <a:spLocks noChangeArrowheads="1"/>
          </p:cNvSpPr>
          <p:nvPr/>
        </p:nvSpPr>
        <p:spPr bwMode="auto">
          <a:xfrm>
            <a:off x="6981489" y="4451967"/>
            <a:ext cx="2064539" cy="646844"/>
          </a:xfrm>
          <a:prstGeom prst="rect">
            <a:avLst/>
          </a:prstGeom>
          <a:noFill/>
          <a:ln w="9525">
            <a:noFill/>
            <a:miter lim="800000"/>
            <a:headEnd/>
            <a:tailEnd/>
          </a:ln>
        </p:spPr>
        <p:txBody>
          <a:bodyPr wrap="square">
            <a:spAutoFit/>
          </a:bodyPr>
          <a:lstStyle/>
          <a:p>
            <a:r>
              <a:rPr lang="pt-BR" sz="901" b="1" dirty="0" smtClean="0">
                <a:solidFill>
                  <a:srgbClr val="FF0000"/>
                </a:solidFill>
              </a:rPr>
              <a:t>Objetivos Estratégicos soportados por este Proyecto. </a:t>
            </a:r>
          </a:p>
          <a:p>
            <a:r>
              <a:rPr lang="pt-BR" sz="901" b="1" dirty="0" smtClean="0">
                <a:solidFill>
                  <a:srgbClr val="FF0000"/>
                </a:solidFill>
              </a:rPr>
              <a:t>Pueden ser inferidos Automáticamente o definidos Manualmente</a:t>
            </a:r>
          </a:p>
        </p:txBody>
      </p:sp>
      <p:cxnSp>
        <p:nvCxnSpPr>
          <p:cNvPr id="23" name="Straight Arrow Connector 22"/>
          <p:cNvCxnSpPr>
            <a:stCxn id="22" idx="1"/>
            <a:endCxn id="21" idx="3"/>
          </p:cNvCxnSpPr>
          <p:nvPr/>
        </p:nvCxnSpPr>
        <p:spPr>
          <a:xfrm flipH="1" flipV="1">
            <a:off x="6750773" y="4398859"/>
            <a:ext cx="230716" cy="376530"/>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t>Evaluación de Inversiones para Selección</a:t>
            </a:r>
            <a:endParaRPr lang="pt-BR" sz="2400" dirty="0"/>
          </a:p>
        </p:txBody>
      </p:sp>
      <p:sp>
        <p:nvSpPr>
          <p:cNvPr id="11" name="Content Placeholder 10"/>
          <p:cNvSpPr>
            <a:spLocks noGrp="1"/>
          </p:cNvSpPr>
          <p:nvPr>
            <p:ph sz="quarter" idx="11"/>
          </p:nvPr>
        </p:nvSpPr>
        <p:spPr/>
        <p:txBody>
          <a:bodyPr/>
          <a:lstStyle/>
          <a:p>
            <a:r>
              <a:rPr lang="pt-BR" sz="1600" b="1" dirty="0" smtClean="0">
                <a:solidFill>
                  <a:schemeClr val="tx2"/>
                </a:solidFill>
              </a:rPr>
              <a:t>Resultado de Evaluación Estratégica</a:t>
            </a:r>
          </a:p>
          <a:p>
            <a:endParaRPr lang="pt-BR" dirty="0"/>
          </a:p>
        </p:txBody>
      </p:sp>
      <p:sp>
        <p:nvSpPr>
          <p:cNvPr id="29" name="Rectangle 28"/>
          <p:cNvSpPr/>
          <p:nvPr/>
        </p:nvSpPr>
        <p:spPr>
          <a:xfrm>
            <a:off x="4596493" y="3770619"/>
            <a:ext cx="1894233" cy="21638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0" name="TextBox 29"/>
          <p:cNvSpPr txBox="1">
            <a:spLocks noChangeArrowheads="1"/>
          </p:cNvSpPr>
          <p:nvPr/>
        </p:nvSpPr>
        <p:spPr bwMode="auto">
          <a:xfrm>
            <a:off x="7050164" y="3793767"/>
            <a:ext cx="1794445" cy="508216"/>
          </a:xfrm>
          <a:prstGeom prst="rect">
            <a:avLst/>
          </a:prstGeom>
          <a:noFill/>
          <a:ln w="9525">
            <a:noFill/>
            <a:miter lim="800000"/>
            <a:headEnd/>
            <a:tailEnd/>
          </a:ln>
        </p:spPr>
        <p:txBody>
          <a:bodyPr wrap="square">
            <a:spAutoFit/>
          </a:bodyPr>
          <a:lstStyle/>
          <a:p>
            <a:r>
              <a:rPr lang="pt-BR" sz="901" b="1" dirty="0" smtClean="0">
                <a:solidFill>
                  <a:srgbClr val="FF0000"/>
                </a:solidFill>
              </a:rPr>
              <a:t>Los Objetivos Estratégicos será la Fuente Principal de Financiamiento Estratégico</a:t>
            </a:r>
          </a:p>
        </p:txBody>
      </p:sp>
      <p:cxnSp>
        <p:nvCxnSpPr>
          <p:cNvPr id="31" name="Straight Arrow Connector 30"/>
          <p:cNvCxnSpPr>
            <a:stCxn id="30" idx="1"/>
            <a:endCxn id="29" idx="3"/>
          </p:cNvCxnSpPr>
          <p:nvPr/>
        </p:nvCxnSpPr>
        <p:spPr>
          <a:xfrm flipH="1" flipV="1">
            <a:off x="6490726" y="3878813"/>
            <a:ext cx="559438" cy="169062"/>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b="10499"/>
          <a:stretch/>
        </p:blipFill>
        <p:spPr>
          <a:xfrm>
            <a:off x="292099" y="925400"/>
            <a:ext cx="8394701" cy="4226264"/>
          </a:xfrm>
          <a:prstGeom prst="rect">
            <a:avLst/>
          </a:prstGeom>
        </p:spPr>
      </p:pic>
      <p:sp>
        <p:nvSpPr>
          <p:cNvPr id="4" name="TextBox 21"/>
          <p:cNvSpPr txBox="1">
            <a:spLocks noChangeArrowheads="1"/>
          </p:cNvSpPr>
          <p:nvPr/>
        </p:nvSpPr>
        <p:spPr bwMode="auto">
          <a:xfrm>
            <a:off x="3447031" y="1444298"/>
            <a:ext cx="3778362" cy="508216"/>
          </a:xfrm>
          <a:prstGeom prst="rect">
            <a:avLst/>
          </a:prstGeom>
          <a:noFill/>
          <a:ln w="9525">
            <a:noFill/>
            <a:miter lim="800000"/>
            <a:headEnd/>
            <a:tailEnd/>
          </a:ln>
        </p:spPr>
        <p:txBody>
          <a:bodyPr wrap="square">
            <a:spAutoFit/>
          </a:bodyPr>
          <a:lstStyle/>
          <a:p>
            <a:r>
              <a:rPr lang="pt-BR" sz="901" b="1" dirty="0" smtClean="0">
                <a:solidFill>
                  <a:srgbClr val="FF0000"/>
                </a:solidFill>
              </a:rPr>
              <a:t>La puntuación de Alineamiento Estratégico que fue calculada y usada para la priorización de Inversiones (Ideas, Proyectos, Programas) mas importantes estrategicamente para ayudar a la Selección</a:t>
            </a:r>
            <a:endParaRPr lang="pt-BR" sz="901" b="1" dirty="0">
              <a:solidFill>
                <a:srgbClr val="FF0000"/>
              </a:solidFill>
            </a:endParaRPr>
          </a:p>
        </p:txBody>
      </p:sp>
      <p:sp>
        <p:nvSpPr>
          <p:cNvPr id="5" name="Rectangle 4"/>
          <p:cNvSpPr/>
          <p:nvPr/>
        </p:nvSpPr>
        <p:spPr>
          <a:xfrm>
            <a:off x="2164332" y="1813886"/>
            <a:ext cx="831961" cy="23907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6" name="Straight Arrow Connector 5"/>
          <p:cNvCxnSpPr>
            <a:stCxn id="4" idx="1"/>
            <a:endCxn id="5" idx="3"/>
          </p:cNvCxnSpPr>
          <p:nvPr/>
        </p:nvCxnSpPr>
        <p:spPr>
          <a:xfrm flipH="1">
            <a:off x="2996293" y="1698406"/>
            <a:ext cx="450738" cy="1310841"/>
          </a:xfrm>
          <a:prstGeom prst="straightConnector1">
            <a:avLst/>
          </a:prstGeom>
          <a:ln>
            <a:solidFill>
              <a:srgbClr val="FF000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z="2400" dirty="0" smtClean="0">
                <a:latin typeface="+mn-lt"/>
              </a:rPr>
              <a:t>Evaluación de Inversiones para Selección</a:t>
            </a:r>
            <a:endParaRPr lang="pt-BR" sz="2400" dirty="0">
              <a:latin typeface="+mn-lt"/>
            </a:endParaRPr>
          </a:p>
        </p:txBody>
      </p:sp>
      <p:sp>
        <p:nvSpPr>
          <p:cNvPr id="7" name="Content Placeholder 6"/>
          <p:cNvSpPr>
            <a:spLocks noGrp="1"/>
          </p:cNvSpPr>
          <p:nvPr>
            <p:ph sz="quarter" idx="11"/>
          </p:nvPr>
        </p:nvSpPr>
        <p:spPr/>
        <p:txBody>
          <a:bodyPr/>
          <a:lstStyle/>
          <a:p>
            <a:r>
              <a:rPr lang="pt-BR" sz="1600" b="1" dirty="0" smtClean="0">
                <a:solidFill>
                  <a:schemeClr val="tx2"/>
                </a:solidFill>
              </a:rPr>
              <a:t>Resultado de Evaluación disponible en Portafolio para Análisis Comparativo</a:t>
            </a:r>
            <a:endParaRPr lang="pt-BR" sz="1600" b="1" dirty="0">
              <a:solidFill>
                <a:schemeClr val="tx2"/>
              </a:solidFill>
            </a:endParaRPr>
          </a:p>
        </p:txBody>
      </p:sp>
      <p:sp>
        <p:nvSpPr>
          <p:cNvPr id="8" name="Left Arrow 7">
            <a:hlinkClick r:id="rId4"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noProof="0" dirty="0" err="1" smtClean="0">
                <a:ln>
                  <a:noFill/>
                </a:ln>
                <a:solidFill>
                  <a:schemeClr val="accent3"/>
                </a:solidFill>
                <a:effectLst/>
                <a:uLnTx/>
                <a:uFillTx/>
                <a:latin typeface="Calibri"/>
                <a:ea typeface="+mn-ea"/>
                <a:cs typeface="Arial Unicode MS" pitchFamily="34" charset="-128"/>
              </a:rPr>
              <a:t>Volver</a:t>
            </a:r>
            <a:endParaRPr kumimoji="0" lang="pt-BR"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rgbClr val="FFFFFF"/>
                </a:solidFill>
              </a:rPr>
              <a:t>Planeamiento</a:t>
            </a:r>
            <a:r>
              <a:rPr lang="en-US" dirty="0" smtClean="0">
                <a:solidFill>
                  <a:srgbClr val="FFFFFF"/>
                </a:solidFill>
              </a:rPr>
              <a:t> Top-Down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12516401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marL="0" indent="0">
              <a:buNone/>
            </a:pPr>
            <a:r>
              <a:rPr lang="pt-BR" sz="1800" dirty="0" smtClean="0"/>
              <a:t>Planeamiento Top-Down</a:t>
            </a:r>
          </a:p>
          <a:p>
            <a:r>
              <a:rPr lang="pt-BR" sz="1800" dirty="0" smtClean="0">
                <a:solidFill>
                  <a:srgbClr val="53BBD4"/>
                </a:solidFill>
              </a:rPr>
              <a:t>Distribución Top-Down</a:t>
            </a:r>
            <a:r>
              <a:rPr lang="pt-BR" sz="1800" dirty="0" smtClean="0"/>
              <a:t> de </a:t>
            </a:r>
            <a:r>
              <a:rPr lang="pt-BR" sz="1800" dirty="0" smtClean="0">
                <a:solidFill>
                  <a:srgbClr val="53BBD4"/>
                </a:solidFill>
              </a:rPr>
              <a:t>Beneficios Esperados</a:t>
            </a:r>
            <a:r>
              <a:rPr lang="pt-BR" sz="1800" dirty="0" smtClean="0"/>
              <a:t>, </a:t>
            </a:r>
            <a:r>
              <a:rPr lang="pt-BR" sz="1800" dirty="0" smtClean="0">
                <a:solidFill>
                  <a:srgbClr val="53BBD4"/>
                </a:solidFill>
              </a:rPr>
              <a:t>ETIs</a:t>
            </a:r>
            <a:r>
              <a:rPr lang="pt-BR" sz="1800" dirty="0" smtClean="0"/>
              <a:t> (FTEs) y </a:t>
            </a:r>
            <a:r>
              <a:rPr lang="pt-BR" sz="1800" dirty="0" smtClean="0">
                <a:solidFill>
                  <a:srgbClr val="53BBD4"/>
                </a:solidFill>
              </a:rPr>
              <a:t>Fondos</a:t>
            </a:r>
          </a:p>
          <a:p>
            <a:r>
              <a:rPr lang="pt-BR" sz="1800" dirty="0" smtClean="0">
                <a:solidFill>
                  <a:srgbClr val="53BBD4"/>
                </a:solidFill>
              </a:rPr>
              <a:t>Roll-up</a:t>
            </a:r>
            <a:r>
              <a:rPr lang="pt-BR" sz="1800" dirty="0" smtClean="0"/>
              <a:t> de los Fondos, ETIs (FTEs) y Beneficios </a:t>
            </a:r>
            <a:r>
              <a:rPr lang="pt-BR" sz="1800" dirty="0" smtClean="0">
                <a:solidFill>
                  <a:srgbClr val="53BBD4"/>
                </a:solidFill>
              </a:rPr>
              <a:t>Asignados </a:t>
            </a:r>
            <a:r>
              <a:rPr lang="pt-BR" sz="1800" dirty="0" smtClean="0"/>
              <a:t>a los elementos Estratégicos y </a:t>
            </a:r>
            <a:r>
              <a:rPr lang="pt-BR" sz="1800" dirty="0" smtClean="0">
                <a:solidFill>
                  <a:srgbClr val="53BBD4"/>
                </a:solidFill>
              </a:rPr>
              <a:t>Comprometidos </a:t>
            </a:r>
            <a:r>
              <a:rPr lang="pt-BR" sz="1800" dirty="0" smtClean="0"/>
              <a:t>con inversiones planeadas</a:t>
            </a:r>
          </a:p>
          <a:p>
            <a:r>
              <a:rPr lang="pt-BR" sz="1800" dirty="0">
                <a:solidFill>
                  <a:srgbClr val="53BBD4"/>
                </a:solidFill>
              </a:rPr>
              <a:t>G</a:t>
            </a:r>
            <a:r>
              <a:rPr lang="pt-BR" sz="1800" dirty="0" smtClean="0">
                <a:solidFill>
                  <a:srgbClr val="53BBD4"/>
                </a:solidFill>
              </a:rPr>
              <a:t>eneración Automática </a:t>
            </a:r>
            <a:r>
              <a:rPr lang="pt-BR" sz="1800" dirty="0" smtClean="0"/>
              <a:t>de </a:t>
            </a:r>
            <a:r>
              <a:rPr lang="pt-BR" sz="1800" dirty="0" smtClean="0">
                <a:solidFill>
                  <a:srgbClr val="53BBD4"/>
                </a:solidFill>
              </a:rPr>
              <a:t>Portafolios </a:t>
            </a:r>
            <a:r>
              <a:rPr lang="pt-BR" sz="1800" dirty="0" smtClean="0"/>
              <a:t>de Selección y Seguimiento de Inversiones</a:t>
            </a:r>
            <a:endParaRPr lang="pt-BR" sz="18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smtClean="0">
                <a:solidFill>
                  <a:schemeClr val="tx2"/>
                </a:solidFill>
              </a:rPr>
              <a:t>El ciclo completo en cuatro grandes bloques</a:t>
            </a:r>
          </a:p>
          <a:p>
            <a:pPr marL="175186" indent="-175186">
              <a:spcBef>
                <a:spcPts val="450"/>
              </a:spcBef>
            </a:pPr>
            <a:endParaRPr lang="pt-BR" sz="1600" b="1" dirty="0">
              <a:solidFill>
                <a:schemeClr val="tx2"/>
              </a:solidFill>
            </a:endParaRPr>
          </a:p>
        </p:txBody>
      </p:sp>
    </p:spTree>
    <p:extLst>
      <p:ext uri="{BB962C8B-B14F-4D97-AF65-F5344CB8AC3E}">
        <p14:creationId xmlns:p14="http://schemas.microsoft.com/office/powerpoint/2010/main" val="994946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5335" y="977157"/>
            <a:ext cx="8767089" cy="4171106"/>
          </a:xfrm>
          <a:prstGeom prst="rect">
            <a:avLst/>
          </a:prstGeom>
        </p:spPr>
      </p:pic>
      <p:sp>
        <p:nvSpPr>
          <p:cNvPr id="2" name="Title 1"/>
          <p:cNvSpPr>
            <a:spLocks noGrp="1"/>
          </p:cNvSpPr>
          <p:nvPr>
            <p:ph type="title"/>
          </p:nvPr>
        </p:nvSpPr>
        <p:spPr/>
        <p:txBody>
          <a:bodyPr/>
          <a:lstStyle/>
          <a:p>
            <a:r>
              <a:rPr lang="pt-BR" sz="2400" dirty="0" smtClean="0"/>
              <a:t>Planeamiento Top-Down</a:t>
            </a:r>
            <a:endParaRPr lang="pt-BR" sz="2400" dirty="0"/>
          </a:p>
        </p:txBody>
      </p:sp>
      <p:sp>
        <p:nvSpPr>
          <p:cNvPr id="34" name="Content Placeholder 33"/>
          <p:cNvSpPr>
            <a:spLocks noGrp="1"/>
          </p:cNvSpPr>
          <p:nvPr>
            <p:ph sz="quarter" idx="11"/>
          </p:nvPr>
        </p:nvSpPr>
        <p:spPr/>
        <p:txBody>
          <a:bodyPr/>
          <a:lstStyle/>
          <a:p>
            <a:r>
              <a:rPr lang="pt-BR" sz="1600" b="1" dirty="0" smtClean="0">
                <a:solidFill>
                  <a:schemeClr val="tx2"/>
                </a:solidFill>
              </a:rPr>
              <a:t>Definición de Valores </a:t>
            </a:r>
            <a:r>
              <a:rPr lang="pt-BR" sz="1600" b="1" dirty="0">
                <a:solidFill>
                  <a:schemeClr val="tx2"/>
                </a:solidFill>
              </a:rPr>
              <a:t>y</a:t>
            </a:r>
            <a:r>
              <a:rPr lang="pt-BR" sz="1600" b="1" dirty="0" smtClean="0">
                <a:solidFill>
                  <a:schemeClr val="tx2"/>
                </a:solidFill>
              </a:rPr>
              <a:t> Ejecución de Acciones Automatizadas</a:t>
            </a:r>
            <a:endParaRPr lang="pt-BR" sz="1600" b="1" dirty="0">
              <a:solidFill>
                <a:schemeClr val="tx2"/>
              </a:solidFill>
            </a:endParaRPr>
          </a:p>
        </p:txBody>
      </p:sp>
      <p:sp>
        <p:nvSpPr>
          <p:cNvPr id="5" name="Rectangle 4"/>
          <p:cNvSpPr/>
          <p:nvPr/>
        </p:nvSpPr>
        <p:spPr>
          <a:xfrm>
            <a:off x="7617302" y="1498071"/>
            <a:ext cx="1230135" cy="7755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6051253" y="3347560"/>
            <a:ext cx="2635547" cy="508216"/>
          </a:xfrm>
          <a:prstGeom prst="rect">
            <a:avLst/>
          </a:prstGeom>
          <a:noFill/>
          <a:ln w="9525">
            <a:noFill/>
            <a:miter lim="800000"/>
            <a:headEnd/>
            <a:tailEnd/>
          </a:ln>
        </p:spPr>
        <p:txBody>
          <a:bodyPr wrap="square">
            <a:spAutoFit/>
          </a:bodyPr>
          <a:lstStyle/>
          <a:p>
            <a:r>
              <a:rPr lang="pt-BR" sz="901" b="1" dirty="0" smtClean="0">
                <a:solidFill>
                  <a:srgbClr val="FF0000"/>
                </a:solidFill>
              </a:rPr>
              <a:t>Acciones para ayudar en la Automatización de Distribución Top-Down y Acumulación (Roll-Up) de Valores</a:t>
            </a:r>
            <a:endParaRPr lang="pt-BR" sz="901" b="1" dirty="0">
              <a:solidFill>
                <a:srgbClr val="FF0000"/>
              </a:solidFill>
            </a:endParaRPr>
          </a:p>
        </p:txBody>
      </p:sp>
      <p:cxnSp>
        <p:nvCxnSpPr>
          <p:cNvPr id="7" name="Straight Arrow Connector 6"/>
          <p:cNvCxnSpPr>
            <a:endCxn id="5" idx="2"/>
          </p:cNvCxnSpPr>
          <p:nvPr/>
        </p:nvCxnSpPr>
        <p:spPr>
          <a:xfrm flipV="1">
            <a:off x="7369026" y="2273643"/>
            <a:ext cx="863344" cy="10739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77389" y="2433311"/>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1" name="TextBox 11"/>
          <p:cNvSpPr txBox="1">
            <a:spLocks noChangeArrowheads="1"/>
          </p:cNvSpPr>
          <p:nvPr/>
        </p:nvSpPr>
        <p:spPr bwMode="auto">
          <a:xfrm>
            <a:off x="2662679" y="2379012"/>
            <a:ext cx="1604521" cy="230961"/>
          </a:xfrm>
          <a:prstGeom prst="rect">
            <a:avLst/>
          </a:prstGeom>
          <a:noFill/>
          <a:ln w="9525">
            <a:noFill/>
            <a:miter lim="800000"/>
            <a:headEnd/>
            <a:tailEnd/>
          </a:ln>
        </p:spPr>
        <p:txBody>
          <a:bodyPr wrap="square">
            <a:spAutoFit/>
          </a:bodyPr>
          <a:lstStyle/>
          <a:p>
            <a:r>
              <a:rPr lang="pt-BR" sz="901" b="1" dirty="0" smtClean="0">
                <a:solidFill>
                  <a:srgbClr val="FF0000"/>
                </a:solidFill>
              </a:rPr>
              <a:t>Distribución Top-Down </a:t>
            </a:r>
            <a:endParaRPr lang="pt-BR" sz="901" b="1" dirty="0">
              <a:solidFill>
                <a:srgbClr val="FF0000"/>
              </a:solidFill>
            </a:endParaRPr>
          </a:p>
        </p:txBody>
      </p:sp>
      <p:cxnSp>
        <p:nvCxnSpPr>
          <p:cNvPr id="12" name="Straight Arrow Connector 11"/>
          <p:cNvCxnSpPr>
            <a:stCxn id="11" idx="1"/>
            <a:endCxn id="10" idx="3"/>
          </p:cNvCxnSpPr>
          <p:nvPr/>
        </p:nvCxnSpPr>
        <p:spPr>
          <a:xfrm flipH="1">
            <a:off x="1218757" y="2494493"/>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77389" y="311920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27" name="TextBox 11"/>
          <p:cNvSpPr txBox="1">
            <a:spLocks noChangeArrowheads="1"/>
          </p:cNvSpPr>
          <p:nvPr/>
        </p:nvSpPr>
        <p:spPr bwMode="auto">
          <a:xfrm>
            <a:off x="2662679" y="3064909"/>
            <a:ext cx="1604521" cy="230961"/>
          </a:xfrm>
          <a:prstGeom prst="rect">
            <a:avLst/>
          </a:prstGeom>
          <a:noFill/>
          <a:ln w="9525">
            <a:noFill/>
            <a:miter lim="800000"/>
            <a:headEnd/>
            <a:tailEnd/>
          </a:ln>
        </p:spPr>
        <p:txBody>
          <a:bodyPr wrap="square">
            <a:spAutoFit/>
          </a:bodyPr>
          <a:lstStyle/>
          <a:p>
            <a:r>
              <a:rPr lang="pt-BR" sz="901" b="1" dirty="0" smtClean="0">
                <a:solidFill>
                  <a:srgbClr val="FF0000"/>
                </a:solidFill>
              </a:rPr>
              <a:t>Asignación Efectiva</a:t>
            </a:r>
            <a:endParaRPr lang="pt-BR" sz="901" b="1" dirty="0">
              <a:solidFill>
                <a:srgbClr val="FF0000"/>
              </a:solidFill>
            </a:endParaRPr>
          </a:p>
        </p:txBody>
      </p:sp>
      <p:cxnSp>
        <p:nvCxnSpPr>
          <p:cNvPr id="28" name="Straight Arrow Connector 27"/>
          <p:cNvCxnSpPr>
            <a:stCxn id="27" idx="1"/>
            <a:endCxn id="26" idx="3"/>
          </p:cNvCxnSpPr>
          <p:nvPr/>
        </p:nvCxnSpPr>
        <p:spPr>
          <a:xfrm flipH="1">
            <a:off x="1218757" y="318039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77389" y="4137988"/>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0" name="TextBox 11"/>
          <p:cNvSpPr txBox="1">
            <a:spLocks noChangeArrowheads="1"/>
          </p:cNvSpPr>
          <p:nvPr/>
        </p:nvSpPr>
        <p:spPr bwMode="auto">
          <a:xfrm>
            <a:off x="2662679" y="4083689"/>
            <a:ext cx="1604521" cy="230961"/>
          </a:xfrm>
          <a:prstGeom prst="rect">
            <a:avLst/>
          </a:prstGeom>
          <a:noFill/>
          <a:ln w="9525">
            <a:noFill/>
            <a:miter lim="800000"/>
            <a:headEnd/>
            <a:tailEnd/>
          </a:ln>
        </p:spPr>
        <p:txBody>
          <a:bodyPr wrap="square">
            <a:spAutoFit/>
          </a:bodyPr>
          <a:lstStyle/>
          <a:p>
            <a:r>
              <a:rPr lang="pt-BR" sz="901" b="1" dirty="0" smtClean="0">
                <a:solidFill>
                  <a:srgbClr val="FF0000"/>
                </a:solidFill>
              </a:rPr>
              <a:t>Valor Comprometido</a:t>
            </a:r>
            <a:endParaRPr lang="pt-BR" sz="901" b="1" dirty="0">
              <a:solidFill>
                <a:srgbClr val="FF0000"/>
              </a:solidFill>
            </a:endParaRPr>
          </a:p>
        </p:txBody>
      </p:sp>
      <p:cxnSp>
        <p:nvCxnSpPr>
          <p:cNvPr id="33" name="Straight Arrow Connector 32"/>
          <p:cNvCxnSpPr>
            <a:stCxn id="30" idx="1"/>
            <a:endCxn id="29" idx="3"/>
          </p:cNvCxnSpPr>
          <p:nvPr/>
        </p:nvCxnSpPr>
        <p:spPr>
          <a:xfrm flipH="1">
            <a:off x="1218757" y="4199170"/>
            <a:ext cx="1443922" cy="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0883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t>Planeamiento Top-Down</a:t>
            </a:r>
            <a:endParaRPr lang="pt-BR" sz="2400" dirty="0"/>
          </a:p>
        </p:txBody>
      </p:sp>
      <p:sp>
        <p:nvSpPr>
          <p:cNvPr id="45" name="Text Placeholder 44"/>
          <p:cNvSpPr>
            <a:spLocks noGrp="1"/>
          </p:cNvSpPr>
          <p:nvPr>
            <p:ph type="body" sz="quarter" idx="10"/>
          </p:nvPr>
        </p:nvSpPr>
        <p:spPr/>
        <p:txBody>
          <a:bodyPr/>
          <a:lstStyle/>
          <a:p>
            <a:endParaRPr lang="en-US"/>
          </a:p>
        </p:txBody>
      </p:sp>
      <p:sp>
        <p:nvSpPr>
          <p:cNvPr id="46" name="Content Placeholder 45"/>
          <p:cNvSpPr>
            <a:spLocks noGrp="1"/>
          </p:cNvSpPr>
          <p:nvPr>
            <p:ph sz="quarter" idx="11"/>
          </p:nvPr>
        </p:nvSpPr>
        <p:spPr/>
        <p:txBody>
          <a:bodyPr/>
          <a:lstStyle/>
          <a:p>
            <a:r>
              <a:rPr lang="pt-BR" sz="1600" b="1" dirty="0" smtClean="0">
                <a:solidFill>
                  <a:schemeClr val="tx2"/>
                </a:solidFill>
              </a:rPr>
              <a:t>Visualización Jerárquica – Beneficios y Fondos</a:t>
            </a:r>
            <a:endParaRPr lang="pt-BR" sz="1600" b="1" dirty="0">
              <a:solidFill>
                <a:schemeClr val="tx2"/>
              </a:solidFill>
            </a:endParaRPr>
          </a:p>
        </p:txBody>
      </p:sp>
      <p:pic>
        <p:nvPicPr>
          <p:cNvPr id="4" name="Picture 3"/>
          <p:cNvPicPr>
            <a:picLocks noChangeAspect="1"/>
          </p:cNvPicPr>
          <p:nvPr/>
        </p:nvPicPr>
        <p:blipFill rotWithShape="1">
          <a:blip r:embed="rId2"/>
          <a:srcRect l="-130" t="3491" r="130" b="5820"/>
          <a:stretch/>
        </p:blipFill>
        <p:spPr>
          <a:xfrm>
            <a:off x="364357" y="850783"/>
            <a:ext cx="8420414" cy="4300881"/>
          </a:xfrm>
          <a:prstGeom prst="rect">
            <a:avLst/>
          </a:prstGeom>
        </p:spPr>
      </p:pic>
      <p:sp>
        <p:nvSpPr>
          <p:cNvPr id="5" name="Rectangle 4"/>
          <p:cNvSpPr/>
          <p:nvPr/>
        </p:nvSpPr>
        <p:spPr>
          <a:xfrm>
            <a:off x="483335" y="149172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1885886" y="1463685"/>
            <a:ext cx="2635547" cy="230961"/>
          </a:xfrm>
          <a:prstGeom prst="rect">
            <a:avLst/>
          </a:prstGeom>
          <a:noFill/>
          <a:ln w="9525">
            <a:noFill/>
            <a:miter lim="800000"/>
            <a:headEnd/>
            <a:tailEnd/>
          </a:ln>
        </p:spPr>
        <p:txBody>
          <a:bodyPr wrap="square">
            <a:spAutoFit/>
          </a:bodyPr>
          <a:lstStyle/>
          <a:p>
            <a:r>
              <a:rPr lang="pt-BR" sz="901" b="1" dirty="0" smtClean="0">
                <a:solidFill>
                  <a:srgbClr val="FF0000"/>
                </a:solidFill>
              </a:rPr>
              <a:t>Beneficios Esperados</a:t>
            </a:r>
            <a:endParaRPr lang="pt-BR" sz="901" b="1" dirty="0">
              <a:solidFill>
                <a:srgbClr val="FF0000"/>
              </a:solidFill>
            </a:endParaRPr>
          </a:p>
        </p:txBody>
      </p:sp>
      <p:cxnSp>
        <p:nvCxnSpPr>
          <p:cNvPr id="7" name="Straight Arrow Connector 6"/>
          <p:cNvCxnSpPr>
            <a:stCxn id="6" idx="1"/>
            <a:endCxn id="5" idx="3"/>
          </p:cNvCxnSpPr>
          <p:nvPr/>
        </p:nvCxnSpPr>
        <p:spPr>
          <a:xfrm flipH="1" flipV="1">
            <a:off x="1491049" y="1565536"/>
            <a:ext cx="394837" cy="136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83335" y="3732462"/>
            <a:ext cx="941368" cy="12236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1" name="TextBox 11"/>
          <p:cNvSpPr txBox="1">
            <a:spLocks noChangeArrowheads="1"/>
          </p:cNvSpPr>
          <p:nvPr/>
        </p:nvSpPr>
        <p:spPr bwMode="auto">
          <a:xfrm>
            <a:off x="2120880" y="3501501"/>
            <a:ext cx="572701" cy="230961"/>
          </a:xfrm>
          <a:prstGeom prst="rect">
            <a:avLst/>
          </a:prstGeom>
          <a:noFill/>
          <a:ln w="9525">
            <a:noFill/>
            <a:miter lim="800000"/>
            <a:headEnd/>
            <a:tailEnd/>
          </a:ln>
        </p:spPr>
        <p:txBody>
          <a:bodyPr wrap="square">
            <a:spAutoFit/>
          </a:bodyPr>
          <a:lstStyle/>
          <a:p>
            <a:r>
              <a:rPr lang="pt-BR" sz="901" b="1" dirty="0" smtClean="0">
                <a:solidFill>
                  <a:srgbClr val="FF0000"/>
                </a:solidFill>
              </a:rPr>
              <a:t>Fondos</a:t>
            </a:r>
            <a:endParaRPr lang="pt-BR" sz="901" b="1" dirty="0">
              <a:solidFill>
                <a:srgbClr val="FF0000"/>
              </a:solidFill>
            </a:endParaRPr>
          </a:p>
        </p:txBody>
      </p:sp>
      <p:cxnSp>
        <p:nvCxnSpPr>
          <p:cNvPr id="12" name="Straight Arrow Connector 11"/>
          <p:cNvCxnSpPr>
            <a:stCxn id="11" idx="1"/>
            <a:endCxn id="10" idx="3"/>
          </p:cNvCxnSpPr>
          <p:nvPr/>
        </p:nvCxnSpPr>
        <p:spPr>
          <a:xfrm flipH="1">
            <a:off x="1424703" y="3616982"/>
            <a:ext cx="696177" cy="17666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840654" y="1649798"/>
            <a:ext cx="1950545" cy="3498465"/>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4002875" y="1284648"/>
            <a:ext cx="1629546" cy="369588"/>
          </a:xfrm>
          <a:prstGeom prst="rect">
            <a:avLst/>
          </a:prstGeom>
          <a:noFill/>
          <a:ln w="9525">
            <a:noFill/>
            <a:miter lim="800000"/>
            <a:headEnd/>
            <a:tailEnd/>
          </a:ln>
        </p:spPr>
        <p:txBody>
          <a:bodyPr wrap="square">
            <a:spAutoFit/>
          </a:bodyPr>
          <a:lstStyle/>
          <a:p>
            <a:r>
              <a:rPr lang="pt-BR" sz="901" b="1" dirty="0" smtClean="0">
                <a:solidFill>
                  <a:srgbClr val="FF0000"/>
                </a:solidFill>
              </a:rPr>
              <a:t>Distribución Top-Down </a:t>
            </a:r>
            <a:br>
              <a:rPr lang="pt-BR" sz="901" b="1" dirty="0" smtClean="0">
                <a:solidFill>
                  <a:srgbClr val="FF0000"/>
                </a:solidFill>
              </a:rPr>
            </a:br>
            <a:r>
              <a:rPr lang="pt-BR" sz="901" b="1" dirty="0" smtClean="0">
                <a:solidFill>
                  <a:srgbClr val="FF0000"/>
                </a:solidFill>
              </a:rPr>
              <a:t>y Saldo</a:t>
            </a:r>
            <a:endParaRPr lang="pt-BR" sz="901" b="1" dirty="0">
              <a:solidFill>
                <a:srgbClr val="FF0000"/>
              </a:solidFill>
            </a:endParaRPr>
          </a:p>
        </p:txBody>
      </p:sp>
      <p:sp>
        <p:nvSpPr>
          <p:cNvPr id="31" name="Rectangle 30"/>
          <p:cNvSpPr/>
          <p:nvPr/>
        </p:nvSpPr>
        <p:spPr>
          <a:xfrm>
            <a:off x="5863226" y="1632857"/>
            <a:ext cx="1295455" cy="351540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2" name="TextBox 11"/>
          <p:cNvSpPr txBox="1">
            <a:spLocks noChangeArrowheads="1"/>
          </p:cNvSpPr>
          <p:nvPr/>
        </p:nvSpPr>
        <p:spPr bwMode="auto">
          <a:xfrm>
            <a:off x="5885628" y="1284648"/>
            <a:ext cx="1131921" cy="369588"/>
          </a:xfrm>
          <a:prstGeom prst="rect">
            <a:avLst/>
          </a:prstGeom>
          <a:noFill/>
          <a:ln w="9525">
            <a:noFill/>
            <a:miter lim="800000"/>
            <a:headEnd/>
            <a:tailEnd/>
          </a:ln>
        </p:spPr>
        <p:txBody>
          <a:bodyPr wrap="square">
            <a:spAutoFit/>
          </a:bodyPr>
          <a:lstStyle/>
          <a:p>
            <a:r>
              <a:rPr lang="pt-BR" sz="901" b="1" dirty="0" smtClean="0">
                <a:solidFill>
                  <a:srgbClr val="FF0000"/>
                </a:solidFill>
              </a:rPr>
              <a:t>Valores Asignados</a:t>
            </a:r>
            <a:br>
              <a:rPr lang="pt-BR" sz="901" b="1" dirty="0" smtClean="0">
                <a:solidFill>
                  <a:srgbClr val="FF0000"/>
                </a:solidFill>
              </a:rPr>
            </a:br>
            <a:r>
              <a:rPr lang="pt-BR" sz="901" b="1" dirty="0" smtClean="0">
                <a:solidFill>
                  <a:srgbClr val="FF0000"/>
                </a:solidFill>
              </a:rPr>
              <a:t>y Saldo</a:t>
            </a:r>
            <a:endParaRPr lang="pt-BR" sz="901" b="1" dirty="0">
              <a:solidFill>
                <a:srgbClr val="FF0000"/>
              </a:solidFill>
            </a:endParaRPr>
          </a:p>
        </p:txBody>
      </p:sp>
      <p:sp>
        <p:nvSpPr>
          <p:cNvPr id="40" name="Rectangle 39"/>
          <p:cNvSpPr/>
          <p:nvPr/>
        </p:nvSpPr>
        <p:spPr>
          <a:xfrm>
            <a:off x="7312084" y="1632856"/>
            <a:ext cx="1295455" cy="351540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41" name="TextBox 11"/>
          <p:cNvSpPr txBox="1">
            <a:spLocks noChangeArrowheads="1"/>
          </p:cNvSpPr>
          <p:nvPr/>
        </p:nvSpPr>
        <p:spPr bwMode="auto">
          <a:xfrm>
            <a:off x="7267285" y="1266089"/>
            <a:ext cx="1356015" cy="369588"/>
          </a:xfrm>
          <a:prstGeom prst="rect">
            <a:avLst/>
          </a:prstGeom>
          <a:noFill/>
          <a:ln w="9525">
            <a:noFill/>
            <a:miter lim="800000"/>
            <a:headEnd/>
            <a:tailEnd/>
          </a:ln>
        </p:spPr>
        <p:txBody>
          <a:bodyPr wrap="square">
            <a:spAutoFit/>
          </a:bodyPr>
          <a:lstStyle/>
          <a:p>
            <a:r>
              <a:rPr lang="pt-BR" sz="901" b="1" dirty="0" smtClean="0">
                <a:solidFill>
                  <a:srgbClr val="FF0000"/>
                </a:solidFill>
              </a:rPr>
              <a:t>Comprometido</a:t>
            </a:r>
          </a:p>
          <a:p>
            <a:r>
              <a:rPr lang="pt-BR" sz="901" b="1" dirty="0">
                <a:solidFill>
                  <a:srgbClr val="FF0000"/>
                </a:solidFill>
              </a:rPr>
              <a:t>y</a:t>
            </a:r>
            <a:r>
              <a:rPr lang="pt-BR" sz="901" b="1" dirty="0" smtClean="0">
                <a:solidFill>
                  <a:srgbClr val="FF0000"/>
                </a:solidFill>
              </a:rPr>
              <a:t> Saldo</a:t>
            </a:r>
            <a:endParaRPr lang="pt-BR" sz="901" b="1" dirty="0">
              <a:solidFill>
                <a:srgbClr val="FF0000"/>
              </a:solidFill>
            </a:endParaRPr>
          </a:p>
        </p:txBody>
      </p:sp>
    </p:spTree>
    <p:extLst>
      <p:ext uri="{BB962C8B-B14F-4D97-AF65-F5344CB8AC3E}">
        <p14:creationId xmlns:p14="http://schemas.microsoft.com/office/powerpoint/2010/main" val="1128788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pt-BR" sz="2400" dirty="0" smtClean="0"/>
              <a:t>CA PPM para Ejecución Estratégica</a:t>
            </a:r>
            <a:endParaRPr lang="pt-BR" sz="2000" dirty="0"/>
          </a:p>
        </p:txBody>
      </p:sp>
      <p:sp>
        <p:nvSpPr>
          <p:cNvPr id="35" name="Text Placeholder 34"/>
          <p:cNvSpPr>
            <a:spLocks noGrp="1"/>
          </p:cNvSpPr>
          <p:nvPr>
            <p:ph type="body" sz="quarter" idx="10"/>
          </p:nvPr>
        </p:nvSpPr>
        <p:spPr>
          <a:xfrm>
            <a:off x="4355538" y="1002606"/>
            <a:ext cx="4267762" cy="3420538"/>
          </a:xfrm>
        </p:spPr>
        <p:txBody>
          <a:bodyPr/>
          <a:lstStyle/>
          <a:p>
            <a:pPr algn="just">
              <a:lnSpc>
                <a:spcPts val="1700"/>
              </a:lnSpc>
              <a:spcBef>
                <a:spcPts val="600"/>
              </a:spcBef>
              <a:spcAft>
                <a:spcPts val="300"/>
              </a:spcAft>
            </a:pPr>
            <a:r>
              <a:rPr lang="pt-BR" sz="1200" b="1" dirty="0" smtClean="0">
                <a:solidFill>
                  <a:schemeClr val="tx1">
                    <a:lumMod val="90000"/>
                    <a:lumOff val="10000"/>
                  </a:schemeClr>
                </a:solidFill>
              </a:rPr>
              <a:t>Plan</a:t>
            </a:r>
            <a:r>
              <a:rPr lang="pt-BR" sz="1200" dirty="0" smtClean="0">
                <a:solidFill>
                  <a:srgbClr val="53BBD4"/>
                </a:solidFill>
              </a:rPr>
              <a:t> </a:t>
            </a:r>
            <a:r>
              <a:rPr lang="pt-BR" sz="1200" b="1" dirty="0" smtClean="0">
                <a:solidFill>
                  <a:schemeClr val="tx1">
                    <a:lumMod val="90000"/>
                    <a:lumOff val="10000"/>
                  </a:schemeClr>
                </a:solidFill>
              </a:rPr>
              <a:t>Estratégico</a:t>
            </a:r>
            <a:r>
              <a:rPr lang="pt-BR" sz="1200" dirty="0" smtClean="0">
                <a:solidFill>
                  <a:schemeClr val="tx1">
                    <a:lumMod val="90000"/>
                    <a:lumOff val="10000"/>
                  </a:schemeClr>
                </a:solidFill>
              </a:rPr>
              <a:t> </a:t>
            </a:r>
            <a:r>
              <a:rPr lang="pt-BR" sz="1200" dirty="0" smtClean="0"/>
              <a:t>dirige el presupuesto de inversiones y define métricas para su posterior uso en la selección de inversiones a ejecutar.</a:t>
            </a:r>
          </a:p>
          <a:p>
            <a:pPr algn="just">
              <a:lnSpc>
                <a:spcPts val="1700"/>
              </a:lnSpc>
              <a:spcBef>
                <a:spcPts val="600"/>
              </a:spcBef>
              <a:spcAft>
                <a:spcPts val="300"/>
              </a:spcAft>
            </a:pPr>
            <a:r>
              <a:rPr lang="pt-BR" sz="1200" b="1" dirty="0" smtClean="0">
                <a:solidFill>
                  <a:schemeClr val="tx1">
                    <a:lumMod val="75000"/>
                    <a:lumOff val="25000"/>
                  </a:schemeClr>
                </a:solidFill>
              </a:rPr>
              <a:t>Presupuesto de Inversiones </a:t>
            </a:r>
            <a:r>
              <a:rPr lang="pt-BR" sz="1200" dirty="0" smtClean="0"/>
              <a:t>da </a:t>
            </a:r>
            <a:r>
              <a:rPr lang="pt-BR" sz="1200" b="1" dirty="0" smtClean="0">
                <a:solidFill>
                  <a:schemeClr val="tx1">
                    <a:lumMod val="75000"/>
                    <a:lumOff val="25000"/>
                  </a:schemeClr>
                </a:solidFill>
              </a:rPr>
              <a:t>origen</a:t>
            </a:r>
            <a:r>
              <a:rPr lang="pt-BR" sz="1200" dirty="0" smtClean="0">
                <a:solidFill>
                  <a:schemeClr val="tx1">
                    <a:lumMod val="75000"/>
                    <a:lumOff val="25000"/>
                  </a:schemeClr>
                </a:solidFill>
              </a:rPr>
              <a:t> </a:t>
            </a:r>
            <a:r>
              <a:rPr lang="pt-BR" sz="1200" dirty="0" smtClean="0"/>
              <a:t>a los </a:t>
            </a:r>
            <a:r>
              <a:rPr lang="pt-BR" sz="1200" b="1" dirty="0" smtClean="0">
                <a:solidFill>
                  <a:schemeClr val="accent1">
                    <a:lumMod val="75000"/>
                  </a:schemeClr>
                </a:solidFill>
              </a:rPr>
              <a:t>Portafolios</a:t>
            </a:r>
            <a:r>
              <a:rPr lang="pt-BR" sz="1200" dirty="0" smtClean="0"/>
              <a:t>, que aplican los </a:t>
            </a:r>
            <a:r>
              <a:rPr lang="pt-BR" sz="1200" b="1" dirty="0" smtClean="0">
                <a:solidFill>
                  <a:schemeClr val="accent1">
                    <a:lumMod val="75000"/>
                  </a:schemeClr>
                </a:solidFill>
              </a:rPr>
              <a:t>criterios</a:t>
            </a:r>
            <a:r>
              <a:rPr lang="pt-BR" sz="1200" dirty="0" smtClean="0">
                <a:solidFill>
                  <a:schemeClr val="accent1">
                    <a:lumMod val="75000"/>
                  </a:schemeClr>
                </a:solidFill>
              </a:rPr>
              <a:t> </a:t>
            </a:r>
            <a:r>
              <a:rPr lang="pt-BR" sz="1200" dirty="0" smtClean="0"/>
              <a:t>de </a:t>
            </a:r>
            <a:r>
              <a:rPr lang="pt-BR" sz="1200" b="1" dirty="0" smtClean="0">
                <a:solidFill>
                  <a:schemeClr val="accent1">
                    <a:lumMod val="75000"/>
                  </a:schemeClr>
                </a:solidFill>
              </a:rPr>
              <a:t>selección</a:t>
            </a:r>
            <a:r>
              <a:rPr lang="pt-BR" sz="1200" dirty="0" smtClean="0">
                <a:solidFill>
                  <a:schemeClr val="accent1">
                    <a:lumMod val="75000"/>
                  </a:schemeClr>
                </a:solidFill>
              </a:rPr>
              <a:t> </a:t>
            </a:r>
            <a:r>
              <a:rPr lang="pt-BR" sz="1200" dirty="0"/>
              <a:t>y</a:t>
            </a:r>
            <a:r>
              <a:rPr lang="pt-BR" sz="1200" dirty="0" smtClean="0"/>
              <a:t> </a:t>
            </a:r>
            <a:r>
              <a:rPr lang="pt-BR" sz="1200" b="1" dirty="0" smtClean="0">
                <a:solidFill>
                  <a:schemeClr val="accent1">
                    <a:lumMod val="75000"/>
                  </a:schemeClr>
                </a:solidFill>
              </a:rPr>
              <a:t>priorización</a:t>
            </a:r>
            <a:r>
              <a:rPr lang="pt-BR" sz="1200" dirty="0" smtClean="0">
                <a:solidFill>
                  <a:schemeClr val="accent1">
                    <a:lumMod val="75000"/>
                  </a:schemeClr>
                </a:solidFill>
              </a:rPr>
              <a:t> </a:t>
            </a:r>
            <a:r>
              <a:rPr lang="pt-BR" sz="1200" dirty="0" smtClean="0"/>
              <a:t>para </a:t>
            </a:r>
            <a:r>
              <a:rPr lang="pt-BR" sz="1200" b="1" dirty="0" smtClean="0">
                <a:solidFill>
                  <a:schemeClr val="accent1">
                    <a:lumMod val="75000"/>
                  </a:schemeClr>
                </a:solidFill>
              </a:rPr>
              <a:t>definir</a:t>
            </a:r>
            <a:r>
              <a:rPr lang="pt-BR" sz="1200" dirty="0" smtClean="0">
                <a:solidFill>
                  <a:schemeClr val="accent1">
                    <a:lumMod val="75000"/>
                  </a:schemeClr>
                </a:solidFill>
              </a:rPr>
              <a:t> l</a:t>
            </a:r>
            <a:r>
              <a:rPr lang="pt-BR" sz="1200" dirty="0" smtClean="0"/>
              <a:t>os </a:t>
            </a:r>
            <a:r>
              <a:rPr lang="pt-BR" sz="1200" b="1" dirty="0" smtClean="0">
                <a:solidFill>
                  <a:schemeClr val="accent1">
                    <a:lumMod val="75000"/>
                  </a:schemeClr>
                </a:solidFill>
              </a:rPr>
              <a:t>Programas</a:t>
            </a:r>
            <a:r>
              <a:rPr lang="pt-BR" sz="1200" dirty="0" smtClean="0">
                <a:solidFill>
                  <a:schemeClr val="accent1">
                    <a:lumMod val="75000"/>
                  </a:schemeClr>
                </a:solidFill>
              </a:rPr>
              <a:t> </a:t>
            </a:r>
            <a:r>
              <a:rPr lang="pt-BR" sz="1200" dirty="0"/>
              <a:t>y</a:t>
            </a:r>
            <a:r>
              <a:rPr lang="pt-BR" sz="1200" dirty="0" smtClean="0"/>
              <a:t> </a:t>
            </a:r>
            <a:r>
              <a:rPr lang="pt-BR" sz="1200" b="1" dirty="0" smtClean="0">
                <a:solidFill>
                  <a:schemeClr val="accent1">
                    <a:lumMod val="75000"/>
                  </a:schemeClr>
                </a:solidFill>
              </a:rPr>
              <a:t>Proyectos</a:t>
            </a:r>
            <a:r>
              <a:rPr lang="pt-BR" sz="1200" dirty="0" smtClean="0">
                <a:solidFill>
                  <a:schemeClr val="accent1">
                    <a:lumMod val="75000"/>
                  </a:schemeClr>
                </a:solidFill>
              </a:rPr>
              <a:t> </a:t>
            </a:r>
            <a:r>
              <a:rPr lang="pt-BR" sz="1200" dirty="0" smtClean="0"/>
              <a:t>para ser ejecutados– dada la </a:t>
            </a:r>
            <a:r>
              <a:rPr lang="pt-BR" sz="1200" b="1" dirty="0" smtClean="0">
                <a:solidFill>
                  <a:schemeClr val="tx1">
                    <a:lumMod val="75000"/>
                    <a:lumOff val="25000"/>
                  </a:schemeClr>
                </a:solidFill>
              </a:rPr>
              <a:t>capacidad</a:t>
            </a:r>
            <a:r>
              <a:rPr lang="pt-BR" sz="1200" dirty="0" smtClean="0">
                <a:solidFill>
                  <a:schemeClr val="tx1">
                    <a:lumMod val="75000"/>
                    <a:lumOff val="25000"/>
                  </a:schemeClr>
                </a:solidFill>
              </a:rPr>
              <a:t> </a:t>
            </a:r>
            <a:r>
              <a:rPr lang="pt-BR" sz="1200" b="1" dirty="0" smtClean="0">
                <a:solidFill>
                  <a:schemeClr val="tx1">
                    <a:lumMod val="75000"/>
                    <a:lumOff val="25000"/>
                  </a:schemeClr>
                </a:solidFill>
              </a:rPr>
              <a:t>de</a:t>
            </a:r>
            <a:r>
              <a:rPr lang="pt-BR" sz="1200" dirty="0" smtClean="0"/>
              <a:t> </a:t>
            </a:r>
            <a:r>
              <a:rPr lang="pt-BR" sz="1200" b="1" dirty="0" smtClean="0">
                <a:solidFill>
                  <a:schemeClr val="tx1">
                    <a:lumMod val="75000"/>
                    <a:lumOff val="25000"/>
                  </a:schemeClr>
                </a:solidFill>
              </a:rPr>
              <a:t>ejecución</a:t>
            </a:r>
            <a:r>
              <a:rPr lang="pt-BR" sz="1200" dirty="0" smtClean="0">
                <a:solidFill>
                  <a:schemeClr val="tx1">
                    <a:lumMod val="75000"/>
                    <a:lumOff val="25000"/>
                  </a:schemeClr>
                </a:solidFill>
              </a:rPr>
              <a:t> </a:t>
            </a:r>
            <a:r>
              <a:rPr lang="pt-BR" sz="1200" dirty="0" smtClean="0"/>
              <a:t>(recursos financieros </a:t>
            </a:r>
            <a:r>
              <a:rPr lang="pt-BR" sz="1200" dirty="0"/>
              <a:t>y</a:t>
            </a:r>
            <a:r>
              <a:rPr lang="pt-BR" sz="1200" dirty="0" smtClean="0"/>
              <a:t> humanos).</a:t>
            </a:r>
          </a:p>
          <a:p>
            <a:pPr algn="just">
              <a:lnSpc>
                <a:spcPts val="1700"/>
              </a:lnSpc>
              <a:spcBef>
                <a:spcPts val="600"/>
              </a:spcBef>
              <a:spcAft>
                <a:spcPts val="300"/>
              </a:spcAft>
            </a:pPr>
            <a:r>
              <a:rPr lang="pt-BR" sz="1200" dirty="0" smtClean="0"/>
              <a:t>La </a:t>
            </a:r>
            <a:r>
              <a:rPr lang="pt-BR" sz="1200" b="1" dirty="0" smtClean="0">
                <a:solidFill>
                  <a:schemeClr val="accent4">
                    <a:lumMod val="75000"/>
                  </a:schemeClr>
                </a:solidFill>
              </a:rPr>
              <a:t>Ejecución</a:t>
            </a:r>
            <a:r>
              <a:rPr lang="pt-BR" sz="1200" dirty="0" smtClean="0">
                <a:solidFill>
                  <a:schemeClr val="accent4">
                    <a:lumMod val="75000"/>
                  </a:schemeClr>
                </a:solidFill>
              </a:rPr>
              <a:t> </a:t>
            </a:r>
            <a:r>
              <a:rPr lang="pt-BR" sz="1200" dirty="0" smtClean="0"/>
              <a:t>se </a:t>
            </a:r>
            <a:r>
              <a:rPr lang="pt-BR" sz="1200" b="1" dirty="0" smtClean="0">
                <a:solidFill>
                  <a:schemeClr val="accent4">
                    <a:lumMod val="75000"/>
                  </a:schemeClr>
                </a:solidFill>
              </a:rPr>
              <a:t>controla</a:t>
            </a:r>
            <a:r>
              <a:rPr lang="pt-BR" sz="1200" dirty="0" smtClean="0">
                <a:solidFill>
                  <a:schemeClr val="accent4">
                    <a:lumMod val="75000"/>
                  </a:schemeClr>
                </a:solidFill>
              </a:rPr>
              <a:t> </a:t>
            </a:r>
            <a:r>
              <a:rPr lang="pt-BR" sz="1200" dirty="0" smtClean="0"/>
              <a:t>debido a que el avance de los Programas y Proyectos indica la </a:t>
            </a:r>
            <a:r>
              <a:rPr lang="pt-BR" sz="1200" b="1" dirty="0" smtClean="0">
                <a:solidFill>
                  <a:schemeClr val="accent4">
                    <a:lumMod val="75000"/>
                  </a:schemeClr>
                </a:solidFill>
              </a:rPr>
              <a:t>tendencia</a:t>
            </a:r>
            <a:r>
              <a:rPr lang="pt-BR" sz="1200" dirty="0" smtClean="0">
                <a:solidFill>
                  <a:schemeClr val="accent4">
                    <a:lumMod val="75000"/>
                  </a:schemeClr>
                </a:solidFill>
              </a:rPr>
              <a:t> </a:t>
            </a:r>
            <a:r>
              <a:rPr lang="pt-BR" sz="1200" b="1" dirty="0" smtClean="0">
                <a:solidFill>
                  <a:schemeClr val="accent4">
                    <a:lumMod val="75000"/>
                  </a:schemeClr>
                </a:solidFill>
              </a:rPr>
              <a:t>de</a:t>
            </a:r>
            <a:r>
              <a:rPr lang="pt-BR" sz="1200" dirty="0" smtClean="0"/>
              <a:t> </a:t>
            </a:r>
            <a:r>
              <a:rPr lang="pt-BR" sz="1200" b="1" dirty="0" smtClean="0">
                <a:solidFill>
                  <a:schemeClr val="accent4">
                    <a:lumMod val="75000"/>
                  </a:schemeClr>
                </a:solidFill>
              </a:rPr>
              <a:t>éxito</a:t>
            </a:r>
            <a:r>
              <a:rPr lang="pt-BR" sz="1200" dirty="0" smtClean="0">
                <a:solidFill>
                  <a:schemeClr val="accent4">
                    <a:lumMod val="75000"/>
                  </a:schemeClr>
                </a:solidFill>
              </a:rPr>
              <a:t> </a:t>
            </a:r>
            <a:r>
              <a:rPr lang="pt-BR" sz="1200" dirty="0" smtClean="0"/>
              <a:t>en el logro de </a:t>
            </a:r>
            <a:r>
              <a:rPr lang="pt-BR" sz="1200" b="1" dirty="0" smtClean="0">
                <a:solidFill>
                  <a:schemeClr val="accent4">
                    <a:lumMod val="75000"/>
                  </a:schemeClr>
                </a:solidFill>
              </a:rPr>
              <a:t>objetivos</a:t>
            </a:r>
            <a:r>
              <a:rPr lang="pt-BR" sz="1200" dirty="0" smtClean="0"/>
              <a:t>; esto permite una rápida corrección de la dirección </a:t>
            </a:r>
            <a:r>
              <a:rPr lang="pt-BR" sz="1200" dirty="0"/>
              <a:t>c</a:t>
            </a:r>
            <a:r>
              <a:rPr lang="pt-BR" sz="1200" dirty="0" smtClean="0"/>
              <a:t>uando sea necesario; </a:t>
            </a:r>
          </a:p>
          <a:p>
            <a:pPr algn="just">
              <a:lnSpc>
                <a:spcPts val="1700"/>
              </a:lnSpc>
              <a:spcBef>
                <a:spcPts val="600"/>
              </a:spcBef>
              <a:spcAft>
                <a:spcPts val="300"/>
              </a:spcAft>
            </a:pPr>
            <a:r>
              <a:rPr lang="pt-BR" sz="1200" dirty="0" smtClean="0"/>
              <a:t>Los </a:t>
            </a:r>
            <a:r>
              <a:rPr lang="pt-BR" sz="1200" b="1" dirty="0" smtClean="0">
                <a:solidFill>
                  <a:schemeClr val="accent4">
                    <a:lumMod val="75000"/>
                  </a:schemeClr>
                </a:solidFill>
              </a:rPr>
              <a:t>indicadores</a:t>
            </a:r>
            <a:r>
              <a:rPr lang="pt-BR" sz="1200" dirty="0" smtClean="0">
                <a:solidFill>
                  <a:schemeClr val="accent4">
                    <a:lumMod val="75000"/>
                  </a:schemeClr>
                </a:solidFill>
              </a:rPr>
              <a:t> </a:t>
            </a:r>
            <a:r>
              <a:rPr lang="pt-BR" sz="1200" b="1" dirty="0" smtClean="0">
                <a:solidFill>
                  <a:schemeClr val="accent4">
                    <a:lumMod val="75000"/>
                  </a:schemeClr>
                </a:solidFill>
              </a:rPr>
              <a:t>alimentan</a:t>
            </a:r>
            <a:r>
              <a:rPr lang="pt-BR" sz="1200" dirty="0" smtClean="0">
                <a:solidFill>
                  <a:schemeClr val="accent4">
                    <a:lumMod val="75000"/>
                  </a:schemeClr>
                </a:solidFill>
              </a:rPr>
              <a:t> </a:t>
            </a:r>
            <a:r>
              <a:rPr lang="pt-BR" sz="1200" dirty="0" smtClean="0"/>
              <a:t>el </a:t>
            </a:r>
            <a:r>
              <a:rPr lang="pt-BR" sz="1200" b="1" dirty="0" smtClean="0">
                <a:solidFill>
                  <a:schemeClr val="accent4">
                    <a:lumMod val="75000"/>
                  </a:schemeClr>
                </a:solidFill>
              </a:rPr>
              <a:t>plan</a:t>
            </a:r>
            <a:r>
              <a:rPr lang="pt-BR" sz="1200" dirty="0" smtClean="0">
                <a:solidFill>
                  <a:schemeClr val="accent4">
                    <a:lumMod val="75000"/>
                  </a:schemeClr>
                </a:solidFill>
              </a:rPr>
              <a:t> </a:t>
            </a:r>
            <a:r>
              <a:rPr lang="pt-BR" sz="1200" b="1" dirty="0" smtClean="0">
                <a:solidFill>
                  <a:schemeClr val="accent4">
                    <a:lumMod val="75000"/>
                  </a:schemeClr>
                </a:solidFill>
              </a:rPr>
              <a:t>estratégico</a:t>
            </a:r>
            <a:r>
              <a:rPr lang="pt-BR" sz="1200" dirty="0" smtClean="0">
                <a:solidFill>
                  <a:schemeClr val="accent4">
                    <a:lumMod val="75000"/>
                  </a:schemeClr>
                </a:solidFill>
              </a:rPr>
              <a:t> </a:t>
            </a:r>
            <a:r>
              <a:rPr lang="pt-BR" sz="1200" dirty="0" smtClean="0"/>
              <a:t>con </a:t>
            </a:r>
            <a:r>
              <a:rPr lang="pt-BR" sz="1200" b="1" dirty="0" smtClean="0">
                <a:solidFill>
                  <a:schemeClr val="accent4">
                    <a:lumMod val="75000"/>
                  </a:schemeClr>
                </a:solidFill>
              </a:rPr>
              <a:t>mediciones</a:t>
            </a:r>
            <a:r>
              <a:rPr lang="pt-BR" sz="1200" dirty="0" smtClean="0">
                <a:solidFill>
                  <a:schemeClr val="accent4">
                    <a:lumMod val="75000"/>
                  </a:schemeClr>
                </a:solidFill>
              </a:rPr>
              <a:t> </a:t>
            </a:r>
            <a:r>
              <a:rPr lang="pt-BR" sz="1200" b="1" dirty="0" smtClean="0">
                <a:solidFill>
                  <a:schemeClr val="accent4">
                    <a:lumMod val="75000"/>
                  </a:schemeClr>
                </a:solidFill>
              </a:rPr>
              <a:t>comparadas</a:t>
            </a:r>
            <a:r>
              <a:rPr lang="pt-BR" sz="1200" dirty="0" smtClean="0">
                <a:solidFill>
                  <a:schemeClr val="accent4">
                    <a:lumMod val="75000"/>
                  </a:schemeClr>
                </a:solidFill>
              </a:rPr>
              <a:t> </a:t>
            </a:r>
            <a:r>
              <a:rPr lang="pt-BR" sz="1200" dirty="0" smtClean="0"/>
              <a:t>con las </a:t>
            </a:r>
            <a:r>
              <a:rPr lang="pt-BR" sz="1200" b="1" dirty="0" smtClean="0">
                <a:solidFill>
                  <a:schemeClr val="accent4">
                    <a:lumMod val="75000"/>
                  </a:schemeClr>
                </a:solidFill>
              </a:rPr>
              <a:t>metas</a:t>
            </a:r>
            <a:r>
              <a:rPr lang="pt-BR" sz="1200" dirty="0" smtClean="0">
                <a:solidFill>
                  <a:schemeClr val="accent4">
                    <a:lumMod val="75000"/>
                  </a:schemeClr>
                </a:solidFill>
              </a:rPr>
              <a:t> </a:t>
            </a:r>
            <a:r>
              <a:rPr lang="pt-BR" sz="1200" dirty="0" smtClean="0"/>
              <a:t>establecidas para la verificación de los </a:t>
            </a:r>
            <a:r>
              <a:rPr lang="pt-BR" sz="1200" b="1" dirty="0" smtClean="0">
                <a:solidFill>
                  <a:schemeClr val="accent4">
                    <a:lumMod val="75000"/>
                  </a:schemeClr>
                </a:solidFill>
              </a:rPr>
              <a:t>resultados</a:t>
            </a:r>
            <a:r>
              <a:rPr lang="pt-BR" sz="1200" dirty="0" smtClean="0">
                <a:solidFill>
                  <a:schemeClr val="accent4">
                    <a:lumMod val="75000"/>
                  </a:schemeClr>
                </a:solidFill>
              </a:rPr>
              <a:t> </a:t>
            </a:r>
            <a:r>
              <a:rPr lang="pt-BR" sz="1200" b="1" dirty="0" smtClean="0">
                <a:solidFill>
                  <a:schemeClr val="accent4">
                    <a:lumMod val="75000"/>
                  </a:schemeClr>
                </a:solidFill>
              </a:rPr>
              <a:t>finales</a:t>
            </a:r>
            <a:r>
              <a:rPr lang="pt-BR" sz="1200" dirty="0" smtClean="0">
                <a:solidFill>
                  <a:schemeClr val="accent4">
                    <a:lumMod val="75000"/>
                  </a:schemeClr>
                </a:solidFill>
              </a:rPr>
              <a:t> </a:t>
            </a:r>
            <a:r>
              <a:rPr lang="pt-BR" sz="1200" dirty="0" smtClean="0"/>
              <a:t>obtenidos</a:t>
            </a:r>
          </a:p>
          <a:p>
            <a:pPr>
              <a:lnSpc>
                <a:spcPts val="1700"/>
              </a:lnSpc>
              <a:spcAft>
                <a:spcPts val="300"/>
              </a:spcAft>
            </a:pPr>
            <a:endParaRPr lang="pt-BR"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pt-BR" sz="1600" b="1" dirty="0" smtClean="0">
                <a:solidFill>
                  <a:schemeClr val="tx2"/>
                </a:solidFill>
              </a:rPr>
              <a:t>Implementando un Proceso de Planeamiento Estratégico Continuo</a:t>
            </a:r>
            <a:endParaRPr lang="pt-BR" sz="1600" dirty="0" smtClean="0"/>
          </a:p>
          <a:p>
            <a:pPr algn="just">
              <a:lnSpc>
                <a:spcPts val="2000"/>
              </a:lnSpc>
              <a:spcBef>
                <a:spcPts val="600"/>
              </a:spcBef>
              <a:spcAft>
                <a:spcPts val="0"/>
              </a:spcAft>
            </a:pPr>
            <a:endParaRPr lang="pt-BR"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pt-BR"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pt-BR"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212570094"/>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pt-BR" b="1" dirty="0" err="1" smtClean="0">
                <a:ln w="3175">
                  <a:solidFill>
                    <a:schemeClr val="bg1"/>
                  </a:solidFill>
                  <a:prstDash val="solid"/>
                </a:ln>
                <a:solidFill>
                  <a:srgbClr val="6D0404"/>
                </a:solidFill>
                <a:effectLst>
                  <a:outerShdw blurRad="50800" dist="38100" dir="2700000" algn="tl" rotWithShape="0">
                    <a:prstClr val="black">
                      <a:alpha val="40000"/>
                    </a:prstClr>
                  </a:outerShdw>
                </a:effectLst>
              </a:rPr>
              <a:t>Planeamiento</a:t>
            </a: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 </a:t>
            </a:r>
          </a:p>
          <a:p>
            <a:pPr algn="ct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Estratégico </a:t>
            </a:r>
          </a:p>
          <a:p>
            <a:pPr algn="ctr"/>
            <a:r>
              <a:rPr lang="pt-BR"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a:t>
            </a:r>
            <a:endParaRPr lang="pt-BR"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pt-BR" sz="800" dirty="0" smtClean="0"/>
              <a:t>Health-</a:t>
            </a:r>
            <a:r>
              <a:rPr lang="pt-BR" sz="800" dirty="0" err="1" smtClean="0"/>
              <a:t>Check</a:t>
            </a:r>
            <a:endParaRPr lang="pt-BR" sz="800" dirty="0" smtClean="0"/>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pt-BR" sz="800" dirty="0" smtClean="0"/>
              <a:t>Métricas de </a:t>
            </a:r>
            <a:br>
              <a:rPr lang="pt-BR" sz="800" dirty="0" smtClean="0"/>
            </a:br>
            <a:r>
              <a:rPr lang="pt-BR" sz="800" dirty="0" smtClean="0"/>
              <a:t>Selección</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pt-BR" sz="800" dirty="0" smtClean="0"/>
              <a:t>Resultados</a:t>
            </a:r>
          </a:p>
          <a:p>
            <a:pPr algn="ctr"/>
            <a:r>
              <a:rPr lang="pt-BR" sz="800" dirty="0" smtClean="0"/>
              <a:t>Alcanzados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pt-BR" sz="800" dirty="0" smtClean="0"/>
              <a:t>Inversiones</a:t>
            </a:r>
          </a:p>
          <a:p>
            <a:pPr algn="ctr"/>
            <a:r>
              <a:rPr lang="pt-BR" sz="800" dirty="0" smtClean="0"/>
              <a:t>Global</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pt-BR" sz="800" dirty="0" smtClean="0"/>
              <a:t>Capacidad </a:t>
            </a:r>
          </a:p>
          <a:p>
            <a:pPr algn="ctr"/>
            <a:r>
              <a:rPr lang="pt-BR" sz="800" dirty="0" smtClean="0"/>
              <a:t>de Ejecución</a:t>
            </a:r>
          </a:p>
          <a:p>
            <a:pPr algn="ctr"/>
            <a:r>
              <a:rPr lang="pt-BR" sz="800" dirty="0" smtClean="0"/>
              <a:t>(CAPEX y </a:t>
            </a:r>
            <a:br>
              <a:rPr lang="pt-BR" sz="800" dirty="0" smtClean="0"/>
            </a:br>
            <a:r>
              <a:rPr lang="pt-BR"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pt-BR" sz="800" dirty="0" smtClean="0"/>
              <a:t>Consumo de</a:t>
            </a:r>
            <a:br>
              <a:rPr lang="pt-BR" sz="800" dirty="0" smtClean="0"/>
            </a:br>
            <a:r>
              <a:rPr lang="pt-BR" sz="800" dirty="0" smtClean="0"/>
              <a:t>Recursos</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pt-BR" sz="800" dirty="0" smtClean="0"/>
              <a:t>Selección Basada </a:t>
            </a:r>
            <a:br>
              <a:rPr lang="pt-BR" sz="800" dirty="0" smtClean="0"/>
            </a:br>
            <a:r>
              <a:rPr lang="pt-BR" sz="800" dirty="0" smtClean="0"/>
              <a:t>en Criterios </a:t>
            </a:r>
            <a:r>
              <a:rPr lang="pt-BR" sz="800" dirty="0"/>
              <a:t>y</a:t>
            </a:r>
            <a:r>
              <a:rPr lang="pt-BR" sz="800" dirty="0" smtClean="0"/>
              <a:t> </a:t>
            </a:r>
            <a:br>
              <a:rPr lang="pt-BR" sz="800" dirty="0" smtClean="0"/>
            </a:br>
            <a:r>
              <a:rPr lang="pt-BR" sz="800" dirty="0" smtClean="0"/>
              <a:t>Restricciones con  </a:t>
            </a:r>
            <a:br>
              <a:rPr lang="pt-BR" sz="800" dirty="0" smtClean="0"/>
            </a:br>
            <a:r>
              <a:rPr lang="pt-BR" sz="800" dirty="0" smtClean="0"/>
              <a:t>Métricas Objetivas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pt-BR" sz="800" dirty="0" smtClean="0"/>
              <a:t>Mediciones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746" y="1083491"/>
            <a:ext cx="9163251" cy="3223134"/>
          </a:xfrm>
          <a:prstGeom prst="rect">
            <a:avLst/>
          </a:prstGeom>
        </p:spPr>
      </p:pic>
      <p:sp>
        <p:nvSpPr>
          <p:cNvPr id="2" name="Title 1"/>
          <p:cNvSpPr>
            <a:spLocks noGrp="1"/>
          </p:cNvSpPr>
          <p:nvPr>
            <p:ph type="title"/>
          </p:nvPr>
        </p:nvSpPr>
        <p:spPr/>
        <p:txBody>
          <a:bodyPr/>
          <a:lstStyle/>
          <a:p>
            <a:r>
              <a:rPr lang="pt-BR" sz="2400" dirty="0" smtClean="0"/>
              <a:t>PlaneamientoTop-Down</a:t>
            </a:r>
            <a:endParaRPr lang="pt-BR" sz="2400" dirty="0"/>
          </a:p>
        </p:txBody>
      </p:sp>
      <p:sp>
        <p:nvSpPr>
          <p:cNvPr id="11" name="Content Placeholder 10"/>
          <p:cNvSpPr>
            <a:spLocks noGrp="1"/>
          </p:cNvSpPr>
          <p:nvPr>
            <p:ph sz="quarter" idx="11"/>
          </p:nvPr>
        </p:nvSpPr>
        <p:spPr/>
        <p:txBody>
          <a:bodyPr/>
          <a:lstStyle/>
          <a:p>
            <a:r>
              <a:rPr lang="pt-BR" sz="1600" b="1" dirty="0" smtClean="0">
                <a:solidFill>
                  <a:schemeClr val="tx2"/>
                </a:solidFill>
              </a:rPr>
              <a:t>Visualización Jerárquica– Plan de Headcount (FTEs ou ETIs)</a:t>
            </a:r>
            <a:endParaRPr lang="pt-BR" sz="1600" b="1" dirty="0">
              <a:solidFill>
                <a:schemeClr val="tx2"/>
              </a:solidFill>
            </a:endParaRPr>
          </a:p>
        </p:txBody>
      </p:sp>
      <p:sp>
        <p:nvSpPr>
          <p:cNvPr id="5" name="Rectangle 4"/>
          <p:cNvSpPr/>
          <p:nvPr/>
        </p:nvSpPr>
        <p:spPr>
          <a:xfrm>
            <a:off x="170297" y="1971045"/>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1833204" y="1886935"/>
            <a:ext cx="2635547" cy="230961"/>
          </a:xfrm>
          <a:prstGeom prst="rect">
            <a:avLst/>
          </a:prstGeom>
          <a:noFill/>
          <a:ln w="9525">
            <a:noFill/>
            <a:miter lim="800000"/>
            <a:headEnd/>
            <a:tailEnd/>
          </a:ln>
        </p:spPr>
        <p:txBody>
          <a:bodyPr wrap="square">
            <a:spAutoFit/>
          </a:bodyPr>
          <a:lstStyle/>
          <a:p>
            <a:r>
              <a:rPr lang="pt-BR" sz="901" b="1" dirty="0" smtClean="0">
                <a:solidFill>
                  <a:srgbClr val="FF0000"/>
                </a:solidFill>
              </a:rPr>
              <a:t>Plan de HeadCount (ETIs ou FTEs)</a:t>
            </a:r>
            <a:endParaRPr lang="pt-BR" sz="901" b="1" dirty="0">
              <a:solidFill>
                <a:srgbClr val="FF0000"/>
              </a:solidFill>
            </a:endParaRPr>
          </a:p>
        </p:txBody>
      </p:sp>
      <p:cxnSp>
        <p:nvCxnSpPr>
          <p:cNvPr id="7" name="Straight Arrow Connector 6"/>
          <p:cNvCxnSpPr>
            <a:stCxn id="6" idx="1"/>
            <a:endCxn id="5" idx="3"/>
          </p:cNvCxnSpPr>
          <p:nvPr/>
        </p:nvCxnSpPr>
        <p:spPr>
          <a:xfrm flipH="1">
            <a:off x="1178011" y="2002416"/>
            <a:ext cx="655193" cy="4244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725057" y="2073137"/>
            <a:ext cx="2733580"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16" name="TextBox 11"/>
          <p:cNvSpPr txBox="1">
            <a:spLocks noChangeArrowheads="1"/>
          </p:cNvSpPr>
          <p:nvPr/>
        </p:nvSpPr>
        <p:spPr bwMode="auto">
          <a:xfrm>
            <a:off x="4725057" y="1659564"/>
            <a:ext cx="2021732" cy="230961"/>
          </a:xfrm>
          <a:prstGeom prst="rect">
            <a:avLst/>
          </a:prstGeom>
          <a:noFill/>
          <a:ln w="9525">
            <a:noFill/>
            <a:miter lim="800000"/>
            <a:headEnd/>
            <a:tailEnd/>
          </a:ln>
        </p:spPr>
        <p:txBody>
          <a:bodyPr wrap="square">
            <a:spAutoFit/>
          </a:bodyPr>
          <a:lstStyle/>
          <a:p>
            <a:r>
              <a:rPr lang="pt-BR" sz="901" b="1" dirty="0" smtClean="0">
                <a:solidFill>
                  <a:srgbClr val="FF0000"/>
                </a:solidFill>
              </a:rPr>
              <a:t>Distribución Top-Down </a:t>
            </a:r>
            <a:r>
              <a:rPr lang="pt-BR" sz="901" b="1" dirty="0">
                <a:solidFill>
                  <a:srgbClr val="FF0000"/>
                </a:solidFill>
              </a:rPr>
              <a:t>y</a:t>
            </a:r>
            <a:r>
              <a:rPr lang="pt-BR" sz="901" b="1" dirty="0" smtClean="0">
                <a:solidFill>
                  <a:srgbClr val="FF0000"/>
                </a:solidFill>
              </a:rPr>
              <a:t> Saldo</a:t>
            </a:r>
            <a:endParaRPr lang="pt-BR" sz="901" b="1" dirty="0">
              <a:solidFill>
                <a:srgbClr val="FF0000"/>
              </a:solidFill>
            </a:endParaRPr>
          </a:p>
        </p:txBody>
      </p:sp>
      <p:sp>
        <p:nvSpPr>
          <p:cNvPr id="31" name="Rectangle 30"/>
          <p:cNvSpPr/>
          <p:nvPr/>
        </p:nvSpPr>
        <p:spPr>
          <a:xfrm>
            <a:off x="7458637" y="2073137"/>
            <a:ext cx="1570033" cy="21887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32" name="TextBox 11"/>
          <p:cNvSpPr txBox="1">
            <a:spLocks noChangeArrowheads="1"/>
          </p:cNvSpPr>
          <p:nvPr/>
        </p:nvSpPr>
        <p:spPr bwMode="auto">
          <a:xfrm>
            <a:off x="7458637" y="1658791"/>
            <a:ext cx="1131921" cy="369588"/>
          </a:xfrm>
          <a:prstGeom prst="rect">
            <a:avLst/>
          </a:prstGeom>
          <a:noFill/>
          <a:ln w="9525">
            <a:noFill/>
            <a:miter lim="800000"/>
            <a:headEnd/>
            <a:tailEnd/>
          </a:ln>
        </p:spPr>
        <p:txBody>
          <a:bodyPr wrap="square">
            <a:spAutoFit/>
          </a:bodyPr>
          <a:lstStyle/>
          <a:p>
            <a:r>
              <a:rPr lang="pt-BR" sz="901" b="1" dirty="0" smtClean="0">
                <a:solidFill>
                  <a:srgbClr val="FF0000"/>
                </a:solidFill>
              </a:rPr>
              <a:t>Valores Asignados</a:t>
            </a:r>
            <a:br>
              <a:rPr lang="pt-BR" sz="901" b="1" dirty="0" smtClean="0">
                <a:solidFill>
                  <a:srgbClr val="FF0000"/>
                </a:solidFill>
              </a:rPr>
            </a:br>
            <a:r>
              <a:rPr lang="pt-BR" sz="901" b="1" dirty="0" smtClean="0">
                <a:solidFill>
                  <a:srgbClr val="FF0000"/>
                </a:solidFill>
              </a:rPr>
              <a:t>y Saldo</a:t>
            </a:r>
            <a:endParaRPr lang="pt-BR" sz="901" b="1" dirty="0">
              <a:solidFill>
                <a:srgbClr val="FF0000"/>
              </a:solidFill>
            </a:endParaRPr>
          </a:p>
        </p:txBody>
      </p:sp>
    </p:spTree>
    <p:extLst>
      <p:ext uri="{BB962C8B-B14F-4D97-AF65-F5344CB8AC3E}">
        <p14:creationId xmlns:p14="http://schemas.microsoft.com/office/powerpoint/2010/main" val="2530246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114300" y="1036692"/>
            <a:ext cx="7311390" cy="1615440"/>
          </a:xfrm>
          <a:prstGeom prst="rect">
            <a:avLst/>
          </a:prstGeom>
        </p:spPr>
      </p:pic>
      <p:sp>
        <p:nvSpPr>
          <p:cNvPr id="2" name="Title 1"/>
          <p:cNvSpPr>
            <a:spLocks noGrp="1"/>
          </p:cNvSpPr>
          <p:nvPr>
            <p:ph type="title"/>
          </p:nvPr>
        </p:nvSpPr>
        <p:spPr/>
        <p:txBody>
          <a:bodyPr/>
          <a:lstStyle/>
          <a:p>
            <a:r>
              <a:rPr lang="pt-BR" sz="2400" dirty="0" smtClean="0"/>
              <a:t>Planeamiento Top-Down</a:t>
            </a:r>
            <a:endParaRPr lang="pt-BR" sz="2400" dirty="0"/>
          </a:p>
        </p:txBody>
      </p:sp>
      <p:sp>
        <p:nvSpPr>
          <p:cNvPr id="19" name="Content Placeholder 18"/>
          <p:cNvSpPr>
            <a:spLocks noGrp="1"/>
          </p:cNvSpPr>
          <p:nvPr>
            <p:ph sz="quarter" idx="11"/>
          </p:nvPr>
        </p:nvSpPr>
        <p:spPr/>
        <p:txBody>
          <a:bodyPr/>
          <a:lstStyle/>
          <a:p>
            <a:r>
              <a:rPr lang="pt-BR" sz="1600" b="1" dirty="0" smtClean="0">
                <a:solidFill>
                  <a:schemeClr val="tx2"/>
                </a:solidFill>
              </a:rPr>
              <a:t>Generación Automática de Portafolios</a:t>
            </a:r>
            <a:endParaRPr lang="pt-BR" sz="1600" b="1" dirty="0">
              <a:solidFill>
                <a:schemeClr val="tx2"/>
              </a:solidFill>
            </a:endParaRPr>
          </a:p>
        </p:txBody>
      </p:sp>
      <p:sp>
        <p:nvSpPr>
          <p:cNvPr id="5" name="Rectangle 4"/>
          <p:cNvSpPr/>
          <p:nvPr/>
        </p:nvSpPr>
        <p:spPr>
          <a:xfrm>
            <a:off x="6262144" y="1696791"/>
            <a:ext cx="1007714" cy="14762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sp>
        <p:nvSpPr>
          <p:cNvPr id="6" name="TextBox 11"/>
          <p:cNvSpPr txBox="1">
            <a:spLocks noChangeArrowheads="1"/>
          </p:cNvSpPr>
          <p:nvPr/>
        </p:nvSpPr>
        <p:spPr bwMode="auto">
          <a:xfrm>
            <a:off x="2616975" y="1364420"/>
            <a:ext cx="2635547" cy="230961"/>
          </a:xfrm>
          <a:prstGeom prst="rect">
            <a:avLst/>
          </a:prstGeom>
          <a:noFill/>
          <a:ln w="9525">
            <a:noFill/>
            <a:miter lim="800000"/>
            <a:headEnd/>
            <a:tailEnd/>
          </a:ln>
        </p:spPr>
        <p:txBody>
          <a:bodyPr wrap="square">
            <a:spAutoFit/>
          </a:bodyPr>
          <a:lstStyle/>
          <a:p>
            <a:r>
              <a:rPr lang="pt-BR" sz="901" b="1" dirty="0" smtClean="0">
                <a:solidFill>
                  <a:srgbClr val="FF0000"/>
                </a:solidFill>
              </a:rPr>
              <a:t>Generación Automática de Portafolios</a:t>
            </a:r>
            <a:endParaRPr lang="pt-BR" sz="901" b="1" dirty="0">
              <a:solidFill>
                <a:srgbClr val="FF0000"/>
              </a:solidFill>
            </a:endParaRPr>
          </a:p>
        </p:txBody>
      </p:sp>
      <p:cxnSp>
        <p:nvCxnSpPr>
          <p:cNvPr id="7" name="Straight Arrow Connector 6"/>
          <p:cNvCxnSpPr>
            <a:endCxn id="5" idx="1"/>
          </p:cNvCxnSpPr>
          <p:nvPr/>
        </p:nvCxnSpPr>
        <p:spPr>
          <a:xfrm>
            <a:off x="5252522" y="1479900"/>
            <a:ext cx="1009622" cy="29070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94511" y="1696791"/>
            <a:ext cx="189210" cy="58920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pt-BR" sz="1351"/>
          </a:p>
        </p:txBody>
      </p:sp>
      <p:cxnSp>
        <p:nvCxnSpPr>
          <p:cNvPr id="33" name="Straight Arrow Connector 32"/>
          <p:cNvCxnSpPr>
            <a:stCxn id="6" idx="1"/>
          </p:cNvCxnSpPr>
          <p:nvPr/>
        </p:nvCxnSpPr>
        <p:spPr>
          <a:xfrm flipH="1">
            <a:off x="383722" y="1479901"/>
            <a:ext cx="2233253" cy="5285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4"/>
          <a:stretch>
            <a:fillRect/>
          </a:stretch>
        </p:blipFill>
        <p:spPr>
          <a:xfrm>
            <a:off x="1283411" y="1966571"/>
            <a:ext cx="5482590" cy="1413510"/>
          </a:xfrm>
          <a:prstGeom prst="rect">
            <a:avLst/>
          </a:prstGeom>
        </p:spPr>
      </p:pic>
      <p:pic>
        <p:nvPicPr>
          <p:cNvPr id="4" name="Picture 3"/>
          <p:cNvPicPr>
            <a:picLocks noChangeAspect="1"/>
          </p:cNvPicPr>
          <p:nvPr/>
        </p:nvPicPr>
        <p:blipFill>
          <a:blip r:embed="rId5"/>
          <a:stretch>
            <a:fillRect/>
          </a:stretch>
        </p:blipFill>
        <p:spPr>
          <a:xfrm>
            <a:off x="3895725" y="2227153"/>
            <a:ext cx="5257800" cy="2926684"/>
          </a:xfrm>
          <a:prstGeom prst="rect">
            <a:avLst/>
          </a:prstGeom>
        </p:spPr>
      </p:pic>
      <p:sp>
        <p:nvSpPr>
          <p:cNvPr id="12" name="Left Arrow 11">
            <a:hlinkClick r:id="rId6" action="ppaction://hlinksldjump"/>
          </p:cNvPr>
          <p:cNvSpPr/>
          <p:nvPr/>
        </p:nvSpPr>
        <p:spPr>
          <a:xfrm>
            <a:off x="6978316" y="4494998"/>
            <a:ext cx="914400" cy="490888"/>
          </a:xfrm>
          <a:prstGeom prst="leftArrow">
            <a:avLst/>
          </a:prstGeom>
          <a:solidFill>
            <a:schemeClr val="bg1"/>
          </a:solidFill>
          <a:ln w="38100" cap="flat" cmpd="sng" algn="ctr">
            <a:solidFill>
              <a:schemeClr val="tx2"/>
            </a:solidFill>
            <a:prstDash val="solid"/>
          </a:ln>
          <a:effectLst>
            <a:glow rad="139700">
              <a:schemeClr val="accent4">
                <a:satMod val="175000"/>
                <a:alpha val="40000"/>
              </a:schemeClr>
            </a:glow>
          </a:effectLst>
          <a:scene3d>
            <a:camera prst="orthographicFront"/>
            <a:lightRig rig="threePt" dir="t"/>
          </a:scene3d>
          <a:sp3d>
            <a:bevelT w="114300" prst="artDeco"/>
          </a:sp3d>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r>
              <a:rPr kumimoji="0" lang="en-US" sz="1200" b="0" i="0" u="none" strike="noStrike" kern="0" cap="none" spc="0" normalizeH="0" baseline="0" noProof="0" dirty="0" err="1" smtClean="0">
                <a:ln>
                  <a:noFill/>
                </a:ln>
                <a:solidFill>
                  <a:schemeClr val="accent3"/>
                </a:solidFill>
                <a:effectLst/>
                <a:uLnTx/>
                <a:uFillTx/>
                <a:latin typeface="Calibri"/>
                <a:ea typeface="+mn-ea"/>
                <a:cs typeface="Arial Unicode MS" pitchFamily="34" charset="-128"/>
              </a:rPr>
              <a:t>Volver</a:t>
            </a:r>
            <a:endParaRPr kumimoji="0" lang="pt-BR"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endParaRPr>
          </a:p>
        </p:txBody>
      </p:sp>
    </p:spTree>
    <p:extLst>
      <p:ext uri="{BB962C8B-B14F-4D97-AF65-F5344CB8AC3E}">
        <p14:creationId xmlns:p14="http://schemas.microsoft.com/office/powerpoint/2010/main" val="6997135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latin typeface="+mn-lt"/>
              </a:rPr>
              <a:t>CA PPM para Ejecución Estratégica</a:t>
            </a:r>
            <a:br>
              <a:rPr lang="pt-BR" sz="2400" dirty="0" smtClean="0">
                <a:latin typeface="+mn-lt"/>
              </a:rPr>
            </a:br>
            <a:endParaRPr lang="pt-BR"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pt-BR" sz="1501" dirty="0" smtClean="0"/>
              <a:t>A continuación algunos ejemplos extraídos de CA PPM, que fue </a:t>
            </a:r>
            <a:r>
              <a:rPr lang="pt-BR" sz="1501" b="1" i="1" dirty="0" smtClean="0">
                <a:solidFill>
                  <a:schemeClr val="accent1"/>
                </a:solidFill>
              </a:rPr>
              <a:t>configurado</a:t>
            </a:r>
            <a:r>
              <a:rPr lang="pt-BR" sz="1501" dirty="0" smtClean="0">
                <a:solidFill>
                  <a:schemeClr val="accent1"/>
                </a:solidFill>
              </a:rPr>
              <a:t> </a:t>
            </a:r>
            <a:r>
              <a:rPr lang="pt-BR" sz="1501" dirty="0" smtClean="0"/>
              <a:t>para disponibilizar funcionalidades específicas para el </a:t>
            </a:r>
            <a:r>
              <a:rPr lang="pt-BR" sz="1501" b="1" i="1" dirty="0" smtClean="0">
                <a:solidFill>
                  <a:schemeClr val="accent1"/>
                </a:solidFill>
              </a:rPr>
              <a:t>planeamiento </a:t>
            </a:r>
            <a:r>
              <a:rPr lang="pt-BR" sz="1501" dirty="0"/>
              <a:t>y</a:t>
            </a:r>
            <a:r>
              <a:rPr lang="pt-BR" sz="1501" dirty="0" smtClean="0"/>
              <a:t> </a:t>
            </a:r>
            <a:r>
              <a:rPr lang="pt-BR" sz="1501" b="1" i="1" dirty="0" smtClean="0">
                <a:solidFill>
                  <a:schemeClr val="accent1"/>
                </a:solidFill>
              </a:rPr>
              <a:t>seguimiento </a:t>
            </a:r>
            <a:r>
              <a:rPr lang="pt-BR" sz="1501" dirty="0" smtClean="0"/>
              <a:t>de la </a:t>
            </a:r>
            <a:r>
              <a:rPr lang="pt-BR" sz="1501" b="1" i="1" dirty="0" smtClean="0">
                <a:solidFill>
                  <a:schemeClr val="accent1"/>
                </a:solidFill>
              </a:rPr>
              <a:t>Ejecución Estratégica</a:t>
            </a:r>
            <a:r>
              <a:rPr lang="pt-BR" sz="1501" dirty="0" smtClean="0"/>
              <a:t>. </a:t>
            </a:r>
          </a:p>
          <a:p>
            <a:pPr marL="0" indent="0" algn="just">
              <a:spcBef>
                <a:spcPts val="450"/>
              </a:spcBef>
              <a:buNone/>
            </a:pPr>
            <a:endParaRPr lang="pt-BR" sz="1126" dirty="0" smtClean="0"/>
          </a:p>
          <a:p>
            <a:pPr marL="0" indent="0" algn="just">
              <a:spcBef>
                <a:spcPts val="450"/>
              </a:spcBef>
              <a:buNone/>
            </a:pPr>
            <a:r>
              <a:rPr lang="pt-BR" sz="1126" dirty="0" smtClean="0"/>
              <a:t>Nota: Las funcionalidades que usted verá a continuación no son parte nativa de las funcionalidades “Core” de CA PPM, sin embargo pueden ser implementadas a través de componentes configurados y customizados. Ajustes para adherencia al proceso real de cada organización pueden </a:t>
            </a:r>
            <a:r>
              <a:rPr lang="pt-BR" sz="1126" dirty="0"/>
              <a:t>y</a:t>
            </a:r>
            <a:r>
              <a:rPr lang="pt-BR" sz="1126" dirty="0" smtClean="0"/>
              <a:t> deben ser realizados a través de contratación de servicios especializados con CA Services o con alguno de nuestros socios de negocios.</a:t>
            </a:r>
            <a:endParaRPr lang="pt-BR" sz="1126" dirty="0"/>
          </a:p>
        </p:txBody>
      </p:sp>
      <p:sp>
        <p:nvSpPr>
          <p:cNvPr id="14339" name="Content Placeholder 12"/>
          <p:cNvSpPr>
            <a:spLocks noGrp="1"/>
          </p:cNvSpPr>
          <p:nvPr>
            <p:ph sz="quarter" idx="11"/>
          </p:nvPr>
        </p:nvSpPr>
        <p:spPr/>
        <p:txBody>
          <a:bodyPr/>
          <a:lstStyle/>
          <a:p>
            <a:pPr marL="175186" indent="-175186">
              <a:spcBef>
                <a:spcPts val="450"/>
              </a:spcBef>
            </a:pPr>
            <a:r>
              <a:rPr lang="pt-BR" sz="1600" b="1" dirty="0">
                <a:solidFill>
                  <a:schemeClr val="tx2"/>
                </a:solidFill>
              </a:rPr>
              <a:t>Visión general para soportar la ejecución estratégica con CA PPM</a:t>
            </a:r>
            <a:endParaRPr lang="pt-BR" sz="1600" dirty="0"/>
          </a:p>
        </p:txBody>
      </p:sp>
    </p:spTree>
    <p:extLst>
      <p:ext uri="{BB962C8B-B14F-4D97-AF65-F5344CB8AC3E}">
        <p14:creationId xmlns:p14="http://schemas.microsoft.com/office/powerpoint/2010/main" val="173930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2400" dirty="0" smtClean="0"/>
              <a:t>CA PPM para </a:t>
            </a:r>
            <a:r>
              <a:rPr lang="pt-BR" sz="2400" dirty="0" err="1" smtClean="0"/>
              <a:t>Ejecución</a:t>
            </a:r>
            <a:r>
              <a:rPr lang="pt-BR" sz="2400" dirty="0" smtClean="0"/>
              <a:t> Estratégica</a:t>
            </a:r>
            <a:br>
              <a:rPr lang="pt-BR" sz="2400" dirty="0" smtClean="0"/>
            </a:br>
            <a:endParaRPr lang="pt-BR"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pt-BR" sz="1600" b="1" dirty="0">
                <a:solidFill>
                  <a:schemeClr val="tx2"/>
                </a:solidFill>
              </a:rPr>
              <a:t>El ciclo completo </a:t>
            </a:r>
            <a:r>
              <a:rPr lang="pt-BR" sz="1600" b="1" dirty="0" err="1">
                <a:solidFill>
                  <a:schemeClr val="tx2"/>
                </a:solidFill>
              </a:rPr>
              <a:t>en</a:t>
            </a:r>
            <a:r>
              <a:rPr lang="pt-BR" sz="1600" b="1" dirty="0">
                <a:solidFill>
                  <a:schemeClr val="tx2"/>
                </a:solidFill>
              </a:rPr>
              <a:t> </a:t>
            </a:r>
            <a:r>
              <a:rPr lang="pt-BR" sz="1600" b="1" dirty="0" err="1">
                <a:solidFill>
                  <a:schemeClr val="tx2"/>
                </a:solidFill>
              </a:rPr>
              <a:t>cuatro</a:t>
            </a:r>
            <a:r>
              <a:rPr lang="pt-BR" sz="1600" b="1" dirty="0">
                <a:solidFill>
                  <a:schemeClr val="tx2"/>
                </a:solidFill>
              </a:rPr>
              <a:t> grandes bloques</a:t>
            </a:r>
          </a:p>
        </p:txBody>
      </p:sp>
      <p:graphicFrame>
        <p:nvGraphicFramePr>
          <p:cNvPr id="4" name="Diagram 3"/>
          <p:cNvGraphicFramePr/>
          <p:nvPr>
            <p:extLst>
              <p:ext uri="{D42A27DB-BD31-4B8C-83A1-F6EECF244321}">
                <p14:modId xmlns:p14="http://schemas.microsoft.com/office/powerpoint/2010/main" val="1612846351"/>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7960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s-AR" sz="2400" dirty="0" smtClean="0"/>
              <a:t>CA PPM para Ejecución Estratégica</a:t>
            </a:r>
            <a:br>
              <a:rPr lang="es-AR" sz="2400" dirty="0" smtClean="0"/>
            </a:br>
            <a:endParaRPr lang="es-AR" sz="2400" dirty="0"/>
          </a:p>
        </p:txBody>
      </p:sp>
      <p:sp>
        <p:nvSpPr>
          <p:cNvPr id="3" name="Text Placeholder 2"/>
          <p:cNvSpPr>
            <a:spLocks noGrp="1"/>
          </p:cNvSpPr>
          <p:nvPr>
            <p:ph type="body" sz="quarter" idx="10"/>
          </p:nvPr>
        </p:nvSpPr>
        <p:spPr/>
        <p:txBody>
          <a:bodyPr/>
          <a:lstStyle/>
          <a:p>
            <a:pPr marL="0" indent="0">
              <a:lnSpc>
                <a:spcPts val="1800"/>
              </a:lnSpc>
              <a:spcAft>
                <a:spcPts val="300"/>
              </a:spcAft>
              <a:buNone/>
            </a:pPr>
            <a:r>
              <a:rPr lang="es-AR" sz="1600" dirty="0" smtClean="0"/>
              <a:t>Características</a:t>
            </a:r>
          </a:p>
          <a:p>
            <a:pPr>
              <a:lnSpc>
                <a:spcPts val="1800"/>
              </a:lnSpc>
              <a:spcAft>
                <a:spcPts val="300"/>
              </a:spcAft>
            </a:pPr>
            <a:r>
              <a:rPr lang="es-AR" sz="1600" dirty="0" smtClean="0"/>
              <a:t>Árbol </a:t>
            </a:r>
            <a:r>
              <a:rPr lang="es-AR" sz="1600" dirty="0" err="1" smtClean="0"/>
              <a:t>Multi</a:t>
            </a:r>
            <a:r>
              <a:rPr lang="es-AR" sz="1600" dirty="0" smtClean="0"/>
              <a:t>-Nivel de </a:t>
            </a:r>
            <a:r>
              <a:rPr lang="es-AR" sz="1600" dirty="0" smtClean="0">
                <a:solidFill>
                  <a:srgbClr val="53BBD4"/>
                </a:solidFill>
              </a:rPr>
              <a:t>Elementos Estratégicos</a:t>
            </a:r>
            <a:r>
              <a:rPr lang="es-AR" sz="1600" dirty="0" smtClean="0"/>
              <a:t> (Temas, Metas, Objetivos, Iniciativas, </a:t>
            </a:r>
            <a:r>
              <a:rPr lang="es-AR" sz="1600" dirty="0" err="1" smtClean="0"/>
              <a:t>etc</a:t>
            </a:r>
            <a:r>
              <a:rPr lang="es-AR" sz="1600" dirty="0" smtClean="0"/>
              <a:t>) relacionados con las </a:t>
            </a:r>
            <a:r>
              <a:rPr lang="es-AR" sz="1600" dirty="0" smtClean="0">
                <a:solidFill>
                  <a:srgbClr val="53BBD4"/>
                </a:solidFill>
              </a:rPr>
              <a:t>Perspectivas Estratégicas</a:t>
            </a:r>
            <a:r>
              <a:rPr lang="es-AR" sz="1600" dirty="0" smtClean="0"/>
              <a:t>;</a:t>
            </a:r>
          </a:p>
          <a:p>
            <a:pPr>
              <a:lnSpc>
                <a:spcPts val="1800"/>
              </a:lnSpc>
              <a:spcAft>
                <a:spcPts val="300"/>
              </a:spcAft>
            </a:pPr>
            <a:r>
              <a:rPr lang="es-AR" sz="1600" dirty="0" smtClean="0">
                <a:solidFill>
                  <a:srgbClr val="53BBD4"/>
                </a:solidFill>
              </a:rPr>
              <a:t>Indicadores </a:t>
            </a:r>
            <a:r>
              <a:rPr lang="es-AR" sz="1600" dirty="0" smtClean="0"/>
              <a:t>para seguimiento de </a:t>
            </a:r>
            <a:r>
              <a:rPr lang="es-AR" sz="1600" dirty="0" smtClean="0">
                <a:solidFill>
                  <a:srgbClr val="53BBD4"/>
                </a:solidFill>
              </a:rPr>
              <a:t>resultados </a:t>
            </a:r>
            <a:r>
              <a:rPr lang="es-AR" sz="1600" dirty="0" smtClean="0"/>
              <a:t>de las estrategias;</a:t>
            </a:r>
          </a:p>
          <a:p>
            <a:pPr>
              <a:lnSpc>
                <a:spcPts val="1800"/>
              </a:lnSpc>
              <a:spcAft>
                <a:spcPts val="300"/>
              </a:spcAft>
            </a:pPr>
            <a:r>
              <a:rPr lang="es-AR" sz="1600" dirty="0" smtClean="0">
                <a:solidFill>
                  <a:srgbClr val="53BBD4"/>
                </a:solidFill>
              </a:rPr>
              <a:t>Visualización Gráfica </a:t>
            </a:r>
            <a:r>
              <a:rPr lang="es-AR" sz="1600" dirty="0" smtClean="0"/>
              <a:t>del Mapa Estratégico y Estructura de Indicadores.</a:t>
            </a:r>
          </a:p>
          <a:p>
            <a:pPr marL="0" indent="0">
              <a:lnSpc>
                <a:spcPts val="1800"/>
              </a:lnSpc>
              <a:spcAft>
                <a:spcPts val="300"/>
              </a:spcAft>
              <a:buNone/>
            </a:pPr>
            <a:r>
              <a:rPr lang="es-AR" sz="1600" dirty="0" smtClean="0"/>
              <a:t>Premisas para la Implementación</a:t>
            </a:r>
          </a:p>
          <a:p>
            <a:pPr>
              <a:lnSpc>
                <a:spcPts val="1800"/>
              </a:lnSpc>
              <a:spcAft>
                <a:spcPts val="300"/>
              </a:spcAft>
            </a:pPr>
            <a:r>
              <a:rPr lang="es-AR" sz="1600" dirty="0" smtClean="0"/>
              <a:t>Plan Estratégico </a:t>
            </a:r>
            <a:r>
              <a:rPr lang="es-AR" sz="1600" dirty="0" smtClean="0"/>
              <a:t>ha sido creado con la lista de Objetivos Estratégicos (o como los quieran nombrar)</a:t>
            </a:r>
            <a:endParaRPr lang="es-AR" sz="1600" dirty="0" smtClean="0"/>
          </a:p>
          <a:p>
            <a:pPr>
              <a:lnSpc>
                <a:spcPts val="1800"/>
              </a:lnSpc>
              <a:spcAft>
                <a:spcPts val="300"/>
              </a:spcAft>
            </a:pPr>
            <a:r>
              <a:rPr lang="es-AR" sz="1600" dirty="0" smtClean="0"/>
              <a:t>Indicadores identificados – y </a:t>
            </a:r>
            <a:r>
              <a:rPr lang="es-AR" sz="1600" dirty="0" smtClean="0"/>
              <a:t>está definida la relación de influencia entre ellos y los </a:t>
            </a:r>
            <a:r>
              <a:rPr lang="es-AR" sz="1600" dirty="0" smtClean="0"/>
              <a:t>Objetivos Estratégicos </a:t>
            </a:r>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s-AR" sz="1600" b="1" dirty="0" smtClean="0">
                <a:solidFill>
                  <a:schemeClr val="tx2"/>
                </a:solidFill>
              </a:rPr>
              <a:t>Bloque 1: Creación del Mapa Estratégico y la Estructura de Indicadores</a:t>
            </a:r>
            <a:endParaRPr lang="es-AR"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646969745"/>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s-AR" sz="2400" dirty="0" smtClean="0"/>
              <a:t>CA PPM para Ejecución Estratégica</a:t>
            </a:r>
            <a:br>
              <a:rPr lang="es-AR" sz="2400" dirty="0" smtClean="0"/>
            </a:br>
            <a:endParaRPr lang="es-AR"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s-AR" sz="1600" dirty="0" smtClean="0"/>
              <a:t>Características</a:t>
            </a:r>
          </a:p>
          <a:p>
            <a:pPr>
              <a:lnSpc>
                <a:spcPts val="1800"/>
              </a:lnSpc>
              <a:spcAft>
                <a:spcPts val="300"/>
              </a:spcAft>
            </a:pPr>
            <a:r>
              <a:rPr lang="es-AR" sz="1600" dirty="0" smtClean="0"/>
              <a:t>Seguimiento de </a:t>
            </a:r>
            <a:r>
              <a:rPr lang="es-AR" sz="1600" dirty="0" smtClean="0">
                <a:solidFill>
                  <a:schemeClr val="accent1"/>
                </a:solidFill>
              </a:rPr>
              <a:t>Status de ítems </a:t>
            </a:r>
            <a:r>
              <a:rPr lang="es-AR" sz="1600" dirty="0" smtClean="0"/>
              <a:t>Estratégicos y </a:t>
            </a:r>
            <a:r>
              <a:rPr lang="es-AR" sz="1600" dirty="0" smtClean="0">
                <a:solidFill>
                  <a:srgbClr val="53BBD4"/>
                </a:solidFill>
              </a:rPr>
              <a:t>Evolución de Indicadores</a:t>
            </a:r>
            <a:endParaRPr lang="es-AR" sz="1600" dirty="0" smtClean="0"/>
          </a:p>
          <a:p>
            <a:pPr>
              <a:lnSpc>
                <a:spcPts val="1800"/>
              </a:lnSpc>
              <a:spcAft>
                <a:spcPts val="300"/>
              </a:spcAft>
            </a:pPr>
            <a:r>
              <a:rPr lang="es-AR" sz="1600" dirty="0" smtClean="0"/>
              <a:t>Visualización </a:t>
            </a:r>
            <a:r>
              <a:rPr lang="es-AR" sz="1600" dirty="0" smtClean="0">
                <a:solidFill>
                  <a:schemeClr val="accent1"/>
                </a:solidFill>
              </a:rPr>
              <a:t>Gráfica</a:t>
            </a:r>
            <a:r>
              <a:rPr lang="es-AR" sz="1600" dirty="0" smtClean="0"/>
              <a:t> de </a:t>
            </a:r>
            <a:r>
              <a:rPr lang="es-AR" sz="1600" dirty="0" smtClean="0">
                <a:solidFill>
                  <a:srgbClr val="53BBD4"/>
                </a:solidFill>
              </a:rPr>
              <a:t>Mapa Estratégico </a:t>
            </a:r>
            <a:r>
              <a:rPr lang="es-AR" sz="1600" dirty="0" smtClean="0"/>
              <a:t>y la </a:t>
            </a:r>
            <a:r>
              <a:rPr lang="es-AR" sz="1600" dirty="0" smtClean="0">
                <a:solidFill>
                  <a:srgbClr val="53BBD4"/>
                </a:solidFill>
              </a:rPr>
              <a:t>Jerarquía de </a:t>
            </a:r>
            <a:r>
              <a:rPr lang="es-AR" sz="1600" dirty="0" smtClean="0">
                <a:solidFill>
                  <a:srgbClr val="53BBD4"/>
                </a:solidFill>
              </a:rPr>
              <a:t>Indicadores con Status</a:t>
            </a:r>
            <a:endParaRPr lang="es-AR" sz="1600" dirty="0" smtClean="0">
              <a:solidFill>
                <a:srgbClr val="53BBD4"/>
              </a:solidFill>
            </a:endParaRPr>
          </a:p>
          <a:p>
            <a:pPr>
              <a:lnSpc>
                <a:spcPts val="1800"/>
              </a:lnSpc>
              <a:spcAft>
                <a:spcPts val="300"/>
              </a:spcAft>
            </a:pPr>
            <a:r>
              <a:rPr lang="es-AR" sz="1600" dirty="0" smtClean="0">
                <a:solidFill>
                  <a:srgbClr val="53BBD4"/>
                </a:solidFill>
              </a:rPr>
              <a:t>Impacto de Proyectos </a:t>
            </a:r>
            <a:r>
              <a:rPr lang="es-AR" sz="1600" dirty="0" smtClean="0"/>
              <a:t>sobre la Estrategia (</a:t>
            </a:r>
            <a:r>
              <a:rPr lang="es-AR" sz="1600" i="1" dirty="0" err="1" smtClean="0"/>
              <a:t>Health</a:t>
            </a:r>
            <a:r>
              <a:rPr lang="es-AR" sz="1600" i="1" dirty="0" err="1"/>
              <a:t>-</a:t>
            </a:r>
            <a:r>
              <a:rPr lang="es-AR" sz="1600" i="1" dirty="0" err="1" smtClean="0"/>
              <a:t>Check</a:t>
            </a:r>
            <a:r>
              <a:rPr lang="es-AR" sz="1600" dirty="0" smtClean="0"/>
              <a:t>)</a:t>
            </a:r>
          </a:p>
          <a:p>
            <a:pPr>
              <a:lnSpc>
                <a:spcPts val="1800"/>
              </a:lnSpc>
              <a:spcAft>
                <a:spcPts val="300"/>
              </a:spcAft>
            </a:pPr>
            <a:r>
              <a:rPr lang="es-AR" sz="1600" i="1" dirty="0" err="1" smtClean="0">
                <a:solidFill>
                  <a:srgbClr val="53BBD4"/>
                </a:solidFill>
              </a:rPr>
              <a:t>Roadmap</a:t>
            </a:r>
            <a:r>
              <a:rPr lang="es-AR" sz="1600" i="1" dirty="0" smtClean="0"/>
              <a:t> </a:t>
            </a:r>
            <a:r>
              <a:rPr lang="es-AR" sz="1600" dirty="0" smtClean="0"/>
              <a:t>de Entrega de </a:t>
            </a:r>
            <a:r>
              <a:rPr lang="es-AR" sz="1600" dirty="0" smtClean="0">
                <a:solidFill>
                  <a:srgbClr val="53BBD4"/>
                </a:solidFill>
              </a:rPr>
              <a:t>Resultados </a:t>
            </a:r>
            <a:r>
              <a:rPr lang="es-AR" sz="1600" dirty="0" smtClean="0"/>
              <a:t>Estratégicos.</a:t>
            </a:r>
          </a:p>
          <a:p>
            <a:pPr marL="0" indent="0">
              <a:lnSpc>
                <a:spcPts val="1800"/>
              </a:lnSpc>
              <a:spcAft>
                <a:spcPts val="300"/>
              </a:spcAft>
              <a:buNone/>
            </a:pPr>
            <a:r>
              <a:rPr lang="es-AR" sz="1600" dirty="0" smtClean="0"/>
              <a:t>Premisas para la Implementación</a:t>
            </a:r>
          </a:p>
          <a:p>
            <a:pPr>
              <a:lnSpc>
                <a:spcPts val="1800"/>
              </a:lnSpc>
              <a:spcAft>
                <a:spcPts val="300"/>
              </a:spcAft>
            </a:pPr>
            <a:r>
              <a:rPr lang="es-AR" sz="1600" dirty="0"/>
              <a:t>Existencia de inversiones </a:t>
            </a:r>
            <a:r>
              <a:rPr lang="es-AR" sz="1600" dirty="0" smtClean="0"/>
              <a:t>que soporten </a:t>
            </a:r>
            <a:r>
              <a:rPr lang="es-AR" sz="1600" dirty="0"/>
              <a:t>sus </a:t>
            </a:r>
            <a:r>
              <a:rPr lang="es-AR" sz="1600" dirty="0" smtClean="0"/>
              <a:t>Estrategias manejadas a través de CA PPM</a:t>
            </a:r>
            <a:endParaRPr lang="es-AR" sz="1600" dirty="0"/>
          </a:p>
          <a:p>
            <a:pPr>
              <a:lnSpc>
                <a:spcPts val="1800"/>
              </a:lnSpc>
              <a:spcAft>
                <a:spcPts val="300"/>
              </a:spcAft>
            </a:pPr>
            <a:r>
              <a:rPr lang="en-US" sz="1600" dirty="0" err="1" smtClean="0"/>
              <a:t>Uso</a:t>
            </a:r>
            <a:r>
              <a:rPr lang="en-US" sz="1600" dirty="0" smtClean="0"/>
              <a:t> </a:t>
            </a:r>
            <a:r>
              <a:rPr lang="en-US" sz="1600" dirty="0" smtClean="0"/>
              <a:t>de los </a:t>
            </a:r>
            <a:r>
              <a:rPr lang="en-US" sz="1600" dirty="0" err="1" smtClean="0"/>
              <a:t>Indicadores</a:t>
            </a:r>
            <a:r>
              <a:rPr lang="en-US" sz="1600" dirty="0" smtClean="0"/>
              <a:t> </a:t>
            </a:r>
            <a:r>
              <a:rPr lang="en-US" sz="1600" dirty="0"/>
              <a:t>de </a:t>
            </a:r>
            <a:r>
              <a:rPr lang="en-US" sz="1600" dirty="0" err="1" smtClean="0"/>
              <a:t>Salud</a:t>
            </a:r>
            <a:r>
              <a:rPr lang="en-US" sz="1600" dirty="0" smtClean="0"/>
              <a:t> de </a:t>
            </a:r>
            <a:r>
              <a:rPr lang="en-US" sz="1600" dirty="0" err="1" smtClean="0"/>
              <a:t>Proyectos</a:t>
            </a:r>
            <a:r>
              <a:rPr lang="en-US" sz="1600" dirty="0" smtClean="0"/>
              <a:t> </a:t>
            </a:r>
            <a:r>
              <a:rPr lang="en-US" sz="1600" dirty="0" err="1" smtClean="0"/>
              <a:t>estándar</a:t>
            </a:r>
            <a:r>
              <a:rPr lang="en-US" sz="1600" dirty="0" smtClean="0"/>
              <a:t> </a:t>
            </a:r>
            <a:r>
              <a:rPr lang="en-US" sz="1600" dirty="0" smtClean="0"/>
              <a:t>de CA </a:t>
            </a:r>
            <a:r>
              <a:rPr lang="en-US" sz="1600" dirty="0" smtClean="0"/>
              <a:t>PPM</a:t>
            </a:r>
            <a:r>
              <a:rPr lang="en-US" sz="1600" dirty="0"/>
              <a:t>*</a:t>
            </a:r>
            <a:endParaRPr lang="en-US" sz="1600" dirty="0"/>
          </a:p>
          <a:p>
            <a:pPr>
              <a:lnSpc>
                <a:spcPts val="1800"/>
              </a:lnSpc>
              <a:spcAft>
                <a:spcPts val="300"/>
              </a:spcAft>
            </a:pPr>
            <a:r>
              <a:rPr lang="en-US" sz="1600" dirty="0" err="1" smtClean="0"/>
              <a:t>Proceso</a:t>
            </a:r>
            <a:r>
              <a:rPr lang="en-US" sz="1600" dirty="0" smtClean="0"/>
              <a:t> </a:t>
            </a:r>
            <a:r>
              <a:rPr lang="en-US" sz="1600" dirty="0"/>
              <a:t>de </a:t>
            </a:r>
            <a:r>
              <a:rPr lang="en-US" sz="1600" dirty="0" err="1" smtClean="0"/>
              <a:t>definición</a:t>
            </a:r>
            <a:r>
              <a:rPr lang="en-US" sz="1600" dirty="0" smtClean="0"/>
              <a:t> de </a:t>
            </a:r>
            <a:r>
              <a:rPr lang="en-US" sz="1600" dirty="0" err="1"/>
              <a:t>Metas</a:t>
            </a:r>
            <a:r>
              <a:rPr lang="en-US" sz="1600" dirty="0"/>
              <a:t> </a:t>
            </a:r>
            <a:r>
              <a:rPr lang="en-US" sz="1600" dirty="0" smtClean="0"/>
              <a:t>y </a:t>
            </a:r>
            <a:r>
              <a:rPr lang="en-US" sz="1600" dirty="0" err="1" smtClean="0"/>
              <a:t>ejecución</a:t>
            </a:r>
            <a:r>
              <a:rPr lang="en-US" sz="1600" dirty="0" smtClean="0"/>
              <a:t> de </a:t>
            </a:r>
            <a:r>
              <a:rPr lang="en-US" sz="1600" dirty="0" err="1" smtClean="0"/>
              <a:t>Mediciones</a:t>
            </a:r>
            <a:r>
              <a:rPr lang="en-US" sz="1600" dirty="0" smtClean="0"/>
              <a:t> para </a:t>
            </a:r>
            <a:r>
              <a:rPr lang="en-US" sz="1600" dirty="0" err="1"/>
              <a:t>cada</a:t>
            </a:r>
            <a:r>
              <a:rPr lang="en-US" sz="1600" dirty="0"/>
              <a:t> </a:t>
            </a:r>
            <a:r>
              <a:rPr lang="en-US" sz="1600" dirty="0" err="1" smtClean="0"/>
              <a:t>Indicador</a:t>
            </a:r>
            <a:r>
              <a:rPr lang="en-US" sz="1600" dirty="0" smtClean="0"/>
              <a:t/>
            </a:r>
            <a:br>
              <a:rPr lang="en-US" sz="1600" dirty="0" smtClean="0"/>
            </a:br>
            <a:r>
              <a:rPr lang="en-US" sz="1600" dirty="0" smtClean="0"/>
              <a:t>* </a:t>
            </a:r>
            <a:r>
              <a:rPr lang="en-US" sz="1000" dirty="0" smtClean="0"/>
              <a:t>(Dias de </a:t>
            </a:r>
            <a:r>
              <a:rPr lang="en-US" sz="1000" dirty="0" err="1" smtClean="0"/>
              <a:t>Retraso</a:t>
            </a:r>
            <a:r>
              <a:rPr lang="en-US" sz="1000" dirty="0" smtClean="0"/>
              <a:t>, </a:t>
            </a:r>
            <a:r>
              <a:rPr lang="en-US" sz="1000" dirty="0" err="1" smtClean="0"/>
              <a:t>Programación</a:t>
            </a:r>
            <a:r>
              <a:rPr lang="en-US" sz="1000" dirty="0" smtClean="0"/>
              <a:t> %, </a:t>
            </a:r>
            <a:r>
              <a:rPr lang="en-US" sz="1000" dirty="0" err="1" smtClean="0"/>
              <a:t>Costo</a:t>
            </a:r>
            <a:r>
              <a:rPr lang="en-US" sz="1000" dirty="0" smtClean="0"/>
              <a:t> %, </a:t>
            </a:r>
            <a:r>
              <a:rPr lang="en-US" sz="1000" dirty="0" err="1" smtClean="0"/>
              <a:t>Esfuerzo</a:t>
            </a:r>
            <a:r>
              <a:rPr lang="en-US" sz="1000" dirty="0" smtClean="0"/>
              <a:t> %, </a:t>
            </a:r>
            <a:r>
              <a:rPr lang="en-US" sz="1000" dirty="0"/>
              <a:t/>
            </a:r>
            <a:br>
              <a:rPr lang="en-US" sz="1000" dirty="0"/>
            </a:br>
            <a:r>
              <a:rPr lang="en-US" sz="1000" dirty="0"/>
              <a:t>       </a:t>
            </a:r>
            <a:r>
              <a:rPr lang="en-US" sz="1000" dirty="0" err="1" smtClean="0"/>
              <a:t>Ocurrencias</a:t>
            </a:r>
            <a:r>
              <a:rPr lang="en-US" sz="1000" dirty="0" smtClean="0"/>
              <a:t>, </a:t>
            </a:r>
            <a:r>
              <a:rPr lang="en-US" sz="1000" dirty="0" err="1" smtClean="0"/>
              <a:t>Pontuación</a:t>
            </a:r>
            <a:r>
              <a:rPr lang="en-US" sz="1000" dirty="0" smtClean="0"/>
              <a:t> de </a:t>
            </a:r>
            <a:r>
              <a:rPr lang="en-US" sz="1000" dirty="0" err="1" smtClean="0"/>
              <a:t>Riesgo</a:t>
            </a:r>
            <a:r>
              <a:rPr lang="en-US" sz="1000" dirty="0" smtClean="0"/>
              <a:t>, </a:t>
            </a:r>
            <a:r>
              <a:rPr lang="en-US" sz="1000" dirty="0" err="1" smtClean="0"/>
              <a:t>Cambios</a:t>
            </a:r>
            <a:r>
              <a:rPr lang="en-US" sz="1000" dirty="0" smtClean="0"/>
              <a:t>)</a:t>
            </a:r>
            <a:endParaRPr lang="en-US" sz="2000" dirty="0"/>
          </a:p>
          <a:p>
            <a:pPr marL="0" indent="0">
              <a:lnSpc>
                <a:spcPts val="1800"/>
              </a:lnSpc>
              <a:spcAft>
                <a:spcPts val="300"/>
              </a:spcAft>
              <a:buNone/>
            </a:pP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s-AR" sz="1600" b="1" dirty="0" smtClean="0">
                <a:solidFill>
                  <a:schemeClr val="tx2"/>
                </a:solidFill>
              </a:rPr>
              <a:t>Bloque 2: Revisión y Seguimiento Estratégico</a:t>
            </a:r>
            <a:endParaRPr lang="es-AR" sz="1600" b="1" dirty="0">
              <a:solidFill>
                <a:schemeClr val="tx2"/>
              </a:solidFill>
            </a:endParaRPr>
          </a:p>
        </p:txBody>
      </p:sp>
      <p:graphicFrame>
        <p:nvGraphicFramePr>
          <p:cNvPr id="5" name="Diagram 4"/>
          <p:cNvGraphicFramePr/>
          <p:nvPr>
            <p:extLst>
              <p:ext uri="{D42A27DB-BD31-4B8C-83A1-F6EECF244321}">
                <p14:modId xmlns:p14="http://schemas.microsoft.com/office/powerpoint/2010/main" val="609666765"/>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pt-BR" sz="2400" dirty="0" smtClean="0"/>
              <a:t>CA PPM para Ejecución Estratégica</a:t>
            </a:r>
            <a:br>
              <a:rPr lang="pt-BR" sz="2400" dirty="0" smtClean="0"/>
            </a:br>
            <a:endParaRPr lang="pt-BR"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r>
              <a:rPr lang="en-US" sz="1600" dirty="0" err="1" smtClean="0"/>
              <a:t>Características</a:t>
            </a:r>
            <a:endParaRPr lang="pt-BR" sz="1600" dirty="0" smtClean="0"/>
          </a:p>
          <a:p>
            <a:pPr>
              <a:lnSpc>
                <a:spcPts val="1800"/>
              </a:lnSpc>
              <a:spcAft>
                <a:spcPts val="300"/>
              </a:spcAft>
            </a:pPr>
            <a:r>
              <a:rPr lang="pt-BR" sz="1600" dirty="0" smtClean="0">
                <a:solidFill>
                  <a:srgbClr val="53BBD4"/>
                </a:solidFill>
              </a:rPr>
              <a:t>Métricas </a:t>
            </a:r>
            <a:r>
              <a:rPr lang="pt-BR" sz="1600" dirty="0" smtClean="0"/>
              <a:t>para </a:t>
            </a:r>
            <a:r>
              <a:rPr lang="pt-BR" sz="1600" dirty="0" smtClean="0">
                <a:solidFill>
                  <a:srgbClr val="53BBD4"/>
                </a:solidFill>
              </a:rPr>
              <a:t>evaluar las Inversiones</a:t>
            </a:r>
            <a:r>
              <a:rPr lang="pt-BR" sz="1600" dirty="0" smtClean="0"/>
              <a:t> en relación </a:t>
            </a:r>
            <a:r>
              <a:rPr lang="pt-BR" sz="1600" dirty="0"/>
              <a:t>a</a:t>
            </a:r>
            <a:r>
              <a:rPr lang="pt-BR" sz="1600" dirty="0" smtClean="0"/>
              <a:t> </a:t>
            </a:r>
            <a:r>
              <a:rPr lang="pt-BR" sz="1600" dirty="0" err="1" smtClean="0"/>
              <a:t>la</a:t>
            </a:r>
            <a:r>
              <a:rPr lang="pt-BR" sz="1600" dirty="0" smtClean="0"/>
              <a:t> </a:t>
            </a:r>
            <a:r>
              <a:rPr lang="pt-BR" sz="1600" dirty="0" err="1" smtClean="0"/>
              <a:t>Estrategia</a:t>
            </a:r>
            <a:r>
              <a:rPr lang="pt-BR" sz="1600" dirty="0" smtClean="0"/>
              <a:t> de forma </a:t>
            </a:r>
            <a:r>
              <a:rPr lang="pt-BR" sz="1600" dirty="0" smtClean="0">
                <a:solidFill>
                  <a:srgbClr val="53BBD4"/>
                </a:solidFill>
              </a:rPr>
              <a:t>objetiva</a:t>
            </a:r>
            <a:r>
              <a:rPr lang="pt-BR" sz="1600" dirty="0" smtClean="0"/>
              <a:t>;</a:t>
            </a:r>
          </a:p>
          <a:p>
            <a:pPr>
              <a:lnSpc>
                <a:spcPts val="1800"/>
              </a:lnSpc>
              <a:spcAft>
                <a:spcPts val="300"/>
              </a:spcAft>
            </a:pPr>
            <a:r>
              <a:rPr lang="pt-BR" sz="1600" dirty="0" smtClean="0"/>
              <a:t>Escala </a:t>
            </a:r>
            <a:r>
              <a:rPr lang="pt-BR" sz="1600" dirty="0" smtClean="0">
                <a:solidFill>
                  <a:srgbClr val="53BBD4"/>
                </a:solidFill>
              </a:rPr>
              <a:t>normalizada </a:t>
            </a:r>
            <a:r>
              <a:rPr lang="pt-BR" sz="1600" dirty="0" smtClean="0"/>
              <a:t>para </a:t>
            </a:r>
            <a:r>
              <a:rPr lang="pt-BR" sz="1600" dirty="0" smtClean="0">
                <a:solidFill>
                  <a:srgbClr val="53BBD4"/>
                </a:solidFill>
              </a:rPr>
              <a:t>minimizar </a:t>
            </a:r>
            <a:r>
              <a:rPr lang="pt-BR" sz="1600" dirty="0"/>
              <a:t>l</a:t>
            </a:r>
            <a:r>
              <a:rPr lang="pt-BR" sz="1600" dirty="0" smtClean="0"/>
              <a:t>a </a:t>
            </a:r>
            <a:r>
              <a:rPr lang="pt-BR" sz="1600" dirty="0" smtClean="0">
                <a:solidFill>
                  <a:srgbClr val="53BBD4"/>
                </a:solidFill>
              </a:rPr>
              <a:t>subjetividad </a:t>
            </a:r>
            <a:r>
              <a:rPr lang="pt-BR" sz="1600" dirty="0" smtClean="0"/>
              <a:t>del proceso;</a:t>
            </a:r>
          </a:p>
          <a:p>
            <a:pPr>
              <a:lnSpc>
                <a:spcPts val="1800"/>
              </a:lnSpc>
              <a:spcAft>
                <a:spcPts val="300"/>
              </a:spcAft>
            </a:pPr>
            <a:r>
              <a:rPr lang="pt-BR" sz="1600" dirty="0" smtClean="0"/>
              <a:t>Ciclo de Evaluación genera un</a:t>
            </a:r>
            <a:r>
              <a:rPr lang="pt-BR" sz="1600" dirty="0" smtClean="0">
                <a:solidFill>
                  <a:srgbClr val="53BBD4"/>
                </a:solidFill>
              </a:rPr>
              <a:t>“Score” </a:t>
            </a:r>
            <a:r>
              <a:rPr lang="pt-BR" sz="1600" dirty="0" smtClean="0"/>
              <a:t>de las Inversiones en relación a las Métricas;</a:t>
            </a:r>
          </a:p>
          <a:p>
            <a:pPr>
              <a:lnSpc>
                <a:spcPts val="1800"/>
              </a:lnSpc>
              <a:spcAft>
                <a:spcPts val="300"/>
              </a:spcAft>
            </a:pPr>
            <a:r>
              <a:rPr lang="pt-BR" sz="1600" dirty="0" smtClean="0"/>
              <a:t>El “Score” alimenta al </a:t>
            </a:r>
            <a:r>
              <a:rPr lang="pt-BR" sz="1600" dirty="0" smtClean="0">
                <a:solidFill>
                  <a:srgbClr val="53BBD4"/>
                </a:solidFill>
              </a:rPr>
              <a:t>Portafolio </a:t>
            </a:r>
            <a:r>
              <a:rPr lang="pt-BR" sz="1600" dirty="0" smtClean="0"/>
              <a:t>para a </a:t>
            </a:r>
            <a:r>
              <a:rPr lang="pt-BR" sz="1600" dirty="0" smtClean="0">
                <a:solidFill>
                  <a:srgbClr val="53BBD4"/>
                </a:solidFill>
              </a:rPr>
              <a:t>selección y priorización </a:t>
            </a:r>
            <a:r>
              <a:rPr lang="pt-BR" sz="1600" dirty="0" smtClean="0"/>
              <a:t>de inversiones</a:t>
            </a:r>
          </a:p>
          <a:p>
            <a:pPr marL="0" indent="0">
              <a:lnSpc>
                <a:spcPts val="1800"/>
              </a:lnSpc>
              <a:spcAft>
                <a:spcPts val="300"/>
              </a:spcAft>
              <a:buNone/>
            </a:pPr>
            <a:r>
              <a:rPr lang="en-US" sz="1600" dirty="0" err="1" smtClean="0"/>
              <a:t>Premisas</a:t>
            </a:r>
            <a:r>
              <a:rPr lang="en-US" sz="1600" dirty="0" smtClean="0"/>
              <a:t> para a </a:t>
            </a:r>
            <a:r>
              <a:rPr lang="en-US" sz="1600" dirty="0" err="1" smtClean="0"/>
              <a:t>Implementación</a:t>
            </a:r>
            <a:endParaRPr lang="en-US" sz="1600" dirty="0" smtClean="0"/>
          </a:p>
          <a:p>
            <a:pPr>
              <a:lnSpc>
                <a:spcPts val="1800"/>
              </a:lnSpc>
              <a:spcAft>
                <a:spcPts val="300"/>
              </a:spcAft>
            </a:pPr>
            <a:r>
              <a:rPr lang="en-US" sz="1600" dirty="0" err="1" smtClean="0"/>
              <a:t>Existe</a:t>
            </a:r>
            <a:r>
              <a:rPr lang="en-US" sz="1600" dirty="0" smtClean="0"/>
              <a:t> un </a:t>
            </a:r>
            <a:r>
              <a:rPr lang="en-US" sz="1600" dirty="0" err="1" smtClean="0"/>
              <a:t>proceso</a:t>
            </a:r>
            <a:r>
              <a:rPr lang="en-US" sz="1600" dirty="0" smtClean="0"/>
              <a:t> de </a:t>
            </a:r>
            <a:r>
              <a:rPr lang="en-US" sz="1600" dirty="0" err="1" smtClean="0"/>
              <a:t>Evaluación</a:t>
            </a:r>
            <a:r>
              <a:rPr lang="en-US" sz="1600" dirty="0" smtClean="0"/>
              <a:t> </a:t>
            </a:r>
            <a:r>
              <a:rPr lang="en-US" sz="1600" dirty="0" err="1" smtClean="0"/>
              <a:t>Periódica</a:t>
            </a:r>
            <a:r>
              <a:rPr lang="en-US" sz="1600" dirty="0" smtClean="0"/>
              <a:t> de valor </a:t>
            </a:r>
            <a:r>
              <a:rPr lang="en-US" sz="1600" dirty="0" err="1" smtClean="0"/>
              <a:t>generado</a:t>
            </a:r>
            <a:r>
              <a:rPr lang="en-US" sz="1600" dirty="0" smtClean="0"/>
              <a:t> </a:t>
            </a:r>
            <a:r>
              <a:rPr lang="en-US" sz="1600" dirty="0" err="1" smtClean="0"/>
              <a:t>realizadas</a:t>
            </a:r>
            <a:r>
              <a:rPr lang="en-US" sz="1600" dirty="0" smtClean="0"/>
              <a:t> </a:t>
            </a:r>
            <a:r>
              <a:rPr lang="en-US" sz="1600" dirty="0" err="1" smtClean="0"/>
              <a:t>por</a:t>
            </a:r>
            <a:r>
              <a:rPr lang="en-US" sz="1600" dirty="0" smtClean="0"/>
              <a:t> las </a:t>
            </a:r>
            <a:r>
              <a:rPr lang="en-US" sz="1600" dirty="0" err="1" smtClean="0"/>
              <a:t>inversiones</a:t>
            </a:r>
            <a:endParaRPr lang="en-US" sz="1600" dirty="0"/>
          </a:p>
          <a:p>
            <a:pPr>
              <a:lnSpc>
                <a:spcPts val="1800"/>
              </a:lnSpc>
              <a:spcAft>
                <a:spcPts val="300"/>
              </a:spcAft>
            </a:pPr>
            <a:r>
              <a:rPr lang="en-US" sz="1600" dirty="0" smtClean="0"/>
              <a:t>Las </a:t>
            </a:r>
            <a:r>
              <a:rPr lang="en-US" sz="1600" dirty="0" err="1" smtClean="0"/>
              <a:t>Inversiones</a:t>
            </a:r>
            <a:r>
              <a:rPr lang="en-US" sz="1600" dirty="0" smtClean="0"/>
              <a:t> </a:t>
            </a:r>
            <a:r>
              <a:rPr lang="en-US" sz="1600" dirty="0" err="1" smtClean="0"/>
              <a:t>estratégic</a:t>
            </a:r>
            <a:r>
              <a:rPr lang="en-US" sz="1600" dirty="0" err="1"/>
              <a:t>a</a:t>
            </a:r>
            <a:r>
              <a:rPr lang="en-US" sz="1600" dirty="0" err="1" smtClean="0"/>
              <a:t>s</a:t>
            </a:r>
            <a:r>
              <a:rPr lang="en-US" sz="1600" dirty="0" smtClean="0"/>
              <a:t> </a:t>
            </a:r>
            <a:r>
              <a:rPr lang="en-US" sz="1600" dirty="0" err="1" smtClean="0"/>
              <a:t>poseen</a:t>
            </a:r>
            <a:r>
              <a:rPr lang="en-US" sz="1600" dirty="0" smtClean="0"/>
              <a:t> un “</a:t>
            </a:r>
            <a:r>
              <a:rPr lang="en-US" sz="1600" dirty="0" err="1" smtClean="0"/>
              <a:t>Estudio</a:t>
            </a:r>
            <a:r>
              <a:rPr lang="en-US" sz="1600" dirty="0" smtClean="0"/>
              <a:t> de Valor” con </a:t>
            </a:r>
            <a:r>
              <a:rPr lang="en-US" sz="1600" dirty="0" err="1" smtClean="0"/>
              <a:t>métricas</a:t>
            </a:r>
            <a:r>
              <a:rPr lang="en-US" sz="1600" dirty="0" smtClean="0"/>
              <a:t> </a:t>
            </a:r>
            <a:r>
              <a:rPr lang="en-US" sz="1600" dirty="0" err="1" smtClean="0"/>
              <a:t>definidas</a:t>
            </a:r>
            <a:endParaRPr lang="en-US" sz="1600" dirty="0"/>
          </a:p>
          <a:p>
            <a:pPr>
              <a:lnSpc>
                <a:spcPts val="1800"/>
              </a:lnSpc>
              <a:spcAft>
                <a:spcPts val="300"/>
              </a:spcAft>
            </a:pPr>
            <a:r>
              <a:rPr lang="en-US" sz="1600" dirty="0" smtClean="0"/>
              <a:t>Las </a:t>
            </a:r>
            <a:r>
              <a:rPr lang="en-US" sz="1600" dirty="0" err="1" smtClean="0"/>
              <a:t>métricas</a:t>
            </a:r>
            <a:r>
              <a:rPr lang="en-US" sz="1600" dirty="0" smtClean="0"/>
              <a:t> </a:t>
            </a:r>
            <a:r>
              <a:rPr lang="en-US" sz="1600" dirty="0" err="1" smtClean="0"/>
              <a:t>usan</a:t>
            </a:r>
            <a:r>
              <a:rPr lang="en-US" sz="1600" dirty="0" smtClean="0"/>
              <a:t> “</a:t>
            </a:r>
            <a:r>
              <a:rPr lang="en-US" sz="1600" dirty="0" err="1" smtClean="0"/>
              <a:t>Estudios</a:t>
            </a:r>
            <a:r>
              <a:rPr lang="en-US" sz="1600" dirty="0" smtClean="0"/>
              <a:t> de Valor</a:t>
            </a:r>
            <a:r>
              <a:rPr lang="en-US" sz="1600" dirty="0"/>
              <a:t>” </a:t>
            </a:r>
            <a:r>
              <a:rPr lang="en-US" sz="1600" dirty="0" err="1"/>
              <a:t>relacionándose</a:t>
            </a:r>
            <a:r>
              <a:rPr lang="en-US" sz="1600" dirty="0"/>
              <a:t> </a:t>
            </a:r>
            <a:r>
              <a:rPr lang="en-US" sz="1600" dirty="0" smtClean="0"/>
              <a:t>con los </a:t>
            </a:r>
            <a:r>
              <a:rPr lang="en-US" sz="1600" dirty="0" err="1" smtClean="0"/>
              <a:t>Objetivos</a:t>
            </a:r>
            <a:r>
              <a:rPr lang="en-US" sz="1600" dirty="0" smtClean="0"/>
              <a:t> </a:t>
            </a:r>
            <a:r>
              <a:rPr lang="en-US" sz="1600" dirty="0" err="1" smtClean="0"/>
              <a:t>Estratégicos</a:t>
            </a:r>
            <a:endParaRPr lang="en-US" sz="1600" dirty="0"/>
          </a:p>
          <a:p>
            <a:pPr marL="0" indent="0">
              <a:lnSpc>
                <a:spcPts val="1800"/>
              </a:lnSpc>
              <a:spcAft>
                <a:spcPts val="300"/>
              </a:spcAft>
              <a:buNone/>
            </a:pPr>
            <a:endParaRPr lang="pt-BR"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s-ES" sz="1600" b="1" dirty="0" smtClean="0">
                <a:solidFill>
                  <a:schemeClr val="tx2"/>
                </a:solidFill>
              </a:rPr>
              <a:t>Bloque 3: Evaluación </a:t>
            </a:r>
            <a:r>
              <a:rPr lang="es-ES" sz="1600" b="1" dirty="0">
                <a:solidFill>
                  <a:schemeClr val="tx2"/>
                </a:solidFill>
              </a:rPr>
              <a:t>de Inversiones para la Selección</a:t>
            </a:r>
            <a:endParaRPr lang="pt-BR" sz="1600" b="1" dirty="0">
              <a:solidFill>
                <a:schemeClr val="tx2"/>
              </a:solidFill>
            </a:endParaRPr>
          </a:p>
        </p:txBody>
      </p:sp>
      <p:graphicFrame>
        <p:nvGraphicFramePr>
          <p:cNvPr id="6" name="Diagram 5"/>
          <p:cNvGraphicFramePr/>
          <p:nvPr>
            <p:extLst>
              <p:ext uri="{D42A27DB-BD31-4B8C-83A1-F6EECF244321}">
                <p14:modId xmlns:p14="http://schemas.microsoft.com/office/powerpoint/2010/main" val="2331867704"/>
              </p:ext>
            </p:extLst>
          </p:nvPr>
        </p:nvGraphicFramePr>
        <p:xfrm>
          <a:off x="7457973" y="7315"/>
          <a:ext cx="1522397" cy="112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C0CDD92-BFA8-487A-886A-AB5CA827D790}">
  <ds:schemaRefs>
    <ds:schemaRef ds:uri="dc8eff60-28dd-4404-9dba-e6ba6c545568"/>
    <ds:schemaRef ds:uri="http://purl.org/dc/elements/1.1/"/>
    <ds:schemaRef ds:uri="http://schemas.microsoft.com/office/2006/documentManagement/types"/>
    <ds:schemaRef ds:uri="http://schemas.microsoft.com/sharepoint/v3"/>
    <ds:schemaRef ds:uri="http://schemas.openxmlformats.org/package/2006/metadata/core-properties"/>
    <ds:schemaRef ds:uri="http://purl.org/dc/term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C7E8C9B-B55C-4026-A315-0168911168B6}">
  <ds:schemaRefs>
    <ds:schemaRef ds:uri="http://schemas.microsoft.com/sharepoint/v3/contenttype/forms"/>
  </ds:schemaRefs>
</ds:datastoreItem>
</file>

<file path=customXml/itemProps3.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1849</TotalTime>
  <Words>2773</Words>
  <Application>Microsoft Office PowerPoint</Application>
  <PresentationFormat>Custom</PresentationFormat>
  <Paragraphs>301</Paragraphs>
  <Slides>42</Slides>
  <Notes>34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42</vt:i4>
      </vt:variant>
    </vt:vector>
  </HeadingPairs>
  <TitlesOfParts>
    <vt:vector size="53"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Expandiendo las capacidades de CA PPM</vt:lpstr>
      <vt:lpstr>CA PPM para Ejecución Estratégica </vt:lpstr>
      <vt:lpstr>CA PPM para Ejecución Estratégica</vt:lpstr>
      <vt:lpstr>CA PPM para Ejecución Estratégica </vt:lpstr>
      <vt:lpstr>CA PPM para Ejecución Estratégica </vt:lpstr>
      <vt:lpstr>CA PPM para Ejecución Estratégica </vt:lpstr>
      <vt:lpstr>CA PPM para Ejecución Estratégica </vt:lpstr>
      <vt:lpstr>CA PPM para Ejecución Estratégica </vt:lpstr>
      <vt:lpstr>CA PPM para Ejecución Estratégica </vt:lpstr>
      <vt:lpstr>CA PPM para Ejecución Estratégica </vt:lpstr>
      <vt:lpstr>Creando Mapa Estratégico y la Estructura de Indicadores </vt:lpstr>
      <vt:lpstr>CA PPM para Ejecución Estratégica </vt:lpstr>
      <vt:lpstr>Creando el Mapa Estratégico</vt:lpstr>
      <vt:lpstr>Creando el Mapa Estratégico</vt:lpstr>
      <vt:lpstr>Creando la Estructura de Indicadores</vt:lpstr>
      <vt:lpstr>Creando la Estructura de Indicadores</vt:lpstr>
      <vt:lpstr>Revisión y Seguimiento Estratégico    </vt:lpstr>
      <vt:lpstr>CA PPM para Ejecución Estratégica </vt:lpstr>
      <vt:lpstr>Seguimiento de Items Estratégicos</vt:lpstr>
      <vt:lpstr>Seguimiento de Indicadores</vt:lpstr>
      <vt:lpstr>Seguimiento de Indicadores</vt:lpstr>
      <vt:lpstr>Evolución de Indicadores</vt:lpstr>
      <vt:lpstr>Visión Gráfica de Mapa Estratégico</vt:lpstr>
      <vt:lpstr>Visión Gráfica de Jerarquía de Indicadores</vt:lpstr>
      <vt:lpstr>Impacto de Proyectos en la Estrategia (Health-Check)</vt:lpstr>
      <vt:lpstr>Roadmap de Entrega de Resultados de las Estrategias</vt:lpstr>
      <vt:lpstr>Visión por Perspectiva de Balanced Scorecard</vt:lpstr>
      <vt:lpstr>Evaluación de Inversiones para la Selección</vt:lpstr>
      <vt:lpstr>CA PPM para Ejecución Estratégica </vt:lpstr>
      <vt:lpstr>Evaluación de Inversiones para Selección</vt:lpstr>
      <vt:lpstr>Evaluación de Inversiones para Selección</vt:lpstr>
      <vt:lpstr>Evaluación de Inversiones para Selección</vt:lpstr>
      <vt:lpstr>Evaluación de Inversiones para Selección</vt:lpstr>
      <vt:lpstr>Evaluación de Inversiones para Selección</vt:lpstr>
      <vt:lpstr>Planeamiento Top-Down    </vt:lpstr>
      <vt:lpstr>CA PPM para Ejecución Estratégica </vt:lpstr>
      <vt:lpstr>Planeamiento Top-Down</vt:lpstr>
      <vt:lpstr>Planeamiento Top-Down</vt:lpstr>
      <vt:lpstr>PlaneamientoTop-Down</vt:lpstr>
      <vt:lpstr>Planeamiento Top-Down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Assis, Alexandre</cp:lastModifiedBy>
  <cp:revision>101</cp:revision>
  <dcterms:created xsi:type="dcterms:W3CDTF">2015-01-14T21:06:15Z</dcterms:created>
  <dcterms:modified xsi:type="dcterms:W3CDTF">2015-03-06T17:56:04Z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