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709" r:id="rId5"/>
    <p:sldMasterId id="2147483767" r:id="rId6"/>
    <p:sldMasterId id="2147483757" r:id="rId7"/>
    <p:sldMasterId id="2147483729" r:id="rId8"/>
  </p:sldMasterIdLst>
  <p:notesMasterIdLst>
    <p:notesMasterId r:id="rId50"/>
  </p:notesMasterIdLst>
  <p:handoutMasterIdLst>
    <p:handoutMasterId r:id="rId51"/>
  </p:handoutMasterIdLst>
  <p:sldIdLst>
    <p:sldId id="313" r:id="rId9"/>
    <p:sldId id="315" r:id="rId10"/>
    <p:sldId id="316" r:id="rId11"/>
    <p:sldId id="317" r:id="rId12"/>
    <p:sldId id="318" r:id="rId13"/>
    <p:sldId id="347" r:id="rId14"/>
    <p:sldId id="343" r:id="rId15"/>
    <p:sldId id="344" r:id="rId16"/>
    <p:sldId id="345" r:id="rId17"/>
    <p:sldId id="346" r:id="rId18"/>
    <p:sldId id="323" r:id="rId19"/>
    <p:sldId id="350" r:id="rId20"/>
    <p:sldId id="324" r:id="rId21"/>
    <p:sldId id="354" r:id="rId22"/>
    <p:sldId id="326" r:id="rId23"/>
    <p:sldId id="355" r:id="rId24"/>
    <p:sldId id="336" r:id="rId25"/>
    <p:sldId id="351" r:id="rId26"/>
    <p:sldId id="340" r:id="rId27"/>
    <p:sldId id="339" r:id="rId28"/>
    <p:sldId id="342" r:id="rId29"/>
    <p:sldId id="341" r:id="rId30"/>
    <p:sldId id="337" r:id="rId31"/>
    <p:sldId id="352" r:id="rId32"/>
    <p:sldId id="331" r:id="rId33"/>
    <p:sldId id="332" r:id="rId34"/>
    <p:sldId id="333" r:id="rId35"/>
    <p:sldId id="334" r:id="rId36"/>
    <p:sldId id="335" r:id="rId37"/>
    <p:sldId id="338" r:id="rId38"/>
    <p:sldId id="356" r:id="rId39"/>
    <p:sldId id="349" r:id="rId40"/>
    <p:sldId id="348" r:id="rId41"/>
    <p:sldId id="327" r:id="rId42"/>
    <p:sldId id="328" r:id="rId43"/>
    <p:sldId id="359" r:id="rId44"/>
    <p:sldId id="360" r:id="rId45"/>
    <p:sldId id="329" r:id="rId46"/>
    <p:sldId id="357" r:id="rId47"/>
    <p:sldId id="330" r:id="rId48"/>
    <p:sldId id="305" r:id="rId49"/>
  </p:sldIdLst>
  <p:sldSz cx="9144000" cy="5148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3">
          <p15:clr>
            <a:srgbClr val="A4A3A4"/>
          </p15:clr>
        </p15:guide>
        <p15:guide id="2" orient="horz" pos="2533">
          <p15:clr>
            <a:srgbClr val="A4A3A4"/>
          </p15:clr>
        </p15:guide>
        <p15:guide id="3" orient="horz" pos="982">
          <p15:clr>
            <a:srgbClr val="A4A3A4"/>
          </p15:clr>
        </p15:guide>
        <p15:guide id="4" orient="horz" pos="2041">
          <p15:clr>
            <a:srgbClr val="A4A3A4"/>
          </p15:clr>
        </p15:guide>
        <p15:guide id="5" pos="2880">
          <p15:clr>
            <a:srgbClr val="A4A3A4"/>
          </p15:clr>
        </p15:guide>
        <p15:guide id="6" pos="2332">
          <p15:clr>
            <a:srgbClr val="A4A3A4"/>
          </p15:clr>
        </p15:guide>
        <p15:guide id="7" pos="5432">
          <p15:clr>
            <a:srgbClr val="A4A3A4"/>
          </p15:clr>
        </p15:guide>
        <p15:guide id="8" pos="3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BBD4"/>
    <a:srgbClr val="6D0404"/>
    <a:srgbClr val="20343A"/>
    <a:srgbClr val="22465E"/>
    <a:srgbClr val="22475C"/>
    <a:srgbClr val="3B2259"/>
    <a:srgbClr val="19272C"/>
    <a:srgbClr val="58676D"/>
    <a:srgbClr val="2E444B"/>
    <a:srgbClr val="FFC9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21" autoAdjust="0"/>
    <p:restoredTop sz="81181" autoAdjust="0"/>
  </p:normalViewPr>
  <p:slideViewPr>
    <p:cSldViewPr snapToGrid="0">
      <p:cViewPr varScale="1">
        <p:scale>
          <a:sx n="99" d="100"/>
          <a:sy n="99" d="100"/>
        </p:scale>
        <p:origin x="876" y="90"/>
      </p:cViewPr>
      <p:guideLst>
        <p:guide orient="horz" pos="703"/>
        <p:guide orient="horz" pos="2533"/>
        <p:guide orient="horz" pos="982"/>
        <p:guide orient="horz" pos="2041"/>
        <p:guide pos="2880"/>
        <p:guide pos="2332"/>
        <p:guide pos="5432"/>
        <p:guide pos="34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78" d="100"/>
          <a:sy n="78" d="100"/>
        </p:scale>
        <p:origin x="-121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slide" Target="slides/slide39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openxmlformats.org/officeDocument/2006/relationships/slide" Target="slides/slide33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3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slide" Target="slides/slide4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slide" Target="slides/slide40.xml"/><Relationship Id="rId8" Type="http://schemas.openxmlformats.org/officeDocument/2006/relationships/slideMaster" Target="slideMasters/slideMaster5.xml"/><Relationship Id="rId51" Type="http://schemas.openxmlformats.org/officeDocument/2006/relationships/handoutMaster" Target="handoutMasters/handoutMaster1.xml"/><Relationship Id="rId3" Type="http://schemas.openxmlformats.org/officeDocument/2006/relationships/customXml" Target="../customXml/item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E9E396-0A1B-407C-B9C3-79D9EA7F11A6}" type="doc">
      <dgm:prSet loTypeId="urn:microsoft.com/office/officeart/2005/8/layout/cycle2" loCatId="cycle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12E42D67-2631-4292-A8FE-7229343DF8AA}">
      <dgm:prSet phldrT="[Text]" custT="1"/>
      <dgm:spPr/>
      <dgm:t>
        <a:bodyPr/>
        <a:lstStyle/>
        <a:p>
          <a:r>
            <a:rPr lang="pt-BR" sz="900" noProof="0" dirty="0" smtClean="0"/>
            <a:t>Plano Estratégico</a:t>
          </a:r>
          <a:endParaRPr lang="pt-BR" sz="900" noProof="0" dirty="0"/>
        </a:p>
      </dgm:t>
    </dgm:pt>
    <dgm:pt modelId="{34FEECFB-F42B-4367-AF8D-A75A2D502D3D}" type="parTrans" cxnId="{135C8874-9D30-4C68-BF92-BDB1478E03F4}">
      <dgm:prSet/>
      <dgm:spPr/>
      <dgm:t>
        <a:bodyPr/>
        <a:lstStyle/>
        <a:p>
          <a:endParaRPr lang="pt-BR" sz="1800" noProof="0" dirty="0"/>
        </a:p>
      </dgm:t>
    </dgm:pt>
    <dgm:pt modelId="{5AC31F4A-769A-4B9B-8408-BE9B8DCF401C}" type="sibTrans" cxnId="{135C8874-9D30-4C68-BF92-BDB1478E03F4}">
      <dgm:prSet custT="1"/>
      <dgm:spPr/>
      <dgm:t>
        <a:bodyPr/>
        <a:lstStyle/>
        <a:p>
          <a:endParaRPr lang="pt-BR" sz="700" noProof="0" dirty="0"/>
        </a:p>
      </dgm:t>
    </dgm:pt>
    <dgm:pt modelId="{8A4EE1C3-D3D6-4FB3-92F2-C7423585583F}">
      <dgm:prSet phldrT="[Text]" custT="1"/>
      <dgm:spPr/>
      <dgm:t>
        <a:bodyPr/>
        <a:lstStyle/>
        <a:p>
          <a:r>
            <a:rPr lang="pt-BR" sz="900" noProof="0" dirty="0" smtClean="0"/>
            <a:t>Indicadores </a:t>
          </a:r>
          <a:r>
            <a:rPr lang="pt-BR" sz="900" noProof="0" dirty="0" err="1" smtClean="0"/>
            <a:t>Bottom-Up</a:t>
          </a:r>
          <a:endParaRPr lang="pt-BR" sz="900" noProof="0" dirty="0"/>
        </a:p>
      </dgm:t>
    </dgm:pt>
    <dgm:pt modelId="{45ED33D9-CA18-4EA0-B4FB-1B4D9FC964AE}" type="parTrans" cxnId="{DEB10600-429E-439F-A63B-1D982FD16A1A}">
      <dgm:prSet/>
      <dgm:spPr/>
      <dgm:t>
        <a:bodyPr/>
        <a:lstStyle/>
        <a:p>
          <a:endParaRPr lang="pt-BR" sz="1800" noProof="0" dirty="0"/>
        </a:p>
      </dgm:t>
    </dgm:pt>
    <dgm:pt modelId="{5D4B9819-42DC-40C7-B11E-A962B5DEFF8E}" type="sibTrans" cxnId="{DEB10600-429E-439F-A63B-1D982FD16A1A}">
      <dgm:prSet custT="1"/>
      <dgm:spPr/>
      <dgm:t>
        <a:bodyPr/>
        <a:lstStyle/>
        <a:p>
          <a:endParaRPr lang="pt-BR" sz="700" noProof="0" dirty="0"/>
        </a:p>
      </dgm:t>
    </dgm:pt>
    <dgm:pt modelId="{EBA7BBF9-0707-4854-9AB6-F547C0184BAD}">
      <dgm:prSet phldrT="[Text]" custT="1"/>
      <dgm:spPr/>
      <dgm:t>
        <a:bodyPr/>
        <a:lstStyle/>
        <a:p>
          <a:r>
            <a:rPr lang="pt-BR" sz="900" noProof="0" dirty="0" smtClean="0"/>
            <a:t>Orçamento </a:t>
          </a:r>
          <a:br>
            <a:rPr lang="pt-BR" sz="900" noProof="0" dirty="0" smtClean="0"/>
          </a:br>
          <a:r>
            <a:rPr lang="pt-BR" sz="900" noProof="0" dirty="0" smtClean="0"/>
            <a:t>Top-Down</a:t>
          </a:r>
          <a:endParaRPr lang="pt-BR" sz="900" noProof="0" dirty="0"/>
        </a:p>
      </dgm:t>
    </dgm:pt>
    <dgm:pt modelId="{E05CA129-D075-4766-BDA9-792885BE9F88}" type="parTrans" cxnId="{473C2310-466E-4843-AA29-880C2708E952}">
      <dgm:prSet/>
      <dgm:spPr/>
      <dgm:t>
        <a:bodyPr/>
        <a:lstStyle/>
        <a:p>
          <a:endParaRPr lang="pt-BR" sz="1800" noProof="0" dirty="0"/>
        </a:p>
      </dgm:t>
    </dgm:pt>
    <dgm:pt modelId="{589C9BA7-2B64-474B-90B3-364FEBC7DBC6}" type="sibTrans" cxnId="{473C2310-466E-4843-AA29-880C2708E952}">
      <dgm:prSet custT="1"/>
      <dgm:spPr/>
      <dgm:t>
        <a:bodyPr/>
        <a:lstStyle/>
        <a:p>
          <a:endParaRPr lang="pt-BR" sz="700" noProof="0" dirty="0"/>
        </a:p>
      </dgm:t>
    </dgm:pt>
    <dgm:pt modelId="{585E7764-90BC-49FF-9178-7EF332B52D76}">
      <dgm:prSet phldrT="[Text]" custT="1"/>
      <dgm:spPr/>
      <dgm:t>
        <a:bodyPr/>
        <a:lstStyle/>
        <a:p>
          <a:r>
            <a:rPr lang="pt-BR" sz="900" noProof="0" dirty="0" smtClean="0"/>
            <a:t>Execução</a:t>
          </a:r>
          <a:endParaRPr lang="pt-BR" sz="900" noProof="0" dirty="0"/>
        </a:p>
      </dgm:t>
    </dgm:pt>
    <dgm:pt modelId="{7CB2C272-9899-40B4-92FA-6F9B6E83C98F}" type="parTrans" cxnId="{81CF285A-17B5-485F-9B22-40430DFC5EA0}">
      <dgm:prSet/>
      <dgm:spPr/>
      <dgm:t>
        <a:bodyPr/>
        <a:lstStyle/>
        <a:p>
          <a:endParaRPr lang="pt-BR" sz="1800" noProof="0" dirty="0"/>
        </a:p>
      </dgm:t>
    </dgm:pt>
    <dgm:pt modelId="{06F3FCCF-29FB-4813-AE1C-F089BFF42FDA}" type="sibTrans" cxnId="{81CF285A-17B5-485F-9B22-40430DFC5EA0}">
      <dgm:prSet custT="1"/>
      <dgm:spPr/>
      <dgm:t>
        <a:bodyPr/>
        <a:lstStyle/>
        <a:p>
          <a:endParaRPr lang="pt-BR" sz="700" noProof="0" dirty="0"/>
        </a:p>
      </dgm:t>
    </dgm:pt>
    <dgm:pt modelId="{7C5A33A2-1733-4E24-BB55-93BD551C9D82}">
      <dgm:prSet phldrT="[Text]" custT="1"/>
      <dgm:spPr/>
      <dgm:t>
        <a:bodyPr/>
        <a:lstStyle/>
        <a:p>
          <a:r>
            <a:rPr lang="pt-BR" sz="900" noProof="0" dirty="0" smtClean="0"/>
            <a:t>Portfólios de Iniciativas</a:t>
          </a:r>
          <a:endParaRPr lang="pt-BR" sz="900" noProof="0" dirty="0"/>
        </a:p>
      </dgm:t>
    </dgm:pt>
    <dgm:pt modelId="{1FBC0462-DCA3-4C2B-9C83-35B366D68B89}" type="parTrans" cxnId="{A46B05A1-3EC4-472D-9475-13A27618EFA4}">
      <dgm:prSet/>
      <dgm:spPr/>
      <dgm:t>
        <a:bodyPr/>
        <a:lstStyle/>
        <a:p>
          <a:endParaRPr lang="pt-BR" sz="1800" noProof="0" dirty="0"/>
        </a:p>
      </dgm:t>
    </dgm:pt>
    <dgm:pt modelId="{BCBC3E7B-B374-4D22-A8BB-F0881DE8D9A7}" type="sibTrans" cxnId="{A46B05A1-3EC4-472D-9475-13A27618EFA4}">
      <dgm:prSet custT="1"/>
      <dgm:spPr/>
      <dgm:t>
        <a:bodyPr/>
        <a:lstStyle/>
        <a:p>
          <a:endParaRPr lang="pt-BR" sz="700" noProof="0" dirty="0"/>
        </a:p>
      </dgm:t>
    </dgm:pt>
    <dgm:pt modelId="{6AC5FC72-FB64-4DBF-A351-B9946066E415}">
      <dgm:prSet phldrT="[Text]" custT="1"/>
      <dgm:spPr/>
      <dgm:t>
        <a:bodyPr/>
        <a:lstStyle/>
        <a:p>
          <a:r>
            <a:rPr lang="pt-BR" sz="900" noProof="0" dirty="0" smtClean="0"/>
            <a:t>Seleção de Projetos e Programas</a:t>
          </a:r>
          <a:endParaRPr lang="pt-BR" sz="900" noProof="0" dirty="0"/>
        </a:p>
      </dgm:t>
    </dgm:pt>
    <dgm:pt modelId="{67D5C3EC-E816-4614-919F-5C8F3B9AEFA9}" type="parTrans" cxnId="{100481FB-C1E2-4667-A3F8-96A98FFD9D5B}">
      <dgm:prSet/>
      <dgm:spPr/>
      <dgm:t>
        <a:bodyPr/>
        <a:lstStyle/>
        <a:p>
          <a:endParaRPr lang="pt-BR" sz="1200" noProof="0" dirty="0"/>
        </a:p>
      </dgm:t>
    </dgm:pt>
    <dgm:pt modelId="{7593176D-7616-476A-989D-9C4BEF3F1EA0}" type="sibTrans" cxnId="{100481FB-C1E2-4667-A3F8-96A98FFD9D5B}">
      <dgm:prSet custT="1"/>
      <dgm:spPr/>
      <dgm:t>
        <a:bodyPr/>
        <a:lstStyle/>
        <a:p>
          <a:endParaRPr lang="pt-BR" sz="1000" noProof="0" dirty="0"/>
        </a:p>
      </dgm:t>
    </dgm:pt>
    <dgm:pt modelId="{B12DCE33-133F-41FE-9852-A122F88ED3FE}" type="pres">
      <dgm:prSet presAssocID="{FCE9E396-0A1B-407C-B9C3-79D9EA7F11A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99B84ACB-FDDD-4DE2-9161-49A0529B23A2}" type="pres">
      <dgm:prSet presAssocID="{12E42D67-2631-4292-A8FE-7229343DF8AA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35DA8F-8410-44A8-ABCC-1C51AD1E5B96}" type="pres">
      <dgm:prSet presAssocID="{5AC31F4A-769A-4B9B-8408-BE9B8DCF401C}" presName="sibTrans" presStyleLbl="sibTrans2D1" presStyleIdx="0" presStyleCnt="6"/>
      <dgm:spPr/>
      <dgm:t>
        <a:bodyPr/>
        <a:lstStyle/>
        <a:p>
          <a:endParaRPr lang="pt-BR"/>
        </a:p>
      </dgm:t>
    </dgm:pt>
    <dgm:pt modelId="{AA38D298-2AB2-4F3E-8793-B445098322E1}" type="pres">
      <dgm:prSet presAssocID="{5AC31F4A-769A-4B9B-8408-BE9B8DCF401C}" presName="connectorText" presStyleLbl="sibTrans2D1" presStyleIdx="0" presStyleCnt="6"/>
      <dgm:spPr/>
      <dgm:t>
        <a:bodyPr/>
        <a:lstStyle/>
        <a:p>
          <a:endParaRPr lang="pt-BR"/>
        </a:p>
      </dgm:t>
    </dgm:pt>
    <dgm:pt modelId="{2191029C-F9CC-4D1C-BCD9-48863C0222CA}" type="pres">
      <dgm:prSet presAssocID="{EBA7BBF9-0707-4854-9AB6-F547C0184BAD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1A4EB7F-2559-4892-A722-7A10CEE39FB8}" type="pres">
      <dgm:prSet presAssocID="{589C9BA7-2B64-474B-90B3-364FEBC7DBC6}" presName="sibTrans" presStyleLbl="sibTrans2D1" presStyleIdx="1" presStyleCnt="6"/>
      <dgm:spPr/>
      <dgm:t>
        <a:bodyPr/>
        <a:lstStyle/>
        <a:p>
          <a:endParaRPr lang="pt-BR"/>
        </a:p>
      </dgm:t>
    </dgm:pt>
    <dgm:pt modelId="{21CFD3B7-2EDE-443C-84B1-436D2127471F}" type="pres">
      <dgm:prSet presAssocID="{589C9BA7-2B64-474B-90B3-364FEBC7DBC6}" presName="connectorText" presStyleLbl="sibTrans2D1" presStyleIdx="1" presStyleCnt="6"/>
      <dgm:spPr/>
      <dgm:t>
        <a:bodyPr/>
        <a:lstStyle/>
        <a:p>
          <a:endParaRPr lang="pt-BR"/>
        </a:p>
      </dgm:t>
    </dgm:pt>
    <dgm:pt modelId="{DEE59BEB-7779-4A4D-B981-D940F28C790C}" type="pres">
      <dgm:prSet presAssocID="{7C5A33A2-1733-4E24-BB55-93BD551C9D82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77398C-086C-4AAB-BD39-5F11F42CE6DA}" type="pres">
      <dgm:prSet presAssocID="{BCBC3E7B-B374-4D22-A8BB-F0881DE8D9A7}" presName="sibTrans" presStyleLbl="sibTrans2D1" presStyleIdx="2" presStyleCnt="6"/>
      <dgm:spPr/>
      <dgm:t>
        <a:bodyPr/>
        <a:lstStyle/>
        <a:p>
          <a:endParaRPr lang="pt-BR"/>
        </a:p>
      </dgm:t>
    </dgm:pt>
    <dgm:pt modelId="{E922BFFA-CF9F-491E-955D-85FDC4C4C0EE}" type="pres">
      <dgm:prSet presAssocID="{BCBC3E7B-B374-4D22-A8BB-F0881DE8D9A7}" presName="connectorText" presStyleLbl="sibTrans2D1" presStyleIdx="2" presStyleCnt="6"/>
      <dgm:spPr/>
      <dgm:t>
        <a:bodyPr/>
        <a:lstStyle/>
        <a:p>
          <a:endParaRPr lang="pt-BR"/>
        </a:p>
      </dgm:t>
    </dgm:pt>
    <dgm:pt modelId="{34CDCCBC-50F0-4064-8576-BFADBAFCD765}" type="pres">
      <dgm:prSet presAssocID="{6AC5FC72-FB64-4DBF-A351-B9946066E415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480B1A0-64F0-46B3-8148-5190D3975988}" type="pres">
      <dgm:prSet presAssocID="{7593176D-7616-476A-989D-9C4BEF3F1EA0}" presName="sibTrans" presStyleLbl="sibTrans2D1" presStyleIdx="3" presStyleCnt="6"/>
      <dgm:spPr/>
      <dgm:t>
        <a:bodyPr/>
        <a:lstStyle/>
        <a:p>
          <a:endParaRPr lang="pt-BR"/>
        </a:p>
      </dgm:t>
    </dgm:pt>
    <dgm:pt modelId="{D0F8730E-3874-4F73-8085-F474B9ED734F}" type="pres">
      <dgm:prSet presAssocID="{7593176D-7616-476A-989D-9C4BEF3F1EA0}" presName="connectorText" presStyleLbl="sibTrans2D1" presStyleIdx="3" presStyleCnt="6"/>
      <dgm:spPr/>
      <dgm:t>
        <a:bodyPr/>
        <a:lstStyle/>
        <a:p>
          <a:endParaRPr lang="pt-BR"/>
        </a:p>
      </dgm:t>
    </dgm:pt>
    <dgm:pt modelId="{2D3928C0-9996-40CF-961C-D5FD297B7332}" type="pres">
      <dgm:prSet presAssocID="{585E7764-90BC-49FF-9178-7EF332B52D76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2EF383-C3B0-45AD-9E09-1F1C65C478FB}" type="pres">
      <dgm:prSet presAssocID="{06F3FCCF-29FB-4813-AE1C-F089BFF42FDA}" presName="sibTrans" presStyleLbl="sibTrans2D1" presStyleIdx="4" presStyleCnt="6"/>
      <dgm:spPr/>
      <dgm:t>
        <a:bodyPr/>
        <a:lstStyle/>
        <a:p>
          <a:endParaRPr lang="pt-BR"/>
        </a:p>
      </dgm:t>
    </dgm:pt>
    <dgm:pt modelId="{3C092EE8-2F99-4132-ADDB-867C8CC5AC1C}" type="pres">
      <dgm:prSet presAssocID="{06F3FCCF-29FB-4813-AE1C-F089BFF42FDA}" presName="connectorText" presStyleLbl="sibTrans2D1" presStyleIdx="4" presStyleCnt="6"/>
      <dgm:spPr/>
      <dgm:t>
        <a:bodyPr/>
        <a:lstStyle/>
        <a:p>
          <a:endParaRPr lang="pt-BR"/>
        </a:p>
      </dgm:t>
    </dgm:pt>
    <dgm:pt modelId="{DCF4393E-F991-4243-955A-17C6BEC5FE45}" type="pres">
      <dgm:prSet presAssocID="{8A4EE1C3-D3D6-4FB3-92F2-C7423585583F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226E512-D502-4B94-8BF2-3FADE7B38863}" type="pres">
      <dgm:prSet presAssocID="{5D4B9819-42DC-40C7-B11E-A962B5DEFF8E}" presName="sibTrans" presStyleLbl="sibTrans2D1" presStyleIdx="5" presStyleCnt="6"/>
      <dgm:spPr/>
      <dgm:t>
        <a:bodyPr/>
        <a:lstStyle/>
        <a:p>
          <a:endParaRPr lang="pt-BR"/>
        </a:p>
      </dgm:t>
    </dgm:pt>
    <dgm:pt modelId="{0F7C9A2C-DB02-47D5-9CF0-16D5BB43BFF0}" type="pres">
      <dgm:prSet presAssocID="{5D4B9819-42DC-40C7-B11E-A962B5DEFF8E}" presName="connectorText" presStyleLbl="sibTrans2D1" presStyleIdx="5" presStyleCnt="6"/>
      <dgm:spPr/>
      <dgm:t>
        <a:bodyPr/>
        <a:lstStyle/>
        <a:p>
          <a:endParaRPr lang="pt-BR"/>
        </a:p>
      </dgm:t>
    </dgm:pt>
  </dgm:ptLst>
  <dgm:cxnLst>
    <dgm:cxn modelId="{E38FA1BE-8050-4AA3-AEFD-6EDECE55F114}" type="presOf" srcId="{5D4B9819-42DC-40C7-B11E-A962B5DEFF8E}" destId="{0F7C9A2C-DB02-47D5-9CF0-16D5BB43BFF0}" srcOrd="1" destOrd="0" presId="urn:microsoft.com/office/officeart/2005/8/layout/cycle2"/>
    <dgm:cxn modelId="{D6702A3B-735B-42A8-AE7E-150C28596D37}" type="presOf" srcId="{6AC5FC72-FB64-4DBF-A351-B9946066E415}" destId="{34CDCCBC-50F0-4064-8576-BFADBAFCD765}" srcOrd="0" destOrd="0" presId="urn:microsoft.com/office/officeart/2005/8/layout/cycle2"/>
    <dgm:cxn modelId="{DA0C181A-B2DB-440F-9088-D547EFF682F8}" type="presOf" srcId="{7593176D-7616-476A-989D-9C4BEF3F1EA0}" destId="{D0F8730E-3874-4F73-8085-F474B9ED734F}" srcOrd="1" destOrd="0" presId="urn:microsoft.com/office/officeart/2005/8/layout/cycle2"/>
    <dgm:cxn modelId="{C8632477-6311-4F97-96F4-9E011F87D887}" type="presOf" srcId="{8A4EE1C3-D3D6-4FB3-92F2-C7423585583F}" destId="{DCF4393E-F991-4243-955A-17C6BEC5FE45}" srcOrd="0" destOrd="0" presId="urn:microsoft.com/office/officeart/2005/8/layout/cycle2"/>
    <dgm:cxn modelId="{473C2310-466E-4843-AA29-880C2708E952}" srcId="{FCE9E396-0A1B-407C-B9C3-79D9EA7F11A6}" destId="{EBA7BBF9-0707-4854-9AB6-F547C0184BAD}" srcOrd="1" destOrd="0" parTransId="{E05CA129-D075-4766-BDA9-792885BE9F88}" sibTransId="{589C9BA7-2B64-474B-90B3-364FEBC7DBC6}"/>
    <dgm:cxn modelId="{E3D5FB8A-2AA4-44B4-83C8-A6781F801416}" type="presOf" srcId="{7C5A33A2-1733-4E24-BB55-93BD551C9D82}" destId="{DEE59BEB-7779-4A4D-B981-D940F28C790C}" srcOrd="0" destOrd="0" presId="urn:microsoft.com/office/officeart/2005/8/layout/cycle2"/>
    <dgm:cxn modelId="{8F435718-3B77-4164-86CE-C3EED0E92A4C}" type="presOf" srcId="{5D4B9819-42DC-40C7-B11E-A962B5DEFF8E}" destId="{9226E512-D502-4B94-8BF2-3FADE7B38863}" srcOrd="0" destOrd="0" presId="urn:microsoft.com/office/officeart/2005/8/layout/cycle2"/>
    <dgm:cxn modelId="{100891DD-810C-47B1-ABF8-52978067D4F4}" type="presOf" srcId="{BCBC3E7B-B374-4D22-A8BB-F0881DE8D9A7}" destId="{6877398C-086C-4AAB-BD39-5F11F42CE6DA}" srcOrd="0" destOrd="0" presId="urn:microsoft.com/office/officeart/2005/8/layout/cycle2"/>
    <dgm:cxn modelId="{100481FB-C1E2-4667-A3F8-96A98FFD9D5B}" srcId="{FCE9E396-0A1B-407C-B9C3-79D9EA7F11A6}" destId="{6AC5FC72-FB64-4DBF-A351-B9946066E415}" srcOrd="3" destOrd="0" parTransId="{67D5C3EC-E816-4614-919F-5C8F3B9AEFA9}" sibTransId="{7593176D-7616-476A-989D-9C4BEF3F1EA0}"/>
    <dgm:cxn modelId="{B239AD06-A56B-4FAB-8650-DDE6BE6FB4A5}" type="presOf" srcId="{589C9BA7-2B64-474B-90B3-364FEBC7DBC6}" destId="{51A4EB7F-2559-4892-A722-7A10CEE39FB8}" srcOrd="0" destOrd="0" presId="urn:microsoft.com/office/officeart/2005/8/layout/cycle2"/>
    <dgm:cxn modelId="{7C1F9FD2-ECDF-4095-B642-DC1FC82684A2}" type="presOf" srcId="{5AC31F4A-769A-4B9B-8408-BE9B8DCF401C}" destId="{1435DA8F-8410-44A8-ABCC-1C51AD1E5B96}" srcOrd="0" destOrd="0" presId="urn:microsoft.com/office/officeart/2005/8/layout/cycle2"/>
    <dgm:cxn modelId="{135C8874-9D30-4C68-BF92-BDB1478E03F4}" srcId="{FCE9E396-0A1B-407C-B9C3-79D9EA7F11A6}" destId="{12E42D67-2631-4292-A8FE-7229343DF8AA}" srcOrd="0" destOrd="0" parTransId="{34FEECFB-F42B-4367-AF8D-A75A2D502D3D}" sibTransId="{5AC31F4A-769A-4B9B-8408-BE9B8DCF401C}"/>
    <dgm:cxn modelId="{30B1478A-5BC3-437A-971F-6B4D564E53D7}" type="presOf" srcId="{EBA7BBF9-0707-4854-9AB6-F547C0184BAD}" destId="{2191029C-F9CC-4D1C-BCD9-48863C0222CA}" srcOrd="0" destOrd="0" presId="urn:microsoft.com/office/officeart/2005/8/layout/cycle2"/>
    <dgm:cxn modelId="{7EC73478-9F71-4585-9964-1445DC989E5F}" type="presOf" srcId="{12E42D67-2631-4292-A8FE-7229343DF8AA}" destId="{99B84ACB-FDDD-4DE2-9161-49A0529B23A2}" srcOrd="0" destOrd="0" presId="urn:microsoft.com/office/officeart/2005/8/layout/cycle2"/>
    <dgm:cxn modelId="{81CF285A-17B5-485F-9B22-40430DFC5EA0}" srcId="{FCE9E396-0A1B-407C-B9C3-79D9EA7F11A6}" destId="{585E7764-90BC-49FF-9178-7EF332B52D76}" srcOrd="4" destOrd="0" parTransId="{7CB2C272-9899-40B4-92FA-6F9B6E83C98F}" sibTransId="{06F3FCCF-29FB-4813-AE1C-F089BFF42FDA}"/>
    <dgm:cxn modelId="{70B54448-0197-4994-9A24-A50130E03E94}" type="presOf" srcId="{7593176D-7616-476A-989D-9C4BEF3F1EA0}" destId="{8480B1A0-64F0-46B3-8148-5190D3975988}" srcOrd="0" destOrd="0" presId="urn:microsoft.com/office/officeart/2005/8/layout/cycle2"/>
    <dgm:cxn modelId="{B5F93597-F472-407A-BAFA-BCEB0CBD5F65}" type="presOf" srcId="{FCE9E396-0A1B-407C-B9C3-79D9EA7F11A6}" destId="{B12DCE33-133F-41FE-9852-A122F88ED3FE}" srcOrd="0" destOrd="0" presId="urn:microsoft.com/office/officeart/2005/8/layout/cycle2"/>
    <dgm:cxn modelId="{DB610B51-8DD0-4BDB-9916-8A1A4D881342}" type="presOf" srcId="{585E7764-90BC-49FF-9178-7EF332B52D76}" destId="{2D3928C0-9996-40CF-961C-D5FD297B7332}" srcOrd="0" destOrd="0" presId="urn:microsoft.com/office/officeart/2005/8/layout/cycle2"/>
    <dgm:cxn modelId="{3103782F-D376-459C-B9AD-0BC1CB3D5418}" type="presOf" srcId="{06F3FCCF-29FB-4813-AE1C-F089BFF42FDA}" destId="{3C092EE8-2F99-4132-ADDB-867C8CC5AC1C}" srcOrd="1" destOrd="0" presId="urn:microsoft.com/office/officeart/2005/8/layout/cycle2"/>
    <dgm:cxn modelId="{646783A3-2F5A-444C-8D1B-D460577B0AB7}" type="presOf" srcId="{06F3FCCF-29FB-4813-AE1C-F089BFF42FDA}" destId="{212EF383-C3B0-45AD-9E09-1F1C65C478FB}" srcOrd="0" destOrd="0" presId="urn:microsoft.com/office/officeart/2005/8/layout/cycle2"/>
    <dgm:cxn modelId="{CFC3DA8A-3001-4439-9396-200EB92270E3}" type="presOf" srcId="{5AC31F4A-769A-4B9B-8408-BE9B8DCF401C}" destId="{AA38D298-2AB2-4F3E-8793-B445098322E1}" srcOrd="1" destOrd="0" presId="urn:microsoft.com/office/officeart/2005/8/layout/cycle2"/>
    <dgm:cxn modelId="{DEB10600-429E-439F-A63B-1D982FD16A1A}" srcId="{FCE9E396-0A1B-407C-B9C3-79D9EA7F11A6}" destId="{8A4EE1C3-D3D6-4FB3-92F2-C7423585583F}" srcOrd="5" destOrd="0" parTransId="{45ED33D9-CA18-4EA0-B4FB-1B4D9FC964AE}" sibTransId="{5D4B9819-42DC-40C7-B11E-A962B5DEFF8E}"/>
    <dgm:cxn modelId="{70A609F5-A27D-4630-BA74-54D7F48D8391}" type="presOf" srcId="{BCBC3E7B-B374-4D22-A8BB-F0881DE8D9A7}" destId="{E922BFFA-CF9F-491E-955D-85FDC4C4C0EE}" srcOrd="1" destOrd="0" presId="urn:microsoft.com/office/officeart/2005/8/layout/cycle2"/>
    <dgm:cxn modelId="{E528119B-6DEE-4158-A305-5762DC34B541}" type="presOf" srcId="{589C9BA7-2B64-474B-90B3-364FEBC7DBC6}" destId="{21CFD3B7-2EDE-443C-84B1-436D2127471F}" srcOrd="1" destOrd="0" presId="urn:microsoft.com/office/officeart/2005/8/layout/cycle2"/>
    <dgm:cxn modelId="{A46B05A1-3EC4-472D-9475-13A27618EFA4}" srcId="{FCE9E396-0A1B-407C-B9C3-79D9EA7F11A6}" destId="{7C5A33A2-1733-4E24-BB55-93BD551C9D82}" srcOrd="2" destOrd="0" parTransId="{1FBC0462-DCA3-4C2B-9C83-35B366D68B89}" sibTransId="{BCBC3E7B-B374-4D22-A8BB-F0881DE8D9A7}"/>
    <dgm:cxn modelId="{3C7FCD5D-8C78-4401-896F-7CD85293CFE9}" type="presParOf" srcId="{B12DCE33-133F-41FE-9852-A122F88ED3FE}" destId="{99B84ACB-FDDD-4DE2-9161-49A0529B23A2}" srcOrd="0" destOrd="0" presId="urn:microsoft.com/office/officeart/2005/8/layout/cycle2"/>
    <dgm:cxn modelId="{350BF3FD-DE74-4B09-8B45-E6465A91936E}" type="presParOf" srcId="{B12DCE33-133F-41FE-9852-A122F88ED3FE}" destId="{1435DA8F-8410-44A8-ABCC-1C51AD1E5B96}" srcOrd="1" destOrd="0" presId="urn:microsoft.com/office/officeart/2005/8/layout/cycle2"/>
    <dgm:cxn modelId="{7872681C-6E45-416B-9E4F-50CF3C600472}" type="presParOf" srcId="{1435DA8F-8410-44A8-ABCC-1C51AD1E5B96}" destId="{AA38D298-2AB2-4F3E-8793-B445098322E1}" srcOrd="0" destOrd="0" presId="urn:microsoft.com/office/officeart/2005/8/layout/cycle2"/>
    <dgm:cxn modelId="{6CFB2882-7284-47DA-965B-427AC6E813B5}" type="presParOf" srcId="{B12DCE33-133F-41FE-9852-A122F88ED3FE}" destId="{2191029C-F9CC-4D1C-BCD9-48863C0222CA}" srcOrd="2" destOrd="0" presId="urn:microsoft.com/office/officeart/2005/8/layout/cycle2"/>
    <dgm:cxn modelId="{13D2895B-B50F-46E4-860F-8DDB621FA730}" type="presParOf" srcId="{B12DCE33-133F-41FE-9852-A122F88ED3FE}" destId="{51A4EB7F-2559-4892-A722-7A10CEE39FB8}" srcOrd="3" destOrd="0" presId="urn:microsoft.com/office/officeart/2005/8/layout/cycle2"/>
    <dgm:cxn modelId="{AABC72C5-7EC1-4818-A2AC-293C87DD5130}" type="presParOf" srcId="{51A4EB7F-2559-4892-A722-7A10CEE39FB8}" destId="{21CFD3B7-2EDE-443C-84B1-436D2127471F}" srcOrd="0" destOrd="0" presId="urn:microsoft.com/office/officeart/2005/8/layout/cycle2"/>
    <dgm:cxn modelId="{9270F532-2A81-4939-92DC-090164F82567}" type="presParOf" srcId="{B12DCE33-133F-41FE-9852-A122F88ED3FE}" destId="{DEE59BEB-7779-4A4D-B981-D940F28C790C}" srcOrd="4" destOrd="0" presId="urn:microsoft.com/office/officeart/2005/8/layout/cycle2"/>
    <dgm:cxn modelId="{CB366D84-92E3-4EDC-B480-AC3583965324}" type="presParOf" srcId="{B12DCE33-133F-41FE-9852-A122F88ED3FE}" destId="{6877398C-086C-4AAB-BD39-5F11F42CE6DA}" srcOrd="5" destOrd="0" presId="urn:microsoft.com/office/officeart/2005/8/layout/cycle2"/>
    <dgm:cxn modelId="{97FAF0CD-8F90-4018-BACE-DC34B4763567}" type="presParOf" srcId="{6877398C-086C-4AAB-BD39-5F11F42CE6DA}" destId="{E922BFFA-CF9F-491E-955D-85FDC4C4C0EE}" srcOrd="0" destOrd="0" presId="urn:microsoft.com/office/officeart/2005/8/layout/cycle2"/>
    <dgm:cxn modelId="{38F6D84B-3F03-4D75-8CD9-AF224EB1D3E9}" type="presParOf" srcId="{B12DCE33-133F-41FE-9852-A122F88ED3FE}" destId="{34CDCCBC-50F0-4064-8576-BFADBAFCD765}" srcOrd="6" destOrd="0" presId="urn:microsoft.com/office/officeart/2005/8/layout/cycle2"/>
    <dgm:cxn modelId="{67388C3F-9D7F-4B20-80B7-945BB5874230}" type="presParOf" srcId="{B12DCE33-133F-41FE-9852-A122F88ED3FE}" destId="{8480B1A0-64F0-46B3-8148-5190D3975988}" srcOrd="7" destOrd="0" presId="urn:microsoft.com/office/officeart/2005/8/layout/cycle2"/>
    <dgm:cxn modelId="{7B5E3F9D-0C2F-4A5C-8667-21C25062C822}" type="presParOf" srcId="{8480B1A0-64F0-46B3-8148-5190D3975988}" destId="{D0F8730E-3874-4F73-8085-F474B9ED734F}" srcOrd="0" destOrd="0" presId="urn:microsoft.com/office/officeart/2005/8/layout/cycle2"/>
    <dgm:cxn modelId="{782B83F4-B75B-4D44-922F-3B00076CE5A8}" type="presParOf" srcId="{B12DCE33-133F-41FE-9852-A122F88ED3FE}" destId="{2D3928C0-9996-40CF-961C-D5FD297B7332}" srcOrd="8" destOrd="0" presId="urn:microsoft.com/office/officeart/2005/8/layout/cycle2"/>
    <dgm:cxn modelId="{EF14BF40-54E8-4432-A35A-CF9923D20A21}" type="presParOf" srcId="{B12DCE33-133F-41FE-9852-A122F88ED3FE}" destId="{212EF383-C3B0-45AD-9E09-1F1C65C478FB}" srcOrd="9" destOrd="0" presId="urn:microsoft.com/office/officeart/2005/8/layout/cycle2"/>
    <dgm:cxn modelId="{BBFF5B5E-01A5-4340-90B1-A9107B8BC6CD}" type="presParOf" srcId="{212EF383-C3B0-45AD-9E09-1F1C65C478FB}" destId="{3C092EE8-2F99-4132-ADDB-867C8CC5AC1C}" srcOrd="0" destOrd="0" presId="urn:microsoft.com/office/officeart/2005/8/layout/cycle2"/>
    <dgm:cxn modelId="{98688046-2387-4FC1-A9AF-4785FE451AA0}" type="presParOf" srcId="{B12DCE33-133F-41FE-9852-A122F88ED3FE}" destId="{DCF4393E-F991-4243-955A-17C6BEC5FE45}" srcOrd="10" destOrd="0" presId="urn:microsoft.com/office/officeart/2005/8/layout/cycle2"/>
    <dgm:cxn modelId="{7E105599-5143-4370-8F4C-358FB1E802F6}" type="presParOf" srcId="{B12DCE33-133F-41FE-9852-A122F88ED3FE}" destId="{9226E512-D502-4B94-8BF2-3FADE7B38863}" srcOrd="11" destOrd="0" presId="urn:microsoft.com/office/officeart/2005/8/layout/cycle2"/>
    <dgm:cxn modelId="{7841427D-490D-48AA-B2D7-9832C86929EA}" type="presParOf" srcId="{9226E512-D502-4B94-8BF2-3FADE7B38863}" destId="{0F7C9A2C-DB02-47D5-9CF0-16D5BB43BFF0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B41E2C-20BC-4DFF-9574-A9A5647B00ED}" type="doc">
      <dgm:prSet loTypeId="urn:microsoft.com/office/officeart/2008/layout/HexagonCluster" loCatId="pictur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D5A4FF64-730F-40F4-9B29-52E621387B23}">
      <dgm:prSet phldrT="[Text]" custT="1"/>
      <dgm:spPr/>
      <dgm:t>
        <a:bodyPr/>
        <a:lstStyle/>
        <a:p>
          <a:r>
            <a:rPr lang="pt-BR" sz="1400" noProof="0" dirty="0" smtClean="0"/>
            <a:t>Mapas Estratégicos</a:t>
          </a:r>
          <a:endParaRPr lang="pt-BR" sz="1400" noProof="0" dirty="0"/>
        </a:p>
      </dgm:t>
    </dgm:pt>
    <dgm:pt modelId="{9255DF5C-F531-41F7-8832-7BB8AC4CD93A}" type="parTrans" cxnId="{C3462F43-1EED-45D5-BA52-853AFA3DA3AE}">
      <dgm:prSet/>
      <dgm:spPr/>
      <dgm:t>
        <a:bodyPr/>
        <a:lstStyle/>
        <a:p>
          <a:endParaRPr lang="pt-BR" noProof="0" dirty="0"/>
        </a:p>
      </dgm:t>
    </dgm:pt>
    <dgm:pt modelId="{6C18FC6D-B812-4192-B301-88527EF8D727}" type="sibTrans" cxnId="{C3462F43-1EED-45D5-BA52-853AFA3DA3AE}">
      <dgm:prSet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pt-BR" noProof="0" dirty="0"/>
        </a:p>
      </dgm:t>
    </dgm:pt>
    <dgm:pt modelId="{ACEA33EE-69CA-4529-92EB-04D72007F80B}">
      <dgm:prSet phldrT="[Text]" custT="1"/>
      <dgm:spPr/>
      <dgm:t>
        <a:bodyPr/>
        <a:lstStyle/>
        <a:p>
          <a:r>
            <a:rPr lang="pt-BR" sz="1400" noProof="0" dirty="0" smtClean="0"/>
            <a:t>Planejamento Top-Down</a:t>
          </a:r>
          <a:endParaRPr lang="pt-BR" sz="1400" noProof="0" dirty="0"/>
        </a:p>
      </dgm:t>
    </dgm:pt>
    <dgm:pt modelId="{C74A489C-95C9-40AF-A909-F21DDA2175F4}" type="parTrans" cxnId="{650416D1-6620-410E-BA3C-44F9E16A0E6D}">
      <dgm:prSet/>
      <dgm:spPr/>
      <dgm:t>
        <a:bodyPr/>
        <a:lstStyle/>
        <a:p>
          <a:endParaRPr lang="pt-BR" noProof="0" dirty="0"/>
        </a:p>
      </dgm:t>
    </dgm:pt>
    <dgm:pt modelId="{B9707110-E717-4E51-B045-34328E9C84D9}" type="sibTrans" cxnId="{650416D1-6620-410E-BA3C-44F9E16A0E6D}">
      <dgm:prSet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pt-BR" noProof="0" dirty="0"/>
        </a:p>
      </dgm:t>
    </dgm:pt>
    <dgm:pt modelId="{1649F81A-4027-4079-A3C6-276524541EAD}">
      <dgm:prSet phldrT="[Text]" custT="1"/>
      <dgm:spPr/>
      <dgm:t>
        <a:bodyPr/>
        <a:lstStyle/>
        <a:p>
          <a:r>
            <a:rPr lang="pt-BR" sz="1400" noProof="0" dirty="0" smtClean="0"/>
            <a:t>Avaliação de Investimentos</a:t>
          </a:r>
          <a:endParaRPr lang="pt-BR" sz="1400" noProof="0" dirty="0"/>
        </a:p>
      </dgm:t>
    </dgm:pt>
    <dgm:pt modelId="{1BC29B97-C43B-4991-87DE-A4D29C289468}" type="parTrans" cxnId="{148827AD-8672-46A1-8755-832DC425F6EA}">
      <dgm:prSet/>
      <dgm:spPr/>
      <dgm:t>
        <a:bodyPr/>
        <a:lstStyle/>
        <a:p>
          <a:endParaRPr lang="pt-BR" noProof="0" dirty="0"/>
        </a:p>
      </dgm:t>
    </dgm:pt>
    <dgm:pt modelId="{188835A1-DA72-4945-8539-0517C3B1C460}" type="sibTrans" cxnId="{148827AD-8672-46A1-8755-832DC425F6EA}">
      <dgm:prSet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pt-BR" noProof="0" dirty="0"/>
        </a:p>
      </dgm:t>
    </dgm:pt>
    <dgm:pt modelId="{61743317-F836-438C-9AA4-E0A8E9D153CC}">
      <dgm:prSet phldrT="[Text]" custT="1"/>
      <dgm:spPr/>
      <dgm:t>
        <a:bodyPr/>
        <a:lstStyle/>
        <a:p>
          <a:r>
            <a:rPr lang="pt-BR" sz="1400" noProof="0" dirty="0" smtClean="0"/>
            <a:t>Revisão</a:t>
          </a:r>
        </a:p>
        <a:p>
          <a:r>
            <a:rPr lang="pt-BR" sz="1400" noProof="0" dirty="0" smtClean="0"/>
            <a:t>De Estratégias</a:t>
          </a:r>
          <a:endParaRPr lang="pt-BR" sz="1400" noProof="0" dirty="0"/>
        </a:p>
      </dgm:t>
    </dgm:pt>
    <dgm:pt modelId="{298A0BE2-9D7B-482D-808A-55503B25A1A5}" type="parTrans" cxnId="{13EC13BA-6FFF-4E16-BABA-F632BAA76250}">
      <dgm:prSet/>
      <dgm:spPr/>
      <dgm:t>
        <a:bodyPr/>
        <a:lstStyle/>
        <a:p>
          <a:endParaRPr lang="pt-BR" noProof="0" dirty="0"/>
        </a:p>
      </dgm:t>
    </dgm:pt>
    <dgm:pt modelId="{1C00829F-ACBB-4E6F-8858-EC1F8B1A3941}" type="sibTrans" cxnId="{13EC13BA-6FFF-4E16-BABA-F632BAA76250}">
      <dgm:prSet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pt-BR" noProof="0" dirty="0"/>
        </a:p>
      </dgm:t>
    </dgm:pt>
    <dgm:pt modelId="{C9AD308B-FEDA-41EB-A99B-E790057DB169}" type="pres">
      <dgm:prSet presAssocID="{63B41E2C-20BC-4DFF-9574-A9A5647B00ED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pt-BR"/>
        </a:p>
      </dgm:t>
    </dgm:pt>
    <dgm:pt modelId="{8E9A66AC-457B-49E1-A2F8-9A9D8C8A1A7C}" type="pres">
      <dgm:prSet presAssocID="{D5A4FF64-730F-40F4-9B29-52E621387B23}" presName="text1" presStyleCnt="0"/>
      <dgm:spPr/>
    </dgm:pt>
    <dgm:pt modelId="{5EA94488-F29B-4DD4-9C86-BD260517246A}" type="pres">
      <dgm:prSet presAssocID="{D5A4FF64-730F-40F4-9B29-52E621387B23}" presName="textRepeatNode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F1E3C11-B9C8-4B20-B5E5-4289754946AC}" type="pres">
      <dgm:prSet presAssocID="{D5A4FF64-730F-40F4-9B29-52E621387B23}" presName="textaccent1" presStyleCnt="0"/>
      <dgm:spPr/>
    </dgm:pt>
    <dgm:pt modelId="{9150C139-5D7E-4820-A75C-562AEF625239}" type="pres">
      <dgm:prSet presAssocID="{D5A4FF64-730F-40F4-9B29-52E621387B23}" presName="accentRepeatNode" presStyleLbl="solidAlignAcc1" presStyleIdx="0" presStyleCnt="8"/>
      <dgm:spPr/>
    </dgm:pt>
    <dgm:pt modelId="{88BE955C-B9CD-4BD3-B7C9-350C9EDD50FB}" type="pres">
      <dgm:prSet presAssocID="{6C18FC6D-B812-4192-B301-88527EF8D727}" presName="image1" presStyleCnt="0"/>
      <dgm:spPr/>
    </dgm:pt>
    <dgm:pt modelId="{E6420727-C910-47BE-955A-C2C97519C3D2}" type="pres">
      <dgm:prSet presAssocID="{6C18FC6D-B812-4192-B301-88527EF8D727}" presName="imageRepeatNode" presStyleLbl="alignAcc1" presStyleIdx="0" presStyleCnt="4"/>
      <dgm:spPr/>
      <dgm:t>
        <a:bodyPr/>
        <a:lstStyle/>
        <a:p>
          <a:endParaRPr lang="pt-BR"/>
        </a:p>
      </dgm:t>
    </dgm:pt>
    <dgm:pt modelId="{D2CEA57D-F378-416C-AA0C-87BFDFFC094C}" type="pres">
      <dgm:prSet presAssocID="{6C18FC6D-B812-4192-B301-88527EF8D727}" presName="imageaccent1" presStyleCnt="0"/>
      <dgm:spPr/>
    </dgm:pt>
    <dgm:pt modelId="{51F79F5A-8FFC-4E25-BA4F-E8FBB674BF11}" type="pres">
      <dgm:prSet presAssocID="{6C18FC6D-B812-4192-B301-88527EF8D727}" presName="accentRepeatNode" presStyleLbl="solidAlignAcc1" presStyleIdx="1" presStyleCnt="8"/>
      <dgm:spPr/>
    </dgm:pt>
    <dgm:pt modelId="{F8709E60-4F6D-4256-BB67-A2E44E3E2389}" type="pres">
      <dgm:prSet presAssocID="{ACEA33EE-69CA-4529-92EB-04D72007F80B}" presName="text2" presStyleCnt="0"/>
      <dgm:spPr/>
    </dgm:pt>
    <dgm:pt modelId="{B5E4A2E9-5CC2-4120-B51F-4CE06975E6BC}" type="pres">
      <dgm:prSet presAssocID="{ACEA33EE-69CA-4529-92EB-04D72007F80B}" presName="textRepeatNode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021D4F9-3EE5-421A-B94C-0E1E79B07518}" type="pres">
      <dgm:prSet presAssocID="{ACEA33EE-69CA-4529-92EB-04D72007F80B}" presName="textaccent2" presStyleCnt="0"/>
      <dgm:spPr/>
    </dgm:pt>
    <dgm:pt modelId="{55BF6E9D-6B70-4B26-844A-DA10BFD2A19C}" type="pres">
      <dgm:prSet presAssocID="{ACEA33EE-69CA-4529-92EB-04D72007F80B}" presName="accentRepeatNode" presStyleLbl="solidAlignAcc1" presStyleIdx="2" presStyleCnt="8"/>
      <dgm:spPr/>
    </dgm:pt>
    <dgm:pt modelId="{7B28701E-3470-4BD2-A660-10232D7B422F}" type="pres">
      <dgm:prSet presAssocID="{B9707110-E717-4E51-B045-34328E9C84D9}" presName="image2" presStyleCnt="0"/>
      <dgm:spPr/>
    </dgm:pt>
    <dgm:pt modelId="{98A2AAED-D59F-45A5-9CCC-681E7B2CFEDF}" type="pres">
      <dgm:prSet presAssocID="{B9707110-E717-4E51-B045-34328E9C84D9}" presName="imageRepeatNode" presStyleLbl="alignAcc1" presStyleIdx="1" presStyleCnt="4"/>
      <dgm:spPr/>
      <dgm:t>
        <a:bodyPr/>
        <a:lstStyle/>
        <a:p>
          <a:endParaRPr lang="pt-BR"/>
        </a:p>
      </dgm:t>
    </dgm:pt>
    <dgm:pt modelId="{F0C25D6A-710F-4E2C-96C3-A37139B8ECD2}" type="pres">
      <dgm:prSet presAssocID="{B9707110-E717-4E51-B045-34328E9C84D9}" presName="imageaccent2" presStyleCnt="0"/>
      <dgm:spPr/>
    </dgm:pt>
    <dgm:pt modelId="{F81CC63E-0F2A-4658-9755-F7B068B932A7}" type="pres">
      <dgm:prSet presAssocID="{B9707110-E717-4E51-B045-34328E9C84D9}" presName="accentRepeatNode" presStyleLbl="solidAlignAcc1" presStyleIdx="3" presStyleCnt="8"/>
      <dgm:spPr/>
    </dgm:pt>
    <dgm:pt modelId="{2E32F17A-A00A-4483-B71B-32D1D6C8850F}" type="pres">
      <dgm:prSet presAssocID="{1649F81A-4027-4079-A3C6-276524541EAD}" presName="text3" presStyleCnt="0"/>
      <dgm:spPr/>
    </dgm:pt>
    <dgm:pt modelId="{4865F3E4-2BF3-4573-865D-246EBC09B859}" type="pres">
      <dgm:prSet presAssocID="{1649F81A-4027-4079-A3C6-276524541EAD}" presName="textRepeatNode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B99CC7-D009-4027-9B2E-91D732C15A5F}" type="pres">
      <dgm:prSet presAssocID="{1649F81A-4027-4079-A3C6-276524541EAD}" presName="textaccent3" presStyleCnt="0"/>
      <dgm:spPr/>
    </dgm:pt>
    <dgm:pt modelId="{C2FE54F3-8D10-4729-9B28-34CBAB13F171}" type="pres">
      <dgm:prSet presAssocID="{1649F81A-4027-4079-A3C6-276524541EAD}" presName="accentRepeatNode" presStyleLbl="solidAlignAcc1" presStyleIdx="4" presStyleCnt="8"/>
      <dgm:spPr/>
    </dgm:pt>
    <dgm:pt modelId="{B5E66E61-B091-49DC-AA53-E156CF78F3A0}" type="pres">
      <dgm:prSet presAssocID="{188835A1-DA72-4945-8539-0517C3B1C460}" presName="image3" presStyleCnt="0"/>
      <dgm:spPr/>
    </dgm:pt>
    <dgm:pt modelId="{170501A5-BA12-4371-9113-53BC59394719}" type="pres">
      <dgm:prSet presAssocID="{188835A1-DA72-4945-8539-0517C3B1C460}" presName="imageRepeatNode" presStyleLbl="alignAcc1" presStyleIdx="2" presStyleCnt="4"/>
      <dgm:spPr/>
      <dgm:t>
        <a:bodyPr/>
        <a:lstStyle/>
        <a:p>
          <a:endParaRPr lang="pt-BR"/>
        </a:p>
      </dgm:t>
    </dgm:pt>
    <dgm:pt modelId="{C16E7A02-7F87-483D-B135-E62F96A1D763}" type="pres">
      <dgm:prSet presAssocID="{188835A1-DA72-4945-8539-0517C3B1C460}" presName="imageaccent3" presStyleCnt="0"/>
      <dgm:spPr/>
    </dgm:pt>
    <dgm:pt modelId="{1DBBCE42-7C90-47BA-BCA7-A80C56CDE4BB}" type="pres">
      <dgm:prSet presAssocID="{188835A1-DA72-4945-8539-0517C3B1C460}" presName="accentRepeatNode" presStyleLbl="solidAlignAcc1" presStyleIdx="5" presStyleCnt="8"/>
      <dgm:spPr/>
    </dgm:pt>
    <dgm:pt modelId="{333DFE38-6199-49C7-81ED-0E19742341A0}" type="pres">
      <dgm:prSet presAssocID="{61743317-F836-438C-9AA4-E0A8E9D153CC}" presName="text4" presStyleCnt="0"/>
      <dgm:spPr/>
    </dgm:pt>
    <dgm:pt modelId="{8CF579C5-F3BA-40E8-92C5-7FFCB1570E22}" type="pres">
      <dgm:prSet presAssocID="{61743317-F836-438C-9AA4-E0A8E9D153CC}" presName="textRepeatNode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4A1F70-18FA-4BB0-8AD5-C77F475E1161}" type="pres">
      <dgm:prSet presAssocID="{61743317-F836-438C-9AA4-E0A8E9D153CC}" presName="textaccent4" presStyleCnt="0"/>
      <dgm:spPr/>
    </dgm:pt>
    <dgm:pt modelId="{AA67886B-5FEE-46E0-9090-01D3AE885E51}" type="pres">
      <dgm:prSet presAssocID="{61743317-F836-438C-9AA4-E0A8E9D153CC}" presName="accentRepeatNode" presStyleLbl="solidAlignAcc1" presStyleIdx="6" presStyleCnt="8"/>
      <dgm:spPr/>
    </dgm:pt>
    <dgm:pt modelId="{B5450DA8-069C-4178-9219-7F7E44EDA40F}" type="pres">
      <dgm:prSet presAssocID="{1C00829F-ACBB-4E6F-8858-EC1F8B1A3941}" presName="image4" presStyleCnt="0"/>
      <dgm:spPr/>
    </dgm:pt>
    <dgm:pt modelId="{FBEA44B1-C680-45F1-B168-243FA9AC2687}" type="pres">
      <dgm:prSet presAssocID="{1C00829F-ACBB-4E6F-8858-EC1F8B1A3941}" presName="imageRepeatNode" presStyleLbl="alignAcc1" presStyleIdx="3" presStyleCnt="4"/>
      <dgm:spPr/>
      <dgm:t>
        <a:bodyPr/>
        <a:lstStyle/>
        <a:p>
          <a:endParaRPr lang="pt-BR"/>
        </a:p>
      </dgm:t>
    </dgm:pt>
    <dgm:pt modelId="{6CE7E9F3-EBBC-4A10-8786-683CFCA878AF}" type="pres">
      <dgm:prSet presAssocID="{1C00829F-ACBB-4E6F-8858-EC1F8B1A3941}" presName="imageaccent4" presStyleCnt="0"/>
      <dgm:spPr/>
    </dgm:pt>
    <dgm:pt modelId="{D868C442-8C21-4E36-9A15-4104C88F74E8}" type="pres">
      <dgm:prSet presAssocID="{1C00829F-ACBB-4E6F-8858-EC1F8B1A3941}" presName="accentRepeatNode" presStyleLbl="solidAlignAcc1" presStyleIdx="7" presStyleCnt="8"/>
      <dgm:spPr/>
    </dgm:pt>
  </dgm:ptLst>
  <dgm:cxnLst>
    <dgm:cxn modelId="{122BFCD3-A402-424C-9884-9EB022E5428D}" type="presOf" srcId="{188835A1-DA72-4945-8539-0517C3B1C460}" destId="{170501A5-BA12-4371-9113-53BC59394719}" srcOrd="0" destOrd="0" presId="urn:microsoft.com/office/officeart/2008/layout/HexagonCluster"/>
    <dgm:cxn modelId="{148827AD-8672-46A1-8755-832DC425F6EA}" srcId="{63B41E2C-20BC-4DFF-9574-A9A5647B00ED}" destId="{1649F81A-4027-4079-A3C6-276524541EAD}" srcOrd="2" destOrd="0" parTransId="{1BC29B97-C43B-4991-87DE-A4D29C289468}" sibTransId="{188835A1-DA72-4945-8539-0517C3B1C460}"/>
    <dgm:cxn modelId="{0966F051-5309-494C-BF70-879DA91AC19F}" type="presOf" srcId="{1649F81A-4027-4079-A3C6-276524541EAD}" destId="{4865F3E4-2BF3-4573-865D-246EBC09B859}" srcOrd="0" destOrd="0" presId="urn:microsoft.com/office/officeart/2008/layout/HexagonCluster"/>
    <dgm:cxn modelId="{75F3D634-4A09-4E86-A496-25F22D871426}" type="presOf" srcId="{D5A4FF64-730F-40F4-9B29-52E621387B23}" destId="{5EA94488-F29B-4DD4-9C86-BD260517246A}" srcOrd="0" destOrd="0" presId="urn:microsoft.com/office/officeart/2008/layout/HexagonCluster"/>
    <dgm:cxn modelId="{F7D63D6E-FD5A-49DD-BC4C-4E9FFE937192}" type="presOf" srcId="{1C00829F-ACBB-4E6F-8858-EC1F8B1A3941}" destId="{FBEA44B1-C680-45F1-B168-243FA9AC2687}" srcOrd="0" destOrd="0" presId="urn:microsoft.com/office/officeart/2008/layout/HexagonCluster"/>
    <dgm:cxn modelId="{6517700B-38CA-4A8B-9674-F3C262FCAB45}" type="presOf" srcId="{63B41E2C-20BC-4DFF-9574-A9A5647B00ED}" destId="{C9AD308B-FEDA-41EB-A99B-E790057DB169}" srcOrd="0" destOrd="0" presId="urn:microsoft.com/office/officeart/2008/layout/HexagonCluster"/>
    <dgm:cxn modelId="{13EC13BA-6FFF-4E16-BABA-F632BAA76250}" srcId="{63B41E2C-20BC-4DFF-9574-A9A5647B00ED}" destId="{61743317-F836-438C-9AA4-E0A8E9D153CC}" srcOrd="3" destOrd="0" parTransId="{298A0BE2-9D7B-482D-808A-55503B25A1A5}" sibTransId="{1C00829F-ACBB-4E6F-8858-EC1F8B1A3941}"/>
    <dgm:cxn modelId="{A01A30C6-1506-43E1-808E-E7D944DB7F89}" type="presOf" srcId="{6C18FC6D-B812-4192-B301-88527EF8D727}" destId="{E6420727-C910-47BE-955A-C2C97519C3D2}" srcOrd="0" destOrd="0" presId="urn:microsoft.com/office/officeart/2008/layout/HexagonCluster"/>
    <dgm:cxn modelId="{C3462F43-1EED-45D5-BA52-853AFA3DA3AE}" srcId="{63B41E2C-20BC-4DFF-9574-A9A5647B00ED}" destId="{D5A4FF64-730F-40F4-9B29-52E621387B23}" srcOrd="0" destOrd="0" parTransId="{9255DF5C-F531-41F7-8832-7BB8AC4CD93A}" sibTransId="{6C18FC6D-B812-4192-B301-88527EF8D727}"/>
    <dgm:cxn modelId="{BB0C0DB6-DC9B-46F9-B0BF-8B145148761C}" type="presOf" srcId="{61743317-F836-438C-9AA4-E0A8E9D153CC}" destId="{8CF579C5-F3BA-40E8-92C5-7FFCB1570E22}" srcOrd="0" destOrd="0" presId="urn:microsoft.com/office/officeart/2008/layout/HexagonCluster"/>
    <dgm:cxn modelId="{5A7DC265-F1A5-4F4C-921A-A15198D1852E}" type="presOf" srcId="{B9707110-E717-4E51-B045-34328E9C84D9}" destId="{98A2AAED-D59F-45A5-9CCC-681E7B2CFEDF}" srcOrd="0" destOrd="0" presId="urn:microsoft.com/office/officeart/2008/layout/HexagonCluster"/>
    <dgm:cxn modelId="{C3767226-2034-4E15-B1D4-6E8ED3D1600C}" type="presOf" srcId="{ACEA33EE-69CA-4529-92EB-04D72007F80B}" destId="{B5E4A2E9-5CC2-4120-B51F-4CE06975E6BC}" srcOrd="0" destOrd="0" presId="urn:microsoft.com/office/officeart/2008/layout/HexagonCluster"/>
    <dgm:cxn modelId="{650416D1-6620-410E-BA3C-44F9E16A0E6D}" srcId="{63B41E2C-20BC-4DFF-9574-A9A5647B00ED}" destId="{ACEA33EE-69CA-4529-92EB-04D72007F80B}" srcOrd="1" destOrd="0" parTransId="{C74A489C-95C9-40AF-A909-F21DDA2175F4}" sibTransId="{B9707110-E717-4E51-B045-34328E9C84D9}"/>
    <dgm:cxn modelId="{AA53C4E2-F3AC-441B-ABC7-F713F004D22F}" type="presParOf" srcId="{C9AD308B-FEDA-41EB-A99B-E790057DB169}" destId="{8E9A66AC-457B-49E1-A2F8-9A9D8C8A1A7C}" srcOrd="0" destOrd="0" presId="urn:microsoft.com/office/officeart/2008/layout/HexagonCluster"/>
    <dgm:cxn modelId="{BE2778DD-ACB2-4BB1-81F2-6A668C2C8499}" type="presParOf" srcId="{8E9A66AC-457B-49E1-A2F8-9A9D8C8A1A7C}" destId="{5EA94488-F29B-4DD4-9C86-BD260517246A}" srcOrd="0" destOrd="0" presId="urn:microsoft.com/office/officeart/2008/layout/HexagonCluster"/>
    <dgm:cxn modelId="{86AC4340-170D-4406-97D4-58CE67189839}" type="presParOf" srcId="{C9AD308B-FEDA-41EB-A99B-E790057DB169}" destId="{1F1E3C11-B9C8-4B20-B5E5-4289754946AC}" srcOrd="1" destOrd="0" presId="urn:microsoft.com/office/officeart/2008/layout/HexagonCluster"/>
    <dgm:cxn modelId="{D5F93A04-E656-44EB-8E7B-7422393D92FA}" type="presParOf" srcId="{1F1E3C11-B9C8-4B20-B5E5-4289754946AC}" destId="{9150C139-5D7E-4820-A75C-562AEF625239}" srcOrd="0" destOrd="0" presId="urn:microsoft.com/office/officeart/2008/layout/HexagonCluster"/>
    <dgm:cxn modelId="{DD6FEB9A-324D-46AF-8D7D-12DBC220F412}" type="presParOf" srcId="{C9AD308B-FEDA-41EB-A99B-E790057DB169}" destId="{88BE955C-B9CD-4BD3-B7C9-350C9EDD50FB}" srcOrd="2" destOrd="0" presId="urn:microsoft.com/office/officeart/2008/layout/HexagonCluster"/>
    <dgm:cxn modelId="{A09501ED-D2B9-4B35-B9CC-DD445B1B208D}" type="presParOf" srcId="{88BE955C-B9CD-4BD3-B7C9-350C9EDD50FB}" destId="{E6420727-C910-47BE-955A-C2C97519C3D2}" srcOrd="0" destOrd="0" presId="urn:microsoft.com/office/officeart/2008/layout/HexagonCluster"/>
    <dgm:cxn modelId="{2213C73F-2BA6-49A4-8DDA-12E4532843E8}" type="presParOf" srcId="{C9AD308B-FEDA-41EB-A99B-E790057DB169}" destId="{D2CEA57D-F378-416C-AA0C-87BFDFFC094C}" srcOrd="3" destOrd="0" presId="urn:microsoft.com/office/officeart/2008/layout/HexagonCluster"/>
    <dgm:cxn modelId="{62E11D44-CF32-4C07-9959-0F2C58BBD193}" type="presParOf" srcId="{D2CEA57D-F378-416C-AA0C-87BFDFFC094C}" destId="{51F79F5A-8FFC-4E25-BA4F-E8FBB674BF11}" srcOrd="0" destOrd="0" presId="urn:microsoft.com/office/officeart/2008/layout/HexagonCluster"/>
    <dgm:cxn modelId="{D17D4197-9EF8-4D67-8B63-C551AB079F5D}" type="presParOf" srcId="{C9AD308B-FEDA-41EB-A99B-E790057DB169}" destId="{F8709E60-4F6D-4256-BB67-A2E44E3E2389}" srcOrd="4" destOrd="0" presId="urn:microsoft.com/office/officeart/2008/layout/HexagonCluster"/>
    <dgm:cxn modelId="{316D859D-7208-4552-8ED1-5483CCD9D4F5}" type="presParOf" srcId="{F8709E60-4F6D-4256-BB67-A2E44E3E2389}" destId="{B5E4A2E9-5CC2-4120-B51F-4CE06975E6BC}" srcOrd="0" destOrd="0" presId="urn:microsoft.com/office/officeart/2008/layout/HexagonCluster"/>
    <dgm:cxn modelId="{197D8EA5-0290-4C5E-8CC9-1AC4B1BF1BA6}" type="presParOf" srcId="{C9AD308B-FEDA-41EB-A99B-E790057DB169}" destId="{C021D4F9-3EE5-421A-B94C-0E1E79B07518}" srcOrd="5" destOrd="0" presId="urn:microsoft.com/office/officeart/2008/layout/HexagonCluster"/>
    <dgm:cxn modelId="{5352595F-4FAB-4CD4-8A71-97111CFB2CE8}" type="presParOf" srcId="{C021D4F9-3EE5-421A-B94C-0E1E79B07518}" destId="{55BF6E9D-6B70-4B26-844A-DA10BFD2A19C}" srcOrd="0" destOrd="0" presId="urn:microsoft.com/office/officeart/2008/layout/HexagonCluster"/>
    <dgm:cxn modelId="{C332AD74-D82E-4BC7-899D-2FE414477D95}" type="presParOf" srcId="{C9AD308B-FEDA-41EB-A99B-E790057DB169}" destId="{7B28701E-3470-4BD2-A660-10232D7B422F}" srcOrd="6" destOrd="0" presId="urn:microsoft.com/office/officeart/2008/layout/HexagonCluster"/>
    <dgm:cxn modelId="{30E3E1C7-76E0-4AAD-9F14-24F5D3787A15}" type="presParOf" srcId="{7B28701E-3470-4BD2-A660-10232D7B422F}" destId="{98A2AAED-D59F-45A5-9CCC-681E7B2CFEDF}" srcOrd="0" destOrd="0" presId="urn:microsoft.com/office/officeart/2008/layout/HexagonCluster"/>
    <dgm:cxn modelId="{0D18E7B0-1A46-4C35-9475-D3875E4F38EA}" type="presParOf" srcId="{C9AD308B-FEDA-41EB-A99B-E790057DB169}" destId="{F0C25D6A-710F-4E2C-96C3-A37139B8ECD2}" srcOrd="7" destOrd="0" presId="urn:microsoft.com/office/officeart/2008/layout/HexagonCluster"/>
    <dgm:cxn modelId="{2E06E247-90AD-49D6-B573-2E75E7754556}" type="presParOf" srcId="{F0C25D6A-710F-4E2C-96C3-A37139B8ECD2}" destId="{F81CC63E-0F2A-4658-9755-F7B068B932A7}" srcOrd="0" destOrd="0" presId="urn:microsoft.com/office/officeart/2008/layout/HexagonCluster"/>
    <dgm:cxn modelId="{EC5AFB56-9C3F-43A5-B0E1-678D7DADE4DB}" type="presParOf" srcId="{C9AD308B-FEDA-41EB-A99B-E790057DB169}" destId="{2E32F17A-A00A-4483-B71B-32D1D6C8850F}" srcOrd="8" destOrd="0" presId="urn:microsoft.com/office/officeart/2008/layout/HexagonCluster"/>
    <dgm:cxn modelId="{C46E6292-2258-48EE-8358-1ACFEE4E997C}" type="presParOf" srcId="{2E32F17A-A00A-4483-B71B-32D1D6C8850F}" destId="{4865F3E4-2BF3-4573-865D-246EBC09B859}" srcOrd="0" destOrd="0" presId="urn:microsoft.com/office/officeart/2008/layout/HexagonCluster"/>
    <dgm:cxn modelId="{E6A8D3E2-E70C-4600-BD17-F52E1CD67941}" type="presParOf" srcId="{C9AD308B-FEDA-41EB-A99B-E790057DB169}" destId="{A7B99CC7-D009-4027-9B2E-91D732C15A5F}" srcOrd="9" destOrd="0" presId="urn:microsoft.com/office/officeart/2008/layout/HexagonCluster"/>
    <dgm:cxn modelId="{8510A383-86D8-4525-BA31-01C2CED8B5EC}" type="presParOf" srcId="{A7B99CC7-D009-4027-9B2E-91D732C15A5F}" destId="{C2FE54F3-8D10-4729-9B28-34CBAB13F171}" srcOrd="0" destOrd="0" presId="urn:microsoft.com/office/officeart/2008/layout/HexagonCluster"/>
    <dgm:cxn modelId="{32A5B7C3-6ED0-4BCD-AD5B-48B81BD1B66B}" type="presParOf" srcId="{C9AD308B-FEDA-41EB-A99B-E790057DB169}" destId="{B5E66E61-B091-49DC-AA53-E156CF78F3A0}" srcOrd="10" destOrd="0" presId="urn:microsoft.com/office/officeart/2008/layout/HexagonCluster"/>
    <dgm:cxn modelId="{31E7D8ED-9CEA-4075-BBF9-0EA1609DC516}" type="presParOf" srcId="{B5E66E61-B091-49DC-AA53-E156CF78F3A0}" destId="{170501A5-BA12-4371-9113-53BC59394719}" srcOrd="0" destOrd="0" presId="urn:microsoft.com/office/officeart/2008/layout/HexagonCluster"/>
    <dgm:cxn modelId="{770B7E0B-F468-4A6B-AEAA-0AB481AEF6FC}" type="presParOf" srcId="{C9AD308B-FEDA-41EB-A99B-E790057DB169}" destId="{C16E7A02-7F87-483D-B135-E62F96A1D763}" srcOrd="11" destOrd="0" presId="urn:microsoft.com/office/officeart/2008/layout/HexagonCluster"/>
    <dgm:cxn modelId="{EB6639BC-1856-49E3-BC65-16E08AA64B59}" type="presParOf" srcId="{C16E7A02-7F87-483D-B135-E62F96A1D763}" destId="{1DBBCE42-7C90-47BA-BCA7-A80C56CDE4BB}" srcOrd="0" destOrd="0" presId="urn:microsoft.com/office/officeart/2008/layout/HexagonCluster"/>
    <dgm:cxn modelId="{B6E21B96-298C-4A53-8C66-391B919A4855}" type="presParOf" srcId="{C9AD308B-FEDA-41EB-A99B-E790057DB169}" destId="{333DFE38-6199-49C7-81ED-0E19742341A0}" srcOrd="12" destOrd="0" presId="urn:microsoft.com/office/officeart/2008/layout/HexagonCluster"/>
    <dgm:cxn modelId="{F50227AF-1FD9-4C33-A502-2998858D58F7}" type="presParOf" srcId="{333DFE38-6199-49C7-81ED-0E19742341A0}" destId="{8CF579C5-F3BA-40E8-92C5-7FFCB1570E22}" srcOrd="0" destOrd="0" presId="urn:microsoft.com/office/officeart/2008/layout/HexagonCluster"/>
    <dgm:cxn modelId="{2D13B15F-A035-4E7F-A804-CB97A0AB10AD}" type="presParOf" srcId="{C9AD308B-FEDA-41EB-A99B-E790057DB169}" destId="{0F4A1F70-18FA-4BB0-8AD5-C77F475E1161}" srcOrd="13" destOrd="0" presId="urn:microsoft.com/office/officeart/2008/layout/HexagonCluster"/>
    <dgm:cxn modelId="{D57C9553-3E66-487F-AE9A-C1781149B6E7}" type="presParOf" srcId="{0F4A1F70-18FA-4BB0-8AD5-C77F475E1161}" destId="{AA67886B-5FEE-46E0-9090-01D3AE885E51}" srcOrd="0" destOrd="0" presId="urn:microsoft.com/office/officeart/2008/layout/HexagonCluster"/>
    <dgm:cxn modelId="{9CF32026-8FC4-4239-96CE-DAF958602466}" type="presParOf" srcId="{C9AD308B-FEDA-41EB-A99B-E790057DB169}" destId="{B5450DA8-069C-4178-9219-7F7E44EDA40F}" srcOrd="14" destOrd="0" presId="urn:microsoft.com/office/officeart/2008/layout/HexagonCluster"/>
    <dgm:cxn modelId="{D050037A-2B7D-43F7-9F6A-601544EAA9BE}" type="presParOf" srcId="{B5450DA8-069C-4178-9219-7F7E44EDA40F}" destId="{FBEA44B1-C680-45F1-B168-243FA9AC2687}" srcOrd="0" destOrd="0" presId="urn:microsoft.com/office/officeart/2008/layout/HexagonCluster"/>
    <dgm:cxn modelId="{DE3F2970-9E10-4D46-84C5-D6B3ED8BF485}" type="presParOf" srcId="{C9AD308B-FEDA-41EB-A99B-E790057DB169}" destId="{6CE7E9F3-EBBC-4A10-8786-683CFCA878AF}" srcOrd="15" destOrd="0" presId="urn:microsoft.com/office/officeart/2008/layout/HexagonCluster"/>
    <dgm:cxn modelId="{66676D67-BB7D-4965-B925-743C4D917CBA}" type="presParOf" srcId="{6CE7E9F3-EBBC-4A10-8786-683CFCA878AF}" destId="{D868C442-8C21-4E36-9A15-4104C88F74E8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B84ACB-FDDD-4DE2-9161-49A0529B23A2}">
      <dsp:nvSpPr>
        <dsp:cNvPr id="0" name=""/>
        <dsp:cNvSpPr/>
      </dsp:nvSpPr>
      <dsp:spPr>
        <a:xfrm>
          <a:off x="1595325" y="121"/>
          <a:ext cx="847948" cy="84794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noProof="0" dirty="0" smtClean="0"/>
            <a:t>Plano Estratégico</a:t>
          </a:r>
          <a:endParaRPr lang="pt-BR" sz="900" kern="1200" noProof="0" dirty="0"/>
        </a:p>
      </dsp:txBody>
      <dsp:txXfrm>
        <a:off x="1719504" y="124300"/>
        <a:ext cx="599590" cy="599590"/>
      </dsp:txXfrm>
    </dsp:sp>
    <dsp:sp modelId="{1435DA8F-8410-44A8-ABCC-1C51AD1E5B96}">
      <dsp:nvSpPr>
        <dsp:cNvPr id="0" name=""/>
        <dsp:cNvSpPr/>
      </dsp:nvSpPr>
      <dsp:spPr>
        <a:xfrm rot="1800000">
          <a:off x="2452601" y="596437"/>
          <a:ext cx="226088" cy="2861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700" kern="1200" noProof="0" dirty="0"/>
        </a:p>
      </dsp:txBody>
      <dsp:txXfrm>
        <a:off x="2457144" y="636717"/>
        <a:ext cx="158262" cy="171710"/>
      </dsp:txXfrm>
    </dsp:sp>
    <dsp:sp modelId="{2191029C-F9CC-4D1C-BCD9-48863C0222CA}">
      <dsp:nvSpPr>
        <dsp:cNvPr id="0" name=""/>
        <dsp:cNvSpPr/>
      </dsp:nvSpPr>
      <dsp:spPr>
        <a:xfrm>
          <a:off x="2699100" y="637386"/>
          <a:ext cx="847948" cy="847948"/>
        </a:xfrm>
        <a:prstGeom prst="ellipse">
          <a:avLst/>
        </a:prstGeom>
        <a:solidFill>
          <a:schemeClr val="accent3">
            <a:hueOff val="-349008"/>
            <a:satOff val="12"/>
            <a:lumOff val="6039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noProof="0" dirty="0" smtClean="0"/>
            <a:t>Orçamento </a:t>
          </a:r>
          <a:br>
            <a:rPr lang="pt-BR" sz="900" kern="1200" noProof="0" dirty="0" smtClean="0"/>
          </a:br>
          <a:r>
            <a:rPr lang="pt-BR" sz="900" kern="1200" noProof="0" dirty="0" smtClean="0"/>
            <a:t>Top-Down</a:t>
          </a:r>
          <a:endParaRPr lang="pt-BR" sz="900" kern="1200" noProof="0" dirty="0"/>
        </a:p>
      </dsp:txBody>
      <dsp:txXfrm>
        <a:off x="2823279" y="761565"/>
        <a:ext cx="599590" cy="599590"/>
      </dsp:txXfrm>
    </dsp:sp>
    <dsp:sp modelId="{51A4EB7F-2559-4892-A722-7A10CEE39FB8}">
      <dsp:nvSpPr>
        <dsp:cNvPr id="0" name=""/>
        <dsp:cNvSpPr/>
      </dsp:nvSpPr>
      <dsp:spPr>
        <a:xfrm rot="5400000">
          <a:off x="3010030" y="1549135"/>
          <a:ext cx="226088" cy="2861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349008"/>
            <a:satOff val="12"/>
            <a:lumOff val="6039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700" kern="1200" noProof="0" dirty="0"/>
        </a:p>
      </dsp:txBody>
      <dsp:txXfrm>
        <a:off x="3043943" y="1572458"/>
        <a:ext cx="158262" cy="171710"/>
      </dsp:txXfrm>
    </dsp:sp>
    <dsp:sp modelId="{DEE59BEB-7779-4A4D-B981-D940F28C790C}">
      <dsp:nvSpPr>
        <dsp:cNvPr id="0" name=""/>
        <dsp:cNvSpPr/>
      </dsp:nvSpPr>
      <dsp:spPr>
        <a:xfrm>
          <a:off x="2699100" y="1911915"/>
          <a:ext cx="847948" cy="847948"/>
        </a:xfrm>
        <a:prstGeom prst="ellipse">
          <a:avLst/>
        </a:prstGeom>
        <a:solidFill>
          <a:schemeClr val="accent3">
            <a:hueOff val="-698016"/>
            <a:satOff val="24"/>
            <a:lumOff val="12078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noProof="0" dirty="0" smtClean="0"/>
            <a:t>Portfólios de Iniciativas</a:t>
          </a:r>
          <a:endParaRPr lang="pt-BR" sz="900" kern="1200" noProof="0" dirty="0"/>
        </a:p>
      </dsp:txBody>
      <dsp:txXfrm>
        <a:off x="2823279" y="2036094"/>
        <a:ext cx="599590" cy="599590"/>
      </dsp:txXfrm>
    </dsp:sp>
    <dsp:sp modelId="{6877398C-086C-4AAB-BD39-5F11F42CE6DA}">
      <dsp:nvSpPr>
        <dsp:cNvPr id="0" name=""/>
        <dsp:cNvSpPr/>
      </dsp:nvSpPr>
      <dsp:spPr>
        <a:xfrm rot="9000000">
          <a:off x="2463684" y="2508231"/>
          <a:ext cx="226088" cy="2861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698016"/>
            <a:satOff val="24"/>
            <a:lumOff val="12078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700" kern="1200" noProof="0" dirty="0"/>
        </a:p>
      </dsp:txBody>
      <dsp:txXfrm rot="10800000">
        <a:off x="2526967" y="2548511"/>
        <a:ext cx="158262" cy="171710"/>
      </dsp:txXfrm>
    </dsp:sp>
    <dsp:sp modelId="{34CDCCBC-50F0-4064-8576-BFADBAFCD765}">
      <dsp:nvSpPr>
        <dsp:cNvPr id="0" name=""/>
        <dsp:cNvSpPr/>
      </dsp:nvSpPr>
      <dsp:spPr>
        <a:xfrm>
          <a:off x="1595325" y="2549180"/>
          <a:ext cx="847948" cy="847948"/>
        </a:xfrm>
        <a:prstGeom prst="ellipse">
          <a:avLst/>
        </a:prstGeom>
        <a:solidFill>
          <a:schemeClr val="accent3">
            <a:hueOff val="-1047025"/>
            <a:satOff val="37"/>
            <a:lumOff val="18117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noProof="0" dirty="0" smtClean="0"/>
            <a:t>Seleção de Projetos e Programas</a:t>
          </a:r>
          <a:endParaRPr lang="pt-BR" sz="900" kern="1200" noProof="0" dirty="0"/>
        </a:p>
      </dsp:txBody>
      <dsp:txXfrm>
        <a:off x="1719504" y="2673359"/>
        <a:ext cx="599590" cy="599590"/>
      </dsp:txXfrm>
    </dsp:sp>
    <dsp:sp modelId="{8480B1A0-64F0-46B3-8148-5190D3975988}">
      <dsp:nvSpPr>
        <dsp:cNvPr id="0" name=""/>
        <dsp:cNvSpPr/>
      </dsp:nvSpPr>
      <dsp:spPr>
        <a:xfrm rot="12600000">
          <a:off x="1359910" y="2514630"/>
          <a:ext cx="226088" cy="2861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1047025"/>
            <a:satOff val="37"/>
            <a:lumOff val="18117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000" kern="1200" noProof="0" dirty="0"/>
        </a:p>
      </dsp:txBody>
      <dsp:txXfrm rot="10800000">
        <a:off x="1423193" y="2588823"/>
        <a:ext cx="158262" cy="171710"/>
      </dsp:txXfrm>
    </dsp:sp>
    <dsp:sp modelId="{2D3928C0-9996-40CF-961C-D5FD297B7332}">
      <dsp:nvSpPr>
        <dsp:cNvPr id="0" name=""/>
        <dsp:cNvSpPr/>
      </dsp:nvSpPr>
      <dsp:spPr>
        <a:xfrm>
          <a:off x="491551" y="1911915"/>
          <a:ext cx="847948" cy="847948"/>
        </a:xfrm>
        <a:prstGeom prst="ellipse">
          <a:avLst/>
        </a:prstGeom>
        <a:solidFill>
          <a:schemeClr val="accent3">
            <a:hueOff val="-1396033"/>
            <a:satOff val="49"/>
            <a:lumOff val="24156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noProof="0" dirty="0" smtClean="0"/>
            <a:t>Execução</a:t>
          </a:r>
          <a:endParaRPr lang="pt-BR" sz="900" kern="1200" noProof="0" dirty="0"/>
        </a:p>
      </dsp:txBody>
      <dsp:txXfrm>
        <a:off x="615730" y="2036094"/>
        <a:ext cx="599590" cy="599590"/>
      </dsp:txXfrm>
    </dsp:sp>
    <dsp:sp modelId="{212EF383-C3B0-45AD-9E09-1F1C65C478FB}">
      <dsp:nvSpPr>
        <dsp:cNvPr id="0" name=""/>
        <dsp:cNvSpPr/>
      </dsp:nvSpPr>
      <dsp:spPr>
        <a:xfrm rot="16200000">
          <a:off x="802481" y="1561932"/>
          <a:ext cx="226088" cy="2861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1396033"/>
            <a:satOff val="49"/>
            <a:lumOff val="24156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700" kern="1200" noProof="0" dirty="0"/>
        </a:p>
      </dsp:txBody>
      <dsp:txXfrm>
        <a:off x="836394" y="1653081"/>
        <a:ext cx="158262" cy="171710"/>
      </dsp:txXfrm>
    </dsp:sp>
    <dsp:sp modelId="{DCF4393E-F991-4243-955A-17C6BEC5FE45}">
      <dsp:nvSpPr>
        <dsp:cNvPr id="0" name=""/>
        <dsp:cNvSpPr/>
      </dsp:nvSpPr>
      <dsp:spPr>
        <a:xfrm>
          <a:off x="491551" y="637386"/>
          <a:ext cx="847948" cy="847948"/>
        </a:xfrm>
        <a:prstGeom prst="ellipse">
          <a:avLst/>
        </a:prstGeom>
        <a:solidFill>
          <a:schemeClr val="accent3">
            <a:hueOff val="-1745041"/>
            <a:satOff val="61"/>
            <a:lumOff val="30195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noProof="0" dirty="0" smtClean="0"/>
            <a:t>Indicadores </a:t>
          </a:r>
          <a:r>
            <a:rPr lang="pt-BR" sz="900" kern="1200" noProof="0" dirty="0" err="1" smtClean="0"/>
            <a:t>Bottom-Up</a:t>
          </a:r>
          <a:endParaRPr lang="pt-BR" sz="900" kern="1200" noProof="0" dirty="0"/>
        </a:p>
      </dsp:txBody>
      <dsp:txXfrm>
        <a:off x="615730" y="761565"/>
        <a:ext cx="599590" cy="599590"/>
      </dsp:txXfrm>
    </dsp:sp>
    <dsp:sp modelId="{9226E512-D502-4B94-8BF2-3FADE7B38863}">
      <dsp:nvSpPr>
        <dsp:cNvPr id="0" name=""/>
        <dsp:cNvSpPr/>
      </dsp:nvSpPr>
      <dsp:spPr>
        <a:xfrm rot="19800000">
          <a:off x="1348827" y="602836"/>
          <a:ext cx="226088" cy="2861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1745041"/>
            <a:satOff val="61"/>
            <a:lumOff val="30195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700" kern="1200" noProof="0" dirty="0"/>
        </a:p>
      </dsp:txBody>
      <dsp:txXfrm>
        <a:off x="1353370" y="677029"/>
        <a:ext cx="158262" cy="1717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A94488-F29B-4DD4-9C86-BD260517246A}">
      <dsp:nvSpPr>
        <dsp:cNvPr id="0" name=""/>
        <dsp:cNvSpPr/>
      </dsp:nvSpPr>
      <dsp:spPr>
        <a:xfrm>
          <a:off x="1321536" y="2426585"/>
          <a:ext cx="1556766" cy="1336304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noProof="0" dirty="0" smtClean="0"/>
            <a:t>Mapas Estratégicos</a:t>
          </a:r>
          <a:endParaRPr lang="pt-BR" sz="1400" kern="1200" noProof="0" dirty="0"/>
        </a:p>
      </dsp:txBody>
      <dsp:txXfrm>
        <a:off x="1562625" y="2633532"/>
        <a:ext cx="1074588" cy="922410"/>
      </dsp:txXfrm>
    </dsp:sp>
    <dsp:sp modelId="{9150C139-5D7E-4820-A75C-562AEF625239}">
      <dsp:nvSpPr>
        <dsp:cNvPr id="0" name=""/>
        <dsp:cNvSpPr/>
      </dsp:nvSpPr>
      <dsp:spPr>
        <a:xfrm>
          <a:off x="1370228" y="3017086"/>
          <a:ext cx="181737" cy="15671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420727-C910-47BE-955A-C2C97519C3D2}">
      <dsp:nvSpPr>
        <dsp:cNvPr id="0" name=""/>
        <dsp:cNvSpPr/>
      </dsp:nvSpPr>
      <dsp:spPr>
        <a:xfrm>
          <a:off x="0" y="1700194"/>
          <a:ext cx="1556766" cy="1336304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F79F5A-8FFC-4E25-BA4F-E8FBB674BF11}">
      <dsp:nvSpPr>
        <dsp:cNvPr id="0" name=""/>
        <dsp:cNvSpPr/>
      </dsp:nvSpPr>
      <dsp:spPr>
        <a:xfrm>
          <a:off x="1054074" y="2851195"/>
          <a:ext cx="181737" cy="15671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249292"/>
              <a:satOff val="9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E4A2E9-5CC2-4120-B51F-4CE06975E6BC}">
      <dsp:nvSpPr>
        <dsp:cNvPr id="0" name=""/>
        <dsp:cNvSpPr/>
      </dsp:nvSpPr>
      <dsp:spPr>
        <a:xfrm>
          <a:off x="2641701" y="1689958"/>
          <a:ext cx="1556766" cy="1336304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-581680"/>
            <a:satOff val="20"/>
            <a:lumOff val="10065"/>
            <a:alphaOff val="0"/>
          </a:schemeClr>
        </a:solidFill>
        <a:ln w="25400" cap="flat" cmpd="sng" algn="ctr">
          <a:solidFill>
            <a:schemeClr val="accent3">
              <a:hueOff val="-581680"/>
              <a:satOff val="20"/>
              <a:lumOff val="100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noProof="0" dirty="0" smtClean="0"/>
            <a:t>Planejamento Top-Down</a:t>
          </a:r>
          <a:endParaRPr lang="pt-BR" sz="1400" kern="1200" noProof="0" dirty="0"/>
        </a:p>
      </dsp:txBody>
      <dsp:txXfrm>
        <a:off x="2882790" y="1896905"/>
        <a:ext cx="1074588" cy="922410"/>
      </dsp:txXfrm>
    </dsp:sp>
    <dsp:sp modelId="{55BF6E9D-6B70-4B26-844A-DA10BFD2A19C}">
      <dsp:nvSpPr>
        <dsp:cNvPr id="0" name=""/>
        <dsp:cNvSpPr/>
      </dsp:nvSpPr>
      <dsp:spPr>
        <a:xfrm>
          <a:off x="3708120" y="2839547"/>
          <a:ext cx="181737" cy="15671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498583"/>
              <a:satOff val="17"/>
              <a:lumOff val="86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A2AAED-D59F-45A5-9CCC-681E7B2CFEDF}">
      <dsp:nvSpPr>
        <dsp:cNvPr id="0" name=""/>
        <dsp:cNvSpPr/>
      </dsp:nvSpPr>
      <dsp:spPr>
        <a:xfrm>
          <a:off x="3968724" y="2424467"/>
          <a:ext cx="1556766" cy="1336304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accent3">
              <a:hueOff val="-581680"/>
              <a:satOff val="20"/>
              <a:lumOff val="100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1CC63E-0F2A-4658-9755-F7B068B932A7}">
      <dsp:nvSpPr>
        <dsp:cNvPr id="0" name=""/>
        <dsp:cNvSpPr/>
      </dsp:nvSpPr>
      <dsp:spPr>
        <a:xfrm>
          <a:off x="4004386" y="3023086"/>
          <a:ext cx="181737" cy="15671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747875"/>
              <a:satOff val="26"/>
              <a:lumOff val="129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65F3E4-2BF3-4573-865D-246EBC09B859}">
      <dsp:nvSpPr>
        <dsp:cNvPr id="0" name=""/>
        <dsp:cNvSpPr/>
      </dsp:nvSpPr>
      <dsp:spPr>
        <a:xfrm>
          <a:off x="1321536" y="969921"/>
          <a:ext cx="1556766" cy="1336304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-1163361"/>
            <a:satOff val="41"/>
            <a:lumOff val="20130"/>
            <a:alphaOff val="0"/>
          </a:schemeClr>
        </a:solidFill>
        <a:ln w="25400" cap="flat" cmpd="sng" algn="ctr">
          <a:solidFill>
            <a:schemeClr val="accent3">
              <a:hueOff val="-1163361"/>
              <a:satOff val="41"/>
              <a:lumOff val="201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noProof="0" dirty="0" smtClean="0"/>
            <a:t>Avaliação de Investimentos</a:t>
          </a:r>
          <a:endParaRPr lang="pt-BR" sz="1400" kern="1200" noProof="0" dirty="0"/>
        </a:p>
      </dsp:txBody>
      <dsp:txXfrm>
        <a:off x="1562625" y="1176868"/>
        <a:ext cx="1074588" cy="922410"/>
      </dsp:txXfrm>
    </dsp:sp>
    <dsp:sp modelId="{C2FE54F3-8D10-4729-9B28-34CBAB13F171}">
      <dsp:nvSpPr>
        <dsp:cNvPr id="0" name=""/>
        <dsp:cNvSpPr/>
      </dsp:nvSpPr>
      <dsp:spPr>
        <a:xfrm>
          <a:off x="2381097" y="997452"/>
          <a:ext cx="181737" cy="15671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997166"/>
              <a:satOff val="35"/>
              <a:lumOff val="1725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0501A5-BA12-4371-9113-53BC59394719}">
      <dsp:nvSpPr>
        <dsp:cNvPr id="0" name=""/>
        <dsp:cNvSpPr/>
      </dsp:nvSpPr>
      <dsp:spPr>
        <a:xfrm>
          <a:off x="2641701" y="233295"/>
          <a:ext cx="1556766" cy="1336304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accent3">
              <a:hueOff val="-1163361"/>
              <a:satOff val="41"/>
              <a:lumOff val="201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BBCE42-7C90-47BA-BCA7-A80C56CDE4BB}">
      <dsp:nvSpPr>
        <dsp:cNvPr id="0" name=""/>
        <dsp:cNvSpPr/>
      </dsp:nvSpPr>
      <dsp:spPr>
        <a:xfrm>
          <a:off x="2677363" y="825561"/>
          <a:ext cx="181737" cy="15671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1246458"/>
              <a:satOff val="44"/>
              <a:lumOff val="215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F579C5-F3BA-40E8-92C5-7FFCB1570E22}">
      <dsp:nvSpPr>
        <dsp:cNvPr id="0" name=""/>
        <dsp:cNvSpPr/>
      </dsp:nvSpPr>
      <dsp:spPr>
        <a:xfrm>
          <a:off x="3968724" y="967804"/>
          <a:ext cx="1556766" cy="1336304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-1745041"/>
            <a:satOff val="61"/>
            <a:lumOff val="30195"/>
            <a:alphaOff val="0"/>
          </a:schemeClr>
        </a:solidFill>
        <a:ln w="25400" cap="flat" cmpd="sng" algn="ctr">
          <a:solidFill>
            <a:schemeClr val="accent3">
              <a:hueOff val="-1745041"/>
              <a:satOff val="61"/>
              <a:lumOff val="301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noProof="0" dirty="0" smtClean="0"/>
            <a:t>Revisão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noProof="0" dirty="0" smtClean="0"/>
            <a:t>De Estratégias</a:t>
          </a:r>
          <a:endParaRPr lang="pt-BR" sz="1400" kern="1200" noProof="0" dirty="0"/>
        </a:p>
      </dsp:txBody>
      <dsp:txXfrm>
        <a:off x="4209813" y="1174751"/>
        <a:ext cx="1074588" cy="922410"/>
      </dsp:txXfrm>
    </dsp:sp>
    <dsp:sp modelId="{AA67886B-5FEE-46E0-9090-01D3AE885E51}">
      <dsp:nvSpPr>
        <dsp:cNvPr id="0" name=""/>
        <dsp:cNvSpPr/>
      </dsp:nvSpPr>
      <dsp:spPr>
        <a:xfrm>
          <a:off x="5307406" y="1557599"/>
          <a:ext cx="181737" cy="15671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1495749"/>
              <a:satOff val="52"/>
              <a:lumOff val="258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EA44B1-C680-45F1-B168-243FA9AC2687}">
      <dsp:nvSpPr>
        <dsp:cNvPr id="0" name=""/>
        <dsp:cNvSpPr/>
      </dsp:nvSpPr>
      <dsp:spPr>
        <a:xfrm>
          <a:off x="5301234" y="1702312"/>
          <a:ext cx="1556766" cy="1336304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25400" cap="flat" cmpd="sng" algn="ctr">
          <a:solidFill>
            <a:schemeClr val="accent3">
              <a:hueOff val="-1745041"/>
              <a:satOff val="61"/>
              <a:lumOff val="301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68C442-8C21-4E36-9A15-4104C88F74E8}">
      <dsp:nvSpPr>
        <dsp:cNvPr id="0" name=""/>
        <dsp:cNvSpPr/>
      </dsp:nvSpPr>
      <dsp:spPr>
        <a:xfrm>
          <a:off x="5615330" y="1725960"/>
          <a:ext cx="181737" cy="15671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1745041"/>
              <a:satOff val="61"/>
              <a:lumOff val="301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9E9D8-FB85-48D9-9BE0-E471BB1EFF5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ca_r_1cr_grey.eps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6007127" y="158496"/>
            <a:ext cx="485113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91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BE09F-839A-4E46-AA96-6B1F206C891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ca_r_1cr_grey.eps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6065929" y="146304"/>
            <a:ext cx="426311" cy="35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058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noProof="0" dirty="0" smtClean="0"/>
              <a:t>O CA PPM for </a:t>
            </a:r>
            <a:r>
              <a:rPr lang="pt-BR" noProof="0" dirty="0" err="1" smtClean="0"/>
              <a:t>Strategic</a:t>
            </a:r>
            <a:r>
              <a:rPr lang="pt-BR" noProof="0" dirty="0" smtClean="0"/>
              <a:t> Planning </a:t>
            </a:r>
            <a:r>
              <a:rPr lang="pt-BR" noProof="0" dirty="0" err="1" smtClean="0"/>
              <a:t>and</a:t>
            </a:r>
            <a:r>
              <a:rPr lang="pt-BR" noProof="0" dirty="0" smtClean="0"/>
              <a:t> </a:t>
            </a:r>
            <a:r>
              <a:rPr lang="pt-BR" noProof="0" dirty="0" err="1" smtClean="0"/>
              <a:t>Execution</a:t>
            </a:r>
            <a:r>
              <a:rPr lang="pt-BR" noProof="0" dirty="0" smtClean="0"/>
              <a:t> tem como objetivo </a:t>
            </a:r>
            <a:r>
              <a:rPr lang="pt-BR" noProof="0" dirty="0" err="1" smtClean="0"/>
              <a:t>expander</a:t>
            </a:r>
            <a:r>
              <a:rPr lang="pt-BR" noProof="0" dirty="0" smtClean="0"/>
              <a:t> as capacidades “padrão”</a:t>
            </a:r>
            <a:r>
              <a:rPr lang="pt-BR" baseline="0" noProof="0" dirty="0" smtClean="0"/>
              <a:t> do CA PPM na direção do Planejamento Estratégico e do Monitoramento de Resultados atrelados ao Portfólio de Investimentos da Empresa</a:t>
            </a:r>
            <a:endParaRPr lang="pt-B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E09DD8-CB1B-4F15-9070-7D9BAAA921D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2010 CA.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8707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4572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4818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3254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2985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8059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4611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3086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3207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4166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498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noProof="0" dirty="0" smtClean="0">
                <a:latin typeface="CA Sans" pitchFamily="50" charset="0"/>
              </a:rPr>
              <a:t>Hoje em dia a maior parte das empresas já trabalha com alguma</a:t>
            </a:r>
            <a:r>
              <a:rPr lang="pt-BR" baseline="0" noProof="0" dirty="0" smtClean="0">
                <a:latin typeface="CA Sans" pitchFamily="50" charset="0"/>
              </a:rPr>
              <a:t> forma </a:t>
            </a:r>
            <a:r>
              <a:rPr lang="pt-BR" noProof="0" dirty="0" smtClean="0">
                <a:latin typeface="CA Sans" pitchFamily="50" charset="0"/>
              </a:rPr>
              <a:t>de planejamento estratégico, com diferentes graus de maturidade, detalhamento, precisão;</a:t>
            </a:r>
            <a:r>
              <a:rPr lang="pt-BR" baseline="0" noProof="0" dirty="0" smtClean="0">
                <a:latin typeface="CA Sans" pitchFamily="50" charset="0"/>
              </a:rPr>
              <a:t> muitos de nossos clients buscam em uma solução de PPM um mecanismo para “fazer as coisas certas” – ou seja – selecionar os investimentos nos quais devemos apostar para conseguir entregar os resultados esperados. No entanto, u</a:t>
            </a:r>
            <a:r>
              <a:rPr lang="pt-BR" noProof="0" dirty="0" smtClean="0">
                <a:latin typeface="CA Sans" pitchFamily="50" charset="0"/>
              </a:rPr>
              <a:t>ma das maiores dificuldades encontradas por nossos clientes</a:t>
            </a:r>
            <a:r>
              <a:rPr lang="pt-BR" baseline="0" noProof="0" dirty="0" smtClean="0">
                <a:latin typeface="CA Sans" pitchFamily="50" charset="0"/>
              </a:rPr>
              <a:t> é justamente realizar a ligação entre estes dois mundos – ou seja – responder às perguntas:</a:t>
            </a:r>
          </a:p>
          <a:p>
            <a:pPr marL="228600" indent="-228600">
              <a:buAutoNum type="arabicParenR"/>
            </a:pPr>
            <a:r>
              <a:rPr lang="pt-BR" baseline="0" noProof="0" dirty="0" smtClean="0">
                <a:latin typeface="CA Sans" pitchFamily="50" charset="0"/>
              </a:rPr>
              <a:t>As coisas que estou fazendo são as melhores para viabilizar as estratégias e obter os resultados que espero de meu plano estratégico?</a:t>
            </a:r>
          </a:p>
          <a:p>
            <a:pPr marL="228600" indent="-228600">
              <a:buAutoNum type="arabicParenR"/>
            </a:pPr>
            <a:r>
              <a:rPr lang="pt-BR" baseline="0" noProof="0" dirty="0" smtClean="0">
                <a:latin typeface="CA Sans" pitchFamily="50" charset="0"/>
              </a:rPr>
              <a:t>A forma como estamos entregando os projetos estratégicos está gerando algum impacto – positivo ou negativo – nos resultados obtidos?</a:t>
            </a:r>
          </a:p>
          <a:p>
            <a:pPr marL="228600" indent="-228600">
              <a:buAutoNum type="arabicParenR"/>
            </a:pPr>
            <a:r>
              <a:rPr lang="pt-BR" baseline="0" noProof="0" dirty="0" smtClean="0">
                <a:latin typeface="CA Sans" pitchFamily="50" charset="0"/>
              </a:rPr>
              <a:t>Preciso corrigir alguma coisa na execução?</a:t>
            </a:r>
          </a:p>
          <a:p>
            <a:pPr marL="228600" indent="-228600">
              <a:buAutoNum type="arabicParenR"/>
            </a:pPr>
            <a:r>
              <a:rPr lang="pt-BR" baseline="0" noProof="0" dirty="0" smtClean="0">
                <a:latin typeface="CA Sans" pitchFamily="50" charset="0"/>
              </a:rPr>
              <a:t>Quanto já consegui atingir de minhas metas – e qual a tendência? Quando chegaremos ao resultado esperado?</a:t>
            </a:r>
            <a:endParaRPr lang="pt-BR" noProof="0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8456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6535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3341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6170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8242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2429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3666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887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5857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2332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010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t-BR" noProof="0" dirty="0" smtClean="0"/>
              <a:t>Nossa</a:t>
            </a:r>
            <a:r>
              <a:rPr lang="pt-BR" baseline="0" noProof="0" dirty="0" smtClean="0"/>
              <a:t> sugestão é implementar um Processo Contínuo de Planejamento e Execução Estratégica. O Plano Estratégico lista em diferentes níveis os objetivos estratégicos da empresa. Ele também define as métricas que permitem calcular o alinhamento a cada um destes objetivos estratégicos. Do Plano Estratégico começamos a realizar a distribuição de verba e </a:t>
            </a:r>
            <a:r>
              <a:rPr lang="pt-BR" baseline="0" noProof="0" dirty="0" err="1" smtClean="0"/>
              <a:t>head-count</a:t>
            </a:r>
            <a:r>
              <a:rPr lang="pt-BR" baseline="0" noProof="0" dirty="0" smtClean="0"/>
              <a:t> através do processo de Planejamento Top-Down. O Orçamento Top-Down dá origem aos Portfólios de Iniciativas, que juntam a Capacidade recebida de </a:t>
            </a:r>
            <a:r>
              <a:rPr lang="pt-BR" baseline="0" noProof="0" dirty="0" err="1" smtClean="0"/>
              <a:t>Headcount</a:t>
            </a:r>
            <a:r>
              <a:rPr lang="pt-BR" baseline="0" noProof="0" dirty="0" smtClean="0"/>
              <a:t> e CAPEX com as Métricas que permitem o alinhamento, produzindo um Portfólio Ideal de Projetos e Programas selecionados para entregar o melhor resultado em relação às estratégicas definidas. A execução detalhada destes projetos e programas precisa ser monitorada constantemente – pois serve como um “</a:t>
            </a:r>
            <a:r>
              <a:rPr lang="pt-BR" baseline="0" noProof="0" dirty="0" err="1" smtClean="0"/>
              <a:t>health-check</a:t>
            </a:r>
            <a:r>
              <a:rPr lang="pt-BR" baseline="0" noProof="0" dirty="0" smtClean="0"/>
              <a:t>” estratégico. Isso, porque os programas e projetos são o mecanismo pelo qual conseguimos entregar resultados. Se tenho um número X de projetos suportando um determinado objetivo estratégico – e se estes X projetos estão com risco alto, problemas de execução, atrasos, estouros de orçamento e prazo, escopo indefinido – o que isso quer dizer em relação à estratégia? Conseguiremos ao final destes projetos entregar os resultados esperados? Neste momento, o Planejador consegue, com antecipação, conhecer os impactos e agir como facilitador para garantir o sucesso dos projetos e portanto o sucesso das estratégias associadas. </a:t>
            </a:r>
          </a:p>
          <a:p>
            <a:r>
              <a:rPr lang="pt-BR" baseline="0" noProof="0" dirty="0" smtClean="0"/>
              <a:t>Mas como saber que estamos atingindo os resultados esperados? A única forma é medir. Assim, definimos Indicadores e estabelecemos Metas para estes indicadores; Ao longo do tempo vamos medindo os indicadores para analisar a tendência de entrega – e para que possamos corrigir os rumos se/quando necessário.</a:t>
            </a:r>
            <a:endParaRPr lang="pt-B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BE09F-839A-4E46-AA96-6B1F206C891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5999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8272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094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smtClean="0">
                <a:latin typeface="CA Sans" pitchFamily="50" charset="0"/>
              </a:rPr>
              <a:t>O </a:t>
            </a:r>
            <a:r>
              <a:rPr lang="en-US" dirty="0" err="1" smtClean="0">
                <a:latin typeface="CA Sans" pitchFamily="50" charset="0"/>
              </a:rPr>
              <a:t>que</a:t>
            </a:r>
            <a:r>
              <a:rPr lang="en-US" dirty="0" smtClean="0">
                <a:latin typeface="CA Sans" pitchFamily="50" charset="0"/>
              </a:rPr>
              <a:t> </a:t>
            </a:r>
            <a:r>
              <a:rPr lang="en-US" dirty="0" err="1" smtClean="0">
                <a:latin typeface="CA Sans" pitchFamily="50" charset="0"/>
              </a:rPr>
              <a:t>você</a:t>
            </a:r>
            <a:r>
              <a:rPr lang="en-US" dirty="0" smtClean="0">
                <a:latin typeface="CA Sans" pitchFamily="50" charset="0"/>
              </a:rPr>
              <a:t> </a:t>
            </a:r>
            <a:r>
              <a:rPr lang="en-US" dirty="0" err="1" smtClean="0">
                <a:latin typeface="CA Sans" pitchFamily="50" charset="0"/>
              </a:rPr>
              <a:t>vai</a:t>
            </a:r>
            <a:r>
              <a:rPr lang="en-US" dirty="0" smtClean="0">
                <a:latin typeface="CA Sans" pitchFamily="50" charset="0"/>
              </a:rPr>
              <a:t> </a:t>
            </a:r>
            <a:r>
              <a:rPr lang="en-US" dirty="0" err="1" smtClean="0">
                <a:latin typeface="CA Sans" pitchFamily="50" charset="0"/>
              </a:rPr>
              <a:t>ver</a:t>
            </a:r>
            <a:r>
              <a:rPr lang="en-US" dirty="0" smtClean="0">
                <a:latin typeface="CA Sans" pitchFamily="50" charset="0"/>
              </a:rPr>
              <a:t> a </a:t>
            </a:r>
            <a:r>
              <a:rPr lang="en-US" dirty="0" err="1" smtClean="0">
                <a:latin typeface="CA Sans" pitchFamily="50" charset="0"/>
              </a:rPr>
              <a:t>seguir</a:t>
            </a:r>
            <a:r>
              <a:rPr lang="en-US" dirty="0" smtClean="0">
                <a:latin typeface="CA Sans" pitchFamily="50" charset="0"/>
              </a:rPr>
              <a:t> é </a:t>
            </a:r>
            <a:r>
              <a:rPr lang="en-US" dirty="0" err="1" smtClean="0">
                <a:latin typeface="CA Sans" pitchFamily="50" charset="0"/>
              </a:rPr>
              <a:t>uma</a:t>
            </a:r>
            <a:r>
              <a:rPr lang="en-US" dirty="0" smtClean="0">
                <a:latin typeface="CA Sans" pitchFamily="50" charset="0"/>
              </a:rPr>
              <a:t> </a:t>
            </a:r>
            <a:r>
              <a:rPr lang="en-US" dirty="0" err="1" smtClean="0">
                <a:latin typeface="CA Sans" pitchFamily="50" charset="0"/>
              </a:rPr>
              <a:t>ideia</a:t>
            </a:r>
            <a:r>
              <a:rPr lang="en-US" dirty="0" smtClean="0">
                <a:latin typeface="CA Sans" pitchFamily="50" charset="0"/>
              </a:rPr>
              <a:t> de um </a:t>
            </a:r>
            <a:r>
              <a:rPr lang="en-US" dirty="0" err="1" smtClean="0">
                <a:latin typeface="CA Sans" pitchFamily="50" charset="0"/>
              </a:rPr>
              <a:t>conjunto</a:t>
            </a:r>
            <a:r>
              <a:rPr lang="en-US" dirty="0" smtClean="0">
                <a:latin typeface="CA Sans" pitchFamily="50" charset="0"/>
              </a:rPr>
              <a:t> de </a:t>
            </a:r>
            <a:r>
              <a:rPr lang="en-US" dirty="0" err="1" smtClean="0">
                <a:latin typeface="CA Sans" pitchFamily="50" charset="0"/>
              </a:rPr>
              <a:t>funcionalidades</a:t>
            </a:r>
            <a:r>
              <a:rPr lang="en-US" dirty="0" smtClean="0">
                <a:latin typeface="CA Sans" pitchFamily="50" charset="0"/>
              </a:rPr>
              <a:t> </a:t>
            </a:r>
            <a:r>
              <a:rPr lang="en-US" dirty="0" err="1" smtClean="0">
                <a:latin typeface="CA Sans" pitchFamily="50" charset="0"/>
              </a:rPr>
              <a:t>que</a:t>
            </a:r>
            <a:r>
              <a:rPr lang="en-US" dirty="0" smtClean="0">
                <a:latin typeface="CA Sans" pitchFamily="50" charset="0"/>
              </a:rPr>
              <a:t> </a:t>
            </a:r>
            <a:r>
              <a:rPr lang="en-US" dirty="0" err="1" smtClean="0">
                <a:latin typeface="CA Sans" pitchFamily="50" charset="0"/>
              </a:rPr>
              <a:t>poderiam</a:t>
            </a:r>
            <a:r>
              <a:rPr lang="en-US" dirty="0" smtClean="0">
                <a:latin typeface="CA Sans" pitchFamily="50" charset="0"/>
              </a:rPr>
              <a:t> </a:t>
            </a:r>
            <a:r>
              <a:rPr lang="en-US" dirty="0" err="1" smtClean="0">
                <a:latin typeface="CA Sans" pitchFamily="50" charset="0"/>
              </a:rPr>
              <a:t>ser</a:t>
            </a:r>
            <a:r>
              <a:rPr lang="en-US" dirty="0" smtClean="0">
                <a:latin typeface="CA Sans" pitchFamily="50" charset="0"/>
              </a:rPr>
              <a:t> </a:t>
            </a:r>
            <a:r>
              <a:rPr lang="en-US" dirty="0" err="1" smtClean="0">
                <a:latin typeface="CA Sans" pitchFamily="50" charset="0"/>
              </a:rPr>
              <a:t>implementadas</a:t>
            </a:r>
            <a:r>
              <a:rPr lang="en-US" dirty="0" smtClean="0">
                <a:latin typeface="CA Sans" pitchFamily="50" charset="0"/>
              </a:rPr>
              <a:t> para expander as</a:t>
            </a:r>
            <a:r>
              <a:rPr lang="en-US" baseline="0" dirty="0" smtClean="0">
                <a:latin typeface="CA Sans" pitchFamily="50" charset="0"/>
              </a:rPr>
              <a:t> </a:t>
            </a:r>
            <a:r>
              <a:rPr lang="en-US" baseline="0" dirty="0" err="1" smtClean="0">
                <a:latin typeface="CA Sans" pitchFamily="50" charset="0"/>
              </a:rPr>
              <a:t>funcionalidades</a:t>
            </a:r>
            <a:r>
              <a:rPr lang="en-US" baseline="0" dirty="0" smtClean="0">
                <a:latin typeface="CA Sans" pitchFamily="50" charset="0"/>
              </a:rPr>
              <a:t> “</a:t>
            </a:r>
            <a:r>
              <a:rPr lang="en-US" baseline="0" dirty="0" err="1" smtClean="0">
                <a:latin typeface="CA Sans" pitchFamily="50" charset="0"/>
              </a:rPr>
              <a:t>padrão</a:t>
            </a:r>
            <a:r>
              <a:rPr lang="en-US" baseline="0" dirty="0" smtClean="0">
                <a:latin typeface="CA Sans" pitchFamily="50" charset="0"/>
              </a:rPr>
              <a:t>” do CA PPM para </a:t>
            </a:r>
            <a:r>
              <a:rPr lang="en-US" baseline="0" dirty="0" err="1" smtClean="0">
                <a:latin typeface="CA Sans" pitchFamily="50" charset="0"/>
              </a:rPr>
              <a:t>permitir</a:t>
            </a:r>
            <a:r>
              <a:rPr lang="en-US" baseline="0" dirty="0" smtClean="0">
                <a:latin typeface="CA Sans" pitchFamily="50" charset="0"/>
              </a:rPr>
              <a:t> </a:t>
            </a:r>
            <a:r>
              <a:rPr lang="en-US" baseline="0" dirty="0" err="1" smtClean="0">
                <a:latin typeface="CA Sans" pitchFamily="50" charset="0"/>
              </a:rPr>
              <a:t>que</a:t>
            </a:r>
            <a:r>
              <a:rPr lang="en-US" baseline="0" dirty="0" smtClean="0">
                <a:latin typeface="CA Sans" pitchFamily="50" charset="0"/>
              </a:rPr>
              <a:t> o </a:t>
            </a:r>
            <a:r>
              <a:rPr lang="en-US" baseline="0" dirty="0" err="1" smtClean="0">
                <a:latin typeface="CA Sans" pitchFamily="50" charset="0"/>
              </a:rPr>
              <a:t>processo</a:t>
            </a:r>
            <a:r>
              <a:rPr lang="en-US" baseline="0" dirty="0" smtClean="0">
                <a:latin typeface="CA Sans" pitchFamily="50" charset="0"/>
              </a:rPr>
              <a:t> de </a:t>
            </a:r>
            <a:r>
              <a:rPr lang="en-US" baseline="0" dirty="0" err="1" smtClean="0">
                <a:latin typeface="CA Sans" pitchFamily="50" charset="0"/>
              </a:rPr>
              <a:t>definição</a:t>
            </a:r>
            <a:r>
              <a:rPr lang="en-US" baseline="0" dirty="0" smtClean="0">
                <a:latin typeface="CA Sans" pitchFamily="50" charset="0"/>
              </a:rPr>
              <a:t> e </a:t>
            </a:r>
            <a:r>
              <a:rPr lang="en-US" baseline="0" dirty="0" err="1" smtClean="0">
                <a:latin typeface="CA Sans" pitchFamily="50" charset="0"/>
              </a:rPr>
              <a:t>acompanhamento</a:t>
            </a:r>
            <a:r>
              <a:rPr lang="en-US" baseline="0" dirty="0" smtClean="0">
                <a:latin typeface="CA Sans" pitchFamily="50" charset="0"/>
              </a:rPr>
              <a:t> </a:t>
            </a:r>
            <a:r>
              <a:rPr lang="en-US" baseline="0" dirty="0" err="1" smtClean="0">
                <a:latin typeface="CA Sans" pitchFamily="50" charset="0"/>
              </a:rPr>
              <a:t>estratégico</a:t>
            </a:r>
            <a:r>
              <a:rPr lang="en-US" baseline="0" dirty="0" smtClean="0">
                <a:latin typeface="CA Sans" pitchFamily="50" charset="0"/>
              </a:rPr>
              <a:t> </a:t>
            </a:r>
            <a:r>
              <a:rPr lang="en-US" baseline="0" dirty="0" err="1" smtClean="0">
                <a:latin typeface="CA Sans" pitchFamily="50" charset="0"/>
              </a:rPr>
              <a:t>possam</a:t>
            </a:r>
            <a:r>
              <a:rPr lang="en-US" baseline="0" dirty="0" smtClean="0">
                <a:latin typeface="CA Sans" pitchFamily="50" charset="0"/>
              </a:rPr>
              <a:t> </a:t>
            </a:r>
            <a:r>
              <a:rPr lang="en-US" baseline="0" dirty="0" err="1" smtClean="0">
                <a:latin typeface="CA Sans" pitchFamily="50" charset="0"/>
              </a:rPr>
              <a:t>caminhar</a:t>
            </a:r>
            <a:r>
              <a:rPr lang="en-US" baseline="0" dirty="0" smtClean="0">
                <a:latin typeface="CA Sans" pitchFamily="50" charset="0"/>
              </a:rPr>
              <a:t> </a:t>
            </a:r>
            <a:r>
              <a:rPr lang="en-US" baseline="0" dirty="0" err="1" smtClean="0">
                <a:latin typeface="CA Sans" pitchFamily="50" charset="0"/>
              </a:rPr>
              <a:t>lado</a:t>
            </a:r>
            <a:r>
              <a:rPr lang="en-US" baseline="0" dirty="0" smtClean="0">
                <a:latin typeface="CA Sans" pitchFamily="50" charset="0"/>
              </a:rPr>
              <a:t> a </a:t>
            </a:r>
            <a:r>
              <a:rPr lang="en-US" baseline="0" dirty="0" err="1" smtClean="0">
                <a:latin typeface="CA Sans" pitchFamily="50" charset="0"/>
              </a:rPr>
              <a:t>lado</a:t>
            </a:r>
            <a:r>
              <a:rPr lang="en-US" baseline="0" dirty="0" smtClean="0">
                <a:latin typeface="CA Sans" pitchFamily="50" charset="0"/>
              </a:rPr>
              <a:t> com </a:t>
            </a:r>
            <a:r>
              <a:rPr lang="en-US" baseline="0" dirty="0" err="1" smtClean="0">
                <a:latin typeface="CA Sans" pitchFamily="50" charset="0"/>
              </a:rPr>
              <a:t>os</a:t>
            </a:r>
            <a:r>
              <a:rPr lang="en-US" baseline="0" dirty="0" smtClean="0">
                <a:latin typeface="CA Sans" pitchFamily="50" charset="0"/>
              </a:rPr>
              <a:t> </a:t>
            </a:r>
            <a:r>
              <a:rPr lang="en-US" baseline="0" dirty="0" err="1" smtClean="0">
                <a:latin typeface="CA Sans" pitchFamily="50" charset="0"/>
              </a:rPr>
              <a:t>processos</a:t>
            </a:r>
            <a:r>
              <a:rPr lang="en-US" baseline="0" dirty="0" smtClean="0">
                <a:latin typeface="CA Sans" pitchFamily="50" charset="0"/>
              </a:rPr>
              <a:t> de PPM. </a:t>
            </a:r>
            <a:r>
              <a:rPr lang="en-US" baseline="0" dirty="0" err="1" smtClean="0">
                <a:latin typeface="CA Sans" pitchFamily="50" charset="0"/>
              </a:rPr>
              <a:t>Estas</a:t>
            </a:r>
            <a:r>
              <a:rPr lang="en-US" baseline="0" dirty="0" smtClean="0">
                <a:latin typeface="CA Sans" pitchFamily="50" charset="0"/>
              </a:rPr>
              <a:t> </a:t>
            </a:r>
            <a:r>
              <a:rPr lang="en-US" baseline="0" dirty="0" err="1" smtClean="0">
                <a:latin typeface="CA Sans" pitchFamily="50" charset="0"/>
              </a:rPr>
              <a:t>funcionalidades</a:t>
            </a:r>
            <a:r>
              <a:rPr lang="en-US" baseline="0" dirty="0" smtClean="0">
                <a:latin typeface="CA Sans" pitchFamily="50" charset="0"/>
              </a:rPr>
              <a:t> </a:t>
            </a:r>
            <a:r>
              <a:rPr lang="en-US" baseline="0" dirty="0" err="1" smtClean="0">
                <a:latin typeface="CA Sans" pitchFamily="50" charset="0"/>
              </a:rPr>
              <a:t>não</a:t>
            </a:r>
            <a:r>
              <a:rPr lang="en-US" baseline="0" dirty="0" smtClean="0">
                <a:latin typeface="CA Sans" pitchFamily="50" charset="0"/>
              </a:rPr>
              <a:t> </a:t>
            </a:r>
            <a:r>
              <a:rPr lang="en-US" baseline="0" dirty="0" err="1" smtClean="0">
                <a:latin typeface="CA Sans" pitchFamily="50" charset="0"/>
              </a:rPr>
              <a:t>são</a:t>
            </a:r>
            <a:r>
              <a:rPr lang="en-US" baseline="0" dirty="0" smtClean="0">
                <a:latin typeface="CA Sans" pitchFamily="50" charset="0"/>
              </a:rPr>
              <a:t> parte </a:t>
            </a:r>
            <a:r>
              <a:rPr lang="en-US" baseline="0" dirty="0" err="1" smtClean="0">
                <a:latin typeface="CA Sans" pitchFamily="50" charset="0"/>
              </a:rPr>
              <a:t>integrante</a:t>
            </a:r>
            <a:r>
              <a:rPr lang="en-US" baseline="0" dirty="0" smtClean="0">
                <a:latin typeface="CA Sans" pitchFamily="50" charset="0"/>
              </a:rPr>
              <a:t> do CA PPM, mas </a:t>
            </a:r>
            <a:r>
              <a:rPr lang="en-US" baseline="0" dirty="0" err="1" smtClean="0">
                <a:latin typeface="CA Sans" pitchFamily="50" charset="0"/>
              </a:rPr>
              <a:t>podem</a:t>
            </a:r>
            <a:r>
              <a:rPr lang="en-US" baseline="0" dirty="0" smtClean="0">
                <a:latin typeface="CA Sans" pitchFamily="50" charset="0"/>
              </a:rPr>
              <a:t> </a:t>
            </a:r>
            <a:r>
              <a:rPr lang="en-US" baseline="0" dirty="0" err="1" smtClean="0">
                <a:latin typeface="CA Sans" pitchFamily="50" charset="0"/>
              </a:rPr>
              <a:t>ser</a:t>
            </a:r>
            <a:r>
              <a:rPr lang="en-US" baseline="0" dirty="0" smtClean="0">
                <a:latin typeface="CA Sans" pitchFamily="50" charset="0"/>
              </a:rPr>
              <a:t> </a:t>
            </a:r>
            <a:r>
              <a:rPr lang="en-US" baseline="0" dirty="0" err="1" smtClean="0">
                <a:latin typeface="CA Sans" pitchFamily="50" charset="0"/>
              </a:rPr>
              <a:t>implementadas</a:t>
            </a:r>
            <a:r>
              <a:rPr lang="en-US" baseline="0" dirty="0" smtClean="0">
                <a:latin typeface="CA Sans" pitchFamily="50" charset="0"/>
              </a:rPr>
              <a:t> </a:t>
            </a:r>
            <a:r>
              <a:rPr lang="en-US" baseline="0" dirty="0" err="1" smtClean="0">
                <a:latin typeface="CA Sans" pitchFamily="50" charset="0"/>
              </a:rPr>
              <a:t>por</a:t>
            </a:r>
            <a:r>
              <a:rPr lang="en-US" baseline="0" dirty="0" smtClean="0">
                <a:latin typeface="CA Sans" pitchFamily="50" charset="0"/>
              </a:rPr>
              <a:t> </a:t>
            </a:r>
            <a:r>
              <a:rPr lang="en-US" baseline="0" dirty="0" err="1" smtClean="0">
                <a:latin typeface="CA Sans" pitchFamily="50" charset="0"/>
              </a:rPr>
              <a:t>nossa</a:t>
            </a:r>
            <a:r>
              <a:rPr lang="en-US" baseline="0" dirty="0" smtClean="0">
                <a:latin typeface="CA Sans" pitchFamily="50" charset="0"/>
              </a:rPr>
              <a:t> </a:t>
            </a:r>
            <a:r>
              <a:rPr lang="en-US" baseline="0" dirty="0" err="1" smtClean="0">
                <a:latin typeface="CA Sans" pitchFamily="50" charset="0"/>
              </a:rPr>
              <a:t>equipe</a:t>
            </a:r>
            <a:r>
              <a:rPr lang="en-US" baseline="0" dirty="0" smtClean="0">
                <a:latin typeface="CA Sans" pitchFamily="50" charset="0"/>
              </a:rPr>
              <a:t> de </a:t>
            </a:r>
            <a:r>
              <a:rPr lang="en-US" baseline="0" dirty="0" err="1" smtClean="0">
                <a:latin typeface="CA Sans" pitchFamily="50" charset="0"/>
              </a:rPr>
              <a:t>Serviços</a:t>
            </a:r>
            <a:r>
              <a:rPr lang="en-US" baseline="0" dirty="0" smtClean="0">
                <a:latin typeface="CA Sans" pitchFamily="50" charset="0"/>
              </a:rPr>
              <a:t> e </a:t>
            </a:r>
            <a:r>
              <a:rPr lang="en-US" baseline="0" dirty="0" err="1" smtClean="0">
                <a:latin typeface="CA Sans" pitchFamily="50" charset="0"/>
              </a:rPr>
              <a:t>nossos</a:t>
            </a:r>
            <a:r>
              <a:rPr lang="en-US" baseline="0" dirty="0" smtClean="0">
                <a:latin typeface="CA Sans" pitchFamily="50" charset="0"/>
              </a:rPr>
              <a:t> </a:t>
            </a:r>
            <a:r>
              <a:rPr lang="en-US" baseline="0" dirty="0" err="1" smtClean="0">
                <a:latin typeface="CA Sans" pitchFamily="50" charset="0"/>
              </a:rPr>
              <a:t>parceiros</a:t>
            </a:r>
            <a:r>
              <a:rPr lang="en-US" baseline="0" dirty="0" smtClean="0">
                <a:latin typeface="CA Sans" pitchFamily="50" charset="0"/>
              </a:rPr>
              <a:t> </a:t>
            </a:r>
            <a:r>
              <a:rPr lang="en-US" baseline="0" dirty="0" err="1" smtClean="0">
                <a:latin typeface="CA Sans" pitchFamily="50" charset="0"/>
              </a:rPr>
              <a:t>qualificados</a:t>
            </a:r>
            <a:r>
              <a:rPr lang="en-US" baseline="0" dirty="0" smtClean="0">
                <a:latin typeface="CA Sans" pitchFamily="50" charset="0"/>
              </a:rPr>
              <a:t>.</a:t>
            </a:r>
            <a:endParaRPr lang="en-US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764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pt-BR" noProof="0" dirty="0" smtClean="0">
                <a:latin typeface="CA Sans" pitchFamily="50" charset="0"/>
              </a:rPr>
              <a:t>Para facilitar o entendimento, estamos</a:t>
            </a:r>
            <a:r>
              <a:rPr lang="pt-BR" baseline="0" noProof="0" dirty="0" smtClean="0">
                <a:latin typeface="CA Sans" pitchFamily="50" charset="0"/>
              </a:rPr>
              <a:t> apresentando as funcionalidades em quarto grandes blocos: </a:t>
            </a:r>
          </a:p>
          <a:p>
            <a:pPr marL="228600" indent="-228600" eaLnBrk="1" hangingPunct="1">
              <a:spcBef>
                <a:spcPct val="0"/>
              </a:spcBef>
              <a:buAutoNum type="arabicParenR"/>
            </a:pPr>
            <a:r>
              <a:rPr lang="pt-BR" baseline="0" noProof="0" dirty="0" smtClean="0">
                <a:latin typeface="CA Sans" pitchFamily="50" charset="0"/>
              </a:rPr>
              <a:t>Mapas Estratégicos contendo itens e Indicadores relacionados</a:t>
            </a:r>
          </a:p>
          <a:p>
            <a:pPr marL="228600" indent="-228600" eaLnBrk="1" hangingPunct="1">
              <a:spcBef>
                <a:spcPct val="0"/>
              </a:spcBef>
              <a:buAutoNum type="arabicParenR"/>
            </a:pPr>
            <a:r>
              <a:rPr lang="pt-BR" baseline="0" noProof="0" dirty="0" smtClean="0">
                <a:latin typeface="CA Sans" pitchFamily="50" charset="0"/>
              </a:rPr>
              <a:t>Planejamento Top-Down para distribuição de Verba e </a:t>
            </a:r>
            <a:r>
              <a:rPr lang="pt-BR" baseline="0" noProof="0" dirty="0" err="1" smtClean="0">
                <a:latin typeface="CA Sans" pitchFamily="50" charset="0"/>
              </a:rPr>
              <a:t>Headcount</a:t>
            </a:r>
            <a:endParaRPr lang="pt-BR" baseline="0" noProof="0" dirty="0" smtClean="0">
              <a:latin typeface="CA Sans" pitchFamily="50" charset="0"/>
            </a:endParaRPr>
          </a:p>
          <a:p>
            <a:pPr marL="228600" indent="-228600" eaLnBrk="1" hangingPunct="1">
              <a:spcBef>
                <a:spcPct val="0"/>
              </a:spcBef>
              <a:buAutoNum type="arabicParenR"/>
            </a:pPr>
            <a:r>
              <a:rPr lang="pt-BR" baseline="0" noProof="0" dirty="0" smtClean="0">
                <a:latin typeface="CA Sans" pitchFamily="50" charset="0"/>
              </a:rPr>
              <a:t>Avaliação de Investimentos para Seleção e Priorização</a:t>
            </a:r>
          </a:p>
          <a:p>
            <a:pPr marL="228600" indent="-228600" eaLnBrk="1" hangingPunct="1">
              <a:spcBef>
                <a:spcPct val="0"/>
              </a:spcBef>
              <a:buAutoNum type="arabicParenR"/>
            </a:pPr>
            <a:r>
              <a:rPr lang="pt-BR" baseline="0" noProof="0" dirty="0" smtClean="0">
                <a:latin typeface="CA Sans" pitchFamily="50" charset="0"/>
              </a:rPr>
              <a:t>Acompanhamento ou Revisão das Estratégias</a:t>
            </a:r>
            <a:endParaRPr lang="pt-BR" noProof="0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870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436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481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284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962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1.emf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0"/>
            <a:ext cx="8229600" cy="81927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 - Title Case, Calibri 28 pt bold</a:t>
            </a:r>
            <a:br>
              <a:rPr lang="en-US" dirty="0" smtClean="0"/>
            </a:br>
            <a:r>
              <a:rPr lang="en-US" dirty="0" smtClean="0"/>
              <a:t>2 Line Max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3176" y="1002606"/>
            <a:ext cx="8170124" cy="3278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0"/>
            <a:ext cx="8229600" cy="4105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 - Title Case, Calibri 28 pt bold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0264" y="981375"/>
            <a:ext cx="8170124" cy="3278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44498" y="514825"/>
            <a:ext cx="8178803" cy="289590"/>
          </a:xfr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58045"/>
            <a:ext cx="4038600" cy="3397616"/>
          </a:xfrm>
          <a:prstGeom prst="rect">
            <a:avLst/>
          </a:prstGeom>
        </p:spPr>
        <p:txBody>
          <a:bodyPr/>
          <a:lstStyle>
            <a:lvl1pPr>
              <a:lnSpc>
                <a:spcPts val="2880"/>
              </a:lnSpc>
              <a:defRPr sz="2400" b="0">
                <a:solidFill>
                  <a:schemeClr val="bg1"/>
                </a:solidFill>
              </a:defRPr>
            </a:lvl1pPr>
            <a:lvl2pPr>
              <a:defRPr sz="20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600" b="0">
                <a:solidFill>
                  <a:schemeClr val="bg1"/>
                </a:solidFill>
              </a:defRPr>
            </a:lvl4pPr>
            <a:lvl5pPr>
              <a:defRPr sz="1600" b="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58045"/>
            <a:ext cx="4038600" cy="3397616"/>
          </a:xfrm>
          <a:prstGeom prst="rect">
            <a:avLst/>
          </a:prstGeom>
        </p:spPr>
        <p:txBody>
          <a:bodyPr/>
          <a:lstStyle>
            <a:lvl1pPr>
              <a:defRPr sz="2400" b="0">
                <a:solidFill>
                  <a:schemeClr val="bg1"/>
                </a:solidFill>
              </a:defRPr>
            </a:lvl1pPr>
            <a:lvl2pPr>
              <a:defRPr sz="20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600" b="0">
                <a:solidFill>
                  <a:schemeClr val="bg1"/>
                </a:solidFill>
              </a:defRPr>
            </a:lvl4pPr>
            <a:lvl5pPr>
              <a:defRPr sz="1600" b="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460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4"/>
            <a:ext cx="8229600" cy="81927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 - Title Case, Calibri 28 pt bold</a:t>
            </a:r>
            <a:br>
              <a:rPr lang="en-US" dirty="0" smtClean="0"/>
            </a:br>
            <a:r>
              <a:rPr lang="en-US" dirty="0" smtClean="0"/>
              <a:t>2 Line Max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8263"/>
          </a:xfrm>
        </p:spPr>
        <p:txBody>
          <a:bodyPr vert="horz" lIns="91440" tIns="45720" rIns="91440" bIns="1280160" rtlCol="0" anchor="ctr" anchorCtr="0">
            <a:normAutofit/>
          </a:bodyPr>
          <a:lstStyle>
            <a:lvl1pPr marL="342900" indent="-342900" algn="ctr" defTabSz="457200" rtl="0" eaLnBrk="1" latinLnBrk="0" hangingPunct="1">
              <a:lnSpc>
                <a:spcPts val="288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charset="2"/>
              <a:buNone/>
              <a:defRPr lang="en-US" sz="2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5960787" y="0"/>
            <a:ext cx="2167128" cy="3675888"/>
          </a:xfrm>
          <a:prstGeom prst="rect">
            <a:avLst/>
          </a:prstGeom>
          <a:solidFill>
            <a:srgbClr val="22475C">
              <a:alpha val="95000"/>
            </a:srgbClr>
          </a:solidFill>
        </p:spPr>
        <p:txBody>
          <a:bodyPr vert="horz" lIns="182880" tIns="182880" rIns="91440" bIns="182880" rtlCol="0" anchor="b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Title - Title Case, Calibri 28 pt bold</a:t>
            </a:r>
            <a:b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</a:b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2 Line Max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8263"/>
          </a:xfrm>
        </p:spPr>
        <p:txBody>
          <a:bodyPr vert="horz" lIns="91440" tIns="45720" rIns="91440" bIns="1280160" rtlCol="0" anchor="ctr" anchorCtr="0">
            <a:normAutofit/>
          </a:bodyPr>
          <a:lstStyle>
            <a:lvl1pPr marL="342900" indent="-342900" algn="ctr" defTabSz="457200" rtl="0" eaLnBrk="1" latinLnBrk="0" hangingPunct="1">
              <a:lnSpc>
                <a:spcPts val="288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charset="2"/>
              <a:buNone/>
              <a:defRPr lang="en-US" sz="2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7880"/>
            <a:ext cx="8229600" cy="161799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473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9029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533628" y="645249"/>
            <a:ext cx="6456114" cy="110354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Always In Title Case; </a:t>
            </a:r>
            <a:br>
              <a:rPr lang="en-US" dirty="0" smtClean="0"/>
            </a:br>
            <a:r>
              <a:rPr lang="en-US" dirty="0" smtClean="0"/>
              <a:t>2 Lines Preferred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533627" y="2156167"/>
            <a:ext cx="6456116" cy="5720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or presenter name [sentence or title case as needed </a:t>
            </a:r>
            <a:br>
              <a:rPr lang="en-US" dirty="0" smtClean="0"/>
            </a:br>
            <a:r>
              <a:rPr lang="en-US" dirty="0" smtClean="0"/>
              <a:t>Calibri 18 pt]</a:t>
            </a:r>
            <a:endParaRPr lang="en-US" dirty="0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33628" y="3310661"/>
            <a:ext cx="6456116" cy="48870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Insert Date Here</a:t>
            </a:r>
            <a:endParaRPr lang="lt-LT" dirty="0"/>
          </a:p>
        </p:txBody>
      </p:sp>
      <p:pic>
        <p:nvPicPr>
          <p:cNvPr id="15" name="Picture 14" descr="ca_r_1c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8178799" y="4314402"/>
            <a:ext cx="677334" cy="56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222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blipFill dpi="0" rotWithShape="1">
          <a:blip r:embed="rId2">
            <a:lum/>
          </a:blip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533628" y="645249"/>
            <a:ext cx="6456114" cy="110354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 smtClean="0"/>
              <a:t>Always In Title Case; </a:t>
            </a:r>
            <a:br>
              <a:rPr lang="en-US" dirty="0" smtClean="0"/>
            </a:br>
            <a:r>
              <a:rPr lang="en-US" dirty="0" smtClean="0"/>
              <a:t>2 Lines Preferred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533627" y="2156167"/>
            <a:ext cx="6456116" cy="5720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or presenter name [sentence or title case as needed </a:t>
            </a:r>
            <a:br>
              <a:rPr lang="en-US" dirty="0" smtClean="0"/>
            </a:br>
            <a:r>
              <a:rPr lang="en-US" dirty="0" smtClean="0"/>
              <a:t>Calibri 18 pt]</a:t>
            </a:r>
            <a:endParaRPr lang="en-US" dirty="0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33628" y="3310661"/>
            <a:ext cx="6456116" cy="2553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Insert Date Here</a:t>
            </a:r>
            <a:endParaRPr lang="lt-LT" dirty="0"/>
          </a:p>
        </p:txBody>
      </p:sp>
      <p:pic>
        <p:nvPicPr>
          <p:cNvPr id="15" name="Picture 14" descr="ca_r_1c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8178799" y="4314402"/>
            <a:ext cx="677334" cy="561756"/>
          </a:xfrm>
          <a:prstGeom prst="rect">
            <a:avLst/>
          </a:prstGeom>
        </p:spPr>
      </p:pic>
      <p:pic>
        <p:nvPicPr>
          <p:cNvPr id="12" name="Picture 11" descr="ca_r_1cr_grey.eps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8170826" y="4310413"/>
            <a:ext cx="695324" cy="57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552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2"/>
          <p:cNvSpPr>
            <a:spLocks noGrp="1"/>
          </p:cNvSpPr>
          <p:nvPr>
            <p:ph type="body" sz="quarter" idx="16" hasCustomPrompt="1"/>
          </p:nvPr>
        </p:nvSpPr>
        <p:spPr bwMode="black">
          <a:xfrm>
            <a:off x="5029628" y="1950384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 smtClean="0"/>
              <a:t>Title Goes Here</a:t>
            </a:r>
          </a:p>
        </p:txBody>
      </p:sp>
      <p:sp>
        <p:nvSpPr>
          <p:cNvPr id="7" name="Text Placeholder 22"/>
          <p:cNvSpPr>
            <a:spLocks noGrp="1"/>
          </p:cNvSpPr>
          <p:nvPr>
            <p:ph type="body" sz="quarter" idx="17" hasCustomPrompt="1"/>
          </p:nvPr>
        </p:nvSpPr>
        <p:spPr bwMode="black">
          <a:xfrm>
            <a:off x="5029628" y="2139340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 smtClean="0"/>
              <a:t>First.Last@ca.com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8" hasCustomPrompt="1"/>
          </p:nvPr>
        </p:nvSpPr>
        <p:spPr bwMode="black">
          <a:xfrm>
            <a:off x="5304566" y="2419862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64AF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 smtClean="0"/>
              <a:t>@</a:t>
            </a:r>
            <a:r>
              <a:rPr lang="en-US" dirty="0" err="1" smtClean="0"/>
              <a:t>cainc</a:t>
            </a:r>
            <a:endParaRPr lang="en-US" dirty="0" smtClean="0"/>
          </a:p>
        </p:txBody>
      </p:sp>
      <p:sp>
        <p:nvSpPr>
          <p:cNvPr id="9" name="Text Placeholder 22"/>
          <p:cNvSpPr>
            <a:spLocks noGrp="1"/>
          </p:cNvSpPr>
          <p:nvPr>
            <p:ph type="body" sz="quarter" idx="19" hasCustomPrompt="1"/>
          </p:nvPr>
        </p:nvSpPr>
        <p:spPr bwMode="black">
          <a:xfrm>
            <a:off x="5304566" y="2670956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64AF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 smtClean="0"/>
              <a:t>slideshare.net/</a:t>
            </a:r>
            <a:r>
              <a:rPr lang="en-US" dirty="0" err="1" smtClean="0"/>
              <a:t>CAinc</a:t>
            </a:r>
            <a:endParaRPr lang="en-US" dirty="0" smtClean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20" hasCustomPrompt="1"/>
          </p:nvPr>
        </p:nvSpPr>
        <p:spPr bwMode="black">
          <a:xfrm>
            <a:off x="5304566" y="2913881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 smtClean="0"/>
              <a:t>linkedin.com/company/ca-technologies</a:t>
            </a:r>
          </a:p>
        </p:txBody>
      </p:sp>
      <p:sp>
        <p:nvSpPr>
          <p:cNvPr id="11" name="Text Placeholder 29"/>
          <p:cNvSpPr>
            <a:spLocks noGrp="1"/>
          </p:cNvSpPr>
          <p:nvPr>
            <p:ph type="body" sz="quarter" idx="21" hasCustomPrompt="1"/>
          </p:nvPr>
        </p:nvSpPr>
        <p:spPr bwMode="black">
          <a:xfrm>
            <a:off x="5018612" y="3320198"/>
            <a:ext cx="1224057" cy="206769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ca.com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 bwMode="gray">
          <a:xfrm flipV="1">
            <a:off x="4321832" y="1361407"/>
            <a:ext cx="33246" cy="2834640"/>
          </a:xfrm>
          <a:prstGeom prst="line">
            <a:avLst/>
          </a:prstGeom>
          <a:noFill/>
          <a:ln w="25400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prstClr val="white"/>
                </a:gs>
                <a:gs pos="47000">
                  <a:sysClr val="window" lastClr="FFFFFF">
                    <a:lumMod val="85000"/>
                  </a:sysClr>
                </a:gs>
              </a:gsLst>
              <a:lin ang="16200000" scaled="0"/>
              <a:tileRect/>
            </a:gradFill>
            <a:prstDash val="solid"/>
          </a:ln>
          <a:effectLst/>
        </p:spPr>
      </p:cxnSp>
      <p:sp>
        <p:nvSpPr>
          <p:cNvPr id="14" name="Text Placeholder 16"/>
          <p:cNvSpPr>
            <a:spLocks noGrp="1"/>
          </p:cNvSpPr>
          <p:nvPr>
            <p:ph type="body" sz="quarter" idx="22" hasCustomPrompt="1"/>
          </p:nvPr>
        </p:nvSpPr>
        <p:spPr bwMode="black">
          <a:xfrm>
            <a:off x="5029200" y="1679480"/>
            <a:ext cx="3200400" cy="228812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600" b="1">
                <a:solidFill>
                  <a:schemeClr val="tx1"/>
                </a:solidFill>
              </a:defRPr>
            </a:lvl1pPr>
            <a:lvl2pPr>
              <a:buNone/>
              <a:defRPr sz="1800" b="1"/>
            </a:lvl2pPr>
            <a:lvl3pPr>
              <a:buNone/>
              <a:defRPr sz="1600" b="1"/>
            </a:lvl3pPr>
            <a:lvl4pPr>
              <a:buNone/>
              <a:defRPr sz="1400" b="1"/>
            </a:lvl4pPr>
            <a:lvl5pPr>
              <a:buNone/>
              <a:defRPr sz="1400" b="1"/>
            </a:lvl5pPr>
          </a:lstStyle>
          <a:p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endParaRPr lang="en-US" dirty="0" smtClean="0"/>
          </a:p>
        </p:txBody>
      </p:sp>
      <p:pic>
        <p:nvPicPr>
          <p:cNvPr id="18" name="Picture 17" descr="ca_r_1cr.eps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2423253" y="1702860"/>
            <a:ext cx="1683644" cy="1500824"/>
          </a:xfrm>
          <a:prstGeom prst="rect">
            <a:avLst/>
          </a:prstGeom>
        </p:spPr>
      </p:pic>
      <p:pic>
        <p:nvPicPr>
          <p:cNvPr id="19" name="Picture Placeholder 2"/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127" y="2442528"/>
            <a:ext cx="185512" cy="196215"/>
          </a:xfrm>
          <a:prstGeom prst="rect">
            <a:avLst/>
          </a:prstGeom>
        </p:spPr>
      </p:pic>
      <p:pic>
        <p:nvPicPr>
          <p:cNvPr id="20" name="Picture Placeholder 6"/>
          <p:cNvPicPr>
            <a:picLocks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5024662" y="2684064"/>
            <a:ext cx="213505" cy="225822"/>
          </a:xfrm>
          <a:prstGeom prst="rect">
            <a:avLst/>
          </a:prstGeom>
        </p:spPr>
      </p:pic>
      <p:pic>
        <p:nvPicPr>
          <p:cNvPr id="21" name="Picture Placeholder 11"/>
          <p:cNvPicPr>
            <a:picLocks/>
          </p:cNvPicPr>
          <p:nvPr userDrawn="1"/>
        </p:nvPicPr>
        <p:blipFill>
          <a:blip r:embed="rId5"/>
          <a:stretch>
            <a:fillRect/>
          </a:stretch>
        </p:blipFill>
        <p:spPr bwMode="black">
          <a:xfrm>
            <a:off x="5015136" y="2917026"/>
            <a:ext cx="209325" cy="22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12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2"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2"/>
          <p:cNvSpPr>
            <a:spLocks noGrp="1"/>
          </p:cNvSpPr>
          <p:nvPr>
            <p:ph type="body" sz="quarter" idx="16" hasCustomPrompt="1"/>
          </p:nvPr>
        </p:nvSpPr>
        <p:spPr bwMode="black">
          <a:xfrm>
            <a:off x="5029628" y="1950384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 smtClean="0"/>
              <a:t>Title Goes Here</a:t>
            </a:r>
          </a:p>
        </p:txBody>
      </p:sp>
      <p:sp>
        <p:nvSpPr>
          <p:cNvPr id="7" name="Text Placeholder 22"/>
          <p:cNvSpPr>
            <a:spLocks noGrp="1"/>
          </p:cNvSpPr>
          <p:nvPr>
            <p:ph type="body" sz="quarter" idx="17" hasCustomPrompt="1"/>
          </p:nvPr>
        </p:nvSpPr>
        <p:spPr bwMode="black">
          <a:xfrm>
            <a:off x="5029628" y="2139340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 smtClean="0"/>
              <a:t>First.Last@ca.com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8" hasCustomPrompt="1"/>
          </p:nvPr>
        </p:nvSpPr>
        <p:spPr bwMode="black">
          <a:xfrm>
            <a:off x="5304566" y="2419862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64AF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 smtClean="0"/>
              <a:t>@</a:t>
            </a:r>
            <a:r>
              <a:rPr lang="en-US" dirty="0" err="1" smtClean="0"/>
              <a:t>cainc</a:t>
            </a:r>
            <a:endParaRPr lang="en-US" dirty="0" smtClean="0"/>
          </a:p>
        </p:txBody>
      </p:sp>
      <p:sp>
        <p:nvSpPr>
          <p:cNvPr id="9" name="Text Placeholder 22"/>
          <p:cNvSpPr>
            <a:spLocks noGrp="1"/>
          </p:cNvSpPr>
          <p:nvPr>
            <p:ph type="body" sz="quarter" idx="19" hasCustomPrompt="1"/>
          </p:nvPr>
        </p:nvSpPr>
        <p:spPr bwMode="black">
          <a:xfrm>
            <a:off x="5304566" y="2670956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64AF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 smtClean="0"/>
              <a:t>slideshare.net/</a:t>
            </a:r>
            <a:r>
              <a:rPr lang="en-US" dirty="0" err="1" smtClean="0"/>
              <a:t>CAinc</a:t>
            </a:r>
            <a:endParaRPr lang="en-US" dirty="0" smtClean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20" hasCustomPrompt="1"/>
          </p:nvPr>
        </p:nvSpPr>
        <p:spPr bwMode="black">
          <a:xfrm>
            <a:off x="5304566" y="2913881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 smtClean="0"/>
              <a:t>linkedin.com/company/ca-technologies</a:t>
            </a:r>
          </a:p>
        </p:txBody>
      </p:sp>
      <p:sp>
        <p:nvSpPr>
          <p:cNvPr id="11" name="Text Placeholder 29"/>
          <p:cNvSpPr>
            <a:spLocks noGrp="1"/>
          </p:cNvSpPr>
          <p:nvPr>
            <p:ph type="body" sz="quarter" idx="21" hasCustomPrompt="1"/>
          </p:nvPr>
        </p:nvSpPr>
        <p:spPr bwMode="black">
          <a:xfrm>
            <a:off x="5018612" y="3320198"/>
            <a:ext cx="1224057" cy="206769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4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ca.com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 bwMode="gray">
          <a:xfrm flipV="1">
            <a:off x="4321832" y="1361407"/>
            <a:ext cx="33246" cy="2834640"/>
          </a:xfrm>
          <a:prstGeom prst="line">
            <a:avLst/>
          </a:prstGeom>
          <a:noFill/>
          <a:ln w="25400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prstClr val="white"/>
                </a:gs>
                <a:gs pos="47000">
                  <a:sysClr val="window" lastClr="FFFFFF">
                    <a:lumMod val="85000"/>
                  </a:sysClr>
                </a:gs>
              </a:gsLst>
              <a:lin ang="16200000" scaled="0"/>
              <a:tileRect/>
            </a:gradFill>
            <a:prstDash val="solid"/>
          </a:ln>
          <a:effectLst/>
        </p:spPr>
      </p:cxnSp>
      <p:sp>
        <p:nvSpPr>
          <p:cNvPr id="14" name="Text Placeholder 16"/>
          <p:cNvSpPr>
            <a:spLocks noGrp="1"/>
          </p:cNvSpPr>
          <p:nvPr>
            <p:ph type="body" sz="quarter" idx="22" hasCustomPrompt="1"/>
          </p:nvPr>
        </p:nvSpPr>
        <p:spPr bwMode="black">
          <a:xfrm>
            <a:off x="5029200" y="1679480"/>
            <a:ext cx="3200400" cy="228812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600" b="1">
                <a:solidFill>
                  <a:schemeClr val="bg2"/>
                </a:solidFill>
              </a:defRPr>
            </a:lvl1pPr>
            <a:lvl2pPr>
              <a:buNone/>
              <a:defRPr sz="1800" b="1"/>
            </a:lvl2pPr>
            <a:lvl3pPr>
              <a:buNone/>
              <a:defRPr sz="1600" b="1"/>
            </a:lvl3pPr>
            <a:lvl4pPr>
              <a:buNone/>
              <a:defRPr sz="1400" b="1"/>
            </a:lvl4pPr>
            <a:lvl5pPr>
              <a:buNone/>
              <a:defRPr sz="1400" b="1"/>
            </a:lvl5pPr>
          </a:lstStyle>
          <a:p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endParaRPr lang="en-US" dirty="0" smtClean="0"/>
          </a:p>
        </p:txBody>
      </p:sp>
      <p:pic>
        <p:nvPicPr>
          <p:cNvPr id="19" name="Picture Placeholder 2"/>
          <p:cNvPicPr>
            <a:picLocks/>
          </p:cNvPicPr>
          <p:nvPr userDrawn="1"/>
        </p:nvPicPr>
        <p:blipFill>
          <a:blip r:embed="rId2">
            <a:lum bright="-40000"/>
            <a:duotone>
              <a:prstClr val="black"/>
              <a:schemeClr val="bg2">
                <a:tint val="45000"/>
                <a:satMod val="400000"/>
              </a:schemeClr>
            </a:duotone>
          </a:blip>
          <a:stretch>
            <a:fillRect/>
          </a:stretch>
        </p:blipFill>
        <p:spPr bwMode="black">
          <a:xfrm>
            <a:off x="5030127" y="2442528"/>
            <a:ext cx="185512" cy="196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Placeholder 6"/>
          <p:cNvPicPr>
            <a:picLocks/>
          </p:cNvPicPr>
          <p:nvPr userDrawn="1"/>
        </p:nvPicPr>
        <p:blipFill>
          <a:blip r:embed="rId3">
            <a:duotone>
              <a:prstClr val="black"/>
              <a:schemeClr val="bg2">
                <a:tint val="45000"/>
                <a:satMod val="400000"/>
              </a:schemeClr>
            </a:duotone>
            <a:lum bright="-40000"/>
          </a:blip>
          <a:stretch>
            <a:fillRect/>
          </a:stretch>
        </p:blipFill>
        <p:spPr bwMode="black">
          <a:xfrm>
            <a:off x="5024662" y="2684064"/>
            <a:ext cx="213505" cy="225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Placeholder 11"/>
          <p:cNvPicPr>
            <a:picLocks/>
          </p:cNvPicPr>
          <p:nvPr userDrawn="1"/>
        </p:nvPicPr>
        <p:blipFill>
          <a:blip r:embed="rId4">
            <a:lum bright="-40000"/>
            <a:duotone>
              <a:prstClr val="black"/>
              <a:schemeClr val="bg2">
                <a:tint val="45000"/>
                <a:satMod val="400000"/>
              </a:schemeClr>
            </a:duotone>
          </a:blip>
          <a:stretch>
            <a:fillRect/>
          </a:stretch>
        </p:blipFill>
        <p:spPr bwMode="black">
          <a:xfrm>
            <a:off x="5015136" y="2917026"/>
            <a:ext cx="209325" cy="221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ca_r_1cr_grey.eps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2724595" y="2012456"/>
            <a:ext cx="1062415" cy="88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12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0"/>
            <a:ext cx="8229600" cy="4105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 - Title Case, Calibri 28 pt bold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3176" y="1002606"/>
            <a:ext cx="8170124" cy="3278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44498" y="514825"/>
            <a:ext cx="8178803" cy="289590"/>
          </a:xfr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113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58045"/>
            <a:ext cx="4038600" cy="3397616"/>
          </a:xfrm>
          <a:prstGeom prst="rect">
            <a:avLst/>
          </a:prstGeom>
        </p:spPr>
        <p:txBody>
          <a:bodyPr/>
          <a:lstStyle>
            <a:lvl1pPr>
              <a:lnSpc>
                <a:spcPts val="2880"/>
              </a:lnSpc>
              <a:defRPr sz="2400" b="0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6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58045"/>
            <a:ext cx="4038600" cy="3397616"/>
          </a:xfrm>
          <a:prstGeom prst="rect">
            <a:avLst/>
          </a:prstGeom>
        </p:spPr>
        <p:txBody>
          <a:bodyPr/>
          <a:lstStyle>
            <a:lvl1pPr>
              <a:defRPr sz="2400" b="0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6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460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4"/>
            <a:ext cx="8229600" cy="81927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 - Title Case, Calibri 28 pt bold</a:t>
            </a:r>
            <a:br>
              <a:rPr lang="en-US" dirty="0" smtClean="0"/>
            </a:br>
            <a:r>
              <a:rPr lang="en-US" dirty="0" smtClean="0"/>
              <a:t>2 Line Max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8263"/>
          </a:xfrm>
        </p:spPr>
        <p:txBody>
          <a:bodyPr lIns="274320" tIns="365760" rIns="91440" bIns="1280160" anchor="t" anchorCtr="0"/>
          <a:lstStyle>
            <a:lvl1pPr algn="l">
              <a:buNone/>
              <a:defRPr/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960787" y="0"/>
            <a:ext cx="2167128" cy="3675888"/>
          </a:xfrm>
          <a:solidFill>
            <a:schemeClr val="accent3">
              <a:alpha val="95000"/>
            </a:schemeClr>
          </a:solidFill>
        </p:spPr>
        <p:txBody>
          <a:bodyPr vert="horz" lIns="182880" tIns="182880" rIns="91440" bIns="182880" rtlCol="0" anchor="b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Title - Title Case, Calibri 28 pt bold</a:t>
            </a:r>
            <a:br>
              <a:rPr lang="en-US" dirty="0" smtClean="0"/>
            </a:br>
            <a:r>
              <a:rPr lang="en-US" dirty="0" smtClean="0"/>
              <a:t>2 Line Max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9029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00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577851" y="1117999"/>
            <a:ext cx="8113713" cy="33511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black">
          <a:xfrm>
            <a:off x="576072" y="137287"/>
            <a:ext cx="8119872" cy="549148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3"/>
          </p:nvPr>
        </p:nvSpPr>
        <p:spPr>
          <a:xfrm>
            <a:off x="870557" y="4858674"/>
            <a:ext cx="1234440" cy="27409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BC81331-8C53-4DFA-AD59-A8576318C1D3}" type="datetime4">
              <a:rPr lang="en-US" smtClean="0"/>
              <a:pPr>
                <a:defRPr/>
              </a:pPr>
              <a:t>January 20, 2015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469900" y="4858674"/>
            <a:ext cx="382588" cy="27409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701BC24-4D00-4B37-9CA5-F53B075D743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>
          <a:xfrm>
            <a:off x="850900" y="4858674"/>
            <a:ext cx="6923088" cy="27409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[Insert PPT Name via Insert tab &gt; Header &amp; Footer]          Copyright © 2011 CA.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02917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0"/>
            <a:ext cx="8229600" cy="81927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 - Title Case, Calibri 28 pt bold</a:t>
            </a:r>
            <a:br>
              <a:rPr lang="en-US" dirty="0" smtClean="0"/>
            </a:br>
            <a:r>
              <a:rPr lang="en-US" dirty="0" smtClean="0"/>
              <a:t>2 Line Max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9670" y="981076"/>
            <a:ext cx="8229600" cy="33552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57200" y="157880"/>
            <a:ext cx="8229600" cy="8192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 smtClean="0"/>
              <a:t>Title - Title Case, Calibri 28 pt bold</a:t>
            </a:r>
            <a:br>
              <a:rPr lang="en-US" dirty="0" smtClean="0"/>
            </a:br>
            <a:r>
              <a:rPr lang="en-US" dirty="0" smtClean="0"/>
              <a:t>2 Line Max</a:t>
            </a:r>
            <a:endParaRPr lang="en-US" dirty="0"/>
          </a:p>
        </p:txBody>
      </p:sp>
      <p:pic>
        <p:nvPicPr>
          <p:cNvPr id="7" name="Picture 6" descr="ca_r_1cr_grey.eps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8186634" y="4479578"/>
            <a:ext cx="509655" cy="42269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57200" y="1003275"/>
            <a:ext cx="8229600" cy="3397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 bwMode="black">
          <a:xfrm>
            <a:off x="393807" y="4727631"/>
            <a:ext cx="527125" cy="2510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022D67-B6E1-4BFD-B491-C53D2455AE9B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/>
                <a:ea typeface="Arial Unicode MS" pitchFamily="34" charset="-128"/>
                <a:cs typeface="Arial Unicode MS" pitchFamily="34" charset="-128"/>
              </a:rPr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" name="TextBox 13"/>
          <p:cNvSpPr txBox="1"/>
          <p:nvPr/>
        </p:nvSpPr>
        <p:spPr bwMode="black">
          <a:xfrm>
            <a:off x="1251787" y="4727631"/>
            <a:ext cx="6649154" cy="2510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© 2014 CA.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8328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761" r:id="rId2"/>
    <p:sldLayoutId id="2147483652" r:id="rId3"/>
    <p:sldLayoutId id="2147483708" r:id="rId4"/>
    <p:sldLayoutId id="2147483765" r:id="rId5"/>
    <p:sldLayoutId id="2147483655" r:id="rId6"/>
    <p:sldLayoutId id="2147483772" r:id="rId7"/>
    <p:sldLayoutId id="2147483774" r:id="rId8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en-US" sz="2800" b="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ts val="2880"/>
        </a:lnSpc>
        <a:spcBef>
          <a:spcPts val="1200"/>
        </a:spcBef>
        <a:spcAft>
          <a:spcPts val="200"/>
        </a:spcAft>
        <a:buClr>
          <a:schemeClr val="tx1"/>
        </a:buClr>
        <a:buFont typeface="Wingdings" charset="2"/>
        <a:buChar char="§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79450" indent="-28575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Font typeface="Arial"/>
        <a:buChar char="–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779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Font typeface="Wingdings" charset="2"/>
        <a:buChar char="§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320800" marR="0" indent="-228600" algn="l" defTabSz="457200" rtl="0" eaLnBrk="1" fontAlgn="auto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SzTx/>
        <a:buFont typeface="Arial"/>
        <a:buChar char="–"/>
        <a:tabLst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Font typeface="Wingdings" charset="2"/>
        <a:buChar char="§"/>
        <a:tabLst/>
        <a:defRPr sz="1600" b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984918"/>
            <a:ext cx="8229600" cy="3397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457200" y="157880"/>
            <a:ext cx="8229600" cy="8192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 smtClean="0"/>
              <a:t>Title - Title Case, Calibri 28 pt bold</a:t>
            </a:r>
            <a:br>
              <a:rPr lang="en-US" dirty="0" smtClean="0"/>
            </a:br>
            <a:r>
              <a:rPr lang="en-US" dirty="0" smtClean="0"/>
              <a:t>2 Line Max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 bwMode="black">
          <a:xfrm>
            <a:off x="393807" y="4727631"/>
            <a:ext cx="527125" cy="2510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022D67-B6E1-4BFD-B491-C53D2455AE9B}" type="slidenum">
              <a:rPr kumimoji="0" lang="en-US" sz="700" b="0" i="0" u="none" strike="noStrike" kern="1200" cap="all" spc="0" normalizeH="0" baseline="0" noProof="0" smtClean="0">
                <a:ln>
                  <a:noFill/>
                </a:ln>
                <a:solidFill>
                  <a:srgbClr val="6D7D80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all" spc="0" normalizeH="0" baseline="0" noProof="0" dirty="0">
              <a:ln>
                <a:noFill/>
              </a:ln>
              <a:solidFill>
                <a:srgbClr val="6D7D80"/>
              </a:solidFill>
              <a:effectLst/>
              <a:uLnTx/>
              <a:uFillTx/>
              <a:latin typeface="+mn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TextBox 10"/>
          <p:cNvSpPr txBox="1"/>
          <p:nvPr/>
        </p:nvSpPr>
        <p:spPr bwMode="black">
          <a:xfrm>
            <a:off x="1251787" y="4727631"/>
            <a:ext cx="6649154" cy="2510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all" spc="0" normalizeH="0" baseline="0" noProof="0" dirty="0" smtClean="0">
                <a:ln>
                  <a:noFill/>
                </a:ln>
                <a:solidFill>
                  <a:srgbClr val="6D7D80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© 2014 CA. All rights reserved.</a:t>
            </a:r>
          </a:p>
        </p:txBody>
      </p:sp>
      <p:grpSp>
        <p:nvGrpSpPr>
          <p:cNvPr id="24" name="Group 23"/>
          <p:cNvGrpSpPr/>
          <p:nvPr/>
        </p:nvGrpSpPr>
        <p:grpSpPr bwMode="invGray">
          <a:xfrm>
            <a:off x="8186738" y="4479925"/>
            <a:ext cx="509587" cy="423863"/>
            <a:chOff x="8186738" y="4479925"/>
            <a:chExt cx="509587" cy="423863"/>
          </a:xfrm>
        </p:grpSpPr>
        <p:sp>
          <p:nvSpPr>
            <p:cNvPr id="1027" name="AutoShape 3"/>
            <p:cNvSpPr>
              <a:spLocks noChangeAspect="1" noChangeArrowheads="1" noTextEdit="1"/>
            </p:cNvSpPr>
            <p:nvPr userDrawn="1"/>
          </p:nvSpPr>
          <p:spPr bwMode="invGray">
            <a:xfrm>
              <a:off x="8186738" y="4479925"/>
              <a:ext cx="509587" cy="422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9" name="Freeform 5"/>
            <p:cNvSpPr>
              <a:spLocks noEditPoints="1"/>
            </p:cNvSpPr>
            <p:nvPr userDrawn="1"/>
          </p:nvSpPr>
          <p:spPr bwMode="invGray">
            <a:xfrm>
              <a:off x="8651875" y="4737100"/>
              <a:ext cx="30162" cy="30163"/>
            </a:xfrm>
            <a:custGeom>
              <a:avLst/>
              <a:gdLst/>
              <a:ahLst/>
              <a:cxnLst>
                <a:cxn ang="0">
                  <a:pos x="95" y="58"/>
                </a:cxn>
                <a:cxn ang="0">
                  <a:pos x="95" y="58"/>
                </a:cxn>
                <a:cxn ang="0">
                  <a:pos x="81" y="58"/>
                </a:cxn>
                <a:cxn ang="0">
                  <a:pos x="81" y="91"/>
                </a:cxn>
                <a:cxn ang="0">
                  <a:pos x="95" y="91"/>
                </a:cxn>
                <a:cxn ang="0">
                  <a:pos x="115" y="75"/>
                </a:cxn>
                <a:cxn ang="0">
                  <a:pos x="95" y="58"/>
                </a:cxn>
                <a:cxn ang="0">
                  <a:pos x="95" y="58"/>
                </a:cxn>
                <a:cxn ang="0">
                  <a:pos x="125" y="152"/>
                </a:cxn>
                <a:cxn ang="0">
                  <a:pos x="125" y="152"/>
                </a:cxn>
                <a:cxn ang="0">
                  <a:pos x="92" y="105"/>
                </a:cxn>
                <a:cxn ang="0">
                  <a:pos x="81" y="105"/>
                </a:cxn>
                <a:cxn ang="0">
                  <a:pos x="81" y="150"/>
                </a:cxn>
                <a:cxn ang="0">
                  <a:pos x="62" y="150"/>
                </a:cxn>
                <a:cxn ang="0">
                  <a:pos x="62" y="41"/>
                </a:cxn>
                <a:cxn ang="0">
                  <a:pos x="95" y="41"/>
                </a:cxn>
                <a:cxn ang="0">
                  <a:pos x="134" y="73"/>
                </a:cxn>
                <a:cxn ang="0">
                  <a:pos x="112" y="103"/>
                </a:cxn>
                <a:cxn ang="0">
                  <a:pos x="143" y="147"/>
                </a:cxn>
                <a:cxn ang="0">
                  <a:pos x="125" y="152"/>
                </a:cxn>
                <a:cxn ang="0">
                  <a:pos x="125" y="152"/>
                </a:cxn>
                <a:cxn ang="0">
                  <a:pos x="96" y="12"/>
                </a:cxn>
                <a:cxn ang="0">
                  <a:pos x="96" y="12"/>
                </a:cxn>
                <a:cxn ang="0">
                  <a:pos x="14" y="99"/>
                </a:cxn>
                <a:cxn ang="0">
                  <a:pos x="96" y="186"/>
                </a:cxn>
                <a:cxn ang="0">
                  <a:pos x="179" y="99"/>
                </a:cxn>
                <a:cxn ang="0">
                  <a:pos x="96" y="12"/>
                </a:cxn>
                <a:cxn ang="0">
                  <a:pos x="96" y="12"/>
                </a:cxn>
                <a:cxn ang="0">
                  <a:pos x="96" y="198"/>
                </a:cxn>
                <a:cxn ang="0">
                  <a:pos x="96" y="198"/>
                </a:cxn>
                <a:cxn ang="0">
                  <a:pos x="0" y="99"/>
                </a:cxn>
                <a:cxn ang="0">
                  <a:pos x="96" y="0"/>
                </a:cxn>
                <a:cxn ang="0">
                  <a:pos x="192" y="99"/>
                </a:cxn>
                <a:cxn ang="0">
                  <a:pos x="96" y="198"/>
                </a:cxn>
              </a:cxnLst>
              <a:rect l="0" t="0" r="r" b="b"/>
              <a:pathLst>
                <a:path w="192" h="198">
                  <a:moveTo>
                    <a:pt x="95" y="58"/>
                  </a:moveTo>
                  <a:lnTo>
                    <a:pt x="95" y="58"/>
                  </a:lnTo>
                  <a:lnTo>
                    <a:pt x="81" y="58"/>
                  </a:lnTo>
                  <a:lnTo>
                    <a:pt x="81" y="91"/>
                  </a:lnTo>
                  <a:lnTo>
                    <a:pt x="95" y="91"/>
                  </a:lnTo>
                  <a:cubicBezTo>
                    <a:pt x="107" y="91"/>
                    <a:pt x="115" y="85"/>
                    <a:pt x="115" y="75"/>
                  </a:cubicBezTo>
                  <a:cubicBezTo>
                    <a:pt x="115" y="64"/>
                    <a:pt x="108" y="58"/>
                    <a:pt x="95" y="58"/>
                  </a:cubicBezTo>
                  <a:lnTo>
                    <a:pt x="95" y="58"/>
                  </a:lnTo>
                  <a:close/>
                  <a:moveTo>
                    <a:pt x="125" y="152"/>
                  </a:moveTo>
                  <a:lnTo>
                    <a:pt x="125" y="152"/>
                  </a:lnTo>
                  <a:lnTo>
                    <a:pt x="92" y="105"/>
                  </a:lnTo>
                  <a:lnTo>
                    <a:pt x="81" y="105"/>
                  </a:lnTo>
                  <a:lnTo>
                    <a:pt x="81" y="150"/>
                  </a:lnTo>
                  <a:lnTo>
                    <a:pt x="62" y="150"/>
                  </a:lnTo>
                  <a:lnTo>
                    <a:pt x="62" y="41"/>
                  </a:lnTo>
                  <a:lnTo>
                    <a:pt x="95" y="41"/>
                  </a:lnTo>
                  <a:cubicBezTo>
                    <a:pt x="118" y="41"/>
                    <a:pt x="134" y="53"/>
                    <a:pt x="134" y="73"/>
                  </a:cubicBezTo>
                  <a:cubicBezTo>
                    <a:pt x="134" y="89"/>
                    <a:pt x="125" y="99"/>
                    <a:pt x="112" y="103"/>
                  </a:cubicBezTo>
                  <a:lnTo>
                    <a:pt x="143" y="147"/>
                  </a:lnTo>
                  <a:lnTo>
                    <a:pt x="125" y="152"/>
                  </a:lnTo>
                  <a:lnTo>
                    <a:pt x="125" y="152"/>
                  </a:lnTo>
                  <a:close/>
                  <a:moveTo>
                    <a:pt x="96" y="12"/>
                  </a:moveTo>
                  <a:lnTo>
                    <a:pt x="96" y="12"/>
                  </a:lnTo>
                  <a:cubicBezTo>
                    <a:pt x="51" y="12"/>
                    <a:pt x="14" y="43"/>
                    <a:pt x="14" y="99"/>
                  </a:cubicBezTo>
                  <a:cubicBezTo>
                    <a:pt x="14" y="155"/>
                    <a:pt x="51" y="186"/>
                    <a:pt x="96" y="186"/>
                  </a:cubicBezTo>
                  <a:cubicBezTo>
                    <a:pt x="142" y="186"/>
                    <a:pt x="179" y="155"/>
                    <a:pt x="179" y="99"/>
                  </a:cubicBezTo>
                  <a:cubicBezTo>
                    <a:pt x="179" y="43"/>
                    <a:pt x="142" y="12"/>
                    <a:pt x="96" y="12"/>
                  </a:cubicBezTo>
                  <a:lnTo>
                    <a:pt x="96" y="12"/>
                  </a:lnTo>
                  <a:close/>
                  <a:moveTo>
                    <a:pt x="96" y="198"/>
                  </a:moveTo>
                  <a:lnTo>
                    <a:pt x="96" y="198"/>
                  </a:lnTo>
                  <a:cubicBezTo>
                    <a:pt x="39" y="198"/>
                    <a:pt x="0" y="158"/>
                    <a:pt x="0" y="99"/>
                  </a:cubicBezTo>
                  <a:cubicBezTo>
                    <a:pt x="0" y="41"/>
                    <a:pt x="40" y="0"/>
                    <a:pt x="96" y="0"/>
                  </a:cubicBezTo>
                  <a:cubicBezTo>
                    <a:pt x="153" y="0"/>
                    <a:pt x="192" y="40"/>
                    <a:pt x="192" y="99"/>
                  </a:cubicBezTo>
                  <a:cubicBezTo>
                    <a:pt x="192" y="158"/>
                    <a:pt x="152" y="198"/>
                    <a:pt x="96" y="198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0" name="Freeform 6"/>
            <p:cNvSpPr>
              <a:spLocks/>
            </p:cNvSpPr>
            <p:nvPr userDrawn="1"/>
          </p:nvSpPr>
          <p:spPr bwMode="invGray">
            <a:xfrm>
              <a:off x="8186738" y="4819650"/>
              <a:ext cx="28575" cy="66675"/>
            </a:xfrm>
            <a:custGeom>
              <a:avLst/>
              <a:gdLst/>
              <a:ahLst/>
              <a:cxnLst>
                <a:cxn ang="0">
                  <a:pos x="44" y="108"/>
                </a:cxn>
                <a:cxn ang="0">
                  <a:pos x="44" y="108"/>
                </a:cxn>
                <a:cxn ang="0">
                  <a:pos x="44" y="0"/>
                </a:cxn>
                <a:cxn ang="0">
                  <a:pos x="121" y="0"/>
                </a:cxn>
                <a:cxn ang="0">
                  <a:pos x="121" y="108"/>
                </a:cxn>
                <a:cxn ang="0">
                  <a:pos x="184" y="108"/>
                </a:cxn>
                <a:cxn ang="0">
                  <a:pos x="184" y="170"/>
                </a:cxn>
                <a:cxn ang="0">
                  <a:pos x="121" y="170"/>
                </a:cxn>
                <a:cxn ang="0">
                  <a:pos x="121" y="353"/>
                </a:cxn>
                <a:cxn ang="0">
                  <a:pos x="149" y="376"/>
                </a:cxn>
                <a:cxn ang="0">
                  <a:pos x="184" y="370"/>
                </a:cxn>
                <a:cxn ang="0">
                  <a:pos x="184" y="433"/>
                </a:cxn>
                <a:cxn ang="0">
                  <a:pos x="123" y="438"/>
                </a:cxn>
                <a:cxn ang="0">
                  <a:pos x="44" y="363"/>
                </a:cxn>
                <a:cxn ang="0">
                  <a:pos x="44" y="170"/>
                </a:cxn>
                <a:cxn ang="0">
                  <a:pos x="0" y="170"/>
                </a:cxn>
                <a:cxn ang="0">
                  <a:pos x="0" y="108"/>
                </a:cxn>
                <a:cxn ang="0">
                  <a:pos x="44" y="108"/>
                </a:cxn>
              </a:cxnLst>
              <a:rect l="0" t="0" r="r" b="b"/>
              <a:pathLst>
                <a:path w="184" h="438">
                  <a:moveTo>
                    <a:pt x="44" y="108"/>
                  </a:moveTo>
                  <a:lnTo>
                    <a:pt x="44" y="108"/>
                  </a:lnTo>
                  <a:lnTo>
                    <a:pt x="44" y="0"/>
                  </a:lnTo>
                  <a:lnTo>
                    <a:pt x="121" y="0"/>
                  </a:lnTo>
                  <a:lnTo>
                    <a:pt x="121" y="108"/>
                  </a:lnTo>
                  <a:lnTo>
                    <a:pt x="184" y="108"/>
                  </a:lnTo>
                  <a:lnTo>
                    <a:pt x="184" y="170"/>
                  </a:lnTo>
                  <a:lnTo>
                    <a:pt x="121" y="170"/>
                  </a:lnTo>
                  <a:lnTo>
                    <a:pt x="121" y="353"/>
                  </a:lnTo>
                  <a:cubicBezTo>
                    <a:pt x="121" y="371"/>
                    <a:pt x="130" y="376"/>
                    <a:pt x="149" y="376"/>
                  </a:cubicBezTo>
                  <a:cubicBezTo>
                    <a:pt x="160" y="376"/>
                    <a:pt x="173" y="372"/>
                    <a:pt x="184" y="370"/>
                  </a:cubicBezTo>
                  <a:lnTo>
                    <a:pt x="184" y="433"/>
                  </a:lnTo>
                  <a:cubicBezTo>
                    <a:pt x="163" y="436"/>
                    <a:pt x="144" y="438"/>
                    <a:pt x="123" y="438"/>
                  </a:cubicBezTo>
                  <a:cubicBezTo>
                    <a:pt x="66" y="438"/>
                    <a:pt x="44" y="410"/>
                    <a:pt x="44" y="363"/>
                  </a:cubicBezTo>
                  <a:lnTo>
                    <a:pt x="44" y="170"/>
                  </a:lnTo>
                  <a:lnTo>
                    <a:pt x="0" y="170"/>
                  </a:lnTo>
                  <a:lnTo>
                    <a:pt x="0" y="108"/>
                  </a:lnTo>
                  <a:lnTo>
                    <a:pt x="44" y="10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1" name="Freeform 7"/>
            <p:cNvSpPr>
              <a:spLocks noEditPoints="1"/>
            </p:cNvSpPr>
            <p:nvPr userDrawn="1"/>
          </p:nvSpPr>
          <p:spPr bwMode="invGray">
            <a:xfrm>
              <a:off x="8220075" y="4835525"/>
              <a:ext cx="41275" cy="50800"/>
            </a:xfrm>
            <a:custGeom>
              <a:avLst/>
              <a:gdLst/>
              <a:ahLst/>
              <a:cxnLst>
                <a:cxn ang="0">
                  <a:pos x="200" y="129"/>
                </a:cxn>
                <a:cxn ang="0">
                  <a:pos x="200" y="129"/>
                </a:cxn>
                <a:cxn ang="0">
                  <a:pos x="138" y="58"/>
                </a:cxn>
                <a:cxn ang="0">
                  <a:pos x="76" y="129"/>
                </a:cxn>
                <a:cxn ang="0">
                  <a:pos x="200" y="129"/>
                </a:cxn>
                <a:cxn ang="0">
                  <a:pos x="200" y="129"/>
                </a:cxn>
                <a:cxn ang="0">
                  <a:pos x="76" y="181"/>
                </a:cxn>
                <a:cxn ang="0">
                  <a:pos x="76" y="181"/>
                </a:cxn>
                <a:cxn ang="0">
                  <a:pos x="143" y="275"/>
                </a:cxn>
                <a:cxn ang="0">
                  <a:pos x="215" y="236"/>
                </a:cxn>
                <a:cxn ang="0">
                  <a:pos x="271" y="271"/>
                </a:cxn>
                <a:cxn ang="0">
                  <a:pos x="136" y="337"/>
                </a:cxn>
                <a:cxn ang="0">
                  <a:pos x="0" y="169"/>
                </a:cxn>
                <a:cxn ang="0">
                  <a:pos x="139" y="0"/>
                </a:cxn>
                <a:cxn ang="0">
                  <a:pos x="271" y="149"/>
                </a:cxn>
                <a:cxn ang="0">
                  <a:pos x="271" y="181"/>
                </a:cxn>
                <a:cxn ang="0">
                  <a:pos x="76" y="181"/>
                </a:cxn>
              </a:cxnLst>
              <a:rect l="0" t="0" r="r" b="b"/>
              <a:pathLst>
                <a:path w="271" h="337">
                  <a:moveTo>
                    <a:pt x="200" y="129"/>
                  </a:moveTo>
                  <a:lnTo>
                    <a:pt x="200" y="129"/>
                  </a:lnTo>
                  <a:cubicBezTo>
                    <a:pt x="199" y="84"/>
                    <a:pt x="175" y="58"/>
                    <a:pt x="138" y="58"/>
                  </a:cubicBezTo>
                  <a:cubicBezTo>
                    <a:pt x="101" y="58"/>
                    <a:pt x="77" y="84"/>
                    <a:pt x="76" y="129"/>
                  </a:cubicBezTo>
                  <a:lnTo>
                    <a:pt x="200" y="129"/>
                  </a:lnTo>
                  <a:lnTo>
                    <a:pt x="200" y="129"/>
                  </a:lnTo>
                  <a:close/>
                  <a:moveTo>
                    <a:pt x="76" y="181"/>
                  </a:moveTo>
                  <a:lnTo>
                    <a:pt x="76" y="181"/>
                  </a:lnTo>
                  <a:cubicBezTo>
                    <a:pt x="77" y="249"/>
                    <a:pt x="107" y="275"/>
                    <a:pt x="143" y="275"/>
                  </a:cubicBezTo>
                  <a:cubicBezTo>
                    <a:pt x="179" y="275"/>
                    <a:pt x="196" y="258"/>
                    <a:pt x="215" y="236"/>
                  </a:cubicBezTo>
                  <a:lnTo>
                    <a:pt x="271" y="271"/>
                  </a:lnTo>
                  <a:cubicBezTo>
                    <a:pt x="241" y="317"/>
                    <a:pt x="198" y="337"/>
                    <a:pt x="136" y="337"/>
                  </a:cubicBezTo>
                  <a:cubicBezTo>
                    <a:pt x="52" y="337"/>
                    <a:pt x="0" y="272"/>
                    <a:pt x="0" y="169"/>
                  </a:cubicBezTo>
                  <a:cubicBezTo>
                    <a:pt x="0" y="66"/>
                    <a:pt x="52" y="0"/>
                    <a:pt x="139" y="0"/>
                  </a:cubicBezTo>
                  <a:cubicBezTo>
                    <a:pt x="223" y="0"/>
                    <a:pt x="271" y="72"/>
                    <a:pt x="271" y="149"/>
                  </a:cubicBezTo>
                  <a:lnTo>
                    <a:pt x="271" y="181"/>
                  </a:lnTo>
                  <a:lnTo>
                    <a:pt x="76" y="181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2" name="Freeform 8"/>
            <p:cNvSpPr>
              <a:spLocks/>
            </p:cNvSpPr>
            <p:nvPr userDrawn="1"/>
          </p:nvSpPr>
          <p:spPr bwMode="invGray">
            <a:xfrm>
              <a:off x="8269288" y="4835525"/>
              <a:ext cx="39687" cy="50800"/>
            </a:xfrm>
            <a:custGeom>
              <a:avLst/>
              <a:gdLst/>
              <a:ahLst/>
              <a:cxnLst>
                <a:cxn ang="0">
                  <a:pos x="203" y="112"/>
                </a:cxn>
                <a:cxn ang="0">
                  <a:pos x="203" y="112"/>
                </a:cxn>
                <a:cxn ang="0">
                  <a:pos x="140" y="63"/>
                </a:cxn>
                <a:cxn ang="0">
                  <a:pos x="77" y="169"/>
                </a:cxn>
                <a:cxn ang="0">
                  <a:pos x="143" y="275"/>
                </a:cxn>
                <a:cxn ang="0">
                  <a:pos x="211" y="223"/>
                </a:cxn>
                <a:cxn ang="0">
                  <a:pos x="269" y="256"/>
                </a:cxn>
                <a:cxn ang="0">
                  <a:pos x="140" y="337"/>
                </a:cxn>
                <a:cxn ang="0">
                  <a:pos x="0" y="169"/>
                </a:cxn>
                <a:cxn ang="0">
                  <a:pos x="140" y="0"/>
                </a:cxn>
                <a:cxn ang="0">
                  <a:pos x="267" y="87"/>
                </a:cxn>
                <a:cxn ang="0">
                  <a:pos x="203" y="112"/>
                </a:cxn>
              </a:cxnLst>
              <a:rect l="0" t="0" r="r" b="b"/>
              <a:pathLst>
                <a:path w="269" h="338">
                  <a:moveTo>
                    <a:pt x="203" y="112"/>
                  </a:moveTo>
                  <a:lnTo>
                    <a:pt x="203" y="112"/>
                  </a:lnTo>
                  <a:cubicBezTo>
                    <a:pt x="191" y="84"/>
                    <a:pt x="177" y="63"/>
                    <a:pt x="140" y="63"/>
                  </a:cubicBezTo>
                  <a:cubicBezTo>
                    <a:pt x="97" y="63"/>
                    <a:pt x="77" y="97"/>
                    <a:pt x="77" y="169"/>
                  </a:cubicBezTo>
                  <a:cubicBezTo>
                    <a:pt x="77" y="241"/>
                    <a:pt x="97" y="275"/>
                    <a:pt x="143" y="275"/>
                  </a:cubicBezTo>
                  <a:cubicBezTo>
                    <a:pt x="176" y="275"/>
                    <a:pt x="195" y="252"/>
                    <a:pt x="211" y="223"/>
                  </a:cubicBezTo>
                  <a:lnTo>
                    <a:pt x="269" y="256"/>
                  </a:lnTo>
                  <a:cubicBezTo>
                    <a:pt x="238" y="314"/>
                    <a:pt x="199" y="338"/>
                    <a:pt x="140" y="337"/>
                  </a:cubicBezTo>
                  <a:cubicBezTo>
                    <a:pt x="53" y="337"/>
                    <a:pt x="0" y="272"/>
                    <a:pt x="0" y="169"/>
                  </a:cubicBezTo>
                  <a:cubicBezTo>
                    <a:pt x="0" y="66"/>
                    <a:pt x="53" y="0"/>
                    <a:pt x="140" y="0"/>
                  </a:cubicBezTo>
                  <a:cubicBezTo>
                    <a:pt x="201" y="0"/>
                    <a:pt x="249" y="33"/>
                    <a:pt x="267" y="87"/>
                  </a:cubicBezTo>
                  <a:lnTo>
                    <a:pt x="203" y="112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3" name="Freeform 9"/>
            <p:cNvSpPr>
              <a:spLocks/>
            </p:cNvSpPr>
            <p:nvPr userDrawn="1"/>
          </p:nvSpPr>
          <p:spPr bwMode="invGray">
            <a:xfrm>
              <a:off x="8318500" y="4816475"/>
              <a:ext cx="39687" cy="69850"/>
            </a:xfrm>
            <a:custGeom>
              <a:avLst/>
              <a:gdLst/>
              <a:ahLst/>
              <a:cxnLst>
                <a:cxn ang="0">
                  <a:pos x="0" y="450"/>
                </a:cxn>
                <a:cxn ang="0">
                  <a:pos x="0" y="450"/>
                </a:cxn>
                <a:cxn ang="0">
                  <a:pos x="0" y="0"/>
                </a:cxn>
                <a:cxn ang="0">
                  <a:pos x="76" y="0"/>
                </a:cxn>
                <a:cxn ang="0">
                  <a:pos x="76" y="160"/>
                </a:cxn>
                <a:cxn ang="0">
                  <a:pos x="169" y="119"/>
                </a:cxn>
                <a:cxn ang="0">
                  <a:pos x="265" y="228"/>
                </a:cxn>
                <a:cxn ang="0">
                  <a:pos x="265" y="450"/>
                </a:cxn>
                <a:cxn ang="0">
                  <a:pos x="188" y="450"/>
                </a:cxn>
                <a:cxn ang="0">
                  <a:pos x="188" y="239"/>
                </a:cxn>
                <a:cxn ang="0">
                  <a:pos x="148" y="182"/>
                </a:cxn>
                <a:cxn ang="0">
                  <a:pos x="76" y="216"/>
                </a:cxn>
                <a:cxn ang="0">
                  <a:pos x="76" y="450"/>
                </a:cxn>
                <a:cxn ang="0">
                  <a:pos x="0" y="450"/>
                </a:cxn>
              </a:cxnLst>
              <a:rect l="0" t="0" r="r" b="b"/>
              <a:pathLst>
                <a:path w="265" h="450">
                  <a:moveTo>
                    <a:pt x="0" y="450"/>
                  </a:moveTo>
                  <a:lnTo>
                    <a:pt x="0" y="450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160"/>
                  </a:lnTo>
                  <a:cubicBezTo>
                    <a:pt x="100" y="141"/>
                    <a:pt x="131" y="119"/>
                    <a:pt x="169" y="119"/>
                  </a:cubicBezTo>
                  <a:cubicBezTo>
                    <a:pt x="234" y="119"/>
                    <a:pt x="265" y="162"/>
                    <a:pt x="265" y="228"/>
                  </a:cubicBezTo>
                  <a:lnTo>
                    <a:pt x="265" y="450"/>
                  </a:lnTo>
                  <a:lnTo>
                    <a:pt x="188" y="450"/>
                  </a:lnTo>
                  <a:lnTo>
                    <a:pt x="188" y="239"/>
                  </a:lnTo>
                  <a:cubicBezTo>
                    <a:pt x="188" y="196"/>
                    <a:pt x="174" y="182"/>
                    <a:pt x="148" y="182"/>
                  </a:cubicBezTo>
                  <a:cubicBezTo>
                    <a:pt x="115" y="182"/>
                    <a:pt x="90" y="201"/>
                    <a:pt x="76" y="216"/>
                  </a:cubicBezTo>
                  <a:lnTo>
                    <a:pt x="76" y="450"/>
                  </a:lnTo>
                  <a:lnTo>
                    <a:pt x="0" y="45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4" name="Freeform 10"/>
            <p:cNvSpPr>
              <a:spLocks/>
            </p:cNvSpPr>
            <p:nvPr userDrawn="1"/>
          </p:nvSpPr>
          <p:spPr bwMode="invGray">
            <a:xfrm>
              <a:off x="8370888" y="4835525"/>
              <a:ext cx="39687" cy="50800"/>
            </a:xfrm>
            <a:custGeom>
              <a:avLst/>
              <a:gdLst/>
              <a:ahLst/>
              <a:cxnLst>
                <a:cxn ang="0">
                  <a:pos x="0" y="331"/>
                </a:cxn>
                <a:cxn ang="0">
                  <a:pos x="0" y="331"/>
                </a:cxn>
                <a:cxn ang="0">
                  <a:pos x="0" y="7"/>
                </a:cxn>
                <a:cxn ang="0">
                  <a:pos x="70" y="7"/>
                </a:cxn>
                <a:cxn ang="0">
                  <a:pos x="70" y="41"/>
                </a:cxn>
                <a:cxn ang="0">
                  <a:pos x="169" y="0"/>
                </a:cxn>
                <a:cxn ang="0">
                  <a:pos x="265" y="109"/>
                </a:cxn>
                <a:cxn ang="0">
                  <a:pos x="265" y="331"/>
                </a:cxn>
                <a:cxn ang="0">
                  <a:pos x="188" y="331"/>
                </a:cxn>
                <a:cxn ang="0">
                  <a:pos x="188" y="120"/>
                </a:cxn>
                <a:cxn ang="0">
                  <a:pos x="148" y="63"/>
                </a:cxn>
                <a:cxn ang="0">
                  <a:pos x="77" y="97"/>
                </a:cxn>
                <a:cxn ang="0">
                  <a:pos x="77" y="331"/>
                </a:cxn>
                <a:cxn ang="0">
                  <a:pos x="0" y="331"/>
                </a:cxn>
              </a:cxnLst>
              <a:rect l="0" t="0" r="r" b="b"/>
              <a:pathLst>
                <a:path w="265" h="331">
                  <a:moveTo>
                    <a:pt x="0" y="331"/>
                  </a:moveTo>
                  <a:lnTo>
                    <a:pt x="0" y="331"/>
                  </a:lnTo>
                  <a:lnTo>
                    <a:pt x="0" y="7"/>
                  </a:lnTo>
                  <a:lnTo>
                    <a:pt x="70" y="7"/>
                  </a:lnTo>
                  <a:lnTo>
                    <a:pt x="70" y="41"/>
                  </a:lnTo>
                  <a:cubicBezTo>
                    <a:pt x="99" y="22"/>
                    <a:pt x="132" y="0"/>
                    <a:pt x="169" y="0"/>
                  </a:cubicBezTo>
                  <a:cubicBezTo>
                    <a:pt x="234" y="0"/>
                    <a:pt x="265" y="43"/>
                    <a:pt x="265" y="109"/>
                  </a:cubicBezTo>
                  <a:lnTo>
                    <a:pt x="265" y="331"/>
                  </a:lnTo>
                  <a:lnTo>
                    <a:pt x="188" y="331"/>
                  </a:lnTo>
                  <a:lnTo>
                    <a:pt x="188" y="120"/>
                  </a:lnTo>
                  <a:cubicBezTo>
                    <a:pt x="188" y="77"/>
                    <a:pt x="174" y="63"/>
                    <a:pt x="148" y="63"/>
                  </a:cubicBezTo>
                  <a:cubicBezTo>
                    <a:pt x="115" y="63"/>
                    <a:pt x="89" y="82"/>
                    <a:pt x="77" y="97"/>
                  </a:cubicBezTo>
                  <a:lnTo>
                    <a:pt x="77" y="331"/>
                  </a:lnTo>
                  <a:lnTo>
                    <a:pt x="0" y="331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" name="Freeform 11"/>
            <p:cNvSpPr>
              <a:spLocks noEditPoints="1"/>
            </p:cNvSpPr>
            <p:nvPr userDrawn="1"/>
          </p:nvSpPr>
          <p:spPr bwMode="invGray">
            <a:xfrm>
              <a:off x="8418513" y="4835525"/>
              <a:ext cx="42862" cy="50800"/>
            </a:xfrm>
            <a:custGeom>
              <a:avLst/>
              <a:gdLst/>
              <a:ahLst/>
              <a:cxnLst>
                <a:cxn ang="0">
                  <a:pos x="140" y="63"/>
                </a:cxn>
                <a:cxn ang="0">
                  <a:pos x="140" y="63"/>
                </a:cxn>
                <a:cxn ang="0">
                  <a:pos x="77" y="169"/>
                </a:cxn>
                <a:cxn ang="0">
                  <a:pos x="140" y="275"/>
                </a:cxn>
                <a:cxn ang="0">
                  <a:pos x="203" y="169"/>
                </a:cxn>
                <a:cxn ang="0">
                  <a:pos x="140" y="63"/>
                </a:cxn>
                <a:cxn ang="0">
                  <a:pos x="140" y="63"/>
                </a:cxn>
                <a:cxn ang="0">
                  <a:pos x="140" y="0"/>
                </a:cxn>
                <a:cxn ang="0">
                  <a:pos x="140" y="0"/>
                </a:cxn>
                <a:cxn ang="0">
                  <a:pos x="280" y="169"/>
                </a:cxn>
                <a:cxn ang="0">
                  <a:pos x="140" y="337"/>
                </a:cxn>
                <a:cxn ang="0">
                  <a:pos x="0" y="169"/>
                </a:cxn>
                <a:cxn ang="0">
                  <a:pos x="140" y="0"/>
                </a:cxn>
              </a:cxnLst>
              <a:rect l="0" t="0" r="r" b="b"/>
              <a:pathLst>
                <a:path w="280" h="337">
                  <a:moveTo>
                    <a:pt x="140" y="63"/>
                  </a:moveTo>
                  <a:lnTo>
                    <a:pt x="140" y="63"/>
                  </a:lnTo>
                  <a:cubicBezTo>
                    <a:pt x="97" y="63"/>
                    <a:pt x="77" y="97"/>
                    <a:pt x="77" y="169"/>
                  </a:cubicBezTo>
                  <a:cubicBezTo>
                    <a:pt x="77" y="241"/>
                    <a:pt x="97" y="275"/>
                    <a:pt x="140" y="275"/>
                  </a:cubicBezTo>
                  <a:cubicBezTo>
                    <a:pt x="183" y="275"/>
                    <a:pt x="203" y="241"/>
                    <a:pt x="203" y="169"/>
                  </a:cubicBezTo>
                  <a:cubicBezTo>
                    <a:pt x="203" y="97"/>
                    <a:pt x="183" y="63"/>
                    <a:pt x="140" y="63"/>
                  </a:cubicBezTo>
                  <a:lnTo>
                    <a:pt x="140" y="63"/>
                  </a:lnTo>
                  <a:close/>
                  <a:moveTo>
                    <a:pt x="140" y="0"/>
                  </a:moveTo>
                  <a:lnTo>
                    <a:pt x="140" y="0"/>
                  </a:lnTo>
                  <a:cubicBezTo>
                    <a:pt x="227" y="0"/>
                    <a:pt x="280" y="66"/>
                    <a:pt x="280" y="169"/>
                  </a:cubicBezTo>
                  <a:cubicBezTo>
                    <a:pt x="280" y="272"/>
                    <a:pt x="227" y="337"/>
                    <a:pt x="140" y="337"/>
                  </a:cubicBezTo>
                  <a:cubicBezTo>
                    <a:pt x="53" y="337"/>
                    <a:pt x="0" y="272"/>
                    <a:pt x="0" y="169"/>
                  </a:cubicBezTo>
                  <a:cubicBezTo>
                    <a:pt x="0" y="66"/>
                    <a:pt x="53" y="0"/>
                    <a:pt x="140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6" name="Freeform 12"/>
            <p:cNvSpPr>
              <a:spLocks/>
            </p:cNvSpPr>
            <p:nvPr userDrawn="1"/>
          </p:nvSpPr>
          <p:spPr bwMode="invGray">
            <a:xfrm>
              <a:off x="8470900" y="4816475"/>
              <a:ext cx="12700" cy="69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76" y="0"/>
                </a:cxn>
                <a:cxn ang="0">
                  <a:pos x="76" y="450"/>
                </a:cxn>
                <a:cxn ang="0">
                  <a:pos x="0" y="450"/>
                </a:cxn>
                <a:cxn ang="0">
                  <a:pos x="0" y="0"/>
                </a:cxn>
              </a:cxnLst>
              <a:rect l="0" t="0" r="r" b="b"/>
              <a:pathLst>
                <a:path w="76" h="450">
                  <a:moveTo>
                    <a:pt x="0" y="0"/>
                  </a:moveTo>
                  <a:lnTo>
                    <a:pt x="0" y="0"/>
                  </a:lnTo>
                  <a:lnTo>
                    <a:pt x="76" y="0"/>
                  </a:lnTo>
                  <a:lnTo>
                    <a:pt x="76" y="450"/>
                  </a:lnTo>
                  <a:lnTo>
                    <a:pt x="0" y="4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7" name="Freeform 13"/>
            <p:cNvSpPr>
              <a:spLocks noEditPoints="1"/>
            </p:cNvSpPr>
            <p:nvPr userDrawn="1"/>
          </p:nvSpPr>
          <p:spPr bwMode="invGray">
            <a:xfrm>
              <a:off x="8493125" y="4835525"/>
              <a:ext cx="41275" cy="50800"/>
            </a:xfrm>
            <a:custGeom>
              <a:avLst/>
              <a:gdLst/>
              <a:ahLst/>
              <a:cxnLst>
                <a:cxn ang="0">
                  <a:pos x="139" y="63"/>
                </a:cxn>
                <a:cxn ang="0">
                  <a:pos x="139" y="63"/>
                </a:cxn>
                <a:cxn ang="0">
                  <a:pos x="76" y="169"/>
                </a:cxn>
                <a:cxn ang="0">
                  <a:pos x="139" y="275"/>
                </a:cxn>
                <a:cxn ang="0">
                  <a:pos x="203" y="169"/>
                </a:cxn>
                <a:cxn ang="0">
                  <a:pos x="139" y="63"/>
                </a:cxn>
                <a:cxn ang="0">
                  <a:pos x="139" y="63"/>
                </a:cxn>
                <a:cxn ang="0">
                  <a:pos x="139" y="0"/>
                </a:cxn>
                <a:cxn ang="0">
                  <a:pos x="139" y="0"/>
                </a:cxn>
                <a:cxn ang="0">
                  <a:pos x="279" y="169"/>
                </a:cxn>
                <a:cxn ang="0">
                  <a:pos x="139" y="337"/>
                </a:cxn>
                <a:cxn ang="0">
                  <a:pos x="0" y="169"/>
                </a:cxn>
                <a:cxn ang="0">
                  <a:pos x="139" y="0"/>
                </a:cxn>
              </a:cxnLst>
              <a:rect l="0" t="0" r="r" b="b"/>
              <a:pathLst>
                <a:path w="279" h="337">
                  <a:moveTo>
                    <a:pt x="139" y="63"/>
                  </a:moveTo>
                  <a:lnTo>
                    <a:pt x="139" y="63"/>
                  </a:lnTo>
                  <a:cubicBezTo>
                    <a:pt x="97" y="63"/>
                    <a:pt x="76" y="97"/>
                    <a:pt x="76" y="169"/>
                  </a:cubicBezTo>
                  <a:cubicBezTo>
                    <a:pt x="76" y="241"/>
                    <a:pt x="97" y="275"/>
                    <a:pt x="139" y="275"/>
                  </a:cubicBezTo>
                  <a:cubicBezTo>
                    <a:pt x="182" y="275"/>
                    <a:pt x="203" y="241"/>
                    <a:pt x="203" y="169"/>
                  </a:cubicBezTo>
                  <a:cubicBezTo>
                    <a:pt x="203" y="97"/>
                    <a:pt x="182" y="63"/>
                    <a:pt x="139" y="63"/>
                  </a:cubicBezTo>
                  <a:lnTo>
                    <a:pt x="139" y="63"/>
                  </a:lnTo>
                  <a:close/>
                  <a:moveTo>
                    <a:pt x="139" y="0"/>
                  </a:moveTo>
                  <a:lnTo>
                    <a:pt x="139" y="0"/>
                  </a:lnTo>
                  <a:cubicBezTo>
                    <a:pt x="227" y="0"/>
                    <a:pt x="279" y="66"/>
                    <a:pt x="279" y="169"/>
                  </a:cubicBezTo>
                  <a:cubicBezTo>
                    <a:pt x="279" y="272"/>
                    <a:pt x="227" y="337"/>
                    <a:pt x="139" y="337"/>
                  </a:cubicBezTo>
                  <a:cubicBezTo>
                    <a:pt x="52" y="337"/>
                    <a:pt x="0" y="272"/>
                    <a:pt x="0" y="169"/>
                  </a:cubicBezTo>
                  <a:cubicBezTo>
                    <a:pt x="0" y="66"/>
                    <a:pt x="52" y="0"/>
                    <a:pt x="139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8" name="Freeform 14"/>
            <p:cNvSpPr>
              <a:spLocks noEditPoints="1"/>
            </p:cNvSpPr>
            <p:nvPr userDrawn="1"/>
          </p:nvSpPr>
          <p:spPr bwMode="invGray">
            <a:xfrm>
              <a:off x="8539163" y="4835525"/>
              <a:ext cx="44450" cy="68263"/>
            </a:xfrm>
            <a:custGeom>
              <a:avLst/>
              <a:gdLst/>
              <a:ahLst/>
              <a:cxnLst>
                <a:cxn ang="0">
                  <a:pos x="139" y="59"/>
                </a:cxn>
                <a:cxn ang="0">
                  <a:pos x="139" y="59"/>
                </a:cxn>
                <a:cxn ang="0">
                  <a:pos x="83" y="112"/>
                </a:cxn>
                <a:cxn ang="0">
                  <a:pos x="139" y="166"/>
                </a:cxn>
                <a:cxn ang="0">
                  <a:pos x="191" y="112"/>
                </a:cxn>
                <a:cxn ang="0">
                  <a:pos x="139" y="59"/>
                </a:cxn>
                <a:cxn ang="0">
                  <a:pos x="139" y="59"/>
                </a:cxn>
                <a:cxn ang="0">
                  <a:pos x="70" y="363"/>
                </a:cxn>
                <a:cxn ang="0">
                  <a:pos x="70" y="363"/>
                </a:cxn>
                <a:cxn ang="0">
                  <a:pos x="156" y="399"/>
                </a:cxn>
                <a:cxn ang="0">
                  <a:pos x="222" y="363"/>
                </a:cxn>
                <a:cxn ang="0">
                  <a:pos x="125" y="326"/>
                </a:cxn>
                <a:cxn ang="0">
                  <a:pos x="70" y="363"/>
                </a:cxn>
                <a:cxn ang="0">
                  <a:pos x="70" y="363"/>
                </a:cxn>
                <a:cxn ang="0">
                  <a:pos x="294" y="54"/>
                </a:cxn>
                <a:cxn ang="0">
                  <a:pos x="294" y="54"/>
                </a:cxn>
                <a:cxn ang="0">
                  <a:pos x="245" y="61"/>
                </a:cxn>
                <a:cxn ang="0">
                  <a:pos x="262" y="119"/>
                </a:cxn>
                <a:cxn ang="0">
                  <a:pos x="141" y="223"/>
                </a:cxn>
                <a:cxn ang="0">
                  <a:pos x="81" y="243"/>
                </a:cxn>
                <a:cxn ang="0">
                  <a:pos x="292" y="354"/>
                </a:cxn>
                <a:cxn ang="0">
                  <a:pos x="143" y="451"/>
                </a:cxn>
                <a:cxn ang="0">
                  <a:pos x="0" y="373"/>
                </a:cxn>
                <a:cxn ang="0">
                  <a:pos x="58" y="313"/>
                </a:cxn>
                <a:cxn ang="0">
                  <a:pos x="58" y="312"/>
                </a:cxn>
                <a:cxn ang="0">
                  <a:pos x="10" y="259"/>
                </a:cxn>
                <a:cxn ang="0">
                  <a:pos x="60" y="200"/>
                </a:cxn>
                <a:cxn ang="0">
                  <a:pos x="13" y="114"/>
                </a:cxn>
                <a:cxn ang="0">
                  <a:pos x="140" y="1"/>
                </a:cxn>
                <a:cxn ang="0">
                  <a:pos x="219" y="30"/>
                </a:cxn>
                <a:cxn ang="0">
                  <a:pos x="294" y="1"/>
                </a:cxn>
                <a:cxn ang="0">
                  <a:pos x="294" y="54"/>
                </a:cxn>
              </a:cxnLst>
              <a:rect l="0" t="0" r="r" b="b"/>
              <a:pathLst>
                <a:path w="294" h="451">
                  <a:moveTo>
                    <a:pt x="139" y="59"/>
                  </a:moveTo>
                  <a:lnTo>
                    <a:pt x="139" y="59"/>
                  </a:lnTo>
                  <a:cubicBezTo>
                    <a:pt x="106" y="59"/>
                    <a:pt x="83" y="83"/>
                    <a:pt x="83" y="112"/>
                  </a:cubicBezTo>
                  <a:cubicBezTo>
                    <a:pt x="83" y="142"/>
                    <a:pt x="106" y="166"/>
                    <a:pt x="139" y="166"/>
                  </a:cubicBezTo>
                  <a:cubicBezTo>
                    <a:pt x="168" y="166"/>
                    <a:pt x="191" y="142"/>
                    <a:pt x="191" y="112"/>
                  </a:cubicBezTo>
                  <a:cubicBezTo>
                    <a:pt x="191" y="83"/>
                    <a:pt x="168" y="59"/>
                    <a:pt x="139" y="59"/>
                  </a:cubicBezTo>
                  <a:lnTo>
                    <a:pt x="139" y="59"/>
                  </a:lnTo>
                  <a:close/>
                  <a:moveTo>
                    <a:pt x="70" y="363"/>
                  </a:moveTo>
                  <a:lnTo>
                    <a:pt x="70" y="363"/>
                  </a:lnTo>
                  <a:cubicBezTo>
                    <a:pt x="70" y="388"/>
                    <a:pt x="91" y="399"/>
                    <a:pt x="156" y="399"/>
                  </a:cubicBezTo>
                  <a:cubicBezTo>
                    <a:pt x="205" y="399"/>
                    <a:pt x="222" y="374"/>
                    <a:pt x="222" y="363"/>
                  </a:cubicBezTo>
                  <a:cubicBezTo>
                    <a:pt x="222" y="348"/>
                    <a:pt x="199" y="326"/>
                    <a:pt x="125" y="326"/>
                  </a:cubicBezTo>
                  <a:cubicBezTo>
                    <a:pt x="83" y="326"/>
                    <a:pt x="70" y="349"/>
                    <a:pt x="70" y="363"/>
                  </a:cubicBezTo>
                  <a:lnTo>
                    <a:pt x="70" y="363"/>
                  </a:lnTo>
                  <a:close/>
                  <a:moveTo>
                    <a:pt x="294" y="54"/>
                  </a:moveTo>
                  <a:lnTo>
                    <a:pt x="294" y="54"/>
                  </a:lnTo>
                  <a:cubicBezTo>
                    <a:pt x="276" y="54"/>
                    <a:pt x="257" y="54"/>
                    <a:pt x="245" y="61"/>
                  </a:cubicBezTo>
                  <a:cubicBezTo>
                    <a:pt x="255" y="75"/>
                    <a:pt x="262" y="94"/>
                    <a:pt x="262" y="119"/>
                  </a:cubicBezTo>
                  <a:cubicBezTo>
                    <a:pt x="262" y="180"/>
                    <a:pt x="221" y="223"/>
                    <a:pt x="141" y="223"/>
                  </a:cubicBezTo>
                  <a:cubicBezTo>
                    <a:pt x="107" y="223"/>
                    <a:pt x="81" y="225"/>
                    <a:pt x="81" y="243"/>
                  </a:cubicBezTo>
                  <a:cubicBezTo>
                    <a:pt x="81" y="296"/>
                    <a:pt x="292" y="225"/>
                    <a:pt x="292" y="354"/>
                  </a:cubicBezTo>
                  <a:cubicBezTo>
                    <a:pt x="292" y="400"/>
                    <a:pt x="246" y="451"/>
                    <a:pt x="143" y="451"/>
                  </a:cubicBezTo>
                  <a:cubicBezTo>
                    <a:pt x="57" y="451"/>
                    <a:pt x="0" y="424"/>
                    <a:pt x="0" y="373"/>
                  </a:cubicBezTo>
                  <a:cubicBezTo>
                    <a:pt x="0" y="333"/>
                    <a:pt x="30" y="313"/>
                    <a:pt x="58" y="313"/>
                  </a:cubicBezTo>
                  <a:lnTo>
                    <a:pt x="58" y="312"/>
                  </a:lnTo>
                  <a:cubicBezTo>
                    <a:pt x="43" y="303"/>
                    <a:pt x="10" y="295"/>
                    <a:pt x="10" y="259"/>
                  </a:cubicBezTo>
                  <a:cubicBezTo>
                    <a:pt x="10" y="228"/>
                    <a:pt x="46" y="205"/>
                    <a:pt x="60" y="200"/>
                  </a:cubicBezTo>
                  <a:cubicBezTo>
                    <a:pt x="34" y="179"/>
                    <a:pt x="13" y="154"/>
                    <a:pt x="13" y="114"/>
                  </a:cubicBezTo>
                  <a:cubicBezTo>
                    <a:pt x="13" y="57"/>
                    <a:pt x="56" y="1"/>
                    <a:pt x="140" y="1"/>
                  </a:cubicBezTo>
                  <a:cubicBezTo>
                    <a:pt x="167" y="1"/>
                    <a:pt x="199" y="13"/>
                    <a:pt x="219" y="30"/>
                  </a:cubicBezTo>
                  <a:cubicBezTo>
                    <a:pt x="234" y="10"/>
                    <a:pt x="258" y="0"/>
                    <a:pt x="294" y="1"/>
                  </a:cubicBezTo>
                  <a:lnTo>
                    <a:pt x="294" y="54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9" name="Freeform 15"/>
            <p:cNvSpPr>
              <a:spLocks noEditPoints="1"/>
            </p:cNvSpPr>
            <p:nvPr userDrawn="1"/>
          </p:nvSpPr>
          <p:spPr bwMode="invGray">
            <a:xfrm>
              <a:off x="8591550" y="4816475"/>
              <a:ext cx="11112" cy="69850"/>
            </a:xfrm>
            <a:custGeom>
              <a:avLst/>
              <a:gdLst/>
              <a:ahLst/>
              <a:cxnLst>
                <a:cxn ang="0">
                  <a:pos x="77" y="362"/>
                </a:cxn>
                <a:cxn ang="0">
                  <a:pos x="77" y="362"/>
                </a:cxn>
                <a:cxn ang="0">
                  <a:pos x="77" y="457"/>
                </a:cxn>
                <a:cxn ang="0">
                  <a:pos x="0" y="457"/>
                </a:cxn>
                <a:cxn ang="0">
                  <a:pos x="0" y="133"/>
                </a:cxn>
                <a:cxn ang="0">
                  <a:pos x="77" y="133"/>
                </a:cxn>
                <a:cxn ang="0">
                  <a:pos x="77" y="362"/>
                </a:cxn>
                <a:cxn ang="0">
                  <a:pos x="77" y="36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7" y="0"/>
                </a:cxn>
                <a:cxn ang="0">
                  <a:pos x="77" y="73"/>
                </a:cxn>
                <a:cxn ang="0">
                  <a:pos x="0" y="73"/>
                </a:cxn>
                <a:cxn ang="0">
                  <a:pos x="0" y="0"/>
                </a:cxn>
              </a:cxnLst>
              <a:rect l="0" t="0" r="r" b="b"/>
              <a:pathLst>
                <a:path w="77" h="457">
                  <a:moveTo>
                    <a:pt x="77" y="362"/>
                  </a:moveTo>
                  <a:lnTo>
                    <a:pt x="77" y="362"/>
                  </a:lnTo>
                  <a:lnTo>
                    <a:pt x="77" y="457"/>
                  </a:lnTo>
                  <a:lnTo>
                    <a:pt x="0" y="457"/>
                  </a:lnTo>
                  <a:lnTo>
                    <a:pt x="0" y="133"/>
                  </a:lnTo>
                  <a:lnTo>
                    <a:pt x="77" y="133"/>
                  </a:lnTo>
                  <a:lnTo>
                    <a:pt x="77" y="362"/>
                  </a:lnTo>
                  <a:lnTo>
                    <a:pt x="77" y="362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77" y="0"/>
                  </a:lnTo>
                  <a:lnTo>
                    <a:pt x="77" y="73"/>
                  </a:lnTo>
                  <a:lnTo>
                    <a:pt x="0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0" name="Freeform 16"/>
            <p:cNvSpPr>
              <a:spLocks noEditPoints="1"/>
            </p:cNvSpPr>
            <p:nvPr userDrawn="1"/>
          </p:nvSpPr>
          <p:spPr bwMode="invGray">
            <a:xfrm>
              <a:off x="8612188" y="4835525"/>
              <a:ext cx="41275" cy="50800"/>
            </a:xfrm>
            <a:custGeom>
              <a:avLst/>
              <a:gdLst/>
              <a:ahLst/>
              <a:cxnLst>
                <a:cxn ang="0">
                  <a:pos x="201" y="129"/>
                </a:cxn>
                <a:cxn ang="0">
                  <a:pos x="201" y="129"/>
                </a:cxn>
                <a:cxn ang="0">
                  <a:pos x="139" y="58"/>
                </a:cxn>
                <a:cxn ang="0">
                  <a:pos x="77" y="129"/>
                </a:cxn>
                <a:cxn ang="0">
                  <a:pos x="201" y="129"/>
                </a:cxn>
                <a:cxn ang="0">
                  <a:pos x="201" y="129"/>
                </a:cxn>
                <a:cxn ang="0">
                  <a:pos x="77" y="181"/>
                </a:cxn>
                <a:cxn ang="0">
                  <a:pos x="77" y="181"/>
                </a:cxn>
                <a:cxn ang="0">
                  <a:pos x="144" y="275"/>
                </a:cxn>
                <a:cxn ang="0">
                  <a:pos x="216" y="236"/>
                </a:cxn>
                <a:cxn ang="0">
                  <a:pos x="272" y="271"/>
                </a:cxn>
                <a:cxn ang="0">
                  <a:pos x="137" y="337"/>
                </a:cxn>
                <a:cxn ang="0">
                  <a:pos x="0" y="169"/>
                </a:cxn>
                <a:cxn ang="0">
                  <a:pos x="140" y="0"/>
                </a:cxn>
                <a:cxn ang="0">
                  <a:pos x="272" y="149"/>
                </a:cxn>
                <a:cxn ang="0">
                  <a:pos x="272" y="181"/>
                </a:cxn>
                <a:cxn ang="0">
                  <a:pos x="77" y="181"/>
                </a:cxn>
              </a:cxnLst>
              <a:rect l="0" t="0" r="r" b="b"/>
              <a:pathLst>
                <a:path w="272" h="337">
                  <a:moveTo>
                    <a:pt x="201" y="129"/>
                  </a:moveTo>
                  <a:lnTo>
                    <a:pt x="201" y="129"/>
                  </a:lnTo>
                  <a:cubicBezTo>
                    <a:pt x="200" y="84"/>
                    <a:pt x="176" y="58"/>
                    <a:pt x="139" y="58"/>
                  </a:cubicBezTo>
                  <a:cubicBezTo>
                    <a:pt x="102" y="58"/>
                    <a:pt x="78" y="84"/>
                    <a:pt x="77" y="129"/>
                  </a:cubicBezTo>
                  <a:lnTo>
                    <a:pt x="201" y="129"/>
                  </a:lnTo>
                  <a:lnTo>
                    <a:pt x="201" y="129"/>
                  </a:lnTo>
                  <a:close/>
                  <a:moveTo>
                    <a:pt x="77" y="181"/>
                  </a:moveTo>
                  <a:lnTo>
                    <a:pt x="77" y="181"/>
                  </a:lnTo>
                  <a:cubicBezTo>
                    <a:pt x="78" y="249"/>
                    <a:pt x="108" y="275"/>
                    <a:pt x="144" y="275"/>
                  </a:cubicBezTo>
                  <a:cubicBezTo>
                    <a:pt x="180" y="275"/>
                    <a:pt x="197" y="258"/>
                    <a:pt x="216" y="236"/>
                  </a:cubicBezTo>
                  <a:lnTo>
                    <a:pt x="272" y="271"/>
                  </a:lnTo>
                  <a:cubicBezTo>
                    <a:pt x="242" y="317"/>
                    <a:pt x="199" y="337"/>
                    <a:pt x="137" y="337"/>
                  </a:cubicBezTo>
                  <a:cubicBezTo>
                    <a:pt x="53" y="337"/>
                    <a:pt x="0" y="272"/>
                    <a:pt x="0" y="169"/>
                  </a:cubicBezTo>
                  <a:cubicBezTo>
                    <a:pt x="0" y="66"/>
                    <a:pt x="53" y="0"/>
                    <a:pt x="140" y="0"/>
                  </a:cubicBezTo>
                  <a:cubicBezTo>
                    <a:pt x="225" y="0"/>
                    <a:pt x="272" y="72"/>
                    <a:pt x="272" y="149"/>
                  </a:cubicBezTo>
                  <a:lnTo>
                    <a:pt x="272" y="181"/>
                  </a:lnTo>
                  <a:lnTo>
                    <a:pt x="77" y="181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1" name="Freeform 17"/>
            <p:cNvSpPr>
              <a:spLocks/>
            </p:cNvSpPr>
            <p:nvPr userDrawn="1"/>
          </p:nvSpPr>
          <p:spPr bwMode="invGray">
            <a:xfrm>
              <a:off x="8659813" y="4835525"/>
              <a:ext cx="36512" cy="50800"/>
            </a:xfrm>
            <a:custGeom>
              <a:avLst/>
              <a:gdLst/>
              <a:ahLst/>
              <a:cxnLst>
                <a:cxn ang="0">
                  <a:pos x="182" y="92"/>
                </a:cxn>
                <a:cxn ang="0">
                  <a:pos x="182" y="92"/>
                </a:cxn>
                <a:cxn ang="0">
                  <a:pos x="122" y="58"/>
                </a:cxn>
                <a:cxn ang="0">
                  <a:pos x="79" y="90"/>
                </a:cxn>
                <a:cxn ang="0">
                  <a:pos x="240" y="240"/>
                </a:cxn>
                <a:cxn ang="0">
                  <a:pos x="121" y="337"/>
                </a:cxn>
                <a:cxn ang="0">
                  <a:pos x="0" y="272"/>
                </a:cxn>
                <a:cxn ang="0">
                  <a:pos x="51" y="233"/>
                </a:cxn>
                <a:cxn ang="0">
                  <a:pos x="126" y="280"/>
                </a:cxn>
                <a:cxn ang="0">
                  <a:pos x="172" y="243"/>
                </a:cxn>
                <a:cxn ang="0">
                  <a:pos x="11" y="94"/>
                </a:cxn>
                <a:cxn ang="0">
                  <a:pos x="117" y="0"/>
                </a:cxn>
                <a:cxn ang="0">
                  <a:pos x="231" y="50"/>
                </a:cxn>
                <a:cxn ang="0">
                  <a:pos x="182" y="92"/>
                </a:cxn>
              </a:cxnLst>
              <a:rect l="0" t="0" r="r" b="b"/>
              <a:pathLst>
                <a:path w="240" h="337">
                  <a:moveTo>
                    <a:pt x="182" y="92"/>
                  </a:moveTo>
                  <a:lnTo>
                    <a:pt x="182" y="92"/>
                  </a:lnTo>
                  <a:cubicBezTo>
                    <a:pt x="167" y="75"/>
                    <a:pt x="146" y="58"/>
                    <a:pt x="122" y="58"/>
                  </a:cubicBezTo>
                  <a:cubicBezTo>
                    <a:pt x="92" y="58"/>
                    <a:pt x="79" y="70"/>
                    <a:pt x="79" y="90"/>
                  </a:cubicBezTo>
                  <a:cubicBezTo>
                    <a:pt x="79" y="145"/>
                    <a:pt x="240" y="121"/>
                    <a:pt x="240" y="240"/>
                  </a:cubicBezTo>
                  <a:cubicBezTo>
                    <a:pt x="240" y="307"/>
                    <a:pt x="189" y="337"/>
                    <a:pt x="121" y="337"/>
                  </a:cubicBezTo>
                  <a:cubicBezTo>
                    <a:pt x="70" y="337"/>
                    <a:pt x="28" y="314"/>
                    <a:pt x="0" y="272"/>
                  </a:cubicBezTo>
                  <a:lnTo>
                    <a:pt x="51" y="233"/>
                  </a:lnTo>
                  <a:cubicBezTo>
                    <a:pt x="69" y="258"/>
                    <a:pt x="93" y="280"/>
                    <a:pt x="126" y="280"/>
                  </a:cubicBezTo>
                  <a:cubicBezTo>
                    <a:pt x="153" y="280"/>
                    <a:pt x="172" y="265"/>
                    <a:pt x="172" y="243"/>
                  </a:cubicBezTo>
                  <a:cubicBezTo>
                    <a:pt x="172" y="188"/>
                    <a:pt x="11" y="208"/>
                    <a:pt x="11" y="94"/>
                  </a:cubicBezTo>
                  <a:cubicBezTo>
                    <a:pt x="11" y="34"/>
                    <a:pt x="62" y="0"/>
                    <a:pt x="117" y="0"/>
                  </a:cubicBezTo>
                  <a:cubicBezTo>
                    <a:pt x="160" y="0"/>
                    <a:pt x="203" y="16"/>
                    <a:pt x="231" y="50"/>
                  </a:cubicBezTo>
                  <a:lnTo>
                    <a:pt x="182" y="92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2" name="Freeform 18"/>
            <p:cNvSpPr>
              <a:spLocks noEditPoints="1"/>
            </p:cNvSpPr>
            <p:nvPr userDrawn="1"/>
          </p:nvSpPr>
          <p:spPr bwMode="invGray">
            <a:xfrm>
              <a:off x="8380413" y="4479925"/>
              <a:ext cx="257175" cy="293688"/>
            </a:xfrm>
            <a:custGeom>
              <a:avLst/>
              <a:gdLst/>
              <a:ahLst/>
              <a:cxnLst>
                <a:cxn ang="0">
                  <a:pos x="554" y="560"/>
                </a:cxn>
                <a:cxn ang="0">
                  <a:pos x="554" y="560"/>
                </a:cxn>
                <a:cxn ang="0">
                  <a:pos x="850" y="406"/>
                </a:cxn>
                <a:cxn ang="0">
                  <a:pos x="1121" y="674"/>
                </a:cxn>
                <a:cxn ang="0">
                  <a:pos x="1123" y="733"/>
                </a:cxn>
                <a:cxn ang="0">
                  <a:pos x="10" y="1398"/>
                </a:cxn>
                <a:cxn ang="0">
                  <a:pos x="583" y="1920"/>
                </a:cxn>
                <a:cxn ang="0">
                  <a:pos x="1148" y="1665"/>
                </a:cxn>
                <a:cxn ang="0">
                  <a:pos x="1174" y="1883"/>
                </a:cxn>
                <a:cxn ang="0">
                  <a:pos x="1692" y="1883"/>
                </a:cxn>
                <a:cxn ang="0">
                  <a:pos x="1656" y="1607"/>
                </a:cxn>
                <a:cxn ang="0">
                  <a:pos x="1656" y="646"/>
                </a:cxn>
                <a:cxn ang="0">
                  <a:pos x="1487" y="168"/>
                </a:cxn>
                <a:cxn ang="0">
                  <a:pos x="912" y="0"/>
                </a:cxn>
                <a:cxn ang="0">
                  <a:pos x="313" y="158"/>
                </a:cxn>
                <a:cxn ang="0">
                  <a:pos x="313" y="158"/>
                </a:cxn>
                <a:cxn ang="0">
                  <a:pos x="554" y="560"/>
                </a:cxn>
                <a:cxn ang="0">
                  <a:pos x="554" y="560"/>
                </a:cxn>
                <a:cxn ang="0">
                  <a:pos x="554" y="560"/>
                </a:cxn>
                <a:cxn ang="0">
                  <a:pos x="1050" y="1417"/>
                </a:cxn>
                <a:cxn ang="0">
                  <a:pos x="1050" y="1417"/>
                </a:cxn>
                <a:cxn ang="0">
                  <a:pos x="781" y="1570"/>
                </a:cxn>
                <a:cxn ang="0">
                  <a:pos x="507" y="1340"/>
                </a:cxn>
                <a:cxn ang="0">
                  <a:pos x="1123" y="1002"/>
                </a:cxn>
                <a:cxn ang="0">
                  <a:pos x="1123" y="1072"/>
                </a:cxn>
                <a:cxn ang="0">
                  <a:pos x="1050" y="1417"/>
                </a:cxn>
              </a:cxnLst>
              <a:rect l="0" t="0" r="r" b="b"/>
              <a:pathLst>
                <a:path w="1692" h="1920">
                  <a:moveTo>
                    <a:pt x="554" y="560"/>
                  </a:moveTo>
                  <a:lnTo>
                    <a:pt x="554" y="560"/>
                  </a:lnTo>
                  <a:cubicBezTo>
                    <a:pt x="594" y="452"/>
                    <a:pt x="703" y="406"/>
                    <a:pt x="850" y="406"/>
                  </a:cubicBezTo>
                  <a:cubicBezTo>
                    <a:pt x="1059" y="406"/>
                    <a:pt x="1119" y="552"/>
                    <a:pt x="1121" y="674"/>
                  </a:cubicBezTo>
                  <a:lnTo>
                    <a:pt x="1123" y="733"/>
                  </a:lnTo>
                  <a:cubicBezTo>
                    <a:pt x="544" y="761"/>
                    <a:pt x="0" y="869"/>
                    <a:pt x="10" y="1398"/>
                  </a:cubicBezTo>
                  <a:cubicBezTo>
                    <a:pt x="17" y="1768"/>
                    <a:pt x="353" y="1920"/>
                    <a:pt x="583" y="1920"/>
                  </a:cubicBezTo>
                  <a:cubicBezTo>
                    <a:pt x="851" y="1919"/>
                    <a:pt x="1001" y="1848"/>
                    <a:pt x="1148" y="1665"/>
                  </a:cubicBezTo>
                  <a:cubicBezTo>
                    <a:pt x="1150" y="1742"/>
                    <a:pt x="1160" y="1824"/>
                    <a:pt x="1174" y="1883"/>
                  </a:cubicBezTo>
                  <a:lnTo>
                    <a:pt x="1692" y="1883"/>
                  </a:lnTo>
                  <a:cubicBezTo>
                    <a:pt x="1663" y="1792"/>
                    <a:pt x="1656" y="1701"/>
                    <a:pt x="1656" y="1607"/>
                  </a:cubicBezTo>
                  <a:lnTo>
                    <a:pt x="1656" y="646"/>
                  </a:lnTo>
                  <a:cubicBezTo>
                    <a:pt x="1656" y="412"/>
                    <a:pt x="1612" y="282"/>
                    <a:pt x="1487" y="168"/>
                  </a:cubicBezTo>
                  <a:cubicBezTo>
                    <a:pt x="1368" y="60"/>
                    <a:pt x="1174" y="0"/>
                    <a:pt x="912" y="0"/>
                  </a:cubicBezTo>
                  <a:cubicBezTo>
                    <a:pt x="671" y="0"/>
                    <a:pt x="465" y="54"/>
                    <a:pt x="313" y="158"/>
                  </a:cubicBezTo>
                  <a:lnTo>
                    <a:pt x="313" y="158"/>
                  </a:lnTo>
                  <a:cubicBezTo>
                    <a:pt x="439" y="257"/>
                    <a:pt x="521" y="395"/>
                    <a:pt x="554" y="560"/>
                  </a:cubicBezTo>
                  <a:lnTo>
                    <a:pt x="554" y="560"/>
                  </a:lnTo>
                  <a:lnTo>
                    <a:pt x="554" y="560"/>
                  </a:lnTo>
                  <a:close/>
                  <a:moveTo>
                    <a:pt x="1050" y="1417"/>
                  </a:moveTo>
                  <a:lnTo>
                    <a:pt x="1050" y="1417"/>
                  </a:lnTo>
                  <a:cubicBezTo>
                    <a:pt x="988" y="1512"/>
                    <a:pt x="890" y="1570"/>
                    <a:pt x="781" y="1570"/>
                  </a:cubicBezTo>
                  <a:cubicBezTo>
                    <a:pt x="632" y="1570"/>
                    <a:pt x="507" y="1502"/>
                    <a:pt x="507" y="1340"/>
                  </a:cubicBezTo>
                  <a:cubicBezTo>
                    <a:pt x="507" y="1102"/>
                    <a:pt x="856" y="1017"/>
                    <a:pt x="1123" y="1002"/>
                  </a:cubicBezTo>
                  <a:lnTo>
                    <a:pt x="1123" y="1072"/>
                  </a:lnTo>
                  <a:cubicBezTo>
                    <a:pt x="1123" y="1227"/>
                    <a:pt x="1120" y="1311"/>
                    <a:pt x="1050" y="1417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3" name="Freeform 19"/>
            <p:cNvSpPr>
              <a:spLocks/>
            </p:cNvSpPr>
            <p:nvPr userDrawn="1"/>
          </p:nvSpPr>
          <p:spPr bwMode="invGray">
            <a:xfrm>
              <a:off x="8199438" y="4479925"/>
              <a:ext cx="263525" cy="293688"/>
            </a:xfrm>
            <a:custGeom>
              <a:avLst/>
              <a:gdLst/>
              <a:ahLst/>
              <a:cxnLst>
                <a:cxn ang="0">
                  <a:pos x="1172" y="1377"/>
                </a:cxn>
                <a:cxn ang="0">
                  <a:pos x="1172" y="1377"/>
                </a:cxn>
                <a:cxn ang="0">
                  <a:pos x="1172" y="1411"/>
                </a:cxn>
                <a:cxn ang="0">
                  <a:pos x="1173" y="1426"/>
                </a:cxn>
                <a:cxn ang="0">
                  <a:pos x="1358" y="1802"/>
                </a:cxn>
                <a:cxn ang="0">
                  <a:pos x="891" y="1920"/>
                </a:cxn>
                <a:cxn ang="0">
                  <a:pos x="0" y="978"/>
                </a:cxn>
                <a:cxn ang="0">
                  <a:pos x="924" y="0"/>
                </a:cxn>
                <a:cxn ang="0">
                  <a:pos x="1730" y="662"/>
                </a:cxn>
                <a:cxn ang="0">
                  <a:pos x="1222" y="662"/>
                </a:cxn>
                <a:cxn ang="0">
                  <a:pos x="942" y="407"/>
                </a:cxn>
                <a:cxn ang="0">
                  <a:pos x="598" y="934"/>
                </a:cxn>
                <a:cxn ang="0">
                  <a:pos x="943" y="1484"/>
                </a:cxn>
                <a:cxn ang="0">
                  <a:pos x="1172" y="1377"/>
                </a:cxn>
                <a:cxn ang="0">
                  <a:pos x="1172" y="1377"/>
                </a:cxn>
              </a:cxnLst>
              <a:rect l="0" t="0" r="r" b="b"/>
              <a:pathLst>
                <a:path w="1730" h="1920">
                  <a:moveTo>
                    <a:pt x="1172" y="1377"/>
                  </a:moveTo>
                  <a:lnTo>
                    <a:pt x="1172" y="1377"/>
                  </a:lnTo>
                  <a:cubicBezTo>
                    <a:pt x="1172" y="1389"/>
                    <a:pt x="1172" y="1399"/>
                    <a:pt x="1172" y="1411"/>
                  </a:cubicBezTo>
                  <a:cubicBezTo>
                    <a:pt x="1172" y="1416"/>
                    <a:pt x="1173" y="1421"/>
                    <a:pt x="1173" y="1426"/>
                  </a:cubicBezTo>
                  <a:cubicBezTo>
                    <a:pt x="1182" y="1615"/>
                    <a:pt x="1272" y="1733"/>
                    <a:pt x="1358" y="1802"/>
                  </a:cubicBezTo>
                  <a:cubicBezTo>
                    <a:pt x="1215" y="1885"/>
                    <a:pt x="1043" y="1920"/>
                    <a:pt x="891" y="1920"/>
                  </a:cubicBezTo>
                  <a:cubicBezTo>
                    <a:pt x="331" y="1920"/>
                    <a:pt x="0" y="1523"/>
                    <a:pt x="0" y="978"/>
                  </a:cubicBezTo>
                  <a:cubicBezTo>
                    <a:pt x="0" y="410"/>
                    <a:pt x="342" y="0"/>
                    <a:pt x="924" y="0"/>
                  </a:cubicBezTo>
                  <a:cubicBezTo>
                    <a:pt x="1346" y="0"/>
                    <a:pt x="1693" y="224"/>
                    <a:pt x="1730" y="662"/>
                  </a:cubicBezTo>
                  <a:lnTo>
                    <a:pt x="1222" y="662"/>
                  </a:lnTo>
                  <a:cubicBezTo>
                    <a:pt x="1222" y="495"/>
                    <a:pt x="1105" y="407"/>
                    <a:pt x="942" y="407"/>
                  </a:cubicBezTo>
                  <a:cubicBezTo>
                    <a:pt x="679" y="407"/>
                    <a:pt x="598" y="592"/>
                    <a:pt x="598" y="934"/>
                  </a:cubicBezTo>
                  <a:cubicBezTo>
                    <a:pt x="598" y="1281"/>
                    <a:pt x="674" y="1484"/>
                    <a:pt x="943" y="1484"/>
                  </a:cubicBezTo>
                  <a:cubicBezTo>
                    <a:pt x="1041" y="1484"/>
                    <a:pt x="1125" y="1448"/>
                    <a:pt x="1172" y="1377"/>
                  </a:cubicBezTo>
                  <a:lnTo>
                    <a:pt x="1172" y="137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328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60" r:id="rId2"/>
    <p:sldLayoutId id="2147483712" r:id="rId3"/>
    <p:sldLayoutId id="2147483713" r:id="rId4"/>
    <p:sldLayoutId id="2147483766" r:id="rId5"/>
    <p:sldLayoutId id="2147483771" r:id="rId6"/>
    <p:sldLayoutId id="2147483714" r:id="rId7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en-US" sz="2800" b="0" kern="120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ts val="2880"/>
        </a:lnSpc>
        <a:spcBef>
          <a:spcPts val="1200"/>
        </a:spcBef>
        <a:spcAft>
          <a:spcPts val="200"/>
        </a:spcAft>
        <a:buClr>
          <a:schemeClr val="bg1"/>
        </a:buClr>
        <a:buFont typeface="Wingdings" charset="2"/>
        <a:buChar char="§"/>
        <a:defRPr sz="2400" b="0" kern="1200">
          <a:solidFill>
            <a:schemeClr val="bg1"/>
          </a:solidFill>
          <a:latin typeface="+mn-lt"/>
          <a:ea typeface="+mn-ea"/>
          <a:cs typeface="+mn-cs"/>
        </a:defRPr>
      </a:lvl1pPr>
      <a:lvl2pPr marL="679450" indent="-28575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Arial"/>
        <a:buChar char="–"/>
        <a:defRPr sz="2000" b="0" kern="1200">
          <a:solidFill>
            <a:schemeClr val="bg1"/>
          </a:solidFill>
          <a:latin typeface="+mn-lt"/>
          <a:ea typeface="+mn-ea"/>
          <a:cs typeface="+mn-cs"/>
        </a:defRPr>
      </a:lvl2pPr>
      <a:lvl3pPr marL="9779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defRPr sz="1800" b="0" kern="1200">
          <a:solidFill>
            <a:schemeClr val="bg1"/>
          </a:solidFill>
          <a:latin typeface="+mn-lt"/>
          <a:ea typeface="+mn-ea"/>
          <a:cs typeface="+mn-cs"/>
        </a:defRPr>
      </a:lvl3pPr>
      <a:lvl4pPr marL="1320800" marR="0" indent="-228600" algn="l" defTabSz="457200" rtl="0" eaLnBrk="1" fontAlgn="auto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SzTx/>
        <a:buFont typeface="Arial"/>
        <a:buChar char="–"/>
        <a:tabLst/>
        <a:defRPr sz="1600" b="0" kern="1200">
          <a:solidFill>
            <a:schemeClr val="bg1"/>
          </a:solidFill>
          <a:latin typeface="+mn-lt"/>
          <a:ea typeface="+mn-ea"/>
          <a:cs typeface="+mn-cs"/>
        </a:defRPr>
      </a:lvl4pPr>
      <a:lvl5pPr marL="16002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tabLst/>
        <a:defRPr sz="1600" b="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a_r_1cr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8178799" y="4314402"/>
            <a:ext cx="677334" cy="56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458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</p:sldLayoutIdLst>
  <p:timing>
    <p:tnLst>
      <p:par>
        <p:cTn id="1" dur="indefinite" restart="never" nodeType="tmRoot"/>
      </p:par>
    </p:tnLst>
  </p:timing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328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70" r:id="rId2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en-US" sz="2800" b="0" kern="120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ts val="2880"/>
        </a:lnSpc>
        <a:spcBef>
          <a:spcPts val="1200"/>
        </a:spcBef>
        <a:spcAft>
          <a:spcPts val="200"/>
        </a:spcAft>
        <a:buClr>
          <a:schemeClr val="bg1"/>
        </a:buClr>
        <a:buFont typeface="Wingdings" charset="2"/>
        <a:buChar char="§"/>
        <a:defRPr sz="2400" b="0" kern="1200">
          <a:solidFill>
            <a:schemeClr val="bg1"/>
          </a:solidFill>
          <a:latin typeface="+mn-lt"/>
          <a:ea typeface="+mn-ea"/>
          <a:cs typeface="+mn-cs"/>
        </a:defRPr>
      </a:lvl1pPr>
      <a:lvl2pPr marL="679450" indent="-28575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Arial"/>
        <a:buChar char="–"/>
        <a:defRPr sz="2000" b="0" kern="1200">
          <a:solidFill>
            <a:schemeClr val="bg1"/>
          </a:solidFill>
          <a:latin typeface="+mn-lt"/>
          <a:ea typeface="+mn-ea"/>
          <a:cs typeface="+mn-cs"/>
        </a:defRPr>
      </a:lvl2pPr>
      <a:lvl3pPr marL="9779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defRPr sz="1800" b="0" kern="1200">
          <a:solidFill>
            <a:schemeClr val="bg1"/>
          </a:solidFill>
          <a:latin typeface="+mn-lt"/>
          <a:ea typeface="+mn-ea"/>
          <a:cs typeface="+mn-cs"/>
        </a:defRPr>
      </a:lvl3pPr>
      <a:lvl4pPr marL="1320800" marR="0" indent="-228600" algn="l" defTabSz="457200" rtl="0" eaLnBrk="1" fontAlgn="auto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SzTx/>
        <a:buFont typeface="Arial"/>
        <a:buChar char="–"/>
        <a:tabLst/>
        <a:defRPr sz="1600" b="0" kern="1200">
          <a:solidFill>
            <a:schemeClr val="bg1"/>
          </a:solidFill>
          <a:latin typeface="+mn-lt"/>
          <a:ea typeface="+mn-ea"/>
          <a:cs typeface="+mn-cs"/>
        </a:defRPr>
      </a:lvl4pPr>
      <a:lvl5pPr marL="16002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tabLst/>
        <a:defRPr sz="1600" b="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 bwMode="black">
          <a:xfrm>
            <a:off x="438193" y="873810"/>
            <a:ext cx="8229600" cy="8192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 smtClean="0"/>
              <a:t>Title - Title Case, Calibri 28 pt bold</a:t>
            </a:r>
            <a:br>
              <a:rPr lang="en-US" dirty="0" smtClean="0"/>
            </a:br>
            <a:r>
              <a:rPr lang="en-US" dirty="0" smtClean="0"/>
              <a:t>2 Line Max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28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73" r:id="rId2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kumimoji="0" lang="en-US" sz="3600" b="0" i="0" u="none" strike="noStrike" kern="1200" cap="none" spc="0" normalizeH="0" baseline="0" noProof="0" dirty="0">
          <a:ln>
            <a:noFill/>
          </a:ln>
          <a:solidFill>
            <a:schemeClr val="bg1"/>
          </a:solidFill>
          <a:effectLst/>
          <a:uLnTx/>
          <a:uFillTx/>
          <a:latin typeface="+mn-lt"/>
          <a:ea typeface="+mn-ea"/>
          <a:cs typeface="+mn-cs"/>
        </a:defRPr>
      </a:lvl1pPr>
    </p:titleStyle>
    <p:bodyStyle>
      <a:lvl1pPr marL="342900" indent="-342900" algn="l" defTabSz="457200" rtl="0" eaLnBrk="1" latinLnBrk="0" hangingPunct="1">
        <a:lnSpc>
          <a:spcPts val="2880"/>
        </a:lnSpc>
        <a:spcBef>
          <a:spcPts val="1200"/>
        </a:spcBef>
        <a:spcAft>
          <a:spcPts val="200"/>
        </a:spcAft>
        <a:buClr>
          <a:schemeClr val="bg1"/>
        </a:buClr>
        <a:buFont typeface="Wingdings" charset="2"/>
        <a:buChar char="§"/>
        <a:defRPr sz="2400" b="0" kern="1200">
          <a:solidFill>
            <a:schemeClr val="bg1"/>
          </a:solidFill>
          <a:latin typeface="+mn-lt"/>
          <a:ea typeface="+mn-ea"/>
          <a:cs typeface="+mn-cs"/>
        </a:defRPr>
      </a:lvl1pPr>
      <a:lvl2pPr marL="679450" indent="-28575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Arial"/>
        <a:buChar char="–"/>
        <a:defRPr sz="2000" b="0" kern="1200">
          <a:solidFill>
            <a:schemeClr val="bg1"/>
          </a:solidFill>
          <a:latin typeface="+mn-lt"/>
          <a:ea typeface="+mn-ea"/>
          <a:cs typeface="+mn-cs"/>
        </a:defRPr>
      </a:lvl2pPr>
      <a:lvl3pPr marL="9779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defRPr sz="1800" b="0" kern="1200">
          <a:solidFill>
            <a:schemeClr val="bg1"/>
          </a:solidFill>
          <a:latin typeface="+mn-lt"/>
          <a:ea typeface="+mn-ea"/>
          <a:cs typeface="+mn-cs"/>
        </a:defRPr>
      </a:lvl3pPr>
      <a:lvl4pPr marL="1320800" marR="0" indent="-228600" algn="l" defTabSz="457200" rtl="0" eaLnBrk="1" fontAlgn="auto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SzTx/>
        <a:buFont typeface="Arial"/>
        <a:buChar char="–"/>
        <a:tabLst/>
        <a:defRPr sz="1600" b="0" kern="1200">
          <a:solidFill>
            <a:schemeClr val="bg1"/>
          </a:solidFill>
          <a:latin typeface="+mn-lt"/>
          <a:ea typeface="+mn-ea"/>
          <a:cs typeface="+mn-cs"/>
        </a:defRPr>
      </a:lvl4pPr>
      <a:lvl5pPr marL="16002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tabLst/>
        <a:defRPr sz="1600" b="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>
                <a:cs typeface="FS Joey"/>
              </a:rPr>
              <a:t>CA PPM </a:t>
            </a:r>
            <a:br>
              <a:rPr lang="pt-BR" dirty="0" smtClean="0">
                <a:cs typeface="FS Joey"/>
              </a:rPr>
            </a:br>
            <a:r>
              <a:rPr lang="pt-BR" dirty="0" smtClean="0">
                <a:cs typeface="FS Joey"/>
              </a:rPr>
              <a:t>for Strategic Planning and Execution</a:t>
            </a:r>
            <a:endParaRPr lang="pt-BR" i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Suporte à Execução Estratégica</a:t>
            </a:r>
            <a:br>
              <a:rPr lang="pt-BR" dirty="0" smtClean="0"/>
            </a:br>
            <a:r>
              <a:rPr lang="pt-BR" dirty="0" smtClean="0"/>
              <a:t>Alexandre Assis, PMP®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pt-BR" dirty="0" smtClean="0"/>
              <a:t>Janeiro/2015</a:t>
            </a:r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9236724" y="-1"/>
            <a:ext cx="1740204" cy="962917"/>
          </a:xfrm>
          <a:prstGeom prst="rect">
            <a:avLst/>
          </a:prstGeom>
          <a:solidFill>
            <a:srgbClr val="6D0404"/>
          </a:solidFill>
        </p:spPr>
        <p:txBody>
          <a:bodyPr wrap="square" tIns="68644" bIns="68644" rtlCol="0" anchor="ctr" anchorCtr="0">
            <a:noAutofit/>
          </a:bodyPr>
          <a:lstStyle/>
          <a:p>
            <a:r>
              <a:rPr lang="pt-BR" sz="1201" dirty="0" smtClean="0">
                <a:solidFill>
                  <a:schemeClr val="bg1"/>
                </a:solidFill>
              </a:rPr>
              <a:t>Please print only when necessary to avoid needless waste of paper and toner.</a:t>
            </a:r>
            <a:endParaRPr lang="pt-BR" sz="120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70902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pt-BR" sz="2400" dirty="0" smtClean="0"/>
              <a:t>CA PPM para Execução Estratégica</a:t>
            </a:r>
            <a:br>
              <a:rPr lang="pt-BR" sz="2400" dirty="0" smtClean="0"/>
            </a:br>
            <a:endParaRPr lang="pt-BR" sz="2400" dirty="0"/>
          </a:p>
        </p:txBody>
      </p:sp>
      <p:sp>
        <p:nvSpPr>
          <p:cNvPr id="15364" name="Conten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lnSpc>
                <a:spcPts val="1800"/>
              </a:lnSpc>
              <a:spcAft>
                <a:spcPts val="300"/>
              </a:spcAft>
              <a:buNone/>
            </a:pPr>
            <a:r>
              <a:rPr lang="pt-BR" sz="1800" dirty="0" smtClean="0"/>
              <a:t>Características</a:t>
            </a:r>
            <a:endParaRPr lang="pt-BR" sz="1800" dirty="0" smtClean="0"/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pt-BR" sz="1800" dirty="0" smtClean="0"/>
              <a:t>Acompanhamento de </a:t>
            </a:r>
            <a:r>
              <a:rPr lang="pt-BR" sz="1800" dirty="0" smtClean="0">
                <a:solidFill>
                  <a:srgbClr val="53BBD4"/>
                </a:solidFill>
              </a:rPr>
              <a:t>Status</a:t>
            </a:r>
            <a:r>
              <a:rPr lang="pt-BR" sz="1800" dirty="0" smtClean="0"/>
              <a:t> dos Itens Estratégicos</a:t>
            </a:r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pt-BR" sz="1800" dirty="0" smtClean="0"/>
              <a:t>Acompanhamento da </a:t>
            </a:r>
            <a:r>
              <a:rPr lang="pt-BR" sz="1800" dirty="0" smtClean="0">
                <a:solidFill>
                  <a:srgbClr val="53BBD4"/>
                </a:solidFill>
              </a:rPr>
              <a:t>Evolução dos Indicadores</a:t>
            </a:r>
            <a:r>
              <a:rPr lang="pt-BR" sz="1800" dirty="0" smtClean="0"/>
              <a:t> Estratégicos</a:t>
            </a:r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pt-BR" sz="1800" dirty="0" smtClean="0"/>
              <a:t>Visualização Gráfica do </a:t>
            </a:r>
            <a:r>
              <a:rPr lang="pt-BR" sz="1800" dirty="0" smtClean="0">
                <a:solidFill>
                  <a:srgbClr val="53BBD4"/>
                </a:solidFill>
              </a:rPr>
              <a:t>Mapa Estratégico </a:t>
            </a:r>
            <a:r>
              <a:rPr lang="pt-BR" sz="1800" dirty="0" smtClean="0"/>
              <a:t>e da </a:t>
            </a:r>
            <a:r>
              <a:rPr lang="pt-BR" sz="1800" dirty="0" smtClean="0">
                <a:solidFill>
                  <a:srgbClr val="53BBD4"/>
                </a:solidFill>
              </a:rPr>
              <a:t>Hierarquia de Indicadores</a:t>
            </a:r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pt-BR" sz="1800" dirty="0" smtClean="0">
                <a:solidFill>
                  <a:srgbClr val="53BBD4"/>
                </a:solidFill>
              </a:rPr>
              <a:t>Impacto dos Projetos </a:t>
            </a:r>
            <a:r>
              <a:rPr lang="pt-BR" sz="1800" dirty="0" smtClean="0"/>
              <a:t>sobre a Estratégia (Health </a:t>
            </a:r>
            <a:r>
              <a:rPr lang="pt-BR" sz="1800" dirty="0" err="1" smtClean="0"/>
              <a:t>Check</a:t>
            </a:r>
            <a:r>
              <a:rPr lang="pt-BR" sz="1800" dirty="0" smtClean="0"/>
              <a:t>)</a:t>
            </a:r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pt-BR" sz="1800" dirty="0" err="1" smtClean="0">
                <a:solidFill>
                  <a:srgbClr val="53BBD4"/>
                </a:solidFill>
              </a:rPr>
              <a:t>Roadmap</a:t>
            </a:r>
            <a:r>
              <a:rPr lang="pt-BR" sz="1800" dirty="0" smtClean="0"/>
              <a:t> de Entrega de </a:t>
            </a:r>
            <a:r>
              <a:rPr lang="pt-BR" sz="1800" dirty="0" smtClean="0">
                <a:solidFill>
                  <a:srgbClr val="53BBD4"/>
                </a:solidFill>
              </a:rPr>
              <a:t>Resultados </a:t>
            </a:r>
            <a:r>
              <a:rPr lang="pt-BR" sz="1800" dirty="0" smtClean="0"/>
              <a:t>Estratégicos</a:t>
            </a:r>
            <a:r>
              <a:rPr lang="pt-BR" sz="1800" dirty="0" smtClean="0"/>
              <a:t>.</a:t>
            </a:r>
          </a:p>
          <a:p>
            <a:pPr marL="0" indent="0">
              <a:lnSpc>
                <a:spcPts val="1800"/>
              </a:lnSpc>
              <a:spcAft>
                <a:spcPts val="300"/>
              </a:spcAft>
              <a:buNone/>
            </a:pPr>
            <a:r>
              <a:rPr lang="en-US" sz="1800" dirty="0" err="1" smtClean="0"/>
              <a:t>Premissas</a:t>
            </a:r>
            <a:r>
              <a:rPr lang="en-US" sz="1800" dirty="0" smtClean="0"/>
              <a:t> para a </a:t>
            </a:r>
            <a:r>
              <a:rPr lang="en-US" sz="1800" dirty="0" err="1" smtClean="0"/>
              <a:t>Implementação</a:t>
            </a:r>
            <a:endParaRPr lang="en-US" sz="1800" dirty="0" smtClean="0"/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en-US" sz="1800" dirty="0" err="1" smtClean="0"/>
              <a:t>Uso</a:t>
            </a:r>
            <a:r>
              <a:rPr lang="en-US" sz="1800" dirty="0" smtClean="0"/>
              <a:t> das </a:t>
            </a:r>
            <a:r>
              <a:rPr lang="en-US" sz="1800" dirty="0" err="1" smtClean="0"/>
              <a:t>funcionalidades</a:t>
            </a:r>
            <a:r>
              <a:rPr lang="en-US" sz="1800" dirty="0" smtClean="0"/>
              <a:t> </a:t>
            </a:r>
            <a:r>
              <a:rPr lang="en-US" sz="1800" dirty="0" err="1" smtClean="0"/>
              <a:t>descritas</a:t>
            </a:r>
            <a:r>
              <a:rPr lang="en-US" sz="1800" dirty="0" smtClean="0"/>
              <a:t> </a:t>
            </a:r>
            <a:r>
              <a:rPr lang="en-US" sz="1800" dirty="0" err="1" smtClean="0"/>
              <a:t>anteriormente</a:t>
            </a:r>
            <a:endParaRPr lang="pt-BR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175186" indent="-175186">
              <a:spcBef>
                <a:spcPts val="450"/>
              </a:spcBef>
            </a:pPr>
            <a:r>
              <a:rPr lang="pt-BR" sz="1600" b="1" dirty="0">
                <a:solidFill>
                  <a:schemeClr val="tx2"/>
                </a:solidFill>
              </a:rPr>
              <a:t>Acompanhamento Estratégico</a:t>
            </a:r>
          </a:p>
        </p:txBody>
      </p:sp>
    </p:spTree>
    <p:extLst>
      <p:ext uri="{BB962C8B-B14F-4D97-AF65-F5344CB8AC3E}">
        <p14:creationId xmlns:p14="http://schemas.microsoft.com/office/powerpoint/2010/main" val="420708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Criando o Mapa Estratégico e a Estrutura de Indicadores</a:t>
            </a:r>
            <a:br>
              <a:rPr lang="en-US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92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pt-BR" sz="2400" dirty="0" smtClean="0"/>
              <a:t>CA PPM para Execução Estratégica</a:t>
            </a:r>
            <a:br>
              <a:rPr lang="pt-BR" sz="2400" dirty="0" smtClean="0"/>
            </a:br>
            <a:endParaRPr lang="pt-BR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1800" dirty="0" smtClean="0"/>
              <a:t>A Criação do Mapa Estratégico e da Estrutura de Indicadores</a:t>
            </a:r>
          </a:p>
          <a:p>
            <a:r>
              <a:rPr lang="pt-BR" sz="1800" dirty="0" smtClean="0"/>
              <a:t>Árvore </a:t>
            </a:r>
            <a:r>
              <a:rPr lang="pt-BR" sz="1800" dirty="0" err="1" smtClean="0"/>
              <a:t>Multi-Nível</a:t>
            </a:r>
            <a:r>
              <a:rPr lang="pt-BR" sz="1800" dirty="0" smtClean="0"/>
              <a:t> de </a:t>
            </a:r>
            <a:r>
              <a:rPr lang="pt-BR" sz="1800" dirty="0" smtClean="0">
                <a:solidFill>
                  <a:srgbClr val="53BBD4"/>
                </a:solidFill>
              </a:rPr>
              <a:t>Itens Estratégicos</a:t>
            </a:r>
            <a:r>
              <a:rPr lang="pt-BR" sz="1800" dirty="0" smtClean="0"/>
              <a:t> (Temas, Metas, Objetivos, Iniciativas, </a:t>
            </a:r>
            <a:r>
              <a:rPr lang="pt-BR" sz="1800" dirty="0" err="1" smtClean="0"/>
              <a:t>etc</a:t>
            </a:r>
            <a:r>
              <a:rPr lang="pt-BR" sz="1800" dirty="0" smtClean="0"/>
              <a:t>) relacionados às </a:t>
            </a:r>
            <a:r>
              <a:rPr lang="pt-BR" sz="1800" dirty="0" smtClean="0">
                <a:solidFill>
                  <a:srgbClr val="53BBD4"/>
                </a:solidFill>
              </a:rPr>
              <a:t>Perspectivas Estratégicas</a:t>
            </a:r>
            <a:r>
              <a:rPr lang="pt-BR" sz="1800" dirty="0" smtClean="0"/>
              <a:t>;</a:t>
            </a:r>
          </a:p>
          <a:p>
            <a:r>
              <a:rPr lang="pt-BR" sz="1800" dirty="0" smtClean="0">
                <a:solidFill>
                  <a:srgbClr val="53BBD4"/>
                </a:solidFill>
              </a:rPr>
              <a:t>Indicadores </a:t>
            </a:r>
            <a:r>
              <a:rPr lang="pt-BR" sz="1800" dirty="0" smtClean="0"/>
              <a:t>para acompanhar os </a:t>
            </a:r>
            <a:r>
              <a:rPr lang="pt-BR" sz="1800" dirty="0" smtClean="0">
                <a:solidFill>
                  <a:srgbClr val="53BBD4"/>
                </a:solidFill>
              </a:rPr>
              <a:t>resultados </a:t>
            </a:r>
            <a:r>
              <a:rPr lang="pt-BR" sz="1800" dirty="0" smtClean="0"/>
              <a:t>das estratégias;</a:t>
            </a:r>
          </a:p>
          <a:p>
            <a:r>
              <a:rPr lang="pt-BR" sz="1800" dirty="0" smtClean="0">
                <a:solidFill>
                  <a:srgbClr val="53BBD4"/>
                </a:solidFill>
              </a:rPr>
              <a:t>Visualização Gráfica </a:t>
            </a:r>
            <a:r>
              <a:rPr lang="pt-BR" sz="1800" dirty="0" smtClean="0"/>
              <a:t>do Mapa Estratégico e da Estrutura de Indicadores.</a:t>
            </a:r>
            <a:endParaRPr lang="pt-BR" sz="1800" dirty="0"/>
          </a:p>
        </p:txBody>
      </p:sp>
      <p:sp>
        <p:nvSpPr>
          <p:cNvPr id="15364" name="Content Placeholder 12"/>
          <p:cNvSpPr>
            <a:spLocks noGrp="1"/>
          </p:cNvSpPr>
          <p:nvPr>
            <p:ph sz="quarter" idx="1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175186" indent="-175186">
              <a:spcBef>
                <a:spcPts val="450"/>
              </a:spcBef>
            </a:pPr>
            <a:r>
              <a:rPr lang="pt-BR" sz="1600" b="1" dirty="0" smtClean="0">
                <a:solidFill>
                  <a:schemeClr val="tx2"/>
                </a:solidFill>
              </a:rPr>
              <a:t>O ciclo completo em quarto grandes blocos</a:t>
            </a:r>
          </a:p>
          <a:p>
            <a:pPr marL="175186" indent="-175186">
              <a:spcBef>
                <a:spcPts val="450"/>
              </a:spcBef>
            </a:pPr>
            <a:endParaRPr lang="pt-BR" sz="1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58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84" y="567520"/>
            <a:ext cx="8444232" cy="458074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69708" y="1416451"/>
            <a:ext cx="2687943" cy="16922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10" name="Rectangle 9"/>
          <p:cNvSpPr/>
          <p:nvPr/>
        </p:nvSpPr>
        <p:spPr>
          <a:xfrm>
            <a:off x="612769" y="2140588"/>
            <a:ext cx="1673185" cy="168033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16393" name="TextBox 10"/>
          <p:cNvSpPr txBox="1">
            <a:spLocks noChangeArrowheads="1"/>
          </p:cNvSpPr>
          <p:nvPr/>
        </p:nvSpPr>
        <p:spPr bwMode="auto">
          <a:xfrm>
            <a:off x="4007065" y="1100468"/>
            <a:ext cx="2946469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Item Estratégico cadastrado (Objetivo Estratégico)</a:t>
            </a:r>
            <a:endParaRPr lang="pt-BR" sz="901" b="1" dirty="0">
              <a:solidFill>
                <a:srgbClr val="FF0000"/>
              </a:solidFill>
            </a:endParaRPr>
          </a:p>
        </p:txBody>
      </p:sp>
      <p:sp>
        <p:nvSpPr>
          <p:cNvPr id="16394" name="TextBox 11"/>
          <p:cNvSpPr txBox="1">
            <a:spLocks noChangeArrowheads="1"/>
          </p:cNvSpPr>
          <p:nvPr/>
        </p:nvSpPr>
        <p:spPr bwMode="auto">
          <a:xfrm>
            <a:off x="3197485" y="1927724"/>
            <a:ext cx="1662459" cy="36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Perspectiva BSC (Financeira, Cliente, etc.)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>
            <a:stCxn id="16393" idx="1"/>
            <a:endCxn id="9" idx="3"/>
          </p:cNvCxnSpPr>
          <p:nvPr/>
        </p:nvCxnSpPr>
        <p:spPr>
          <a:xfrm flipH="1">
            <a:off x="3457651" y="1215949"/>
            <a:ext cx="549414" cy="28511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6394" idx="1"/>
            <a:endCxn id="10" idx="3"/>
          </p:cNvCxnSpPr>
          <p:nvPr/>
        </p:nvCxnSpPr>
        <p:spPr>
          <a:xfrm flipH="1">
            <a:off x="2285954" y="2112518"/>
            <a:ext cx="911531" cy="1120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57201" y="3292837"/>
            <a:ext cx="652644" cy="168033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16" name="TextBox 11"/>
          <p:cNvSpPr txBox="1">
            <a:spLocks noChangeArrowheads="1"/>
          </p:cNvSpPr>
          <p:nvPr/>
        </p:nvSpPr>
        <p:spPr bwMode="auto">
          <a:xfrm>
            <a:off x="2909540" y="3456619"/>
            <a:ext cx="3477299" cy="36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Monitoramento dos Indicadores </a:t>
            </a:r>
          </a:p>
          <a:p>
            <a:r>
              <a:rPr lang="pt-BR" sz="901" b="1" dirty="0" smtClean="0">
                <a:solidFill>
                  <a:srgbClr val="FF0000"/>
                </a:solidFill>
              </a:rPr>
              <a:t>% de Atingimento do Item, dos Indicadores Diretos e dos Itens Filhos 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>
            <a:stCxn id="16" idx="1"/>
            <a:endCxn id="14" idx="3"/>
          </p:cNvCxnSpPr>
          <p:nvPr/>
        </p:nvCxnSpPr>
        <p:spPr>
          <a:xfrm flipH="1" flipV="1">
            <a:off x="1109845" y="3376854"/>
            <a:ext cx="1799695" cy="26455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69332" y="2791190"/>
            <a:ext cx="591651" cy="156511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25" name="TextBox 11"/>
          <p:cNvSpPr txBox="1">
            <a:spLocks noChangeArrowheads="1"/>
          </p:cNvSpPr>
          <p:nvPr/>
        </p:nvSpPr>
        <p:spPr bwMode="auto">
          <a:xfrm>
            <a:off x="2909540" y="2942896"/>
            <a:ext cx="3309776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Indicadores relacionados a este Item Estratégico de forma Direta</a:t>
            </a:r>
            <a:endParaRPr lang="pt-BR" sz="901" b="1" dirty="0">
              <a:solidFill>
                <a:srgbClr val="FF0000"/>
              </a:solidFill>
            </a:endParaRPr>
          </a:p>
        </p:txBody>
      </p:sp>
      <p:sp>
        <p:nvSpPr>
          <p:cNvPr id="26" name="TextBox 11"/>
          <p:cNvSpPr txBox="1">
            <a:spLocks noChangeArrowheads="1"/>
          </p:cNvSpPr>
          <p:nvPr/>
        </p:nvSpPr>
        <p:spPr bwMode="auto">
          <a:xfrm>
            <a:off x="3086790" y="4083389"/>
            <a:ext cx="4584398" cy="36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Métricas usadas para avaliar o Alinhamento Estratégico de Investimentos</a:t>
            </a:r>
          </a:p>
          <a:p>
            <a:r>
              <a:rPr lang="pt-BR" sz="901" b="1" dirty="0" smtClean="0">
                <a:solidFill>
                  <a:srgbClr val="FF0000"/>
                </a:solidFill>
              </a:rPr>
              <a:t>(Ideias, Projetos, Programas …)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>
            <a:stCxn id="26" idx="1"/>
            <a:endCxn id="32" idx="3"/>
          </p:cNvCxnSpPr>
          <p:nvPr/>
        </p:nvCxnSpPr>
        <p:spPr>
          <a:xfrm flipH="1" flipV="1">
            <a:off x="1109845" y="4013703"/>
            <a:ext cx="1976945" cy="2544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1"/>
            <a:endCxn id="24" idx="3"/>
          </p:cNvCxnSpPr>
          <p:nvPr/>
        </p:nvCxnSpPr>
        <p:spPr>
          <a:xfrm flipH="1" flipV="1">
            <a:off x="1060983" y="2869446"/>
            <a:ext cx="1848557" cy="18893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69332" y="3944017"/>
            <a:ext cx="640513" cy="139372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41" name="Rectangle 40"/>
          <p:cNvSpPr/>
          <p:nvPr/>
        </p:nvSpPr>
        <p:spPr>
          <a:xfrm>
            <a:off x="4413501" y="1534849"/>
            <a:ext cx="1673185" cy="168033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42" name="TextBox 11"/>
          <p:cNvSpPr txBox="1">
            <a:spLocks noChangeArrowheads="1"/>
          </p:cNvSpPr>
          <p:nvPr/>
        </p:nvSpPr>
        <p:spPr bwMode="auto">
          <a:xfrm>
            <a:off x="6491471" y="1471550"/>
            <a:ext cx="2195329" cy="508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Avaliação </a:t>
            </a:r>
            <a:r>
              <a:rPr lang="pt-BR" sz="901" b="1" dirty="0" err="1" smtClean="0">
                <a:solidFill>
                  <a:srgbClr val="FF0000"/>
                </a:solidFill>
              </a:rPr>
              <a:t>Multi-dimensional</a:t>
            </a:r>
            <a:r>
              <a:rPr lang="pt-BR" sz="901" b="1" dirty="0" smtClean="0">
                <a:solidFill>
                  <a:srgbClr val="FF0000"/>
                </a:solidFill>
              </a:rPr>
              <a:t>: Estratégia Corporativa, da Unidade de Negócios, Departamental, </a:t>
            </a:r>
            <a:r>
              <a:rPr lang="pt-BR" sz="901" b="1" dirty="0" err="1" smtClean="0">
                <a:solidFill>
                  <a:srgbClr val="FF0000"/>
                </a:solidFill>
              </a:rPr>
              <a:t>etc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43" name="Straight Arrow Connector 42"/>
          <p:cNvCxnSpPr>
            <a:stCxn id="42" idx="1"/>
            <a:endCxn id="41" idx="3"/>
          </p:cNvCxnSpPr>
          <p:nvPr/>
        </p:nvCxnSpPr>
        <p:spPr>
          <a:xfrm flipH="1" flipV="1">
            <a:off x="6086686" y="1618866"/>
            <a:ext cx="404785" cy="1067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Criando o Mapa Estratégico</a:t>
            </a:r>
            <a:endParaRPr lang="pt-BR" sz="2400" dirty="0"/>
          </a:p>
        </p:txBody>
      </p:sp>
      <p:cxnSp>
        <p:nvCxnSpPr>
          <p:cNvPr id="33" name="Straight Arrow Connector 32"/>
          <p:cNvCxnSpPr>
            <a:stCxn id="35" idx="1"/>
            <a:endCxn id="34" idx="3"/>
          </p:cNvCxnSpPr>
          <p:nvPr/>
        </p:nvCxnSpPr>
        <p:spPr>
          <a:xfrm flipH="1">
            <a:off x="5938687" y="2156478"/>
            <a:ext cx="552784" cy="138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870670" y="2086281"/>
            <a:ext cx="1068017" cy="168033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35" name="TextBox 11"/>
          <p:cNvSpPr txBox="1">
            <a:spLocks noChangeArrowheads="1"/>
          </p:cNvSpPr>
          <p:nvPr/>
        </p:nvSpPr>
        <p:spPr bwMode="auto">
          <a:xfrm>
            <a:off x="6491471" y="2040997"/>
            <a:ext cx="2052028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Status do Item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55" name="Straight Arrow Connector 54"/>
          <p:cNvCxnSpPr>
            <a:stCxn id="56" idx="1"/>
            <a:endCxn id="58" idx="3"/>
          </p:cNvCxnSpPr>
          <p:nvPr/>
        </p:nvCxnSpPr>
        <p:spPr>
          <a:xfrm flipH="1" flipV="1">
            <a:off x="1048851" y="2386299"/>
            <a:ext cx="3158858" cy="1961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11"/>
          <p:cNvSpPr txBox="1">
            <a:spLocks noChangeArrowheads="1"/>
          </p:cNvSpPr>
          <p:nvPr/>
        </p:nvSpPr>
        <p:spPr bwMode="auto">
          <a:xfrm>
            <a:off x="4207709" y="2467017"/>
            <a:ext cx="3309776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Configuração de como o Status do Item é Calculado</a:t>
            </a:r>
            <a:endParaRPr lang="pt-BR" sz="901" b="1" dirty="0">
              <a:solidFill>
                <a:srgbClr val="FF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57200" y="2308043"/>
            <a:ext cx="591651" cy="156511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</p:spTree>
    <p:extLst>
      <p:ext uri="{BB962C8B-B14F-4D97-AF65-F5344CB8AC3E}">
        <p14:creationId xmlns:p14="http://schemas.microsoft.com/office/powerpoint/2010/main" val="910812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787034"/>
            <a:ext cx="8235970" cy="436122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69683" y="1437082"/>
            <a:ext cx="2687943" cy="16922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16393" name="TextBox 10"/>
          <p:cNvSpPr txBox="1">
            <a:spLocks noChangeArrowheads="1"/>
          </p:cNvSpPr>
          <p:nvPr/>
        </p:nvSpPr>
        <p:spPr bwMode="auto">
          <a:xfrm>
            <a:off x="4226140" y="1375346"/>
            <a:ext cx="2946469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1" b="1" dirty="0" err="1" smtClean="0">
                <a:solidFill>
                  <a:srgbClr val="FF0000"/>
                </a:solidFill>
              </a:rPr>
              <a:t>Mapa</a:t>
            </a:r>
            <a:r>
              <a:rPr lang="en-US" sz="901" b="1" dirty="0" smtClean="0">
                <a:solidFill>
                  <a:srgbClr val="FF0000"/>
                </a:solidFill>
              </a:rPr>
              <a:t> </a:t>
            </a:r>
            <a:r>
              <a:rPr lang="en-US" sz="901" b="1" dirty="0" err="1" smtClean="0">
                <a:solidFill>
                  <a:srgbClr val="FF0000"/>
                </a:solidFill>
              </a:rPr>
              <a:t>Estratégico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>
            <a:stCxn id="16393" idx="1"/>
            <a:endCxn id="9" idx="3"/>
          </p:cNvCxnSpPr>
          <p:nvPr/>
        </p:nvCxnSpPr>
        <p:spPr>
          <a:xfrm flipH="1">
            <a:off x="3257626" y="1490827"/>
            <a:ext cx="968514" cy="308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Criando o Mapa Estratégico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68240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50" y="811014"/>
            <a:ext cx="8607217" cy="433724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40850" y="1985642"/>
            <a:ext cx="941368" cy="122364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16" name="TextBox 11"/>
          <p:cNvSpPr txBox="1">
            <a:spLocks noChangeArrowheads="1"/>
          </p:cNvSpPr>
          <p:nvPr/>
        </p:nvSpPr>
        <p:spPr bwMode="auto">
          <a:xfrm>
            <a:off x="2395750" y="1677236"/>
            <a:ext cx="1662459" cy="36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Status atual de atingimento deste Indicador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>
            <a:stCxn id="16" idx="1"/>
            <a:endCxn id="14" idx="3"/>
          </p:cNvCxnSpPr>
          <p:nvPr/>
        </p:nvCxnSpPr>
        <p:spPr>
          <a:xfrm flipH="1">
            <a:off x="1682218" y="1862030"/>
            <a:ext cx="713532" cy="1847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0"/>
          <p:cNvSpPr txBox="1">
            <a:spLocks noChangeArrowheads="1"/>
          </p:cNvSpPr>
          <p:nvPr/>
        </p:nvSpPr>
        <p:spPr bwMode="auto">
          <a:xfrm>
            <a:off x="4695087" y="2375300"/>
            <a:ext cx="3854281" cy="508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Os Indicadores são usados para o Acompanhamento Estratégico; eles nos ajudam a saber se nossos Objetivos Estratégicos estão sendo cumpridos, através da comparação de Alvos (“</a:t>
            </a:r>
            <a:r>
              <a:rPr lang="pt-BR" sz="901" b="1" dirty="0" err="1" smtClean="0">
                <a:solidFill>
                  <a:srgbClr val="FF0000"/>
                </a:solidFill>
              </a:rPr>
              <a:t>Targets</a:t>
            </a:r>
            <a:r>
              <a:rPr lang="pt-BR" sz="901" b="1" dirty="0" smtClean="0">
                <a:solidFill>
                  <a:srgbClr val="FF0000"/>
                </a:solidFill>
              </a:rPr>
              <a:t>”) e Medições (“</a:t>
            </a:r>
            <a:r>
              <a:rPr lang="pt-BR" sz="901" b="1" dirty="0" err="1" smtClean="0">
                <a:solidFill>
                  <a:srgbClr val="FF0000"/>
                </a:solidFill>
              </a:rPr>
              <a:t>Measurements</a:t>
            </a:r>
            <a:r>
              <a:rPr lang="pt-BR" sz="901" b="1" dirty="0" smtClean="0">
                <a:solidFill>
                  <a:srgbClr val="FF0000"/>
                </a:solidFill>
              </a:rPr>
              <a:t>”)</a:t>
            </a:r>
            <a:endParaRPr lang="pt-BR" sz="901" b="1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Criando a Estrutura de Indicadores</a:t>
            </a:r>
            <a:endParaRPr lang="pt-BR" sz="2400" dirty="0"/>
          </a:p>
        </p:txBody>
      </p:sp>
      <p:sp>
        <p:nvSpPr>
          <p:cNvPr id="13" name="Rectangle 12"/>
          <p:cNvSpPr/>
          <p:nvPr/>
        </p:nvSpPr>
        <p:spPr>
          <a:xfrm>
            <a:off x="383700" y="3216057"/>
            <a:ext cx="941368" cy="122364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15" name="TextBox 11"/>
          <p:cNvSpPr txBox="1">
            <a:spLocks noChangeArrowheads="1"/>
          </p:cNvSpPr>
          <p:nvPr/>
        </p:nvSpPr>
        <p:spPr bwMode="auto">
          <a:xfrm>
            <a:off x="2058341" y="3302867"/>
            <a:ext cx="2635547" cy="36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Configuração do Indicador – define como o Status Final deve ser calculado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>
            <a:stCxn id="15" idx="1"/>
            <a:endCxn id="13" idx="3"/>
          </p:cNvCxnSpPr>
          <p:nvPr/>
        </p:nvCxnSpPr>
        <p:spPr>
          <a:xfrm flipH="1" flipV="1">
            <a:off x="1325068" y="3277239"/>
            <a:ext cx="733273" cy="21042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83700" y="3635972"/>
            <a:ext cx="941368" cy="122364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21" name="TextBox 11"/>
          <p:cNvSpPr txBox="1">
            <a:spLocks noChangeArrowheads="1"/>
          </p:cNvSpPr>
          <p:nvPr/>
        </p:nvSpPr>
        <p:spPr bwMode="auto">
          <a:xfrm>
            <a:off x="2059540" y="3779432"/>
            <a:ext cx="2456619" cy="36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Indicador de Atingimento Indireto (acumulação do </a:t>
            </a:r>
            <a:r>
              <a:rPr lang="pt-BR" sz="901" b="1" dirty="0" err="1" smtClean="0">
                <a:solidFill>
                  <a:srgbClr val="FF0000"/>
                </a:solidFill>
              </a:rPr>
              <a:t>staus</a:t>
            </a:r>
            <a:r>
              <a:rPr lang="pt-BR" sz="901" b="1" dirty="0" smtClean="0">
                <a:solidFill>
                  <a:srgbClr val="FF0000"/>
                </a:solidFill>
              </a:rPr>
              <a:t> de atingimento dos Indicadores Filhos)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>
            <a:stCxn id="21" idx="1"/>
            <a:endCxn id="19" idx="3"/>
          </p:cNvCxnSpPr>
          <p:nvPr/>
        </p:nvCxnSpPr>
        <p:spPr>
          <a:xfrm flipH="1" flipV="1">
            <a:off x="1325068" y="3697154"/>
            <a:ext cx="734472" cy="26707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83700" y="4157475"/>
            <a:ext cx="941368" cy="122364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24" name="TextBox 11"/>
          <p:cNvSpPr txBox="1">
            <a:spLocks noChangeArrowheads="1"/>
          </p:cNvSpPr>
          <p:nvPr/>
        </p:nvSpPr>
        <p:spPr bwMode="auto">
          <a:xfrm>
            <a:off x="2059540" y="4279839"/>
            <a:ext cx="2707904" cy="36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Comparação da Última Medição com a Próxima Meta para este Indicador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/>
          <p:cNvCxnSpPr>
            <a:stCxn id="24" idx="1"/>
            <a:endCxn id="23" idx="3"/>
          </p:cNvCxnSpPr>
          <p:nvPr/>
        </p:nvCxnSpPr>
        <p:spPr>
          <a:xfrm flipH="1" flipV="1">
            <a:off x="1325068" y="4218657"/>
            <a:ext cx="734472" cy="2459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654784" y="3799670"/>
            <a:ext cx="941368" cy="122364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27" name="TextBox 11"/>
          <p:cNvSpPr txBox="1">
            <a:spLocks noChangeArrowheads="1"/>
          </p:cNvSpPr>
          <p:nvPr/>
        </p:nvSpPr>
        <p:spPr bwMode="auto">
          <a:xfrm>
            <a:off x="6309684" y="3491264"/>
            <a:ext cx="1662459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Indicadores “Filhos”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>
            <a:stCxn id="27" idx="1"/>
            <a:endCxn id="26" idx="3"/>
          </p:cNvCxnSpPr>
          <p:nvPr/>
        </p:nvCxnSpPr>
        <p:spPr>
          <a:xfrm flipH="1">
            <a:off x="5596152" y="3606745"/>
            <a:ext cx="713532" cy="25410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3776"/>
          <a:stretch/>
        </p:blipFill>
        <p:spPr>
          <a:xfrm>
            <a:off x="457200" y="738970"/>
            <a:ext cx="8229600" cy="441405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17025" y="1558243"/>
            <a:ext cx="941368" cy="18017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16" name="TextBox 11"/>
          <p:cNvSpPr txBox="1">
            <a:spLocks noChangeArrowheads="1"/>
          </p:cNvSpPr>
          <p:nvPr/>
        </p:nvSpPr>
        <p:spPr bwMode="auto">
          <a:xfrm>
            <a:off x="2062375" y="1858211"/>
            <a:ext cx="1662459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Hierarquia de Indicadores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>
            <a:stCxn id="16" idx="1"/>
            <a:endCxn id="14" idx="3"/>
          </p:cNvCxnSpPr>
          <p:nvPr/>
        </p:nvCxnSpPr>
        <p:spPr>
          <a:xfrm flipH="1" flipV="1">
            <a:off x="1558393" y="1648331"/>
            <a:ext cx="503982" cy="3253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Criando a Estrutura de Indicadores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030250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Planejamento Top-Down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1640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pt-BR" sz="2400" dirty="0" smtClean="0"/>
              <a:t>CA PPM para Execução Estratégica</a:t>
            </a:r>
            <a:br>
              <a:rPr lang="pt-BR" sz="2400" dirty="0" smtClean="0"/>
            </a:br>
            <a:endParaRPr lang="pt-BR" sz="2400" dirty="0"/>
          </a:p>
        </p:txBody>
      </p:sp>
      <p:sp>
        <p:nvSpPr>
          <p:cNvPr id="15364" name="Content Placeholder 12"/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r>
              <a:rPr lang="pt-BR" sz="1800" dirty="0" smtClean="0"/>
              <a:t>Planejamento Top-Down</a:t>
            </a:r>
          </a:p>
          <a:p>
            <a:r>
              <a:rPr lang="pt-BR" sz="1800" dirty="0" smtClean="0">
                <a:solidFill>
                  <a:srgbClr val="53BBD4"/>
                </a:solidFill>
              </a:rPr>
              <a:t>Distribuição Top-Down</a:t>
            </a:r>
            <a:r>
              <a:rPr lang="pt-BR" sz="1800" dirty="0" smtClean="0"/>
              <a:t> de </a:t>
            </a:r>
            <a:r>
              <a:rPr lang="pt-BR" sz="1800" dirty="0" smtClean="0">
                <a:solidFill>
                  <a:srgbClr val="53BBD4"/>
                </a:solidFill>
              </a:rPr>
              <a:t>Benefícios Esperados</a:t>
            </a:r>
            <a:r>
              <a:rPr lang="pt-BR" sz="1800" dirty="0" smtClean="0"/>
              <a:t>, </a:t>
            </a:r>
            <a:r>
              <a:rPr lang="pt-BR" sz="1800" dirty="0" err="1" smtClean="0">
                <a:solidFill>
                  <a:srgbClr val="53BBD4"/>
                </a:solidFill>
              </a:rPr>
              <a:t>ETIs</a:t>
            </a:r>
            <a:r>
              <a:rPr lang="pt-BR" sz="1800" dirty="0" smtClean="0"/>
              <a:t> (</a:t>
            </a:r>
            <a:r>
              <a:rPr lang="pt-BR" sz="1800" dirty="0" err="1" smtClean="0"/>
              <a:t>FTEs</a:t>
            </a:r>
            <a:r>
              <a:rPr lang="pt-BR" sz="1800" dirty="0" smtClean="0"/>
              <a:t>) e </a:t>
            </a:r>
            <a:r>
              <a:rPr lang="pt-BR" sz="1800" dirty="0" smtClean="0">
                <a:solidFill>
                  <a:srgbClr val="53BBD4"/>
                </a:solidFill>
              </a:rPr>
              <a:t>Verbas</a:t>
            </a:r>
          </a:p>
          <a:p>
            <a:r>
              <a:rPr lang="pt-BR" sz="1800" dirty="0" err="1" smtClean="0">
                <a:solidFill>
                  <a:srgbClr val="53BBD4"/>
                </a:solidFill>
              </a:rPr>
              <a:t>Roll-up</a:t>
            </a:r>
            <a:r>
              <a:rPr lang="pt-BR" sz="1800" dirty="0" smtClean="0"/>
              <a:t> das Verbas, </a:t>
            </a:r>
            <a:r>
              <a:rPr lang="pt-BR" sz="1800" dirty="0" err="1" smtClean="0"/>
              <a:t>ETIs</a:t>
            </a:r>
            <a:r>
              <a:rPr lang="pt-BR" sz="1800" dirty="0" smtClean="0"/>
              <a:t> (</a:t>
            </a:r>
            <a:r>
              <a:rPr lang="pt-BR" sz="1800" dirty="0" err="1" smtClean="0"/>
              <a:t>FTEs</a:t>
            </a:r>
            <a:r>
              <a:rPr lang="pt-BR" sz="1800" dirty="0" smtClean="0"/>
              <a:t>) e Benefícios </a:t>
            </a:r>
            <a:r>
              <a:rPr lang="pt-BR" sz="1800" dirty="0" smtClean="0">
                <a:solidFill>
                  <a:srgbClr val="53BBD4"/>
                </a:solidFill>
              </a:rPr>
              <a:t>Alocados </a:t>
            </a:r>
            <a:r>
              <a:rPr lang="pt-BR" sz="1800" dirty="0" smtClean="0"/>
              <a:t>aos Itens Estratégicos e </a:t>
            </a:r>
            <a:r>
              <a:rPr lang="pt-BR" sz="1800" dirty="0" smtClean="0">
                <a:solidFill>
                  <a:srgbClr val="53BBD4"/>
                </a:solidFill>
              </a:rPr>
              <a:t>Comprometidos </a:t>
            </a:r>
            <a:r>
              <a:rPr lang="pt-BR" sz="1800" dirty="0" smtClean="0"/>
              <a:t>com Investimentos </a:t>
            </a:r>
            <a:r>
              <a:rPr lang="pt-BR" sz="1800" dirty="0" err="1" smtClean="0"/>
              <a:t>Planejdos</a:t>
            </a:r>
            <a:endParaRPr lang="pt-BR" sz="1800" dirty="0" smtClean="0"/>
          </a:p>
          <a:p>
            <a:r>
              <a:rPr lang="pt-BR" sz="1800" dirty="0" smtClean="0">
                <a:solidFill>
                  <a:srgbClr val="53BBD4"/>
                </a:solidFill>
              </a:rPr>
              <a:t>Geração Automática </a:t>
            </a:r>
            <a:r>
              <a:rPr lang="pt-BR" sz="1800" dirty="0" smtClean="0"/>
              <a:t>dos </a:t>
            </a:r>
            <a:r>
              <a:rPr lang="pt-BR" sz="1800" dirty="0" smtClean="0">
                <a:solidFill>
                  <a:srgbClr val="53BBD4"/>
                </a:solidFill>
              </a:rPr>
              <a:t>Portfólios </a:t>
            </a:r>
            <a:r>
              <a:rPr lang="pt-BR" sz="1800" dirty="0" smtClean="0"/>
              <a:t>de Seleção e Acompanhamento de Investimentos</a:t>
            </a:r>
            <a:endParaRPr lang="pt-BR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175186" indent="-175186">
              <a:spcBef>
                <a:spcPts val="450"/>
              </a:spcBef>
            </a:pPr>
            <a:r>
              <a:rPr lang="pt-BR" sz="1600" b="1" dirty="0" smtClean="0">
                <a:solidFill>
                  <a:schemeClr val="tx2"/>
                </a:solidFill>
              </a:rPr>
              <a:t>O ciclo completo em quarto grandes blocos</a:t>
            </a:r>
          </a:p>
          <a:p>
            <a:pPr marL="175186" indent="-175186">
              <a:spcBef>
                <a:spcPts val="450"/>
              </a:spcBef>
            </a:pPr>
            <a:endParaRPr lang="pt-BR" sz="1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94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35" y="977157"/>
            <a:ext cx="8767089" cy="41711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Planejamento Top-Down</a:t>
            </a:r>
            <a:endParaRPr lang="pt-BR" sz="2400" dirty="0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t-BR" sz="1600" b="1" dirty="0" smtClean="0">
                <a:solidFill>
                  <a:schemeClr val="tx2"/>
                </a:solidFill>
              </a:rPr>
              <a:t>Definição de Valores e Execução de Ações Automatizadas</a:t>
            </a:r>
            <a:endParaRPr lang="pt-BR" sz="1600" b="1" dirty="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17302" y="1498071"/>
            <a:ext cx="1230135" cy="775572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6" name="TextBox 11"/>
          <p:cNvSpPr txBox="1">
            <a:spLocks noChangeArrowheads="1"/>
          </p:cNvSpPr>
          <p:nvPr/>
        </p:nvSpPr>
        <p:spPr bwMode="auto">
          <a:xfrm>
            <a:off x="6051253" y="3347560"/>
            <a:ext cx="2635547" cy="36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Ações para auxiliar na Automação da Distribuição Top-Down e Acumulação (</a:t>
            </a:r>
            <a:r>
              <a:rPr lang="pt-BR" sz="901" b="1" dirty="0" err="1" smtClean="0">
                <a:solidFill>
                  <a:srgbClr val="FF0000"/>
                </a:solidFill>
              </a:rPr>
              <a:t>Roll-Up</a:t>
            </a:r>
            <a:r>
              <a:rPr lang="pt-BR" sz="901" b="1" dirty="0" smtClean="0">
                <a:solidFill>
                  <a:srgbClr val="FF0000"/>
                </a:solidFill>
              </a:rPr>
              <a:t>) de Valores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endCxn id="5" idx="2"/>
          </p:cNvCxnSpPr>
          <p:nvPr/>
        </p:nvCxnSpPr>
        <p:spPr>
          <a:xfrm flipV="1">
            <a:off x="7369026" y="2273643"/>
            <a:ext cx="863344" cy="10739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77389" y="2433311"/>
            <a:ext cx="941368" cy="122364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11" name="TextBox 11"/>
          <p:cNvSpPr txBox="1">
            <a:spLocks noChangeArrowheads="1"/>
          </p:cNvSpPr>
          <p:nvPr/>
        </p:nvSpPr>
        <p:spPr bwMode="auto">
          <a:xfrm>
            <a:off x="2662679" y="2379012"/>
            <a:ext cx="1604521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Distribuição Top-Down 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>
            <a:stCxn id="11" idx="1"/>
            <a:endCxn id="10" idx="3"/>
          </p:cNvCxnSpPr>
          <p:nvPr/>
        </p:nvCxnSpPr>
        <p:spPr>
          <a:xfrm flipH="1">
            <a:off x="1218757" y="2494493"/>
            <a:ext cx="144392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77389" y="3119208"/>
            <a:ext cx="941368" cy="122364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27" name="TextBox 11"/>
          <p:cNvSpPr txBox="1">
            <a:spLocks noChangeArrowheads="1"/>
          </p:cNvSpPr>
          <p:nvPr/>
        </p:nvSpPr>
        <p:spPr bwMode="auto">
          <a:xfrm>
            <a:off x="2662679" y="3064909"/>
            <a:ext cx="1604521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Alocação Efetiva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>
            <a:stCxn id="27" idx="1"/>
            <a:endCxn id="26" idx="3"/>
          </p:cNvCxnSpPr>
          <p:nvPr/>
        </p:nvCxnSpPr>
        <p:spPr>
          <a:xfrm flipH="1">
            <a:off x="1218757" y="3180390"/>
            <a:ext cx="144392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77389" y="4137988"/>
            <a:ext cx="941368" cy="122364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30" name="TextBox 11"/>
          <p:cNvSpPr txBox="1">
            <a:spLocks noChangeArrowheads="1"/>
          </p:cNvSpPr>
          <p:nvPr/>
        </p:nvSpPr>
        <p:spPr bwMode="auto">
          <a:xfrm>
            <a:off x="2662679" y="4083689"/>
            <a:ext cx="1604521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Valor Comprometido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33" name="Straight Arrow Connector 32"/>
          <p:cNvCxnSpPr>
            <a:stCxn id="30" idx="1"/>
            <a:endCxn id="29" idx="3"/>
          </p:cNvCxnSpPr>
          <p:nvPr/>
        </p:nvCxnSpPr>
        <p:spPr>
          <a:xfrm flipH="1">
            <a:off x="1218757" y="4199170"/>
            <a:ext cx="144392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08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Expandindo as capacidades do CA PPM</a:t>
            </a:r>
            <a:endParaRPr lang="pt-BR" sz="2400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 bwMode="auto">
          <a:xfrm>
            <a:off x="1483043" y="664723"/>
            <a:ext cx="3875498" cy="3285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4" name="Group 33"/>
          <p:cNvGrpSpPr/>
          <p:nvPr/>
        </p:nvGrpSpPr>
        <p:grpSpPr>
          <a:xfrm>
            <a:off x="1573614" y="2146592"/>
            <a:ext cx="3729864" cy="1739608"/>
            <a:chOff x="2123728" y="3573016"/>
            <a:chExt cx="4968552" cy="2376264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4572000" y="3573016"/>
              <a:ext cx="1368152" cy="0"/>
            </a:xfrm>
            <a:prstGeom prst="line">
              <a:avLst/>
            </a:prstGeom>
            <a:ln w="31750" cap="rnd"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572000" y="3573016"/>
              <a:ext cx="0" cy="792088"/>
            </a:xfrm>
            <a:prstGeom prst="line">
              <a:avLst/>
            </a:prstGeom>
            <a:ln w="31750" cap="rnd"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699792" y="4404265"/>
              <a:ext cx="1872208" cy="0"/>
            </a:xfrm>
            <a:prstGeom prst="line">
              <a:avLst/>
            </a:prstGeom>
            <a:ln w="31750" cap="rnd"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2123728" y="4401108"/>
              <a:ext cx="556245" cy="828092"/>
            </a:xfrm>
            <a:prstGeom prst="line">
              <a:avLst/>
            </a:prstGeom>
            <a:ln w="31750" cap="rnd"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2123728" y="5949280"/>
              <a:ext cx="2448272" cy="0"/>
            </a:xfrm>
            <a:prstGeom prst="line">
              <a:avLst/>
            </a:prstGeom>
            <a:ln w="31750" cap="rnd"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4572000" y="5949280"/>
              <a:ext cx="2520280" cy="0"/>
            </a:xfrm>
            <a:prstGeom prst="line">
              <a:avLst/>
            </a:prstGeom>
            <a:ln w="31750" cap="rnd"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 flipV="1">
              <a:off x="5940152" y="3573016"/>
              <a:ext cx="1152128" cy="1656184"/>
            </a:xfrm>
            <a:prstGeom prst="line">
              <a:avLst/>
            </a:prstGeom>
            <a:ln w="31750" cap="rnd"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2123728" y="5229200"/>
              <a:ext cx="0" cy="720080"/>
            </a:xfrm>
            <a:prstGeom prst="line">
              <a:avLst/>
            </a:prstGeom>
            <a:ln w="31750" cap="rnd"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7092280" y="5229200"/>
              <a:ext cx="0" cy="720080"/>
            </a:xfrm>
            <a:prstGeom prst="line">
              <a:avLst/>
            </a:prstGeom>
            <a:ln w="31750" cap="rnd"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1982207" y="1696286"/>
            <a:ext cx="2432520" cy="1027064"/>
            <a:chOff x="2699792" y="2996952"/>
            <a:chExt cx="3240360" cy="1368152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4572000" y="3573016"/>
              <a:ext cx="0" cy="792088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4572000" y="3573016"/>
              <a:ext cx="1368152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635896" y="2996952"/>
              <a:ext cx="1872208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2699792" y="2996952"/>
              <a:ext cx="936104" cy="1368152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2699792" y="4365104"/>
              <a:ext cx="1872208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508104" y="2996952"/>
              <a:ext cx="432048" cy="576064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9" name="Flowchart: Connector 28"/>
          <p:cNvSpPr/>
          <p:nvPr/>
        </p:nvSpPr>
        <p:spPr>
          <a:xfrm>
            <a:off x="5220672" y="2466019"/>
            <a:ext cx="216224" cy="216224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pt-BR" sz="1051" dirty="0" smtClean="0">
                <a:solidFill>
                  <a:schemeClr val="tx1"/>
                </a:solidFill>
              </a:rPr>
              <a:t>     Funcionalidades “Core” do CA PPM</a:t>
            </a:r>
            <a:endParaRPr lang="pt-BR" sz="1051" dirty="0">
              <a:solidFill>
                <a:schemeClr val="tx1"/>
              </a:solidFill>
            </a:endParaRPr>
          </a:p>
        </p:txBody>
      </p:sp>
      <p:sp>
        <p:nvSpPr>
          <p:cNvPr id="50" name="Flowchart: Connector 49"/>
          <p:cNvSpPr/>
          <p:nvPr/>
        </p:nvSpPr>
        <p:spPr>
          <a:xfrm>
            <a:off x="5436896" y="2923187"/>
            <a:ext cx="216224" cy="216224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pt-BR" sz="1051" dirty="0" smtClean="0">
                <a:solidFill>
                  <a:schemeClr val="tx1"/>
                </a:solidFill>
              </a:rPr>
              <a:t>     Funcionalidades Adicionais do </a:t>
            </a:r>
            <a:br>
              <a:rPr lang="pt-BR" sz="1051" dirty="0" smtClean="0">
                <a:solidFill>
                  <a:schemeClr val="tx1"/>
                </a:solidFill>
              </a:rPr>
            </a:br>
            <a:r>
              <a:rPr lang="pt-BR" sz="1051" dirty="0" smtClean="0">
                <a:solidFill>
                  <a:schemeClr val="tx1"/>
                </a:solidFill>
              </a:rPr>
              <a:t>     CA PPM for </a:t>
            </a:r>
            <a:r>
              <a:rPr lang="pt-BR" sz="1051" dirty="0" err="1" smtClean="0">
                <a:solidFill>
                  <a:schemeClr val="tx1"/>
                </a:solidFill>
              </a:rPr>
              <a:t>Strategic</a:t>
            </a:r>
            <a:r>
              <a:rPr lang="pt-BR" sz="1051" dirty="0" smtClean="0">
                <a:solidFill>
                  <a:schemeClr val="tx1"/>
                </a:solidFill>
              </a:rPr>
              <a:t> Planning </a:t>
            </a:r>
            <a:r>
              <a:rPr lang="pt-BR" sz="1051" dirty="0" err="1" smtClean="0">
                <a:solidFill>
                  <a:schemeClr val="tx1"/>
                </a:solidFill>
              </a:rPr>
              <a:t>and</a:t>
            </a:r>
            <a:r>
              <a:rPr lang="pt-BR" sz="1051" dirty="0" smtClean="0">
                <a:solidFill>
                  <a:schemeClr val="tx1"/>
                </a:solidFill>
              </a:rPr>
              <a:t> </a:t>
            </a:r>
            <a:r>
              <a:rPr lang="pt-BR" sz="1051" dirty="0" err="1" smtClean="0">
                <a:solidFill>
                  <a:schemeClr val="tx1"/>
                </a:solidFill>
              </a:rPr>
              <a:t>Execution</a:t>
            </a:r>
            <a:r>
              <a:rPr lang="pt-BR" sz="1051" dirty="0" smtClean="0">
                <a:solidFill>
                  <a:schemeClr val="tx1"/>
                </a:solidFill>
              </a:rPr>
              <a:t>    </a:t>
            </a:r>
            <a:endParaRPr lang="pt-BR" sz="1051" dirty="0">
              <a:solidFill>
                <a:schemeClr val="tx1"/>
              </a:solidFill>
            </a:endParaRPr>
          </a:p>
        </p:txBody>
      </p:sp>
      <p:sp>
        <p:nvSpPr>
          <p:cNvPr id="53" name="Text Placeholder 5"/>
          <p:cNvSpPr txBox="1">
            <a:spLocks/>
          </p:cNvSpPr>
          <p:nvPr/>
        </p:nvSpPr>
        <p:spPr>
          <a:xfrm>
            <a:off x="1573614" y="4520147"/>
            <a:ext cx="6090919" cy="154163"/>
          </a:xfrm>
          <a:prstGeom prst="rect">
            <a:avLst/>
          </a:prstGeom>
        </p:spPr>
        <p:txBody>
          <a:bodyPr vert="horz" lIns="68644" tIns="34322" rIns="68644" bIns="34322" rtlCol="0" anchor="t"/>
          <a:lstStyle/>
          <a:p>
            <a:pPr defTabSz="343220">
              <a:defRPr/>
            </a:pPr>
            <a:r>
              <a:rPr lang="pt-BR" sz="751" dirty="0" err="1" smtClean="0"/>
              <a:t>Source</a:t>
            </a:r>
            <a:r>
              <a:rPr lang="pt-BR" sz="751" dirty="0" smtClean="0"/>
              <a:t>: Project Management </a:t>
            </a:r>
            <a:r>
              <a:rPr lang="pt-BR" sz="751" dirty="0" err="1" smtClean="0"/>
              <a:t>Institute</a:t>
            </a:r>
            <a:r>
              <a:rPr lang="pt-BR" sz="751" dirty="0" smtClean="0"/>
              <a:t>, The Standard for Portfolio Management, </a:t>
            </a:r>
            <a:r>
              <a:rPr lang="pt-BR" sz="751" dirty="0" err="1" smtClean="0"/>
              <a:t>second</a:t>
            </a:r>
            <a:r>
              <a:rPr lang="pt-BR" sz="751" dirty="0" smtClean="0"/>
              <a:t> </a:t>
            </a:r>
            <a:r>
              <a:rPr lang="pt-BR" sz="751" dirty="0" err="1" smtClean="0"/>
              <a:t>edition</a:t>
            </a:r>
            <a:r>
              <a:rPr lang="pt-BR" sz="751" dirty="0" smtClean="0"/>
              <a:t>.</a:t>
            </a:r>
            <a:endParaRPr lang="pt-BR" sz="751" dirty="0"/>
          </a:p>
        </p:txBody>
      </p:sp>
    </p:spTree>
    <p:extLst>
      <p:ext uri="{BB962C8B-B14F-4D97-AF65-F5344CB8AC3E}">
        <p14:creationId xmlns:p14="http://schemas.microsoft.com/office/powerpoint/2010/main" val="4207116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5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Planejamento Top-Down</a:t>
            </a:r>
            <a:endParaRPr lang="pt-BR" sz="2400" dirty="0"/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t-BR" sz="1600" b="1" dirty="0" smtClean="0">
                <a:solidFill>
                  <a:schemeClr val="tx2"/>
                </a:solidFill>
              </a:rPr>
              <a:t>Visualização Hierárquica – Benefícios e Verba</a:t>
            </a:r>
            <a:endParaRPr lang="pt-BR" sz="1600" b="1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-130" t="3491" r="130" b="5820"/>
          <a:stretch/>
        </p:blipFill>
        <p:spPr>
          <a:xfrm>
            <a:off x="364357" y="850783"/>
            <a:ext cx="8420414" cy="430088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3335" y="1491725"/>
            <a:ext cx="1007714" cy="147621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6" name="TextBox 11"/>
          <p:cNvSpPr txBox="1">
            <a:spLocks noChangeArrowheads="1"/>
          </p:cNvSpPr>
          <p:nvPr/>
        </p:nvSpPr>
        <p:spPr bwMode="auto">
          <a:xfrm>
            <a:off x="1885886" y="1463685"/>
            <a:ext cx="2635547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Benefícios Esperados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stCxn id="6" idx="1"/>
            <a:endCxn id="5" idx="3"/>
          </p:cNvCxnSpPr>
          <p:nvPr/>
        </p:nvCxnSpPr>
        <p:spPr>
          <a:xfrm flipH="1" flipV="1">
            <a:off x="1491049" y="1565536"/>
            <a:ext cx="394837" cy="136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83335" y="3732462"/>
            <a:ext cx="941368" cy="122364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11" name="TextBox 11"/>
          <p:cNvSpPr txBox="1">
            <a:spLocks noChangeArrowheads="1"/>
          </p:cNvSpPr>
          <p:nvPr/>
        </p:nvSpPr>
        <p:spPr bwMode="auto">
          <a:xfrm>
            <a:off x="2120880" y="3501501"/>
            <a:ext cx="527559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Verba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>
            <a:stCxn id="11" idx="1"/>
            <a:endCxn id="10" idx="3"/>
          </p:cNvCxnSpPr>
          <p:nvPr/>
        </p:nvCxnSpPr>
        <p:spPr>
          <a:xfrm flipH="1">
            <a:off x="1424703" y="3616982"/>
            <a:ext cx="696177" cy="1766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840654" y="1649798"/>
            <a:ext cx="1950545" cy="349846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16" name="TextBox 11"/>
          <p:cNvSpPr txBox="1">
            <a:spLocks noChangeArrowheads="1"/>
          </p:cNvSpPr>
          <p:nvPr/>
        </p:nvSpPr>
        <p:spPr bwMode="auto">
          <a:xfrm>
            <a:off x="4002875" y="1284648"/>
            <a:ext cx="1629546" cy="36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Distribuição Top-Down </a:t>
            </a:r>
            <a:br>
              <a:rPr lang="pt-BR" sz="901" b="1" dirty="0" smtClean="0">
                <a:solidFill>
                  <a:srgbClr val="FF0000"/>
                </a:solidFill>
              </a:rPr>
            </a:br>
            <a:r>
              <a:rPr lang="pt-BR" sz="901" b="1" dirty="0" smtClean="0">
                <a:solidFill>
                  <a:srgbClr val="FF0000"/>
                </a:solidFill>
              </a:rPr>
              <a:t>E Saldo</a:t>
            </a:r>
            <a:endParaRPr lang="pt-BR" sz="901" b="1" dirty="0">
              <a:solidFill>
                <a:srgbClr val="FF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863226" y="1632857"/>
            <a:ext cx="1295455" cy="3515406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32" name="TextBox 11"/>
          <p:cNvSpPr txBox="1">
            <a:spLocks noChangeArrowheads="1"/>
          </p:cNvSpPr>
          <p:nvPr/>
        </p:nvSpPr>
        <p:spPr bwMode="auto">
          <a:xfrm>
            <a:off x="5885628" y="1284648"/>
            <a:ext cx="1131921" cy="36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Valores Alocados </a:t>
            </a:r>
            <a:br>
              <a:rPr lang="pt-BR" sz="901" b="1" dirty="0" smtClean="0">
                <a:solidFill>
                  <a:srgbClr val="FF0000"/>
                </a:solidFill>
              </a:rPr>
            </a:br>
            <a:r>
              <a:rPr lang="pt-BR" sz="901" b="1" dirty="0" smtClean="0">
                <a:solidFill>
                  <a:srgbClr val="FF0000"/>
                </a:solidFill>
              </a:rPr>
              <a:t>E Saldo</a:t>
            </a:r>
            <a:endParaRPr lang="pt-BR" sz="901" b="1" dirty="0">
              <a:solidFill>
                <a:srgbClr val="FF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312084" y="1632856"/>
            <a:ext cx="1295455" cy="3515407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41" name="TextBox 11"/>
          <p:cNvSpPr txBox="1">
            <a:spLocks noChangeArrowheads="1"/>
          </p:cNvSpPr>
          <p:nvPr/>
        </p:nvSpPr>
        <p:spPr bwMode="auto">
          <a:xfrm>
            <a:off x="7267285" y="1266089"/>
            <a:ext cx="1356015" cy="36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Comprometido</a:t>
            </a:r>
          </a:p>
          <a:p>
            <a:r>
              <a:rPr lang="pt-BR" sz="901" b="1" dirty="0" smtClean="0">
                <a:solidFill>
                  <a:srgbClr val="FF0000"/>
                </a:solidFill>
              </a:rPr>
              <a:t>E Saldo</a:t>
            </a:r>
            <a:endParaRPr lang="pt-BR" sz="901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78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746" y="1083491"/>
            <a:ext cx="9163251" cy="32231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Planejamento Top-Down</a:t>
            </a:r>
            <a:endParaRPr lang="pt-BR" sz="240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t-BR" sz="1600" b="1" dirty="0" smtClean="0">
                <a:solidFill>
                  <a:schemeClr val="tx2"/>
                </a:solidFill>
              </a:rPr>
              <a:t>Visualização Hierárquica – Plano de </a:t>
            </a:r>
            <a:r>
              <a:rPr lang="pt-BR" sz="1600" b="1" dirty="0" err="1" smtClean="0">
                <a:solidFill>
                  <a:schemeClr val="tx2"/>
                </a:solidFill>
              </a:rPr>
              <a:t>Headcount</a:t>
            </a:r>
            <a:r>
              <a:rPr lang="pt-BR" sz="1600" b="1" dirty="0" smtClean="0">
                <a:solidFill>
                  <a:schemeClr val="tx2"/>
                </a:solidFill>
              </a:rPr>
              <a:t> (</a:t>
            </a:r>
            <a:r>
              <a:rPr lang="pt-BR" sz="1600" b="1" dirty="0" err="1" smtClean="0">
                <a:solidFill>
                  <a:schemeClr val="tx2"/>
                </a:solidFill>
              </a:rPr>
              <a:t>FTEs</a:t>
            </a:r>
            <a:r>
              <a:rPr lang="pt-BR" sz="1600" b="1" dirty="0" smtClean="0">
                <a:solidFill>
                  <a:schemeClr val="tx2"/>
                </a:solidFill>
              </a:rPr>
              <a:t> ou </a:t>
            </a:r>
            <a:r>
              <a:rPr lang="pt-BR" sz="1600" b="1" dirty="0" err="1" smtClean="0">
                <a:solidFill>
                  <a:schemeClr val="tx2"/>
                </a:solidFill>
              </a:rPr>
              <a:t>ETIs</a:t>
            </a:r>
            <a:r>
              <a:rPr lang="pt-BR" sz="1600" b="1" dirty="0" smtClean="0">
                <a:solidFill>
                  <a:schemeClr val="tx2"/>
                </a:solidFill>
              </a:rPr>
              <a:t>)</a:t>
            </a:r>
            <a:endParaRPr lang="pt-BR" sz="1600" b="1" dirty="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0297" y="1971045"/>
            <a:ext cx="1007714" cy="147621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6" name="TextBox 11"/>
          <p:cNvSpPr txBox="1">
            <a:spLocks noChangeArrowheads="1"/>
          </p:cNvSpPr>
          <p:nvPr/>
        </p:nvSpPr>
        <p:spPr bwMode="auto">
          <a:xfrm>
            <a:off x="1833204" y="1886935"/>
            <a:ext cx="2635547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Plano de </a:t>
            </a:r>
            <a:r>
              <a:rPr lang="pt-BR" sz="901" b="1" dirty="0" err="1" smtClean="0">
                <a:solidFill>
                  <a:srgbClr val="FF0000"/>
                </a:solidFill>
              </a:rPr>
              <a:t>HeadCount</a:t>
            </a:r>
            <a:r>
              <a:rPr lang="pt-BR" sz="901" b="1" dirty="0" smtClean="0">
                <a:solidFill>
                  <a:srgbClr val="FF0000"/>
                </a:solidFill>
              </a:rPr>
              <a:t> (</a:t>
            </a:r>
            <a:r>
              <a:rPr lang="pt-BR" sz="901" b="1" dirty="0" err="1" smtClean="0">
                <a:solidFill>
                  <a:srgbClr val="FF0000"/>
                </a:solidFill>
              </a:rPr>
              <a:t>ETIs</a:t>
            </a:r>
            <a:r>
              <a:rPr lang="pt-BR" sz="901" b="1" dirty="0" smtClean="0">
                <a:solidFill>
                  <a:srgbClr val="FF0000"/>
                </a:solidFill>
              </a:rPr>
              <a:t> ou </a:t>
            </a:r>
            <a:r>
              <a:rPr lang="pt-BR" sz="901" b="1" dirty="0" err="1" smtClean="0">
                <a:solidFill>
                  <a:srgbClr val="FF0000"/>
                </a:solidFill>
              </a:rPr>
              <a:t>FTEs</a:t>
            </a:r>
            <a:r>
              <a:rPr lang="pt-BR" sz="901" b="1" dirty="0" smtClean="0">
                <a:solidFill>
                  <a:srgbClr val="FF0000"/>
                </a:solidFill>
              </a:rPr>
              <a:t>)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stCxn id="6" idx="1"/>
            <a:endCxn id="5" idx="3"/>
          </p:cNvCxnSpPr>
          <p:nvPr/>
        </p:nvCxnSpPr>
        <p:spPr>
          <a:xfrm flipH="1">
            <a:off x="1178011" y="2002416"/>
            <a:ext cx="655193" cy="424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725057" y="2073137"/>
            <a:ext cx="2733580" cy="2188729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16" name="TextBox 11"/>
          <p:cNvSpPr txBox="1">
            <a:spLocks noChangeArrowheads="1"/>
          </p:cNvSpPr>
          <p:nvPr/>
        </p:nvSpPr>
        <p:spPr bwMode="auto">
          <a:xfrm>
            <a:off x="4725057" y="1659564"/>
            <a:ext cx="2021732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Distribuição Top-Down E Saldo</a:t>
            </a:r>
            <a:endParaRPr lang="pt-BR" sz="901" b="1" dirty="0">
              <a:solidFill>
                <a:srgbClr val="FF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458637" y="2073137"/>
            <a:ext cx="1570033" cy="2188729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32" name="TextBox 11"/>
          <p:cNvSpPr txBox="1">
            <a:spLocks noChangeArrowheads="1"/>
          </p:cNvSpPr>
          <p:nvPr/>
        </p:nvSpPr>
        <p:spPr bwMode="auto">
          <a:xfrm>
            <a:off x="7458637" y="1658791"/>
            <a:ext cx="1131921" cy="36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Valores Alocados </a:t>
            </a:r>
            <a:br>
              <a:rPr lang="pt-BR" sz="901" b="1" dirty="0" smtClean="0">
                <a:solidFill>
                  <a:srgbClr val="FF0000"/>
                </a:solidFill>
              </a:rPr>
            </a:br>
            <a:r>
              <a:rPr lang="pt-BR" sz="901" b="1" dirty="0" smtClean="0">
                <a:solidFill>
                  <a:srgbClr val="FF0000"/>
                </a:solidFill>
              </a:rPr>
              <a:t>E Saldo</a:t>
            </a:r>
            <a:endParaRPr lang="pt-BR" sz="901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2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036692"/>
            <a:ext cx="7311390" cy="16154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Planejamento Top-Down</a:t>
            </a:r>
            <a:endParaRPr lang="pt-BR" sz="2400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t-BR" sz="1600" b="1" dirty="0" smtClean="0">
                <a:solidFill>
                  <a:schemeClr val="tx2"/>
                </a:solidFill>
              </a:rPr>
              <a:t>Geração Automática de Portfólios</a:t>
            </a:r>
            <a:endParaRPr lang="pt-BR" sz="1600" b="1" dirty="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62144" y="1696791"/>
            <a:ext cx="1007714" cy="147621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6" name="TextBox 11"/>
          <p:cNvSpPr txBox="1">
            <a:spLocks noChangeArrowheads="1"/>
          </p:cNvSpPr>
          <p:nvPr/>
        </p:nvSpPr>
        <p:spPr bwMode="auto">
          <a:xfrm>
            <a:off x="2616975" y="1364420"/>
            <a:ext cx="2635547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Geração Automática de Portfólios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endCxn id="5" idx="1"/>
          </p:cNvCxnSpPr>
          <p:nvPr/>
        </p:nvCxnSpPr>
        <p:spPr>
          <a:xfrm>
            <a:off x="5252522" y="1479900"/>
            <a:ext cx="1009622" cy="2907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94511" y="1696791"/>
            <a:ext cx="189210" cy="589209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cxnSp>
        <p:nvCxnSpPr>
          <p:cNvPr id="33" name="Straight Arrow Connector 32"/>
          <p:cNvCxnSpPr>
            <a:stCxn id="6" idx="1"/>
          </p:cNvCxnSpPr>
          <p:nvPr/>
        </p:nvCxnSpPr>
        <p:spPr>
          <a:xfrm flipH="1">
            <a:off x="383722" y="1479901"/>
            <a:ext cx="2233253" cy="5285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411" y="1966571"/>
            <a:ext cx="5482590" cy="14135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5725" y="2227153"/>
            <a:ext cx="5257800" cy="292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71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FF"/>
                </a:solidFill>
              </a:rPr>
              <a:t>Avaliação de Investimentos para a Seleção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2772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pt-BR" sz="2400" dirty="0" smtClean="0"/>
              <a:t>CA PPM para Execução Estratégica</a:t>
            </a:r>
            <a:br>
              <a:rPr lang="pt-BR" sz="2400" dirty="0" smtClean="0"/>
            </a:br>
            <a:endParaRPr lang="pt-BR" sz="2400" dirty="0"/>
          </a:p>
        </p:txBody>
      </p:sp>
      <p:sp>
        <p:nvSpPr>
          <p:cNvPr id="15364" name="Conten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1800" dirty="0" smtClean="0"/>
              <a:t>Avaliação de Investimentos para a Seleção</a:t>
            </a:r>
          </a:p>
          <a:p>
            <a:r>
              <a:rPr lang="pt-BR" sz="1800" dirty="0" smtClean="0">
                <a:solidFill>
                  <a:srgbClr val="53BBD4"/>
                </a:solidFill>
              </a:rPr>
              <a:t>Métricas </a:t>
            </a:r>
            <a:r>
              <a:rPr lang="pt-BR" sz="1800" dirty="0" smtClean="0"/>
              <a:t>para </a:t>
            </a:r>
            <a:r>
              <a:rPr lang="pt-BR" sz="1800" dirty="0" smtClean="0">
                <a:solidFill>
                  <a:srgbClr val="53BBD4"/>
                </a:solidFill>
              </a:rPr>
              <a:t>avaliar os Investimentos</a:t>
            </a:r>
            <a:r>
              <a:rPr lang="pt-BR" sz="1800" dirty="0" smtClean="0"/>
              <a:t> à luz dos objetivos estratégicos de forma </a:t>
            </a:r>
            <a:r>
              <a:rPr lang="pt-BR" sz="1800" dirty="0" smtClean="0">
                <a:solidFill>
                  <a:srgbClr val="53BBD4"/>
                </a:solidFill>
              </a:rPr>
              <a:t>objetiva</a:t>
            </a:r>
            <a:r>
              <a:rPr lang="pt-BR" sz="1800" dirty="0" smtClean="0"/>
              <a:t>;</a:t>
            </a:r>
          </a:p>
          <a:p>
            <a:r>
              <a:rPr lang="pt-BR" sz="1800" dirty="0" smtClean="0"/>
              <a:t>Escala </a:t>
            </a:r>
            <a:r>
              <a:rPr lang="pt-BR" sz="1800" dirty="0" smtClean="0">
                <a:solidFill>
                  <a:srgbClr val="53BBD4"/>
                </a:solidFill>
              </a:rPr>
              <a:t>normalizada </a:t>
            </a:r>
            <a:r>
              <a:rPr lang="pt-BR" sz="1800" dirty="0" smtClean="0"/>
              <a:t>para </a:t>
            </a:r>
            <a:r>
              <a:rPr lang="pt-BR" sz="1800" dirty="0" smtClean="0">
                <a:solidFill>
                  <a:srgbClr val="53BBD4"/>
                </a:solidFill>
              </a:rPr>
              <a:t>minimizar </a:t>
            </a:r>
            <a:r>
              <a:rPr lang="pt-BR" sz="1800" dirty="0" smtClean="0"/>
              <a:t>a </a:t>
            </a:r>
            <a:r>
              <a:rPr lang="pt-BR" sz="1800" dirty="0" smtClean="0">
                <a:solidFill>
                  <a:srgbClr val="53BBD4"/>
                </a:solidFill>
              </a:rPr>
              <a:t>subjetividade </a:t>
            </a:r>
            <a:r>
              <a:rPr lang="pt-BR" sz="1800" dirty="0" smtClean="0"/>
              <a:t>do processo;</a:t>
            </a:r>
          </a:p>
          <a:p>
            <a:r>
              <a:rPr lang="pt-BR" sz="1800" dirty="0" smtClean="0"/>
              <a:t>Ciclo de Avaliação Estratégica calcula o </a:t>
            </a:r>
            <a:r>
              <a:rPr lang="pt-BR" sz="1800" dirty="0" smtClean="0">
                <a:solidFill>
                  <a:srgbClr val="53BBD4"/>
                </a:solidFill>
              </a:rPr>
              <a:t>“Score” de alinhamento</a:t>
            </a:r>
            <a:r>
              <a:rPr lang="pt-BR" sz="1800" dirty="0" smtClean="0"/>
              <a:t> dos Investimentos em relação às Métricas;</a:t>
            </a:r>
          </a:p>
          <a:p>
            <a:r>
              <a:rPr lang="pt-BR" sz="1800" dirty="0" smtClean="0"/>
              <a:t>O “Score” de alinhamento alimenta o </a:t>
            </a:r>
            <a:r>
              <a:rPr lang="pt-BR" sz="1800" dirty="0" smtClean="0">
                <a:solidFill>
                  <a:srgbClr val="53BBD4"/>
                </a:solidFill>
              </a:rPr>
              <a:t>Portfólio </a:t>
            </a:r>
            <a:r>
              <a:rPr lang="pt-BR" sz="1800" dirty="0" smtClean="0"/>
              <a:t>permitindo a </a:t>
            </a:r>
            <a:r>
              <a:rPr lang="pt-BR" sz="1800" dirty="0" smtClean="0">
                <a:solidFill>
                  <a:srgbClr val="53BBD4"/>
                </a:solidFill>
              </a:rPr>
              <a:t>seleção </a:t>
            </a:r>
            <a:r>
              <a:rPr lang="pt-BR" sz="1800" dirty="0" smtClean="0"/>
              <a:t>dos investimentos com o </a:t>
            </a:r>
            <a:r>
              <a:rPr lang="pt-BR" sz="1800" dirty="0" smtClean="0">
                <a:solidFill>
                  <a:srgbClr val="53BBD4"/>
                </a:solidFill>
              </a:rPr>
              <a:t>melhor alinhamento estratégico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175186" indent="-175186">
              <a:spcBef>
                <a:spcPts val="450"/>
              </a:spcBef>
            </a:pPr>
            <a:r>
              <a:rPr lang="pt-BR" sz="1600" b="1" dirty="0" smtClean="0">
                <a:solidFill>
                  <a:schemeClr val="tx2"/>
                </a:solidFill>
              </a:rPr>
              <a:t>O ciclo completo em quarto grandes blocos</a:t>
            </a:r>
          </a:p>
          <a:p>
            <a:pPr marL="175186" indent="-175186">
              <a:spcBef>
                <a:spcPts val="450"/>
              </a:spcBef>
            </a:pPr>
            <a:endParaRPr lang="pt-BR" sz="1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085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80" y="925400"/>
            <a:ext cx="6266305" cy="3199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405" y="2985440"/>
            <a:ext cx="6202348" cy="2162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2637092" y="3775606"/>
            <a:ext cx="6308661" cy="1026798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20" name="TextBox 10"/>
          <p:cNvSpPr txBox="1">
            <a:spLocks noChangeArrowheads="1"/>
          </p:cNvSpPr>
          <p:nvPr/>
        </p:nvSpPr>
        <p:spPr bwMode="auto">
          <a:xfrm>
            <a:off x="6784520" y="1741698"/>
            <a:ext cx="2359479" cy="1062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pt-BR" sz="901" b="1" dirty="0" smtClean="0">
                <a:solidFill>
                  <a:srgbClr val="FF0000"/>
                </a:solidFill>
              </a:rPr>
              <a:t>Escala Normalizada: as métricas quantitativas (dias, dinheiro, produtos, horas, </a:t>
            </a:r>
            <a:r>
              <a:rPr lang="pt-BR" sz="901" b="1" dirty="0" err="1" smtClean="0">
                <a:solidFill>
                  <a:srgbClr val="FF0000"/>
                </a:solidFill>
              </a:rPr>
              <a:t>etc</a:t>
            </a:r>
            <a:r>
              <a:rPr lang="pt-BR" sz="901" b="1" dirty="0" smtClean="0">
                <a:solidFill>
                  <a:srgbClr val="FF0000"/>
                </a:solidFill>
              </a:rPr>
              <a:t>) são normalizadas em uma escala qualitativa de 0 (nulo) a 100 (extraordinário), permitindo posterior comparação – ajudando a eliminar a subjetividade do processo de avaliação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/>
          <p:cNvCxnSpPr>
            <a:stCxn id="20" idx="2"/>
          </p:cNvCxnSpPr>
          <p:nvPr/>
        </p:nvCxnSpPr>
        <p:spPr>
          <a:xfrm flipH="1">
            <a:off x="7220624" y="2804425"/>
            <a:ext cx="743636" cy="7039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2743405" y="1749135"/>
            <a:ext cx="2751018" cy="508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pt-BR" sz="901" b="1" dirty="0" smtClean="0">
                <a:solidFill>
                  <a:srgbClr val="FF0000"/>
                </a:solidFill>
              </a:rPr>
              <a:t>As Métricas de Alinhamento são usadas na Avaliação das Ideias, Projetos e Programas quanto a sua Aderência aos Itens (Objetivos) Estratégicos.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Avaliação de Investimentos para Seleção</a:t>
            </a:r>
            <a:endParaRPr lang="pt-BR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t-BR" sz="1600" b="1" dirty="0" smtClean="0">
                <a:solidFill>
                  <a:schemeClr val="tx2"/>
                </a:solidFill>
              </a:rPr>
              <a:t>Métricas de Alinhamento de Investimentos</a:t>
            </a:r>
            <a:endParaRPr lang="pt-BR" sz="16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71535"/>
            <a:ext cx="7311390" cy="411099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1947" y="2891684"/>
            <a:ext cx="5483543" cy="2283143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98801" y="2658750"/>
            <a:ext cx="1738164" cy="574307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cxnSp>
        <p:nvCxnSpPr>
          <p:cNvPr id="26" name="Straight Arrow Connector 25"/>
          <p:cNvCxnSpPr>
            <a:stCxn id="21" idx="0"/>
            <a:endCxn id="22" idx="2"/>
          </p:cNvCxnSpPr>
          <p:nvPr/>
        </p:nvCxnSpPr>
        <p:spPr>
          <a:xfrm flipH="1" flipV="1">
            <a:off x="967883" y="3233057"/>
            <a:ext cx="427452" cy="7573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11"/>
          <p:cNvSpPr txBox="1">
            <a:spLocks noChangeArrowheads="1"/>
          </p:cNvSpPr>
          <p:nvPr/>
        </p:nvSpPr>
        <p:spPr bwMode="auto">
          <a:xfrm>
            <a:off x="235248" y="3990375"/>
            <a:ext cx="2320173" cy="508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>
                <a:solidFill>
                  <a:srgbClr val="FF0000"/>
                </a:solidFill>
              </a:rPr>
              <a:t>Quais Investimentos (Ideias, Projetos, Programas) serão </a:t>
            </a:r>
            <a:r>
              <a:rPr lang="pt-BR" sz="901" b="1" dirty="0" err="1">
                <a:solidFill>
                  <a:srgbClr val="FF0000"/>
                </a:solidFill>
              </a:rPr>
              <a:t>avalidos</a:t>
            </a:r>
            <a:r>
              <a:rPr lang="pt-BR" sz="901" b="1" dirty="0">
                <a:solidFill>
                  <a:srgbClr val="FF0000"/>
                </a:solidFill>
              </a:rPr>
              <a:t> neste Ciclo de Avaliação Estratégica?</a:t>
            </a:r>
          </a:p>
        </p:txBody>
      </p:sp>
      <p:sp>
        <p:nvSpPr>
          <p:cNvPr id="29" name="TextBox 11"/>
          <p:cNvSpPr txBox="1">
            <a:spLocks noChangeArrowheads="1"/>
          </p:cNvSpPr>
          <p:nvPr/>
        </p:nvSpPr>
        <p:spPr bwMode="auto">
          <a:xfrm>
            <a:off x="7410191" y="1995868"/>
            <a:ext cx="1662103" cy="785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O “</a:t>
            </a:r>
            <a:r>
              <a:rPr lang="pt-BR" sz="901" b="1" dirty="0" err="1" smtClean="0">
                <a:solidFill>
                  <a:srgbClr val="FF0000"/>
                </a:solidFill>
              </a:rPr>
              <a:t>owner</a:t>
            </a:r>
            <a:r>
              <a:rPr lang="pt-BR" sz="901" b="1" dirty="0" smtClean="0">
                <a:solidFill>
                  <a:srgbClr val="FF0000"/>
                </a:solidFill>
              </a:rPr>
              <a:t>” do investimento recebe um questionário e deve informar em quanto seu projeto irá contribuir para cada métrica.</a:t>
            </a:r>
            <a:endParaRPr lang="pt-BR" sz="901" b="1" dirty="0">
              <a:solidFill>
                <a:srgbClr val="FF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539842" y="3361178"/>
            <a:ext cx="506527" cy="1643529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cxnSp>
        <p:nvCxnSpPr>
          <p:cNvPr id="31" name="Straight Arrow Connector 30"/>
          <p:cNvCxnSpPr>
            <a:stCxn id="29" idx="2"/>
            <a:endCxn id="30" idx="1"/>
          </p:cNvCxnSpPr>
          <p:nvPr/>
        </p:nvCxnSpPr>
        <p:spPr>
          <a:xfrm>
            <a:off x="8241243" y="2781339"/>
            <a:ext cx="298599" cy="14016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Avaliação de Investimentos para Seleção</a:t>
            </a:r>
            <a:endParaRPr lang="pt-BR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t-BR" sz="1600" b="1" dirty="0" smtClean="0">
                <a:solidFill>
                  <a:schemeClr val="tx2"/>
                </a:solidFill>
              </a:rPr>
              <a:t>Ciclo de Avaliação Estratégica</a:t>
            </a:r>
            <a:endParaRPr lang="pt-BR" sz="1600" b="1" dirty="0">
              <a:solidFill>
                <a:schemeClr val="tx2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00440" y="2298212"/>
            <a:ext cx="2057943" cy="20833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cxnSp>
        <p:nvCxnSpPr>
          <p:cNvPr id="28" name="Straight Arrow Connector 27"/>
          <p:cNvCxnSpPr>
            <a:stCxn id="32" idx="1"/>
            <a:endCxn id="27" idx="3"/>
          </p:cNvCxnSpPr>
          <p:nvPr/>
        </p:nvCxnSpPr>
        <p:spPr>
          <a:xfrm flipH="1">
            <a:off x="2358383" y="2148270"/>
            <a:ext cx="380041" cy="25410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11"/>
          <p:cNvSpPr txBox="1">
            <a:spLocks noChangeArrowheads="1"/>
          </p:cNvSpPr>
          <p:nvPr/>
        </p:nvSpPr>
        <p:spPr bwMode="auto">
          <a:xfrm>
            <a:off x="2738424" y="1894162"/>
            <a:ext cx="4070590" cy="508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O relacionamento dos Investimentos com os Objetivos Estratégicos pode ser Manualmente determinado pelo usuário ou Automaticamente inferido pelo sistema – baseado nas respostas para o questionário de métricas</a:t>
            </a:r>
            <a:endParaRPr lang="pt-BR" sz="901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053362"/>
            <a:ext cx="9147983" cy="4090135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105615" y="2078669"/>
            <a:ext cx="2371585" cy="2860724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17420" name="TextBox 21"/>
          <p:cNvSpPr txBox="1">
            <a:spLocks noChangeArrowheads="1"/>
          </p:cNvSpPr>
          <p:nvPr/>
        </p:nvSpPr>
        <p:spPr bwMode="auto">
          <a:xfrm>
            <a:off x="2732021" y="1614634"/>
            <a:ext cx="2582929" cy="36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Investimentos (Ideias, Projetos, Programas) que foram Avaliados nesse Ciclo estratégico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>
            <a:stCxn id="17420" idx="1"/>
          </p:cNvCxnSpPr>
          <p:nvPr/>
        </p:nvCxnSpPr>
        <p:spPr>
          <a:xfrm flipH="1">
            <a:off x="1265464" y="1799428"/>
            <a:ext cx="1466557" cy="279241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21"/>
          <p:cNvSpPr txBox="1">
            <a:spLocks noChangeArrowheads="1"/>
          </p:cNvSpPr>
          <p:nvPr/>
        </p:nvSpPr>
        <p:spPr bwMode="auto">
          <a:xfrm>
            <a:off x="5987618" y="1572970"/>
            <a:ext cx="2290382" cy="36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Pontuação de Alinhamento Estratégico calculada para os Investimentos</a:t>
            </a:r>
            <a:endParaRPr lang="pt-BR" sz="901" b="1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149099" y="2078669"/>
            <a:ext cx="896929" cy="2770917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cxnSp>
        <p:nvCxnSpPr>
          <p:cNvPr id="36" name="Straight Arrow Connector 35"/>
          <p:cNvCxnSpPr>
            <a:stCxn id="34" idx="3"/>
            <a:endCxn id="35" idx="0"/>
          </p:cNvCxnSpPr>
          <p:nvPr/>
        </p:nvCxnSpPr>
        <p:spPr>
          <a:xfrm>
            <a:off x="8278000" y="1757764"/>
            <a:ext cx="319564" cy="32090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Avaliação de Investimentos para Seleção</a:t>
            </a:r>
            <a:endParaRPr lang="pt-BR" sz="2400" dirty="0"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t-BR" sz="1600" b="1" dirty="0" smtClean="0">
                <a:solidFill>
                  <a:schemeClr val="tx2"/>
                </a:solidFill>
              </a:rPr>
              <a:t>Resultado da Avaliação Estratégica</a:t>
            </a:r>
          </a:p>
          <a:p>
            <a:endParaRPr lang="pt-BR" dirty="0"/>
          </a:p>
        </p:txBody>
      </p:sp>
      <p:sp>
        <p:nvSpPr>
          <p:cNvPr id="18" name="Rectangle 17"/>
          <p:cNvSpPr/>
          <p:nvPr/>
        </p:nvSpPr>
        <p:spPr>
          <a:xfrm>
            <a:off x="105615" y="2792186"/>
            <a:ext cx="8940414" cy="1232808"/>
          </a:xfrm>
          <a:prstGeom prst="rect">
            <a:avLst/>
          </a:prstGeom>
          <a:noFill/>
          <a:ln w="1905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>
              <a:solidFill>
                <a:schemeClr val="accent2"/>
              </a:solidFill>
            </a:endParaRPr>
          </a:p>
        </p:txBody>
      </p:sp>
      <p:sp>
        <p:nvSpPr>
          <p:cNvPr id="19" name="TextBox 21"/>
          <p:cNvSpPr txBox="1">
            <a:spLocks noChangeArrowheads="1"/>
          </p:cNvSpPr>
          <p:nvPr/>
        </p:nvSpPr>
        <p:spPr bwMode="auto">
          <a:xfrm>
            <a:off x="3242293" y="4368923"/>
            <a:ext cx="1982850" cy="36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chemeClr val="accent2"/>
                </a:solidFill>
              </a:rPr>
              <a:t>Detalhamento das Respostas e Resultado para cada Métrica</a:t>
            </a:r>
            <a:endParaRPr lang="pt-BR" sz="901" b="1" dirty="0">
              <a:solidFill>
                <a:schemeClr val="accent2"/>
              </a:solidFill>
            </a:endParaRPr>
          </a:p>
        </p:txBody>
      </p:sp>
      <p:cxnSp>
        <p:nvCxnSpPr>
          <p:cNvPr id="20" name="Straight Arrow Connector 19"/>
          <p:cNvCxnSpPr>
            <a:stCxn id="19" idx="0"/>
            <a:endCxn id="18" idx="2"/>
          </p:cNvCxnSpPr>
          <p:nvPr/>
        </p:nvCxnSpPr>
        <p:spPr>
          <a:xfrm flipV="1">
            <a:off x="4233718" y="4024994"/>
            <a:ext cx="342104" cy="343929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314949" y="2081335"/>
            <a:ext cx="2708229" cy="22594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>
              <a:solidFill>
                <a:srgbClr val="C00000"/>
              </a:solidFill>
            </a:endParaRPr>
          </a:p>
        </p:txBody>
      </p:sp>
      <p:sp>
        <p:nvSpPr>
          <p:cNvPr id="32" name="TextBox 21"/>
          <p:cNvSpPr txBox="1">
            <a:spLocks noChangeArrowheads="1"/>
          </p:cNvSpPr>
          <p:nvPr/>
        </p:nvSpPr>
        <p:spPr bwMode="auto">
          <a:xfrm>
            <a:off x="2732021" y="2155655"/>
            <a:ext cx="2493122" cy="646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C00000"/>
                </a:solidFill>
              </a:rPr>
              <a:t>O investimento pode ser avaliado em múltiplas Dimensões, para gerar uma pontuação “Composta”. </a:t>
            </a:r>
            <a:r>
              <a:rPr lang="pt-BR" sz="901" b="1" dirty="0" err="1" smtClean="0">
                <a:solidFill>
                  <a:srgbClr val="C00000"/>
                </a:solidFill>
              </a:rPr>
              <a:t>Ex</a:t>
            </a:r>
            <a:r>
              <a:rPr lang="pt-BR" sz="901" b="1" dirty="0" smtClean="0">
                <a:solidFill>
                  <a:srgbClr val="C00000"/>
                </a:solidFill>
              </a:rPr>
              <a:t>: Alinhamento Corporativo e Alinhamento Departamental</a:t>
            </a:r>
            <a:endParaRPr lang="pt-BR" sz="901" b="1" dirty="0">
              <a:solidFill>
                <a:srgbClr val="C00000"/>
              </a:solidFill>
            </a:endParaRPr>
          </a:p>
        </p:txBody>
      </p:sp>
      <p:cxnSp>
        <p:nvCxnSpPr>
          <p:cNvPr id="33" name="Straight Arrow Connector 32"/>
          <p:cNvCxnSpPr>
            <a:stCxn id="32" idx="3"/>
            <a:endCxn id="31" idx="2"/>
          </p:cNvCxnSpPr>
          <p:nvPr/>
        </p:nvCxnSpPr>
        <p:spPr>
          <a:xfrm flipV="1">
            <a:off x="5225143" y="2307279"/>
            <a:ext cx="1443921" cy="171798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399" y="1332440"/>
            <a:ext cx="9157399" cy="359806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0187" y="3628138"/>
            <a:ext cx="1155277" cy="788382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6" name="TextBox 21"/>
          <p:cNvSpPr txBox="1">
            <a:spLocks noChangeArrowheads="1"/>
          </p:cNvSpPr>
          <p:nvPr/>
        </p:nvSpPr>
        <p:spPr bwMode="auto">
          <a:xfrm>
            <a:off x="1941499" y="3770620"/>
            <a:ext cx="2416048" cy="1062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Pontuação obtida por um Projeto após os ciclos de Avaliação Estratégica</a:t>
            </a:r>
          </a:p>
          <a:p>
            <a:endParaRPr lang="pt-BR" sz="901" b="1" dirty="0" smtClean="0">
              <a:solidFill>
                <a:srgbClr val="FF0000"/>
              </a:solidFill>
            </a:endParaRPr>
          </a:p>
          <a:p>
            <a:r>
              <a:rPr lang="pt-BR" sz="901" b="1" dirty="0" smtClean="0">
                <a:solidFill>
                  <a:srgbClr val="FF0000"/>
                </a:solidFill>
              </a:rPr>
              <a:t>Avaliação </a:t>
            </a:r>
            <a:r>
              <a:rPr lang="pt-BR" sz="901" b="1" dirty="0" err="1" smtClean="0">
                <a:solidFill>
                  <a:srgbClr val="FF0000"/>
                </a:solidFill>
              </a:rPr>
              <a:t>Multi-dimensional</a:t>
            </a:r>
            <a:r>
              <a:rPr lang="pt-BR" sz="901" b="1" dirty="0" smtClean="0">
                <a:solidFill>
                  <a:srgbClr val="FF0000"/>
                </a:solidFill>
              </a:rPr>
              <a:t>: Estratégia Corporativa, Estratégia da Unidade de Negócios, Estratégia Departamental, totalmente configurável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stCxn id="6" idx="1"/>
            <a:endCxn id="5" idx="3"/>
          </p:cNvCxnSpPr>
          <p:nvPr/>
        </p:nvCxnSpPr>
        <p:spPr>
          <a:xfrm flipH="1" flipV="1">
            <a:off x="1265464" y="4022329"/>
            <a:ext cx="676035" cy="27965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596493" y="4022329"/>
            <a:ext cx="2154280" cy="75306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6981489" y="4451967"/>
            <a:ext cx="2064539" cy="646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Objetivos Estratégicos suportados por este Projeto. </a:t>
            </a:r>
          </a:p>
          <a:p>
            <a:r>
              <a:rPr lang="pt-BR" sz="901" b="1" dirty="0" smtClean="0">
                <a:solidFill>
                  <a:srgbClr val="FF0000"/>
                </a:solidFill>
              </a:rPr>
              <a:t>Podem ser inferidos Automaticamente ou definidos Manualmente</a:t>
            </a:r>
          </a:p>
        </p:txBody>
      </p:sp>
      <p:cxnSp>
        <p:nvCxnSpPr>
          <p:cNvPr id="23" name="Straight Arrow Connector 22"/>
          <p:cNvCxnSpPr>
            <a:stCxn id="22" idx="1"/>
            <a:endCxn id="21" idx="3"/>
          </p:cNvCxnSpPr>
          <p:nvPr/>
        </p:nvCxnSpPr>
        <p:spPr>
          <a:xfrm flipH="1" flipV="1">
            <a:off x="6750773" y="4398859"/>
            <a:ext cx="230716" cy="37653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Avaliação de Investimentos para Seleção</a:t>
            </a:r>
            <a:endParaRPr lang="pt-BR" sz="240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t-BR" sz="1600" b="1" dirty="0" smtClean="0">
                <a:solidFill>
                  <a:schemeClr val="tx2"/>
                </a:solidFill>
              </a:rPr>
              <a:t>Resultado da Avaliação Estratégica</a:t>
            </a:r>
          </a:p>
          <a:p>
            <a:endParaRPr lang="pt-BR" dirty="0"/>
          </a:p>
        </p:txBody>
      </p:sp>
      <p:sp>
        <p:nvSpPr>
          <p:cNvPr id="29" name="Rectangle 28"/>
          <p:cNvSpPr/>
          <p:nvPr/>
        </p:nvSpPr>
        <p:spPr>
          <a:xfrm>
            <a:off x="4596493" y="3770619"/>
            <a:ext cx="1894233" cy="216387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7050164" y="3793767"/>
            <a:ext cx="1794445" cy="508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Um dos Objetivos Estratégicos será a Fonte Principal de Financiamento Estratégico</a:t>
            </a:r>
          </a:p>
        </p:txBody>
      </p:sp>
      <p:cxnSp>
        <p:nvCxnSpPr>
          <p:cNvPr id="31" name="Straight Arrow Connector 30"/>
          <p:cNvCxnSpPr>
            <a:stCxn id="30" idx="1"/>
            <a:endCxn id="29" idx="3"/>
          </p:cNvCxnSpPr>
          <p:nvPr/>
        </p:nvCxnSpPr>
        <p:spPr>
          <a:xfrm flipH="1" flipV="1">
            <a:off x="6490726" y="3878813"/>
            <a:ext cx="559438" cy="169062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b="10499"/>
          <a:stretch/>
        </p:blipFill>
        <p:spPr>
          <a:xfrm>
            <a:off x="292099" y="925400"/>
            <a:ext cx="8394701" cy="4226264"/>
          </a:xfrm>
          <a:prstGeom prst="rect">
            <a:avLst/>
          </a:prstGeom>
        </p:spPr>
      </p:pic>
      <p:sp>
        <p:nvSpPr>
          <p:cNvPr id="4" name="TextBox 21"/>
          <p:cNvSpPr txBox="1">
            <a:spLocks noChangeArrowheads="1"/>
          </p:cNvSpPr>
          <p:nvPr/>
        </p:nvSpPr>
        <p:spPr bwMode="auto">
          <a:xfrm>
            <a:off x="3447031" y="1444298"/>
            <a:ext cx="3778362" cy="508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A pontuação de Alinhamento Estratégico que foi calculada é usada para a priorização dos Investimentos (Ideias, Projetos, Programas) mais importantes estrategicamente para auxiliar na Seleção</a:t>
            </a:r>
            <a:endParaRPr lang="pt-BR" sz="901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64332" y="1813886"/>
            <a:ext cx="831961" cy="2390721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cxnSp>
        <p:nvCxnSpPr>
          <p:cNvPr id="6" name="Straight Arrow Connector 5"/>
          <p:cNvCxnSpPr>
            <a:stCxn id="4" idx="1"/>
            <a:endCxn id="5" idx="3"/>
          </p:cNvCxnSpPr>
          <p:nvPr/>
        </p:nvCxnSpPr>
        <p:spPr>
          <a:xfrm flipH="1">
            <a:off x="2996293" y="1698406"/>
            <a:ext cx="450738" cy="1310841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>
                <a:latin typeface="+mn-lt"/>
              </a:rPr>
              <a:t>Avaliação de Investimentos para Seleção</a:t>
            </a:r>
            <a:endParaRPr lang="pt-BR" sz="2400" dirty="0">
              <a:latin typeface="+mn-lt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t-BR" sz="1600" b="1" dirty="0" smtClean="0">
                <a:solidFill>
                  <a:schemeClr val="tx2"/>
                </a:solidFill>
              </a:rPr>
              <a:t>Resultado da Avaliação disponível no Portfólio para Análise Comparativa</a:t>
            </a:r>
            <a:endParaRPr lang="pt-BR" sz="16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>
                <a:latin typeface="+mn-lt"/>
              </a:rPr>
              <a:t>CA PPM para Execução Estratégica</a:t>
            </a:r>
            <a:br>
              <a:rPr lang="pt-BR" sz="2400" dirty="0" smtClean="0">
                <a:latin typeface="+mn-lt"/>
              </a:rPr>
            </a:br>
            <a:endParaRPr lang="pt-BR" sz="3600" dirty="0">
              <a:latin typeface="+mn-lt"/>
            </a:endParaRPr>
          </a:p>
        </p:txBody>
      </p:sp>
      <p:sp>
        <p:nvSpPr>
          <p:cNvPr id="14340" name="Conten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450"/>
              </a:spcBef>
              <a:buNone/>
            </a:pPr>
            <a:r>
              <a:rPr lang="pt-BR" sz="1501" dirty="0" smtClean="0"/>
              <a:t>Um </a:t>
            </a:r>
            <a:r>
              <a:rPr lang="pt-BR" sz="1501" b="1" i="1" dirty="0" smtClean="0">
                <a:solidFill>
                  <a:schemeClr val="accent1"/>
                </a:solidFill>
              </a:rPr>
              <a:t>Plano Estratégico </a:t>
            </a:r>
            <a:r>
              <a:rPr lang="pt-BR" sz="1501" dirty="0" smtClean="0"/>
              <a:t>só tem sentido quando ele está diretamente ligado à </a:t>
            </a:r>
            <a:r>
              <a:rPr lang="pt-BR" sz="1501" b="1" i="1" dirty="0" smtClean="0">
                <a:solidFill>
                  <a:schemeClr val="accent1"/>
                </a:solidFill>
              </a:rPr>
              <a:t>tomada de decisões </a:t>
            </a:r>
            <a:r>
              <a:rPr lang="pt-BR" sz="1501" dirty="0" smtClean="0"/>
              <a:t>sobre os </a:t>
            </a:r>
            <a:r>
              <a:rPr lang="pt-BR" sz="1501" b="1" i="1" dirty="0" smtClean="0">
                <a:solidFill>
                  <a:schemeClr val="accent1"/>
                </a:solidFill>
              </a:rPr>
              <a:t>recursos </a:t>
            </a:r>
            <a:r>
              <a:rPr lang="pt-BR" sz="1501" dirty="0" smtClean="0"/>
              <a:t>e </a:t>
            </a:r>
            <a:r>
              <a:rPr lang="pt-BR" sz="1501" b="1" i="1" dirty="0" smtClean="0">
                <a:solidFill>
                  <a:schemeClr val="accent1"/>
                </a:solidFill>
              </a:rPr>
              <a:t>investimentos </a:t>
            </a:r>
            <a:r>
              <a:rPr lang="pt-BR" sz="1501" dirty="0" smtClean="0"/>
              <a:t>que irão viabilizar a entrega de </a:t>
            </a:r>
            <a:r>
              <a:rPr lang="pt-BR" sz="1501" b="1" i="1" dirty="0" smtClean="0">
                <a:solidFill>
                  <a:schemeClr val="accent1"/>
                </a:solidFill>
              </a:rPr>
              <a:t>Resultados</a:t>
            </a:r>
            <a:r>
              <a:rPr lang="pt-BR" sz="1501" b="1" i="1" dirty="0" smtClean="0"/>
              <a:t> </a:t>
            </a:r>
            <a:r>
              <a:rPr lang="pt-BR" sz="1501" dirty="0" smtClean="0"/>
              <a:t>concretos</a:t>
            </a:r>
            <a:r>
              <a:rPr lang="pt-BR" sz="1501" b="1" i="1" dirty="0" smtClean="0"/>
              <a:t> </a:t>
            </a:r>
            <a:r>
              <a:rPr lang="pt-BR" sz="1501" dirty="0" smtClean="0"/>
              <a:t>através de uma </a:t>
            </a:r>
            <a:r>
              <a:rPr lang="pt-BR" sz="1501" b="1" i="1" dirty="0" smtClean="0">
                <a:solidFill>
                  <a:schemeClr val="accent1"/>
                </a:solidFill>
              </a:rPr>
              <a:t>Execução</a:t>
            </a:r>
            <a:r>
              <a:rPr lang="pt-BR" sz="1501" dirty="0" smtClean="0">
                <a:solidFill>
                  <a:schemeClr val="accent1"/>
                </a:solidFill>
              </a:rPr>
              <a:t> </a:t>
            </a:r>
            <a:r>
              <a:rPr lang="pt-BR" sz="1501" dirty="0" smtClean="0"/>
              <a:t>efetiva e eficiente. </a:t>
            </a:r>
          </a:p>
          <a:p>
            <a:pPr marL="0" indent="0" algn="just">
              <a:spcBef>
                <a:spcPts val="450"/>
              </a:spcBef>
              <a:buNone/>
            </a:pPr>
            <a:r>
              <a:rPr lang="pt-BR" sz="1501" dirty="0" smtClean="0"/>
              <a:t>Visando este constante ciclo de retroalimentação entre Planejamento e Execução foi que criamos o acelerador de serviços “CA PPM para Execução Estratégica”.</a:t>
            </a:r>
          </a:p>
          <a:p>
            <a:pPr marL="0" indent="0" algn="just">
              <a:spcBef>
                <a:spcPts val="450"/>
              </a:spcBef>
              <a:buNone/>
            </a:pPr>
            <a:r>
              <a:rPr lang="pt-BR" sz="1201" dirty="0" smtClean="0"/>
              <a:t>O CA PPM, por ser flexível e configurável, permite que seus processos de Planejamento Estratégico sejam refletidos dentro da solução e portanto diretamente relacionados às ferramentas de gestão de portfolios, investimentos e recursos. Assim, podemos avaliá-los sob a ótica dos objetivos, iniciativas e indicadores estratégicos definidos pela organização.</a:t>
            </a:r>
          </a:p>
          <a:p>
            <a:pPr marL="175186" indent="-175186" algn="just">
              <a:spcBef>
                <a:spcPts val="450"/>
              </a:spcBef>
              <a:buNone/>
            </a:pPr>
            <a:endParaRPr lang="pt-BR" sz="2102" b="1" dirty="0" smtClean="0">
              <a:solidFill>
                <a:schemeClr val="tx2"/>
              </a:solidFill>
            </a:endParaRPr>
          </a:p>
          <a:p>
            <a:pPr marL="175186" indent="-175186" algn="just">
              <a:spcBef>
                <a:spcPts val="450"/>
              </a:spcBef>
              <a:buNone/>
            </a:pPr>
            <a:endParaRPr lang="pt-BR" sz="1652" b="1" dirty="0">
              <a:solidFill>
                <a:schemeClr val="tx2"/>
              </a:solidFill>
            </a:endParaRPr>
          </a:p>
        </p:txBody>
      </p:sp>
      <p:sp>
        <p:nvSpPr>
          <p:cNvPr id="14339" name="Content Placeholder 12"/>
          <p:cNvSpPr>
            <a:spLocks noGrp="1"/>
          </p:cNvSpPr>
          <p:nvPr>
            <p:ph sz="quarter" idx="11"/>
          </p:nvPr>
        </p:nvSpPr>
        <p:spPr>
          <a:xfrm>
            <a:off x="444498" y="514825"/>
            <a:ext cx="8178803" cy="289590"/>
          </a:xfrm>
        </p:spPr>
        <p:txBody>
          <a:bodyPr>
            <a:noAutofit/>
          </a:bodyPr>
          <a:lstStyle/>
          <a:p>
            <a:pPr marL="175186" indent="-175186">
              <a:spcBef>
                <a:spcPts val="450"/>
              </a:spcBef>
            </a:pPr>
            <a:r>
              <a:rPr lang="pt-BR" sz="1600" b="1" dirty="0" smtClean="0">
                <a:solidFill>
                  <a:schemeClr val="tx2"/>
                </a:solidFill>
              </a:rPr>
              <a:t>Visão geral do suporte à Execução Estratégica com o CA PPM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46647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FF"/>
                </a:solidFill>
              </a:rPr>
              <a:t>Acompanhamento Estratégico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60909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pt-BR" sz="2400" dirty="0" smtClean="0"/>
              <a:t>CA PPM para Execução Estratégica</a:t>
            </a:r>
            <a:br>
              <a:rPr lang="pt-BR" sz="2400" dirty="0" smtClean="0"/>
            </a:br>
            <a:endParaRPr lang="pt-BR" sz="2400" dirty="0"/>
          </a:p>
        </p:txBody>
      </p:sp>
      <p:sp>
        <p:nvSpPr>
          <p:cNvPr id="15364" name="Conten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1800" dirty="0" smtClean="0"/>
              <a:t>Acompanhamento Estratégico</a:t>
            </a:r>
          </a:p>
          <a:p>
            <a:r>
              <a:rPr lang="pt-BR" sz="1800" dirty="0" smtClean="0"/>
              <a:t>Acompanhamento de </a:t>
            </a:r>
            <a:r>
              <a:rPr lang="pt-BR" sz="1800" dirty="0" smtClean="0">
                <a:solidFill>
                  <a:srgbClr val="53BBD4"/>
                </a:solidFill>
              </a:rPr>
              <a:t>Status</a:t>
            </a:r>
            <a:r>
              <a:rPr lang="pt-BR" sz="1800" dirty="0" smtClean="0"/>
              <a:t> dos Itens Estratégicos</a:t>
            </a:r>
          </a:p>
          <a:p>
            <a:r>
              <a:rPr lang="pt-BR" sz="1800" dirty="0" smtClean="0"/>
              <a:t>Acompanhamento da </a:t>
            </a:r>
            <a:r>
              <a:rPr lang="pt-BR" sz="1800" dirty="0" smtClean="0">
                <a:solidFill>
                  <a:srgbClr val="53BBD4"/>
                </a:solidFill>
              </a:rPr>
              <a:t>Evolução dos Indicadores</a:t>
            </a:r>
            <a:r>
              <a:rPr lang="pt-BR" sz="1800" dirty="0" smtClean="0"/>
              <a:t> Estratégicos</a:t>
            </a:r>
          </a:p>
          <a:p>
            <a:r>
              <a:rPr lang="pt-BR" sz="1800" dirty="0" smtClean="0"/>
              <a:t>Visualização Gráfica do </a:t>
            </a:r>
            <a:r>
              <a:rPr lang="pt-BR" sz="1800" dirty="0" smtClean="0">
                <a:solidFill>
                  <a:srgbClr val="53BBD4"/>
                </a:solidFill>
              </a:rPr>
              <a:t>Mapa Estratégico </a:t>
            </a:r>
            <a:r>
              <a:rPr lang="pt-BR" sz="1800" dirty="0" smtClean="0"/>
              <a:t>e da </a:t>
            </a:r>
            <a:r>
              <a:rPr lang="pt-BR" sz="1800" dirty="0" smtClean="0">
                <a:solidFill>
                  <a:srgbClr val="53BBD4"/>
                </a:solidFill>
              </a:rPr>
              <a:t>Hierarquia de Indicadores</a:t>
            </a:r>
          </a:p>
          <a:p>
            <a:r>
              <a:rPr lang="pt-BR" sz="1800" dirty="0" smtClean="0">
                <a:solidFill>
                  <a:srgbClr val="53BBD4"/>
                </a:solidFill>
              </a:rPr>
              <a:t>Impacto dos Projetos </a:t>
            </a:r>
            <a:r>
              <a:rPr lang="pt-BR" sz="1800" dirty="0" smtClean="0"/>
              <a:t>sobre a Estratégia (Health </a:t>
            </a:r>
            <a:r>
              <a:rPr lang="pt-BR" sz="1800" dirty="0" err="1" smtClean="0"/>
              <a:t>Check</a:t>
            </a:r>
            <a:r>
              <a:rPr lang="pt-BR" sz="1800" dirty="0" smtClean="0"/>
              <a:t>)</a:t>
            </a:r>
          </a:p>
          <a:p>
            <a:r>
              <a:rPr lang="pt-BR" sz="1800" dirty="0" err="1" smtClean="0">
                <a:solidFill>
                  <a:srgbClr val="53BBD4"/>
                </a:solidFill>
              </a:rPr>
              <a:t>Roadmap</a:t>
            </a:r>
            <a:r>
              <a:rPr lang="pt-BR" sz="1800" dirty="0" smtClean="0"/>
              <a:t> de Entrega de </a:t>
            </a:r>
            <a:r>
              <a:rPr lang="pt-BR" sz="1800" dirty="0" smtClean="0">
                <a:solidFill>
                  <a:srgbClr val="53BBD4"/>
                </a:solidFill>
              </a:rPr>
              <a:t>Resultados </a:t>
            </a:r>
            <a:r>
              <a:rPr lang="pt-BR" sz="1800" dirty="0" smtClean="0"/>
              <a:t>Estratégicos.</a:t>
            </a:r>
            <a:endParaRPr lang="pt-BR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175186" indent="-175186">
              <a:spcBef>
                <a:spcPts val="450"/>
              </a:spcBef>
            </a:pPr>
            <a:r>
              <a:rPr lang="pt-BR" sz="1600" b="1" dirty="0" smtClean="0">
                <a:solidFill>
                  <a:schemeClr val="tx2"/>
                </a:solidFill>
              </a:rPr>
              <a:t>O ciclo completo em quarto grandes blocos</a:t>
            </a:r>
          </a:p>
          <a:p>
            <a:pPr marL="175186" indent="-175186">
              <a:spcBef>
                <a:spcPts val="450"/>
              </a:spcBef>
            </a:pPr>
            <a:endParaRPr lang="pt-BR" sz="1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66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700" y="724297"/>
            <a:ext cx="8354445" cy="4423966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57200" y="1347721"/>
            <a:ext cx="3762375" cy="347728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16" name="TextBox 11"/>
          <p:cNvSpPr txBox="1">
            <a:spLocks noChangeArrowheads="1"/>
          </p:cNvSpPr>
          <p:nvPr/>
        </p:nvSpPr>
        <p:spPr bwMode="auto">
          <a:xfrm>
            <a:off x="5324476" y="1339633"/>
            <a:ext cx="2647668" cy="36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Revisão Estratégica </a:t>
            </a:r>
            <a:r>
              <a:rPr lang="pt-BR" sz="901" b="1" dirty="0" err="1" smtClean="0">
                <a:solidFill>
                  <a:srgbClr val="FF0000"/>
                </a:solidFill>
              </a:rPr>
              <a:t>Multi-Escopo</a:t>
            </a:r>
            <a:r>
              <a:rPr lang="pt-BR" sz="901" b="1" dirty="0" smtClean="0">
                <a:solidFill>
                  <a:srgbClr val="FF0000"/>
                </a:solidFill>
              </a:rPr>
              <a:t>, </a:t>
            </a:r>
            <a:r>
              <a:rPr lang="pt-BR" sz="901" b="1" dirty="0" err="1" smtClean="0">
                <a:solidFill>
                  <a:srgbClr val="FF0000"/>
                </a:solidFill>
              </a:rPr>
              <a:t>Multi-Nível</a:t>
            </a:r>
            <a:r>
              <a:rPr lang="pt-BR" sz="901" b="1" dirty="0" smtClean="0">
                <a:solidFill>
                  <a:srgbClr val="FF0000"/>
                </a:solidFill>
              </a:rPr>
              <a:t> </a:t>
            </a:r>
          </a:p>
          <a:p>
            <a:r>
              <a:rPr lang="pt-BR" sz="901" b="1" dirty="0" smtClean="0">
                <a:solidFill>
                  <a:srgbClr val="FF0000"/>
                </a:solidFill>
              </a:rPr>
              <a:t>Com Indicadores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>
            <a:stCxn id="16" idx="1"/>
            <a:endCxn id="14" idx="3"/>
          </p:cNvCxnSpPr>
          <p:nvPr/>
        </p:nvCxnSpPr>
        <p:spPr>
          <a:xfrm flipH="1" flipV="1">
            <a:off x="4219575" y="1521585"/>
            <a:ext cx="1104901" cy="284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Acompanhamento de Itens Estratégicos</a:t>
            </a:r>
            <a:endParaRPr lang="pt-BR" sz="2400" dirty="0"/>
          </a:p>
        </p:txBody>
      </p:sp>
      <p:sp>
        <p:nvSpPr>
          <p:cNvPr id="7" name="TextBox 15"/>
          <p:cNvSpPr txBox="1">
            <a:spLocks noChangeArrowheads="1"/>
          </p:cNvSpPr>
          <p:nvPr/>
        </p:nvSpPr>
        <p:spPr bwMode="auto">
          <a:xfrm>
            <a:off x="4985576" y="4676774"/>
            <a:ext cx="2359520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Atingimento e Status dos Itens - Acumulado</a:t>
            </a:r>
            <a:endParaRPr lang="pt-BR" sz="901" b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45096" y="1814875"/>
            <a:ext cx="1141679" cy="3333387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cxnSp>
        <p:nvCxnSpPr>
          <p:cNvPr id="9" name="Straight Arrow Connector 8"/>
          <p:cNvCxnSpPr>
            <a:stCxn id="7" idx="0"/>
            <a:endCxn id="8" idx="1"/>
          </p:cNvCxnSpPr>
          <p:nvPr/>
        </p:nvCxnSpPr>
        <p:spPr>
          <a:xfrm flipV="1">
            <a:off x="6165336" y="3481569"/>
            <a:ext cx="1179760" cy="119520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136584" y="1841584"/>
            <a:ext cx="759266" cy="3306679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25" name="TextBox 15"/>
          <p:cNvSpPr txBox="1">
            <a:spLocks noChangeArrowheads="1"/>
          </p:cNvSpPr>
          <p:nvPr/>
        </p:nvSpPr>
        <p:spPr bwMode="auto">
          <a:xfrm>
            <a:off x="4985576" y="2275634"/>
            <a:ext cx="2063341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Alinhamento às Perspectivas do BSC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>
            <a:stCxn id="25" idx="2"/>
            <a:endCxn id="24" idx="3"/>
          </p:cNvCxnSpPr>
          <p:nvPr/>
        </p:nvCxnSpPr>
        <p:spPr>
          <a:xfrm flipH="1">
            <a:off x="4895850" y="2506595"/>
            <a:ext cx="1121397" cy="988329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31957" y="2014745"/>
            <a:ext cx="2276777" cy="3133518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cxnSp>
        <p:nvCxnSpPr>
          <p:cNvPr id="32" name="Straight Arrow Connector 31"/>
          <p:cNvCxnSpPr>
            <a:stCxn id="33" idx="0"/>
            <a:endCxn id="31" idx="3"/>
          </p:cNvCxnSpPr>
          <p:nvPr/>
        </p:nvCxnSpPr>
        <p:spPr>
          <a:xfrm flipV="1">
            <a:off x="1916267" y="3581504"/>
            <a:ext cx="892467" cy="81801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15"/>
          <p:cNvSpPr txBox="1">
            <a:spLocks noChangeArrowheads="1"/>
          </p:cNvSpPr>
          <p:nvPr/>
        </p:nvSpPr>
        <p:spPr bwMode="auto">
          <a:xfrm>
            <a:off x="1338399" y="4399519"/>
            <a:ext cx="1155735" cy="508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Hierarquia Estratégica com Itens e Indicadores</a:t>
            </a:r>
            <a:endParaRPr lang="pt-BR" sz="901" b="1" dirty="0">
              <a:solidFill>
                <a:srgbClr val="FF0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110978" y="3227866"/>
            <a:ext cx="1234117" cy="148049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46" name="TextBox 11"/>
          <p:cNvSpPr txBox="1">
            <a:spLocks noChangeArrowheads="1"/>
          </p:cNvSpPr>
          <p:nvPr/>
        </p:nvSpPr>
        <p:spPr bwMode="auto">
          <a:xfrm>
            <a:off x="4969988" y="3846607"/>
            <a:ext cx="1591630" cy="508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Metas e Medições correntes</a:t>
            </a:r>
          </a:p>
          <a:p>
            <a:r>
              <a:rPr lang="pt-BR" sz="901" b="1" dirty="0" err="1" smtClean="0">
                <a:solidFill>
                  <a:srgbClr val="FF0000"/>
                </a:solidFill>
              </a:rPr>
              <a:t>Drill</a:t>
            </a:r>
            <a:r>
              <a:rPr lang="pt-BR" sz="901" b="1" dirty="0" smtClean="0">
                <a:solidFill>
                  <a:srgbClr val="FF0000"/>
                </a:solidFill>
              </a:rPr>
              <a:t>-Down para Metas e Medições no Tempo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47" name="Straight Arrow Connector 46"/>
          <p:cNvCxnSpPr>
            <a:stCxn id="46" idx="0"/>
            <a:endCxn id="45" idx="1"/>
          </p:cNvCxnSpPr>
          <p:nvPr/>
        </p:nvCxnSpPr>
        <p:spPr>
          <a:xfrm flipV="1">
            <a:off x="5765803" y="3301891"/>
            <a:ext cx="345175" cy="5447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40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1" y="745895"/>
            <a:ext cx="8343900" cy="440404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14351" y="1733550"/>
            <a:ext cx="1066800" cy="14287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16" name="TextBox 11"/>
          <p:cNvSpPr txBox="1">
            <a:spLocks noChangeArrowheads="1"/>
          </p:cNvSpPr>
          <p:nvPr/>
        </p:nvSpPr>
        <p:spPr bwMode="auto">
          <a:xfrm>
            <a:off x="4800601" y="1449687"/>
            <a:ext cx="2647668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Hierarquia de Indicadores Estratégicos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>
            <a:stCxn id="16" idx="1"/>
            <a:endCxn id="14" idx="3"/>
          </p:cNvCxnSpPr>
          <p:nvPr/>
        </p:nvCxnSpPr>
        <p:spPr>
          <a:xfrm flipH="1">
            <a:off x="1581151" y="1565168"/>
            <a:ext cx="3219450" cy="2398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Acompanhamento de Indicadores</a:t>
            </a:r>
            <a:endParaRPr lang="pt-BR" sz="2400" dirty="0"/>
          </a:p>
        </p:txBody>
      </p:sp>
      <p:sp>
        <p:nvSpPr>
          <p:cNvPr id="35" name="Rectangle 34"/>
          <p:cNvSpPr/>
          <p:nvPr/>
        </p:nvSpPr>
        <p:spPr>
          <a:xfrm>
            <a:off x="4072628" y="3018316"/>
            <a:ext cx="1234117" cy="148049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36" name="TextBox 11"/>
          <p:cNvSpPr txBox="1">
            <a:spLocks noChangeArrowheads="1"/>
          </p:cNvSpPr>
          <p:nvPr/>
        </p:nvSpPr>
        <p:spPr bwMode="auto">
          <a:xfrm>
            <a:off x="2931638" y="3637057"/>
            <a:ext cx="1591630" cy="508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Metas e Medições correntes</a:t>
            </a:r>
          </a:p>
          <a:p>
            <a:r>
              <a:rPr lang="pt-BR" sz="901" b="1" dirty="0" err="1" smtClean="0">
                <a:solidFill>
                  <a:srgbClr val="FF0000"/>
                </a:solidFill>
              </a:rPr>
              <a:t>Drill</a:t>
            </a:r>
            <a:r>
              <a:rPr lang="pt-BR" sz="901" b="1" dirty="0" smtClean="0">
                <a:solidFill>
                  <a:srgbClr val="FF0000"/>
                </a:solidFill>
              </a:rPr>
              <a:t>-Down para Metas e Medições no Tempo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37" name="Straight Arrow Connector 36"/>
          <p:cNvCxnSpPr>
            <a:stCxn id="36" idx="0"/>
            <a:endCxn id="35" idx="1"/>
          </p:cNvCxnSpPr>
          <p:nvPr/>
        </p:nvCxnSpPr>
        <p:spPr>
          <a:xfrm flipV="1">
            <a:off x="3727453" y="3092341"/>
            <a:ext cx="345175" cy="5447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493858" y="1967120"/>
            <a:ext cx="1203664" cy="3133518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cxnSp>
        <p:nvCxnSpPr>
          <p:cNvPr id="39" name="Straight Arrow Connector 38"/>
          <p:cNvCxnSpPr>
            <a:stCxn id="40" idx="2"/>
            <a:endCxn id="38" idx="3"/>
          </p:cNvCxnSpPr>
          <p:nvPr/>
        </p:nvCxnSpPr>
        <p:spPr>
          <a:xfrm flipH="1">
            <a:off x="1697522" y="3401711"/>
            <a:ext cx="927542" cy="13216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15"/>
          <p:cNvSpPr txBox="1">
            <a:spLocks noChangeArrowheads="1"/>
          </p:cNvSpPr>
          <p:nvPr/>
        </p:nvSpPr>
        <p:spPr bwMode="auto">
          <a:xfrm>
            <a:off x="2200275" y="3032123"/>
            <a:ext cx="849577" cy="36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Hierarquia de Indicadores</a:t>
            </a:r>
            <a:endParaRPr lang="pt-BR" sz="901" b="1" dirty="0">
              <a:solidFill>
                <a:srgbClr val="FF0000"/>
              </a:solidFill>
            </a:endParaRPr>
          </a:p>
        </p:txBody>
      </p:sp>
      <p:sp>
        <p:nvSpPr>
          <p:cNvPr id="46" name="TextBox 15"/>
          <p:cNvSpPr txBox="1">
            <a:spLocks noChangeArrowheads="1"/>
          </p:cNvSpPr>
          <p:nvPr/>
        </p:nvSpPr>
        <p:spPr bwMode="auto">
          <a:xfrm>
            <a:off x="4898294" y="4610099"/>
            <a:ext cx="2780927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Atingimento e Status dos Indicadores - Acumulado</a:t>
            </a:r>
            <a:endParaRPr lang="pt-BR" sz="901" b="1" dirty="0">
              <a:solidFill>
                <a:srgbClr val="FF00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562850" y="1814875"/>
            <a:ext cx="923925" cy="3333387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cxnSp>
        <p:nvCxnSpPr>
          <p:cNvPr id="48" name="Straight Arrow Connector 47"/>
          <p:cNvCxnSpPr>
            <a:stCxn id="46" idx="0"/>
            <a:endCxn id="47" idx="1"/>
          </p:cNvCxnSpPr>
          <p:nvPr/>
        </p:nvCxnSpPr>
        <p:spPr>
          <a:xfrm flipV="1">
            <a:off x="6288758" y="3481569"/>
            <a:ext cx="1274092" cy="112853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825" y="925973"/>
            <a:ext cx="5487190" cy="1977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11"/>
          <p:cNvSpPr txBox="1">
            <a:spLocks noChangeArrowheads="1"/>
          </p:cNvSpPr>
          <p:nvPr/>
        </p:nvSpPr>
        <p:spPr bwMode="auto">
          <a:xfrm>
            <a:off x="3084725" y="1356868"/>
            <a:ext cx="3400699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1" b="1" dirty="0" err="1" smtClean="0">
                <a:solidFill>
                  <a:srgbClr val="FF0000"/>
                </a:solidFill>
              </a:rPr>
              <a:t>Metas</a:t>
            </a:r>
            <a:r>
              <a:rPr lang="en-US" sz="901" b="1" dirty="0" smtClean="0">
                <a:solidFill>
                  <a:srgbClr val="FF0000"/>
                </a:solidFill>
              </a:rPr>
              <a:t> </a:t>
            </a:r>
            <a:r>
              <a:rPr lang="en-US" sz="901" b="1" dirty="0" err="1" smtClean="0">
                <a:solidFill>
                  <a:srgbClr val="FF0000"/>
                </a:solidFill>
              </a:rPr>
              <a:t>definidas</a:t>
            </a:r>
            <a:r>
              <a:rPr lang="en-US" sz="901" b="1" dirty="0" smtClean="0">
                <a:solidFill>
                  <a:srgbClr val="FF0000"/>
                </a:solidFill>
              </a:rPr>
              <a:t> </a:t>
            </a:r>
            <a:r>
              <a:rPr lang="en-US" sz="901" b="1" dirty="0">
                <a:solidFill>
                  <a:srgbClr val="FF0000"/>
                </a:solidFill>
              </a:rPr>
              <a:t>para </a:t>
            </a:r>
            <a:r>
              <a:rPr lang="en-US" sz="901" b="1" dirty="0" err="1">
                <a:solidFill>
                  <a:srgbClr val="FF0000"/>
                </a:solidFill>
              </a:rPr>
              <a:t>este</a:t>
            </a:r>
            <a:r>
              <a:rPr lang="en-US" sz="901" b="1" dirty="0">
                <a:solidFill>
                  <a:srgbClr val="FF0000"/>
                </a:solidFill>
              </a:rPr>
              <a:t> </a:t>
            </a:r>
            <a:r>
              <a:rPr lang="en-US" sz="901" b="1" dirty="0" err="1" smtClean="0">
                <a:solidFill>
                  <a:srgbClr val="FF0000"/>
                </a:solidFill>
              </a:rPr>
              <a:t>Indicador</a:t>
            </a:r>
            <a:r>
              <a:rPr lang="en-US" sz="901" b="1" dirty="0" smtClean="0">
                <a:solidFill>
                  <a:srgbClr val="FF0000"/>
                </a:solidFill>
              </a:rPr>
              <a:t> </a:t>
            </a:r>
            <a:r>
              <a:rPr lang="en-US" sz="901" b="1" dirty="0" err="1" smtClean="0">
                <a:solidFill>
                  <a:srgbClr val="FF0000"/>
                </a:solidFill>
              </a:rPr>
              <a:t>por</a:t>
            </a:r>
            <a:r>
              <a:rPr lang="en-US" sz="901" b="1" dirty="0" smtClean="0">
                <a:solidFill>
                  <a:srgbClr val="FF0000"/>
                </a:solidFill>
              </a:rPr>
              <a:t> </a:t>
            </a:r>
            <a:r>
              <a:rPr lang="en-US" sz="901" b="1" dirty="0" err="1" smtClean="0">
                <a:solidFill>
                  <a:srgbClr val="FF0000"/>
                </a:solidFill>
              </a:rPr>
              <a:t>período</a:t>
            </a:r>
            <a:endParaRPr lang="pt-BR" sz="901" b="1" dirty="0">
              <a:solidFill>
                <a:srgbClr val="FF0000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846" y="2801513"/>
            <a:ext cx="5487190" cy="234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1"/>
          <p:cNvSpPr txBox="1">
            <a:spLocks noChangeArrowheads="1"/>
          </p:cNvSpPr>
          <p:nvPr/>
        </p:nvSpPr>
        <p:spPr bwMode="auto">
          <a:xfrm>
            <a:off x="4353214" y="3238335"/>
            <a:ext cx="3542220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1" b="1" dirty="0" err="1">
                <a:solidFill>
                  <a:srgbClr val="FF0000"/>
                </a:solidFill>
              </a:rPr>
              <a:t>Medições</a:t>
            </a:r>
            <a:r>
              <a:rPr lang="en-US" sz="901" b="1" dirty="0">
                <a:solidFill>
                  <a:srgbClr val="FF0000"/>
                </a:solidFill>
              </a:rPr>
              <a:t> </a:t>
            </a:r>
            <a:r>
              <a:rPr lang="en-US" sz="901" b="1" dirty="0" err="1" smtClean="0">
                <a:solidFill>
                  <a:srgbClr val="FF0000"/>
                </a:solidFill>
              </a:rPr>
              <a:t>efetuadas</a:t>
            </a:r>
            <a:r>
              <a:rPr lang="en-US" sz="901" b="1" dirty="0" smtClean="0">
                <a:solidFill>
                  <a:srgbClr val="FF0000"/>
                </a:solidFill>
              </a:rPr>
              <a:t> para </a:t>
            </a:r>
            <a:r>
              <a:rPr lang="en-US" sz="901" b="1" dirty="0" err="1">
                <a:solidFill>
                  <a:srgbClr val="FF0000"/>
                </a:solidFill>
              </a:rPr>
              <a:t>este</a:t>
            </a:r>
            <a:r>
              <a:rPr lang="en-US" sz="901" b="1" dirty="0">
                <a:solidFill>
                  <a:srgbClr val="FF0000"/>
                </a:solidFill>
              </a:rPr>
              <a:t> </a:t>
            </a:r>
            <a:r>
              <a:rPr lang="en-US" sz="901" b="1" dirty="0" err="1" smtClean="0">
                <a:solidFill>
                  <a:srgbClr val="FF0000"/>
                </a:solidFill>
              </a:rPr>
              <a:t>Indicador</a:t>
            </a:r>
            <a:r>
              <a:rPr lang="en-US" sz="901" b="1" dirty="0" smtClean="0">
                <a:solidFill>
                  <a:srgbClr val="FF0000"/>
                </a:solidFill>
              </a:rPr>
              <a:t> a </a:t>
            </a:r>
            <a:r>
              <a:rPr lang="en-US" sz="901" b="1" dirty="0" err="1" smtClean="0">
                <a:solidFill>
                  <a:srgbClr val="FF0000"/>
                </a:solidFill>
              </a:rPr>
              <a:t>cada</a:t>
            </a:r>
            <a:r>
              <a:rPr lang="en-US" sz="901" b="1" dirty="0" smtClean="0">
                <a:solidFill>
                  <a:srgbClr val="FF0000"/>
                </a:solidFill>
              </a:rPr>
              <a:t> </a:t>
            </a:r>
            <a:r>
              <a:rPr lang="en-US" sz="901" b="1" dirty="0" err="1" smtClean="0">
                <a:solidFill>
                  <a:srgbClr val="FF0000"/>
                </a:solidFill>
              </a:rPr>
              <a:t>período</a:t>
            </a:r>
            <a:endParaRPr lang="pt-BR" sz="901" b="1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 smtClean="0">
                <a:latin typeface="+mn-lt"/>
              </a:rPr>
              <a:t>Acompanhamento</a:t>
            </a:r>
            <a:r>
              <a:rPr lang="en-US" sz="2400" dirty="0" smtClean="0">
                <a:latin typeface="+mn-lt"/>
              </a:rPr>
              <a:t> de </a:t>
            </a:r>
            <a:r>
              <a:rPr lang="en-US" sz="2400" dirty="0" err="1" smtClean="0">
                <a:latin typeface="+mn-lt"/>
              </a:rPr>
              <a:t>Indicadores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775958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15" y="686435"/>
            <a:ext cx="7995729" cy="44618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 smtClean="0"/>
              <a:t>Evolução</a:t>
            </a:r>
            <a:r>
              <a:rPr lang="en-US" sz="2400" dirty="0" smtClean="0"/>
              <a:t> de </a:t>
            </a:r>
            <a:r>
              <a:rPr lang="en-US" sz="2400" dirty="0" err="1" smtClean="0"/>
              <a:t>Indicadores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822692" y="1963974"/>
            <a:ext cx="1585597" cy="175422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7" name="TextBox 21"/>
          <p:cNvSpPr txBox="1">
            <a:spLocks noChangeArrowheads="1"/>
          </p:cNvSpPr>
          <p:nvPr/>
        </p:nvSpPr>
        <p:spPr bwMode="auto">
          <a:xfrm>
            <a:off x="2929512" y="1752177"/>
            <a:ext cx="2044139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1" b="1" dirty="0" smtClean="0">
                <a:solidFill>
                  <a:srgbClr val="FF0000"/>
                </a:solidFill>
              </a:rPr>
              <a:t>Meta x </a:t>
            </a:r>
            <a:r>
              <a:rPr lang="en-US" sz="901" b="1" dirty="0" err="1" smtClean="0">
                <a:solidFill>
                  <a:srgbClr val="FF0000"/>
                </a:solidFill>
              </a:rPr>
              <a:t>Medição</a:t>
            </a:r>
            <a:r>
              <a:rPr lang="en-US" sz="901" b="1" dirty="0" smtClean="0">
                <a:solidFill>
                  <a:srgbClr val="FF0000"/>
                </a:solidFill>
              </a:rPr>
              <a:t> Final do </a:t>
            </a:r>
            <a:r>
              <a:rPr lang="en-US" sz="901" b="1" dirty="0" err="1" smtClean="0">
                <a:solidFill>
                  <a:srgbClr val="FF0000"/>
                </a:solidFill>
              </a:rPr>
              <a:t>período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>
            <a:endCxn id="6" idx="3"/>
          </p:cNvCxnSpPr>
          <p:nvPr/>
        </p:nvCxnSpPr>
        <p:spPr>
          <a:xfrm flipH="1">
            <a:off x="2408289" y="1867657"/>
            <a:ext cx="521223" cy="18402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702075" y="1973330"/>
            <a:ext cx="1585597" cy="175422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cxnSp>
        <p:nvCxnSpPr>
          <p:cNvPr id="12" name="Straight Arrow Connector 11"/>
          <p:cNvCxnSpPr>
            <a:stCxn id="14" idx="1"/>
            <a:endCxn id="11" idx="0"/>
          </p:cNvCxnSpPr>
          <p:nvPr/>
        </p:nvCxnSpPr>
        <p:spPr>
          <a:xfrm flipH="1">
            <a:off x="5494874" y="1521922"/>
            <a:ext cx="725399" cy="45140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21"/>
          <p:cNvSpPr txBox="1">
            <a:spLocks noChangeArrowheads="1"/>
          </p:cNvSpPr>
          <p:nvPr/>
        </p:nvSpPr>
        <p:spPr bwMode="auto">
          <a:xfrm>
            <a:off x="6220273" y="1406441"/>
            <a:ext cx="2114101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1" b="1" dirty="0" err="1" smtClean="0">
                <a:solidFill>
                  <a:srgbClr val="FF0000"/>
                </a:solidFill>
              </a:rPr>
              <a:t>Medição</a:t>
            </a:r>
            <a:r>
              <a:rPr lang="en-US" sz="901" b="1" dirty="0" smtClean="0">
                <a:solidFill>
                  <a:srgbClr val="FF0000"/>
                </a:solidFill>
              </a:rPr>
              <a:t> x Meta </a:t>
            </a:r>
            <a:r>
              <a:rPr lang="en-US" sz="901" b="1" dirty="0" err="1" smtClean="0">
                <a:solidFill>
                  <a:srgbClr val="FF0000"/>
                </a:solidFill>
              </a:rPr>
              <a:t>atual</a:t>
            </a:r>
            <a:r>
              <a:rPr lang="en-US" sz="901" b="1" dirty="0" smtClean="0">
                <a:solidFill>
                  <a:srgbClr val="FF0000"/>
                </a:solidFill>
              </a:rPr>
              <a:t> de </a:t>
            </a:r>
            <a:r>
              <a:rPr lang="en-US" sz="901" b="1" dirty="0" err="1" smtClean="0">
                <a:solidFill>
                  <a:srgbClr val="FF0000"/>
                </a:solidFill>
              </a:rPr>
              <a:t>cada</a:t>
            </a:r>
            <a:r>
              <a:rPr lang="en-US" sz="901" b="1" dirty="0" smtClean="0">
                <a:solidFill>
                  <a:srgbClr val="FF0000"/>
                </a:solidFill>
              </a:rPr>
              <a:t> </a:t>
            </a:r>
            <a:r>
              <a:rPr lang="en-US" sz="901" b="1" dirty="0" err="1" smtClean="0">
                <a:solidFill>
                  <a:srgbClr val="FF0000"/>
                </a:solidFill>
              </a:rPr>
              <a:t>período</a:t>
            </a:r>
            <a:endParaRPr lang="pt-BR" sz="901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772544"/>
            <a:ext cx="8229600" cy="4397889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569683" y="1408507"/>
            <a:ext cx="2687943" cy="169225"/>
          </a:xfrm>
          <a:prstGeom prst="rect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16393" name="TextBox 10"/>
          <p:cNvSpPr txBox="1">
            <a:spLocks noChangeArrowheads="1"/>
          </p:cNvSpPr>
          <p:nvPr/>
        </p:nvSpPr>
        <p:spPr bwMode="auto">
          <a:xfrm>
            <a:off x="4226140" y="1375346"/>
            <a:ext cx="2946469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1" b="1" dirty="0" err="1" smtClean="0">
                <a:solidFill>
                  <a:srgbClr val="FF0000"/>
                </a:solidFill>
              </a:rPr>
              <a:t>Mapa</a:t>
            </a:r>
            <a:r>
              <a:rPr lang="en-US" sz="901" b="1" dirty="0" smtClean="0">
                <a:solidFill>
                  <a:srgbClr val="FF0000"/>
                </a:solidFill>
              </a:rPr>
              <a:t> </a:t>
            </a:r>
            <a:r>
              <a:rPr lang="en-US" sz="901" b="1" dirty="0" err="1" smtClean="0">
                <a:solidFill>
                  <a:srgbClr val="FF0000"/>
                </a:solidFill>
              </a:rPr>
              <a:t>Estratégico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>
            <a:stCxn id="16393" idx="1"/>
            <a:endCxn id="9" idx="3"/>
          </p:cNvCxnSpPr>
          <p:nvPr/>
        </p:nvCxnSpPr>
        <p:spPr>
          <a:xfrm flipH="1">
            <a:off x="3257626" y="1490827"/>
            <a:ext cx="968514" cy="2293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 smtClean="0"/>
              <a:t>Visão</a:t>
            </a:r>
            <a:r>
              <a:rPr lang="en-US" sz="2400" dirty="0" smtClean="0"/>
              <a:t> </a:t>
            </a:r>
            <a:r>
              <a:rPr lang="en-US" sz="2400" dirty="0" err="1" smtClean="0"/>
              <a:t>Gráfica</a:t>
            </a:r>
            <a:r>
              <a:rPr lang="en-US" sz="2400" dirty="0" smtClean="0"/>
              <a:t> do </a:t>
            </a:r>
            <a:r>
              <a:rPr lang="en-US" sz="2400" dirty="0" err="1" smtClean="0"/>
              <a:t>Mapa</a:t>
            </a:r>
            <a:r>
              <a:rPr lang="en-US" sz="2400" dirty="0" smtClean="0"/>
              <a:t> </a:t>
            </a:r>
            <a:r>
              <a:rPr lang="en-US" sz="2400" dirty="0" err="1" smtClean="0"/>
              <a:t>Estratégico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4663045" y="2910498"/>
            <a:ext cx="1658595" cy="224012"/>
          </a:xfrm>
          <a:prstGeom prst="rect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8" name="TextBox 10"/>
          <p:cNvSpPr txBox="1">
            <a:spLocks noChangeArrowheads="1"/>
          </p:cNvSpPr>
          <p:nvPr/>
        </p:nvSpPr>
        <p:spPr bwMode="auto">
          <a:xfrm>
            <a:off x="2937124" y="1712263"/>
            <a:ext cx="5524500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1" b="1" dirty="0" err="1" smtClean="0">
                <a:solidFill>
                  <a:srgbClr val="FF0000"/>
                </a:solidFill>
              </a:rPr>
              <a:t>Tamanho</a:t>
            </a:r>
            <a:r>
              <a:rPr lang="en-US" sz="901" b="1" dirty="0" smtClean="0">
                <a:solidFill>
                  <a:srgbClr val="FF0000"/>
                </a:solidFill>
              </a:rPr>
              <a:t> </a:t>
            </a:r>
            <a:r>
              <a:rPr lang="en-US" sz="901" b="1" dirty="0" err="1" smtClean="0">
                <a:solidFill>
                  <a:srgbClr val="FF0000"/>
                </a:solidFill>
              </a:rPr>
              <a:t>representa</a:t>
            </a:r>
            <a:r>
              <a:rPr lang="en-US" sz="901" b="1" dirty="0" smtClean="0">
                <a:solidFill>
                  <a:srgbClr val="FF0000"/>
                </a:solidFill>
              </a:rPr>
              <a:t> a </a:t>
            </a:r>
            <a:r>
              <a:rPr lang="en-US" sz="901" b="1" dirty="0" err="1" smtClean="0">
                <a:solidFill>
                  <a:srgbClr val="FF0000"/>
                </a:solidFill>
              </a:rPr>
              <a:t>importãncia</a:t>
            </a:r>
            <a:r>
              <a:rPr lang="en-US" sz="901" b="1" dirty="0" smtClean="0">
                <a:solidFill>
                  <a:srgbClr val="FF0000"/>
                </a:solidFill>
              </a:rPr>
              <a:t>; </a:t>
            </a:r>
            <a:r>
              <a:rPr lang="en-US" sz="901" b="1" dirty="0" err="1" smtClean="0">
                <a:solidFill>
                  <a:srgbClr val="FF0000"/>
                </a:solidFill>
              </a:rPr>
              <a:t>Cor</a:t>
            </a:r>
            <a:r>
              <a:rPr lang="en-US" sz="901" b="1" dirty="0" smtClean="0">
                <a:solidFill>
                  <a:srgbClr val="FF0000"/>
                </a:solidFill>
              </a:rPr>
              <a:t> </a:t>
            </a:r>
            <a:r>
              <a:rPr lang="en-US" sz="901" b="1" dirty="0" err="1" smtClean="0">
                <a:solidFill>
                  <a:srgbClr val="FF0000"/>
                </a:solidFill>
              </a:rPr>
              <a:t>Representa</a:t>
            </a:r>
            <a:r>
              <a:rPr lang="en-US" sz="901" b="1" dirty="0" smtClean="0">
                <a:solidFill>
                  <a:srgbClr val="FF0000"/>
                </a:solidFill>
              </a:rPr>
              <a:t> o % </a:t>
            </a:r>
            <a:r>
              <a:rPr lang="en-US" sz="901" b="1" dirty="0" err="1" smtClean="0">
                <a:solidFill>
                  <a:srgbClr val="FF0000"/>
                </a:solidFill>
              </a:rPr>
              <a:t>atingimento</a:t>
            </a:r>
            <a:r>
              <a:rPr lang="en-US" sz="901" b="1" dirty="0" smtClean="0">
                <a:solidFill>
                  <a:srgbClr val="FF0000"/>
                </a:solidFill>
              </a:rPr>
              <a:t> </a:t>
            </a:r>
            <a:r>
              <a:rPr lang="en-US" sz="901" b="1" dirty="0" err="1" smtClean="0">
                <a:solidFill>
                  <a:srgbClr val="FF0000"/>
                </a:solidFill>
              </a:rPr>
              <a:t>relativo</a:t>
            </a:r>
            <a:r>
              <a:rPr lang="en-US" sz="901" b="1" dirty="0" smtClean="0">
                <a:solidFill>
                  <a:srgbClr val="FF0000"/>
                </a:solidFill>
              </a:rPr>
              <a:t> a outros </a:t>
            </a:r>
            <a:r>
              <a:rPr lang="en-US" sz="901" b="1" dirty="0" err="1" smtClean="0">
                <a:solidFill>
                  <a:srgbClr val="FF0000"/>
                </a:solidFill>
              </a:rPr>
              <a:t>itens</a:t>
            </a:r>
            <a:r>
              <a:rPr lang="en-US" sz="901" b="1" dirty="0" smtClean="0">
                <a:solidFill>
                  <a:srgbClr val="FF0000"/>
                </a:solidFill>
              </a:rPr>
              <a:t> </a:t>
            </a:r>
            <a:r>
              <a:rPr lang="en-US" sz="901" b="1" dirty="0" err="1" smtClean="0">
                <a:solidFill>
                  <a:srgbClr val="FF0000"/>
                </a:solidFill>
              </a:rPr>
              <a:t>na</a:t>
            </a:r>
            <a:r>
              <a:rPr lang="en-US" sz="901" b="1" dirty="0" smtClean="0">
                <a:solidFill>
                  <a:srgbClr val="FF0000"/>
                </a:solidFill>
              </a:rPr>
              <a:t> </a:t>
            </a:r>
            <a:r>
              <a:rPr lang="en-US" sz="901" b="1" dirty="0" err="1" smtClean="0">
                <a:solidFill>
                  <a:srgbClr val="FF0000"/>
                </a:solidFill>
              </a:rPr>
              <a:t>escala</a:t>
            </a:r>
            <a:r>
              <a:rPr lang="en-US" sz="901" b="1" dirty="0" smtClean="0">
                <a:solidFill>
                  <a:srgbClr val="FF0000"/>
                </a:solidFill>
              </a:rPr>
              <a:t> de cores 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>
            <a:stCxn id="8" idx="2"/>
            <a:endCxn id="7" idx="0"/>
          </p:cNvCxnSpPr>
          <p:nvPr/>
        </p:nvCxnSpPr>
        <p:spPr>
          <a:xfrm flipH="1">
            <a:off x="5492343" y="1943224"/>
            <a:ext cx="207031" cy="967274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10"/>
          <p:cNvSpPr txBox="1">
            <a:spLocks noChangeArrowheads="1"/>
          </p:cNvSpPr>
          <p:nvPr/>
        </p:nvSpPr>
        <p:spPr bwMode="auto">
          <a:xfrm>
            <a:off x="7370250" y="2909984"/>
            <a:ext cx="1221300" cy="508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1" b="1" dirty="0" err="1" smtClean="0">
                <a:solidFill>
                  <a:srgbClr val="FF0000"/>
                </a:solidFill>
              </a:rPr>
              <a:t>Informações</a:t>
            </a:r>
            <a:r>
              <a:rPr lang="en-US" sz="901" b="1" dirty="0" smtClean="0">
                <a:solidFill>
                  <a:srgbClr val="FF0000"/>
                </a:solidFill>
              </a:rPr>
              <a:t> </a:t>
            </a:r>
            <a:r>
              <a:rPr lang="en-US" sz="901" b="1" dirty="0" err="1" smtClean="0">
                <a:solidFill>
                  <a:srgbClr val="FF0000"/>
                </a:solidFill>
              </a:rPr>
              <a:t>adicionais</a:t>
            </a:r>
            <a:r>
              <a:rPr lang="en-US" sz="901" b="1" dirty="0" smtClean="0">
                <a:solidFill>
                  <a:srgbClr val="FF0000"/>
                </a:solidFill>
              </a:rPr>
              <a:t> com Link para o Item 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>
            <a:stCxn id="22" idx="1"/>
          </p:cNvCxnSpPr>
          <p:nvPr/>
        </p:nvCxnSpPr>
        <p:spPr>
          <a:xfrm flipH="1">
            <a:off x="6943726" y="3164092"/>
            <a:ext cx="426524" cy="312533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589802" y="2208613"/>
            <a:ext cx="1977993" cy="2849162"/>
          </a:xfrm>
          <a:prstGeom prst="rect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31" name="TextBox 10"/>
          <p:cNvSpPr txBox="1">
            <a:spLocks noChangeArrowheads="1"/>
          </p:cNvSpPr>
          <p:nvPr/>
        </p:nvSpPr>
        <p:spPr bwMode="auto">
          <a:xfrm>
            <a:off x="1613355" y="1943224"/>
            <a:ext cx="1517718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1" b="1" dirty="0" smtClean="0">
                <a:solidFill>
                  <a:srgbClr val="FF0000"/>
                </a:solidFill>
              </a:rPr>
              <a:t>Clique para </a:t>
            </a:r>
            <a:r>
              <a:rPr lang="en-US" sz="901" b="1" dirty="0" err="1" smtClean="0">
                <a:solidFill>
                  <a:srgbClr val="FF0000"/>
                </a:solidFill>
              </a:rPr>
              <a:t>descer</a:t>
            </a:r>
            <a:r>
              <a:rPr lang="en-US" sz="901" b="1" dirty="0" smtClean="0">
                <a:solidFill>
                  <a:srgbClr val="FF0000"/>
                </a:solidFill>
              </a:rPr>
              <a:t> um </a:t>
            </a:r>
            <a:r>
              <a:rPr lang="en-US" sz="901" b="1" dirty="0" err="1" smtClean="0">
                <a:solidFill>
                  <a:srgbClr val="FF0000"/>
                </a:solidFill>
              </a:rPr>
              <a:t>nível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32" name="Straight Arrow Connector 31"/>
          <p:cNvCxnSpPr>
            <a:stCxn id="31" idx="3"/>
            <a:endCxn id="30" idx="0"/>
          </p:cNvCxnSpPr>
          <p:nvPr/>
        </p:nvCxnSpPr>
        <p:spPr>
          <a:xfrm>
            <a:off x="3131073" y="2058705"/>
            <a:ext cx="447726" cy="149908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55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3776"/>
          <a:stretch/>
        </p:blipFill>
        <p:spPr>
          <a:xfrm>
            <a:off x="457200" y="738970"/>
            <a:ext cx="8229600" cy="441405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17025" y="1558243"/>
            <a:ext cx="941368" cy="18017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16" name="TextBox 11"/>
          <p:cNvSpPr txBox="1">
            <a:spLocks noChangeArrowheads="1"/>
          </p:cNvSpPr>
          <p:nvPr/>
        </p:nvSpPr>
        <p:spPr bwMode="auto">
          <a:xfrm>
            <a:off x="2062375" y="1858211"/>
            <a:ext cx="1662459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Hierarquia de Indicadores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>
            <a:stCxn id="16" idx="1"/>
            <a:endCxn id="14" idx="3"/>
          </p:cNvCxnSpPr>
          <p:nvPr/>
        </p:nvCxnSpPr>
        <p:spPr>
          <a:xfrm flipH="1" flipV="1">
            <a:off x="1558393" y="1648331"/>
            <a:ext cx="503982" cy="3253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Visão Gráfica da Hierarquia de Indicadores</a:t>
            </a:r>
            <a:endParaRPr lang="pt-BR" sz="2400" dirty="0"/>
          </a:p>
        </p:txBody>
      </p:sp>
      <p:sp>
        <p:nvSpPr>
          <p:cNvPr id="7" name="Rectangle 6"/>
          <p:cNvSpPr/>
          <p:nvPr/>
        </p:nvSpPr>
        <p:spPr>
          <a:xfrm>
            <a:off x="4400549" y="2962275"/>
            <a:ext cx="694277" cy="757343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8" name="TextBox 11"/>
          <p:cNvSpPr txBox="1">
            <a:spLocks noChangeArrowheads="1"/>
          </p:cNvSpPr>
          <p:nvPr/>
        </p:nvSpPr>
        <p:spPr bwMode="auto">
          <a:xfrm>
            <a:off x="5177923" y="3925136"/>
            <a:ext cx="1537202" cy="508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Nome do Indicador</a:t>
            </a:r>
          </a:p>
          <a:p>
            <a:r>
              <a:rPr lang="pt-BR" sz="901" b="1" dirty="0" smtClean="0">
                <a:solidFill>
                  <a:srgbClr val="FF0000"/>
                </a:solidFill>
              </a:rPr>
              <a:t>Com Link para </a:t>
            </a:r>
            <a:r>
              <a:rPr lang="pt-BR" sz="901" b="1" dirty="0" err="1" smtClean="0">
                <a:solidFill>
                  <a:srgbClr val="FF0000"/>
                </a:solidFill>
              </a:rPr>
              <a:t>Drill</a:t>
            </a:r>
            <a:r>
              <a:rPr lang="pt-BR" sz="901" b="1" dirty="0" smtClean="0">
                <a:solidFill>
                  <a:srgbClr val="FF0000"/>
                </a:solidFill>
              </a:rPr>
              <a:t>-Down</a:t>
            </a:r>
          </a:p>
          <a:p>
            <a:r>
              <a:rPr lang="pt-BR" sz="901" b="1" dirty="0" smtClean="0">
                <a:solidFill>
                  <a:srgbClr val="FF0000"/>
                </a:solidFill>
              </a:rPr>
              <a:t>Cor indica o Status</a:t>
            </a:r>
          </a:p>
        </p:txBody>
      </p:sp>
      <p:cxnSp>
        <p:nvCxnSpPr>
          <p:cNvPr id="9" name="Straight Arrow Connector 8"/>
          <p:cNvCxnSpPr>
            <a:stCxn id="8" idx="1"/>
            <a:endCxn id="7" idx="2"/>
          </p:cNvCxnSpPr>
          <p:nvPr/>
        </p:nvCxnSpPr>
        <p:spPr>
          <a:xfrm flipH="1" flipV="1">
            <a:off x="4747688" y="3719618"/>
            <a:ext cx="430235" cy="45962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024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62" y="1137435"/>
            <a:ext cx="8784750" cy="4010828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23918" y="2354778"/>
            <a:ext cx="1457258" cy="2598222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17420" name="TextBox 21"/>
          <p:cNvSpPr txBox="1">
            <a:spLocks noChangeArrowheads="1"/>
          </p:cNvSpPr>
          <p:nvPr/>
        </p:nvSpPr>
        <p:spPr bwMode="auto">
          <a:xfrm>
            <a:off x="2007056" y="1744297"/>
            <a:ext cx="2841056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Hierarquia Estratégica com Projetos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>
            <a:stCxn id="17420" idx="2"/>
            <a:endCxn id="21" idx="3"/>
          </p:cNvCxnSpPr>
          <p:nvPr/>
        </p:nvCxnSpPr>
        <p:spPr>
          <a:xfrm flipH="1">
            <a:off x="1781176" y="1975258"/>
            <a:ext cx="1646408" cy="1678631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21"/>
          <p:cNvSpPr txBox="1">
            <a:spLocks noChangeArrowheads="1"/>
          </p:cNvSpPr>
          <p:nvPr/>
        </p:nvSpPr>
        <p:spPr bwMode="auto">
          <a:xfrm>
            <a:off x="5239378" y="1759690"/>
            <a:ext cx="2628272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Indicadores de Saúde dos Projetos Estratégicos</a:t>
            </a:r>
            <a:endParaRPr lang="pt-BR" sz="901" b="1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115050" y="2354778"/>
            <a:ext cx="2667000" cy="2598222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cxnSp>
        <p:nvCxnSpPr>
          <p:cNvPr id="36" name="Straight Arrow Connector 35"/>
          <p:cNvCxnSpPr>
            <a:stCxn id="34" idx="2"/>
            <a:endCxn id="35" idx="0"/>
          </p:cNvCxnSpPr>
          <p:nvPr/>
        </p:nvCxnSpPr>
        <p:spPr>
          <a:xfrm>
            <a:off x="6553514" y="1990651"/>
            <a:ext cx="895036" cy="364127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>
                <a:latin typeface="+mn-lt"/>
              </a:rPr>
              <a:t>Impacto dos Projetos na Estratégia (Health-</a:t>
            </a:r>
            <a:r>
              <a:rPr lang="pt-BR" sz="2400" dirty="0" err="1" smtClean="0">
                <a:latin typeface="+mn-lt"/>
              </a:rPr>
              <a:t>Check</a:t>
            </a:r>
            <a:r>
              <a:rPr lang="pt-BR" sz="2400" dirty="0" smtClean="0">
                <a:latin typeface="+mn-lt"/>
              </a:rPr>
              <a:t>)</a:t>
            </a:r>
            <a:endParaRPr lang="pt-BR" sz="2400" dirty="0">
              <a:latin typeface="+mn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72" y="799321"/>
            <a:ext cx="8153557" cy="4348942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714442" y="2172714"/>
            <a:ext cx="2466907" cy="2894586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17420" name="TextBox 21"/>
          <p:cNvSpPr txBox="1">
            <a:spLocks noChangeArrowheads="1"/>
          </p:cNvSpPr>
          <p:nvPr/>
        </p:nvSpPr>
        <p:spPr bwMode="auto">
          <a:xfrm>
            <a:off x="2321774" y="1363456"/>
            <a:ext cx="2841056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Hierarquia Estratégica com Projetos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>
            <a:stCxn id="17420" idx="2"/>
            <a:endCxn id="21" idx="3"/>
          </p:cNvCxnSpPr>
          <p:nvPr/>
        </p:nvCxnSpPr>
        <p:spPr>
          <a:xfrm flipH="1">
            <a:off x="3181349" y="1594417"/>
            <a:ext cx="560953" cy="202559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21"/>
          <p:cNvSpPr txBox="1">
            <a:spLocks noChangeArrowheads="1"/>
          </p:cNvSpPr>
          <p:nvPr/>
        </p:nvSpPr>
        <p:spPr bwMode="auto">
          <a:xfrm>
            <a:off x="5215251" y="1505033"/>
            <a:ext cx="2628272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err="1" smtClean="0">
                <a:solidFill>
                  <a:srgbClr val="FF0000"/>
                </a:solidFill>
              </a:rPr>
              <a:t>Roadmap</a:t>
            </a:r>
            <a:r>
              <a:rPr lang="pt-BR" sz="901" b="1" dirty="0" smtClean="0">
                <a:solidFill>
                  <a:srgbClr val="FF0000"/>
                </a:solidFill>
              </a:rPr>
              <a:t> de entrega dos resultados estratégicos</a:t>
            </a:r>
            <a:endParaRPr lang="pt-BR" sz="901" b="1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276725" y="2172714"/>
            <a:ext cx="4505325" cy="2894586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cxnSp>
        <p:nvCxnSpPr>
          <p:cNvPr id="36" name="Straight Arrow Connector 35"/>
          <p:cNvCxnSpPr>
            <a:stCxn id="34" idx="2"/>
            <a:endCxn id="35" idx="0"/>
          </p:cNvCxnSpPr>
          <p:nvPr/>
        </p:nvCxnSpPr>
        <p:spPr>
          <a:xfrm>
            <a:off x="6529387" y="1735994"/>
            <a:ext cx="1" cy="43672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err="1" smtClean="0">
                <a:latin typeface="+mn-lt"/>
              </a:rPr>
              <a:t>Roadmap</a:t>
            </a:r>
            <a:r>
              <a:rPr lang="pt-BR" sz="2400" dirty="0" smtClean="0">
                <a:latin typeface="+mn-lt"/>
              </a:rPr>
              <a:t> de Entrega de Resultados das Estratégias</a:t>
            </a:r>
            <a:endParaRPr lang="pt-BR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840841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CA PPM para Execução Estratégica</a:t>
            </a:r>
            <a:endParaRPr lang="pt-BR" sz="2000" dirty="0"/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10"/>
          </p:nvPr>
        </p:nvSpPr>
        <p:spPr>
          <a:xfrm>
            <a:off x="4355538" y="1002606"/>
            <a:ext cx="4267762" cy="3278187"/>
          </a:xfrm>
        </p:spPr>
        <p:txBody>
          <a:bodyPr/>
          <a:lstStyle/>
          <a:p>
            <a:pPr algn="just">
              <a:lnSpc>
                <a:spcPts val="1700"/>
              </a:lnSpc>
              <a:spcBef>
                <a:spcPts val="600"/>
              </a:spcBef>
              <a:spcAft>
                <a:spcPts val="300"/>
              </a:spcAft>
            </a:pPr>
            <a:r>
              <a:rPr lang="pt-BR" sz="1200" dirty="0" smtClean="0"/>
              <a:t>O </a:t>
            </a:r>
            <a:r>
              <a:rPr lang="pt-BR" sz="1200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Plano</a:t>
            </a:r>
            <a:r>
              <a:rPr lang="pt-BR" sz="1200" dirty="0" smtClean="0">
                <a:solidFill>
                  <a:srgbClr val="53BBD4"/>
                </a:solidFill>
              </a:rPr>
              <a:t> </a:t>
            </a:r>
            <a:r>
              <a:rPr lang="pt-BR" sz="1200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Estratégico</a:t>
            </a:r>
            <a:r>
              <a:rPr lang="pt-BR" sz="12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pt-BR" sz="1200" dirty="0" smtClean="0"/>
              <a:t>direciona o </a:t>
            </a:r>
            <a:r>
              <a:rPr lang="pt-B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Orçamento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1200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de</a:t>
            </a:r>
            <a:r>
              <a:rPr lang="pt-BR" sz="1200" dirty="0" smtClean="0">
                <a:solidFill>
                  <a:srgbClr val="53BBD4"/>
                </a:solidFill>
              </a:rPr>
              <a:t> </a:t>
            </a:r>
            <a:r>
              <a:rPr lang="pt-B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Investimentos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1200" dirty="0" smtClean="0"/>
              <a:t>e define </a:t>
            </a:r>
            <a:r>
              <a:rPr lang="pt-BR" sz="1200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métricas</a:t>
            </a:r>
            <a:r>
              <a:rPr lang="pt-BR" sz="12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pt-BR" sz="1200" dirty="0" smtClean="0"/>
              <a:t>para posterior uso na </a:t>
            </a:r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seleção</a:t>
            </a: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dos</a:t>
            </a: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Investimentos</a:t>
            </a: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1200" dirty="0" smtClean="0"/>
              <a:t>a serem executados.</a:t>
            </a:r>
          </a:p>
          <a:p>
            <a:pPr algn="just">
              <a:lnSpc>
                <a:spcPts val="1700"/>
              </a:lnSpc>
              <a:spcBef>
                <a:spcPts val="600"/>
              </a:spcBef>
              <a:spcAft>
                <a:spcPts val="300"/>
              </a:spcAft>
            </a:pPr>
            <a:r>
              <a:rPr lang="pt-BR" sz="1200" dirty="0" smtClean="0"/>
              <a:t>O </a:t>
            </a:r>
            <a:r>
              <a:rPr lang="pt-B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Orçamento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</a:t>
            </a:r>
            <a:r>
              <a:rPr lang="pt-BR" sz="1200" dirty="0" smtClean="0"/>
              <a:t> </a:t>
            </a:r>
            <a:r>
              <a:rPr lang="pt-B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Investimentos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1200" dirty="0" smtClean="0"/>
              <a:t>dá </a:t>
            </a:r>
            <a:r>
              <a:rPr lang="pt-B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origem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1200" dirty="0" smtClean="0"/>
              <a:t>aos </a:t>
            </a:r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Portfólios</a:t>
            </a:r>
            <a:r>
              <a:rPr lang="pt-BR" sz="1200" dirty="0" smtClean="0"/>
              <a:t>, que aplicam os </a:t>
            </a:r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critérios</a:t>
            </a: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1200" dirty="0" smtClean="0"/>
              <a:t>de </a:t>
            </a:r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seleção</a:t>
            </a: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1200" dirty="0" smtClean="0"/>
              <a:t>e </a:t>
            </a:r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priorização</a:t>
            </a: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1200" dirty="0" smtClean="0"/>
              <a:t>para </a:t>
            </a:r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definir</a:t>
            </a: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1200" dirty="0" smtClean="0"/>
              <a:t>os </a:t>
            </a:r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Programas</a:t>
            </a: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1200" dirty="0" smtClean="0"/>
              <a:t>e </a:t>
            </a:r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Projetos</a:t>
            </a: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1200" dirty="0" smtClean="0"/>
              <a:t>a serem executados – dada a </a:t>
            </a:r>
            <a:r>
              <a:rPr lang="pt-B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capacidade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</a:t>
            </a:r>
            <a:r>
              <a:rPr lang="pt-BR" sz="1200" dirty="0" smtClean="0"/>
              <a:t> </a:t>
            </a:r>
            <a:r>
              <a:rPr lang="pt-B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execução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1200" dirty="0" smtClean="0"/>
              <a:t>(recursos financeiros e humanos).</a:t>
            </a:r>
          </a:p>
          <a:p>
            <a:pPr algn="just">
              <a:lnSpc>
                <a:spcPts val="1700"/>
              </a:lnSpc>
              <a:spcBef>
                <a:spcPts val="600"/>
              </a:spcBef>
              <a:spcAft>
                <a:spcPts val="300"/>
              </a:spcAft>
            </a:pPr>
            <a:r>
              <a:rPr lang="pt-BR" sz="1200" dirty="0" smtClean="0"/>
              <a:t>A </a:t>
            </a:r>
            <a:r>
              <a:rPr lang="pt-BR" sz="1200" b="1" dirty="0" smtClean="0">
                <a:solidFill>
                  <a:schemeClr val="accent4">
                    <a:lumMod val="75000"/>
                  </a:schemeClr>
                </a:solidFill>
              </a:rPr>
              <a:t>Execução</a:t>
            </a:r>
            <a:r>
              <a:rPr lang="pt-BR" sz="12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t-BR" sz="1200" dirty="0" smtClean="0"/>
              <a:t>é </a:t>
            </a:r>
            <a:r>
              <a:rPr lang="pt-BR" sz="1200" b="1" dirty="0" smtClean="0">
                <a:solidFill>
                  <a:schemeClr val="accent4">
                    <a:lumMod val="75000"/>
                  </a:schemeClr>
                </a:solidFill>
              </a:rPr>
              <a:t>monitorada</a:t>
            </a:r>
            <a:r>
              <a:rPr lang="pt-BR" sz="12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t-BR" sz="1200" dirty="0" smtClean="0"/>
              <a:t>pois o andamento dos Programas e Projetos indica a </a:t>
            </a:r>
            <a:r>
              <a:rPr lang="pt-BR" sz="1200" b="1" dirty="0" smtClean="0">
                <a:solidFill>
                  <a:schemeClr val="accent4">
                    <a:lumMod val="75000"/>
                  </a:schemeClr>
                </a:solidFill>
              </a:rPr>
              <a:t>tendência</a:t>
            </a:r>
            <a:r>
              <a:rPr lang="pt-BR" sz="12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t-BR" sz="1200" b="1" dirty="0" smtClean="0">
                <a:solidFill>
                  <a:schemeClr val="accent4">
                    <a:lumMod val="75000"/>
                  </a:schemeClr>
                </a:solidFill>
              </a:rPr>
              <a:t>de</a:t>
            </a:r>
            <a:r>
              <a:rPr lang="pt-BR" sz="1200" dirty="0" smtClean="0"/>
              <a:t> </a:t>
            </a:r>
            <a:r>
              <a:rPr lang="pt-BR" sz="1200" b="1" dirty="0" smtClean="0">
                <a:solidFill>
                  <a:schemeClr val="accent4">
                    <a:lumMod val="75000"/>
                  </a:schemeClr>
                </a:solidFill>
              </a:rPr>
              <a:t>sucesso</a:t>
            </a:r>
            <a:r>
              <a:rPr lang="pt-BR" sz="12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t-BR" sz="1200" dirty="0" smtClean="0"/>
              <a:t>no atingimento dos </a:t>
            </a:r>
            <a:r>
              <a:rPr lang="pt-BR" sz="1200" b="1" dirty="0" smtClean="0">
                <a:solidFill>
                  <a:schemeClr val="accent4">
                    <a:lumMod val="75000"/>
                  </a:schemeClr>
                </a:solidFill>
              </a:rPr>
              <a:t>objetivos</a:t>
            </a:r>
            <a:r>
              <a:rPr lang="pt-BR" sz="1200" dirty="0" smtClean="0"/>
              <a:t>; isso permite a rápida correção do direcionamento quando necessário; </a:t>
            </a:r>
          </a:p>
          <a:p>
            <a:pPr algn="just">
              <a:lnSpc>
                <a:spcPts val="1700"/>
              </a:lnSpc>
              <a:spcBef>
                <a:spcPts val="600"/>
              </a:spcBef>
              <a:spcAft>
                <a:spcPts val="300"/>
              </a:spcAft>
            </a:pPr>
            <a:r>
              <a:rPr lang="pt-BR" sz="1200" dirty="0" smtClean="0"/>
              <a:t>Os </a:t>
            </a:r>
            <a:r>
              <a:rPr lang="pt-BR" sz="1200" b="1" dirty="0" smtClean="0">
                <a:solidFill>
                  <a:schemeClr val="accent4">
                    <a:lumMod val="75000"/>
                  </a:schemeClr>
                </a:solidFill>
              </a:rPr>
              <a:t>indicadores</a:t>
            </a:r>
            <a:r>
              <a:rPr lang="pt-BR" sz="12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t-BR" sz="1200" b="1" dirty="0" smtClean="0">
                <a:solidFill>
                  <a:schemeClr val="accent4">
                    <a:lumMod val="75000"/>
                  </a:schemeClr>
                </a:solidFill>
              </a:rPr>
              <a:t>alimentam</a:t>
            </a:r>
            <a:r>
              <a:rPr lang="pt-BR" sz="12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t-BR" sz="1200" dirty="0" smtClean="0"/>
              <a:t>o </a:t>
            </a:r>
            <a:r>
              <a:rPr lang="pt-BR" sz="1200" b="1" dirty="0" smtClean="0">
                <a:solidFill>
                  <a:schemeClr val="accent4">
                    <a:lumMod val="75000"/>
                  </a:schemeClr>
                </a:solidFill>
              </a:rPr>
              <a:t>plano</a:t>
            </a:r>
            <a:r>
              <a:rPr lang="pt-BR" sz="12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t-BR" sz="1200" b="1" dirty="0" smtClean="0">
                <a:solidFill>
                  <a:schemeClr val="accent4">
                    <a:lumMod val="75000"/>
                  </a:schemeClr>
                </a:solidFill>
              </a:rPr>
              <a:t>estratégico</a:t>
            </a:r>
            <a:r>
              <a:rPr lang="pt-BR" sz="12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t-BR" sz="1200" dirty="0" smtClean="0"/>
              <a:t>com </a:t>
            </a:r>
            <a:r>
              <a:rPr lang="pt-BR" sz="1200" b="1" dirty="0" smtClean="0">
                <a:solidFill>
                  <a:schemeClr val="accent4">
                    <a:lumMod val="75000"/>
                  </a:schemeClr>
                </a:solidFill>
              </a:rPr>
              <a:t>medições</a:t>
            </a:r>
            <a:r>
              <a:rPr lang="pt-BR" sz="12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t-BR" sz="1200" b="1" dirty="0" smtClean="0">
                <a:solidFill>
                  <a:schemeClr val="accent4">
                    <a:lumMod val="75000"/>
                  </a:schemeClr>
                </a:solidFill>
              </a:rPr>
              <a:t>comparadas</a:t>
            </a:r>
            <a:r>
              <a:rPr lang="pt-BR" sz="12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t-BR" sz="1200" dirty="0" smtClean="0"/>
              <a:t>com as </a:t>
            </a:r>
            <a:r>
              <a:rPr lang="pt-BR" sz="1200" b="1" dirty="0" smtClean="0">
                <a:solidFill>
                  <a:schemeClr val="accent4">
                    <a:lumMod val="75000"/>
                  </a:schemeClr>
                </a:solidFill>
              </a:rPr>
              <a:t>metas</a:t>
            </a:r>
            <a:r>
              <a:rPr lang="pt-BR" sz="12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t-BR" sz="1200" dirty="0" smtClean="0"/>
              <a:t>estabelecidas para verificação dos </a:t>
            </a:r>
            <a:r>
              <a:rPr lang="pt-BR" sz="1200" b="1" dirty="0" smtClean="0">
                <a:solidFill>
                  <a:schemeClr val="accent4">
                    <a:lumMod val="75000"/>
                  </a:schemeClr>
                </a:solidFill>
              </a:rPr>
              <a:t>resultados</a:t>
            </a:r>
            <a:r>
              <a:rPr lang="pt-BR" sz="12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t-BR" sz="1200" b="1" dirty="0" smtClean="0">
                <a:solidFill>
                  <a:schemeClr val="accent4">
                    <a:lumMod val="75000"/>
                  </a:schemeClr>
                </a:solidFill>
              </a:rPr>
              <a:t>finais</a:t>
            </a:r>
            <a:r>
              <a:rPr lang="pt-BR" sz="12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t-BR" sz="1200" dirty="0" smtClean="0"/>
              <a:t>obtidos</a:t>
            </a:r>
          </a:p>
          <a:p>
            <a:pPr>
              <a:lnSpc>
                <a:spcPts val="1700"/>
              </a:lnSpc>
              <a:spcAft>
                <a:spcPts val="300"/>
              </a:spcAft>
            </a:pPr>
            <a:endParaRPr lang="pt-BR" sz="1800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1"/>
          </p:nvPr>
        </p:nvSpPr>
        <p:spPr>
          <a:xfrm>
            <a:off x="444498" y="495775"/>
            <a:ext cx="8178803" cy="289590"/>
          </a:xfrm>
        </p:spPr>
        <p:txBody>
          <a:bodyPr/>
          <a:lstStyle/>
          <a:p>
            <a:pPr algn="just">
              <a:lnSpc>
                <a:spcPts val="2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sz="1600" b="1" dirty="0" smtClean="0">
                <a:solidFill>
                  <a:schemeClr val="tx2"/>
                </a:solidFill>
              </a:rPr>
              <a:t>Implementando um Processo de Planejamento Estratégico Contínuo</a:t>
            </a:r>
            <a:endParaRPr lang="pt-BR" sz="1600" dirty="0" smtClean="0"/>
          </a:p>
          <a:p>
            <a:pPr algn="just">
              <a:lnSpc>
                <a:spcPts val="2000"/>
              </a:lnSpc>
              <a:spcBef>
                <a:spcPts val="600"/>
              </a:spcBef>
              <a:spcAft>
                <a:spcPts val="0"/>
              </a:spcAft>
            </a:pPr>
            <a:endParaRPr lang="pt-BR" sz="1600" dirty="0"/>
          </a:p>
        </p:txBody>
      </p:sp>
      <p:sp>
        <p:nvSpPr>
          <p:cNvPr id="36" name="Down Arrow 35"/>
          <p:cNvSpPr>
            <a:spLocks/>
          </p:cNvSpPr>
          <p:nvPr/>
        </p:nvSpPr>
        <p:spPr>
          <a:xfrm rot="12600000">
            <a:off x="1867082" y="2057276"/>
            <a:ext cx="277586" cy="1188720"/>
          </a:xfrm>
          <a:prstGeom prst="downArrow">
            <a:avLst/>
          </a:prstGeom>
          <a:solidFill>
            <a:schemeClr val="bg2"/>
          </a:solidFill>
          <a:ln w="38100" cap="flat" cmpd="sng" algn="ctr">
            <a:noFill/>
            <a:prstDash val="solid"/>
          </a:ln>
          <a:effectLst/>
        </p:spPr>
        <p:txBody>
          <a:bodyPr vert="horz" lIns="91440" tIns="91440" rIns="91440" bIns="91440" rtlCol="0" anchor="ctr"/>
          <a:lstStyle/>
          <a:p>
            <a:pPr marL="0" marR="0" indent="0" algn="ctr" defTabSz="914400" eaLnBrk="1" fontAlgn="auto" latinLnBrk="0" hangingPunct="1">
              <a:lnSpc>
                <a:spcPts val="172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endParaRPr kumimoji="0" lang="pt-BR" sz="1200" b="0" i="0" u="none" strike="noStrike" kern="0" cap="none" spc="0" normalizeH="0" baseline="0" dirty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Calibri"/>
              <a:ea typeface="+mn-ea"/>
              <a:cs typeface="Arial Unicode MS" pitchFamily="34" charset="-128"/>
            </a:endParaRPr>
          </a:p>
        </p:txBody>
      </p:sp>
      <p:sp>
        <p:nvSpPr>
          <p:cNvPr id="37" name="Down Arrow 36"/>
          <p:cNvSpPr/>
          <p:nvPr/>
        </p:nvSpPr>
        <p:spPr>
          <a:xfrm rot="19800000">
            <a:off x="2758585" y="2134721"/>
            <a:ext cx="277586" cy="1188720"/>
          </a:xfrm>
          <a:prstGeom prst="downArrow">
            <a:avLst/>
          </a:prstGeom>
          <a:solidFill>
            <a:schemeClr val="bg2"/>
          </a:solidFill>
          <a:ln w="38100" cap="flat" cmpd="sng" algn="ctr">
            <a:noFill/>
            <a:prstDash val="solid"/>
          </a:ln>
          <a:effectLst/>
        </p:spPr>
        <p:txBody>
          <a:bodyPr vert="horz" lIns="91440" tIns="91440" rIns="91440" bIns="91440" rtlCol="0" anchor="ctr"/>
          <a:lstStyle/>
          <a:p>
            <a:pPr marL="0" marR="0" indent="0" algn="ctr" defTabSz="914400" eaLnBrk="1" fontAlgn="auto" latinLnBrk="0" hangingPunct="1">
              <a:lnSpc>
                <a:spcPts val="172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endParaRPr kumimoji="0" lang="pt-BR" sz="1200" b="0" i="0" u="none" strike="noStrike" kern="0" cap="none" spc="0" normalizeH="0" baseline="0" dirty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Calibri"/>
              <a:ea typeface="+mn-ea"/>
              <a:cs typeface="Arial Unicode MS" pitchFamily="34" charset="-128"/>
            </a:endParaRPr>
          </a:p>
        </p:txBody>
      </p:sp>
      <p:graphicFrame>
        <p:nvGraphicFramePr>
          <p:cNvPr id="38" name="Content Placeholder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2340"/>
              </p:ext>
            </p:extLst>
          </p:nvPr>
        </p:nvGraphicFramePr>
        <p:xfrm>
          <a:off x="428625" y="1249363"/>
          <a:ext cx="4038600" cy="3397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9" name="Rectangle 38"/>
          <p:cNvSpPr/>
          <p:nvPr/>
        </p:nvSpPr>
        <p:spPr>
          <a:xfrm>
            <a:off x="1617301" y="2834530"/>
            <a:ext cx="166548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b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rgbClr val="6D040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Planejamento </a:t>
            </a:r>
          </a:p>
          <a:p>
            <a:pPr algn="ctr"/>
            <a:r>
              <a:rPr lang="pt-BR" b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rgbClr val="6D040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Estratégico </a:t>
            </a:r>
          </a:p>
          <a:p>
            <a:pPr algn="ctr"/>
            <a:r>
              <a:rPr lang="pt-BR" b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rgbClr val="6D040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Contínuo</a:t>
            </a:r>
            <a:endParaRPr lang="pt-BR" b="1" dirty="0">
              <a:ln w="3175">
                <a:solidFill>
                  <a:schemeClr val="bg1"/>
                </a:solidFill>
                <a:prstDash val="solid"/>
              </a:ln>
              <a:solidFill>
                <a:srgbClr val="6D040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696896" y="2580955"/>
            <a:ext cx="675853" cy="169358"/>
          </a:xfrm>
          <a:prstGeom prst="rect">
            <a:avLst/>
          </a:prstGeom>
          <a:noFill/>
        </p:spPr>
        <p:txBody>
          <a:bodyPr wrap="none" tIns="91440" bIns="91440" rtlCol="0" anchor="ctr" anchorCtr="0">
            <a:noAutofit/>
          </a:bodyPr>
          <a:lstStyle/>
          <a:p>
            <a:pPr algn="ctr"/>
            <a:r>
              <a:rPr lang="pt-BR" sz="800" dirty="0" smtClean="0"/>
              <a:t>Health-</a:t>
            </a:r>
            <a:r>
              <a:rPr lang="pt-BR" sz="800" dirty="0" err="1" smtClean="0"/>
              <a:t>Check</a:t>
            </a:r>
            <a:endParaRPr lang="pt-BR" sz="800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2479999" y="2564389"/>
            <a:ext cx="675853" cy="169358"/>
          </a:xfrm>
          <a:prstGeom prst="rect">
            <a:avLst/>
          </a:prstGeom>
          <a:noFill/>
        </p:spPr>
        <p:txBody>
          <a:bodyPr wrap="none" tIns="91440" bIns="91440" rtlCol="0" anchor="ctr" anchorCtr="0">
            <a:noAutofit/>
          </a:bodyPr>
          <a:lstStyle/>
          <a:p>
            <a:pPr algn="ctr"/>
            <a:r>
              <a:rPr lang="pt-BR" sz="800" dirty="0" smtClean="0"/>
              <a:t>Métricas de </a:t>
            </a:r>
            <a:br>
              <a:rPr lang="pt-BR" sz="800" dirty="0" smtClean="0"/>
            </a:br>
            <a:r>
              <a:rPr lang="pt-BR" sz="800" dirty="0" smtClean="0"/>
              <a:t>Seleção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331193" y="1659271"/>
            <a:ext cx="675853" cy="169358"/>
          </a:xfrm>
          <a:prstGeom prst="rect">
            <a:avLst/>
          </a:prstGeom>
          <a:noFill/>
        </p:spPr>
        <p:txBody>
          <a:bodyPr wrap="none" tIns="91440" bIns="91440" rtlCol="0" anchor="ctr" anchorCtr="0">
            <a:noAutofit/>
          </a:bodyPr>
          <a:lstStyle/>
          <a:p>
            <a:pPr algn="ctr"/>
            <a:r>
              <a:rPr lang="pt-BR" sz="800" dirty="0" smtClean="0"/>
              <a:t>Resultados</a:t>
            </a:r>
          </a:p>
          <a:p>
            <a:pPr algn="ctr"/>
            <a:r>
              <a:rPr lang="pt-BR" sz="800" dirty="0" smtClean="0"/>
              <a:t>Atingidos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961027" y="1659271"/>
            <a:ext cx="675853" cy="169358"/>
          </a:xfrm>
          <a:prstGeom prst="rect">
            <a:avLst/>
          </a:prstGeom>
          <a:noFill/>
        </p:spPr>
        <p:txBody>
          <a:bodyPr wrap="none" tIns="91440" bIns="91440" rtlCol="0" anchor="ctr" anchorCtr="0">
            <a:noAutofit/>
          </a:bodyPr>
          <a:lstStyle/>
          <a:p>
            <a:pPr algn="ctr"/>
            <a:r>
              <a:rPr lang="pt-BR" sz="800" dirty="0" smtClean="0"/>
              <a:t>Investimento</a:t>
            </a:r>
          </a:p>
          <a:p>
            <a:pPr algn="ctr"/>
            <a:r>
              <a:rPr lang="pt-BR" sz="800" dirty="0" smtClean="0"/>
              <a:t>Global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679685" y="2884643"/>
            <a:ext cx="675853" cy="169358"/>
          </a:xfrm>
          <a:prstGeom prst="rect">
            <a:avLst/>
          </a:prstGeom>
          <a:noFill/>
        </p:spPr>
        <p:txBody>
          <a:bodyPr wrap="none" tIns="91440" bIns="91440" rtlCol="0" anchor="ctr" anchorCtr="0">
            <a:noAutofit/>
          </a:bodyPr>
          <a:lstStyle/>
          <a:p>
            <a:pPr algn="ctr"/>
            <a:r>
              <a:rPr lang="pt-BR" sz="800" dirty="0" smtClean="0"/>
              <a:t>Capacidade </a:t>
            </a:r>
          </a:p>
          <a:p>
            <a:pPr algn="ctr"/>
            <a:r>
              <a:rPr lang="pt-BR" sz="800" dirty="0" smtClean="0"/>
              <a:t>de Execução</a:t>
            </a:r>
          </a:p>
          <a:p>
            <a:pPr algn="ctr"/>
            <a:r>
              <a:rPr lang="pt-BR" sz="800" dirty="0" smtClean="0"/>
              <a:t>(CAPEX e </a:t>
            </a:r>
            <a:br>
              <a:rPr lang="pt-BR" sz="800" dirty="0" smtClean="0"/>
            </a:br>
            <a:r>
              <a:rPr lang="pt-BR" sz="800" dirty="0" err="1" smtClean="0"/>
              <a:t>HeadCount</a:t>
            </a:r>
            <a:r>
              <a:rPr lang="pt-BR" sz="800" dirty="0" smtClean="0"/>
              <a:t>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330022" y="4194929"/>
            <a:ext cx="675853" cy="169358"/>
          </a:xfrm>
          <a:prstGeom prst="rect">
            <a:avLst/>
          </a:prstGeom>
          <a:noFill/>
        </p:spPr>
        <p:txBody>
          <a:bodyPr wrap="none" tIns="91440" bIns="91440" rtlCol="0" anchor="ctr" anchorCtr="0">
            <a:noAutofit/>
          </a:bodyPr>
          <a:lstStyle/>
          <a:p>
            <a:pPr algn="ctr"/>
            <a:r>
              <a:rPr lang="pt-BR" sz="800" dirty="0" smtClean="0"/>
              <a:t>Consumo de</a:t>
            </a:r>
            <a:br>
              <a:rPr lang="pt-BR" sz="800" dirty="0" smtClean="0"/>
            </a:br>
            <a:r>
              <a:rPr lang="pt-BR" sz="800" dirty="0" smtClean="0"/>
              <a:t>Recursos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961028" y="4197727"/>
            <a:ext cx="675853" cy="169358"/>
          </a:xfrm>
          <a:prstGeom prst="rect">
            <a:avLst/>
          </a:prstGeom>
          <a:noFill/>
        </p:spPr>
        <p:txBody>
          <a:bodyPr wrap="none" tIns="91440" bIns="91440" rtlCol="0" anchor="ctr" anchorCtr="0">
            <a:noAutofit/>
          </a:bodyPr>
          <a:lstStyle/>
          <a:p>
            <a:pPr algn="ctr"/>
            <a:r>
              <a:rPr lang="pt-BR" sz="800" dirty="0" smtClean="0"/>
              <a:t>Seleção Baseada </a:t>
            </a:r>
            <a:br>
              <a:rPr lang="pt-BR" sz="800" dirty="0" smtClean="0"/>
            </a:br>
            <a:r>
              <a:rPr lang="pt-BR" sz="800" dirty="0" smtClean="0"/>
              <a:t>em Critérios e </a:t>
            </a:r>
            <a:br>
              <a:rPr lang="pt-BR" sz="800" dirty="0" smtClean="0"/>
            </a:br>
            <a:r>
              <a:rPr lang="pt-BR" sz="800" dirty="0" smtClean="0"/>
              <a:t>Restrições com  </a:t>
            </a:r>
            <a:br>
              <a:rPr lang="pt-BR" sz="800" dirty="0" smtClean="0"/>
            </a:br>
            <a:r>
              <a:rPr lang="pt-BR" sz="800" dirty="0" smtClean="0"/>
              <a:t>Métricas Objetivas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46344" y="2884643"/>
            <a:ext cx="675853" cy="169358"/>
          </a:xfrm>
          <a:prstGeom prst="rect">
            <a:avLst/>
          </a:prstGeom>
          <a:noFill/>
        </p:spPr>
        <p:txBody>
          <a:bodyPr wrap="none" tIns="91440" bIns="91440" rtlCol="0" anchor="ctr" anchorCtr="0">
            <a:noAutofit/>
          </a:bodyPr>
          <a:lstStyle/>
          <a:p>
            <a:pPr algn="ctr"/>
            <a:r>
              <a:rPr lang="pt-BR" sz="800" dirty="0" smtClean="0"/>
              <a:t>Medições</a:t>
            </a:r>
          </a:p>
        </p:txBody>
      </p:sp>
    </p:spTree>
    <p:extLst>
      <p:ext uri="{BB962C8B-B14F-4D97-AF65-F5344CB8AC3E}">
        <p14:creationId xmlns:p14="http://schemas.microsoft.com/office/powerpoint/2010/main" val="1794374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" y="598078"/>
            <a:ext cx="8267319" cy="4550185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579142" y="1567980"/>
            <a:ext cx="1459208" cy="230159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17420" name="TextBox 21"/>
          <p:cNvSpPr txBox="1">
            <a:spLocks noChangeArrowheads="1"/>
          </p:cNvSpPr>
          <p:nvPr/>
        </p:nvSpPr>
        <p:spPr bwMode="auto">
          <a:xfrm>
            <a:off x="5043151" y="1359003"/>
            <a:ext cx="1681711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Hierarquia com Indicadores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>
            <a:stCxn id="17420" idx="1"/>
            <a:endCxn id="21" idx="3"/>
          </p:cNvCxnSpPr>
          <p:nvPr/>
        </p:nvCxnSpPr>
        <p:spPr>
          <a:xfrm flipH="1">
            <a:off x="2038350" y="1474484"/>
            <a:ext cx="3004801" cy="208576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21"/>
          <p:cNvSpPr txBox="1">
            <a:spLocks noChangeArrowheads="1"/>
          </p:cNvSpPr>
          <p:nvPr/>
        </p:nvSpPr>
        <p:spPr bwMode="auto">
          <a:xfrm>
            <a:off x="3301868" y="3467265"/>
            <a:ext cx="3780150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Hierarquia com Impacto dos Projetos Estratégicos</a:t>
            </a:r>
            <a:endParaRPr lang="pt-BR" sz="901" b="1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80850" y="3603736"/>
            <a:ext cx="1312734" cy="15690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cxnSp>
        <p:nvCxnSpPr>
          <p:cNvPr id="36" name="Straight Arrow Connector 35"/>
          <p:cNvCxnSpPr>
            <a:stCxn id="34" idx="1"/>
            <a:endCxn id="35" idx="3"/>
          </p:cNvCxnSpPr>
          <p:nvPr/>
        </p:nvCxnSpPr>
        <p:spPr>
          <a:xfrm flipH="1">
            <a:off x="1893584" y="3582746"/>
            <a:ext cx="1408284" cy="9944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48675" y="1223892"/>
            <a:ext cx="2127850" cy="172067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28" name="TextBox 21"/>
          <p:cNvSpPr txBox="1">
            <a:spLocks noChangeArrowheads="1"/>
          </p:cNvSpPr>
          <p:nvPr/>
        </p:nvSpPr>
        <p:spPr bwMode="auto">
          <a:xfrm>
            <a:off x="4087118" y="1151075"/>
            <a:ext cx="2930669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Painel da Perspectiva </a:t>
            </a:r>
            <a:r>
              <a:rPr lang="pt-BR" sz="901" b="1" dirty="0" err="1" smtClean="0">
                <a:solidFill>
                  <a:srgbClr val="FF0000"/>
                </a:solidFill>
              </a:rPr>
              <a:t>Balanced</a:t>
            </a:r>
            <a:r>
              <a:rPr lang="pt-BR" sz="901" b="1" dirty="0" smtClean="0">
                <a:solidFill>
                  <a:srgbClr val="FF0000"/>
                </a:solidFill>
              </a:rPr>
              <a:t> Scorecard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/>
          <p:cNvCxnSpPr>
            <a:stCxn id="28" idx="1"/>
            <a:endCxn id="27" idx="3"/>
          </p:cNvCxnSpPr>
          <p:nvPr/>
        </p:nvCxnSpPr>
        <p:spPr>
          <a:xfrm flipH="1">
            <a:off x="2676525" y="1266556"/>
            <a:ext cx="1410593" cy="4337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>
                <a:latin typeface="+mn-lt"/>
              </a:rPr>
              <a:t>Visão por Perspectiva do </a:t>
            </a:r>
            <a:r>
              <a:rPr lang="pt-BR" sz="2400" dirty="0" err="1" smtClean="0">
                <a:latin typeface="+mn-lt"/>
              </a:rPr>
              <a:t>Balanced</a:t>
            </a:r>
            <a:r>
              <a:rPr lang="pt-BR" sz="2400" dirty="0" smtClean="0">
                <a:latin typeface="+mn-lt"/>
              </a:rPr>
              <a:t> Scorecard</a:t>
            </a:r>
            <a:endParaRPr lang="pt-BR" sz="2400" dirty="0">
              <a:latin typeface="+mn-l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79142" y="4272075"/>
            <a:ext cx="1314442" cy="1570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25" name="TextBox 21"/>
          <p:cNvSpPr txBox="1">
            <a:spLocks noChangeArrowheads="1"/>
          </p:cNvSpPr>
          <p:nvPr/>
        </p:nvSpPr>
        <p:spPr bwMode="auto">
          <a:xfrm>
            <a:off x="3301868" y="4076803"/>
            <a:ext cx="2756032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err="1" smtClean="0">
                <a:solidFill>
                  <a:srgbClr val="FF0000"/>
                </a:solidFill>
              </a:rPr>
              <a:t>Roadmap</a:t>
            </a:r>
            <a:r>
              <a:rPr lang="pt-BR" sz="901" b="1" dirty="0" smtClean="0">
                <a:solidFill>
                  <a:srgbClr val="FF0000"/>
                </a:solidFill>
              </a:rPr>
              <a:t> de Entrega de Resultados 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>
            <a:stCxn id="25" idx="1"/>
            <a:endCxn id="24" idx="3"/>
          </p:cNvCxnSpPr>
          <p:nvPr/>
        </p:nvCxnSpPr>
        <p:spPr>
          <a:xfrm flipH="1">
            <a:off x="1893584" y="4192284"/>
            <a:ext cx="1408284" cy="158316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8938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 bwMode="blackGray"/>
        <p:txBody>
          <a:bodyPr/>
          <a:lstStyle/>
          <a:p>
            <a:pPr lvl="0"/>
            <a:r>
              <a:rPr lang="en-US" dirty="0" err="1" smtClean="0"/>
              <a:t>Sr</a:t>
            </a:r>
            <a:r>
              <a:rPr lang="en-US" dirty="0" smtClean="0"/>
              <a:t> Director, Presales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 bwMode="blackGray"/>
        <p:txBody>
          <a:bodyPr/>
          <a:lstStyle/>
          <a:p>
            <a:pPr lvl="0"/>
            <a:r>
              <a:rPr lang="en-US" dirty="0" smtClean="0"/>
              <a:t>Alexandre.Assis@ca.com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 bwMode="blackGray"/>
        <p:txBody>
          <a:bodyPr/>
          <a:lstStyle/>
          <a:p>
            <a:pPr lvl="0"/>
            <a:r>
              <a:rPr lang="en-US" dirty="0" smtClean="0"/>
              <a:t>@</a:t>
            </a:r>
            <a:r>
              <a:rPr lang="en-US" dirty="0" err="1" smtClean="0"/>
              <a:t>cainc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9"/>
          </p:nvPr>
        </p:nvSpPr>
        <p:spPr bwMode="blackGray"/>
        <p:txBody>
          <a:bodyPr/>
          <a:lstStyle/>
          <a:p>
            <a:pPr lvl="0"/>
            <a:r>
              <a:rPr lang="en-US" dirty="0" smtClean="0"/>
              <a:t>slideshare.net/</a:t>
            </a:r>
            <a:r>
              <a:rPr lang="en-US" dirty="0" err="1" smtClean="0"/>
              <a:t>CAinc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0"/>
          </p:nvPr>
        </p:nvSpPr>
        <p:spPr bwMode="blackGray"/>
        <p:txBody>
          <a:bodyPr/>
          <a:lstStyle/>
          <a:p>
            <a:pPr lvl="0"/>
            <a:r>
              <a:rPr lang="en-US" dirty="0" smtClean="0"/>
              <a:t>linkedin.com/company/ca-technologies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1"/>
          </p:nvPr>
        </p:nvSpPr>
        <p:spPr bwMode="blackGray"/>
        <p:txBody>
          <a:bodyPr/>
          <a:lstStyle/>
          <a:p>
            <a:pPr lvl="0"/>
            <a:r>
              <a:rPr lang="en-US" dirty="0" smtClean="0"/>
              <a:t>ca.com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2"/>
          </p:nvPr>
        </p:nvSpPr>
        <p:spPr bwMode="blackGray"/>
        <p:txBody>
          <a:bodyPr/>
          <a:lstStyle/>
          <a:p>
            <a:r>
              <a:rPr lang="en-US" dirty="0" smtClean="0"/>
              <a:t>Alexandre Assis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>
                <a:latin typeface="+mn-lt"/>
              </a:rPr>
              <a:t>CA PPM para Execução Estratégica</a:t>
            </a:r>
            <a:br>
              <a:rPr lang="pt-BR" sz="2400" dirty="0" smtClean="0">
                <a:latin typeface="+mn-lt"/>
              </a:rPr>
            </a:br>
            <a:endParaRPr lang="pt-BR" sz="3600" dirty="0">
              <a:latin typeface="+mn-lt"/>
            </a:endParaRPr>
          </a:p>
        </p:txBody>
      </p:sp>
      <p:sp>
        <p:nvSpPr>
          <p:cNvPr id="14340" name="Conten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450"/>
              </a:spcBef>
              <a:buNone/>
            </a:pPr>
            <a:r>
              <a:rPr lang="pt-BR" sz="1501" dirty="0" smtClean="0"/>
              <a:t>A seguir, apresentamos algumas ilustrações extraídas do CA PPM, que foi </a:t>
            </a:r>
            <a:r>
              <a:rPr lang="pt-BR" sz="1501" b="1" i="1" dirty="0" smtClean="0">
                <a:solidFill>
                  <a:schemeClr val="accent1"/>
                </a:solidFill>
              </a:rPr>
              <a:t>configurado</a:t>
            </a:r>
            <a:r>
              <a:rPr lang="pt-BR" sz="1501" dirty="0" smtClean="0">
                <a:solidFill>
                  <a:schemeClr val="accent1"/>
                </a:solidFill>
              </a:rPr>
              <a:t> </a:t>
            </a:r>
            <a:r>
              <a:rPr lang="pt-BR" sz="1501" dirty="0" smtClean="0"/>
              <a:t>para disponibilizar funcionalidades específicas para o </a:t>
            </a:r>
            <a:r>
              <a:rPr lang="pt-BR" sz="1501" b="1" i="1" dirty="0" smtClean="0">
                <a:solidFill>
                  <a:schemeClr val="accent1"/>
                </a:solidFill>
              </a:rPr>
              <a:t>planejamento </a:t>
            </a:r>
            <a:r>
              <a:rPr lang="pt-BR" sz="1501" dirty="0" smtClean="0"/>
              <a:t>e </a:t>
            </a:r>
            <a:r>
              <a:rPr lang="pt-BR" sz="1501" b="1" i="1" dirty="0" smtClean="0">
                <a:solidFill>
                  <a:schemeClr val="accent1"/>
                </a:solidFill>
              </a:rPr>
              <a:t>acompanhamento</a:t>
            </a:r>
            <a:r>
              <a:rPr lang="pt-BR" sz="1501" dirty="0" smtClean="0">
                <a:solidFill>
                  <a:schemeClr val="accent1"/>
                </a:solidFill>
              </a:rPr>
              <a:t> </a:t>
            </a:r>
            <a:r>
              <a:rPr lang="pt-BR" sz="1501" dirty="0" smtClean="0"/>
              <a:t>da </a:t>
            </a:r>
            <a:r>
              <a:rPr lang="pt-BR" sz="1501" b="1" i="1" dirty="0" smtClean="0">
                <a:solidFill>
                  <a:schemeClr val="accent1"/>
                </a:solidFill>
              </a:rPr>
              <a:t>Execução Estratégica</a:t>
            </a:r>
            <a:r>
              <a:rPr lang="pt-BR" sz="1501" dirty="0" smtClean="0"/>
              <a:t>. </a:t>
            </a:r>
          </a:p>
          <a:p>
            <a:pPr marL="0" indent="0" algn="just">
              <a:spcBef>
                <a:spcPts val="450"/>
              </a:spcBef>
              <a:buNone/>
            </a:pPr>
            <a:endParaRPr lang="pt-BR" sz="1126" dirty="0" smtClean="0"/>
          </a:p>
          <a:p>
            <a:pPr marL="0" indent="0" algn="just">
              <a:spcBef>
                <a:spcPts val="450"/>
              </a:spcBef>
              <a:buNone/>
            </a:pPr>
            <a:r>
              <a:rPr lang="pt-BR" sz="1126" dirty="0" smtClean="0"/>
              <a:t>Nota: As funcionalidades que você verá a seguir não são parte integrante das funcionalidades “Core” do CA PPM mas podem ser implementadas através de componentes configurados e customizados. Ajustes  para aderência ao processo real da organização podem e devem ser realizados através da contratação de serviços especializados com CA Services ou com um de nossos Parceiros Qualificados.</a:t>
            </a:r>
            <a:endParaRPr lang="pt-BR" sz="1126" dirty="0"/>
          </a:p>
        </p:txBody>
      </p:sp>
      <p:sp>
        <p:nvSpPr>
          <p:cNvPr id="14339" name="Content Placeholder 1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175186" indent="-175186">
              <a:spcBef>
                <a:spcPts val="450"/>
              </a:spcBef>
            </a:pPr>
            <a:r>
              <a:rPr lang="pt-BR" sz="1600" b="1" dirty="0" smtClean="0">
                <a:solidFill>
                  <a:schemeClr val="tx2"/>
                </a:solidFill>
              </a:rPr>
              <a:t>Visão geral do suporte à Execução Estratégica com o CA PPM</a:t>
            </a:r>
            <a:endParaRPr lang="pt-BR" sz="1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300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CA PPM para Execução Estratégica</a:t>
            </a:r>
            <a:br>
              <a:rPr lang="pt-BR" sz="2400" dirty="0" smtClean="0"/>
            </a:br>
            <a:endParaRPr lang="pt-BR" sz="2400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175186" indent="-175186">
              <a:spcBef>
                <a:spcPts val="450"/>
              </a:spcBef>
            </a:pPr>
            <a:r>
              <a:rPr lang="pt-BR" sz="1600" b="1" dirty="0" smtClean="0">
                <a:solidFill>
                  <a:schemeClr val="tx2"/>
                </a:solidFill>
              </a:rPr>
              <a:t>O ciclo completo em quarto grandes blocos</a:t>
            </a:r>
            <a:endParaRPr lang="pt-BR" sz="1600" b="1" dirty="0">
              <a:solidFill>
                <a:schemeClr val="tx2"/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552965132"/>
              </p:ext>
            </p:extLst>
          </p:nvPr>
        </p:nvGraphicFramePr>
        <p:xfrm>
          <a:off x="1066800" y="804415"/>
          <a:ext cx="6858000" cy="3996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41917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pt-BR" sz="2400" smtClean="0"/>
              <a:t>CA PPM para Execução Estratégica</a:t>
            </a:r>
            <a:br>
              <a:rPr lang="pt-BR" sz="2400" smtClean="0"/>
            </a:br>
            <a:endParaRPr lang="pt-BR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lnSpc>
                <a:spcPts val="1800"/>
              </a:lnSpc>
              <a:spcAft>
                <a:spcPts val="300"/>
              </a:spcAft>
              <a:buNone/>
            </a:pPr>
            <a:r>
              <a:rPr lang="pt-BR" sz="1600" dirty="0" smtClean="0"/>
              <a:t>Características</a:t>
            </a:r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pt-BR" sz="1600" dirty="0" smtClean="0"/>
              <a:t>Árvore </a:t>
            </a:r>
            <a:r>
              <a:rPr lang="pt-BR" sz="1600" dirty="0" err="1" smtClean="0"/>
              <a:t>Multi-Nível</a:t>
            </a:r>
            <a:r>
              <a:rPr lang="pt-BR" sz="1600" dirty="0" smtClean="0"/>
              <a:t> de </a:t>
            </a:r>
            <a:r>
              <a:rPr lang="pt-BR" sz="1600" dirty="0" smtClean="0">
                <a:solidFill>
                  <a:srgbClr val="53BBD4"/>
                </a:solidFill>
              </a:rPr>
              <a:t>Itens Estratégicos</a:t>
            </a:r>
            <a:r>
              <a:rPr lang="pt-BR" sz="1600" dirty="0" smtClean="0"/>
              <a:t> (Temas, Metas, Objetivos, Iniciativas, </a:t>
            </a:r>
            <a:r>
              <a:rPr lang="pt-BR" sz="1600" dirty="0" err="1" smtClean="0"/>
              <a:t>etc</a:t>
            </a:r>
            <a:r>
              <a:rPr lang="pt-BR" sz="1600" dirty="0" smtClean="0"/>
              <a:t>) relacionados às </a:t>
            </a:r>
            <a:r>
              <a:rPr lang="pt-BR" sz="1600" dirty="0" smtClean="0">
                <a:solidFill>
                  <a:srgbClr val="53BBD4"/>
                </a:solidFill>
              </a:rPr>
              <a:t>Perspectivas Estratégicas</a:t>
            </a:r>
            <a:r>
              <a:rPr lang="pt-BR" sz="1600" dirty="0" smtClean="0"/>
              <a:t>;</a:t>
            </a:r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pt-BR" sz="1600" dirty="0" smtClean="0">
                <a:solidFill>
                  <a:srgbClr val="53BBD4"/>
                </a:solidFill>
              </a:rPr>
              <a:t>Indicadores </a:t>
            </a:r>
            <a:r>
              <a:rPr lang="pt-BR" sz="1600" dirty="0" smtClean="0"/>
              <a:t>para acompanhar os </a:t>
            </a:r>
            <a:r>
              <a:rPr lang="pt-BR" sz="1600" dirty="0" smtClean="0">
                <a:solidFill>
                  <a:srgbClr val="53BBD4"/>
                </a:solidFill>
              </a:rPr>
              <a:t>resultados </a:t>
            </a:r>
            <a:r>
              <a:rPr lang="pt-BR" sz="1600" dirty="0" smtClean="0"/>
              <a:t>das estratégias;</a:t>
            </a:r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pt-BR" sz="1600" dirty="0" smtClean="0">
                <a:solidFill>
                  <a:srgbClr val="53BBD4"/>
                </a:solidFill>
              </a:rPr>
              <a:t>Visualização Gráfica </a:t>
            </a:r>
            <a:r>
              <a:rPr lang="pt-BR" sz="1600" dirty="0" smtClean="0"/>
              <a:t>do Mapa Estratégico e da Estrutura de Indicadores.</a:t>
            </a:r>
          </a:p>
          <a:p>
            <a:pPr marL="0" indent="0">
              <a:lnSpc>
                <a:spcPts val="1800"/>
              </a:lnSpc>
              <a:spcAft>
                <a:spcPts val="300"/>
              </a:spcAft>
              <a:buNone/>
            </a:pPr>
            <a:r>
              <a:rPr lang="pt-BR" sz="1600" dirty="0" smtClean="0"/>
              <a:t>Premissas para a Implementação</a:t>
            </a:r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pt-BR" sz="1600" dirty="0" smtClean="0"/>
              <a:t>Plano Estratégico listando os Objetivos Estratégicos</a:t>
            </a:r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pt-BR" sz="1600" dirty="0" smtClean="0"/>
              <a:t>Indicadores identificados – e relacionados entre si e aos Objetivos Estratégicos </a:t>
            </a:r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pt-BR" sz="1600" dirty="0" smtClean="0"/>
              <a:t>Existem Investimentos Propostos e Em Andamento para suportar seus Objetivos Estratégicos</a:t>
            </a:r>
          </a:p>
          <a:p>
            <a:pPr>
              <a:lnSpc>
                <a:spcPts val="1800"/>
              </a:lnSpc>
              <a:spcBef>
                <a:spcPts val="600"/>
              </a:spcBef>
              <a:spcAft>
                <a:spcPts val="300"/>
              </a:spcAft>
            </a:pPr>
            <a:endParaRPr lang="pt-BR" sz="1100" dirty="0"/>
          </a:p>
        </p:txBody>
      </p:sp>
      <p:sp>
        <p:nvSpPr>
          <p:cNvPr id="15364" name="Content Placeholder 12"/>
          <p:cNvSpPr>
            <a:spLocks noGrp="1"/>
          </p:cNvSpPr>
          <p:nvPr>
            <p:ph sz="quarter" idx="1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175186" indent="-175186">
              <a:spcBef>
                <a:spcPts val="450"/>
              </a:spcBef>
            </a:pPr>
            <a:r>
              <a:rPr lang="pt-BR" sz="1600" b="1" smtClean="0">
                <a:solidFill>
                  <a:schemeClr val="tx2"/>
                </a:solidFill>
              </a:rPr>
              <a:t>Criação do Mapa Estratégico e da Estrutura de Indicadores</a:t>
            </a:r>
            <a:endParaRPr lang="pt-BR" sz="1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52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pt-BR" sz="2400" dirty="0" smtClean="0"/>
              <a:t>CA PPM para Execução Estratégica</a:t>
            </a:r>
            <a:br>
              <a:rPr lang="pt-BR" sz="2400" dirty="0" smtClean="0"/>
            </a:br>
            <a:endParaRPr lang="pt-BR" sz="2400" dirty="0"/>
          </a:p>
        </p:txBody>
      </p:sp>
      <p:sp>
        <p:nvSpPr>
          <p:cNvPr id="15364" name="Content Placeholder 12"/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pPr marL="0" indent="0">
              <a:lnSpc>
                <a:spcPts val="1800"/>
              </a:lnSpc>
              <a:spcAft>
                <a:spcPts val="300"/>
              </a:spcAft>
              <a:buNone/>
            </a:pPr>
            <a:r>
              <a:rPr lang="en-US" sz="1600" dirty="0" err="1" smtClean="0"/>
              <a:t>Características</a:t>
            </a:r>
            <a:endParaRPr lang="pt-BR" sz="1600" dirty="0" smtClean="0"/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pt-BR" sz="1600" dirty="0" smtClean="0">
                <a:solidFill>
                  <a:srgbClr val="53BBD4"/>
                </a:solidFill>
              </a:rPr>
              <a:t>Distribuição </a:t>
            </a:r>
            <a:r>
              <a:rPr lang="pt-BR" sz="1600" dirty="0" smtClean="0">
                <a:solidFill>
                  <a:srgbClr val="53BBD4"/>
                </a:solidFill>
              </a:rPr>
              <a:t>Top-Down</a:t>
            </a:r>
            <a:r>
              <a:rPr lang="pt-BR" sz="1600" dirty="0" smtClean="0"/>
              <a:t> de </a:t>
            </a:r>
            <a:r>
              <a:rPr lang="pt-BR" sz="1600" dirty="0" smtClean="0">
                <a:solidFill>
                  <a:srgbClr val="53BBD4"/>
                </a:solidFill>
              </a:rPr>
              <a:t>Benefícios Esperados</a:t>
            </a:r>
            <a:r>
              <a:rPr lang="pt-BR" sz="1600" dirty="0" smtClean="0"/>
              <a:t>, </a:t>
            </a:r>
            <a:r>
              <a:rPr lang="pt-BR" sz="1600" dirty="0" err="1" smtClean="0">
                <a:solidFill>
                  <a:srgbClr val="53BBD4"/>
                </a:solidFill>
              </a:rPr>
              <a:t>ETIs</a:t>
            </a:r>
            <a:r>
              <a:rPr lang="pt-BR" sz="1600" dirty="0" smtClean="0"/>
              <a:t> (</a:t>
            </a:r>
            <a:r>
              <a:rPr lang="pt-BR" sz="1600" dirty="0" err="1" smtClean="0"/>
              <a:t>FTEs</a:t>
            </a:r>
            <a:r>
              <a:rPr lang="pt-BR" sz="1600" dirty="0" smtClean="0"/>
              <a:t>) e </a:t>
            </a:r>
            <a:r>
              <a:rPr lang="pt-BR" sz="1600" dirty="0" smtClean="0">
                <a:solidFill>
                  <a:srgbClr val="53BBD4"/>
                </a:solidFill>
              </a:rPr>
              <a:t>Verbas</a:t>
            </a:r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pt-BR" sz="1600" dirty="0" err="1" smtClean="0">
                <a:solidFill>
                  <a:srgbClr val="53BBD4"/>
                </a:solidFill>
              </a:rPr>
              <a:t>Roll-up</a:t>
            </a:r>
            <a:r>
              <a:rPr lang="pt-BR" sz="1600" dirty="0" smtClean="0"/>
              <a:t> </a:t>
            </a:r>
            <a:r>
              <a:rPr lang="pt-BR" sz="1600" dirty="0" smtClean="0"/>
              <a:t>dos valores </a:t>
            </a:r>
            <a:r>
              <a:rPr lang="pt-BR" sz="1600" dirty="0" smtClean="0">
                <a:solidFill>
                  <a:srgbClr val="53BBD4"/>
                </a:solidFill>
              </a:rPr>
              <a:t>Alocados </a:t>
            </a:r>
            <a:r>
              <a:rPr lang="pt-BR" sz="1600" dirty="0" smtClean="0"/>
              <a:t>aos Itens Estratégicos e </a:t>
            </a:r>
            <a:r>
              <a:rPr lang="pt-BR" sz="1600" dirty="0" smtClean="0">
                <a:solidFill>
                  <a:srgbClr val="53BBD4"/>
                </a:solidFill>
              </a:rPr>
              <a:t>Comprometidos </a:t>
            </a:r>
            <a:r>
              <a:rPr lang="pt-BR" sz="1600" dirty="0" smtClean="0"/>
              <a:t>com </a:t>
            </a:r>
            <a:r>
              <a:rPr lang="pt-BR" sz="1600" dirty="0" smtClean="0"/>
              <a:t>Investimentos</a:t>
            </a:r>
            <a:endParaRPr lang="pt-BR" sz="1600" dirty="0" smtClean="0"/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pt-BR" sz="1600" dirty="0" smtClean="0">
                <a:solidFill>
                  <a:srgbClr val="53BBD4"/>
                </a:solidFill>
              </a:rPr>
              <a:t>Geração Automática </a:t>
            </a:r>
            <a:r>
              <a:rPr lang="pt-BR" sz="1600" dirty="0" smtClean="0"/>
              <a:t>dos </a:t>
            </a:r>
            <a:r>
              <a:rPr lang="pt-BR" sz="1600" dirty="0" smtClean="0">
                <a:solidFill>
                  <a:srgbClr val="53BBD4"/>
                </a:solidFill>
              </a:rPr>
              <a:t>Portfólios </a:t>
            </a:r>
            <a:r>
              <a:rPr lang="pt-BR" sz="1600" dirty="0" smtClean="0"/>
              <a:t>de Seleção e Acompanhamento de </a:t>
            </a:r>
            <a:r>
              <a:rPr lang="pt-BR" sz="1600" dirty="0" smtClean="0"/>
              <a:t>Investimentos</a:t>
            </a:r>
          </a:p>
          <a:p>
            <a:pPr marL="0" indent="0">
              <a:lnSpc>
                <a:spcPts val="1800"/>
              </a:lnSpc>
              <a:spcAft>
                <a:spcPts val="300"/>
              </a:spcAft>
              <a:buNone/>
            </a:pPr>
            <a:r>
              <a:rPr lang="en-US" sz="1600" dirty="0" err="1" smtClean="0"/>
              <a:t>Premissas</a:t>
            </a:r>
            <a:r>
              <a:rPr lang="en-US" sz="1600" dirty="0" smtClean="0"/>
              <a:t> para a </a:t>
            </a:r>
            <a:r>
              <a:rPr lang="en-US" sz="1600" dirty="0" err="1" smtClean="0"/>
              <a:t>Implementação</a:t>
            </a:r>
            <a:endParaRPr lang="en-US" sz="1600" dirty="0" smtClean="0"/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en-US" sz="1600" dirty="0" smtClean="0"/>
              <a:t>Um </a:t>
            </a:r>
            <a:r>
              <a:rPr lang="en-US" sz="1600" dirty="0" err="1" smtClean="0"/>
              <a:t>Processo</a:t>
            </a:r>
            <a:r>
              <a:rPr lang="en-US" sz="1600" dirty="0" smtClean="0"/>
              <a:t> de </a:t>
            </a:r>
            <a:r>
              <a:rPr lang="en-US" sz="1600" dirty="0" err="1" smtClean="0"/>
              <a:t>Orçamentação</a:t>
            </a:r>
            <a:r>
              <a:rPr lang="en-US" sz="1600" dirty="0" smtClean="0"/>
              <a:t> </a:t>
            </a:r>
            <a:r>
              <a:rPr lang="en-US" sz="1600" dirty="0" err="1" smtClean="0"/>
              <a:t>Estratégica</a:t>
            </a:r>
            <a:r>
              <a:rPr lang="en-US" sz="1600" dirty="0" smtClean="0"/>
              <a:t> </a:t>
            </a:r>
            <a:r>
              <a:rPr lang="en-US" sz="1600" dirty="0" err="1" smtClean="0"/>
              <a:t>que</a:t>
            </a:r>
            <a:r>
              <a:rPr lang="en-US" sz="1600" dirty="0" smtClean="0"/>
              <a:t> </a:t>
            </a:r>
            <a:r>
              <a:rPr lang="en-US" sz="1600" dirty="0" err="1" smtClean="0"/>
              <a:t>defina</a:t>
            </a:r>
            <a:r>
              <a:rPr lang="en-US" sz="1600" dirty="0" smtClean="0"/>
              <a:t> </a:t>
            </a:r>
            <a:r>
              <a:rPr lang="en-US" sz="1600" dirty="0" err="1" smtClean="0"/>
              <a:t>valores</a:t>
            </a:r>
            <a:r>
              <a:rPr lang="en-US" sz="1600" dirty="0" smtClean="0"/>
              <a:t> de alto </a:t>
            </a:r>
            <a:r>
              <a:rPr lang="en-US" sz="1600" dirty="0" err="1" smtClean="0"/>
              <a:t>nível</a:t>
            </a:r>
            <a:r>
              <a:rPr lang="en-US" sz="1600" dirty="0" smtClean="0"/>
              <a:t> a </a:t>
            </a:r>
            <a:r>
              <a:rPr lang="en-US" sz="1600" dirty="0" err="1" smtClean="0"/>
              <a:t>distribuir</a:t>
            </a:r>
            <a:endParaRPr lang="en-US" sz="1600" dirty="0"/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en-US" sz="1600" dirty="0" smtClean="0"/>
              <a:t>Uma </a:t>
            </a:r>
            <a:r>
              <a:rPr lang="en-US" sz="1600" dirty="0" err="1" smtClean="0"/>
              <a:t>regra</a:t>
            </a:r>
            <a:r>
              <a:rPr lang="en-US" sz="1600" dirty="0" smtClean="0"/>
              <a:t> de </a:t>
            </a:r>
            <a:r>
              <a:rPr lang="en-US" sz="1600" dirty="0" err="1" smtClean="0"/>
              <a:t>alocação</a:t>
            </a:r>
            <a:r>
              <a:rPr lang="en-US" sz="1600" dirty="0" smtClean="0"/>
              <a:t> (</a:t>
            </a:r>
            <a:r>
              <a:rPr lang="en-US" sz="1600" dirty="0" err="1" smtClean="0"/>
              <a:t>ou</a:t>
            </a:r>
            <a:r>
              <a:rPr lang="en-US" sz="1600" dirty="0" smtClean="0"/>
              <a:t> </a:t>
            </a:r>
            <a:r>
              <a:rPr lang="en-US" sz="1600" dirty="0" err="1" smtClean="0"/>
              <a:t>assumimos</a:t>
            </a:r>
            <a:r>
              <a:rPr lang="en-US" sz="1600" dirty="0" smtClean="0"/>
              <a:t> </a:t>
            </a:r>
            <a:r>
              <a:rPr lang="en-US" sz="1600" dirty="0" err="1" smtClean="0"/>
              <a:t>que</a:t>
            </a:r>
            <a:r>
              <a:rPr lang="en-US" sz="1600" dirty="0" smtClean="0"/>
              <a:t> </a:t>
            </a:r>
            <a:r>
              <a:rPr lang="en-US" sz="1600" dirty="0" err="1" smtClean="0"/>
              <a:t>os</a:t>
            </a:r>
            <a:r>
              <a:rPr lang="en-US" sz="1600" dirty="0" smtClean="0"/>
              <a:t> pesos dos </a:t>
            </a:r>
            <a:r>
              <a:rPr lang="en-US" sz="1600" dirty="0" err="1" smtClean="0"/>
              <a:t>Itens</a:t>
            </a:r>
            <a:r>
              <a:rPr lang="en-US" sz="1600" dirty="0" smtClean="0"/>
              <a:t> </a:t>
            </a:r>
            <a:r>
              <a:rPr lang="en-US" sz="1600" dirty="0" err="1" smtClean="0"/>
              <a:t>serão</a:t>
            </a:r>
            <a:r>
              <a:rPr lang="en-US" sz="1600" dirty="0" smtClean="0"/>
              <a:t> </a:t>
            </a:r>
            <a:r>
              <a:rPr lang="en-US" sz="1600" dirty="0" err="1" smtClean="0"/>
              <a:t>adotados</a:t>
            </a:r>
            <a:r>
              <a:rPr lang="en-US" sz="1600" dirty="0" smtClean="0"/>
              <a:t>)</a:t>
            </a:r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en-US" sz="1600" dirty="0" smtClean="0"/>
              <a:t>Um </a:t>
            </a:r>
            <a:r>
              <a:rPr lang="en-US" sz="1600" dirty="0" err="1" smtClean="0"/>
              <a:t>grupo</a:t>
            </a:r>
            <a:r>
              <a:rPr lang="en-US" sz="1600" dirty="0" smtClean="0"/>
              <a:t> de </a:t>
            </a:r>
            <a:r>
              <a:rPr lang="en-US" sz="1600" dirty="0" err="1" smtClean="0"/>
              <a:t>Portfólios</a:t>
            </a:r>
            <a:r>
              <a:rPr lang="en-US" sz="1600" dirty="0" smtClean="0"/>
              <a:t> (e </a:t>
            </a:r>
            <a:r>
              <a:rPr lang="en-US" sz="1600" dirty="0" err="1" smtClean="0"/>
              <a:t>os</a:t>
            </a:r>
            <a:r>
              <a:rPr lang="en-US" sz="1600" dirty="0" smtClean="0"/>
              <a:t> </a:t>
            </a:r>
            <a:r>
              <a:rPr lang="en-US" sz="1600" dirty="0" err="1" smtClean="0"/>
              <a:t>Itens</a:t>
            </a:r>
            <a:r>
              <a:rPr lang="en-US" sz="1600" dirty="0" smtClean="0"/>
              <a:t> </a:t>
            </a:r>
            <a:r>
              <a:rPr lang="en-US" sz="1600" dirty="0" err="1" smtClean="0"/>
              <a:t>Estratégicos</a:t>
            </a:r>
            <a:r>
              <a:rPr lang="en-US" sz="1600" dirty="0" smtClean="0"/>
              <a:t> com </a:t>
            </a:r>
            <a:r>
              <a:rPr lang="en-US" sz="1600" dirty="0" err="1" smtClean="0"/>
              <a:t>os</a:t>
            </a:r>
            <a:r>
              <a:rPr lang="en-US" sz="1600" dirty="0" smtClean="0"/>
              <a:t> </a:t>
            </a:r>
            <a:r>
              <a:rPr lang="en-US" sz="1600" dirty="0" err="1" smtClean="0"/>
              <a:t>quais</a:t>
            </a:r>
            <a:r>
              <a:rPr lang="en-US" sz="1600" dirty="0" smtClean="0"/>
              <a:t> </a:t>
            </a:r>
            <a:r>
              <a:rPr lang="en-US" sz="1600" dirty="0" err="1" smtClean="0"/>
              <a:t>eles</a:t>
            </a:r>
            <a:r>
              <a:rPr lang="en-US" sz="1600" dirty="0" smtClean="0"/>
              <a:t> se </a:t>
            </a:r>
            <a:r>
              <a:rPr lang="en-US" sz="1600" dirty="0" err="1" smtClean="0"/>
              <a:t>relacionam</a:t>
            </a:r>
            <a:r>
              <a:rPr lang="en-US" sz="1600" dirty="0" smtClean="0"/>
              <a:t>)</a:t>
            </a:r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en-US" sz="1600" dirty="0" err="1" smtClean="0"/>
              <a:t>Definição</a:t>
            </a:r>
            <a:r>
              <a:rPr lang="en-US" sz="1600" dirty="0" smtClean="0"/>
              <a:t> do Item (</a:t>
            </a:r>
            <a:r>
              <a:rPr lang="en-US" sz="1600" dirty="0" err="1" smtClean="0"/>
              <a:t>Objetivo</a:t>
            </a:r>
            <a:r>
              <a:rPr lang="en-US" sz="1600" dirty="0" smtClean="0"/>
              <a:t> </a:t>
            </a:r>
            <a:r>
              <a:rPr lang="en-US" sz="1600" dirty="0" err="1" smtClean="0"/>
              <a:t>Estratégico</a:t>
            </a:r>
            <a:r>
              <a:rPr lang="en-US" sz="1600" dirty="0" smtClean="0"/>
              <a:t>) </a:t>
            </a:r>
            <a:r>
              <a:rPr lang="en-US" sz="1600" dirty="0" err="1" smtClean="0"/>
              <a:t>que</a:t>
            </a:r>
            <a:r>
              <a:rPr lang="en-US" sz="1600" dirty="0" smtClean="0"/>
              <a:t> </a:t>
            </a:r>
            <a:r>
              <a:rPr lang="en-US" sz="1600" dirty="0" err="1" smtClean="0"/>
              <a:t>financia</a:t>
            </a:r>
            <a:r>
              <a:rPr lang="en-US" sz="1600" dirty="0" smtClean="0"/>
              <a:t> </a:t>
            </a:r>
            <a:r>
              <a:rPr lang="en-US" sz="1600" dirty="0" err="1" smtClean="0"/>
              <a:t>cada</a:t>
            </a:r>
            <a:r>
              <a:rPr lang="en-US" sz="1600" dirty="0" smtClean="0"/>
              <a:t> </a:t>
            </a:r>
            <a:r>
              <a:rPr lang="en-US" sz="1600" dirty="0" err="1" smtClean="0"/>
              <a:t>Investimento</a:t>
            </a:r>
            <a:r>
              <a:rPr lang="en-US" sz="1600" dirty="0" smtClean="0"/>
              <a:t> </a:t>
            </a:r>
            <a:r>
              <a:rPr lang="en-US" sz="1600" dirty="0" err="1" smtClean="0"/>
              <a:t>Estratégico</a:t>
            </a:r>
            <a:r>
              <a:rPr lang="en-US" sz="1600" dirty="0" smtClean="0"/>
              <a:t> </a:t>
            </a:r>
            <a:endParaRPr lang="en-US" sz="1600" dirty="0"/>
          </a:p>
          <a:p>
            <a:pPr>
              <a:lnSpc>
                <a:spcPts val="1800"/>
              </a:lnSpc>
              <a:spcAft>
                <a:spcPts val="300"/>
              </a:spcAft>
            </a:pPr>
            <a:endParaRPr lang="pt-BR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175186" indent="-175186">
              <a:spcBef>
                <a:spcPts val="450"/>
              </a:spcBef>
            </a:pPr>
            <a:r>
              <a:rPr lang="pt-BR" sz="1600" b="1" dirty="0">
                <a:solidFill>
                  <a:schemeClr val="tx2"/>
                </a:solidFill>
              </a:rPr>
              <a:t>Planejamento Top-Down</a:t>
            </a:r>
            <a:endParaRPr lang="pt-BR" sz="1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8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pt-BR" sz="2400" dirty="0" smtClean="0"/>
              <a:t>CA PPM para Execução Estratégica</a:t>
            </a:r>
            <a:br>
              <a:rPr lang="pt-BR" sz="2400" dirty="0" smtClean="0"/>
            </a:br>
            <a:endParaRPr lang="pt-BR" sz="2400" dirty="0"/>
          </a:p>
        </p:txBody>
      </p:sp>
      <p:sp>
        <p:nvSpPr>
          <p:cNvPr id="15364" name="Conten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lnSpc>
                <a:spcPts val="1800"/>
              </a:lnSpc>
              <a:spcAft>
                <a:spcPts val="300"/>
              </a:spcAft>
              <a:buNone/>
            </a:pPr>
            <a:r>
              <a:rPr lang="en-US" sz="1600" dirty="0" err="1" smtClean="0"/>
              <a:t>Características</a:t>
            </a:r>
            <a:endParaRPr lang="pt-BR" sz="1600" dirty="0" smtClean="0"/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pt-BR" sz="1600" dirty="0" smtClean="0">
                <a:solidFill>
                  <a:srgbClr val="53BBD4"/>
                </a:solidFill>
              </a:rPr>
              <a:t>Métricas </a:t>
            </a:r>
            <a:r>
              <a:rPr lang="pt-BR" sz="1600" dirty="0" smtClean="0"/>
              <a:t>para </a:t>
            </a:r>
            <a:r>
              <a:rPr lang="pt-BR" sz="1600" dirty="0" smtClean="0">
                <a:solidFill>
                  <a:srgbClr val="53BBD4"/>
                </a:solidFill>
              </a:rPr>
              <a:t>avaliar os Investimentos</a:t>
            </a:r>
            <a:r>
              <a:rPr lang="pt-BR" sz="1600" dirty="0" smtClean="0"/>
              <a:t> </a:t>
            </a:r>
            <a:r>
              <a:rPr lang="pt-BR" sz="1600" dirty="0" smtClean="0"/>
              <a:t>em relação à Estratégia de </a:t>
            </a:r>
            <a:r>
              <a:rPr lang="pt-BR" sz="1600" dirty="0" smtClean="0"/>
              <a:t>forma </a:t>
            </a:r>
            <a:r>
              <a:rPr lang="pt-BR" sz="1600" dirty="0" smtClean="0">
                <a:solidFill>
                  <a:srgbClr val="53BBD4"/>
                </a:solidFill>
              </a:rPr>
              <a:t>objetiva</a:t>
            </a:r>
            <a:r>
              <a:rPr lang="pt-BR" sz="1600" dirty="0" smtClean="0"/>
              <a:t>;</a:t>
            </a:r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pt-BR" sz="1600" dirty="0" smtClean="0"/>
              <a:t>Escala </a:t>
            </a:r>
            <a:r>
              <a:rPr lang="pt-BR" sz="1600" dirty="0" smtClean="0">
                <a:solidFill>
                  <a:srgbClr val="53BBD4"/>
                </a:solidFill>
              </a:rPr>
              <a:t>normalizada </a:t>
            </a:r>
            <a:r>
              <a:rPr lang="pt-BR" sz="1600" dirty="0" smtClean="0"/>
              <a:t>para </a:t>
            </a:r>
            <a:r>
              <a:rPr lang="pt-BR" sz="1600" dirty="0" smtClean="0">
                <a:solidFill>
                  <a:srgbClr val="53BBD4"/>
                </a:solidFill>
              </a:rPr>
              <a:t>minimizar </a:t>
            </a:r>
            <a:r>
              <a:rPr lang="pt-BR" sz="1600" dirty="0" smtClean="0"/>
              <a:t>a </a:t>
            </a:r>
            <a:r>
              <a:rPr lang="pt-BR" sz="1600" dirty="0" smtClean="0">
                <a:solidFill>
                  <a:srgbClr val="53BBD4"/>
                </a:solidFill>
              </a:rPr>
              <a:t>subjetividade </a:t>
            </a:r>
            <a:r>
              <a:rPr lang="pt-BR" sz="1600" dirty="0" smtClean="0"/>
              <a:t>do processo;</a:t>
            </a:r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pt-BR" sz="1600" dirty="0" smtClean="0"/>
              <a:t>Ciclo de Avaliação </a:t>
            </a:r>
            <a:r>
              <a:rPr lang="pt-BR" sz="1600" dirty="0" smtClean="0"/>
              <a:t>gera o </a:t>
            </a:r>
            <a:r>
              <a:rPr lang="pt-BR" sz="1600" dirty="0" smtClean="0">
                <a:solidFill>
                  <a:srgbClr val="53BBD4"/>
                </a:solidFill>
              </a:rPr>
              <a:t>“Score” </a:t>
            </a:r>
            <a:r>
              <a:rPr lang="pt-BR" sz="1600" dirty="0" smtClean="0"/>
              <a:t>dos </a:t>
            </a:r>
            <a:r>
              <a:rPr lang="pt-BR" sz="1600" dirty="0" smtClean="0"/>
              <a:t>Investimentos em relação às Métricas;</a:t>
            </a:r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pt-BR" sz="1600" dirty="0" smtClean="0"/>
              <a:t>O “Score” </a:t>
            </a:r>
            <a:r>
              <a:rPr lang="pt-BR" sz="1600" dirty="0" smtClean="0"/>
              <a:t>alimenta </a:t>
            </a:r>
            <a:r>
              <a:rPr lang="pt-BR" sz="1600" dirty="0" smtClean="0"/>
              <a:t>o </a:t>
            </a:r>
            <a:r>
              <a:rPr lang="pt-BR" sz="1600" dirty="0" smtClean="0">
                <a:solidFill>
                  <a:srgbClr val="53BBD4"/>
                </a:solidFill>
              </a:rPr>
              <a:t>Portfólio </a:t>
            </a:r>
            <a:r>
              <a:rPr lang="pt-BR" sz="1600" dirty="0" smtClean="0"/>
              <a:t>para a </a:t>
            </a:r>
            <a:r>
              <a:rPr lang="pt-BR" sz="1600" dirty="0" smtClean="0">
                <a:solidFill>
                  <a:srgbClr val="53BBD4"/>
                </a:solidFill>
              </a:rPr>
              <a:t>seleção </a:t>
            </a:r>
            <a:r>
              <a:rPr lang="pt-BR" sz="1600" dirty="0" smtClean="0">
                <a:solidFill>
                  <a:srgbClr val="53BBD4"/>
                </a:solidFill>
              </a:rPr>
              <a:t>e priorização </a:t>
            </a:r>
            <a:r>
              <a:rPr lang="pt-BR" sz="1600" dirty="0" smtClean="0"/>
              <a:t>dos investimentos</a:t>
            </a:r>
          </a:p>
          <a:p>
            <a:pPr marL="0" indent="0">
              <a:lnSpc>
                <a:spcPts val="1800"/>
              </a:lnSpc>
              <a:spcAft>
                <a:spcPts val="300"/>
              </a:spcAft>
              <a:buNone/>
            </a:pPr>
            <a:r>
              <a:rPr lang="en-US" sz="1600" dirty="0" err="1" smtClean="0"/>
              <a:t>Premissas</a:t>
            </a:r>
            <a:r>
              <a:rPr lang="en-US" sz="1600" dirty="0" smtClean="0"/>
              <a:t> para a </a:t>
            </a:r>
            <a:r>
              <a:rPr lang="en-US" sz="1600" dirty="0" err="1" smtClean="0"/>
              <a:t>Implementação</a:t>
            </a:r>
            <a:endParaRPr lang="en-US" sz="1600" dirty="0" smtClean="0"/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en-US" sz="1600" dirty="0" err="1" smtClean="0"/>
              <a:t>Existe</a:t>
            </a:r>
            <a:r>
              <a:rPr lang="en-US" sz="1600" dirty="0" smtClean="0"/>
              <a:t> um </a:t>
            </a:r>
            <a:r>
              <a:rPr lang="en-US" sz="1600" dirty="0" err="1" smtClean="0"/>
              <a:t>processo</a:t>
            </a:r>
            <a:r>
              <a:rPr lang="en-US" sz="1600" dirty="0" smtClean="0"/>
              <a:t> de </a:t>
            </a:r>
            <a:r>
              <a:rPr lang="en-US" sz="1600" dirty="0" err="1" smtClean="0"/>
              <a:t>Avaliação</a:t>
            </a:r>
            <a:r>
              <a:rPr lang="en-US" sz="1600" dirty="0" smtClean="0"/>
              <a:t> </a:t>
            </a:r>
            <a:r>
              <a:rPr lang="en-US" sz="1600" dirty="0" err="1" smtClean="0"/>
              <a:t>Periódica</a:t>
            </a:r>
            <a:r>
              <a:rPr lang="en-US" sz="1600" dirty="0" smtClean="0"/>
              <a:t> do valor </a:t>
            </a:r>
            <a:r>
              <a:rPr lang="en-US" sz="1600" dirty="0" err="1" smtClean="0"/>
              <a:t>gerado</a:t>
            </a:r>
            <a:r>
              <a:rPr lang="en-US" sz="1600" dirty="0" smtClean="0"/>
              <a:t> </a:t>
            </a:r>
            <a:r>
              <a:rPr lang="en-US" sz="1600" dirty="0" err="1" smtClean="0"/>
              <a:t>pelos</a:t>
            </a:r>
            <a:r>
              <a:rPr lang="en-US" sz="1600" dirty="0" smtClean="0"/>
              <a:t> </a:t>
            </a:r>
            <a:r>
              <a:rPr lang="en-US" sz="1600" dirty="0" err="1" smtClean="0"/>
              <a:t>Investimentos</a:t>
            </a:r>
            <a:endParaRPr lang="en-US" sz="1600" dirty="0"/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en-US" sz="1600" dirty="0" err="1" smtClean="0"/>
              <a:t>Os</a:t>
            </a:r>
            <a:r>
              <a:rPr lang="en-US" sz="1600" dirty="0" smtClean="0"/>
              <a:t> </a:t>
            </a:r>
            <a:r>
              <a:rPr lang="en-US" sz="1600" dirty="0" err="1" smtClean="0"/>
              <a:t>Investimentos</a:t>
            </a:r>
            <a:r>
              <a:rPr lang="en-US" sz="1600" dirty="0" smtClean="0"/>
              <a:t> </a:t>
            </a:r>
            <a:r>
              <a:rPr lang="en-US" sz="1600" dirty="0" err="1" smtClean="0"/>
              <a:t>estratégicos</a:t>
            </a:r>
            <a:r>
              <a:rPr lang="en-US" sz="1600" dirty="0" smtClean="0"/>
              <a:t> </a:t>
            </a:r>
            <a:r>
              <a:rPr lang="en-US" sz="1600" dirty="0" err="1" smtClean="0"/>
              <a:t>possuem</a:t>
            </a:r>
            <a:r>
              <a:rPr lang="en-US" sz="1600" dirty="0" smtClean="0"/>
              <a:t> um “</a:t>
            </a:r>
            <a:r>
              <a:rPr lang="en-US" sz="1600" dirty="0" err="1" smtClean="0"/>
              <a:t>Estudo</a:t>
            </a:r>
            <a:r>
              <a:rPr lang="en-US" sz="1600" dirty="0" smtClean="0"/>
              <a:t> de Valor” com </a:t>
            </a:r>
            <a:r>
              <a:rPr lang="en-US" sz="1600" dirty="0" err="1" smtClean="0"/>
              <a:t>métricas</a:t>
            </a:r>
            <a:r>
              <a:rPr lang="en-US" sz="1600" dirty="0" smtClean="0"/>
              <a:t> </a:t>
            </a:r>
            <a:r>
              <a:rPr lang="en-US" sz="1600" dirty="0" err="1" smtClean="0"/>
              <a:t>definidas</a:t>
            </a:r>
            <a:endParaRPr lang="en-US" sz="1600" dirty="0"/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en-US" sz="1600" dirty="0" smtClean="0"/>
              <a:t>As </a:t>
            </a:r>
            <a:r>
              <a:rPr lang="en-US" sz="1600" dirty="0" err="1" smtClean="0"/>
              <a:t>métricas</a:t>
            </a:r>
            <a:r>
              <a:rPr lang="en-US" sz="1600" dirty="0" smtClean="0"/>
              <a:t> </a:t>
            </a:r>
            <a:r>
              <a:rPr lang="en-US" sz="1600" dirty="0" err="1" smtClean="0"/>
              <a:t>usadas</a:t>
            </a:r>
            <a:r>
              <a:rPr lang="en-US" sz="1600" dirty="0" smtClean="0"/>
              <a:t> </a:t>
            </a:r>
            <a:r>
              <a:rPr lang="en-US" sz="1600" dirty="0" err="1" smtClean="0"/>
              <a:t>nos</a:t>
            </a:r>
            <a:r>
              <a:rPr lang="en-US" sz="1600" dirty="0" smtClean="0"/>
              <a:t> “</a:t>
            </a:r>
            <a:r>
              <a:rPr lang="en-US" sz="1600" dirty="0" err="1" smtClean="0"/>
              <a:t>Estudos</a:t>
            </a:r>
            <a:r>
              <a:rPr lang="en-US" sz="1600" dirty="0" smtClean="0"/>
              <a:t> de Valor” </a:t>
            </a:r>
            <a:r>
              <a:rPr lang="en-US" sz="1600" dirty="0" err="1" smtClean="0"/>
              <a:t>relacionam</a:t>
            </a:r>
            <a:r>
              <a:rPr lang="en-US" sz="1600" dirty="0" smtClean="0"/>
              <a:t>-se com </a:t>
            </a:r>
            <a:r>
              <a:rPr lang="en-US" sz="1600" dirty="0" err="1" smtClean="0"/>
              <a:t>Objetivos</a:t>
            </a:r>
            <a:r>
              <a:rPr lang="en-US" sz="1600" dirty="0" smtClean="0"/>
              <a:t> </a:t>
            </a:r>
            <a:r>
              <a:rPr lang="en-US" sz="1600" dirty="0" err="1" smtClean="0"/>
              <a:t>Estratégicos</a:t>
            </a:r>
            <a:endParaRPr lang="en-US" sz="1600" dirty="0"/>
          </a:p>
          <a:p>
            <a:pPr marL="0" indent="0">
              <a:lnSpc>
                <a:spcPts val="1800"/>
              </a:lnSpc>
              <a:spcAft>
                <a:spcPts val="300"/>
              </a:spcAft>
              <a:buNone/>
            </a:pPr>
            <a:endParaRPr lang="pt-BR" sz="16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175186" indent="-175186">
              <a:spcBef>
                <a:spcPts val="450"/>
              </a:spcBef>
            </a:pPr>
            <a:r>
              <a:rPr lang="pt-BR" sz="1600" b="1" dirty="0">
                <a:solidFill>
                  <a:schemeClr val="tx2"/>
                </a:solidFill>
              </a:rPr>
              <a:t>Avaliação de Investimentos para a Seleção</a:t>
            </a:r>
            <a:endParaRPr lang="pt-BR" sz="1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80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 Corp Template">
  <a:themeElements>
    <a:clrScheme name="CA Corp color palette 2014">
      <a:dk1>
        <a:srgbClr val="20343A"/>
      </a:dk1>
      <a:lt1>
        <a:srgbClr val="FFFFFF"/>
      </a:lt1>
      <a:dk2>
        <a:srgbClr val="58676D"/>
      </a:dk2>
      <a:lt2>
        <a:srgbClr val="D0D8D8"/>
      </a:lt2>
      <a:accent1>
        <a:srgbClr val="53BBD4"/>
      </a:accent1>
      <a:accent2>
        <a:srgbClr val="BD66A9"/>
      </a:accent2>
      <a:accent3>
        <a:srgbClr val="22475C"/>
      </a:accent3>
      <a:accent4>
        <a:srgbClr val="57C1B4"/>
      </a:accent4>
      <a:accent5>
        <a:srgbClr val="3B2259"/>
      </a:accent5>
      <a:accent6>
        <a:srgbClr val="FFC91C"/>
      </a:accent6>
      <a:hlink>
        <a:srgbClr val="22475C"/>
      </a:hlink>
      <a:folHlink>
        <a:srgbClr val="3B225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 cap="flat" cmpd="sng" algn="ctr">
          <a:noFill/>
          <a:prstDash val="solid"/>
        </a:ln>
        <a:effectLst/>
      </a:spPr>
      <a:bodyPr vert="horz" lIns="91440" tIns="91440" rIns="91440" bIns="91440" rtlCol="0" anchor="ctr"/>
      <a:lstStyle>
        <a:defPPr marL="0" marR="0" indent="0" algn="ctr" defTabSz="914400" eaLnBrk="1" fontAlgn="auto" latinLnBrk="0" hangingPunct="1">
          <a:lnSpc>
            <a:spcPts val="172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chemeClr val="accent3"/>
            </a:solidFill>
            <a:effectLst/>
            <a:uLnTx/>
            <a:uFillTx/>
            <a:latin typeface="Calibri"/>
            <a:ea typeface="+mn-ea"/>
            <a:cs typeface="Arial Unicode MS" pitchFamily="34" charset="-128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bg2"/>
        </a:solidFill>
      </a:spPr>
      <a:bodyPr wrap="none" tIns="91440" bIns="91440" rtlCol="0" anchor="ctr" anchorCtr="0">
        <a:noAutofit/>
      </a:bodyPr>
      <a:lstStyle>
        <a:defPPr algn="ctr">
          <a:defRPr sz="12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CA Event Template">
  <a:themeElements>
    <a:clrScheme name="CA Event color palette 2014">
      <a:dk1>
        <a:srgbClr val="FFFFFF"/>
      </a:dk1>
      <a:lt1>
        <a:srgbClr val="FFFFFF"/>
      </a:lt1>
      <a:dk2>
        <a:srgbClr val="19272C"/>
      </a:dk2>
      <a:lt2>
        <a:srgbClr val="22343A"/>
      </a:lt2>
      <a:accent1>
        <a:srgbClr val="53BBD4"/>
      </a:accent1>
      <a:accent2>
        <a:srgbClr val="D0D8D8"/>
      </a:accent2>
      <a:accent3>
        <a:srgbClr val="57C1B4"/>
      </a:accent3>
      <a:accent4>
        <a:srgbClr val="FFC91C"/>
      </a:accent4>
      <a:accent5>
        <a:srgbClr val="BD66A9"/>
      </a:accent5>
      <a:accent6>
        <a:srgbClr val="58676D"/>
      </a:accent6>
      <a:hlink>
        <a:srgbClr val="D0D8D8"/>
      </a:hlink>
      <a:folHlink>
        <a:srgbClr val="D0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38100" cap="flat" cmpd="sng" algn="ctr">
          <a:noFill/>
          <a:prstDash val="solid"/>
        </a:ln>
        <a:effectLst/>
      </a:spPr>
      <a:bodyPr vert="horz" lIns="91440" tIns="91440" rIns="91440" bIns="91440" rtlCol="0" anchor="ctr"/>
      <a:lstStyle>
        <a:defPPr marL="0" marR="0" indent="0" algn="ctr" defTabSz="914400" eaLnBrk="1" fontAlgn="auto" latinLnBrk="0" hangingPunct="1">
          <a:lnSpc>
            <a:spcPts val="172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Calibri"/>
            <a:ea typeface="+mn-ea"/>
            <a:cs typeface="Arial Unicode MS" pitchFamily="34" charset="-128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tx2"/>
        </a:solidFill>
      </a:spPr>
      <a:bodyPr wrap="none" tIns="91440" bIns="91440" rtlCol="0" anchor="ctr" anchorCtr="0">
        <a:noAutofit/>
      </a:bodyPr>
      <a:lstStyle>
        <a:defPPr algn="ctr">
          <a:defRPr sz="120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Corp and Event Title">
  <a:themeElements>
    <a:clrScheme name="CA Event color palette 2014">
      <a:dk1>
        <a:srgbClr val="FFFFFF"/>
      </a:dk1>
      <a:lt1>
        <a:srgbClr val="FFFFFF"/>
      </a:lt1>
      <a:dk2>
        <a:srgbClr val="19272C"/>
      </a:dk2>
      <a:lt2>
        <a:srgbClr val="22343A"/>
      </a:lt2>
      <a:accent1>
        <a:srgbClr val="53BBD4"/>
      </a:accent1>
      <a:accent2>
        <a:srgbClr val="D0D8D8"/>
      </a:accent2>
      <a:accent3>
        <a:srgbClr val="57C1B4"/>
      </a:accent3>
      <a:accent4>
        <a:srgbClr val="FFC91C"/>
      </a:accent4>
      <a:accent5>
        <a:srgbClr val="BD66A9"/>
      </a:accent5>
      <a:accent6>
        <a:srgbClr val="58676D"/>
      </a:accent6>
      <a:hlink>
        <a:srgbClr val="D0D8D8"/>
      </a:hlink>
      <a:folHlink>
        <a:srgbClr val="D0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orp and Event Closing">
  <a:themeElements>
    <a:clrScheme name="CA Event color palette 2014">
      <a:dk1>
        <a:srgbClr val="FFFFFF"/>
      </a:dk1>
      <a:lt1>
        <a:srgbClr val="FFFFFF"/>
      </a:lt1>
      <a:dk2>
        <a:srgbClr val="19272C"/>
      </a:dk2>
      <a:lt2>
        <a:srgbClr val="22343A"/>
      </a:lt2>
      <a:accent1>
        <a:srgbClr val="53BBD4"/>
      </a:accent1>
      <a:accent2>
        <a:srgbClr val="D0D8D8"/>
      </a:accent2>
      <a:accent3>
        <a:srgbClr val="57C1B4"/>
      </a:accent3>
      <a:accent4>
        <a:srgbClr val="FFC91C"/>
      </a:accent4>
      <a:accent5>
        <a:srgbClr val="BD66A9"/>
      </a:accent5>
      <a:accent6>
        <a:srgbClr val="58676D"/>
      </a:accent6>
      <a:hlink>
        <a:srgbClr val="D0D8D8"/>
      </a:hlink>
      <a:folHlink>
        <a:srgbClr val="D0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38100" cap="flat" cmpd="sng" algn="ctr">
          <a:noFill/>
          <a:prstDash val="solid"/>
        </a:ln>
        <a:effectLst/>
      </a:spPr>
      <a:bodyPr vert="horz" lIns="91440" tIns="91440" rIns="91440" bIns="91440" rtlCol="0" anchor="ctr"/>
      <a:lstStyle>
        <a:defPPr marL="0" marR="0" indent="0" algn="ctr" defTabSz="914400" eaLnBrk="1" fontAlgn="auto" latinLnBrk="0" hangingPunct="1">
          <a:lnSpc>
            <a:spcPts val="172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Calibri"/>
            <a:ea typeface="+mn-ea"/>
            <a:cs typeface="Arial Unicode MS" pitchFamily="34" charset="-128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tx2"/>
        </a:solidFill>
      </a:spPr>
      <a:bodyPr wrap="none" tIns="91440" bIns="91440" rtlCol="0" anchor="ctr" anchorCtr="0">
        <a:noAutofit/>
      </a:bodyPr>
      <a:lstStyle>
        <a:defPPr algn="ctr">
          <a:defRPr sz="1200" dirty="0" err="1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Corp and Event Divider">
  <a:themeElements>
    <a:clrScheme name="CA Event color palette 2014">
      <a:dk1>
        <a:srgbClr val="FFFFFF"/>
      </a:dk1>
      <a:lt1>
        <a:srgbClr val="FFFFFF"/>
      </a:lt1>
      <a:dk2>
        <a:srgbClr val="19272C"/>
      </a:dk2>
      <a:lt2>
        <a:srgbClr val="22343A"/>
      </a:lt2>
      <a:accent1>
        <a:srgbClr val="53BBD4"/>
      </a:accent1>
      <a:accent2>
        <a:srgbClr val="D0D8D8"/>
      </a:accent2>
      <a:accent3>
        <a:srgbClr val="57C1B4"/>
      </a:accent3>
      <a:accent4>
        <a:srgbClr val="FFC91C"/>
      </a:accent4>
      <a:accent5>
        <a:srgbClr val="BD66A9"/>
      </a:accent5>
      <a:accent6>
        <a:srgbClr val="58676D"/>
      </a:accent6>
      <a:hlink>
        <a:srgbClr val="D0D8D8"/>
      </a:hlink>
      <a:folHlink>
        <a:srgbClr val="D0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38100" cap="flat" cmpd="sng" algn="ctr">
          <a:noFill/>
          <a:prstDash val="solid"/>
        </a:ln>
        <a:effectLst/>
      </a:spPr>
      <a:bodyPr vert="horz" lIns="91440" tIns="91440" rIns="91440" bIns="91440" rtlCol="0" anchor="ctr"/>
      <a:lstStyle>
        <a:defPPr marL="0" marR="0" indent="0" algn="ctr" defTabSz="914400" eaLnBrk="1" fontAlgn="auto" latinLnBrk="0" hangingPunct="1">
          <a:lnSpc>
            <a:spcPts val="172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Calibri"/>
            <a:ea typeface="+mn-ea"/>
            <a:cs typeface="Arial Unicode MS" pitchFamily="34" charset="-128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tx2"/>
        </a:solidFill>
      </a:spPr>
      <a:bodyPr wrap="none" tIns="91440" bIns="91440" rtlCol="0" anchor="ctr" anchorCtr="0">
        <a:noAutofit/>
      </a:bodyPr>
      <a:lstStyle>
        <a:defPPr algn="ctr">
          <a:defRPr sz="1200" dirty="0" err="1" smtClean="0"/>
        </a:defPPr>
      </a:lstStyle>
    </a:tx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Font xmlns="dc8eff60-28dd-4404-9dba-e6ba6c545568" xsi:nil="true"/>
    <RecordType_CA xmlns="dc8eff60-28dd-4404-9dba-e6ba6c545568">Secondary</RecordType_CA>
    <Category xmlns="dc8eff60-28dd-4404-9dba-e6ba6c545568">Presentation</Category>
    <PPT_x0020_Type xmlns="dc8eff60-28dd-4404-9dba-e6ba6c545568">Template</PPT_x0020_Type>
    <PublishingExpirationDate xmlns="http://schemas.microsoft.com/sharepoint/v3" xsi:nil="true"/>
    <PublishingStartDate xmlns="http://schemas.microsoft.com/sharepoint/v3" xsi:nil="true"/>
    <Internal_x002f_External xmlns="dc8eff60-28dd-4404-9dba-e6ba6c545568">External</Internal_x002f_External>
    <Template_x0020_Type xmlns="dc8eff60-28dd-4404-9dba-e6ba6c545568">Presentations</Template_x0020_Type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0472418B783044BF2F590CB9E4516B" ma:contentTypeVersion="6" ma:contentTypeDescription="Create a new document." ma:contentTypeScope="" ma:versionID="5c6d91fd6684f55a4bed8b46f4e8fc47">
  <xsd:schema xmlns:xsd="http://www.w3.org/2001/XMLSchema" xmlns:p="http://schemas.microsoft.com/office/2006/metadata/properties" xmlns:ns1="http://schemas.microsoft.com/sharepoint/v3" xmlns:ns2="dc8eff60-28dd-4404-9dba-e6ba6c545568" targetNamespace="http://schemas.microsoft.com/office/2006/metadata/properties" ma:root="true" ma:fieldsID="6bab3289ae11c781e41a2c24b2cfd769" ns1:_="" ns2:_="">
    <xsd:import namespace="http://schemas.microsoft.com/sharepoint/v3"/>
    <xsd:import namespace="dc8eff60-28dd-4404-9dba-e6ba6c545568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Internal_x002f_External"/>
                <xsd:element ref="ns2:Template_x0020_Type"/>
                <xsd:element ref="ns2:Font" minOccurs="0"/>
                <xsd:element ref="ns2:PPT_x0020_Type" minOccurs="0"/>
                <xsd:element ref="ns2:Category" minOccurs="0"/>
                <xsd:element ref="ns2:RecordType_CA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:xsd="http://www.w3.org/2001/XMLSchema" xmlns:dms="http://schemas.microsoft.com/office/2006/documentManagement/types" targetNamespace="dc8eff60-28dd-4404-9dba-e6ba6c545568" elementFormDefault="qualified">
    <xsd:import namespace="http://schemas.microsoft.com/office/2006/documentManagement/types"/>
    <xsd:element name="Internal_x002f_External" ma:index="10" ma:displayName="Internal/External" ma:default="External" ma:format="Dropdown" ma:internalName="Internal_x002f_External">
      <xsd:simpleType>
        <xsd:restriction base="dms:Choice">
          <xsd:enumeration value="Internal"/>
          <xsd:enumeration value="External"/>
          <xsd:enumeration value="Both"/>
        </xsd:restriction>
      </xsd:simpleType>
    </xsd:element>
    <xsd:element name="Template_x0020_Type" ma:index="11" ma:displayName="Template Type" ma:default="Self-Help" ma:format="Dropdown" ma:internalName="Template_x0020_Type">
      <xsd:simpleType>
        <xsd:restriction base="dms:Choice">
          <xsd:enumeration value="Presentations"/>
          <xsd:enumeration value="Stationery"/>
          <xsd:enumeration value="Collateral"/>
          <xsd:enumeration value="Employee Communications"/>
          <xsd:enumeration value="Self-Help"/>
        </xsd:restriction>
      </xsd:simpleType>
    </xsd:element>
    <xsd:element name="Font" ma:index="12" nillable="true" ma:displayName="Font" ma:format="Dropdown" ma:internalName="Font">
      <xsd:simpleType>
        <xsd:restriction base="dms:Choice">
          <xsd:enumeration value="Calibri"/>
          <xsd:enumeration value="CA Sans"/>
        </xsd:restriction>
      </xsd:simpleType>
    </xsd:element>
    <xsd:element name="PPT_x0020_Type" ma:index="13" nillable="true" ma:displayName="PPT Type" ma:default="Template" ma:format="Dropdown" ma:internalName="PPT_x0020_Type">
      <xsd:simpleType>
        <xsd:restriction base="dms:Choice">
          <xsd:enumeration value="User Guide"/>
          <xsd:enumeration value="Template"/>
          <xsd:enumeration value="Color Library"/>
        </xsd:restriction>
      </xsd:simpleType>
    </xsd:element>
    <xsd:element name="Category" ma:index="14" nillable="true" ma:displayName="Category" ma:default="Presentation" ma:format="Dropdown" ma:internalName="Category">
      <xsd:simpleType>
        <xsd:restriction base="dms:Choice">
          <xsd:enumeration value="Generic We Can Message"/>
          <xsd:enumeration value="Corporate News &amp; Views"/>
          <xsd:enumeration value="Specific Email"/>
          <xsd:enumeration value="Press Release"/>
          <xsd:enumeration value="Presentation"/>
          <xsd:enumeration value="Word Template"/>
        </xsd:restriction>
      </xsd:simpleType>
    </xsd:element>
    <xsd:element name="RecordType_CA" ma:index="15" ma:displayName="Record Type" ma:default="Secondary" ma:description="Please select the record type of the content. If you have any questions on the meanings, reference the following: http://qms.ca.com/document.asp?ID=5761" ma:internalName="RecordType_CA" ma:readOnly="false">
      <xsd:simpleType>
        <xsd:restriction base="dms:Choice">
          <xsd:enumeration value="Secondary"/>
          <xsd:enumeration value="Primary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3C7E8C9B-B55C-4026-A315-0168911168B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C0CDD92-BFA8-487A-886A-AB5CA827D790}">
  <ds:schemaRefs>
    <ds:schemaRef ds:uri="dc8eff60-28dd-4404-9dba-e6ba6c545568"/>
    <ds:schemaRef ds:uri="http://purl.org/dc/elements/1.1/"/>
    <ds:schemaRef ds:uri="http://schemas.microsoft.com/office/2006/documentManagement/types"/>
    <ds:schemaRef ds:uri="http://schemas.microsoft.com/sharepoint/v3"/>
    <ds:schemaRef ds:uri="http://schemas.openxmlformats.org/package/2006/metadata/core-properties"/>
    <ds:schemaRef ds:uri="http://purl.org/dc/terms/"/>
    <ds:schemaRef ds:uri="http://purl.org/dc/dcmitype/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1384A13-723B-41CC-B63A-F28A48C406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c8eff60-28dd-4404-9dba-e6ba6c545568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CA_Corp_and_Event_Template_16x9_April_2014</Template>
  <TotalTime>1690</TotalTime>
  <Words>2525</Words>
  <Application>Microsoft Office PowerPoint</Application>
  <PresentationFormat>Custom</PresentationFormat>
  <Paragraphs>260</Paragraphs>
  <Slides>41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41</vt:i4>
      </vt:variant>
    </vt:vector>
  </HeadingPairs>
  <TitlesOfParts>
    <vt:vector size="52" baseType="lpstr">
      <vt:lpstr>Arial Unicode MS</vt:lpstr>
      <vt:lpstr>Arial</vt:lpstr>
      <vt:lpstr>CA Sans</vt:lpstr>
      <vt:lpstr>Calibri</vt:lpstr>
      <vt:lpstr>FS Joey</vt:lpstr>
      <vt:lpstr>Wingdings</vt:lpstr>
      <vt:lpstr>CA Corp Template</vt:lpstr>
      <vt:lpstr>CA Event Template</vt:lpstr>
      <vt:lpstr>Corp and Event Title</vt:lpstr>
      <vt:lpstr>Corp and Event Closing</vt:lpstr>
      <vt:lpstr>Corp and Event Divider</vt:lpstr>
      <vt:lpstr>CA PPM  for Strategic Planning and Execution</vt:lpstr>
      <vt:lpstr>Expandindo as capacidades do CA PPM</vt:lpstr>
      <vt:lpstr>CA PPM para Execução Estratégica </vt:lpstr>
      <vt:lpstr>CA PPM para Execução Estratégica</vt:lpstr>
      <vt:lpstr>CA PPM para Execução Estratégica </vt:lpstr>
      <vt:lpstr>CA PPM para Execução Estratégica </vt:lpstr>
      <vt:lpstr>CA PPM para Execução Estratégica </vt:lpstr>
      <vt:lpstr>CA PPM para Execução Estratégica </vt:lpstr>
      <vt:lpstr>CA PPM para Execução Estratégica </vt:lpstr>
      <vt:lpstr>CA PPM para Execução Estratégica </vt:lpstr>
      <vt:lpstr>Criando o Mapa Estratégico e a Estrutura de Indicadores </vt:lpstr>
      <vt:lpstr>CA PPM para Execução Estratégica </vt:lpstr>
      <vt:lpstr>Criando o Mapa Estratégico</vt:lpstr>
      <vt:lpstr>Criando o Mapa Estratégico</vt:lpstr>
      <vt:lpstr>Criando a Estrutura de Indicadores</vt:lpstr>
      <vt:lpstr>Criando a Estrutura de Indicadores</vt:lpstr>
      <vt:lpstr>Planejamento Top-Down    </vt:lpstr>
      <vt:lpstr>CA PPM para Execução Estratégica </vt:lpstr>
      <vt:lpstr>Planejamento Top-Down</vt:lpstr>
      <vt:lpstr>Planejamento Top-Down</vt:lpstr>
      <vt:lpstr>Planejamento Top-Down</vt:lpstr>
      <vt:lpstr>Planejamento Top-Down</vt:lpstr>
      <vt:lpstr>Avaliação de Investimentos para a Seleção    </vt:lpstr>
      <vt:lpstr>CA PPM para Execução Estratégica </vt:lpstr>
      <vt:lpstr>Avaliação de Investimentos para Seleção</vt:lpstr>
      <vt:lpstr>Avaliação de Investimentos para Seleção</vt:lpstr>
      <vt:lpstr>Avaliação de Investimentos para Seleção</vt:lpstr>
      <vt:lpstr>Avaliação de Investimentos para Seleção</vt:lpstr>
      <vt:lpstr>Avaliação de Investimentos para Seleção</vt:lpstr>
      <vt:lpstr>Acompanhamento Estratégico    </vt:lpstr>
      <vt:lpstr>CA PPM para Execução Estratégica </vt:lpstr>
      <vt:lpstr>Acompanhamento de Itens Estratégicos</vt:lpstr>
      <vt:lpstr>Acompanhamento de Indicadores</vt:lpstr>
      <vt:lpstr>Acompanhamento de Indicadores</vt:lpstr>
      <vt:lpstr>Evolução de Indicadores</vt:lpstr>
      <vt:lpstr>Visão Gráfica do Mapa Estratégico</vt:lpstr>
      <vt:lpstr>Visão Gráfica da Hierarquia de Indicadores</vt:lpstr>
      <vt:lpstr>Impacto dos Projetos na Estratégia (Health-Check)</vt:lpstr>
      <vt:lpstr>Roadmap de Entrega de Resultados das Estratégias</vt:lpstr>
      <vt:lpstr>Visão por Perspectiva do Balanced Scorecard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Always In Title Case;  2 Lines Preferred</dc:title>
  <dc:subject/>
  <dc:creator>Assis, Alexandre</dc:creator>
  <cp:keywords/>
  <dc:description/>
  <cp:lastModifiedBy>Assis, Alexandre</cp:lastModifiedBy>
  <cp:revision>65</cp:revision>
  <dcterms:created xsi:type="dcterms:W3CDTF">2015-01-14T21:06:15Z</dcterms:created>
  <dcterms:modified xsi:type="dcterms:W3CDTF">2015-01-20T17:28:19Z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0x010100D60472418B783044BF2F590CB9E4516B</vt:lpwstr>
  </property>
</Properties>
</file>