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26"/>
  </p:notesMasterIdLst>
  <p:handoutMasterIdLst>
    <p:handoutMasterId r:id="rId27"/>
  </p:handoutMasterIdLst>
  <p:sldIdLst>
    <p:sldId id="313" r:id="rId9"/>
    <p:sldId id="316" r:id="rId10"/>
    <p:sldId id="315" r:id="rId11"/>
    <p:sldId id="317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47" r:id="rId20"/>
    <p:sldId id="369" r:id="rId21"/>
    <p:sldId id="370" r:id="rId22"/>
    <p:sldId id="371" r:id="rId23"/>
    <p:sldId id="372" r:id="rId24"/>
    <p:sldId id="305" r:id="rId25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3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4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BD4"/>
    <a:srgbClr val="6D0404"/>
    <a:srgbClr val="20343A"/>
    <a:srgbClr val="22465E"/>
    <a:srgbClr val="22475C"/>
    <a:srgbClr val="3B2259"/>
    <a:srgbClr val="19272C"/>
    <a:srgbClr val="58676D"/>
    <a:srgbClr val="2E444B"/>
    <a:srgbClr val="FFC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1" autoAdjust="0"/>
    <p:restoredTop sz="81181" autoAdjust="0"/>
  </p:normalViewPr>
  <p:slideViewPr>
    <p:cSldViewPr snapToGrid="0">
      <p:cViewPr varScale="1">
        <p:scale>
          <a:sx n="126" d="100"/>
          <a:sy n="126" d="100"/>
        </p:scale>
        <p:origin x="1500" y="114"/>
      </p:cViewPr>
      <p:guideLst>
        <p:guide orient="horz" pos="703"/>
        <p:guide orient="horz" pos="2533"/>
        <p:guide orient="horz" pos="982"/>
        <p:guide orient="horz" pos="2041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9E396-0A1B-407C-B9C3-79D9EA7F11A6}" type="doc">
      <dgm:prSet loTypeId="urn:microsoft.com/office/officeart/2005/8/layout/cycle2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E42D67-2631-4292-A8FE-7229343DF8AA}">
      <dgm:prSet phldrT="[Text]" custT="1"/>
      <dgm:spPr/>
      <dgm:t>
        <a:bodyPr/>
        <a:lstStyle/>
        <a:p>
          <a:r>
            <a:rPr lang="pt-BR" sz="900" noProof="0" dirty="0" smtClean="0"/>
            <a:t>Plano Estratégico</a:t>
          </a:r>
          <a:endParaRPr lang="pt-BR" sz="900" noProof="0" dirty="0"/>
        </a:p>
      </dgm:t>
    </dgm:pt>
    <dgm:pt modelId="{34FEECFB-F42B-4367-AF8D-A75A2D502D3D}" type="parTrans" cxnId="{135C8874-9D30-4C68-BF92-BDB1478E03F4}">
      <dgm:prSet/>
      <dgm:spPr/>
      <dgm:t>
        <a:bodyPr/>
        <a:lstStyle/>
        <a:p>
          <a:endParaRPr lang="pt-BR" sz="1800" noProof="0" dirty="0"/>
        </a:p>
      </dgm:t>
    </dgm:pt>
    <dgm:pt modelId="{5AC31F4A-769A-4B9B-8408-BE9B8DCF401C}" type="sibTrans" cxnId="{135C8874-9D30-4C68-BF92-BDB1478E03F4}">
      <dgm:prSet custT="1"/>
      <dgm:spPr/>
      <dgm:t>
        <a:bodyPr/>
        <a:lstStyle/>
        <a:p>
          <a:endParaRPr lang="pt-BR" sz="700" noProof="0" dirty="0"/>
        </a:p>
      </dgm:t>
    </dgm:pt>
    <dgm:pt modelId="{8A4EE1C3-D3D6-4FB3-92F2-C7423585583F}">
      <dgm:prSet phldrT="[Text]" custT="1"/>
      <dgm:spPr/>
      <dgm:t>
        <a:bodyPr/>
        <a:lstStyle/>
        <a:p>
          <a:r>
            <a:rPr lang="pt-BR" sz="900" noProof="0" dirty="0" smtClean="0"/>
            <a:t>Indicadores </a:t>
          </a:r>
          <a:r>
            <a:rPr lang="pt-BR" sz="900" noProof="0" dirty="0" err="1" smtClean="0"/>
            <a:t>Bottom-Up</a:t>
          </a:r>
          <a:endParaRPr lang="pt-BR" sz="900" noProof="0" dirty="0"/>
        </a:p>
      </dgm:t>
    </dgm:pt>
    <dgm:pt modelId="{45ED33D9-CA18-4EA0-B4FB-1B4D9FC964AE}" type="parTrans" cxnId="{DEB10600-429E-439F-A63B-1D982FD16A1A}">
      <dgm:prSet/>
      <dgm:spPr/>
      <dgm:t>
        <a:bodyPr/>
        <a:lstStyle/>
        <a:p>
          <a:endParaRPr lang="pt-BR" sz="1800" noProof="0" dirty="0"/>
        </a:p>
      </dgm:t>
    </dgm:pt>
    <dgm:pt modelId="{5D4B9819-42DC-40C7-B11E-A962B5DEFF8E}" type="sibTrans" cxnId="{DEB10600-429E-439F-A63B-1D982FD16A1A}">
      <dgm:prSet custT="1"/>
      <dgm:spPr/>
      <dgm:t>
        <a:bodyPr/>
        <a:lstStyle/>
        <a:p>
          <a:endParaRPr lang="pt-BR" sz="700" noProof="0" dirty="0"/>
        </a:p>
      </dgm:t>
    </dgm:pt>
    <dgm:pt modelId="{EBA7BBF9-0707-4854-9AB6-F547C0184BAD}">
      <dgm:prSet phldrT="[Text]" custT="1"/>
      <dgm:spPr/>
      <dgm:t>
        <a:bodyPr/>
        <a:lstStyle/>
        <a:p>
          <a:r>
            <a:rPr lang="pt-BR" sz="900" noProof="0" dirty="0" smtClean="0"/>
            <a:t>Plano de Portfólios</a:t>
          </a:r>
          <a:br>
            <a:rPr lang="pt-BR" sz="900" noProof="0" dirty="0" smtClean="0"/>
          </a:br>
          <a:r>
            <a:rPr lang="pt-BR" sz="900" noProof="0" dirty="0" smtClean="0"/>
            <a:t>Top-Down</a:t>
          </a:r>
          <a:endParaRPr lang="pt-BR" sz="900" noProof="0" dirty="0"/>
        </a:p>
      </dgm:t>
    </dgm:pt>
    <dgm:pt modelId="{E05CA129-D075-4766-BDA9-792885BE9F88}" type="parTrans" cxnId="{473C2310-466E-4843-AA29-880C2708E952}">
      <dgm:prSet/>
      <dgm:spPr/>
      <dgm:t>
        <a:bodyPr/>
        <a:lstStyle/>
        <a:p>
          <a:endParaRPr lang="pt-BR" sz="1800" noProof="0" dirty="0"/>
        </a:p>
      </dgm:t>
    </dgm:pt>
    <dgm:pt modelId="{589C9BA7-2B64-474B-90B3-364FEBC7DBC6}" type="sibTrans" cxnId="{473C2310-466E-4843-AA29-880C2708E952}">
      <dgm:prSet custT="1"/>
      <dgm:spPr/>
      <dgm:t>
        <a:bodyPr/>
        <a:lstStyle/>
        <a:p>
          <a:endParaRPr lang="pt-BR" sz="700" noProof="0" dirty="0"/>
        </a:p>
      </dgm:t>
    </dgm:pt>
    <dgm:pt modelId="{585E7764-90BC-49FF-9178-7EF332B52D76}">
      <dgm:prSet phldrT="[Text]" custT="1"/>
      <dgm:spPr/>
      <dgm:t>
        <a:bodyPr/>
        <a:lstStyle/>
        <a:p>
          <a:r>
            <a:rPr lang="pt-BR" sz="900" noProof="0" dirty="0" smtClean="0"/>
            <a:t>Execução</a:t>
          </a:r>
          <a:endParaRPr lang="pt-BR" sz="900" noProof="0" dirty="0"/>
        </a:p>
      </dgm:t>
    </dgm:pt>
    <dgm:pt modelId="{7CB2C272-9899-40B4-92FA-6F9B6E83C98F}" type="parTrans" cxnId="{81CF285A-17B5-485F-9B22-40430DFC5EA0}">
      <dgm:prSet/>
      <dgm:spPr/>
      <dgm:t>
        <a:bodyPr/>
        <a:lstStyle/>
        <a:p>
          <a:endParaRPr lang="pt-BR" sz="1800" noProof="0" dirty="0"/>
        </a:p>
      </dgm:t>
    </dgm:pt>
    <dgm:pt modelId="{06F3FCCF-29FB-4813-AE1C-F089BFF42FDA}" type="sibTrans" cxnId="{81CF285A-17B5-485F-9B22-40430DFC5EA0}">
      <dgm:prSet custT="1"/>
      <dgm:spPr/>
      <dgm:t>
        <a:bodyPr/>
        <a:lstStyle/>
        <a:p>
          <a:endParaRPr lang="pt-BR" sz="700" noProof="0" dirty="0"/>
        </a:p>
      </dgm:t>
    </dgm:pt>
    <dgm:pt modelId="{7C5A33A2-1733-4E24-BB55-93BD551C9D82}">
      <dgm:prSet phldrT="[Text]" custT="1"/>
      <dgm:spPr/>
      <dgm:t>
        <a:bodyPr/>
        <a:lstStyle/>
        <a:p>
          <a:r>
            <a:rPr lang="pt-BR" sz="900" noProof="0" dirty="0" smtClean="0"/>
            <a:t>Portfólios de Iniciativas</a:t>
          </a:r>
          <a:endParaRPr lang="pt-BR" sz="900" noProof="0" dirty="0"/>
        </a:p>
      </dgm:t>
    </dgm:pt>
    <dgm:pt modelId="{1FBC0462-DCA3-4C2B-9C83-35B366D68B89}" type="parTrans" cxnId="{A46B05A1-3EC4-472D-9475-13A27618EFA4}">
      <dgm:prSet/>
      <dgm:spPr/>
      <dgm:t>
        <a:bodyPr/>
        <a:lstStyle/>
        <a:p>
          <a:endParaRPr lang="pt-BR" sz="1800" noProof="0" dirty="0"/>
        </a:p>
      </dgm:t>
    </dgm:pt>
    <dgm:pt modelId="{BCBC3E7B-B374-4D22-A8BB-F0881DE8D9A7}" type="sibTrans" cxnId="{A46B05A1-3EC4-472D-9475-13A27618EFA4}">
      <dgm:prSet custT="1"/>
      <dgm:spPr/>
      <dgm:t>
        <a:bodyPr/>
        <a:lstStyle/>
        <a:p>
          <a:endParaRPr lang="pt-BR" sz="700" noProof="0" dirty="0"/>
        </a:p>
      </dgm:t>
    </dgm:pt>
    <dgm:pt modelId="{6AC5FC72-FB64-4DBF-A351-B9946066E415}">
      <dgm:prSet phldrT="[Text]" custT="1"/>
      <dgm:spPr/>
      <dgm:t>
        <a:bodyPr/>
        <a:lstStyle/>
        <a:p>
          <a:r>
            <a:rPr lang="pt-BR" sz="900" noProof="0" dirty="0" smtClean="0"/>
            <a:t>Seleção de Projetos e Programas</a:t>
          </a:r>
          <a:endParaRPr lang="pt-BR" sz="900" noProof="0" dirty="0"/>
        </a:p>
      </dgm:t>
    </dgm:pt>
    <dgm:pt modelId="{67D5C3EC-E816-4614-919F-5C8F3B9AEFA9}" type="parTrans" cxnId="{100481FB-C1E2-4667-A3F8-96A98FFD9D5B}">
      <dgm:prSet/>
      <dgm:spPr/>
      <dgm:t>
        <a:bodyPr/>
        <a:lstStyle/>
        <a:p>
          <a:endParaRPr lang="pt-BR" sz="1200" noProof="0" dirty="0"/>
        </a:p>
      </dgm:t>
    </dgm:pt>
    <dgm:pt modelId="{7593176D-7616-476A-989D-9C4BEF3F1EA0}" type="sibTrans" cxnId="{100481FB-C1E2-4667-A3F8-96A98FFD9D5B}">
      <dgm:prSet custT="1"/>
      <dgm:spPr/>
      <dgm:t>
        <a:bodyPr/>
        <a:lstStyle/>
        <a:p>
          <a:endParaRPr lang="pt-BR" sz="1000" noProof="0" dirty="0"/>
        </a:p>
      </dgm:t>
    </dgm:pt>
    <dgm:pt modelId="{B12DCE33-133F-41FE-9852-A122F88ED3FE}" type="pres">
      <dgm:prSet presAssocID="{FCE9E396-0A1B-407C-B9C3-79D9EA7F11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9B84ACB-FDDD-4DE2-9161-49A0529B23A2}" type="pres">
      <dgm:prSet presAssocID="{12E42D67-2631-4292-A8FE-7229343DF8A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5DA8F-8410-44A8-ABCC-1C51AD1E5B96}" type="pres">
      <dgm:prSet presAssocID="{5AC31F4A-769A-4B9B-8408-BE9B8DCF401C}" presName="sibTrans" presStyleLbl="sibTrans2D1" presStyleIdx="0" presStyleCnt="6"/>
      <dgm:spPr/>
      <dgm:t>
        <a:bodyPr/>
        <a:lstStyle/>
        <a:p>
          <a:endParaRPr lang="pt-BR"/>
        </a:p>
      </dgm:t>
    </dgm:pt>
    <dgm:pt modelId="{AA38D298-2AB2-4F3E-8793-B445098322E1}" type="pres">
      <dgm:prSet presAssocID="{5AC31F4A-769A-4B9B-8408-BE9B8DCF401C}" presName="connectorText" presStyleLbl="sibTrans2D1" presStyleIdx="0" presStyleCnt="6"/>
      <dgm:spPr/>
      <dgm:t>
        <a:bodyPr/>
        <a:lstStyle/>
        <a:p>
          <a:endParaRPr lang="pt-BR"/>
        </a:p>
      </dgm:t>
    </dgm:pt>
    <dgm:pt modelId="{2191029C-F9CC-4D1C-BCD9-48863C0222CA}" type="pres">
      <dgm:prSet presAssocID="{EBA7BBF9-0707-4854-9AB6-F547C0184BA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A4EB7F-2559-4892-A722-7A10CEE39FB8}" type="pres">
      <dgm:prSet presAssocID="{589C9BA7-2B64-474B-90B3-364FEBC7DBC6}" presName="sibTrans" presStyleLbl="sibTrans2D1" presStyleIdx="1" presStyleCnt="6"/>
      <dgm:spPr/>
      <dgm:t>
        <a:bodyPr/>
        <a:lstStyle/>
        <a:p>
          <a:endParaRPr lang="pt-BR"/>
        </a:p>
      </dgm:t>
    </dgm:pt>
    <dgm:pt modelId="{21CFD3B7-2EDE-443C-84B1-436D2127471F}" type="pres">
      <dgm:prSet presAssocID="{589C9BA7-2B64-474B-90B3-364FEBC7DBC6}" presName="connectorText" presStyleLbl="sibTrans2D1" presStyleIdx="1" presStyleCnt="6"/>
      <dgm:spPr/>
      <dgm:t>
        <a:bodyPr/>
        <a:lstStyle/>
        <a:p>
          <a:endParaRPr lang="pt-BR"/>
        </a:p>
      </dgm:t>
    </dgm:pt>
    <dgm:pt modelId="{DEE59BEB-7779-4A4D-B981-D940F28C790C}" type="pres">
      <dgm:prSet presAssocID="{7C5A33A2-1733-4E24-BB55-93BD551C9D8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7398C-086C-4AAB-BD39-5F11F42CE6DA}" type="pres">
      <dgm:prSet presAssocID="{BCBC3E7B-B374-4D22-A8BB-F0881DE8D9A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E922BFFA-CF9F-491E-955D-85FDC4C4C0EE}" type="pres">
      <dgm:prSet presAssocID="{BCBC3E7B-B374-4D22-A8BB-F0881DE8D9A7}" presName="connectorText" presStyleLbl="sibTrans2D1" presStyleIdx="2" presStyleCnt="6"/>
      <dgm:spPr/>
      <dgm:t>
        <a:bodyPr/>
        <a:lstStyle/>
        <a:p>
          <a:endParaRPr lang="pt-BR"/>
        </a:p>
      </dgm:t>
    </dgm:pt>
    <dgm:pt modelId="{34CDCCBC-50F0-4064-8576-BFADBAFCD765}" type="pres">
      <dgm:prSet presAssocID="{6AC5FC72-FB64-4DBF-A351-B9946066E4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80B1A0-64F0-46B3-8148-5190D3975988}" type="pres">
      <dgm:prSet presAssocID="{7593176D-7616-476A-989D-9C4BEF3F1EA0}" presName="sibTrans" presStyleLbl="sibTrans2D1" presStyleIdx="3" presStyleCnt="6"/>
      <dgm:spPr/>
      <dgm:t>
        <a:bodyPr/>
        <a:lstStyle/>
        <a:p>
          <a:endParaRPr lang="pt-BR"/>
        </a:p>
      </dgm:t>
    </dgm:pt>
    <dgm:pt modelId="{D0F8730E-3874-4F73-8085-F474B9ED734F}" type="pres">
      <dgm:prSet presAssocID="{7593176D-7616-476A-989D-9C4BEF3F1EA0}" presName="connectorText" presStyleLbl="sibTrans2D1" presStyleIdx="3" presStyleCnt="6"/>
      <dgm:spPr/>
      <dgm:t>
        <a:bodyPr/>
        <a:lstStyle/>
        <a:p>
          <a:endParaRPr lang="pt-BR"/>
        </a:p>
      </dgm:t>
    </dgm:pt>
    <dgm:pt modelId="{2D3928C0-9996-40CF-961C-D5FD297B7332}" type="pres">
      <dgm:prSet presAssocID="{585E7764-90BC-49FF-9178-7EF332B52D7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EF383-C3B0-45AD-9E09-1F1C65C478FB}" type="pres">
      <dgm:prSet presAssocID="{06F3FCCF-29FB-4813-AE1C-F089BFF42FDA}" presName="sibTrans" presStyleLbl="sibTrans2D1" presStyleIdx="4" presStyleCnt="6"/>
      <dgm:spPr/>
      <dgm:t>
        <a:bodyPr/>
        <a:lstStyle/>
        <a:p>
          <a:endParaRPr lang="pt-BR"/>
        </a:p>
      </dgm:t>
    </dgm:pt>
    <dgm:pt modelId="{3C092EE8-2F99-4132-ADDB-867C8CC5AC1C}" type="pres">
      <dgm:prSet presAssocID="{06F3FCCF-29FB-4813-AE1C-F089BFF42FDA}" presName="connectorText" presStyleLbl="sibTrans2D1" presStyleIdx="4" presStyleCnt="6"/>
      <dgm:spPr/>
      <dgm:t>
        <a:bodyPr/>
        <a:lstStyle/>
        <a:p>
          <a:endParaRPr lang="pt-BR"/>
        </a:p>
      </dgm:t>
    </dgm:pt>
    <dgm:pt modelId="{DCF4393E-F991-4243-955A-17C6BEC5FE45}" type="pres">
      <dgm:prSet presAssocID="{8A4EE1C3-D3D6-4FB3-92F2-C7423585583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26E512-D502-4B94-8BF2-3FADE7B38863}" type="pres">
      <dgm:prSet presAssocID="{5D4B9819-42DC-40C7-B11E-A962B5DEFF8E}" presName="sibTrans" presStyleLbl="sibTrans2D1" presStyleIdx="5" presStyleCnt="6"/>
      <dgm:spPr/>
      <dgm:t>
        <a:bodyPr/>
        <a:lstStyle/>
        <a:p>
          <a:endParaRPr lang="pt-BR"/>
        </a:p>
      </dgm:t>
    </dgm:pt>
    <dgm:pt modelId="{0F7C9A2C-DB02-47D5-9CF0-16D5BB43BFF0}" type="pres">
      <dgm:prSet presAssocID="{5D4B9819-42DC-40C7-B11E-A962B5DEFF8E}" presName="connectorText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E38FA1BE-8050-4AA3-AEFD-6EDECE55F114}" type="presOf" srcId="{5D4B9819-42DC-40C7-B11E-A962B5DEFF8E}" destId="{0F7C9A2C-DB02-47D5-9CF0-16D5BB43BFF0}" srcOrd="1" destOrd="0" presId="urn:microsoft.com/office/officeart/2005/8/layout/cycle2"/>
    <dgm:cxn modelId="{D6702A3B-735B-42A8-AE7E-150C28596D37}" type="presOf" srcId="{6AC5FC72-FB64-4DBF-A351-B9946066E415}" destId="{34CDCCBC-50F0-4064-8576-BFADBAFCD765}" srcOrd="0" destOrd="0" presId="urn:microsoft.com/office/officeart/2005/8/layout/cycle2"/>
    <dgm:cxn modelId="{DA0C181A-B2DB-440F-9088-D547EFF682F8}" type="presOf" srcId="{7593176D-7616-476A-989D-9C4BEF3F1EA0}" destId="{D0F8730E-3874-4F73-8085-F474B9ED734F}" srcOrd="1" destOrd="0" presId="urn:microsoft.com/office/officeart/2005/8/layout/cycle2"/>
    <dgm:cxn modelId="{C8632477-6311-4F97-96F4-9E011F87D887}" type="presOf" srcId="{8A4EE1C3-D3D6-4FB3-92F2-C7423585583F}" destId="{DCF4393E-F991-4243-955A-17C6BEC5FE45}" srcOrd="0" destOrd="0" presId="urn:microsoft.com/office/officeart/2005/8/layout/cycle2"/>
    <dgm:cxn modelId="{473C2310-466E-4843-AA29-880C2708E952}" srcId="{FCE9E396-0A1B-407C-B9C3-79D9EA7F11A6}" destId="{EBA7BBF9-0707-4854-9AB6-F547C0184BAD}" srcOrd="1" destOrd="0" parTransId="{E05CA129-D075-4766-BDA9-792885BE9F88}" sibTransId="{589C9BA7-2B64-474B-90B3-364FEBC7DBC6}"/>
    <dgm:cxn modelId="{E3D5FB8A-2AA4-44B4-83C8-A6781F801416}" type="presOf" srcId="{7C5A33A2-1733-4E24-BB55-93BD551C9D82}" destId="{DEE59BEB-7779-4A4D-B981-D940F28C790C}" srcOrd="0" destOrd="0" presId="urn:microsoft.com/office/officeart/2005/8/layout/cycle2"/>
    <dgm:cxn modelId="{8F435718-3B77-4164-86CE-C3EED0E92A4C}" type="presOf" srcId="{5D4B9819-42DC-40C7-B11E-A962B5DEFF8E}" destId="{9226E512-D502-4B94-8BF2-3FADE7B38863}" srcOrd="0" destOrd="0" presId="urn:microsoft.com/office/officeart/2005/8/layout/cycle2"/>
    <dgm:cxn modelId="{100891DD-810C-47B1-ABF8-52978067D4F4}" type="presOf" srcId="{BCBC3E7B-B374-4D22-A8BB-F0881DE8D9A7}" destId="{6877398C-086C-4AAB-BD39-5F11F42CE6DA}" srcOrd="0" destOrd="0" presId="urn:microsoft.com/office/officeart/2005/8/layout/cycle2"/>
    <dgm:cxn modelId="{100481FB-C1E2-4667-A3F8-96A98FFD9D5B}" srcId="{FCE9E396-0A1B-407C-B9C3-79D9EA7F11A6}" destId="{6AC5FC72-FB64-4DBF-A351-B9946066E415}" srcOrd="3" destOrd="0" parTransId="{67D5C3EC-E816-4614-919F-5C8F3B9AEFA9}" sibTransId="{7593176D-7616-476A-989D-9C4BEF3F1EA0}"/>
    <dgm:cxn modelId="{B239AD06-A56B-4FAB-8650-DDE6BE6FB4A5}" type="presOf" srcId="{589C9BA7-2B64-474B-90B3-364FEBC7DBC6}" destId="{51A4EB7F-2559-4892-A722-7A10CEE39FB8}" srcOrd="0" destOrd="0" presId="urn:microsoft.com/office/officeart/2005/8/layout/cycle2"/>
    <dgm:cxn modelId="{7C1F9FD2-ECDF-4095-B642-DC1FC82684A2}" type="presOf" srcId="{5AC31F4A-769A-4B9B-8408-BE9B8DCF401C}" destId="{1435DA8F-8410-44A8-ABCC-1C51AD1E5B96}" srcOrd="0" destOrd="0" presId="urn:microsoft.com/office/officeart/2005/8/layout/cycle2"/>
    <dgm:cxn modelId="{135C8874-9D30-4C68-BF92-BDB1478E03F4}" srcId="{FCE9E396-0A1B-407C-B9C3-79D9EA7F11A6}" destId="{12E42D67-2631-4292-A8FE-7229343DF8AA}" srcOrd="0" destOrd="0" parTransId="{34FEECFB-F42B-4367-AF8D-A75A2D502D3D}" sibTransId="{5AC31F4A-769A-4B9B-8408-BE9B8DCF401C}"/>
    <dgm:cxn modelId="{30B1478A-5BC3-437A-971F-6B4D564E53D7}" type="presOf" srcId="{EBA7BBF9-0707-4854-9AB6-F547C0184BAD}" destId="{2191029C-F9CC-4D1C-BCD9-48863C0222CA}" srcOrd="0" destOrd="0" presId="urn:microsoft.com/office/officeart/2005/8/layout/cycle2"/>
    <dgm:cxn modelId="{7EC73478-9F71-4585-9964-1445DC989E5F}" type="presOf" srcId="{12E42D67-2631-4292-A8FE-7229343DF8AA}" destId="{99B84ACB-FDDD-4DE2-9161-49A0529B23A2}" srcOrd="0" destOrd="0" presId="urn:microsoft.com/office/officeart/2005/8/layout/cycle2"/>
    <dgm:cxn modelId="{81CF285A-17B5-485F-9B22-40430DFC5EA0}" srcId="{FCE9E396-0A1B-407C-B9C3-79D9EA7F11A6}" destId="{585E7764-90BC-49FF-9178-7EF332B52D76}" srcOrd="4" destOrd="0" parTransId="{7CB2C272-9899-40B4-92FA-6F9B6E83C98F}" sibTransId="{06F3FCCF-29FB-4813-AE1C-F089BFF42FDA}"/>
    <dgm:cxn modelId="{70B54448-0197-4994-9A24-A50130E03E94}" type="presOf" srcId="{7593176D-7616-476A-989D-9C4BEF3F1EA0}" destId="{8480B1A0-64F0-46B3-8148-5190D3975988}" srcOrd="0" destOrd="0" presId="urn:microsoft.com/office/officeart/2005/8/layout/cycle2"/>
    <dgm:cxn modelId="{B5F93597-F472-407A-BAFA-BCEB0CBD5F65}" type="presOf" srcId="{FCE9E396-0A1B-407C-B9C3-79D9EA7F11A6}" destId="{B12DCE33-133F-41FE-9852-A122F88ED3FE}" srcOrd="0" destOrd="0" presId="urn:microsoft.com/office/officeart/2005/8/layout/cycle2"/>
    <dgm:cxn modelId="{DB610B51-8DD0-4BDB-9916-8A1A4D881342}" type="presOf" srcId="{585E7764-90BC-49FF-9178-7EF332B52D76}" destId="{2D3928C0-9996-40CF-961C-D5FD297B7332}" srcOrd="0" destOrd="0" presId="urn:microsoft.com/office/officeart/2005/8/layout/cycle2"/>
    <dgm:cxn modelId="{3103782F-D376-459C-B9AD-0BC1CB3D5418}" type="presOf" srcId="{06F3FCCF-29FB-4813-AE1C-F089BFF42FDA}" destId="{3C092EE8-2F99-4132-ADDB-867C8CC5AC1C}" srcOrd="1" destOrd="0" presId="urn:microsoft.com/office/officeart/2005/8/layout/cycle2"/>
    <dgm:cxn modelId="{646783A3-2F5A-444C-8D1B-D460577B0AB7}" type="presOf" srcId="{06F3FCCF-29FB-4813-AE1C-F089BFF42FDA}" destId="{212EF383-C3B0-45AD-9E09-1F1C65C478FB}" srcOrd="0" destOrd="0" presId="urn:microsoft.com/office/officeart/2005/8/layout/cycle2"/>
    <dgm:cxn modelId="{CFC3DA8A-3001-4439-9396-200EB92270E3}" type="presOf" srcId="{5AC31F4A-769A-4B9B-8408-BE9B8DCF401C}" destId="{AA38D298-2AB2-4F3E-8793-B445098322E1}" srcOrd="1" destOrd="0" presId="urn:microsoft.com/office/officeart/2005/8/layout/cycle2"/>
    <dgm:cxn modelId="{DEB10600-429E-439F-A63B-1D982FD16A1A}" srcId="{FCE9E396-0A1B-407C-B9C3-79D9EA7F11A6}" destId="{8A4EE1C3-D3D6-4FB3-92F2-C7423585583F}" srcOrd="5" destOrd="0" parTransId="{45ED33D9-CA18-4EA0-B4FB-1B4D9FC964AE}" sibTransId="{5D4B9819-42DC-40C7-B11E-A962B5DEFF8E}"/>
    <dgm:cxn modelId="{70A609F5-A27D-4630-BA74-54D7F48D8391}" type="presOf" srcId="{BCBC3E7B-B374-4D22-A8BB-F0881DE8D9A7}" destId="{E922BFFA-CF9F-491E-955D-85FDC4C4C0EE}" srcOrd="1" destOrd="0" presId="urn:microsoft.com/office/officeart/2005/8/layout/cycle2"/>
    <dgm:cxn modelId="{E528119B-6DEE-4158-A305-5762DC34B541}" type="presOf" srcId="{589C9BA7-2B64-474B-90B3-364FEBC7DBC6}" destId="{21CFD3B7-2EDE-443C-84B1-436D2127471F}" srcOrd="1" destOrd="0" presId="urn:microsoft.com/office/officeart/2005/8/layout/cycle2"/>
    <dgm:cxn modelId="{A46B05A1-3EC4-472D-9475-13A27618EFA4}" srcId="{FCE9E396-0A1B-407C-B9C3-79D9EA7F11A6}" destId="{7C5A33A2-1733-4E24-BB55-93BD551C9D82}" srcOrd="2" destOrd="0" parTransId="{1FBC0462-DCA3-4C2B-9C83-35B366D68B89}" sibTransId="{BCBC3E7B-B374-4D22-A8BB-F0881DE8D9A7}"/>
    <dgm:cxn modelId="{3C7FCD5D-8C78-4401-896F-7CD85293CFE9}" type="presParOf" srcId="{B12DCE33-133F-41FE-9852-A122F88ED3FE}" destId="{99B84ACB-FDDD-4DE2-9161-49A0529B23A2}" srcOrd="0" destOrd="0" presId="urn:microsoft.com/office/officeart/2005/8/layout/cycle2"/>
    <dgm:cxn modelId="{350BF3FD-DE74-4B09-8B45-E6465A91936E}" type="presParOf" srcId="{B12DCE33-133F-41FE-9852-A122F88ED3FE}" destId="{1435DA8F-8410-44A8-ABCC-1C51AD1E5B96}" srcOrd="1" destOrd="0" presId="urn:microsoft.com/office/officeart/2005/8/layout/cycle2"/>
    <dgm:cxn modelId="{7872681C-6E45-416B-9E4F-50CF3C600472}" type="presParOf" srcId="{1435DA8F-8410-44A8-ABCC-1C51AD1E5B96}" destId="{AA38D298-2AB2-4F3E-8793-B445098322E1}" srcOrd="0" destOrd="0" presId="urn:microsoft.com/office/officeart/2005/8/layout/cycle2"/>
    <dgm:cxn modelId="{6CFB2882-7284-47DA-965B-427AC6E813B5}" type="presParOf" srcId="{B12DCE33-133F-41FE-9852-A122F88ED3FE}" destId="{2191029C-F9CC-4D1C-BCD9-48863C0222CA}" srcOrd="2" destOrd="0" presId="urn:microsoft.com/office/officeart/2005/8/layout/cycle2"/>
    <dgm:cxn modelId="{13D2895B-B50F-46E4-860F-8DDB621FA730}" type="presParOf" srcId="{B12DCE33-133F-41FE-9852-A122F88ED3FE}" destId="{51A4EB7F-2559-4892-A722-7A10CEE39FB8}" srcOrd="3" destOrd="0" presId="urn:microsoft.com/office/officeart/2005/8/layout/cycle2"/>
    <dgm:cxn modelId="{AABC72C5-7EC1-4818-A2AC-293C87DD5130}" type="presParOf" srcId="{51A4EB7F-2559-4892-A722-7A10CEE39FB8}" destId="{21CFD3B7-2EDE-443C-84B1-436D2127471F}" srcOrd="0" destOrd="0" presId="urn:microsoft.com/office/officeart/2005/8/layout/cycle2"/>
    <dgm:cxn modelId="{9270F532-2A81-4939-92DC-090164F82567}" type="presParOf" srcId="{B12DCE33-133F-41FE-9852-A122F88ED3FE}" destId="{DEE59BEB-7779-4A4D-B981-D940F28C790C}" srcOrd="4" destOrd="0" presId="urn:microsoft.com/office/officeart/2005/8/layout/cycle2"/>
    <dgm:cxn modelId="{CB366D84-92E3-4EDC-B480-AC3583965324}" type="presParOf" srcId="{B12DCE33-133F-41FE-9852-A122F88ED3FE}" destId="{6877398C-086C-4AAB-BD39-5F11F42CE6DA}" srcOrd="5" destOrd="0" presId="urn:microsoft.com/office/officeart/2005/8/layout/cycle2"/>
    <dgm:cxn modelId="{97FAF0CD-8F90-4018-BACE-DC34B4763567}" type="presParOf" srcId="{6877398C-086C-4AAB-BD39-5F11F42CE6DA}" destId="{E922BFFA-CF9F-491E-955D-85FDC4C4C0EE}" srcOrd="0" destOrd="0" presId="urn:microsoft.com/office/officeart/2005/8/layout/cycle2"/>
    <dgm:cxn modelId="{38F6D84B-3F03-4D75-8CD9-AF224EB1D3E9}" type="presParOf" srcId="{B12DCE33-133F-41FE-9852-A122F88ED3FE}" destId="{34CDCCBC-50F0-4064-8576-BFADBAFCD765}" srcOrd="6" destOrd="0" presId="urn:microsoft.com/office/officeart/2005/8/layout/cycle2"/>
    <dgm:cxn modelId="{67388C3F-9D7F-4B20-80B7-945BB5874230}" type="presParOf" srcId="{B12DCE33-133F-41FE-9852-A122F88ED3FE}" destId="{8480B1A0-64F0-46B3-8148-5190D3975988}" srcOrd="7" destOrd="0" presId="urn:microsoft.com/office/officeart/2005/8/layout/cycle2"/>
    <dgm:cxn modelId="{7B5E3F9D-0C2F-4A5C-8667-21C25062C822}" type="presParOf" srcId="{8480B1A0-64F0-46B3-8148-5190D3975988}" destId="{D0F8730E-3874-4F73-8085-F474B9ED734F}" srcOrd="0" destOrd="0" presId="urn:microsoft.com/office/officeart/2005/8/layout/cycle2"/>
    <dgm:cxn modelId="{782B83F4-B75B-4D44-922F-3B00076CE5A8}" type="presParOf" srcId="{B12DCE33-133F-41FE-9852-A122F88ED3FE}" destId="{2D3928C0-9996-40CF-961C-D5FD297B7332}" srcOrd="8" destOrd="0" presId="urn:microsoft.com/office/officeart/2005/8/layout/cycle2"/>
    <dgm:cxn modelId="{EF14BF40-54E8-4432-A35A-CF9923D20A21}" type="presParOf" srcId="{B12DCE33-133F-41FE-9852-A122F88ED3FE}" destId="{212EF383-C3B0-45AD-9E09-1F1C65C478FB}" srcOrd="9" destOrd="0" presId="urn:microsoft.com/office/officeart/2005/8/layout/cycle2"/>
    <dgm:cxn modelId="{BBFF5B5E-01A5-4340-90B1-A9107B8BC6CD}" type="presParOf" srcId="{212EF383-C3B0-45AD-9E09-1F1C65C478FB}" destId="{3C092EE8-2F99-4132-ADDB-867C8CC5AC1C}" srcOrd="0" destOrd="0" presId="urn:microsoft.com/office/officeart/2005/8/layout/cycle2"/>
    <dgm:cxn modelId="{98688046-2387-4FC1-A9AF-4785FE451AA0}" type="presParOf" srcId="{B12DCE33-133F-41FE-9852-A122F88ED3FE}" destId="{DCF4393E-F991-4243-955A-17C6BEC5FE45}" srcOrd="10" destOrd="0" presId="urn:microsoft.com/office/officeart/2005/8/layout/cycle2"/>
    <dgm:cxn modelId="{7E105599-5143-4370-8F4C-358FB1E802F6}" type="presParOf" srcId="{B12DCE33-133F-41FE-9852-A122F88ED3FE}" destId="{9226E512-D502-4B94-8BF2-3FADE7B38863}" srcOrd="11" destOrd="0" presId="urn:microsoft.com/office/officeart/2005/8/layout/cycle2"/>
    <dgm:cxn modelId="{7841427D-490D-48AA-B2D7-9832C86929EA}" type="presParOf" srcId="{9226E512-D502-4B94-8BF2-3FADE7B38863}" destId="{0F7C9A2C-DB02-47D5-9CF0-16D5BB43BFF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1400" noProof="0" dirty="0" smtClean="0"/>
            <a:t>2</a:t>
          </a:r>
          <a:br>
            <a:rPr lang="pt-BR" sz="1400" noProof="0" dirty="0" smtClean="0"/>
          </a:br>
          <a:r>
            <a:rPr lang="pt-BR" sz="1400" noProof="0" dirty="0" smtClean="0"/>
            <a:t>Monitorando Planos</a:t>
          </a:r>
          <a:endParaRPr lang="pt-BR" sz="14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1400" noProof="0" dirty="0" smtClean="0"/>
            <a:t>3</a:t>
          </a:r>
          <a:br>
            <a:rPr lang="pt-BR" sz="1400" noProof="0" dirty="0" smtClean="0"/>
          </a:br>
          <a:r>
            <a:rPr lang="pt-BR" sz="1400" noProof="0" dirty="0" smtClean="0"/>
            <a:t>Avaliação de Investimentos</a:t>
          </a:r>
          <a:endParaRPr lang="pt-BR" sz="14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1400" noProof="0" dirty="0" smtClean="0"/>
            <a:t>1</a:t>
          </a:r>
          <a:br>
            <a:rPr lang="pt-BR" sz="1400" noProof="0" dirty="0" smtClean="0"/>
          </a:br>
          <a:r>
            <a:rPr lang="pt-BR" sz="1400" noProof="0" dirty="0" smtClean="0"/>
            <a:t>Criando Planos</a:t>
          </a:r>
          <a:endParaRPr lang="pt-BR" sz="14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3CB9EAF0-B785-436D-8561-29418CAF11D6}">
      <dgm:prSet phldrT="[Text]" custT="1"/>
      <dgm:spPr/>
      <dgm:t>
        <a:bodyPr/>
        <a:lstStyle/>
        <a:p>
          <a:r>
            <a:rPr lang="pt-BR" sz="1400" noProof="0" dirty="0" smtClean="0"/>
            <a:t>4</a:t>
          </a:r>
          <a:br>
            <a:rPr lang="pt-BR" sz="1400" noProof="0" dirty="0" smtClean="0"/>
          </a:br>
          <a:r>
            <a:rPr lang="pt-BR" sz="1400" noProof="0" dirty="0" smtClean="0"/>
            <a:t>Portfólios</a:t>
          </a:r>
          <a:br>
            <a:rPr lang="pt-BR" sz="1400" noProof="0" dirty="0" smtClean="0"/>
          </a:br>
          <a:r>
            <a:rPr lang="pt-BR" sz="1400" noProof="0" dirty="0" smtClean="0"/>
            <a:t>Top-Down</a:t>
          </a:r>
          <a:endParaRPr lang="pt-BR" sz="14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D3C3D72-0E37-410B-A741-88F7ACFF4396}" type="presOf" srcId="{188835A1-DA72-4945-8539-0517C3B1C460}" destId="{170501A5-BA12-4371-9113-53BC59394719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6A8217E1-DBB0-4441-94F2-F8FC755A5349}" type="presOf" srcId="{1C00829F-ACBB-4E6F-8858-EC1F8B1A3941}" destId="{FBEA44B1-C680-45F1-B168-243FA9AC2687}" srcOrd="0" destOrd="0" presId="urn:microsoft.com/office/officeart/2008/layout/HexagonCluster"/>
    <dgm:cxn modelId="{372932A7-29A9-49A6-824B-454C04C18EAE}" type="presOf" srcId="{61743317-F836-438C-9AA4-E0A8E9D153CC}" destId="{8CF579C5-F3BA-40E8-92C5-7FFCB1570E22}" srcOrd="0" destOrd="0" presId="urn:microsoft.com/office/officeart/2008/layout/HexagonCluster"/>
    <dgm:cxn modelId="{A0A16107-0D9E-44D5-8D2C-7FE1E7C0F652}" type="presOf" srcId="{ACEA33EE-69CA-4529-92EB-04D72007F80B}" destId="{B5E4A2E9-5CC2-4120-B51F-4CE06975E6BC}" srcOrd="0" destOrd="0" presId="urn:microsoft.com/office/officeart/2008/layout/HexagonCluster"/>
    <dgm:cxn modelId="{6517700B-38CA-4A8B-9674-F3C262FCAB45}" type="presOf" srcId="{63B41E2C-20BC-4DFF-9574-A9A5647B00ED}" destId="{C9AD308B-FEDA-41EB-A99B-E790057DB169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FF6E1B5E-1DE0-4B78-83EA-D0FDE9B0A72E}" type="presOf" srcId="{B9707110-E717-4E51-B045-34328E9C84D9}" destId="{98A2AAED-D59F-45A5-9CCC-681E7B2CFEDF}" srcOrd="0" destOrd="0" presId="urn:microsoft.com/office/officeart/2008/layout/HexagonCluster"/>
    <dgm:cxn modelId="{F750A71B-A2AD-48A2-B478-D8D91E75752D}" type="presOf" srcId="{1649F81A-4027-4079-A3C6-276524541EAD}" destId="{4865F3E4-2BF3-4573-865D-246EBC09B859}" srcOrd="0" destOrd="0" presId="urn:microsoft.com/office/officeart/2008/layout/HexagonCluster"/>
    <dgm:cxn modelId="{1C6FD8F0-CB01-4FC7-B89C-821524DBF890}" type="presOf" srcId="{134A6D86-F6EB-471F-B12D-F51DA42F06C9}" destId="{4F982654-55B9-4DD6-8184-50EE9DAC6865}" srcOrd="0" destOrd="0" presId="urn:microsoft.com/office/officeart/2008/layout/HexagonCluster"/>
    <dgm:cxn modelId="{6E49287C-9B16-4772-8E09-48B087031CC1}" type="presOf" srcId="{3CB9EAF0-B785-436D-8561-29418CAF11D6}" destId="{47A71B95-6E98-419E-B6A1-6E4D58262FC1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F55CE0EF-A804-47F4-B08F-B28066EC43D2}" type="presParOf" srcId="{C9AD308B-FEDA-41EB-A99B-E790057DB169}" destId="{1EB4CA57-92A8-47A7-83B2-0032493EE4B3}" srcOrd="0" destOrd="0" presId="urn:microsoft.com/office/officeart/2008/layout/HexagonCluster"/>
    <dgm:cxn modelId="{298CFC12-2C58-4FD1-A53F-244B9852FC7A}" type="presParOf" srcId="{1EB4CA57-92A8-47A7-83B2-0032493EE4B3}" destId="{B5E4A2E9-5CC2-4120-B51F-4CE06975E6BC}" srcOrd="0" destOrd="0" presId="urn:microsoft.com/office/officeart/2008/layout/HexagonCluster"/>
    <dgm:cxn modelId="{2D4341E6-9951-4B5C-960C-24483D2A0588}" type="presParOf" srcId="{C9AD308B-FEDA-41EB-A99B-E790057DB169}" destId="{2F3732FB-73C7-42F3-A5C9-7870D2189DE9}" srcOrd="1" destOrd="0" presId="urn:microsoft.com/office/officeart/2008/layout/HexagonCluster"/>
    <dgm:cxn modelId="{A35477AA-88E4-46F8-B90C-014241F813E6}" type="presParOf" srcId="{2F3732FB-73C7-42F3-A5C9-7870D2189DE9}" destId="{55BF6E9D-6B70-4B26-844A-DA10BFD2A19C}" srcOrd="0" destOrd="0" presId="urn:microsoft.com/office/officeart/2008/layout/HexagonCluster"/>
    <dgm:cxn modelId="{EF25CEE6-FD8C-4080-9579-E18809A94CD4}" type="presParOf" srcId="{C9AD308B-FEDA-41EB-A99B-E790057DB169}" destId="{596EA4D0-9712-4BB1-AAC9-CE0479C45DE5}" srcOrd="2" destOrd="0" presId="urn:microsoft.com/office/officeart/2008/layout/HexagonCluster"/>
    <dgm:cxn modelId="{10CA4A58-8003-4D15-BD7E-DA539966FE5B}" type="presParOf" srcId="{596EA4D0-9712-4BB1-AAC9-CE0479C45DE5}" destId="{98A2AAED-D59F-45A5-9CCC-681E7B2CFEDF}" srcOrd="0" destOrd="0" presId="urn:microsoft.com/office/officeart/2008/layout/HexagonCluster"/>
    <dgm:cxn modelId="{117D2364-128F-4FD4-AC93-163948EF9362}" type="presParOf" srcId="{C9AD308B-FEDA-41EB-A99B-E790057DB169}" destId="{B0C8A203-BA9A-45DA-99D4-49D943A8171E}" srcOrd="3" destOrd="0" presId="urn:microsoft.com/office/officeart/2008/layout/HexagonCluster"/>
    <dgm:cxn modelId="{8391013B-1116-4B84-BC4E-B7CA8D5A4709}" type="presParOf" srcId="{B0C8A203-BA9A-45DA-99D4-49D943A8171E}" destId="{F81CC63E-0F2A-4658-9755-F7B068B932A7}" srcOrd="0" destOrd="0" presId="urn:microsoft.com/office/officeart/2008/layout/HexagonCluster"/>
    <dgm:cxn modelId="{C885C858-D426-4821-BB36-2B06B73DA9E9}" type="presParOf" srcId="{C9AD308B-FEDA-41EB-A99B-E790057DB169}" destId="{73C51F45-A7E8-438C-8617-319A78BB43CE}" srcOrd="4" destOrd="0" presId="urn:microsoft.com/office/officeart/2008/layout/HexagonCluster"/>
    <dgm:cxn modelId="{33883BE4-C849-488A-B566-6BCAC526FEDD}" type="presParOf" srcId="{73C51F45-A7E8-438C-8617-319A78BB43CE}" destId="{4865F3E4-2BF3-4573-865D-246EBC09B859}" srcOrd="0" destOrd="0" presId="urn:microsoft.com/office/officeart/2008/layout/HexagonCluster"/>
    <dgm:cxn modelId="{1710E4CC-229D-4E3E-902B-61CA27C12254}" type="presParOf" srcId="{C9AD308B-FEDA-41EB-A99B-E790057DB169}" destId="{DF6E6C22-3865-4628-A19C-C06831686AB6}" srcOrd="5" destOrd="0" presId="urn:microsoft.com/office/officeart/2008/layout/HexagonCluster"/>
    <dgm:cxn modelId="{14B99833-9721-439F-A47E-660D46143514}" type="presParOf" srcId="{DF6E6C22-3865-4628-A19C-C06831686AB6}" destId="{C2FE54F3-8D10-4729-9B28-34CBAB13F171}" srcOrd="0" destOrd="0" presId="urn:microsoft.com/office/officeart/2008/layout/HexagonCluster"/>
    <dgm:cxn modelId="{186A7C97-14F1-4298-A64C-6952C1AC478A}" type="presParOf" srcId="{C9AD308B-FEDA-41EB-A99B-E790057DB169}" destId="{DF71338F-66F2-4960-A04A-A912B8950591}" srcOrd="6" destOrd="0" presId="urn:microsoft.com/office/officeart/2008/layout/HexagonCluster"/>
    <dgm:cxn modelId="{50DF4834-DECC-49B3-9A0C-583FF3448DF9}" type="presParOf" srcId="{DF71338F-66F2-4960-A04A-A912B8950591}" destId="{170501A5-BA12-4371-9113-53BC59394719}" srcOrd="0" destOrd="0" presId="urn:microsoft.com/office/officeart/2008/layout/HexagonCluster"/>
    <dgm:cxn modelId="{85213ACB-2B8E-4C7C-8242-6CFCAEB73F33}" type="presParOf" srcId="{C9AD308B-FEDA-41EB-A99B-E790057DB169}" destId="{725B1566-18DC-4DCA-9F96-F022AFA4E382}" srcOrd="7" destOrd="0" presId="urn:microsoft.com/office/officeart/2008/layout/HexagonCluster"/>
    <dgm:cxn modelId="{4C2F6AB6-14A1-42E3-B6AA-B43A96F7883E}" type="presParOf" srcId="{725B1566-18DC-4DCA-9F96-F022AFA4E382}" destId="{1DBBCE42-7C90-47BA-BCA7-A80C56CDE4BB}" srcOrd="0" destOrd="0" presId="urn:microsoft.com/office/officeart/2008/layout/HexagonCluster"/>
    <dgm:cxn modelId="{7AACA48F-5E7F-4354-91C0-27E71627297D}" type="presParOf" srcId="{C9AD308B-FEDA-41EB-A99B-E790057DB169}" destId="{AC80F23E-BE1D-483B-9E1B-7384A66C7619}" srcOrd="8" destOrd="0" presId="urn:microsoft.com/office/officeart/2008/layout/HexagonCluster"/>
    <dgm:cxn modelId="{3239F76D-C0BA-419C-A19C-6B53EE5D3813}" type="presParOf" srcId="{AC80F23E-BE1D-483B-9E1B-7384A66C7619}" destId="{8CF579C5-F3BA-40E8-92C5-7FFCB1570E22}" srcOrd="0" destOrd="0" presId="urn:microsoft.com/office/officeart/2008/layout/HexagonCluster"/>
    <dgm:cxn modelId="{DA5D1B2F-8569-422B-9868-A707789E4F7A}" type="presParOf" srcId="{C9AD308B-FEDA-41EB-A99B-E790057DB169}" destId="{8567975C-9453-4B1F-87A6-CCCD94B6B0FE}" srcOrd="9" destOrd="0" presId="urn:microsoft.com/office/officeart/2008/layout/HexagonCluster"/>
    <dgm:cxn modelId="{594EBF60-9DB6-4BAA-BEBB-E7CE818D1D5D}" type="presParOf" srcId="{8567975C-9453-4B1F-87A6-CCCD94B6B0FE}" destId="{AA67886B-5FEE-46E0-9090-01D3AE885E51}" srcOrd="0" destOrd="0" presId="urn:microsoft.com/office/officeart/2008/layout/HexagonCluster"/>
    <dgm:cxn modelId="{6DAD243A-A7E1-4BE4-85C3-CE81EB1FF13B}" type="presParOf" srcId="{C9AD308B-FEDA-41EB-A99B-E790057DB169}" destId="{DC074C6D-9774-4060-8193-35C9A34DD8E6}" srcOrd="10" destOrd="0" presId="urn:microsoft.com/office/officeart/2008/layout/HexagonCluster"/>
    <dgm:cxn modelId="{260CDE4E-2F3B-4522-BAD0-2B0F0D9775D1}" type="presParOf" srcId="{DC074C6D-9774-4060-8193-35C9A34DD8E6}" destId="{FBEA44B1-C680-45F1-B168-243FA9AC2687}" srcOrd="0" destOrd="0" presId="urn:microsoft.com/office/officeart/2008/layout/HexagonCluster"/>
    <dgm:cxn modelId="{F4FEAD26-72EC-41F6-81F0-E2A42BD02C1E}" type="presParOf" srcId="{C9AD308B-FEDA-41EB-A99B-E790057DB169}" destId="{A932E1E0-9BE4-49AB-9E3C-503A0377FF02}" srcOrd="11" destOrd="0" presId="urn:microsoft.com/office/officeart/2008/layout/HexagonCluster"/>
    <dgm:cxn modelId="{CF73E013-E0CE-4049-A57C-DB98E0AF6CBF}" type="presParOf" srcId="{A932E1E0-9BE4-49AB-9E3C-503A0377FF02}" destId="{D868C442-8C21-4E36-9A15-4104C88F74E8}" srcOrd="0" destOrd="0" presId="urn:microsoft.com/office/officeart/2008/layout/HexagonCluster"/>
    <dgm:cxn modelId="{780EAF26-7A43-48E0-9CF2-A532206B3BC2}" type="presParOf" srcId="{C9AD308B-FEDA-41EB-A99B-E790057DB169}" destId="{94AC4606-E64E-45D5-938C-D94CFA398EAE}" srcOrd="12" destOrd="0" presId="urn:microsoft.com/office/officeart/2008/layout/HexagonCluster"/>
    <dgm:cxn modelId="{43919731-B735-4B70-BA03-2D404A5DF9E5}" type="presParOf" srcId="{94AC4606-E64E-45D5-938C-D94CFA398EAE}" destId="{47A71B95-6E98-419E-B6A1-6E4D58262FC1}" srcOrd="0" destOrd="0" presId="urn:microsoft.com/office/officeart/2008/layout/HexagonCluster"/>
    <dgm:cxn modelId="{70FAE4EF-3D04-42A9-8567-185D8A9F31E8}" type="presParOf" srcId="{C9AD308B-FEDA-41EB-A99B-E790057DB169}" destId="{8820DABF-3FA7-4C48-BE4F-D3E273BD2A20}" srcOrd="13" destOrd="0" presId="urn:microsoft.com/office/officeart/2008/layout/HexagonCluster"/>
    <dgm:cxn modelId="{725AA075-020B-45DA-9ED8-0BD4665C3ED0}" type="presParOf" srcId="{8820DABF-3FA7-4C48-BE4F-D3E273BD2A20}" destId="{1B16F8AB-AD59-4ECA-8278-04E99ECD0661}" srcOrd="0" destOrd="0" presId="urn:microsoft.com/office/officeart/2008/layout/HexagonCluster"/>
    <dgm:cxn modelId="{792334E1-6C5B-490F-B5B1-5308C97C5B9C}" type="presParOf" srcId="{C9AD308B-FEDA-41EB-A99B-E790057DB169}" destId="{3FBEC9CA-05F1-400B-835C-CF96FC9B34A4}" srcOrd="14" destOrd="0" presId="urn:microsoft.com/office/officeart/2008/layout/HexagonCluster"/>
    <dgm:cxn modelId="{FF1E2B40-24E3-4E91-B171-6ECA75E1F013}" type="presParOf" srcId="{3FBEC9CA-05F1-400B-835C-CF96FC9B34A4}" destId="{4F982654-55B9-4DD6-8184-50EE9DAC6865}" srcOrd="0" destOrd="0" presId="urn:microsoft.com/office/officeart/2008/layout/HexagonCluster"/>
    <dgm:cxn modelId="{DA0ADAF6-6EB7-4712-A619-FED649BB85AD}" type="presParOf" srcId="{C9AD308B-FEDA-41EB-A99B-E790057DB169}" destId="{1D0E7FBE-CA68-4FAA-BC9E-CE00F5FE3AB4}" srcOrd="15" destOrd="0" presId="urn:microsoft.com/office/officeart/2008/layout/HexagonCluster"/>
    <dgm:cxn modelId="{DCAF496B-0648-42B8-84E7-ED9FBA58E55E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noProof="0" dirty="0" smtClean="0">
                <a:latin typeface="CA Sans" pitchFamily="50" charset="0"/>
              </a:rPr>
              <a:t>Este é o RACIONAL </a:t>
            </a:r>
            <a:r>
              <a:rPr lang="en-US" noProof="0" dirty="0" err="1" smtClean="0">
                <a:latin typeface="CA Sans" pitchFamily="50" charset="0"/>
              </a:rPr>
              <a:t>por</a:t>
            </a:r>
            <a:r>
              <a:rPr lang="en-US" noProof="0" dirty="0" smtClean="0">
                <a:latin typeface="CA Sans" pitchFamily="50" charset="0"/>
              </a:rPr>
              <a:t> </a:t>
            </a:r>
            <a:r>
              <a:rPr lang="en-US" noProof="0" dirty="0" err="1" smtClean="0">
                <a:latin typeface="CA Sans" pitchFamily="50" charset="0"/>
              </a:rPr>
              <a:t>trás</a:t>
            </a:r>
            <a:r>
              <a:rPr lang="en-US" noProof="0" dirty="0" smtClean="0">
                <a:latin typeface="CA Sans" pitchFamily="50" charset="0"/>
              </a:rPr>
              <a:t> do </a:t>
            </a:r>
            <a:r>
              <a:rPr lang="en-US" noProof="0" dirty="0" err="1" smtClean="0">
                <a:latin typeface="CA Sans" pitchFamily="50" charset="0"/>
              </a:rPr>
              <a:t>desenvolvimento</a:t>
            </a:r>
            <a:r>
              <a:rPr lang="en-US" noProof="0" dirty="0" smtClean="0">
                <a:latin typeface="CA Sans" pitchFamily="50" charset="0"/>
              </a:rPr>
              <a:t> </a:t>
            </a:r>
            <a:r>
              <a:rPr lang="en-US" noProof="0" dirty="0" err="1" smtClean="0">
                <a:latin typeface="CA Sans" pitchFamily="50" charset="0"/>
              </a:rPr>
              <a:t>deste</a:t>
            </a:r>
            <a:r>
              <a:rPr lang="en-US" noProof="0" dirty="0" smtClean="0">
                <a:latin typeface="CA Sans" pitchFamily="50" charset="0"/>
              </a:rPr>
              <a:t> </a:t>
            </a:r>
            <a:r>
              <a:rPr lang="en-US" noProof="0" dirty="0" err="1" smtClean="0">
                <a:latin typeface="CA Sans" pitchFamily="50" charset="0"/>
              </a:rPr>
              <a:t>acelerador</a:t>
            </a:r>
            <a:endParaRPr lang="pt-BR" noProof="0" dirty="0" smtClean="0">
              <a:latin typeface="CA Sans" pitchFamily="50" charset="0"/>
            </a:endParaRPr>
          </a:p>
          <a:p>
            <a:r>
              <a:rPr lang="pt-BR" noProof="0" dirty="0" smtClean="0">
                <a:latin typeface="CA Sans" pitchFamily="50" charset="0"/>
              </a:rPr>
              <a:t>Hoje em dia a maior parte das empresas já trabalha com alguma</a:t>
            </a:r>
            <a:r>
              <a:rPr lang="pt-BR" baseline="0" noProof="0" dirty="0" smtClean="0">
                <a:latin typeface="CA Sans" pitchFamily="50" charset="0"/>
              </a:rPr>
              <a:t> forma </a:t>
            </a:r>
            <a:r>
              <a:rPr lang="pt-BR" noProof="0" dirty="0" smtClean="0">
                <a:latin typeface="CA Sans" pitchFamily="50" charset="0"/>
              </a:rPr>
              <a:t>de planejamento estratégico, com diferentes graus de maturidade, detalhamento, precisão;</a:t>
            </a:r>
            <a:r>
              <a:rPr lang="pt-BR" baseline="0" noProof="0" dirty="0" smtClean="0">
                <a:latin typeface="CA Sans" pitchFamily="50" charset="0"/>
              </a:rPr>
              <a:t> muitos de nossos clients buscam em uma solução de PPM um mecanismo para “fazer as coisas certas” – ou seja – selecionar os investimentos nos quais devemos apostar para conseguir entregar os resultados esperados. No entanto, u</a:t>
            </a:r>
            <a:r>
              <a:rPr lang="pt-BR" noProof="0" dirty="0" smtClean="0">
                <a:latin typeface="CA Sans" pitchFamily="50" charset="0"/>
              </a:rPr>
              <a:t>ma das maiores dificuldades encontradas por nossos clientes</a:t>
            </a:r>
            <a:r>
              <a:rPr lang="pt-BR" baseline="0" noProof="0" dirty="0" smtClean="0">
                <a:latin typeface="CA Sans" pitchFamily="50" charset="0"/>
              </a:rPr>
              <a:t> é justamente realizar a ligação entre estes dois mundos – ou seja – responder às perguntas: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As coisas que estou fazendo são as melhores para viabilizar as estratégias e obter os resultados que espero de meu plano estratégico?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 forma como estamos entregando os projetos estratégicos está gerando algum impacto – positivo ou negativo – nos resultados obtidos?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Preciso corrigir alguma coisa na execução?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Quanto já consegui atingir de minhas metas – e qual a tendência? Quando chegaremos ao resultado esperado?</a:t>
            </a:r>
            <a:endParaRPr lang="pt-BR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4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52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4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77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0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O CA PPM for </a:t>
            </a:r>
            <a:r>
              <a:rPr lang="pt-BR" noProof="0" dirty="0" err="1" smtClean="0"/>
              <a:t>Strategic</a:t>
            </a:r>
            <a:r>
              <a:rPr lang="pt-BR" noProof="0" dirty="0" smtClean="0"/>
              <a:t> Planning </a:t>
            </a:r>
            <a:r>
              <a:rPr lang="pt-BR" noProof="0" dirty="0" err="1" smtClean="0"/>
              <a:t>and</a:t>
            </a:r>
            <a:r>
              <a:rPr lang="pt-BR" noProof="0" dirty="0" smtClean="0"/>
              <a:t> </a:t>
            </a:r>
            <a:r>
              <a:rPr lang="pt-BR" noProof="0" dirty="0" err="1" smtClean="0"/>
              <a:t>Execution</a:t>
            </a:r>
            <a:r>
              <a:rPr lang="pt-BR" noProof="0" dirty="0" smtClean="0"/>
              <a:t> tem como objetivo </a:t>
            </a:r>
            <a:r>
              <a:rPr lang="pt-BR" noProof="0" dirty="0" err="1" smtClean="0"/>
              <a:t>expander</a:t>
            </a:r>
            <a:r>
              <a:rPr lang="pt-BR" noProof="0" dirty="0" smtClean="0"/>
              <a:t> as capacidades “padrão”</a:t>
            </a:r>
            <a:r>
              <a:rPr lang="pt-BR" baseline="0" noProof="0" dirty="0" smtClean="0"/>
              <a:t> do CA PPM na direção do Planejamento Estratégico e do Monitoramento de Resultados atrelados ao Portfólio de Investimentos da Empresa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09DD8-CB1B-4F15-9070-7D9BAAA921D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2010 CA.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7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 smtClean="0"/>
              <a:t>Nossa</a:t>
            </a:r>
            <a:r>
              <a:rPr lang="pt-BR" baseline="0" noProof="0" dirty="0" smtClean="0"/>
              <a:t> sugestão é implementar um Processo Contínuo de Planejamento e Execução Estratégica. O Plano Estratégico lista em diferentes níveis os objetivos estratégicos da empresa. Ele também define as métricas que permitem calcular o alinhamento a cada um destes objetivos estratégicos. Do Plano Estratégico começamos a realizar a distribuição de verba e </a:t>
            </a:r>
            <a:r>
              <a:rPr lang="pt-BR" baseline="0" noProof="0" dirty="0" err="1" smtClean="0"/>
              <a:t>head-count</a:t>
            </a:r>
            <a:r>
              <a:rPr lang="pt-BR" baseline="0" noProof="0" dirty="0" smtClean="0"/>
              <a:t> através do processo de Planejamento de Portfólios Top-Down. O Plano de Portfólios Top-Down dá origem aos Portfólios de Iniciativas, que juntam a Capacidade recebida de </a:t>
            </a:r>
            <a:r>
              <a:rPr lang="pt-BR" baseline="0" noProof="0" dirty="0" err="1" smtClean="0"/>
              <a:t>Headcount</a:t>
            </a:r>
            <a:r>
              <a:rPr lang="pt-BR" baseline="0" noProof="0" dirty="0" smtClean="0"/>
              <a:t> e CAPEX com as Métricas que permitem o alinhamento, produzindo um Portfólio Ideal de Projetos e Programas selecionados para entregar o melhor resultado em relação às estratégicas definidas. A execução detalhada destes projetos e programas precisa ser monitorada constantemente – pois serve como um “</a:t>
            </a:r>
            <a:r>
              <a:rPr lang="pt-BR" baseline="0" noProof="0" dirty="0" err="1" smtClean="0"/>
              <a:t>health-check</a:t>
            </a:r>
            <a:r>
              <a:rPr lang="pt-BR" baseline="0" noProof="0" dirty="0" smtClean="0"/>
              <a:t>” estratégico. Isso, porque os programas e projetos são o mecanismo pelo qual conseguimos entregar resultados. Se tenho um número X de projetos suportando um determinado objetivo estratégico – e se estes X projetos estão com risco alto, problemas de execução, atrasos, estouros de orçamento e prazo, escopo indefinido – o que isso quer dizer em relação à estratégia? Conseguiremos ao final destes projetos entregar os resultados esperados? Neste momento, o Planejador consegue, com antecipação, conhecer os impactos e agir como facilitador para garantir o sucesso dos projetos e portanto o sucesso das estratégias associadas. </a:t>
            </a:r>
          </a:p>
          <a:p>
            <a:r>
              <a:rPr lang="pt-BR" baseline="0" noProof="0" dirty="0" smtClean="0"/>
              <a:t>Mas como saber que estamos atingindo os resultados esperados? A única forma é medir. Assim, definimos Indicadores e estabelecemos Metas para estes indicadores; Ao longo do tempo vamos medindo os indicadores para analisar a tendência de entrega – e para que possamos corrigir os rumos se/quando necessário.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9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0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14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6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8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pt-BR" noProof="0" dirty="0" smtClean="0">
                <a:latin typeface="CA Sans" pitchFamily="50" charset="0"/>
              </a:rPr>
              <a:t>Para facilitar o entendimento, estamos</a:t>
            </a:r>
            <a:r>
              <a:rPr lang="pt-BR" baseline="0" noProof="0" dirty="0" smtClean="0">
                <a:latin typeface="CA Sans" pitchFamily="50" charset="0"/>
              </a:rPr>
              <a:t> apresentando as funcionalidades em quarto grandes blocos que apresentamos aqui na ordem em que normalmente se implementariam: </a:t>
            </a: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Mapas Estratégicos contendo itens e Indicadores relacionados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Acompanhamento ou Revisão das Estratégias</a:t>
            </a:r>
            <a:endParaRPr lang="pt-BR" noProof="0" dirty="0" smtClean="0">
              <a:latin typeface="CA Sans" pitchFamily="50" charset="0"/>
            </a:endParaRP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Avaliação de Investimentos para Seleção e Priorização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Planejamento Top-Down para distribuição de Verba e </a:t>
            </a:r>
            <a:r>
              <a:rPr lang="pt-BR" baseline="0" noProof="0" dirty="0" err="1" smtClean="0">
                <a:latin typeface="CA Sans" pitchFamily="50" charset="0"/>
              </a:rPr>
              <a:t>Headcount</a:t>
            </a:r>
            <a:endParaRPr lang="pt-BR" baseline="0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7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7357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2016 CA Technologies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  <p:sldLayoutId id="2147483772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2016 CA technologies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73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cs typeface="FS Joey"/>
              </a:rPr>
              <a:t>CA PPM </a:t>
            </a:r>
            <a:br>
              <a:rPr lang="pt-BR" dirty="0" smtClean="0">
                <a:cs typeface="FS Joey"/>
              </a:rPr>
            </a:br>
            <a:r>
              <a:rPr lang="pt-BR" dirty="0" smtClean="0">
                <a:cs typeface="FS Joey"/>
              </a:rPr>
              <a:t>for Strategic Planning and Execution</a:t>
            </a:r>
            <a:endParaRPr lang="pt-BR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Suporte à Execução Estratégica</a:t>
            </a:r>
            <a:br>
              <a:rPr lang="pt-BR" dirty="0" smtClean="0"/>
            </a:br>
            <a:r>
              <a:rPr lang="pt-BR" dirty="0" smtClean="0"/>
              <a:t>Alexandre Assis, PMP®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pt-BR" dirty="0" smtClean="0"/>
              <a:t>Janeiro/2016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9236724" y="-1"/>
            <a:ext cx="1740204" cy="962917"/>
          </a:xfrm>
          <a:prstGeom prst="rect">
            <a:avLst/>
          </a:prstGeom>
          <a:solidFill>
            <a:srgbClr val="6D0404"/>
          </a:solidFill>
        </p:spPr>
        <p:txBody>
          <a:bodyPr wrap="square" tIns="68644" bIns="68644" rtlCol="0" anchor="ctr" anchorCtr="0">
            <a:noAutofit/>
          </a:bodyPr>
          <a:lstStyle/>
          <a:p>
            <a:r>
              <a:rPr lang="pt-BR" sz="1201" dirty="0" smtClean="0">
                <a:solidFill>
                  <a:schemeClr val="bg1"/>
                </a:solidFill>
              </a:rPr>
              <a:t>Please print only when necessary to avoid needless waste of paper and toner.</a:t>
            </a:r>
            <a:endParaRPr lang="pt-BR" sz="120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09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3352800" cy="339761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err="1" smtClean="0"/>
              <a:t>Balanceie</a:t>
            </a:r>
            <a:r>
              <a:rPr lang="es-419" sz="1600" dirty="0" smtClean="0"/>
              <a:t> </a:t>
            </a:r>
            <a:r>
              <a:rPr lang="es-419" sz="1600" dirty="0" err="1" smtClean="0"/>
              <a:t>seu</a:t>
            </a:r>
            <a:r>
              <a:rPr lang="es-419" sz="1600" dirty="0" smtClean="0"/>
              <a:t> </a:t>
            </a:r>
            <a:r>
              <a:rPr lang="es-419" sz="1600" dirty="0" err="1" smtClean="0"/>
              <a:t>Orçamento</a:t>
            </a:r>
            <a:r>
              <a:rPr lang="es-419" sz="1600" dirty="0" smtClean="0"/>
              <a:t> de Investimentos </a:t>
            </a:r>
            <a:r>
              <a:rPr lang="en-US" sz="1600" dirty="0" smtClean="0"/>
              <a:t>(</a:t>
            </a:r>
            <a:r>
              <a:rPr lang="en-US" sz="1600" dirty="0" err="1" smtClean="0"/>
              <a:t>Benefícios</a:t>
            </a:r>
            <a:r>
              <a:rPr lang="en-US" sz="1600" dirty="0"/>
              <a:t> </a:t>
            </a:r>
            <a:r>
              <a:rPr lang="en-US" sz="1600" dirty="0" err="1" smtClean="0"/>
              <a:t>esperados</a:t>
            </a:r>
            <a:r>
              <a:rPr lang="en-US" sz="1600" dirty="0" smtClean="0"/>
              <a:t>, CAPEX &amp; Headcount) </a:t>
            </a:r>
            <a:r>
              <a:rPr lang="es-419" sz="1600" dirty="0" smtClean="0"/>
              <a:t>entre os </a:t>
            </a:r>
            <a:r>
              <a:rPr lang="es-419" sz="1600" dirty="0" err="1" smtClean="0"/>
              <a:t>vários</a:t>
            </a:r>
            <a:r>
              <a:rPr lang="es-419" sz="1600" dirty="0" smtClean="0"/>
              <a:t> Objetivos Estratégicos usando os </a:t>
            </a:r>
            <a:r>
              <a:rPr lang="es-419" sz="1600" dirty="0" smtClean="0">
                <a:solidFill>
                  <a:srgbClr val="53BBD4"/>
                </a:solidFill>
              </a:rPr>
              <a:t>Planos de </a:t>
            </a:r>
            <a:r>
              <a:rPr lang="es-419" sz="1600" dirty="0" err="1" smtClean="0">
                <a:solidFill>
                  <a:srgbClr val="53BBD4"/>
                </a:solidFill>
              </a:rPr>
              <a:t>Portfólios</a:t>
            </a:r>
            <a:r>
              <a:rPr lang="es-419" sz="1600" dirty="0" smtClean="0">
                <a:solidFill>
                  <a:srgbClr val="53BBD4"/>
                </a:solidFill>
              </a:rPr>
              <a:t> T</a:t>
            </a:r>
            <a:r>
              <a:rPr lang="en-US" sz="1600" dirty="0" smtClean="0">
                <a:solidFill>
                  <a:srgbClr val="53BBD4"/>
                </a:solidFill>
              </a:rPr>
              <a:t>op-Down</a:t>
            </a:r>
            <a:r>
              <a:rPr lang="en-US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Ge</a:t>
            </a:r>
            <a:r>
              <a:rPr lang="es-419" sz="1600" dirty="0" smtClean="0">
                <a:solidFill>
                  <a:srgbClr val="53BBD4"/>
                </a:solidFill>
              </a:rPr>
              <a:t>re Portfolios de Investimentos </a:t>
            </a:r>
            <a:r>
              <a:rPr lang="pt-BR" sz="1600" dirty="0" err="1" smtClean="0"/>
              <a:t>automatica</a:t>
            </a:r>
            <a:r>
              <a:rPr lang="es-419" sz="1600" dirty="0" smtClean="0"/>
              <a:t>mente</a:t>
            </a:r>
            <a:r>
              <a:rPr lang="pt-BR" sz="1600" dirty="0" smtClean="0"/>
              <a:t> </a:t>
            </a:r>
            <a:r>
              <a:rPr lang="es-419" sz="1600" dirty="0" smtClean="0"/>
              <a:t>para os Objetivos Estratégicos e </a:t>
            </a:r>
            <a:r>
              <a:rPr lang="es-419" sz="1600" dirty="0" err="1" smtClean="0"/>
              <a:t>seus</a:t>
            </a:r>
            <a:r>
              <a:rPr lang="es-419" sz="1600" dirty="0" smtClean="0"/>
              <a:t> </a:t>
            </a:r>
            <a:r>
              <a:rPr lang="es-419" sz="1600" dirty="0" err="1" smtClean="0"/>
              <a:t>Projetos</a:t>
            </a:r>
            <a:r>
              <a:rPr lang="es-419" sz="1600" dirty="0" smtClean="0"/>
              <a:t> Relacionados.</a:t>
            </a:r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2975" y="977153"/>
            <a:ext cx="4038600" cy="1729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48" y="2556853"/>
            <a:ext cx="4035819" cy="23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" b="7773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6674" y="0"/>
            <a:ext cx="2631241" cy="3675888"/>
          </a:xfrm>
        </p:spPr>
        <p:txBody>
          <a:bodyPr/>
          <a:lstStyle/>
          <a:p>
            <a:r>
              <a:rPr lang="pt-BR" sz="2400" dirty="0" smtClean="0"/>
              <a:t>CA PPM for </a:t>
            </a:r>
            <a:br>
              <a:rPr lang="pt-BR" sz="2400" dirty="0" smtClean="0"/>
            </a:br>
            <a:r>
              <a:rPr lang="pt-BR" sz="2400" dirty="0" err="1" smtClean="0"/>
              <a:t>Strategic</a:t>
            </a:r>
            <a:r>
              <a:rPr lang="pt-BR" sz="2400" dirty="0" smtClean="0"/>
              <a:t> Planning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Execution</a:t>
            </a:r>
            <a:r>
              <a:rPr lang="pt-BR" sz="2400" dirty="0" smtClean="0"/>
              <a:t> </a:t>
            </a:r>
            <a:r>
              <a:rPr lang="pt-BR" sz="2400" dirty="0" err="1" smtClean="0"/>
              <a:t>Accelerator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Implementação</a:t>
            </a:r>
            <a:r>
              <a:rPr lang="pt-BR" sz="2400" dirty="0"/>
              <a:t/>
            </a:r>
            <a:br>
              <a:rPr lang="pt-BR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259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6297517"/>
              </p:ext>
            </p:extLst>
          </p:nvPr>
        </p:nvGraphicFramePr>
        <p:xfrm>
          <a:off x="1066800" y="804415"/>
          <a:ext cx="6858000" cy="39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91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4" name="Content Placeholder 1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en-US" sz="1600" b="1" dirty="0" err="1" smtClean="0">
                <a:solidFill>
                  <a:schemeClr val="tx2"/>
                </a:solidFill>
              </a:rPr>
              <a:t>Bloco</a:t>
            </a:r>
            <a:r>
              <a:rPr lang="en-US" sz="1600" b="1" dirty="0" smtClean="0">
                <a:solidFill>
                  <a:schemeClr val="tx2"/>
                </a:solidFill>
              </a:rPr>
              <a:t> 1: </a:t>
            </a:r>
            <a:r>
              <a:rPr lang="en-US" sz="1600" b="1" dirty="0" err="1" smtClean="0">
                <a:solidFill>
                  <a:schemeClr val="tx2"/>
                </a:solidFill>
              </a:rPr>
              <a:t>Criando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</a:rPr>
              <a:t>os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</a:rPr>
              <a:t>Planos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</a:rPr>
              <a:t>Estratégicos</a:t>
            </a:r>
            <a:r>
              <a:rPr lang="en-US" sz="1600" b="1" dirty="0" smtClean="0">
                <a:solidFill>
                  <a:schemeClr val="tx2"/>
                </a:solidFill>
              </a:rPr>
              <a:t> e a </a:t>
            </a:r>
            <a:r>
              <a:rPr lang="en-US" sz="1600" b="1" dirty="0" err="1" smtClean="0">
                <a:solidFill>
                  <a:schemeClr val="tx2"/>
                </a:solidFill>
              </a:rPr>
              <a:t>Hierarquia</a:t>
            </a:r>
            <a:r>
              <a:rPr lang="en-US" sz="1600" b="1" dirty="0" smtClean="0">
                <a:solidFill>
                  <a:schemeClr val="tx2"/>
                </a:solidFill>
              </a:rPr>
              <a:t> de </a:t>
            </a:r>
            <a:r>
              <a:rPr lang="en-US" sz="1600" b="1" dirty="0" err="1" smtClean="0">
                <a:solidFill>
                  <a:schemeClr val="tx2"/>
                </a:solidFill>
              </a:rPr>
              <a:t>Indicadores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07793"/>
              </p:ext>
            </p:extLst>
          </p:nvPr>
        </p:nvGraphicFramePr>
        <p:xfrm>
          <a:off x="453176" y="1002605"/>
          <a:ext cx="8428833" cy="348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488"/>
                <a:gridCol w="5390345"/>
              </a:tblGrid>
              <a:tr h="529442">
                <a:tc>
                  <a:txBody>
                    <a:bodyPr/>
                    <a:lstStyle/>
                    <a:p>
                      <a:r>
                        <a:rPr lang="pt-BR" dirty="0" smtClean="0"/>
                        <a:t>Entrega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Premissas de Implantação (Pré-requisitos)</a:t>
                      </a:r>
                      <a:endParaRPr lang="en-US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53BBD4"/>
                          </a:solidFill>
                        </a:rPr>
                        <a:t>Planos</a:t>
                      </a:r>
                      <a:r>
                        <a:rPr lang="en-US" sz="1800" dirty="0" smtClean="0">
                          <a:solidFill>
                            <a:srgbClr val="53BBD4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53BBD4"/>
                          </a:solidFill>
                        </a:rPr>
                        <a:t>Estratégicos</a:t>
                      </a:r>
                      <a:r>
                        <a:rPr lang="en-US" sz="1800" baseline="0" dirty="0" smtClean="0">
                          <a:solidFill>
                            <a:srgbClr val="53BBD4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nível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Um plano estratégico em múltiplos níveis, como por exemplo,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Temas,</a:t>
                      </a:r>
                      <a:r>
                        <a:rPr lang="pt-BR" sz="1400" baseline="0" dirty="0" smtClean="0"/>
                        <a:t> Objetivos, Metas e Iniciativas já existe, opcionalmente, alinhado a Perspectivas Estratégicas (como no </a:t>
                      </a:r>
                      <a:r>
                        <a:rPr lang="pt-BR" sz="1400" baseline="0" dirty="0" err="1" smtClean="0"/>
                        <a:t>Balanced</a:t>
                      </a:r>
                      <a:r>
                        <a:rPr lang="pt-BR" sz="1400" baseline="0" dirty="0" smtClean="0"/>
                        <a:t> Score </a:t>
                      </a:r>
                      <a:r>
                        <a:rPr lang="pt-BR" sz="1400" baseline="0" dirty="0" err="1" smtClean="0"/>
                        <a:t>Card</a:t>
                      </a:r>
                      <a:r>
                        <a:rPr lang="pt-BR" sz="1400" baseline="0" dirty="0" smtClean="0"/>
                        <a:t>, por exemplo)</a:t>
                      </a:r>
                      <a:r>
                        <a:rPr lang="pt-BR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529442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olidFill>
                            <a:srgbClr val="53BBD4"/>
                          </a:solidFill>
                        </a:rPr>
                        <a:t>Health-</a:t>
                      </a:r>
                      <a:r>
                        <a:rPr lang="pt-BR" sz="1800" dirty="0" err="1" smtClean="0">
                          <a:solidFill>
                            <a:srgbClr val="53BBD4"/>
                          </a:solidFill>
                        </a:rPr>
                        <a:t>Check</a:t>
                      </a:r>
                      <a:r>
                        <a:rPr lang="pt-BR" sz="1800" dirty="0" smtClean="0">
                          <a:solidFill>
                            <a:srgbClr val="53BBD4"/>
                          </a:solidFill>
                        </a:rPr>
                        <a:t> da Estratégia</a:t>
                      </a:r>
                    </a:p>
                    <a:p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Roadmap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</a:rPr>
                        <a:t> de </a:t>
                      </a:r>
                      <a:r>
                        <a:rPr lang="en-US" sz="1800" dirty="0" err="1" smtClean="0">
                          <a:solidFill>
                            <a:schemeClr val="accent1"/>
                          </a:solidFill>
                        </a:rPr>
                        <a:t>Resultados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Uma lista de </a:t>
                      </a:r>
                      <a:r>
                        <a:rPr lang="pt-BR" sz="14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Projetos Estratégicos 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suportando </a:t>
                      </a:r>
                      <a:r>
                        <a:rPr lang="pt-BR" sz="1400" baseline="0" dirty="0" err="1" smtClean="0"/>
                        <a:t>estges</a:t>
                      </a:r>
                      <a:r>
                        <a:rPr lang="pt-BR" sz="1400" baseline="0" dirty="0" smtClean="0"/>
                        <a:t> planos já foi identificada.</a:t>
                      </a:r>
                    </a:p>
                    <a:p>
                      <a:r>
                        <a:rPr lang="en-US" sz="1400" dirty="0" err="1" smtClean="0"/>
                        <a:t>Os</a:t>
                      </a:r>
                      <a:r>
                        <a:rPr lang="en-US" sz="1400" dirty="0" smtClean="0"/>
                        <a:t> KPIs </a:t>
                      </a:r>
                      <a:r>
                        <a:rPr lang="en-US" sz="1400" dirty="0" err="1" smtClean="0"/>
                        <a:t>padrão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saúde</a:t>
                      </a:r>
                      <a:r>
                        <a:rPr lang="en-US" sz="1400" dirty="0" smtClean="0"/>
                        <a:t> dos </a:t>
                      </a:r>
                      <a:r>
                        <a:rPr lang="en-US" sz="1400" dirty="0" err="1" smtClean="0"/>
                        <a:t>projetos</a:t>
                      </a:r>
                      <a:r>
                        <a:rPr lang="en-US" sz="1400" dirty="0" smtClean="0"/>
                        <a:t> do CA PPM* </a:t>
                      </a:r>
                      <a:r>
                        <a:rPr lang="en-US" sz="1400" dirty="0" err="1" smtClean="0"/>
                        <a:t>estão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uso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Mapa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Estratégico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>
                          <a:solidFill>
                            <a:srgbClr val="53BBD4"/>
                          </a:solidFill>
                        </a:rPr>
                        <a:t>Gráfico</a:t>
                      </a:r>
                      <a:r>
                        <a:rPr lang="en-US" sz="1800" dirty="0" smtClean="0">
                          <a:solidFill>
                            <a:srgbClr val="53BBD4"/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Uma figura (JPG ou PNG) do Plano Estratégico está disponível e/ou </a:t>
                      </a:r>
                      <a:r>
                        <a:rPr lang="pt-BR" sz="1400" baseline="0" dirty="0" smtClean="0"/>
                        <a:t>o servidor do CA PPM possui uma conexão ativa com a Internet (para o funcionamento de Google </a:t>
                      </a:r>
                      <a:r>
                        <a:rPr lang="pt-BR" sz="1400" baseline="0" dirty="0" err="1" smtClean="0"/>
                        <a:t>Charts</a:t>
                      </a:r>
                      <a:r>
                        <a:rPr lang="pt-BR" sz="1400" baseline="0" dirty="0" smtClean="0"/>
                        <a:t>).</a:t>
                      </a:r>
                      <a:endParaRPr lang="en-US" sz="1400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en-US" sz="1800" i="1" dirty="0" err="1" smtClean="0"/>
                        <a:t>Opcional</a:t>
                      </a:r>
                      <a:r>
                        <a:rPr lang="en-US" sz="1800" i="1" dirty="0" smtClean="0"/>
                        <a:t>: </a:t>
                      </a:r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Hierarquia</a:t>
                      </a:r>
                      <a:r>
                        <a:rPr lang="en-US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Indicadores</a:t>
                      </a:r>
                      <a:endParaRPr lang="en-US" sz="1800" kern="1200" dirty="0">
                        <a:solidFill>
                          <a:srgbClr val="53BBD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Os Indicadores Globais</a:t>
                      </a:r>
                      <a:r>
                        <a:rPr lang="pt-BR" sz="1400" baseline="0" dirty="0" smtClean="0"/>
                        <a:t> usados para medir os resultados do Plano Estratégico já estão identificados.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20140" y="4391431"/>
            <a:ext cx="72466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Aft>
                <a:spcPts val="300"/>
              </a:spcAft>
            </a:pPr>
            <a:r>
              <a:rPr lang="en-US" sz="1200" dirty="0" smtClean="0"/>
              <a:t>*(Dias de </a:t>
            </a:r>
            <a:r>
              <a:rPr lang="en-US" sz="1200" dirty="0" err="1" smtClean="0"/>
              <a:t>Atraso</a:t>
            </a:r>
            <a:r>
              <a:rPr lang="en-US" sz="1200" dirty="0" smtClean="0"/>
              <a:t>, </a:t>
            </a:r>
            <a:r>
              <a:rPr lang="en-US" sz="1200" dirty="0" err="1" smtClean="0"/>
              <a:t>Cronograma</a:t>
            </a:r>
            <a:r>
              <a:rPr lang="en-US" sz="1200" dirty="0" smtClean="0"/>
              <a:t> %, </a:t>
            </a:r>
            <a:r>
              <a:rPr lang="en-US" sz="1200" dirty="0" err="1" smtClean="0"/>
              <a:t>Custo</a:t>
            </a:r>
            <a:r>
              <a:rPr lang="en-US" sz="1200" dirty="0" smtClean="0"/>
              <a:t> %, </a:t>
            </a:r>
            <a:r>
              <a:rPr lang="en-US" sz="1200" dirty="0" err="1" smtClean="0"/>
              <a:t>Esforço</a:t>
            </a:r>
            <a:r>
              <a:rPr lang="en-US" sz="1200" dirty="0" smtClean="0"/>
              <a:t> %, </a:t>
            </a:r>
            <a:r>
              <a:rPr lang="en-US" sz="1200" dirty="0" err="1" smtClean="0"/>
              <a:t>Ocorrências</a:t>
            </a:r>
            <a:r>
              <a:rPr lang="en-US" sz="1200" dirty="0" smtClean="0"/>
              <a:t>, </a:t>
            </a:r>
            <a:r>
              <a:rPr lang="en-US" sz="1200" dirty="0" err="1" smtClean="0"/>
              <a:t>Pontuação</a:t>
            </a:r>
            <a:r>
              <a:rPr lang="en-US" sz="1200" dirty="0" smtClean="0"/>
              <a:t> de </a:t>
            </a:r>
            <a:r>
              <a:rPr lang="en-US" sz="1200" dirty="0" err="1" smtClean="0"/>
              <a:t>Risco</a:t>
            </a:r>
            <a:r>
              <a:rPr lang="en-US" sz="1200" dirty="0" smtClean="0"/>
              <a:t>, </a:t>
            </a:r>
            <a:r>
              <a:rPr lang="en-US" sz="1200" dirty="0" err="1" smtClean="0"/>
              <a:t>Mudanças</a:t>
            </a:r>
            <a:r>
              <a:rPr lang="en-US" sz="1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23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b="1" dirty="0" err="1" smtClean="0">
                <a:solidFill>
                  <a:schemeClr val="tx2"/>
                </a:solidFill>
              </a:rPr>
              <a:t>Bloco</a:t>
            </a:r>
            <a:r>
              <a:rPr lang="en-US" sz="1600" b="1" dirty="0" smtClean="0">
                <a:solidFill>
                  <a:schemeClr val="tx2"/>
                </a:solidFill>
              </a:rPr>
              <a:t> 2: </a:t>
            </a:r>
            <a:r>
              <a:rPr lang="en-US" sz="1600" b="1" dirty="0" err="1" smtClean="0">
                <a:solidFill>
                  <a:schemeClr val="tx2"/>
                </a:solidFill>
              </a:rPr>
              <a:t>Monitorando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</a:rPr>
              <a:t>Planso</a:t>
            </a:r>
            <a:r>
              <a:rPr lang="en-US" sz="1600" b="1" dirty="0" smtClean="0">
                <a:solidFill>
                  <a:schemeClr val="tx2"/>
                </a:solidFill>
              </a:rPr>
              <a:t> com a </a:t>
            </a:r>
            <a:r>
              <a:rPr lang="en-US" sz="1600" b="1" dirty="0" err="1" smtClean="0">
                <a:solidFill>
                  <a:schemeClr val="tx2"/>
                </a:solidFill>
              </a:rPr>
              <a:t>Revisão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</a:rPr>
              <a:t>Estratégica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24813"/>
              </p:ext>
            </p:extLst>
          </p:nvPr>
        </p:nvGraphicFramePr>
        <p:xfrm>
          <a:off x="453176" y="1002605"/>
          <a:ext cx="8428833" cy="338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488"/>
                <a:gridCol w="5390345"/>
              </a:tblGrid>
              <a:tr h="529442">
                <a:tc>
                  <a:txBody>
                    <a:bodyPr/>
                    <a:lstStyle/>
                    <a:p>
                      <a:r>
                        <a:rPr lang="pt-BR" dirty="0" smtClean="0"/>
                        <a:t>Entrega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Premissas de Implantação (Pré-requisitos)</a:t>
                      </a:r>
                      <a:endParaRPr lang="en-US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Hierarquia</a:t>
                      </a:r>
                      <a:r>
                        <a:rPr lang="en-US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Indicadores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Os Indicadores Globais</a:t>
                      </a:r>
                      <a:r>
                        <a:rPr lang="pt-BR" sz="1400" baseline="0" dirty="0" smtClean="0"/>
                        <a:t> usados para medir os resultados do Plano Estratégico já estão identificados.</a:t>
                      </a:r>
                      <a:endParaRPr lang="en-US" sz="1400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53BBD4"/>
                          </a:solidFill>
                        </a:rPr>
                        <a:t>Planos</a:t>
                      </a:r>
                      <a:r>
                        <a:rPr lang="en-US" sz="1800" dirty="0" smtClean="0">
                          <a:solidFill>
                            <a:srgbClr val="53BBD4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53BBD4"/>
                          </a:solidFill>
                        </a:rPr>
                        <a:t>Estratégicos</a:t>
                      </a:r>
                      <a:r>
                        <a:rPr lang="en-US" sz="1800" baseline="0" dirty="0" smtClean="0">
                          <a:solidFill>
                            <a:srgbClr val="53BBD4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nível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 Status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atual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Metas</a:t>
                      </a:r>
                      <a:r>
                        <a:rPr lang="pt-BR" sz="1400" baseline="0" dirty="0" smtClean="0"/>
                        <a:t> estão definidas para os Indicadores e </a:t>
                      </a:r>
                      <a:r>
                        <a:rPr lang="pt-BR" sz="1400" dirty="0" smtClean="0"/>
                        <a:t>Medições (coleta de resultados) estão sendo realizadas.</a:t>
                      </a:r>
                      <a:endParaRPr lang="en-US" sz="1400" dirty="0"/>
                    </a:p>
                  </a:txBody>
                  <a:tcPr/>
                </a:tc>
              </a:tr>
              <a:tr h="5294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Mapa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Estratégico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>
                          <a:solidFill>
                            <a:srgbClr val="53BBD4"/>
                          </a:solidFill>
                        </a:rPr>
                        <a:t>Gráfico</a:t>
                      </a:r>
                      <a:r>
                        <a:rPr lang="en-US" sz="1800" dirty="0" smtClean="0">
                          <a:solidFill>
                            <a:srgbClr val="53BBD4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 Status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atual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Metas</a:t>
                      </a:r>
                      <a:r>
                        <a:rPr lang="pt-BR" sz="1400" baseline="0" dirty="0" smtClean="0"/>
                        <a:t> estão definidas para os Indicadores e </a:t>
                      </a:r>
                      <a:r>
                        <a:rPr lang="pt-BR" sz="1400" dirty="0" smtClean="0"/>
                        <a:t>Medições (coleta de resultados) estão sendo realizadas.</a:t>
                      </a:r>
                      <a:endParaRPr lang="en-US" sz="1400" dirty="0" smtClean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Análise de Tendências 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 Resultados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Metas</a:t>
                      </a:r>
                      <a:r>
                        <a:rPr lang="pt-BR" sz="1400" baseline="0" dirty="0" smtClean="0"/>
                        <a:t> estão definidas para os Indicadores e </a:t>
                      </a:r>
                      <a:r>
                        <a:rPr lang="pt-BR" sz="1400" dirty="0" smtClean="0"/>
                        <a:t>Medições (coleta de resultados) estão sendo realizadas.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endParaRPr lang="en-US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en-US" sz="1600" b="1" dirty="0" err="1" smtClean="0">
                <a:solidFill>
                  <a:schemeClr val="tx2"/>
                </a:solidFill>
              </a:rPr>
              <a:t>Bloco</a:t>
            </a:r>
            <a:r>
              <a:rPr lang="en-US" sz="1600" b="1" dirty="0" smtClean="0">
                <a:solidFill>
                  <a:schemeClr val="tx2"/>
                </a:solidFill>
              </a:rPr>
              <a:t> 3: </a:t>
            </a:r>
            <a:r>
              <a:rPr lang="en-US" sz="1600" b="1" dirty="0" err="1" smtClean="0">
                <a:solidFill>
                  <a:schemeClr val="tx2"/>
                </a:solidFill>
              </a:rPr>
              <a:t>Avaliação</a:t>
            </a:r>
            <a:r>
              <a:rPr lang="en-US" sz="1600" b="1" dirty="0" smtClean="0">
                <a:solidFill>
                  <a:schemeClr val="tx2"/>
                </a:solidFill>
              </a:rPr>
              <a:t> de </a:t>
            </a:r>
            <a:r>
              <a:rPr lang="en-US" sz="1600" b="1" dirty="0" err="1" smtClean="0">
                <a:solidFill>
                  <a:schemeClr val="tx2"/>
                </a:solidFill>
              </a:rPr>
              <a:t>Investimentos</a:t>
            </a:r>
            <a:r>
              <a:rPr lang="en-US" sz="1600" b="1" dirty="0" smtClean="0">
                <a:solidFill>
                  <a:schemeClr val="tx2"/>
                </a:solidFill>
              </a:rPr>
              <a:t> para </a:t>
            </a:r>
            <a:r>
              <a:rPr lang="en-US" sz="1600" b="1" dirty="0" err="1" smtClean="0">
                <a:solidFill>
                  <a:schemeClr val="tx2"/>
                </a:solidFill>
              </a:rPr>
              <a:t>Seleção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65204"/>
              </p:ext>
            </p:extLst>
          </p:nvPr>
        </p:nvGraphicFramePr>
        <p:xfrm>
          <a:off x="453176" y="1002605"/>
          <a:ext cx="8428833" cy="345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488"/>
                <a:gridCol w="5390345"/>
              </a:tblGrid>
              <a:tr h="529442">
                <a:tc>
                  <a:txBody>
                    <a:bodyPr/>
                    <a:lstStyle/>
                    <a:p>
                      <a:r>
                        <a:rPr lang="pt-BR" dirty="0" smtClean="0"/>
                        <a:t>Entrega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Premissas de Implantação (Pré-requisitos)</a:t>
                      </a:r>
                      <a:endParaRPr lang="en-US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Avaliação</a:t>
                      </a:r>
                      <a:r>
                        <a:rPr lang="en-US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Investimentos</a:t>
                      </a:r>
                      <a:r>
                        <a:rPr lang="en-US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Levantamento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Alinhamento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 Plano Estratégico define</a:t>
                      </a:r>
                      <a:r>
                        <a:rPr lang="pt-BR" sz="1400" baseline="0" dirty="0" smtClean="0"/>
                        <a:t> métricas para alinhar os Objetivos Estratégicos aos Investimentos Estratégicos.</a:t>
                      </a:r>
                      <a:endParaRPr lang="en-US" sz="1400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Os Investimentos Estratégicos possuem Casos de Negócio que os</a:t>
                      </a:r>
                      <a:r>
                        <a:rPr lang="pt-BR" sz="1400" baseline="0" dirty="0" smtClean="0"/>
                        <a:t> avaliam </a:t>
                      </a:r>
                      <a:r>
                        <a:rPr lang="pt-BR" sz="1400" dirty="0" smtClean="0"/>
                        <a:t>em relação às Métricas dos</a:t>
                      </a:r>
                      <a:r>
                        <a:rPr lang="pt-BR" sz="1400" baseline="0" dirty="0" smtClean="0"/>
                        <a:t> Planos Estratégicos.</a:t>
                      </a:r>
                      <a:endParaRPr lang="en-US" sz="1400" dirty="0"/>
                    </a:p>
                  </a:txBody>
                  <a:tcPr/>
                </a:tc>
              </a:tr>
              <a:tr h="52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Um processo de gestão de portfólios existe – e usa o Alinhamento Estratégico como uma de suas variáveis de decisão.</a:t>
                      </a:r>
                      <a:endParaRPr lang="en-US" sz="1400" dirty="0" smtClean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rgbClr val="53BBD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Existe um</a:t>
                      </a:r>
                      <a:r>
                        <a:rPr lang="pt-BR" sz="1400" baseline="0" dirty="0" smtClean="0"/>
                        <a:t> processo para avaliar e </a:t>
                      </a:r>
                      <a:r>
                        <a:rPr lang="pt-BR" sz="1400" baseline="0" dirty="0" err="1" smtClean="0"/>
                        <a:t>re-avaliar</a:t>
                      </a:r>
                      <a:r>
                        <a:rPr lang="pt-BR" sz="1400" baseline="0" dirty="0" smtClean="0"/>
                        <a:t> investimentos periodicamente.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2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300"/>
              </a:spcAft>
            </a:pP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en-US" sz="1600" b="1" dirty="0" err="1" smtClean="0">
                <a:solidFill>
                  <a:schemeClr val="tx2"/>
                </a:solidFill>
              </a:rPr>
              <a:t>Bloco</a:t>
            </a:r>
            <a:r>
              <a:rPr lang="en-US" sz="1600" b="1" dirty="0" smtClean="0">
                <a:solidFill>
                  <a:schemeClr val="tx2"/>
                </a:solidFill>
              </a:rPr>
              <a:t> 4: Planejamento de </a:t>
            </a:r>
            <a:r>
              <a:rPr lang="en-US" sz="1600" b="1" dirty="0" err="1" smtClean="0">
                <a:solidFill>
                  <a:schemeClr val="tx2"/>
                </a:solidFill>
              </a:rPr>
              <a:t>Portfólios</a:t>
            </a:r>
            <a:r>
              <a:rPr lang="en-US" sz="1600" b="1" dirty="0" smtClean="0">
                <a:solidFill>
                  <a:schemeClr val="tx2"/>
                </a:solidFill>
              </a:rPr>
              <a:t> Top-Down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58687"/>
              </p:ext>
            </p:extLst>
          </p:nvPr>
        </p:nvGraphicFramePr>
        <p:xfrm>
          <a:off x="453176" y="1002605"/>
          <a:ext cx="8428833" cy="333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564"/>
                <a:gridCol w="4866269"/>
              </a:tblGrid>
              <a:tr h="529442">
                <a:tc>
                  <a:txBody>
                    <a:bodyPr/>
                    <a:lstStyle/>
                    <a:p>
                      <a:r>
                        <a:rPr lang="pt-BR" dirty="0" smtClean="0"/>
                        <a:t>Entrega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Premissas de Implantação (Pré-requisitos)</a:t>
                      </a:r>
                      <a:endParaRPr lang="en-US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Distribuição</a:t>
                      </a:r>
                      <a:r>
                        <a:rPr lang="en-US" sz="1800" kern="1200" baseline="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Top-Down</a:t>
                      </a:r>
                      <a:r>
                        <a:rPr lang="en-US" sz="1800" kern="1200" baseline="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Orçamento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CAPEX, Headcount 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Benefícios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esperados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Um processo orçamentário definiu</a:t>
                      </a:r>
                      <a:r>
                        <a:rPr lang="pt-BR" sz="1400" baseline="0" dirty="0" smtClean="0"/>
                        <a:t> o total de </a:t>
                      </a:r>
                      <a:r>
                        <a:rPr lang="pt-BR" sz="1400" baseline="0" dirty="0" err="1" smtClean="0"/>
                        <a:t>FTEs</a:t>
                      </a:r>
                      <a:r>
                        <a:rPr lang="pt-BR" sz="1400" baseline="0" dirty="0" smtClean="0"/>
                        <a:t>, CAPEX e os benefícios esperados </a:t>
                      </a:r>
                      <a:r>
                        <a:rPr lang="pt-BR" sz="1400" dirty="0" smtClean="0"/>
                        <a:t>dos Investimentos Estratégicos</a:t>
                      </a:r>
                      <a:r>
                        <a:rPr lang="pt-BR" sz="1400" baseline="0" dirty="0" smtClean="0"/>
                        <a:t>. Estes valores serão distribuídos Top-Down para os objetivos estratégicos. </a:t>
                      </a:r>
                      <a:endParaRPr lang="en-US" sz="1400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Acumulação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de valores </a:t>
                      </a:r>
                      <a:r>
                        <a:rPr lang="pt-BR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alocados 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a Objetivos Estratégicos (Portfólios) e </a:t>
                      </a:r>
                      <a:r>
                        <a:rPr lang="pt-BR" sz="1800" kern="1200" baseline="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Comprometidos </a:t>
                      </a:r>
                      <a:r>
                        <a:rPr lang="pt-B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 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Investimentos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Cada Investimento Estratégico sabe qual sua</a:t>
                      </a:r>
                      <a:r>
                        <a:rPr lang="pt-BR" sz="1400" baseline="0" dirty="0" smtClean="0"/>
                        <a:t> “Origem de Financiamento Estratégico”, ou seja, o objetivo estratégico de onde vem seu orçamento. </a:t>
                      </a:r>
                      <a:endParaRPr lang="en-US" sz="1400" dirty="0"/>
                    </a:p>
                  </a:txBody>
                  <a:tcPr/>
                </a:tc>
              </a:tr>
              <a:tr h="529442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Criação automática de portfólios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 </a:t>
                      </a:r>
                      <a:r>
                        <a:rPr lang="pt-BR" baseline="0" dirty="0" smtClean="0"/>
                        <a:t>planejamento </a:t>
                      </a:r>
                      <a:r>
                        <a:rPr lang="pt-BR" baseline="0" dirty="0" err="1" smtClean="0"/>
                        <a:t>what-if</a:t>
                      </a:r>
                      <a:r>
                        <a:rPr lang="pt-BR" baseline="0" dirty="0" smtClean="0"/>
                        <a:t> e análise de linha de corte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Um processo de Gestão de</a:t>
                      </a:r>
                      <a:r>
                        <a:rPr lang="pt-BR" sz="1400" baseline="0" dirty="0" smtClean="0"/>
                        <a:t> Portfólios existe, usando CAPEX e/ou </a:t>
                      </a:r>
                      <a:r>
                        <a:rPr lang="pt-BR" sz="1400" baseline="0" dirty="0" err="1" smtClean="0"/>
                        <a:t>FTEs</a:t>
                      </a:r>
                      <a:r>
                        <a:rPr lang="pt-BR" sz="1400" baseline="0" dirty="0" smtClean="0"/>
                        <a:t> como restrições (</a:t>
                      </a:r>
                      <a:r>
                        <a:rPr lang="pt-BR" sz="1400" baseline="0" dirty="0" err="1" smtClean="0"/>
                        <a:t>optionalmente</a:t>
                      </a:r>
                      <a:r>
                        <a:rPr lang="pt-BR" sz="1400" baseline="0" dirty="0" smtClean="0"/>
                        <a:t>, OPEX e/ou Benefícios esperados podem ser usados)</a:t>
                      </a:r>
                      <a:r>
                        <a:rPr lang="pt-BR" sz="1400" dirty="0" smtClean="0"/>
                        <a:t> para ordenar a lista de investimentos. 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6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 bwMode="blackGray"/>
        <p:txBody>
          <a:bodyPr/>
          <a:lstStyle/>
          <a:p>
            <a:pPr lvl="0"/>
            <a:r>
              <a:rPr lang="en-US" dirty="0" err="1" smtClean="0"/>
              <a:t>Sr</a:t>
            </a:r>
            <a:r>
              <a:rPr lang="en-US" dirty="0" smtClean="0"/>
              <a:t> Director, Presales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Alexandre.Assis@ca.com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 bwMode="blackGray"/>
        <p:txBody>
          <a:bodyPr/>
          <a:lstStyle/>
          <a:p>
            <a:r>
              <a:rPr lang="en-US" dirty="0" smtClean="0"/>
              <a:t>Alexandre Assis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CA PPM para Execução Estratégica</a:t>
            </a:r>
            <a:br>
              <a:rPr lang="pt-BR" sz="2400" dirty="0" smtClean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14340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450"/>
              </a:spcBef>
              <a:buNone/>
            </a:pPr>
            <a:endParaRPr lang="pt-BR" sz="1501" dirty="0" smtClean="0"/>
          </a:p>
          <a:p>
            <a:pPr marL="0" indent="0" algn="ctr">
              <a:spcBef>
                <a:spcPts val="450"/>
              </a:spcBef>
              <a:buNone/>
            </a:pPr>
            <a:r>
              <a:rPr lang="pt-BR" sz="1501" dirty="0" smtClean="0"/>
              <a:t>Um </a:t>
            </a:r>
            <a:r>
              <a:rPr lang="pt-BR" sz="1501" b="1" i="1" dirty="0" smtClean="0">
                <a:solidFill>
                  <a:schemeClr val="accent1"/>
                </a:solidFill>
              </a:rPr>
              <a:t>Plano Estratégico </a:t>
            </a:r>
            <a:r>
              <a:rPr lang="pt-BR" sz="1501" dirty="0" smtClean="0"/>
              <a:t>só tem sentido quando ele está diretamente ligado à </a:t>
            </a:r>
            <a:r>
              <a:rPr lang="pt-BR" sz="1501" b="1" i="1" dirty="0" smtClean="0">
                <a:solidFill>
                  <a:schemeClr val="accent1"/>
                </a:solidFill>
              </a:rPr>
              <a:t>tomada de decisões </a:t>
            </a:r>
            <a:r>
              <a:rPr lang="pt-BR" sz="1501" dirty="0" smtClean="0"/>
              <a:t>sobre os </a:t>
            </a:r>
            <a:r>
              <a:rPr lang="pt-BR" sz="1501" b="1" i="1" dirty="0" smtClean="0">
                <a:solidFill>
                  <a:schemeClr val="accent1"/>
                </a:solidFill>
              </a:rPr>
              <a:t>recursos </a:t>
            </a:r>
            <a:r>
              <a:rPr lang="pt-BR" sz="1501" dirty="0" smtClean="0"/>
              <a:t>e </a:t>
            </a:r>
            <a:r>
              <a:rPr lang="pt-BR" sz="1501" b="1" i="1" dirty="0" smtClean="0">
                <a:solidFill>
                  <a:schemeClr val="accent1"/>
                </a:solidFill>
              </a:rPr>
              <a:t>investimentos </a:t>
            </a:r>
            <a:r>
              <a:rPr lang="pt-BR" sz="1501" dirty="0" smtClean="0"/>
              <a:t>que irão viabilizar a entrega de </a:t>
            </a:r>
            <a:r>
              <a:rPr lang="pt-BR" sz="1501" b="1" i="1" dirty="0" smtClean="0">
                <a:solidFill>
                  <a:schemeClr val="accent1"/>
                </a:solidFill>
              </a:rPr>
              <a:t>Resultados</a:t>
            </a:r>
            <a:r>
              <a:rPr lang="pt-BR" sz="1501" b="1" i="1" dirty="0" smtClean="0"/>
              <a:t> </a:t>
            </a:r>
            <a:r>
              <a:rPr lang="pt-BR" sz="1501" dirty="0" smtClean="0"/>
              <a:t>concretos</a:t>
            </a:r>
            <a:r>
              <a:rPr lang="pt-BR" sz="1501" b="1" i="1" dirty="0" smtClean="0"/>
              <a:t> </a:t>
            </a:r>
            <a:r>
              <a:rPr lang="pt-BR" sz="1501" dirty="0" smtClean="0"/>
              <a:t>através de uma </a:t>
            </a:r>
            <a:r>
              <a:rPr lang="pt-BR" sz="1501" b="1" i="1" dirty="0" smtClean="0">
                <a:solidFill>
                  <a:schemeClr val="accent1"/>
                </a:solidFill>
              </a:rPr>
              <a:t>Execução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efetiva e eficiente. </a:t>
            </a:r>
          </a:p>
          <a:p>
            <a:pPr marL="0" indent="0" algn="ctr">
              <a:spcBef>
                <a:spcPts val="450"/>
              </a:spcBef>
              <a:buNone/>
            </a:pPr>
            <a:r>
              <a:rPr lang="pt-BR" sz="1501" dirty="0" smtClean="0"/>
              <a:t>Visando este constante ciclo de retroalimentação entre Planejamento e Execução foi que criamos o acelerador de serviços “CA PPM para Execução Estratégica”.</a:t>
            </a:r>
            <a:endParaRPr lang="pt-BR" sz="2102" b="1" dirty="0" smtClean="0">
              <a:solidFill>
                <a:schemeClr val="tx2"/>
              </a:solidFill>
            </a:endParaRPr>
          </a:p>
          <a:p>
            <a:pPr marL="175186" indent="-175186" algn="ctr">
              <a:spcBef>
                <a:spcPts val="450"/>
              </a:spcBef>
              <a:buNone/>
            </a:pPr>
            <a:endParaRPr lang="pt-BR" sz="1652" b="1" dirty="0">
              <a:solidFill>
                <a:schemeClr val="tx2"/>
              </a:solidFill>
            </a:endParaRPr>
          </a:p>
        </p:txBody>
      </p:sp>
      <p:sp>
        <p:nvSpPr>
          <p:cNvPr id="14339" name="Content Placeholder 12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Visão geral do suporte à Execução Estratégica com o CA PPM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664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Expandindo as capacidades do CA PPM</a:t>
            </a:r>
            <a:endParaRPr lang="pt-BR" sz="24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1483043" y="664723"/>
            <a:ext cx="3875498" cy="328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Group 33"/>
          <p:cNvGrpSpPr/>
          <p:nvPr/>
        </p:nvGrpSpPr>
        <p:grpSpPr>
          <a:xfrm>
            <a:off x="1573614" y="2146592"/>
            <a:ext cx="3729864" cy="1739608"/>
            <a:chOff x="2123728" y="3573016"/>
            <a:chExt cx="4968552" cy="237626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699792" y="4404265"/>
              <a:ext cx="1872208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23728" y="4401108"/>
              <a:ext cx="556245" cy="828092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123728" y="5949280"/>
              <a:ext cx="244827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572000" y="5949280"/>
              <a:ext cx="2520280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5940152" y="3573016"/>
              <a:ext cx="1152128" cy="1656184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23728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92280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82207" y="1696286"/>
            <a:ext cx="2432520" cy="1027064"/>
            <a:chOff x="2699792" y="2996952"/>
            <a:chExt cx="3240360" cy="136815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35896" y="2996952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699792" y="2996952"/>
              <a:ext cx="936104" cy="136815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699792" y="4365104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08104" y="2996952"/>
              <a:ext cx="432048" cy="57606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Flowchart: Connector 28"/>
          <p:cNvSpPr/>
          <p:nvPr/>
        </p:nvSpPr>
        <p:spPr>
          <a:xfrm>
            <a:off x="5220672" y="2466019"/>
            <a:ext cx="216224" cy="216224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Base do CA PPM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5436896" y="2923187"/>
            <a:ext cx="216224" cy="216224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Acelerador CA PPM for </a:t>
            </a:r>
            <a:r>
              <a:rPr lang="pt-BR" sz="1051" dirty="0" err="1" smtClean="0">
                <a:solidFill>
                  <a:schemeClr val="tx1"/>
                </a:solidFill>
              </a:rPr>
              <a:t>Strategic</a:t>
            </a:r>
            <a:r>
              <a:rPr lang="pt-BR" sz="1051" dirty="0" smtClean="0">
                <a:solidFill>
                  <a:schemeClr val="tx1"/>
                </a:solidFill>
              </a:rPr>
              <a:t> Planning </a:t>
            </a:r>
            <a:r>
              <a:rPr lang="pt-BR" sz="1051" dirty="0" err="1" smtClean="0">
                <a:solidFill>
                  <a:schemeClr val="tx1"/>
                </a:solidFill>
              </a:rPr>
              <a:t>and</a:t>
            </a:r>
            <a:r>
              <a:rPr lang="pt-BR" sz="1051" dirty="0" smtClean="0">
                <a:solidFill>
                  <a:schemeClr val="tx1"/>
                </a:solidFill>
              </a:rPr>
              <a:t> </a:t>
            </a:r>
            <a:r>
              <a:rPr lang="pt-BR" sz="1051" dirty="0" err="1" smtClean="0">
                <a:solidFill>
                  <a:schemeClr val="tx1"/>
                </a:solidFill>
              </a:rPr>
              <a:t>Execution</a:t>
            </a:r>
            <a:r>
              <a:rPr lang="pt-BR" sz="1051" dirty="0" smtClean="0">
                <a:solidFill>
                  <a:schemeClr val="tx1"/>
                </a:solidFill>
              </a:rPr>
              <a:t>    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3" name="Text Placeholder 5"/>
          <p:cNvSpPr txBox="1">
            <a:spLocks/>
          </p:cNvSpPr>
          <p:nvPr/>
        </p:nvSpPr>
        <p:spPr>
          <a:xfrm>
            <a:off x="1573614" y="4520147"/>
            <a:ext cx="6090919" cy="154163"/>
          </a:xfrm>
          <a:prstGeom prst="rect">
            <a:avLst/>
          </a:prstGeom>
        </p:spPr>
        <p:txBody>
          <a:bodyPr vert="horz" lIns="68644" tIns="34322" rIns="68644" bIns="34322" rtlCol="0" anchor="t"/>
          <a:lstStyle/>
          <a:p>
            <a:pPr defTabSz="343220">
              <a:defRPr/>
            </a:pPr>
            <a:r>
              <a:rPr lang="pt-BR" sz="751" dirty="0" err="1" smtClean="0"/>
              <a:t>Source</a:t>
            </a:r>
            <a:r>
              <a:rPr lang="pt-BR" sz="751" dirty="0" smtClean="0"/>
              <a:t>: Project Management </a:t>
            </a:r>
            <a:r>
              <a:rPr lang="pt-BR" sz="751" dirty="0" err="1" smtClean="0"/>
              <a:t>Institute</a:t>
            </a:r>
            <a:r>
              <a:rPr lang="pt-BR" sz="751" dirty="0" smtClean="0"/>
              <a:t>, The Standard for Portfolio Management, </a:t>
            </a:r>
            <a:r>
              <a:rPr lang="pt-BR" sz="751" dirty="0" err="1" smtClean="0"/>
              <a:t>second</a:t>
            </a:r>
            <a:r>
              <a:rPr lang="pt-BR" sz="751" dirty="0" smtClean="0"/>
              <a:t> </a:t>
            </a:r>
            <a:r>
              <a:rPr lang="pt-BR" sz="751" dirty="0" err="1" smtClean="0"/>
              <a:t>edition</a:t>
            </a:r>
            <a:r>
              <a:rPr lang="pt-BR" sz="751" dirty="0" smtClean="0"/>
              <a:t>.</a:t>
            </a:r>
            <a:endParaRPr lang="pt-BR" sz="751" dirty="0"/>
          </a:p>
        </p:txBody>
      </p:sp>
    </p:spTree>
    <p:extLst>
      <p:ext uri="{BB962C8B-B14F-4D97-AF65-F5344CB8AC3E}">
        <p14:creationId xmlns:p14="http://schemas.microsoft.com/office/powerpoint/2010/main" val="42071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endParaRPr lang="pt-BR" sz="20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4355538" y="1002606"/>
            <a:ext cx="4267762" cy="3278187"/>
          </a:xfrm>
        </p:spPr>
        <p:txBody>
          <a:bodyPr/>
          <a:lstStyle/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rgbClr val="53BBD4"/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direciona a criação dos </a:t>
            </a: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Plano de Portfólios Top-Down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e define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métricas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para posterior uso na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Plano de Portfólios Top-Down </a:t>
            </a:r>
            <a:r>
              <a:rPr lang="pt-BR" sz="1200" dirty="0" smtClean="0"/>
              <a:t>dá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origem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aos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Portfólios</a:t>
            </a:r>
            <a:r>
              <a:rPr lang="pt-BR" sz="1200" dirty="0" smtClean="0"/>
              <a:t>, que aplicam 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critérios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de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priorização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para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definir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Programas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Projetos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 – dada a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capacidade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(recursos financeiros e humanos).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é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monitorada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pois o andamento dos Programas e Projetos indica 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tendência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sucesso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no atingimento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objetivos</a:t>
            </a:r>
            <a:r>
              <a:rPr lang="pt-BR" sz="1200" dirty="0" smtClean="0"/>
              <a:t>; isso permite a rápida correção do direcionamento quando necessário; 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indicadores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alimentam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medições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comparadas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as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metas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estabelecidas para verificação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resultados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finais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obtidos</a:t>
            </a:r>
          </a:p>
          <a:p>
            <a:pPr>
              <a:lnSpc>
                <a:spcPts val="1700"/>
              </a:lnSpc>
              <a:spcAft>
                <a:spcPts val="300"/>
              </a:spcAft>
            </a:pPr>
            <a:endParaRPr lang="pt-BR" sz="18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444498" y="495775"/>
            <a:ext cx="8178803" cy="289590"/>
          </a:xfrm>
        </p:spPr>
        <p:txBody>
          <a:bodyPr/>
          <a:lstStyle/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chemeClr val="tx2"/>
                </a:solidFill>
              </a:rPr>
              <a:t>Implementando um Processo de Planejamento Estratégico Contínuo</a:t>
            </a:r>
            <a:endParaRPr lang="pt-BR" sz="1600" dirty="0" smtClean="0"/>
          </a:p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endParaRPr lang="pt-BR" sz="1600" dirty="0"/>
          </a:p>
        </p:txBody>
      </p:sp>
      <p:sp>
        <p:nvSpPr>
          <p:cNvPr id="36" name="Down Arrow 35"/>
          <p:cNvSpPr>
            <a:spLocks/>
          </p:cNvSpPr>
          <p:nvPr/>
        </p:nvSpPr>
        <p:spPr>
          <a:xfrm rot="12600000">
            <a:off x="1867082" y="2057276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37" name="Down Arrow 36"/>
          <p:cNvSpPr/>
          <p:nvPr/>
        </p:nvSpPr>
        <p:spPr>
          <a:xfrm rot="19800000">
            <a:off x="2758585" y="2134721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graphicFrame>
        <p:nvGraphicFramePr>
          <p:cNvPr id="38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727883"/>
              </p:ext>
            </p:extLst>
          </p:nvPr>
        </p:nvGraphicFramePr>
        <p:xfrm>
          <a:off x="428625" y="1249363"/>
          <a:ext cx="4038600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Rectangle 38"/>
          <p:cNvSpPr/>
          <p:nvPr/>
        </p:nvSpPr>
        <p:spPr>
          <a:xfrm>
            <a:off x="1617301" y="2834530"/>
            <a:ext cx="16654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Planejamento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Estratégico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Contínuo</a:t>
            </a:r>
            <a:endParaRPr lang="pt-BR" b="1" dirty="0">
              <a:ln w="3175">
                <a:solidFill>
                  <a:schemeClr val="bg1"/>
                </a:solidFill>
                <a:prstDash val="solid"/>
              </a:ln>
              <a:solidFill>
                <a:srgbClr val="6D040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6896" y="2580955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Health-</a:t>
            </a:r>
            <a:r>
              <a:rPr lang="pt-BR" sz="800" dirty="0" err="1" smtClean="0"/>
              <a:t>Check</a:t>
            </a:r>
            <a:endParaRPr lang="pt-BR" sz="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479999" y="256438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Métricas de </a:t>
            </a:r>
            <a:br>
              <a:rPr lang="pt-BR" sz="800" dirty="0" smtClean="0"/>
            </a:br>
            <a:r>
              <a:rPr lang="pt-BR" sz="800" dirty="0" smtClean="0"/>
              <a:t>Seleção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31193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Resultados</a:t>
            </a:r>
          </a:p>
          <a:p>
            <a:pPr algn="ctr"/>
            <a:r>
              <a:rPr lang="pt-BR" sz="800" dirty="0" smtClean="0"/>
              <a:t>Atingidos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1027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Investimento</a:t>
            </a:r>
          </a:p>
          <a:p>
            <a:pPr algn="ctr"/>
            <a:r>
              <a:rPr lang="pt-BR" sz="800" dirty="0" smtClean="0"/>
              <a:t>Global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79685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Capacidade </a:t>
            </a:r>
          </a:p>
          <a:p>
            <a:pPr algn="ctr"/>
            <a:r>
              <a:rPr lang="pt-BR" sz="800" dirty="0" smtClean="0"/>
              <a:t>de Execução</a:t>
            </a:r>
          </a:p>
          <a:p>
            <a:pPr algn="ctr"/>
            <a:r>
              <a:rPr lang="pt-BR" sz="800" dirty="0" smtClean="0"/>
              <a:t>(CAPEX e </a:t>
            </a:r>
            <a:br>
              <a:rPr lang="pt-BR" sz="800" dirty="0" smtClean="0"/>
            </a:br>
            <a:r>
              <a:rPr lang="pt-BR" sz="800" dirty="0" err="1" smtClean="0"/>
              <a:t>HeadCount</a:t>
            </a:r>
            <a:r>
              <a:rPr lang="pt-BR" sz="800" dirty="0" smtClean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30022" y="419492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Consumo de</a:t>
            </a:r>
            <a:br>
              <a:rPr lang="pt-BR" sz="800" dirty="0" smtClean="0"/>
            </a:br>
            <a:r>
              <a:rPr lang="pt-BR" sz="800" dirty="0" smtClean="0"/>
              <a:t>Recursos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61028" y="4197727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Seleção Baseada </a:t>
            </a:r>
            <a:br>
              <a:rPr lang="pt-BR" sz="800" dirty="0" smtClean="0"/>
            </a:br>
            <a:r>
              <a:rPr lang="pt-BR" sz="800" dirty="0" smtClean="0"/>
              <a:t>em Critérios e </a:t>
            </a:r>
            <a:br>
              <a:rPr lang="pt-BR" sz="800" dirty="0" smtClean="0"/>
            </a:br>
            <a:r>
              <a:rPr lang="pt-BR" sz="800" dirty="0" smtClean="0"/>
              <a:t>Restrições com  </a:t>
            </a:r>
            <a:br>
              <a:rPr lang="pt-BR" sz="800" dirty="0" smtClean="0"/>
            </a:br>
            <a:r>
              <a:rPr lang="pt-BR" sz="800" dirty="0" smtClean="0"/>
              <a:t>Métricas Objetivas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6344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Medições</a:t>
            </a:r>
          </a:p>
        </p:txBody>
      </p:sp>
    </p:spTree>
    <p:extLst>
      <p:ext uri="{BB962C8B-B14F-4D97-AF65-F5344CB8AC3E}">
        <p14:creationId xmlns:p14="http://schemas.microsoft.com/office/powerpoint/2010/main" val="17943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" b="7773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6674" y="0"/>
            <a:ext cx="2631241" cy="3675888"/>
          </a:xfrm>
        </p:spPr>
        <p:txBody>
          <a:bodyPr/>
          <a:lstStyle/>
          <a:p>
            <a:r>
              <a:rPr lang="pt-BR" sz="2400" dirty="0" smtClean="0"/>
              <a:t>CA PPM for </a:t>
            </a:r>
            <a:br>
              <a:rPr lang="pt-BR" sz="2400" dirty="0" smtClean="0"/>
            </a:br>
            <a:r>
              <a:rPr lang="pt-BR" sz="2400" dirty="0" err="1" smtClean="0"/>
              <a:t>Strategic</a:t>
            </a:r>
            <a:r>
              <a:rPr lang="pt-BR" sz="2400" dirty="0" smtClean="0"/>
              <a:t> Planning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Execution</a:t>
            </a:r>
            <a:r>
              <a:rPr lang="pt-BR" sz="2400" dirty="0" smtClean="0"/>
              <a:t> </a:t>
            </a:r>
            <a:r>
              <a:rPr lang="pt-BR" sz="2400" dirty="0" err="1" smtClean="0"/>
              <a:t>Accelerator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es-419" sz="2400" dirty="0" smtClean="0"/>
              <a:t>Características</a:t>
            </a:r>
            <a:r>
              <a:rPr lang="pt-BR" sz="2400" dirty="0"/>
              <a:t/>
            </a:r>
            <a:br>
              <a:rPr lang="pt-BR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610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Configure Planos Estratégicos usando os </a:t>
            </a:r>
            <a:r>
              <a:rPr lang="en-US" sz="1600" dirty="0" smtClean="0">
                <a:solidFill>
                  <a:srgbClr val="53BBD4"/>
                </a:solidFill>
              </a:rPr>
              <a:t>Strategic </a:t>
            </a:r>
            <a:r>
              <a:rPr lang="en-US" sz="1600" dirty="0">
                <a:solidFill>
                  <a:srgbClr val="53BBD4"/>
                </a:solidFill>
              </a:rPr>
              <a:t>Items </a:t>
            </a:r>
            <a:r>
              <a:rPr lang="es-419" sz="1600" dirty="0" err="1" smtClean="0"/>
              <a:t>multi-nível</a:t>
            </a:r>
            <a:r>
              <a:rPr lang="en-US" sz="1600" dirty="0" smtClean="0"/>
              <a:t> (</a:t>
            </a:r>
            <a:r>
              <a:rPr lang="es-419" sz="1600" dirty="0" smtClean="0"/>
              <a:t>Temas</a:t>
            </a:r>
            <a:r>
              <a:rPr lang="en-US" sz="1600" dirty="0" smtClean="0"/>
              <a:t>, </a:t>
            </a:r>
            <a:r>
              <a:rPr lang="es-419" sz="1600" dirty="0" smtClean="0"/>
              <a:t>Metas</a:t>
            </a:r>
            <a:r>
              <a:rPr lang="en-US" sz="1600" dirty="0" smtClean="0"/>
              <a:t>, </a:t>
            </a:r>
            <a:r>
              <a:rPr lang="en-US" sz="1600" dirty="0" err="1" smtClean="0"/>
              <a:t>Objetiv</a:t>
            </a:r>
            <a:r>
              <a:rPr lang="es-419" sz="1600" dirty="0" smtClean="0"/>
              <a:t>o</a:t>
            </a:r>
            <a:r>
              <a:rPr lang="en-US" sz="1600" dirty="0" smtClean="0"/>
              <a:t>s</a:t>
            </a:r>
            <a:r>
              <a:rPr lang="en-US" sz="1600" dirty="0"/>
              <a:t>, </a:t>
            </a:r>
            <a:r>
              <a:rPr lang="en-US" sz="1600" dirty="0" err="1" smtClean="0"/>
              <a:t>Initiativ</a:t>
            </a:r>
            <a:r>
              <a:rPr lang="es-419" sz="1600" dirty="0" smtClean="0"/>
              <a:t>a</a:t>
            </a:r>
            <a:r>
              <a:rPr lang="en-US" sz="1600" dirty="0" smtClean="0"/>
              <a:t>s</a:t>
            </a:r>
            <a:r>
              <a:rPr lang="en-US" sz="1600" dirty="0"/>
              <a:t>, … );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Crie </a:t>
            </a:r>
            <a:r>
              <a:rPr lang="es-419" sz="1600" dirty="0" smtClean="0">
                <a:solidFill>
                  <a:srgbClr val="53BBD4"/>
                </a:solidFill>
              </a:rPr>
              <a:t>Planos Relacionados</a:t>
            </a:r>
            <a:r>
              <a:rPr lang="en-US" sz="1600" dirty="0" smtClean="0"/>
              <a:t>, </a:t>
            </a:r>
            <a:r>
              <a:rPr lang="es-419" sz="1600" dirty="0" err="1" smtClean="0"/>
              <a:t>tais</a:t>
            </a:r>
            <a:r>
              <a:rPr lang="es-419" sz="1600" dirty="0" smtClean="0"/>
              <a:t> como</a:t>
            </a:r>
            <a:r>
              <a:rPr lang="en-US" sz="1600" dirty="0" smtClean="0"/>
              <a:t>:</a:t>
            </a:r>
          </a:p>
          <a:p>
            <a:pPr lvl="1">
              <a:lnSpc>
                <a:spcPts val="1800"/>
              </a:lnSpc>
              <a:spcAft>
                <a:spcPts val="300"/>
              </a:spcAft>
            </a:pPr>
            <a:r>
              <a:rPr lang="es-419" sz="1200" dirty="0" err="1" smtClean="0"/>
              <a:t>Um</a:t>
            </a:r>
            <a:r>
              <a:rPr lang="es-419" sz="1200" dirty="0" smtClean="0"/>
              <a:t> Plano Corporativo de longo </a:t>
            </a:r>
            <a:r>
              <a:rPr lang="es-419" sz="1200" dirty="0" err="1" smtClean="0"/>
              <a:t>prazo</a:t>
            </a:r>
            <a:r>
              <a:rPr lang="en-US" sz="1200" dirty="0" smtClean="0"/>
              <a:t>;</a:t>
            </a:r>
          </a:p>
          <a:p>
            <a:pPr lvl="1">
              <a:lnSpc>
                <a:spcPts val="1800"/>
              </a:lnSpc>
              <a:spcAft>
                <a:spcPts val="300"/>
              </a:spcAft>
            </a:pPr>
            <a:r>
              <a:rPr lang="es-419" sz="1200" dirty="0" smtClean="0"/>
              <a:t>Planos de </a:t>
            </a:r>
            <a:r>
              <a:rPr lang="es-419" sz="1200" dirty="0" err="1" smtClean="0"/>
              <a:t>Negócios</a:t>
            </a:r>
            <a:r>
              <a:rPr lang="es-419" sz="1200" dirty="0" smtClean="0"/>
              <a:t> de </a:t>
            </a:r>
            <a:r>
              <a:rPr lang="es-419" sz="1200" dirty="0" err="1" smtClean="0"/>
              <a:t>médio</a:t>
            </a:r>
            <a:r>
              <a:rPr lang="es-419" sz="1200" dirty="0" smtClean="0"/>
              <a:t> </a:t>
            </a:r>
            <a:r>
              <a:rPr lang="es-419" sz="1200" dirty="0" err="1" smtClean="0"/>
              <a:t>prazo</a:t>
            </a:r>
            <a:r>
              <a:rPr lang="en-US" sz="1200" dirty="0" smtClean="0"/>
              <a:t>;</a:t>
            </a:r>
          </a:p>
          <a:p>
            <a:pPr lvl="1">
              <a:lnSpc>
                <a:spcPts val="1800"/>
              </a:lnSpc>
              <a:spcAft>
                <a:spcPts val="300"/>
              </a:spcAft>
            </a:pPr>
            <a:r>
              <a:rPr lang="es-419" sz="1200" dirty="0" smtClean="0"/>
              <a:t>Planos </a:t>
            </a:r>
            <a:r>
              <a:rPr lang="es-419" sz="1200" dirty="0" err="1" smtClean="0"/>
              <a:t>Departamentais</a:t>
            </a:r>
            <a:r>
              <a:rPr lang="es-419" sz="1200" dirty="0" smtClean="0"/>
              <a:t> de curto </a:t>
            </a:r>
            <a:r>
              <a:rPr lang="es-419" sz="1200" dirty="0" err="1" smtClean="0"/>
              <a:t>prazo</a:t>
            </a:r>
            <a:r>
              <a:rPr lang="es-419" sz="1200" dirty="0"/>
              <a:t>.</a:t>
            </a:r>
            <a:r>
              <a:rPr lang="es-419" sz="1200" dirty="0" smtClean="0"/>
              <a:t> </a:t>
            </a:r>
            <a:endParaRPr lang="en-US" sz="12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372038"/>
            <a:ext cx="4038600" cy="23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3228975" cy="339761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err="1" smtClean="0"/>
              <a:t>Várias</a:t>
            </a:r>
            <a:r>
              <a:rPr lang="es-419" sz="1600" dirty="0" smtClean="0"/>
              <a:t> </a:t>
            </a:r>
            <a:r>
              <a:rPr lang="es-419" sz="1600" dirty="0" err="1" smtClean="0"/>
              <a:t>visões</a:t>
            </a:r>
            <a:r>
              <a:rPr lang="es-419" sz="1600" dirty="0" smtClean="0"/>
              <a:t> gráficas dos </a:t>
            </a:r>
            <a:r>
              <a:rPr lang="en-US" sz="1600" dirty="0" smtClean="0">
                <a:solidFill>
                  <a:schemeClr val="accent1"/>
                </a:solidFill>
              </a:rPr>
              <a:t>P</a:t>
            </a:r>
            <a:r>
              <a:rPr lang="es-419" sz="1600" dirty="0" err="1" smtClean="0">
                <a:solidFill>
                  <a:schemeClr val="accent1"/>
                </a:solidFill>
              </a:rPr>
              <a:t>lanos</a:t>
            </a:r>
            <a:r>
              <a:rPr lang="es-419" sz="1600" dirty="0" smtClean="0">
                <a:solidFill>
                  <a:schemeClr val="accent1"/>
                </a:solidFill>
              </a:rPr>
              <a:t> Estratégicos</a:t>
            </a:r>
            <a:r>
              <a:rPr lang="es-419" sz="1600" dirty="0" smtClean="0"/>
              <a:t> </a:t>
            </a:r>
            <a:r>
              <a:rPr lang="es-419" sz="1600" dirty="0" err="1" smtClean="0"/>
              <a:t>geradas</a:t>
            </a:r>
            <a:r>
              <a:rPr lang="es-419" sz="1600" dirty="0" smtClean="0"/>
              <a:t> automáticamente pelo sistema;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Use </a:t>
            </a:r>
            <a:r>
              <a:rPr lang="es-419" sz="1600" dirty="0" err="1" smtClean="0"/>
              <a:t>uma</a:t>
            </a:r>
            <a:r>
              <a:rPr lang="es-419" sz="1600" dirty="0" smtClean="0"/>
              <a:t> figura de </a:t>
            </a:r>
            <a:r>
              <a:rPr lang="es-419" sz="1600" dirty="0" err="1" smtClean="0"/>
              <a:t>seu</a:t>
            </a:r>
            <a:r>
              <a:rPr lang="es-419" sz="1600" dirty="0" smtClean="0"/>
              <a:t> </a:t>
            </a:r>
            <a:r>
              <a:rPr lang="es-419" sz="1600" dirty="0" err="1" smtClean="0"/>
              <a:t>próprio</a:t>
            </a:r>
            <a:r>
              <a:rPr lang="pt-BR" sz="1600" dirty="0" smtClean="0"/>
              <a:t> </a:t>
            </a:r>
            <a:r>
              <a:rPr lang="pt-BR" sz="1600" dirty="0" smtClean="0">
                <a:solidFill>
                  <a:schemeClr val="accent1"/>
                </a:solidFill>
              </a:rPr>
              <a:t>M</a:t>
            </a:r>
            <a:r>
              <a:rPr lang="es-419" sz="1600" dirty="0" err="1" smtClean="0">
                <a:solidFill>
                  <a:schemeClr val="accent1"/>
                </a:solidFill>
              </a:rPr>
              <a:t>apa</a:t>
            </a:r>
            <a:r>
              <a:rPr lang="es-419" sz="1600" dirty="0" smtClean="0">
                <a:solidFill>
                  <a:schemeClr val="accent1"/>
                </a:solidFill>
              </a:rPr>
              <a:t> Es</a:t>
            </a:r>
            <a:r>
              <a:rPr lang="pt-BR" sz="1600" dirty="0" err="1" smtClean="0">
                <a:solidFill>
                  <a:schemeClr val="accent1"/>
                </a:solidFill>
              </a:rPr>
              <a:t>trat</a:t>
            </a:r>
            <a:r>
              <a:rPr lang="es-419" sz="1600" dirty="0" smtClean="0">
                <a:solidFill>
                  <a:schemeClr val="accent1"/>
                </a:solidFill>
              </a:rPr>
              <a:t>é</a:t>
            </a:r>
            <a:r>
              <a:rPr lang="pt-BR" sz="1600" dirty="0" err="1" smtClean="0">
                <a:solidFill>
                  <a:schemeClr val="accent1"/>
                </a:solidFill>
              </a:rPr>
              <a:t>gic</a:t>
            </a:r>
            <a:r>
              <a:rPr lang="es-419" sz="1600" dirty="0" smtClean="0">
                <a:solidFill>
                  <a:schemeClr val="accent1"/>
                </a:solidFill>
              </a:rPr>
              <a:t>o </a:t>
            </a:r>
            <a:r>
              <a:rPr lang="es-419" sz="1600" dirty="0" smtClean="0"/>
              <a:t>e adicione </a:t>
            </a:r>
            <a:r>
              <a:rPr lang="es-419" sz="1600" dirty="0" err="1" smtClean="0"/>
              <a:t>facilmente</a:t>
            </a:r>
            <a:r>
              <a:rPr lang="es-419" sz="1600" dirty="0" smtClean="0"/>
              <a:t> </a:t>
            </a:r>
            <a:r>
              <a:rPr lang="es-419" sz="1600" dirty="0" err="1" smtClean="0"/>
              <a:t>uma</a:t>
            </a:r>
            <a:r>
              <a:rPr lang="es-419" sz="1600" dirty="0" smtClean="0"/>
              <a:t> camada de </a:t>
            </a:r>
            <a:r>
              <a:rPr lang="es-419" sz="1600" dirty="0" err="1" smtClean="0"/>
              <a:t>informações</a:t>
            </a:r>
            <a:r>
              <a:rPr lang="es-419" sz="1600" dirty="0" smtClean="0"/>
              <a:t> mostrando o status de cada Iniciativa </a:t>
            </a:r>
            <a:r>
              <a:rPr lang="es-419" sz="1600" dirty="0" err="1" smtClean="0"/>
              <a:t>ou</a:t>
            </a:r>
            <a:r>
              <a:rPr lang="es-419" sz="1600" dirty="0" smtClean="0"/>
              <a:t> Objetivo Estratégico</a:t>
            </a:r>
            <a:r>
              <a:rPr lang="pt-BR" sz="1600" dirty="0" smtClean="0"/>
              <a:t>.</a:t>
            </a:r>
            <a:endParaRPr lang="pt-BR" sz="1600" dirty="0"/>
          </a:p>
          <a:p>
            <a:pPr marL="175186" indent="-175186">
              <a:spcBef>
                <a:spcPts val="450"/>
              </a:spcBef>
            </a:pP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21891" y="858045"/>
            <a:ext cx="4038600" cy="2266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-327" t="-525" r="12267" b="525"/>
          <a:stretch/>
        </p:blipFill>
        <p:spPr>
          <a:xfrm>
            <a:off x="6072156" y="1915002"/>
            <a:ext cx="2855727" cy="2026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973" y="3344525"/>
            <a:ext cx="4184054" cy="13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858045"/>
            <a:ext cx="4038600" cy="245742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Conecte </a:t>
            </a:r>
            <a:r>
              <a:rPr lang="pt-BR" sz="1600" dirty="0" smtClean="0">
                <a:solidFill>
                  <a:schemeClr val="accent1"/>
                </a:solidFill>
              </a:rPr>
              <a:t>P</a:t>
            </a:r>
            <a:r>
              <a:rPr lang="es-419" sz="1600" dirty="0" err="1" smtClean="0">
                <a:solidFill>
                  <a:schemeClr val="accent1"/>
                </a:solidFill>
              </a:rPr>
              <a:t>rojetos</a:t>
            </a:r>
            <a:r>
              <a:rPr lang="es-419" sz="1600" dirty="0" smtClean="0">
                <a:solidFill>
                  <a:schemeClr val="accent1"/>
                </a:solidFill>
              </a:rPr>
              <a:t> Estratégicos </a:t>
            </a:r>
            <a:r>
              <a:rPr lang="es-419" sz="1600" dirty="0" smtClean="0"/>
              <a:t>a </a:t>
            </a:r>
            <a:r>
              <a:rPr lang="es-419" sz="1600" dirty="0" err="1" smtClean="0"/>
              <a:t>seus</a:t>
            </a:r>
            <a:r>
              <a:rPr lang="es-419" sz="1600" dirty="0" smtClean="0"/>
              <a:t> Planos</a:t>
            </a:r>
            <a:r>
              <a:rPr lang="pt-BR" sz="1600" dirty="0" smtClean="0"/>
              <a:t>;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Monitor</a:t>
            </a:r>
            <a:r>
              <a:rPr lang="es-419" sz="1600" dirty="0" smtClean="0"/>
              <a:t>e</a:t>
            </a:r>
            <a:r>
              <a:rPr lang="en-US" sz="1600" dirty="0" smtClean="0"/>
              <a:t> </a:t>
            </a:r>
            <a:r>
              <a:rPr lang="es-419" sz="1600" dirty="0" smtClean="0"/>
              <a:t>a </a:t>
            </a:r>
            <a:r>
              <a:rPr lang="en-US" sz="1600" dirty="0" smtClean="0">
                <a:solidFill>
                  <a:schemeClr val="accent1"/>
                </a:solidFill>
              </a:rPr>
              <a:t>S</a:t>
            </a:r>
            <a:r>
              <a:rPr lang="es-419" sz="1600" dirty="0" err="1" smtClean="0">
                <a:solidFill>
                  <a:schemeClr val="accent1"/>
                </a:solidFill>
              </a:rPr>
              <a:t>aúde</a:t>
            </a:r>
            <a:r>
              <a:rPr lang="es-419" sz="1600" dirty="0" smtClean="0">
                <a:solidFill>
                  <a:schemeClr val="accent1"/>
                </a:solidFill>
              </a:rPr>
              <a:t> do </a:t>
            </a:r>
            <a:r>
              <a:rPr lang="es-419" sz="1600" dirty="0" err="1" smtClean="0">
                <a:solidFill>
                  <a:schemeClr val="accent1"/>
                </a:solidFill>
              </a:rPr>
              <a:t>seu</a:t>
            </a:r>
            <a:r>
              <a:rPr lang="es-419" sz="1600" dirty="0" smtClean="0">
                <a:solidFill>
                  <a:schemeClr val="accent1"/>
                </a:solidFill>
              </a:rPr>
              <a:t> Plano Estratégico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s-419" sz="1600" dirty="0" err="1" smtClean="0"/>
              <a:t>ou</a:t>
            </a:r>
            <a:r>
              <a:rPr lang="es-419" sz="1600" dirty="0" smtClean="0"/>
              <a:t> </a:t>
            </a:r>
            <a:r>
              <a:rPr lang="es-419" sz="1600" dirty="0" err="1" smtClean="0"/>
              <a:t>seja</a:t>
            </a:r>
            <a:r>
              <a:rPr lang="es-419" sz="1600" dirty="0" smtClean="0"/>
              <a:t>, como os </a:t>
            </a:r>
            <a:r>
              <a:rPr lang="es-419" sz="1600" dirty="0" err="1" smtClean="0"/>
              <a:t>Projetos</a:t>
            </a:r>
            <a:r>
              <a:rPr lang="es-419" sz="1600" dirty="0" smtClean="0"/>
              <a:t> </a:t>
            </a:r>
            <a:r>
              <a:rPr lang="es-419" sz="1600" dirty="0" err="1" smtClean="0"/>
              <a:t>podem</a:t>
            </a:r>
            <a:r>
              <a:rPr lang="es-419" sz="1600" dirty="0" smtClean="0"/>
              <a:t> impactar </a:t>
            </a:r>
            <a:r>
              <a:rPr lang="es-419" sz="1600" dirty="0" err="1" smtClean="0"/>
              <a:t>seu</a:t>
            </a:r>
            <a:r>
              <a:rPr lang="es-419" sz="1600" dirty="0" smtClean="0"/>
              <a:t> Plano</a:t>
            </a:r>
            <a:r>
              <a:rPr lang="en-US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err="1" smtClean="0"/>
              <a:t>Acompanhe</a:t>
            </a:r>
            <a:r>
              <a:rPr lang="es-419" sz="1600" dirty="0" smtClean="0"/>
              <a:t> o </a:t>
            </a:r>
            <a:r>
              <a:rPr lang="es-419" sz="1600" dirty="0" err="1" smtClean="0">
                <a:solidFill>
                  <a:schemeClr val="accent1"/>
                </a:solidFill>
              </a:rPr>
              <a:t>Roadmap</a:t>
            </a:r>
            <a:r>
              <a:rPr lang="es-419" sz="1600" dirty="0" smtClean="0">
                <a:solidFill>
                  <a:schemeClr val="accent1"/>
                </a:solidFill>
              </a:rPr>
              <a:t> de Entrega do Plano Estratégico </a:t>
            </a:r>
            <a:r>
              <a:rPr lang="es-419" sz="1600" dirty="0" smtClean="0"/>
              <a:t>para verificar </a:t>
            </a:r>
            <a:r>
              <a:rPr lang="es-419" sz="1600" dirty="0" err="1" smtClean="0"/>
              <a:t>quando</a:t>
            </a:r>
            <a:r>
              <a:rPr lang="es-419" sz="1600" dirty="0" smtClean="0"/>
              <a:t> </a:t>
            </a:r>
            <a:r>
              <a:rPr lang="es-419" sz="1600" dirty="0" err="1" smtClean="0"/>
              <a:t>seus</a:t>
            </a:r>
            <a:r>
              <a:rPr lang="es-419" sz="1600" dirty="0" smtClean="0"/>
              <a:t> Objetivos </a:t>
            </a:r>
            <a:r>
              <a:rPr lang="es-419" sz="1600" dirty="0" err="1" smtClean="0"/>
              <a:t>serão</a:t>
            </a:r>
            <a:r>
              <a:rPr lang="es-419" sz="1600" dirty="0" smtClean="0"/>
              <a:t> atingidos.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98" y="3315468"/>
            <a:ext cx="4784653" cy="16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858045"/>
            <a:ext cx="4038600" cy="25079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Crie </a:t>
            </a:r>
            <a:r>
              <a:rPr lang="es-419" sz="1600" dirty="0" smtClean="0">
                <a:solidFill>
                  <a:srgbClr val="53BBD4"/>
                </a:solidFill>
              </a:rPr>
              <a:t>Indicadores Estratégicos </a:t>
            </a:r>
            <a:r>
              <a:rPr lang="es-419" sz="1600" dirty="0" smtClean="0"/>
              <a:t>para </a:t>
            </a:r>
            <a:r>
              <a:rPr lang="es-419" sz="1600" dirty="0" err="1" smtClean="0"/>
              <a:t>monitorar</a:t>
            </a:r>
            <a:r>
              <a:rPr lang="es-419" sz="1600" dirty="0" smtClean="0"/>
              <a:t> os resultados de </a:t>
            </a:r>
            <a:r>
              <a:rPr lang="es-419" sz="1600" dirty="0" err="1" smtClean="0"/>
              <a:t>suas</a:t>
            </a:r>
            <a:r>
              <a:rPr lang="es-419" sz="1600" dirty="0" smtClean="0"/>
              <a:t> </a:t>
            </a:r>
            <a:r>
              <a:rPr lang="es-419" sz="1600" dirty="0" err="1" smtClean="0"/>
              <a:t>estratégias</a:t>
            </a:r>
            <a:r>
              <a:rPr lang="en-US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Defina</a:t>
            </a:r>
            <a:r>
              <a:rPr lang="pt-BR" sz="1600" dirty="0" smtClean="0"/>
              <a:t> </a:t>
            </a:r>
            <a:r>
              <a:rPr lang="es-419" sz="1600" dirty="0" smtClean="0">
                <a:solidFill>
                  <a:srgbClr val="53BBD4"/>
                </a:solidFill>
              </a:rPr>
              <a:t>Metas</a:t>
            </a:r>
            <a:r>
              <a:rPr lang="pt-BR" sz="1600" dirty="0" smtClean="0"/>
              <a:t> </a:t>
            </a:r>
            <a:r>
              <a:rPr lang="es-419" sz="1600" dirty="0" smtClean="0"/>
              <a:t>e capture </a:t>
            </a:r>
            <a:r>
              <a:rPr lang="pt-BR" sz="1600" dirty="0" smtClean="0">
                <a:solidFill>
                  <a:srgbClr val="53BBD4"/>
                </a:solidFill>
              </a:rPr>
              <a:t>M</a:t>
            </a:r>
            <a:r>
              <a:rPr lang="es-419" sz="1600" dirty="0" err="1" smtClean="0">
                <a:solidFill>
                  <a:srgbClr val="53BBD4"/>
                </a:solidFill>
              </a:rPr>
              <a:t>edições</a:t>
            </a:r>
            <a:r>
              <a:rPr lang="pt-BR" sz="1600" dirty="0" smtClean="0"/>
              <a:t>;</a:t>
            </a:r>
            <a:endParaRPr lang="pt-BR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Calcule o </a:t>
            </a:r>
            <a:r>
              <a:rPr lang="pt-BR" sz="1600" dirty="0" smtClean="0">
                <a:solidFill>
                  <a:srgbClr val="53BBD4"/>
                </a:solidFill>
              </a:rPr>
              <a:t>Status</a:t>
            </a:r>
            <a:r>
              <a:rPr lang="pt-BR" sz="1600" dirty="0" smtClean="0"/>
              <a:t> </a:t>
            </a:r>
            <a:r>
              <a:rPr lang="es-419" sz="1600" dirty="0" smtClean="0"/>
              <a:t>resultante de </a:t>
            </a:r>
            <a:r>
              <a:rPr lang="es-419" sz="1600" dirty="0" err="1" smtClean="0"/>
              <a:t>seus</a:t>
            </a:r>
            <a:r>
              <a:rPr lang="es-419" sz="1600" dirty="0" smtClean="0"/>
              <a:t> Planos Estratégicos </a:t>
            </a:r>
            <a:r>
              <a:rPr lang="es-419" sz="1600" dirty="0" err="1" smtClean="0"/>
              <a:t>automaticamente</a:t>
            </a:r>
            <a:r>
              <a:rPr lang="pt-BR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Indique </a:t>
            </a:r>
            <a:r>
              <a:rPr lang="es-419" sz="1600" dirty="0" err="1" smtClean="0"/>
              <a:t>relações</a:t>
            </a:r>
            <a:r>
              <a:rPr lang="es-419" sz="1600" dirty="0" smtClean="0"/>
              <a:t> de Causa-</a:t>
            </a:r>
            <a:r>
              <a:rPr lang="es-419" sz="1600" dirty="0" err="1" smtClean="0"/>
              <a:t>Consequência</a:t>
            </a:r>
            <a:r>
              <a:rPr lang="es-419" sz="1600" dirty="0" smtClean="0"/>
              <a:t> usando </a:t>
            </a:r>
            <a:r>
              <a:rPr lang="es-419" sz="1600" dirty="0" err="1" smtClean="0">
                <a:solidFill>
                  <a:srgbClr val="53BBD4"/>
                </a:solidFill>
              </a:rPr>
              <a:t>Hierarquia</a:t>
            </a:r>
            <a:r>
              <a:rPr lang="es-419" sz="1600" dirty="0" smtClean="0">
                <a:solidFill>
                  <a:srgbClr val="53BBD4"/>
                </a:solidFill>
              </a:rPr>
              <a:t> de Indicadores </a:t>
            </a:r>
            <a:r>
              <a:rPr lang="es-419" sz="1600" dirty="0" smtClean="0"/>
              <a:t>e veja-as de forma gráfica.</a:t>
            </a:r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3" y="2951332"/>
            <a:ext cx="3466571" cy="2161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264" y="3578367"/>
            <a:ext cx="3927915" cy="14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 Corp Template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dc8eff60-28dd-4404-9dba-e6ba6c54556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CA_Corp_and_Event_Template_16x9_April_2014</Template>
  <TotalTime>2002</TotalTime>
  <Words>1667</Words>
  <Application>Microsoft Office PowerPoint</Application>
  <PresentationFormat>Custom</PresentationFormat>
  <Paragraphs>140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Unicode MS</vt:lpstr>
      <vt:lpstr>Arial</vt:lpstr>
      <vt:lpstr>CA Sans</vt:lpstr>
      <vt:lpstr>Calibri</vt:lpstr>
      <vt:lpstr>FS Joey</vt:lpstr>
      <vt:lpstr>Wingdings</vt:lpstr>
      <vt:lpstr>CA Corp Template</vt:lpstr>
      <vt:lpstr>CA Event Template</vt:lpstr>
      <vt:lpstr>Corp and Event Title</vt:lpstr>
      <vt:lpstr>Corp and Event Closing</vt:lpstr>
      <vt:lpstr>Corp and Event Divider</vt:lpstr>
      <vt:lpstr>CA PPM  for Strategic Planning and Execution</vt:lpstr>
      <vt:lpstr>CA PPM para Execução Estratégica </vt:lpstr>
      <vt:lpstr>Expandindo as capacidades do CA PPM</vt:lpstr>
      <vt:lpstr>CA PPM para Execução Estratégica</vt:lpstr>
      <vt:lpstr>CA PPM for  Strategic Planning and Execution Accelerator  Características </vt:lpstr>
      <vt:lpstr>CA PPM for Strategic Planning and Execution </vt:lpstr>
      <vt:lpstr>CA PPM for Strategic Planning and Execution </vt:lpstr>
      <vt:lpstr>CA PPM for Strategic Planning and Execution </vt:lpstr>
      <vt:lpstr>CA PPM for Strategic Planning and Execution </vt:lpstr>
      <vt:lpstr>CA PPM for Strategic Planning and Execution </vt:lpstr>
      <vt:lpstr>CA PPM for  Strategic Planning and Execution Accelerator  Implementação </vt:lpstr>
      <vt:lpstr>CA PPM para Execução Estratégica </vt:lpstr>
      <vt:lpstr>CA PPM for Strategic Planning and Execution </vt:lpstr>
      <vt:lpstr>CA PPM for Strategic Planning and Execution </vt:lpstr>
      <vt:lpstr>CA PPM for Strategic Planning and Execution </vt:lpstr>
      <vt:lpstr>CA PPM for Strategic Planning and Execution 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subject/>
  <dc:creator>Assis, Alexandre</dc:creator>
  <cp:keywords/>
  <dc:description/>
  <cp:lastModifiedBy>Assis, Alexandre</cp:lastModifiedBy>
  <cp:revision>91</cp:revision>
  <dcterms:created xsi:type="dcterms:W3CDTF">2015-01-14T21:06:15Z</dcterms:created>
  <dcterms:modified xsi:type="dcterms:W3CDTF">2016-03-05T19:00:19Z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