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09" r:id="rId5"/>
    <p:sldMasterId id="2147483767" r:id="rId6"/>
    <p:sldMasterId id="2147483757" r:id="rId7"/>
    <p:sldMasterId id="2147483729" r:id="rId8"/>
  </p:sldMasterIdLst>
  <p:notesMasterIdLst>
    <p:notesMasterId r:id="rId47"/>
  </p:notesMasterIdLst>
  <p:handoutMasterIdLst>
    <p:handoutMasterId r:id="rId48"/>
  </p:handoutMasterIdLst>
  <p:sldIdLst>
    <p:sldId id="313" r:id="rId9"/>
    <p:sldId id="315" r:id="rId10"/>
    <p:sldId id="316" r:id="rId11"/>
    <p:sldId id="317" r:id="rId12"/>
    <p:sldId id="318" r:id="rId13"/>
    <p:sldId id="347" r:id="rId14"/>
    <p:sldId id="343" r:id="rId15"/>
    <p:sldId id="346" r:id="rId16"/>
    <p:sldId id="345" r:id="rId17"/>
    <p:sldId id="344" r:id="rId18"/>
    <p:sldId id="361" r:id="rId19"/>
    <p:sldId id="323" r:id="rId20"/>
    <p:sldId id="324" r:id="rId21"/>
    <p:sldId id="354" r:id="rId22"/>
    <p:sldId id="326" r:id="rId23"/>
    <p:sldId id="355" r:id="rId24"/>
    <p:sldId id="338" r:id="rId25"/>
    <p:sldId id="349" r:id="rId26"/>
    <p:sldId id="348" r:id="rId27"/>
    <p:sldId id="327" r:id="rId28"/>
    <p:sldId id="328" r:id="rId29"/>
    <p:sldId id="359" r:id="rId30"/>
    <p:sldId id="360" r:id="rId31"/>
    <p:sldId id="329" r:id="rId32"/>
    <p:sldId id="357" r:id="rId33"/>
    <p:sldId id="330" r:id="rId34"/>
    <p:sldId id="337" r:id="rId35"/>
    <p:sldId id="331" r:id="rId36"/>
    <p:sldId id="332" r:id="rId37"/>
    <p:sldId id="333" r:id="rId38"/>
    <p:sldId id="334" r:id="rId39"/>
    <p:sldId id="335" r:id="rId40"/>
    <p:sldId id="336" r:id="rId41"/>
    <p:sldId id="340" r:id="rId42"/>
    <p:sldId id="339" r:id="rId43"/>
    <p:sldId id="342" r:id="rId44"/>
    <p:sldId id="341" r:id="rId45"/>
    <p:sldId id="305" r:id="rId46"/>
  </p:sldIdLst>
  <p:sldSz cx="9144000" cy="5148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3">
          <p15:clr>
            <a:srgbClr val="A4A3A4"/>
          </p15:clr>
        </p15:guide>
        <p15:guide id="2" orient="horz" pos="2533">
          <p15:clr>
            <a:srgbClr val="A4A3A4"/>
          </p15:clr>
        </p15:guide>
        <p15:guide id="3" orient="horz" pos="982">
          <p15:clr>
            <a:srgbClr val="A4A3A4"/>
          </p15:clr>
        </p15:guide>
        <p15:guide id="4" orient="horz" pos="2041">
          <p15:clr>
            <a:srgbClr val="A4A3A4"/>
          </p15:clr>
        </p15:guide>
        <p15:guide id="5" pos="2880">
          <p15:clr>
            <a:srgbClr val="A4A3A4"/>
          </p15:clr>
        </p15:guide>
        <p15:guide id="6" pos="2332">
          <p15:clr>
            <a:srgbClr val="A4A3A4"/>
          </p15:clr>
        </p15:guide>
        <p15:guide id="7" pos="5432">
          <p15:clr>
            <a:srgbClr val="A4A3A4"/>
          </p15:clr>
        </p15:guide>
        <p15:guide id="8" pos="34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BBD4"/>
    <a:srgbClr val="6D0404"/>
    <a:srgbClr val="20343A"/>
    <a:srgbClr val="22465E"/>
    <a:srgbClr val="22475C"/>
    <a:srgbClr val="3B2259"/>
    <a:srgbClr val="19272C"/>
    <a:srgbClr val="58676D"/>
    <a:srgbClr val="2E444B"/>
    <a:srgbClr val="FFC9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21" autoAdjust="0"/>
    <p:restoredTop sz="96433" autoAdjust="0"/>
  </p:normalViewPr>
  <p:slideViewPr>
    <p:cSldViewPr snapToGrid="0">
      <p:cViewPr varScale="1">
        <p:scale>
          <a:sx n="149" d="100"/>
          <a:sy n="149" d="100"/>
        </p:scale>
        <p:origin x="726" y="108"/>
      </p:cViewPr>
      <p:guideLst>
        <p:guide orient="horz" pos="703"/>
        <p:guide orient="horz" pos="2533"/>
        <p:guide orient="horz" pos="982"/>
        <p:guide orient="horz" pos="2041"/>
        <p:guide pos="2880"/>
        <p:guide pos="2332"/>
        <p:guide pos="5432"/>
        <p:guide pos="343"/>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121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handoutMaster" Target="handoutMasters/handoutMaster1.xml"/><Relationship Id="rId8" Type="http://schemas.openxmlformats.org/officeDocument/2006/relationships/slideMaster" Target="slideMasters/slideMaster5.xml"/><Relationship Id="rId51"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_rels/data3.xml.rels><?xml version="1.0" encoding="UTF-8" standalone="yes"?>
<Relationships xmlns="http://schemas.openxmlformats.org/package/2006/relationships"><Relationship Id="rId1" Type="http://schemas.openxmlformats.org/officeDocument/2006/relationships/image" Target="../media/image13.png"/></Relationships>
</file>

<file path=ppt/diagrams/_rels/data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1.png"/></Relationships>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iagrams/_rels/data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_rels/data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 Target="../slides/slide27.xml"/><Relationship Id="rId7" Type="http://schemas.openxmlformats.org/officeDocument/2006/relationships/slide" Target="../slides/slide33.xml"/><Relationship Id="rId2" Type="http://schemas.openxmlformats.org/officeDocument/2006/relationships/image" Target="../media/image11.png"/><Relationship Id="rId1" Type="http://schemas.openxmlformats.org/officeDocument/2006/relationships/slide" Target="../slides/slide17.xml"/><Relationship Id="rId6" Type="http://schemas.openxmlformats.org/officeDocument/2006/relationships/image" Target="../media/image13.png"/><Relationship Id="rId5" Type="http://schemas.openxmlformats.org/officeDocument/2006/relationships/slide" Target="../slides/slide12.xml"/><Relationship Id="rId4"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E9E396-0A1B-407C-B9C3-79D9EA7F11A6}" type="doc">
      <dgm:prSet loTypeId="urn:microsoft.com/office/officeart/2005/8/layout/cycle2" loCatId="cycle" qsTypeId="urn:microsoft.com/office/officeart/2005/8/quickstyle/simple2" qsCatId="simple" csTypeId="urn:microsoft.com/office/officeart/2005/8/colors/colorful3" csCatId="colorful" phldr="1"/>
      <dgm:spPr/>
      <dgm:t>
        <a:bodyPr/>
        <a:lstStyle/>
        <a:p>
          <a:endParaRPr lang="en-US"/>
        </a:p>
      </dgm:t>
    </dgm:pt>
    <dgm:pt modelId="{12E42D67-2631-4292-A8FE-7229343DF8AA}">
      <dgm:prSet phldrT="[Text]" custT="1"/>
      <dgm:spPr/>
      <dgm:t>
        <a:bodyPr/>
        <a:lstStyle/>
        <a:p>
          <a:r>
            <a:rPr lang="pt-BR" sz="900" noProof="0" dirty="0" err="1" smtClean="0"/>
            <a:t>Strategic</a:t>
          </a:r>
          <a:r>
            <a:rPr lang="pt-BR" sz="900" noProof="0" dirty="0" smtClean="0"/>
            <a:t> </a:t>
          </a:r>
          <a:r>
            <a:rPr lang="pt-BR" sz="900" noProof="0" dirty="0" err="1" smtClean="0"/>
            <a:t>Plan</a:t>
          </a:r>
          <a:endParaRPr lang="pt-BR" sz="900" noProof="0" dirty="0"/>
        </a:p>
      </dgm:t>
    </dgm:pt>
    <dgm:pt modelId="{34FEECFB-F42B-4367-AF8D-A75A2D502D3D}" type="parTrans" cxnId="{135C8874-9D30-4C68-BF92-BDB1478E03F4}">
      <dgm:prSet/>
      <dgm:spPr/>
      <dgm:t>
        <a:bodyPr/>
        <a:lstStyle/>
        <a:p>
          <a:endParaRPr lang="pt-BR" sz="1800" noProof="0" dirty="0"/>
        </a:p>
      </dgm:t>
    </dgm:pt>
    <dgm:pt modelId="{5AC31F4A-769A-4B9B-8408-BE9B8DCF401C}" type="sibTrans" cxnId="{135C8874-9D30-4C68-BF92-BDB1478E03F4}">
      <dgm:prSet custT="1"/>
      <dgm:spPr/>
      <dgm:t>
        <a:bodyPr/>
        <a:lstStyle/>
        <a:p>
          <a:endParaRPr lang="pt-BR" sz="700" noProof="0" dirty="0"/>
        </a:p>
      </dgm:t>
    </dgm:pt>
    <dgm:pt modelId="{8A4EE1C3-D3D6-4FB3-92F2-C7423585583F}">
      <dgm:prSet phldrT="[Text]" custT="1"/>
      <dgm:spPr/>
      <dgm:t>
        <a:bodyPr/>
        <a:lstStyle/>
        <a:p>
          <a:r>
            <a:rPr lang="pt-BR" sz="900" noProof="0" dirty="0" err="1" smtClean="0"/>
            <a:t>Bottom-Up</a:t>
          </a:r>
          <a:r>
            <a:rPr lang="pt-BR" sz="900" noProof="0" dirty="0" smtClean="0"/>
            <a:t> </a:t>
          </a:r>
          <a:r>
            <a:rPr lang="pt-BR" sz="900" noProof="0" dirty="0" err="1" smtClean="0"/>
            <a:t>Indicators</a:t>
          </a:r>
          <a:endParaRPr lang="pt-BR" sz="900" noProof="0" dirty="0"/>
        </a:p>
      </dgm:t>
    </dgm:pt>
    <dgm:pt modelId="{45ED33D9-CA18-4EA0-B4FB-1B4D9FC964AE}" type="parTrans" cxnId="{DEB10600-429E-439F-A63B-1D982FD16A1A}">
      <dgm:prSet/>
      <dgm:spPr/>
      <dgm:t>
        <a:bodyPr/>
        <a:lstStyle/>
        <a:p>
          <a:endParaRPr lang="pt-BR" sz="1800" noProof="0" dirty="0"/>
        </a:p>
      </dgm:t>
    </dgm:pt>
    <dgm:pt modelId="{5D4B9819-42DC-40C7-B11E-A962B5DEFF8E}" type="sibTrans" cxnId="{DEB10600-429E-439F-A63B-1D982FD16A1A}">
      <dgm:prSet custT="1"/>
      <dgm:spPr/>
      <dgm:t>
        <a:bodyPr/>
        <a:lstStyle/>
        <a:p>
          <a:endParaRPr lang="pt-BR" sz="700" noProof="0" dirty="0"/>
        </a:p>
      </dgm:t>
    </dgm:pt>
    <dgm:pt modelId="{EBA7BBF9-0707-4854-9AB6-F547C0184BAD}">
      <dgm:prSet phldrT="[Text]" custT="1"/>
      <dgm:spPr/>
      <dgm:t>
        <a:bodyPr/>
        <a:lstStyle/>
        <a:p>
          <a:r>
            <a:rPr lang="pt-BR" sz="900" noProof="0" dirty="0" smtClean="0"/>
            <a:t>Top-Down</a:t>
          </a:r>
          <a:br>
            <a:rPr lang="pt-BR" sz="900" noProof="0" dirty="0" smtClean="0"/>
          </a:br>
          <a:r>
            <a:rPr lang="pt-BR" sz="900" noProof="0" dirty="0" smtClean="0"/>
            <a:t>Budget</a:t>
          </a:r>
          <a:endParaRPr lang="pt-BR" sz="900" noProof="0" dirty="0"/>
        </a:p>
      </dgm:t>
    </dgm:pt>
    <dgm:pt modelId="{E05CA129-D075-4766-BDA9-792885BE9F88}" type="parTrans" cxnId="{473C2310-466E-4843-AA29-880C2708E952}">
      <dgm:prSet/>
      <dgm:spPr/>
      <dgm:t>
        <a:bodyPr/>
        <a:lstStyle/>
        <a:p>
          <a:endParaRPr lang="pt-BR" sz="1800" noProof="0" dirty="0"/>
        </a:p>
      </dgm:t>
    </dgm:pt>
    <dgm:pt modelId="{589C9BA7-2B64-474B-90B3-364FEBC7DBC6}" type="sibTrans" cxnId="{473C2310-466E-4843-AA29-880C2708E952}">
      <dgm:prSet custT="1"/>
      <dgm:spPr/>
      <dgm:t>
        <a:bodyPr/>
        <a:lstStyle/>
        <a:p>
          <a:endParaRPr lang="pt-BR" sz="700" noProof="0" dirty="0"/>
        </a:p>
      </dgm:t>
    </dgm:pt>
    <dgm:pt modelId="{585E7764-90BC-49FF-9178-7EF332B52D76}">
      <dgm:prSet phldrT="[Text]" custT="1"/>
      <dgm:spPr/>
      <dgm:t>
        <a:bodyPr/>
        <a:lstStyle/>
        <a:p>
          <a:r>
            <a:rPr lang="pt-BR" sz="900" noProof="0" dirty="0" err="1" smtClean="0"/>
            <a:t>Execution</a:t>
          </a:r>
          <a:endParaRPr lang="pt-BR" sz="900" noProof="0" dirty="0"/>
        </a:p>
      </dgm:t>
    </dgm:pt>
    <dgm:pt modelId="{7CB2C272-9899-40B4-92FA-6F9B6E83C98F}" type="parTrans" cxnId="{81CF285A-17B5-485F-9B22-40430DFC5EA0}">
      <dgm:prSet/>
      <dgm:spPr/>
      <dgm:t>
        <a:bodyPr/>
        <a:lstStyle/>
        <a:p>
          <a:endParaRPr lang="pt-BR" sz="1800" noProof="0" dirty="0"/>
        </a:p>
      </dgm:t>
    </dgm:pt>
    <dgm:pt modelId="{06F3FCCF-29FB-4813-AE1C-F089BFF42FDA}" type="sibTrans" cxnId="{81CF285A-17B5-485F-9B22-40430DFC5EA0}">
      <dgm:prSet custT="1"/>
      <dgm:spPr/>
      <dgm:t>
        <a:bodyPr/>
        <a:lstStyle/>
        <a:p>
          <a:endParaRPr lang="pt-BR" sz="700" noProof="0" dirty="0"/>
        </a:p>
      </dgm:t>
    </dgm:pt>
    <dgm:pt modelId="{7C5A33A2-1733-4E24-BB55-93BD551C9D82}">
      <dgm:prSet phldrT="[Text]" custT="1"/>
      <dgm:spPr/>
      <dgm:t>
        <a:bodyPr/>
        <a:lstStyle/>
        <a:p>
          <a:r>
            <a:rPr lang="pt-BR" sz="900" noProof="0" dirty="0" err="1" smtClean="0"/>
            <a:t>Initiatives</a:t>
          </a:r>
          <a:r>
            <a:rPr lang="pt-BR" sz="900" noProof="0" dirty="0" smtClean="0"/>
            <a:t> Portfolio</a:t>
          </a:r>
          <a:endParaRPr lang="pt-BR" sz="900" noProof="0" dirty="0"/>
        </a:p>
      </dgm:t>
    </dgm:pt>
    <dgm:pt modelId="{1FBC0462-DCA3-4C2B-9C83-35B366D68B89}" type="parTrans" cxnId="{A46B05A1-3EC4-472D-9475-13A27618EFA4}">
      <dgm:prSet/>
      <dgm:spPr/>
      <dgm:t>
        <a:bodyPr/>
        <a:lstStyle/>
        <a:p>
          <a:endParaRPr lang="pt-BR" sz="1800" noProof="0" dirty="0"/>
        </a:p>
      </dgm:t>
    </dgm:pt>
    <dgm:pt modelId="{BCBC3E7B-B374-4D22-A8BB-F0881DE8D9A7}" type="sibTrans" cxnId="{A46B05A1-3EC4-472D-9475-13A27618EFA4}">
      <dgm:prSet custT="1"/>
      <dgm:spPr/>
      <dgm:t>
        <a:bodyPr/>
        <a:lstStyle/>
        <a:p>
          <a:endParaRPr lang="pt-BR" sz="700" noProof="0" dirty="0"/>
        </a:p>
      </dgm:t>
    </dgm:pt>
    <dgm:pt modelId="{6AC5FC72-FB64-4DBF-A351-B9946066E415}">
      <dgm:prSet phldrT="[Text]" custT="1"/>
      <dgm:spPr/>
      <dgm:t>
        <a:bodyPr/>
        <a:lstStyle/>
        <a:p>
          <a:r>
            <a:rPr lang="pt-BR" sz="900" noProof="0" dirty="0" smtClean="0"/>
            <a:t>Program </a:t>
          </a:r>
          <a:r>
            <a:rPr lang="pt-BR" sz="900" noProof="0" dirty="0" err="1" smtClean="0"/>
            <a:t>and</a:t>
          </a:r>
          <a:r>
            <a:rPr lang="pt-BR" sz="900" noProof="0" dirty="0" smtClean="0"/>
            <a:t> Project </a:t>
          </a:r>
          <a:r>
            <a:rPr lang="pt-BR" sz="900" noProof="0" dirty="0" err="1" smtClean="0"/>
            <a:t>Selection</a:t>
          </a:r>
          <a:endParaRPr lang="pt-BR" sz="900" noProof="0" dirty="0"/>
        </a:p>
      </dgm:t>
    </dgm:pt>
    <dgm:pt modelId="{67D5C3EC-E816-4614-919F-5C8F3B9AEFA9}" type="parTrans" cxnId="{100481FB-C1E2-4667-A3F8-96A98FFD9D5B}">
      <dgm:prSet/>
      <dgm:spPr/>
      <dgm:t>
        <a:bodyPr/>
        <a:lstStyle/>
        <a:p>
          <a:endParaRPr lang="pt-BR" sz="1200" noProof="0" dirty="0"/>
        </a:p>
      </dgm:t>
    </dgm:pt>
    <dgm:pt modelId="{7593176D-7616-476A-989D-9C4BEF3F1EA0}" type="sibTrans" cxnId="{100481FB-C1E2-4667-A3F8-96A98FFD9D5B}">
      <dgm:prSet custT="1"/>
      <dgm:spPr/>
      <dgm:t>
        <a:bodyPr/>
        <a:lstStyle/>
        <a:p>
          <a:endParaRPr lang="pt-BR" sz="1000" noProof="0" dirty="0"/>
        </a:p>
      </dgm:t>
    </dgm:pt>
    <dgm:pt modelId="{B12DCE33-133F-41FE-9852-A122F88ED3FE}" type="pres">
      <dgm:prSet presAssocID="{FCE9E396-0A1B-407C-B9C3-79D9EA7F11A6}" presName="cycle" presStyleCnt="0">
        <dgm:presLayoutVars>
          <dgm:dir/>
          <dgm:resizeHandles val="exact"/>
        </dgm:presLayoutVars>
      </dgm:prSet>
      <dgm:spPr/>
      <dgm:t>
        <a:bodyPr/>
        <a:lstStyle/>
        <a:p>
          <a:endParaRPr lang="pt-BR"/>
        </a:p>
      </dgm:t>
    </dgm:pt>
    <dgm:pt modelId="{99B84ACB-FDDD-4DE2-9161-49A0529B23A2}" type="pres">
      <dgm:prSet presAssocID="{12E42D67-2631-4292-A8FE-7229343DF8AA}" presName="node" presStyleLbl="node1" presStyleIdx="0" presStyleCnt="6">
        <dgm:presLayoutVars>
          <dgm:bulletEnabled val="1"/>
        </dgm:presLayoutVars>
      </dgm:prSet>
      <dgm:spPr/>
      <dgm:t>
        <a:bodyPr/>
        <a:lstStyle/>
        <a:p>
          <a:endParaRPr lang="en-US"/>
        </a:p>
      </dgm:t>
    </dgm:pt>
    <dgm:pt modelId="{1435DA8F-8410-44A8-ABCC-1C51AD1E5B96}" type="pres">
      <dgm:prSet presAssocID="{5AC31F4A-769A-4B9B-8408-BE9B8DCF401C}" presName="sibTrans" presStyleLbl="sibTrans2D1" presStyleIdx="0" presStyleCnt="6"/>
      <dgm:spPr/>
      <dgm:t>
        <a:bodyPr/>
        <a:lstStyle/>
        <a:p>
          <a:endParaRPr lang="pt-BR"/>
        </a:p>
      </dgm:t>
    </dgm:pt>
    <dgm:pt modelId="{AA38D298-2AB2-4F3E-8793-B445098322E1}" type="pres">
      <dgm:prSet presAssocID="{5AC31F4A-769A-4B9B-8408-BE9B8DCF401C}" presName="connectorText" presStyleLbl="sibTrans2D1" presStyleIdx="0" presStyleCnt="6"/>
      <dgm:spPr/>
      <dgm:t>
        <a:bodyPr/>
        <a:lstStyle/>
        <a:p>
          <a:endParaRPr lang="pt-BR"/>
        </a:p>
      </dgm:t>
    </dgm:pt>
    <dgm:pt modelId="{2191029C-F9CC-4D1C-BCD9-48863C0222CA}" type="pres">
      <dgm:prSet presAssocID="{EBA7BBF9-0707-4854-9AB6-F547C0184BAD}" presName="node" presStyleLbl="node1" presStyleIdx="1" presStyleCnt="6">
        <dgm:presLayoutVars>
          <dgm:bulletEnabled val="1"/>
        </dgm:presLayoutVars>
      </dgm:prSet>
      <dgm:spPr/>
      <dgm:t>
        <a:bodyPr/>
        <a:lstStyle/>
        <a:p>
          <a:endParaRPr lang="pt-BR"/>
        </a:p>
      </dgm:t>
    </dgm:pt>
    <dgm:pt modelId="{51A4EB7F-2559-4892-A722-7A10CEE39FB8}" type="pres">
      <dgm:prSet presAssocID="{589C9BA7-2B64-474B-90B3-364FEBC7DBC6}" presName="sibTrans" presStyleLbl="sibTrans2D1" presStyleIdx="1" presStyleCnt="6"/>
      <dgm:spPr/>
      <dgm:t>
        <a:bodyPr/>
        <a:lstStyle/>
        <a:p>
          <a:endParaRPr lang="pt-BR"/>
        </a:p>
      </dgm:t>
    </dgm:pt>
    <dgm:pt modelId="{21CFD3B7-2EDE-443C-84B1-436D2127471F}" type="pres">
      <dgm:prSet presAssocID="{589C9BA7-2B64-474B-90B3-364FEBC7DBC6}" presName="connectorText" presStyleLbl="sibTrans2D1" presStyleIdx="1" presStyleCnt="6"/>
      <dgm:spPr/>
      <dgm:t>
        <a:bodyPr/>
        <a:lstStyle/>
        <a:p>
          <a:endParaRPr lang="pt-BR"/>
        </a:p>
      </dgm:t>
    </dgm:pt>
    <dgm:pt modelId="{DEE59BEB-7779-4A4D-B981-D940F28C790C}" type="pres">
      <dgm:prSet presAssocID="{7C5A33A2-1733-4E24-BB55-93BD551C9D82}" presName="node" presStyleLbl="node1" presStyleIdx="2" presStyleCnt="6">
        <dgm:presLayoutVars>
          <dgm:bulletEnabled val="1"/>
        </dgm:presLayoutVars>
      </dgm:prSet>
      <dgm:spPr/>
      <dgm:t>
        <a:bodyPr/>
        <a:lstStyle/>
        <a:p>
          <a:endParaRPr lang="en-US"/>
        </a:p>
      </dgm:t>
    </dgm:pt>
    <dgm:pt modelId="{6877398C-086C-4AAB-BD39-5F11F42CE6DA}" type="pres">
      <dgm:prSet presAssocID="{BCBC3E7B-B374-4D22-A8BB-F0881DE8D9A7}" presName="sibTrans" presStyleLbl="sibTrans2D1" presStyleIdx="2" presStyleCnt="6"/>
      <dgm:spPr/>
      <dgm:t>
        <a:bodyPr/>
        <a:lstStyle/>
        <a:p>
          <a:endParaRPr lang="pt-BR"/>
        </a:p>
      </dgm:t>
    </dgm:pt>
    <dgm:pt modelId="{E922BFFA-CF9F-491E-955D-85FDC4C4C0EE}" type="pres">
      <dgm:prSet presAssocID="{BCBC3E7B-B374-4D22-A8BB-F0881DE8D9A7}" presName="connectorText" presStyleLbl="sibTrans2D1" presStyleIdx="2" presStyleCnt="6"/>
      <dgm:spPr/>
      <dgm:t>
        <a:bodyPr/>
        <a:lstStyle/>
        <a:p>
          <a:endParaRPr lang="pt-BR"/>
        </a:p>
      </dgm:t>
    </dgm:pt>
    <dgm:pt modelId="{34CDCCBC-50F0-4064-8576-BFADBAFCD765}" type="pres">
      <dgm:prSet presAssocID="{6AC5FC72-FB64-4DBF-A351-B9946066E415}" presName="node" presStyleLbl="node1" presStyleIdx="3" presStyleCnt="6">
        <dgm:presLayoutVars>
          <dgm:bulletEnabled val="1"/>
        </dgm:presLayoutVars>
      </dgm:prSet>
      <dgm:spPr/>
      <dgm:t>
        <a:bodyPr/>
        <a:lstStyle/>
        <a:p>
          <a:endParaRPr lang="pt-BR"/>
        </a:p>
      </dgm:t>
    </dgm:pt>
    <dgm:pt modelId="{8480B1A0-64F0-46B3-8148-5190D3975988}" type="pres">
      <dgm:prSet presAssocID="{7593176D-7616-476A-989D-9C4BEF3F1EA0}" presName="sibTrans" presStyleLbl="sibTrans2D1" presStyleIdx="3" presStyleCnt="6"/>
      <dgm:spPr/>
      <dgm:t>
        <a:bodyPr/>
        <a:lstStyle/>
        <a:p>
          <a:endParaRPr lang="pt-BR"/>
        </a:p>
      </dgm:t>
    </dgm:pt>
    <dgm:pt modelId="{D0F8730E-3874-4F73-8085-F474B9ED734F}" type="pres">
      <dgm:prSet presAssocID="{7593176D-7616-476A-989D-9C4BEF3F1EA0}" presName="connectorText" presStyleLbl="sibTrans2D1" presStyleIdx="3" presStyleCnt="6"/>
      <dgm:spPr/>
      <dgm:t>
        <a:bodyPr/>
        <a:lstStyle/>
        <a:p>
          <a:endParaRPr lang="pt-BR"/>
        </a:p>
      </dgm:t>
    </dgm:pt>
    <dgm:pt modelId="{2D3928C0-9996-40CF-961C-D5FD297B7332}" type="pres">
      <dgm:prSet presAssocID="{585E7764-90BC-49FF-9178-7EF332B52D76}" presName="node" presStyleLbl="node1" presStyleIdx="4" presStyleCnt="6">
        <dgm:presLayoutVars>
          <dgm:bulletEnabled val="1"/>
        </dgm:presLayoutVars>
      </dgm:prSet>
      <dgm:spPr/>
      <dgm:t>
        <a:bodyPr/>
        <a:lstStyle/>
        <a:p>
          <a:endParaRPr lang="en-US"/>
        </a:p>
      </dgm:t>
    </dgm:pt>
    <dgm:pt modelId="{212EF383-C3B0-45AD-9E09-1F1C65C478FB}" type="pres">
      <dgm:prSet presAssocID="{06F3FCCF-29FB-4813-AE1C-F089BFF42FDA}" presName="sibTrans" presStyleLbl="sibTrans2D1" presStyleIdx="4" presStyleCnt="6"/>
      <dgm:spPr/>
      <dgm:t>
        <a:bodyPr/>
        <a:lstStyle/>
        <a:p>
          <a:endParaRPr lang="pt-BR"/>
        </a:p>
      </dgm:t>
    </dgm:pt>
    <dgm:pt modelId="{3C092EE8-2F99-4132-ADDB-867C8CC5AC1C}" type="pres">
      <dgm:prSet presAssocID="{06F3FCCF-29FB-4813-AE1C-F089BFF42FDA}" presName="connectorText" presStyleLbl="sibTrans2D1" presStyleIdx="4" presStyleCnt="6"/>
      <dgm:spPr/>
      <dgm:t>
        <a:bodyPr/>
        <a:lstStyle/>
        <a:p>
          <a:endParaRPr lang="pt-BR"/>
        </a:p>
      </dgm:t>
    </dgm:pt>
    <dgm:pt modelId="{DCF4393E-F991-4243-955A-17C6BEC5FE45}" type="pres">
      <dgm:prSet presAssocID="{8A4EE1C3-D3D6-4FB3-92F2-C7423585583F}" presName="node" presStyleLbl="node1" presStyleIdx="5" presStyleCnt="6">
        <dgm:presLayoutVars>
          <dgm:bulletEnabled val="1"/>
        </dgm:presLayoutVars>
      </dgm:prSet>
      <dgm:spPr/>
      <dgm:t>
        <a:bodyPr/>
        <a:lstStyle/>
        <a:p>
          <a:endParaRPr lang="pt-BR"/>
        </a:p>
      </dgm:t>
    </dgm:pt>
    <dgm:pt modelId="{9226E512-D502-4B94-8BF2-3FADE7B38863}" type="pres">
      <dgm:prSet presAssocID="{5D4B9819-42DC-40C7-B11E-A962B5DEFF8E}" presName="sibTrans" presStyleLbl="sibTrans2D1" presStyleIdx="5" presStyleCnt="6"/>
      <dgm:spPr/>
      <dgm:t>
        <a:bodyPr/>
        <a:lstStyle/>
        <a:p>
          <a:endParaRPr lang="pt-BR"/>
        </a:p>
      </dgm:t>
    </dgm:pt>
    <dgm:pt modelId="{0F7C9A2C-DB02-47D5-9CF0-16D5BB43BFF0}" type="pres">
      <dgm:prSet presAssocID="{5D4B9819-42DC-40C7-B11E-A962B5DEFF8E}" presName="connectorText" presStyleLbl="sibTrans2D1" presStyleIdx="5" presStyleCnt="6"/>
      <dgm:spPr/>
      <dgm:t>
        <a:bodyPr/>
        <a:lstStyle/>
        <a:p>
          <a:endParaRPr lang="pt-BR"/>
        </a:p>
      </dgm:t>
    </dgm:pt>
  </dgm:ptLst>
  <dgm:cxnLst>
    <dgm:cxn modelId="{E38FA1BE-8050-4AA3-AEFD-6EDECE55F114}" type="presOf" srcId="{5D4B9819-42DC-40C7-B11E-A962B5DEFF8E}" destId="{0F7C9A2C-DB02-47D5-9CF0-16D5BB43BFF0}" srcOrd="1" destOrd="0" presId="urn:microsoft.com/office/officeart/2005/8/layout/cycle2"/>
    <dgm:cxn modelId="{D6702A3B-735B-42A8-AE7E-150C28596D37}" type="presOf" srcId="{6AC5FC72-FB64-4DBF-A351-B9946066E415}" destId="{34CDCCBC-50F0-4064-8576-BFADBAFCD765}" srcOrd="0" destOrd="0" presId="urn:microsoft.com/office/officeart/2005/8/layout/cycle2"/>
    <dgm:cxn modelId="{DA0C181A-B2DB-440F-9088-D547EFF682F8}" type="presOf" srcId="{7593176D-7616-476A-989D-9C4BEF3F1EA0}" destId="{D0F8730E-3874-4F73-8085-F474B9ED734F}" srcOrd="1" destOrd="0" presId="urn:microsoft.com/office/officeart/2005/8/layout/cycle2"/>
    <dgm:cxn modelId="{C8632477-6311-4F97-96F4-9E011F87D887}" type="presOf" srcId="{8A4EE1C3-D3D6-4FB3-92F2-C7423585583F}" destId="{DCF4393E-F991-4243-955A-17C6BEC5FE45}" srcOrd="0" destOrd="0" presId="urn:microsoft.com/office/officeart/2005/8/layout/cycle2"/>
    <dgm:cxn modelId="{473C2310-466E-4843-AA29-880C2708E952}" srcId="{FCE9E396-0A1B-407C-B9C3-79D9EA7F11A6}" destId="{EBA7BBF9-0707-4854-9AB6-F547C0184BAD}" srcOrd="1" destOrd="0" parTransId="{E05CA129-D075-4766-BDA9-792885BE9F88}" sibTransId="{589C9BA7-2B64-474B-90B3-364FEBC7DBC6}"/>
    <dgm:cxn modelId="{E3D5FB8A-2AA4-44B4-83C8-A6781F801416}" type="presOf" srcId="{7C5A33A2-1733-4E24-BB55-93BD551C9D82}" destId="{DEE59BEB-7779-4A4D-B981-D940F28C790C}" srcOrd="0" destOrd="0" presId="urn:microsoft.com/office/officeart/2005/8/layout/cycle2"/>
    <dgm:cxn modelId="{8F435718-3B77-4164-86CE-C3EED0E92A4C}" type="presOf" srcId="{5D4B9819-42DC-40C7-B11E-A962B5DEFF8E}" destId="{9226E512-D502-4B94-8BF2-3FADE7B38863}" srcOrd="0" destOrd="0" presId="urn:microsoft.com/office/officeart/2005/8/layout/cycle2"/>
    <dgm:cxn modelId="{100891DD-810C-47B1-ABF8-52978067D4F4}" type="presOf" srcId="{BCBC3E7B-B374-4D22-A8BB-F0881DE8D9A7}" destId="{6877398C-086C-4AAB-BD39-5F11F42CE6DA}" srcOrd="0" destOrd="0" presId="urn:microsoft.com/office/officeart/2005/8/layout/cycle2"/>
    <dgm:cxn modelId="{100481FB-C1E2-4667-A3F8-96A98FFD9D5B}" srcId="{FCE9E396-0A1B-407C-B9C3-79D9EA7F11A6}" destId="{6AC5FC72-FB64-4DBF-A351-B9946066E415}" srcOrd="3" destOrd="0" parTransId="{67D5C3EC-E816-4614-919F-5C8F3B9AEFA9}" sibTransId="{7593176D-7616-476A-989D-9C4BEF3F1EA0}"/>
    <dgm:cxn modelId="{B239AD06-A56B-4FAB-8650-DDE6BE6FB4A5}" type="presOf" srcId="{589C9BA7-2B64-474B-90B3-364FEBC7DBC6}" destId="{51A4EB7F-2559-4892-A722-7A10CEE39FB8}" srcOrd="0" destOrd="0" presId="urn:microsoft.com/office/officeart/2005/8/layout/cycle2"/>
    <dgm:cxn modelId="{7C1F9FD2-ECDF-4095-B642-DC1FC82684A2}" type="presOf" srcId="{5AC31F4A-769A-4B9B-8408-BE9B8DCF401C}" destId="{1435DA8F-8410-44A8-ABCC-1C51AD1E5B96}" srcOrd="0" destOrd="0" presId="urn:microsoft.com/office/officeart/2005/8/layout/cycle2"/>
    <dgm:cxn modelId="{135C8874-9D30-4C68-BF92-BDB1478E03F4}" srcId="{FCE9E396-0A1B-407C-B9C3-79D9EA7F11A6}" destId="{12E42D67-2631-4292-A8FE-7229343DF8AA}" srcOrd="0" destOrd="0" parTransId="{34FEECFB-F42B-4367-AF8D-A75A2D502D3D}" sibTransId="{5AC31F4A-769A-4B9B-8408-BE9B8DCF401C}"/>
    <dgm:cxn modelId="{30B1478A-5BC3-437A-971F-6B4D564E53D7}" type="presOf" srcId="{EBA7BBF9-0707-4854-9AB6-F547C0184BAD}" destId="{2191029C-F9CC-4D1C-BCD9-48863C0222CA}" srcOrd="0" destOrd="0" presId="urn:microsoft.com/office/officeart/2005/8/layout/cycle2"/>
    <dgm:cxn modelId="{7EC73478-9F71-4585-9964-1445DC989E5F}" type="presOf" srcId="{12E42D67-2631-4292-A8FE-7229343DF8AA}" destId="{99B84ACB-FDDD-4DE2-9161-49A0529B23A2}" srcOrd="0" destOrd="0" presId="urn:microsoft.com/office/officeart/2005/8/layout/cycle2"/>
    <dgm:cxn modelId="{81CF285A-17B5-485F-9B22-40430DFC5EA0}" srcId="{FCE9E396-0A1B-407C-B9C3-79D9EA7F11A6}" destId="{585E7764-90BC-49FF-9178-7EF332B52D76}" srcOrd="4" destOrd="0" parTransId="{7CB2C272-9899-40B4-92FA-6F9B6E83C98F}" sibTransId="{06F3FCCF-29FB-4813-AE1C-F089BFF42FDA}"/>
    <dgm:cxn modelId="{70B54448-0197-4994-9A24-A50130E03E94}" type="presOf" srcId="{7593176D-7616-476A-989D-9C4BEF3F1EA0}" destId="{8480B1A0-64F0-46B3-8148-5190D3975988}" srcOrd="0" destOrd="0" presId="urn:microsoft.com/office/officeart/2005/8/layout/cycle2"/>
    <dgm:cxn modelId="{B5F93597-F472-407A-BAFA-BCEB0CBD5F65}" type="presOf" srcId="{FCE9E396-0A1B-407C-B9C3-79D9EA7F11A6}" destId="{B12DCE33-133F-41FE-9852-A122F88ED3FE}" srcOrd="0" destOrd="0" presId="urn:microsoft.com/office/officeart/2005/8/layout/cycle2"/>
    <dgm:cxn modelId="{DB610B51-8DD0-4BDB-9916-8A1A4D881342}" type="presOf" srcId="{585E7764-90BC-49FF-9178-7EF332B52D76}" destId="{2D3928C0-9996-40CF-961C-D5FD297B7332}" srcOrd="0" destOrd="0" presId="urn:microsoft.com/office/officeart/2005/8/layout/cycle2"/>
    <dgm:cxn modelId="{3103782F-D376-459C-B9AD-0BC1CB3D5418}" type="presOf" srcId="{06F3FCCF-29FB-4813-AE1C-F089BFF42FDA}" destId="{3C092EE8-2F99-4132-ADDB-867C8CC5AC1C}" srcOrd="1" destOrd="0" presId="urn:microsoft.com/office/officeart/2005/8/layout/cycle2"/>
    <dgm:cxn modelId="{646783A3-2F5A-444C-8D1B-D460577B0AB7}" type="presOf" srcId="{06F3FCCF-29FB-4813-AE1C-F089BFF42FDA}" destId="{212EF383-C3B0-45AD-9E09-1F1C65C478FB}" srcOrd="0" destOrd="0" presId="urn:microsoft.com/office/officeart/2005/8/layout/cycle2"/>
    <dgm:cxn modelId="{CFC3DA8A-3001-4439-9396-200EB92270E3}" type="presOf" srcId="{5AC31F4A-769A-4B9B-8408-BE9B8DCF401C}" destId="{AA38D298-2AB2-4F3E-8793-B445098322E1}" srcOrd="1" destOrd="0" presId="urn:microsoft.com/office/officeart/2005/8/layout/cycle2"/>
    <dgm:cxn modelId="{DEB10600-429E-439F-A63B-1D982FD16A1A}" srcId="{FCE9E396-0A1B-407C-B9C3-79D9EA7F11A6}" destId="{8A4EE1C3-D3D6-4FB3-92F2-C7423585583F}" srcOrd="5" destOrd="0" parTransId="{45ED33D9-CA18-4EA0-B4FB-1B4D9FC964AE}" sibTransId="{5D4B9819-42DC-40C7-B11E-A962B5DEFF8E}"/>
    <dgm:cxn modelId="{70A609F5-A27D-4630-BA74-54D7F48D8391}" type="presOf" srcId="{BCBC3E7B-B374-4D22-A8BB-F0881DE8D9A7}" destId="{E922BFFA-CF9F-491E-955D-85FDC4C4C0EE}" srcOrd="1" destOrd="0" presId="urn:microsoft.com/office/officeart/2005/8/layout/cycle2"/>
    <dgm:cxn modelId="{E528119B-6DEE-4158-A305-5762DC34B541}" type="presOf" srcId="{589C9BA7-2B64-474B-90B3-364FEBC7DBC6}" destId="{21CFD3B7-2EDE-443C-84B1-436D2127471F}" srcOrd="1" destOrd="0" presId="urn:microsoft.com/office/officeart/2005/8/layout/cycle2"/>
    <dgm:cxn modelId="{A46B05A1-3EC4-472D-9475-13A27618EFA4}" srcId="{FCE9E396-0A1B-407C-B9C3-79D9EA7F11A6}" destId="{7C5A33A2-1733-4E24-BB55-93BD551C9D82}" srcOrd="2" destOrd="0" parTransId="{1FBC0462-DCA3-4C2B-9C83-35B366D68B89}" sibTransId="{BCBC3E7B-B374-4D22-A8BB-F0881DE8D9A7}"/>
    <dgm:cxn modelId="{3C7FCD5D-8C78-4401-896F-7CD85293CFE9}" type="presParOf" srcId="{B12DCE33-133F-41FE-9852-A122F88ED3FE}" destId="{99B84ACB-FDDD-4DE2-9161-49A0529B23A2}" srcOrd="0" destOrd="0" presId="urn:microsoft.com/office/officeart/2005/8/layout/cycle2"/>
    <dgm:cxn modelId="{350BF3FD-DE74-4B09-8B45-E6465A91936E}" type="presParOf" srcId="{B12DCE33-133F-41FE-9852-A122F88ED3FE}" destId="{1435DA8F-8410-44A8-ABCC-1C51AD1E5B96}" srcOrd="1" destOrd="0" presId="urn:microsoft.com/office/officeart/2005/8/layout/cycle2"/>
    <dgm:cxn modelId="{7872681C-6E45-416B-9E4F-50CF3C600472}" type="presParOf" srcId="{1435DA8F-8410-44A8-ABCC-1C51AD1E5B96}" destId="{AA38D298-2AB2-4F3E-8793-B445098322E1}" srcOrd="0" destOrd="0" presId="urn:microsoft.com/office/officeart/2005/8/layout/cycle2"/>
    <dgm:cxn modelId="{6CFB2882-7284-47DA-965B-427AC6E813B5}" type="presParOf" srcId="{B12DCE33-133F-41FE-9852-A122F88ED3FE}" destId="{2191029C-F9CC-4D1C-BCD9-48863C0222CA}" srcOrd="2" destOrd="0" presId="urn:microsoft.com/office/officeart/2005/8/layout/cycle2"/>
    <dgm:cxn modelId="{13D2895B-B50F-46E4-860F-8DDB621FA730}" type="presParOf" srcId="{B12DCE33-133F-41FE-9852-A122F88ED3FE}" destId="{51A4EB7F-2559-4892-A722-7A10CEE39FB8}" srcOrd="3" destOrd="0" presId="urn:microsoft.com/office/officeart/2005/8/layout/cycle2"/>
    <dgm:cxn modelId="{AABC72C5-7EC1-4818-A2AC-293C87DD5130}" type="presParOf" srcId="{51A4EB7F-2559-4892-A722-7A10CEE39FB8}" destId="{21CFD3B7-2EDE-443C-84B1-436D2127471F}" srcOrd="0" destOrd="0" presId="urn:microsoft.com/office/officeart/2005/8/layout/cycle2"/>
    <dgm:cxn modelId="{9270F532-2A81-4939-92DC-090164F82567}" type="presParOf" srcId="{B12DCE33-133F-41FE-9852-A122F88ED3FE}" destId="{DEE59BEB-7779-4A4D-B981-D940F28C790C}" srcOrd="4" destOrd="0" presId="urn:microsoft.com/office/officeart/2005/8/layout/cycle2"/>
    <dgm:cxn modelId="{CB366D84-92E3-4EDC-B480-AC3583965324}" type="presParOf" srcId="{B12DCE33-133F-41FE-9852-A122F88ED3FE}" destId="{6877398C-086C-4AAB-BD39-5F11F42CE6DA}" srcOrd="5" destOrd="0" presId="urn:microsoft.com/office/officeart/2005/8/layout/cycle2"/>
    <dgm:cxn modelId="{97FAF0CD-8F90-4018-BACE-DC34B4763567}" type="presParOf" srcId="{6877398C-086C-4AAB-BD39-5F11F42CE6DA}" destId="{E922BFFA-CF9F-491E-955D-85FDC4C4C0EE}" srcOrd="0" destOrd="0" presId="urn:microsoft.com/office/officeart/2005/8/layout/cycle2"/>
    <dgm:cxn modelId="{38F6D84B-3F03-4D75-8CD9-AF224EB1D3E9}" type="presParOf" srcId="{B12DCE33-133F-41FE-9852-A122F88ED3FE}" destId="{34CDCCBC-50F0-4064-8576-BFADBAFCD765}" srcOrd="6" destOrd="0" presId="urn:microsoft.com/office/officeart/2005/8/layout/cycle2"/>
    <dgm:cxn modelId="{67388C3F-9D7F-4B20-80B7-945BB5874230}" type="presParOf" srcId="{B12DCE33-133F-41FE-9852-A122F88ED3FE}" destId="{8480B1A0-64F0-46B3-8148-5190D3975988}" srcOrd="7" destOrd="0" presId="urn:microsoft.com/office/officeart/2005/8/layout/cycle2"/>
    <dgm:cxn modelId="{7B5E3F9D-0C2F-4A5C-8667-21C25062C822}" type="presParOf" srcId="{8480B1A0-64F0-46B3-8148-5190D3975988}" destId="{D0F8730E-3874-4F73-8085-F474B9ED734F}" srcOrd="0" destOrd="0" presId="urn:microsoft.com/office/officeart/2005/8/layout/cycle2"/>
    <dgm:cxn modelId="{782B83F4-B75B-4D44-922F-3B00076CE5A8}" type="presParOf" srcId="{B12DCE33-133F-41FE-9852-A122F88ED3FE}" destId="{2D3928C0-9996-40CF-961C-D5FD297B7332}" srcOrd="8" destOrd="0" presId="urn:microsoft.com/office/officeart/2005/8/layout/cycle2"/>
    <dgm:cxn modelId="{EF14BF40-54E8-4432-A35A-CF9923D20A21}" type="presParOf" srcId="{B12DCE33-133F-41FE-9852-A122F88ED3FE}" destId="{212EF383-C3B0-45AD-9E09-1F1C65C478FB}" srcOrd="9" destOrd="0" presId="urn:microsoft.com/office/officeart/2005/8/layout/cycle2"/>
    <dgm:cxn modelId="{BBFF5B5E-01A5-4340-90B1-A9107B8BC6CD}" type="presParOf" srcId="{212EF383-C3B0-45AD-9E09-1F1C65C478FB}" destId="{3C092EE8-2F99-4132-ADDB-867C8CC5AC1C}" srcOrd="0" destOrd="0" presId="urn:microsoft.com/office/officeart/2005/8/layout/cycle2"/>
    <dgm:cxn modelId="{98688046-2387-4FC1-A9AF-4785FE451AA0}" type="presParOf" srcId="{B12DCE33-133F-41FE-9852-A122F88ED3FE}" destId="{DCF4393E-F991-4243-955A-17C6BEC5FE45}" srcOrd="10" destOrd="0" presId="urn:microsoft.com/office/officeart/2005/8/layout/cycle2"/>
    <dgm:cxn modelId="{7E105599-5143-4370-8F4C-358FB1E802F6}" type="presParOf" srcId="{B12DCE33-133F-41FE-9852-A122F88ED3FE}" destId="{9226E512-D502-4B94-8BF2-3FADE7B38863}" srcOrd="11" destOrd="0" presId="urn:microsoft.com/office/officeart/2005/8/layout/cycle2"/>
    <dgm:cxn modelId="{7841427D-490D-48AA-B2D7-9832C86929EA}" type="presParOf" srcId="{9226E512-D502-4B94-8BF2-3FADE7B38863}" destId="{0F7C9A2C-DB02-47D5-9CF0-16D5BB43BFF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dgm:t>
        <a:bodyPr/>
        <a:lstStyle/>
        <a:p>
          <a:r>
            <a:rPr lang="en-US" sz="1400" noProof="0" dirty="0" smtClean="0"/>
            <a:t>2</a:t>
          </a:r>
          <a:br>
            <a:rPr lang="en-US" sz="1400" noProof="0" dirty="0" smtClean="0"/>
          </a:br>
          <a:r>
            <a:rPr lang="en-US" sz="1400" noProof="0" dirty="0" smtClean="0"/>
            <a:t>Strategic Review</a:t>
          </a:r>
          <a:endParaRPr lang="en-US" sz="1400" noProof="0" dirty="0"/>
        </a:p>
      </dgm:t>
    </dgm:pt>
    <dgm:pt modelId="{C74A489C-95C9-40AF-A909-F21DDA2175F4}" type="parTrans" cxnId="{650416D1-6620-410E-BA3C-44F9E16A0E6D}">
      <dgm:prSet/>
      <dgm:spPr/>
      <dgm:t>
        <a:bodyPr/>
        <a:lstStyle/>
        <a:p>
          <a:endParaRPr lang="pt-BR" noProof="0" dirty="0"/>
        </a:p>
      </dgm:t>
    </dgm:pt>
    <dgm:pt modelId="{B9707110-E717-4E51-B045-34328E9C84D9}" type="sibTrans" cxnId="{650416D1-6620-410E-BA3C-44F9E16A0E6D}">
      <dgm:prSet/>
      <dgm:spPr>
        <a:blipFill rotWithShape="1">
          <a:blip xmlns:r="http://schemas.openxmlformats.org/officeDocument/2006/relationships" r:embed="rId1"/>
          <a:stretch>
            <a:fillRect/>
          </a:stretch>
        </a:blipFill>
      </dgm:spPr>
      <dgm:t>
        <a:bodyPr/>
        <a:lstStyle/>
        <a:p>
          <a:endParaRPr lang="pt-BR" noProof="0" dirty="0"/>
        </a:p>
      </dgm:t>
    </dgm:pt>
    <dgm:pt modelId="{1649F81A-4027-4079-A3C6-276524541EAD}">
      <dgm:prSet phldrT="[Text]" custT="1"/>
      <dgm:spPr/>
      <dgm:t>
        <a:bodyPr/>
        <a:lstStyle/>
        <a:p>
          <a:r>
            <a:rPr lang="en-US" sz="1400" noProof="0" dirty="0" smtClean="0"/>
            <a:t>3</a:t>
          </a:r>
          <a:br>
            <a:rPr lang="en-US" sz="1400" noProof="0" dirty="0" smtClean="0"/>
          </a:br>
          <a:r>
            <a:rPr lang="en-US" sz="1400" noProof="0" dirty="0" smtClean="0"/>
            <a:t>Investment Evaluation</a:t>
          </a:r>
          <a:endParaRPr lang="en-US" sz="1400" noProof="0" dirty="0"/>
        </a:p>
      </dgm:t>
    </dgm:pt>
    <dgm:pt modelId="{1BC29B97-C43B-4991-87DE-A4D29C289468}" type="parTrans" cxnId="{148827AD-8672-46A1-8755-832DC425F6EA}">
      <dgm:prSet/>
      <dgm:spPr/>
      <dgm:t>
        <a:bodyPr/>
        <a:lstStyle/>
        <a:p>
          <a:endParaRPr lang="pt-BR" noProof="0" dirty="0"/>
        </a:p>
      </dgm:t>
    </dgm:pt>
    <dgm:pt modelId="{188835A1-DA72-4945-8539-0517C3B1C460}" type="sibTrans" cxnId="{148827AD-8672-46A1-8755-832DC425F6EA}">
      <dgm:prSet/>
      <dgm:spPr>
        <a:blipFill rotWithShape="1">
          <a:blip xmlns:r="http://schemas.openxmlformats.org/officeDocument/2006/relationships" r:embed="rId2"/>
          <a:stretch>
            <a:fillRect/>
          </a:stretch>
        </a:blipFill>
      </dgm:spPr>
      <dgm:t>
        <a:bodyPr/>
        <a:lstStyle/>
        <a:p>
          <a:endParaRPr lang="pt-BR" noProof="0" dirty="0"/>
        </a:p>
      </dgm:t>
    </dgm:pt>
    <dgm:pt modelId="{61743317-F836-438C-9AA4-E0A8E9D153CC}">
      <dgm:prSet phldrT="[Text]" custT="1"/>
      <dgm:spPr/>
      <dgm:t>
        <a:bodyPr/>
        <a:lstStyle/>
        <a:p>
          <a:r>
            <a:rPr lang="en-US" sz="1400" noProof="0" dirty="0" smtClean="0"/>
            <a:t>1</a:t>
          </a:r>
          <a:br>
            <a:rPr lang="en-US" sz="1400" noProof="0" dirty="0" smtClean="0"/>
          </a:br>
          <a:r>
            <a:rPr lang="en-US" sz="1400" noProof="0" dirty="0" smtClean="0"/>
            <a:t>Strategic Maps</a:t>
          </a:r>
          <a:endParaRPr lang="en-US" sz="1400" noProof="0" dirty="0"/>
        </a:p>
      </dgm:t>
    </dgm:pt>
    <dgm:pt modelId="{298A0BE2-9D7B-482D-808A-55503B25A1A5}" type="parTrans" cxnId="{13EC13BA-6FFF-4E16-BABA-F632BAA76250}">
      <dgm:prSet/>
      <dgm:spPr/>
      <dgm:t>
        <a:bodyPr/>
        <a:lstStyle/>
        <a:p>
          <a:endParaRPr lang="pt-BR" noProof="0" dirty="0"/>
        </a:p>
      </dgm:t>
    </dgm:pt>
    <dgm:pt modelId="{1C00829F-ACBB-4E6F-8858-EC1F8B1A3941}" type="sibTrans" cxnId="{13EC13BA-6FFF-4E16-BABA-F632BAA76250}">
      <dgm:prSet/>
      <dgm:spPr>
        <a:blipFill rotWithShape="1">
          <a:blip xmlns:r="http://schemas.openxmlformats.org/officeDocument/2006/relationships" r:embed="rId3"/>
          <a:stretch>
            <a:fillRect/>
          </a:stretch>
        </a:blipFill>
      </dgm:spPr>
      <dgm:t>
        <a:bodyPr/>
        <a:lstStyle/>
        <a:p>
          <a:endParaRPr lang="pt-BR" noProof="0" dirty="0"/>
        </a:p>
      </dgm:t>
    </dgm:pt>
    <dgm:pt modelId="{3CB9EAF0-B785-436D-8561-29418CAF11D6}">
      <dgm:prSet phldrT="[Text]" custT="1"/>
      <dgm:spPr/>
      <dgm:t>
        <a:bodyPr/>
        <a:lstStyle/>
        <a:p>
          <a:r>
            <a:rPr lang="en-US" sz="1400" noProof="0" dirty="0" smtClean="0"/>
            <a:t>4</a:t>
          </a:r>
          <a:br>
            <a:rPr lang="en-US" sz="1400" noProof="0" dirty="0" smtClean="0"/>
          </a:br>
          <a:r>
            <a:rPr lang="en-US" sz="1400" noProof="0" dirty="0" smtClean="0"/>
            <a:t>Top-Down Planning</a:t>
          </a:r>
          <a:endParaRPr lang="en-US" sz="1400" noProof="0" dirty="0"/>
        </a:p>
      </dgm:t>
    </dgm:pt>
    <dgm:pt modelId="{A6865FB3-E80B-4FB1-8EE7-A81DCBEFE1BF}" type="parTrans" cxnId="{624FEA01-2DD8-4527-8224-0D857011D499}">
      <dgm:prSet/>
      <dgm:spPr/>
      <dgm:t>
        <a:bodyPr/>
        <a:lstStyle/>
        <a:p>
          <a:endParaRPr lang="pt-BR"/>
        </a:p>
      </dgm:t>
    </dgm:pt>
    <dgm:pt modelId="{134A6D86-F6EB-471F-B12D-F51DA42F06C9}" type="sibTrans" cxnId="{624FEA01-2DD8-4527-8224-0D857011D499}">
      <dgm:prSet/>
      <dgm:spPr>
        <a:blipFill rotWithShape="1">
          <a:blip xmlns:r="http://schemas.openxmlformats.org/officeDocument/2006/relationships" r:embed="rId4"/>
          <a:stretch>
            <a:fillRect/>
          </a:stretch>
        </a:blipFill>
      </dgm:spPr>
      <dgm:t>
        <a:bodyPr/>
        <a:lstStyle/>
        <a:p>
          <a:endParaRPr lang="pt-BR"/>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6D3C3D72-0E37-410B-A741-88F7ACFF4396}" type="presOf" srcId="{188835A1-DA72-4945-8539-0517C3B1C460}" destId="{170501A5-BA12-4371-9113-53BC59394719}" srcOrd="0" destOrd="0" presId="urn:microsoft.com/office/officeart/2008/layout/HexagonCluster"/>
    <dgm:cxn modelId="{624FEA01-2DD8-4527-8224-0D857011D499}" srcId="{63B41E2C-20BC-4DFF-9574-A9A5647B00ED}" destId="{3CB9EAF0-B785-436D-8561-29418CAF11D6}" srcOrd="3" destOrd="0" parTransId="{A6865FB3-E80B-4FB1-8EE7-A81DCBEFE1BF}" sibTransId="{134A6D86-F6EB-471F-B12D-F51DA42F06C9}"/>
    <dgm:cxn modelId="{148827AD-8672-46A1-8755-832DC425F6EA}" srcId="{63B41E2C-20BC-4DFF-9574-A9A5647B00ED}" destId="{1649F81A-4027-4079-A3C6-276524541EAD}" srcOrd="1" destOrd="0" parTransId="{1BC29B97-C43B-4991-87DE-A4D29C289468}" sibTransId="{188835A1-DA72-4945-8539-0517C3B1C460}"/>
    <dgm:cxn modelId="{6A8217E1-DBB0-4441-94F2-F8FC755A5349}" type="presOf" srcId="{1C00829F-ACBB-4E6F-8858-EC1F8B1A3941}" destId="{FBEA44B1-C680-45F1-B168-243FA9AC2687}" srcOrd="0" destOrd="0" presId="urn:microsoft.com/office/officeart/2008/layout/HexagonCluster"/>
    <dgm:cxn modelId="{372932A7-29A9-49A6-824B-454C04C18EAE}" type="presOf" srcId="{61743317-F836-438C-9AA4-E0A8E9D153CC}" destId="{8CF579C5-F3BA-40E8-92C5-7FFCB1570E22}" srcOrd="0" destOrd="0" presId="urn:microsoft.com/office/officeart/2008/layout/HexagonCluster"/>
    <dgm:cxn modelId="{A0A16107-0D9E-44D5-8D2C-7FE1E7C0F652}" type="presOf" srcId="{ACEA33EE-69CA-4529-92EB-04D72007F80B}" destId="{B5E4A2E9-5CC2-4120-B51F-4CE06975E6BC}" srcOrd="0" destOrd="0" presId="urn:microsoft.com/office/officeart/2008/layout/HexagonCluster"/>
    <dgm:cxn modelId="{6517700B-38CA-4A8B-9674-F3C262FCAB45}" type="presOf" srcId="{63B41E2C-20BC-4DFF-9574-A9A5647B00ED}" destId="{C9AD308B-FEDA-41EB-A99B-E790057DB169}"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FF6E1B5E-1DE0-4B78-83EA-D0FDE9B0A72E}" type="presOf" srcId="{B9707110-E717-4E51-B045-34328E9C84D9}" destId="{98A2AAED-D59F-45A5-9CCC-681E7B2CFEDF}" srcOrd="0" destOrd="0" presId="urn:microsoft.com/office/officeart/2008/layout/HexagonCluster"/>
    <dgm:cxn modelId="{F750A71B-A2AD-48A2-B478-D8D91E75752D}" type="presOf" srcId="{1649F81A-4027-4079-A3C6-276524541EAD}" destId="{4865F3E4-2BF3-4573-865D-246EBC09B859}" srcOrd="0" destOrd="0" presId="urn:microsoft.com/office/officeart/2008/layout/HexagonCluster"/>
    <dgm:cxn modelId="{1C6FD8F0-CB01-4FC7-B89C-821524DBF890}" type="presOf" srcId="{134A6D86-F6EB-471F-B12D-F51DA42F06C9}" destId="{4F982654-55B9-4DD6-8184-50EE9DAC6865}" srcOrd="0" destOrd="0" presId="urn:microsoft.com/office/officeart/2008/layout/HexagonCluster"/>
    <dgm:cxn modelId="{6E49287C-9B16-4772-8E09-48B087031CC1}" type="presOf" srcId="{3CB9EAF0-B785-436D-8561-29418CAF11D6}" destId="{47A71B95-6E98-419E-B6A1-6E4D58262FC1}"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F55CE0EF-A804-47F4-B08F-B28066EC43D2}" type="presParOf" srcId="{C9AD308B-FEDA-41EB-A99B-E790057DB169}" destId="{1EB4CA57-92A8-47A7-83B2-0032493EE4B3}" srcOrd="0" destOrd="0" presId="urn:microsoft.com/office/officeart/2008/layout/HexagonCluster"/>
    <dgm:cxn modelId="{298CFC12-2C58-4FD1-A53F-244B9852FC7A}" type="presParOf" srcId="{1EB4CA57-92A8-47A7-83B2-0032493EE4B3}" destId="{B5E4A2E9-5CC2-4120-B51F-4CE06975E6BC}" srcOrd="0" destOrd="0" presId="urn:microsoft.com/office/officeart/2008/layout/HexagonCluster"/>
    <dgm:cxn modelId="{2D4341E6-9951-4B5C-960C-24483D2A0588}" type="presParOf" srcId="{C9AD308B-FEDA-41EB-A99B-E790057DB169}" destId="{2F3732FB-73C7-42F3-A5C9-7870D2189DE9}" srcOrd="1" destOrd="0" presId="urn:microsoft.com/office/officeart/2008/layout/HexagonCluster"/>
    <dgm:cxn modelId="{A35477AA-88E4-46F8-B90C-014241F813E6}" type="presParOf" srcId="{2F3732FB-73C7-42F3-A5C9-7870D2189DE9}" destId="{55BF6E9D-6B70-4B26-844A-DA10BFD2A19C}" srcOrd="0" destOrd="0" presId="urn:microsoft.com/office/officeart/2008/layout/HexagonCluster"/>
    <dgm:cxn modelId="{EF25CEE6-FD8C-4080-9579-E18809A94CD4}" type="presParOf" srcId="{C9AD308B-FEDA-41EB-A99B-E790057DB169}" destId="{596EA4D0-9712-4BB1-AAC9-CE0479C45DE5}" srcOrd="2" destOrd="0" presId="urn:microsoft.com/office/officeart/2008/layout/HexagonCluster"/>
    <dgm:cxn modelId="{10CA4A58-8003-4D15-BD7E-DA539966FE5B}" type="presParOf" srcId="{596EA4D0-9712-4BB1-AAC9-CE0479C45DE5}" destId="{98A2AAED-D59F-45A5-9CCC-681E7B2CFEDF}" srcOrd="0" destOrd="0" presId="urn:microsoft.com/office/officeart/2008/layout/HexagonCluster"/>
    <dgm:cxn modelId="{117D2364-128F-4FD4-AC93-163948EF9362}" type="presParOf" srcId="{C9AD308B-FEDA-41EB-A99B-E790057DB169}" destId="{B0C8A203-BA9A-45DA-99D4-49D943A8171E}" srcOrd="3" destOrd="0" presId="urn:microsoft.com/office/officeart/2008/layout/HexagonCluster"/>
    <dgm:cxn modelId="{8391013B-1116-4B84-BC4E-B7CA8D5A4709}" type="presParOf" srcId="{B0C8A203-BA9A-45DA-99D4-49D943A8171E}" destId="{F81CC63E-0F2A-4658-9755-F7B068B932A7}" srcOrd="0" destOrd="0" presId="urn:microsoft.com/office/officeart/2008/layout/HexagonCluster"/>
    <dgm:cxn modelId="{C885C858-D426-4821-BB36-2B06B73DA9E9}" type="presParOf" srcId="{C9AD308B-FEDA-41EB-A99B-E790057DB169}" destId="{73C51F45-A7E8-438C-8617-319A78BB43CE}" srcOrd="4" destOrd="0" presId="urn:microsoft.com/office/officeart/2008/layout/HexagonCluster"/>
    <dgm:cxn modelId="{33883BE4-C849-488A-B566-6BCAC526FEDD}" type="presParOf" srcId="{73C51F45-A7E8-438C-8617-319A78BB43CE}" destId="{4865F3E4-2BF3-4573-865D-246EBC09B859}" srcOrd="0" destOrd="0" presId="urn:microsoft.com/office/officeart/2008/layout/HexagonCluster"/>
    <dgm:cxn modelId="{1710E4CC-229D-4E3E-902B-61CA27C12254}" type="presParOf" srcId="{C9AD308B-FEDA-41EB-A99B-E790057DB169}" destId="{DF6E6C22-3865-4628-A19C-C06831686AB6}" srcOrd="5" destOrd="0" presId="urn:microsoft.com/office/officeart/2008/layout/HexagonCluster"/>
    <dgm:cxn modelId="{14B99833-9721-439F-A47E-660D46143514}" type="presParOf" srcId="{DF6E6C22-3865-4628-A19C-C06831686AB6}" destId="{C2FE54F3-8D10-4729-9B28-34CBAB13F171}" srcOrd="0" destOrd="0" presId="urn:microsoft.com/office/officeart/2008/layout/HexagonCluster"/>
    <dgm:cxn modelId="{186A7C97-14F1-4298-A64C-6952C1AC478A}" type="presParOf" srcId="{C9AD308B-FEDA-41EB-A99B-E790057DB169}" destId="{DF71338F-66F2-4960-A04A-A912B8950591}" srcOrd="6" destOrd="0" presId="urn:microsoft.com/office/officeart/2008/layout/HexagonCluster"/>
    <dgm:cxn modelId="{50DF4834-DECC-49B3-9A0C-583FF3448DF9}" type="presParOf" srcId="{DF71338F-66F2-4960-A04A-A912B8950591}" destId="{170501A5-BA12-4371-9113-53BC59394719}" srcOrd="0" destOrd="0" presId="urn:microsoft.com/office/officeart/2008/layout/HexagonCluster"/>
    <dgm:cxn modelId="{85213ACB-2B8E-4C7C-8242-6CFCAEB73F33}" type="presParOf" srcId="{C9AD308B-FEDA-41EB-A99B-E790057DB169}" destId="{725B1566-18DC-4DCA-9F96-F022AFA4E382}" srcOrd="7" destOrd="0" presId="urn:microsoft.com/office/officeart/2008/layout/HexagonCluster"/>
    <dgm:cxn modelId="{4C2F6AB6-14A1-42E3-B6AA-B43A96F7883E}" type="presParOf" srcId="{725B1566-18DC-4DCA-9F96-F022AFA4E382}" destId="{1DBBCE42-7C90-47BA-BCA7-A80C56CDE4BB}" srcOrd="0" destOrd="0" presId="urn:microsoft.com/office/officeart/2008/layout/HexagonCluster"/>
    <dgm:cxn modelId="{7AACA48F-5E7F-4354-91C0-27E71627297D}" type="presParOf" srcId="{C9AD308B-FEDA-41EB-A99B-E790057DB169}" destId="{AC80F23E-BE1D-483B-9E1B-7384A66C7619}" srcOrd="8" destOrd="0" presId="urn:microsoft.com/office/officeart/2008/layout/HexagonCluster"/>
    <dgm:cxn modelId="{3239F76D-C0BA-419C-A19C-6B53EE5D3813}" type="presParOf" srcId="{AC80F23E-BE1D-483B-9E1B-7384A66C7619}" destId="{8CF579C5-F3BA-40E8-92C5-7FFCB1570E22}" srcOrd="0" destOrd="0" presId="urn:microsoft.com/office/officeart/2008/layout/HexagonCluster"/>
    <dgm:cxn modelId="{DA5D1B2F-8569-422B-9868-A707789E4F7A}" type="presParOf" srcId="{C9AD308B-FEDA-41EB-A99B-E790057DB169}" destId="{8567975C-9453-4B1F-87A6-CCCD94B6B0FE}" srcOrd="9" destOrd="0" presId="urn:microsoft.com/office/officeart/2008/layout/HexagonCluster"/>
    <dgm:cxn modelId="{594EBF60-9DB6-4BAA-BEBB-E7CE818D1D5D}" type="presParOf" srcId="{8567975C-9453-4B1F-87A6-CCCD94B6B0FE}" destId="{AA67886B-5FEE-46E0-9090-01D3AE885E51}" srcOrd="0" destOrd="0" presId="urn:microsoft.com/office/officeart/2008/layout/HexagonCluster"/>
    <dgm:cxn modelId="{6DAD243A-A7E1-4BE4-85C3-CE81EB1FF13B}" type="presParOf" srcId="{C9AD308B-FEDA-41EB-A99B-E790057DB169}" destId="{DC074C6D-9774-4060-8193-35C9A34DD8E6}" srcOrd="10" destOrd="0" presId="urn:microsoft.com/office/officeart/2008/layout/HexagonCluster"/>
    <dgm:cxn modelId="{260CDE4E-2F3B-4522-BAD0-2B0F0D9775D1}" type="presParOf" srcId="{DC074C6D-9774-4060-8193-35C9A34DD8E6}" destId="{FBEA44B1-C680-45F1-B168-243FA9AC2687}" srcOrd="0" destOrd="0" presId="urn:microsoft.com/office/officeart/2008/layout/HexagonCluster"/>
    <dgm:cxn modelId="{F4FEAD26-72EC-41F6-81F0-E2A42BD02C1E}" type="presParOf" srcId="{C9AD308B-FEDA-41EB-A99B-E790057DB169}" destId="{A932E1E0-9BE4-49AB-9E3C-503A0377FF02}" srcOrd="11" destOrd="0" presId="urn:microsoft.com/office/officeart/2008/layout/HexagonCluster"/>
    <dgm:cxn modelId="{CF73E013-E0CE-4049-A57C-DB98E0AF6CBF}" type="presParOf" srcId="{A932E1E0-9BE4-49AB-9E3C-503A0377FF02}" destId="{D868C442-8C21-4E36-9A15-4104C88F74E8}" srcOrd="0" destOrd="0" presId="urn:microsoft.com/office/officeart/2008/layout/HexagonCluster"/>
    <dgm:cxn modelId="{780EAF26-7A43-48E0-9CF2-A532206B3BC2}" type="presParOf" srcId="{C9AD308B-FEDA-41EB-A99B-E790057DB169}" destId="{94AC4606-E64E-45D5-938C-D94CFA398EAE}" srcOrd="12" destOrd="0" presId="urn:microsoft.com/office/officeart/2008/layout/HexagonCluster"/>
    <dgm:cxn modelId="{43919731-B735-4B70-BA03-2D404A5DF9E5}" type="presParOf" srcId="{94AC4606-E64E-45D5-938C-D94CFA398EAE}" destId="{47A71B95-6E98-419E-B6A1-6E4D58262FC1}" srcOrd="0" destOrd="0" presId="urn:microsoft.com/office/officeart/2008/layout/HexagonCluster"/>
    <dgm:cxn modelId="{70FAE4EF-3D04-42A9-8567-185D8A9F31E8}" type="presParOf" srcId="{C9AD308B-FEDA-41EB-A99B-E790057DB169}" destId="{8820DABF-3FA7-4C48-BE4F-D3E273BD2A20}" srcOrd="13" destOrd="0" presId="urn:microsoft.com/office/officeart/2008/layout/HexagonCluster"/>
    <dgm:cxn modelId="{725AA075-020B-45DA-9ED8-0BD4665C3ED0}" type="presParOf" srcId="{8820DABF-3FA7-4C48-BE4F-D3E273BD2A20}" destId="{1B16F8AB-AD59-4ECA-8278-04E99ECD0661}" srcOrd="0" destOrd="0" presId="urn:microsoft.com/office/officeart/2008/layout/HexagonCluster"/>
    <dgm:cxn modelId="{792334E1-6C5B-490F-B5B1-5308C97C5B9C}" type="presParOf" srcId="{C9AD308B-FEDA-41EB-A99B-E790057DB169}" destId="{3FBEC9CA-05F1-400B-835C-CF96FC9B34A4}" srcOrd="14" destOrd="0" presId="urn:microsoft.com/office/officeart/2008/layout/HexagonCluster"/>
    <dgm:cxn modelId="{FF1E2B40-24E3-4E91-B171-6ECA75E1F013}" type="presParOf" srcId="{3FBEC9CA-05F1-400B-835C-CF96FC9B34A4}" destId="{4F982654-55B9-4DD6-8184-50EE9DAC6865}" srcOrd="0" destOrd="0" presId="urn:microsoft.com/office/officeart/2008/layout/HexagonCluster"/>
    <dgm:cxn modelId="{DA0ADAF6-6EB7-4712-A619-FED649BB85AD}" type="presParOf" srcId="{C9AD308B-FEDA-41EB-A99B-E790057DB169}" destId="{1D0E7FBE-CA68-4FAA-BC9E-CE00F5FE3AB4}" srcOrd="15" destOrd="0" presId="urn:microsoft.com/office/officeart/2008/layout/HexagonCluster"/>
    <dgm:cxn modelId="{DCAF496B-0648-42B8-84E7-ED9FBA58E55E}"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2- Revisão</a:t>
          </a:r>
        </a:p>
        <a:p>
          <a:r>
            <a:rPr lang="pt-BR" sz="200" noProof="0" dirty="0" smtClean="0"/>
            <a:t>De Estratégias</a:t>
          </a:r>
          <a:endParaRPr lang="pt-BR" sz="200" noProof="0" dirty="0"/>
        </a:p>
      </dgm:t>
    </dgm:pt>
    <dgm:pt modelId="{C74A489C-95C9-40AF-A909-F21DDA2175F4}" type="parTrans" cxnId="{650416D1-6620-410E-BA3C-44F9E16A0E6D}">
      <dgm:prSet/>
      <dgm:spPr/>
      <dgm:t>
        <a:bodyPr/>
        <a:lstStyle/>
        <a:p>
          <a:endParaRPr lang="pt-BR" sz="200" noProof="0" dirty="0"/>
        </a:p>
      </dgm:t>
    </dgm:pt>
    <dgm:pt modelId="{B9707110-E717-4E51-B045-34328E9C84D9}" type="sibTrans" cxnId="{650416D1-6620-410E-BA3C-44F9E16A0E6D}">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noProof="0" dirty="0"/>
        </a:p>
      </dgm:t>
    </dgm:pt>
    <dgm:pt modelId="{1649F81A-4027-4079-A3C6-276524541EAD}">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3- Avaliação de Investimentos</a:t>
          </a:r>
          <a:endParaRPr lang="pt-BR" sz="200" noProof="0" dirty="0"/>
        </a:p>
      </dgm:t>
    </dgm:pt>
    <dgm:pt modelId="{1BC29B97-C43B-4991-87DE-A4D29C289468}" type="parTrans" cxnId="{148827AD-8672-46A1-8755-832DC425F6EA}">
      <dgm:prSet/>
      <dgm:spPr/>
      <dgm:t>
        <a:bodyPr/>
        <a:lstStyle/>
        <a:p>
          <a:endParaRPr lang="pt-BR" sz="200" noProof="0" dirty="0"/>
        </a:p>
      </dgm:t>
    </dgm:pt>
    <dgm:pt modelId="{188835A1-DA72-4945-8539-0517C3B1C460}" type="sibTrans" cxnId="{148827AD-8672-46A1-8755-832DC425F6EA}">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noProof="0" dirty="0"/>
        </a:p>
      </dgm:t>
    </dgm:pt>
    <dgm:pt modelId="{61743317-F836-438C-9AA4-E0A8E9D153CC}">
      <dgm:prSet phldrT="[Text]" custT="1"/>
      <dgm:spPr/>
      <dgm:t>
        <a:bodyPr/>
        <a:lstStyle/>
        <a:p>
          <a:r>
            <a:rPr lang="pt-BR" sz="200" noProof="0" dirty="0" smtClean="0"/>
            <a:t>1- Mapas Estratégicos</a:t>
          </a:r>
          <a:endParaRPr lang="pt-BR" sz="200" noProof="0" dirty="0"/>
        </a:p>
      </dgm:t>
    </dgm:pt>
    <dgm:pt modelId="{298A0BE2-9D7B-482D-808A-55503B25A1A5}" type="parTrans" cxnId="{13EC13BA-6FFF-4E16-BABA-F632BAA76250}">
      <dgm:prSet/>
      <dgm:spPr/>
      <dgm:t>
        <a:bodyPr/>
        <a:lstStyle/>
        <a:p>
          <a:endParaRPr lang="pt-BR" sz="200" noProof="0" dirty="0"/>
        </a:p>
      </dgm:t>
    </dgm:pt>
    <dgm:pt modelId="{1C00829F-ACBB-4E6F-8858-EC1F8B1A3941}" type="sibTrans" cxnId="{13EC13BA-6FFF-4E16-BABA-F632BAA76250}">
      <dgm:prSet/>
      <dgm:spPr>
        <a:blipFill rotWithShape="1">
          <a:blip xmlns:r="http://schemas.openxmlformats.org/officeDocument/2006/relationships" r:embed="rId1"/>
          <a:stretch>
            <a:fillRect/>
          </a:stretch>
        </a:blipFill>
      </dgm:spPr>
      <dgm:t>
        <a:bodyPr/>
        <a:lstStyle/>
        <a:p>
          <a:endParaRPr lang="pt-BR" sz="200" noProof="0" dirty="0"/>
        </a:p>
      </dgm:t>
    </dgm:pt>
    <dgm:pt modelId="{3CB9EAF0-B785-436D-8561-29418CAF11D6}">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4- Planejamento Top-Down</a:t>
          </a:r>
          <a:endParaRPr lang="pt-BR" sz="200" noProof="0" dirty="0"/>
        </a:p>
      </dgm:t>
    </dgm:pt>
    <dgm:pt modelId="{A6865FB3-E80B-4FB1-8EE7-A81DCBEFE1BF}" type="parTrans" cxnId="{624FEA01-2DD8-4527-8224-0D857011D499}">
      <dgm:prSet/>
      <dgm:spPr/>
      <dgm:t>
        <a:bodyPr/>
        <a:lstStyle/>
        <a:p>
          <a:endParaRPr lang="pt-BR" sz="200"/>
        </a:p>
      </dgm:t>
    </dgm:pt>
    <dgm:pt modelId="{134A6D86-F6EB-471F-B12D-F51DA42F06C9}" type="sibTrans" cxnId="{624FEA01-2DD8-4527-8224-0D857011D499}">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624FEA01-2DD8-4527-8224-0D857011D499}" srcId="{63B41E2C-20BC-4DFF-9574-A9A5647B00ED}" destId="{3CB9EAF0-B785-436D-8561-29418CAF11D6}" srcOrd="3" destOrd="0" parTransId="{A6865FB3-E80B-4FB1-8EE7-A81DCBEFE1BF}" sibTransId="{134A6D86-F6EB-471F-B12D-F51DA42F06C9}"/>
    <dgm:cxn modelId="{148827AD-8672-46A1-8755-832DC425F6EA}" srcId="{63B41E2C-20BC-4DFF-9574-A9A5647B00ED}" destId="{1649F81A-4027-4079-A3C6-276524541EAD}" srcOrd="1" destOrd="0" parTransId="{1BC29B97-C43B-4991-87DE-A4D29C289468}" sibTransId="{188835A1-DA72-4945-8539-0517C3B1C460}"/>
    <dgm:cxn modelId="{C11865ED-FC67-4477-B04B-B8DC17261787}" type="presOf" srcId="{188835A1-DA72-4945-8539-0517C3B1C460}" destId="{170501A5-BA12-4371-9113-53BC59394719}" srcOrd="0" destOrd="0" presId="urn:microsoft.com/office/officeart/2008/layout/HexagonCluster"/>
    <dgm:cxn modelId="{7F7477B0-84D6-4A98-BDE1-FB14A7FE4512}" type="presOf" srcId="{61743317-F836-438C-9AA4-E0A8E9D153CC}" destId="{8CF579C5-F3BA-40E8-92C5-7FFCB1570E22}" srcOrd="0" destOrd="0" presId="urn:microsoft.com/office/officeart/2008/layout/HexagonCluster"/>
    <dgm:cxn modelId="{89621E50-10F6-4C32-8B19-BD46A45CA2A7}" type="presOf" srcId="{1C00829F-ACBB-4E6F-8858-EC1F8B1A3941}" destId="{FBEA44B1-C680-45F1-B168-243FA9AC2687}" srcOrd="0" destOrd="0" presId="urn:microsoft.com/office/officeart/2008/layout/HexagonCluster"/>
    <dgm:cxn modelId="{D6C0ED88-649F-4C61-9AA2-F45B25B89177}" type="presOf" srcId="{B9707110-E717-4E51-B045-34328E9C84D9}" destId="{98A2AAED-D59F-45A5-9CCC-681E7B2CFEDF}"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3D4E629C-7EA7-4624-8AB4-41FFE6C965E8}" type="presOf" srcId="{134A6D86-F6EB-471F-B12D-F51DA42F06C9}" destId="{4F982654-55B9-4DD6-8184-50EE9DAC6865}" srcOrd="0" destOrd="0" presId="urn:microsoft.com/office/officeart/2008/layout/HexagonCluster"/>
    <dgm:cxn modelId="{A2F304BD-5103-4352-ADC8-B5F6448E52FC}" type="presOf" srcId="{1649F81A-4027-4079-A3C6-276524541EAD}" destId="{4865F3E4-2BF3-4573-865D-246EBC09B859}" srcOrd="0" destOrd="0" presId="urn:microsoft.com/office/officeart/2008/layout/HexagonCluster"/>
    <dgm:cxn modelId="{2D15A2DD-E5B6-4897-BA46-188EC98D5D10}" type="presOf" srcId="{63B41E2C-20BC-4DFF-9574-A9A5647B00ED}" destId="{C9AD308B-FEDA-41EB-A99B-E790057DB169}" srcOrd="0" destOrd="0" presId="urn:microsoft.com/office/officeart/2008/layout/HexagonCluster"/>
    <dgm:cxn modelId="{9DDFBB8D-25CC-437D-ABF5-10F3D03A5499}" type="presOf" srcId="{3CB9EAF0-B785-436D-8561-29418CAF11D6}" destId="{47A71B95-6E98-419E-B6A1-6E4D58262FC1}"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DAC443D8-0F57-4E94-9E33-DA7F01ECA382}" type="presOf" srcId="{ACEA33EE-69CA-4529-92EB-04D72007F80B}" destId="{B5E4A2E9-5CC2-4120-B51F-4CE06975E6BC}" srcOrd="0" destOrd="0" presId="urn:microsoft.com/office/officeart/2008/layout/HexagonCluster"/>
    <dgm:cxn modelId="{254D1F83-3795-45E7-B670-64C9F13B5720}" type="presParOf" srcId="{C9AD308B-FEDA-41EB-A99B-E790057DB169}" destId="{1EB4CA57-92A8-47A7-83B2-0032493EE4B3}" srcOrd="0" destOrd="0" presId="urn:microsoft.com/office/officeart/2008/layout/HexagonCluster"/>
    <dgm:cxn modelId="{A7F69C5E-B683-42BB-A91C-C221BFB67BED}" type="presParOf" srcId="{1EB4CA57-92A8-47A7-83B2-0032493EE4B3}" destId="{B5E4A2E9-5CC2-4120-B51F-4CE06975E6BC}" srcOrd="0" destOrd="0" presId="urn:microsoft.com/office/officeart/2008/layout/HexagonCluster"/>
    <dgm:cxn modelId="{7A00AFD3-384D-4661-9AC7-299CC960AFBB}" type="presParOf" srcId="{C9AD308B-FEDA-41EB-A99B-E790057DB169}" destId="{2F3732FB-73C7-42F3-A5C9-7870D2189DE9}" srcOrd="1" destOrd="0" presId="urn:microsoft.com/office/officeart/2008/layout/HexagonCluster"/>
    <dgm:cxn modelId="{9700410D-1816-41FD-8025-0C55B14F14E1}" type="presParOf" srcId="{2F3732FB-73C7-42F3-A5C9-7870D2189DE9}" destId="{55BF6E9D-6B70-4B26-844A-DA10BFD2A19C}" srcOrd="0" destOrd="0" presId="urn:microsoft.com/office/officeart/2008/layout/HexagonCluster"/>
    <dgm:cxn modelId="{A944AF28-8875-45A3-B2AC-8EAC76D0CF41}" type="presParOf" srcId="{C9AD308B-FEDA-41EB-A99B-E790057DB169}" destId="{596EA4D0-9712-4BB1-AAC9-CE0479C45DE5}" srcOrd="2" destOrd="0" presId="urn:microsoft.com/office/officeart/2008/layout/HexagonCluster"/>
    <dgm:cxn modelId="{E6326915-739E-4AF4-8567-02BDCFFE8DAC}" type="presParOf" srcId="{596EA4D0-9712-4BB1-AAC9-CE0479C45DE5}" destId="{98A2AAED-D59F-45A5-9CCC-681E7B2CFEDF}" srcOrd="0" destOrd="0" presId="urn:microsoft.com/office/officeart/2008/layout/HexagonCluster"/>
    <dgm:cxn modelId="{9C5A2207-6E8C-44C4-89A2-70ACF2FF495E}" type="presParOf" srcId="{C9AD308B-FEDA-41EB-A99B-E790057DB169}" destId="{B0C8A203-BA9A-45DA-99D4-49D943A8171E}" srcOrd="3" destOrd="0" presId="urn:microsoft.com/office/officeart/2008/layout/HexagonCluster"/>
    <dgm:cxn modelId="{8C2A0DD7-32C4-41E1-93D7-3E0BA315709C}" type="presParOf" srcId="{B0C8A203-BA9A-45DA-99D4-49D943A8171E}" destId="{F81CC63E-0F2A-4658-9755-F7B068B932A7}" srcOrd="0" destOrd="0" presId="urn:microsoft.com/office/officeart/2008/layout/HexagonCluster"/>
    <dgm:cxn modelId="{345D226C-4408-4EB8-8745-C4884D5FA3FF}" type="presParOf" srcId="{C9AD308B-FEDA-41EB-A99B-E790057DB169}" destId="{73C51F45-A7E8-438C-8617-319A78BB43CE}" srcOrd="4" destOrd="0" presId="urn:microsoft.com/office/officeart/2008/layout/HexagonCluster"/>
    <dgm:cxn modelId="{4AD66D05-4F21-4400-958B-3184AAA275D9}" type="presParOf" srcId="{73C51F45-A7E8-438C-8617-319A78BB43CE}" destId="{4865F3E4-2BF3-4573-865D-246EBC09B859}" srcOrd="0" destOrd="0" presId="urn:microsoft.com/office/officeart/2008/layout/HexagonCluster"/>
    <dgm:cxn modelId="{19A99A48-D0FD-41BE-8B5D-0F8EE6A1BA8E}" type="presParOf" srcId="{C9AD308B-FEDA-41EB-A99B-E790057DB169}" destId="{DF6E6C22-3865-4628-A19C-C06831686AB6}" srcOrd="5" destOrd="0" presId="urn:microsoft.com/office/officeart/2008/layout/HexagonCluster"/>
    <dgm:cxn modelId="{01A73D9C-1348-4629-88B9-6CBEDF8EEDD5}" type="presParOf" srcId="{DF6E6C22-3865-4628-A19C-C06831686AB6}" destId="{C2FE54F3-8D10-4729-9B28-34CBAB13F171}" srcOrd="0" destOrd="0" presId="urn:microsoft.com/office/officeart/2008/layout/HexagonCluster"/>
    <dgm:cxn modelId="{047349F3-A8B8-488D-B2F4-954DECB1C557}" type="presParOf" srcId="{C9AD308B-FEDA-41EB-A99B-E790057DB169}" destId="{DF71338F-66F2-4960-A04A-A912B8950591}" srcOrd="6" destOrd="0" presId="urn:microsoft.com/office/officeart/2008/layout/HexagonCluster"/>
    <dgm:cxn modelId="{40F1F298-781A-48E2-BC0A-D8A7E3F07E37}" type="presParOf" srcId="{DF71338F-66F2-4960-A04A-A912B8950591}" destId="{170501A5-BA12-4371-9113-53BC59394719}" srcOrd="0" destOrd="0" presId="urn:microsoft.com/office/officeart/2008/layout/HexagonCluster"/>
    <dgm:cxn modelId="{CE82D434-5E03-42BA-89C7-CF6826E44950}" type="presParOf" srcId="{C9AD308B-FEDA-41EB-A99B-E790057DB169}" destId="{725B1566-18DC-4DCA-9F96-F022AFA4E382}" srcOrd="7" destOrd="0" presId="urn:microsoft.com/office/officeart/2008/layout/HexagonCluster"/>
    <dgm:cxn modelId="{19008714-A205-47BF-9A11-B0DC9844986E}" type="presParOf" srcId="{725B1566-18DC-4DCA-9F96-F022AFA4E382}" destId="{1DBBCE42-7C90-47BA-BCA7-A80C56CDE4BB}" srcOrd="0" destOrd="0" presId="urn:microsoft.com/office/officeart/2008/layout/HexagonCluster"/>
    <dgm:cxn modelId="{782147F4-2A16-48F4-B222-ABBED3FF6B53}" type="presParOf" srcId="{C9AD308B-FEDA-41EB-A99B-E790057DB169}" destId="{AC80F23E-BE1D-483B-9E1B-7384A66C7619}" srcOrd="8" destOrd="0" presId="urn:microsoft.com/office/officeart/2008/layout/HexagonCluster"/>
    <dgm:cxn modelId="{E48D76C5-778E-4211-A682-0C7D0137B523}" type="presParOf" srcId="{AC80F23E-BE1D-483B-9E1B-7384A66C7619}" destId="{8CF579C5-F3BA-40E8-92C5-7FFCB1570E22}" srcOrd="0" destOrd="0" presId="urn:microsoft.com/office/officeart/2008/layout/HexagonCluster"/>
    <dgm:cxn modelId="{ED7735F1-CCFF-4555-BB1D-F4E940395F44}" type="presParOf" srcId="{C9AD308B-FEDA-41EB-A99B-E790057DB169}" destId="{8567975C-9453-4B1F-87A6-CCCD94B6B0FE}" srcOrd="9" destOrd="0" presId="urn:microsoft.com/office/officeart/2008/layout/HexagonCluster"/>
    <dgm:cxn modelId="{3EE3ACDA-E062-4786-8D3F-8B8368EAB543}" type="presParOf" srcId="{8567975C-9453-4B1F-87A6-CCCD94B6B0FE}" destId="{AA67886B-5FEE-46E0-9090-01D3AE885E51}" srcOrd="0" destOrd="0" presId="urn:microsoft.com/office/officeart/2008/layout/HexagonCluster"/>
    <dgm:cxn modelId="{638CC1A6-8266-49B2-99BF-D54E5360DEDE}" type="presParOf" srcId="{C9AD308B-FEDA-41EB-A99B-E790057DB169}" destId="{DC074C6D-9774-4060-8193-35C9A34DD8E6}" srcOrd="10" destOrd="0" presId="urn:microsoft.com/office/officeart/2008/layout/HexagonCluster"/>
    <dgm:cxn modelId="{3DE934D9-6D3A-48C9-8437-58D8E0271FEF}" type="presParOf" srcId="{DC074C6D-9774-4060-8193-35C9A34DD8E6}" destId="{FBEA44B1-C680-45F1-B168-243FA9AC2687}" srcOrd="0" destOrd="0" presId="urn:microsoft.com/office/officeart/2008/layout/HexagonCluster"/>
    <dgm:cxn modelId="{B5A01E1E-3DEF-4A82-A9B2-E497059509EB}" type="presParOf" srcId="{C9AD308B-FEDA-41EB-A99B-E790057DB169}" destId="{A932E1E0-9BE4-49AB-9E3C-503A0377FF02}" srcOrd="11" destOrd="0" presId="urn:microsoft.com/office/officeart/2008/layout/HexagonCluster"/>
    <dgm:cxn modelId="{A6DA24A1-5160-4FEC-A5F5-B0B8C9BC8C55}" type="presParOf" srcId="{A932E1E0-9BE4-49AB-9E3C-503A0377FF02}" destId="{D868C442-8C21-4E36-9A15-4104C88F74E8}" srcOrd="0" destOrd="0" presId="urn:microsoft.com/office/officeart/2008/layout/HexagonCluster"/>
    <dgm:cxn modelId="{F8B1F244-7FF0-4F85-B2FA-4213371F7DBF}" type="presParOf" srcId="{C9AD308B-FEDA-41EB-A99B-E790057DB169}" destId="{94AC4606-E64E-45D5-938C-D94CFA398EAE}" srcOrd="12" destOrd="0" presId="urn:microsoft.com/office/officeart/2008/layout/HexagonCluster"/>
    <dgm:cxn modelId="{CB880020-42E3-452C-94C2-D9A03A16A058}" type="presParOf" srcId="{94AC4606-E64E-45D5-938C-D94CFA398EAE}" destId="{47A71B95-6E98-419E-B6A1-6E4D58262FC1}" srcOrd="0" destOrd="0" presId="urn:microsoft.com/office/officeart/2008/layout/HexagonCluster"/>
    <dgm:cxn modelId="{86109E71-BD56-4762-BD83-0AE07D683CCE}" type="presParOf" srcId="{C9AD308B-FEDA-41EB-A99B-E790057DB169}" destId="{8820DABF-3FA7-4C48-BE4F-D3E273BD2A20}" srcOrd="13" destOrd="0" presId="urn:microsoft.com/office/officeart/2008/layout/HexagonCluster"/>
    <dgm:cxn modelId="{5D3B99DD-E292-4886-BDEC-289C69503865}" type="presParOf" srcId="{8820DABF-3FA7-4C48-BE4F-D3E273BD2A20}" destId="{1B16F8AB-AD59-4ECA-8278-04E99ECD0661}" srcOrd="0" destOrd="0" presId="urn:microsoft.com/office/officeart/2008/layout/HexagonCluster"/>
    <dgm:cxn modelId="{753C310B-66A2-4D43-9306-DB8D87866501}" type="presParOf" srcId="{C9AD308B-FEDA-41EB-A99B-E790057DB169}" destId="{3FBEC9CA-05F1-400B-835C-CF96FC9B34A4}" srcOrd="14" destOrd="0" presId="urn:microsoft.com/office/officeart/2008/layout/HexagonCluster"/>
    <dgm:cxn modelId="{9805DE1A-F787-4102-B2A5-4F6D43B04232}" type="presParOf" srcId="{3FBEC9CA-05F1-400B-835C-CF96FC9B34A4}" destId="{4F982654-55B9-4DD6-8184-50EE9DAC6865}" srcOrd="0" destOrd="0" presId="urn:microsoft.com/office/officeart/2008/layout/HexagonCluster"/>
    <dgm:cxn modelId="{C8940622-94F4-456B-876F-257D798F3CE8}" type="presParOf" srcId="{C9AD308B-FEDA-41EB-A99B-E790057DB169}" destId="{1D0E7FBE-CA68-4FAA-BC9E-CE00F5FE3AB4}" srcOrd="15" destOrd="0" presId="urn:microsoft.com/office/officeart/2008/layout/HexagonCluster"/>
    <dgm:cxn modelId="{03C58CE4-06B5-44FD-BA35-E08301C94FBB}"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dgm:t>
        <a:bodyPr/>
        <a:lstStyle/>
        <a:p>
          <a:r>
            <a:rPr lang="pt-BR" sz="200" noProof="0" dirty="0" smtClean="0"/>
            <a:t>2- Revisão</a:t>
          </a:r>
        </a:p>
        <a:p>
          <a:r>
            <a:rPr lang="pt-BR" sz="200" noProof="0" dirty="0" smtClean="0"/>
            <a:t>De Estratégias</a:t>
          </a:r>
          <a:endParaRPr lang="pt-BR" sz="200" noProof="0" dirty="0"/>
        </a:p>
      </dgm:t>
    </dgm:pt>
    <dgm:pt modelId="{C74A489C-95C9-40AF-A909-F21DDA2175F4}" type="parTrans" cxnId="{650416D1-6620-410E-BA3C-44F9E16A0E6D}">
      <dgm:prSet/>
      <dgm:spPr/>
      <dgm:t>
        <a:bodyPr/>
        <a:lstStyle/>
        <a:p>
          <a:endParaRPr lang="pt-BR" sz="200" noProof="0" dirty="0"/>
        </a:p>
      </dgm:t>
    </dgm:pt>
    <dgm:pt modelId="{B9707110-E717-4E51-B045-34328E9C84D9}" type="sibTrans" cxnId="{650416D1-6620-410E-BA3C-44F9E16A0E6D}">
      <dgm:prSet/>
      <dgm:spPr>
        <a:blipFill rotWithShape="1">
          <a:blip xmlns:r="http://schemas.openxmlformats.org/officeDocument/2006/relationships" r:embed="rId1"/>
          <a:stretch>
            <a:fillRect/>
          </a:stretch>
        </a:blipFill>
      </dgm:spPr>
      <dgm:t>
        <a:bodyPr/>
        <a:lstStyle/>
        <a:p>
          <a:endParaRPr lang="pt-BR" sz="200" noProof="0" dirty="0"/>
        </a:p>
      </dgm:t>
    </dgm:pt>
    <dgm:pt modelId="{1649F81A-4027-4079-A3C6-276524541EAD}">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3- Avaliação de Investimentos</a:t>
          </a:r>
          <a:endParaRPr lang="pt-BR" sz="200" noProof="0" dirty="0"/>
        </a:p>
      </dgm:t>
    </dgm:pt>
    <dgm:pt modelId="{1BC29B97-C43B-4991-87DE-A4D29C289468}" type="parTrans" cxnId="{148827AD-8672-46A1-8755-832DC425F6EA}">
      <dgm:prSet/>
      <dgm:spPr/>
      <dgm:t>
        <a:bodyPr/>
        <a:lstStyle/>
        <a:p>
          <a:endParaRPr lang="pt-BR" sz="200" noProof="0" dirty="0"/>
        </a:p>
      </dgm:t>
    </dgm:pt>
    <dgm:pt modelId="{188835A1-DA72-4945-8539-0517C3B1C460}" type="sibTrans" cxnId="{148827AD-8672-46A1-8755-832DC425F6EA}">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noProof="0" dirty="0"/>
        </a:p>
      </dgm:t>
    </dgm:pt>
    <dgm:pt modelId="{61743317-F836-438C-9AA4-E0A8E9D153CC}">
      <dgm:prSet phldrT="[Text]" custT="1"/>
      <dgm:spPr/>
      <dgm:t>
        <a:bodyPr/>
        <a:lstStyle/>
        <a:p>
          <a:r>
            <a:rPr lang="pt-BR" sz="200" noProof="0" dirty="0" smtClean="0"/>
            <a:t>1- Mapas Estratégicos</a:t>
          </a:r>
          <a:endParaRPr lang="pt-BR" sz="200" noProof="0" dirty="0"/>
        </a:p>
      </dgm:t>
    </dgm:pt>
    <dgm:pt modelId="{298A0BE2-9D7B-482D-808A-55503B25A1A5}" type="parTrans" cxnId="{13EC13BA-6FFF-4E16-BABA-F632BAA76250}">
      <dgm:prSet/>
      <dgm:spPr/>
      <dgm:t>
        <a:bodyPr/>
        <a:lstStyle/>
        <a:p>
          <a:endParaRPr lang="pt-BR" sz="200" noProof="0" dirty="0"/>
        </a:p>
      </dgm:t>
    </dgm:pt>
    <dgm:pt modelId="{1C00829F-ACBB-4E6F-8858-EC1F8B1A3941}" type="sibTrans" cxnId="{13EC13BA-6FFF-4E16-BABA-F632BAA76250}">
      <dgm:prSet/>
      <dgm:spPr>
        <a:blipFill rotWithShape="1">
          <a:blip xmlns:r="http://schemas.openxmlformats.org/officeDocument/2006/relationships" r:embed="rId2"/>
          <a:stretch>
            <a:fillRect/>
          </a:stretch>
        </a:blipFill>
      </dgm:spPr>
      <dgm:t>
        <a:bodyPr/>
        <a:lstStyle/>
        <a:p>
          <a:endParaRPr lang="pt-BR" sz="200" noProof="0" dirty="0"/>
        </a:p>
      </dgm:t>
    </dgm:pt>
    <dgm:pt modelId="{3CB9EAF0-B785-436D-8561-29418CAF11D6}">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4- Planejamento Top-Down</a:t>
          </a:r>
          <a:endParaRPr lang="pt-BR" sz="200" noProof="0" dirty="0"/>
        </a:p>
      </dgm:t>
    </dgm:pt>
    <dgm:pt modelId="{A6865FB3-E80B-4FB1-8EE7-A81DCBEFE1BF}" type="parTrans" cxnId="{624FEA01-2DD8-4527-8224-0D857011D499}">
      <dgm:prSet/>
      <dgm:spPr/>
      <dgm:t>
        <a:bodyPr/>
        <a:lstStyle/>
        <a:p>
          <a:endParaRPr lang="pt-BR" sz="200"/>
        </a:p>
      </dgm:t>
    </dgm:pt>
    <dgm:pt modelId="{134A6D86-F6EB-471F-B12D-F51DA42F06C9}" type="sibTrans" cxnId="{624FEA01-2DD8-4527-8224-0D857011D499}">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5B8D46A6-EB96-484D-845F-CB056560AE75}" type="presOf" srcId="{1649F81A-4027-4079-A3C6-276524541EAD}" destId="{4865F3E4-2BF3-4573-865D-246EBC09B859}" srcOrd="0" destOrd="0" presId="urn:microsoft.com/office/officeart/2008/layout/HexagonCluster"/>
    <dgm:cxn modelId="{AF5F630B-816C-4CC2-967D-0FCAD60E4F78}" type="presOf" srcId="{ACEA33EE-69CA-4529-92EB-04D72007F80B}" destId="{B5E4A2E9-5CC2-4120-B51F-4CE06975E6BC}" srcOrd="0" destOrd="0" presId="urn:microsoft.com/office/officeart/2008/layout/HexagonCluster"/>
    <dgm:cxn modelId="{EA73D6B1-CD00-42F2-A9FF-842BE3E7012C}" type="presOf" srcId="{61743317-F836-438C-9AA4-E0A8E9D153CC}" destId="{8CF579C5-F3BA-40E8-92C5-7FFCB1570E22}" srcOrd="0" destOrd="0" presId="urn:microsoft.com/office/officeart/2008/layout/HexagonCluster"/>
    <dgm:cxn modelId="{624FEA01-2DD8-4527-8224-0D857011D499}" srcId="{63B41E2C-20BC-4DFF-9574-A9A5647B00ED}" destId="{3CB9EAF0-B785-436D-8561-29418CAF11D6}" srcOrd="3" destOrd="0" parTransId="{A6865FB3-E80B-4FB1-8EE7-A81DCBEFE1BF}" sibTransId="{134A6D86-F6EB-471F-B12D-F51DA42F06C9}"/>
    <dgm:cxn modelId="{148827AD-8672-46A1-8755-832DC425F6EA}" srcId="{63B41E2C-20BC-4DFF-9574-A9A5647B00ED}" destId="{1649F81A-4027-4079-A3C6-276524541EAD}" srcOrd="1" destOrd="0" parTransId="{1BC29B97-C43B-4991-87DE-A4D29C289468}" sibTransId="{188835A1-DA72-4945-8539-0517C3B1C460}"/>
    <dgm:cxn modelId="{9FA31FBE-E6D6-4834-9454-B300964F8214}" type="presOf" srcId="{134A6D86-F6EB-471F-B12D-F51DA42F06C9}" destId="{4F982654-55B9-4DD6-8184-50EE9DAC6865}" srcOrd="0" destOrd="0" presId="urn:microsoft.com/office/officeart/2008/layout/HexagonCluster"/>
    <dgm:cxn modelId="{7040665F-47CB-457B-9C79-AA70911E94DF}" type="presOf" srcId="{1C00829F-ACBB-4E6F-8858-EC1F8B1A3941}" destId="{FBEA44B1-C680-45F1-B168-243FA9AC2687}" srcOrd="0" destOrd="0" presId="urn:microsoft.com/office/officeart/2008/layout/HexagonCluster"/>
    <dgm:cxn modelId="{C3FC3E50-110B-43B7-A0C5-B4B3D0EE5433}" type="presOf" srcId="{188835A1-DA72-4945-8539-0517C3B1C460}" destId="{170501A5-BA12-4371-9113-53BC59394719}"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A1A32305-4E72-4192-BC41-49316DE7723F}" type="presOf" srcId="{B9707110-E717-4E51-B045-34328E9C84D9}" destId="{98A2AAED-D59F-45A5-9CCC-681E7B2CFEDF}" srcOrd="0" destOrd="0" presId="urn:microsoft.com/office/officeart/2008/layout/HexagonCluster"/>
    <dgm:cxn modelId="{0018D963-2F6C-4EF2-A22F-8BCBEAD933B5}" type="presOf" srcId="{63B41E2C-20BC-4DFF-9574-A9A5647B00ED}" destId="{C9AD308B-FEDA-41EB-A99B-E790057DB169}" srcOrd="0" destOrd="0" presId="urn:microsoft.com/office/officeart/2008/layout/HexagonCluster"/>
    <dgm:cxn modelId="{2EC0E992-AF4C-474B-8AEA-93CDCE96EF57}" type="presOf" srcId="{3CB9EAF0-B785-436D-8561-29418CAF11D6}" destId="{47A71B95-6E98-419E-B6A1-6E4D58262FC1}"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406E101D-D113-49D8-96B9-F181DCA61830}" type="presParOf" srcId="{C9AD308B-FEDA-41EB-A99B-E790057DB169}" destId="{1EB4CA57-92A8-47A7-83B2-0032493EE4B3}" srcOrd="0" destOrd="0" presId="urn:microsoft.com/office/officeart/2008/layout/HexagonCluster"/>
    <dgm:cxn modelId="{5304DEB9-38DB-4417-8601-07C288293773}" type="presParOf" srcId="{1EB4CA57-92A8-47A7-83B2-0032493EE4B3}" destId="{B5E4A2E9-5CC2-4120-B51F-4CE06975E6BC}" srcOrd="0" destOrd="0" presId="urn:microsoft.com/office/officeart/2008/layout/HexagonCluster"/>
    <dgm:cxn modelId="{6B785796-57F1-4E7A-B168-74F9903F42B0}" type="presParOf" srcId="{C9AD308B-FEDA-41EB-A99B-E790057DB169}" destId="{2F3732FB-73C7-42F3-A5C9-7870D2189DE9}" srcOrd="1" destOrd="0" presId="urn:microsoft.com/office/officeart/2008/layout/HexagonCluster"/>
    <dgm:cxn modelId="{473242B2-751A-49B3-B942-0BB0D45487B3}" type="presParOf" srcId="{2F3732FB-73C7-42F3-A5C9-7870D2189DE9}" destId="{55BF6E9D-6B70-4B26-844A-DA10BFD2A19C}" srcOrd="0" destOrd="0" presId="urn:microsoft.com/office/officeart/2008/layout/HexagonCluster"/>
    <dgm:cxn modelId="{9EAEAD17-F976-45AD-9E4E-EC7385E4AAEA}" type="presParOf" srcId="{C9AD308B-FEDA-41EB-A99B-E790057DB169}" destId="{596EA4D0-9712-4BB1-AAC9-CE0479C45DE5}" srcOrd="2" destOrd="0" presId="urn:microsoft.com/office/officeart/2008/layout/HexagonCluster"/>
    <dgm:cxn modelId="{996C3244-890F-4E1D-83FC-5872241FD16C}" type="presParOf" srcId="{596EA4D0-9712-4BB1-AAC9-CE0479C45DE5}" destId="{98A2AAED-D59F-45A5-9CCC-681E7B2CFEDF}" srcOrd="0" destOrd="0" presId="urn:microsoft.com/office/officeart/2008/layout/HexagonCluster"/>
    <dgm:cxn modelId="{F3484882-D115-4599-A116-5F295951E8A9}" type="presParOf" srcId="{C9AD308B-FEDA-41EB-A99B-E790057DB169}" destId="{B0C8A203-BA9A-45DA-99D4-49D943A8171E}" srcOrd="3" destOrd="0" presId="urn:microsoft.com/office/officeart/2008/layout/HexagonCluster"/>
    <dgm:cxn modelId="{FFDCBA3F-03E4-4BEC-A717-05F16D637489}" type="presParOf" srcId="{B0C8A203-BA9A-45DA-99D4-49D943A8171E}" destId="{F81CC63E-0F2A-4658-9755-F7B068B932A7}" srcOrd="0" destOrd="0" presId="urn:microsoft.com/office/officeart/2008/layout/HexagonCluster"/>
    <dgm:cxn modelId="{C079E194-A268-44B8-953C-BA788F26C45A}" type="presParOf" srcId="{C9AD308B-FEDA-41EB-A99B-E790057DB169}" destId="{73C51F45-A7E8-438C-8617-319A78BB43CE}" srcOrd="4" destOrd="0" presId="urn:microsoft.com/office/officeart/2008/layout/HexagonCluster"/>
    <dgm:cxn modelId="{9420AA63-2136-4730-B4ED-94A4E5F88BD0}" type="presParOf" srcId="{73C51F45-A7E8-438C-8617-319A78BB43CE}" destId="{4865F3E4-2BF3-4573-865D-246EBC09B859}" srcOrd="0" destOrd="0" presId="urn:microsoft.com/office/officeart/2008/layout/HexagonCluster"/>
    <dgm:cxn modelId="{C9B62E03-3B89-41C3-8C04-B79780E2D694}" type="presParOf" srcId="{C9AD308B-FEDA-41EB-A99B-E790057DB169}" destId="{DF6E6C22-3865-4628-A19C-C06831686AB6}" srcOrd="5" destOrd="0" presId="urn:microsoft.com/office/officeart/2008/layout/HexagonCluster"/>
    <dgm:cxn modelId="{9FDB7331-11E2-4A4D-A595-8A686C0C470A}" type="presParOf" srcId="{DF6E6C22-3865-4628-A19C-C06831686AB6}" destId="{C2FE54F3-8D10-4729-9B28-34CBAB13F171}" srcOrd="0" destOrd="0" presId="urn:microsoft.com/office/officeart/2008/layout/HexagonCluster"/>
    <dgm:cxn modelId="{10239424-13B5-4D90-BF4D-BC7229F4C81E}" type="presParOf" srcId="{C9AD308B-FEDA-41EB-A99B-E790057DB169}" destId="{DF71338F-66F2-4960-A04A-A912B8950591}" srcOrd="6" destOrd="0" presId="urn:microsoft.com/office/officeart/2008/layout/HexagonCluster"/>
    <dgm:cxn modelId="{078E325F-E5AF-4F06-A117-5CDBBA1D0D54}" type="presParOf" srcId="{DF71338F-66F2-4960-A04A-A912B8950591}" destId="{170501A5-BA12-4371-9113-53BC59394719}" srcOrd="0" destOrd="0" presId="urn:microsoft.com/office/officeart/2008/layout/HexagonCluster"/>
    <dgm:cxn modelId="{258FB919-0CAC-4248-9A70-ACBF4615AB7D}" type="presParOf" srcId="{C9AD308B-FEDA-41EB-A99B-E790057DB169}" destId="{725B1566-18DC-4DCA-9F96-F022AFA4E382}" srcOrd="7" destOrd="0" presId="urn:microsoft.com/office/officeart/2008/layout/HexagonCluster"/>
    <dgm:cxn modelId="{BE471FEB-36E9-4DD7-93AC-C7CFB72440B4}" type="presParOf" srcId="{725B1566-18DC-4DCA-9F96-F022AFA4E382}" destId="{1DBBCE42-7C90-47BA-BCA7-A80C56CDE4BB}" srcOrd="0" destOrd="0" presId="urn:microsoft.com/office/officeart/2008/layout/HexagonCluster"/>
    <dgm:cxn modelId="{6A27900C-7891-40BF-8CFF-3264B1A8E387}" type="presParOf" srcId="{C9AD308B-FEDA-41EB-A99B-E790057DB169}" destId="{AC80F23E-BE1D-483B-9E1B-7384A66C7619}" srcOrd="8" destOrd="0" presId="urn:microsoft.com/office/officeart/2008/layout/HexagonCluster"/>
    <dgm:cxn modelId="{1066B1B6-0BDD-4A5D-8EA8-A1B0A999915B}" type="presParOf" srcId="{AC80F23E-BE1D-483B-9E1B-7384A66C7619}" destId="{8CF579C5-F3BA-40E8-92C5-7FFCB1570E22}" srcOrd="0" destOrd="0" presId="urn:microsoft.com/office/officeart/2008/layout/HexagonCluster"/>
    <dgm:cxn modelId="{39E7DC08-0297-454F-B35F-81912D8548BE}" type="presParOf" srcId="{C9AD308B-FEDA-41EB-A99B-E790057DB169}" destId="{8567975C-9453-4B1F-87A6-CCCD94B6B0FE}" srcOrd="9" destOrd="0" presId="urn:microsoft.com/office/officeart/2008/layout/HexagonCluster"/>
    <dgm:cxn modelId="{9C4D12FA-1ACD-419D-A2BE-5FE40929C8BB}" type="presParOf" srcId="{8567975C-9453-4B1F-87A6-CCCD94B6B0FE}" destId="{AA67886B-5FEE-46E0-9090-01D3AE885E51}" srcOrd="0" destOrd="0" presId="urn:microsoft.com/office/officeart/2008/layout/HexagonCluster"/>
    <dgm:cxn modelId="{6ED6AB62-A984-44C0-AD7D-C8972F69AF26}" type="presParOf" srcId="{C9AD308B-FEDA-41EB-A99B-E790057DB169}" destId="{DC074C6D-9774-4060-8193-35C9A34DD8E6}" srcOrd="10" destOrd="0" presId="urn:microsoft.com/office/officeart/2008/layout/HexagonCluster"/>
    <dgm:cxn modelId="{8309B3F2-7067-45F4-B5FC-873DCD0EB12E}" type="presParOf" srcId="{DC074C6D-9774-4060-8193-35C9A34DD8E6}" destId="{FBEA44B1-C680-45F1-B168-243FA9AC2687}" srcOrd="0" destOrd="0" presId="urn:microsoft.com/office/officeart/2008/layout/HexagonCluster"/>
    <dgm:cxn modelId="{8D180E96-227A-41BF-943E-96BBE46F5208}" type="presParOf" srcId="{C9AD308B-FEDA-41EB-A99B-E790057DB169}" destId="{A932E1E0-9BE4-49AB-9E3C-503A0377FF02}" srcOrd="11" destOrd="0" presId="urn:microsoft.com/office/officeart/2008/layout/HexagonCluster"/>
    <dgm:cxn modelId="{766226AF-31BA-4958-BC8D-D1E945E61C55}" type="presParOf" srcId="{A932E1E0-9BE4-49AB-9E3C-503A0377FF02}" destId="{D868C442-8C21-4E36-9A15-4104C88F74E8}" srcOrd="0" destOrd="0" presId="urn:microsoft.com/office/officeart/2008/layout/HexagonCluster"/>
    <dgm:cxn modelId="{968604C7-7505-40D6-82DE-880A4B1AE4A7}" type="presParOf" srcId="{C9AD308B-FEDA-41EB-A99B-E790057DB169}" destId="{94AC4606-E64E-45D5-938C-D94CFA398EAE}" srcOrd="12" destOrd="0" presId="urn:microsoft.com/office/officeart/2008/layout/HexagonCluster"/>
    <dgm:cxn modelId="{72FD2955-D85A-4BE5-AB57-E3DEAC9C7476}" type="presParOf" srcId="{94AC4606-E64E-45D5-938C-D94CFA398EAE}" destId="{47A71B95-6E98-419E-B6A1-6E4D58262FC1}" srcOrd="0" destOrd="0" presId="urn:microsoft.com/office/officeart/2008/layout/HexagonCluster"/>
    <dgm:cxn modelId="{2BD8E95D-289E-4480-890D-B103BD5EB925}" type="presParOf" srcId="{C9AD308B-FEDA-41EB-A99B-E790057DB169}" destId="{8820DABF-3FA7-4C48-BE4F-D3E273BD2A20}" srcOrd="13" destOrd="0" presId="urn:microsoft.com/office/officeart/2008/layout/HexagonCluster"/>
    <dgm:cxn modelId="{BA5E64B3-3E54-4EF1-852C-E8DF27C0FDE0}" type="presParOf" srcId="{8820DABF-3FA7-4C48-BE4F-D3E273BD2A20}" destId="{1B16F8AB-AD59-4ECA-8278-04E99ECD0661}" srcOrd="0" destOrd="0" presId="urn:microsoft.com/office/officeart/2008/layout/HexagonCluster"/>
    <dgm:cxn modelId="{687E3155-DA5C-4133-8E44-730858EEC807}" type="presParOf" srcId="{C9AD308B-FEDA-41EB-A99B-E790057DB169}" destId="{3FBEC9CA-05F1-400B-835C-CF96FC9B34A4}" srcOrd="14" destOrd="0" presId="urn:microsoft.com/office/officeart/2008/layout/HexagonCluster"/>
    <dgm:cxn modelId="{8D60BCB9-0776-4DE3-A6D3-3FF3A4890806}" type="presParOf" srcId="{3FBEC9CA-05F1-400B-835C-CF96FC9B34A4}" destId="{4F982654-55B9-4DD6-8184-50EE9DAC6865}" srcOrd="0" destOrd="0" presId="urn:microsoft.com/office/officeart/2008/layout/HexagonCluster"/>
    <dgm:cxn modelId="{B9C22C3D-FCAE-43DF-A5E8-6B1784A389ED}" type="presParOf" srcId="{C9AD308B-FEDA-41EB-A99B-E790057DB169}" destId="{1D0E7FBE-CA68-4FAA-BC9E-CE00F5FE3AB4}" srcOrd="15" destOrd="0" presId="urn:microsoft.com/office/officeart/2008/layout/HexagonCluster"/>
    <dgm:cxn modelId="{E93B18F2-A707-4E3E-AEFF-A69518196913}"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dgm:t>
        <a:bodyPr/>
        <a:lstStyle/>
        <a:p>
          <a:r>
            <a:rPr lang="pt-BR" sz="200" noProof="0" dirty="0" smtClean="0"/>
            <a:t>2- Revisão</a:t>
          </a:r>
        </a:p>
        <a:p>
          <a:r>
            <a:rPr lang="pt-BR" sz="200" noProof="0" dirty="0" smtClean="0"/>
            <a:t>De Estratégias</a:t>
          </a:r>
          <a:endParaRPr lang="pt-BR" sz="200" noProof="0" dirty="0"/>
        </a:p>
      </dgm:t>
    </dgm:pt>
    <dgm:pt modelId="{C74A489C-95C9-40AF-A909-F21DDA2175F4}" type="parTrans" cxnId="{650416D1-6620-410E-BA3C-44F9E16A0E6D}">
      <dgm:prSet/>
      <dgm:spPr/>
      <dgm:t>
        <a:bodyPr/>
        <a:lstStyle/>
        <a:p>
          <a:endParaRPr lang="pt-BR" sz="200" noProof="0" dirty="0"/>
        </a:p>
      </dgm:t>
    </dgm:pt>
    <dgm:pt modelId="{B9707110-E717-4E51-B045-34328E9C84D9}" type="sibTrans" cxnId="{650416D1-6620-410E-BA3C-44F9E16A0E6D}">
      <dgm:prSet/>
      <dgm:spPr>
        <a:blipFill rotWithShape="1">
          <a:blip xmlns:r="http://schemas.openxmlformats.org/officeDocument/2006/relationships" r:embed="rId1"/>
          <a:stretch>
            <a:fillRect/>
          </a:stretch>
        </a:blipFill>
      </dgm:spPr>
      <dgm:t>
        <a:bodyPr/>
        <a:lstStyle/>
        <a:p>
          <a:endParaRPr lang="pt-BR" sz="200" noProof="0" dirty="0"/>
        </a:p>
      </dgm:t>
    </dgm:pt>
    <dgm:pt modelId="{1649F81A-4027-4079-A3C6-276524541EAD}">
      <dgm:prSet phldrT="[Text]" custT="1"/>
      <dgm:spPr/>
      <dgm:t>
        <a:bodyPr/>
        <a:lstStyle/>
        <a:p>
          <a:r>
            <a:rPr lang="pt-BR" sz="200" noProof="0" dirty="0" smtClean="0"/>
            <a:t>3- Avaliação de Investimentos</a:t>
          </a:r>
          <a:endParaRPr lang="pt-BR" sz="200" noProof="0" dirty="0"/>
        </a:p>
      </dgm:t>
    </dgm:pt>
    <dgm:pt modelId="{1BC29B97-C43B-4991-87DE-A4D29C289468}" type="parTrans" cxnId="{148827AD-8672-46A1-8755-832DC425F6EA}">
      <dgm:prSet/>
      <dgm:spPr/>
      <dgm:t>
        <a:bodyPr/>
        <a:lstStyle/>
        <a:p>
          <a:endParaRPr lang="pt-BR" sz="200" noProof="0" dirty="0"/>
        </a:p>
      </dgm:t>
    </dgm:pt>
    <dgm:pt modelId="{188835A1-DA72-4945-8539-0517C3B1C460}" type="sibTrans" cxnId="{148827AD-8672-46A1-8755-832DC425F6EA}">
      <dgm:prSet/>
      <dgm:spPr>
        <a:blipFill rotWithShape="1">
          <a:blip xmlns:r="http://schemas.openxmlformats.org/officeDocument/2006/relationships" r:embed="rId2"/>
          <a:stretch>
            <a:fillRect/>
          </a:stretch>
        </a:blipFill>
      </dgm:spPr>
      <dgm:t>
        <a:bodyPr/>
        <a:lstStyle/>
        <a:p>
          <a:endParaRPr lang="pt-BR" sz="200" noProof="0" dirty="0"/>
        </a:p>
      </dgm:t>
    </dgm:pt>
    <dgm:pt modelId="{61743317-F836-438C-9AA4-E0A8E9D153CC}">
      <dgm:prSet phldrT="[Text]" custT="1"/>
      <dgm:spPr/>
      <dgm:t>
        <a:bodyPr/>
        <a:lstStyle/>
        <a:p>
          <a:r>
            <a:rPr lang="pt-BR" sz="200" noProof="0" dirty="0" smtClean="0"/>
            <a:t>1- Mapas Estratégicos</a:t>
          </a:r>
          <a:endParaRPr lang="pt-BR" sz="200" noProof="0" dirty="0"/>
        </a:p>
      </dgm:t>
    </dgm:pt>
    <dgm:pt modelId="{298A0BE2-9D7B-482D-808A-55503B25A1A5}" type="parTrans" cxnId="{13EC13BA-6FFF-4E16-BABA-F632BAA76250}">
      <dgm:prSet/>
      <dgm:spPr/>
      <dgm:t>
        <a:bodyPr/>
        <a:lstStyle/>
        <a:p>
          <a:endParaRPr lang="pt-BR" sz="200" noProof="0" dirty="0"/>
        </a:p>
      </dgm:t>
    </dgm:pt>
    <dgm:pt modelId="{1C00829F-ACBB-4E6F-8858-EC1F8B1A3941}" type="sibTrans" cxnId="{13EC13BA-6FFF-4E16-BABA-F632BAA76250}">
      <dgm:prSet/>
      <dgm:spPr>
        <a:blipFill rotWithShape="1">
          <a:blip xmlns:r="http://schemas.openxmlformats.org/officeDocument/2006/relationships" r:embed="rId3"/>
          <a:stretch>
            <a:fillRect/>
          </a:stretch>
        </a:blipFill>
      </dgm:spPr>
      <dgm:t>
        <a:bodyPr/>
        <a:lstStyle/>
        <a:p>
          <a:endParaRPr lang="pt-BR" sz="200" noProof="0" dirty="0"/>
        </a:p>
      </dgm:t>
    </dgm:pt>
    <dgm:pt modelId="{3CB9EAF0-B785-436D-8561-29418CAF11D6}">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4- Planejamento Top-Down</a:t>
          </a:r>
          <a:endParaRPr lang="pt-BR" sz="200" noProof="0" dirty="0"/>
        </a:p>
      </dgm:t>
    </dgm:pt>
    <dgm:pt modelId="{A6865FB3-E80B-4FB1-8EE7-A81DCBEFE1BF}" type="parTrans" cxnId="{624FEA01-2DD8-4527-8224-0D857011D499}">
      <dgm:prSet/>
      <dgm:spPr/>
      <dgm:t>
        <a:bodyPr/>
        <a:lstStyle/>
        <a:p>
          <a:endParaRPr lang="pt-BR" sz="200"/>
        </a:p>
      </dgm:t>
    </dgm:pt>
    <dgm:pt modelId="{134A6D86-F6EB-471F-B12D-F51DA42F06C9}" type="sibTrans" cxnId="{624FEA01-2DD8-4527-8224-0D857011D499}">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148827AD-8672-46A1-8755-832DC425F6EA}" srcId="{63B41E2C-20BC-4DFF-9574-A9A5647B00ED}" destId="{1649F81A-4027-4079-A3C6-276524541EAD}" srcOrd="1" destOrd="0" parTransId="{1BC29B97-C43B-4991-87DE-A4D29C289468}" sibTransId="{188835A1-DA72-4945-8539-0517C3B1C460}"/>
    <dgm:cxn modelId="{31BD74B1-8445-4A53-830B-559DD7292278}" type="presOf" srcId="{1649F81A-4027-4079-A3C6-276524541EAD}" destId="{4865F3E4-2BF3-4573-865D-246EBC09B859}" srcOrd="0" destOrd="0" presId="urn:microsoft.com/office/officeart/2008/layout/HexagonCluster"/>
    <dgm:cxn modelId="{2DB4CD11-9CB0-40C8-870B-0092AF32EA91}" type="presOf" srcId="{ACEA33EE-69CA-4529-92EB-04D72007F80B}" destId="{B5E4A2E9-5CC2-4120-B51F-4CE06975E6BC}" srcOrd="0" destOrd="0" presId="urn:microsoft.com/office/officeart/2008/layout/HexagonCluster"/>
    <dgm:cxn modelId="{624FEA01-2DD8-4527-8224-0D857011D499}" srcId="{63B41E2C-20BC-4DFF-9574-A9A5647B00ED}" destId="{3CB9EAF0-B785-436D-8561-29418CAF11D6}" srcOrd="3" destOrd="0" parTransId="{A6865FB3-E80B-4FB1-8EE7-A81DCBEFE1BF}" sibTransId="{134A6D86-F6EB-471F-B12D-F51DA42F06C9}"/>
    <dgm:cxn modelId="{149CA760-CFB9-4F66-9558-539419EC8DDD}" type="presOf" srcId="{B9707110-E717-4E51-B045-34328E9C84D9}" destId="{98A2AAED-D59F-45A5-9CCC-681E7B2CFEDF}" srcOrd="0" destOrd="0" presId="urn:microsoft.com/office/officeart/2008/layout/HexagonCluster"/>
    <dgm:cxn modelId="{5BAAA356-49FE-438C-BA9C-25A7C9DF40D9}" type="presOf" srcId="{188835A1-DA72-4945-8539-0517C3B1C460}" destId="{170501A5-BA12-4371-9113-53BC59394719}" srcOrd="0" destOrd="0" presId="urn:microsoft.com/office/officeart/2008/layout/HexagonCluster"/>
    <dgm:cxn modelId="{DDAAD417-079C-44E3-B362-6FB670F10D36}" type="presOf" srcId="{63B41E2C-20BC-4DFF-9574-A9A5647B00ED}" destId="{C9AD308B-FEDA-41EB-A99B-E790057DB169}"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B8720267-9F76-4EF5-91B7-F9CA77B25829}" type="presOf" srcId="{61743317-F836-438C-9AA4-E0A8E9D153CC}" destId="{8CF579C5-F3BA-40E8-92C5-7FFCB1570E22}" srcOrd="0" destOrd="0" presId="urn:microsoft.com/office/officeart/2008/layout/HexagonCluster"/>
    <dgm:cxn modelId="{4C1CEC8E-B0AC-49D1-BCDA-E9C97C06BE37}" type="presOf" srcId="{1C00829F-ACBB-4E6F-8858-EC1F8B1A3941}" destId="{FBEA44B1-C680-45F1-B168-243FA9AC2687}"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2FEC2D21-347C-4F2D-9E08-AD1F529108DC}" type="presOf" srcId="{3CB9EAF0-B785-436D-8561-29418CAF11D6}" destId="{47A71B95-6E98-419E-B6A1-6E4D58262FC1}" srcOrd="0" destOrd="0" presId="urn:microsoft.com/office/officeart/2008/layout/HexagonCluster"/>
    <dgm:cxn modelId="{997AD7AF-ACFA-476D-9AE8-64C3F2BAB24A}" type="presOf" srcId="{134A6D86-F6EB-471F-B12D-F51DA42F06C9}" destId="{4F982654-55B9-4DD6-8184-50EE9DAC6865}" srcOrd="0" destOrd="0" presId="urn:microsoft.com/office/officeart/2008/layout/HexagonCluster"/>
    <dgm:cxn modelId="{BFDDE49A-B0F2-4A53-86B2-7C8D4BCACF94}" type="presParOf" srcId="{C9AD308B-FEDA-41EB-A99B-E790057DB169}" destId="{1EB4CA57-92A8-47A7-83B2-0032493EE4B3}" srcOrd="0" destOrd="0" presId="urn:microsoft.com/office/officeart/2008/layout/HexagonCluster"/>
    <dgm:cxn modelId="{1C1437FE-0E49-429B-8B60-996D3D201B91}" type="presParOf" srcId="{1EB4CA57-92A8-47A7-83B2-0032493EE4B3}" destId="{B5E4A2E9-5CC2-4120-B51F-4CE06975E6BC}" srcOrd="0" destOrd="0" presId="urn:microsoft.com/office/officeart/2008/layout/HexagonCluster"/>
    <dgm:cxn modelId="{D851FFAF-F85A-4B0A-8DC0-D7EDCABB63D2}" type="presParOf" srcId="{C9AD308B-FEDA-41EB-A99B-E790057DB169}" destId="{2F3732FB-73C7-42F3-A5C9-7870D2189DE9}" srcOrd="1" destOrd="0" presId="urn:microsoft.com/office/officeart/2008/layout/HexagonCluster"/>
    <dgm:cxn modelId="{890B6A2B-9FFB-4388-933B-53ABBC7EA035}" type="presParOf" srcId="{2F3732FB-73C7-42F3-A5C9-7870D2189DE9}" destId="{55BF6E9D-6B70-4B26-844A-DA10BFD2A19C}" srcOrd="0" destOrd="0" presId="urn:microsoft.com/office/officeart/2008/layout/HexagonCluster"/>
    <dgm:cxn modelId="{3897FA14-75D2-49C4-9691-9F07453C9756}" type="presParOf" srcId="{C9AD308B-FEDA-41EB-A99B-E790057DB169}" destId="{596EA4D0-9712-4BB1-AAC9-CE0479C45DE5}" srcOrd="2" destOrd="0" presId="urn:microsoft.com/office/officeart/2008/layout/HexagonCluster"/>
    <dgm:cxn modelId="{94F954FA-2909-4F86-AD19-C616D79794AA}" type="presParOf" srcId="{596EA4D0-9712-4BB1-AAC9-CE0479C45DE5}" destId="{98A2AAED-D59F-45A5-9CCC-681E7B2CFEDF}" srcOrd="0" destOrd="0" presId="urn:microsoft.com/office/officeart/2008/layout/HexagonCluster"/>
    <dgm:cxn modelId="{9CFF2338-C9E0-4FCF-8808-A87548E28229}" type="presParOf" srcId="{C9AD308B-FEDA-41EB-A99B-E790057DB169}" destId="{B0C8A203-BA9A-45DA-99D4-49D943A8171E}" srcOrd="3" destOrd="0" presId="urn:microsoft.com/office/officeart/2008/layout/HexagonCluster"/>
    <dgm:cxn modelId="{11F2208D-01CA-47D4-A560-8D3E0BF87E9A}" type="presParOf" srcId="{B0C8A203-BA9A-45DA-99D4-49D943A8171E}" destId="{F81CC63E-0F2A-4658-9755-F7B068B932A7}" srcOrd="0" destOrd="0" presId="urn:microsoft.com/office/officeart/2008/layout/HexagonCluster"/>
    <dgm:cxn modelId="{46108AFD-18D2-4908-8C09-580818303143}" type="presParOf" srcId="{C9AD308B-FEDA-41EB-A99B-E790057DB169}" destId="{73C51F45-A7E8-438C-8617-319A78BB43CE}" srcOrd="4" destOrd="0" presId="urn:microsoft.com/office/officeart/2008/layout/HexagonCluster"/>
    <dgm:cxn modelId="{447E66DD-AD38-45DE-BA45-B663E3289CC6}" type="presParOf" srcId="{73C51F45-A7E8-438C-8617-319A78BB43CE}" destId="{4865F3E4-2BF3-4573-865D-246EBC09B859}" srcOrd="0" destOrd="0" presId="urn:microsoft.com/office/officeart/2008/layout/HexagonCluster"/>
    <dgm:cxn modelId="{531319FF-9CC0-4793-8C1C-FFE9B1CF4ED9}" type="presParOf" srcId="{C9AD308B-FEDA-41EB-A99B-E790057DB169}" destId="{DF6E6C22-3865-4628-A19C-C06831686AB6}" srcOrd="5" destOrd="0" presId="urn:microsoft.com/office/officeart/2008/layout/HexagonCluster"/>
    <dgm:cxn modelId="{FC0550D6-75D2-44A5-9E0C-B8BDF267FBCF}" type="presParOf" srcId="{DF6E6C22-3865-4628-A19C-C06831686AB6}" destId="{C2FE54F3-8D10-4729-9B28-34CBAB13F171}" srcOrd="0" destOrd="0" presId="urn:microsoft.com/office/officeart/2008/layout/HexagonCluster"/>
    <dgm:cxn modelId="{35D58E42-069F-4C69-9184-8BE0B8C579AC}" type="presParOf" srcId="{C9AD308B-FEDA-41EB-A99B-E790057DB169}" destId="{DF71338F-66F2-4960-A04A-A912B8950591}" srcOrd="6" destOrd="0" presId="urn:microsoft.com/office/officeart/2008/layout/HexagonCluster"/>
    <dgm:cxn modelId="{86C01C9C-DDE2-47B9-9E71-567529241E91}" type="presParOf" srcId="{DF71338F-66F2-4960-A04A-A912B8950591}" destId="{170501A5-BA12-4371-9113-53BC59394719}" srcOrd="0" destOrd="0" presId="urn:microsoft.com/office/officeart/2008/layout/HexagonCluster"/>
    <dgm:cxn modelId="{8247A2CD-1BE8-4423-A5FB-C50F80DE3AE8}" type="presParOf" srcId="{C9AD308B-FEDA-41EB-A99B-E790057DB169}" destId="{725B1566-18DC-4DCA-9F96-F022AFA4E382}" srcOrd="7" destOrd="0" presId="urn:microsoft.com/office/officeart/2008/layout/HexagonCluster"/>
    <dgm:cxn modelId="{8C50F828-D1B5-45DE-9C36-AF5913A3C67B}" type="presParOf" srcId="{725B1566-18DC-4DCA-9F96-F022AFA4E382}" destId="{1DBBCE42-7C90-47BA-BCA7-A80C56CDE4BB}" srcOrd="0" destOrd="0" presId="urn:microsoft.com/office/officeart/2008/layout/HexagonCluster"/>
    <dgm:cxn modelId="{73A275E1-4404-41DB-8758-E71E6C040021}" type="presParOf" srcId="{C9AD308B-FEDA-41EB-A99B-E790057DB169}" destId="{AC80F23E-BE1D-483B-9E1B-7384A66C7619}" srcOrd="8" destOrd="0" presId="urn:microsoft.com/office/officeart/2008/layout/HexagonCluster"/>
    <dgm:cxn modelId="{79974788-8AF8-4F31-ACA3-04BE3DB9EB2F}" type="presParOf" srcId="{AC80F23E-BE1D-483B-9E1B-7384A66C7619}" destId="{8CF579C5-F3BA-40E8-92C5-7FFCB1570E22}" srcOrd="0" destOrd="0" presId="urn:microsoft.com/office/officeart/2008/layout/HexagonCluster"/>
    <dgm:cxn modelId="{5F28D24E-BE49-4318-818C-1357E5FC6549}" type="presParOf" srcId="{C9AD308B-FEDA-41EB-A99B-E790057DB169}" destId="{8567975C-9453-4B1F-87A6-CCCD94B6B0FE}" srcOrd="9" destOrd="0" presId="urn:microsoft.com/office/officeart/2008/layout/HexagonCluster"/>
    <dgm:cxn modelId="{503EF545-08D0-4D65-973C-14D92296A408}" type="presParOf" srcId="{8567975C-9453-4B1F-87A6-CCCD94B6B0FE}" destId="{AA67886B-5FEE-46E0-9090-01D3AE885E51}" srcOrd="0" destOrd="0" presId="urn:microsoft.com/office/officeart/2008/layout/HexagonCluster"/>
    <dgm:cxn modelId="{97F5E7D9-F5C1-423D-A496-73FF9F3FCE75}" type="presParOf" srcId="{C9AD308B-FEDA-41EB-A99B-E790057DB169}" destId="{DC074C6D-9774-4060-8193-35C9A34DD8E6}" srcOrd="10" destOrd="0" presId="urn:microsoft.com/office/officeart/2008/layout/HexagonCluster"/>
    <dgm:cxn modelId="{EB43A705-E644-435F-ACC8-0BB7ECF4844A}" type="presParOf" srcId="{DC074C6D-9774-4060-8193-35C9A34DD8E6}" destId="{FBEA44B1-C680-45F1-B168-243FA9AC2687}" srcOrd="0" destOrd="0" presId="urn:microsoft.com/office/officeart/2008/layout/HexagonCluster"/>
    <dgm:cxn modelId="{621FF11D-16DF-4239-8907-9043A80DAB78}" type="presParOf" srcId="{C9AD308B-FEDA-41EB-A99B-E790057DB169}" destId="{A932E1E0-9BE4-49AB-9E3C-503A0377FF02}" srcOrd="11" destOrd="0" presId="urn:microsoft.com/office/officeart/2008/layout/HexagonCluster"/>
    <dgm:cxn modelId="{55E00D75-F2FD-41B1-B569-E736661259B7}" type="presParOf" srcId="{A932E1E0-9BE4-49AB-9E3C-503A0377FF02}" destId="{D868C442-8C21-4E36-9A15-4104C88F74E8}" srcOrd="0" destOrd="0" presId="urn:microsoft.com/office/officeart/2008/layout/HexagonCluster"/>
    <dgm:cxn modelId="{A6786AE1-B099-4617-806E-0E60C35A7101}" type="presParOf" srcId="{C9AD308B-FEDA-41EB-A99B-E790057DB169}" destId="{94AC4606-E64E-45D5-938C-D94CFA398EAE}" srcOrd="12" destOrd="0" presId="urn:microsoft.com/office/officeart/2008/layout/HexagonCluster"/>
    <dgm:cxn modelId="{78B80689-E547-4919-8E84-8312B4A41535}" type="presParOf" srcId="{94AC4606-E64E-45D5-938C-D94CFA398EAE}" destId="{47A71B95-6E98-419E-B6A1-6E4D58262FC1}" srcOrd="0" destOrd="0" presId="urn:microsoft.com/office/officeart/2008/layout/HexagonCluster"/>
    <dgm:cxn modelId="{028D041C-1435-45FD-A297-79DD6B8581DD}" type="presParOf" srcId="{C9AD308B-FEDA-41EB-A99B-E790057DB169}" destId="{8820DABF-3FA7-4C48-BE4F-D3E273BD2A20}" srcOrd="13" destOrd="0" presId="urn:microsoft.com/office/officeart/2008/layout/HexagonCluster"/>
    <dgm:cxn modelId="{2CE4DD26-3281-435F-B88B-FFA077ABC818}" type="presParOf" srcId="{8820DABF-3FA7-4C48-BE4F-D3E273BD2A20}" destId="{1B16F8AB-AD59-4ECA-8278-04E99ECD0661}" srcOrd="0" destOrd="0" presId="urn:microsoft.com/office/officeart/2008/layout/HexagonCluster"/>
    <dgm:cxn modelId="{885A027A-DD86-4FB4-9D87-E145784BBE31}" type="presParOf" srcId="{C9AD308B-FEDA-41EB-A99B-E790057DB169}" destId="{3FBEC9CA-05F1-400B-835C-CF96FC9B34A4}" srcOrd="14" destOrd="0" presId="urn:microsoft.com/office/officeart/2008/layout/HexagonCluster"/>
    <dgm:cxn modelId="{91BCC05E-9E3B-49DB-9F53-A2D028A58D72}" type="presParOf" srcId="{3FBEC9CA-05F1-400B-835C-CF96FC9B34A4}" destId="{4F982654-55B9-4DD6-8184-50EE9DAC6865}" srcOrd="0" destOrd="0" presId="urn:microsoft.com/office/officeart/2008/layout/HexagonCluster"/>
    <dgm:cxn modelId="{CBE132D3-2FD6-4BB6-8735-9EA24E3A69E6}" type="presParOf" srcId="{C9AD308B-FEDA-41EB-A99B-E790057DB169}" destId="{1D0E7FBE-CA68-4FAA-BC9E-CE00F5FE3AB4}" srcOrd="15" destOrd="0" presId="urn:microsoft.com/office/officeart/2008/layout/HexagonCluster"/>
    <dgm:cxn modelId="{0FF61721-0955-4C99-B861-C23D52388561}"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dgm:t>
        <a:bodyPr/>
        <a:lstStyle/>
        <a:p>
          <a:r>
            <a:rPr lang="pt-BR" sz="200" noProof="0" dirty="0" smtClean="0"/>
            <a:t>2- Revisão</a:t>
          </a:r>
        </a:p>
        <a:p>
          <a:r>
            <a:rPr lang="pt-BR" sz="200" noProof="0" dirty="0" smtClean="0"/>
            <a:t>De Estratégias</a:t>
          </a:r>
          <a:endParaRPr lang="pt-BR" sz="200" noProof="0" dirty="0"/>
        </a:p>
      </dgm:t>
    </dgm:pt>
    <dgm:pt modelId="{C74A489C-95C9-40AF-A909-F21DDA2175F4}" type="parTrans" cxnId="{650416D1-6620-410E-BA3C-44F9E16A0E6D}">
      <dgm:prSet/>
      <dgm:spPr/>
      <dgm:t>
        <a:bodyPr/>
        <a:lstStyle/>
        <a:p>
          <a:endParaRPr lang="pt-BR" sz="200" noProof="0" dirty="0"/>
        </a:p>
      </dgm:t>
    </dgm:pt>
    <dgm:pt modelId="{B9707110-E717-4E51-B045-34328E9C84D9}" type="sibTrans" cxnId="{650416D1-6620-410E-BA3C-44F9E16A0E6D}">
      <dgm:prSet/>
      <dgm:spPr>
        <a:blipFill rotWithShape="1">
          <a:blip xmlns:r="http://schemas.openxmlformats.org/officeDocument/2006/relationships" r:embed="rId1"/>
          <a:stretch>
            <a:fillRect/>
          </a:stretch>
        </a:blipFill>
      </dgm:spPr>
      <dgm:t>
        <a:bodyPr/>
        <a:lstStyle/>
        <a:p>
          <a:endParaRPr lang="pt-BR" sz="200" noProof="0" dirty="0"/>
        </a:p>
      </dgm:t>
    </dgm:pt>
    <dgm:pt modelId="{1649F81A-4027-4079-A3C6-276524541EAD}">
      <dgm:prSet phldrT="[Text]" custT="1"/>
      <dgm:spPr/>
      <dgm:t>
        <a:bodyPr/>
        <a:lstStyle/>
        <a:p>
          <a:r>
            <a:rPr lang="pt-BR" sz="200" noProof="0" dirty="0" smtClean="0"/>
            <a:t>3- Avaliação de Investimentos</a:t>
          </a:r>
          <a:endParaRPr lang="pt-BR" sz="200" noProof="0" dirty="0"/>
        </a:p>
      </dgm:t>
    </dgm:pt>
    <dgm:pt modelId="{1BC29B97-C43B-4991-87DE-A4D29C289468}" type="parTrans" cxnId="{148827AD-8672-46A1-8755-832DC425F6EA}">
      <dgm:prSet/>
      <dgm:spPr/>
      <dgm:t>
        <a:bodyPr/>
        <a:lstStyle/>
        <a:p>
          <a:endParaRPr lang="pt-BR" sz="200" noProof="0" dirty="0"/>
        </a:p>
      </dgm:t>
    </dgm:pt>
    <dgm:pt modelId="{188835A1-DA72-4945-8539-0517C3B1C460}" type="sibTrans" cxnId="{148827AD-8672-46A1-8755-832DC425F6EA}">
      <dgm:prSet/>
      <dgm:spPr>
        <a:blipFill rotWithShape="1">
          <a:blip xmlns:r="http://schemas.openxmlformats.org/officeDocument/2006/relationships" r:embed="rId2"/>
          <a:stretch>
            <a:fillRect/>
          </a:stretch>
        </a:blipFill>
      </dgm:spPr>
      <dgm:t>
        <a:bodyPr/>
        <a:lstStyle/>
        <a:p>
          <a:endParaRPr lang="pt-BR" sz="200" noProof="0" dirty="0"/>
        </a:p>
      </dgm:t>
    </dgm:pt>
    <dgm:pt modelId="{61743317-F836-438C-9AA4-E0A8E9D153CC}">
      <dgm:prSet phldrT="[Text]" custT="1"/>
      <dgm:spPr/>
      <dgm:t>
        <a:bodyPr/>
        <a:lstStyle/>
        <a:p>
          <a:r>
            <a:rPr lang="pt-BR" sz="200" noProof="0" dirty="0" smtClean="0"/>
            <a:t>1- Mapas Estratégicos</a:t>
          </a:r>
          <a:endParaRPr lang="pt-BR" sz="200" noProof="0" dirty="0"/>
        </a:p>
      </dgm:t>
    </dgm:pt>
    <dgm:pt modelId="{298A0BE2-9D7B-482D-808A-55503B25A1A5}" type="parTrans" cxnId="{13EC13BA-6FFF-4E16-BABA-F632BAA76250}">
      <dgm:prSet/>
      <dgm:spPr/>
      <dgm:t>
        <a:bodyPr/>
        <a:lstStyle/>
        <a:p>
          <a:endParaRPr lang="pt-BR" sz="200" noProof="0" dirty="0"/>
        </a:p>
      </dgm:t>
    </dgm:pt>
    <dgm:pt modelId="{1C00829F-ACBB-4E6F-8858-EC1F8B1A3941}" type="sibTrans" cxnId="{13EC13BA-6FFF-4E16-BABA-F632BAA76250}">
      <dgm:prSet/>
      <dgm:spPr>
        <a:blipFill rotWithShape="1">
          <a:blip xmlns:r="http://schemas.openxmlformats.org/officeDocument/2006/relationships" r:embed="rId3"/>
          <a:stretch>
            <a:fillRect/>
          </a:stretch>
        </a:blipFill>
      </dgm:spPr>
      <dgm:t>
        <a:bodyPr/>
        <a:lstStyle/>
        <a:p>
          <a:endParaRPr lang="pt-BR" sz="200" noProof="0" dirty="0"/>
        </a:p>
      </dgm:t>
    </dgm:pt>
    <dgm:pt modelId="{3CB9EAF0-B785-436D-8561-29418CAF11D6}">
      <dgm:prSet phldrT="[Text]" custT="1"/>
      <dgm:spPr/>
      <dgm:t>
        <a:bodyPr/>
        <a:lstStyle/>
        <a:p>
          <a:r>
            <a:rPr lang="pt-BR" sz="200" noProof="0" dirty="0" smtClean="0"/>
            <a:t>4- Planejamento Top-Down</a:t>
          </a:r>
          <a:endParaRPr lang="pt-BR" sz="200" noProof="0" dirty="0"/>
        </a:p>
      </dgm:t>
    </dgm:pt>
    <dgm:pt modelId="{A6865FB3-E80B-4FB1-8EE7-A81DCBEFE1BF}" type="parTrans" cxnId="{624FEA01-2DD8-4527-8224-0D857011D499}">
      <dgm:prSet/>
      <dgm:spPr/>
      <dgm:t>
        <a:bodyPr/>
        <a:lstStyle/>
        <a:p>
          <a:endParaRPr lang="pt-BR" sz="200"/>
        </a:p>
      </dgm:t>
    </dgm:pt>
    <dgm:pt modelId="{134A6D86-F6EB-471F-B12D-F51DA42F06C9}" type="sibTrans" cxnId="{624FEA01-2DD8-4527-8224-0D857011D499}">
      <dgm:prSet/>
      <dgm:spPr>
        <a:blipFill rotWithShape="1">
          <a:blip xmlns:r="http://schemas.openxmlformats.org/officeDocument/2006/relationships" r:embed="rId4"/>
          <a:stretch>
            <a:fillRect/>
          </a:stretch>
        </a:blipFill>
      </dgm:spPr>
      <dgm:t>
        <a:bodyPr/>
        <a:lstStyle/>
        <a:p>
          <a:endParaRPr lang="pt-BR" sz="200"/>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624FEA01-2DD8-4527-8224-0D857011D499}" srcId="{63B41E2C-20BC-4DFF-9574-A9A5647B00ED}" destId="{3CB9EAF0-B785-436D-8561-29418CAF11D6}" srcOrd="3" destOrd="0" parTransId="{A6865FB3-E80B-4FB1-8EE7-A81DCBEFE1BF}" sibTransId="{134A6D86-F6EB-471F-B12D-F51DA42F06C9}"/>
    <dgm:cxn modelId="{148827AD-8672-46A1-8755-832DC425F6EA}" srcId="{63B41E2C-20BC-4DFF-9574-A9A5647B00ED}" destId="{1649F81A-4027-4079-A3C6-276524541EAD}" srcOrd="1" destOrd="0" parTransId="{1BC29B97-C43B-4991-87DE-A4D29C289468}" sibTransId="{188835A1-DA72-4945-8539-0517C3B1C460}"/>
    <dgm:cxn modelId="{25D5C342-C601-4F16-9926-5D5940664EAA}" type="presOf" srcId="{1C00829F-ACBB-4E6F-8858-EC1F8B1A3941}" destId="{FBEA44B1-C680-45F1-B168-243FA9AC2687}" srcOrd="0" destOrd="0" presId="urn:microsoft.com/office/officeart/2008/layout/HexagonCluster"/>
    <dgm:cxn modelId="{FD4392ED-AACC-48D0-9D98-4A5C8A6FF525}" type="presOf" srcId="{ACEA33EE-69CA-4529-92EB-04D72007F80B}" destId="{B5E4A2E9-5CC2-4120-B51F-4CE06975E6BC}" srcOrd="0" destOrd="0" presId="urn:microsoft.com/office/officeart/2008/layout/HexagonCluster"/>
    <dgm:cxn modelId="{9F2D191A-D9DE-4F8B-8E52-B9F86FA91F51}" type="presOf" srcId="{61743317-F836-438C-9AA4-E0A8E9D153CC}" destId="{8CF579C5-F3BA-40E8-92C5-7FFCB1570E22}" srcOrd="0" destOrd="0" presId="urn:microsoft.com/office/officeart/2008/layout/HexagonCluster"/>
    <dgm:cxn modelId="{A4F20F53-A6DB-4780-AE6A-5DA4600EBF8F}" type="presOf" srcId="{3CB9EAF0-B785-436D-8561-29418CAF11D6}" destId="{47A71B95-6E98-419E-B6A1-6E4D58262FC1}" srcOrd="0" destOrd="0" presId="urn:microsoft.com/office/officeart/2008/layout/HexagonCluster"/>
    <dgm:cxn modelId="{ECF5A026-C589-4F1C-AB65-67108F306FF1}" type="presOf" srcId="{B9707110-E717-4E51-B045-34328E9C84D9}" destId="{98A2AAED-D59F-45A5-9CCC-681E7B2CFEDF}"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16A606E2-6574-4034-883A-6A5E58C0091C}" type="presOf" srcId="{134A6D86-F6EB-471F-B12D-F51DA42F06C9}" destId="{4F982654-55B9-4DD6-8184-50EE9DAC6865}" srcOrd="0" destOrd="0" presId="urn:microsoft.com/office/officeart/2008/layout/HexagonCluster"/>
    <dgm:cxn modelId="{DDA868E2-123C-497E-B0D9-E01F70E5B184}" type="presOf" srcId="{1649F81A-4027-4079-A3C6-276524541EAD}" destId="{4865F3E4-2BF3-4573-865D-246EBC09B859}" srcOrd="0" destOrd="0" presId="urn:microsoft.com/office/officeart/2008/layout/HexagonCluster"/>
    <dgm:cxn modelId="{4072C48E-7DB3-496B-9AFC-96D395595625}" type="presOf" srcId="{188835A1-DA72-4945-8539-0517C3B1C460}" destId="{170501A5-BA12-4371-9113-53BC59394719}"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11CAFD17-8FEA-47C9-A823-CBD24FA2568E}" type="presOf" srcId="{63B41E2C-20BC-4DFF-9574-A9A5647B00ED}" destId="{C9AD308B-FEDA-41EB-A99B-E790057DB169}" srcOrd="0" destOrd="0" presId="urn:microsoft.com/office/officeart/2008/layout/HexagonCluster"/>
    <dgm:cxn modelId="{8CA77B0A-E6F9-43A2-98A6-127FAB01885B}" type="presParOf" srcId="{C9AD308B-FEDA-41EB-A99B-E790057DB169}" destId="{1EB4CA57-92A8-47A7-83B2-0032493EE4B3}" srcOrd="0" destOrd="0" presId="urn:microsoft.com/office/officeart/2008/layout/HexagonCluster"/>
    <dgm:cxn modelId="{0A6FACF1-9037-484D-A52E-D01B9E2C5C67}" type="presParOf" srcId="{1EB4CA57-92A8-47A7-83B2-0032493EE4B3}" destId="{B5E4A2E9-5CC2-4120-B51F-4CE06975E6BC}" srcOrd="0" destOrd="0" presId="urn:microsoft.com/office/officeart/2008/layout/HexagonCluster"/>
    <dgm:cxn modelId="{C4309001-BF4E-416E-80AD-BD11A8D0D636}" type="presParOf" srcId="{C9AD308B-FEDA-41EB-A99B-E790057DB169}" destId="{2F3732FB-73C7-42F3-A5C9-7870D2189DE9}" srcOrd="1" destOrd="0" presId="urn:microsoft.com/office/officeart/2008/layout/HexagonCluster"/>
    <dgm:cxn modelId="{A10AF25A-A9DF-4474-90D2-75C4E151CDB8}" type="presParOf" srcId="{2F3732FB-73C7-42F3-A5C9-7870D2189DE9}" destId="{55BF6E9D-6B70-4B26-844A-DA10BFD2A19C}" srcOrd="0" destOrd="0" presId="urn:microsoft.com/office/officeart/2008/layout/HexagonCluster"/>
    <dgm:cxn modelId="{CF387F1E-AA51-4DCE-8DB3-988DFF40B70D}" type="presParOf" srcId="{C9AD308B-FEDA-41EB-A99B-E790057DB169}" destId="{596EA4D0-9712-4BB1-AAC9-CE0479C45DE5}" srcOrd="2" destOrd="0" presId="urn:microsoft.com/office/officeart/2008/layout/HexagonCluster"/>
    <dgm:cxn modelId="{9F8D53C6-2152-4FC9-B80A-94F516A6D73C}" type="presParOf" srcId="{596EA4D0-9712-4BB1-AAC9-CE0479C45DE5}" destId="{98A2AAED-D59F-45A5-9CCC-681E7B2CFEDF}" srcOrd="0" destOrd="0" presId="urn:microsoft.com/office/officeart/2008/layout/HexagonCluster"/>
    <dgm:cxn modelId="{98B8728C-EC4A-4698-83D6-7FB4EA8745AE}" type="presParOf" srcId="{C9AD308B-FEDA-41EB-A99B-E790057DB169}" destId="{B0C8A203-BA9A-45DA-99D4-49D943A8171E}" srcOrd="3" destOrd="0" presId="urn:microsoft.com/office/officeart/2008/layout/HexagonCluster"/>
    <dgm:cxn modelId="{347CD7CD-3B2D-4E07-9C95-E2C3FD87A8FA}" type="presParOf" srcId="{B0C8A203-BA9A-45DA-99D4-49D943A8171E}" destId="{F81CC63E-0F2A-4658-9755-F7B068B932A7}" srcOrd="0" destOrd="0" presId="urn:microsoft.com/office/officeart/2008/layout/HexagonCluster"/>
    <dgm:cxn modelId="{48C5FFDE-DD57-4345-B31C-606704FE3889}" type="presParOf" srcId="{C9AD308B-FEDA-41EB-A99B-E790057DB169}" destId="{73C51F45-A7E8-438C-8617-319A78BB43CE}" srcOrd="4" destOrd="0" presId="urn:microsoft.com/office/officeart/2008/layout/HexagonCluster"/>
    <dgm:cxn modelId="{CBD86279-3309-42BA-8765-1C95F2950A58}" type="presParOf" srcId="{73C51F45-A7E8-438C-8617-319A78BB43CE}" destId="{4865F3E4-2BF3-4573-865D-246EBC09B859}" srcOrd="0" destOrd="0" presId="urn:microsoft.com/office/officeart/2008/layout/HexagonCluster"/>
    <dgm:cxn modelId="{1D25863A-E3C2-470E-9419-88F788FA49A8}" type="presParOf" srcId="{C9AD308B-FEDA-41EB-A99B-E790057DB169}" destId="{DF6E6C22-3865-4628-A19C-C06831686AB6}" srcOrd="5" destOrd="0" presId="urn:microsoft.com/office/officeart/2008/layout/HexagonCluster"/>
    <dgm:cxn modelId="{436CE30B-D6D0-449B-A6AB-EA0B89EE30A2}" type="presParOf" srcId="{DF6E6C22-3865-4628-A19C-C06831686AB6}" destId="{C2FE54F3-8D10-4729-9B28-34CBAB13F171}" srcOrd="0" destOrd="0" presId="urn:microsoft.com/office/officeart/2008/layout/HexagonCluster"/>
    <dgm:cxn modelId="{0FD7E48D-0385-454E-BEF3-7C48C6FDD660}" type="presParOf" srcId="{C9AD308B-FEDA-41EB-A99B-E790057DB169}" destId="{DF71338F-66F2-4960-A04A-A912B8950591}" srcOrd="6" destOrd="0" presId="urn:microsoft.com/office/officeart/2008/layout/HexagonCluster"/>
    <dgm:cxn modelId="{F1EA6ED9-9B2D-4D1A-B6BC-7D466F44B602}" type="presParOf" srcId="{DF71338F-66F2-4960-A04A-A912B8950591}" destId="{170501A5-BA12-4371-9113-53BC59394719}" srcOrd="0" destOrd="0" presId="urn:microsoft.com/office/officeart/2008/layout/HexagonCluster"/>
    <dgm:cxn modelId="{0A0089C1-7DC5-4D94-958F-CD8EEEFC209C}" type="presParOf" srcId="{C9AD308B-FEDA-41EB-A99B-E790057DB169}" destId="{725B1566-18DC-4DCA-9F96-F022AFA4E382}" srcOrd="7" destOrd="0" presId="urn:microsoft.com/office/officeart/2008/layout/HexagonCluster"/>
    <dgm:cxn modelId="{DF3BB563-7A02-4AAC-A7AA-A3F9A54B702E}" type="presParOf" srcId="{725B1566-18DC-4DCA-9F96-F022AFA4E382}" destId="{1DBBCE42-7C90-47BA-BCA7-A80C56CDE4BB}" srcOrd="0" destOrd="0" presId="urn:microsoft.com/office/officeart/2008/layout/HexagonCluster"/>
    <dgm:cxn modelId="{5418B1C6-490A-471B-A3D5-A6F291E997DC}" type="presParOf" srcId="{C9AD308B-FEDA-41EB-A99B-E790057DB169}" destId="{AC80F23E-BE1D-483B-9E1B-7384A66C7619}" srcOrd="8" destOrd="0" presId="urn:microsoft.com/office/officeart/2008/layout/HexagonCluster"/>
    <dgm:cxn modelId="{E63AC725-D77E-46F4-80C9-FDDFAFB9F80B}" type="presParOf" srcId="{AC80F23E-BE1D-483B-9E1B-7384A66C7619}" destId="{8CF579C5-F3BA-40E8-92C5-7FFCB1570E22}" srcOrd="0" destOrd="0" presId="urn:microsoft.com/office/officeart/2008/layout/HexagonCluster"/>
    <dgm:cxn modelId="{EE03D8AA-CB09-4001-ACA5-9D3C51485F53}" type="presParOf" srcId="{C9AD308B-FEDA-41EB-A99B-E790057DB169}" destId="{8567975C-9453-4B1F-87A6-CCCD94B6B0FE}" srcOrd="9" destOrd="0" presId="urn:microsoft.com/office/officeart/2008/layout/HexagonCluster"/>
    <dgm:cxn modelId="{CE4FE18C-566A-4266-BCDF-843F4EC12249}" type="presParOf" srcId="{8567975C-9453-4B1F-87A6-CCCD94B6B0FE}" destId="{AA67886B-5FEE-46E0-9090-01D3AE885E51}" srcOrd="0" destOrd="0" presId="urn:microsoft.com/office/officeart/2008/layout/HexagonCluster"/>
    <dgm:cxn modelId="{DB223433-6792-410A-A85D-70ED4E64DB32}" type="presParOf" srcId="{C9AD308B-FEDA-41EB-A99B-E790057DB169}" destId="{DC074C6D-9774-4060-8193-35C9A34DD8E6}" srcOrd="10" destOrd="0" presId="urn:microsoft.com/office/officeart/2008/layout/HexagonCluster"/>
    <dgm:cxn modelId="{8B7F7F9E-A8CE-440E-B14B-5DACFE779EB1}" type="presParOf" srcId="{DC074C6D-9774-4060-8193-35C9A34DD8E6}" destId="{FBEA44B1-C680-45F1-B168-243FA9AC2687}" srcOrd="0" destOrd="0" presId="urn:microsoft.com/office/officeart/2008/layout/HexagonCluster"/>
    <dgm:cxn modelId="{5A0405C8-2663-4BAF-B2F7-632FB19E7E1F}" type="presParOf" srcId="{C9AD308B-FEDA-41EB-A99B-E790057DB169}" destId="{A932E1E0-9BE4-49AB-9E3C-503A0377FF02}" srcOrd="11" destOrd="0" presId="urn:microsoft.com/office/officeart/2008/layout/HexagonCluster"/>
    <dgm:cxn modelId="{10629145-09EB-4208-AAA8-A37BAA14ADA8}" type="presParOf" srcId="{A932E1E0-9BE4-49AB-9E3C-503A0377FF02}" destId="{D868C442-8C21-4E36-9A15-4104C88F74E8}" srcOrd="0" destOrd="0" presId="urn:microsoft.com/office/officeart/2008/layout/HexagonCluster"/>
    <dgm:cxn modelId="{9E778513-F209-4E15-8910-E9D45C0BC9F2}" type="presParOf" srcId="{C9AD308B-FEDA-41EB-A99B-E790057DB169}" destId="{94AC4606-E64E-45D5-938C-D94CFA398EAE}" srcOrd="12" destOrd="0" presId="urn:microsoft.com/office/officeart/2008/layout/HexagonCluster"/>
    <dgm:cxn modelId="{55E88479-AC84-4B06-9BB5-88F9BC9791E3}" type="presParOf" srcId="{94AC4606-E64E-45D5-938C-D94CFA398EAE}" destId="{47A71B95-6E98-419E-B6A1-6E4D58262FC1}" srcOrd="0" destOrd="0" presId="urn:microsoft.com/office/officeart/2008/layout/HexagonCluster"/>
    <dgm:cxn modelId="{6B2EACAB-3A94-407E-AB2D-EA14E2D9D0DD}" type="presParOf" srcId="{C9AD308B-FEDA-41EB-A99B-E790057DB169}" destId="{8820DABF-3FA7-4C48-BE4F-D3E273BD2A20}" srcOrd="13" destOrd="0" presId="urn:microsoft.com/office/officeart/2008/layout/HexagonCluster"/>
    <dgm:cxn modelId="{4D2BD98E-EA4A-4321-B066-0353605E805C}" type="presParOf" srcId="{8820DABF-3FA7-4C48-BE4F-D3E273BD2A20}" destId="{1B16F8AB-AD59-4ECA-8278-04E99ECD0661}" srcOrd="0" destOrd="0" presId="urn:microsoft.com/office/officeart/2008/layout/HexagonCluster"/>
    <dgm:cxn modelId="{98A85E7A-5FF4-4926-AEE6-8A510103F1FA}" type="presParOf" srcId="{C9AD308B-FEDA-41EB-A99B-E790057DB169}" destId="{3FBEC9CA-05F1-400B-835C-CF96FC9B34A4}" srcOrd="14" destOrd="0" presId="urn:microsoft.com/office/officeart/2008/layout/HexagonCluster"/>
    <dgm:cxn modelId="{0A27D660-19FF-40FB-B158-7A4F4CD16DD8}" type="presParOf" srcId="{3FBEC9CA-05F1-400B-835C-CF96FC9B34A4}" destId="{4F982654-55B9-4DD6-8184-50EE9DAC6865}" srcOrd="0" destOrd="0" presId="urn:microsoft.com/office/officeart/2008/layout/HexagonCluster"/>
    <dgm:cxn modelId="{03CC5671-FD67-4E1F-BF32-17975231C3E7}" type="presParOf" srcId="{C9AD308B-FEDA-41EB-A99B-E790057DB169}" destId="{1D0E7FBE-CA68-4FAA-BC9E-CE00F5FE3AB4}" srcOrd="15" destOrd="0" presId="urn:microsoft.com/office/officeart/2008/layout/HexagonCluster"/>
    <dgm:cxn modelId="{CA5D51D2-D72D-4236-B4D7-6101F1930D22}"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a:solidFill>
          <a:schemeClr val="accent3">
            <a:hueOff val="0"/>
            <a:satOff val="0"/>
            <a:lumOff val="0"/>
            <a:alpha val="50000"/>
          </a:schemeClr>
        </a:solidFill>
      </dgm:spPr>
      <dgm:t>
        <a:bodyPr/>
        <a:lstStyle/>
        <a:p>
          <a:r>
            <a:rPr lang="en-US" sz="1400" noProof="0" dirty="0" smtClean="0">
              <a:solidFill>
                <a:schemeClr val="bg1"/>
              </a:solidFill>
              <a:hlinkClick xmlns:r="http://schemas.openxmlformats.org/officeDocument/2006/relationships" r:id="rId1" action="ppaction://hlinksldjump"/>
            </a:rPr>
            <a:t>2</a:t>
          </a:r>
          <a:br>
            <a:rPr lang="en-US" sz="1400" noProof="0" dirty="0" smtClean="0">
              <a:solidFill>
                <a:schemeClr val="bg1"/>
              </a:solidFill>
              <a:hlinkClick xmlns:r="http://schemas.openxmlformats.org/officeDocument/2006/relationships" r:id="rId1" action="ppaction://hlinksldjump"/>
            </a:rPr>
          </a:br>
          <a:r>
            <a:rPr lang="en-US" sz="1400" noProof="0" dirty="0" smtClean="0">
              <a:solidFill>
                <a:schemeClr val="bg1"/>
              </a:solidFill>
              <a:hlinkClick xmlns:r="http://schemas.openxmlformats.org/officeDocument/2006/relationships" r:id="rId1" action="ppaction://hlinksldjump"/>
            </a:rPr>
            <a:t>Strategic Review </a:t>
          </a:r>
          <a:endParaRPr lang="en-US" sz="1400" noProof="0" dirty="0">
            <a:solidFill>
              <a:schemeClr val="bg1"/>
            </a:solidFill>
          </a:endParaRPr>
        </a:p>
      </dgm:t>
    </dgm:pt>
    <dgm:pt modelId="{C74A489C-95C9-40AF-A909-F21DDA2175F4}" type="parTrans" cxnId="{650416D1-6620-410E-BA3C-44F9E16A0E6D}">
      <dgm:prSet/>
      <dgm:spPr/>
      <dgm:t>
        <a:bodyPr/>
        <a:lstStyle/>
        <a:p>
          <a:endParaRPr lang="pt-BR" noProof="0" dirty="0"/>
        </a:p>
      </dgm:t>
    </dgm:pt>
    <dgm:pt modelId="{B9707110-E717-4E51-B045-34328E9C84D9}" type="sibTrans" cxnId="{650416D1-6620-410E-BA3C-44F9E16A0E6D}">
      <dgm:prSet/>
      <dgm:spPr>
        <a:blipFill rotWithShape="1">
          <a:blip xmlns:r="http://schemas.openxmlformats.org/officeDocument/2006/relationships" r:embed="rId2"/>
          <a:stretch>
            <a:fillRect/>
          </a:stretch>
        </a:blipFill>
      </dgm:spPr>
      <dgm:t>
        <a:bodyPr/>
        <a:lstStyle/>
        <a:p>
          <a:endParaRPr lang="pt-BR" noProof="0" dirty="0"/>
        </a:p>
      </dgm:t>
    </dgm:pt>
    <dgm:pt modelId="{1649F81A-4027-4079-A3C6-276524541EAD}">
      <dgm:prSet phldrT="[Text]" custT="1"/>
      <dgm:spPr>
        <a:solidFill>
          <a:schemeClr val="accent3">
            <a:hueOff val="-1163361"/>
            <a:satOff val="41"/>
            <a:lumOff val="20130"/>
            <a:alpha val="50000"/>
          </a:schemeClr>
        </a:solidFill>
      </dgm:spPr>
      <dgm:t>
        <a:bodyPr/>
        <a:lstStyle/>
        <a:p>
          <a:r>
            <a:rPr lang="en-US" sz="1400" noProof="0" dirty="0" smtClean="0">
              <a:hlinkClick xmlns:r="http://schemas.openxmlformats.org/officeDocument/2006/relationships" r:id="rId3" action="ppaction://hlinksldjump"/>
            </a:rPr>
            <a:t>3</a:t>
          </a:r>
          <a:br>
            <a:rPr lang="en-US" sz="1400" noProof="0" dirty="0" smtClean="0">
              <a:hlinkClick xmlns:r="http://schemas.openxmlformats.org/officeDocument/2006/relationships" r:id="rId3" action="ppaction://hlinksldjump"/>
            </a:rPr>
          </a:br>
          <a:r>
            <a:rPr lang="en-US" sz="1400" noProof="0" dirty="0" smtClean="0">
              <a:hlinkClick xmlns:r="http://schemas.openxmlformats.org/officeDocument/2006/relationships" r:id="rId3" action="ppaction://hlinksldjump"/>
            </a:rPr>
            <a:t>Investment Evaluation</a:t>
          </a:r>
          <a:endParaRPr lang="en-US" sz="1400" noProof="0" dirty="0"/>
        </a:p>
      </dgm:t>
    </dgm:pt>
    <dgm:pt modelId="{1BC29B97-C43B-4991-87DE-A4D29C289468}" type="parTrans" cxnId="{148827AD-8672-46A1-8755-832DC425F6EA}">
      <dgm:prSet/>
      <dgm:spPr/>
      <dgm:t>
        <a:bodyPr/>
        <a:lstStyle/>
        <a:p>
          <a:endParaRPr lang="pt-BR" noProof="0" dirty="0"/>
        </a:p>
      </dgm:t>
    </dgm:pt>
    <dgm:pt modelId="{188835A1-DA72-4945-8539-0517C3B1C460}" type="sibTrans" cxnId="{148827AD-8672-46A1-8755-832DC425F6EA}">
      <dgm:prSet/>
      <dgm:spPr>
        <a:blipFill rotWithShape="1">
          <a:blip xmlns:r="http://schemas.openxmlformats.org/officeDocument/2006/relationships" r:embed="rId4"/>
          <a:stretch>
            <a:fillRect/>
          </a:stretch>
        </a:blipFill>
      </dgm:spPr>
      <dgm:t>
        <a:bodyPr/>
        <a:lstStyle/>
        <a:p>
          <a:endParaRPr lang="pt-BR" noProof="0" dirty="0"/>
        </a:p>
      </dgm:t>
    </dgm:pt>
    <dgm:pt modelId="{61743317-F836-438C-9AA4-E0A8E9D153CC}">
      <dgm:prSet phldrT="[Text]" custT="1"/>
      <dgm:spPr>
        <a:solidFill>
          <a:schemeClr val="accent3">
            <a:hueOff val="-1163361"/>
            <a:satOff val="41"/>
            <a:lumOff val="20130"/>
            <a:alpha val="50000"/>
          </a:schemeClr>
        </a:solidFill>
      </dgm:spPr>
      <dgm:t>
        <a:bodyPr/>
        <a:lstStyle/>
        <a:p>
          <a:r>
            <a:rPr lang="en-US" sz="1400" noProof="0" dirty="0" smtClean="0">
              <a:hlinkClick xmlns:r="http://schemas.openxmlformats.org/officeDocument/2006/relationships" r:id="rId5" action="ppaction://hlinksldjump"/>
            </a:rPr>
            <a:t>1</a:t>
          </a:r>
          <a:br>
            <a:rPr lang="en-US" sz="1400" noProof="0" dirty="0" smtClean="0">
              <a:hlinkClick xmlns:r="http://schemas.openxmlformats.org/officeDocument/2006/relationships" r:id="rId5" action="ppaction://hlinksldjump"/>
            </a:rPr>
          </a:br>
          <a:r>
            <a:rPr lang="en-US" sz="1400" noProof="0" dirty="0" smtClean="0">
              <a:hlinkClick xmlns:r="http://schemas.openxmlformats.org/officeDocument/2006/relationships" r:id="rId5" action="ppaction://hlinksldjump"/>
            </a:rPr>
            <a:t>Strategic Maps</a:t>
          </a:r>
          <a:endParaRPr lang="en-US" sz="1400" noProof="0" dirty="0"/>
        </a:p>
      </dgm:t>
    </dgm:pt>
    <dgm:pt modelId="{298A0BE2-9D7B-482D-808A-55503B25A1A5}" type="parTrans" cxnId="{13EC13BA-6FFF-4E16-BABA-F632BAA76250}">
      <dgm:prSet/>
      <dgm:spPr/>
      <dgm:t>
        <a:bodyPr/>
        <a:lstStyle/>
        <a:p>
          <a:endParaRPr lang="pt-BR" noProof="0" dirty="0"/>
        </a:p>
      </dgm:t>
    </dgm:pt>
    <dgm:pt modelId="{1C00829F-ACBB-4E6F-8858-EC1F8B1A3941}" type="sibTrans" cxnId="{13EC13BA-6FFF-4E16-BABA-F632BAA76250}">
      <dgm:prSet/>
      <dgm:spPr>
        <a:blipFill rotWithShape="1">
          <a:blip xmlns:r="http://schemas.openxmlformats.org/officeDocument/2006/relationships" r:embed="rId6"/>
          <a:stretch>
            <a:fillRect/>
          </a:stretch>
        </a:blipFill>
      </dgm:spPr>
      <dgm:t>
        <a:bodyPr/>
        <a:lstStyle/>
        <a:p>
          <a:endParaRPr lang="pt-BR" noProof="0" dirty="0"/>
        </a:p>
      </dgm:t>
    </dgm:pt>
    <dgm:pt modelId="{3CB9EAF0-B785-436D-8561-29418CAF11D6}">
      <dgm:prSet phldrT="[Text]" custT="1"/>
      <dgm:spPr>
        <a:solidFill>
          <a:schemeClr val="accent3">
            <a:hueOff val="-1163361"/>
            <a:satOff val="41"/>
            <a:lumOff val="20130"/>
            <a:alpha val="50000"/>
          </a:schemeClr>
        </a:solidFill>
      </dgm:spPr>
      <dgm:t>
        <a:bodyPr/>
        <a:lstStyle/>
        <a:p>
          <a:r>
            <a:rPr lang="en-US" sz="1400" noProof="0" dirty="0" smtClean="0">
              <a:hlinkClick xmlns:r="http://schemas.openxmlformats.org/officeDocument/2006/relationships" r:id="rId7" action="ppaction://hlinksldjump"/>
            </a:rPr>
            <a:t>4</a:t>
          </a:r>
          <a:br>
            <a:rPr lang="en-US" sz="1400" noProof="0" dirty="0" smtClean="0">
              <a:hlinkClick xmlns:r="http://schemas.openxmlformats.org/officeDocument/2006/relationships" r:id="rId7" action="ppaction://hlinksldjump"/>
            </a:rPr>
          </a:br>
          <a:r>
            <a:rPr lang="en-US" sz="1400" noProof="0" dirty="0" smtClean="0">
              <a:hlinkClick xmlns:r="http://schemas.openxmlformats.org/officeDocument/2006/relationships" r:id="rId7" action="ppaction://hlinksldjump"/>
            </a:rPr>
            <a:t>Top-Down Planning</a:t>
          </a:r>
          <a:endParaRPr lang="en-US" sz="1400" noProof="0" dirty="0"/>
        </a:p>
      </dgm:t>
    </dgm:pt>
    <dgm:pt modelId="{A6865FB3-E80B-4FB1-8EE7-A81DCBEFE1BF}" type="parTrans" cxnId="{624FEA01-2DD8-4527-8224-0D857011D499}">
      <dgm:prSet/>
      <dgm:spPr/>
      <dgm:t>
        <a:bodyPr/>
        <a:lstStyle/>
        <a:p>
          <a:endParaRPr lang="pt-BR"/>
        </a:p>
      </dgm:t>
    </dgm:pt>
    <dgm:pt modelId="{134A6D86-F6EB-471F-B12D-F51DA42F06C9}" type="sibTrans" cxnId="{624FEA01-2DD8-4527-8224-0D857011D499}">
      <dgm:prSet/>
      <dgm:spPr>
        <a:blipFill rotWithShape="1">
          <a:blip xmlns:r="http://schemas.openxmlformats.org/officeDocument/2006/relationships" r:embed="rId8"/>
          <a:stretch>
            <a:fillRect/>
          </a:stretch>
        </a:blipFill>
      </dgm:spPr>
      <dgm:t>
        <a:bodyPr/>
        <a:lstStyle/>
        <a:p>
          <a:endParaRPr lang="pt-BR"/>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8FFC1AC9-F769-49BE-B8B6-55C4AAD1F478}" type="presOf" srcId="{63B41E2C-20BC-4DFF-9574-A9A5647B00ED}" destId="{C9AD308B-FEDA-41EB-A99B-E790057DB169}" srcOrd="0" destOrd="0" presId="urn:microsoft.com/office/officeart/2008/layout/HexagonCluster"/>
    <dgm:cxn modelId="{37D5A4EE-2B1B-4464-9D95-790108FFD09B}" type="presOf" srcId="{61743317-F836-438C-9AA4-E0A8E9D153CC}" destId="{8CF579C5-F3BA-40E8-92C5-7FFCB1570E22}" srcOrd="0" destOrd="0" presId="urn:microsoft.com/office/officeart/2008/layout/HexagonCluster"/>
    <dgm:cxn modelId="{BA9F16FE-31C4-4CD1-85D3-BA8292421E03}" type="presOf" srcId="{1649F81A-4027-4079-A3C6-276524541EAD}" destId="{4865F3E4-2BF3-4573-865D-246EBC09B859}" srcOrd="0" destOrd="0" presId="urn:microsoft.com/office/officeart/2008/layout/HexagonCluster"/>
    <dgm:cxn modelId="{E487A1A0-AE62-4071-9E07-5A2FB953EF24}" type="presOf" srcId="{B9707110-E717-4E51-B045-34328E9C84D9}" destId="{98A2AAED-D59F-45A5-9CCC-681E7B2CFEDF}"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199905C7-8456-40D9-95F1-C59B08380795}" type="presOf" srcId="{3CB9EAF0-B785-436D-8561-29418CAF11D6}" destId="{47A71B95-6E98-419E-B6A1-6E4D58262FC1}" srcOrd="0" destOrd="0" presId="urn:microsoft.com/office/officeart/2008/layout/HexagonCluster"/>
    <dgm:cxn modelId="{3E663040-F375-4CB8-BCD8-EDE71BF22190}" type="presOf" srcId="{188835A1-DA72-4945-8539-0517C3B1C460}" destId="{170501A5-BA12-4371-9113-53BC59394719}" srcOrd="0" destOrd="0" presId="urn:microsoft.com/office/officeart/2008/layout/HexagonCluster"/>
    <dgm:cxn modelId="{148827AD-8672-46A1-8755-832DC425F6EA}" srcId="{63B41E2C-20BC-4DFF-9574-A9A5647B00ED}" destId="{1649F81A-4027-4079-A3C6-276524541EAD}" srcOrd="1" destOrd="0" parTransId="{1BC29B97-C43B-4991-87DE-A4D29C289468}" sibTransId="{188835A1-DA72-4945-8539-0517C3B1C460}"/>
    <dgm:cxn modelId="{8FEC5F2F-11E1-4BF5-BD92-0ADB5FCC4BC2}" type="presOf" srcId="{ACEA33EE-69CA-4529-92EB-04D72007F80B}" destId="{B5E4A2E9-5CC2-4120-B51F-4CE06975E6BC}" srcOrd="0" destOrd="0" presId="urn:microsoft.com/office/officeart/2008/layout/HexagonCluster"/>
    <dgm:cxn modelId="{B231D5F2-F4C7-461B-86CA-D2CCCA876B9D}" type="presOf" srcId="{1C00829F-ACBB-4E6F-8858-EC1F8B1A3941}" destId="{FBEA44B1-C680-45F1-B168-243FA9AC2687}" srcOrd="0" destOrd="0" presId="urn:microsoft.com/office/officeart/2008/layout/HexagonCluster"/>
    <dgm:cxn modelId="{880045B7-D8DE-4A7D-9168-65D0FEBCE0BC}" type="presOf" srcId="{134A6D86-F6EB-471F-B12D-F51DA42F06C9}" destId="{4F982654-55B9-4DD6-8184-50EE9DAC6865}" srcOrd="0" destOrd="0" presId="urn:microsoft.com/office/officeart/2008/layout/HexagonCluster"/>
    <dgm:cxn modelId="{624FEA01-2DD8-4527-8224-0D857011D499}" srcId="{63B41E2C-20BC-4DFF-9574-A9A5647B00ED}" destId="{3CB9EAF0-B785-436D-8561-29418CAF11D6}" srcOrd="3" destOrd="0" parTransId="{A6865FB3-E80B-4FB1-8EE7-A81DCBEFE1BF}" sibTransId="{134A6D86-F6EB-471F-B12D-F51DA42F06C9}"/>
    <dgm:cxn modelId="{13EC13BA-6FFF-4E16-BABA-F632BAA76250}" srcId="{63B41E2C-20BC-4DFF-9574-A9A5647B00ED}" destId="{61743317-F836-438C-9AA4-E0A8E9D153CC}" srcOrd="2" destOrd="0" parTransId="{298A0BE2-9D7B-482D-808A-55503B25A1A5}" sibTransId="{1C00829F-ACBB-4E6F-8858-EC1F8B1A3941}"/>
    <dgm:cxn modelId="{5B4C37B1-ADCF-4251-844A-428C03E055F5}" type="presParOf" srcId="{C9AD308B-FEDA-41EB-A99B-E790057DB169}" destId="{1EB4CA57-92A8-47A7-83B2-0032493EE4B3}" srcOrd="0" destOrd="0" presId="urn:microsoft.com/office/officeart/2008/layout/HexagonCluster"/>
    <dgm:cxn modelId="{5E0886A6-F6BD-4073-974D-58C2CDCF4CAA}" type="presParOf" srcId="{1EB4CA57-92A8-47A7-83B2-0032493EE4B3}" destId="{B5E4A2E9-5CC2-4120-B51F-4CE06975E6BC}" srcOrd="0" destOrd="0" presId="urn:microsoft.com/office/officeart/2008/layout/HexagonCluster"/>
    <dgm:cxn modelId="{6B413C0D-95D2-4311-8EE0-0BF6BA9BD42D}" type="presParOf" srcId="{C9AD308B-FEDA-41EB-A99B-E790057DB169}" destId="{2F3732FB-73C7-42F3-A5C9-7870D2189DE9}" srcOrd="1" destOrd="0" presId="urn:microsoft.com/office/officeart/2008/layout/HexagonCluster"/>
    <dgm:cxn modelId="{BA4D3600-2CDF-4F73-BEB0-2B6979D7DD1E}" type="presParOf" srcId="{2F3732FB-73C7-42F3-A5C9-7870D2189DE9}" destId="{55BF6E9D-6B70-4B26-844A-DA10BFD2A19C}" srcOrd="0" destOrd="0" presId="urn:microsoft.com/office/officeart/2008/layout/HexagonCluster"/>
    <dgm:cxn modelId="{4C9E2801-7C43-4F9F-9BBB-4C84BC611238}" type="presParOf" srcId="{C9AD308B-FEDA-41EB-A99B-E790057DB169}" destId="{596EA4D0-9712-4BB1-AAC9-CE0479C45DE5}" srcOrd="2" destOrd="0" presId="urn:microsoft.com/office/officeart/2008/layout/HexagonCluster"/>
    <dgm:cxn modelId="{1A43EEF7-1F68-4D28-9CB0-D7FE90E1DB42}" type="presParOf" srcId="{596EA4D0-9712-4BB1-AAC9-CE0479C45DE5}" destId="{98A2AAED-D59F-45A5-9CCC-681E7B2CFEDF}" srcOrd="0" destOrd="0" presId="urn:microsoft.com/office/officeart/2008/layout/HexagonCluster"/>
    <dgm:cxn modelId="{1AE2FD30-E813-44C6-949B-04CA67BFAEB2}" type="presParOf" srcId="{C9AD308B-FEDA-41EB-A99B-E790057DB169}" destId="{B0C8A203-BA9A-45DA-99D4-49D943A8171E}" srcOrd="3" destOrd="0" presId="urn:microsoft.com/office/officeart/2008/layout/HexagonCluster"/>
    <dgm:cxn modelId="{B9D14100-1AA7-4AC2-A921-CCFFC3F02C26}" type="presParOf" srcId="{B0C8A203-BA9A-45DA-99D4-49D943A8171E}" destId="{F81CC63E-0F2A-4658-9755-F7B068B932A7}" srcOrd="0" destOrd="0" presId="urn:microsoft.com/office/officeart/2008/layout/HexagonCluster"/>
    <dgm:cxn modelId="{9480A214-DE05-4F44-BA97-0A420D537FF1}" type="presParOf" srcId="{C9AD308B-FEDA-41EB-A99B-E790057DB169}" destId="{73C51F45-A7E8-438C-8617-319A78BB43CE}" srcOrd="4" destOrd="0" presId="urn:microsoft.com/office/officeart/2008/layout/HexagonCluster"/>
    <dgm:cxn modelId="{E61F464E-DCC2-440F-9036-9B435B27CB42}" type="presParOf" srcId="{73C51F45-A7E8-438C-8617-319A78BB43CE}" destId="{4865F3E4-2BF3-4573-865D-246EBC09B859}" srcOrd="0" destOrd="0" presId="urn:microsoft.com/office/officeart/2008/layout/HexagonCluster"/>
    <dgm:cxn modelId="{C8FC2654-2B58-4D8B-82F2-80F254028834}" type="presParOf" srcId="{C9AD308B-FEDA-41EB-A99B-E790057DB169}" destId="{DF6E6C22-3865-4628-A19C-C06831686AB6}" srcOrd="5" destOrd="0" presId="urn:microsoft.com/office/officeart/2008/layout/HexagonCluster"/>
    <dgm:cxn modelId="{976EB65A-E6AE-4D1D-A771-8AE1FF3AE244}" type="presParOf" srcId="{DF6E6C22-3865-4628-A19C-C06831686AB6}" destId="{C2FE54F3-8D10-4729-9B28-34CBAB13F171}" srcOrd="0" destOrd="0" presId="urn:microsoft.com/office/officeart/2008/layout/HexagonCluster"/>
    <dgm:cxn modelId="{8E1E09C3-BCD5-447E-91A7-ED2DE3861837}" type="presParOf" srcId="{C9AD308B-FEDA-41EB-A99B-E790057DB169}" destId="{DF71338F-66F2-4960-A04A-A912B8950591}" srcOrd="6" destOrd="0" presId="urn:microsoft.com/office/officeart/2008/layout/HexagonCluster"/>
    <dgm:cxn modelId="{300A8D24-AA2E-43C8-8622-04625FB117DF}" type="presParOf" srcId="{DF71338F-66F2-4960-A04A-A912B8950591}" destId="{170501A5-BA12-4371-9113-53BC59394719}" srcOrd="0" destOrd="0" presId="urn:microsoft.com/office/officeart/2008/layout/HexagonCluster"/>
    <dgm:cxn modelId="{EFAC4E71-BB0C-49E9-814A-119A3D428E01}" type="presParOf" srcId="{C9AD308B-FEDA-41EB-A99B-E790057DB169}" destId="{725B1566-18DC-4DCA-9F96-F022AFA4E382}" srcOrd="7" destOrd="0" presId="urn:microsoft.com/office/officeart/2008/layout/HexagonCluster"/>
    <dgm:cxn modelId="{95A359D9-2454-45E4-9AC3-1C79FDB37C70}" type="presParOf" srcId="{725B1566-18DC-4DCA-9F96-F022AFA4E382}" destId="{1DBBCE42-7C90-47BA-BCA7-A80C56CDE4BB}" srcOrd="0" destOrd="0" presId="urn:microsoft.com/office/officeart/2008/layout/HexagonCluster"/>
    <dgm:cxn modelId="{A89CC9E5-6BCF-46EB-A213-B5BB67F27296}" type="presParOf" srcId="{C9AD308B-FEDA-41EB-A99B-E790057DB169}" destId="{AC80F23E-BE1D-483B-9E1B-7384A66C7619}" srcOrd="8" destOrd="0" presId="urn:microsoft.com/office/officeart/2008/layout/HexagonCluster"/>
    <dgm:cxn modelId="{040419DD-9ED1-4767-8683-5C32FC1303A6}" type="presParOf" srcId="{AC80F23E-BE1D-483B-9E1B-7384A66C7619}" destId="{8CF579C5-F3BA-40E8-92C5-7FFCB1570E22}" srcOrd="0" destOrd="0" presId="urn:microsoft.com/office/officeart/2008/layout/HexagonCluster"/>
    <dgm:cxn modelId="{B30A85A0-DB33-45DB-B33B-9683698F92C4}" type="presParOf" srcId="{C9AD308B-FEDA-41EB-A99B-E790057DB169}" destId="{8567975C-9453-4B1F-87A6-CCCD94B6B0FE}" srcOrd="9" destOrd="0" presId="urn:microsoft.com/office/officeart/2008/layout/HexagonCluster"/>
    <dgm:cxn modelId="{FF57074C-C208-4C0A-9004-3FC51E289FC3}" type="presParOf" srcId="{8567975C-9453-4B1F-87A6-CCCD94B6B0FE}" destId="{AA67886B-5FEE-46E0-9090-01D3AE885E51}" srcOrd="0" destOrd="0" presId="urn:microsoft.com/office/officeart/2008/layout/HexagonCluster"/>
    <dgm:cxn modelId="{305C47BB-CCAF-4316-8867-4FA3804BB1D4}" type="presParOf" srcId="{C9AD308B-FEDA-41EB-A99B-E790057DB169}" destId="{DC074C6D-9774-4060-8193-35C9A34DD8E6}" srcOrd="10" destOrd="0" presId="urn:microsoft.com/office/officeart/2008/layout/HexagonCluster"/>
    <dgm:cxn modelId="{E8F8BECC-9654-4436-B023-C28A48BD1BCB}" type="presParOf" srcId="{DC074C6D-9774-4060-8193-35C9A34DD8E6}" destId="{FBEA44B1-C680-45F1-B168-243FA9AC2687}" srcOrd="0" destOrd="0" presId="urn:microsoft.com/office/officeart/2008/layout/HexagonCluster"/>
    <dgm:cxn modelId="{4C300541-5671-491B-9A3D-F75934A9FF22}" type="presParOf" srcId="{C9AD308B-FEDA-41EB-A99B-E790057DB169}" destId="{A932E1E0-9BE4-49AB-9E3C-503A0377FF02}" srcOrd="11" destOrd="0" presId="urn:microsoft.com/office/officeart/2008/layout/HexagonCluster"/>
    <dgm:cxn modelId="{8CB5C762-D18D-41C1-A48A-5980AA8AE7AB}" type="presParOf" srcId="{A932E1E0-9BE4-49AB-9E3C-503A0377FF02}" destId="{D868C442-8C21-4E36-9A15-4104C88F74E8}" srcOrd="0" destOrd="0" presId="urn:microsoft.com/office/officeart/2008/layout/HexagonCluster"/>
    <dgm:cxn modelId="{11A59BEB-C69A-4889-B1EF-5301C81A7300}" type="presParOf" srcId="{C9AD308B-FEDA-41EB-A99B-E790057DB169}" destId="{94AC4606-E64E-45D5-938C-D94CFA398EAE}" srcOrd="12" destOrd="0" presId="urn:microsoft.com/office/officeart/2008/layout/HexagonCluster"/>
    <dgm:cxn modelId="{CCFFAE5C-BFC0-45A1-96C3-D7436E8CA842}" type="presParOf" srcId="{94AC4606-E64E-45D5-938C-D94CFA398EAE}" destId="{47A71B95-6E98-419E-B6A1-6E4D58262FC1}" srcOrd="0" destOrd="0" presId="urn:microsoft.com/office/officeart/2008/layout/HexagonCluster"/>
    <dgm:cxn modelId="{91B7B763-647F-4217-896E-F6479160C38B}" type="presParOf" srcId="{C9AD308B-FEDA-41EB-A99B-E790057DB169}" destId="{8820DABF-3FA7-4C48-BE4F-D3E273BD2A20}" srcOrd="13" destOrd="0" presId="urn:microsoft.com/office/officeart/2008/layout/HexagonCluster"/>
    <dgm:cxn modelId="{1932696E-9CD9-4D84-8ADC-1E1EA2CA0101}" type="presParOf" srcId="{8820DABF-3FA7-4C48-BE4F-D3E273BD2A20}" destId="{1B16F8AB-AD59-4ECA-8278-04E99ECD0661}" srcOrd="0" destOrd="0" presId="urn:microsoft.com/office/officeart/2008/layout/HexagonCluster"/>
    <dgm:cxn modelId="{ED1B1CE3-511E-4CFF-A1F8-A93B8714F3D6}" type="presParOf" srcId="{C9AD308B-FEDA-41EB-A99B-E790057DB169}" destId="{3FBEC9CA-05F1-400B-835C-CF96FC9B34A4}" srcOrd="14" destOrd="0" presId="urn:microsoft.com/office/officeart/2008/layout/HexagonCluster"/>
    <dgm:cxn modelId="{89526DA9-7CC1-4A54-B206-F9B74043C420}" type="presParOf" srcId="{3FBEC9CA-05F1-400B-835C-CF96FC9B34A4}" destId="{4F982654-55B9-4DD6-8184-50EE9DAC6865}" srcOrd="0" destOrd="0" presId="urn:microsoft.com/office/officeart/2008/layout/HexagonCluster"/>
    <dgm:cxn modelId="{1D336A0E-6C6F-4623-95ED-274881D1CFE3}" type="presParOf" srcId="{C9AD308B-FEDA-41EB-A99B-E790057DB169}" destId="{1D0E7FBE-CA68-4FAA-BC9E-CE00F5FE3AB4}" srcOrd="15" destOrd="0" presId="urn:microsoft.com/office/officeart/2008/layout/HexagonCluster"/>
    <dgm:cxn modelId="{BBA85229-6096-4BCC-9AC6-5C48C45818D6}"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84ACB-FDDD-4DE2-9161-49A0529B23A2}">
      <dsp:nvSpPr>
        <dsp:cNvPr id="0" name=""/>
        <dsp:cNvSpPr/>
      </dsp:nvSpPr>
      <dsp:spPr>
        <a:xfrm>
          <a:off x="1595325" y="121"/>
          <a:ext cx="847948" cy="847948"/>
        </a:xfrm>
        <a:prstGeom prst="ellipse">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err="1" smtClean="0"/>
            <a:t>Strategic</a:t>
          </a:r>
          <a:r>
            <a:rPr lang="pt-BR" sz="900" kern="1200" noProof="0" dirty="0" smtClean="0"/>
            <a:t> </a:t>
          </a:r>
          <a:r>
            <a:rPr lang="pt-BR" sz="900" kern="1200" noProof="0" dirty="0" err="1" smtClean="0"/>
            <a:t>Plan</a:t>
          </a:r>
          <a:endParaRPr lang="pt-BR" sz="900" kern="1200" noProof="0" dirty="0"/>
        </a:p>
      </dsp:txBody>
      <dsp:txXfrm>
        <a:off x="1719504" y="124300"/>
        <a:ext cx="599590" cy="599590"/>
      </dsp:txXfrm>
    </dsp:sp>
    <dsp:sp modelId="{1435DA8F-8410-44A8-ABCC-1C51AD1E5B96}">
      <dsp:nvSpPr>
        <dsp:cNvPr id="0" name=""/>
        <dsp:cNvSpPr/>
      </dsp:nvSpPr>
      <dsp:spPr>
        <a:xfrm rot="1800000">
          <a:off x="2452601" y="596437"/>
          <a:ext cx="226088" cy="286182"/>
        </a:xfrm>
        <a:prstGeom prst="rightArrow">
          <a:avLst>
            <a:gd name="adj1" fmla="val 60000"/>
            <a:gd name="adj2" fmla="val 50000"/>
          </a:avLst>
        </a:prstGeom>
        <a:solidFill>
          <a:schemeClr val="accent3">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a:off x="2457144" y="636717"/>
        <a:ext cx="158262" cy="171710"/>
      </dsp:txXfrm>
    </dsp:sp>
    <dsp:sp modelId="{2191029C-F9CC-4D1C-BCD9-48863C0222CA}">
      <dsp:nvSpPr>
        <dsp:cNvPr id="0" name=""/>
        <dsp:cNvSpPr/>
      </dsp:nvSpPr>
      <dsp:spPr>
        <a:xfrm>
          <a:off x="2699100" y="637386"/>
          <a:ext cx="847948" cy="847948"/>
        </a:xfrm>
        <a:prstGeom prst="ellipse">
          <a:avLst/>
        </a:prstGeom>
        <a:solidFill>
          <a:schemeClr val="accent3">
            <a:hueOff val="-349008"/>
            <a:satOff val="12"/>
            <a:lumOff val="603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smtClean="0"/>
            <a:t>Top-Down</a:t>
          </a:r>
          <a:br>
            <a:rPr lang="pt-BR" sz="900" kern="1200" noProof="0" dirty="0" smtClean="0"/>
          </a:br>
          <a:r>
            <a:rPr lang="pt-BR" sz="900" kern="1200" noProof="0" dirty="0" smtClean="0"/>
            <a:t>Budget</a:t>
          </a:r>
          <a:endParaRPr lang="pt-BR" sz="900" kern="1200" noProof="0" dirty="0"/>
        </a:p>
      </dsp:txBody>
      <dsp:txXfrm>
        <a:off x="2823279" y="761565"/>
        <a:ext cx="599590" cy="599590"/>
      </dsp:txXfrm>
    </dsp:sp>
    <dsp:sp modelId="{51A4EB7F-2559-4892-A722-7A10CEE39FB8}">
      <dsp:nvSpPr>
        <dsp:cNvPr id="0" name=""/>
        <dsp:cNvSpPr/>
      </dsp:nvSpPr>
      <dsp:spPr>
        <a:xfrm rot="5400000">
          <a:off x="3010030" y="1549135"/>
          <a:ext cx="226088" cy="286182"/>
        </a:xfrm>
        <a:prstGeom prst="rightArrow">
          <a:avLst>
            <a:gd name="adj1" fmla="val 60000"/>
            <a:gd name="adj2" fmla="val 50000"/>
          </a:avLst>
        </a:prstGeom>
        <a:solidFill>
          <a:schemeClr val="accent3">
            <a:hueOff val="-349008"/>
            <a:satOff val="12"/>
            <a:lumOff val="6039"/>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a:off x="3043943" y="1572458"/>
        <a:ext cx="158262" cy="171710"/>
      </dsp:txXfrm>
    </dsp:sp>
    <dsp:sp modelId="{DEE59BEB-7779-4A4D-B981-D940F28C790C}">
      <dsp:nvSpPr>
        <dsp:cNvPr id="0" name=""/>
        <dsp:cNvSpPr/>
      </dsp:nvSpPr>
      <dsp:spPr>
        <a:xfrm>
          <a:off x="2699100" y="1911915"/>
          <a:ext cx="847948" cy="847948"/>
        </a:xfrm>
        <a:prstGeom prst="ellipse">
          <a:avLst/>
        </a:prstGeom>
        <a:solidFill>
          <a:schemeClr val="accent3">
            <a:hueOff val="-698016"/>
            <a:satOff val="24"/>
            <a:lumOff val="1207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err="1" smtClean="0"/>
            <a:t>Initiatives</a:t>
          </a:r>
          <a:r>
            <a:rPr lang="pt-BR" sz="900" kern="1200" noProof="0" dirty="0" smtClean="0"/>
            <a:t> Portfolio</a:t>
          </a:r>
          <a:endParaRPr lang="pt-BR" sz="900" kern="1200" noProof="0" dirty="0"/>
        </a:p>
      </dsp:txBody>
      <dsp:txXfrm>
        <a:off x="2823279" y="2036094"/>
        <a:ext cx="599590" cy="599590"/>
      </dsp:txXfrm>
    </dsp:sp>
    <dsp:sp modelId="{6877398C-086C-4AAB-BD39-5F11F42CE6DA}">
      <dsp:nvSpPr>
        <dsp:cNvPr id="0" name=""/>
        <dsp:cNvSpPr/>
      </dsp:nvSpPr>
      <dsp:spPr>
        <a:xfrm rot="9000000">
          <a:off x="2463684" y="2508231"/>
          <a:ext cx="226088" cy="286182"/>
        </a:xfrm>
        <a:prstGeom prst="rightArrow">
          <a:avLst>
            <a:gd name="adj1" fmla="val 60000"/>
            <a:gd name="adj2" fmla="val 50000"/>
          </a:avLst>
        </a:prstGeom>
        <a:solidFill>
          <a:schemeClr val="accent3">
            <a:hueOff val="-698016"/>
            <a:satOff val="24"/>
            <a:lumOff val="12078"/>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rot="10800000">
        <a:off x="2526967" y="2548511"/>
        <a:ext cx="158262" cy="171710"/>
      </dsp:txXfrm>
    </dsp:sp>
    <dsp:sp modelId="{34CDCCBC-50F0-4064-8576-BFADBAFCD765}">
      <dsp:nvSpPr>
        <dsp:cNvPr id="0" name=""/>
        <dsp:cNvSpPr/>
      </dsp:nvSpPr>
      <dsp:spPr>
        <a:xfrm>
          <a:off x="1595325" y="2549180"/>
          <a:ext cx="847948" cy="847948"/>
        </a:xfrm>
        <a:prstGeom prst="ellipse">
          <a:avLst/>
        </a:prstGeom>
        <a:solidFill>
          <a:schemeClr val="accent3">
            <a:hueOff val="-1047025"/>
            <a:satOff val="37"/>
            <a:lumOff val="1811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smtClean="0"/>
            <a:t>Program </a:t>
          </a:r>
          <a:r>
            <a:rPr lang="pt-BR" sz="900" kern="1200" noProof="0" dirty="0" err="1" smtClean="0"/>
            <a:t>and</a:t>
          </a:r>
          <a:r>
            <a:rPr lang="pt-BR" sz="900" kern="1200" noProof="0" dirty="0" smtClean="0"/>
            <a:t> Project </a:t>
          </a:r>
          <a:r>
            <a:rPr lang="pt-BR" sz="900" kern="1200" noProof="0" dirty="0" err="1" smtClean="0"/>
            <a:t>Selection</a:t>
          </a:r>
          <a:endParaRPr lang="pt-BR" sz="900" kern="1200" noProof="0" dirty="0"/>
        </a:p>
      </dsp:txBody>
      <dsp:txXfrm>
        <a:off x="1719504" y="2673359"/>
        <a:ext cx="599590" cy="599590"/>
      </dsp:txXfrm>
    </dsp:sp>
    <dsp:sp modelId="{8480B1A0-64F0-46B3-8148-5190D3975988}">
      <dsp:nvSpPr>
        <dsp:cNvPr id="0" name=""/>
        <dsp:cNvSpPr/>
      </dsp:nvSpPr>
      <dsp:spPr>
        <a:xfrm rot="12600000">
          <a:off x="1359910" y="2514630"/>
          <a:ext cx="226088" cy="286182"/>
        </a:xfrm>
        <a:prstGeom prst="rightArrow">
          <a:avLst>
            <a:gd name="adj1" fmla="val 60000"/>
            <a:gd name="adj2" fmla="val 50000"/>
          </a:avLst>
        </a:prstGeom>
        <a:solidFill>
          <a:schemeClr val="accent3">
            <a:hueOff val="-1047025"/>
            <a:satOff val="37"/>
            <a:lumOff val="18117"/>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pt-BR" sz="1000" kern="1200" noProof="0" dirty="0"/>
        </a:p>
      </dsp:txBody>
      <dsp:txXfrm rot="10800000">
        <a:off x="1423193" y="2588823"/>
        <a:ext cx="158262" cy="171710"/>
      </dsp:txXfrm>
    </dsp:sp>
    <dsp:sp modelId="{2D3928C0-9996-40CF-961C-D5FD297B7332}">
      <dsp:nvSpPr>
        <dsp:cNvPr id="0" name=""/>
        <dsp:cNvSpPr/>
      </dsp:nvSpPr>
      <dsp:spPr>
        <a:xfrm>
          <a:off x="491551" y="1911915"/>
          <a:ext cx="847948" cy="847948"/>
        </a:xfrm>
        <a:prstGeom prst="ellipse">
          <a:avLst/>
        </a:prstGeom>
        <a:solidFill>
          <a:schemeClr val="accent3">
            <a:hueOff val="-1396033"/>
            <a:satOff val="49"/>
            <a:lumOff val="2415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err="1" smtClean="0"/>
            <a:t>Execution</a:t>
          </a:r>
          <a:endParaRPr lang="pt-BR" sz="900" kern="1200" noProof="0" dirty="0"/>
        </a:p>
      </dsp:txBody>
      <dsp:txXfrm>
        <a:off x="615730" y="2036094"/>
        <a:ext cx="599590" cy="599590"/>
      </dsp:txXfrm>
    </dsp:sp>
    <dsp:sp modelId="{212EF383-C3B0-45AD-9E09-1F1C65C478FB}">
      <dsp:nvSpPr>
        <dsp:cNvPr id="0" name=""/>
        <dsp:cNvSpPr/>
      </dsp:nvSpPr>
      <dsp:spPr>
        <a:xfrm rot="16200000">
          <a:off x="802481" y="1561932"/>
          <a:ext cx="226088" cy="286182"/>
        </a:xfrm>
        <a:prstGeom prst="rightArrow">
          <a:avLst>
            <a:gd name="adj1" fmla="val 60000"/>
            <a:gd name="adj2" fmla="val 50000"/>
          </a:avLst>
        </a:prstGeom>
        <a:solidFill>
          <a:schemeClr val="accent3">
            <a:hueOff val="-1396033"/>
            <a:satOff val="49"/>
            <a:lumOff val="24156"/>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a:off x="836394" y="1653081"/>
        <a:ext cx="158262" cy="171710"/>
      </dsp:txXfrm>
    </dsp:sp>
    <dsp:sp modelId="{DCF4393E-F991-4243-955A-17C6BEC5FE45}">
      <dsp:nvSpPr>
        <dsp:cNvPr id="0" name=""/>
        <dsp:cNvSpPr/>
      </dsp:nvSpPr>
      <dsp:spPr>
        <a:xfrm>
          <a:off x="491551" y="637386"/>
          <a:ext cx="847948" cy="847948"/>
        </a:xfrm>
        <a:prstGeom prst="ellipse">
          <a:avLst/>
        </a:prstGeom>
        <a:solidFill>
          <a:schemeClr val="accent3">
            <a:hueOff val="-1745041"/>
            <a:satOff val="61"/>
            <a:lumOff val="3019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err="1" smtClean="0"/>
            <a:t>Bottom-Up</a:t>
          </a:r>
          <a:r>
            <a:rPr lang="pt-BR" sz="900" kern="1200" noProof="0" dirty="0" smtClean="0"/>
            <a:t> </a:t>
          </a:r>
          <a:r>
            <a:rPr lang="pt-BR" sz="900" kern="1200" noProof="0" dirty="0" err="1" smtClean="0"/>
            <a:t>Indicators</a:t>
          </a:r>
          <a:endParaRPr lang="pt-BR" sz="900" kern="1200" noProof="0" dirty="0"/>
        </a:p>
      </dsp:txBody>
      <dsp:txXfrm>
        <a:off x="615730" y="761565"/>
        <a:ext cx="599590" cy="599590"/>
      </dsp:txXfrm>
    </dsp:sp>
    <dsp:sp modelId="{9226E512-D502-4B94-8BF2-3FADE7B38863}">
      <dsp:nvSpPr>
        <dsp:cNvPr id="0" name=""/>
        <dsp:cNvSpPr/>
      </dsp:nvSpPr>
      <dsp:spPr>
        <a:xfrm rot="19800000">
          <a:off x="1348827" y="602836"/>
          <a:ext cx="226088" cy="286182"/>
        </a:xfrm>
        <a:prstGeom prst="rightArrow">
          <a:avLst>
            <a:gd name="adj1" fmla="val 60000"/>
            <a:gd name="adj2" fmla="val 50000"/>
          </a:avLst>
        </a:prstGeom>
        <a:solidFill>
          <a:schemeClr val="accent3">
            <a:hueOff val="-1745041"/>
            <a:satOff val="61"/>
            <a:lumOff val="30195"/>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a:off x="1353370" y="677029"/>
        <a:ext cx="158262" cy="1717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39E9D8-FB85-48D9-9BE0-E471BB1EFF55}" type="slidenum">
              <a:rPr lang="en-US" smtClean="0"/>
              <a:pPr/>
              <a:t>‹#›</a:t>
            </a:fld>
            <a:endParaRPr lang="en-US"/>
          </a:p>
        </p:txBody>
      </p:sp>
      <p:pic>
        <p:nvPicPr>
          <p:cNvPr id="6" name="Picture 5" descr="ca_r_1cr_grey.eps"/>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6007127" y="158496"/>
            <a:ext cx="485113" cy="402336"/>
          </a:xfrm>
          <a:prstGeom prst="rect">
            <a:avLst/>
          </a:prstGeom>
        </p:spPr>
      </p:pic>
    </p:spTree>
    <p:extLst>
      <p:ext uri="{BB962C8B-B14F-4D97-AF65-F5344CB8AC3E}">
        <p14:creationId xmlns:p14="http://schemas.microsoft.com/office/powerpoint/2010/main" val="23249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4" name="Slide Image Placeholder 3"/>
          <p:cNvSpPr>
            <a:spLocks noGrp="1" noRot="1" noChangeAspect="1"/>
          </p:cNvSpPr>
          <p:nvPr>
            <p:ph type="sldImg" idx="2"/>
          </p:nvPr>
        </p:nvSpPr>
        <p:spPr>
          <a:xfrm>
            <a:off x="384175" y="685800"/>
            <a:ext cx="60896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9BE09F-839A-4E46-AA96-6B1F206C8913}" type="slidenum">
              <a:rPr lang="en-US" smtClean="0"/>
              <a:pPr/>
              <a:t>‹#›</a:t>
            </a:fld>
            <a:endParaRPr lang="en-US" dirty="0"/>
          </a:p>
        </p:txBody>
      </p:sp>
      <p:pic>
        <p:nvPicPr>
          <p:cNvPr id="8" name="Picture 7" descr="ca_r_1cr_grey.eps"/>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6065929" y="146304"/>
            <a:ext cx="426311" cy="353568"/>
          </a:xfrm>
          <a:prstGeom prst="rect">
            <a:avLst/>
          </a:prstGeom>
        </p:spPr>
      </p:pic>
    </p:spTree>
    <p:extLst>
      <p:ext uri="{BB962C8B-B14F-4D97-AF65-F5344CB8AC3E}">
        <p14:creationId xmlns:p14="http://schemas.microsoft.com/office/powerpoint/2010/main" val="3747058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smtClean="0"/>
              <a:t>CA PPM for Strategic Planning and Execution expands</a:t>
            </a:r>
            <a:r>
              <a:rPr lang="en-US" baseline="0" noProof="0" dirty="0" smtClean="0"/>
              <a:t> CA PPM Core Features </a:t>
            </a:r>
            <a:r>
              <a:rPr lang="en-US" noProof="0" dirty="0" smtClean="0"/>
              <a:t>towards Strategic Planning and Monitoring</a:t>
            </a:r>
            <a:r>
              <a:rPr lang="en-US" baseline="0" noProof="0" dirty="0" smtClean="0"/>
              <a:t> Business Results in relation to the Organization’s Strategies.</a:t>
            </a:r>
            <a:endParaRPr lang="en-US" noProof="0" dirty="0"/>
          </a:p>
        </p:txBody>
      </p:sp>
      <p:sp>
        <p:nvSpPr>
          <p:cNvPr id="4" name="Slide Number Placeholder 3"/>
          <p:cNvSpPr>
            <a:spLocks noGrp="1"/>
          </p:cNvSpPr>
          <p:nvPr>
            <p:ph type="sldNum" sz="quarter" idx="10"/>
          </p:nvPr>
        </p:nvSpPr>
        <p:spPr/>
        <p:txBody>
          <a:bodyPr/>
          <a:lstStyle/>
          <a:p>
            <a:pPr>
              <a:defRPr/>
            </a:pPr>
            <a:fld id="{75E09DD8-CB1B-4F15-9070-7D9BAAA921D3}"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US" smtClean="0"/>
              <a:t>Copyright © 2010 CA. All rights reserved.</a:t>
            </a:r>
            <a:endParaRPr lang="en-US" dirty="0"/>
          </a:p>
        </p:txBody>
      </p:sp>
    </p:spTree>
    <p:extLst>
      <p:ext uri="{BB962C8B-B14F-4D97-AF65-F5344CB8AC3E}">
        <p14:creationId xmlns:p14="http://schemas.microsoft.com/office/powerpoint/2010/main" val="562870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pPr eaLnBrk="1" hangingPunct="1">
              <a:spcBef>
                <a:spcPct val="0"/>
              </a:spcBef>
            </a:pPr>
            <a:r>
              <a:rPr lang="en-US" noProof="0" dirty="0" smtClean="0">
                <a:latin typeface="CA Sans" pitchFamily="50" charset="0"/>
              </a:rPr>
              <a:t>For easy-of-use and implementation we are presenting the new features in four big groups,</a:t>
            </a:r>
            <a:r>
              <a:rPr lang="en-US" baseline="0" noProof="0" dirty="0" smtClean="0">
                <a:latin typeface="CA Sans" pitchFamily="50" charset="0"/>
              </a:rPr>
              <a:t> and we present them in the order they would </a:t>
            </a:r>
            <a:r>
              <a:rPr lang="en-US" baseline="0" noProof="0" dirty="0" err="1" smtClean="0">
                <a:latin typeface="CA Sans" pitchFamily="50" charset="0"/>
              </a:rPr>
              <a:t>usuallybe</a:t>
            </a:r>
            <a:r>
              <a:rPr lang="en-US" baseline="0" noProof="0" dirty="0" smtClean="0">
                <a:latin typeface="CA Sans" pitchFamily="50" charset="0"/>
              </a:rPr>
              <a:t> implemented:</a:t>
            </a:r>
          </a:p>
          <a:p>
            <a:pPr marL="228600" indent="-228600" eaLnBrk="1" hangingPunct="1">
              <a:spcBef>
                <a:spcPct val="0"/>
              </a:spcBef>
              <a:buAutoNum type="arabicParenR"/>
            </a:pPr>
            <a:r>
              <a:rPr lang="en-US" baseline="0" noProof="0" dirty="0" smtClean="0">
                <a:latin typeface="CA Sans" pitchFamily="50" charset="0"/>
              </a:rPr>
              <a:t>Strategic Maps with Items and related Indicators</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n-US" baseline="0" noProof="0" dirty="0" smtClean="0">
                <a:latin typeface="CA Sans" pitchFamily="50" charset="0"/>
              </a:rPr>
              <a:t>Strategic Review and Monitoring</a:t>
            </a:r>
            <a:endParaRPr lang="en-US" noProof="0" dirty="0" smtClean="0">
              <a:latin typeface="CA Sans" pitchFamily="50" charset="0"/>
            </a:endParaRPr>
          </a:p>
          <a:p>
            <a:pPr marL="228600" indent="-228600" eaLnBrk="1" hangingPunct="1">
              <a:spcBef>
                <a:spcPct val="0"/>
              </a:spcBef>
              <a:buAutoNum type="arabicParenR"/>
            </a:pPr>
            <a:r>
              <a:rPr lang="en-US" baseline="0" noProof="0" dirty="0" smtClean="0">
                <a:latin typeface="CA Sans" pitchFamily="50" charset="0"/>
              </a:rPr>
              <a:t>Investment Evaluation for Selection and Prioritization</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n-US" baseline="0" noProof="0" dirty="0" smtClean="0">
                <a:latin typeface="CA Sans" pitchFamily="50" charset="0"/>
              </a:rPr>
              <a:t>Top-Down Planning to distribute Funds and Headcount</a:t>
            </a:r>
          </a:p>
        </p:txBody>
      </p:sp>
    </p:spTree>
    <p:extLst>
      <p:ext uri="{BB962C8B-B14F-4D97-AF65-F5344CB8AC3E}">
        <p14:creationId xmlns:p14="http://schemas.microsoft.com/office/powerpoint/2010/main" val="3233023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874481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571325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718298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479805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236824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288242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128366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6627"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55988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903585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2531" name="Rectangle 3"/>
          <p:cNvSpPr>
            <a:spLocks noGrp="1" noChangeArrowheads="1"/>
          </p:cNvSpPr>
          <p:nvPr>
            <p:ph type="body" idx="1"/>
          </p:nvPr>
        </p:nvSpPr>
        <p:spPr>
          <a:noFill/>
        </p:spPr>
        <p:txBody>
          <a:bodyPr wrap="square" numCol="1" anchor="t" anchorCtr="0" compatLnSpc="1">
            <a:prstTxWarp prst="textNoShape">
              <a:avLst/>
            </a:prstTxWarp>
            <a:normAutofit/>
          </a:bodyPr>
          <a:lstStyle/>
          <a:p>
            <a:r>
              <a:rPr lang="en-US" noProof="0" dirty="0" smtClean="0">
                <a:latin typeface="CA Sans" pitchFamily="50" charset="0"/>
              </a:rPr>
              <a:t>This is the RATIONALE for this Accelerator.</a:t>
            </a:r>
          </a:p>
          <a:p>
            <a:r>
              <a:rPr lang="en-US" noProof="0" dirty="0" smtClean="0">
                <a:latin typeface="CA Sans" pitchFamily="50" charset="0"/>
              </a:rPr>
              <a:t>There is nothing new about Strategic Planning, right? All organizations, big or small, have implemented some sort of strategic planning method</a:t>
            </a:r>
            <a:r>
              <a:rPr lang="en-US" baseline="0" noProof="0" dirty="0" smtClean="0">
                <a:latin typeface="CA Sans" pitchFamily="50" charset="0"/>
              </a:rPr>
              <a:t> these days, obviously with different maturity levels, granularity, precision; some are at department level, some at business unit level, some at corporate level, or even all of the above... </a:t>
            </a:r>
          </a:p>
          <a:p>
            <a:r>
              <a:rPr lang="en-US" baseline="0" noProof="0" dirty="0" smtClean="0">
                <a:latin typeface="CA Sans" pitchFamily="50" charset="0"/>
              </a:rPr>
              <a:t>Many of our PPM customers need a way to “do the right things”- that is – selecting the best investments on which apply your financial and human resources in order to achieve optimal results. However, one of the most challenging aspect our customers are finding is: how can I connect both worlds Strategic Planning and Project Execution? </a:t>
            </a:r>
          </a:p>
          <a:p>
            <a:pPr marL="228600" indent="-228600">
              <a:buAutoNum type="arabicParenR"/>
            </a:pPr>
            <a:r>
              <a:rPr lang="en-US" baseline="0" noProof="0" dirty="0" smtClean="0">
                <a:latin typeface="CA Sans" pitchFamily="50" charset="0"/>
              </a:rPr>
              <a:t>Are the things I’m doing THE best to achieve the results I proposed to achieve with my Strategic Plan?</a:t>
            </a:r>
          </a:p>
          <a:p>
            <a:pPr marL="228600" indent="-228600">
              <a:buAutoNum type="arabicParenR"/>
            </a:pPr>
            <a:r>
              <a:rPr lang="en-US" baseline="0" noProof="0" dirty="0" smtClean="0">
                <a:latin typeface="CA Sans" pitchFamily="50" charset="0"/>
              </a:rPr>
              <a:t>Is the way our projects are being delivered generating any impact – positive or negative – on the results? </a:t>
            </a:r>
          </a:p>
          <a:p>
            <a:pPr marL="228600" indent="-228600">
              <a:buAutoNum type="arabicParenR"/>
            </a:pPr>
            <a:r>
              <a:rPr lang="en-US" baseline="0" noProof="0" dirty="0" smtClean="0">
                <a:latin typeface="CA Sans" pitchFamily="50" charset="0"/>
              </a:rPr>
              <a:t>Do I need to correct anything on our Execution?</a:t>
            </a:r>
          </a:p>
          <a:p>
            <a:pPr marL="228600" indent="-228600">
              <a:buAutoNum type="arabicParenR"/>
            </a:pPr>
            <a:r>
              <a:rPr lang="en-US" baseline="0" noProof="0" dirty="0" smtClean="0">
                <a:latin typeface="CA Sans" pitchFamily="50" charset="0"/>
              </a:rPr>
              <a:t>How much of my Goals have I already reached – and what is the forecast – When will I be able to see the final results of the Strategies? </a:t>
            </a:r>
            <a:endParaRPr lang="en-US" noProof="0" dirty="0" smtClean="0">
              <a:latin typeface="CA Sans" pitchFamily="50" charset="0"/>
            </a:endParaRPr>
          </a:p>
        </p:txBody>
      </p:sp>
    </p:spTree>
    <p:extLst>
      <p:ext uri="{BB962C8B-B14F-4D97-AF65-F5344CB8AC3E}">
        <p14:creationId xmlns:p14="http://schemas.microsoft.com/office/powerpoint/2010/main" val="2767845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7102332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5603"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679010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5603"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806827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5603"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515094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1603207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913416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5603"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118498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6627"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9246535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6627"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1803341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Top-Down</a:t>
            </a:r>
            <a:r>
              <a:rPr lang="en-US" baseline="0" dirty="0" smtClean="0"/>
              <a:t> Distribution are the values you cascade from your top levels.</a:t>
            </a:r>
          </a:p>
          <a:p>
            <a:r>
              <a:rPr lang="en-US" baseline="0" dirty="0" smtClean="0"/>
              <a:t>Allocations are the values you actually define as your constraints for portfolios.</a:t>
            </a:r>
          </a:p>
          <a:p>
            <a:r>
              <a:rPr lang="en-US" baseline="0" dirty="0" smtClean="0"/>
              <a:t>Commitments are driven from approved Investments and represent what has actually been planned.</a:t>
            </a:r>
            <a:endParaRPr lang="pt-BR" dirty="0"/>
          </a:p>
        </p:txBody>
      </p:sp>
      <p:sp>
        <p:nvSpPr>
          <p:cNvPr id="4" name="Slide Number Placeholder 3"/>
          <p:cNvSpPr>
            <a:spLocks noGrp="1"/>
          </p:cNvSpPr>
          <p:nvPr>
            <p:ph type="sldNum" sz="quarter" idx="10"/>
          </p:nvPr>
        </p:nvSpPr>
        <p:spPr/>
        <p:txBody>
          <a:bodyPr/>
          <a:lstStyle/>
          <a:p>
            <a:fld id="{E09BE09F-839A-4E46-AA96-6B1F206C8913}" type="slidenum">
              <a:rPr lang="en-US" smtClean="0"/>
              <a:pPr/>
              <a:t>34</a:t>
            </a:fld>
            <a:endParaRPr lang="en-US" dirty="0"/>
          </a:p>
        </p:txBody>
      </p:sp>
    </p:spTree>
    <p:extLst>
      <p:ext uri="{BB962C8B-B14F-4D97-AF65-F5344CB8AC3E}">
        <p14:creationId xmlns:p14="http://schemas.microsoft.com/office/powerpoint/2010/main" val="2122006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smtClean="0"/>
              <a:t>Our suggestion is to implement a “Continuous Strategic Planning</a:t>
            </a:r>
            <a:r>
              <a:rPr lang="en-US" baseline="0" noProof="0" dirty="0" smtClean="0"/>
              <a:t> and Execution</a:t>
            </a:r>
            <a:r>
              <a:rPr lang="en-US" noProof="0" dirty="0" smtClean="0"/>
              <a:t>” process</a:t>
            </a:r>
            <a:r>
              <a:rPr lang="en-US" baseline="0" noProof="0" dirty="0" smtClean="0"/>
              <a:t>. The Strategic Plan brings multiple levels of strategic goals to our organization. It also defines the metrics that allow us to calculate how much we are aligned to those goals. From the Strategic Plan we start distributing funds and headcount through a Top-Down Planning process. The Top-Down budget originates Strategic Initiative Portfolios, that will merge our Capacity (Headcount and CAPEX) with the Alignment Metrics, resulting in a Portfolio of Prioritized Programs and Projects that were selected to deliver the best results regarding our strategies. The detailed execution of these programs and projects needs to be constantly monitored – because they will serve as a strategy “health-check”. We say that because the programs and projects are the means to delivering on our results. If I have X projects supporting a specific Strategic Goal – and all of them are riddled with issues, are late, presenting high risk, over budget, have undefined scope – what does it mean to my strategy? Will I be able to achieve my expected results? At this moment, the strategic planner can step up, proactively, understanding the impacts they can serve as a facilitator, a second sponsor, a project success enabler, and therefore, a strategy enabler.</a:t>
            </a:r>
          </a:p>
          <a:p>
            <a:r>
              <a:rPr lang="en-US" baseline="0" noProof="0" dirty="0" smtClean="0"/>
              <a:t>But how do I know we are getting results? Measuring is the only way. Therefore, we define Indicators and we set Targets and perform periodic Measurements for those indictors; In time, we will be analyzing the delivery trend – in time to correct deviations if/when necessary.</a:t>
            </a:r>
            <a:endParaRPr lang="en-US" noProof="0" dirty="0"/>
          </a:p>
        </p:txBody>
      </p:sp>
      <p:sp>
        <p:nvSpPr>
          <p:cNvPr id="4" name="Slide Number Placeholder 3"/>
          <p:cNvSpPr>
            <a:spLocks noGrp="1"/>
          </p:cNvSpPr>
          <p:nvPr>
            <p:ph type="sldNum" sz="quarter" idx="10"/>
          </p:nvPr>
        </p:nvSpPr>
        <p:spPr/>
        <p:txBody>
          <a:bodyPr/>
          <a:lstStyle/>
          <a:p>
            <a:fld id="{E09BE09F-839A-4E46-AA96-6B1F206C8913}" type="slidenum">
              <a:rPr lang="en-US" smtClean="0"/>
              <a:pPr/>
              <a:t>4</a:t>
            </a:fld>
            <a:endParaRPr lang="en-US" dirty="0"/>
          </a:p>
        </p:txBody>
      </p:sp>
    </p:spTree>
    <p:extLst>
      <p:ext uri="{BB962C8B-B14F-4D97-AF65-F5344CB8AC3E}">
        <p14:creationId xmlns:p14="http://schemas.microsoft.com/office/powerpoint/2010/main" val="27405999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09BE09F-839A-4E46-AA96-6B1F206C8913}" type="slidenum">
              <a:rPr lang="en-US" smtClean="0"/>
              <a:pPr/>
              <a:t>37</a:t>
            </a:fld>
            <a:endParaRPr lang="en-US" dirty="0"/>
          </a:p>
        </p:txBody>
      </p:sp>
    </p:spTree>
    <p:extLst>
      <p:ext uri="{BB962C8B-B14F-4D97-AF65-F5344CB8AC3E}">
        <p14:creationId xmlns:p14="http://schemas.microsoft.com/office/powerpoint/2010/main" val="311109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2531" name="Rectangle 3"/>
          <p:cNvSpPr>
            <a:spLocks noGrp="1" noChangeArrowheads="1"/>
          </p:cNvSpPr>
          <p:nvPr>
            <p:ph type="body" idx="1"/>
          </p:nvPr>
        </p:nvSpPr>
        <p:spPr>
          <a:noFill/>
        </p:spPr>
        <p:txBody>
          <a:bodyPr wrap="square" numCol="1" anchor="t" anchorCtr="0" compatLnSpc="1">
            <a:prstTxWarp prst="textNoShape">
              <a:avLst/>
            </a:prstTxWarp>
            <a:normAutofit/>
          </a:bodyPr>
          <a:lstStyle/>
          <a:p>
            <a:pPr eaLnBrk="1" hangingPunct="1">
              <a:spcBef>
                <a:spcPct val="0"/>
              </a:spcBef>
            </a:pPr>
            <a:r>
              <a:rPr lang="en-US" dirty="0" smtClean="0">
                <a:latin typeface="CA Sans" pitchFamily="50" charset="0"/>
              </a:rPr>
              <a:t>Now you are going</a:t>
            </a:r>
            <a:r>
              <a:rPr lang="en-US" baseline="0" dirty="0" smtClean="0">
                <a:latin typeface="CA Sans" pitchFamily="50" charset="0"/>
              </a:rPr>
              <a:t> to see an idea of some features that could be implemented </a:t>
            </a:r>
            <a:r>
              <a:rPr lang="en-US" dirty="0" smtClean="0">
                <a:latin typeface="CA Sans" pitchFamily="50" charset="0"/>
              </a:rPr>
              <a:t>to expand the PPM “core” features</a:t>
            </a:r>
            <a:r>
              <a:rPr lang="en-US" baseline="0" dirty="0" smtClean="0">
                <a:latin typeface="CA Sans" pitchFamily="50" charset="0"/>
              </a:rPr>
              <a:t> </a:t>
            </a:r>
            <a:r>
              <a:rPr lang="en-US" dirty="0" smtClean="0">
                <a:latin typeface="CA Sans" pitchFamily="50" charset="0"/>
              </a:rPr>
              <a:t>and allow the Strategic Planning and Monitoring process to </a:t>
            </a:r>
            <a:r>
              <a:rPr lang="en-US" baseline="0" dirty="0" smtClean="0">
                <a:latin typeface="CA Sans" pitchFamily="50" charset="0"/>
              </a:rPr>
              <a:t>walk alongside the PPM processes. These features are not an integral part of CA PPM but can be implemented with very little effort by our CA Services and our CA Qualified Partners teams. </a:t>
            </a:r>
            <a:endParaRPr lang="en-US" dirty="0" smtClean="0">
              <a:latin typeface="CA Sans" pitchFamily="50" charset="0"/>
            </a:endParaRPr>
          </a:p>
        </p:txBody>
      </p:sp>
    </p:spTree>
    <p:extLst>
      <p:ext uri="{BB962C8B-B14F-4D97-AF65-F5344CB8AC3E}">
        <p14:creationId xmlns:p14="http://schemas.microsoft.com/office/powerpoint/2010/main" val="2811764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pPr eaLnBrk="1" hangingPunct="1">
              <a:spcBef>
                <a:spcPct val="0"/>
              </a:spcBef>
            </a:pPr>
            <a:r>
              <a:rPr lang="en-US" noProof="0" dirty="0" smtClean="0">
                <a:latin typeface="CA Sans" pitchFamily="50" charset="0"/>
              </a:rPr>
              <a:t>For easy-of-use and implementation we are presenting the new features in four big groups,</a:t>
            </a:r>
            <a:r>
              <a:rPr lang="en-US" baseline="0" noProof="0" dirty="0" smtClean="0">
                <a:latin typeface="CA Sans" pitchFamily="50" charset="0"/>
              </a:rPr>
              <a:t> and we present them in the order they would usually be implemented:</a:t>
            </a:r>
          </a:p>
          <a:p>
            <a:pPr marL="228600" indent="-228600" eaLnBrk="1" hangingPunct="1">
              <a:spcBef>
                <a:spcPct val="0"/>
              </a:spcBef>
              <a:buAutoNum type="arabicParenR"/>
            </a:pPr>
            <a:r>
              <a:rPr lang="en-US" baseline="0" noProof="0" dirty="0" smtClean="0">
                <a:latin typeface="CA Sans" pitchFamily="50" charset="0"/>
              </a:rPr>
              <a:t>Strategic Maps with Items and related Indicators</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n-US" baseline="0" noProof="0" dirty="0" smtClean="0">
                <a:latin typeface="CA Sans" pitchFamily="50" charset="0"/>
              </a:rPr>
              <a:t>Strategic Review and Monitoring</a:t>
            </a:r>
            <a:endParaRPr lang="en-US" noProof="0" dirty="0" smtClean="0">
              <a:latin typeface="CA Sans" pitchFamily="50" charset="0"/>
            </a:endParaRPr>
          </a:p>
          <a:p>
            <a:pPr marL="228600" indent="-228600" eaLnBrk="1" hangingPunct="1">
              <a:spcBef>
                <a:spcPct val="0"/>
              </a:spcBef>
              <a:buAutoNum type="arabicParenR"/>
            </a:pPr>
            <a:r>
              <a:rPr lang="en-US" baseline="0" noProof="0" dirty="0" smtClean="0">
                <a:latin typeface="CA Sans" pitchFamily="50" charset="0"/>
              </a:rPr>
              <a:t>Investment Evaluation for Selection and Prioritization</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n-US" baseline="0" noProof="0" dirty="0" smtClean="0">
                <a:latin typeface="CA Sans" pitchFamily="50" charset="0"/>
              </a:rPr>
              <a:t>Top-Down Planning to distribute Funds and Headcount</a:t>
            </a:r>
          </a:p>
        </p:txBody>
      </p:sp>
    </p:spTree>
    <p:extLst>
      <p:ext uri="{BB962C8B-B14F-4D97-AF65-F5344CB8AC3E}">
        <p14:creationId xmlns:p14="http://schemas.microsoft.com/office/powerpoint/2010/main" val="2135870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532436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148962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390284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938481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 Id="rId5" Type="http://schemas.openxmlformats.org/officeDocument/2006/relationships/image" Target="../media/image1.emf"/><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67357"/>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
        <p:nvSpPr>
          <p:cNvPr id="5" name="Text Placeholder 4"/>
          <p:cNvSpPr>
            <a:spLocks noGrp="1"/>
          </p:cNvSpPr>
          <p:nvPr>
            <p:ph type="body" sz="quarter" idx="10"/>
          </p:nvPr>
        </p:nvSpPr>
        <p:spPr>
          <a:xfrm>
            <a:off x="453176" y="1002606"/>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410575"/>
          </a:xfrm>
        </p:spPr>
        <p:txBody>
          <a:bodyPr/>
          <a:lstStyle>
            <a:lvl1pPr>
              <a:defRPr/>
            </a:lvl1pPr>
          </a:lstStyle>
          <a:p>
            <a:r>
              <a:rPr lang="en-US" dirty="0" smtClean="0"/>
              <a:t>Title - Title Case, Calibri 28 pt bold</a:t>
            </a:r>
            <a:endParaRPr lang="en-US" dirty="0"/>
          </a:p>
        </p:txBody>
      </p:sp>
      <p:sp>
        <p:nvSpPr>
          <p:cNvPr id="5" name="Text Placeholder 4"/>
          <p:cNvSpPr>
            <a:spLocks noGrp="1"/>
          </p:cNvSpPr>
          <p:nvPr>
            <p:ph type="body" sz="quarter" idx="10"/>
          </p:nvPr>
        </p:nvSpPr>
        <p:spPr>
          <a:xfrm>
            <a:off x="460264" y="981375"/>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444498" y="514825"/>
            <a:ext cx="8178803" cy="289590"/>
          </a:xfrm>
        </p:spPr>
        <p:txBody>
          <a:bodyPr vert="horz" lIns="91440" tIns="45720" rIns="91440" bIns="45720" rtlCol="0" anchor="t">
            <a:noAutofit/>
          </a:bodyPr>
          <a:lstStyle>
            <a:lvl1pPr algn="l" defTabSz="457200" rtl="0" eaLnBrk="1" latinLnBrk="0" hangingPunct="1">
              <a:lnSpc>
                <a:spcPct val="90000"/>
              </a:lnSpc>
              <a:spcBef>
                <a:spcPct val="0"/>
              </a:spcBef>
              <a:buNone/>
              <a:defRPr lang="en-US" sz="20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58045"/>
            <a:ext cx="4038600" cy="3397616"/>
          </a:xfrm>
          <a:prstGeom prst="rect">
            <a:avLst/>
          </a:prstGeom>
        </p:spPr>
        <p:txBody>
          <a:bodyPr/>
          <a:lstStyle>
            <a:lvl1pPr>
              <a:lnSpc>
                <a:spcPts val="2880"/>
              </a:lnSpc>
              <a:defRPr sz="2400" b="0">
                <a:solidFill>
                  <a:schemeClr val="bg1"/>
                </a:solidFill>
              </a:defRPr>
            </a:lvl1pPr>
            <a:lvl2pPr>
              <a:defRPr sz="2000" b="0">
                <a:solidFill>
                  <a:schemeClr val="bg1"/>
                </a:solidFill>
              </a:defRPr>
            </a:lvl2pPr>
            <a:lvl3pPr>
              <a:defRPr sz="1800" b="0">
                <a:solidFill>
                  <a:schemeClr val="bg1"/>
                </a:solidFill>
              </a:defRPr>
            </a:lvl3pPr>
            <a:lvl4pPr>
              <a:defRPr sz="1600" b="0">
                <a:solidFill>
                  <a:schemeClr val="bg1"/>
                </a:solidFill>
              </a:defRPr>
            </a:lvl4pPr>
            <a:lvl5pPr>
              <a:defRPr sz="1600" b="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858045"/>
            <a:ext cx="4038600" cy="3397616"/>
          </a:xfrm>
          <a:prstGeom prst="rect">
            <a:avLst/>
          </a:prstGeom>
        </p:spPr>
        <p:txBody>
          <a:bodyPr/>
          <a:lstStyle>
            <a:lvl1pPr>
              <a:defRPr sz="2400" b="0">
                <a:solidFill>
                  <a:schemeClr val="bg1"/>
                </a:solidFill>
              </a:defRPr>
            </a:lvl1pPr>
            <a:lvl2pPr>
              <a:defRPr sz="2000" b="0">
                <a:solidFill>
                  <a:schemeClr val="bg1"/>
                </a:solidFill>
              </a:defRPr>
            </a:lvl2pPr>
            <a:lvl3pPr>
              <a:defRPr sz="1800" b="0">
                <a:solidFill>
                  <a:schemeClr val="bg1"/>
                </a:solidFill>
              </a:defRPr>
            </a:lvl3pPr>
            <a:lvl4pPr>
              <a:defRPr sz="1600" b="0">
                <a:solidFill>
                  <a:schemeClr val="bg1"/>
                </a:solidFill>
              </a:defRPr>
            </a:lvl4pPr>
            <a:lvl5pPr>
              <a:defRPr sz="1600" b="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546098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4"/>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vert="horz" lIns="91440" tIns="45720" rIns="91440" bIns="1280160" rtlCol="0" anchor="ctr" anchorCtr="0">
            <a:normAutofit/>
          </a:bodyPr>
          <a:lstStyle>
            <a:lvl1pPr marL="342900" indent="-342900" algn="ctr" defTabSz="457200" rtl="0" eaLnBrk="1" latinLnBrk="0" hangingPunct="1">
              <a:lnSpc>
                <a:spcPts val="2880"/>
              </a:lnSpc>
              <a:spcBef>
                <a:spcPts val="1200"/>
              </a:spcBef>
              <a:spcAft>
                <a:spcPts val="200"/>
              </a:spcAft>
              <a:buClr>
                <a:schemeClr val="tx1"/>
              </a:buClr>
              <a:buFont typeface="Wingdings" charset="2"/>
              <a:buNone/>
              <a:defRPr lang="en-US" sz="2400" b="0" kern="1200" dirty="0" smtClean="0">
                <a:solidFill>
                  <a:schemeClr val="tx1"/>
                </a:solidFill>
                <a:latin typeface="+mn-lt"/>
                <a:ea typeface="+mn-ea"/>
                <a:cs typeface="+mn-cs"/>
              </a:defRPr>
            </a:lvl1pPr>
          </a:lstStyle>
          <a:p>
            <a:r>
              <a:rPr lang="en-US" dirty="0" smtClean="0"/>
              <a:t>INSERT PHOTO HERE</a:t>
            </a:r>
            <a:endParaRPr lang="en-US" dirty="0"/>
          </a:p>
        </p:txBody>
      </p:sp>
      <p:sp>
        <p:nvSpPr>
          <p:cNvPr id="6" name="Title 1"/>
          <p:cNvSpPr>
            <a:spLocks noGrp="1"/>
          </p:cNvSpPr>
          <p:nvPr>
            <p:ph type="title" hasCustomPrompt="1"/>
          </p:nvPr>
        </p:nvSpPr>
        <p:spPr bwMode="black">
          <a:xfrm>
            <a:off x="5960787" y="0"/>
            <a:ext cx="2167128" cy="3675888"/>
          </a:xfrm>
          <a:prstGeom prst="rect">
            <a:avLst/>
          </a:prstGeom>
          <a:solidFill>
            <a:srgbClr val="22475C">
              <a:alpha val="95000"/>
            </a:srgbClr>
          </a:solidFill>
        </p:spPr>
        <p:txBody>
          <a:bodyPr vert="horz" lIns="182880" tIns="182880" rIns="91440" bIns="182880" rtlCol="0" anchor="b" anchorCtr="0">
            <a:noAutofit/>
          </a:bodyPr>
          <a:lst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rgbClr val="FFFFFF"/>
                </a:solidFill>
                <a:effectLst/>
                <a:uLnTx/>
                <a:uFillTx/>
                <a:latin typeface="Calibri"/>
                <a:ea typeface="+mj-ea"/>
                <a:cs typeface="+mj-cs"/>
              </a:rPr>
              <a:t>Title - Title Case, Calibri 28 pt bold</a:t>
            </a:r>
            <a:br>
              <a:rPr kumimoji="0" lang="en-US" sz="2800" b="0" i="0" u="none" strike="noStrike" kern="1200" cap="none" spc="0" normalizeH="0" baseline="0" noProof="0" dirty="0" smtClean="0">
                <a:ln>
                  <a:noFill/>
                </a:ln>
                <a:solidFill>
                  <a:srgbClr val="FFFFFF"/>
                </a:solidFill>
                <a:effectLst/>
                <a:uLnTx/>
                <a:uFillTx/>
                <a:latin typeface="Calibri"/>
                <a:ea typeface="+mj-ea"/>
                <a:cs typeface="+mj-cs"/>
              </a:rPr>
            </a:br>
            <a:r>
              <a:rPr kumimoji="0" lang="en-US" sz="2800" b="0" i="0" u="none" strike="noStrike" kern="1200" cap="none" spc="0" normalizeH="0" baseline="0" noProof="0" dirty="0" smtClean="0">
                <a:ln>
                  <a:noFill/>
                </a:ln>
                <a:solidFill>
                  <a:srgbClr val="FFFFFF"/>
                </a:solidFill>
                <a:effectLst/>
                <a:uLnTx/>
                <a:uFillTx/>
                <a:latin typeface="Calibri"/>
                <a:ea typeface="+mj-ea"/>
                <a:cs typeface="+mj-cs"/>
              </a:rPr>
              <a:t>2 Line Max</a:t>
            </a:r>
            <a:endParaRPr kumimoji="0" lang="en-US" sz="2800" b="0" i="0" u="none" strike="noStrike" kern="1200" cap="none" spc="0" normalizeH="0" baseline="0" noProof="0" dirty="0">
              <a:ln>
                <a:noFill/>
              </a:ln>
              <a:solidFill>
                <a:srgbClr val="FFFFFF"/>
              </a:solidFill>
              <a:effectLst/>
              <a:uLnTx/>
              <a:uFillTx/>
              <a:latin typeface="Calibri"/>
              <a:ea typeface="+mj-ea"/>
              <a:cs typeface="+mj-cs"/>
            </a:endParaRPr>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vert="horz" lIns="91440" tIns="45720" rIns="91440" bIns="1280160" rtlCol="0" anchor="ctr" anchorCtr="0">
            <a:normAutofit/>
          </a:bodyPr>
          <a:lstStyle>
            <a:lvl1pPr marL="342900" indent="-342900" algn="ctr" defTabSz="457200" rtl="0" eaLnBrk="1" latinLnBrk="0" hangingPunct="1">
              <a:lnSpc>
                <a:spcPts val="2880"/>
              </a:lnSpc>
              <a:spcBef>
                <a:spcPts val="1200"/>
              </a:spcBef>
              <a:spcAft>
                <a:spcPts val="200"/>
              </a:spcAft>
              <a:buClr>
                <a:schemeClr val="tx1"/>
              </a:buClr>
              <a:buFont typeface="Wingdings" charset="2"/>
              <a:buNone/>
              <a:defRPr lang="en-US" sz="2400" b="0" kern="1200" dirty="0" smtClean="0">
                <a:solidFill>
                  <a:schemeClr val="tx1"/>
                </a:solidFill>
                <a:latin typeface="+mn-lt"/>
                <a:ea typeface="+mn-ea"/>
                <a:cs typeface="+mn-cs"/>
              </a:defRPr>
            </a:lvl1pPr>
          </a:lstStyle>
          <a:p>
            <a:r>
              <a:rPr lang="en-US" dirty="0" smtClean="0"/>
              <a:t>INSERT PHOTO HERE</a:t>
            </a:r>
            <a:endParaRPr lang="en-US" dirty="0"/>
          </a:p>
        </p:txBody>
      </p:sp>
      <p:sp>
        <p:nvSpPr>
          <p:cNvPr id="2" name="Title 1"/>
          <p:cNvSpPr>
            <a:spLocks noGrp="1"/>
          </p:cNvSpPr>
          <p:nvPr>
            <p:ph type="title"/>
          </p:nvPr>
        </p:nvSpPr>
        <p:spPr>
          <a:xfrm>
            <a:off x="457200" y="157880"/>
            <a:ext cx="8229600" cy="161799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9447364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02902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533628" y="645249"/>
            <a:ext cx="6456114" cy="1103540"/>
          </a:xfrm>
          <a:prstGeom prst="rect">
            <a:avLst/>
          </a:prstGeom>
        </p:spPr>
        <p:txBody>
          <a:bodyPr>
            <a:noAutofit/>
          </a:bodyPr>
          <a:lstStyle>
            <a:lvl1pPr algn="l">
              <a:defRPr sz="3600">
                <a:solidFill>
                  <a:schemeClr val="bg1"/>
                </a:solidFill>
                <a:latin typeface="+mj-lt"/>
              </a:defRPr>
            </a:lvl1pPr>
          </a:lstStyle>
          <a:p>
            <a:r>
              <a:rPr lang="en-US" dirty="0" smtClean="0"/>
              <a:t>Always In Title Case; </a:t>
            </a:r>
            <a:br>
              <a:rPr lang="en-US" dirty="0" smtClean="0"/>
            </a:br>
            <a:r>
              <a:rPr lang="en-US" dirty="0" smtClean="0"/>
              <a:t>2 Lines Preferred</a:t>
            </a:r>
            <a:endParaRPr lang="en-US" dirty="0"/>
          </a:p>
        </p:txBody>
      </p:sp>
      <p:sp>
        <p:nvSpPr>
          <p:cNvPr id="3" name="Subtitle 2"/>
          <p:cNvSpPr>
            <a:spLocks noGrp="1"/>
          </p:cNvSpPr>
          <p:nvPr>
            <p:ph type="subTitle" idx="1" hasCustomPrompt="1"/>
          </p:nvPr>
        </p:nvSpPr>
        <p:spPr bwMode="black">
          <a:xfrm>
            <a:off x="533627" y="2156167"/>
            <a:ext cx="6456116" cy="572028"/>
          </a:xfrm>
          <a:prstGeom prst="rect">
            <a:avLst/>
          </a:prstGeom>
        </p:spPr>
        <p:txBody>
          <a:bodyPr>
            <a:noAutofit/>
          </a:bodyPr>
          <a:lstStyle>
            <a:lvl1pPr marL="0" indent="0" algn="l" defTabSz="457200" rtl="0" eaLnBrk="1" latinLnBrk="0" hangingPunct="1">
              <a:lnSpc>
                <a:spcPct val="90000"/>
              </a:lnSpc>
              <a:spcBef>
                <a:spcPct val="0"/>
              </a:spcBef>
              <a:buNone/>
              <a:defRPr lang="en-US" sz="1800" b="0" kern="1200" dirty="0">
                <a:solidFill>
                  <a:schemeClr val="bg1"/>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or presenter name [sentence or title case as needed </a:t>
            </a:r>
            <a:br>
              <a:rPr lang="en-US" dirty="0" smtClean="0"/>
            </a:br>
            <a:r>
              <a:rPr lang="en-US" dirty="0" smtClean="0"/>
              <a:t>Calibri 18 pt]</a:t>
            </a:r>
            <a:endParaRPr lang="en-US" dirty="0"/>
          </a:p>
        </p:txBody>
      </p:sp>
      <p:sp>
        <p:nvSpPr>
          <p:cNvPr id="11" name="Text Placeholder 12"/>
          <p:cNvSpPr>
            <a:spLocks noGrp="1"/>
          </p:cNvSpPr>
          <p:nvPr>
            <p:ph type="body" sz="quarter" idx="11" hasCustomPrompt="1"/>
          </p:nvPr>
        </p:nvSpPr>
        <p:spPr bwMode="black">
          <a:xfrm>
            <a:off x="533628" y="3310661"/>
            <a:ext cx="6456116" cy="488707"/>
          </a:xfrm>
          <a:prstGeom prst="rect">
            <a:avLst/>
          </a:prstGeom>
        </p:spPr>
        <p:txBody>
          <a:bodyPr>
            <a:noAutofit/>
          </a:bodyPr>
          <a:lstStyle>
            <a:lvl1pPr marL="0" indent="0">
              <a:buNone/>
              <a:defRPr sz="1200" b="1">
                <a:solidFill>
                  <a:schemeClr val="bg1"/>
                </a:solidFill>
                <a:latin typeface="+mj-lt"/>
              </a:defRPr>
            </a:lvl1pPr>
          </a:lstStyle>
          <a:p>
            <a:pPr lvl="0"/>
            <a:r>
              <a:rPr lang="en-US" dirty="0" smtClean="0"/>
              <a:t>Insert Date Here</a:t>
            </a:r>
            <a:endParaRPr lang="lt-LT" dirty="0"/>
          </a:p>
        </p:txBody>
      </p:sp>
      <p:pic>
        <p:nvPicPr>
          <p:cNvPr id="15" name="Picture 14" descr="ca_r_1c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spTree>
    <p:extLst>
      <p:ext uri="{BB962C8B-B14F-4D97-AF65-F5344CB8AC3E}">
        <p14:creationId xmlns:p14="http://schemas.microsoft.com/office/powerpoint/2010/main" val="247622265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blipFill dpi="0" rotWithShape="1">
          <a:blip r:embed="rId2">
            <a:lum/>
          </a:blip>
          <a:srcRect/>
          <a:stretch>
            <a:fillRect l="-1000" t="-1000" r="-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533628" y="645249"/>
            <a:ext cx="6456114" cy="1103540"/>
          </a:xfrm>
          <a:prstGeom prst="rect">
            <a:avLst/>
          </a:prstGeom>
        </p:spPr>
        <p:txBody>
          <a:bodyPr>
            <a:noAutofit/>
          </a:bodyPr>
          <a:lstStyle>
            <a:lvl1pPr algn="l">
              <a:defRPr sz="3600">
                <a:solidFill>
                  <a:schemeClr val="bg2"/>
                </a:solidFill>
                <a:latin typeface="+mj-lt"/>
              </a:defRPr>
            </a:lvl1pPr>
          </a:lstStyle>
          <a:p>
            <a:r>
              <a:rPr lang="en-US" dirty="0" smtClean="0"/>
              <a:t>Always In Title Case; </a:t>
            </a:r>
            <a:br>
              <a:rPr lang="en-US" dirty="0" smtClean="0"/>
            </a:br>
            <a:r>
              <a:rPr lang="en-US" dirty="0" smtClean="0"/>
              <a:t>2 Lines Preferred</a:t>
            </a:r>
            <a:endParaRPr lang="en-US" dirty="0"/>
          </a:p>
        </p:txBody>
      </p:sp>
      <p:sp>
        <p:nvSpPr>
          <p:cNvPr id="3" name="Subtitle 2"/>
          <p:cNvSpPr>
            <a:spLocks noGrp="1"/>
          </p:cNvSpPr>
          <p:nvPr>
            <p:ph type="subTitle" idx="1" hasCustomPrompt="1"/>
          </p:nvPr>
        </p:nvSpPr>
        <p:spPr bwMode="black">
          <a:xfrm>
            <a:off x="533627" y="2156167"/>
            <a:ext cx="6456116" cy="572028"/>
          </a:xfrm>
          <a:prstGeom prst="rect">
            <a:avLst/>
          </a:prstGeom>
        </p:spPr>
        <p:txBody>
          <a:bodyPr>
            <a:noAutofit/>
          </a:bodyPr>
          <a:lstStyle>
            <a:lvl1pPr marL="0" indent="0" algn="l" defTabSz="457200" rtl="0" eaLnBrk="1" latinLnBrk="0" hangingPunct="1">
              <a:lnSpc>
                <a:spcPct val="90000"/>
              </a:lnSpc>
              <a:spcBef>
                <a:spcPct val="0"/>
              </a:spcBef>
              <a:buNone/>
              <a:defRPr lang="en-US" sz="1800" b="0" kern="1200" dirty="0">
                <a:solidFill>
                  <a:schemeClr val="bg2"/>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or presenter name [sentence or title case as needed </a:t>
            </a:r>
            <a:br>
              <a:rPr lang="en-US" dirty="0" smtClean="0"/>
            </a:br>
            <a:r>
              <a:rPr lang="en-US" dirty="0" smtClean="0"/>
              <a:t>Calibri 18 pt]</a:t>
            </a:r>
            <a:endParaRPr lang="en-US" dirty="0"/>
          </a:p>
        </p:txBody>
      </p:sp>
      <p:sp>
        <p:nvSpPr>
          <p:cNvPr id="11" name="Text Placeholder 12"/>
          <p:cNvSpPr>
            <a:spLocks noGrp="1"/>
          </p:cNvSpPr>
          <p:nvPr>
            <p:ph type="body" sz="quarter" idx="11" hasCustomPrompt="1"/>
          </p:nvPr>
        </p:nvSpPr>
        <p:spPr bwMode="black">
          <a:xfrm>
            <a:off x="533628" y="3310661"/>
            <a:ext cx="6456116" cy="255387"/>
          </a:xfrm>
          <a:prstGeom prst="rect">
            <a:avLst/>
          </a:prstGeom>
        </p:spPr>
        <p:txBody>
          <a:bodyPr>
            <a:noAutofit/>
          </a:bodyPr>
          <a:lstStyle>
            <a:lvl1pPr marL="0" indent="0">
              <a:buNone/>
              <a:defRPr sz="1200" b="1">
                <a:solidFill>
                  <a:schemeClr val="bg2"/>
                </a:solidFill>
                <a:latin typeface="+mj-lt"/>
              </a:defRPr>
            </a:lvl1pPr>
          </a:lstStyle>
          <a:p>
            <a:pPr lvl="0"/>
            <a:r>
              <a:rPr lang="en-US" dirty="0" smtClean="0"/>
              <a:t>Insert Date Here</a:t>
            </a:r>
            <a:endParaRPr lang="lt-LT" dirty="0"/>
          </a:p>
        </p:txBody>
      </p:sp>
      <p:pic>
        <p:nvPicPr>
          <p:cNvPr id="15" name="Picture 14" descr="ca_r_1c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pic>
        <p:nvPicPr>
          <p:cNvPr id="12" name="Picture 11" descr="ca_r_1cr_grey.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black">
          <a:xfrm>
            <a:off x="8170826" y="4310413"/>
            <a:ext cx="695324" cy="576677"/>
          </a:xfrm>
          <a:prstGeom prst="rect">
            <a:avLst/>
          </a:prstGeom>
        </p:spPr>
      </p:pic>
    </p:spTree>
    <p:extLst>
      <p:ext uri="{BB962C8B-B14F-4D97-AF65-F5344CB8AC3E}">
        <p14:creationId xmlns:p14="http://schemas.microsoft.com/office/powerpoint/2010/main" val="381855265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6" name="Text Placeholder 22"/>
          <p:cNvSpPr>
            <a:spLocks noGrp="1"/>
          </p:cNvSpPr>
          <p:nvPr>
            <p:ph type="body" sz="quarter" idx="16" hasCustomPrompt="1"/>
          </p:nvPr>
        </p:nvSpPr>
        <p:spPr bwMode="black">
          <a:xfrm>
            <a:off x="5029628" y="1950384"/>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Title Goes Here</a:t>
            </a:r>
          </a:p>
        </p:txBody>
      </p:sp>
      <p:sp>
        <p:nvSpPr>
          <p:cNvPr id="7" name="Text Placeholder 22"/>
          <p:cNvSpPr>
            <a:spLocks noGrp="1"/>
          </p:cNvSpPr>
          <p:nvPr>
            <p:ph type="body" sz="quarter" idx="17" hasCustomPrompt="1"/>
          </p:nvPr>
        </p:nvSpPr>
        <p:spPr bwMode="black">
          <a:xfrm>
            <a:off x="5029628" y="2139340"/>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First.Last@ca.com</a:t>
            </a:r>
          </a:p>
        </p:txBody>
      </p:sp>
      <p:sp>
        <p:nvSpPr>
          <p:cNvPr id="8" name="Text Placeholder 22"/>
          <p:cNvSpPr>
            <a:spLocks noGrp="1"/>
          </p:cNvSpPr>
          <p:nvPr>
            <p:ph type="body" sz="quarter" idx="18" hasCustomPrompt="1"/>
          </p:nvPr>
        </p:nvSpPr>
        <p:spPr bwMode="black">
          <a:xfrm>
            <a:off x="5304566" y="2419862"/>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a:t>
            </a:r>
            <a:r>
              <a:rPr lang="en-US" dirty="0" err="1" smtClean="0"/>
              <a:t>cainc</a:t>
            </a:r>
            <a:endParaRPr lang="en-US" dirty="0" smtClean="0"/>
          </a:p>
        </p:txBody>
      </p:sp>
      <p:sp>
        <p:nvSpPr>
          <p:cNvPr id="9" name="Text Placeholder 22"/>
          <p:cNvSpPr>
            <a:spLocks noGrp="1"/>
          </p:cNvSpPr>
          <p:nvPr>
            <p:ph type="body" sz="quarter" idx="19" hasCustomPrompt="1"/>
          </p:nvPr>
        </p:nvSpPr>
        <p:spPr bwMode="black">
          <a:xfrm>
            <a:off x="5304566" y="2670956"/>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slideshare.net/</a:t>
            </a:r>
            <a:r>
              <a:rPr lang="en-US" dirty="0" err="1" smtClean="0"/>
              <a:t>CAinc</a:t>
            </a:r>
            <a:endParaRPr lang="en-US" dirty="0" smtClean="0"/>
          </a:p>
        </p:txBody>
      </p:sp>
      <p:sp>
        <p:nvSpPr>
          <p:cNvPr id="10" name="Text Placeholder 22"/>
          <p:cNvSpPr>
            <a:spLocks noGrp="1"/>
          </p:cNvSpPr>
          <p:nvPr>
            <p:ph type="body" sz="quarter" idx="20" hasCustomPrompt="1"/>
          </p:nvPr>
        </p:nvSpPr>
        <p:spPr bwMode="black">
          <a:xfrm>
            <a:off x="5304566" y="2913881"/>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linkedin.com/company/ca-technologies</a:t>
            </a:r>
          </a:p>
        </p:txBody>
      </p:sp>
      <p:sp>
        <p:nvSpPr>
          <p:cNvPr id="11" name="Text Placeholder 29"/>
          <p:cNvSpPr>
            <a:spLocks noGrp="1"/>
          </p:cNvSpPr>
          <p:nvPr>
            <p:ph type="body" sz="quarter" idx="21" hasCustomPrompt="1"/>
          </p:nvPr>
        </p:nvSpPr>
        <p:spPr bwMode="black">
          <a:xfrm>
            <a:off x="5018612" y="3320198"/>
            <a:ext cx="1224057" cy="206769"/>
          </a:xfrm>
          <a:prstGeom prst="rect">
            <a:avLst/>
          </a:prstGeom>
        </p:spPr>
        <p:txBody>
          <a:bodyPr lIns="0" tIns="0" rIns="0" bIns="0"/>
          <a:lstStyle>
            <a:lvl1pPr>
              <a:buNone/>
              <a:defRPr sz="1400" b="1">
                <a:solidFill>
                  <a:schemeClr val="tx1"/>
                </a:solidFill>
              </a:defRPr>
            </a:lvl1pPr>
          </a:lstStyle>
          <a:p>
            <a:pPr lvl="0"/>
            <a:r>
              <a:rPr lang="en-US" dirty="0" smtClean="0"/>
              <a:t>ca.com</a:t>
            </a:r>
            <a:endParaRPr lang="en-US" dirty="0"/>
          </a:p>
        </p:txBody>
      </p:sp>
      <p:cxnSp>
        <p:nvCxnSpPr>
          <p:cNvPr id="12" name="Straight Connector 11"/>
          <p:cNvCxnSpPr/>
          <p:nvPr userDrawn="1"/>
        </p:nvCxnSpPr>
        <p:spPr bwMode="gray">
          <a:xfrm flipV="1">
            <a:off x="4321832" y="1361407"/>
            <a:ext cx="33246" cy="2834640"/>
          </a:xfrm>
          <a:prstGeom prst="line">
            <a:avLst/>
          </a:prstGeom>
          <a:noFill/>
          <a:ln w="25400" cap="flat" cmpd="sng" algn="ctr">
            <a:gradFill flip="none" rotWithShape="1">
              <a:gsLst>
                <a:gs pos="0">
                  <a:sysClr val="window" lastClr="FFFFFF"/>
                </a:gs>
                <a:gs pos="100000">
                  <a:prstClr val="white"/>
                </a:gs>
                <a:gs pos="47000">
                  <a:sysClr val="window" lastClr="FFFFFF">
                    <a:lumMod val="85000"/>
                  </a:sysClr>
                </a:gs>
              </a:gsLst>
              <a:lin ang="16200000" scaled="0"/>
              <a:tileRect/>
            </a:gradFill>
            <a:prstDash val="solid"/>
          </a:ln>
          <a:effectLst/>
        </p:spPr>
      </p:cxnSp>
      <p:sp>
        <p:nvSpPr>
          <p:cNvPr id="14" name="Text Placeholder 16"/>
          <p:cNvSpPr>
            <a:spLocks noGrp="1"/>
          </p:cNvSpPr>
          <p:nvPr>
            <p:ph type="body" sz="quarter" idx="22" hasCustomPrompt="1"/>
          </p:nvPr>
        </p:nvSpPr>
        <p:spPr bwMode="black">
          <a:xfrm>
            <a:off x="5029200" y="1679480"/>
            <a:ext cx="3200400" cy="228812"/>
          </a:xfrm>
          <a:prstGeom prst="rect">
            <a:avLst/>
          </a:prstGeom>
        </p:spPr>
        <p:txBody>
          <a:bodyPr lIns="0" tIns="0" rIns="0" bIns="0"/>
          <a:lstStyle>
            <a:lvl1pPr>
              <a:buNone/>
              <a:defRPr sz="1600" b="1">
                <a:solidFill>
                  <a:schemeClr val="tx1"/>
                </a:solidFill>
              </a:defRPr>
            </a:lvl1pPr>
            <a:lvl2pPr>
              <a:buNone/>
              <a:defRPr sz="1800" b="1"/>
            </a:lvl2pPr>
            <a:lvl3pPr>
              <a:buNone/>
              <a:defRPr sz="1600" b="1"/>
            </a:lvl3pPr>
            <a:lvl4pPr>
              <a:buNone/>
              <a:defRPr sz="1400" b="1"/>
            </a:lvl4pPr>
            <a:lvl5pPr>
              <a:buNone/>
              <a:defRPr sz="1400" b="1"/>
            </a:lvl5pPr>
          </a:lstStyle>
          <a:p>
            <a:r>
              <a:rPr lang="en-US" dirty="0" err="1" smtClean="0"/>
              <a:t>Firstname</a:t>
            </a:r>
            <a:r>
              <a:rPr lang="en-US" dirty="0" smtClean="0"/>
              <a:t> </a:t>
            </a:r>
            <a:r>
              <a:rPr lang="en-US" dirty="0" err="1" smtClean="0"/>
              <a:t>Lastname</a:t>
            </a:r>
            <a:endParaRPr lang="en-US" dirty="0" smtClean="0"/>
          </a:p>
        </p:txBody>
      </p:sp>
      <p:pic>
        <p:nvPicPr>
          <p:cNvPr id="18" name="Picture 17" descr="ca_r_1cr.eps"/>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2423253" y="1702860"/>
            <a:ext cx="1683644" cy="1500824"/>
          </a:xfrm>
          <a:prstGeom prst="rect">
            <a:avLst/>
          </a:prstGeom>
        </p:spPr>
      </p:pic>
      <p:pic>
        <p:nvPicPr>
          <p:cNvPr id="19" name="Picture Placeholder 2"/>
          <p:cNvPicPr>
            <a:picLocks/>
          </p:cNvPicPr>
          <p:nvPr userDrawn="1"/>
        </p:nvPicPr>
        <p:blipFill>
          <a:blip r:embed="rId3"/>
          <a:stretch>
            <a:fillRect/>
          </a:stretch>
        </p:blipFill>
        <p:spPr bwMode="black">
          <a:xfrm>
            <a:off x="5030127" y="2442528"/>
            <a:ext cx="185512" cy="196215"/>
          </a:xfrm>
          <a:prstGeom prst="rect">
            <a:avLst/>
          </a:prstGeom>
        </p:spPr>
      </p:pic>
      <p:pic>
        <p:nvPicPr>
          <p:cNvPr id="20" name="Picture Placeholder 6"/>
          <p:cNvPicPr>
            <a:picLocks/>
          </p:cNvPicPr>
          <p:nvPr userDrawn="1"/>
        </p:nvPicPr>
        <p:blipFill>
          <a:blip r:embed="rId4"/>
          <a:stretch>
            <a:fillRect/>
          </a:stretch>
        </p:blipFill>
        <p:spPr bwMode="black">
          <a:xfrm>
            <a:off x="5024662" y="2684064"/>
            <a:ext cx="213505" cy="225822"/>
          </a:xfrm>
          <a:prstGeom prst="rect">
            <a:avLst/>
          </a:prstGeom>
        </p:spPr>
      </p:pic>
      <p:pic>
        <p:nvPicPr>
          <p:cNvPr id="21" name="Picture Placeholder 11"/>
          <p:cNvPicPr>
            <a:picLocks/>
          </p:cNvPicPr>
          <p:nvPr userDrawn="1"/>
        </p:nvPicPr>
        <p:blipFill>
          <a:blip r:embed="rId5"/>
          <a:stretch>
            <a:fillRect/>
          </a:stretch>
        </p:blipFill>
        <p:spPr bwMode="black">
          <a:xfrm>
            <a:off x="5015136" y="2917026"/>
            <a:ext cx="209325" cy="221402"/>
          </a:xfrm>
          <a:prstGeom prst="rect">
            <a:avLst/>
          </a:prstGeom>
        </p:spPr>
      </p:pic>
    </p:spTree>
    <p:extLst>
      <p:ext uri="{BB962C8B-B14F-4D97-AF65-F5344CB8AC3E}">
        <p14:creationId xmlns:p14="http://schemas.microsoft.com/office/powerpoint/2010/main" val="795121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2">
    <p:bg>
      <p:bgPr>
        <a:solidFill>
          <a:schemeClr val="bg2">
            <a:alpha val="0"/>
          </a:schemeClr>
        </a:solidFill>
        <a:effectLst/>
      </p:bgPr>
    </p:bg>
    <p:spTree>
      <p:nvGrpSpPr>
        <p:cNvPr id="1" name=""/>
        <p:cNvGrpSpPr/>
        <p:nvPr/>
      </p:nvGrpSpPr>
      <p:grpSpPr>
        <a:xfrm>
          <a:off x="0" y="0"/>
          <a:ext cx="0" cy="0"/>
          <a:chOff x="0" y="0"/>
          <a:chExt cx="0" cy="0"/>
        </a:xfrm>
      </p:grpSpPr>
      <p:sp>
        <p:nvSpPr>
          <p:cNvPr id="6" name="Text Placeholder 22"/>
          <p:cNvSpPr>
            <a:spLocks noGrp="1"/>
          </p:cNvSpPr>
          <p:nvPr>
            <p:ph type="body" sz="quarter" idx="16" hasCustomPrompt="1"/>
          </p:nvPr>
        </p:nvSpPr>
        <p:spPr bwMode="black">
          <a:xfrm>
            <a:off x="5029628" y="1950384"/>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Title Goes Here</a:t>
            </a:r>
          </a:p>
        </p:txBody>
      </p:sp>
      <p:sp>
        <p:nvSpPr>
          <p:cNvPr id="7" name="Text Placeholder 22"/>
          <p:cNvSpPr>
            <a:spLocks noGrp="1"/>
          </p:cNvSpPr>
          <p:nvPr>
            <p:ph type="body" sz="quarter" idx="17" hasCustomPrompt="1"/>
          </p:nvPr>
        </p:nvSpPr>
        <p:spPr bwMode="black">
          <a:xfrm>
            <a:off x="5029628" y="2139340"/>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First.Last@ca.com</a:t>
            </a:r>
          </a:p>
        </p:txBody>
      </p:sp>
      <p:sp>
        <p:nvSpPr>
          <p:cNvPr id="8" name="Text Placeholder 22"/>
          <p:cNvSpPr>
            <a:spLocks noGrp="1"/>
          </p:cNvSpPr>
          <p:nvPr>
            <p:ph type="body" sz="quarter" idx="18" hasCustomPrompt="1"/>
          </p:nvPr>
        </p:nvSpPr>
        <p:spPr bwMode="black">
          <a:xfrm>
            <a:off x="5304566" y="2419862"/>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a:t>
            </a:r>
            <a:r>
              <a:rPr lang="en-US" dirty="0" err="1" smtClean="0"/>
              <a:t>cainc</a:t>
            </a:r>
            <a:endParaRPr lang="en-US" dirty="0" smtClean="0"/>
          </a:p>
        </p:txBody>
      </p:sp>
      <p:sp>
        <p:nvSpPr>
          <p:cNvPr id="9" name="Text Placeholder 22"/>
          <p:cNvSpPr>
            <a:spLocks noGrp="1"/>
          </p:cNvSpPr>
          <p:nvPr>
            <p:ph type="body" sz="quarter" idx="19" hasCustomPrompt="1"/>
          </p:nvPr>
        </p:nvSpPr>
        <p:spPr bwMode="black">
          <a:xfrm>
            <a:off x="5304566" y="2670956"/>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slideshare.net/</a:t>
            </a:r>
            <a:r>
              <a:rPr lang="en-US" dirty="0" err="1" smtClean="0"/>
              <a:t>CAinc</a:t>
            </a:r>
            <a:endParaRPr lang="en-US" dirty="0" smtClean="0"/>
          </a:p>
        </p:txBody>
      </p:sp>
      <p:sp>
        <p:nvSpPr>
          <p:cNvPr id="10" name="Text Placeholder 22"/>
          <p:cNvSpPr>
            <a:spLocks noGrp="1"/>
          </p:cNvSpPr>
          <p:nvPr>
            <p:ph type="body" sz="quarter" idx="20" hasCustomPrompt="1"/>
          </p:nvPr>
        </p:nvSpPr>
        <p:spPr bwMode="black">
          <a:xfrm>
            <a:off x="5304566" y="2913881"/>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linkedin.com/company/ca-technologies</a:t>
            </a:r>
          </a:p>
        </p:txBody>
      </p:sp>
      <p:sp>
        <p:nvSpPr>
          <p:cNvPr id="11" name="Text Placeholder 29"/>
          <p:cNvSpPr>
            <a:spLocks noGrp="1"/>
          </p:cNvSpPr>
          <p:nvPr>
            <p:ph type="body" sz="quarter" idx="21" hasCustomPrompt="1"/>
          </p:nvPr>
        </p:nvSpPr>
        <p:spPr bwMode="black">
          <a:xfrm>
            <a:off x="5018612" y="3320198"/>
            <a:ext cx="1224057" cy="206769"/>
          </a:xfrm>
          <a:prstGeom prst="rect">
            <a:avLst/>
          </a:prstGeom>
        </p:spPr>
        <p:txBody>
          <a:bodyPr lIns="0" tIns="0" rIns="0" bIns="0"/>
          <a:lstStyle>
            <a:lvl1pPr>
              <a:buNone/>
              <a:defRPr sz="1400" b="1">
                <a:solidFill>
                  <a:schemeClr val="bg2"/>
                </a:solidFill>
              </a:defRPr>
            </a:lvl1pPr>
          </a:lstStyle>
          <a:p>
            <a:pPr lvl="0"/>
            <a:r>
              <a:rPr lang="en-US" dirty="0" smtClean="0"/>
              <a:t>ca.com</a:t>
            </a:r>
            <a:endParaRPr lang="en-US" dirty="0"/>
          </a:p>
        </p:txBody>
      </p:sp>
      <p:cxnSp>
        <p:nvCxnSpPr>
          <p:cNvPr id="12" name="Straight Connector 11"/>
          <p:cNvCxnSpPr/>
          <p:nvPr userDrawn="1"/>
        </p:nvCxnSpPr>
        <p:spPr bwMode="gray">
          <a:xfrm flipV="1">
            <a:off x="4321832" y="1361407"/>
            <a:ext cx="33246" cy="2834640"/>
          </a:xfrm>
          <a:prstGeom prst="line">
            <a:avLst/>
          </a:prstGeom>
          <a:noFill/>
          <a:ln w="25400" cap="flat" cmpd="sng" algn="ctr">
            <a:gradFill flip="none" rotWithShape="1">
              <a:gsLst>
                <a:gs pos="0">
                  <a:sysClr val="window" lastClr="FFFFFF"/>
                </a:gs>
                <a:gs pos="100000">
                  <a:prstClr val="white"/>
                </a:gs>
                <a:gs pos="47000">
                  <a:sysClr val="window" lastClr="FFFFFF">
                    <a:lumMod val="85000"/>
                  </a:sysClr>
                </a:gs>
              </a:gsLst>
              <a:lin ang="16200000" scaled="0"/>
              <a:tileRect/>
            </a:gradFill>
            <a:prstDash val="solid"/>
          </a:ln>
          <a:effectLst/>
        </p:spPr>
      </p:cxnSp>
      <p:sp>
        <p:nvSpPr>
          <p:cNvPr id="14" name="Text Placeholder 16"/>
          <p:cNvSpPr>
            <a:spLocks noGrp="1"/>
          </p:cNvSpPr>
          <p:nvPr>
            <p:ph type="body" sz="quarter" idx="22" hasCustomPrompt="1"/>
          </p:nvPr>
        </p:nvSpPr>
        <p:spPr bwMode="black">
          <a:xfrm>
            <a:off x="5029200" y="1679480"/>
            <a:ext cx="3200400" cy="228812"/>
          </a:xfrm>
          <a:prstGeom prst="rect">
            <a:avLst/>
          </a:prstGeom>
        </p:spPr>
        <p:txBody>
          <a:bodyPr lIns="0" tIns="0" rIns="0" bIns="0"/>
          <a:lstStyle>
            <a:lvl1pPr>
              <a:buNone/>
              <a:defRPr sz="1600" b="1">
                <a:solidFill>
                  <a:schemeClr val="bg2"/>
                </a:solidFill>
              </a:defRPr>
            </a:lvl1pPr>
            <a:lvl2pPr>
              <a:buNone/>
              <a:defRPr sz="1800" b="1"/>
            </a:lvl2pPr>
            <a:lvl3pPr>
              <a:buNone/>
              <a:defRPr sz="1600" b="1"/>
            </a:lvl3pPr>
            <a:lvl4pPr>
              <a:buNone/>
              <a:defRPr sz="1400" b="1"/>
            </a:lvl4pPr>
            <a:lvl5pPr>
              <a:buNone/>
              <a:defRPr sz="1400" b="1"/>
            </a:lvl5pPr>
          </a:lstStyle>
          <a:p>
            <a:r>
              <a:rPr lang="en-US" dirty="0" err="1" smtClean="0"/>
              <a:t>Firstname</a:t>
            </a:r>
            <a:r>
              <a:rPr lang="en-US" dirty="0" smtClean="0"/>
              <a:t> </a:t>
            </a:r>
            <a:r>
              <a:rPr lang="en-US" dirty="0" err="1" smtClean="0"/>
              <a:t>Lastname</a:t>
            </a:r>
            <a:endParaRPr lang="en-US" dirty="0" smtClean="0"/>
          </a:p>
        </p:txBody>
      </p:sp>
      <p:pic>
        <p:nvPicPr>
          <p:cNvPr id="19" name="Picture Placeholder 2"/>
          <p:cNvPicPr>
            <a:picLocks/>
          </p:cNvPicPr>
          <p:nvPr userDrawn="1"/>
        </p:nvPicPr>
        <p:blipFill>
          <a:blip r:embed="rId2">
            <a:lum bright="-40000"/>
            <a:duotone>
              <a:prstClr val="black"/>
              <a:schemeClr val="bg2">
                <a:tint val="45000"/>
                <a:satMod val="400000"/>
              </a:schemeClr>
            </a:duotone>
          </a:blip>
          <a:stretch>
            <a:fillRect/>
          </a:stretch>
        </p:blipFill>
        <p:spPr bwMode="black">
          <a:xfrm>
            <a:off x="5030127" y="2442528"/>
            <a:ext cx="185512" cy="196215"/>
          </a:xfrm>
          <a:prstGeom prst="rect">
            <a:avLst/>
          </a:prstGeom>
          <a:noFill/>
          <a:ln>
            <a:noFill/>
          </a:ln>
        </p:spPr>
      </p:pic>
      <p:pic>
        <p:nvPicPr>
          <p:cNvPr id="20" name="Picture Placeholder 6"/>
          <p:cNvPicPr>
            <a:picLocks/>
          </p:cNvPicPr>
          <p:nvPr userDrawn="1"/>
        </p:nvPicPr>
        <p:blipFill>
          <a:blip r:embed="rId3">
            <a:duotone>
              <a:prstClr val="black"/>
              <a:schemeClr val="bg2">
                <a:tint val="45000"/>
                <a:satMod val="400000"/>
              </a:schemeClr>
            </a:duotone>
            <a:lum bright="-40000"/>
          </a:blip>
          <a:stretch>
            <a:fillRect/>
          </a:stretch>
        </p:blipFill>
        <p:spPr bwMode="black">
          <a:xfrm>
            <a:off x="5024662" y="2684064"/>
            <a:ext cx="213505" cy="225822"/>
          </a:xfrm>
          <a:prstGeom prst="rect">
            <a:avLst/>
          </a:prstGeom>
          <a:noFill/>
          <a:ln>
            <a:noFill/>
          </a:ln>
        </p:spPr>
      </p:pic>
      <p:pic>
        <p:nvPicPr>
          <p:cNvPr id="21" name="Picture Placeholder 11"/>
          <p:cNvPicPr>
            <a:picLocks/>
          </p:cNvPicPr>
          <p:nvPr userDrawn="1"/>
        </p:nvPicPr>
        <p:blipFill>
          <a:blip r:embed="rId4">
            <a:lum bright="-40000"/>
            <a:duotone>
              <a:prstClr val="black"/>
              <a:schemeClr val="bg2">
                <a:tint val="45000"/>
                <a:satMod val="400000"/>
              </a:schemeClr>
            </a:duotone>
          </a:blip>
          <a:stretch>
            <a:fillRect/>
          </a:stretch>
        </p:blipFill>
        <p:spPr bwMode="black">
          <a:xfrm>
            <a:off x="5015136" y="2917026"/>
            <a:ext cx="209325" cy="221402"/>
          </a:xfrm>
          <a:prstGeom prst="rect">
            <a:avLst/>
          </a:prstGeom>
          <a:noFill/>
          <a:ln>
            <a:noFill/>
          </a:ln>
        </p:spPr>
      </p:pic>
      <p:pic>
        <p:nvPicPr>
          <p:cNvPr id="16" name="Picture 15" descr="ca_r_1cr_grey.eps"/>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bwMode="black">
          <a:xfrm>
            <a:off x="2724595" y="2012456"/>
            <a:ext cx="1062415" cy="881130"/>
          </a:xfrm>
          <a:prstGeom prst="rect">
            <a:avLst/>
          </a:prstGeom>
        </p:spPr>
      </p:pic>
    </p:spTree>
    <p:extLst>
      <p:ext uri="{BB962C8B-B14F-4D97-AF65-F5344CB8AC3E}">
        <p14:creationId xmlns:p14="http://schemas.microsoft.com/office/powerpoint/2010/main" val="795121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410575"/>
          </a:xfrm>
        </p:spPr>
        <p:txBody>
          <a:bodyPr/>
          <a:lstStyle>
            <a:lvl1pPr>
              <a:defRPr/>
            </a:lvl1pPr>
          </a:lstStyle>
          <a:p>
            <a:r>
              <a:rPr lang="en-US" dirty="0" smtClean="0"/>
              <a:t>Title - Title Case, Calibri 28 pt bold</a:t>
            </a:r>
            <a:endParaRPr lang="en-US" dirty="0"/>
          </a:p>
        </p:txBody>
      </p:sp>
      <p:sp>
        <p:nvSpPr>
          <p:cNvPr id="5" name="Text Placeholder 4"/>
          <p:cNvSpPr>
            <a:spLocks noGrp="1"/>
          </p:cNvSpPr>
          <p:nvPr>
            <p:ph type="body" sz="quarter" idx="10"/>
          </p:nvPr>
        </p:nvSpPr>
        <p:spPr>
          <a:xfrm>
            <a:off x="453176" y="1002606"/>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444498" y="514825"/>
            <a:ext cx="8178803" cy="289590"/>
          </a:xfrm>
        </p:spPr>
        <p:txBody>
          <a:bodyPr vert="horz" lIns="91440" tIns="45720" rIns="91440" bIns="45720" rtlCol="0" anchor="t">
            <a:noAutofit/>
          </a:bodyPr>
          <a:lstStyle>
            <a:lvl1pPr algn="l" defTabSz="457200" rtl="0" eaLnBrk="1" latinLnBrk="0" hangingPunct="1">
              <a:lnSpc>
                <a:spcPct val="90000"/>
              </a:lnSpc>
              <a:spcBef>
                <a:spcPct val="0"/>
              </a:spcBef>
              <a:buNone/>
              <a:defRPr lang="en-US" sz="20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smtClean="0"/>
              <a:t>Click to edit Master text styles</a:t>
            </a:r>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301133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858045"/>
            <a:ext cx="4038600" cy="3397616"/>
          </a:xfrm>
          <a:prstGeom prst="rect">
            <a:avLst/>
          </a:prstGeom>
        </p:spPr>
        <p:txBody>
          <a:bodyPr/>
          <a:lstStyle>
            <a:lvl1pPr>
              <a:lnSpc>
                <a:spcPts val="2880"/>
              </a:lnSpc>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600" b="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858045"/>
            <a:ext cx="4038600" cy="3397616"/>
          </a:xfrm>
          <a:prstGeom prst="rect">
            <a:avLst/>
          </a:prstGeom>
        </p:spPr>
        <p:txBody>
          <a:bodyPr/>
          <a:lstStyle>
            <a:lvl1pPr>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600" b="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54609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4"/>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lIns="274320" tIns="365760" rIns="91440" bIns="1280160" anchor="t" anchorCtr="0"/>
          <a:lstStyle>
            <a:lvl1pPr algn="l">
              <a:buNone/>
              <a:defRPr/>
            </a:lvl1pPr>
          </a:lstStyle>
          <a:p>
            <a:r>
              <a:rPr lang="en-US" dirty="0" smtClean="0"/>
              <a:t>INSERT PHOTO HERE</a:t>
            </a:r>
            <a:endParaRPr lang="en-US" dirty="0"/>
          </a:p>
        </p:txBody>
      </p:sp>
      <p:sp>
        <p:nvSpPr>
          <p:cNvPr id="6" name="Title 1"/>
          <p:cNvSpPr>
            <a:spLocks noGrp="1"/>
          </p:cNvSpPr>
          <p:nvPr>
            <p:ph type="title" hasCustomPrompt="1"/>
          </p:nvPr>
        </p:nvSpPr>
        <p:spPr>
          <a:xfrm>
            <a:off x="5960787" y="0"/>
            <a:ext cx="2167128" cy="3675888"/>
          </a:xfrm>
          <a:solidFill>
            <a:schemeClr val="accent3">
              <a:alpha val="95000"/>
            </a:schemeClr>
          </a:solidFill>
        </p:spPr>
        <p:txBody>
          <a:bodyPr vert="horz" lIns="182880" tIns="182880" rIns="91440" bIns="182880" rtlCol="0" anchor="b" anchorCtr="0">
            <a:noAutofit/>
          </a:bodyPr>
          <a:lst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02902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560023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577851" y="1117999"/>
            <a:ext cx="8113713" cy="3351138"/>
          </a:xfrm>
        </p:spPr>
        <p:txBody>
          <a:bodyPr/>
          <a:lstStyle>
            <a:lvl1pP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Placeholder 1"/>
          <p:cNvSpPr>
            <a:spLocks noGrp="1"/>
          </p:cNvSpPr>
          <p:nvPr>
            <p:ph type="title"/>
          </p:nvPr>
        </p:nvSpPr>
        <p:spPr bwMode="black">
          <a:xfrm>
            <a:off x="576072" y="137287"/>
            <a:ext cx="8119872" cy="549148"/>
          </a:xfrm>
          <a:prstGeom prst="rect">
            <a:avLst/>
          </a:prstGeom>
        </p:spPr>
        <p:txBody>
          <a:bodyPr rtlCol="0">
            <a:noAutofit/>
          </a:bodyPr>
          <a:lstStyle/>
          <a:p>
            <a:r>
              <a:rPr lang="en-US" smtClean="0"/>
              <a:t>Click to edit Master title style</a:t>
            </a:r>
            <a:endParaRPr lang="en-US" dirty="0"/>
          </a:p>
        </p:txBody>
      </p:sp>
      <p:sp>
        <p:nvSpPr>
          <p:cNvPr id="9" name="Date Placeholder 8"/>
          <p:cNvSpPr>
            <a:spLocks noGrp="1"/>
          </p:cNvSpPr>
          <p:nvPr>
            <p:ph type="dt" sz="half" idx="13"/>
          </p:nvPr>
        </p:nvSpPr>
        <p:spPr>
          <a:xfrm>
            <a:off x="870557" y="4858674"/>
            <a:ext cx="1234440" cy="274097"/>
          </a:xfrm>
          <a:prstGeom prst="rect">
            <a:avLst/>
          </a:prstGeom>
        </p:spPr>
        <p:txBody>
          <a:bodyPr/>
          <a:lstStyle/>
          <a:p>
            <a:pPr>
              <a:defRPr/>
            </a:pPr>
            <a:fld id="{ABC81331-8C53-4DFA-AD59-A8576318C1D3}" type="datetime4">
              <a:rPr lang="en-US" smtClean="0"/>
              <a:pPr>
                <a:defRPr/>
              </a:pPr>
              <a:t>May 4, 2015</a:t>
            </a:fld>
            <a:endParaRPr lang="en-US" dirty="0"/>
          </a:p>
        </p:txBody>
      </p:sp>
      <p:sp>
        <p:nvSpPr>
          <p:cNvPr id="11" name="Slide Number Placeholder 10"/>
          <p:cNvSpPr>
            <a:spLocks noGrp="1"/>
          </p:cNvSpPr>
          <p:nvPr>
            <p:ph type="sldNum" sz="quarter" idx="14"/>
          </p:nvPr>
        </p:nvSpPr>
        <p:spPr>
          <a:xfrm>
            <a:off x="469900" y="4858674"/>
            <a:ext cx="382588" cy="274097"/>
          </a:xfrm>
          <a:prstGeom prst="rect">
            <a:avLst/>
          </a:prstGeom>
        </p:spPr>
        <p:txBody>
          <a:bodyPr/>
          <a:lstStyle/>
          <a:p>
            <a:pPr>
              <a:defRPr/>
            </a:pPr>
            <a:fld id="{E701BC24-4D00-4B37-9CA5-F53B075D7432}" type="slidenum">
              <a:rPr lang="en-US" smtClean="0"/>
              <a:pPr>
                <a:defRPr/>
              </a:pPr>
              <a:t>‹#›</a:t>
            </a:fld>
            <a:endParaRPr lang="en-US" dirty="0"/>
          </a:p>
        </p:txBody>
      </p:sp>
      <p:sp>
        <p:nvSpPr>
          <p:cNvPr id="12" name="Footer Placeholder 11"/>
          <p:cNvSpPr>
            <a:spLocks noGrp="1"/>
          </p:cNvSpPr>
          <p:nvPr>
            <p:ph type="ftr" sz="quarter" idx="15"/>
          </p:nvPr>
        </p:nvSpPr>
        <p:spPr>
          <a:xfrm>
            <a:off x="850900" y="4858674"/>
            <a:ext cx="6923088" cy="274097"/>
          </a:xfrm>
          <a:prstGeom prst="rect">
            <a:avLst/>
          </a:prstGeom>
        </p:spPr>
        <p:txBody>
          <a:bodyPr/>
          <a:lstStyle/>
          <a:p>
            <a:pPr>
              <a:defRPr/>
            </a:pPr>
            <a:r>
              <a:rPr lang="en-US" smtClean="0"/>
              <a:t>[Insert PPT Name via Insert tab &gt; Header &amp; Footer]          Copyright © 2011 CA. All rights reserved.</a:t>
            </a:r>
            <a:endParaRPr lang="en-US" dirty="0"/>
          </a:p>
        </p:txBody>
      </p:sp>
    </p:spTree>
    <p:extLst>
      <p:ext uri="{BB962C8B-B14F-4D97-AF65-F5344CB8AC3E}">
        <p14:creationId xmlns:p14="http://schemas.microsoft.com/office/powerpoint/2010/main" val="243202917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
        <p:nvSpPr>
          <p:cNvPr id="6" name="Text Placeholder 4"/>
          <p:cNvSpPr>
            <a:spLocks noGrp="1"/>
          </p:cNvSpPr>
          <p:nvPr>
            <p:ph type="body" sz="quarter" idx="10"/>
          </p:nvPr>
        </p:nvSpPr>
        <p:spPr>
          <a:xfrm>
            <a:off x="459670" y="981076"/>
            <a:ext cx="8229600" cy="33552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3.emf"/><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15788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pic>
        <p:nvPicPr>
          <p:cNvPr id="7" name="Picture 6" descr="ca_r_1cr_grey.eps"/>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bwMode="black">
          <a:xfrm>
            <a:off x="8186634" y="4479578"/>
            <a:ext cx="509655" cy="422690"/>
          </a:xfrm>
          <a:prstGeom prst="rect">
            <a:avLst/>
          </a:prstGeom>
        </p:spPr>
      </p:pic>
      <p:sp>
        <p:nvSpPr>
          <p:cNvPr id="8" name="Text Placeholder 7"/>
          <p:cNvSpPr>
            <a:spLocks noGrp="1"/>
          </p:cNvSpPr>
          <p:nvPr>
            <p:ph type="body" idx="1"/>
          </p:nvPr>
        </p:nvSpPr>
        <p:spPr>
          <a:xfrm>
            <a:off x="457200" y="1003275"/>
            <a:ext cx="8229600" cy="3397250"/>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bwMode="black">
          <a:xfrm>
            <a:off x="393807" y="4727631"/>
            <a:ext cx="527125" cy="251028"/>
          </a:xfrm>
          <a:prstGeom prst="rect">
            <a:avLst/>
          </a:prstGeom>
          <a:noFill/>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fld id="{5F022D67-B6E1-4BFD-B491-C53D2455AE9B}" type="slidenum">
              <a:rPr kumimoji="0" lang="en-US" sz="700" b="0" i="0" u="none" strike="noStrike" kern="1200" cap="none" spc="0" normalizeH="0" baseline="0" noProof="0" smtClean="0">
                <a:ln>
                  <a:noFill/>
                </a:ln>
                <a:solidFill>
                  <a:schemeClr val="tx2"/>
                </a:solidFill>
                <a:effectLst/>
                <a:uLnTx/>
                <a:uFillTx/>
                <a:latin typeface="Calibri"/>
                <a:ea typeface="Arial Unicode MS" pitchFamily="34" charset="-128"/>
                <a:cs typeface="Arial Unicode MS" pitchFamily="34" charset="-128"/>
              </a:rPr>
              <a:pPr marL="0" marR="0" lvl="0" indent="0" algn="l" defTabSz="457200" rtl="0" eaLnBrk="1" fontAlgn="base" latinLnBrk="0" hangingPunct="1">
                <a:lnSpc>
                  <a:spcPct val="100000"/>
                </a:lnSpc>
                <a:spcBef>
                  <a:spcPct val="0"/>
                </a:spcBef>
                <a:spcAft>
                  <a:spcPct val="0"/>
                </a:spcAft>
                <a:buClrTx/>
                <a:buSzTx/>
                <a:buFontTx/>
                <a:buNone/>
                <a:tabLst/>
                <a:defRPr/>
              </a:pPr>
              <a:t>‹#›</a:t>
            </a:fld>
            <a:endParaRPr kumimoji="0" lang="en-US" sz="700" b="0" i="0" u="none" strike="noStrike" kern="1200" cap="none" spc="0" normalizeH="0" baseline="0" noProof="0" dirty="0">
              <a:ln>
                <a:noFill/>
              </a:ln>
              <a:solidFill>
                <a:schemeClr val="tx2"/>
              </a:solidFill>
              <a:effectLst/>
              <a:uLnTx/>
              <a:uFillTx/>
              <a:latin typeface="Calibri"/>
              <a:ea typeface="Arial Unicode MS" pitchFamily="34" charset="-128"/>
              <a:cs typeface="Arial Unicode MS" pitchFamily="34" charset="-128"/>
            </a:endParaRPr>
          </a:p>
        </p:txBody>
      </p:sp>
      <p:sp>
        <p:nvSpPr>
          <p:cNvPr id="14" name="TextBox 13"/>
          <p:cNvSpPr txBox="1"/>
          <p:nvPr/>
        </p:nvSpPr>
        <p:spPr bwMode="black">
          <a:xfrm>
            <a:off x="1251787" y="4727631"/>
            <a:ext cx="6649154" cy="251028"/>
          </a:xfrm>
          <a:prstGeom prst="rect">
            <a:avLst/>
          </a:prstGeom>
          <a:noFill/>
        </p:spPr>
        <p:txBody>
          <a:bodyPr wrap="square" rtlCol="0">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1200" cap="all" spc="0" normalizeH="0" baseline="0" noProof="0" dirty="0" smtClean="0">
                <a:ln>
                  <a:noFill/>
                </a:ln>
                <a:solidFill>
                  <a:schemeClr val="tx2"/>
                </a:solidFill>
                <a:effectLst/>
                <a:uLnTx/>
                <a:uFillTx/>
                <a:latin typeface="+mn-lt"/>
                <a:ea typeface="Arial Unicode MS" pitchFamily="34" charset="-128"/>
                <a:cs typeface="Arial Unicode MS" pitchFamily="34" charset="-128"/>
              </a:rPr>
              <a:t>© 2014 CA. All rights reserved.</a:t>
            </a:r>
          </a:p>
        </p:txBody>
      </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650" r:id="rId1"/>
    <p:sldLayoutId id="2147483761" r:id="rId2"/>
    <p:sldLayoutId id="2147483652" r:id="rId3"/>
    <p:sldLayoutId id="2147483708" r:id="rId4"/>
    <p:sldLayoutId id="2147483765" r:id="rId5"/>
    <p:sldLayoutId id="2147483655" r:id="rId6"/>
    <p:sldLayoutId id="2147483772" r:id="rId7"/>
    <p:sldLayoutId id="2147483774" r:id="rId8"/>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tx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6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984918"/>
            <a:ext cx="8229600" cy="339725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Placeholder 1"/>
          <p:cNvSpPr>
            <a:spLocks noGrp="1"/>
          </p:cNvSpPr>
          <p:nvPr>
            <p:ph type="title"/>
          </p:nvPr>
        </p:nvSpPr>
        <p:spPr bwMode="black">
          <a:xfrm>
            <a:off x="457200" y="15788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sp>
        <p:nvSpPr>
          <p:cNvPr id="8" name="TextBox 7"/>
          <p:cNvSpPr txBox="1"/>
          <p:nvPr/>
        </p:nvSpPr>
        <p:spPr bwMode="black">
          <a:xfrm>
            <a:off x="393807" y="4727631"/>
            <a:ext cx="527125" cy="251028"/>
          </a:xfrm>
          <a:prstGeom prst="rect">
            <a:avLst/>
          </a:prstGeom>
          <a:noFill/>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fld id="{5F022D67-B6E1-4BFD-B491-C53D2455AE9B}" type="slidenum">
              <a:rPr kumimoji="0" lang="en-US" sz="700" b="0" i="0" u="none" strike="noStrike" kern="1200" cap="all" spc="0" normalizeH="0" baseline="0" noProof="0" smtClean="0">
                <a:ln>
                  <a:noFill/>
                </a:ln>
                <a:solidFill>
                  <a:srgbClr val="6D7D80"/>
                </a:solidFill>
                <a:effectLst/>
                <a:uLnTx/>
                <a:uFillTx/>
                <a:latin typeface="+mn-lt"/>
                <a:ea typeface="Arial Unicode MS" pitchFamily="34" charset="-128"/>
                <a:cs typeface="Arial Unicode MS" pitchFamily="34" charset="-128"/>
              </a:rPr>
              <a:pPr marL="0" marR="0" lvl="0" indent="0" algn="l" defTabSz="457200" rtl="0" eaLnBrk="1" fontAlgn="base" latinLnBrk="0" hangingPunct="1">
                <a:lnSpc>
                  <a:spcPct val="100000"/>
                </a:lnSpc>
                <a:spcBef>
                  <a:spcPct val="0"/>
                </a:spcBef>
                <a:spcAft>
                  <a:spcPct val="0"/>
                </a:spcAft>
                <a:buClrTx/>
                <a:buSzTx/>
                <a:buFontTx/>
                <a:buNone/>
                <a:tabLst/>
                <a:defRPr/>
              </a:pPr>
              <a:t>‹#›</a:t>
            </a:fld>
            <a:endParaRPr kumimoji="0" lang="en-US" sz="700" b="0" i="0" u="none" strike="noStrike" kern="1200" cap="all" spc="0" normalizeH="0" baseline="0" noProof="0" dirty="0">
              <a:ln>
                <a:noFill/>
              </a:ln>
              <a:solidFill>
                <a:srgbClr val="6D7D80"/>
              </a:solidFill>
              <a:effectLst/>
              <a:uLnTx/>
              <a:uFillTx/>
              <a:latin typeface="+mn-lt"/>
              <a:ea typeface="Arial Unicode MS" pitchFamily="34" charset="-128"/>
              <a:cs typeface="Arial Unicode MS" pitchFamily="34" charset="-128"/>
            </a:endParaRPr>
          </a:p>
        </p:txBody>
      </p:sp>
      <p:sp>
        <p:nvSpPr>
          <p:cNvPr id="11" name="TextBox 10"/>
          <p:cNvSpPr txBox="1"/>
          <p:nvPr/>
        </p:nvSpPr>
        <p:spPr bwMode="black">
          <a:xfrm>
            <a:off x="1251787" y="4727631"/>
            <a:ext cx="6649154" cy="251028"/>
          </a:xfrm>
          <a:prstGeom prst="rect">
            <a:avLst/>
          </a:prstGeom>
          <a:noFill/>
        </p:spPr>
        <p:txBody>
          <a:bodyPr wrap="square" rtlCol="0">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1200" cap="all" spc="0" normalizeH="0" baseline="0" noProof="0" dirty="0" smtClean="0">
                <a:ln>
                  <a:noFill/>
                </a:ln>
                <a:solidFill>
                  <a:srgbClr val="6D7D80"/>
                </a:solidFill>
                <a:effectLst/>
                <a:uLnTx/>
                <a:uFillTx/>
                <a:latin typeface="+mn-lt"/>
                <a:ea typeface="Arial Unicode MS" pitchFamily="34" charset="-128"/>
                <a:cs typeface="Arial Unicode MS" pitchFamily="34" charset="-128"/>
              </a:rPr>
              <a:t>© 2014 CA. All rights reserved.</a:t>
            </a:r>
          </a:p>
        </p:txBody>
      </p:sp>
      <p:grpSp>
        <p:nvGrpSpPr>
          <p:cNvPr id="24" name="Group 23"/>
          <p:cNvGrpSpPr/>
          <p:nvPr/>
        </p:nvGrpSpPr>
        <p:grpSpPr bwMode="invGray">
          <a:xfrm>
            <a:off x="8186738" y="4479925"/>
            <a:ext cx="509587" cy="423863"/>
            <a:chOff x="8186738" y="4479925"/>
            <a:chExt cx="509587" cy="423863"/>
          </a:xfrm>
        </p:grpSpPr>
        <p:sp>
          <p:nvSpPr>
            <p:cNvPr id="1027" name="AutoShape 3"/>
            <p:cNvSpPr>
              <a:spLocks noChangeAspect="1" noChangeArrowheads="1" noTextEdit="1"/>
            </p:cNvSpPr>
            <p:nvPr userDrawn="1"/>
          </p:nvSpPr>
          <p:spPr bwMode="invGray">
            <a:xfrm>
              <a:off x="8186738" y="4479925"/>
              <a:ext cx="509587" cy="422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9" name="Freeform 5"/>
            <p:cNvSpPr>
              <a:spLocks noEditPoints="1"/>
            </p:cNvSpPr>
            <p:nvPr userDrawn="1"/>
          </p:nvSpPr>
          <p:spPr bwMode="invGray">
            <a:xfrm>
              <a:off x="8651875" y="4737100"/>
              <a:ext cx="30162" cy="30163"/>
            </a:xfrm>
            <a:custGeom>
              <a:avLst/>
              <a:gdLst/>
              <a:ahLst/>
              <a:cxnLst>
                <a:cxn ang="0">
                  <a:pos x="95" y="58"/>
                </a:cxn>
                <a:cxn ang="0">
                  <a:pos x="95" y="58"/>
                </a:cxn>
                <a:cxn ang="0">
                  <a:pos x="81" y="58"/>
                </a:cxn>
                <a:cxn ang="0">
                  <a:pos x="81" y="91"/>
                </a:cxn>
                <a:cxn ang="0">
                  <a:pos x="95" y="91"/>
                </a:cxn>
                <a:cxn ang="0">
                  <a:pos x="115" y="75"/>
                </a:cxn>
                <a:cxn ang="0">
                  <a:pos x="95" y="58"/>
                </a:cxn>
                <a:cxn ang="0">
                  <a:pos x="95" y="58"/>
                </a:cxn>
                <a:cxn ang="0">
                  <a:pos x="125" y="152"/>
                </a:cxn>
                <a:cxn ang="0">
                  <a:pos x="125" y="152"/>
                </a:cxn>
                <a:cxn ang="0">
                  <a:pos x="92" y="105"/>
                </a:cxn>
                <a:cxn ang="0">
                  <a:pos x="81" y="105"/>
                </a:cxn>
                <a:cxn ang="0">
                  <a:pos x="81" y="150"/>
                </a:cxn>
                <a:cxn ang="0">
                  <a:pos x="62" y="150"/>
                </a:cxn>
                <a:cxn ang="0">
                  <a:pos x="62" y="41"/>
                </a:cxn>
                <a:cxn ang="0">
                  <a:pos x="95" y="41"/>
                </a:cxn>
                <a:cxn ang="0">
                  <a:pos x="134" y="73"/>
                </a:cxn>
                <a:cxn ang="0">
                  <a:pos x="112" y="103"/>
                </a:cxn>
                <a:cxn ang="0">
                  <a:pos x="143" y="147"/>
                </a:cxn>
                <a:cxn ang="0">
                  <a:pos x="125" y="152"/>
                </a:cxn>
                <a:cxn ang="0">
                  <a:pos x="125" y="152"/>
                </a:cxn>
                <a:cxn ang="0">
                  <a:pos x="96" y="12"/>
                </a:cxn>
                <a:cxn ang="0">
                  <a:pos x="96" y="12"/>
                </a:cxn>
                <a:cxn ang="0">
                  <a:pos x="14" y="99"/>
                </a:cxn>
                <a:cxn ang="0">
                  <a:pos x="96" y="186"/>
                </a:cxn>
                <a:cxn ang="0">
                  <a:pos x="179" y="99"/>
                </a:cxn>
                <a:cxn ang="0">
                  <a:pos x="96" y="12"/>
                </a:cxn>
                <a:cxn ang="0">
                  <a:pos x="96" y="12"/>
                </a:cxn>
                <a:cxn ang="0">
                  <a:pos x="96" y="198"/>
                </a:cxn>
                <a:cxn ang="0">
                  <a:pos x="96" y="198"/>
                </a:cxn>
                <a:cxn ang="0">
                  <a:pos x="0" y="99"/>
                </a:cxn>
                <a:cxn ang="0">
                  <a:pos x="96" y="0"/>
                </a:cxn>
                <a:cxn ang="0">
                  <a:pos x="192" y="99"/>
                </a:cxn>
                <a:cxn ang="0">
                  <a:pos x="96" y="198"/>
                </a:cxn>
              </a:cxnLst>
              <a:rect l="0" t="0" r="r" b="b"/>
              <a:pathLst>
                <a:path w="192" h="198">
                  <a:moveTo>
                    <a:pt x="95" y="58"/>
                  </a:moveTo>
                  <a:lnTo>
                    <a:pt x="95" y="58"/>
                  </a:lnTo>
                  <a:lnTo>
                    <a:pt x="81" y="58"/>
                  </a:lnTo>
                  <a:lnTo>
                    <a:pt x="81" y="91"/>
                  </a:lnTo>
                  <a:lnTo>
                    <a:pt x="95" y="91"/>
                  </a:lnTo>
                  <a:cubicBezTo>
                    <a:pt x="107" y="91"/>
                    <a:pt x="115" y="85"/>
                    <a:pt x="115" y="75"/>
                  </a:cubicBezTo>
                  <a:cubicBezTo>
                    <a:pt x="115" y="64"/>
                    <a:pt x="108" y="58"/>
                    <a:pt x="95" y="58"/>
                  </a:cubicBezTo>
                  <a:lnTo>
                    <a:pt x="95" y="58"/>
                  </a:lnTo>
                  <a:close/>
                  <a:moveTo>
                    <a:pt x="125" y="152"/>
                  </a:moveTo>
                  <a:lnTo>
                    <a:pt x="125" y="152"/>
                  </a:lnTo>
                  <a:lnTo>
                    <a:pt x="92" y="105"/>
                  </a:lnTo>
                  <a:lnTo>
                    <a:pt x="81" y="105"/>
                  </a:lnTo>
                  <a:lnTo>
                    <a:pt x="81" y="150"/>
                  </a:lnTo>
                  <a:lnTo>
                    <a:pt x="62" y="150"/>
                  </a:lnTo>
                  <a:lnTo>
                    <a:pt x="62" y="41"/>
                  </a:lnTo>
                  <a:lnTo>
                    <a:pt x="95" y="41"/>
                  </a:lnTo>
                  <a:cubicBezTo>
                    <a:pt x="118" y="41"/>
                    <a:pt x="134" y="53"/>
                    <a:pt x="134" y="73"/>
                  </a:cubicBezTo>
                  <a:cubicBezTo>
                    <a:pt x="134" y="89"/>
                    <a:pt x="125" y="99"/>
                    <a:pt x="112" y="103"/>
                  </a:cubicBezTo>
                  <a:lnTo>
                    <a:pt x="143" y="147"/>
                  </a:lnTo>
                  <a:lnTo>
                    <a:pt x="125" y="152"/>
                  </a:lnTo>
                  <a:lnTo>
                    <a:pt x="125" y="152"/>
                  </a:lnTo>
                  <a:close/>
                  <a:moveTo>
                    <a:pt x="96" y="12"/>
                  </a:moveTo>
                  <a:lnTo>
                    <a:pt x="96" y="12"/>
                  </a:lnTo>
                  <a:cubicBezTo>
                    <a:pt x="51" y="12"/>
                    <a:pt x="14" y="43"/>
                    <a:pt x="14" y="99"/>
                  </a:cubicBezTo>
                  <a:cubicBezTo>
                    <a:pt x="14" y="155"/>
                    <a:pt x="51" y="186"/>
                    <a:pt x="96" y="186"/>
                  </a:cubicBezTo>
                  <a:cubicBezTo>
                    <a:pt x="142" y="186"/>
                    <a:pt x="179" y="155"/>
                    <a:pt x="179" y="99"/>
                  </a:cubicBezTo>
                  <a:cubicBezTo>
                    <a:pt x="179" y="43"/>
                    <a:pt x="142" y="12"/>
                    <a:pt x="96" y="12"/>
                  </a:cubicBezTo>
                  <a:lnTo>
                    <a:pt x="96" y="12"/>
                  </a:lnTo>
                  <a:close/>
                  <a:moveTo>
                    <a:pt x="96" y="198"/>
                  </a:moveTo>
                  <a:lnTo>
                    <a:pt x="96" y="198"/>
                  </a:lnTo>
                  <a:cubicBezTo>
                    <a:pt x="39" y="198"/>
                    <a:pt x="0" y="158"/>
                    <a:pt x="0" y="99"/>
                  </a:cubicBezTo>
                  <a:cubicBezTo>
                    <a:pt x="0" y="41"/>
                    <a:pt x="40" y="0"/>
                    <a:pt x="96" y="0"/>
                  </a:cubicBezTo>
                  <a:cubicBezTo>
                    <a:pt x="153" y="0"/>
                    <a:pt x="192" y="40"/>
                    <a:pt x="192" y="99"/>
                  </a:cubicBezTo>
                  <a:cubicBezTo>
                    <a:pt x="192" y="158"/>
                    <a:pt x="152" y="198"/>
                    <a:pt x="96" y="198"/>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p:cNvSpPr>
            <p:nvPr userDrawn="1"/>
          </p:nvSpPr>
          <p:spPr bwMode="invGray">
            <a:xfrm>
              <a:off x="8186738" y="4819650"/>
              <a:ext cx="28575" cy="66675"/>
            </a:xfrm>
            <a:custGeom>
              <a:avLst/>
              <a:gdLst/>
              <a:ahLst/>
              <a:cxnLst>
                <a:cxn ang="0">
                  <a:pos x="44" y="108"/>
                </a:cxn>
                <a:cxn ang="0">
                  <a:pos x="44" y="108"/>
                </a:cxn>
                <a:cxn ang="0">
                  <a:pos x="44" y="0"/>
                </a:cxn>
                <a:cxn ang="0">
                  <a:pos x="121" y="0"/>
                </a:cxn>
                <a:cxn ang="0">
                  <a:pos x="121" y="108"/>
                </a:cxn>
                <a:cxn ang="0">
                  <a:pos x="184" y="108"/>
                </a:cxn>
                <a:cxn ang="0">
                  <a:pos x="184" y="170"/>
                </a:cxn>
                <a:cxn ang="0">
                  <a:pos x="121" y="170"/>
                </a:cxn>
                <a:cxn ang="0">
                  <a:pos x="121" y="353"/>
                </a:cxn>
                <a:cxn ang="0">
                  <a:pos x="149" y="376"/>
                </a:cxn>
                <a:cxn ang="0">
                  <a:pos x="184" y="370"/>
                </a:cxn>
                <a:cxn ang="0">
                  <a:pos x="184" y="433"/>
                </a:cxn>
                <a:cxn ang="0">
                  <a:pos x="123" y="438"/>
                </a:cxn>
                <a:cxn ang="0">
                  <a:pos x="44" y="363"/>
                </a:cxn>
                <a:cxn ang="0">
                  <a:pos x="44" y="170"/>
                </a:cxn>
                <a:cxn ang="0">
                  <a:pos x="0" y="170"/>
                </a:cxn>
                <a:cxn ang="0">
                  <a:pos x="0" y="108"/>
                </a:cxn>
                <a:cxn ang="0">
                  <a:pos x="44" y="108"/>
                </a:cxn>
              </a:cxnLst>
              <a:rect l="0" t="0" r="r" b="b"/>
              <a:pathLst>
                <a:path w="184" h="438">
                  <a:moveTo>
                    <a:pt x="44" y="108"/>
                  </a:moveTo>
                  <a:lnTo>
                    <a:pt x="44" y="108"/>
                  </a:lnTo>
                  <a:lnTo>
                    <a:pt x="44" y="0"/>
                  </a:lnTo>
                  <a:lnTo>
                    <a:pt x="121" y="0"/>
                  </a:lnTo>
                  <a:lnTo>
                    <a:pt x="121" y="108"/>
                  </a:lnTo>
                  <a:lnTo>
                    <a:pt x="184" y="108"/>
                  </a:lnTo>
                  <a:lnTo>
                    <a:pt x="184" y="170"/>
                  </a:lnTo>
                  <a:lnTo>
                    <a:pt x="121" y="170"/>
                  </a:lnTo>
                  <a:lnTo>
                    <a:pt x="121" y="353"/>
                  </a:lnTo>
                  <a:cubicBezTo>
                    <a:pt x="121" y="371"/>
                    <a:pt x="130" y="376"/>
                    <a:pt x="149" y="376"/>
                  </a:cubicBezTo>
                  <a:cubicBezTo>
                    <a:pt x="160" y="376"/>
                    <a:pt x="173" y="372"/>
                    <a:pt x="184" y="370"/>
                  </a:cubicBezTo>
                  <a:lnTo>
                    <a:pt x="184" y="433"/>
                  </a:lnTo>
                  <a:cubicBezTo>
                    <a:pt x="163" y="436"/>
                    <a:pt x="144" y="438"/>
                    <a:pt x="123" y="438"/>
                  </a:cubicBezTo>
                  <a:cubicBezTo>
                    <a:pt x="66" y="438"/>
                    <a:pt x="44" y="410"/>
                    <a:pt x="44" y="363"/>
                  </a:cubicBezTo>
                  <a:lnTo>
                    <a:pt x="44" y="170"/>
                  </a:lnTo>
                  <a:lnTo>
                    <a:pt x="0" y="170"/>
                  </a:lnTo>
                  <a:lnTo>
                    <a:pt x="0" y="108"/>
                  </a:lnTo>
                  <a:lnTo>
                    <a:pt x="44" y="108"/>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noEditPoints="1"/>
            </p:cNvSpPr>
            <p:nvPr userDrawn="1"/>
          </p:nvSpPr>
          <p:spPr bwMode="invGray">
            <a:xfrm>
              <a:off x="8220075" y="4835525"/>
              <a:ext cx="41275" cy="50800"/>
            </a:xfrm>
            <a:custGeom>
              <a:avLst/>
              <a:gdLst/>
              <a:ahLst/>
              <a:cxnLst>
                <a:cxn ang="0">
                  <a:pos x="200" y="129"/>
                </a:cxn>
                <a:cxn ang="0">
                  <a:pos x="200" y="129"/>
                </a:cxn>
                <a:cxn ang="0">
                  <a:pos x="138" y="58"/>
                </a:cxn>
                <a:cxn ang="0">
                  <a:pos x="76" y="129"/>
                </a:cxn>
                <a:cxn ang="0">
                  <a:pos x="200" y="129"/>
                </a:cxn>
                <a:cxn ang="0">
                  <a:pos x="200" y="129"/>
                </a:cxn>
                <a:cxn ang="0">
                  <a:pos x="76" y="181"/>
                </a:cxn>
                <a:cxn ang="0">
                  <a:pos x="76" y="181"/>
                </a:cxn>
                <a:cxn ang="0">
                  <a:pos x="143" y="275"/>
                </a:cxn>
                <a:cxn ang="0">
                  <a:pos x="215" y="236"/>
                </a:cxn>
                <a:cxn ang="0">
                  <a:pos x="271" y="271"/>
                </a:cxn>
                <a:cxn ang="0">
                  <a:pos x="136" y="337"/>
                </a:cxn>
                <a:cxn ang="0">
                  <a:pos x="0" y="169"/>
                </a:cxn>
                <a:cxn ang="0">
                  <a:pos x="139" y="0"/>
                </a:cxn>
                <a:cxn ang="0">
                  <a:pos x="271" y="149"/>
                </a:cxn>
                <a:cxn ang="0">
                  <a:pos x="271" y="181"/>
                </a:cxn>
                <a:cxn ang="0">
                  <a:pos x="76" y="181"/>
                </a:cxn>
              </a:cxnLst>
              <a:rect l="0" t="0" r="r" b="b"/>
              <a:pathLst>
                <a:path w="271" h="337">
                  <a:moveTo>
                    <a:pt x="200" y="129"/>
                  </a:moveTo>
                  <a:lnTo>
                    <a:pt x="200" y="129"/>
                  </a:lnTo>
                  <a:cubicBezTo>
                    <a:pt x="199" y="84"/>
                    <a:pt x="175" y="58"/>
                    <a:pt x="138" y="58"/>
                  </a:cubicBezTo>
                  <a:cubicBezTo>
                    <a:pt x="101" y="58"/>
                    <a:pt x="77" y="84"/>
                    <a:pt x="76" y="129"/>
                  </a:cubicBezTo>
                  <a:lnTo>
                    <a:pt x="200" y="129"/>
                  </a:lnTo>
                  <a:lnTo>
                    <a:pt x="200" y="129"/>
                  </a:lnTo>
                  <a:close/>
                  <a:moveTo>
                    <a:pt x="76" y="181"/>
                  </a:moveTo>
                  <a:lnTo>
                    <a:pt x="76" y="181"/>
                  </a:lnTo>
                  <a:cubicBezTo>
                    <a:pt x="77" y="249"/>
                    <a:pt x="107" y="275"/>
                    <a:pt x="143" y="275"/>
                  </a:cubicBezTo>
                  <a:cubicBezTo>
                    <a:pt x="179" y="275"/>
                    <a:pt x="196" y="258"/>
                    <a:pt x="215" y="236"/>
                  </a:cubicBezTo>
                  <a:lnTo>
                    <a:pt x="271" y="271"/>
                  </a:lnTo>
                  <a:cubicBezTo>
                    <a:pt x="241" y="317"/>
                    <a:pt x="198" y="337"/>
                    <a:pt x="136" y="337"/>
                  </a:cubicBezTo>
                  <a:cubicBezTo>
                    <a:pt x="52" y="337"/>
                    <a:pt x="0" y="272"/>
                    <a:pt x="0" y="169"/>
                  </a:cubicBezTo>
                  <a:cubicBezTo>
                    <a:pt x="0" y="66"/>
                    <a:pt x="52" y="0"/>
                    <a:pt x="139" y="0"/>
                  </a:cubicBezTo>
                  <a:cubicBezTo>
                    <a:pt x="223" y="0"/>
                    <a:pt x="271" y="72"/>
                    <a:pt x="271" y="149"/>
                  </a:cubicBezTo>
                  <a:lnTo>
                    <a:pt x="271" y="181"/>
                  </a:lnTo>
                  <a:lnTo>
                    <a:pt x="76" y="18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p:cNvSpPr>
            <p:nvPr userDrawn="1"/>
          </p:nvSpPr>
          <p:spPr bwMode="invGray">
            <a:xfrm>
              <a:off x="8269288" y="4835525"/>
              <a:ext cx="39687" cy="50800"/>
            </a:xfrm>
            <a:custGeom>
              <a:avLst/>
              <a:gdLst/>
              <a:ahLst/>
              <a:cxnLst>
                <a:cxn ang="0">
                  <a:pos x="203" y="112"/>
                </a:cxn>
                <a:cxn ang="0">
                  <a:pos x="203" y="112"/>
                </a:cxn>
                <a:cxn ang="0">
                  <a:pos x="140" y="63"/>
                </a:cxn>
                <a:cxn ang="0">
                  <a:pos x="77" y="169"/>
                </a:cxn>
                <a:cxn ang="0">
                  <a:pos x="143" y="275"/>
                </a:cxn>
                <a:cxn ang="0">
                  <a:pos x="211" y="223"/>
                </a:cxn>
                <a:cxn ang="0">
                  <a:pos x="269" y="256"/>
                </a:cxn>
                <a:cxn ang="0">
                  <a:pos x="140" y="337"/>
                </a:cxn>
                <a:cxn ang="0">
                  <a:pos x="0" y="169"/>
                </a:cxn>
                <a:cxn ang="0">
                  <a:pos x="140" y="0"/>
                </a:cxn>
                <a:cxn ang="0">
                  <a:pos x="267" y="87"/>
                </a:cxn>
                <a:cxn ang="0">
                  <a:pos x="203" y="112"/>
                </a:cxn>
              </a:cxnLst>
              <a:rect l="0" t="0" r="r" b="b"/>
              <a:pathLst>
                <a:path w="269" h="338">
                  <a:moveTo>
                    <a:pt x="203" y="112"/>
                  </a:moveTo>
                  <a:lnTo>
                    <a:pt x="203" y="112"/>
                  </a:lnTo>
                  <a:cubicBezTo>
                    <a:pt x="191" y="84"/>
                    <a:pt x="177" y="63"/>
                    <a:pt x="140" y="63"/>
                  </a:cubicBezTo>
                  <a:cubicBezTo>
                    <a:pt x="97" y="63"/>
                    <a:pt x="77" y="97"/>
                    <a:pt x="77" y="169"/>
                  </a:cubicBezTo>
                  <a:cubicBezTo>
                    <a:pt x="77" y="241"/>
                    <a:pt x="97" y="275"/>
                    <a:pt x="143" y="275"/>
                  </a:cubicBezTo>
                  <a:cubicBezTo>
                    <a:pt x="176" y="275"/>
                    <a:pt x="195" y="252"/>
                    <a:pt x="211" y="223"/>
                  </a:cubicBezTo>
                  <a:lnTo>
                    <a:pt x="269" y="256"/>
                  </a:lnTo>
                  <a:cubicBezTo>
                    <a:pt x="238" y="314"/>
                    <a:pt x="199" y="338"/>
                    <a:pt x="140" y="337"/>
                  </a:cubicBezTo>
                  <a:cubicBezTo>
                    <a:pt x="53" y="337"/>
                    <a:pt x="0" y="272"/>
                    <a:pt x="0" y="169"/>
                  </a:cubicBezTo>
                  <a:cubicBezTo>
                    <a:pt x="0" y="66"/>
                    <a:pt x="53" y="0"/>
                    <a:pt x="140" y="0"/>
                  </a:cubicBezTo>
                  <a:cubicBezTo>
                    <a:pt x="201" y="0"/>
                    <a:pt x="249" y="33"/>
                    <a:pt x="267" y="87"/>
                  </a:cubicBezTo>
                  <a:lnTo>
                    <a:pt x="203" y="11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userDrawn="1"/>
          </p:nvSpPr>
          <p:spPr bwMode="invGray">
            <a:xfrm>
              <a:off x="8318500" y="4816475"/>
              <a:ext cx="39687" cy="69850"/>
            </a:xfrm>
            <a:custGeom>
              <a:avLst/>
              <a:gdLst/>
              <a:ahLst/>
              <a:cxnLst>
                <a:cxn ang="0">
                  <a:pos x="0" y="450"/>
                </a:cxn>
                <a:cxn ang="0">
                  <a:pos x="0" y="450"/>
                </a:cxn>
                <a:cxn ang="0">
                  <a:pos x="0" y="0"/>
                </a:cxn>
                <a:cxn ang="0">
                  <a:pos x="76" y="0"/>
                </a:cxn>
                <a:cxn ang="0">
                  <a:pos x="76" y="160"/>
                </a:cxn>
                <a:cxn ang="0">
                  <a:pos x="169" y="119"/>
                </a:cxn>
                <a:cxn ang="0">
                  <a:pos x="265" y="228"/>
                </a:cxn>
                <a:cxn ang="0">
                  <a:pos x="265" y="450"/>
                </a:cxn>
                <a:cxn ang="0">
                  <a:pos x="188" y="450"/>
                </a:cxn>
                <a:cxn ang="0">
                  <a:pos x="188" y="239"/>
                </a:cxn>
                <a:cxn ang="0">
                  <a:pos x="148" y="182"/>
                </a:cxn>
                <a:cxn ang="0">
                  <a:pos x="76" y="216"/>
                </a:cxn>
                <a:cxn ang="0">
                  <a:pos x="76" y="450"/>
                </a:cxn>
                <a:cxn ang="0">
                  <a:pos x="0" y="450"/>
                </a:cxn>
              </a:cxnLst>
              <a:rect l="0" t="0" r="r" b="b"/>
              <a:pathLst>
                <a:path w="265" h="450">
                  <a:moveTo>
                    <a:pt x="0" y="450"/>
                  </a:moveTo>
                  <a:lnTo>
                    <a:pt x="0" y="450"/>
                  </a:lnTo>
                  <a:lnTo>
                    <a:pt x="0" y="0"/>
                  </a:lnTo>
                  <a:lnTo>
                    <a:pt x="76" y="0"/>
                  </a:lnTo>
                  <a:lnTo>
                    <a:pt x="76" y="160"/>
                  </a:lnTo>
                  <a:cubicBezTo>
                    <a:pt x="100" y="141"/>
                    <a:pt x="131" y="119"/>
                    <a:pt x="169" y="119"/>
                  </a:cubicBezTo>
                  <a:cubicBezTo>
                    <a:pt x="234" y="119"/>
                    <a:pt x="265" y="162"/>
                    <a:pt x="265" y="228"/>
                  </a:cubicBezTo>
                  <a:lnTo>
                    <a:pt x="265" y="450"/>
                  </a:lnTo>
                  <a:lnTo>
                    <a:pt x="188" y="450"/>
                  </a:lnTo>
                  <a:lnTo>
                    <a:pt x="188" y="239"/>
                  </a:lnTo>
                  <a:cubicBezTo>
                    <a:pt x="188" y="196"/>
                    <a:pt x="174" y="182"/>
                    <a:pt x="148" y="182"/>
                  </a:cubicBezTo>
                  <a:cubicBezTo>
                    <a:pt x="115" y="182"/>
                    <a:pt x="90" y="201"/>
                    <a:pt x="76" y="216"/>
                  </a:cubicBezTo>
                  <a:lnTo>
                    <a:pt x="76" y="450"/>
                  </a:lnTo>
                  <a:lnTo>
                    <a:pt x="0" y="45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userDrawn="1"/>
          </p:nvSpPr>
          <p:spPr bwMode="invGray">
            <a:xfrm>
              <a:off x="8370888" y="4835525"/>
              <a:ext cx="39687" cy="50800"/>
            </a:xfrm>
            <a:custGeom>
              <a:avLst/>
              <a:gdLst/>
              <a:ahLst/>
              <a:cxnLst>
                <a:cxn ang="0">
                  <a:pos x="0" y="331"/>
                </a:cxn>
                <a:cxn ang="0">
                  <a:pos x="0" y="331"/>
                </a:cxn>
                <a:cxn ang="0">
                  <a:pos x="0" y="7"/>
                </a:cxn>
                <a:cxn ang="0">
                  <a:pos x="70" y="7"/>
                </a:cxn>
                <a:cxn ang="0">
                  <a:pos x="70" y="41"/>
                </a:cxn>
                <a:cxn ang="0">
                  <a:pos x="169" y="0"/>
                </a:cxn>
                <a:cxn ang="0">
                  <a:pos x="265" y="109"/>
                </a:cxn>
                <a:cxn ang="0">
                  <a:pos x="265" y="331"/>
                </a:cxn>
                <a:cxn ang="0">
                  <a:pos x="188" y="331"/>
                </a:cxn>
                <a:cxn ang="0">
                  <a:pos x="188" y="120"/>
                </a:cxn>
                <a:cxn ang="0">
                  <a:pos x="148" y="63"/>
                </a:cxn>
                <a:cxn ang="0">
                  <a:pos x="77" y="97"/>
                </a:cxn>
                <a:cxn ang="0">
                  <a:pos x="77" y="331"/>
                </a:cxn>
                <a:cxn ang="0">
                  <a:pos x="0" y="331"/>
                </a:cxn>
              </a:cxnLst>
              <a:rect l="0" t="0" r="r" b="b"/>
              <a:pathLst>
                <a:path w="265" h="331">
                  <a:moveTo>
                    <a:pt x="0" y="331"/>
                  </a:moveTo>
                  <a:lnTo>
                    <a:pt x="0" y="331"/>
                  </a:lnTo>
                  <a:lnTo>
                    <a:pt x="0" y="7"/>
                  </a:lnTo>
                  <a:lnTo>
                    <a:pt x="70" y="7"/>
                  </a:lnTo>
                  <a:lnTo>
                    <a:pt x="70" y="41"/>
                  </a:lnTo>
                  <a:cubicBezTo>
                    <a:pt x="99" y="22"/>
                    <a:pt x="132" y="0"/>
                    <a:pt x="169" y="0"/>
                  </a:cubicBezTo>
                  <a:cubicBezTo>
                    <a:pt x="234" y="0"/>
                    <a:pt x="265" y="43"/>
                    <a:pt x="265" y="109"/>
                  </a:cubicBezTo>
                  <a:lnTo>
                    <a:pt x="265" y="331"/>
                  </a:lnTo>
                  <a:lnTo>
                    <a:pt x="188" y="331"/>
                  </a:lnTo>
                  <a:lnTo>
                    <a:pt x="188" y="120"/>
                  </a:lnTo>
                  <a:cubicBezTo>
                    <a:pt x="188" y="77"/>
                    <a:pt x="174" y="63"/>
                    <a:pt x="148" y="63"/>
                  </a:cubicBezTo>
                  <a:cubicBezTo>
                    <a:pt x="115" y="63"/>
                    <a:pt x="89" y="82"/>
                    <a:pt x="77" y="97"/>
                  </a:cubicBezTo>
                  <a:lnTo>
                    <a:pt x="77" y="331"/>
                  </a:lnTo>
                  <a:lnTo>
                    <a:pt x="0" y="33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noEditPoints="1"/>
            </p:cNvSpPr>
            <p:nvPr userDrawn="1"/>
          </p:nvSpPr>
          <p:spPr bwMode="invGray">
            <a:xfrm>
              <a:off x="8418513" y="4835525"/>
              <a:ext cx="42862" cy="50800"/>
            </a:xfrm>
            <a:custGeom>
              <a:avLst/>
              <a:gdLst/>
              <a:ahLst/>
              <a:cxnLst>
                <a:cxn ang="0">
                  <a:pos x="140" y="63"/>
                </a:cxn>
                <a:cxn ang="0">
                  <a:pos x="140" y="63"/>
                </a:cxn>
                <a:cxn ang="0">
                  <a:pos x="77" y="169"/>
                </a:cxn>
                <a:cxn ang="0">
                  <a:pos x="140" y="275"/>
                </a:cxn>
                <a:cxn ang="0">
                  <a:pos x="203" y="169"/>
                </a:cxn>
                <a:cxn ang="0">
                  <a:pos x="140" y="63"/>
                </a:cxn>
                <a:cxn ang="0">
                  <a:pos x="140" y="63"/>
                </a:cxn>
                <a:cxn ang="0">
                  <a:pos x="140" y="0"/>
                </a:cxn>
                <a:cxn ang="0">
                  <a:pos x="140" y="0"/>
                </a:cxn>
                <a:cxn ang="0">
                  <a:pos x="280" y="169"/>
                </a:cxn>
                <a:cxn ang="0">
                  <a:pos x="140" y="337"/>
                </a:cxn>
                <a:cxn ang="0">
                  <a:pos x="0" y="169"/>
                </a:cxn>
                <a:cxn ang="0">
                  <a:pos x="140" y="0"/>
                </a:cxn>
              </a:cxnLst>
              <a:rect l="0" t="0" r="r" b="b"/>
              <a:pathLst>
                <a:path w="280" h="337">
                  <a:moveTo>
                    <a:pt x="140" y="63"/>
                  </a:moveTo>
                  <a:lnTo>
                    <a:pt x="140" y="63"/>
                  </a:lnTo>
                  <a:cubicBezTo>
                    <a:pt x="97" y="63"/>
                    <a:pt x="77" y="97"/>
                    <a:pt x="77" y="169"/>
                  </a:cubicBezTo>
                  <a:cubicBezTo>
                    <a:pt x="77" y="241"/>
                    <a:pt x="97" y="275"/>
                    <a:pt x="140" y="275"/>
                  </a:cubicBezTo>
                  <a:cubicBezTo>
                    <a:pt x="183" y="275"/>
                    <a:pt x="203" y="241"/>
                    <a:pt x="203" y="169"/>
                  </a:cubicBezTo>
                  <a:cubicBezTo>
                    <a:pt x="203" y="97"/>
                    <a:pt x="183" y="63"/>
                    <a:pt x="140" y="63"/>
                  </a:cubicBezTo>
                  <a:lnTo>
                    <a:pt x="140" y="63"/>
                  </a:lnTo>
                  <a:close/>
                  <a:moveTo>
                    <a:pt x="140" y="0"/>
                  </a:moveTo>
                  <a:lnTo>
                    <a:pt x="140" y="0"/>
                  </a:lnTo>
                  <a:cubicBezTo>
                    <a:pt x="227" y="0"/>
                    <a:pt x="280" y="66"/>
                    <a:pt x="280" y="169"/>
                  </a:cubicBezTo>
                  <a:cubicBezTo>
                    <a:pt x="280" y="272"/>
                    <a:pt x="227" y="337"/>
                    <a:pt x="140" y="337"/>
                  </a:cubicBezTo>
                  <a:cubicBezTo>
                    <a:pt x="53" y="337"/>
                    <a:pt x="0" y="272"/>
                    <a:pt x="0" y="169"/>
                  </a:cubicBezTo>
                  <a:cubicBezTo>
                    <a:pt x="0" y="66"/>
                    <a:pt x="53" y="0"/>
                    <a:pt x="140"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userDrawn="1"/>
          </p:nvSpPr>
          <p:spPr bwMode="invGray">
            <a:xfrm>
              <a:off x="8470900" y="4816475"/>
              <a:ext cx="12700" cy="69850"/>
            </a:xfrm>
            <a:custGeom>
              <a:avLst/>
              <a:gdLst/>
              <a:ahLst/>
              <a:cxnLst>
                <a:cxn ang="0">
                  <a:pos x="0" y="0"/>
                </a:cxn>
                <a:cxn ang="0">
                  <a:pos x="0" y="0"/>
                </a:cxn>
                <a:cxn ang="0">
                  <a:pos x="76" y="0"/>
                </a:cxn>
                <a:cxn ang="0">
                  <a:pos x="76" y="450"/>
                </a:cxn>
                <a:cxn ang="0">
                  <a:pos x="0" y="450"/>
                </a:cxn>
                <a:cxn ang="0">
                  <a:pos x="0" y="0"/>
                </a:cxn>
              </a:cxnLst>
              <a:rect l="0" t="0" r="r" b="b"/>
              <a:pathLst>
                <a:path w="76" h="450">
                  <a:moveTo>
                    <a:pt x="0" y="0"/>
                  </a:moveTo>
                  <a:lnTo>
                    <a:pt x="0" y="0"/>
                  </a:lnTo>
                  <a:lnTo>
                    <a:pt x="76" y="0"/>
                  </a:lnTo>
                  <a:lnTo>
                    <a:pt x="76" y="450"/>
                  </a:lnTo>
                  <a:lnTo>
                    <a:pt x="0" y="450"/>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noEditPoints="1"/>
            </p:cNvSpPr>
            <p:nvPr userDrawn="1"/>
          </p:nvSpPr>
          <p:spPr bwMode="invGray">
            <a:xfrm>
              <a:off x="8493125" y="4835525"/>
              <a:ext cx="41275" cy="50800"/>
            </a:xfrm>
            <a:custGeom>
              <a:avLst/>
              <a:gdLst/>
              <a:ahLst/>
              <a:cxnLst>
                <a:cxn ang="0">
                  <a:pos x="139" y="63"/>
                </a:cxn>
                <a:cxn ang="0">
                  <a:pos x="139" y="63"/>
                </a:cxn>
                <a:cxn ang="0">
                  <a:pos x="76" y="169"/>
                </a:cxn>
                <a:cxn ang="0">
                  <a:pos x="139" y="275"/>
                </a:cxn>
                <a:cxn ang="0">
                  <a:pos x="203" y="169"/>
                </a:cxn>
                <a:cxn ang="0">
                  <a:pos x="139" y="63"/>
                </a:cxn>
                <a:cxn ang="0">
                  <a:pos x="139" y="63"/>
                </a:cxn>
                <a:cxn ang="0">
                  <a:pos x="139" y="0"/>
                </a:cxn>
                <a:cxn ang="0">
                  <a:pos x="139" y="0"/>
                </a:cxn>
                <a:cxn ang="0">
                  <a:pos x="279" y="169"/>
                </a:cxn>
                <a:cxn ang="0">
                  <a:pos x="139" y="337"/>
                </a:cxn>
                <a:cxn ang="0">
                  <a:pos x="0" y="169"/>
                </a:cxn>
                <a:cxn ang="0">
                  <a:pos x="139" y="0"/>
                </a:cxn>
              </a:cxnLst>
              <a:rect l="0" t="0" r="r" b="b"/>
              <a:pathLst>
                <a:path w="279" h="337">
                  <a:moveTo>
                    <a:pt x="139" y="63"/>
                  </a:moveTo>
                  <a:lnTo>
                    <a:pt x="139" y="63"/>
                  </a:lnTo>
                  <a:cubicBezTo>
                    <a:pt x="97" y="63"/>
                    <a:pt x="76" y="97"/>
                    <a:pt x="76" y="169"/>
                  </a:cubicBezTo>
                  <a:cubicBezTo>
                    <a:pt x="76" y="241"/>
                    <a:pt x="97" y="275"/>
                    <a:pt x="139" y="275"/>
                  </a:cubicBezTo>
                  <a:cubicBezTo>
                    <a:pt x="182" y="275"/>
                    <a:pt x="203" y="241"/>
                    <a:pt x="203" y="169"/>
                  </a:cubicBezTo>
                  <a:cubicBezTo>
                    <a:pt x="203" y="97"/>
                    <a:pt x="182" y="63"/>
                    <a:pt x="139" y="63"/>
                  </a:cubicBezTo>
                  <a:lnTo>
                    <a:pt x="139" y="63"/>
                  </a:lnTo>
                  <a:close/>
                  <a:moveTo>
                    <a:pt x="139" y="0"/>
                  </a:moveTo>
                  <a:lnTo>
                    <a:pt x="139" y="0"/>
                  </a:lnTo>
                  <a:cubicBezTo>
                    <a:pt x="227" y="0"/>
                    <a:pt x="279" y="66"/>
                    <a:pt x="279" y="169"/>
                  </a:cubicBezTo>
                  <a:cubicBezTo>
                    <a:pt x="279" y="272"/>
                    <a:pt x="227" y="337"/>
                    <a:pt x="139" y="337"/>
                  </a:cubicBezTo>
                  <a:cubicBezTo>
                    <a:pt x="52" y="337"/>
                    <a:pt x="0" y="272"/>
                    <a:pt x="0" y="169"/>
                  </a:cubicBezTo>
                  <a:cubicBezTo>
                    <a:pt x="0" y="66"/>
                    <a:pt x="52" y="0"/>
                    <a:pt x="139"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14"/>
            <p:cNvSpPr>
              <a:spLocks noEditPoints="1"/>
            </p:cNvSpPr>
            <p:nvPr userDrawn="1"/>
          </p:nvSpPr>
          <p:spPr bwMode="invGray">
            <a:xfrm>
              <a:off x="8539163" y="4835525"/>
              <a:ext cx="44450" cy="68263"/>
            </a:xfrm>
            <a:custGeom>
              <a:avLst/>
              <a:gdLst/>
              <a:ahLst/>
              <a:cxnLst>
                <a:cxn ang="0">
                  <a:pos x="139" y="59"/>
                </a:cxn>
                <a:cxn ang="0">
                  <a:pos x="139" y="59"/>
                </a:cxn>
                <a:cxn ang="0">
                  <a:pos x="83" y="112"/>
                </a:cxn>
                <a:cxn ang="0">
                  <a:pos x="139" y="166"/>
                </a:cxn>
                <a:cxn ang="0">
                  <a:pos x="191" y="112"/>
                </a:cxn>
                <a:cxn ang="0">
                  <a:pos x="139" y="59"/>
                </a:cxn>
                <a:cxn ang="0">
                  <a:pos x="139" y="59"/>
                </a:cxn>
                <a:cxn ang="0">
                  <a:pos x="70" y="363"/>
                </a:cxn>
                <a:cxn ang="0">
                  <a:pos x="70" y="363"/>
                </a:cxn>
                <a:cxn ang="0">
                  <a:pos x="156" y="399"/>
                </a:cxn>
                <a:cxn ang="0">
                  <a:pos x="222" y="363"/>
                </a:cxn>
                <a:cxn ang="0">
                  <a:pos x="125" y="326"/>
                </a:cxn>
                <a:cxn ang="0">
                  <a:pos x="70" y="363"/>
                </a:cxn>
                <a:cxn ang="0">
                  <a:pos x="70" y="363"/>
                </a:cxn>
                <a:cxn ang="0">
                  <a:pos x="294" y="54"/>
                </a:cxn>
                <a:cxn ang="0">
                  <a:pos x="294" y="54"/>
                </a:cxn>
                <a:cxn ang="0">
                  <a:pos x="245" y="61"/>
                </a:cxn>
                <a:cxn ang="0">
                  <a:pos x="262" y="119"/>
                </a:cxn>
                <a:cxn ang="0">
                  <a:pos x="141" y="223"/>
                </a:cxn>
                <a:cxn ang="0">
                  <a:pos x="81" y="243"/>
                </a:cxn>
                <a:cxn ang="0">
                  <a:pos x="292" y="354"/>
                </a:cxn>
                <a:cxn ang="0">
                  <a:pos x="143" y="451"/>
                </a:cxn>
                <a:cxn ang="0">
                  <a:pos x="0" y="373"/>
                </a:cxn>
                <a:cxn ang="0">
                  <a:pos x="58" y="313"/>
                </a:cxn>
                <a:cxn ang="0">
                  <a:pos x="58" y="312"/>
                </a:cxn>
                <a:cxn ang="0">
                  <a:pos x="10" y="259"/>
                </a:cxn>
                <a:cxn ang="0">
                  <a:pos x="60" y="200"/>
                </a:cxn>
                <a:cxn ang="0">
                  <a:pos x="13" y="114"/>
                </a:cxn>
                <a:cxn ang="0">
                  <a:pos x="140" y="1"/>
                </a:cxn>
                <a:cxn ang="0">
                  <a:pos x="219" y="30"/>
                </a:cxn>
                <a:cxn ang="0">
                  <a:pos x="294" y="1"/>
                </a:cxn>
                <a:cxn ang="0">
                  <a:pos x="294" y="54"/>
                </a:cxn>
              </a:cxnLst>
              <a:rect l="0" t="0" r="r" b="b"/>
              <a:pathLst>
                <a:path w="294" h="451">
                  <a:moveTo>
                    <a:pt x="139" y="59"/>
                  </a:moveTo>
                  <a:lnTo>
                    <a:pt x="139" y="59"/>
                  </a:lnTo>
                  <a:cubicBezTo>
                    <a:pt x="106" y="59"/>
                    <a:pt x="83" y="83"/>
                    <a:pt x="83" y="112"/>
                  </a:cubicBezTo>
                  <a:cubicBezTo>
                    <a:pt x="83" y="142"/>
                    <a:pt x="106" y="166"/>
                    <a:pt x="139" y="166"/>
                  </a:cubicBezTo>
                  <a:cubicBezTo>
                    <a:pt x="168" y="166"/>
                    <a:pt x="191" y="142"/>
                    <a:pt x="191" y="112"/>
                  </a:cubicBezTo>
                  <a:cubicBezTo>
                    <a:pt x="191" y="83"/>
                    <a:pt x="168" y="59"/>
                    <a:pt x="139" y="59"/>
                  </a:cubicBezTo>
                  <a:lnTo>
                    <a:pt x="139" y="59"/>
                  </a:lnTo>
                  <a:close/>
                  <a:moveTo>
                    <a:pt x="70" y="363"/>
                  </a:moveTo>
                  <a:lnTo>
                    <a:pt x="70" y="363"/>
                  </a:lnTo>
                  <a:cubicBezTo>
                    <a:pt x="70" y="388"/>
                    <a:pt x="91" y="399"/>
                    <a:pt x="156" y="399"/>
                  </a:cubicBezTo>
                  <a:cubicBezTo>
                    <a:pt x="205" y="399"/>
                    <a:pt x="222" y="374"/>
                    <a:pt x="222" y="363"/>
                  </a:cubicBezTo>
                  <a:cubicBezTo>
                    <a:pt x="222" y="348"/>
                    <a:pt x="199" y="326"/>
                    <a:pt x="125" y="326"/>
                  </a:cubicBezTo>
                  <a:cubicBezTo>
                    <a:pt x="83" y="326"/>
                    <a:pt x="70" y="349"/>
                    <a:pt x="70" y="363"/>
                  </a:cubicBezTo>
                  <a:lnTo>
                    <a:pt x="70" y="363"/>
                  </a:lnTo>
                  <a:close/>
                  <a:moveTo>
                    <a:pt x="294" y="54"/>
                  </a:moveTo>
                  <a:lnTo>
                    <a:pt x="294" y="54"/>
                  </a:lnTo>
                  <a:cubicBezTo>
                    <a:pt x="276" y="54"/>
                    <a:pt x="257" y="54"/>
                    <a:pt x="245" y="61"/>
                  </a:cubicBezTo>
                  <a:cubicBezTo>
                    <a:pt x="255" y="75"/>
                    <a:pt x="262" y="94"/>
                    <a:pt x="262" y="119"/>
                  </a:cubicBezTo>
                  <a:cubicBezTo>
                    <a:pt x="262" y="180"/>
                    <a:pt x="221" y="223"/>
                    <a:pt x="141" y="223"/>
                  </a:cubicBezTo>
                  <a:cubicBezTo>
                    <a:pt x="107" y="223"/>
                    <a:pt x="81" y="225"/>
                    <a:pt x="81" y="243"/>
                  </a:cubicBezTo>
                  <a:cubicBezTo>
                    <a:pt x="81" y="296"/>
                    <a:pt x="292" y="225"/>
                    <a:pt x="292" y="354"/>
                  </a:cubicBezTo>
                  <a:cubicBezTo>
                    <a:pt x="292" y="400"/>
                    <a:pt x="246" y="451"/>
                    <a:pt x="143" y="451"/>
                  </a:cubicBezTo>
                  <a:cubicBezTo>
                    <a:pt x="57" y="451"/>
                    <a:pt x="0" y="424"/>
                    <a:pt x="0" y="373"/>
                  </a:cubicBezTo>
                  <a:cubicBezTo>
                    <a:pt x="0" y="333"/>
                    <a:pt x="30" y="313"/>
                    <a:pt x="58" y="313"/>
                  </a:cubicBezTo>
                  <a:lnTo>
                    <a:pt x="58" y="312"/>
                  </a:lnTo>
                  <a:cubicBezTo>
                    <a:pt x="43" y="303"/>
                    <a:pt x="10" y="295"/>
                    <a:pt x="10" y="259"/>
                  </a:cubicBezTo>
                  <a:cubicBezTo>
                    <a:pt x="10" y="228"/>
                    <a:pt x="46" y="205"/>
                    <a:pt x="60" y="200"/>
                  </a:cubicBezTo>
                  <a:cubicBezTo>
                    <a:pt x="34" y="179"/>
                    <a:pt x="13" y="154"/>
                    <a:pt x="13" y="114"/>
                  </a:cubicBezTo>
                  <a:cubicBezTo>
                    <a:pt x="13" y="57"/>
                    <a:pt x="56" y="1"/>
                    <a:pt x="140" y="1"/>
                  </a:cubicBezTo>
                  <a:cubicBezTo>
                    <a:pt x="167" y="1"/>
                    <a:pt x="199" y="13"/>
                    <a:pt x="219" y="30"/>
                  </a:cubicBezTo>
                  <a:cubicBezTo>
                    <a:pt x="234" y="10"/>
                    <a:pt x="258" y="0"/>
                    <a:pt x="294" y="1"/>
                  </a:cubicBezTo>
                  <a:lnTo>
                    <a:pt x="294" y="54"/>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noEditPoints="1"/>
            </p:cNvSpPr>
            <p:nvPr userDrawn="1"/>
          </p:nvSpPr>
          <p:spPr bwMode="invGray">
            <a:xfrm>
              <a:off x="8591550" y="4816475"/>
              <a:ext cx="11112" cy="69850"/>
            </a:xfrm>
            <a:custGeom>
              <a:avLst/>
              <a:gdLst/>
              <a:ahLst/>
              <a:cxnLst>
                <a:cxn ang="0">
                  <a:pos x="77" y="362"/>
                </a:cxn>
                <a:cxn ang="0">
                  <a:pos x="77" y="362"/>
                </a:cxn>
                <a:cxn ang="0">
                  <a:pos x="77" y="457"/>
                </a:cxn>
                <a:cxn ang="0">
                  <a:pos x="0" y="457"/>
                </a:cxn>
                <a:cxn ang="0">
                  <a:pos x="0" y="133"/>
                </a:cxn>
                <a:cxn ang="0">
                  <a:pos x="77" y="133"/>
                </a:cxn>
                <a:cxn ang="0">
                  <a:pos x="77" y="362"/>
                </a:cxn>
                <a:cxn ang="0">
                  <a:pos x="77" y="362"/>
                </a:cxn>
                <a:cxn ang="0">
                  <a:pos x="0" y="0"/>
                </a:cxn>
                <a:cxn ang="0">
                  <a:pos x="0" y="0"/>
                </a:cxn>
                <a:cxn ang="0">
                  <a:pos x="77" y="0"/>
                </a:cxn>
                <a:cxn ang="0">
                  <a:pos x="77" y="73"/>
                </a:cxn>
                <a:cxn ang="0">
                  <a:pos x="0" y="73"/>
                </a:cxn>
                <a:cxn ang="0">
                  <a:pos x="0" y="0"/>
                </a:cxn>
              </a:cxnLst>
              <a:rect l="0" t="0" r="r" b="b"/>
              <a:pathLst>
                <a:path w="77" h="457">
                  <a:moveTo>
                    <a:pt x="77" y="362"/>
                  </a:moveTo>
                  <a:lnTo>
                    <a:pt x="77" y="362"/>
                  </a:lnTo>
                  <a:lnTo>
                    <a:pt x="77" y="457"/>
                  </a:lnTo>
                  <a:lnTo>
                    <a:pt x="0" y="457"/>
                  </a:lnTo>
                  <a:lnTo>
                    <a:pt x="0" y="133"/>
                  </a:lnTo>
                  <a:lnTo>
                    <a:pt x="77" y="133"/>
                  </a:lnTo>
                  <a:lnTo>
                    <a:pt x="77" y="362"/>
                  </a:lnTo>
                  <a:lnTo>
                    <a:pt x="77" y="362"/>
                  </a:lnTo>
                  <a:close/>
                  <a:moveTo>
                    <a:pt x="0" y="0"/>
                  </a:moveTo>
                  <a:lnTo>
                    <a:pt x="0" y="0"/>
                  </a:lnTo>
                  <a:lnTo>
                    <a:pt x="77" y="0"/>
                  </a:lnTo>
                  <a:lnTo>
                    <a:pt x="77" y="73"/>
                  </a:lnTo>
                  <a:lnTo>
                    <a:pt x="0" y="73"/>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 name="Freeform 16"/>
            <p:cNvSpPr>
              <a:spLocks noEditPoints="1"/>
            </p:cNvSpPr>
            <p:nvPr userDrawn="1"/>
          </p:nvSpPr>
          <p:spPr bwMode="invGray">
            <a:xfrm>
              <a:off x="8612188" y="4835525"/>
              <a:ext cx="41275" cy="50800"/>
            </a:xfrm>
            <a:custGeom>
              <a:avLst/>
              <a:gdLst/>
              <a:ahLst/>
              <a:cxnLst>
                <a:cxn ang="0">
                  <a:pos x="201" y="129"/>
                </a:cxn>
                <a:cxn ang="0">
                  <a:pos x="201" y="129"/>
                </a:cxn>
                <a:cxn ang="0">
                  <a:pos x="139" y="58"/>
                </a:cxn>
                <a:cxn ang="0">
                  <a:pos x="77" y="129"/>
                </a:cxn>
                <a:cxn ang="0">
                  <a:pos x="201" y="129"/>
                </a:cxn>
                <a:cxn ang="0">
                  <a:pos x="201" y="129"/>
                </a:cxn>
                <a:cxn ang="0">
                  <a:pos x="77" y="181"/>
                </a:cxn>
                <a:cxn ang="0">
                  <a:pos x="77" y="181"/>
                </a:cxn>
                <a:cxn ang="0">
                  <a:pos x="144" y="275"/>
                </a:cxn>
                <a:cxn ang="0">
                  <a:pos x="216" y="236"/>
                </a:cxn>
                <a:cxn ang="0">
                  <a:pos x="272" y="271"/>
                </a:cxn>
                <a:cxn ang="0">
                  <a:pos x="137" y="337"/>
                </a:cxn>
                <a:cxn ang="0">
                  <a:pos x="0" y="169"/>
                </a:cxn>
                <a:cxn ang="0">
                  <a:pos x="140" y="0"/>
                </a:cxn>
                <a:cxn ang="0">
                  <a:pos x="272" y="149"/>
                </a:cxn>
                <a:cxn ang="0">
                  <a:pos x="272" y="181"/>
                </a:cxn>
                <a:cxn ang="0">
                  <a:pos x="77" y="181"/>
                </a:cxn>
              </a:cxnLst>
              <a:rect l="0" t="0" r="r" b="b"/>
              <a:pathLst>
                <a:path w="272" h="337">
                  <a:moveTo>
                    <a:pt x="201" y="129"/>
                  </a:moveTo>
                  <a:lnTo>
                    <a:pt x="201" y="129"/>
                  </a:lnTo>
                  <a:cubicBezTo>
                    <a:pt x="200" y="84"/>
                    <a:pt x="176" y="58"/>
                    <a:pt x="139" y="58"/>
                  </a:cubicBezTo>
                  <a:cubicBezTo>
                    <a:pt x="102" y="58"/>
                    <a:pt x="78" y="84"/>
                    <a:pt x="77" y="129"/>
                  </a:cubicBezTo>
                  <a:lnTo>
                    <a:pt x="201" y="129"/>
                  </a:lnTo>
                  <a:lnTo>
                    <a:pt x="201" y="129"/>
                  </a:lnTo>
                  <a:close/>
                  <a:moveTo>
                    <a:pt x="77" y="181"/>
                  </a:moveTo>
                  <a:lnTo>
                    <a:pt x="77" y="181"/>
                  </a:lnTo>
                  <a:cubicBezTo>
                    <a:pt x="78" y="249"/>
                    <a:pt x="108" y="275"/>
                    <a:pt x="144" y="275"/>
                  </a:cubicBezTo>
                  <a:cubicBezTo>
                    <a:pt x="180" y="275"/>
                    <a:pt x="197" y="258"/>
                    <a:pt x="216" y="236"/>
                  </a:cubicBezTo>
                  <a:lnTo>
                    <a:pt x="272" y="271"/>
                  </a:lnTo>
                  <a:cubicBezTo>
                    <a:pt x="242" y="317"/>
                    <a:pt x="199" y="337"/>
                    <a:pt x="137" y="337"/>
                  </a:cubicBezTo>
                  <a:cubicBezTo>
                    <a:pt x="53" y="337"/>
                    <a:pt x="0" y="272"/>
                    <a:pt x="0" y="169"/>
                  </a:cubicBezTo>
                  <a:cubicBezTo>
                    <a:pt x="0" y="66"/>
                    <a:pt x="53" y="0"/>
                    <a:pt x="140" y="0"/>
                  </a:cubicBezTo>
                  <a:cubicBezTo>
                    <a:pt x="225" y="0"/>
                    <a:pt x="272" y="72"/>
                    <a:pt x="272" y="149"/>
                  </a:cubicBezTo>
                  <a:lnTo>
                    <a:pt x="272" y="181"/>
                  </a:lnTo>
                  <a:lnTo>
                    <a:pt x="77" y="18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1" name="Freeform 17"/>
            <p:cNvSpPr>
              <a:spLocks/>
            </p:cNvSpPr>
            <p:nvPr userDrawn="1"/>
          </p:nvSpPr>
          <p:spPr bwMode="invGray">
            <a:xfrm>
              <a:off x="8659813" y="4835525"/>
              <a:ext cx="36512" cy="50800"/>
            </a:xfrm>
            <a:custGeom>
              <a:avLst/>
              <a:gdLst/>
              <a:ahLst/>
              <a:cxnLst>
                <a:cxn ang="0">
                  <a:pos x="182" y="92"/>
                </a:cxn>
                <a:cxn ang="0">
                  <a:pos x="182" y="92"/>
                </a:cxn>
                <a:cxn ang="0">
                  <a:pos x="122" y="58"/>
                </a:cxn>
                <a:cxn ang="0">
                  <a:pos x="79" y="90"/>
                </a:cxn>
                <a:cxn ang="0">
                  <a:pos x="240" y="240"/>
                </a:cxn>
                <a:cxn ang="0">
                  <a:pos x="121" y="337"/>
                </a:cxn>
                <a:cxn ang="0">
                  <a:pos x="0" y="272"/>
                </a:cxn>
                <a:cxn ang="0">
                  <a:pos x="51" y="233"/>
                </a:cxn>
                <a:cxn ang="0">
                  <a:pos x="126" y="280"/>
                </a:cxn>
                <a:cxn ang="0">
                  <a:pos x="172" y="243"/>
                </a:cxn>
                <a:cxn ang="0">
                  <a:pos x="11" y="94"/>
                </a:cxn>
                <a:cxn ang="0">
                  <a:pos x="117" y="0"/>
                </a:cxn>
                <a:cxn ang="0">
                  <a:pos x="231" y="50"/>
                </a:cxn>
                <a:cxn ang="0">
                  <a:pos x="182" y="92"/>
                </a:cxn>
              </a:cxnLst>
              <a:rect l="0" t="0" r="r" b="b"/>
              <a:pathLst>
                <a:path w="240" h="337">
                  <a:moveTo>
                    <a:pt x="182" y="92"/>
                  </a:moveTo>
                  <a:lnTo>
                    <a:pt x="182" y="92"/>
                  </a:lnTo>
                  <a:cubicBezTo>
                    <a:pt x="167" y="75"/>
                    <a:pt x="146" y="58"/>
                    <a:pt x="122" y="58"/>
                  </a:cubicBezTo>
                  <a:cubicBezTo>
                    <a:pt x="92" y="58"/>
                    <a:pt x="79" y="70"/>
                    <a:pt x="79" y="90"/>
                  </a:cubicBezTo>
                  <a:cubicBezTo>
                    <a:pt x="79" y="145"/>
                    <a:pt x="240" y="121"/>
                    <a:pt x="240" y="240"/>
                  </a:cubicBezTo>
                  <a:cubicBezTo>
                    <a:pt x="240" y="307"/>
                    <a:pt x="189" y="337"/>
                    <a:pt x="121" y="337"/>
                  </a:cubicBezTo>
                  <a:cubicBezTo>
                    <a:pt x="70" y="337"/>
                    <a:pt x="28" y="314"/>
                    <a:pt x="0" y="272"/>
                  </a:cubicBezTo>
                  <a:lnTo>
                    <a:pt x="51" y="233"/>
                  </a:lnTo>
                  <a:cubicBezTo>
                    <a:pt x="69" y="258"/>
                    <a:pt x="93" y="280"/>
                    <a:pt x="126" y="280"/>
                  </a:cubicBezTo>
                  <a:cubicBezTo>
                    <a:pt x="153" y="280"/>
                    <a:pt x="172" y="265"/>
                    <a:pt x="172" y="243"/>
                  </a:cubicBezTo>
                  <a:cubicBezTo>
                    <a:pt x="172" y="188"/>
                    <a:pt x="11" y="208"/>
                    <a:pt x="11" y="94"/>
                  </a:cubicBezTo>
                  <a:cubicBezTo>
                    <a:pt x="11" y="34"/>
                    <a:pt x="62" y="0"/>
                    <a:pt x="117" y="0"/>
                  </a:cubicBezTo>
                  <a:cubicBezTo>
                    <a:pt x="160" y="0"/>
                    <a:pt x="203" y="16"/>
                    <a:pt x="231" y="50"/>
                  </a:cubicBezTo>
                  <a:lnTo>
                    <a:pt x="182" y="9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Freeform 18"/>
            <p:cNvSpPr>
              <a:spLocks noEditPoints="1"/>
            </p:cNvSpPr>
            <p:nvPr userDrawn="1"/>
          </p:nvSpPr>
          <p:spPr bwMode="invGray">
            <a:xfrm>
              <a:off x="8380413" y="4479925"/>
              <a:ext cx="257175" cy="293688"/>
            </a:xfrm>
            <a:custGeom>
              <a:avLst/>
              <a:gdLst/>
              <a:ahLst/>
              <a:cxnLst>
                <a:cxn ang="0">
                  <a:pos x="554" y="560"/>
                </a:cxn>
                <a:cxn ang="0">
                  <a:pos x="554" y="560"/>
                </a:cxn>
                <a:cxn ang="0">
                  <a:pos x="850" y="406"/>
                </a:cxn>
                <a:cxn ang="0">
                  <a:pos x="1121" y="674"/>
                </a:cxn>
                <a:cxn ang="0">
                  <a:pos x="1123" y="733"/>
                </a:cxn>
                <a:cxn ang="0">
                  <a:pos x="10" y="1398"/>
                </a:cxn>
                <a:cxn ang="0">
                  <a:pos x="583" y="1920"/>
                </a:cxn>
                <a:cxn ang="0">
                  <a:pos x="1148" y="1665"/>
                </a:cxn>
                <a:cxn ang="0">
                  <a:pos x="1174" y="1883"/>
                </a:cxn>
                <a:cxn ang="0">
                  <a:pos x="1692" y="1883"/>
                </a:cxn>
                <a:cxn ang="0">
                  <a:pos x="1656" y="1607"/>
                </a:cxn>
                <a:cxn ang="0">
                  <a:pos x="1656" y="646"/>
                </a:cxn>
                <a:cxn ang="0">
                  <a:pos x="1487" y="168"/>
                </a:cxn>
                <a:cxn ang="0">
                  <a:pos x="912" y="0"/>
                </a:cxn>
                <a:cxn ang="0">
                  <a:pos x="313" y="158"/>
                </a:cxn>
                <a:cxn ang="0">
                  <a:pos x="313" y="158"/>
                </a:cxn>
                <a:cxn ang="0">
                  <a:pos x="554" y="560"/>
                </a:cxn>
                <a:cxn ang="0">
                  <a:pos x="554" y="560"/>
                </a:cxn>
                <a:cxn ang="0">
                  <a:pos x="554" y="560"/>
                </a:cxn>
                <a:cxn ang="0">
                  <a:pos x="1050" y="1417"/>
                </a:cxn>
                <a:cxn ang="0">
                  <a:pos x="1050" y="1417"/>
                </a:cxn>
                <a:cxn ang="0">
                  <a:pos x="781" y="1570"/>
                </a:cxn>
                <a:cxn ang="0">
                  <a:pos x="507" y="1340"/>
                </a:cxn>
                <a:cxn ang="0">
                  <a:pos x="1123" y="1002"/>
                </a:cxn>
                <a:cxn ang="0">
                  <a:pos x="1123" y="1072"/>
                </a:cxn>
                <a:cxn ang="0">
                  <a:pos x="1050" y="1417"/>
                </a:cxn>
              </a:cxnLst>
              <a:rect l="0" t="0" r="r" b="b"/>
              <a:pathLst>
                <a:path w="1692" h="1920">
                  <a:moveTo>
                    <a:pt x="554" y="560"/>
                  </a:moveTo>
                  <a:lnTo>
                    <a:pt x="554" y="560"/>
                  </a:lnTo>
                  <a:cubicBezTo>
                    <a:pt x="594" y="452"/>
                    <a:pt x="703" y="406"/>
                    <a:pt x="850" y="406"/>
                  </a:cubicBezTo>
                  <a:cubicBezTo>
                    <a:pt x="1059" y="406"/>
                    <a:pt x="1119" y="552"/>
                    <a:pt x="1121" y="674"/>
                  </a:cubicBezTo>
                  <a:lnTo>
                    <a:pt x="1123" y="733"/>
                  </a:lnTo>
                  <a:cubicBezTo>
                    <a:pt x="544" y="761"/>
                    <a:pt x="0" y="869"/>
                    <a:pt x="10" y="1398"/>
                  </a:cubicBezTo>
                  <a:cubicBezTo>
                    <a:pt x="17" y="1768"/>
                    <a:pt x="353" y="1920"/>
                    <a:pt x="583" y="1920"/>
                  </a:cubicBezTo>
                  <a:cubicBezTo>
                    <a:pt x="851" y="1919"/>
                    <a:pt x="1001" y="1848"/>
                    <a:pt x="1148" y="1665"/>
                  </a:cubicBezTo>
                  <a:cubicBezTo>
                    <a:pt x="1150" y="1742"/>
                    <a:pt x="1160" y="1824"/>
                    <a:pt x="1174" y="1883"/>
                  </a:cubicBezTo>
                  <a:lnTo>
                    <a:pt x="1692" y="1883"/>
                  </a:lnTo>
                  <a:cubicBezTo>
                    <a:pt x="1663" y="1792"/>
                    <a:pt x="1656" y="1701"/>
                    <a:pt x="1656" y="1607"/>
                  </a:cubicBezTo>
                  <a:lnTo>
                    <a:pt x="1656" y="646"/>
                  </a:lnTo>
                  <a:cubicBezTo>
                    <a:pt x="1656" y="412"/>
                    <a:pt x="1612" y="282"/>
                    <a:pt x="1487" y="168"/>
                  </a:cubicBezTo>
                  <a:cubicBezTo>
                    <a:pt x="1368" y="60"/>
                    <a:pt x="1174" y="0"/>
                    <a:pt x="912" y="0"/>
                  </a:cubicBezTo>
                  <a:cubicBezTo>
                    <a:pt x="671" y="0"/>
                    <a:pt x="465" y="54"/>
                    <a:pt x="313" y="158"/>
                  </a:cubicBezTo>
                  <a:lnTo>
                    <a:pt x="313" y="158"/>
                  </a:lnTo>
                  <a:cubicBezTo>
                    <a:pt x="439" y="257"/>
                    <a:pt x="521" y="395"/>
                    <a:pt x="554" y="560"/>
                  </a:cubicBezTo>
                  <a:lnTo>
                    <a:pt x="554" y="560"/>
                  </a:lnTo>
                  <a:lnTo>
                    <a:pt x="554" y="560"/>
                  </a:lnTo>
                  <a:close/>
                  <a:moveTo>
                    <a:pt x="1050" y="1417"/>
                  </a:moveTo>
                  <a:lnTo>
                    <a:pt x="1050" y="1417"/>
                  </a:lnTo>
                  <a:cubicBezTo>
                    <a:pt x="988" y="1512"/>
                    <a:pt x="890" y="1570"/>
                    <a:pt x="781" y="1570"/>
                  </a:cubicBezTo>
                  <a:cubicBezTo>
                    <a:pt x="632" y="1570"/>
                    <a:pt x="507" y="1502"/>
                    <a:pt x="507" y="1340"/>
                  </a:cubicBezTo>
                  <a:cubicBezTo>
                    <a:pt x="507" y="1102"/>
                    <a:pt x="856" y="1017"/>
                    <a:pt x="1123" y="1002"/>
                  </a:cubicBezTo>
                  <a:lnTo>
                    <a:pt x="1123" y="1072"/>
                  </a:lnTo>
                  <a:cubicBezTo>
                    <a:pt x="1123" y="1227"/>
                    <a:pt x="1120" y="1311"/>
                    <a:pt x="1050" y="141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3" name="Freeform 19"/>
            <p:cNvSpPr>
              <a:spLocks/>
            </p:cNvSpPr>
            <p:nvPr userDrawn="1"/>
          </p:nvSpPr>
          <p:spPr bwMode="invGray">
            <a:xfrm>
              <a:off x="8199438" y="4479925"/>
              <a:ext cx="263525" cy="293688"/>
            </a:xfrm>
            <a:custGeom>
              <a:avLst/>
              <a:gdLst/>
              <a:ahLst/>
              <a:cxnLst>
                <a:cxn ang="0">
                  <a:pos x="1172" y="1377"/>
                </a:cxn>
                <a:cxn ang="0">
                  <a:pos x="1172" y="1377"/>
                </a:cxn>
                <a:cxn ang="0">
                  <a:pos x="1172" y="1411"/>
                </a:cxn>
                <a:cxn ang="0">
                  <a:pos x="1173" y="1426"/>
                </a:cxn>
                <a:cxn ang="0">
                  <a:pos x="1358" y="1802"/>
                </a:cxn>
                <a:cxn ang="0">
                  <a:pos x="891" y="1920"/>
                </a:cxn>
                <a:cxn ang="0">
                  <a:pos x="0" y="978"/>
                </a:cxn>
                <a:cxn ang="0">
                  <a:pos x="924" y="0"/>
                </a:cxn>
                <a:cxn ang="0">
                  <a:pos x="1730" y="662"/>
                </a:cxn>
                <a:cxn ang="0">
                  <a:pos x="1222" y="662"/>
                </a:cxn>
                <a:cxn ang="0">
                  <a:pos x="942" y="407"/>
                </a:cxn>
                <a:cxn ang="0">
                  <a:pos x="598" y="934"/>
                </a:cxn>
                <a:cxn ang="0">
                  <a:pos x="943" y="1484"/>
                </a:cxn>
                <a:cxn ang="0">
                  <a:pos x="1172" y="1377"/>
                </a:cxn>
                <a:cxn ang="0">
                  <a:pos x="1172" y="1377"/>
                </a:cxn>
              </a:cxnLst>
              <a:rect l="0" t="0" r="r" b="b"/>
              <a:pathLst>
                <a:path w="1730" h="1920">
                  <a:moveTo>
                    <a:pt x="1172" y="1377"/>
                  </a:moveTo>
                  <a:lnTo>
                    <a:pt x="1172" y="1377"/>
                  </a:lnTo>
                  <a:cubicBezTo>
                    <a:pt x="1172" y="1389"/>
                    <a:pt x="1172" y="1399"/>
                    <a:pt x="1172" y="1411"/>
                  </a:cubicBezTo>
                  <a:cubicBezTo>
                    <a:pt x="1172" y="1416"/>
                    <a:pt x="1173" y="1421"/>
                    <a:pt x="1173" y="1426"/>
                  </a:cubicBezTo>
                  <a:cubicBezTo>
                    <a:pt x="1182" y="1615"/>
                    <a:pt x="1272" y="1733"/>
                    <a:pt x="1358" y="1802"/>
                  </a:cubicBezTo>
                  <a:cubicBezTo>
                    <a:pt x="1215" y="1885"/>
                    <a:pt x="1043" y="1920"/>
                    <a:pt x="891" y="1920"/>
                  </a:cubicBezTo>
                  <a:cubicBezTo>
                    <a:pt x="331" y="1920"/>
                    <a:pt x="0" y="1523"/>
                    <a:pt x="0" y="978"/>
                  </a:cubicBezTo>
                  <a:cubicBezTo>
                    <a:pt x="0" y="410"/>
                    <a:pt x="342" y="0"/>
                    <a:pt x="924" y="0"/>
                  </a:cubicBezTo>
                  <a:cubicBezTo>
                    <a:pt x="1346" y="0"/>
                    <a:pt x="1693" y="224"/>
                    <a:pt x="1730" y="662"/>
                  </a:cubicBezTo>
                  <a:lnTo>
                    <a:pt x="1222" y="662"/>
                  </a:lnTo>
                  <a:cubicBezTo>
                    <a:pt x="1222" y="495"/>
                    <a:pt x="1105" y="407"/>
                    <a:pt x="942" y="407"/>
                  </a:cubicBezTo>
                  <a:cubicBezTo>
                    <a:pt x="679" y="407"/>
                    <a:pt x="598" y="592"/>
                    <a:pt x="598" y="934"/>
                  </a:cubicBezTo>
                  <a:cubicBezTo>
                    <a:pt x="598" y="1281"/>
                    <a:pt x="674" y="1484"/>
                    <a:pt x="943" y="1484"/>
                  </a:cubicBezTo>
                  <a:cubicBezTo>
                    <a:pt x="1041" y="1484"/>
                    <a:pt x="1125" y="1448"/>
                    <a:pt x="1172" y="1377"/>
                  </a:cubicBezTo>
                  <a:lnTo>
                    <a:pt x="1172" y="137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20" r:id="rId1"/>
    <p:sldLayoutId id="2147483760" r:id="rId2"/>
    <p:sldLayoutId id="2147483712" r:id="rId3"/>
    <p:sldLayoutId id="2147483713" r:id="rId4"/>
    <p:sldLayoutId id="2147483766" r:id="rId5"/>
    <p:sldLayoutId id="2147483771" r:id="rId6"/>
    <p:sldLayoutId id="2147483714" r:id="rId7"/>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l="-1000" t="-1000" r="-1000" b="-1000"/>
          </a:stretch>
        </a:blipFill>
        <a:effectLst/>
      </p:bgPr>
    </p:bg>
    <p:spTree>
      <p:nvGrpSpPr>
        <p:cNvPr id="1" name=""/>
        <p:cNvGrpSpPr/>
        <p:nvPr/>
      </p:nvGrpSpPr>
      <p:grpSpPr>
        <a:xfrm>
          <a:off x="0" y="0"/>
          <a:ext cx="0" cy="0"/>
          <a:chOff x="0" y="0"/>
          <a:chExt cx="0" cy="0"/>
        </a:xfrm>
      </p:grpSpPr>
      <p:pic>
        <p:nvPicPr>
          <p:cNvPr id="8" name="Picture 7" descr="ca_r_1cr.eps"/>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spTree>
    <p:extLst>
      <p:ext uri="{BB962C8B-B14F-4D97-AF65-F5344CB8AC3E}">
        <p14:creationId xmlns:p14="http://schemas.microsoft.com/office/powerpoint/2010/main" val="2504458571"/>
      </p:ext>
    </p:extLst>
  </p:cSld>
  <p:clrMap bg1="lt1" tx1="dk1" bg2="lt2" tx2="dk2" accent1="accent1" accent2="accent2" accent3="accent3" accent4="accent4" accent5="accent5" accent6="accent6" hlink="hlink" folHlink="folHlink"/>
  <p:sldLayoutIdLst>
    <p:sldLayoutId id="2147483768" r:id="rId1"/>
    <p:sldLayoutId id="2147483769" r:id="rId2"/>
  </p:sldLayoutIdLst>
  <p:timing>
    <p:tnLst>
      <p:par>
        <p:cTn id="1" dur="indefinite" restart="never" nodeType="tmRoot"/>
      </p:par>
    </p:tnLst>
  </p:timing>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64" r:id="rId1"/>
    <p:sldLayoutId id="2147483770" r:id="rId2"/>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l="-1000" t="-1000" r="-1000" b="-1000"/>
          </a:stretch>
        </a:blip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bwMode="black">
          <a:xfrm>
            <a:off x="438193" y="87381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41" r:id="rId1"/>
    <p:sldLayoutId id="2147483773" r:id="rId2"/>
  </p:sldLayoutIdLst>
  <p:timing>
    <p:tnLst>
      <p:par>
        <p:cTn id="1" dur="indefinite" restart="never" nodeType="tmRoot"/>
      </p:par>
    </p:tnLst>
  </p:timing>
  <p:txStyles>
    <p:titleStyle>
      <a:lvl1pPr algn="l" defTabSz="457200" rtl="0" eaLnBrk="1" latinLnBrk="0" hangingPunct="1">
        <a:lnSpc>
          <a:spcPct val="90000"/>
        </a:lnSpc>
        <a:spcBef>
          <a:spcPct val="0"/>
        </a:spcBef>
        <a:buFont typeface="Arial" pitchFamily="34" charset="0"/>
        <a:buNone/>
        <a:defRPr kumimoji="0" lang="en-US" sz="3600" b="0" i="0" u="none" strike="noStrike" kern="1200" cap="none" spc="0" normalizeH="0" baseline="0" noProof="0" dirty="0">
          <a:ln>
            <a:noFill/>
          </a:ln>
          <a:solidFill>
            <a:schemeClr val="bg1"/>
          </a:solidFill>
          <a:effectLst/>
          <a:uLnTx/>
          <a:uFillTx/>
          <a:latin typeface="+mn-lt"/>
          <a:ea typeface="+mn-ea"/>
          <a:cs typeface="+mn-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slide" Target="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slide" Target="slid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image" Target="../media/image40.png"/><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pt-BR" dirty="0" smtClean="0">
                <a:cs typeface="FS Joey"/>
              </a:rPr>
              <a:t>CA PPM </a:t>
            </a:r>
            <a:br>
              <a:rPr lang="pt-BR" dirty="0" smtClean="0">
                <a:cs typeface="FS Joey"/>
              </a:rPr>
            </a:br>
            <a:r>
              <a:rPr lang="pt-BR" dirty="0" smtClean="0">
                <a:cs typeface="FS Joey"/>
              </a:rPr>
              <a:t>for Strategic Planning and Execution</a:t>
            </a:r>
            <a:endParaRPr lang="pt-BR" i="1" dirty="0">
              <a:solidFill>
                <a:schemeClr val="accent2">
                  <a:lumMod val="40000"/>
                  <a:lumOff val="60000"/>
                </a:schemeClr>
              </a:solidFill>
            </a:endParaRPr>
          </a:p>
        </p:txBody>
      </p:sp>
      <p:sp>
        <p:nvSpPr>
          <p:cNvPr id="4" name="Subtitle 3"/>
          <p:cNvSpPr>
            <a:spLocks noGrp="1"/>
          </p:cNvSpPr>
          <p:nvPr>
            <p:ph type="subTitle" idx="1"/>
          </p:nvPr>
        </p:nvSpPr>
        <p:spPr/>
        <p:txBody>
          <a:bodyPr/>
          <a:lstStyle/>
          <a:p>
            <a:r>
              <a:rPr lang="pt-BR" dirty="0" err="1" smtClean="0"/>
              <a:t>Strategic</a:t>
            </a:r>
            <a:r>
              <a:rPr lang="pt-BR" dirty="0" smtClean="0"/>
              <a:t> </a:t>
            </a:r>
            <a:r>
              <a:rPr lang="pt-BR" dirty="0" err="1" smtClean="0"/>
              <a:t>Execution</a:t>
            </a:r>
            <a:r>
              <a:rPr lang="pt-BR" dirty="0" smtClean="0"/>
              <a:t> </a:t>
            </a:r>
            <a:r>
              <a:rPr lang="pt-BR" dirty="0" err="1" smtClean="0"/>
              <a:t>Support</a:t>
            </a:r>
            <a:r>
              <a:rPr lang="pt-BR" dirty="0" smtClean="0"/>
              <a:t/>
            </a:r>
            <a:br>
              <a:rPr lang="pt-BR" dirty="0" smtClean="0"/>
            </a:br>
            <a:r>
              <a:rPr lang="pt-BR" dirty="0" smtClean="0"/>
              <a:t>Alexandre Assis, PMP®</a:t>
            </a:r>
          </a:p>
        </p:txBody>
      </p:sp>
      <p:sp>
        <p:nvSpPr>
          <p:cNvPr id="8" name="Text Placeholder 7"/>
          <p:cNvSpPr>
            <a:spLocks noGrp="1"/>
          </p:cNvSpPr>
          <p:nvPr>
            <p:ph type="body" sz="quarter" idx="11"/>
          </p:nvPr>
        </p:nvSpPr>
        <p:spPr/>
        <p:txBody>
          <a:bodyPr/>
          <a:lstStyle/>
          <a:p>
            <a:pPr lvl="0"/>
            <a:r>
              <a:rPr lang="pt-BR" dirty="0" err="1" smtClean="0"/>
              <a:t>January</a:t>
            </a:r>
            <a:r>
              <a:rPr lang="pt-BR" dirty="0" smtClean="0"/>
              <a:t> 2015</a:t>
            </a:r>
            <a:endParaRPr lang="pt-BR" dirty="0"/>
          </a:p>
        </p:txBody>
      </p:sp>
      <p:sp>
        <p:nvSpPr>
          <p:cNvPr id="5" name="TextBox 4"/>
          <p:cNvSpPr txBox="1"/>
          <p:nvPr/>
        </p:nvSpPr>
        <p:spPr>
          <a:xfrm>
            <a:off x="9236724" y="-1"/>
            <a:ext cx="1740204" cy="962917"/>
          </a:xfrm>
          <a:prstGeom prst="rect">
            <a:avLst/>
          </a:prstGeom>
          <a:solidFill>
            <a:srgbClr val="6D0404"/>
          </a:solidFill>
        </p:spPr>
        <p:txBody>
          <a:bodyPr wrap="square" tIns="68644" bIns="68644" rtlCol="0" anchor="ctr" anchorCtr="0">
            <a:noAutofit/>
          </a:bodyPr>
          <a:lstStyle/>
          <a:p>
            <a:r>
              <a:rPr lang="pt-BR" sz="1201" dirty="0" smtClean="0">
                <a:solidFill>
                  <a:schemeClr val="bg1"/>
                </a:solidFill>
              </a:rPr>
              <a:t>Please print only when necessary to avoid needless waste of paper and toner.</a:t>
            </a:r>
            <a:endParaRPr lang="pt-BR" sz="1201" dirty="0">
              <a:solidFill>
                <a:schemeClr val="bg1"/>
              </a:solidFill>
            </a:endParaRPr>
          </a:p>
        </p:txBody>
      </p:sp>
    </p:spTree>
    <p:extLst>
      <p:ext uri="{BB962C8B-B14F-4D97-AF65-F5344CB8AC3E}">
        <p14:creationId xmlns:p14="http://schemas.microsoft.com/office/powerpoint/2010/main" val="739709026"/>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type="body" sz="quarter" idx="10"/>
          </p:nvPr>
        </p:nvSpPr>
        <p:spPr/>
        <p:txBody>
          <a:bodyPr vert="horz" lIns="91440" tIns="45720" rIns="91440" bIns="45720" rtlCol="0">
            <a:noAutofit/>
          </a:bodyPr>
          <a:lstStyle/>
          <a:p>
            <a:pPr marL="0" indent="0">
              <a:lnSpc>
                <a:spcPts val="1800"/>
              </a:lnSpc>
              <a:spcAft>
                <a:spcPts val="300"/>
              </a:spcAft>
              <a:buNone/>
            </a:pPr>
            <a:r>
              <a:rPr lang="en-US" sz="1600" dirty="0" smtClean="0"/>
              <a:t>Features</a:t>
            </a:r>
          </a:p>
          <a:p>
            <a:pPr>
              <a:lnSpc>
                <a:spcPts val="1800"/>
              </a:lnSpc>
              <a:spcAft>
                <a:spcPts val="300"/>
              </a:spcAft>
            </a:pPr>
            <a:r>
              <a:rPr lang="en-US" sz="1600" dirty="0" smtClean="0">
                <a:solidFill>
                  <a:srgbClr val="53BBD4"/>
                </a:solidFill>
              </a:rPr>
              <a:t>Top-Down distribution</a:t>
            </a:r>
            <a:r>
              <a:rPr lang="en-US" sz="1600" dirty="0" smtClean="0"/>
              <a:t> of </a:t>
            </a:r>
            <a:r>
              <a:rPr lang="en-US" sz="1600" dirty="0" smtClean="0">
                <a:solidFill>
                  <a:srgbClr val="53BBD4"/>
                </a:solidFill>
              </a:rPr>
              <a:t>Expected Benefits</a:t>
            </a:r>
            <a:r>
              <a:rPr lang="en-US" sz="1600" dirty="0" smtClean="0"/>
              <a:t>, </a:t>
            </a:r>
            <a:r>
              <a:rPr lang="en-US" sz="1600" dirty="0" smtClean="0">
                <a:solidFill>
                  <a:srgbClr val="53BBD4"/>
                </a:solidFill>
              </a:rPr>
              <a:t>FTEs </a:t>
            </a:r>
            <a:r>
              <a:rPr lang="en-US" sz="1600" dirty="0" smtClean="0"/>
              <a:t>and </a:t>
            </a:r>
            <a:r>
              <a:rPr lang="en-US" sz="1600" dirty="0" smtClean="0">
                <a:solidFill>
                  <a:srgbClr val="53BBD4"/>
                </a:solidFill>
              </a:rPr>
              <a:t>Funding</a:t>
            </a:r>
          </a:p>
          <a:p>
            <a:pPr>
              <a:lnSpc>
                <a:spcPts val="1800"/>
              </a:lnSpc>
              <a:spcAft>
                <a:spcPts val="300"/>
              </a:spcAft>
            </a:pPr>
            <a:r>
              <a:rPr lang="en-US" sz="1600" dirty="0" smtClean="0">
                <a:solidFill>
                  <a:srgbClr val="53BBD4"/>
                </a:solidFill>
              </a:rPr>
              <a:t>Roll-up</a:t>
            </a:r>
            <a:r>
              <a:rPr lang="en-US" sz="1600" dirty="0" smtClean="0"/>
              <a:t> of amounts </a:t>
            </a:r>
            <a:r>
              <a:rPr lang="en-US" sz="1600" dirty="0" smtClean="0">
                <a:solidFill>
                  <a:srgbClr val="53BBD4"/>
                </a:solidFill>
              </a:rPr>
              <a:t>Allocated </a:t>
            </a:r>
            <a:r>
              <a:rPr lang="en-US" sz="1600" dirty="0" smtClean="0"/>
              <a:t>to Strategic Items and </a:t>
            </a:r>
            <a:r>
              <a:rPr lang="en-US" sz="1600" dirty="0" smtClean="0">
                <a:solidFill>
                  <a:srgbClr val="53BBD4"/>
                </a:solidFill>
              </a:rPr>
              <a:t>Committed </a:t>
            </a:r>
            <a:r>
              <a:rPr lang="en-US" sz="1600" dirty="0" smtClean="0"/>
              <a:t>with Investments</a:t>
            </a:r>
          </a:p>
          <a:p>
            <a:pPr>
              <a:lnSpc>
                <a:spcPts val="1800"/>
              </a:lnSpc>
              <a:spcAft>
                <a:spcPts val="300"/>
              </a:spcAft>
            </a:pPr>
            <a:r>
              <a:rPr lang="en-US" sz="1600" dirty="0" smtClean="0">
                <a:solidFill>
                  <a:srgbClr val="53BBD4"/>
                </a:solidFill>
              </a:rPr>
              <a:t>Automatic Creation </a:t>
            </a:r>
            <a:r>
              <a:rPr lang="en-US" sz="1600" dirty="0" smtClean="0"/>
              <a:t>of </a:t>
            </a:r>
            <a:r>
              <a:rPr lang="en-US" sz="1600" dirty="0" smtClean="0">
                <a:solidFill>
                  <a:srgbClr val="53BBD4"/>
                </a:solidFill>
              </a:rPr>
              <a:t>Portfolios </a:t>
            </a:r>
            <a:r>
              <a:rPr lang="en-US" sz="1600" dirty="0" smtClean="0"/>
              <a:t>for Investment Selection and Monitoring</a:t>
            </a:r>
          </a:p>
          <a:p>
            <a:pPr marL="0" indent="0">
              <a:lnSpc>
                <a:spcPts val="1800"/>
              </a:lnSpc>
              <a:spcAft>
                <a:spcPts val="300"/>
              </a:spcAft>
              <a:buNone/>
            </a:pPr>
            <a:r>
              <a:rPr lang="en-US" sz="1600" dirty="0" smtClean="0"/>
              <a:t>Implementation Assumptions </a:t>
            </a:r>
          </a:p>
          <a:p>
            <a:pPr>
              <a:lnSpc>
                <a:spcPts val="1800"/>
              </a:lnSpc>
              <a:spcAft>
                <a:spcPts val="300"/>
              </a:spcAft>
            </a:pPr>
            <a:r>
              <a:rPr lang="en-US" sz="1600" dirty="0" smtClean="0"/>
              <a:t>A Strategic Planning Budgeting process that established high-level amounts to be distributed</a:t>
            </a:r>
          </a:p>
          <a:p>
            <a:pPr>
              <a:lnSpc>
                <a:spcPts val="1800"/>
              </a:lnSpc>
              <a:spcAft>
                <a:spcPts val="300"/>
              </a:spcAft>
            </a:pPr>
            <a:r>
              <a:rPr lang="en-US" sz="1600" dirty="0" smtClean="0"/>
              <a:t>An allocation rule (or we can assume the Items weights are to be adopted)</a:t>
            </a:r>
          </a:p>
          <a:p>
            <a:pPr>
              <a:lnSpc>
                <a:spcPts val="1800"/>
              </a:lnSpc>
              <a:spcAft>
                <a:spcPts val="300"/>
              </a:spcAft>
            </a:pPr>
            <a:r>
              <a:rPr lang="en-US" sz="1600" dirty="0" smtClean="0"/>
              <a:t>A Portfolio group (and the Strategic Items to which they are related)</a:t>
            </a:r>
          </a:p>
          <a:p>
            <a:pPr>
              <a:lnSpc>
                <a:spcPts val="1800"/>
              </a:lnSpc>
              <a:spcAft>
                <a:spcPts val="300"/>
              </a:spcAft>
            </a:pPr>
            <a:r>
              <a:rPr lang="en-US" sz="1600" dirty="0" smtClean="0"/>
              <a:t>Definition of the Item (Strategic Goal) that funds each Strategic Investment.</a:t>
            </a:r>
          </a:p>
          <a:p>
            <a:pPr>
              <a:lnSpc>
                <a:spcPts val="1800"/>
              </a:lnSpc>
              <a:spcAft>
                <a:spcPts val="300"/>
              </a:spcAft>
            </a:pPr>
            <a:endParaRPr lang="en-US" sz="1600" dirty="0"/>
          </a:p>
        </p:txBody>
      </p:sp>
      <p:sp>
        <p:nvSpPr>
          <p:cNvPr id="3" name="Conten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Group 4: Top-Down Planning</a:t>
            </a:r>
            <a:endParaRPr lang="en-US" sz="1600" b="1" dirty="0">
              <a:solidFill>
                <a:schemeClr val="tx2"/>
              </a:solidFill>
            </a:endParaRPr>
          </a:p>
        </p:txBody>
      </p:sp>
      <p:graphicFrame>
        <p:nvGraphicFramePr>
          <p:cNvPr id="5" name="Diagram 4"/>
          <p:cNvGraphicFramePr/>
          <p:nvPr>
            <p:extLst>
              <p:ext uri="{D42A27DB-BD31-4B8C-83A1-F6EECF244321}">
                <p14:modId xmlns:p14="http://schemas.microsoft.com/office/powerpoint/2010/main" val="4185686844"/>
              </p:ext>
            </p:extLst>
          </p:nvPr>
        </p:nvGraphicFramePr>
        <p:xfrm>
          <a:off x="7457973" y="7315"/>
          <a:ext cx="1522397" cy="112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688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CA PPM for Strategic Planning and Execution</a:t>
            </a:r>
            <a:br>
              <a:rPr lang="en-US" sz="2400" dirty="0" smtClean="0"/>
            </a:br>
            <a:endParaRPr lang="en-US" sz="2400" dirty="0"/>
          </a:p>
        </p:txBody>
      </p:sp>
      <p:sp>
        <p:nvSpPr>
          <p:cNvPr id="3" name="Tex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The complete cycle in four big groups</a:t>
            </a:r>
            <a:endParaRPr lang="en-US" sz="1600" b="1" dirty="0">
              <a:solidFill>
                <a:schemeClr val="tx2"/>
              </a:solidFill>
            </a:endParaRPr>
          </a:p>
        </p:txBody>
      </p:sp>
      <p:graphicFrame>
        <p:nvGraphicFramePr>
          <p:cNvPr id="4" name="Diagram 3"/>
          <p:cNvGraphicFramePr/>
          <p:nvPr>
            <p:extLst>
              <p:ext uri="{D42A27DB-BD31-4B8C-83A1-F6EECF244321}">
                <p14:modId xmlns:p14="http://schemas.microsoft.com/office/powerpoint/2010/main" val="2532724965"/>
              </p:ext>
            </p:extLst>
          </p:nvPr>
        </p:nvGraphicFramePr>
        <p:xfrm>
          <a:off x="1066800" y="804415"/>
          <a:ext cx="6858000" cy="3996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Donut 6">
            <a:hlinkClick r:id="rId8" action="ppaction://hlinksldjump"/>
          </p:cNvPr>
          <p:cNvSpPr/>
          <p:nvPr/>
        </p:nvSpPr>
        <p:spPr>
          <a:xfrm>
            <a:off x="8209414" y="3898232"/>
            <a:ext cx="413887" cy="394636"/>
          </a:xfrm>
          <a:prstGeom prst="donut">
            <a:avLst/>
          </a:prstGeom>
          <a:ln/>
        </p:spPr>
        <p:style>
          <a:lnRef idx="3">
            <a:schemeClr val="lt1"/>
          </a:lnRef>
          <a:fillRef idx="1">
            <a:schemeClr val="accent5"/>
          </a:fillRef>
          <a:effectRef idx="1">
            <a:schemeClr val="accent5"/>
          </a:effectRef>
          <a:fontRef idx="minor">
            <a:schemeClr val="lt1"/>
          </a:fontRef>
        </p:style>
        <p:txBody>
          <a:bodyPr vert="horz" lIns="91440" tIns="91440" rIns="91440" bIns="91440" rtlCol="0" anchor="ctr"/>
          <a:lstStyle/>
          <a:p>
            <a:pPr algn="ctr" defTabSz="914400">
              <a:lnSpc>
                <a:spcPts val="1720"/>
              </a:lnSpc>
              <a:buClr>
                <a:srgbClr val="FFFFFF"/>
              </a:buClr>
            </a:pPr>
            <a:r>
              <a:rPr lang="en-US" sz="500" kern="0" dirty="0" smtClean="0">
                <a:solidFill>
                  <a:schemeClr val="accent3"/>
                </a:solidFill>
                <a:latin typeface="Calibri"/>
                <a:cs typeface="Arial Unicode MS" pitchFamily="34" charset="-128"/>
              </a:rPr>
              <a:t>End</a:t>
            </a:r>
            <a:endParaRPr lang="en-US" sz="500" kern="0" dirty="0">
              <a:solidFill>
                <a:schemeClr val="accent3"/>
              </a:solidFill>
              <a:latin typeface="Calibri"/>
              <a:cs typeface="Arial Unicode MS" pitchFamily="34" charset="-128"/>
            </a:endParaRPr>
          </a:p>
        </p:txBody>
      </p:sp>
    </p:spTree>
    <p:extLst>
      <p:ext uri="{BB962C8B-B14F-4D97-AF65-F5344CB8AC3E}">
        <p14:creationId xmlns:p14="http://schemas.microsoft.com/office/powerpoint/2010/main" val="3212885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Strategic Map and Indicator Hierarchy</a:t>
            </a:r>
            <a:br>
              <a:rPr lang="en-US" dirty="0" smtClean="0"/>
            </a:br>
            <a:endParaRPr lang="en-US" dirty="0"/>
          </a:p>
        </p:txBody>
      </p:sp>
    </p:spTree>
    <p:extLst>
      <p:ext uri="{BB962C8B-B14F-4D97-AF65-F5344CB8AC3E}">
        <p14:creationId xmlns:p14="http://schemas.microsoft.com/office/powerpoint/2010/main" val="40819205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49884" y="567520"/>
            <a:ext cx="8444232" cy="4580743"/>
          </a:xfrm>
          <a:prstGeom prst="rect">
            <a:avLst/>
          </a:prstGeom>
        </p:spPr>
      </p:pic>
      <p:sp>
        <p:nvSpPr>
          <p:cNvPr id="9" name="Rectangle 8"/>
          <p:cNvSpPr/>
          <p:nvPr/>
        </p:nvSpPr>
        <p:spPr>
          <a:xfrm>
            <a:off x="769708" y="1416451"/>
            <a:ext cx="2687943" cy="16922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0" name="Rectangle 9"/>
          <p:cNvSpPr/>
          <p:nvPr/>
        </p:nvSpPr>
        <p:spPr>
          <a:xfrm>
            <a:off x="612769" y="2140588"/>
            <a:ext cx="1673185" cy="16803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393" name="TextBox 10"/>
          <p:cNvSpPr txBox="1">
            <a:spLocks noChangeArrowheads="1"/>
          </p:cNvSpPr>
          <p:nvPr/>
        </p:nvSpPr>
        <p:spPr bwMode="auto">
          <a:xfrm>
            <a:off x="4007065" y="1100468"/>
            <a:ext cx="2946469" cy="230961"/>
          </a:xfrm>
          <a:prstGeom prst="rect">
            <a:avLst/>
          </a:prstGeom>
          <a:noFill/>
          <a:ln w="9525">
            <a:noFill/>
            <a:miter lim="800000"/>
            <a:headEnd/>
            <a:tailEnd/>
          </a:ln>
        </p:spPr>
        <p:txBody>
          <a:bodyPr wrap="square">
            <a:spAutoFit/>
          </a:bodyPr>
          <a:lstStyle/>
          <a:p>
            <a:r>
              <a:rPr lang="en-US" sz="901" b="1" dirty="0" smtClean="0">
                <a:solidFill>
                  <a:srgbClr val="FF0000"/>
                </a:solidFill>
              </a:rPr>
              <a:t>This is an existing Strategic Item (a Strategic Goal)</a:t>
            </a:r>
            <a:endParaRPr lang="en-US" sz="901" b="1" dirty="0">
              <a:solidFill>
                <a:srgbClr val="FF0000"/>
              </a:solidFill>
            </a:endParaRPr>
          </a:p>
        </p:txBody>
      </p:sp>
      <p:sp>
        <p:nvSpPr>
          <p:cNvPr id="16394" name="TextBox 11"/>
          <p:cNvSpPr txBox="1">
            <a:spLocks noChangeArrowheads="1"/>
          </p:cNvSpPr>
          <p:nvPr/>
        </p:nvSpPr>
        <p:spPr bwMode="auto">
          <a:xfrm>
            <a:off x="2984921" y="1927724"/>
            <a:ext cx="1875023" cy="369588"/>
          </a:xfrm>
          <a:prstGeom prst="rect">
            <a:avLst/>
          </a:prstGeom>
          <a:noFill/>
          <a:ln w="9525">
            <a:noFill/>
            <a:miter lim="800000"/>
            <a:headEnd/>
            <a:tailEnd/>
          </a:ln>
        </p:spPr>
        <p:txBody>
          <a:bodyPr wrap="square">
            <a:spAutoFit/>
          </a:bodyPr>
          <a:lstStyle/>
          <a:p>
            <a:r>
              <a:rPr lang="en-US" sz="901" b="1" dirty="0" smtClean="0">
                <a:solidFill>
                  <a:srgbClr val="FF0000"/>
                </a:solidFill>
              </a:rPr>
              <a:t>Balanced Scorecard Perspective (Financial, Customer, etc.)</a:t>
            </a:r>
            <a:endParaRPr lang="en-US" sz="901" b="1" dirty="0">
              <a:solidFill>
                <a:srgbClr val="FF0000"/>
              </a:solidFill>
            </a:endParaRPr>
          </a:p>
        </p:txBody>
      </p:sp>
      <p:cxnSp>
        <p:nvCxnSpPr>
          <p:cNvPr id="13" name="Straight Arrow Connector 12"/>
          <p:cNvCxnSpPr>
            <a:stCxn id="16393" idx="1"/>
            <a:endCxn id="9" idx="3"/>
          </p:cNvCxnSpPr>
          <p:nvPr/>
        </p:nvCxnSpPr>
        <p:spPr>
          <a:xfrm flipH="1">
            <a:off x="3457651" y="1215949"/>
            <a:ext cx="549414" cy="285115"/>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6394" idx="1"/>
            <a:endCxn id="10" idx="3"/>
          </p:cNvCxnSpPr>
          <p:nvPr/>
        </p:nvCxnSpPr>
        <p:spPr>
          <a:xfrm flipH="1">
            <a:off x="2285954" y="2112518"/>
            <a:ext cx="698967" cy="11208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457201" y="3292837"/>
            <a:ext cx="652644" cy="16803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2909540" y="3456619"/>
            <a:ext cx="3477299" cy="369588"/>
          </a:xfrm>
          <a:prstGeom prst="rect">
            <a:avLst/>
          </a:prstGeom>
          <a:noFill/>
          <a:ln w="9525">
            <a:noFill/>
            <a:miter lim="800000"/>
            <a:headEnd/>
            <a:tailEnd/>
          </a:ln>
        </p:spPr>
        <p:txBody>
          <a:bodyPr wrap="square">
            <a:spAutoFit/>
          </a:bodyPr>
          <a:lstStyle/>
          <a:p>
            <a:r>
              <a:rPr lang="en-US" sz="901" b="1" dirty="0" smtClean="0">
                <a:solidFill>
                  <a:srgbClr val="FF0000"/>
                </a:solidFill>
              </a:rPr>
              <a:t>Indicator Monitoring</a:t>
            </a:r>
          </a:p>
          <a:p>
            <a:r>
              <a:rPr lang="en-US" sz="901" b="1" dirty="0" smtClean="0">
                <a:solidFill>
                  <a:srgbClr val="FF0000"/>
                </a:solidFill>
              </a:rPr>
              <a:t>% Goal Achieved from Direct Indicators AND from Children Items</a:t>
            </a:r>
            <a:endParaRPr lang="en-US" sz="901" b="1" dirty="0">
              <a:solidFill>
                <a:srgbClr val="FF0000"/>
              </a:solidFill>
            </a:endParaRPr>
          </a:p>
        </p:txBody>
      </p:sp>
      <p:cxnSp>
        <p:nvCxnSpPr>
          <p:cNvPr id="17" name="Straight Arrow Connector 16"/>
          <p:cNvCxnSpPr>
            <a:stCxn id="16" idx="1"/>
            <a:endCxn id="14" idx="3"/>
          </p:cNvCxnSpPr>
          <p:nvPr/>
        </p:nvCxnSpPr>
        <p:spPr>
          <a:xfrm flipH="1" flipV="1">
            <a:off x="1109845" y="3376854"/>
            <a:ext cx="1799695" cy="264559"/>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469332" y="2791190"/>
            <a:ext cx="591651" cy="15651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5" name="TextBox 11"/>
          <p:cNvSpPr txBox="1">
            <a:spLocks noChangeArrowheads="1"/>
          </p:cNvSpPr>
          <p:nvPr/>
        </p:nvSpPr>
        <p:spPr bwMode="auto">
          <a:xfrm>
            <a:off x="2909540" y="2942896"/>
            <a:ext cx="3309776" cy="230961"/>
          </a:xfrm>
          <a:prstGeom prst="rect">
            <a:avLst/>
          </a:prstGeom>
          <a:noFill/>
          <a:ln w="9525">
            <a:noFill/>
            <a:miter lim="800000"/>
            <a:headEnd/>
            <a:tailEnd/>
          </a:ln>
        </p:spPr>
        <p:txBody>
          <a:bodyPr wrap="square">
            <a:spAutoFit/>
          </a:bodyPr>
          <a:lstStyle/>
          <a:p>
            <a:r>
              <a:rPr lang="en-US" sz="901" b="1" dirty="0" smtClean="0">
                <a:solidFill>
                  <a:srgbClr val="FF0000"/>
                </a:solidFill>
              </a:rPr>
              <a:t>These are the Indicators directly related to this Strategic Item</a:t>
            </a:r>
            <a:endParaRPr lang="en-US" sz="901" b="1" dirty="0">
              <a:solidFill>
                <a:srgbClr val="FF0000"/>
              </a:solidFill>
            </a:endParaRPr>
          </a:p>
        </p:txBody>
      </p:sp>
      <p:sp>
        <p:nvSpPr>
          <p:cNvPr id="26" name="TextBox 11"/>
          <p:cNvSpPr txBox="1">
            <a:spLocks noChangeArrowheads="1"/>
          </p:cNvSpPr>
          <p:nvPr/>
        </p:nvSpPr>
        <p:spPr bwMode="auto">
          <a:xfrm>
            <a:off x="3086790" y="4083389"/>
            <a:ext cx="4584398" cy="369588"/>
          </a:xfrm>
          <a:prstGeom prst="rect">
            <a:avLst/>
          </a:prstGeom>
          <a:noFill/>
          <a:ln w="9525">
            <a:noFill/>
            <a:miter lim="800000"/>
            <a:headEnd/>
            <a:tailEnd/>
          </a:ln>
        </p:spPr>
        <p:txBody>
          <a:bodyPr wrap="square">
            <a:spAutoFit/>
          </a:bodyPr>
          <a:lstStyle/>
          <a:p>
            <a:r>
              <a:rPr lang="en-US" sz="901" b="1" dirty="0" smtClean="0">
                <a:solidFill>
                  <a:srgbClr val="FF0000"/>
                </a:solidFill>
              </a:rPr>
              <a:t>Metrics used to evaluate Investment Strategic Alignment</a:t>
            </a:r>
          </a:p>
          <a:p>
            <a:r>
              <a:rPr lang="en-US" sz="901" b="1" dirty="0" smtClean="0">
                <a:solidFill>
                  <a:srgbClr val="FF0000"/>
                </a:solidFill>
              </a:rPr>
              <a:t>(to evaluate the “Strategic Score” for Ideas, Projects, Programs, …)</a:t>
            </a:r>
            <a:endParaRPr lang="en-US" sz="901" b="1" dirty="0">
              <a:solidFill>
                <a:srgbClr val="FF0000"/>
              </a:solidFill>
            </a:endParaRPr>
          </a:p>
        </p:txBody>
      </p:sp>
      <p:cxnSp>
        <p:nvCxnSpPr>
          <p:cNvPr id="28" name="Straight Arrow Connector 27"/>
          <p:cNvCxnSpPr>
            <a:stCxn id="26" idx="1"/>
            <a:endCxn id="32" idx="3"/>
          </p:cNvCxnSpPr>
          <p:nvPr/>
        </p:nvCxnSpPr>
        <p:spPr>
          <a:xfrm flipH="1" flipV="1">
            <a:off x="1109845" y="4013703"/>
            <a:ext cx="1976945" cy="25448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5" idx="1"/>
            <a:endCxn id="24" idx="3"/>
          </p:cNvCxnSpPr>
          <p:nvPr/>
        </p:nvCxnSpPr>
        <p:spPr>
          <a:xfrm flipH="1" flipV="1">
            <a:off x="1060983" y="2869446"/>
            <a:ext cx="1848557" cy="18893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469332" y="3944017"/>
            <a:ext cx="640513" cy="13937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41" name="Rectangle 40"/>
          <p:cNvSpPr/>
          <p:nvPr/>
        </p:nvSpPr>
        <p:spPr>
          <a:xfrm>
            <a:off x="4413501" y="1534849"/>
            <a:ext cx="1673185" cy="16803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42" name="TextBox 11"/>
          <p:cNvSpPr txBox="1">
            <a:spLocks noChangeArrowheads="1"/>
          </p:cNvSpPr>
          <p:nvPr/>
        </p:nvSpPr>
        <p:spPr bwMode="auto">
          <a:xfrm>
            <a:off x="6491471" y="1471550"/>
            <a:ext cx="2195329" cy="508216"/>
          </a:xfrm>
          <a:prstGeom prst="rect">
            <a:avLst/>
          </a:prstGeom>
          <a:noFill/>
          <a:ln w="9525">
            <a:noFill/>
            <a:miter lim="800000"/>
            <a:headEnd/>
            <a:tailEnd/>
          </a:ln>
        </p:spPr>
        <p:txBody>
          <a:bodyPr wrap="square">
            <a:spAutoFit/>
          </a:bodyPr>
          <a:lstStyle/>
          <a:p>
            <a:r>
              <a:rPr lang="en-US" sz="901" b="1" dirty="0" smtClean="0">
                <a:solidFill>
                  <a:srgbClr val="FF0000"/>
                </a:solidFill>
              </a:rPr>
              <a:t>Multi-Dimensional Evaluation: Corporate Strategy, BU Strategy, Department Strategy, etc.</a:t>
            </a:r>
            <a:endParaRPr lang="en-US" sz="901" b="1" dirty="0">
              <a:solidFill>
                <a:srgbClr val="FF0000"/>
              </a:solidFill>
            </a:endParaRPr>
          </a:p>
        </p:txBody>
      </p:sp>
      <p:cxnSp>
        <p:nvCxnSpPr>
          <p:cNvPr id="43" name="Straight Arrow Connector 42"/>
          <p:cNvCxnSpPr>
            <a:stCxn id="42" idx="1"/>
            <a:endCxn id="41" idx="3"/>
          </p:cNvCxnSpPr>
          <p:nvPr/>
        </p:nvCxnSpPr>
        <p:spPr>
          <a:xfrm flipH="1" flipV="1">
            <a:off x="6086686" y="1618866"/>
            <a:ext cx="404785" cy="10679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Creating the Strategic Map</a:t>
            </a:r>
            <a:endParaRPr lang="en-US" sz="2400" dirty="0"/>
          </a:p>
        </p:txBody>
      </p:sp>
      <p:cxnSp>
        <p:nvCxnSpPr>
          <p:cNvPr id="33" name="Straight Arrow Connector 32"/>
          <p:cNvCxnSpPr>
            <a:stCxn id="35" idx="1"/>
            <a:endCxn id="34" idx="3"/>
          </p:cNvCxnSpPr>
          <p:nvPr/>
        </p:nvCxnSpPr>
        <p:spPr>
          <a:xfrm flipH="1">
            <a:off x="5938687" y="2156478"/>
            <a:ext cx="552784" cy="1382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870670" y="2086281"/>
            <a:ext cx="1068017" cy="16803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35" name="TextBox 11"/>
          <p:cNvSpPr txBox="1">
            <a:spLocks noChangeArrowheads="1"/>
          </p:cNvSpPr>
          <p:nvPr/>
        </p:nvSpPr>
        <p:spPr bwMode="auto">
          <a:xfrm>
            <a:off x="6491471" y="2040997"/>
            <a:ext cx="2052028" cy="230961"/>
          </a:xfrm>
          <a:prstGeom prst="rect">
            <a:avLst/>
          </a:prstGeom>
          <a:noFill/>
          <a:ln w="9525">
            <a:noFill/>
            <a:miter lim="800000"/>
            <a:headEnd/>
            <a:tailEnd/>
          </a:ln>
        </p:spPr>
        <p:txBody>
          <a:bodyPr wrap="square">
            <a:spAutoFit/>
          </a:bodyPr>
          <a:lstStyle/>
          <a:p>
            <a:r>
              <a:rPr lang="en-US" sz="901" b="1" dirty="0" smtClean="0">
                <a:solidFill>
                  <a:srgbClr val="FF0000"/>
                </a:solidFill>
              </a:rPr>
              <a:t>This Item’s Status </a:t>
            </a:r>
            <a:endParaRPr lang="en-US" sz="901" b="1" dirty="0">
              <a:solidFill>
                <a:srgbClr val="FF0000"/>
              </a:solidFill>
            </a:endParaRPr>
          </a:p>
        </p:txBody>
      </p:sp>
      <p:cxnSp>
        <p:nvCxnSpPr>
          <p:cNvPr id="55" name="Straight Arrow Connector 54"/>
          <p:cNvCxnSpPr>
            <a:stCxn id="56" idx="1"/>
            <a:endCxn id="58" idx="3"/>
          </p:cNvCxnSpPr>
          <p:nvPr/>
        </p:nvCxnSpPr>
        <p:spPr>
          <a:xfrm flipH="1" flipV="1">
            <a:off x="1048851" y="2386299"/>
            <a:ext cx="3158858" cy="196199"/>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56" name="TextBox 11"/>
          <p:cNvSpPr txBox="1">
            <a:spLocks noChangeArrowheads="1"/>
          </p:cNvSpPr>
          <p:nvPr/>
        </p:nvSpPr>
        <p:spPr bwMode="auto">
          <a:xfrm>
            <a:off x="4207709" y="2467017"/>
            <a:ext cx="3309776" cy="230961"/>
          </a:xfrm>
          <a:prstGeom prst="rect">
            <a:avLst/>
          </a:prstGeom>
          <a:noFill/>
          <a:ln w="9525">
            <a:noFill/>
            <a:miter lim="800000"/>
            <a:headEnd/>
            <a:tailEnd/>
          </a:ln>
        </p:spPr>
        <p:txBody>
          <a:bodyPr wrap="square">
            <a:spAutoFit/>
          </a:bodyPr>
          <a:lstStyle/>
          <a:p>
            <a:r>
              <a:rPr lang="en-US" sz="901" b="1" dirty="0" smtClean="0">
                <a:solidFill>
                  <a:srgbClr val="FF0000"/>
                </a:solidFill>
              </a:rPr>
              <a:t>Configure how do you calculate Item Status</a:t>
            </a:r>
            <a:endParaRPr lang="en-US" sz="901" b="1" dirty="0">
              <a:solidFill>
                <a:srgbClr val="FF0000"/>
              </a:solidFill>
            </a:endParaRPr>
          </a:p>
        </p:txBody>
      </p:sp>
      <p:sp>
        <p:nvSpPr>
          <p:cNvPr id="58" name="Rectangle 57"/>
          <p:cNvSpPr/>
          <p:nvPr/>
        </p:nvSpPr>
        <p:spPr>
          <a:xfrm>
            <a:off x="457200" y="2308043"/>
            <a:ext cx="591651" cy="15651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Tree>
    <p:extLst>
      <p:ext uri="{BB962C8B-B14F-4D97-AF65-F5344CB8AC3E}">
        <p14:creationId xmlns:p14="http://schemas.microsoft.com/office/powerpoint/2010/main" val="910812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0" y="787034"/>
            <a:ext cx="8235970" cy="4361229"/>
          </a:xfrm>
          <a:prstGeom prst="rect">
            <a:avLst/>
          </a:prstGeom>
        </p:spPr>
      </p:pic>
      <p:sp>
        <p:nvSpPr>
          <p:cNvPr id="9" name="Rectangle 8"/>
          <p:cNvSpPr/>
          <p:nvPr/>
        </p:nvSpPr>
        <p:spPr>
          <a:xfrm>
            <a:off x="569683" y="1437082"/>
            <a:ext cx="2687943" cy="16922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393" name="TextBox 10"/>
          <p:cNvSpPr txBox="1">
            <a:spLocks noChangeArrowheads="1"/>
          </p:cNvSpPr>
          <p:nvPr/>
        </p:nvSpPr>
        <p:spPr bwMode="auto">
          <a:xfrm>
            <a:off x="4226140" y="1375346"/>
            <a:ext cx="2946469"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Map</a:t>
            </a:r>
            <a:endParaRPr lang="pt-BR" sz="901" b="1" dirty="0">
              <a:solidFill>
                <a:srgbClr val="FF0000"/>
              </a:solidFill>
            </a:endParaRPr>
          </a:p>
        </p:txBody>
      </p:sp>
      <p:cxnSp>
        <p:nvCxnSpPr>
          <p:cNvPr id="13" name="Straight Arrow Connector 12"/>
          <p:cNvCxnSpPr>
            <a:stCxn id="16393" idx="1"/>
            <a:endCxn id="9" idx="3"/>
          </p:cNvCxnSpPr>
          <p:nvPr/>
        </p:nvCxnSpPr>
        <p:spPr>
          <a:xfrm flipH="1">
            <a:off x="3257626" y="1490827"/>
            <a:ext cx="968514" cy="3086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a:t>Creating the Strategic Map</a:t>
            </a:r>
            <a:endParaRPr lang="pt-BR" sz="2400" dirty="0"/>
          </a:p>
        </p:txBody>
      </p:sp>
    </p:spTree>
    <p:extLst>
      <p:ext uri="{BB962C8B-B14F-4D97-AF65-F5344CB8AC3E}">
        <p14:creationId xmlns:p14="http://schemas.microsoft.com/office/powerpoint/2010/main" val="3682406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12550" y="811014"/>
            <a:ext cx="8607217" cy="4337249"/>
          </a:xfrm>
          <a:prstGeom prst="rect">
            <a:avLst/>
          </a:prstGeom>
        </p:spPr>
      </p:pic>
      <p:sp>
        <p:nvSpPr>
          <p:cNvPr id="14" name="Rectangle 13"/>
          <p:cNvSpPr/>
          <p:nvPr/>
        </p:nvSpPr>
        <p:spPr>
          <a:xfrm>
            <a:off x="740850" y="1985642"/>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2395750" y="1677236"/>
            <a:ext cx="1662459" cy="369588"/>
          </a:xfrm>
          <a:prstGeom prst="rect">
            <a:avLst/>
          </a:prstGeom>
          <a:noFill/>
          <a:ln w="9525">
            <a:noFill/>
            <a:miter lim="800000"/>
            <a:headEnd/>
            <a:tailEnd/>
          </a:ln>
        </p:spPr>
        <p:txBody>
          <a:bodyPr>
            <a:spAutoFit/>
          </a:bodyPr>
          <a:lstStyle/>
          <a:p>
            <a:r>
              <a:rPr lang="en-US" sz="901" b="1" dirty="0" smtClean="0">
                <a:solidFill>
                  <a:srgbClr val="FF0000"/>
                </a:solidFill>
              </a:rPr>
              <a:t>This is the current Status for this indicator</a:t>
            </a:r>
            <a:endParaRPr lang="en-US" sz="901" b="1" dirty="0">
              <a:solidFill>
                <a:srgbClr val="FF0000"/>
              </a:solidFill>
            </a:endParaRPr>
          </a:p>
        </p:txBody>
      </p:sp>
      <p:cxnSp>
        <p:nvCxnSpPr>
          <p:cNvPr id="17" name="Straight Arrow Connector 16"/>
          <p:cNvCxnSpPr>
            <a:stCxn id="16" idx="1"/>
            <a:endCxn id="14" idx="3"/>
          </p:cNvCxnSpPr>
          <p:nvPr/>
        </p:nvCxnSpPr>
        <p:spPr>
          <a:xfrm flipH="1">
            <a:off x="1682218" y="1862030"/>
            <a:ext cx="713532" cy="18479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0" name="TextBox 10"/>
          <p:cNvSpPr txBox="1">
            <a:spLocks noChangeArrowheads="1"/>
          </p:cNvSpPr>
          <p:nvPr/>
        </p:nvSpPr>
        <p:spPr bwMode="auto">
          <a:xfrm>
            <a:off x="4695087" y="2375300"/>
            <a:ext cx="3854281" cy="508216"/>
          </a:xfrm>
          <a:prstGeom prst="rect">
            <a:avLst/>
          </a:prstGeom>
          <a:noFill/>
          <a:ln w="9525">
            <a:noFill/>
            <a:miter lim="800000"/>
            <a:headEnd/>
            <a:tailEnd/>
          </a:ln>
        </p:spPr>
        <p:txBody>
          <a:bodyPr wrap="square">
            <a:spAutoFit/>
          </a:bodyPr>
          <a:lstStyle/>
          <a:p>
            <a:r>
              <a:rPr lang="en-US" sz="901" b="1" dirty="0" smtClean="0">
                <a:solidFill>
                  <a:srgbClr val="FF0000"/>
                </a:solidFill>
              </a:rPr>
              <a:t>Indicators are used to Monitor our Strategies; they help us know if our Strategic Goals are being delivered, through the comparison of “</a:t>
            </a:r>
            <a:r>
              <a:rPr lang="en-US" sz="901" b="1" dirty="0" err="1" smtClean="0">
                <a:solidFill>
                  <a:srgbClr val="FF0000"/>
                </a:solidFill>
              </a:rPr>
              <a:t>Targets”and</a:t>
            </a:r>
            <a:r>
              <a:rPr lang="en-US" sz="901" b="1" dirty="0" smtClean="0">
                <a:solidFill>
                  <a:srgbClr val="FF0000"/>
                </a:solidFill>
              </a:rPr>
              <a:t> “Measurements”</a:t>
            </a:r>
            <a:endParaRPr lang="en-US" sz="901" b="1" dirty="0">
              <a:solidFill>
                <a:srgbClr val="FF0000"/>
              </a:solidFill>
            </a:endParaRPr>
          </a:p>
        </p:txBody>
      </p:sp>
      <p:sp>
        <p:nvSpPr>
          <p:cNvPr id="2" name="Title 1"/>
          <p:cNvSpPr>
            <a:spLocks noGrp="1"/>
          </p:cNvSpPr>
          <p:nvPr>
            <p:ph type="title"/>
          </p:nvPr>
        </p:nvSpPr>
        <p:spPr/>
        <p:txBody>
          <a:bodyPr/>
          <a:lstStyle/>
          <a:p>
            <a:r>
              <a:rPr lang="en-US" sz="2400" dirty="0" smtClean="0"/>
              <a:t>Creating the Indicator Hierarchy</a:t>
            </a:r>
            <a:endParaRPr lang="en-US" sz="2400" dirty="0"/>
          </a:p>
        </p:txBody>
      </p:sp>
      <p:sp>
        <p:nvSpPr>
          <p:cNvPr id="13" name="Rectangle 12"/>
          <p:cNvSpPr/>
          <p:nvPr/>
        </p:nvSpPr>
        <p:spPr>
          <a:xfrm>
            <a:off x="383700" y="3216057"/>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5" name="TextBox 11"/>
          <p:cNvSpPr txBox="1">
            <a:spLocks noChangeArrowheads="1"/>
          </p:cNvSpPr>
          <p:nvPr/>
        </p:nvSpPr>
        <p:spPr bwMode="auto">
          <a:xfrm>
            <a:off x="2058341" y="3302867"/>
            <a:ext cx="2635547" cy="369588"/>
          </a:xfrm>
          <a:prstGeom prst="rect">
            <a:avLst/>
          </a:prstGeom>
          <a:noFill/>
          <a:ln w="9525">
            <a:noFill/>
            <a:miter lim="800000"/>
            <a:headEnd/>
            <a:tailEnd/>
          </a:ln>
        </p:spPr>
        <p:txBody>
          <a:bodyPr wrap="square">
            <a:spAutoFit/>
          </a:bodyPr>
          <a:lstStyle/>
          <a:p>
            <a:r>
              <a:rPr lang="en-US" sz="901" b="1" dirty="0" smtClean="0">
                <a:solidFill>
                  <a:srgbClr val="FF0000"/>
                </a:solidFill>
              </a:rPr>
              <a:t>Configure the Indicator– defines how Status should be calculated</a:t>
            </a:r>
            <a:endParaRPr lang="en-US" sz="901" b="1" dirty="0">
              <a:solidFill>
                <a:srgbClr val="FF0000"/>
              </a:solidFill>
            </a:endParaRPr>
          </a:p>
        </p:txBody>
      </p:sp>
      <p:cxnSp>
        <p:nvCxnSpPr>
          <p:cNvPr id="18" name="Straight Arrow Connector 17"/>
          <p:cNvCxnSpPr>
            <a:stCxn id="15" idx="1"/>
            <a:endCxn id="13" idx="3"/>
          </p:cNvCxnSpPr>
          <p:nvPr/>
        </p:nvCxnSpPr>
        <p:spPr>
          <a:xfrm flipH="1" flipV="1">
            <a:off x="1325068" y="3277239"/>
            <a:ext cx="733273" cy="21042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383700" y="3635972"/>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1" name="TextBox 11"/>
          <p:cNvSpPr txBox="1">
            <a:spLocks noChangeArrowheads="1"/>
          </p:cNvSpPr>
          <p:nvPr/>
        </p:nvSpPr>
        <p:spPr bwMode="auto">
          <a:xfrm>
            <a:off x="2059540" y="3779432"/>
            <a:ext cx="2456619" cy="369588"/>
          </a:xfrm>
          <a:prstGeom prst="rect">
            <a:avLst/>
          </a:prstGeom>
          <a:noFill/>
          <a:ln w="9525">
            <a:noFill/>
            <a:miter lim="800000"/>
            <a:headEnd/>
            <a:tailEnd/>
          </a:ln>
        </p:spPr>
        <p:txBody>
          <a:bodyPr wrap="square">
            <a:spAutoFit/>
          </a:bodyPr>
          <a:lstStyle/>
          <a:p>
            <a:r>
              <a:rPr lang="en-US" sz="901" b="1" dirty="0" smtClean="0">
                <a:solidFill>
                  <a:srgbClr val="FF0000"/>
                </a:solidFill>
              </a:rPr>
              <a:t>Indirect Indicators (rolled-up from children Indicators statuses)</a:t>
            </a:r>
            <a:endParaRPr lang="en-US" sz="901" b="1" dirty="0">
              <a:solidFill>
                <a:srgbClr val="FF0000"/>
              </a:solidFill>
            </a:endParaRPr>
          </a:p>
        </p:txBody>
      </p:sp>
      <p:cxnSp>
        <p:nvCxnSpPr>
          <p:cNvPr id="22" name="Straight Arrow Connector 21"/>
          <p:cNvCxnSpPr>
            <a:stCxn id="21" idx="1"/>
            <a:endCxn id="19" idx="3"/>
          </p:cNvCxnSpPr>
          <p:nvPr/>
        </p:nvCxnSpPr>
        <p:spPr>
          <a:xfrm flipH="1" flipV="1">
            <a:off x="1325068" y="3697154"/>
            <a:ext cx="734472" cy="26707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383700" y="4157475"/>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4" name="TextBox 11"/>
          <p:cNvSpPr txBox="1">
            <a:spLocks noChangeArrowheads="1"/>
          </p:cNvSpPr>
          <p:nvPr/>
        </p:nvSpPr>
        <p:spPr bwMode="auto">
          <a:xfrm>
            <a:off x="2059540" y="4279839"/>
            <a:ext cx="2707904" cy="369588"/>
          </a:xfrm>
          <a:prstGeom prst="rect">
            <a:avLst/>
          </a:prstGeom>
          <a:noFill/>
          <a:ln w="9525">
            <a:noFill/>
            <a:miter lim="800000"/>
            <a:headEnd/>
            <a:tailEnd/>
          </a:ln>
        </p:spPr>
        <p:txBody>
          <a:bodyPr wrap="square">
            <a:spAutoFit/>
          </a:bodyPr>
          <a:lstStyle/>
          <a:p>
            <a:r>
              <a:rPr lang="en-US" sz="901" b="1" dirty="0" smtClean="0">
                <a:solidFill>
                  <a:srgbClr val="FF0000"/>
                </a:solidFill>
              </a:rPr>
              <a:t>Comparison of Last Measurement against Current Target for this Indicator</a:t>
            </a:r>
            <a:endParaRPr lang="en-US" sz="901" b="1" dirty="0">
              <a:solidFill>
                <a:srgbClr val="FF0000"/>
              </a:solidFill>
            </a:endParaRPr>
          </a:p>
        </p:txBody>
      </p:sp>
      <p:cxnSp>
        <p:nvCxnSpPr>
          <p:cNvPr id="25" name="Straight Arrow Connector 24"/>
          <p:cNvCxnSpPr>
            <a:stCxn id="24" idx="1"/>
            <a:endCxn id="23" idx="3"/>
          </p:cNvCxnSpPr>
          <p:nvPr/>
        </p:nvCxnSpPr>
        <p:spPr>
          <a:xfrm flipH="1" flipV="1">
            <a:off x="1325068" y="4218657"/>
            <a:ext cx="734472" cy="24597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4654784" y="3799670"/>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7" name="TextBox 11"/>
          <p:cNvSpPr txBox="1">
            <a:spLocks noChangeArrowheads="1"/>
          </p:cNvSpPr>
          <p:nvPr/>
        </p:nvSpPr>
        <p:spPr bwMode="auto">
          <a:xfrm>
            <a:off x="6309684" y="3491264"/>
            <a:ext cx="1662459" cy="230961"/>
          </a:xfrm>
          <a:prstGeom prst="rect">
            <a:avLst/>
          </a:prstGeom>
          <a:noFill/>
          <a:ln w="9525">
            <a:noFill/>
            <a:miter lim="800000"/>
            <a:headEnd/>
            <a:tailEnd/>
          </a:ln>
        </p:spPr>
        <p:txBody>
          <a:bodyPr>
            <a:spAutoFit/>
          </a:bodyPr>
          <a:lstStyle/>
          <a:p>
            <a:r>
              <a:rPr lang="en-US" sz="901" b="1" dirty="0" smtClean="0">
                <a:solidFill>
                  <a:srgbClr val="FF0000"/>
                </a:solidFill>
              </a:rPr>
              <a:t>“Children” Indicators</a:t>
            </a:r>
            <a:endParaRPr lang="en-US" sz="901" b="1" dirty="0">
              <a:solidFill>
                <a:srgbClr val="FF0000"/>
              </a:solidFill>
            </a:endParaRPr>
          </a:p>
        </p:txBody>
      </p:sp>
      <p:cxnSp>
        <p:nvCxnSpPr>
          <p:cNvPr id="28" name="Straight Arrow Connector 27"/>
          <p:cNvCxnSpPr>
            <a:stCxn id="27" idx="1"/>
            <a:endCxn id="26" idx="3"/>
          </p:cNvCxnSpPr>
          <p:nvPr/>
        </p:nvCxnSpPr>
        <p:spPr>
          <a:xfrm flipH="1">
            <a:off x="5596152" y="3606745"/>
            <a:ext cx="713532" cy="25410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b="3776"/>
          <a:stretch/>
        </p:blipFill>
        <p:spPr>
          <a:xfrm>
            <a:off x="457200" y="738970"/>
            <a:ext cx="8229600" cy="4414055"/>
          </a:xfrm>
          <a:prstGeom prst="rect">
            <a:avLst/>
          </a:prstGeom>
        </p:spPr>
      </p:pic>
      <p:sp>
        <p:nvSpPr>
          <p:cNvPr id="14" name="Rectangle 13"/>
          <p:cNvSpPr/>
          <p:nvPr/>
        </p:nvSpPr>
        <p:spPr>
          <a:xfrm>
            <a:off x="617025" y="1558243"/>
            <a:ext cx="941368" cy="18017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2062375" y="1858211"/>
            <a:ext cx="1662459" cy="230961"/>
          </a:xfrm>
          <a:prstGeom prst="rect">
            <a:avLst/>
          </a:prstGeom>
          <a:noFill/>
          <a:ln w="9525">
            <a:noFill/>
            <a:miter lim="800000"/>
            <a:headEnd/>
            <a:tailEnd/>
          </a:ln>
        </p:spPr>
        <p:txBody>
          <a:bodyPr>
            <a:spAutoFit/>
          </a:bodyPr>
          <a:lstStyle/>
          <a:p>
            <a:r>
              <a:rPr lang="en-US" sz="901" b="1" dirty="0" smtClean="0">
                <a:solidFill>
                  <a:srgbClr val="FF0000"/>
                </a:solidFill>
              </a:rPr>
              <a:t>Indicator Hierarchy</a:t>
            </a:r>
            <a:endParaRPr lang="en-US" sz="901" b="1" dirty="0">
              <a:solidFill>
                <a:srgbClr val="FF0000"/>
              </a:solidFill>
            </a:endParaRPr>
          </a:p>
        </p:txBody>
      </p:sp>
      <p:cxnSp>
        <p:nvCxnSpPr>
          <p:cNvPr id="17" name="Straight Arrow Connector 16"/>
          <p:cNvCxnSpPr>
            <a:stCxn id="16" idx="1"/>
            <a:endCxn id="14" idx="3"/>
          </p:cNvCxnSpPr>
          <p:nvPr/>
        </p:nvCxnSpPr>
        <p:spPr>
          <a:xfrm flipH="1" flipV="1">
            <a:off x="1558393" y="1648331"/>
            <a:ext cx="503982" cy="32536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Creating the Indicator Hierarchy</a:t>
            </a:r>
            <a:endParaRPr lang="en-US" sz="2400" dirty="0"/>
          </a:p>
        </p:txBody>
      </p:sp>
      <p:sp>
        <p:nvSpPr>
          <p:cNvPr id="5" name="Left Arrow 4">
            <a:hlinkClick r:id="rId4" action="ppaction://hlinksldjump"/>
          </p:cNvPr>
          <p:cNvSpPr/>
          <p:nvPr/>
        </p:nvSpPr>
        <p:spPr>
          <a:xfrm>
            <a:off x="6978316" y="4494998"/>
            <a:ext cx="914400" cy="490888"/>
          </a:xfrm>
          <a:prstGeom prst="leftArrow">
            <a:avLst/>
          </a:prstGeom>
          <a:solidFill>
            <a:schemeClr val="bg1"/>
          </a:solidFill>
          <a:ln w="38100" cap="flat" cmpd="sng" algn="ctr">
            <a:solidFill>
              <a:schemeClr val="tx2"/>
            </a:solidFill>
            <a:prstDash val="solid"/>
          </a:ln>
          <a:effectLst>
            <a:glow rad="139700">
              <a:schemeClr val="accent4">
                <a:satMod val="175000"/>
                <a:alpha val="40000"/>
              </a:schemeClr>
            </a:glow>
          </a:effectLst>
          <a:scene3d>
            <a:camera prst="orthographicFront"/>
            <a:lightRig rig="threePt" dir="t"/>
          </a:scene3d>
          <a:sp3d>
            <a:bevelT w="114300" prst="artDeco"/>
          </a:sp3d>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r>
              <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rPr>
              <a:t>Go Back</a:t>
            </a:r>
          </a:p>
        </p:txBody>
      </p:sp>
    </p:spTree>
    <p:extLst>
      <p:ext uri="{BB962C8B-B14F-4D97-AF65-F5344CB8AC3E}">
        <p14:creationId xmlns:p14="http://schemas.microsoft.com/office/powerpoint/2010/main" val="1030250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FFFFFF"/>
                </a:solidFill>
              </a:rPr>
              <a:t>Strategic Review and Monitoring</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258609098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83700" y="724297"/>
            <a:ext cx="8354445" cy="4423966"/>
          </a:xfrm>
          <a:prstGeom prst="rect">
            <a:avLst/>
          </a:prstGeom>
        </p:spPr>
      </p:pic>
      <p:sp>
        <p:nvSpPr>
          <p:cNvPr id="14" name="Rectangle 13"/>
          <p:cNvSpPr/>
          <p:nvPr/>
        </p:nvSpPr>
        <p:spPr>
          <a:xfrm>
            <a:off x="457200" y="1347721"/>
            <a:ext cx="3762375" cy="34772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5324476" y="1339633"/>
            <a:ext cx="2647668" cy="369588"/>
          </a:xfrm>
          <a:prstGeom prst="rect">
            <a:avLst/>
          </a:prstGeom>
          <a:noFill/>
          <a:ln w="9525">
            <a:noFill/>
            <a:miter lim="800000"/>
            <a:headEnd/>
            <a:tailEnd/>
          </a:ln>
        </p:spPr>
        <p:txBody>
          <a:bodyPr wrap="square">
            <a:spAutoFit/>
          </a:bodyPr>
          <a:lstStyle/>
          <a:p>
            <a:r>
              <a:rPr lang="en-US" sz="901" b="1" dirty="0" smtClean="0">
                <a:solidFill>
                  <a:srgbClr val="FF0000"/>
                </a:solidFill>
              </a:rPr>
              <a:t>Multi-Scope, Multi-Level Strategic Review with Indicators</a:t>
            </a:r>
            <a:endParaRPr lang="en-US" sz="901" b="1" dirty="0">
              <a:solidFill>
                <a:srgbClr val="FF0000"/>
              </a:solidFill>
            </a:endParaRPr>
          </a:p>
        </p:txBody>
      </p:sp>
      <p:cxnSp>
        <p:nvCxnSpPr>
          <p:cNvPr id="17" name="Straight Arrow Connector 16"/>
          <p:cNvCxnSpPr>
            <a:stCxn id="16" idx="1"/>
            <a:endCxn id="14" idx="3"/>
          </p:cNvCxnSpPr>
          <p:nvPr/>
        </p:nvCxnSpPr>
        <p:spPr>
          <a:xfrm flipH="1" flipV="1">
            <a:off x="4219575" y="1521585"/>
            <a:ext cx="1104901" cy="284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Strategic Items Review</a:t>
            </a:r>
            <a:endParaRPr lang="en-US" sz="2400" dirty="0"/>
          </a:p>
        </p:txBody>
      </p:sp>
      <p:sp>
        <p:nvSpPr>
          <p:cNvPr id="7" name="TextBox 15"/>
          <p:cNvSpPr txBox="1">
            <a:spLocks noChangeArrowheads="1"/>
          </p:cNvSpPr>
          <p:nvPr/>
        </p:nvSpPr>
        <p:spPr bwMode="auto">
          <a:xfrm>
            <a:off x="4985576" y="4676774"/>
            <a:ext cx="2359520" cy="230961"/>
          </a:xfrm>
          <a:prstGeom prst="rect">
            <a:avLst/>
          </a:prstGeom>
          <a:noFill/>
          <a:ln w="9525">
            <a:noFill/>
            <a:miter lim="800000"/>
            <a:headEnd/>
            <a:tailEnd/>
          </a:ln>
        </p:spPr>
        <p:txBody>
          <a:bodyPr wrap="square">
            <a:spAutoFit/>
          </a:bodyPr>
          <a:lstStyle/>
          <a:p>
            <a:r>
              <a:rPr lang="en-US" sz="901" b="1" dirty="0" smtClean="0">
                <a:solidFill>
                  <a:srgbClr val="FF0000"/>
                </a:solidFill>
              </a:rPr>
              <a:t>Rolled-up Item Status and Achieved Results</a:t>
            </a:r>
            <a:endParaRPr lang="en-US" sz="901" b="1" dirty="0">
              <a:solidFill>
                <a:srgbClr val="FF0000"/>
              </a:solidFill>
            </a:endParaRPr>
          </a:p>
        </p:txBody>
      </p:sp>
      <p:sp>
        <p:nvSpPr>
          <p:cNvPr id="8" name="Rectangle 7"/>
          <p:cNvSpPr/>
          <p:nvPr/>
        </p:nvSpPr>
        <p:spPr>
          <a:xfrm>
            <a:off x="7345096" y="1814875"/>
            <a:ext cx="1141679" cy="333338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9" name="Straight Arrow Connector 8"/>
          <p:cNvCxnSpPr>
            <a:stCxn id="7" idx="0"/>
            <a:endCxn id="8" idx="1"/>
          </p:cNvCxnSpPr>
          <p:nvPr/>
        </p:nvCxnSpPr>
        <p:spPr>
          <a:xfrm flipV="1">
            <a:off x="6165336" y="3481569"/>
            <a:ext cx="1179760" cy="1195205"/>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4136584" y="1841584"/>
            <a:ext cx="759266" cy="330667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5" name="TextBox 15"/>
          <p:cNvSpPr txBox="1">
            <a:spLocks noChangeArrowheads="1"/>
          </p:cNvSpPr>
          <p:nvPr/>
        </p:nvSpPr>
        <p:spPr bwMode="auto">
          <a:xfrm>
            <a:off x="4985576" y="2275634"/>
            <a:ext cx="2063341" cy="230961"/>
          </a:xfrm>
          <a:prstGeom prst="rect">
            <a:avLst/>
          </a:prstGeom>
          <a:noFill/>
          <a:ln w="9525">
            <a:noFill/>
            <a:miter lim="800000"/>
            <a:headEnd/>
            <a:tailEnd/>
          </a:ln>
        </p:spPr>
        <p:txBody>
          <a:bodyPr wrap="square">
            <a:spAutoFit/>
          </a:bodyPr>
          <a:lstStyle/>
          <a:p>
            <a:r>
              <a:rPr lang="en-US" sz="901" b="1" dirty="0" smtClean="0">
                <a:solidFill>
                  <a:srgbClr val="FF0000"/>
                </a:solidFill>
              </a:rPr>
              <a:t>Balanced Scorecard Alignment</a:t>
            </a:r>
            <a:endParaRPr lang="en-US" sz="901" b="1" dirty="0">
              <a:solidFill>
                <a:srgbClr val="FF0000"/>
              </a:solidFill>
            </a:endParaRPr>
          </a:p>
        </p:txBody>
      </p:sp>
      <p:cxnSp>
        <p:nvCxnSpPr>
          <p:cNvPr id="26" name="Straight Arrow Connector 25"/>
          <p:cNvCxnSpPr>
            <a:stCxn id="25" idx="2"/>
            <a:endCxn id="24" idx="3"/>
          </p:cNvCxnSpPr>
          <p:nvPr/>
        </p:nvCxnSpPr>
        <p:spPr>
          <a:xfrm flipH="1">
            <a:off x="4895850" y="2506595"/>
            <a:ext cx="1121397" cy="988329"/>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31957" y="2014745"/>
            <a:ext cx="2276777" cy="313351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2" name="Straight Arrow Connector 31"/>
          <p:cNvCxnSpPr>
            <a:stCxn id="33" idx="0"/>
            <a:endCxn id="31" idx="3"/>
          </p:cNvCxnSpPr>
          <p:nvPr/>
        </p:nvCxnSpPr>
        <p:spPr>
          <a:xfrm flipV="1">
            <a:off x="1916267" y="3581504"/>
            <a:ext cx="892467" cy="818015"/>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3" name="TextBox 15"/>
          <p:cNvSpPr txBox="1">
            <a:spLocks noChangeArrowheads="1"/>
          </p:cNvSpPr>
          <p:nvPr/>
        </p:nvSpPr>
        <p:spPr bwMode="auto">
          <a:xfrm>
            <a:off x="1338399" y="4399519"/>
            <a:ext cx="1155735" cy="508216"/>
          </a:xfrm>
          <a:prstGeom prst="rect">
            <a:avLst/>
          </a:prstGeom>
          <a:noFill/>
          <a:ln w="9525">
            <a:noFill/>
            <a:miter lim="800000"/>
            <a:headEnd/>
            <a:tailEnd/>
          </a:ln>
        </p:spPr>
        <p:txBody>
          <a:bodyPr wrap="square">
            <a:spAutoFit/>
          </a:bodyPr>
          <a:lstStyle/>
          <a:p>
            <a:r>
              <a:rPr lang="en-US" sz="901" b="1" dirty="0" smtClean="0">
                <a:solidFill>
                  <a:srgbClr val="FF0000"/>
                </a:solidFill>
              </a:rPr>
              <a:t>Strategic Hierarchy of Items with their Indicators</a:t>
            </a:r>
            <a:endParaRPr lang="en-US" sz="901" b="1" dirty="0">
              <a:solidFill>
                <a:srgbClr val="FF0000"/>
              </a:solidFill>
            </a:endParaRPr>
          </a:p>
        </p:txBody>
      </p:sp>
      <p:sp>
        <p:nvSpPr>
          <p:cNvPr id="45" name="Rectangle 44"/>
          <p:cNvSpPr/>
          <p:nvPr/>
        </p:nvSpPr>
        <p:spPr>
          <a:xfrm>
            <a:off x="6110978" y="3227866"/>
            <a:ext cx="1234117" cy="14804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46" name="TextBox 11"/>
          <p:cNvSpPr txBox="1">
            <a:spLocks noChangeArrowheads="1"/>
          </p:cNvSpPr>
          <p:nvPr/>
        </p:nvSpPr>
        <p:spPr bwMode="auto">
          <a:xfrm>
            <a:off x="4969988" y="3846607"/>
            <a:ext cx="1591630" cy="646844"/>
          </a:xfrm>
          <a:prstGeom prst="rect">
            <a:avLst/>
          </a:prstGeom>
          <a:noFill/>
          <a:ln w="9525">
            <a:noFill/>
            <a:miter lim="800000"/>
            <a:headEnd/>
            <a:tailEnd/>
          </a:ln>
        </p:spPr>
        <p:txBody>
          <a:bodyPr wrap="square">
            <a:spAutoFit/>
          </a:bodyPr>
          <a:lstStyle/>
          <a:p>
            <a:r>
              <a:rPr lang="en-US" sz="901" b="1" dirty="0" smtClean="0">
                <a:solidFill>
                  <a:srgbClr val="FF0000"/>
                </a:solidFill>
              </a:rPr>
              <a:t>Current Target and Last Measurement</a:t>
            </a:r>
            <a:br>
              <a:rPr lang="en-US" sz="901" b="1" dirty="0" smtClean="0">
                <a:solidFill>
                  <a:srgbClr val="FF0000"/>
                </a:solidFill>
              </a:rPr>
            </a:br>
            <a:r>
              <a:rPr lang="en-US" sz="901" b="1" dirty="0" smtClean="0">
                <a:solidFill>
                  <a:srgbClr val="FF0000"/>
                </a:solidFill>
              </a:rPr>
              <a:t>Drill-Down to Targets and Measurements over time</a:t>
            </a:r>
            <a:endParaRPr lang="en-US" sz="901" b="1" dirty="0">
              <a:solidFill>
                <a:srgbClr val="FF0000"/>
              </a:solidFill>
            </a:endParaRPr>
          </a:p>
        </p:txBody>
      </p:sp>
      <p:cxnSp>
        <p:nvCxnSpPr>
          <p:cNvPr id="47" name="Straight Arrow Connector 46"/>
          <p:cNvCxnSpPr>
            <a:stCxn id="46" idx="0"/>
            <a:endCxn id="45" idx="1"/>
          </p:cNvCxnSpPr>
          <p:nvPr/>
        </p:nvCxnSpPr>
        <p:spPr>
          <a:xfrm flipV="1">
            <a:off x="5765803" y="3301891"/>
            <a:ext cx="345175" cy="54471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8401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a:stretch>
            <a:fillRect/>
          </a:stretch>
        </p:blipFill>
        <p:spPr>
          <a:xfrm>
            <a:off x="381001" y="745895"/>
            <a:ext cx="8343900" cy="4404048"/>
          </a:xfrm>
          <a:prstGeom prst="rect">
            <a:avLst/>
          </a:prstGeom>
        </p:spPr>
      </p:pic>
      <p:sp>
        <p:nvSpPr>
          <p:cNvPr id="14" name="Rectangle 13"/>
          <p:cNvSpPr/>
          <p:nvPr/>
        </p:nvSpPr>
        <p:spPr>
          <a:xfrm>
            <a:off x="514351" y="1733550"/>
            <a:ext cx="1066800" cy="14287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4800601" y="1449687"/>
            <a:ext cx="2647668"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Indicator Hierarchy</a:t>
            </a:r>
            <a:endParaRPr lang="en-US" sz="901" b="1" dirty="0">
              <a:solidFill>
                <a:srgbClr val="FF0000"/>
              </a:solidFill>
            </a:endParaRPr>
          </a:p>
        </p:txBody>
      </p:sp>
      <p:cxnSp>
        <p:nvCxnSpPr>
          <p:cNvPr id="17" name="Straight Arrow Connector 16"/>
          <p:cNvCxnSpPr>
            <a:stCxn id="16" idx="1"/>
            <a:endCxn id="14" idx="3"/>
          </p:cNvCxnSpPr>
          <p:nvPr/>
        </p:nvCxnSpPr>
        <p:spPr>
          <a:xfrm flipH="1">
            <a:off x="1581151" y="1565168"/>
            <a:ext cx="3219450" cy="23982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Strategic Indicators Review</a:t>
            </a:r>
            <a:endParaRPr lang="en-US" sz="2400" dirty="0"/>
          </a:p>
        </p:txBody>
      </p:sp>
      <p:sp>
        <p:nvSpPr>
          <p:cNvPr id="35" name="Rectangle 34"/>
          <p:cNvSpPr/>
          <p:nvPr/>
        </p:nvSpPr>
        <p:spPr>
          <a:xfrm>
            <a:off x="4072628" y="3018316"/>
            <a:ext cx="1234117" cy="14804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36" name="TextBox 11"/>
          <p:cNvSpPr txBox="1">
            <a:spLocks noChangeArrowheads="1"/>
          </p:cNvSpPr>
          <p:nvPr/>
        </p:nvSpPr>
        <p:spPr bwMode="auto">
          <a:xfrm>
            <a:off x="2931638" y="3637057"/>
            <a:ext cx="1591630" cy="646844"/>
          </a:xfrm>
          <a:prstGeom prst="rect">
            <a:avLst/>
          </a:prstGeom>
          <a:noFill/>
          <a:ln w="9525">
            <a:noFill/>
            <a:miter lim="800000"/>
            <a:headEnd/>
            <a:tailEnd/>
          </a:ln>
        </p:spPr>
        <p:txBody>
          <a:bodyPr wrap="square">
            <a:spAutoFit/>
          </a:bodyPr>
          <a:lstStyle/>
          <a:p>
            <a:r>
              <a:rPr lang="en-US" sz="901" b="1" dirty="0" smtClean="0">
                <a:solidFill>
                  <a:srgbClr val="FF0000"/>
                </a:solidFill>
              </a:rPr>
              <a:t>Current Target and Last Measurement with</a:t>
            </a:r>
          </a:p>
          <a:p>
            <a:r>
              <a:rPr lang="en-US" sz="901" b="1" dirty="0" smtClean="0">
                <a:solidFill>
                  <a:srgbClr val="FF0000"/>
                </a:solidFill>
              </a:rPr>
              <a:t>Drill-Down to Targets and Measurements over time</a:t>
            </a:r>
            <a:endParaRPr lang="en-US" sz="901" b="1" dirty="0">
              <a:solidFill>
                <a:srgbClr val="FF0000"/>
              </a:solidFill>
            </a:endParaRPr>
          </a:p>
        </p:txBody>
      </p:sp>
      <p:cxnSp>
        <p:nvCxnSpPr>
          <p:cNvPr id="37" name="Straight Arrow Connector 36"/>
          <p:cNvCxnSpPr>
            <a:stCxn id="36" idx="0"/>
            <a:endCxn id="35" idx="1"/>
          </p:cNvCxnSpPr>
          <p:nvPr/>
        </p:nvCxnSpPr>
        <p:spPr>
          <a:xfrm flipV="1">
            <a:off x="3727453" y="3092341"/>
            <a:ext cx="345175" cy="54471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493858" y="1967120"/>
            <a:ext cx="1203664" cy="313351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9" name="Straight Arrow Connector 38"/>
          <p:cNvCxnSpPr>
            <a:stCxn id="40" idx="2"/>
            <a:endCxn id="38" idx="3"/>
          </p:cNvCxnSpPr>
          <p:nvPr/>
        </p:nvCxnSpPr>
        <p:spPr>
          <a:xfrm flipH="1">
            <a:off x="1697522" y="3401711"/>
            <a:ext cx="927542" cy="132168"/>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40" name="TextBox 15"/>
          <p:cNvSpPr txBox="1">
            <a:spLocks noChangeArrowheads="1"/>
          </p:cNvSpPr>
          <p:nvPr/>
        </p:nvSpPr>
        <p:spPr bwMode="auto">
          <a:xfrm>
            <a:off x="2200275" y="3032123"/>
            <a:ext cx="849577" cy="369588"/>
          </a:xfrm>
          <a:prstGeom prst="rect">
            <a:avLst/>
          </a:prstGeom>
          <a:noFill/>
          <a:ln w="9525">
            <a:noFill/>
            <a:miter lim="800000"/>
            <a:headEnd/>
            <a:tailEnd/>
          </a:ln>
        </p:spPr>
        <p:txBody>
          <a:bodyPr wrap="square">
            <a:spAutoFit/>
          </a:bodyPr>
          <a:lstStyle/>
          <a:p>
            <a:r>
              <a:rPr lang="en-US" sz="901" b="1" dirty="0" smtClean="0">
                <a:solidFill>
                  <a:srgbClr val="FF0000"/>
                </a:solidFill>
              </a:rPr>
              <a:t>Indicator Hierarchy</a:t>
            </a:r>
            <a:endParaRPr lang="en-US" sz="901" b="1" dirty="0">
              <a:solidFill>
                <a:srgbClr val="FF0000"/>
              </a:solidFill>
            </a:endParaRPr>
          </a:p>
        </p:txBody>
      </p:sp>
      <p:sp>
        <p:nvSpPr>
          <p:cNvPr id="46" name="TextBox 15"/>
          <p:cNvSpPr txBox="1">
            <a:spLocks noChangeArrowheads="1"/>
          </p:cNvSpPr>
          <p:nvPr/>
        </p:nvSpPr>
        <p:spPr bwMode="auto">
          <a:xfrm>
            <a:off x="4898294" y="4610099"/>
            <a:ext cx="2780927" cy="230961"/>
          </a:xfrm>
          <a:prstGeom prst="rect">
            <a:avLst/>
          </a:prstGeom>
          <a:noFill/>
          <a:ln w="9525">
            <a:noFill/>
            <a:miter lim="800000"/>
            <a:headEnd/>
            <a:tailEnd/>
          </a:ln>
        </p:spPr>
        <p:txBody>
          <a:bodyPr wrap="square">
            <a:spAutoFit/>
          </a:bodyPr>
          <a:lstStyle/>
          <a:p>
            <a:r>
              <a:rPr lang="en-US" sz="901" b="1" dirty="0" smtClean="0">
                <a:solidFill>
                  <a:srgbClr val="FF0000"/>
                </a:solidFill>
              </a:rPr>
              <a:t>Rolled-up Item and Achieved Results</a:t>
            </a:r>
            <a:endParaRPr lang="en-US" sz="901" b="1" dirty="0">
              <a:solidFill>
                <a:srgbClr val="FF0000"/>
              </a:solidFill>
            </a:endParaRPr>
          </a:p>
        </p:txBody>
      </p:sp>
      <p:sp>
        <p:nvSpPr>
          <p:cNvPr id="47" name="Rectangle 46"/>
          <p:cNvSpPr/>
          <p:nvPr/>
        </p:nvSpPr>
        <p:spPr>
          <a:xfrm>
            <a:off x="7562850" y="1814875"/>
            <a:ext cx="923925" cy="333338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48" name="Straight Arrow Connector 47"/>
          <p:cNvCxnSpPr>
            <a:stCxn id="46" idx="0"/>
            <a:endCxn id="47" idx="1"/>
          </p:cNvCxnSpPr>
          <p:nvPr/>
        </p:nvCxnSpPr>
        <p:spPr>
          <a:xfrm flipV="1">
            <a:off x="6288758" y="3481569"/>
            <a:ext cx="1274092" cy="112853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72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sz="2400" dirty="0" err="1" smtClean="0"/>
              <a:t>Expanding</a:t>
            </a:r>
            <a:r>
              <a:rPr lang="pt-BR" sz="2400" dirty="0" smtClean="0"/>
              <a:t> CA PPM </a:t>
            </a:r>
            <a:r>
              <a:rPr lang="pt-BR" sz="2400" dirty="0" err="1" smtClean="0"/>
              <a:t>capabilities</a:t>
            </a:r>
            <a:endParaRPr lang="pt-BR" sz="2400" dirty="0"/>
          </a:p>
        </p:txBody>
      </p:sp>
      <p:pic>
        <p:nvPicPr>
          <p:cNvPr id="7" name="Picture 2"/>
          <p:cNvPicPr>
            <a:picLocks noGrp="1" noChangeAspect="1" noChangeArrowheads="1"/>
          </p:cNvPicPr>
          <p:nvPr>
            <p:ph sz="half" idx="1"/>
          </p:nvPr>
        </p:nvPicPr>
        <p:blipFill>
          <a:blip r:embed="rId3"/>
          <a:stretch>
            <a:fillRect/>
          </a:stretch>
        </p:blipFill>
        <p:spPr bwMode="auto">
          <a:xfrm>
            <a:off x="1483043" y="664723"/>
            <a:ext cx="3875498" cy="3285528"/>
          </a:xfrm>
          <a:prstGeom prst="rect">
            <a:avLst/>
          </a:prstGeom>
          <a:noFill/>
          <a:ln w="9525">
            <a:noFill/>
            <a:miter lim="800000"/>
            <a:headEnd/>
            <a:tailEnd/>
          </a:ln>
        </p:spPr>
      </p:pic>
      <p:grpSp>
        <p:nvGrpSpPr>
          <p:cNvPr id="34" name="Group 33"/>
          <p:cNvGrpSpPr/>
          <p:nvPr/>
        </p:nvGrpSpPr>
        <p:grpSpPr>
          <a:xfrm>
            <a:off x="1573614" y="2146592"/>
            <a:ext cx="3729864" cy="1739608"/>
            <a:chOff x="2123728" y="3573016"/>
            <a:chExt cx="4968552" cy="2376264"/>
          </a:xfrm>
        </p:grpSpPr>
        <p:cxnSp>
          <p:nvCxnSpPr>
            <p:cNvPr id="9" name="Straight Connector 8"/>
            <p:cNvCxnSpPr/>
            <p:nvPr/>
          </p:nvCxnSpPr>
          <p:spPr>
            <a:xfrm>
              <a:off x="4572000" y="3573016"/>
              <a:ext cx="1368152"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a:off x="4572000" y="3573016"/>
              <a:ext cx="0" cy="792088"/>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2699792" y="4404265"/>
              <a:ext cx="1872208"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H="1">
              <a:off x="2123728" y="4401108"/>
              <a:ext cx="556245" cy="828092"/>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flipH="1">
              <a:off x="2123728" y="5949280"/>
              <a:ext cx="2448272"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3" name="Straight Connector 22"/>
            <p:cNvCxnSpPr/>
            <p:nvPr/>
          </p:nvCxnSpPr>
          <p:spPr>
            <a:xfrm flipH="1">
              <a:off x="4572000" y="5949280"/>
              <a:ext cx="2520280"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flipH="1" flipV="1">
              <a:off x="5940152" y="3573016"/>
              <a:ext cx="1152128" cy="1656184"/>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30" name="Straight Connector 29"/>
            <p:cNvCxnSpPr/>
            <p:nvPr/>
          </p:nvCxnSpPr>
          <p:spPr>
            <a:xfrm>
              <a:off x="2123728" y="5229200"/>
              <a:ext cx="0" cy="72008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33" name="Straight Connector 32"/>
            <p:cNvCxnSpPr/>
            <p:nvPr/>
          </p:nvCxnSpPr>
          <p:spPr>
            <a:xfrm>
              <a:off x="7092280" y="5229200"/>
              <a:ext cx="0" cy="72008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grpSp>
      <p:grpSp>
        <p:nvGrpSpPr>
          <p:cNvPr id="49" name="Group 48"/>
          <p:cNvGrpSpPr/>
          <p:nvPr/>
        </p:nvGrpSpPr>
        <p:grpSpPr>
          <a:xfrm>
            <a:off x="1982207" y="1696286"/>
            <a:ext cx="2432520" cy="1027064"/>
            <a:chOff x="2699792" y="2996952"/>
            <a:chExt cx="3240360" cy="1368152"/>
          </a:xfrm>
        </p:grpSpPr>
        <p:cxnSp>
          <p:nvCxnSpPr>
            <p:cNvPr id="35" name="Straight Connector 34"/>
            <p:cNvCxnSpPr/>
            <p:nvPr/>
          </p:nvCxnSpPr>
          <p:spPr>
            <a:xfrm>
              <a:off x="4572000" y="3573016"/>
              <a:ext cx="0" cy="792088"/>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37" name="Straight Connector 36"/>
            <p:cNvCxnSpPr/>
            <p:nvPr/>
          </p:nvCxnSpPr>
          <p:spPr>
            <a:xfrm>
              <a:off x="4572000" y="3573016"/>
              <a:ext cx="1368152"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1" name="Straight Connector 40"/>
            <p:cNvCxnSpPr/>
            <p:nvPr/>
          </p:nvCxnSpPr>
          <p:spPr>
            <a:xfrm>
              <a:off x="3635896" y="2996952"/>
              <a:ext cx="1872208"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3" name="Straight Connector 42"/>
            <p:cNvCxnSpPr/>
            <p:nvPr/>
          </p:nvCxnSpPr>
          <p:spPr>
            <a:xfrm flipH="1">
              <a:off x="2699792" y="2996952"/>
              <a:ext cx="936104" cy="1368152"/>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6" name="Straight Connector 45"/>
            <p:cNvCxnSpPr/>
            <p:nvPr/>
          </p:nvCxnSpPr>
          <p:spPr>
            <a:xfrm>
              <a:off x="2699792" y="4365104"/>
              <a:ext cx="1872208"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7" name="Straight Connector 46"/>
            <p:cNvCxnSpPr/>
            <p:nvPr/>
          </p:nvCxnSpPr>
          <p:spPr>
            <a:xfrm>
              <a:off x="5508104" y="2996952"/>
              <a:ext cx="432048" cy="576064"/>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grpSp>
      <p:sp>
        <p:nvSpPr>
          <p:cNvPr id="29" name="Flowchart: Connector 28"/>
          <p:cNvSpPr/>
          <p:nvPr/>
        </p:nvSpPr>
        <p:spPr>
          <a:xfrm>
            <a:off x="5220672" y="2466019"/>
            <a:ext cx="216224" cy="216224"/>
          </a:xfrm>
          <a:prstGeom prst="flowChartConnector">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r>
              <a:rPr lang="pt-BR" sz="1051" dirty="0" smtClean="0">
                <a:solidFill>
                  <a:schemeClr val="tx1"/>
                </a:solidFill>
              </a:rPr>
              <a:t>      CA PPM “Core” </a:t>
            </a:r>
            <a:r>
              <a:rPr lang="pt-BR" sz="1051" dirty="0" err="1" smtClean="0">
                <a:solidFill>
                  <a:schemeClr val="tx1"/>
                </a:solidFill>
              </a:rPr>
              <a:t>capabilities</a:t>
            </a:r>
            <a:endParaRPr lang="pt-BR" sz="1051" dirty="0">
              <a:solidFill>
                <a:schemeClr val="tx1"/>
              </a:solidFill>
            </a:endParaRPr>
          </a:p>
        </p:txBody>
      </p:sp>
      <p:sp>
        <p:nvSpPr>
          <p:cNvPr id="50" name="Flowchart: Connector 49"/>
          <p:cNvSpPr/>
          <p:nvPr/>
        </p:nvSpPr>
        <p:spPr>
          <a:xfrm>
            <a:off x="5436896" y="2923187"/>
            <a:ext cx="216224" cy="216224"/>
          </a:xfrm>
          <a:prstGeom prst="flowChartConnector">
            <a:avLst/>
          </a:prstGeom>
          <a:solidFill>
            <a:schemeClr val="accent3"/>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r>
              <a:rPr lang="pt-BR" sz="1051" dirty="0" smtClean="0">
                <a:solidFill>
                  <a:schemeClr val="tx1"/>
                </a:solidFill>
              </a:rPr>
              <a:t>      CA PPM for </a:t>
            </a:r>
            <a:r>
              <a:rPr lang="pt-BR" sz="1051" dirty="0" err="1" smtClean="0">
                <a:solidFill>
                  <a:schemeClr val="tx1"/>
                </a:solidFill>
              </a:rPr>
              <a:t>Strategic</a:t>
            </a:r>
            <a:r>
              <a:rPr lang="pt-BR" sz="1051" dirty="0" smtClean="0">
                <a:solidFill>
                  <a:schemeClr val="tx1"/>
                </a:solidFill>
              </a:rPr>
              <a:t> Planning </a:t>
            </a:r>
            <a:r>
              <a:rPr lang="pt-BR" sz="1051" dirty="0" err="1" smtClean="0">
                <a:solidFill>
                  <a:schemeClr val="tx1"/>
                </a:solidFill>
              </a:rPr>
              <a:t>and</a:t>
            </a:r>
            <a:r>
              <a:rPr lang="pt-BR" sz="1051" dirty="0" smtClean="0">
                <a:solidFill>
                  <a:schemeClr val="tx1"/>
                </a:solidFill>
              </a:rPr>
              <a:t> </a:t>
            </a:r>
            <a:r>
              <a:rPr lang="pt-BR" sz="1051" dirty="0" err="1" smtClean="0">
                <a:solidFill>
                  <a:schemeClr val="tx1"/>
                </a:solidFill>
              </a:rPr>
              <a:t>Execution</a:t>
            </a:r>
            <a:r>
              <a:rPr lang="pt-BR" sz="1051" dirty="0">
                <a:solidFill>
                  <a:schemeClr val="tx1"/>
                </a:solidFill>
              </a:rPr>
              <a:t/>
            </a:r>
            <a:br>
              <a:rPr lang="pt-BR" sz="1051" dirty="0">
                <a:solidFill>
                  <a:schemeClr val="tx1"/>
                </a:solidFill>
              </a:rPr>
            </a:br>
            <a:r>
              <a:rPr lang="pt-BR" sz="1051" dirty="0" smtClean="0">
                <a:solidFill>
                  <a:schemeClr val="tx1"/>
                </a:solidFill>
              </a:rPr>
              <a:t>        </a:t>
            </a:r>
            <a:r>
              <a:rPr lang="pt-BR" sz="1051" dirty="0" err="1" smtClean="0">
                <a:solidFill>
                  <a:schemeClr val="tx1"/>
                </a:solidFill>
              </a:rPr>
              <a:t>additional</a:t>
            </a:r>
            <a:r>
              <a:rPr lang="pt-BR" sz="1051" dirty="0" smtClean="0">
                <a:solidFill>
                  <a:schemeClr val="tx1"/>
                </a:solidFill>
              </a:rPr>
              <a:t> </a:t>
            </a:r>
            <a:r>
              <a:rPr lang="pt-BR" sz="1051" dirty="0" err="1" smtClean="0">
                <a:solidFill>
                  <a:schemeClr val="tx1"/>
                </a:solidFill>
              </a:rPr>
              <a:t>capabilities</a:t>
            </a:r>
            <a:endParaRPr lang="pt-BR" sz="1051" dirty="0">
              <a:solidFill>
                <a:schemeClr val="tx1"/>
              </a:solidFill>
            </a:endParaRPr>
          </a:p>
        </p:txBody>
      </p:sp>
      <p:sp>
        <p:nvSpPr>
          <p:cNvPr id="53" name="Text Placeholder 5"/>
          <p:cNvSpPr txBox="1">
            <a:spLocks/>
          </p:cNvSpPr>
          <p:nvPr/>
        </p:nvSpPr>
        <p:spPr>
          <a:xfrm>
            <a:off x="1573614" y="4520147"/>
            <a:ext cx="6090919" cy="154163"/>
          </a:xfrm>
          <a:prstGeom prst="rect">
            <a:avLst/>
          </a:prstGeom>
        </p:spPr>
        <p:txBody>
          <a:bodyPr vert="horz" lIns="68644" tIns="34322" rIns="68644" bIns="34322" rtlCol="0" anchor="t"/>
          <a:lstStyle/>
          <a:p>
            <a:pPr defTabSz="343220">
              <a:defRPr/>
            </a:pPr>
            <a:r>
              <a:rPr lang="pt-BR" sz="751" dirty="0" err="1" smtClean="0"/>
              <a:t>Source</a:t>
            </a:r>
            <a:r>
              <a:rPr lang="pt-BR" sz="751" dirty="0" smtClean="0"/>
              <a:t>: Project Management </a:t>
            </a:r>
            <a:r>
              <a:rPr lang="pt-BR" sz="751" dirty="0" err="1" smtClean="0"/>
              <a:t>Institute</a:t>
            </a:r>
            <a:r>
              <a:rPr lang="pt-BR" sz="751" dirty="0" smtClean="0"/>
              <a:t>, The Standard for Portfolio Management, </a:t>
            </a:r>
            <a:r>
              <a:rPr lang="pt-BR" sz="751" dirty="0" err="1" smtClean="0"/>
              <a:t>second</a:t>
            </a:r>
            <a:r>
              <a:rPr lang="pt-BR" sz="751" dirty="0" smtClean="0"/>
              <a:t> </a:t>
            </a:r>
            <a:r>
              <a:rPr lang="pt-BR" sz="751" dirty="0" err="1" smtClean="0"/>
              <a:t>edition</a:t>
            </a:r>
            <a:r>
              <a:rPr lang="pt-BR" sz="751" dirty="0" smtClean="0"/>
              <a:t>.</a:t>
            </a:r>
            <a:endParaRPr lang="pt-BR" sz="751" dirty="0"/>
          </a:p>
        </p:txBody>
      </p:sp>
    </p:spTree>
    <p:extLst>
      <p:ext uri="{BB962C8B-B14F-4D97-AF65-F5344CB8AC3E}">
        <p14:creationId xmlns:p14="http://schemas.microsoft.com/office/powerpoint/2010/main" val="4207116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wipe(down)">
                                      <p:cBhvr>
                                        <p:cTn id="1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8684"/>
            <a:ext cx="6151765" cy="2217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5" name="TextBox 11"/>
          <p:cNvSpPr txBox="1">
            <a:spLocks noChangeArrowheads="1"/>
          </p:cNvSpPr>
          <p:nvPr/>
        </p:nvSpPr>
        <p:spPr bwMode="auto">
          <a:xfrm>
            <a:off x="2523846" y="1125407"/>
            <a:ext cx="3400699" cy="230961"/>
          </a:xfrm>
          <a:prstGeom prst="rect">
            <a:avLst/>
          </a:prstGeom>
          <a:noFill/>
          <a:ln w="9525">
            <a:noFill/>
            <a:miter lim="800000"/>
            <a:headEnd/>
            <a:tailEnd/>
          </a:ln>
        </p:spPr>
        <p:txBody>
          <a:bodyPr wrap="square">
            <a:spAutoFit/>
          </a:bodyPr>
          <a:lstStyle/>
          <a:p>
            <a:r>
              <a:rPr lang="en-US" sz="901" b="1" dirty="0" smtClean="0">
                <a:solidFill>
                  <a:srgbClr val="FF0000"/>
                </a:solidFill>
              </a:rPr>
              <a:t>These are the Targets set per Period</a:t>
            </a:r>
            <a:endParaRPr lang="pt-BR" sz="901" b="1" dirty="0">
              <a:solidFill>
                <a:srgbClr val="FF0000"/>
              </a:solidFill>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454" y="2484879"/>
            <a:ext cx="6227545" cy="26633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5" name="TextBox 11"/>
          <p:cNvSpPr txBox="1">
            <a:spLocks noChangeArrowheads="1"/>
          </p:cNvSpPr>
          <p:nvPr/>
        </p:nvSpPr>
        <p:spPr bwMode="auto">
          <a:xfrm>
            <a:off x="5153724" y="2981374"/>
            <a:ext cx="3542220" cy="230961"/>
          </a:xfrm>
          <a:prstGeom prst="rect">
            <a:avLst/>
          </a:prstGeom>
          <a:noFill/>
          <a:ln w="9525">
            <a:noFill/>
            <a:miter lim="800000"/>
            <a:headEnd/>
            <a:tailEnd/>
          </a:ln>
        </p:spPr>
        <p:txBody>
          <a:bodyPr wrap="square">
            <a:spAutoFit/>
          </a:bodyPr>
          <a:lstStyle/>
          <a:p>
            <a:r>
              <a:rPr lang="en-US" sz="901" b="1" dirty="0" smtClean="0">
                <a:solidFill>
                  <a:srgbClr val="FF0000"/>
                </a:solidFill>
              </a:rPr>
              <a:t>These are the periodic Measurements for this Indicator</a:t>
            </a:r>
            <a:endParaRPr lang="pt-BR" sz="901" b="1" dirty="0">
              <a:solidFill>
                <a:srgbClr val="FF0000"/>
              </a:solidFill>
            </a:endParaRPr>
          </a:p>
        </p:txBody>
      </p:sp>
      <p:sp>
        <p:nvSpPr>
          <p:cNvPr id="2" name="Title 1"/>
          <p:cNvSpPr>
            <a:spLocks noGrp="1"/>
          </p:cNvSpPr>
          <p:nvPr>
            <p:ph type="title"/>
          </p:nvPr>
        </p:nvSpPr>
        <p:spPr/>
        <p:txBody>
          <a:bodyPr/>
          <a:lstStyle/>
          <a:p>
            <a:r>
              <a:rPr lang="en-US" sz="2400" dirty="0" smtClean="0">
                <a:latin typeface="+mn-lt"/>
              </a:rPr>
              <a:t>Strategic Indicators Review </a:t>
            </a:r>
            <a:endParaRPr lang="en-US" sz="2400" dirty="0">
              <a:latin typeface="+mn-lt"/>
            </a:endParaRPr>
          </a:p>
        </p:txBody>
      </p:sp>
    </p:spTree>
    <p:extLst>
      <p:ext uri="{BB962C8B-B14F-4D97-AF65-F5344CB8AC3E}">
        <p14:creationId xmlns:p14="http://schemas.microsoft.com/office/powerpoint/2010/main" val="147759586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82329" y="558266"/>
            <a:ext cx="8213615" cy="4583414"/>
          </a:xfrm>
          <a:prstGeom prst="rect">
            <a:avLst/>
          </a:prstGeom>
        </p:spPr>
      </p:pic>
      <p:sp>
        <p:nvSpPr>
          <p:cNvPr id="2" name="Title 1"/>
          <p:cNvSpPr>
            <a:spLocks noGrp="1"/>
          </p:cNvSpPr>
          <p:nvPr>
            <p:ph type="title"/>
          </p:nvPr>
        </p:nvSpPr>
        <p:spPr/>
        <p:txBody>
          <a:bodyPr/>
          <a:lstStyle/>
          <a:p>
            <a:r>
              <a:rPr lang="en-US" sz="2400" dirty="0" smtClean="0"/>
              <a:t>Strategic Indicator Trend</a:t>
            </a:r>
            <a:endParaRPr lang="en-US" sz="2400" dirty="0"/>
          </a:p>
        </p:txBody>
      </p:sp>
      <p:sp>
        <p:nvSpPr>
          <p:cNvPr id="6" name="Rectangle 5"/>
          <p:cNvSpPr/>
          <p:nvPr/>
        </p:nvSpPr>
        <p:spPr>
          <a:xfrm>
            <a:off x="640808" y="1870331"/>
            <a:ext cx="1326168" cy="18679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7" name="TextBox 21"/>
          <p:cNvSpPr txBox="1">
            <a:spLocks noChangeArrowheads="1"/>
          </p:cNvSpPr>
          <p:nvPr/>
        </p:nvSpPr>
        <p:spPr bwMode="auto">
          <a:xfrm>
            <a:off x="2384883" y="1689886"/>
            <a:ext cx="2579144" cy="230961"/>
          </a:xfrm>
          <a:prstGeom prst="rect">
            <a:avLst/>
          </a:prstGeom>
          <a:noFill/>
          <a:ln w="9525">
            <a:noFill/>
            <a:miter lim="800000"/>
            <a:headEnd/>
            <a:tailEnd/>
          </a:ln>
        </p:spPr>
        <p:txBody>
          <a:bodyPr wrap="square">
            <a:spAutoFit/>
          </a:bodyPr>
          <a:lstStyle/>
          <a:p>
            <a:r>
              <a:rPr lang="en-US" sz="901" b="1" dirty="0" smtClean="0">
                <a:solidFill>
                  <a:srgbClr val="FF0000"/>
                </a:solidFill>
              </a:rPr>
              <a:t>Target x Measurement at the end of each period</a:t>
            </a:r>
            <a:endParaRPr lang="pt-BR" sz="901" b="1" dirty="0">
              <a:solidFill>
                <a:srgbClr val="FF0000"/>
              </a:solidFill>
            </a:endParaRPr>
          </a:p>
        </p:txBody>
      </p:sp>
      <p:cxnSp>
        <p:nvCxnSpPr>
          <p:cNvPr id="8" name="Straight Arrow Connector 7"/>
          <p:cNvCxnSpPr>
            <a:stCxn id="7" idx="1"/>
            <a:endCxn id="6" idx="3"/>
          </p:cNvCxnSpPr>
          <p:nvPr/>
        </p:nvCxnSpPr>
        <p:spPr>
          <a:xfrm flipH="1">
            <a:off x="1966976" y="1805367"/>
            <a:ext cx="417907" cy="158362"/>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4589136" y="1881705"/>
            <a:ext cx="1166771" cy="1754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12" name="Straight Arrow Connector 11"/>
          <p:cNvCxnSpPr>
            <a:stCxn id="14" idx="1"/>
            <a:endCxn id="11" idx="0"/>
          </p:cNvCxnSpPr>
          <p:nvPr/>
        </p:nvCxnSpPr>
        <p:spPr>
          <a:xfrm flipH="1">
            <a:off x="5172522" y="1766225"/>
            <a:ext cx="583385" cy="11548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4" name="TextBox 21"/>
          <p:cNvSpPr txBox="1">
            <a:spLocks noChangeArrowheads="1"/>
          </p:cNvSpPr>
          <p:nvPr/>
        </p:nvSpPr>
        <p:spPr bwMode="auto">
          <a:xfrm>
            <a:off x="5755907" y="1650744"/>
            <a:ext cx="2810577" cy="230961"/>
          </a:xfrm>
          <a:prstGeom prst="rect">
            <a:avLst/>
          </a:prstGeom>
          <a:noFill/>
          <a:ln w="9525">
            <a:noFill/>
            <a:miter lim="800000"/>
            <a:headEnd/>
            <a:tailEnd/>
          </a:ln>
        </p:spPr>
        <p:txBody>
          <a:bodyPr wrap="square">
            <a:spAutoFit/>
          </a:bodyPr>
          <a:lstStyle/>
          <a:p>
            <a:r>
              <a:rPr lang="en-US" sz="901" b="1" dirty="0" smtClean="0">
                <a:solidFill>
                  <a:srgbClr val="FF0000"/>
                </a:solidFill>
              </a:rPr>
              <a:t>Measurement x Target on every measurement period</a:t>
            </a:r>
            <a:endParaRPr lang="pt-BR" sz="901" b="1"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stretch>
            <a:fillRect/>
          </a:stretch>
        </p:blipFill>
        <p:spPr>
          <a:xfrm>
            <a:off x="457200" y="772544"/>
            <a:ext cx="8229600" cy="4397889"/>
          </a:xfrm>
          <a:prstGeom prst="rect">
            <a:avLst/>
          </a:prstGeom>
          <a:ln>
            <a:solidFill>
              <a:srgbClr val="7030A0"/>
            </a:solidFill>
          </a:ln>
        </p:spPr>
      </p:pic>
      <p:sp>
        <p:nvSpPr>
          <p:cNvPr id="9" name="Rectangle 8"/>
          <p:cNvSpPr/>
          <p:nvPr/>
        </p:nvSpPr>
        <p:spPr>
          <a:xfrm>
            <a:off x="569683" y="1408507"/>
            <a:ext cx="2687943" cy="169225"/>
          </a:xfrm>
          <a:prstGeom prst="rect">
            <a:avLst/>
          </a:prstGeom>
          <a:noFill/>
          <a:ln w="19050">
            <a:solidFill>
              <a:srgbClr val="7030A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393" name="TextBox 10"/>
          <p:cNvSpPr txBox="1">
            <a:spLocks noChangeArrowheads="1"/>
          </p:cNvSpPr>
          <p:nvPr/>
        </p:nvSpPr>
        <p:spPr bwMode="auto">
          <a:xfrm>
            <a:off x="4226140" y="1375346"/>
            <a:ext cx="2946469"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Map</a:t>
            </a:r>
            <a:endParaRPr lang="pt-BR" sz="901" b="1" dirty="0">
              <a:solidFill>
                <a:srgbClr val="FF0000"/>
              </a:solidFill>
            </a:endParaRPr>
          </a:p>
        </p:txBody>
      </p:sp>
      <p:cxnSp>
        <p:nvCxnSpPr>
          <p:cNvPr id="13" name="Straight Arrow Connector 12"/>
          <p:cNvCxnSpPr>
            <a:stCxn id="16393" idx="1"/>
            <a:endCxn id="9" idx="3"/>
          </p:cNvCxnSpPr>
          <p:nvPr/>
        </p:nvCxnSpPr>
        <p:spPr>
          <a:xfrm flipH="1">
            <a:off x="3257626" y="1490827"/>
            <a:ext cx="968514" cy="2293"/>
          </a:xfrm>
          <a:prstGeom prst="straightConnector1">
            <a:avLst/>
          </a:prstGeom>
          <a:ln>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Graphical View of the Strategic Map</a:t>
            </a:r>
            <a:endParaRPr lang="en-US" sz="2400" dirty="0"/>
          </a:p>
        </p:txBody>
      </p:sp>
      <p:sp>
        <p:nvSpPr>
          <p:cNvPr id="7" name="Rectangle 6"/>
          <p:cNvSpPr/>
          <p:nvPr/>
        </p:nvSpPr>
        <p:spPr>
          <a:xfrm>
            <a:off x="4663045" y="2910498"/>
            <a:ext cx="1658595" cy="224012"/>
          </a:xfrm>
          <a:prstGeom prst="rect">
            <a:avLst/>
          </a:prstGeom>
          <a:noFill/>
          <a:ln w="19050">
            <a:solidFill>
              <a:srgbClr val="7030A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8" name="TextBox 10"/>
          <p:cNvSpPr txBox="1">
            <a:spLocks noChangeArrowheads="1"/>
          </p:cNvSpPr>
          <p:nvPr/>
        </p:nvSpPr>
        <p:spPr bwMode="auto">
          <a:xfrm>
            <a:off x="2937124" y="1712263"/>
            <a:ext cx="5524500" cy="230961"/>
          </a:xfrm>
          <a:prstGeom prst="rect">
            <a:avLst/>
          </a:prstGeom>
          <a:noFill/>
          <a:ln w="9525">
            <a:noFill/>
            <a:miter lim="800000"/>
            <a:headEnd/>
            <a:tailEnd/>
          </a:ln>
        </p:spPr>
        <p:txBody>
          <a:bodyPr wrap="square">
            <a:spAutoFit/>
          </a:bodyPr>
          <a:lstStyle/>
          <a:p>
            <a:r>
              <a:rPr lang="en-US" sz="901" b="1" dirty="0" smtClean="0">
                <a:solidFill>
                  <a:srgbClr val="FF0000"/>
                </a:solidFill>
              </a:rPr>
              <a:t>Size represents Importance; Color represents % Achieved Results on the Color Scale</a:t>
            </a:r>
            <a:endParaRPr lang="pt-BR" sz="901" b="1" dirty="0">
              <a:solidFill>
                <a:srgbClr val="FF0000"/>
              </a:solidFill>
            </a:endParaRPr>
          </a:p>
        </p:txBody>
      </p:sp>
      <p:cxnSp>
        <p:nvCxnSpPr>
          <p:cNvPr id="10" name="Straight Arrow Connector 9"/>
          <p:cNvCxnSpPr>
            <a:stCxn id="8" idx="2"/>
            <a:endCxn id="7" idx="0"/>
          </p:cNvCxnSpPr>
          <p:nvPr/>
        </p:nvCxnSpPr>
        <p:spPr>
          <a:xfrm flipH="1">
            <a:off x="5492343" y="1943224"/>
            <a:ext cx="207031" cy="967274"/>
          </a:xfrm>
          <a:prstGeom prst="straightConnector1">
            <a:avLst/>
          </a:prstGeom>
          <a:ln>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TextBox 10"/>
          <p:cNvSpPr txBox="1">
            <a:spLocks noChangeArrowheads="1"/>
          </p:cNvSpPr>
          <p:nvPr/>
        </p:nvSpPr>
        <p:spPr bwMode="auto">
          <a:xfrm>
            <a:off x="7370250" y="2909984"/>
            <a:ext cx="1221300" cy="508216"/>
          </a:xfrm>
          <a:prstGeom prst="rect">
            <a:avLst/>
          </a:prstGeom>
          <a:noFill/>
          <a:ln w="9525">
            <a:noFill/>
            <a:miter lim="800000"/>
            <a:headEnd/>
            <a:tailEnd/>
          </a:ln>
        </p:spPr>
        <p:txBody>
          <a:bodyPr wrap="square">
            <a:spAutoFit/>
          </a:bodyPr>
          <a:lstStyle/>
          <a:p>
            <a:r>
              <a:rPr lang="en-US" sz="901" b="1" dirty="0" smtClean="0">
                <a:solidFill>
                  <a:srgbClr val="FF0000"/>
                </a:solidFill>
              </a:rPr>
              <a:t>Additional Information with Direct Link</a:t>
            </a:r>
            <a:endParaRPr lang="pt-BR" sz="901" b="1" dirty="0">
              <a:solidFill>
                <a:srgbClr val="FF0000"/>
              </a:solidFill>
            </a:endParaRPr>
          </a:p>
        </p:txBody>
      </p:sp>
      <p:cxnSp>
        <p:nvCxnSpPr>
          <p:cNvPr id="23" name="Straight Arrow Connector 22"/>
          <p:cNvCxnSpPr>
            <a:stCxn id="22" idx="1"/>
          </p:cNvCxnSpPr>
          <p:nvPr/>
        </p:nvCxnSpPr>
        <p:spPr>
          <a:xfrm flipH="1">
            <a:off x="6943726" y="3164092"/>
            <a:ext cx="426524" cy="312533"/>
          </a:xfrm>
          <a:prstGeom prst="straightConnector1">
            <a:avLst/>
          </a:prstGeom>
          <a:ln>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2589802" y="2208613"/>
            <a:ext cx="1977993" cy="2849162"/>
          </a:xfrm>
          <a:prstGeom prst="rect">
            <a:avLst/>
          </a:prstGeom>
          <a:noFill/>
          <a:ln w="19050">
            <a:solidFill>
              <a:srgbClr val="7030A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31" name="TextBox 10"/>
          <p:cNvSpPr txBox="1">
            <a:spLocks noChangeArrowheads="1"/>
          </p:cNvSpPr>
          <p:nvPr/>
        </p:nvSpPr>
        <p:spPr bwMode="auto">
          <a:xfrm>
            <a:off x="1613355" y="1943224"/>
            <a:ext cx="1517718" cy="230961"/>
          </a:xfrm>
          <a:prstGeom prst="rect">
            <a:avLst/>
          </a:prstGeom>
          <a:noFill/>
          <a:ln w="9525">
            <a:noFill/>
            <a:miter lim="800000"/>
            <a:headEnd/>
            <a:tailEnd/>
          </a:ln>
        </p:spPr>
        <p:txBody>
          <a:bodyPr wrap="square">
            <a:spAutoFit/>
          </a:bodyPr>
          <a:lstStyle/>
          <a:p>
            <a:r>
              <a:rPr lang="en-US" sz="901" b="1" dirty="0" smtClean="0">
                <a:solidFill>
                  <a:srgbClr val="FF0000"/>
                </a:solidFill>
              </a:rPr>
              <a:t>Click to Drill-Down</a:t>
            </a:r>
            <a:endParaRPr lang="pt-BR" sz="901" b="1" dirty="0">
              <a:solidFill>
                <a:srgbClr val="FF0000"/>
              </a:solidFill>
            </a:endParaRPr>
          </a:p>
        </p:txBody>
      </p:sp>
      <p:cxnSp>
        <p:nvCxnSpPr>
          <p:cNvPr id="32" name="Straight Arrow Connector 31"/>
          <p:cNvCxnSpPr>
            <a:stCxn id="31" idx="3"/>
            <a:endCxn id="30" idx="0"/>
          </p:cNvCxnSpPr>
          <p:nvPr/>
        </p:nvCxnSpPr>
        <p:spPr>
          <a:xfrm>
            <a:off x="3131073" y="2058705"/>
            <a:ext cx="447726" cy="149908"/>
          </a:xfrm>
          <a:prstGeom prst="straightConnector1">
            <a:avLst/>
          </a:prstGeom>
          <a:ln>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4557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b="3776"/>
          <a:stretch/>
        </p:blipFill>
        <p:spPr>
          <a:xfrm>
            <a:off x="457200" y="738970"/>
            <a:ext cx="8229600" cy="4414055"/>
          </a:xfrm>
          <a:prstGeom prst="rect">
            <a:avLst/>
          </a:prstGeom>
        </p:spPr>
      </p:pic>
      <p:sp>
        <p:nvSpPr>
          <p:cNvPr id="14" name="Rectangle 13"/>
          <p:cNvSpPr/>
          <p:nvPr/>
        </p:nvSpPr>
        <p:spPr>
          <a:xfrm>
            <a:off x="617025" y="1558243"/>
            <a:ext cx="941368" cy="18017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2062375" y="1858211"/>
            <a:ext cx="1662459" cy="230961"/>
          </a:xfrm>
          <a:prstGeom prst="rect">
            <a:avLst/>
          </a:prstGeom>
          <a:noFill/>
          <a:ln w="9525">
            <a:noFill/>
            <a:miter lim="800000"/>
            <a:headEnd/>
            <a:tailEnd/>
          </a:ln>
        </p:spPr>
        <p:txBody>
          <a:bodyPr>
            <a:spAutoFit/>
          </a:bodyPr>
          <a:lstStyle/>
          <a:p>
            <a:r>
              <a:rPr lang="en-US" sz="901" b="1" dirty="0" smtClean="0">
                <a:solidFill>
                  <a:srgbClr val="FF0000"/>
                </a:solidFill>
              </a:rPr>
              <a:t>Indicator Hierarchy</a:t>
            </a:r>
            <a:endParaRPr lang="en-US" sz="901" b="1" dirty="0">
              <a:solidFill>
                <a:srgbClr val="FF0000"/>
              </a:solidFill>
            </a:endParaRPr>
          </a:p>
        </p:txBody>
      </p:sp>
      <p:cxnSp>
        <p:nvCxnSpPr>
          <p:cNvPr id="17" name="Straight Arrow Connector 16"/>
          <p:cNvCxnSpPr>
            <a:stCxn id="16" idx="1"/>
            <a:endCxn id="14" idx="3"/>
          </p:cNvCxnSpPr>
          <p:nvPr/>
        </p:nvCxnSpPr>
        <p:spPr>
          <a:xfrm flipH="1" flipV="1">
            <a:off x="1558393" y="1648331"/>
            <a:ext cx="503982" cy="32536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err="1" smtClean="0"/>
              <a:t>Visão</a:t>
            </a:r>
            <a:r>
              <a:rPr lang="en-US" sz="2400" dirty="0" smtClean="0"/>
              <a:t> </a:t>
            </a:r>
            <a:r>
              <a:rPr lang="en-US" sz="2400" dirty="0" err="1" smtClean="0"/>
              <a:t>Gráfica</a:t>
            </a:r>
            <a:r>
              <a:rPr lang="en-US" sz="2400" dirty="0" smtClean="0"/>
              <a:t> da </a:t>
            </a:r>
            <a:r>
              <a:rPr lang="en-US" sz="2400" dirty="0" err="1" smtClean="0"/>
              <a:t>Hierarquia</a:t>
            </a:r>
            <a:r>
              <a:rPr lang="en-US" sz="2400" dirty="0" smtClean="0"/>
              <a:t> de </a:t>
            </a:r>
            <a:r>
              <a:rPr lang="en-US" sz="2400" dirty="0" err="1" smtClean="0"/>
              <a:t>Indicadores</a:t>
            </a:r>
            <a:endParaRPr lang="en-US" sz="2400" dirty="0"/>
          </a:p>
        </p:txBody>
      </p:sp>
      <p:sp>
        <p:nvSpPr>
          <p:cNvPr id="7" name="Rectangle 6"/>
          <p:cNvSpPr/>
          <p:nvPr/>
        </p:nvSpPr>
        <p:spPr>
          <a:xfrm>
            <a:off x="4400549" y="2962275"/>
            <a:ext cx="694277" cy="75734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8" name="TextBox 11"/>
          <p:cNvSpPr txBox="1">
            <a:spLocks noChangeArrowheads="1"/>
          </p:cNvSpPr>
          <p:nvPr/>
        </p:nvSpPr>
        <p:spPr bwMode="auto">
          <a:xfrm>
            <a:off x="5177923" y="3925136"/>
            <a:ext cx="1537202" cy="508216"/>
          </a:xfrm>
          <a:prstGeom prst="rect">
            <a:avLst/>
          </a:prstGeom>
          <a:noFill/>
          <a:ln w="9525">
            <a:noFill/>
            <a:miter lim="800000"/>
            <a:headEnd/>
            <a:tailEnd/>
          </a:ln>
        </p:spPr>
        <p:txBody>
          <a:bodyPr wrap="square">
            <a:spAutoFit/>
          </a:bodyPr>
          <a:lstStyle/>
          <a:p>
            <a:r>
              <a:rPr lang="en-US" sz="901" b="1" dirty="0" smtClean="0">
                <a:solidFill>
                  <a:srgbClr val="FF0000"/>
                </a:solidFill>
              </a:rPr>
              <a:t>Indicator Name with direct Link</a:t>
            </a:r>
          </a:p>
          <a:p>
            <a:r>
              <a:rPr lang="en-US" sz="901" b="1" dirty="0" smtClean="0">
                <a:solidFill>
                  <a:srgbClr val="FF0000"/>
                </a:solidFill>
              </a:rPr>
              <a:t>Color represents Status</a:t>
            </a:r>
          </a:p>
        </p:txBody>
      </p:sp>
      <p:cxnSp>
        <p:nvCxnSpPr>
          <p:cNvPr id="9" name="Straight Arrow Connector 8"/>
          <p:cNvCxnSpPr>
            <a:stCxn id="8" idx="1"/>
            <a:endCxn id="7" idx="2"/>
          </p:cNvCxnSpPr>
          <p:nvPr/>
        </p:nvCxnSpPr>
        <p:spPr>
          <a:xfrm flipH="1" flipV="1">
            <a:off x="4747688" y="3719618"/>
            <a:ext cx="430235" cy="45962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8024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95262" y="1137435"/>
            <a:ext cx="8784750" cy="4010828"/>
          </a:xfrm>
          <a:prstGeom prst="rect">
            <a:avLst/>
          </a:prstGeom>
        </p:spPr>
      </p:pic>
      <p:sp>
        <p:nvSpPr>
          <p:cNvPr id="21" name="Rectangle 20"/>
          <p:cNvSpPr/>
          <p:nvPr/>
        </p:nvSpPr>
        <p:spPr>
          <a:xfrm>
            <a:off x="323918" y="2354778"/>
            <a:ext cx="1457258" cy="259822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7420" name="TextBox 21"/>
          <p:cNvSpPr txBox="1">
            <a:spLocks noChangeArrowheads="1"/>
          </p:cNvSpPr>
          <p:nvPr/>
        </p:nvSpPr>
        <p:spPr bwMode="auto">
          <a:xfrm>
            <a:off x="2007056" y="1744297"/>
            <a:ext cx="2841056"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Hierarchy with Projects</a:t>
            </a:r>
            <a:endParaRPr lang="en-US" sz="901" b="1" dirty="0">
              <a:solidFill>
                <a:srgbClr val="FF0000"/>
              </a:solidFill>
            </a:endParaRPr>
          </a:p>
        </p:txBody>
      </p:sp>
      <p:cxnSp>
        <p:nvCxnSpPr>
          <p:cNvPr id="23" name="Straight Arrow Connector 22"/>
          <p:cNvCxnSpPr>
            <a:stCxn id="17420" idx="2"/>
            <a:endCxn id="21" idx="3"/>
          </p:cNvCxnSpPr>
          <p:nvPr/>
        </p:nvCxnSpPr>
        <p:spPr>
          <a:xfrm flipH="1">
            <a:off x="1781176" y="1975258"/>
            <a:ext cx="1646408" cy="1678631"/>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4" name="TextBox 21"/>
          <p:cNvSpPr txBox="1">
            <a:spLocks noChangeArrowheads="1"/>
          </p:cNvSpPr>
          <p:nvPr/>
        </p:nvSpPr>
        <p:spPr bwMode="auto">
          <a:xfrm>
            <a:off x="5239378" y="1759690"/>
            <a:ext cx="2628272"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Projects “Health-Check” with Roll-up KPIs</a:t>
            </a:r>
            <a:endParaRPr lang="en-US" sz="901" b="1" dirty="0">
              <a:solidFill>
                <a:srgbClr val="FF0000"/>
              </a:solidFill>
            </a:endParaRPr>
          </a:p>
        </p:txBody>
      </p:sp>
      <p:sp>
        <p:nvSpPr>
          <p:cNvPr id="35" name="Rectangle 34"/>
          <p:cNvSpPr/>
          <p:nvPr/>
        </p:nvSpPr>
        <p:spPr>
          <a:xfrm>
            <a:off x="6115050" y="2354778"/>
            <a:ext cx="2667000" cy="259822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6" name="Straight Arrow Connector 35"/>
          <p:cNvCxnSpPr>
            <a:stCxn id="34" idx="2"/>
            <a:endCxn id="35" idx="0"/>
          </p:cNvCxnSpPr>
          <p:nvPr/>
        </p:nvCxnSpPr>
        <p:spPr>
          <a:xfrm>
            <a:off x="6553514" y="1990651"/>
            <a:ext cx="895036" cy="364127"/>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latin typeface="+mn-lt"/>
              </a:rPr>
              <a:t>Projects Impact on Strategies (Health-Check)</a:t>
            </a:r>
            <a:endParaRPr lang="en-US" sz="2400" dirty="0">
              <a:latin typeface="+mn-lt"/>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76072" y="799321"/>
            <a:ext cx="8153557" cy="4348942"/>
          </a:xfrm>
          <a:prstGeom prst="rect">
            <a:avLst/>
          </a:prstGeom>
        </p:spPr>
      </p:pic>
      <p:sp>
        <p:nvSpPr>
          <p:cNvPr id="21" name="Rectangle 20"/>
          <p:cNvSpPr/>
          <p:nvPr/>
        </p:nvSpPr>
        <p:spPr>
          <a:xfrm>
            <a:off x="714442" y="2172714"/>
            <a:ext cx="2466907" cy="289458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7420" name="TextBox 21"/>
          <p:cNvSpPr txBox="1">
            <a:spLocks noChangeArrowheads="1"/>
          </p:cNvSpPr>
          <p:nvPr/>
        </p:nvSpPr>
        <p:spPr bwMode="auto">
          <a:xfrm>
            <a:off x="2321774" y="1363456"/>
            <a:ext cx="2841056"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Hierarchy with Projects</a:t>
            </a:r>
            <a:endParaRPr lang="en-US" sz="901" b="1" dirty="0">
              <a:solidFill>
                <a:srgbClr val="FF0000"/>
              </a:solidFill>
            </a:endParaRPr>
          </a:p>
        </p:txBody>
      </p:sp>
      <p:cxnSp>
        <p:nvCxnSpPr>
          <p:cNvPr id="23" name="Straight Arrow Connector 22"/>
          <p:cNvCxnSpPr>
            <a:stCxn id="17420" idx="2"/>
            <a:endCxn id="21" idx="3"/>
          </p:cNvCxnSpPr>
          <p:nvPr/>
        </p:nvCxnSpPr>
        <p:spPr>
          <a:xfrm flipH="1">
            <a:off x="3181349" y="1594417"/>
            <a:ext cx="560953" cy="202559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4" name="TextBox 21"/>
          <p:cNvSpPr txBox="1">
            <a:spLocks noChangeArrowheads="1"/>
          </p:cNvSpPr>
          <p:nvPr/>
        </p:nvSpPr>
        <p:spPr bwMode="auto">
          <a:xfrm>
            <a:off x="5215251" y="1505033"/>
            <a:ext cx="2628272"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Results delivery Roadmap</a:t>
            </a:r>
            <a:endParaRPr lang="en-US" sz="901" b="1" dirty="0">
              <a:solidFill>
                <a:srgbClr val="FF0000"/>
              </a:solidFill>
            </a:endParaRPr>
          </a:p>
        </p:txBody>
      </p:sp>
      <p:sp>
        <p:nvSpPr>
          <p:cNvPr id="35" name="Rectangle 34"/>
          <p:cNvSpPr/>
          <p:nvPr/>
        </p:nvSpPr>
        <p:spPr>
          <a:xfrm>
            <a:off x="4276725" y="2172714"/>
            <a:ext cx="4505325" cy="289458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6" name="Straight Arrow Connector 35"/>
          <p:cNvCxnSpPr>
            <a:stCxn id="34" idx="2"/>
            <a:endCxn id="35" idx="0"/>
          </p:cNvCxnSpPr>
          <p:nvPr/>
        </p:nvCxnSpPr>
        <p:spPr>
          <a:xfrm>
            <a:off x="6529387" y="1735994"/>
            <a:ext cx="1" cy="43672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latin typeface="+mn-lt"/>
              </a:rPr>
              <a:t>Strategic Results delivery Roadmap</a:t>
            </a:r>
            <a:endParaRPr lang="en-US" sz="2400" dirty="0">
              <a:latin typeface="+mn-lt"/>
            </a:endParaRPr>
          </a:p>
        </p:txBody>
      </p:sp>
    </p:spTree>
    <p:extLst>
      <p:ext uri="{BB962C8B-B14F-4D97-AF65-F5344CB8AC3E}">
        <p14:creationId xmlns:p14="http://schemas.microsoft.com/office/powerpoint/2010/main" val="268408412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28625" y="598078"/>
            <a:ext cx="8267319" cy="4550185"/>
          </a:xfrm>
          <a:prstGeom prst="rect">
            <a:avLst/>
          </a:prstGeom>
        </p:spPr>
      </p:pic>
      <p:sp>
        <p:nvSpPr>
          <p:cNvPr id="21" name="Rectangle 20"/>
          <p:cNvSpPr/>
          <p:nvPr/>
        </p:nvSpPr>
        <p:spPr>
          <a:xfrm>
            <a:off x="579142" y="1567980"/>
            <a:ext cx="1459208" cy="23015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7420" name="TextBox 21"/>
          <p:cNvSpPr txBox="1">
            <a:spLocks noChangeArrowheads="1"/>
          </p:cNvSpPr>
          <p:nvPr/>
        </p:nvSpPr>
        <p:spPr bwMode="auto">
          <a:xfrm>
            <a:off x="5043151" y="1359003"/>
            <a:ext cx="2038867" cy="230961"/>
          </a:xfrm>
          <a:prstGeom prst="rect">
            <a:avLst/>
          </a:prstGeom>
          <a:noFill/>
          <a:ln w="9525">
            <a:noFill/>
            <a:miter lim="800000"/>
            <a:headEnd/>
            <a:tailEnd/>
          </a:ln>
        </p:spPr>
        <p:txBody>
          <a:bodyPr wrap="square">
            <a:spAutoFit/>
          </a:bodyPr>
          <a:lstStyle/>
          <a:p>
            <a:r>
              <a:rPr lang="en-US" sz="901" b="1" dirty="0" smtClean="0">
                <a:solidFill>
                  <a:srgbClr val="FF0000"/>
                </a:solidFill>
              </a:rPr>
              <a:t>Perspective Hierarchy with Indicators</a:t>
            </a:r>
            <a:endParaRPr lang="en-US" sz="901" b="1" dirty="0">
              <a:solidFill>
                <a:srgbClr val="FF0000"/>
              </a:solidFill>
            </a:endParaRPr>
          </a:p>
        </p:txBody>
      </p:sp>
      <p:cxnSp>
        <p:nvCxnSpPr>
          <p:cNvPr id="23" name="Straight Arrow Connector 22"/>
          <p:cNvCxnSpPr>
            <a:stCxn id="17420" idx="1"/>
            <a:endCxn id="21" idx="3"/>
          </p:cNvCxnSpPr>
          <p:nvPr/>
        </p:nvCxnSpPr>
        <p:spPr>
          <a:xfrm flipH="1">
            <a:off x="2038350" y="1474484"/>
            <a:ext cx="3004801" cy="208576"/>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4" name="TextBox 21"/>
          <p:cNvSpPr txBox="1">
            <a:spLocks noChangeArrowheads="1"/>
          </p:cNvSpPr>
          <p:nvPr/>
        </p:nvSpPr>
        <p:spPr bwMode="auto">
          <a:xfrm>
            <a:off x="3301868" y="3467265"/>
            <a:ext cx="3780150" cy="230961"/>
          </a:xfrm>
          <a:prstGeom prst="rect">
            <a:avLst/>
          </a:prstGeom>
          <a:noFill/>
          <a:ln w="9525">
            <a:noFill/>
            <a:miter lim="800000"/>
            <a:headEnd/>
            <a:tailEnd/>
          </a:ln>
        </p:spPr>
        <p:txBody>
          <a:bodyPr wrap="square">
            <a:spAutoFit/>
          </a:bodyPr>
          <a:lstStyle/>
          <a:p>
            <a:r>
              <a:rPr lang="en-US" sz="901" b="1" dirty="0" smtClean="0">
                <a:solidFill>
                  <a:srgbClr val="FF0000"/>
                </a:solidFill>
              </a:rPr>
              <a:t>Hierarchy with Strategic Projects Impacts</a:t>
            </a:r>
            <a:endParaRPr lang="en-US" sz="901" b="1" dirty="0">
              <a:solidFill>
                <a:srgbClr val="FF0000"/>
              </a:solidFill>
            </a:endParaRPr>
          </a:p>
        </p:txBody>
      </p:sp>
      <p:sp>
        <p:nvSpPr>
          <p:cNvPr id="35" name="Rectangle 34"/>
          <p:cNvSpPr/>
          <p:nvPr/>
        </p:nvSpPr>
        <p:spPr>
          <a:xfrm>
            <a:off x="580850" y="3603736"/>
            <a:ext cx="1312734" cy="15690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6" name="Straight Arrow Connector 35"/>
          <p:cNvCxnSpPr>
            <a:stCxn id="34" idx="1"/>
            <a:endCxn id="35" idx="3"/>
          </p:cNvCxnSpPr>
          <p:nvPr/>
        </p:nvCxnSpPr>
        <p:spPr>
          <a:xfrm flipH="1">
            <a:off x="1893584" y="3582746"/>
            <a:ext cx="1408284" cy="9944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548675" y="1223892"/>
            <a:ext cx="2127850" cy="17206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8" name="TextBox 21"/>
          <p:cNvSpPr txBox="1">
            <a:spLocks noChangeArrowheads="1"/>
          </p:cNvSpPr>
          <p:nvPr/>
        </p:nvSpPr>
        <p:spPr bwMode="auto">
          <a:xfrm>
            <a:off x="4087118" y="1151075"/>
            <a:ext cx="2930669" cy="230961"/>
          </a:xfrm>
          <a:prstGeom prst="rect">
            <a:avLst/>
          </a:prstGeom>
          <a:noFill/>
          <a:ln w="9525">
            <a:noFill/>
            <a:miter lim="800000"/>
            <a:headEnd/>
            <a:tailEnd/>
          </a:ln>
        </p:spPr>
        <p:txBody>
          <a:bodyPr wrap="square">
            <a:spAutoFit/>
          </a:bodyPr>
          <a:lstStyle/>
          <a:p>
            <a:r>
              <a:rPr lang="en-US" sz="901" b="1" dirty="0" smtClean="0">
                <a:solidFill>
                  <a:srgbClr val="FF0000"/>
                </a:solidFill>
              </a:rPr>
              <a:t>Balanced Scorecard Perspective Dashboard</a:t>
            </a:r>
            <a:endParaRPr lang="en-US" sz="901" b="1" dirty="0">
              <a:solidFill>
                <a:srgbClr val="FF0000"/>
              </a:solidFill>
            </a:endParaRPr>
          </a:p>
        </p:txBody>
      </p:sp>
      <p:cxnSp>
        <p:nvCxnSpPr>
          <p:cNvPr id="29" name="Straight Arrow Connector 28"/>
          <p:cNvCxnSpPr>
            <a:stCxn id="28" idx="1"/>
            <a:endCxn id="27" idx="3"/>
          </p:cNvCxnSpPr>
          <p:nvPr/>
        </p:nvCxnSpPr>
        <p:spPr>
          <a:xfrm flipH="1">
            <a:off x="2676525" y="1266556"/>
            <a:ext cx="1410593" cy="4337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err="1" smtClean="0">
                <a:latin typeface="+mn-lt"/>
              </a:rPr>
              <a:t>Visão</a:t>
            </a:r>
            <a:r>
              <a:rPr lang="en-US" sz="2400" dirty="0" smtClean="0">
                <a:latin typeface="+mn-lt"/>
              </a:rPr>
              <a:t> </a:t>
            </a:r>
            <a:r>
              <a:rPr lang="en-US" sz="2400" dirty="0" err="1" smtClean="0">
                <a:latin typeface="+mn-lt"/>
              </a:rPr>
              <a:t>por</a:t>
            </a:r>
            <a:r>
              <a:rPr lang="en-US" sz="2400" dirty="0" smtClean="0">
                <a:latin typeface="+mn-lt"/>
              </a:rPr>
              <a:t> </a:t>
            </a:r>
            <a:r>
              <a:rPr lang="en-US" sz="2400" dirty="0" err="1" smtClean="0">
                <a:latin typeface="+mn-lt"/>
              </a:rPr>
              <a:t>Perspectiva</a:t>
            </a:r>
            <a:r>
              <a:rPr lang="en-US" sz="2400" dirty="0" smtClean="0">
                <a:latin typeface="+mn-lt"/>
              </a:rPr>
              <a:t> do Balanced Scorecard</a:t>
            </a:r>
            <a:endParaRPr lang="en-US" sz="2400" dirty="0">
              <a:latin typeface="+mn-lt"/>
            </a:endParaRPr>
          </a:p>
        </p:txBody>
      </p:sp>
      <p:sp>
        <p:nvSpPr>
          <p:cNvPr id="24" name="Rectangle 23"/>
          <p:cNvSpPr/>
          <p:nvPr/>
        </p:nvSpPr>
        <p:spPr>
          <a:xfrm>
            <a:off x="579142" y="4272075"/>
            <a:ext cx="1314442" cy="15705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5" name="TextBox 21"/>
          <p:cNvSpPr txBox="1">
            <a:spLocks noChangeArrowheads="1"/>
          </p:cNvSpPr>
          <p:nvPr/>
        </p:nvSpPr>
        <p:spPr bwMode="auto">
          <a:xfrm>
            <a:off x="3301868" y="4076803"/>
            <a:ext cx="2756032" cy="230961"/>
          </a:xfrm>
          <a:prstGeom prst="rect">
            <a:avLst/>
          </a:prstGeom>
          <a:noFill/>
          <a:ln w="9525">
            <a:noFill/>
            <a:miter lim="800000"/>
            <a:headEnd/>
            <a:tailEnd/>
          </a:ln>
        </p:spPr>
        <p:txBody>
          <a:bodyPr wrap="square">
            <a:spAutoFit/>
          </a:bodyPr>
          <a:lstStyle/>
          <a:p>
            <a:r>
              <a:rPr lang="en-US" sz="901" b="1" dirty="0" smtClean="0">
                <a:solidFill>
                  <a:srgbClr val="FF0000"/>
                </a:solidFill>
              </a:rPr>
              <a:t>Results Delivery Roadmap</a:t>
            </a:r>
            <a:endParaRPr lang="en-US" sz="901" b="1" dirty="0">
              <a:solidFill>
                <a:srgbClr val="FF0000"/>
              </a:solidFill>
            </a:endParaRPr>
          </a:p>
        </p:txBody>
      </p:sp>
      <p:cxnSp>
        <p:nvCxnSpPr>
          <p:cNvPr id="26" name="Straight Arrow Connector 25"/>
          <p:cNvCxnSpPr>
            <a:stCxn id="25" idx="1"/>
            <a:endCxn id="24" idx="3"/>
          </p:cNvCxnSpPr>
          <p:nvPr/>
        </p:nvCxnSpPr>
        <p:spPr>
          <a:xfrm flipH="1">
            <a:off x="1893584" y="4192284"/>
            <a:ext cx="1408284" cy="158316"/>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6" name="Left Arrow 15">
            <a:hlinkClick r:id="rId4" action="ppaction://hlinksldjump"/>
          </p:cNvPr>
          <p:cNvSpPr/>
          <p:nvPr/>
        </p:nvSpPr>
        <p:spPr>
          <a:xfrm>
            <a:off x="6978316" y="4494998"/>
            <a:ext cx="914400" cy="490888"/>
          </a:xfrm>
          <a:prstGeom prst="leftArrow">
            <a:avLst/>
          </a:prstGeom>
          <a:solidFill>
            <a:schemeClr val="bg1"/>
          </a:solidFill>
          <a:ln w="38100" cap="flat" cmpd="sng" algn="ctr">
            <a:solidFill>
              <a:schemeClr val="tx2"/>
            </a:solidFill>
            <a:prstDash val="solid"/>
          </a:ln>
          <a:effectLst>
            <a:glow rad="139700">
              <a:schemeClr val="accent4">
                <a:satMod val="175000"/>
                <a:alpha val="40000"/>
              </a:schemeClr>
            </a:glow>
          </a:effectLst>
          <a:scene3d>
            <a:camera prst="orthographicFront"/>
            <a:lightRig rig="threePt" dir="t"/>
          </a:scene3d>
          <a:sp3d>
            <a:bevelT w="114300" prst="artDeco"/>
          </a:sp3d>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r>
              <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rPr>
              <a:t>Go Back</a:t>
            </a:r>
          </a:p>
        </p:txBody>
      </p:sp>
    </p:spTree>
    <p:extLst>
      <p:ext uri="{BB962C8B-B14F-4D97-AF65-F5344CB8AC3E}">
        <p14:creationId xmlns:p14="http://schemas.microsoft.com/office/powerpoint/2010/main" val="47489383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FFFFFF"/>
                </a:solidFill>
              </a:rPr>
              <a:t>Investment Evaluation for Selection</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22227725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080" y="925400"/>
            <a:ext cx="6266305" cy="31992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405" y="2985440"/>
            <a:ext cx="6202348" cy="21628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9" name="Rectangle 18"/>
          <p:cNvSpPr/>
          <p:nvPr/>
        </p:nvSpPr>
        <p:spPr>
          <a:xfrm>
            <a:off x="2637092" y="3775606"/>
            <a:ext cx="6308661" cy="102679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0" name="TextBox 10"/>
          <p:cNvSpPr txBox="1">
            <a:spLocks noChangeArrowheads="1"/>
          </p:cNvSpPr>
          <p:nvPr/>
        </p:nvSpPr>
        <p:spPr bwMode="auto">
          <a:xfrm>
            <a:off x="6784520" y="1741698"/>
            <a:ext cx="2359479" cy="924099"/>
          </a:xfrm>
          <a:prstGeom prst="rect">
            <a:avLst/>
          </a:prstGeom>
          <a:noFill/>
          <a:ln w="9525">
            <a:noFill/>
            <a:miter lim="800000"/>
            <a:headEnd/>
            <a:tailEnd/>
          </a:ln>
        </p:spPr>
        <p:txBody>
          <a:bodyPr wrap="square">
            <a:spAutoFit/>
          </a:bodyPr>
          <a:lstStyle/>
          <a:p>
            <a:pPr algn="just"/>
            <a:r>
              <a:rPr lang="en-US" sz="901" b="1" dirty="0" smtClean="0">
                <a:solidFill>
                  <a:srgbClr val="FF0000"/>
                </a:solidFill>
              </a:rPr>
              <a:t>Normalized Scale: quantitative metrics (days, amounts, products, hours, etc.) are normalized in a qualitative scale from 0 (null) to 100 (extraordinary), allowing for posterior comparison – helping eliminate subjectivity from the evaluation process</a:t>
            </a:r>
            <a:endParaRPr lang="en-US" sz="901" b="1" dirty="0">
              <a:solidFill>
                <a:srgbClr val="FF0000"/>
              </a:solidFill>
            </a:endParaRPr>
          </a:p>
        </p:txBody>
      </p:sp>
      <p:cxnSp>
        <p:nvCxnSpPr>
          <p:cNvPr id="21" name="Straight Arrow Connector 20"/>
          <p:cNvCxnSpPr>
            <a:stCxn id="20" idx="2"/>
          </p:cNvCxnSpPr>
          <p:nvPr/>
        </p:nvCxnSpPr>
        <p:spPr>
          <a:xfrm flipH="1">
            <a:off x="7220624" y="2665797"/>
            <a:ext cx="743636" cy="842533"/>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TextBox 10"/>
          <p:cNvSpPr txBox="1">
            <a:spLocks noChangeArrowheads="1"/>
          </p:cNvSpPr>
          <p:nvPr/>
        </p:nvSpPr>
        <p:spPr bwMode="auto">
          <a:xfrm>
            <a:off x="2743405" y="1749135"/>
            <a:ext cx="2751018" cy="508216"/>
          </a:xfrm>
          <a:prstGeom prst="rect">
            <a:avLst/>
          </a:prstGeom>
          <a:noFill/>
          <a:ln w="9525">
            <a:noFill/>
            <a:miter lim="800000"/>
            <a:headEnd/>
            <a:tailEnd/>
          </a:ln>
        </p:spPr>
        <p:txBody>
          <a:bodyPr wrap="square">
            <a:spAutoFit/>
          </a:bodyPr>
          <a:lstStyle/>
          <a:p>
            <a:pPr algn="just"/>
            <a:r>
              <a:rPr lang="en-US" sz="901" b="1" dirty="0" smtClean="0">
                <a:solidFill>
                  <a:srgbClr val="FF0000"/>
                </a:solidFill>
              </a:rPr>
              <a:t>Alignment Metrics are used to help Evaluate Ideas, Projects and Programs as to their objective (rather than subjective) Strategic Contribution</a:t>
            </a:r>
          </a:p>
        </p:txBody>
      </p:sp>
      <p:sp>
        <p:nvSpPr>
          <p:cNvPr id="2" name="Title 1"/>
          <p:cNvSpPr>
            <a:spLocks noGrp="1"/>
          </p:cNvSpPr>
          <p:nvPr>
            <p:ph type="title"/>
          </p:nvPr>
        </p:nvSpPr>
        <p:spPr/>
        <p:txBody>
          <a:bodyPr/>
          <a:lstStyle/>
          <a:p>
            <a:r>
              <a:rPr lang="en-US" sz="2400" dirty="0" smtClean="0"/>
              <a:t>Investments Evaluation for Prioritization and Selection</a:t>
            </a:r>
            <a:endParaRPr lang="en-US" sz="2400" dirty="0"/>
          </a:p>
        </p:txBody>
      </p:sp>
      <p:sp>
        <p:nvSpPr>
          <p:cNvPr id="6" name="Content Placeholder 5"/>
          <p:cNvSpPr>
            <a:spLocks noGrp="1"/>
          </p:cNvSpPr>
          <p:nvPr>
            <p:ph sz="quarter" idx="11"/>
          </p:nvPr>
        </p:nvSpPr>
        <p:spPr/>
        <p:txBody>
          <a:bodyPr/>
          <a:lstStyle/>
          <a:p>
            <a:r>
              <a:rPr lang="en-US" sz="1600" b="1" dirty="0" smtClean="0">
                <a:solidFill>
                  <a:schemeClr val="tx2"/>
                </a:solidFill>
              </a:rPr>
              <a:t>Investment Alignment Metric</a:t>
            </a:r>
            <a:endParaRPr lang="en-US" sz="1600" b="1" dirty="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0" y="1071535"/>
            <a:ext cx="7311390" cy="4110990"/>
          </a:xfrm>
          <a:prstGeom prst="rect">
            <a:avLst/>
          </a:prstGeom>
        </p:spPr>
      </p:pic>
      <p:pic>
        <p:nvPicPr>
          <p:cNvPr id="39" name="Picture 38"/>
          <p:cNvPicPr>
            <a:picLocks noChangeAspect="1"/>
          </p:cNvPicPr>
          <p:nvPr/>
        </p:nvPicPr>
        <p:blipFill>
          <a:blip r:embed="rId4"/>
          <a:stretch>
            <a:fillRect/>
          </a:stretch>
        </p:blipFill>
        <p:spPr>
          <a:xfrm>
            <a:off x="3621947" y="2891684"/>
            <a:ext cx="5483543" cy="2283143"/>
          </a:xfrm>
          <a:prstGeom prst="rect">
            <a:avLst/>
          </a:prstGeom>
        </p:spPr>
      </p:pic>
      <p:sp>
        <p:nvSpPr>
          <p:cNvPr id="22" name="Rectangle 21"/>
          <p:cNvSpPr/>
          <p:nvPr/>
        </p:nvSpPr>
        <p:spPr>
          <a:xfrm>
            <a:off x="98801" y="2658750"/>
            <a:ext cx="1738164" cy="57430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26" name="Straight Arrow Connector 25"/>
          <p:cNvCxnSpPr>
            <a:stCxn id="21" idx="0"/>
            <a:endCxn id="22" idx="2"/>
          </p:cNvCxnSpPr>
          <p:nvPr/>
        </p:nvCxnSpPr>
        <p:spPr>
          <a:xfrm flipH="1" flipV="1">
            <a:off x="967883" y="3233057"/>
            <a:ext cx="427452" cy="75731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1" name="TextBox 11"/>
          <p:cNvSpPr txBox="1">
            <a:spLocks noChangeArrowheads="1"/>
          </p:cNvSpPr>
          <p:nvPr/>
        </p:nvSpPr>
        <p:spPr bwMode="auto">
          <a:xfrm>
            <a:off x="235248" y="3990375"/>
            <a:ext cx="2320173" cy="508216"/>
          </a:xfrm>
          <a:prstGeom prst="rect">
            <a:avLst/>
          </a:prstGeom>
          <a:noFill/>
          <a:ln w="9525">
            <a:noFill/>
            <a:miter lim="800000"/>
            <a:headEnd/>
            <a:tailEnd/>
          </a:ln>
        </p:spPr>
        <p:txBody>
          <a:bodyPr wrap="square">
            <a:spAutoFit/>
          </a:bodyPr>
          <a:lstStyle/>
          <a:p>
            <a:r>
              <a:rPr lang="en-US" sz="901" b="1" dirty="0" smtClean="0">
                <a:solidFill>
                  <a:srgbClr val="FF0000"/>
                </a:solidFill>
              </a:rPr>
              <a:t>Which investments (Ideas, Projects, Programs, etc.) are we evaluating at this time?</a:t>
            </a:r>
            <a:endParaRPr lang="en-US" sz="901" b="1" dirty="0">
              <a:solidFill>
                <a:srgbClr val="FF0000"/>
              </a:solidFill>
            </a:endParaRPr>
          </a:p>
        </p:txBody>
      </p:sp>
      <p:sp>
        <p:nvSpPr>
          <p:cNvPr id="29" name="TextBox 11"/>
          <p:cNvSpPr txBox="1">
            <a:spLocks noChangeArrowheads="1"/>
          </p:cNvSpPr>
          <p:nvPr/>
        </p:nvSpPr>
        <p:spPr bwMode="auto">
          <a:xfrm>
            <a:off x="7410191" y="1995868"/>
            <a:ext cx="1662103" cy="785471"/>
          </a:xfrm>
          <a:prstGeom prst="rect">
            <a:avLst/>
          </a:prstGeom>
          <a:noFill/>
          <a:ln w="9525">
            <a:noFill/>
            <a:miter lim="800000"/>
            <a:headEnd/>
            <a:tailEnd/>
          </a:ln>
        </p:spPr>
        <p:txBody>
          <a:bodyPr wrap="square">
            <a:spAutoFit/>
          </a:bodyPr>
          <a:lstStyle/>
          <a:p>
            <a:r>
              <a:rPr lang="en-US" sz="901" b="1" dirty="0" smtClean="0">
                <a:solidFill>
                  <a:srgbClr val="FF0000"/>
                </a:solidFill>
              </a:rPr>
              <a:t>The investment “owner” will get a questionnaire and needs to inform how much his Project will contribute to increasing each metric.</a:t>
            </a:r>
            <a:endParaRPr lang="en-US" sz="901" b="1" dirty="0">
              <a:solidFill>
                <a:srgbClr val="FF0000"/>
              </a:solidFill>
            </a:endParaRPr>
          </a:p>
        </p:txBody>
      </p:sp>
      <p:sp>
        <p:nvSpPr>
          <p:cNvPr id="30" name="Rectangle 29"/>
          <p:cNvSpPr/>
          <p:nvPr/>
        </p:nvSpPr>
        <p:spPr>
          <a:xfrm>
            <a:off x="8539842" y="3361178"/>
            <a:ext cx="506527" cy="164352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1" name="Straight Arrow Connector 30"/>
          <p:cNvCxnSpPr>
            <a:stCxn id="29" idx="2"/>
            <a:endCxn id="30" idx="1"/>
          </p:cNvCxnSpPr>
          <p:nvPr/>
        </p:nvCxnSpPr>
        <p:spPr>
          <a:xfrm>
            <a:off x="8241243" y="2781339"/>
            <a:ext cx="298599" cy="140160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Investments Evaluation for Prioritization and Selection</a:t>
            </a:r>
            <a:endParaRPr lang="en-US" sz="2400" dirty="0"/>
          </a:p>
        </p:txBody>
      </p:sp>
      <p:sp>
        <p:nvSpPr>
          <p:cNvPr id="6" name="Content Placeholder 5"/>
          <p:cNvSpPr>
            <a:spLocks noGrp="1"/>
          </p:cNvSpPr>
          <p:nvPr>
            <p:ph sz="quarter" idx="11"/>
          </p:nvPr>
        </p:nvSpPr>
        <p:spPr/>
        <p:txBody>
          <a:bodyPr/>
          <a:lstStyle/>
          <a:p>
            <a:r>
              <a:rPr lang="en-US" sz="1600" b="1" dirty="0" smtClean="0">
                <a:solidFill>
                  <a:schemeClr val="tx2"/>
                </a:solidFill>
              </a:rPr>
              <a:t>Evaluation Cycle</a:t>
            </a:r>
            <a:endParaRPr lang="en-US" sz="1600" b="1" dirty="0">
              <a:solidFill>
                <a:schemeClr val="tx2"/>
              </a:solidFill>
            </a:endParaRPr>
          </a:p>
        </p:txBody>
      </p:sp>
      <p:sp>
        <p:nvSpPr>
          <p:cNvPr id="27" name="Rectangle 26"/>
          <p:cNvSpPr/>
          <p:nvPr/>
        </p:nvSpPr>
        <p:spPr>
          <a:xfrm>
            <a:off x="300440" y="2298212"/>
            <a:ext cx="2057943" cy="20833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28" name="Straight Arrow Connector 27"/>
          <p:cNvCxnSpPr>
            <a:stCxn id="32" idx="1"/>
            <a:endCxn id="27" idx="3"/>
          </p:cNvCxnSpPr>
          <p:nvPr/>
        </p:nvCxnSpPr>
        <p:spPr>
          <a:xfrm flipH="1">
            <a:off x="2358383" y="2148270"/>
            <a:ext cx="380041" cy="25410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TextBox 11"/>
          <p:cNvSpPr txBox="1">
            <a:spLocks noChangeArrowheads="1"/>
          </p:cNvSpPr>
          <p:nvPr/>
        </p:nvSpPr>
        <p:spPr bwMode="auto">
          <a:xfrm>
            <a:off x="2738424" y="1894162"/>
            <a:ext cx="4070590" cy="508216"/>
          </a:xfrm>
          <a:prstGeom prst="rect">
            <a:avLst/>
          </a:prstGeom>
          <a:noFill/>
          <a:ln w="9525">
            <a:noFill/>
            <a:miter lim="800000"/>
            <a:headEnd/>
            <a:tailEnd/>
          </a:ln>
        </p:spPr>
        <p:txBody>
          <a:bodyPr wrap="square">
            <a:spAutoFit/>
          </a:bodyPr>
          <a:lstStyle/>
          <a:p>
            <a:r>
              <a:rPr lang="en-US" sz="901" b="1" dirty="0" smtClean="0">
                <a:solidFill>
                  <a:srgbClr val="FF0000"/>
                </a:solidFill>
              </a:rPr>
              <a:t>The Investments supporting Strategic Goals can manually set by the user or determined automatically inferred by the system – based on how the questionnaires are answered</a:t>
            </a:r>
            <a:endParaRPr lang="en-US" sz="901" b="1"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mn-lt"/>
              </a:rPr>
              <a:t>CA PPM for Strategic Planning and Execution</a:t>
            </a:r>
            <a:br>
              <a:rPr lang="en-US" sz="2400" dirty="0" smtClean="0">
                <a:latin typeface="+mn-lt"/>
              </a:rPr>
            </a:br>
            <a:endParaRPr lang="en-US" sz="3600" dirty="0">
              <a:latin typeface="+mn-lt"/>
            </a:endParaRPr>
          </a:p>
        </p:txBody>
      </p:sp>
      <p:sp>
        <p:nvSpPr>
          <p:cNvPr id="14340" name="Content Placeholder 12"/>
          <p:cNvSpPr>
            <a:spLocks noGrp="1"/>
          </p:cNvSpPr>
          <p:nvPr>
            <p:ph type="body" sz="quarter" idx="10"/>
          </p:nvPr>
        </p:nvSpPr>
        <p:spPr/>
        <p:txBody>
          <a:bodyPr>
            <a:normAutofit/>
          </a:bodyPr>
          <a:lstStyle/>
          <a:p>
            <a:pPr marL="0" indent="0" algn="just">
              <a:spcBef>
                <a:spcPts val="450"/>
              </a:spcBef>
              <a:buNone/>
            </a:pPr>
            <a:r>
              <a:rPr lang="en-US" sz="1501" dirty="0" smtClean="0"/>
              <a:t>A </a:t>
            </a:r>
            <a:r>
              <a:rPr lang="en-US" sz="1501" b="1" i="1" dirty="0" smtClean="0">
                <a:solidFill>
                  <a:schemeClr val="accent1"/>
                </a:solidFill>
              </a:rPr>
              <a:t>Strategic Plan </a:t>
            </a:r>
            <a:r>
              <a:rPr lang="en-US" sz="1501" dirty="0" smtClean="0"/>
              <a:t>only makes sense when it is directly connected to a </a:t>
            </a:r>
            <a:r>
              <a:rPr lang="en-US" sz="1501" b="1" i="1" dirty="0" smtClean="0">
                <a:solidFill>
                  <a:schemeClr val="accent1"/>
                </a:solidFill>
              </a:rPr>
              <a:t>decision-making </a:t>
            </a:r>
            <a:r>
              <a:rPr lang="en-US" sz="1501" dirty="0" smtClean="0"/>
              <a:t>process on the necessary </a:t>
            </a:r>
            <a:r>
              <a:rPr lang="en-US" sz="1501" b="1" i="1" dirty="0" smtClean="0">
                <a:solidFill>
                  <a:schemeClr val="accent1"/>
                </a:solidFill>
              </a:rPr>
              <a:t>resources </a:t>
            </a:r>
            <a:r>
              <a:rPr lang="en-US" sz="1501" dirty="0" smtClean="0"/>
              <a:t>and </a:t>
            </a:r>
            <a:r>
              <a:rPr lang="en-US" sz="1501" b="1" i="1" dirty="0" smtClean="0">
                <a:solidFill>
                  <a:schemeClr val="accent1"/>
                </a:solidFill>
              </a:rPr>
              <a:t>investments </a:t>
            </a:r>
            <a:r>
              <a:rPr lang="en-US" sz="1501" dirty="0" smtClean="0"/>
              <a:t>that will make it possible for actual </a:t>
            </a:r>
            <a:r>
              <a:rPr lang="en-US" sz="1501" b="1" i="1" dirty="0" smtClean="0">
                <a:solidFill>
                  <a:schemeClr val="accent1"/>
                </a:solidFill>
              </a:rPr>
              <a:t>Results </a:t>
            </a:r>
            <a:r>
              <a:rPr lang="en-US" sz="1501" dirty="0" smtClean="0"/>
              <a:t>to be delivered through an effective and efficient </a:t>
            </a:r>
            <a:r>
              <a:rPr lang="en-US" sz="1501" b="1" i="1" dirty="0" smtClean="0">
                <a:solidFill>
                  <a:schemeClr val="accent1"/>
                </a:solidFill>
              </a:rPr>
              <a:t>Execution</a:t>
            </a:r>
            <a:r>
              <a:rPr lang="en-US" sz="1501" dirty="0" smtClean="0"/>
              <a:t>. </a:t>
            </a:r>
          </a:p>
          <a:p>
            <a:pPr marL="0" indent="0" algn="just">
              <a:spcBef>
                <a:spcPts val="450"/>
              </a:spcBef>
              <a:buNone/>
            </a:pPr>
            <a:r>
              <a:rPr lang="en-US" sz="1501" dirty="0" smtClean="0"/>
              <a:t>To address this constant feedback cycle between Planning and Execution we created the “CA PPM for Strategic Planning and Execution” accelerator.</a:t>
            </a:r>
          </a:p>
          <a:p>
            <a:pPr marL="0" indent="0" algn="just">
              <a:spcBef>
                <a:spcPts val="450"/>
              </a:spcBef>
              <a:buNone/>
            </a:pPr>
            <a:r>
              <a:rPr lang="en-US" sz="1201" dirty="0" smtClean="0"/>
              <a:t>CA PPM, being flexible and configurable, allows us to reflect your Strategic Planning processes in the solution, and therefore, directly connecting it to the Portfolio, Investment and Resource Management capabilities. This way, we can assess them in light of the strategic goals, initiatives and indicators defined by your organization.</a:t>
            </a:r>
          </a:p>
          <a:p>
            <a:pPr marL="175186" indent="-175186" algn="just">
              <a:spcBef>
                <a:spcPts val="450"/>
              </a:spcBef>
              <a:buNone/>
            </a:pPr>
            <a:endParaRPr lang="en-US" sz="2102" b="1" dirty="0" smtClean="0">
              <a:solidFill>
                <a:schemeClr val="tx2"/>
              </a:solidFill>
            </a:endParaRPr>
          </a:p>
          <a:p>
            <a:pPr marL="175186" indent="-175186" algn="just">
              <a:spcBef>
                <a:spcPts val="450"/>
              </a:spcBef>
              <a:buNone/>
            </a:pPr>
            <a:endParaRPr lang="en-US" sz="1652" b="1" dirty="0">
              <a:solidFill>
                <a:schemeClr val="tx2"/>
              </a:solidFill>
            </a:endParaRPr>
          </a:p>
        </p:txBody>
      </p:sp>
      <p:sp>
        <p:nvSpPr>
          <p:cNvPr id="14339" name="Content Placeholder 12"/>
          <p:cNvSpPr>
            <a:spLocks noGrp="1"/>
          </p:cNvSpPr>
          <p:nvPr>
            <p:ph sz="quarter" idx="11"/>
          </p:nvPr>
        </p:nvSpPr>
        <p:spPr>
          <a:xfrm>
            <a:off x="444498" y="514825"/>
            <a:ext cx="8178803" cy="289590"/>
          </a:xfrm>
        </p:spPr>
        <p:txBody>
          <a:bodyPr>
            <a:noAutofit/>
          </a:bodyPr>
          <a:lstStyle/>
          <a:p>
            <a:pPr marL="175186" indent="-175186">
              <a:spcBef>
                <a:spcPts val="450"/>
              </a:spcBef>
            </a:pPr>
            <a:r>
              <a:rPr lang="en-US" sz="1600" b="1" dirty="0" smtClean="0">
                <a:solidFill>
                  <a:schemeClr val="tx2"/>
                </a:solidFill>
              </a:rPr>
              <a:t>Overview of Strategic Planning and Execution Support with CA PPM</a:t>
            </a:r>
            <a:endParaRPr lang="en-US" sz="1600" dirty="0"/>
          </a:p>
        </p:txBody>
      </p:sp>
    </p:spTree>
    <p:extLst>
      <p:ext uri="{BB962C8B-B14F-4D97-AF65-F5344CB8AC3E}">
        <p14:creationId xmlns:p14="http://schemas.microsoft.com/office/powerpoint/2010/main" val="3466477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 y="1053362"/>
            <a:ext cx="9147983" cy="4090135"/>
          </a:xfrm>
          <a:prstGeom prst="rect">
            <a:avLst/>
          </a:prstGeom>
        </p:spPr>
      </p:pic>
      <p:sp>
        <p:nvSpPr>
          <p:cNvPr id="21" name="Rectangle 20"/>
          <p:cNvSpPr/>
          <p:nvPr/>
        </p:nvSpPr>
        <p:spPr>
          <a:xfrm>
            <a:off x="105615" y="2078669"/>
            <a:ext cx="2371585" cy="286072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7420" name="TextBox 21"/>
          <p:cNvSpPr txBox="1">
            <a:spLocks noChangeArrowheads="1"/>
          </p:cNvSpPr>
          <p:nvPr/>
        </p:nvSpPr>
        <p:spPr bwMode="auto">
          <a:xfrm>
            <a:off x="2732021" y="1614634"/>
            <a:ext cx="2582929" cy="369588"/>
          </a:xfrm>
          <a:prstGeom prst="rect">
            <a:avLst/>
          </a:prstGeom>
          <a:noFill/>
          <a:ln w="9525">
            <a:noFill/>
            <a:miter lim="800000"/>
            <a:headEnd/>
            <a:tailEnd/>
          </a:ln>
        </p:spPr>
        <p:txBody>
          <a:bodyPr wrap="square">
            <a:spAutoFit/>
          </a:bodyPr>
          <a:lstStyle/>
          <a:p>
            <a:r>
              <a:rPr lang="en-US" sz="901" b="1" dirty="0" smtClean="0">
                <a:solidFill>
                  <a:srgbClr val="FF0000"/>
                </a:solidFill>
              </a:rPr>
              <a:t>Investments (Ideas, Projects, Programs) that were Evaluated on this Cycle</a:t>
            </a:r>
            <a:endParaRPr lang="en-US" sz="901" b="1" dirty="0">
              <a:solidFill>
                <a:srgbClr val="FF0000"/>
              </a:solidFill>
            </a:endParaRPr>
          </a:p>
        </p:txBody>
      </p:sp>
      <p:cxnSp>
        <p:nvCxnSpPr>
          <p:cNvPr id="23" name="Straight Arrow Connector 22"/>
          <p:cNvCxnSpPr>
            <a:stCxn id="17420" idx="1"/>
          </p:cNvCxnSpPr>
          <p:nvPr/>
        </p:nvCxnSpPr>
        <p:spPr>
          <a:xfrm flipH="1">
            <a:off x="1265465" y="1799428"/>
            <a:ext cx="1466556" cy="279241"/>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4" name="TextBox 21"/>
          <p:cNvSpPr txBox="1">
            <a:spLocks noChangeArrowheads="1"/>
          </p:cNvSpPr>
          <p:nvPr/>
        </p:nvSpPr>
        <p:spPr bwMode="auto">
          <a:xfrm>
            <a:off x="5987618" y="1572970"/>
            <a:ext cx="2290382" cy="369588"/>
          </a:xfrm>
          <a:prstGeom prst="rect">
            <a:avLst/>
          </a:prstGeom>
          <a:noFill/>
          <a:ln w="9525">
            <a:noFill/>
            <a:miter lim="800000"/>
            <a:headEnd/>
            <a:tailEnd/>
          </a:ln>
        </p:spPr>
        <p:txBody>
          <a:bodyPr wrap="square">
            <a:spAutoFit/>
          </a:bodyPr>
          <a:lstStyle/>
          <a:p>
            <a:r>
              <a:rPr lang="en-US" sz="901" b="1" dirty="0" smtClean="0">
                <a:solidFill>
                  <a:srgbClr val="FF0000"/>
                </a:solidFill>
              </a:rPr>
              <a:t>Strategic Alignment Score that has been calculated for each Investment</a:t>
            </a:r>
            <a:endParaRPr lang="en-US" sz="901" b="1" dirty="0">
              <a:solidFill>
                <a:srgbClr val="FF0000"/>
              </a:solidFill>
            </a:endParaRPr>
          </a:p>
        </p:txBody>
      </p:sp>
      <p:sp>
        <p:nvSpPr>
          <p:cNvPr id="35" name="Rectangle 34"/>
          <p:cNvSpPr/>
          <p:nvPr/>
        </p:nvSpPr>
        <p:spPr>
          <a:xfrm>
            <a:off x="8149099" y="2078669"/>
            <a:ext cx="896929" cy="277091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6" name="Straight Arrow Connector 35"/>
          <p:cNvCxnSpPr>
            <a:stCxn id="34" idx="3"/>
            <a:endCxn id="35" idx="0"/>
          </p:cNvCxnSpPr>
          <p:nvPr/>
        </p:nvCxnSpPr>
        <p:spPr>
          <a:xfrm>
            <a:off x="8278000" y="1757764"/>
            <a:ext cx="319564" cy="320905"/>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Investments Evaluation for Prioritization and Selection</a:t>
            </a:r>
            <a:endParaRPr lang="en-US" sz="2400" dirty="0">
              <a:latin typeface="+mn-lt"/>
            </a:endParaRPr>
          </a:p>
        </p:txBody>
      </p:sp>
      <p:sp>
        <p:nvSpPr>
          <p:cNvPr id="5" name="Content Placeholder 4"/>
          <p:cNvSpPr>
            <a:spLocks noGrp="1"/>
          </p:cNvSpPr>
          <p:nvPr>
            <p:ph sz="quarter" idx="11"/>
          </p:nvPr>
        </p:nvSpPr>
        <p:spPr/>
        <p:txBody>
          <a:bodyPr/>
          <a:lstStyle/>
          <a:p>
            <a:r>
              <a:rPr lang="en-US" sz="1600" b="1" dirty="0" smtClean="0">
                <a:solidFill>
                  <a:schemeClr val="tx2"/>
                </a:solidFill>
              </a:rPr>
              <a:t>Evaluation Cycle Results</a:t>
            </a:r>
          </a:p>
          <a:p>
            <a:endParaRPr lang="en-US" dirty="0"/>
          </a:p>
        </p:txBody>
      </p:sp>
      <p:sp>
        <p:nvSpPr>
          <p:cNvPr id="18" name="Rectangle 17"/>
          <p:cNvSpPr/>
          <p:nvPr/>
        </p:nvSpPr>
        <p:spPr>
          <a:xfrm>
            <a:off x="105615" y="2792186"/>
            <a:ext cx="8940414" cy="1232808"/>
          </a:xfrm>
          <a:prstGeom prst="rect">
            <a:avLst/>
          </a:prstGeom>
          <a:noFill/>
          <a:ln w="19050">
            <a:solidFill>
              <a:schemeClr val="accent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solidFill>
                <a:schemeClr val="accent2"/>
              </a:solidFill>
            </a:endParaRPr>
          </a:p>
        </p:txBody>
      </p:sp>
      <p:sp>
        <p:nvSpPr>
          <p:cNvPr id="19" name="TextBox 21"/>
          <p:cNvSpPr txBox="1">
            <a:spLocks noChangeArrowheads="1"/>
          </p:cNvSpPr>
          <p:nvPr/>
        </p:nvSpPr>
        <p:spPr bwMode="auto">
          <a:xfrm>
            <a:off x="3242293" y="4368923"/>
            <a:ext cx="1982850" cy="508216"/>
          </a:xfrm>
          <a:prstGeom prst="rect">
            <a:avLst/>
          </a:prstGeom>
          <a:noFill/>
          <a:ln w="9525">
            <a:noFill/>
            <a:miter lim="800000"/>
            <a:headEnd/>
            <a:tailEnd/>
          </a:ln>
        </p:spPr>
        <p:txBody>
          <a:bodyPr wrap="square">
            <a:spAutoFit/>
          </a:bodyPr>
          <a:lstStyle/>
          <a:p>
            <a:r>
              <a:rPr lang="en-US" sz="901" b="1" dirty="0" smtClean="0">
                <a:solidFill>
                  <a:schemeClr val="accent2"/>
                </a:solidFill>
              </a:rPr>
              <a:t>Drill-down to how the score was calculated – the contribution to each metric</a:t>
            </a:r>
            <a:endParaRPr lang="en-US" sz="901" b="1" dirty="0">
              <a:solidFill>
                <a:schemeClr val="accent2"/>
              </a:solidFill>
            </a:endParaRPr>
          </a:p>
        </p:txBody>
      </p:sp>
      <p:cxnSp>
        <p:nvCxnSpPr>
          <p:cNvPr id="20" name="Straight Arrow Connector 19"/>
          <p:cNvCxnSpPr>
            <a:stCxn id="19" idx="0"/>
            <a:endCxn id="18" idx="2"/>
          </p:cNvCxnSpPr>
          <p:nvPr/>
        </p:nvCxnSpPr>
        <p:spPr>
          <a:xfrm flipV="1">
            <a:off x="4233718" y="4024994"/>
            <a:ext cx="342104" cy="343929"/>
          </a:xfrm>
          <a:prstGeom prst="straightConnector1">
            <a:avLst/>
          </a:prstGeom>
          <a:ln>
            <a:solidFill>
              <a:schemeClr val="accent2"/>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314949" y="2081335"/>
            <a:ext cx="2708229" cy="225944"/>
          </a:xfrm>
          <a:prstGeom prst="rect">
            <a:avLst/>
          </a:prstGeom>
          <a:noFill/>
          <a:ln w="19050">
            <a:solidFill>
              <a:srgbClr val="C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solidFill>
                <a:srgbClr val="C00000"/>
              </a:solidFill>
            </a:endParaRPr>
          </a:p>
        </p:txBody>
      </p:sp>
      <p:sp>
        <p:nvSpPr>
          <p:cNvPr id="32" name="TextBox 21"/>
          <p:cNvSpPr txBox="1">
            <a:spLocks noChangeArrowheads="1"/>
          </p:cNvSpPr>
          <p:nvPr/>
        </p:nvSpPr>
        <p:spPr bwMode="auto">
          <a:xfrm>
            <a:off x="2732021" y="2155655"/>
            <a:ext cx="2493122" cy="785471"/>
          </a:xfrm>
          <a:prstGeom prst="rect">
            <a:avLst/>
          </a:prstGeom>
          <a:noFill/>
          <a:ln w="9525">
            <a:noFill/>
            <a:miter lim="800000"/>
            <a:headEnd/>
            <a:tailEnd/>
          </a:ln>
        </p:spPr>
        <p:txBody>
          <a:bodyPr wrap="square">
            <a:spAutoFit/>
          </a:bodyPr>
          <a:lstStyle/>
          <a:p>
            <a:r>
              <a:rPr lang="en-US" sz="901" b="1" dirty="0" smtClean="0">
                <a:solidFill>
                  <a:srgbClr val="C00000"/>
                </a:solidFill>
              </a:rPr>
              <a:t>The Investment can be evaluated multiple times, in multiple dimensions, to generate a  “composed” score, i.e. Corporate Alignment, Business Unit Alignment and Department Alignment</a:t>
            </a:r>
            <a:endParaRPr lang="en-US" sz="901" b="1" dirty="0">
              <a:solidFill>
                <a:srgbClr val="C00000"/>
              </a:solidFill>
            </a:endParaRPr>
          </a:p>
        </p:txBody>
      </p:sp>
      <p:cxnSp>
        <p:nvCxnSpPr>
          <p:cNvPr id="33" name="Straight Arrow Connector 32"/>
          <p:cNvCxnSpPr>
            <a:stCxn id="32" idx="3"/>
            <a:endCxn id="31" idx="2"/>
          </p:cNvCxnSpPr>
          <p:nvPr/>
        </p:nvCxnSpPr>
        <p:spPr>
          <a:xfrm flipV="1">
            <a:off x="5225143" y="2307279"/>
            <a:ext cx="1443921" cy="241112"/>
          </a:xfrm>
          <a:prstGeom prst="straightConnector1">
            <a:avLst/>
          </a:prstGeom>
          <a:ln>
            <a:solidFill>
              <a:srgbClr val="C0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3399" y="1332440"/>
            <a:ext cx="9157399" cy="3598061"/>
          </a:xfrm>
          <a:prstGeom prst="rect">
            <a:avLst/>
          </a:prstGeom>
        </p:spPr>
      </p:pic>
      <p:sp>
        <p:nvSpPr>
          <p:cNvPr id="5" name="Rectangle 4"/>
          <p:cNvSpPr/>
          <p:nvPr/>
        </p:nvSpPr>
        <p:spPr>
          <a:xfrm>
            <a:off x="110187" y="3628138"/>
            <a:ext cx="1155277" cy="78838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6" name="TextBox 21"/>
          <p:cNvSpPr txBox="1">
            <a:spLocks noChangeArrowheads="1"/>
          </p:cNvSpPr>
          <p:nvPr/>
        </p:nvSpPr>
        <p:spPr bwMode="auto">
          <a:xfrm>
            <a:off x="1941499" y="3770620"/>
            <a:ext cx="2416048" cy="924099"/>
          </a:xfrm>
          <a:prstGeom prst="rect">
            <a:avLst/>
          </a:prstGeom>
          <a:noFill/>
          <a:ln w="9525">
            <a:noFill/>
            <a:miter lim="800000"/>
            <a:headEnd/>
            <a:tailEnd/>
          </a:ln>
        </p:spPr>
        <p:txBody>
          <a:bodyPr wrap="square">
            <a:spAutoFit/>
          </a:bodyPr>
          <a:lstStyle/>
          <a:p>
            <a:r>
              <a:rPr lang="en-US" sz="901" b="1" dirty="0" smtClean="0">
                <a:solidFill>
                  <a:srgbClr val="FF0000"/>
                </a:solidFill>
              </a:rPr>
              <a:t>This is the Strategic Score obtained by a project after the Evaluation Cycles</a:t>
            </a:r>
          </a:p>
          <a:p>
            <a:endParaRPr lang="en-US" sz="901" b="1" dirty="0" smtClean="0">
              <a:solidFill>
                <a:srgbClr val="FF0000"/>
              </a:solidFill>
            </a:endParaRPr>
          </a:p>
          <a:p>
            <a:r>
              <a:rPr lang="en-US" sz="901" b="1" dirty="0" smtClean="0">
                <a:solidFill>
                  <a:srgbClr val="FF0000"/>
                </a:solidFill>
              </a:rPr>
              <a:t>Multidimensional Evaluation: Corporate Strategy, BU Strategy, Department Strategy, completely configurable</a:t>
            </a:r>
            <a:endParaRPr lang="en-US" sz="901" b="1" dirty="0">
              <a:solidFill>
                <a:srgbClr val="FF0000"/>
              </a:solidFill>
            </a:endParaRPr>
          </a:p>
        </p:txBody>
      </p:sp>
      <p:cxnSp>
        <p:nvCxnSpPr>
          <p:cNvPr id="7" name="Straight Arrow Connector 6"/>
          <p:cNvCxnSpPr>
            <a:stCxn id="6" idx="1"/>
            <a:endCxn id="5" idx="3"/>
          </p:cNvCxnSpPr>
          <p:nvPr/>
        </p:nvCxnSpPr>
        <p:spPr>
          <a:xfrm flipH="1" flipV="1">
            <a:off x="1265464" y="4022329"/>
            <a:ext cx="676035" cy="210341"/>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4596493" y="4022329"/>
            <a:ext cx="2154280" cy="75306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2" name="TextBox 21"/>
          <p:cNvSpPr txBox="1">
            <a:spLocks noChangeArrowheads="1"/>
          </p:cNvSpPr>
          <p:nvPr/>
        </p:nvSpPr>
        <p:spPr bwMode="auto">
          <a:xfrm>
            <a:off x="6981489" y="4451967"/>
            <a:ext cx="2064539" cy="646844"/>
          </a:xfrm>
          <a:prstGeom prst="rect">
            <a:avLst/>
          </a:prstGeom>
          <a:noFill/>
          <a:ln w="9525">
            <a:noFill/>
            <a:miter lim="800000"/>
            <a:headEnd/>
            <a:tailEnd/>
          </a:ln>
        </p:spPr>
        <p:txBody>
          <a:bodyPr wrap="square">
            <a:spAutoFit/>
          </a:bodyPr>
          <a:lstStyle/>
          <a:p>
            <a:r>
              <a:rPr lang="en-US" sz="901" b="1" dirty="0" smtClean="0">
                <a:solidFill>
                  <a:srgbClr val="FF0000"/>
                </a:solidFill>
              </a:rPr>
              <a:t>These are the Strategic Goals supported by this project. They can be automatically inferred or manually pre-defined.</a:t>
            </a:r>
          </a:p>
        </p:txBody>
      </p:sp>
      <p:cxnSp>
        <p:nvCxnSpPr>
          <p:cNvPr id="23" name="Straight Arrow Connector 22"/>
          <p:cNvCxnSpPr>
            <a:stCxn id="22" idx="1"/>
            <a:endCxn id="21" idx="3"/>
          </p:cNvCxnSpPr>
          <p:nvPr/>
        </p:nvCxnSpPr>
        <p:spPr>
          <a:xfrm flipH="1" flipV="1">
            <a:off x="6750773" y="4398859"/>
            <a:ext cx="230716" cy="37653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Investments Evaluation for Prioritization and Selection</a:t>
            </a:r>
            <a:endParaRPr lang="en-US" sz="2400" dirty="0"/>
          </a:p>
        </p:txBody>
      </p:sp>
      <p:sp>
        <p:nvSpPr>
          <p:cNvPr id="11" name="Content Placeholder 10"/>
          <p:cNvSpPr>
            <a:spLocks noGrp="1"/>
          </p:cNvSpPr>
          <p:nvPr>
            <p:ph sz="quarter" idx="11"/>
          </p:nvPr>
        </p:nvSpPr>
        <p:spPr/>
        <p:txBody>
          <a:bodyPr/>
          <a:lstStyle/>
          <a:p>
            <a:r>
              <a:rPr lang="en-US" sz="1600" b="1" dirty="0" smtClean="0">
                <a:solidFill>
                  <a:schemeClr val="tx2"/>
                </a:solidFill>
              </a:rPr>
              <a:t>Strategic Evaluation Results</a:t>
            </a:r>
          </a:p>
          <a:p>
            <a:endParaRPr lang="en-US" dirty="0"/>
          </a:p>
        </p:txBody>
      </p:sp>
      <p:sp>
        <p:nvSpPr>
          <p:cNvPr id="29" name="Rectangle 28"/>
          <p:cNvSpPr/>
          <p:nvPr/>
        </p:nvSpPr>
        <p:spPr>
          <a:xfrm>
            <a:off x="4596493" y="3770619"/>
            <a:ext cx="1894233" cy="21638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30" name="TextBox 29"/>
          <p:cNvSpPr txBox="1">
            <a:spLocks noChangeArrowheads="1"/>
          </p:cNvSpPr>
          <p:nvPr/>
        </p:nvSpPr>
        <p:spPr bwMode="auto">
          <a:xfrm>
            <a:off x="7050164" y="3793767"/>
            <a:ext cx="1794445" cy="369588"/>
          </a:xfrm>
          <a:prstGeom prst="rect">
            <a:avLst/>
          </a:prstGeom>
          <a:noFill/>
          <a:ln w="9525">
            <a:noFill/>
            <a:miter lim="800000"/>
            <a:headEnd/>
            <a:tailEnd/>
          </a:ln>
        </p:spPr>
        <p:txBody>
          <a:bodyPr wrap="square">
            <a:spAutoFit/>
          </a:bodyPr>
          <a:lstStyle/>
          <a:p>
            <a:r>
              <a:rPr lang="en-US" sz="901" b="1" dirty="0" smtClean="0">
                <a:solidFill>
                  <a:srgbClr val="FF0000"/>
                </a:solidFill>
              </a:rPr>
              <a:t>One of the Strategic Goals will be the Primary source of Funding</a:t>
            </a:r>
          </a:p>
        </p:txBody>
      </p:sp>
      <p:cxnSp>
        <p:nvCxnSpPr>
          <p:cNvPr id="31" name="Straight Arrow Connector 30"/>
          <p:cNvCxnSpPr>
            <a:stCxn id="30" idx="1"/>
            <a:endCxn id="29" idx="3"/>
          </p:cNvCxnSpPr>
          <p:nvPr/>
        </p:nvCxnSpPr>
        <p:spPr>
          <a:xfrm flipH="1" flipV="1">
            <a:off x="6490726" y="3878813"/>
            <a:ext cx="559438" cy="99748"/>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3"/>
          <a:srcRect b="10499"/>
          <a:stretch/>
        </p:blipFill>
        <p:spPr>
          <a:xfrm>
            <a:off x="292099" y="925400"/>
            <a:ext cx="8394701" cy="4226264"/>
          </a:xfrm>
          <a:prstGeom prst="rect">
            <a:avLst/>
          </a:prstGeom>
        </p:spPr>
      </p:pic>
      <p:sp>
        <p:nvSpPr>
          <p:cNvPr id="4" name="TextBox 21"/>
          <p:cNvSpPr txBox="1">
            <a:spLocks noChangeArrowheads="1"/>
          </p:cNvSpPr>
          <p:nvPr/>
        </p:nvSpPr>
        <p:spPr bwMode="auto">
          <a:xfrm>
            <a:off x="3447031" y="1444298"/>
            <a:ext cx="3778362" cy="508216"/>
          </a:xfrm>
          <a:prstGeom prst="rect">
            <a:avLst/>
          </a:prstGeom>
          <a:noFill/>
          <a:ln w="9525">
            <a:noFill/>
            <a:miter lim="800000"/>
            <a:headEnd/>
            <a:tailEnd/>
          </a:ln>
        </p:spPr>
        <p:txBody>
          <a:bodyPr wrap="square">
            <a:spAutoFit/>
          </a:bodyPr>
          <a:lstStyle/>
          <a:p>
            <a:r>
              <a:rPr lang="en-US" sz="901" b="1" dirty="0" smtClean="0">
                <a:solidFill>
                  <a:srgbClr val="FF0000"/>
                </a:solidFill>
              </a:rPr>
              <a:t>The Strategic Alignment Score that was calculated is used to prioritize the most important investments (Ideas, Projects, Programs) for the Organization’s strategies – to help you select.</a:t>
            </a:r>
            <a:endParaRPr lang="en-US" sz="901" b="1" dirty="0">
              <a:solidFill>
                <a:srgbClr val="FF0000"/>
              </a:solidFill>
            </a:endParaRPr>
          </a:p>
        </p:txBody>
      </p:sp>
      <p:sp>
        <p:nvSpPr>
          <p:cNvPr id="5" name="Rectangle 4"/>
          <p:cNvSpPr/>
          <p:nvPr/>
        </p:nvSpPr>
        <p:spPr>
          <a:xfrm>
            <a:off x="2164332" y="1813886"/>
            <a:ext cx="831961" cy="23907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6" name="Straight Arrow Connector 5"/>
          <p:cNvCxnSpPr>
            <a:stCxn id="4" idx="1"/>
            <a:endCxn id="5" idx="3"/>
          </p:cNvCxnSpPr>
          <p:nvPr/>
        </p:nvCxnSpPr>
        <p:spPr>
          <a:xfrm flipH="1">
            <a:off x="2996293" y="1698406"/>
            <a:ext cx="450738" cy="1310841"/>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Investments Evaluation for Prioritization and Selection</a:t>
            </a:r>
            <a:endParaRPr lang="en-US" sz="2400" dirty="0">
              <a:latin typeface="+mn-lt"/>
            </a:endParaRPr>
          </a:p>
        </p:txBody>
      </p:sp>
      <p:sp>
        <p:nvSpPr>
          <p:cNvPr id="7" name="Content Placeholder 6"/>
          <p:cNvSpPr>
            <a:spLocks noGrp="1"/>
          </p:cNvSpPr>
          <p:nvPr>
            <p:ph sz="quarter" idx="11"/>
          </p:nvPr>
        </p:nvSpPr>
        <p:spPr/>
        <p:txBody>
          <a:bodyPr/>
          <a:lstStyle/>
          <a:p>
            <a:r>
              <a:rPr lang="en-US" sz="1600" b="1" dirty="0" smtClean="0">
                <a:solidFill>
                  <a:schemeClr val="tx2"/>
                </a:solidFill>
              </a:rPr>
              <a:t>The Score can be used in Portfolio Waterlines for Decision-making </a:t>
            </a:r>
            <a:endParaRPr lang="en-US" sz="1600" b="1" dirty="0">
              <a:solidFill>
                <a:schemeClr val="tx2"/>
              </a:solidFill>
            </a:endParaRPr>
          </a:p>
        </p:txBody>
      </p:sp>
      <p:sp>
        <p:nvSpPr>
          <p:cNvPr id="8" name="Left Arrow 7">
            <a:hlinkClick r:id="rId4" action="ppaction://hlinksldjump"/>
          </p:cNvPr>
          <p:cNvSpPr/>
          <p:nvPr/>
        </p:nvSpPr>
        <p:spPr>
          <a:xfrm>
            <a:off x="6978316" y="4494998"/>
            <a:ext cx="914400" cy="490888"/>
          </a:xfrm>
          <a:prstGeom prst="leftArrow">
            <a:avLst/>
          </a:prstGeom>
          <a:solidFill>
            <a:schemeClr val="bg1"/>
          </a:solidFill>
          <a:ln w="38100" cap="flat" cmpd="sng" algn="ctr">
            <a:solidFill>
              <a:schemeClr val="tx2"/>
            </a:solidFill>
            <a:prstDash val="solid"/>
          </a:ln>
          <a:effectLst>
            <a:glow rad="139700">
              <a:schemeClr val="accent4">
                <a:satMod val="175000"/>
                <a:alpha val="40000"/>
              </a:schemeClr>
            </a:glow>
          </a:effectLst>
          <a:scene3d>
            <a:camera prst="orthographicFront"/>
            <a:lightRig rig="threePt" dir="t"/>
          </a:scene3d>
          <a:sp3d>
            <a:bevelT w="114300" prst="artDeco"/>
          </a:sp3d>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r>
              <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rPr>
              <a:t>Go Back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FFFFFF"/>
                </a:solidFill>
              </a:rPr>
              <a:t>Top-Down Planning</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312516401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55335" y="977157"/>
            <a:ext cx="8767089" cy="4171106"/>
          </a:xfrm>
          <a:prstGeom prst="rect">
            <a:avLst/>
          </a:prstGeom>
        </p:spPr>
      </p:pic>
      <p:sp>
        <p:nvSpPr>
          <p:cNvPr id="2" name="Title 1"/>
          <p:cNvSpPr>
            <a:spLocks noGrp="1"/>
          </p:cNvSpPr>
          <p:nvPr>
            <p:ph type="title"/>
          </p:nvPr>
        </p:nvSpPr>
        <p:spPr/>
        <p:txBody>
          <a:bodyPr/>
          <a:lstStyle/>
          <a:p>
            <a:r>
              <a:rPr lang="en-US" sz="2400" dirty="0" smtClean="0"/>
              <a:t>Top-Down Planning</a:t>
            </a:r>
            <a:endParaRPr lang="en-US" sz="2400" dirty="0"/>
          </a:p>
        </p:txBody>
      </p:sp>
      <p:sp>
        <p:nvSpPr>
          <p:cNvPr id="34" name="Content Placeholder 33"/>
          <p:cNvSpPr>
            <a:spLocks noGrp="1"/>
          </p:cNvSpPr>
          <p:nvPr>
            <p:ph sz="quarter" idx="11"/>
          </p:nvPr>
        </p:nvSpPr>
        <p:spPr/>
        <p:txBody>
          <a:bodyPr/>
          <a:lstStyle/>
          <a:p>
            <a:r>
              <a:rPr lang="en-US" sz="1600" b="1" dirty="0" smtClean="0">
                <a:solidFill>
                  <a:schemeClr val="tx2"/>
                </a:solidFill>
              </a:rPr>
              <a:t>Define your Amounts and use the Automated Actions</a:t>
            </a:r>
            <a:endParaRPr lang="en-US" sz="1600" b="1" dirty="0">
              <a:solidFill>
                <a:schemeClr val="tx2"/>
              </a:solidFill>
            </a:endParaRPr>
          </a:p>
        </p:txBody>
      </p:sp>
      <p:sp>
        <p:nvSpPr>
          <p:cNvPr id="5" name="Rectangle 4"/>
          <p:cNvSpPr/>
          <p:nvPr/>
        </p:nvSpPr>
        <p:spPr>
          <a:xfrm>
            <a:off x="7617302" y="1498071"/>
            <a:ext cx="1230135" cy="77557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6" name="TextBox 11"/>
          <p:cNvSpPr txBox="1">
            <a:spLocks noChangeArrowheads="1"/>
          </p:cNvSpPr>
          <p:nvPr/>
        </p:nvSpPr>
        <p:spPr bwMode="auto">
          <a:xfrm>
            <a:off x="6051253" y="3347560"/>
            <a:ext cx="2635547" cy="508216"/>
          </a:xfrm>
          <a:prstGeom prst="rect">
            <a:avLst/>
          </a:prstGeom>
          <a:noFill/>
          <a:ln w="9525">
            <a:noFill/>
            <a:miter lim="800000"/>
            <a:headEnd/>
            <a:tailEnd/>
          </a:ln>
        </p:spPr>
        <p:txBody>
          <a:bodyPr wrap="square">
            <a:spAutoFit/>
          </a:bodyPr>
          <a:lstStyle/>
          <a:p>
            <a:r>
              <a:rPr lang="en-US" sz="901" b="1" dirty="0" smtClean="0">
                <a:solidFill>
                  <a:srgbClr val="FF0000"/>
                </a:solidFill>
              </a:rPr>
              <a:t>Actions to help you speed-up your Top-Down amounts distribution and Bottom-Up amounts roll-up</a:t>
            </a:r>
            <a:endParaRPr lang="en-US" sz="901" b="1" dirty="0">
              <a:solidFill>
                <a:srgbClr val="FF0000"/>
              </a:solidFill>
            </a:endParaRPr>
          </a:p>
        </p:txBody>
      </p:sp>
      <p:cxnSp>
        <p:nvCxnSpPr>
          <p:cNvPr id="7" name="Straight Arrow Connector 6"/>
          <p:cNvCxnSpPr>
            <a:endCxn id="5" idx="2"/>
          </p:cNvCxnSpPr>
          <p:nvPr/>
        </p:nvCxnSpPr>
        <p:spPr>
          <a:xfrm flipV="1">
            <a:off x="7369026" y="2273643"/>
            <a:ext cx="863344" cy="107391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277389" y="2433311"/>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1" name="TextBox 11"/>
          <p:cNvSpPr txBox="1">
            <a:spLocks noChangeArrowheads="1"/>
          </p:cNvSpPr>
          <p:nvPr/>
        </p:nvSpPr>
        <p:spPr bwMode="auto">
          <a:xfrm>
            <a:off x="2662679" y="2379012"/>
            <a:ext cx="1604521" cy="230961"/>
          </a:xfrm>
          <a:prstGeom prst="rect">
            <a:avLst/>
          </a:prstGeom>
          <a:noFill/>
          <a:ln w="9525">
            <a:noFill/>
            <a:miter lim="800000"/>
            <a:headEnd/>
            <a:tailEnd/>
          </a:ln>
        </p:spPr>
        <p:txBody>
          <a:bodyPr wrap="square">
            <a:spAutoFit/>
          </a:bodyPr>
          <a:lstStyle/>
          <a:p>
            <a:r>
              <a:rPr lang="en-US" sz="901" b="1" dirty="0" smtClean="0">
                <a:solidFill>
                  <a:srgbClr val="FF0000"/>
                </a:solidFill>
              </a:rPr>
              <a:t>Top-Down Distribution</a:t>
            </a:r>
            <a:endParaRPr lang="en-US" sz="901" b="1" dirty="0">
              <a:solidFill>
                <a:srgbClr val="FF0000"/>
              </a:solidFill>
            </a:endParaRPr>
          </a:p>
        </p:txBody>
      </p:sp>
      <p:cxnSp>
        <p:nvCxnSpPr>
          <p:cNvPr id="12" name="Straight Arrow Connector 11"/>
          <p:cNvCxnSpPr>
            <a:stCxn id="11" idx="1"/>
            <a:endCxn id="10" idx="3"/>
          </p:cNvCxnSpPr>
          <p:nvPr/>
        </p:nvCxnSpPr>
        <p:spPr>
          <a:xfrm flipH="1">
            <a:off x="1218757" y="2494493"/>
            <a:ext cx="1443922"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277389" y="3119208"/>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7" name="TextBox 11"/>
          <p:cNvSpPr txBox="1">
            <a:spLocks noChangeArrowheads="1"/>
          </p:cNvSpPr>
          <p:nvPr/>
        </p:nvSpPr>
        <p:spPr bwMode="auto">
          <a:xfrm>
            <a:off x="2662679" y="3064909"/>
            <a:ext cx="1604521" cy="230961"/>
          </a:xfrm>
          <a:prstGeom prst="rect">
            <a:avLst/>
          </a:prstGeom>
          <a:noFill/>
          <a:ln w="9525">
            <a:noFill/>
            <a:miter lim="800000"/>
            <a:headEnd/>
            <a:tailEnd/>
          </a:ln>
        </p:spPr>
        <p:txBody>
          <a:bodyPr wrap="square">
            <a:spAutoFit/>
          </a:bodyPr>
          <a:lstStyle/>
          <a:p>
            <a:r>
              <a:rPr lang="en-US" sz="901" b="1" dirty="0" smtClean="0">
                <a:solidFill>
                  <a:srgbClr val="FF0000"/>
                </a:solidFill>
              </a:rPr>
              <a:t>Allocated Amounts</a:t>
            </a:r>
            <a:endParaRPr lang="en-US" sz="901" b="1" dirty="0">
              <a:solidFill>
                <a:srgbClr val="FF0000"/>
              </a:solidFill>
            </a:endParaRPr>
          </a:p>
        </p:txBody>
      </p:sp>
      <p:cxnSp>
        <p:nvCxnSpPr>
          <p:cNvPr id="28" name="Straight Arrow Connector 27"/>
          <p:cNvCxnSpPr>
            <a:stCxn id="27" idx="1"/>
            <a:endCxn id="26" idx="3"/>
          </p:cNvCxnSpPr>
          <p:nvPr/>
        </p:nvCxnSpPr>
        <p:spPr>
          <a:xfrm flipH="1">
            <a:off x="1218757" y="3180390"/>
            <a:ext cx="1443922"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277389" y="4137988"/>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30" name="TextBox 11"/>
          <p:cNvSpPr txBox="1">
            <a:spLocks noChangeArrowheads="1"/>
          </p:cNvSpPr>
          <p:nvPr/>
        </p:nvSpPr>
        <p:spPr bwMode="auto">
          <a:xfrm>
            <a:off x="2662679" y="4083689"/>
            <a:ext cx="1604521" cy="230961"/>
          </a:xfrm>
          <a:prstGeom prst="rect">
            <a:avLst/>
          </a:prstGeom>
          <a:noFill/>
          <a:ln w="9525">
            <a:noFill/>
            <a:miter lim="800000"/>
            <a:headEnd/>
            <a:tailEnd/>
          </a:ln>
        </p:spPr>
        <p:txBody>
          <a:bodyPr wrap="square">
            <a:spAutoFit/>
          </a:bodyPr>
          <a:lstStyle/>
          <a:p>
            <a:r>
              <a:rPr lang="en-US" sz="901" b="1" dirty="0" smtClean="0">
                <a:solidFill>
                  <a:srgbClr val="FF0000"/>
                </a:solidFill>
              </a:rPr>
              <a:t>Committed Amounts</a:t>
            </a:r>
            <a:endParaRPr lang="en-US" sz="901" b="1" dirty="0">
              <a:solidFill>
                <a:srgbClr val="FF0000"/>
              </a:solidFill>
            </a:endParaRPr>
          </a:p>
        </p:txBody>
      </p:sp>
      <p:cxnSp>
        <p:nvCxnSpPr>
          <p:cNvPr id="33" name="Straight Arrow Connector 32"/>
          <p:cNvCxnSpPr>
            <a:stCxn id="30" idx="1"/>
            <a:endCxn id="29" idx="3"/>
          </p:cNvCxnSpPr>
          <p:nvPr/>
        </p:nvCxnSpPr>
        <p:spPr>
          <a:xfrm flipH="1">
            <a:off x="1218757" y="4199170"/>
            <a:ext cx="1443922"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50883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Top-Down Planning</a:t>
            </a:r>
            <a:endParaRPr lang="en-US" sz="2400" dirty="0"/>
          </a:p>
        </p:txBody>
      </p:sp>
      <p:sp>
        <p:nvSpPr>
          <p:cNvPr id="45" name="Text Placeholder 44"/>
          <p:cNvSpPr>
            <a:spLocks noGrp="1"/>
          </p:cNvSpPr>
          <p:nvPr>
            <p:ph type="body" sz="quarter" idx="10"/>
          </p:nvPr>
        </p:nvSpPr>
        <p:spPr/>
        <p:txBody>
          <a:bodyPr/>
          <a:lstStyle/>
          <a:p>
            <a:endParaRPr lang="en-US" dirty="0"/>
          </a:p>
        </p:txBody>
      </p:sp>
      <p:sp>
        <p:nvSpPr>
          <p:cNvPr id="46" name="Content Placeholder 45"/>
          <p:cNvSpPr>
            <a:spLocks noGrp="1"/>
          </p:cNvSpPr>
          <p:nvPr>
            <p:ph sz="quarter" idx="11"/>
          </p:nvPr>
        </p:nvSpPr>
        <p:spPr/>
        <p:txBody>
          <a:bodyPr/>
          <a:lstStyle/>
          <a:p>
            <a:r>
              <a:rPr lang="en-US" sz="1600" b="1" dirty="0" smtClean="0">
                <a:solidFill>
                  <a:schemeClr val="tx2"/>
                </a:solidFill>
              </a:rPr>
              <a:t>Hierarchical View – Funds and Benefits</a:t>
            </a:r>
            <a:endParaRPr lang="en-US" sz="1600" b="1" dirty="0">
              <a:solidFill>
                <a:schemeClr val="tx2"/>
              </a:solidFill>
            </a:endParaRPr>
          </a:p>
        </p:txBody>
      </p:sp>
      <p:pic>
        <p:nvPicPr>
          <p:cNvPr id="4" name="Picture 3"/>
          <p:cNvPicPr>
            <a:picLocks noChangeAspect="1"/>
          </p:cNvPicPr>
          <p:nvPr/>
        </p:nvPicPr>
        <p:blipFill rotWithShape="1">
          <a:blip r:embed="rId2"/>
          <a:srcRect l="-130" t="3491" r="130" b="5820"/>
          <a:stretch/>
        </p:blipFill>
        <p:spPr>
          <a:xfrm>
            <a:off x="364357" y="850783"/>
            <a:ext cx="8420414" cy="4300881"/>
          </a:xfrm>
          <a:prstGeom prst="rect">
            <a:avLst/>
          </a:prstGeom>
        </p:spPr>
      </p:pic>
      <p:sp>
        <p:nvSpPr>
          <p:cNvPr id="5" name="Rectangle 4"/>
          <p:cNvSpPr/>
          <p:nvPr/>
        </p:nvSpPr>
        <p:spPr>
          <a:xfrm>
            <a:off x="483335" y="1491725"/>
            <a:ext cx="1007714" cy="1476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6" name="TextBox 11"/>
          <p:cNvSpPr txBox="1">
            <a:spLocks noChangeArrowheads="1"/>
          </p:cNvSpPr>
          <p:nvPr/>
        </p:nvSpPr>
        <p:spPr bwMode="auto">
          <a:xfrm>
            <a:off x="1885886" y="1463685"/>
            <a:ext cx="2635547" cy="230961"/>
          </a:xfrm>
          <a:prstGeom prst="rect">
            <a:avLst/>
          </a:prstGeom>
          <a:noFill/>
          <a:ln w="9525">
            <a:noFill/>
            <a:miter lim="800000"/>
            <a:headEnd/>
            <a:tailEnd/>
          </a:ln>
        </p:spPr>
        <p:txBody>
          <a:bodyPr wrap="square">
            <a:spAutoFit/>
          </a:bodyPr>
          <a:lstStyle/>
          <a:p>
            <a:r>
              <a:rPr lang="en-US" sz="901" b="1" dirty="0" smtClean="0">
                <a:solidFill>
                  <a:srgbClr val="FF0000"/>
                </a:solidFill>
              </a:rPr>
              <a:t>Expected Benefits</a:t>
            </a:r>
            <a:endParaRPr lang="en-US" sz="901" b="1" dirty="0">
              <a:solidFill>
                <a:srgbClr val="FF0000"/>
              </a:solidFill>
            </a:endParaRPr>
          </a:p>
        </p:txBody>
      </p:sp>
      <p:cxnSp>
        <p:nvCxnSpPr>
          <p:cNvPr id="7" name="Straight Arrow Connector 6"/>
          <p:cNvCxnSpPr>
            <a:stCxn id="6" idx="1"/>
            <a:endCxn id="5" idx="3"/>
          </p:cNvCxnSpPr>
          <p:nvPr/>
        </p:nvCxnSpPr>
        <p:spPr>
          <a:xfrm flipH="1" flipV="1">
            <a:off x="1491049" y="1565536"/>
            <a:ext cx="394837" cy="1363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483335" y="3732462"/>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1" name="TextBox 11"/>
          <p:cNvSpPr txBox="1">
            <a:spLocks noChangeArrowheads="1"/>
          </p:cNvSpPr>
          <p:nvPr/>
        </p:nvSpPr>
        <p:spPr bwMode="auto">
          <a:xfrm>
            <a:off x="2120880" y="3501501"/>
            <a:ext cx="824451" cy="230961"/>
          </a:xfrm>
          <a:prstGeom prst="rect">
            <a:avLst/>
          </a:prstGeom>
          <a:noFill/>
          <a:ln w="9525">
            <a:noFill/>
            <a:miter lim="800000"/>
            <a:headEnd/>
            <a:tailEnd/>
          </a:ln>
        </p:spPr>
        <p:txBody>
          <a:bodyPr wrap="square">
            <a:spAutoFit/>
          </a:bodyPr>
          <a:lstStyle/>
          <a:p>
            <a:r>
              <a:rPr lang="en-US" sz="901" b="1" dirty="0" smtClean="0">
                <a:solidFill>
                  <a:srgbClr val="FF0000"/>
                </a:solidFill>
              </a:rPr>
              <a:t>Funding</a:t>
            </a:r>
            <a:endParaRPr lang="en-US" sz="901" b="1" dirty="0">
              <a:solidFill>
                <a:srgbClr val="FF0000"/>
              </a:solidFill>
            </a:endParaRPr>
          </a:p>
        </p:txBody>
      </p:sp>
      <p:cxnSp>
        <p:nvCxnSpPr>
          <p:cNvPr id="12" name="Straight Arrow Connector 11"/>
          <p:cNvCxnSpPr>
            <a:stCxn id="11" idx="1"/>
            <a:endCxn id="10" idx="3"/>
          </p:cNvCxnSpPr>
          <p:nvPr/>
        </p:nvCxnSpPr>
        <p:spPr>
          <a:xfrm flipH="1">
            <a:off x="1424703" y="3616982"/>
            <a:ext cx="696177" cy="17666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3840654" y="1649798"/>
            <a:ext cx="1950545" cy="349846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4002875" y="1284648"/>
            <a:ext cx="1629546" cy="369588"/>
          </a:xfrm>
          <a:prstGeom prst="rect">
            <a:avLst/>
          </a:prstGeom>
          <a:noFill/>
          <a:ln w="9525">
            <a:noFill/>
            <a:miter lim="800000"/>
            <a:headEnd/>
            <a:tailEnd/>
          </a:ln>
        </p:spPr>
        <p:txBody>
          <a:bodyPr wrap="square">
            <a:spAutoFit/>
          </a:bodyPr>
          <a:lstStyle/>
          <a:p>
            <a:r>
              <a:rPr lang="en-US" sz="901" b="1" dirty="0" smtClean="0">
                <a:solidFill>
                  <a:srgbClr val="FF0000"/>
                </a:solidFill>
              </a:rPr>
              <a:t>Top-Down Distribution</a:t>
            </a:r>
            <a:br>
              <a:rPr lang="en-US" sz="901" b="1" dirty="0" smtClean="0">
                <a:solidFill>
                  <a:srgbClr val="FF0000"/>
                </a:solidFill>
              </a:rPr>
            </a:br>
            <a:r>
              <a:rPr lang="en-US" sz="901" b="1" dirty="0" smtClean="0">
                <a:solidFill>
                  <a:srgbClr val="FF0000"/>
                </a:solidFill>
              </a:rPr>
              <a:t>And Balance</a:t>
            </a:r>
            <a:endParaRPr lang="en-US" sz="901" b="1" dirty="0">
              <a:solidFill>
                <a:srgbClr val="FF0000"/>
              </a:solidFill>
            </a:endParaRPr>
          </a:p>
        </p:txBody>
      </p:sp>
      <p:sp>
        <p:nvSpPr>
          <p:cNvPr id="31" name="Rectangle 30"/>
          <p:cNvSpPr/>
          <p:nvPr/>
        </p:nvSpPr>
        <p:spPr>
          <a:xfrm>
            <a:off x="5863226" y="1632857"/>
            <a:ext cx="1295455" cy="351540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32" name="TextBox 11"/>
          <p:cNvSpPr txBox="1">
            <a:spLocks noChangeArrowheads="1"/>
          </p:cNvSpPr>
          <p:nvPr/>
        </p:nvSpPr>
        <p:spPr bwMode="auto">
          <a:xfrm>
            <a:off x="5885628" y="1284648"/>
            <a:ext cx="1131921" cy="369588"/>
          </a:xfrm>
          <a:prstGeom prst="rect">
            <a:avLst/>
          </a:prstGeom>
          <a:noFill/>
          <a:ln w="9525">
            <a:noFill/>
            <a:miter lim="800000"/>
            <a:headEnd/>
            <a:tailEnd/>
          </a:ln>
        </p:spPr>
        <p:txBody>
          <a:bodyPr wrap="square">
            <a:spAutoFit/>
          </a:bodyPr>
          <a:lstStyle/>
          <a:p>
            <a:r>
              <a:rPr lang="en-US" sz="901" b="1" dirty="0" smtClean="0">
                <a:solidFill>
                  <a:srgbClr val="FF0000"/>
                </a:solidFill>
              </a:rPr>
              <a:t>Allocated Amounts</a:t>
            </a:r>
            <a:br>
              <a:rPr lang="en-US" sz="901" b="1" dirty="0" smtClean="0">
                <a:solidFill>
                  <a:srgbClr val="FF0000"/>
                </a:solidFill>
              </a:rPr>
            </a:br>
            <a:r>
              <a:rPr lang="en-US" sz="901" b="1" dirty="0" smtClean="0">
                <a:solidFill>
                  <a:srgbClr val="FF0000"/>
                </a:solidFill>
              </a:rPr>
              <a:t>And Balance</a:t>
            </a:r>
            <a:endParaRPr lang="en-US" sz="901" b="1" dirty="0">
              <a:solidFill>
                <a:srgbClr val="FF0000"/>
              </a:solidFill>
            </a:endParaRPr>
          </a:p>
        </p:txBody>
      </p:sp>
      <p:sp>
        <p:nvSpPr>
          <p:cNvPr id="40" name="Rectangle 39"/>
          <p:cNvSpPr/>
          <p:nvPr/>
        </p:nvSpPr>
        <p:spPr>
          <a:xfrm>
            <a:off x="7312084" y="1632856"/>
            <a:ext cx="1295455" cy="351540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41" name="TextBox 11"/>
          <p:cNvSpPr txBox="1">
            <a:spLocks noChangeArrowheads="1"/>
          </p:cNvSpPr>
          <p:nvPr/>
        </p:nvSpPr>
        <p:spPr bwMode="auto">
          <a:xfrm>
            <a:off x="7267285" y="1266089"/>
            <a:ext cx="1356015" cy="369588"/>
          </a:xfrm>
          <a:prstGeom prst="rect">
            <a:avLst/>
          </a:prstGeom>
          <a:noFill/>
          <a:ln w="9525">
            <a:noFill/>
            <a:miter lim="800000"/>
            <a:headEnd/>
            <a:tailEnd/>
          </a:ln>
        </p:spPr>
        <p:txBody>
          <a:bodyPr wrap="square">
            <a:spAutoFit/>
          </a:bodyPr>
          <a:lstStyle/>
          <a:p>
            <a:r>
              <a:rPr lang="en-US" sz="901" b="1" dirty="0" smtClean="0">
                <a:solidFill>
                  <a:srgbClr val="FF0000"/>
                </a:solidFill>
              </a:rPr>
              <a:t>Commitments</a:t>
            </a:r>
          </a:p>
          <a:p>
            <a:r>
              <a:rPr lang="en-US" sz="901" b="1" dirty="0" smtClean="0">
                <a:solidFill>
                  <a:srgbClr val="FF0000"/>
                </a:solidFill>
              </a:rPr>
              <a:t>And Balance</a:t>
            </a:r>
            <a:endParaRPr lang="en-US" sz="901" b="1" dirty="0">
              <a:solidFill>
                <a:srgbClr val="FF0000"/>
              </a:solidFill>
            </a:endParaRPr>
          </a:p>
        </p:txBody>
      </p:sp>
    </p:spTree>
    <p:extLst>
      <p:ext uri="{BB962C8B-B14F-4D97-AF65-F5344CB8AC3E}">
        <p14:creationId xmlns:p14="http://schemas.microsoft.com/office/powerpoint/2010/main" val="11287880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2746" y="1083491"/>
            <a:ext cx="9163251" cy="3223134"/>
          </a:xfrm>
          <a:prstGeom prst="rect">
            <a:avLst/>
          </a:prstGeom>
        </p:spPr>
      </p:pic>
      <p:sp>
        <p:nvSpPr>
          <p:cNvPr id="2" name="Title 1"/>
          <p:cNvSpPr>
            <a:spLocks noGrp="1"/>
          </p:cNvSpPr>
          <p:nvPr>
            <p:ph type="title"/>
          </p:nvPr>
        </p:nvSpPr>
        <p:spPr/>
        <p:txBody>
          <a:bodyPr/>
          <a:lstStyle/>
          <a:p>
            <a:r>
              <a:rPr lang="en-US" sz="2400" dirty="0" smtClean="0"/>
              <a:t>Top-Down Planning</a:t>
            </a:r>
            <a:endParaRPr lang="en-US" sz="2400" dirty="0"/>
          </a:p>
        </p:txBody>
      </p:sp>
      <p:sp>
        <p:nvSpPr>
          <p:cNvPr id="11" name="Content Placeholder 10"/>
          <p:cNvSpPr>
            <a:spLocks noGrp="1"/>
          </p:cNvSpPr>
          <p:nvPr>
            <p:ph sz="quarter" idx="11"/>
          </p:nvPr>
        </p:nvSpPr>
        <p:spPr/>
        <p:txBody>
          <a:bodyPr/>
          <a:lstStyle/>
          <a:p>
            <a:r>
              <a:rPr lang="en-US" sz="1600" b="1" dirty="0" smtClean="0">
                <a:solidFill>
                  <a:schemeClr val="tx2"/>
                </a:solidFill>
              </a:rPr>
              <a:t>Hierarchical View –Headcount Plan (FTEs)</a:t>
            </a:r>
            <a:endParaRPr lang="en-US" sz="1600" b="1" dirty="0">
              <a:solidFill>
                <a:schemeClr val="tx2"/>
              </a:solidFill>
            </a:endParaRPr>
          </a:p>
        </p:txBody>
      </p:sp>
      <p:sp>
        <p:nvSpPr>
          <p:cNvPr id="5" name="Rectangle 4"/>
          <p:cNvSpPr/>
          <p:nvPr/>
        </p:nvSpPr>
        <p:spPr>
          <a:xfrm>
            <a:off x="170297" y="1971045"/>
            <a:ext cx="1007714" cy="1476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6" name="TextBox 11"/>
          <p:cNvSpPr txBox="1">
            <a:spLocks noChangeArrowheads="1"/>
          </p:cNvSpPr>
          <p:nvPr/>
        </p:nvSpPr>
        <p:spPr bwMode="auto">
          <a:xfrm>
            <a:off x="1833204" y="1886935"/>
            <a:ext cx="2635547" cy="230961"/>
          </a:xfrm>
          <a:prstGeom prst="rect">
            <a:avLst/>
          </a:prstGeom>
          <a:noFill/>
          <a:ln w="9525">
            <a:noFill/>
            <a:miter lim="800000"/>
            <a:headEnd/>
            <a:tailEnd/>
          </a:ln>
        </p:spPr>
        <p:txBody>
          <a:bodyPr wrap="square">
            <a:spAutoFit/>
          </a:bodyPr>
          <a:lstStyle/>
          <a:p>
            <a:r>
              <a:rPr lang="en-US" sz="901" b="1" dirty="0" smtClean="0">
                <a:solidFill>
                  <a:srgbClr val="FF0000"/>
                </a:solidFill>
              </a:rPr>
              <a:t>Headcount Plan (FTEs)</a:t>
            </a:r>
            <a:endParaRPr lang="en-US" sz="901" b="1" dirty="0">
              <a:solidFill>
                <a:srgbClr val="FF0000"/>
              </a:solidFill>
            </a:endParaRPr>
          </a:p>
        </p:txBody>
      </p:sp>
      <p:cxnSp>
        <p:nvCxnSpPr>
          <p:cNvPr id="7" name="Straight Arrow Connector 6"/>
          <p:cNvCxnSpPr>
            <a:stCxn id="6" idx="1"/>
            <a:endCxn id="5" idx="3"/>
          </p:cNvCxnSpPr>
          <p:nvPr/>
        </p:nvCxnSpPr>
        <p:spPr>
          <a:xfrm flipH="1">
            <a:off x="1178011" y="2002416"/>
            <a:ext cx="655193" cy="4244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4725057" y="2073137"/>
            <a:ext cx="2733580" cy="218872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4725057" y="1659564"/>
            <a:ext cx="2021732" cy="230961"/>
          </a:xfrm>
          <a:prstGeom prst="rect">
            <a:avLst/>
          </a:prstGeom>
          <a:noFill/>
          <a:ln w="9525">
            <a:noFill/>
            <a:miter lim="800000"/>
            <a:headEnd/>
            <a:tailEnd/>
          </a:ln>
        </p:spPr>
        <p:txBody>
          <a:bodyPr wrap="square">
            <a:spAutoFit/>
          </a:bodyPr>
          <a:lstStyle/>
          <a:p>
            <a:r>
              <a:rPr lang="en-US" sz="901" b="1" dirty="0" smtClean="0">
                <a:solidFill>
                  <a:srgbClr val="FF0000"/>
                </a:solidFill>
              </a:rPr>
              <a:t>Top-Down Distribution and Balance</a:t>
            </a:r>
            <a:endParaRPr lang="en-US" sz="901" b="1" dirty="0">
              <a:solidFill>
                <a:srgbClr val="FF0000"/>
              </a:solidFill>
            </a:endParaRPr>
          </a:p>
        </p:txBody>
      </p:sp>
      <p:sp>
        <p:nvSpPr>
          <p:cNvPr id="31" name="Rectangle 30"/>
          <p:cNvSpPr/>
          <p:nvPr/>
        </p:nvSpPr>
        <p:spPr>
          <a:xfrm>
            <a:off x="7458637" y="2073137"/>
            <a:ext cx="1570033" cy="218872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32" name="TextBox 11"/>
          <p:cNvSpPr txBox="1">
            <a:spLocks noChangeArrowheads="1"/>
          </p:cNvSpPr>
          <p:nvPr/>
        </p:nvSpPr>
        <p:spPr bwMode="auto">
          <a:xfrm>
            <a:off x="7458637" y="1658791"/>
            <a:ext cx="1131921" cy="369588"/>
          </a:xfrm>
          <a:prstGeom prst="rect">
            <a:avLst/>
          </a:prstGeom>
          <a:noFill/>
          <a:ln w="9525">
            <a:noFill/>
            <a:miter lim="800000"/>
            <a:headEnd/>
            <a:tailEnd/>
          </a:ln>
        </p:spPr>
        <p:txBody>
          <a:bodyPr wrap="square">
            <a:spAutoFit/>
          </a:bodyPr>
          <a:lstStyle/>
          <a:p>
            <a:r>
              <a:rPr lang="en-US" sz="901" b="1" dirty="0" smtClean="0">
                <a:solidFill>
                  <a:srgbClr val="FF0000"/>
                </a:solidFill>
              </a:rPr>
              <a:t>Allocated values </a:t>
            </a:r>
            <a:br>
              <a:rPr lang="en-US" sz="901" b="1" dirty="0" smtClean="0">
                <a:solidFill>
                  <a:srgbClr val="FF0000"/>
                </a:solidFill>
              </a:rPr>
            </a:br>
            <a:r>
              <a:rPr lang="en-US" sz="901" b="1" dirty="0" smtClean="0">
                <a:solidFill>
                  <a:srgbClr val="FF0000"/>
                </a:solidFill>
              </a:rPr>
              <a:t>and Balance</a:t>
            </a:r>
            <a:endParaRPr lang="en-US" sz="901" b="1" dirty="0">
              <a:solidFill>
                <a:srgbClr val="FF0000"/>
              </a:solidFill>
            </a:endParaRPr>
          </a:p>
        </p:txBody>
      </p:sp>
    </p:spTree>
    <p:extLst>
      <p:ext uri="{BB962C8B-B14F-4D97-AF65-F5344CB8AC3E}">
        <p14:creationId xmlns:p14="http://schemas.microsoft.com/office/powerpoint/2010/main" val="2530246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stretch>
            <a:fillRect/>
          </a:stretch>
        </p:blipFill>
        <p:spPr>
          <a:xfrm>
            <a:off x="114300" y="1036692"/>
            <a:ext cx="7311390" cy="1615440"/>
          </a:xfrm>
          <a:prstGeom prst="rect">
            <a:avLst/>
          </a:prstGeom>
        </p:spPr>
      </p:pic>
      <p:sp>
        <p:nvSpPr>
          <p:cNvPr id="2" name="Title 1"/>
          <p:cNvSpPr>
            <a:spLocks noGrp="1"/>
          </p:cNvSpPr>
          <p:nvPr>
            <p:ph type="title"/>
          </p:nvPr>
        </p:nvSpPr>
        <p:spPr/>
        <p:txBody>
          <a:bodyPr/>
          <a:lstStyle/>
          <a:p>
            <a:r>
              <a:rPr lang="en-US" sz="2400" dirty="0" smtClean="0"/>
              <a:t>Top-Down Planning</a:t>
            </a:r>
            <a:endParaRPr lang="en-US" sz="2400" dirty="0"/>
          </a:p>
        </p:txBody>
      </p:sp>
      <p:sp>
        <p:nvSpPr>
          <p:cNvPr id="19" name="Content Placeholder 18"/>
          <p:cNvSpPr>
            <a:spLocks noGrp="1"/>
          </p:cNvSpPr>
          <p:nvPr>
            <p:ph sz="quarter" idx="11"/>
          </p:nvPr>
        </p:nvSpPr>
        <p:spPr/>
        <p:txBody>
          <a:bodyPr/>
          <a:lstStyle/>
          <a:p>
            <a:r>
              <a:rPr lang="en-US" sz="1600" b="1" dirty="0" smtClean="0">
                <a:solidFill>
                  <a:schemeClr val="tx2"/>
                </a:solidFill>
              </a:rPr>
              <a:t>Automatic Portfolio Generation</a:t>
            </a:r>
            <a:endParaRPr lang="en-US" sz="1600" b="1" dirty="0">
              <a:solidFill>
                <a:schemeClr val="tx2"/>
              </a:solidFill>
            </a:endParaRPr>
          </a:p>
        </p:txBody>
      </p:sp>
      <p:sp>
        <p:nvSpPr>
          <p:cNvPr id="5" name="Rectangle 4"/>
          <p:cNvSpPr/>
          <p:nvPr/>
        </p:nvSpPr>
        <p:spPr>
          <a:xfrm>
            <a:off x="6262144" y="1696791"/>
            <a:ext cx="1007714" cy="1476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6" name="TextBox 11"/>
          <p:cNvSpPr txBox="1">
            <a:spLocks noChangeArrowheads="1"/>
          </p:cNvSpPr>
          <p:nvPr/>
        </p:nvSpPr>
        <p:spPr bwMode="auto">
          <a:xfrm>
            <a:off x="2616975" y="1364420"/>
            <a:ext cx="2635547" cy="230961"/>
          </a:xfrm>
          <a:prstGeom prst="rect">
            <a:avLst/>
          </a:prstGeom>
          <a:noFill/>
          <a:ln w="9525">
            <a:noFill/>
            <a:miter lim="800000"/>
            <a:headEnd/>
            <a:tailEnd/>
          </a:ln>
        </p:spPr>
        <p:txBody>
          <a:bodyPr wrap="square">
            <a:spAutoFit/>
          </a:bodyPr>
          <a:lstStyle/>
          <a:p>
            <a:r>
              <a:rPr lang="en-US" sz="901" b="1" dirty="0" smtClean="0">
                <a:solidFill>
                  <a:srgbClr val="FF0000"/>
                </a:solidFill>
              </a:rPr>
              <a:t>Automatic Portfolio Generation</a:t>
            </a:r>
            <a:endParaRPr lang="en-US" sz="901" b="1" dirty="0">
              <a:solidFill>
                <a:srgbClr val="FF0000"/>
              </a:solidFill>
            </a:endParaRPr>
          </a:p>
        </p:txBody>
      </p:sp>
      <p:cxnSp>
        <p:nvCxnSpPr>
          <p:cNvPr id="7" name="Straight Arrow Connector 6"/>
          <p:cNvCxnSpPr>
            <a:endCxn id="5" idx="1"/>
          </p:cNvCxnSpPr>
          <p:nvPr/>
        </p:nvCxnSpPr>
        <p:spPr>
          <a:xfrm>
            <a:off x="5252522" y="1479900"/>
            <a:ext cx="1009622" cy="29070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194511" y="1696791"/>
            <a:ext cx="189210" cy="58920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3" name="Straight Arrow Connector 32"/>
          <p:cNvCxnSpPr>
            <a:stCxn id="6" idx="1"/>
          </p:cNvCxnSpPr>
          <p:nvPr/>
        </p:nvCxnSpPr>
        <p:spPr>
          <a:xfrm flipH="1">
            <a:off x="383722" y="1479901"/>
            <a:ext cx="2233253" cy="528513"/>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4"/>
          <a:stretch>
            <a:fillRect/>
          </a:stretch>
        </p:blipFill>
        <p:spPr>
          <a:xfrm>
            <a:off x="1283411" y="1966571"/>
            <a:ext cx="5482590" cy="1413510"/>
          </a:xfrm>
          <a:prstGeom prst="rect">
            <a:avLst/>
          </a:prstGeom>
        </p:spPr>
      </p:pic>
      <p:pic>
        <p:nvPicPr>
          <p:cNvPr id="4" name="Picture 3"/>
          <p:cNvPicPr>
            <a:picLocks noChangeAspect="1"/>
          </p:cNvPicPr>
          <p:nvPr/>
        </p:nvPicPr>
        <p:blipFill>
          <a:blip r:embed="rId5"/>
          <a:stretch>
            <a:fillRect/>
          </a:stretch>
        </p:blipFill>
        <p:spPr>
          <a:xfrm>
            <a:off x="3895725" y="2227153"/>
            <a:ext cx="5257800" cy="2926684"/>
          </a:xfrm>
          <a:prstGeom prst="rect">
            <a:avLst/>
          </a:prstGeom>
        </p:spPr>
      </p:pic>
      <p:sp>
        <p:nvSpPr>
          <p:cNvPr id="12" name="Left Arrow 11">
            <a:hlinkClick r:id="rId6" action="ppaction://hlinksldjump"/>
          </p:cNvPr>
          <p:cNvSpPr/>
          <p:nvPr/>
        </p:nvSpPr>
        <p:spPr>
          <a:xfrm>
            <a:off x="6978316" y="4494998"/>
            <a:ext cx="914400" cy="490888"/>
          </a:xfrm>
          <a:prstGeom prst="leftArrow">
            <a:avLst/>
          </a:prstGeom>
          <a:solidFill>
            <a:schemeClr val="bg1"/>
          </a:solidFill>
          <a:ln w="38100" cap="flat" cmpd="sng" algn="ctr">
            <a:solidFill>
              <a:schemeClr val="tx2"/>
            </a:solidFill>
            <a:prstDash val="solid"/>
          </a:ln>
          <a:effectLst>
            <a:glow rad="139700">
              <a:schemeClr val="accent4">
                <a:satMod val="175000"/>
                <a:alpha val="40000"/>
              </a:schemeClr>
            </a:glow>
          </a:effectLst>
          <a:scene3d>
            <a:camera prst="orthographicFront"/>
            <a:lightRig rig="threePt" dir="t"/>
          </a:scene3d>
          <a:sp3d>
            <a:bevelT w="114300" prst="artDeco"/>
          </a:sp3d>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r>
              <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rPr>
              <a:t>Go Back</a:t>
            </a:r>
          </a:p>
        </p:txBody>
      </p:sp>
    </p:spTree>
    <p:extLst>
      <p:ext uri="{BB962C8B-B14F-4D97-AF65-F5344CB8AC3E}">
        <p14:creationId xmlns:p14="http://schemas.microsoft.com/office/powerpoint/2010/main" val="6997135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bwMode="blackGray"/>
        <p:txBody>
          <a:bodyPr/>
          <a:lstStyle/>
          <a:p>
            <a:pPr lvl="0"/>
            <a:r>
              <a:rPr lang="en-US" dirty="0" err="1" smtClean="0"/>
              <a:t>Sr</a:t>
            </a:r>
            <a:r>
              <a:rPr lang="en-US" dirty="0" smtClean="0"/>
              <a:t> Director, Presales</a:t>
            </a:r>
          </a:p>
        </p:txBody>
      </p:sp>
      <p:sp>
        <p:nvSpPr>
          <p:cNvPr id="3" name="Text Placeholder 2"/>
          <p:cNvSpPr>
            <a:spLocks noGrp="1"/>
          </p:cNvSpPr>
          <p:nvPr>
            <p:ph type="body" sz="quarter" idx="17"/>
          </p:nvPr>
        </p:nvSpPr>
        <p:spPr bwMode="blackGray"/>
        <p:txBody>
          <a:bodyPr/>
          <a:lstStyle/>
          <a:p>
            <a:pPr lvl="0"/>
            <a:r>
              <a:rPr lang="en-US" dirty="0" smtClean="0"/>
              <a:t>Alexandre.Assis@ca.com</a:t>
            </a:r>
          </a:p>
        </p:txBody>
      </p:sp>
      <p:sp>
        <p:nvSpPr>
          <p:cNvPr id="4" name="Text Placeholder 3"/>
          <p:cNvSpPr>
            <a:spLocks noGrp="1"/>
          </p:cNvSpPr>
          <p:nvPr>
            <p:ph type="body" sz="quarter" idx="18"/>
          </p:nvPr>
        </p:nvSpPr>
        <p:spPr bwMode="blackGray"/>
        <p:txBody>
          <a:bodyPr/>
          <a:lstStyle/>
          <a:p>
            <a:pPr lvl="0"/>
            <a:r>
              <a:rPr lang="en-US" dirty="0" smtClean="0"/>
              <a:t>@</a:t>
            </a:r>
            <a:r>
              <a:rPr lang="en-US" dirty="0" err="1" smtClean="0"/>
              <a:t>cainc</a:t>
            </a:r>
            <a:endParaRPr lang="en-US" dirty="0" smtClean="0"/>
          </a:p>
        </p:txBody>
      </p:sp>
      <p:sp>
        <p:nvSpPr>
          <p:cNvPr id="5" name="Text Placeholder 4"/>
          <p:cNvSpPr>
            <a:spLocks noGrp="1"/>
          </p:cNvSpPr>
          <p:nvPr>
            <p:ph type="body" sz="quarter" idx="19"/>
          </p:nvPr>
        </p:nvSpPr>
        <p:spPr bwMode="blackGray"/>
        <p:txBody>
          <a:bodyPr/>
          <a:lstStyle/>
          <a:p>
            <a:pPr lvl="0"/>
            <a:r>
              <a:rPr lang="en-US" dirty="0" smtClean="0"/>
              <a:t>slideshare.net/</a:t>
            </a:r>
            <a:r>
              <a:rPr lang="en-US" dirty="0" err="1" smtClean="0"/>
              <a:t>CAinc</a:t>
            </a:r>
            <a:endParaRPr lang="en-US" dirty="0" smtClean="0"/>
          </a:p>
        </p:txBody>
      </p:sp>
      <p:sp>
        <p:nvSpPr>
          <p:cNvPr id="6" name="Text Placeholder 5"/>
          <p:cNvSpPr>
            <a:spLocks noGrp="1"/>
          </p:cNvSpPr>
          <p:nvPr>
            <p:ph type="body" sz="quarter" idx="20"/>
          </p:nvPr>
        </p:nvSpPr>
        <p:spPr bwMode="blackGray"/>
        <p:txBody>
          <a:bodyPr/>
          <a:lstStyle/>
          <a:p>
            <a:pPr lvl="0"/>
            <a:r>
              <a:rPr lang="en-US" dirty="0" smtClean="0"/>
              <a:t>linkedin.com/company/ca-technologies</a:t>
            </a:r>
          </a:p>
        </p:txBody>
      </p:sp>
      <p:sp>
        <p:nvSpPr>
          <p:cNvPr id="7" name="Text Placeholder 6"/>
          <p:cNvSpPr>
            <a:spLocks noGrp="1"/>
          </p:cNvSpPr>
          <p:nvPr>
            <p:ph type="body" sz="quarter" idx="21"/>
          </p:nvPr>
        </p:nvSpPr>
        <p:spPr bwMode="blackGray"/>
        <p:txBody>
          <a:bodyPr/>
          <a:lstStyle/>
          <a:p>
            <a:pPr lvl="0"/>
            <a:r>
              <a:rPr lang="en-US" dirty="0" smtClean="0"/>
              <a:t>ca.com</a:t>
            </a:r>
          </a:p>
        </p:txBody>
      </p:sp>
      <p:sp>
        <p:nvSpPr>
          <p:cNvPr id="8" name="Text Placeholder 7"/>
          <p:cNvSpPr>
            <a:spLocks noGrp="1"/>
          </p:cNvSpPr>
          <p:nvPr>
            <p:ph type="body" sz="quarter" idx="22"/>
          </p:nvPr>
        </p:nvSpPr>
        <p:spPr bwMode="blackGray"/>
        <p:txBody>
          <a:bodyPr/>
          <a:lstStyle/>
          <a:p>
            <a:r>
              <a:rPr lang="en-US" dirty="0" smtClean="0"/>
              <a:t>Alexandre Assis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r>
              <a:rPr lang="en-US" sz="2400" dirty="0" smtClean="0"/>
              <a:t>CA PPM for Strategic Planning and Execution</a:t>
            </a:r>
            <a:endParaRPr lang="en-US" sz="2000" dirty="0"/>
          </a:p>
        </p:txBody>
      </p:sp>
      <p:sp>
        <p:nvSpPr>
          <p:cNvPr id="35" name="Text Placeholder 34"/>
          <p:cNvSpPr>
            <a:spLocks noGrp="1"/>
          </p:cNvSpPr>
          <p:nvPr>
            <p:ph type="body" sz="quarter" idx="10"/>
          </p:nvPr>
        </p:nvSpPr>
        <p:spPr>
          <a:xfrm>
            <a:off x="4355538" y="1002606"/>
            <a:ext cx="4267762" cy="3278187"/>
          </a:xfrm>
        </p:spPr>
        <p:txBody>
          <a:bodyPr/>
          <a:lstStyle/>
          <a:p>
            <a:pPr algn="just">
              <a:lnSpc>
                <a:spcPts val="1700"/>
              </a:lnSpc>
              <a:spcBef>
                <a:spcPts val="600"/>
              </a:spcBef>
              <a:spcAft>
                <a:spcPts val="300"/>
              </a:spcAft>
            </a:pPr>
            <a:r>
              <a:rPr lang="en-US" sz="1200" dirty="0" smtClean="0"/>
              <a:t>The </a:t>
            </a:r>
            <a:r>
              <a:rPr lang="en-US" sz="1200" b="1" dirty="0" smtClean="0">
                <a:solidFill>
                  <a:schemeClr val="tx1">
                    <a:lumMod val="90000"/>
                    <a:lumOff val="10000"/>
                  </a:schemeClr>
                </a:solidFill>
              </a:rPr>
              <a:t>Strategic Plan </a:t>
            </a:r>
            <a:r>
              <a:rPr lang="en-US" sz="1200" dirty="0" smtClean="0"/>
              <a:t>drives the </a:t>
            </a:r>
            <a:r>
              <a:rPr lang="en-US" sz="1200" b="1" dirty="0" smtClean="0">
                <a:solidFill>
                  <a:schemeClr val="tx1">
                    <a:lumMod val="75000"/>
                    <a:lumOff val="25000"/>
                  </a:schemeClr>
                </a:solidFill>
              </a:rPr>
              <a:t>Investment Budget </a:t>
            </a:r>
            <a:r>
              <a:rPr lang="en-US" sz="1200" dirty="0" smtClean="0"/>
              <a:t>and defines </a:t>
            </a:r>
            <a:r>
              <a:rPr lang="en-US" sz="1200" b="1" dirty="0" smtClean="0">
                <a:solidFill>
                  <a:schemeClr val="tx1">
                    <a:lumMod val="90000"/>
                    <a:lumOff val="10000"/>
                  </a:schemeClr>
                </a:solidFill>
              </a:rPr>
              <a:t>metrics </a:t>
            </a:r>
            <a:r>
              <a:rPr lang="en-US" sz="1200" dirty="0" smtClean="0"/>
              <a:t>for later use in the </a:t>
            </a:r>
            <a:r>
              <a:rPr lang="en-US" sz="1200" b="1" dirty="0" smtClean="0">
                <a:solidFill>
                  <a:schemeClr val="accent1">
                    <a:lumMod val="75000"/>
                  </a:schemeClr>
                </a:solidFill>
              </a:rPr>
              <a:t>selection of Investments </a:t>
            </a:r>
            <a:r>
              <a:rPr lang="en-US" sz="1200" dirty="0" smtClean="0"/>
              <a:t>to be executed</a:t>
            </a:r>
            <a:r>
              <a:rPr lang="en-US" sz="1200" dirty="0"/>
              <a:t>. </a:t>
            </a:r>
            <a:endParaRPr lang="en-US" sz="1200" dirty="0" smtClean="0"/>
          </a:p>
          <a:p>
            <a:pPr algn="just">
              <a:lnSpc>
                <a:spcPts val="1700"/>
              </a:lnSpc>
              <a:spcBef>
                <a:spcPts val="600"/>
              </a:spcBef>
              <a:spcAft>
                <a:spcPts val="300"/>
              </a:spcAft>
            </a:pPr>
            <a:r>
              <a:rPr lang="en-US" sz="1200" dirty="0" smtClean="0"/>
              <a:t>The </a:t>
            </a:r>
            <a:r>
              <a:rPr lang="en-US" sz="1200" b="1" dirty="0">
                <a:solidFill>
                  <a:schemeClr val="tx1">
                    <a:lumMod val="75000"/>
                    <a:lumOff val="25000"/>
                  </a:schemeClr>
                </a:solidFill>
              </a:rPr>
              <a:t>Investment Budget originates</a:t>
            </a:r>
            <a:r>
              <a:rPr lang="en-US" sz="1200" dirty="0" smtClean="0"/>
              <a:t> the </a:t>
            </a:r>
            <a:r>
              <a:rPr lang="en-US" sz="1200" b="1" dirty="0">
                <a:solidFill>
                  <a:schemeClr val="accent1">
                    <a:lumMod val="75000"/>
                  </a:schemeClr>
                </a:solidFill>
              </a:rPr>
              <a:t>Portfolios</a:t>
            </a:r>
            <a:r>
              <a:rPr lang="en-US" sz="1200" dirty="0" smtClean="0"/>
              <a:t>, </a:t>
            </a:r>
            <a:r>
              <a:rPr lang="en-US" sz="1200" dirty="0"/>
              <a:t>applying the </a:t>
            </a:r>
            <a:r>
              <a:rPr lang="en-US" sz="1200" b="1" dirty="0">
                <a:solidFill>
                  <a:schemeClr val="accent1">
                    <a:lumMod val="75000"/>
                  </a:schemeClr>
                </a:solidFill>
              </a:rPr>
              <a:t>selection</a:t>
            </a:r>
            <a:r>
              <a:rPr lang="en-US" sz="1200" dirty="0"/>
              <a:t> </a:t>
            </a:r>
            <a:r>
              <a:rPr lang="en-US" sz="1200" dirty="0" smtClean="0"/>
              <a:t>and </a:t>
            </a:r>
            <a:r>
              <a:rPr lang="en-US" sz="1200" b="1" dirty="0">
                <a:solidFill>
                  <a:schemeClr val="accent1">
                    <a:lumMod val="75000"/>
                  </a:schemeClr>
                </a:solidFill>
              </a:rPr>
              <a:t>prioritization</a:t>
            </a:r>
            <a:r>
              <a:rPr lang="en-US" sz="1200" dirty="0" smtClean="0"/>
              <a:t> </a:t>
            </a:r>
            <a:r>
              <a:rPr lang="en-US" sz="1200" b="1" dirty="0">
                <a:solidFill>
                  <a:schemeClr val="accent1">
                    <a:lumMod val="75000"/>
                  </a:schemeClr>
                </a:solidFill>
              </a:rPr>
              <a:t>criteria</a:t>
            </a:r>
            <a:r>
              <a:rPr lang="en-US" sz="1200" dirty="0" smtClean="0"/>
              <a:t> to </a:t>
            </a:r>
            <a:r>
              <a:rPr lang="en-US" sz="1200" b="1" dirty="0">
                <a:solidFill>
                  <a:schemeClr val="accent1">
                    <a:lumMod val="75000"/>
                  </a:schemeClr>
                </a:solidFill>
              </a:rPr>
              <a:t>define</a:t>
            </a:r>
            <a:r>
              <a:rPr lang="en-US" sz="1200" dirty="0"/>
              <a:t> </a:t>
            </a:r>
            <a:r>
              <a:rPr lang="en-US" sz="1200" b="1" dirty="0">
                <a:solidFill>
                  <a:schemeClr val="accent1">
                    <a:lumMod val="75000"/>
                  </a:schemeClr>
                </a:solidFill>
              </a:rPr>
              <a:t>programs</a:t>
            </a:r>
            <a:r>
              <a:rPr lang="en-US" sz="1200" dirty="0" smtClean="0"/>
              <a:t> </a:t>
            </a:r>
            <a:r>
              <a:rPr lang="en-US" sz="1200" dirty="0"/>
              <a:t>and </a:t>
            </a:r>
            <a:r>
              <a:rPr lang="en-US" sz="1200" b="1" dirty="0">
                <a:solidFill>
                  <a:schemeClr val="accent1">
                    <a:lumMod val="75000"/>
                  </a:schemeClr>
                </a:solidFill>
              </a:rPr>
              <a:t>projects</a:t>
            </a:r>
            <a:r>
              <a:rPr lang="en-US" sz="1200" dirty="0"/>
              <a:t> to be executed – given the </a:t>
            </a:r>
            <a:r>
              <a:rPr lang="en-US" sz="1200" b="1" dirty="0">
                <a:solidFill>
                  <a:schemeClr val="tx1">
                    <a:lumMod val="75000"/>
                    <a:lumOff val="25000"/>
                  </a:schemeClr>
                </a:solidFill>
              </a:rPr>
              <a:t>execution</a:t>
            </a:r>
            <a:r>
              <a:rPr lang="en-US" sz="1200" dirty="0" smtClean="0"/>
              <a:t> </a:t>
            </a:r>
            <a:r>
              <a:rPr lang="en-US" sz="1200" b="1" dirty="0">
                <a:solidFill>
                  <a:schemeClr val="tx1">
                    <a:lumMod val="75000"/>
                    <a:lumOff val="25000"/>
                  </a:schemeClr>
                </a:solidFill>
              </a:rPr>
              <a:t>capacity</a:t>
            </a:r>
            <a:r>
              <a:rPr lang="en-US" sz="1200" dirty="0" smtClean="0"/>
              <a:t> </a:t>
            </a:r>
            <a:r>
              <a:rPr lang="en-US" sz="1200" dirty="0"/>
              <a:t>(financial and human resources). </a:t>
            </a:r>
            <a:endParaRPr lang="en-US" sz="1200" dirty="0" smtClean="0"/>
          </a:p>
          <a:p>
            <a:pPr algn="just">
              <a:lnSpc>
                <a:spcPts val="1700"/>
              </a:lnSpc>
              <a:spcBef>
                <a:spcPts val="600"/>
              </a:spcBef>
              <a:spcAft>
                <a:spcPts val="300"/>
              </a:spcAft>
            </a:pPr>
            <a:r>
              <a:rPr lang="en-US" sz="1200" b="1" dirty="0" smtClean="0">
                <a:solidFill>
                  <a:schemeClr val="accent4">
                    <a:lumMod val="75000"/>
                  </a:schemeClr>
                </a:solidFill>
              </a:rPr>
              <a:t>Execution</a:t>
            </a:r>
            <a:r>
              <a:rPr lang="en-US" sz="1200" dirty="0" smtClean="0"/>
              <a:t> is </a:t>
            </a:r>
            <a:r>
              <a:rPr lang="en-US" sz="1200" b="1" dirty="0">
                <a:solidFill>
                  <a:schemeClr val="accent4">
                    <a:lumMod val="75000"/>
                  </a:schemeClr>
                </a:solidFill>
              </a:rPr>
              <a:t>monitored</a:t>
            </a:r>
            <a:r>
              <a:rPr lang="en-US" sz="1200" dirty="0"/>
              <a:t> because the progress of programs and projects indicates the </a:t>
            </a:r>
            <a:r>
              <a:rPr lang="en-US" sz="1200" b="1" dirty="0">
                <a:solidFill>
                  <a:schemeClr val="accent4">
                    <a:lumMod val="75000"/>
                  </a:schemeClr>
                </a:solidFill>
              </a:rPr>
              <a:t>trend of success </a:t>
            </a:r>
            <a:r>
              <a:rPr lang="en-US" sz="1200" dirty="0"/>
              <a:t>in the achievement of </a:t>
            </a:r>
            <a:r>
              <a:rPr lang="en-US" sz="1200" b="1" dirty="0">
                <a:solidFill>
                  <a:schemeClr val="accent4">
                    <a:lumMod val="75000"/>
                  </a:schemeClr>
                </a:solidFill>
              </a:rPr>
              <a:t>goals</a:t>
            </a:r>
            <a:r>
              <a:rPr lang="en-US" sz="1200" dirty="0"/>
              <a:t>; </a:t>
            </a:r>
            <a:r>
              <a:rPr lang="en-US" sz="1200" dirty="0" smtClean="0"/>
              <a:t>this </a:t>
            </a:r>
            <a:r>
              <a:rPr lang="en-US" sz="1200" dirty="0"/>
              <a:t>allows the rapid correction of </a:t>
            </a:r>
            <a:r>
              <a:rPr lang="en-US" sz="1200" dirty="0" smtClean="0"/>
              <a:t>direction when necessary</a:t>
            </a:r>
            <a:r>
              <a:rPr lang="en-US" sz="1200" dirty="0"/>
              <a:t>.</a:t>
            </a:r>
            <a:endParaRPr lang="en-US" sz="1200" dirty="0" smtClean="0"/>
          </a:p>
          <a:p>
            <a:pPr algn="just">
              <a:lnSpc>
                <a:spcPts val="1700"/>
              </a:lnSpc>
              <a:spcBef>
                <a:spcPts val="600"/>
              </a:spcBef>
              <a:spcAft>
                <a:spcPts val="300"/>
              </a:spcAft>
            </a:pPr>
            <a:r>
              <a:rPr lang="en-US" sz="1200" b="1" dirty="0" smtClean="0">
                <a:solidFill>
                  <a:schemeClr val="accent4">
                    <a:lumMod val="75000"/>
                  </a:schemeClr>
                </a:solidFill>
              </a:rPr>
              <a:t>Indicators</a:t>
            </a:r>
            <a:r>
              <a:rPr lang="en-US" sz="1200" dirty="0" smtClean="0"/>
              <a:t> </a:t>
            </a:r>
            <a:r>
              <a:rPr lang="en-US" sz="1200" b="1" dirty="0">
                <a:solidFill>
                  <a:schemeClr val="accent4">
                    <a:lumMod val="75000"/>
                  </a:schemeClr>
                </a:solidFill>
              </a:rPr>
              <a:t>feed</a:t>
            </a:r>
            <a:r>
              <a:rPr lang="en-US" sz="1200" dirty="0"/>
              <a:t> the </a:t>
            </a:r>
            <a:r>
              <a:rPr lang="en-US" sz="1200" b="1" dirty="0">
                <a:solidFill>
                  <a:schemeClr val="accent4">
                    <a:lumMod val="75000"/>
                  </a:schemeClr>
                </a:solidFill>
              </a:rPr>
              <a:t>strategic</a:t>
            </a:r>
            <a:r>
              <a:rPr lang="en-US" sz="1200" dirty="0"/>
              <a:t> </a:t>
            </a:r>
            <a:r>
              <a:rPr lang="en-US" sz="1200" b="1" dirty="0">
                <a:solidFill>
                  <a:schemeClr val="accent4">
                    <a:lumMod val="75000"/>
                  </a:schemeClr>
                </a:solidFill>
              </a:rPr>
              <a:t>plan</a:t>
            </a:r>
            <a:r>
              <a:rPr lang="en-US" sz="1200" dirty="0"/>
              <a:t> with </a:t>
            </a:r>
            <a:r>
              <a:rPr lang="en-US" sz="1200" b="1" dirty="0">
                <a:solidFill>
                  <a:schemeClr val="accent4">
                    <a:lumMod val="75000"/>
                  </a:schemeClr>
                </a:solidFill>
              </a:rPr>
              <a:t>measurements</a:t>
            </a:r>
            <a:r>
              <a:rPr lang="en-US" sz="1200" dirty="0"/>
              <a:t> </a:t>
            </a:r>
            <a:r>
              <a:rPr lang="en-US" sz="1200" dirty="0" smtClean="0"/>
              <a:t>to be </a:t>
            </a:r>
            <a:r>
              <a:rPr lang="en-US" sz="1200" b="1" dirty="0">
                <a:solidFill>
                  <a:schemeClr val="accent4">
                    <a:lumMod val="75000"/>
                  </a:schemeClr>
                </a:solidFill>
              </a:rPr>
              <a:t>compared</a:t>
            </a:r>
            <a:r>
              <a:rPr lang="en-US" sz="1200" dirty="0" smtClean="0"/>
              <a:t> </a:t>
            </a:r>
            <a:r>
              <a:rPr lang="en-US" sz="1200" dirty="0"/>
              <a:t>to the </a:t>
            </a:r>
            <a:r>
              <a:rPr lang="en-US" sz="1200" dirty="0" smtClean="0"/>
              <a:t>established </a:t>
            </a:r>
            <a:r>
              <a:rPr lang="en-US" sz="1200" b="1" dirty="0">
                <a:solidFill>
                  <a:schemeClr val="accent4">
                    <a:lumMod val="75000"/>
                  </a:schemeClr>
                </a:solidFill>
              </a:rPr>
              <a:t>targets</a:t>
            </a:r>
            <a:r>
              <a:rPr lang="en-US" sz="1200" dirty="0" smtClean="0"/>
              <a:t> for </a:t>
            </a:r>
            <a:r>
              <a:rPr lang="en-US" sz="1200" dirty="0"/>
              <a:t>verification of </a:t>
            </a:r>
            <a:r>
              <a:rPr lang="en-US" sz="1200" b="1" dirty="0">
                <a:solidFill>
                  <a:schemeClr val="accent4">
                    <a:lumMod val="75000"/>
                  </a:schemeClr>
                </a:solidFill>
              </a:rPr>
              <a:t>actual</a:t>
            </a:r>
            <a:r>
              <a:rPr lang="en-US" sz="1200" dirty="0" smtClean="0"/>
              <a:t> </a:t>
            </a:r>
            <a:r>
              <a:rPr lang="en-US" sz="1200" b="1" dirty="0" smtClean="0">
                <a:solidFill>
                  <a:schemeClr val="accent4">
                    <a:lumMod val="75000"/>
                  </a:schemeClr>
                </a:solidFill>
              </a:rPr>
              <a:t>results</a:t>
            </a:r>
            <a:r>
              <a:rPr lang="en-US" sz="1200" dirty="0" smtClean="0"/>
              <a:t>.</a:t>
            </a:r>
          </a:p>
          <a:p>
            <a:pPr>
              <a:lnSpc>
                <a:spcPts val="1700"/>
              </a:lnSpc>
              <a:spcAft>
                <a:spcPts val="300"/>
              </a:spcAft>
            </a:pPr>
            <a:endParaRPr lang="en-US" sz="1800" dirty="0"/>
          </a:p>
        </p:txBody>
      </p:sp>
      <p:sp>
        <p:nvSpPr>
          <p:cNvPr id="19" name="Content Placeholder 18"/>
          <p:cNvSpPr>
            <a:spLocks noGrp="1"/>
          </p:cNvSpPr>
          <p:nvPr>
            <p:ph sz="quarter" idx="11"/>
          </p:nvPr>
        </p:nvSpPr>
        <p:spPr>
          <a:xfrm>
            <a:off x="444498" y="495775"/>
            <a:ext cx="8178803" cy="289590"/>
          </a:xfrm>
        </p:spPr>
        <p:txBody>
          <a:bodyPr/>
          <a:lstStyle/>
          <a:p>
            <a:pPr algn="just">
              <a:lnSpc>
                <a:spcPts val="2000"/>
              </a:lnSpc>
              <a:spcBef>
                <a:spcPts val="600"/>
              </a:spcBef>
              <a:spcAft>
                <a:spcPts val="0"/>
              </a:spcAft>
            </a:pPr>
            <a:r>
              <a:rPr lang="en-US" sz="1600" b="1" dirty="0" smtClean="0">
                <a:solidFill>
                  <a:schemeClr val="tx2"/>
                </a:solidFill>
              </a:rPr>
              <a:t>Implementing a Continuous Strategic Planning process</a:t>
            </a:r>
            <a:endParaRPr lang="en-US" sz="1600" dirty="0" smtClean="0"/>
          </a:p>
          <a:p>
            <a:pPr algn="just">
              <a:lnSpc>
                <a:spcPts val="2000"/>
              </a:lnSpc>
              <a:spcBef>
                <a:spcPts val="600"/>
              </a:spcBef>
              <a:spcAft>
                <a:spcPts val="0"/>
              </a:spcAft>
            </a:pPr>
            <a:endParaRPr lang="en-US" sz="1600" dirty="0"/>
          </a:p>
        </p:txBody>
      </p:sp>
      <p:sp>
        <p:nvSpPr>
          <p:cNvPr id="36" name="Down Arrow 35"/>
          <p:cNvSpPr>
            <a:spLocks/>
          </p:cNvSpPr>
          <p:nvPr/>
        </p:nvSpPr>
        <p:spPr>
          <a:xfrm rot="12600000">
            <a:off x="1867082" y="2057276"/>
            <a:ext cx="277586" cy="1188720"/>
          </a:xfrm>
          <a:prstGeom prst="downArrow">
            <a:avLst/>
          </a:prstGeom>
          <a:solidFill>
            <a:schemeClr val="bg2"/>
          </a:solidFill>
          <a:ln w="38100" cap="flat" cmpd="sng" algn="ctr">
            <a:no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endParaRPr>
          </a:p>
        </p:txBody>
      </p:sp>
      <p:sp>
        <p:nvSpPr>
          <p:cNvPr id="37" name="Down Arrow 36"/>
          <p:cNvSpPr/>
          <p:nvPr/>
        </p:nvSpPr>
        <p:spPr>
          <a:xfrm rot="19800000">
            <a:off x="2758585" y="2134721"/>
            <a:ext cx="277586" cy="1188720"/>
          </a:xfrm>
          <a:prstGeom prst="downArrow">
            <a:avLst/>
          </a:prstGeom>
          <a:solidFill>
            <a:schemeClr val="bg2"/>
          </a:solidFill>
          <a:ln w="38100" cap="flat" cmpd="sng" algn="ctr">
            <a:no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endParaRPr>
          </a:p>
        </p:txBody>
      </p:sp>
      <p:graphicFrame>
        <p:nvGraphicFramePr>
          <p:cNvPr id="38" name="Content Placeholder 15"/>
          <p:cNvGraphicFramePr>
            <a:graphicFrameLocks/>
          </p:cNvGraphicFramePr>
          <p:nvPr>
            <p:extLst>
              <p:ext uri="{D42A27DB-BD31-4B8C-83A1-F6EECF244321}">
                <p14:modId xmlns:p14="http://schemas.microsoft.com/office/powerpoint/2010/main" val="1873548562"/>
              </p:ext>
            </p:extLst>
          </p:nvPr>
        </p:nvGraphicFramePr>
        <p:xfrm>
          <a:off x="428625" y="1249363"/>
          <a:ext cx="4038600" cy="339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 name="Rectangle 38"/>
          <p:cNvSpPr/>
          <p:nvPr/>
        </p:nvSpPr>
        <p:spPr>
          <a:xfrm>
            <a:off x="1617301" y="2834530"/>
            <a:ext cx="1665486" cy="923330"/>
          </a:xfrm>
          <a:prstGeom prst="rect">
            <a:avLst/>
          </a:prstGeom>
          <a:noFill/>
        </p:spPr>
        <p:txBody>
          <a:bodyPr wrap="square" lIns="91440" tIns="45720" rIns="91440" bIns="45720">
            <a:spAutoFit/>
          </a:bodyPr>
          <a:lstStyle/>
          <a:p>
            <a:pPr algn="ctr"/>
            <a: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Continuous</a:t>
            </a:r>
            <a:b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br>
            <a: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Strategic</a:t>
            </a:r>
            <a:b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br>
            <a: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Planning</a:t>
            </a:r>
            <a:endParaRPr lang="en-US" b="1" dirty="0">
              <a:ln w="3175">
                <a:solidFill>
                  <a:schemeClr val="bg1"/>
                </a:solidFill>
                <a:prstDash val="solid"/>
              </a:ln>
              <a:solidFill>
                <a:srgbClr val="6D0404"/>
              </a:solidFill>
              <a:effectLst>
                <a:outerShdw blurRad="50800" dist="38100" dir="2700000" algn="tl" rotWithShape="0">
                  <a:prstClr val="black">
                    <a:alpha val="40000"/>
                  </a:prstClr>
                </a:outerShdw>
              </a:effectLst>
            </a:endParaRPr>
          </a:p>
        </p:txBody>
      </p:sp>
      <p:sp>
        <p:nvSpPr>
          <p:cNvPr id="40" name="TextBox 39"/>
          <p:cNvSpPr txBox="1"/>
          <p:nvPr/>
        </p:nvSpPr>
        <p:spPr>
          <a:xfrm>
            <a:off x="1696896" y="2580955"/>
            <a:ext cx="675853" cy="169358"/>
          </a:xfrm>
          <a:prstGeom prst="rect">
            <a:avLst/>
          </a:prstGeom>
          <a:noFill/>
        </p:spPr>
        <p:txBody>
          <a:bodyPr wrap="none" tIns="91440" bIns="91440" rtlCol="0" anchor="ctr" anchorCtr="0">
            <a:noAutofit/>
          </a:bodyPr>
          <a:lstStyle/>
          <a:p>
            <a:pPr algn="ctr"/>
            <a:r>
              <a:rPr lang="en-US" sz="800" dirty="0" smtClean="0"/>
              <a:t>Health-Check</a:t>
            </a:r>
          </a:p>
        </p:txBody>
      </p:sp>
      <p:sp>
        <p:nvSpPr>
          <p:cNvPr id="41" name="TextBox 40"/>
          <p:cNvSpPr txBox="1"/>
          <p:nvPr/>
        </p:nvSpPr>
        <p:spPr>
          <a:xfrm>
            <a:off x="2479999" y="2564389"/>
            <a:ext cx="675853" cy="169358"/>
          </a:xfrm>
          <a:prstGeom prst="rect">
            <a:avLst/>
          </a:prstGeom>
          <a:noFill/>
        </p:spPr>
        <p:txBody>
          <a:bodyPr wrap="none" tIns="91440" bIns="91440" rtlCol="0" anchor="ctr" anchorCtr="0">
            <a:noAutofit/>
          </a:bodyPr>
          <a:lstStyle/>
          <a:p>
            <a:pPr algn="ctr"/>
            <a:r>
              <a:rPr lang="en-US" sz="800" dirty="0" smtClean="0"/>
              <a:t>Selection </a:t>
            </a:r>
            <a:br>
              <a:rPr lang="en-US" sz="800" dirty="0" smtClean="0"/>
            </a:br>
            <a:r>
              <a:rPr lang="en-US" sz="800" dirty="0" smtClean="0"/>
              <a:t>Metrics</a:t>
            </a:r>
          </a:p>
        </p:txBody>
      </p:sp>
      <p:sp>
        <p:nvSpPr>
          <p:cNvPr id="42" name="TextBox 41"/>
          <p:cNvSpPr txBox="1"/>
          <p:nvPr/>
        </p:nvSpPr>
        <p:spPr>
          <a:xfrm>
            <a:off x="1331193" y="1659271"/>
            <a:ext cx="675853" cy="169358"/>
          </a:xfrm>
          <a:prstGeom prst="rect">
            <a:avLst/>
          </a:prstGeom>
          <a:noFill/>
        </p:spPr>
        <p:txBody>
          <a:bodyPr wrap="none" tIns="91440" bIns="91440" rtlCol="0" anchor="ctr" anchorCtr="0">
            <a:noAutofit/>
          </a:bodyPr>
          <a:lstStyle/>
          <a:p>
            <a:pPr algn="ctr"/>
            <a:r>
              <a:rPr lang="en-US" sz="800" dirty="0" smtClean="0"/>
              <a:t>Actual </a:t>
            </a:r>
          </a:p>
          <a:p>
            <a:pPr algn="ctr"/>
            <a:r>
              <a:rPr lang="en-US" sz="800" dirty="0" smtClean="0"/>
              <a:t>Results</a:t>
            </a:r>
          </a:p>
        </p:txBody>
      </p:sp>
      <p:sp>
        <p:nvSpPr>
          <p:cNvPr id="43" name="TextBox 42"/>
          <p:cNvSpPr txBox="1"/>
          <p:nvPr/>
        </p:nvSpPr>
        <p:spPr>
          <a:xfrm>
            <a:off x="2961027" y="1659271"/>
            <a:ext cx="675853" cy="169358"/>
          </a:xfrm>
          <a:prstGeom prst="rect">
            <a:avLst/>
          </a:prstGeom>
          <a:noFill/>
        </p:spPr>
        <p:txBody>
          <a:bodyPr wrap="none" tIns="91440" bIns="91440" rtlCol="0" anchor="ctr" anchorCtr="0">
            <a:noAutofit/>
          </a:bodyPr>
          <a:lstStyle/>
          <a:p>
            <a:pPr algn="ctr"/>
            <a:r>
              <a:rPr lang="en-US" sz="800" dirty="0" smtClean="0"/>
              <a:t>Overall</a:t>
            </a:r>
            <a:br>
              <a:rPr lang="en-US" sz="800" dirty="0" smtClean="0"/>
            </a:br>
            <a:r>
              <a:rPr lang="en-US" sz="800" dirty="0" smtClean="0"/>
              <a:t>Investment</a:t>
            </a:r>
          </a:p>
        </p:txBody>
      </p:sp>
      <p:sp>
        <p:nvSpPr>
          <p:cNvPr id="44" name="TextBox 43"/>
          <p:cNvSpPr txBox="1"/>
          <p:nvPr/>
        </p:nvSpPr>
        <p:spPr>
          <a:xfrm>
            <a:off x="3679685" y="2884643"/>
            <a:ext cx="675853" cy="169358"/>
          </a:xfrm>
          <a:prstGeom prst="rect">
            <a:avLst/>
          </a:prstGeom>
          <a:noFill/>
        </p:spPr>
        <p:txBody>
          <a:bodyPr wrap="none" tIns="91440" bIns="91440" rtlCol="0" anchor="ctr" anchorCtr="0">
            <a:noAutofit/>
          </a:bodyPr>
          <a:lstStyle/>
          <a:p>
            <a:pPr algn="ctr"/>
            <a:r>
              <a:rPr lang="en-US" sz="800" dirty="0" smtClean="0"/>
              <a:t>Execution </a:t>
            </a:r>
            <a:br>
              <a:rPr lang="en-US" sz="800" dirty="0" smtClean="0"/>
            </a:br>
            <a:r>
              <a:rPr lang="en-US" sz="800" dirty="0" smtClean="0"/>
              <a:t>Capacity</a:t>
            </a:r>
            <a:br>
              <a:rPr lang="en-US" sz="800" dirty="0" smtClean="0"/>
            </a:br>
            <a:r>
              <a:rPr lang="en-US" sz="800" dirty="0" smtClean="0"/>
              <a:t>(CAPEX and </a:t>
            </a:r>
            <a:br>
              <a:rPr lang="en-US" sz="800" dirty="0" smtClean="0"/>
            </a:br>
            <a:r>
              <a:rPr lang="en-US" sz="800" dirty="0" smtClean="0"/>
              <a:t>Headcount)</a:t>
            </a:r>
          </a:p>
        </p:txBody>
      </p:sp>
      <p:sp>
        <p:nvSpPr>
          <p:cNvPr id="45" name="TextBox 44"/>
          <p:cNvSpPr txBox="1"/>
          <p:nvPr/>
        </p:nvSpPr>
        <p:spPr>
          <a:xfrm>
            <a:off x="1330022" y="4194929"/>
            <a:ext cx="675853" cy="169358"/>
          </a:xfrm>
          <a:prstGeom prst="rect">
            <a:avLst/>
          </a:prstGeom>
          <a:noFill/>
        </p:spPr>
        <p:txBody>
          <a:bodyPr wrap="none" tIns="91440" bIns="91440" rtlCol="0" anchor="ctr" anchorCtr="0">
            <a:noAutofit/>
          </a:bodyPr>
          <a:lstStyle/>
          <a:p>
            <a:pPr algn="ctr"/>
            <a:r>
              <a:rPr lang="en-US" sz="800" dirty="0" smtClean="0"/>
              <a:t>Resource</a:t>
            </a:r>
            <a:br>
              <a:rPr lang="en-US" sz="800" dirty="0" smtClean="0"/>
            </a:br>
            <a:r>
              <a:rPr lang="en-US" sz="800" dirty="0" smtClean="0"/>
              <a:t>Usage</a:t>
            </a:r>
          </a:p>
        </p:txBody>
      </p:sp>
      <p:sp>
        <p:nvSpPr>
          <p:cNvPr id="46" name="TextBox 45"/>
          <p:cNvSpPr txBox="1"/>
          <p:nvPr/>
        </p:nvSpPr>
        <p:spPr>
          <a:xfrm>
            <a:off x="2961028" y="4197727"/>
            <a:ext cx="675853" cy="169358"/>
          </a:xfrm>
          <a:prstGeom prst="rect">
            <a:avLst/>
          </a:prstGeom>
          <a:noFill/>
        </p:spPr>
        <p:txBody>
          <a:bodyPr wrap="none" tIns="91440" bIns="91440" rtlCol="0" anchor="ctr" anchorCtr="0">
            <a:noAutofit/>
          </a:bodyPr>
          <a:lstStyle/>
          <a:p>
            <a:pPr algn="ctr"/>
            <a:r>
              <a:rPr lang="en-US" sz="800" smtClean="0"/>
              <a:t>Constraints </a:t>
            </a:r>
            <a:r>
              <a:rPr lang="en-US" sz="800" dirty="0" smtClean="0"/>
              <a:t>and </a:t>
            </a:r>
            <a:br>
              <a:rPr lang="en-US" sz="800" dirty="0" smtClean="0"/>
            </a:br>
            <a:r>
              <a:rPr lang="en-US" sz="800" dirty="0" smtClean="0"/>
              <a:t>Criteria-based </a:t>
            </a:r>
            <a:br>
              <a:rPr lang="en-US" sz="800" dirty="0" smtClean="0"/>
            </a:br>
            <a:r>
              <a:rPr lang="en-US" sz="800" dirty="0" smtClean="0"/>
              <a:t>Selection with </a:t>
            </a:r>
            <a:br>
              <a:rPr lang="en-US" sz="800" dirty="0" smtClean="0"/>
            </a:br>
            <a:r>
              <a:rPr lang="en-US" sz="800" dirty="0" smtClean="0"/>
              <a:t>Objective Metrics</a:t>
            </a:r>
          </a:p>
        </p:txBody>
      </p:sp>
      <p:sp>
        <p:nvSpPr>
          <p:cNvPr id="47" name="TextBox 46"/>
          <p:cNvSpPr txBox="1"/>
          <p:nvPr/>
        </p:nvSpPr>
        <p:spPr>
          <a:xfrm>
            <a:off x="546344" y="2884643"/>
            <a:ext cx="675853" cy="169358"/>
          </a:xfrm>
          <a:prstGeom prst="rect">
            <a:avLst/>
          </a:prstGeom>
          <a:noFill/>
        </p:spPr>
        <p:txBody>
          <a:bodyPr wrap="none" tIns="91440" bIns="91440" rtlCol="0" anchor="ctr" anchorCtr="0">
            <a:noAutofit/>
          </a:bodyPr>
          <a:lstStyle/>
          <a:p>
            <a:pPr algn="ctr"/>
            <a:r>
              <a:rPr lang="en-US" sz="800" dirty="0" smtClean="0"/>
              <a:t>Measurements</a:t>
            </a:r>
          </a:p>
        </p:txBody>
      </p:sp>
    </p:spTree>
    <p:extLst>
      <p:ext uri="{BB962C8B-B14F-4D97-AF65-F5344CB8AC3E}">
        <p14:creationId xmlns:p14="http://schemas.microsoft.com/office/powerpoint/2010/main" val="1794374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mn-lt"/>
              </a:rPr>
              <a:t>CA PPM for Strategic Planning and Execution</a:t>
            </a:r>
            <a:br>
              <a:rPr lang="en-US" sz="2400" dirty="0" smtClean="0">
                <a:latin typeface="+mn-lt"/>
              </a:rPr>
            </a:br>
            <a:endParaRPr lang="en-US" sz="3600" dirty="0">
              <a:latin typeface="+mn-lt"/>
            </a:endParaRPr>
          </a:p>
        </p:txBody>
      </p:sp>
      <p:sp>
        <p:nvSpPr>
          <p:cNvPr id="14340" name="Content Placeholder 12"/>
          <p:cNvSpPr>
            <a:spLocks noGrp="1"/>
          </p:cNvSpPr>
          <p:nvPr>
            <p:ph type="body" sz="quarter" idx="10"/>
          </p:nvPr>
        </p:nvSpPr>
        <p:spPr/>
        <p:txBody>
          <a:bodyPr>
            <a:normAutofit/>
          </a:bodyPr>
          <a:lstStyle/>
          <a:p>
            <a:pPr marL="0" indent="0" algn="just">
              <a:spcBef>
                <a:spcPts val="450"/>
              </a:spcBef>
              <a:buNone/>
            </a:pPr>
            <a:r>
              <a:rPr lang="en-US" sz="1501" dirty="0" smtClean="0"/>
              <a:t>In the next slides, we present you some illustrations taken from CA PPM, which was </a:t>
            </a:r>
            <a:r>
              <a:rPr lang="en-US" sz="1501" b="1" i="1" dirty="0" smtClean="0">
                <a:solidFill>
                  <a:schemeClr val="accent1"/>
                </a:solidFill>
              </a:rPr>
              <a:t>configured </a:t>
            </a:r>
            <a:r>
              <a:rPr lang="en-US" sz="1501" dirty="0" smtClean="0"/>
              <a:t>to provide specific features for </a:t>
            </a:r>
            <a:r>
              <a:rPr lang="en-US" sz="1501" b="1" i="1" dirty="0" smtClean="0">
                <a:solidFill>
                  <a:schemeClr val="accent1"/>
                </a:solidFill>
              </a:rPr>
              <a:t>planning</a:t>
            </a:r>
            <a:r>
              <a:rPr lang="en-US" sz="1501" dirty="0" smtClean="0"/>
              <a:t> and </a:t>
            </a:r>
            <a:r>
              <a:rPr lang="en-US" sz="1501" b="1" i="1" dirty="0" smtClean="0">
                <a:solidFill>
                  <a:schemeClr val="accent1"/>
                </a:solidFill>
              </a:rPr>
              <a:t>monitoring</a:t>
            </a:r>
            <a:r>
              <a:rPr lang="en-US" sz="1501" dirty="0" smtClean="0"/>
              <a:t> of the </a:t>
            </a:r>
            <a:r>
              <a:rPr lang="en-US" sz="1501" b="1" i="1" dirty="0" smtClean="0">
                <a:solidFill>
                  <a:schemeClr val="accent1"/>
                </a:solidFill>
              </a:rPr>
              <a:t>Strategic Execution</a:t>
            </a:r>
            <a:r>
              <a:rPr lang="en-US" sz="1501" dirty="0" smtClean="0"/>
              <a:t>. </a:t>
            </a:r>
          </a:p>
          <a:p>
            <a:pPr marL="0" indent="0" algn="just">
              <a:spcBef>
                <a:spcPts val="450"/>
              </a:spcBef>
              <a:buNone/>
            </a:pPr>
            <a:endParaRPr lang="en-US" sz="1126" dirty="0" smtClean="0"/>
          </a:p>
          <a:p>
            <a:pPr marL="0" indent="0" algn="just">
              <a:spcBef>
                <a:spcPts val="450"/>
              </a:spcBef>
              <a:buNone/>
            </a:pPr>
            <a:r>
              <a:rPr lang="en-US" sz="1126" dirty="0" smtClean="0"/>
              <a:t>Note: the features you will see are not an integral part of the "Core" features of CA PPM but can be implemented through configured and customized components. Adjustments to adherence to the actual process of the organization are encouraged through the hiring of specialized services with CA Services or with one of our Qualified Partners.</a:t>
            </a:r>
            <a:endParaRPr lang="en-US" sz="1126" dirty="0"/>
          </a:p>
        </p:txBody>
      </p:sp>
      <p:sp>
        <p:nvSpPr>
          <p:cNvPr id="14339" name="Content Placeholder 12"/>
          <p:cNvSpPr>
            <a:spLocks noGrp="1"/>
          </p:cNvSpPr>
          <p:nvPr>
            <p:ph sz="quarter" idx="11"/>
          </p:nvPr>
        </p:nvSpPr>
        <p:spPr/>
        <p:txBody>
          <a:bodyPr/>
          <a:lstStyle/>
          <a:p>
            <a:pPr marL="175186" indent="-175186">
              <a:spcBef>
                <a:spcPts val="450"/>
              </a:spcBef>
            </a:pPr>
            <a:r>
              <a:rPr lang="en-US" sz="1600" b="1" dirty="0">
                <a:solidFill>
                  <a:schemeClr val="tx2"/>
                </a:solidFill>
              </a:rPr>
              <a:t>Overview of Strategic Planning and Execution Support with CA PPM</a:t>
            </a:r>
            <a:endParaRPr lang="en-US" sz="1600" dirty="0"/>
          </a:p>
        </p:txBody>
      </p:sp>
    </p:spTree>
    <p:extLst>
      <p:ext uri="{BB962C8B-B14F-4D97-AF65-F5344CB8AC3E}">
        <p14:creationId xmlns:p14="http://schemas.microsoft.com/office/powerpoint/2010/main" val="1739300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CA PPM for Strategic Planning and Execution</a:t>
            </a:r>
            <a:br>
              <a:rPr lang="en-US" sz="2400" dirty="0" smtClean="0"/>
            </a:br>
            <a:endParaRPr lang="en-US" sz="2400" dirty="0"/>
          </a:p>
        </p:txBody>
      </p:sp>
      <p:sp>
        <p:nvSpPr>
          <p:cNvPr id="3" name="Tex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The complete cycle in four big groups</a:t>
            </a:r>
            <a:endParaRPr lang="en-US" sz="1600" b="1" dirty="0">
              <a:solidFill>
                <a:schemeClr val="tx2"/>
              </a:solidFill>
            </a:endParaRPr>
          </a:p>
        </p:txBody>
      </p:sp>
      <p:graphicFrame>
        <p:nvGraphicFramePr>
          <p:cNvPr id="4" name="Diagram 3"/>
          <p:cNvGraphicFramePr/>
          <p:nvPr>
            <p:extLst>
              <p:ext uri="{D42A27DB-BD31-4B8C-83A1-F6EECF244321}">
                <p14:modId xmlns:p14="http://schemas.microsoft.com/office/powerpoint/2010/main" val="3240696931"/>
              </p:ext>
            </p:extLst>
          </p:nvPr>
        </p:nvGraphicFramePr>
        <p:xfrm>
          <a:off x="1066800" y="804415"/>
          <a:ext cx="6858000" cy="3996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1917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3" name="Text Placeholder 2"/>
          <p:cNvSpPr>
            <a:spLocks noGrp="1"/>
          </p:cNvSpPr>
          <p:nvPr>
            <p:ph type="body" sz="quarter" idx="10"/>
          </p:nvPr>
        </p:nvSpPr>
        <p:spPr/>
        <p:txBody>
          <a:bodyPr/>
          <a:lstStyle/>
          <a:p>
            <a:pPr marL="0" indent="0">
              <a:lnSpc>
                <a:spcPts val="1800"/>
              </a:lnSpc>
              <a:spcAft>
                <a:spcPts val="300"/>
              </a:spcAft>
              <a:buNone/>
            </a:pPr>
            <a:r>
              <a:rPr lang="en-US" sz="1600" dirty="0" smtClean="0"/>
              <a:t>Features</a:t>
            </a:r>
          </a:p>
          <a:p>
            <a:pPr>
              <a:lnSpc>
                <a:spcPts val="1800"/>
              </a:lnSpc>
              <a:spcAft>
                <a:spcPts val="300"/>
              </a:spcAft>
            </a:pPr>
            <a:r>
              <a:rPr lang="en-US" sz="1600" dirty="0" smtClean="0"/>
              <a:t>Multi-level </a:t>
            </a:r>
            <a:r>
              <a:rPr lang="en-US" sz="1600" dirty="0" smtClean="0">
                <a:solidFill>
                  <a:srgbClr val="53BBD4"/>
                </a:solidFill>
              </a:rPr>
              <a:t>Strategic Items </a:t>
            </a:r>
            <a:r>
              <a:rPr lang="en-US" sz="1600" dirty="0" smtClean="0"/>
              <a:t>(Themes, Goals, Objectives, Initiatives, </a:t>
            </a:r>
            <a:r>
              <a:rPr lang="en-US" sz="1600" dirty="0" err="1" smtClean="0"/>
              <a:t>etc</a:t>
            </a:r>
            <a:r>
              <a:rPr lang="en-US" sz="1600" dirty="0" smtClean="0"/>
              <a:t>) related to the </a:t>
            </a:r>
            <a:r>
              <a:rPr lang="en-US" sz="1600" dirty="0" smtClean="0">
                <a:solidFill>
                  <a:srgbClr val="53BBD4"/>
                </a:solidFill>
              </a:rPr>
              <a:t>Strategic Perspectives</a:t>
            </a:r>
            <a:r>
              <a:rPr lang="en-US" sz="1600" dirty="0" smtClean="0"/>
              <a:t>;</a:t>
            </a:r>
          </a:p>
          <a:p>
            <a:pPr>
              <a:lnSpc>
                <a:spcPts val="1800"/>
              </a:lnSpc>
              <a:spcAft>
                <a:spcPts val="300"/>
              </a:spcAft>
            </a:pPr>
            <a:r>
              <a:rPr lang="en-US" sz="1600" dirty="0" smtClean="0">
                <a:solidFill>
                  <a:srgbClr val="53BBD4"/>
                </a:solidFill>
              </a:rPr>
              <a:t>Indicators </a:t>
            </a:r>
            <a:r>
              <a:rPr lang="en-US" sz="1600" dirty="0" smtClean="0"/>
              <a:t>to monitor the </a:t>
            </a:r>
            <a:r>
              <a:rPr lang="en-US" sz="1600" dirty="0" smtClean="0">
                <a:solidFill>
                  <a:srgbClr val="53BBD4"/>
                </a:solidFill>
              </a:rPr>
              <a:t>results </a:t>
            </a:r>
            <a:r>
              <a:rPr lang="en-US" sz="1600" dirty="0" smtClean="0"/>
              <a:t>of strategies;</a:t>
            </a:r>
          </a:p>
          <a:p>
            <a:pPr>
              <a:lnSpc>
                <a:spcPts val="1800"/>
              </a:lnSpc>
              <a:spcAft>
                <a:spcPts val="300"/>
              </a:spcAft>
            </a:pPr>
            <a:r>
              <a:rPr lang="en-US" sz="1600" dirty="0" smtClean="0">
                <a:solidFill>
                  <a:srgbClr val="53BBD4"/>
                </a:solidFill>
              </a:rPr>
              <a:t>Graphical View </a:t>
            </a:r>
            <a:r>
              <a:rPr lang="en-US" sz="1600" dirty="0" smtClean="0"/>
              <a:t>of the Strategic Map and the Indicator Hierarchy.</a:t>
            </a:r>
          </a:p>
          <a:p>
            <a:pPr marL="0" indent="0">
              <a:lnSpc>
                <a:spcPts val="1800"/>
              </a:lnSpc>
              <a:spcAft>
                <a:spcPts val="300"/>
              </a:spcAft>
              <a:buNone/>
            </a:pPr>
            <a:r>
              <a:rPr lang="en-US" sz="1600" dirty="0"/>
              <a:t>Implementation Assumptions</a:t>
            </a:r>
            <a:endParaRPr lang="en-US" sz="1600" dirty="0" smtClean="0"/>
          </a:p>
          <a:p>
            <a:pPr>
              <a:lnSpc>
                <a:spcPts val="1800"/>
              </a:lnSpc>
              <a:spcAft>
                <a:spcPts val="300"/>
              </a:spcAft>
            </a:pPr>
            <a:r>
              <a:rPr lang="en-US" sz="1600" dirty="0" smtClean="0"/>
              <a:t>A Strategic Plan has been created and it contains the Objectives (or whatever you call them).</a:t>
            </a:r>
          </a:p>
          <a:p>
            <a:pPr>
              <a:lnSpc>
                <a:spcPts val="1800"/>
              </a:lnSpc>
              <a:spcAft>
                <a:spcPts val="300"/>
              </a:spcAft>
            </a:pPr>
            <a:r>
              <a:rPr lang="en-US" sz="1600" dirty="0" smtClean="0"/>
              <a:t>Indicators are identified – and you know how they influence each other and how they influence your Strategic Goals</a:t>
            </a:r>
            <a:endParaRPr lang="en-US" sz="1100" dirty="0"/>
          </a:p>
        </p:txBody>
      </p:sp>
      <p:sp>
        <p:nvSpPr>
          <p:cNvPr id="15364" name="Content Placeholder 1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Group 1: Creating the Strategic Map and the Indicators Hierarchy</a:t>
            </a:r>
            <a:endParaRPr lang="en-US" sz="1600" b="1" dirty="0">
              <a:solidFill>
                <a:schemeClr val="tx2"/>
              </a:solidFill>
            </a:endParaRPr>
          </a:p>
        </p:txBody>
      </p:sp>
      <p:graphicFrame>
        <p:nvGraphicFramePr>
          <p:cNvPr id="6" name="Diagram 5"/>
          <p:cNvGraphicFramePr/>
          <p:nvPr>
            <p:extLst>
              <p:ext uri="{D42A27DB-BD31-4B8C-83A1-F6EECF244321}">
                <p14:modId xmlns:p14="http://schemas.microsoft.com/office/powerpoint/2010/main" val="3909117155"/>
              </p:ext>
            </p:extLst>
          </p:nvPr>
        </p:nvGraphicFramePr>
        <p:xfrm>
          <a:off x="7457973" y="7315"/>
          <a:ext cx="1522397" cy="112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6522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type="body" sz="quarter" idx="10"/>
          </p:nvPr>
        </p:nvSpPr>
        <p:spPr/>
        <p:txBody>
          <a:bodyPr/>
          <a:lstStyle/>
          <a:p>
            <a:pPr marL="0" indent="0">
              <a:lnSpc>
                <a:spcPts val="1800"/>
              </a:lnSpc>
              <a:spcAft>
                <a:spcPts val="300"/>
              </a:spcAft>
              <a:buNone/>
            </a:pPr>
            <a:r>
              <a:rPr lang="en-US" sz="1600" dirty="0" smtClean="0"/>
              <a:t>Features</a:t>
            </a:r>
          </a:p>
          <a:p>
            <a:pPr>
              <a:lnSpc>
                <a:spcPts val="1800"/>
              </a:lnSpc>
              <a:spcAft>
                <a:spcPts val="300"/>
              </a:spcAft>
            </a:pPr>
            <a:r>
              <a:rPr lang="en-US" sz="1600" dirty="0" smtClean="0"/>
              <a:t>Strategic</a:t>
            </a:r>
            <a:r>
              <a:rPr lang="en-US" sz="1600" dirty="0" smtClean="0">
                <a:solidFill>
                  <a:srgbClr val="53BBD4"/>
                </a:solidFill>
              </a:rPr>
              <a:t> Item Status </a:t>
            </a:r>
            <a:r>
              <a:rPr lang="en-US" sz="1600" dirty="0" smtClean="0"/>
              <a:t>and </a:t>
            </a:r>
            <a:r>
              <a:rPr lang="en-US" sz="1600" dirty="0" smtClean="0">
                <a:solidFill>
                  <a:schemeClr val="accent1"/>
                </a:solidFill>
              </a:rPr>
              <a:t>Indicators Monitoring</a:t>
            </a:r>
          </a:p>
          <a:p>
            <a:pPr>
              <a:lnSpc>
                <a:spcPts val="1800"/>
              </a:lnSpc>
              <a:spcAft>
                <a:spcPts val="300"/>
              </a:spcAft>
            </a:pPr>
            <a:r>
              <a:rPr lang="en-US" sz="1600" dirty="0" smtClean="0">
                <a:solidFill>
                  <a:schemeClr val="accent1"/>
                </a:solidFill>
              </a:rPr>
              <a:t>Graphical </a:t>
            </a:r>
            <a:r>
              <a:rPr lang="en-US" sz="1600" dirty="0" smtClean="0"/>
              <a:t>View of the </a:t>
            </a:r>
            <a:r>
              <a:rPr lang="en-US" sz="1600" dirty="0" smtClean="0">
                <a:solidFill>
                  <a:schemeClr val="accent1"/>
                </a:solidFill>
              </a:rPr>
              <a:t>Strategic Map </a:t>
            </a:r>
            <a:r>
              <a:rPr lang="en-US" sz="1600" dirty="0" smtClean="0"/>
              <a:t>and the </a:t>
            </a:r>
            <a:r>
              <a:rPr lang="en-US" sz="1600" dirty="0" smtClean="0">
                <a:solidFill>
                  <a:schemeClr val="accent1"/>
                </a:solidFill>
              </a:rPr>
              <a:t>Indicator Hierarchy with Status</a:t>
            </a:r>
          </a:p>
          <a:p>
            <a:pPr>
              <a:lnSpc>
                <a:spcPts val="1800"/>
              </a:lnSpc>
              <a:spcAft>
                <a:spcPts val="300"/>
              </a:spcAft>
            </a:pPr>
            <a:r>
              <a:rPr lang="en-US" sz="1600" dirty="0" smtClean="0">
                <a:solidFill>
                  <a:schemeClr val="accent1"/>
                </a:solidFill>
              </a:rPr>
              <a:t>Projects Impacting </a:t>
            </a:r>
            <a:r>
              <a:rPr lang="en-US" sz="1600" dirty="0" smtClean="0"/>
              <a:t>the Strategies (</a:t>
            </a:r>
            <a:r>
              <a:rPr lang="en-US" sz="1600" i="1" dirty="0" smtClean="0"/>
              <a:t>Health-Check</a:t>
            </a:r>
            <a:r>
              <a:rPr lang="en-US" sz="1600" dirty="0" smtClean="0"/>
              <a:t>)</a:t>
            </a:r>
          </a:p>
          <a:p>
            <a:pPr>
              <a:lnSpc>
                <a:spcPts val="1800"/>
              </a:lnSpc>
              <a:spcAft>
                <a:spcPts val="300"/>
              </a:spcAft>
            </a:pPr>
            <a:r>
              <a:rPr lang="en-US" sz="1600" dirty="0" smtClean="0"/>
              <a:t>Strategic</a:t>
            </a:r>
            <a:r>
              <a:rPr lang="en-US" sz="1600" i="1" dirty="0" smtClean="0">
                <a:solidFill>
                  <a:schemeClr val="accent1"/>
                </a:solidFill>
              </a:rPr>
              <a:t> </a:t>
            </a:r>
            <a:r>
              <a:rPr lang="en-US" sz="1600" dirty="0" smtClean="0">
                <a:solidFill>
                  <a:schemeClr val="accent1"/>
                </a:solidFill>
              </a:rPr>
              <a:t>Results </a:t>
            </a:r>
            <a:r>
              <a:rPr lang="en-US" sz="1600" dirty="0" smtClean="0"/>
              <a:t>Delivery </a:t>
            </a:r>
            <a:r>
              <a:rPr lang="en-US" sz="1600" dirty="0" smtClean="0">
                <a:solidFill>
                  <a:schemeClr val="accent1"/>
                </a:solidFill>
              </a:rPr>
              <a:t>Roadmap</a:t>
            </a:r>
            <a:r>
              <a:rPr lang="en-US" sz="1600" dirty="0" smtClean="0"/>
              <a:t>.</a:t>
            </a:r>
          </a:p>
          <a:p>
            <a:pPr marL="0" indent="0">
              <a:lnSpc>
                <a:spcPts val="1800"/>
              </a:lnSpc>
              <a:spcAft>
                <a:spcPts val="300"/>
              </a:spcAft>
              <a:buNone/>
            </a:pPr>
            <a:r>
              <a:rPr lang="en-US" sz="1600" dirty="0" smtClean="0"/>
              <a:t>Implementation Assumptions</a:t>
            </a:r>
          </a:p>
          <a:p>
            <a:pPr>
              <a:lnSpc>
                <a:spcPts val="1800"/>
              </a:lnSpc>
              <a:spcAft>
                <a:spcPts val="300"/>
              </a:spcAft>
            </a:pPr>
            <a:r>
              <a:rPr lang="en-US" sz="1600" dirty="0" smtClean="0"/>
              <a:t>There are Investments that support </a:t>
            </a:r>
            <a:r>
              <a:rPr lang="en-US" sz="1600" dirty="0"/>
              <a:t>your </a:t>
            </a:r>
            <a:r>
              <a:rPr lang="en-US" sz="1600" dirty="0" smtClean="0"/>
              <a:t>Strategies being managed in CA PPM.</a:t>
            </a:r>
            <a:endParaRPr lang="en-US" sz="1600" dirty="0"/>
          </a:p>
          <a:p>
            <a:pPr>
              <a:lnSpc>
                <a:spcPts val="1800"/>
              </a:lnSpc>
              <a:spcAft>
                <a:spcPts val="300"/>
              </a:spcAft>
            </a:pPr>
            <a:r>
              <a:rPr lang="en-US" sz="1600" dirty="0" smtClean="0"/>
              <a:t>The standard CA PPM Project Health-Check KPIs* are in use</a:t>
            </a:r>
            <a:endParaRPr lang="en-US" sz="1400" dirty="0" smtClean="0"/>
          </a:p>
          <a:p>
            <a:pPr>
              <a:lnSpc>
                <a:spcPts val="1800"/>
              </a:lnSpc>
              <a:spcAft>
                <a:spcPts val="300"/>
              </a:spcAft>
            </a:pPr>
            <a:r>
              <a:rPr lang="en-US" sz="1600" dirty="0" smtClean="0"/>
              <a:t>There is a process to set Targets and performing Measurements for each Indicator</a:t>
            </a:r>
            <a:br>
              <a:rPr lang="en-US" sz="1600" dirty="0" smtClean="0"/>
            </a:br>
            <a:r>
              <a:rPr lang="en-US" sz="1600" dirty="0" smtClean="0"/>
              <a:t>* </a:t>
            </a:r>
            <a:r>
              <a:rPr lang="en-US" sz="1000" dirty="0" smtClean="0"/>
              <a:t>(Days </a:t>
            </a:r>
            <a:r>
              <a:rPr lang="en-US" sz="1000" dirty="0"/>
              <a:t>Late, Schedule %, Cost %, Effort %, </a:t>
            </a:r>
            <a:r>
              <a:rPr lang="en-US" sz="1000" dirty="0" smtClean="0"/>
              <a:t/>
            </a:r>
            <a:br>
              <a:rPr lang="en-US" sz="1000" dirty="0" smtClean="0"/>
            </a:br>
            <a:r>
              <a:rPr lang="en-US" sz="1000" dirty="0" smtClean="0"/>
              <a:t>       Issues</a:t>
            </a:r>
            <a:r>
              <a:rPr lang="en-US" sz="1000" dirty="0"/>
              <a:t>, Risk Score, Changes)</a:t>
            </a:r>
            <a:endParaRPr lang="en-US" sz="2000" dirty="0"/>
          </a:p>
        </p:txBody>
      </p:sp>
      <p:sp>
        <p:nvSpPr>
          <p:cNvPr id="3" name="Content Placeholder 2"/>
          <p:cNvSpPr>
            <a:spLocks noGrp="1"/>
          </p:cNvSpPr>
          <p:nvPr>
            <p:ph sz="quarter" idx="11"/>
          </p:nvPr>
        </p:nvSpPr>
        <p:spPr/>
        <p:txBody>
          <a:bodyPr/>
          <a:lstStyle/>
          <a:p>
            <a:r>
              <a:rPr lang="en-US" sz="1600" b="1" dirty="0" smtClean="0">
                <a:solidFill>
                  <a:schemeClr val="tx2"/>
                </a:solidFill>
              </a:rPr>
              <a:t>Group 2: Strategic Review </a:t>
            </a:r>
            <a:endParaRPr lang="en-US" sz="1600" b="1" dirty="0">
              <a:solidFill>
                <a:schemeClr val="tx2"/>
              </a:solidFill>
            </a:endParaRPr>
          </a:p>
        </p:txBody>
      </p:sp>
      <p:graphicFrame>
        <p:nvGraphicFramePr>
          <p:cNvPr id="8" name="Diagram 7"/>
          <p:cNvGraphicFramePr/>
          <p:nvPr>
            <p:extLst>
              <p:ext uri="{D42A27DB-BD31-4B8C-83A1-F6EECF244321}">
                <p14:modId xmlns:p14="http://schemas.microsoft.com/office/powerpoint/2010/main" val="830422198"/>
              </p:ext>
            </p:extLst>
          </p:nvPr>
        </p:nvGraphicFramePr>
        <p:xfrm>
          <a:off x="7457973" y="7315"/>
          <a:ext cx="1522397" cy="112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7088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type="body" sz="quarter" idx="10"/>
          </p:nvPr>
        </p:nvSpPr>
        <p:spPr/>
        <p:txBody>
          <a:bodyPr/>
          <a:lstStyle/>
          <a:p>
            <a:pPr marL="0" indent="0">
              <a:lnSpc>
                <a:spcPts val="1800"/>
              </a:lnSpc>
              <a:spcAft>
                <a:spcPts val="300"/>
              </a:spcAft>
              <a:buNone/>
            </a:pPr>
            <a:r>
              <a:rPr lang="en-US" sz="1600" dirty="0" smtClean="0"/>
              <a:t>Features</a:t>
            </a:r>
          </a:p>
          <a:p>
            <a:pPr>
              <a:lnSpc>
                <a:spcPts val="1800"/>
              </a:lnSpc>
              <a:spcAft>
                <a:spcPts val="300"/>
              </a:spcAft>
            </a:pPr>
            <a:r>
              <a:rPr lang="en-US" sz="1600" dirty="0" smtClean="0">
                <a:solidFill>
                  <a:srgbClr val="53BBD4"/>
                </a:solidFill>
              </a:rPr>
              <a:t>Metrics </a:t>
            </a:r>
            <a:r>
              <a:rPr lang="en-US" sz="1600" dirty="0" smtClean="0"/>
              <a:t>to </a:t>
            </a:r>
            <a:r>
              <a:rPr lang="en-US" sz="1600" dirty="0" smtClean="0">
                <a:solidFill>
                  <a:srgbClr val="53BBD4"/>
                </a:solidFill>
              </a:rPr>
              <a:t>evaluate Investments </a:t>
            </a:r>
            <a:r>
              <a:rPr lang="en-US" sz="1600" dirty="0" smtClean="0"/>
              <a:t>in light of the Strategies in an </a:t>
            </a:r>
            <a:r>
              <a:rPr lang="en-US" sz="1600" dirty="0" smtClean="0">
                <a:solidFill>
                  <a:srgbClr val="53BBD4"/>
                </a:solidFill>
              </a:rPr>
              <a:t>objective</a:t>
            </a:r>
            <a:r>
              <a:rPr lang="en-US" sz="1600" dirty="0" smtClean="0"/>
              <a:t> way;</a:t>
            </a:r>
          </a:p>
          <a:p>
            <a:pPr>
              <a:lnSpc>
                <a:spcPts val="1800"/>
              </a:lnSpc>
              <a:spcAft>
                <a:spcPts val="300"/>
              </a:spcAft>
            </a:pPr>
            <a:r>
              <a:rPr lang="en-US" sz="1600" dirty="0" smtClean="0">
                <a:solidFill>
                  <a:srgbClr val="53BBD4"/>
                </a:solidFill>
              </a:rPr>
              <a:t>Normalized </a:t>
            </a:r>
            <a:r>
              <a:rPr lang="en-US" sz="1600" dirty="0" smtClean="0"/>
              <a:t>scale to </a:t>
            </a:r>
            <a:r>
              <a:rPr lang="en-US" sz="1600" dirty="0" smtClean="0">
                <a:solidFill>
                  <a:srgbClr val="53BBD4"/>
                </a:solidFill>
              </a:rPr>
              <a:t>minimize subjectivity </a:t>
            </a:r>
            <a:r>
              <a:rPr lang="en-US" sz="1600" dirty="0" smtClean="0"/>
              <a:t>in the evaluation process;</a:t>
            </a:r>
          </a:p>
          <a:p>
            <a:pPr>
              <a:lnSpc>
                <a:spcPts val="1800"/>
              </a:lnSpc>
              <a:spcAft>
                <a:spcPts val="300"/>
              </a:spcAft>
            </a:pPr>
            <a:r>
              <a:rPr lang="en-US" sz="1600" dirty="0" smtClean="0"/>
              <a:t>The Evaluation Cycle generates the Investment </a:t>
            </a:r>
            <a:r>
              <a:rPr lang="en-US" sz="1600" dirty="0" smtClean="0">
                <a:solidFill>
                  <a:srgbClr val="53BBD4"/>
                </a:solidFill>
              </a:rPr>
              <a:t>“Score” </a:t>
            </a:r>
            <a:r>
              <a:rPr lang="en-US" sz="1600" dirty="0" smtClean="0"/>
              <a:t>in light of Metrics;</a:t>
            </a:r>
          </a:p>
          <a:p>
            <a:pPr>
              <a:lnSpc>
                <a:spcPts val="1800"/>
              </a:lnSpc>
              <a:spcAft>
                <a:spcPts val="300"/>
              </a:spcAft>
            </a:pPr>
            <a:r>
              <a:rPr lang="en-US" sz="1600" dirty="0" smtClean="0"/>
              <a:t>The “Score” feeds the </a:t>
            </a:r>
            <a:r>
              <a:rPr lang="en-US" sz="1600" dirty="0" smtClean="0">
                <a:solidFill>
                  <a:srgbClr val="53BBD4"/>
                </a:solidFill>
              </a:rPr>
              <a:t>Portfolios </a:t>
            </a:r>
            <a:r>
              <a:rPr lang="en-US" sz="1600" dirty="0" smtClean="0"/>
              <a:t>for investments </a:t>
            </a:r>
            <a:r>
              <a:rPr lang="en-US" sz="1600" dirty="0" smtClean="0">
                <a:solidFill>
                  <a:srgbClr val="53BBD4"/>
                </a:solidFill>
              </a:rPr>
              <a:t>selection and prioritization.</a:t>
            </a:r>
            <a:endParaRPr lang="en-US" sz="1600" dirty="0" smtClean="0"/>
          </a:p>
          <a:p>
            <a:pPr marL="0" indent="0">
              <a:lnSpc>
                <a:spcPts val="1800"/>
              </a:lnSpc>
              <a:spcAft>
                <a:spcPts val="300"/>
              </a:spcAft>
              <a:buNone/>
            </a:pPr>
            <a:r>
              <a:rPr lang="en-US" sz="1600" dirty="0" smtClean="0"/>
              <a:t>Implementation Assumptions</a:t>
            </a:r>
          </a:p>
          <a:p>
            <a:pPr>
              <a:lnSpc>
                <a:spcPts val="1800"/>
              </a:lnSpc>
              <a:spcAft>
                <a:spcPts val="300"/>
              </a:spcAft>
            </a:pPr>
            <a:r>
              <a:rPr lang="en-US" sz="1600" dirty="0" smtClean="0"/>
              <a:t>There is a periodic Evaluation process of the business value generated by investments</a:t>
            </a:r>
          </a:p>
          <a:p>
            <a:pPr>
              <a:lnSpc>
                <a:spcPts val="1800"/>
              </a:lnSpc>
              <a:spcAft>
                <a:spcPts val="300"/>
              </a:spcAft>
            </a:pPr>
            <a:r>
              <a:rPr lang="en-US" sz="1600" dirty="0" smtClean="0"/>
              <a:t>The strategic investments have “Business Cases” with established metrics</a:t>
            </a:r>
          </a:p>
          <a:p>
            <a:pPr>
              <a:lnSpc>
                <a:spcPts val="1800"/>
              </a:lnSpc>
              <a:spcAft>
                <a:spcPts val="300"/>
              </a:spcAft>
            </a:pPr>
            <a:r>
              <a:rPr lang="en-US" sz="1600" dirty="0" smtClean="0"/>
              <a:t>The metrics used in the “Business Cases” are related to the Strategic Goals</a:t>
            </a:r>
          </a:p>
          <a:p>
            <a:pPr marL="0" indent="0">
              <a:lnSpc>
                <a:spcPts val="1800"/>
              </a:lnSpc>
              <a:spcAft>
                <a:spcPts val="300"/>
              </a:spcAft>
              <a:buNone/>
            </a:pPr>
            <a:endParaRPr lang="en-US" sz="1600" dirty="0" smtClean="0"/>
          </a:p>
        </p:txBody>
      </p:sp>
      <p:sp>
        <p:nvSpPr>
          <p:cNvPr id="3" name="Conten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Group 3: Investment Evaluation for Selection</a:t>
            </a:r>
            <a:endParaRPr lang="en-US" sz="1600" b="1" dirty="0">
              <a:solidFill>
                <a:schemeClr val="tx2"/>
              </a:solidFill>
            </a:endParaRPr>
          </a:p>
        </p:txBody>
      </p:sp>
      <p:graphicFrame>
        <p:nvGraphicFramePr>
          <p:cNvPr id="5" name="Diagram 4"/>
          <p:cNvGraphicFramePr/>
          <p:nvPr>
            <p:extLst>
              <p:ext uri="{D42A27DB-BD31-4B8C-83A1-F6EECF244321}">
                <p14:modId xmlns:p14="http://schemas.microsoft.com/office/powerpoint/2010/main" val="1160950099"/>
              </p:ext>
            </p:extLst>
          </p:nvPr>
        </p:nvGraphicFramePr>
        <p:xfrm>
          <a:off x="7457973" y="7315"/>
          <a:ext cx="1522397" cy="112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5803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A Corp Template">
  <a:themeElements>
    <a:clrScheme name="CA Corp color palette 2014">
      <a:dk1>
        <a:srgbClr val="20343A"/>
      </a:dk1>
      <a:lt1>
        <a:srgbClr val="FFFFFF"/>
      </a:lt1>
      <a:dk2>
        <a:srgbClr val="58676D"/>
      </a:dk2>
      <a:lt2>
        <a:srgbClr val="D0D8D8"/>
      </a:lt2>
      <a:accent1>
        <a:srgbClr val="53BBD4"/>
      </a:accent1>
      <a:accent2>
        <a:srgbClr val="BD66A9"/>
      </a:accent2>
      <a:accent3>
        <a:srgbClr val="22475C"/>
      </a:accent3>
      <a:accent4>
        <a:srgbClr val="57C1B4"/>
      </a:accent4>
      <a:accent5>
        <a:srgbClr val="3B2259"/>
      </a:accent5>
      <a:accent6>
        <a:srgbClr val="FFC91C"/>
      </a:accent6>
      <a:hlink>
        <a:srgbClr val="22475C"/>
      </a:hlink>
      <a:folHlink>
        <a:srgbClr val="3B22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chemeClr val="accent3"/>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2"/>
        </a:solidFill>
      </a:spPr>
      <a:bodyPr wrap="none" tIns="91440" bIns="91440" rtlCol="0" anchor="ctr" anchorCtr="0">
        <a:noAutofit/>
      </a:bodyPr>
      <a:lstStyle>
        <a:defPPr algn="ctr">
          <a:defRPr sz="1200" dirty="0" err="1" smtClean="0"/>
        </a:defPPr>
      </a:lstStyle>
    </a:txDef>
  </a:objectDefaults>
  <a:extraClrSchemeLst/>
</a:theme>
</file>

<file path=ppt/theme/theme2.xml><?xml version="1.0" encoding="utf-8"?>
<a:theme xmlns:a="http://schemas.openxmlformats.org/drawingml/2006/main" name="CA Event Template">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3.xml><?xml version="1.0" encoding="utf-8"?>
<a:theme xmlns:a="http://schemas.openxmlformats.org/drawingml/2006/main" name="Corp and Event Title">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orp and Event Closing">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5.xml><?xml version="1.0" encoding="utf-8"?>
<a:theme xmlns:a="http://schemas.openxmlformats.org/drawingml/2006/main" name="Corp and Event Divider">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60472418B783044BF2F590CB9E4516B" ma:contentTypeVersion="6" ma:contentTypeDescription="Create a new document." ma:contentTypeScope="" ma:versionID="5c6d91fd6684f55a4bed8b46f4e8fc47">
  <xsd:schema xmlns:xsd="http://www.w3.org/2001/XMLSchema" xmlns:p="http://schemas.microsoft.com/office/2006/metadata/properties" xmlns:ns1="http://schemas.microsoft.com/sharepoint/v3" xmlns:ns2="dc8eff60-28dd-4404-9dba-e6ba6c545568" targetNamespace="http://schemas.microsoft.com/office/2006/metadata/properties" ma:root="true" ma:fieldsID="6bab3289ae11c781e41a2c24b2cfd769" ns1:_="" ns2:_="">
    <xsd:import namespace="http://schemas.microsoft.com/sharepoint/v3"/>
    <xsd:import namespace="dc8eff60-28dd-4404-9dba-e6ba6c545568"/>
    <xsd:element name="properties">
      <xsd:complexType>
        <xsd:sequence>
          <xsd:element name="documentManagement">
            <xsd:complexType>
              <xsd:all>
                <xsd:element ref="ns1:PublishingStartDate" minOccurs="0"/>
                <xsd:element ref="ns1:PublishingExpirationDate" minOccurs="0"/>
                <xsd:element ref="ns2:Internal_x002f_External"/>
                <xsd:element ref="ns2:Template_x0020_Type"/>
                <xsd:element ref="ns2:Font" minOccurs="0"/>
                <xsd:element ref="ns2:PPT_x0020_Type" minOccurs="0"/>
                <xsd:element ref="ns2:Category" minOccurs="0"/>
                <xsd:element ref="ns2:RecordType_CA"/>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xsd="http://www.w3.org/2001/XMLSchema" xmlns:dms="http://schemas.microsoft.com/office/2006/documentManagement/types" targetNamespace="dc8eff60-28dd-4404-9dba-e6ba6c545568" elementFormDefault="qualified">
    <xsd:import namespace="http://schemas.microsoft.com/office/2006/documentManagement/types"/>
    <xsd:element name="Internal_x002f_External" ma:index="10" ma:displayName="Internal/External" ma:default="External" ma:format="Dropdown" ma:internalName="Internal_x002f_External">
      <xsd:simpleType>
        <xsd:restriction base="dms:Choice">
          <xsd:enumeration value="Internal"/>
          <xsd:enumeration value="External"/>
          <xsd:enumeration value="Both"/>
        </xsd:restriction>
      </xsd:simpleType>
    </xsd:element>
    <xsd:element name="Template_x0020_Type" ma:index="11" ma:displayName="Template Type" ma:default="Self-Help" ma:format="Dropdown" ma:internalName="Template_x0020_Type">
      <xsd:simpleType>
        <xsd:restriction base="dms:Choice">
          <xsd:enumeration value="Presentations"/>
          <xsd:enumeration value="Stationery"/>
          <xsd:enumeration value="Collateral"/>
          <xsd:enumeration value="Employee Communications"/>
          <xsd:enumeration value="Self-Help"/>
        </xsd:restriction>
      </xsd:simpleType>
    </xsd:element>
    <xsd:element name="Font" ma:index="12" nillable="true" ma:displayName="Font" ma:format="Dropdown" ma:internalName="Font">
      <xsd:simpleType>
        <xsd:restriction base="dms:Choice">
          <xsd:enumeration value="Calibri"/>
          <xsd:enumeration value="CA Sans"/>
        </xsd:restriction>
      </xsd:simpleType>
    </xsd:element>
    <xsd:element name="PPT_x0020_Type" ma:index="13" nillable="true" ma:displayName="PPT Type" ma:default="Template" ma:format="Dropdown" ma:internalName="PPT_x0020_Type">
      <xsd:simpleType>
        <xsd:restriction base="dms:Choice">
          <xsd:enumeration value="User Guide"/>
          <xsd:enumeration value="Template"/>
          <xsd:enumeration value="Color Library"/>
        </xsd:restriction>
      </xsd:simpleType>
    </xsd:element>
    <xsd:element name="Category" ma:index="14" nillable="true" ma:displayName="Category" ma:default="Presentation" ma:format="Dropdown" ma:internalName="Category">
      <xsd:simpleType>
        <xsd:restriction base="dms:Choice">
          <xsd:enumeration value="Generic We Can Message"/>
          <xsd:enumeration value="Corporate News &amp; Views"/>
          <xsd:enumeration value="Specific Email"/>
          <xsd:enumeration value="Press Release"/>
          <xsd:enumeration value="Presentation"/>
          <xsd:enumeration value="Word Template"/>
        </xsd:restriction>
      </xsd:simpleType>
    </xsd:element>
    <xsd:element name="RecordType_CA" ma:index="15" ma:displayName="Record Type" ma:default="Secondary" ma:description="Please select the record type of the content. If you have any questions on the meanings, reference the following: http://qms.ca.com/document.asp?ID=5761" ma:internalName="RecordType_CA" ma:readOnly="false">
      <xsd:simpleType>
        <xsd:restriction base="dms:Choice">
          <xsd:enumeration value="Secondary"/>
          <xsd:enumeration value="Primary"/>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Font xmlns="dc8eff60-28dd-4404-9dba-e6ba6c545568" xsi:nil="true"/>
    <RecordType_CA xmlns="dc8eff60-28dd-4404-9dba-e6ba6c545568">Secondary</RecordType_CA>
    <Category xmlns="dc8eff60-28dd-4404-9dba-e6ba6c545568">Presentation</Category>
    <PPT_x0020_Type xmlns="dc8eff60-28dd-4404-9dba-e6ba6c545568">Template</PPT_x0020_Type>
    <PublishingExpirationDate xmlns="http://schemas.microsoft.com/sharepoint/v3" xsi:nil="true"/>
    <PublishingStartDate xmlns="http://schemas.microsoft.com/sharepoint/v3" xsi:nil="true"/>
    <Internal_x002f_External xmlns="dc8eff60-28dd-4404-9dba-e6ba6c545568">External</Internal_x002f_External>
    <Template_x0020_Type xmlns="dc8eff60-28dd-4404-9dba-e6ba6c545568">Presentations</Template_x0020_Type>
  </documentManagement>
</p:properties>
</file>

<file path=customXml/itemProps1.xml><?xml version="1.0" encoding="utf-8"?>
<ds:datastoreItem xmlns:ds="http://schemas.openxmlformats.org/officeDocument/2006/customXml" ds:itemID="{3C7E8C9B-B55C-4026-A315-0168911168B6}">
  <ds:schemaRefs>
    <ds:schemaRef ds:uri="http://schemas.microsoft.com/sharepoint/v3/contenttype/forms"/>
  </ds:schemaRefs>
</ds:datastoreItem>
</file>

<file path=customXml/itemProps2.xml><?xml version="1.0" encoding="utf-8"?>
<ds:datastoreItem xmlns:ds="http://schemas.openxmlformats.org/officeDocument/2006/customXml" ds:itemID="{11384A13-723B-41CC-B63A-F28A48C406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c8eff60-28dd-4404-9dba-e6ba6c545568"/>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6C0CDD92-BFA8-487A-886A-AB5CA827D790}">
  <ds:schemaRefs>
    <ds:schemaRef ds:uri="http://purl.org/dc/elements/1.1/"/>
    <ds:schemaRef ds:uri="http://schemas.microsoft.com/office/2006/documentManagement/types"/>
    <ds:schemaRef ds:uri="http://schemas.openxmlformats.org/package/2006/metadata/core-properties"/>
    <ds:schemaRef ds:uri="http://schemas.microsoft.com/sharepoint/v3"/>
    <ds:schemaRef ds:uri="http://purl.org/dc/terms/"/>
    <ds:schemaRef ds:uri="http://schemas.microsoft.com/office/2006/metadata/properties"/>
    <ds:schemaRef ds:uri="http://purl.org/dc/dcmitype/"/>
    <ds:schemaRef ds:uri="http://www.w3.org/XML/1998/namespace"/>
    <ds:schemaRef ds:uri="dc8eff60-28dd-4404-9dba-e6ba6c545568"/>
  </ds:schemaRefs>
</ds:datastoreItem>
</file>

<file path=docProps/app.xml><?xml version="1.0" encoding="utf-8"?>
<Properties xmlns="http://schemas.openxmlformats.org/officeDocument/2006/extended-properties" xmlns:vt="http://schemas.openxmlformats.org/officeDocument/2006/docPropsVTypes">
  <Template>CA_Corp_and_Event_Template_16x9_April_2014</Template>
  <TotalTime>2252</TotalTime>
  <Words>2502</Words>
  <Application>Microsoft Office PowerPoint</Application>
  <PresentationFormat>Custom</PresentationFormat>
  <Paragraphs>266</Paragraphs>
  <Slides>38</Slides>
  <Notes>30</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38</vt:i4>
      </vt:variant>
    </vt:vector>
  </HeadingPairs>
  <TitlesOfParts>
    <vt:vector size="49" baseType="lpstr">
      <vt:lpstr>Arial Unicode MS</vt:lpstr>
      <vt:lpstr>Arial</vt:lpstr>
      <vt:lpstr>CA Sans</vt:lpstr>
      <vt:lpstr>Calibri</vt:lpstr>
      <vt:lpstr>FS Joey</vt:lpstr>
      <vt:lpstr>Wingdings</vt:lpstr>
      <vt:lpstr>CA Corp Template</vt:lpstr>
      <vt:lpstr>CA Event Template</vt:lpstr>
      <vt:lpstr>Corp and Event Title</vt:lpstr>
      <vt:lpstr>Corp and Event Closing</vt:lpstr>
      <vt:lpstr>Corp and Event Divider</vt:lpstr>
      <vt:lpstr>CA PPM  for Strategic Planning and Execution</vt:lpstr>
      <vt:lpstr>Expanding CA PPM capabilities</vt:lpstr>
      <vt:lpstr>CA PPM for Strategic Planning and Execution </vt:lpstr>
      <vt:lpstr>CA PPM for Strategic Planning and Execution</vt:lpstr>
      <vt:lpstr>CA PPM for Strategic Planning and Execution </vt:lpstr>
      <vt:lpstr>CA PPM for Strategic Planning and Execution </vt:lpstr>
      <vt:lpstr>CA PPM for Strategic Planning and Execution </vt:lpstr>
      <vt:lpstr>CA PPM for Strategic Planning and Execution </vt:lpstr>
      <vt:lpstr>CA PPM for Strategic Planning and Execution </vt:lpstr>
      <vt:lpstr>CA PPM for Strategic Planning and Execution </vt:lpstr>
      <vt:lpstr>CA PPM for Strategic Planning and Execution </vt:lpstr>
      <vt:lpstr>Creating the Strategic Map and Indicator Hierarchy </vt:lpstr>
      <vt:lpstr>Creating the Strategic Map</vt:lpstr>
      <vt:lpstr>Creating the Strategic Map</vt:lpstr>
      <vt:lpstr>Creating the Indicator Hierarchy</vt:lpstr>
      <vt:lpstr>Creating the Indicator Hierarchy</vt:lpstr>
      <vt:lpstr>Strategic Review and Monitoring    </vt:lpstr>
      <vt:lpstr>Strategic Items Review</vt:lpstr>
      <vt:lpstr>Strategic Indicators Review</vt:lpstr>
      <vt:lpstr>Strategic Indicators Review </vt:lpstr>
      <vt:lpstr>Strategic Indicator Trend</vt:lpstr>
      <vt:lpstr>Graphical View of the Strategic Map</vt:lpstr>
      <vt:lpstr>Visão Gráfica da Hierarquia de Indicadores</vt:lpstr>
      <vt:lpstr>Projects Impact on Strategies (Health-Check)</vt:lpstr>
      <vt:lpstr>Strategic Results delivery Roadmap</vt:lpstr>
      <vt:lpstr>Visão por Perspectiva do Balanced Scorecard</vt:lpstr>
      <vt:lpstr>Investment Evaluation for Selection    </vt:lpstr>
      <vt:lpstr>Investments Evaluation for Prioritization and Selection</vt:lpstr>
      <vt:lpstr>Investments Evaluation for Prioritization and Selection</vt:lpstr>
      <vt:lpstr>Investments Evaluation for Prioritization and Selection</vt:lpstr>
      <vt:lpstr>Investments Evaluation for Prioritization and Selection</vt:lpstr>
      <vt:lpstr>Investments Evaluation for Prioritization and Selection</vt:lpstr>
      <vt:lpstr>Top-Down Planning    </vt:lpstr>
      <vt:lpstr>Top-Down Planning</vt:lpstr>
      <vt:lpstr>Top-Down Planning</vt:lpstr>
      <vt:lpstr>Top-Down Planning</vt:lpstr>
      <vt:lpstr>Top-Down Planning</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Always In Title Case;  2 Lines Preferred</dc:title>
  <dc:subject/>
  <dc:creator>Assis, Alexandre</dc:creator>
  <cp:keywords/>
  <dc:description/>
  <cp:lastModifiedBy>Assis, Alexandre</cp:lastModifiedBy>
  <cp:revision>111</cp:revision>
  <dcterms:created xsi:type="dcterms:W3CDTF">2015-01-14T21:06:15Z</dcterms:created>
  <dcterms:modified xsi:type="dcterms:W3CDTF">2015-05-04T14:58:46Z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0x010100D60472418B783044BF2F590CB9E4516B</vt:lpwstr>
  </property>
</Properties>
</file>