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47"/>
  </p:notesMasterIdLst>
  <p:handoutMasterIdLst>
    <p:handoutMasterId r:id="rId48"/>
  </p:handoutMasterIdLst>
  <p:sldIdLst>
    <p:sldId id="313" r:id="rId9"/>
    <p:sldId id="315" r:id="rId10"/>
    <p:sldId id="316" r:id="rId11"/>
    <p:sldId id="317" r:id="rId12"/>
    <p:sldId id="318" r:id="rId13"/>
    <p:sldId id="347" r:id="rId14"/>
    <p:sldId id="343" r:id="rId15"/>
    <p:sldId id="346" r:id="rId16"/>
    <p:sldId id="345" r:id="rId17"/>
    <p:sldId id="344" r:id="rId18"/>
    <p:sldId id="361" r:id="rId19"/>
    <p:sldId id="323" r:id="rId20"/>
    <p:sldId id="324" r:id="rId21"/>
    <p:sldId id="354" r:id="rId22"/>
    <p:sldId id="326" r:id="rId23"/>
    <p:sldId id="355" r:id="rId24"/>
    <p:sldId id="338" r:id="rId25"/>
    <p:sldId id="349" r:id="rId26"/>
    <p:sldId id="348" r:id="rId27"/>
    <p:sldId id="327" r:id="rId28"/>
    <p:sldId id="328" r:id="rId29"/>
    <p:sldId id="359" r:id="rId30"/>
    <p:sldId id="360" r:id="rId31"/>
    <p:sldId id="329" r:id="rId32"/>
    <p:sldId id="357" r:id="rId33"/>
    <p:sldId id="330" r:id="rId34"/>
    <p:sldId id="337" r:id="rId35"/>
    <p:sldId id="331" r:id="rId36"/>
    <p:sldId id="332" r:id="rId37"/>
    <p:sldId id="333" r:id="rId38"/>
    <p:sldId id="334" r:id="rId39"/>
    <p:sldId id="335" r:id="rId40"/>
    <p:sldId id="336" r:id="rId41"/>
    <p:sldId id="340" r:id="rId42"/>
    <p:sldId id="339" r:id="rId43"/>
    <p:sldId id="342" r:id="rId44"/>
    <p:sldId id="341" r:id="rId45"/>
    <p:sldId id="305" r:id="rId4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3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4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BD4"/>
    <a:srgbClr val="6D0404"/>
    <a:srgbClr val="20343A"/>
    <a:srgbClr val="22465E"/>
    <a:srgbClr val="22475C"/>
    <a:srgbClr val="3B2259"/>
    <a:srgbClr val="19272C"/>
    <a:srgbClr val="58676D"/>
    <a:srgbClr val="2E444B"/>
    <a:srgbClr val="FFC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1" autoAdjust="0"/>
    <p:restoredTop sz="81181" autoAdjust="0"/>
  </p:normalViewPr>
  <p:slideViewPr>
    <p:cSldViewPr snapToGrid="0">
      <p:cViewPr varScale="1">
        <p:scale>
          <a:sx n="99" d="100"/>
          <a:sy n="99" d="100"/>
        </p:scale>
        <p:origin x="108" y="90"/>
      </p:cViewPr>
      <p:guideLst>
        <p:guide orient="horz" pos="703"/>
        <p:guide orient="horz" pos="2533"/>
        <p:guide orient="horz" pos="982"/>
        <p:guide orient="horz" pos="2041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../slides/slide27.xml"/><Relationship Id="rId7" Type="http://schemas.openxmlformats.org/officeDocument/2006/relationships/slide" Target="../slides/slide33.xml"/><Relationship Id="rId2" Type="http://schemas.openxmlformats.org/officeDocument/2006/relationships/image" Target="../media/image11.png"/><Relationship Id="rId1" Type="http://schemas.openxmlformats.org/officeDocument/2006/relationships/slide" Target="../slides/slide17.xml"/><Relationship Id="rId6" Type="http://schemas.openxmlformats.org/officeDocument/2006/relationships/image" Target="../media/image13.png"/><Relationship Id="rId5" Type="http://schemas.openxmlformats.org/officeDocument/2006/relationships/slide" Target="../slides/slide12.xml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9E396-0A1B-407C-B9C3-79D9EA7F11A6}" type="doc">
      <dgm:prSet loTypeId="urn:microsoft.com/office/officeart/2005/8/layout/cycle2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E42D67-2631-4292-A8FE-7229343DF8AA}">
      <dgm:prSet phldrT="[Text]" custT="1"/>
      <dgm:spPr/>
      <dgm:t>
        <a:bodyPr/>
        <a:lstStyle/>
        <a:p>
          <a:r>
            <a:rPr lang="pt-BR" sz="900" noProof="0" dirty="0" smtClean="0"/>
            <a:t>Plano Estratégico</a:t>
          </a:r>
          <a:endParaRPr lang="pt-BR" sz="900" noProof="0" dirty="0"/>
        </a:p>
      </dgm:t>
    </dgm:pt>
    <dgm:pt modelId="{34FEECFB-F42B-4367-AF8D-A75A2D502D3D}" type="parTrans" cxnId="{135C8874-9D30-4C68-BF92-BDB1478E03F4}">
      <dgm:prSet/>
      <dgm:spPr/>
      <dgm:t>
        <a:bodyPr/>
        <a:lstStyle/>
        <a:p>
          <a:endParaRPr lang="pt-BR" sz="1800" noProof="0" dirty="0"/>
        </a:p>
      </dgm:t>
    </dgm:pt>
    <dgm:pt modelId="{5AC31F4A-769A-4B9B-8408-BE9B8DCF401C}" type="sibTrans" cxnId="{135C8874-9D30-4C68-BF92-BDB1478E03F4}">
      <dgm:prSet custT="1"/>
      <dgm:spPr/>
      <dgm:t>
        <a:bodyPr/>
        <a:lstStyle/>
        <a:p>
          <a:endParaRPr lang="pt-BR" sz="700" noProof="0" dirty="0"/>
        </a:p>
      </dgm:t>
    </dgm:pt>
    <dgm:pt modelId="{8A4EE1C3-D3D6-4FB3-92F2-C7423585583F}">
      <dgm:prSet phldrT="[Text]" custT="1"/>
      <dgm:spPr/>
      <dgm:t>
        <a:bodyPr/>
        <a:lstStyle/>
        <a:p>
          <a:r>
            <a:rPr lang="pt-BR" sz="900" noProof="0" dirty="0" smtClean="0"/>
            <a:t>Indicadores </a:t>
          </a:r>
          <a:r>
            <a:rPr lang="pt-BR" sz="900" noProof="0" dirty="0" err="1" smtClean="0"/>
            <a:t>Bottom-Up</a:t>
          </a:r>
          <a:endParaRPr lang="pt-BR" sz="900" noProof="0" dirty="0"/>
        </a:p>
      </dgm:t>
    </dgm:pt>
    <dgm:pt modelId="{45ED33D9-CA18-4EA0-B4FB-1B4D9FC964AE}" type="parTrans" cxnId="{DEB10600-429E-439F-A63B-1D982FD16A1A}">
      <dgm:prSet/>
      <dgm:spPr/>
      <dgm:t>
        <a:bodyPr/>
        <a:lstStyle/>
        <a:p>
          <a:endParaRPr lang="pt-BR" sz="1800" noProof="0" dirty="0"/>
        </a:p>
      </dgm:t>
    </dgm:pt>
    <dgm:pt modelId="{5D4B9819-42DC-40C7-B11E-A962B5DEFF8E}" type="sibTrans" cxnId="{DEB10600-429E-439F-A63B-1D982FD16A1A}">
      <dgm:prSet custT="1"/>
      <dgm:spPr/>
      <dgm:t>
        <a:bodyPr/>
        <a:lstStyle/>
        <a:p>
          <a:endParaRPr lang="pt-BR" sz="700" noProof="0" dirty="0"/>
        </a:p>
      </dgm:t>
    </dgm:pt>
    <dgm:pt modelId="{EBA7BBF9-0707-4854-9AB6-F547C0184BAD}">
      <dgm:prSet phldrT="[Text]" custT="1"/>
      <dgm:spPr/>
      <dgm:t>
        <a:bodyPr/>
        <a:lstStyle/>
        <a:p>
          <a:r>
            <a:rPr lang="pt-BR" sz="900" noProof="0" dirty="0" smtClean="0"/>
            <a:t>Orçamento </a:t>
          </a:r>
          <a:br>
            <a:rPr lang="pt-BR" sz="900" noProof="0" dirty="0" smtClean="0"/>
          </a:br>
          <a:r>
            <a:rPr lang="pt-BR" sz="900" noProof="0" dirty="0" smtClean="0"/>
            <a:t>Top-Down</a:t>
          </a:r>
          <a:endParaRPr lang="pt-BR" sz="900" noProof="0" dirty="0"/>
        </a:p>
      </dgm:t>
    </dgm:pt>
    <dgm:pt modelId="{E05CA129-D075-4766-BDA9-792885BE9F88}" type="parTrans" cxnId="{473C2310-466E-4843-AA29-880C2708E952}">
      <dgm:prSet/>
      <dgm:spPr/>
      <dgm:t>
        <a:bodyPr/>
        <a:lstStyle/>
        <a:p>
          <a:endParaRPr lang="pt-BR" sz="1800" noProof="0" dirty="0"/>
        </a:p>
      </dgm:t>
    </dgm:pt>
    <dgm:pt modelId="{589C9BA7-2B64-474B-90B3-364FEBC7DBC6}" type="sibTrans" cxnId="{473C2310-466E-4843-AA29-880C2708E952}">
      <dgm:prSet custT="1"/>
      <dgm:spPr/>
      <dgm:t>
        <a:bodyPr/>
        <a:lstStyle/>
        <a:p>
          <a:endParaRPr lang="pt-BR" sz="700" noProof="0" dirty="0"/>
        </a:p>
      </dgm:t>
    </dgm:pt>
    <dgm:pt modelId="{585E7764-90BC-49FF-9178-7EF332B52D76}">
      <dgm:prSet phldrT="[Text]" custT="1"/>
      <dgm:spPr/>
      <dgm:t>
        <a:bodyPr/>
        <a:lstStyle/>
        <a:p>
          <a:r>
            <a:rPr lang="pt-BR" sz="900" noProof="0" dirty="0" smtClean="0"/>
            <a:t>Execução</a:t>
          </a:r>
          <a:endParaRPr lang="pt-BR" sz="900" noProof="0" dirty="0"/>
        </a:p>
      </dgm:t>
    </dgm:pt>
    <dgm:pt modelId="{7CB2C272-9899-40B4-92FA-6F9B6E83C98F}" type="parTrans" cxnId="{81CF285A-17B5-485F-9B22-40430DFC5EA0}">
      <dgm:prSet/>
      <dgm:spPr/>
      <dgm:t>
        <a:bodyPr/>
        <a:lstStyle/>
        <a:p>
          <a:endParaRPr lang="pt-BR" sz="1800" noProof="0" dirty="0"/>
        </a:p>
      </dgm:t>
    </dgm:pt>
    <dgm:pt modelId="{06F3FCCF-29FB-4813-AE1C-F089BFF42FDA}" type="sibTrans" cxnId="{81CF285A-17B5-485F-9B22-40430DFC5EA0}">
      <dgm:prSet custT="1"/>
      <dgm:spPr/>
      <dgm:t>
        <a:bodyPr/>
        <a:lstStyle/>
        <a:p>
          <a:endParaRPr lang="pt-BR" sz="700" noProof="0" dirty="0"/>
        </a:p>
      </dgm:t>
    </dgm:pt>
    <dgm:pt modelId="{7C5A33A2-1733-4E24-BB55-93BD551C9D82}">
      <dgm:prSet phldrT="[Text]" custT="1"/>
      <dgm:spPr/>
      <dgm:t>
        <a:bodyPr/>
        <a:lstStyle/>
        <a:p>
          <a:r>
            <a:rPr lang="pt-BR" sz="900" noProof="0" dirty="0" smtClean="0"/>
            <a:t>Portfólios de Iniciativas</a:t>
          </a:r>
          <a:endParaRPr lang="pt-BR" sz="900" noProof="0" dirty="0"/>
        </a:p>
      </dgm:t>
    </dgm:pt>
    <dgm:pt modelId="{1FBC0462-DCA3-4C2B-9C83-35B366D68B89}" type="parTrans" cxnId="{A46B05A1-3EC4-472D-9475-13A27618EFA4}">
      <dgm:prSet/>
      <dgm:spPr/>
      <dgm:t>
        <a:bodyPr/>
        <a:lstStyle/>
        <a:p>
          <a:endParaRPr lang="pt-BR" sz="1800" noProof="0" dirty="0"/>
        </a:p>
      </dgm:t>
    </dgm:pt>
    <dgm:pt modelId="{BCBC3E7B-B374-4D22-A8BB-F0881DE8D9A7}" type="sibTrans" cxnId="{A46B05A1-3EC4-472D-9475-13A27618EFA4}">
      <dgm:prSet custT="1"/>
      <dgm:spPr/>
      <dgm:t>
        <a:bodyPr/>
        <a:lstStyle/>
        <a:p>
          <a:endParaRPr lang="pt-BR" sz="700" noProof="0" dirty="0"/>
        </a:p>
      </dgm:t>
    </dgm:pt>
    <dgm:pt modelId="{6AC5FC72-FB64-4DBF-A351-B9946066E415}">
      <dgm:prSet phldrT="[Text]" custT="1"/>
      <dgm:spPr/>
      <dgm:t>
        <a:bodyPr/>
        <a:lstStyle/>
        <a:p>
          <a:r>
            <a:rPr lang="pt-BR" sz="900" noProof="0" dirty="0" smtClean="0"/>
            <a:t>Seleção de Projetos e Programas</a:t>
          </a:r>
          <a:endParaRPr lang="pt-BR" sz="900" noProof="0" dirty="0"/>
        </a:p>
      </dgm:t>
    </dgm:pt>
    <dgm:pt modelId="{67D5C3EC-E816-4614-919F-5C8F3B9AEFA9}" type="parTrans" cxnId="{100481FB-C1E2-4667-A3F8-96A98FFD9D5B}">
      <dgm:prSet/>
      <dgm:spPr/>
      <dgm:t>
        <a:bodyPr/>
        <a:lstStyle/>
        <a:p>
          <a:endParaRPr lang="pt-BR" sz="1200" noProof="0" dirty="0"/>
        </a:p>
      </dgm:t>
    </dgm:pt>
    <dgm:pt modelId="{7593176D-7616-476A-989D-9C4BEF3F1EA0}" type="sibTrans" cxnId="{100481FB-C1E2-4667-A3F8-96A98FFD9D5B}">
      <dgm:prSet custT="1"/>
      <dgm:spPr/>
      <dgm:t>
        <a:bodyPr/>
        <a:lstStyle/>
        <a:p>
          <a:endParaRPr lang="pt-BR" sz="1000" noProof="0" dirty="0"/>
        </a:p>
      </dgm:t>
    </dgm:pt>
    <dgm:pt modelId="{B12DCE33-133F-41FE-9852-A122F88ED3FE}" type="pres">
      <dgm:prSet presAssocID="{FCE9E396-0A1B-407C-B9C3-79D9EA7F11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9B84ACB-FDDD-4DE2-9161-49A0529B23A2}" type="pres">
      <dgm:prSet presAssocID="{12E42D67-2631-4292-A8FE-7229343DF8A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5DA8F-8410-44A8-ABCC-1C51AD1E5B96}" type="pres">
      <dgm:prSet presAssocID="{5AC31F4A-769A-4B9B-8408-BE9B8DCF401C}" presName="sibTrans" presStyleLbl="sibTrans2D1" presStyleIdx="0" presStyleCnt="6"/>
      <dgm:spPr/>
      <dgm:t>
        <a:bodyPr/>
        <a:lstStyle/>
        <a:p>
          <a:endParaRPr lang="pt-BR"/>
        </a:p>
      </dgm:t>
    </dgm:pt>
    <dgm:pt modelId="{AA38D298-2AB2-4F3E-8793-B445098322E1}" type="pres">
      <dgm:prSet presAssocID="{5AC31F4A-769A-4B9B-8408-BE9B8DCF401C}" presName="connectorText" presStyleLbl="sibTrans2D1" presStyleIdx="0" presStyleCnt="6"/>
      <dgm:spPr/>
      <dgm:t>
        <a:bodyPr/>
        <a:lstStyle/>
        <a:p>
          <a:endParaRPr lang="pt-BR"/>
        </a:p>
      </dgm:t>
    </dgm:pt>
    <dgm:pt modelId="{2191029C-F9CC-4D1C-BCD9-48863C0222CA}" type="pres">
      <dgm:prSet presAssocID="{EBA7BBF9-0707-4854-9AB6-F547C0184BA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A4EB7F-2559-4892-A722-7A10CEE39FB8}" type="pres">
      <dgm:prSet presAssocID="{589C9BA7-2B64-474B-90B3-364FEBC7DBC6}" presName="sibTrans" presStyleLbl="sibTrans2D1" presStyleIdx="1" presStyleCnt="6"/>
      <dgm:spPr/>
      <dgm:t>
        <a:bodyPr/>
        <a:lstStyle/>
        <a:p>
          <a:endParaRPr lang="pt-BR"/>
        </a:p>
      </dgm:t>
    </dgm:pt>
    <dgm:pt modelId="{21CFD3B7-2EDE-443C-84B1-436D2127471F}" type="pres">
      <dgm:prSet presAssocID="{589C9BA7-2B64-474B-90B3-364FEBC7DBC6}" presName="connectorText" presStyleLbl="sibTrans2D1" presStyleIdx="1" presStyleCnt="6"/>
      <dgm:spPr/>
      <dgm:t>
        <a:bodyPr/>
        <a:lstStyle/>
        <a:p>
          <a:endParaRPr lang="pt-BR"/>
        </a:p>
      </dgm:t>
    </dgm:pt>
    <dgm:pt modelId="{DEE59BEB-7779-4A4D-B981-D940F28C790C}" type="pres">
      <dgm:prSet presAssocID="{7C5A33A2-1733-4E24-BB55-93BD551C9D8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7398C-086C-4AAB-BD39-5F11F42CE6DA}" type="pres">
      <dgm:prSet presAssocID="{BCBC3E7B-B374-4D22-A8BB-F0881DE8D9A7}" presName="sibTrans" presStyleLbl="sibTrans2D1" presStyleIdx="2" presStyleCnt="6"/>
      <dgm:spPr/>
      <dgm:t>
        <a:bodyPr/>
        <a:lstStyle/>
        <a:p>
          <a:endParaRPr lang="pt-BR"/>
        </a:p>
      </dgm:t>
    </dgm:pt>
    <dgm:pt modelId="{E922BFFA-CF9F-491E-955D-85FDC4C4C0EE}" type="pres">
      <dgm:prSet presAssocID="{BCBC3E7B-B374-4D22-A8BB-F0881DE8D9A7}" presName="connectorText" presStyleLbl="sibTrans2D1" presStyleIdx="2" presStyleCnt="6"/>
      <dgm:spPr/>
      <dgm:t>
        <a:bodyPr/>
        <a:lstStyle/>
        <a:p>
          <a:endParaRPr lang="pt-BR"/>
        </a:p>
      </dgm:t>
    </dgm:pt>
    <dgm:pt modelId="{34CDCCBC-50F0-4064-8576-BFADBAFCD765}" type="pres">
      <dgm:prSet presAssocID="{6AC5FC72-FB64-4DBF-A351-B9946066E4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80B1A0-64F0-46B3-8148-5190D3975988}" type="pres">
      <dgm:prSet presAssocID="{7593176D-7616-476A-989D-9C4BEF3F1EA0}" presName="sibTrans" presStyleLbl="sibTrans2D1" presStyleIdx="3" presStyleCnt="6"/>
      <dgm:spPr/>
      <dgm:t>
        <a:bodyPr/>
        <a:lstStyle/>
        <a:p>
          <a:endParaRPr lang="pt-BR"/>
        </a:p>
      </dgm:t>
    </dgm:pt>
    <dgm:pt modelId="{D0F8730E-3874-4F73-8085-F474B9ED734F}" type="pres">
      <dgm:prSet presAssocID="{7593176D-7616-476A-989D-9C4BEF3F1EA0}" presName="connectorText" presStyleLbl="sibTrans2D1" presStyleIdx="3" presStyleCnt="6"/>
      <dgm:spPr/>
      <dgm:t>
        <a:bodyPr/>
        <a:lstStyle/>
        <a:p>
          <a:endParaRPr lang="pt-BR"/>
        </a:p>
      </dgm:t>
    </dgm:pt>
    <dgm:pt modelId="{2D3928C0-9996-40CF-961C-D5FD297B7332}" type="pres">
      <dgm:prSet presAssocID="{585E7764-90BC-49FF-9178-7EF332B52D7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EF383-C3B0-45AD-9E09-1F1C65C478FB}" type="pres">
      <dgm:prSet presAssocID="{06F3FCCF-29FB-4813-AE1C-F089BFF42FDA}" presName="sibTrans" presStyleLbl="sibTrans2D1" presStyleIdx="4" presStyleCnt="6"/>
      <dgm:spPr/>
      <dgm:t>
        <a:bodyPr/>
        <a:lstStyle/>
        <a:p>
          <a:endParaRPr lang="pt-BR"/>
        </a:p>
      </dgm:t>
    </dgm:pt>
    <dgm:pt modelId="{3C092EE8-2F99-4132-ADDB-867C8CC5AC1C}" type="pres">
      <dgm:prSet presAssocID="{06F3FCCF-29FB-4813-AE1C-F089BFF42FDA}" presName="connectorText" presStyleLbl="sibTrans2D1" presStyleIdx="4" presStyleCnt="6"/>
      <dgm:spPr/>
      <dgm:t>
        <a:bodyPr/>
        <a:lstStyle/>
        <a:p>
          <a:endParaRPr lang="pt-BR"/>
        </a:p>
      </dgm:t>
    </dgm:pt>
    <dgm:pt modelId="{DCF4393E-F991-4243-955A-17C6BEC5FE45}" type="pres">
      <dgm:prSet presAssocID="{8A4EE1C3-D3D6-4FB3-92F2-C7423585583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26E512-D502-4B94-8BF2-3FADE7B38863}" type="pres">
      <dgm:prSet presAssocID="{5D4B9819-42DC-40C7-B11E-A962B5DEFF8E}" presName="sibTrans" presStyleLbl="sibTrans2D1" presStyleIdx="5" presStyleCnt="6"/>
      <dgm:spPr/>
      <dgm:t>
        <a:bodyPr/>
        <a:lstStyle/>
        <a:p>
          <a:endParaRPr lang="pt-BR"/>
        </a:p>
      </dgm:t>
    </dgm:pt>
    <dgm:pt modelId="{0F7C9A2C-DB02-47D5-9CF0-16D5BB43BFF0}" type="pres">
      <dgm:prSet presAssocID="{5D4B9819-42DC-40C7-B11E-A962B5DEFF8E}" presName="connectorText" presStyleLbl="sibTrans2D1" presStyleIdx="5" presStyleCnt="6"/>
      <dgm:spPr/>
      <dgm:t>
        <a:bodyPr/>
        <a:lstStyle/>
        <a:p>
          <a:endParaRPr lang="pt-BR"/>
        </a:p>
      </dgm:t>
    </dgm:pt>
  </dgm:ptLst>
  <dgm:cxnLst>
    <dgm:cxn modelId="{E38FA1BE-8050-4AA3-AEFD-6EDECE55F114}" type="presOf" srcId="{5D4B9819-42DC-40C7-B11E-A962B5DEFF8E}" destId="{0F7C9A2C-DB02-47D5-9CF0-16D5BB43BFF0}" srcOrd="1" destOrd="0" presId="urn:microsoft.com/office/officeart/2005/8/layout/cycle2"/>
    <dgm:cxn modelId="{D6702A3B-735B-42A8-AE7E-150C28596D37}" type="presOf" srcId="{6AC5FC72-FB64-4DBF-A351-B9946066E415}" destId="{34CDCCBC-50F0-4064-8576-BFADBAFCD765}" srcOrd="0" destOrd="0" presId="urn:microsoft.com/office/officeart/2005/8/layout/cycle2"/>
    <dgm:cxn modelId="{DA0C181A-B2DB-440F-9088-D547EFF682F8}" type="presOf" srcId="{7593176D-7616-476A-989D-9C4BEF3F1EA0}" destId="{D0F8730E-3874-4F73-8085-F474B9ED734F}" srcOrd="1" destOrd="0" presId="urn:microsoft.com/office/officeart/2005/8/layout/cycle2"/>
    <dgm:cxn modelId="{C8632477-6311-4F97-96F4-9E011F87D887}" type="presOf" srcId="{8A4EE1C3-D3D6-4FB3-92F2-C7423585583F}" destId="{DCF4393E-F991-4243-955A-17C6BEC5FE45}" srcOrd="0" destOrd="0" presId="urn:microsoft.com/office/officeart/2005/8/layout/cycle2"/>
    <dgm:cxn modelId="{473C2310-466E-4843-AA29-880C2708E952}" srcId="{FCE9E396-0A1B-407C-B9C3-79D9EA7F11A6}" destId="{EBA7BBF9-0707-4854-9AB6-F547C0184BAD}" srcOrd="1" destOrd="0" parTransId="{E05CA129-D075-4766-BDA9-792885BE9F88}" sibTransId="{589C9BA7-2B64-474B-90B3-364FEBC7DBC6}"/>
    <dgm:cxn modelId="{E3D5FB8A-2AA4-44B4-83C8-A6781F801416}" type="presOf" srcId="{7C5A33A2-1733-4E24-BB55-93BD551C9D82}" destId="{DEE59BEB-7779-4A4D-B981-D940F28C790C}" srcOrd="0" destOrd="0" presId="urn:microsoft.com/office/officeart/2005/8/layout/cycle2"/>
    <dgm:cxn modelId="{8F435718-3B77-4164-86CE-C3EED0E92A4C}" type="presOf" srcId="{5D4B9819-42DC-40C7-B11E-A962B5DEFF8E}" destId="{9226E512-D502-4B94-8BF2-3FADE7B38863}" srcOrd="0" destOrd="0" presId="urn:microsoft.com/office/officeart/2005/8/layout/cycle2"/>
    <dgm:cxn modelId="{100891DD-810C-47B1-ABF8-52978067D4F4}" type="presOf" srcId="{BCBC3E7B-B374-4D22-A8BB-F0881DE8D9A7}" destId="{6877398C-086C-4AAB-BD39-5F11F42CE6DA}" srcOrd="0" destOrd="0" presId="urn:microsoft.com/office/officeart/2005/8/layout/cycle2"/>
    <dgm:cxn modelId="{100481FB-C1E2-4667-A3F8-96A98FFD9D5B}" srcId="{FCE9E396-0A1B-407C-B9C3-79D9EA7F11A6}" destId="{6AC5FC72-FB64-4DBF-A351-B9946066E415}" srcOrd="3" destOrd="0" parTransId="{67D5C3EC-E816-4614-919F-5C8F3B9AEFA9}" sibTransId="{7593176D-7616-476A-989D-9C4BEF3F1EA0}"/>
    <dgm:cxn modelId="{B239AD06-A56B-4FAB-8650-DDE6BE6FB4A5}" type="presOf" srcId="{589C9BA7-2B64-474B-90B3-364FEBC7DBC6}" destId="{51A4EB7F-2559-4892-A722-7A10CEE39FB8}" srcOrd="0" destOrd="0" presId="urn:microsoft.com/office/officeart/2005/8/layout/cycle2"/>
    <dgm:cxn modelId="{7C1F9FD2-ECDF-4095-B642-DC1FC82684A2}" type="presOf" srcId="{5AC31F4A-769A-4B9B-8408-BE9B8DCF401C}" destId="{1435DA8F-8410-44A8-ABCC-1C51AD1E5B96}" srcOrd="0" destOrd="0" presId="urn:microsoft.com/office/officeart/2005/8/layout/cycle2"/>
    <dgm:cxn modelId="{135C8874-9D30-4C68-BF92-BDB1478E03F4}" srcId="{FCE9E396-0A1B-407C-B9C3-79D9EA7F11A6}" destId="{12E42D67-2631-4292-A8FE-7229343DF8AA}" srcOrd="0" destOrd="0" parTransId="{34FEECFB-F42B-4367-AF8D-A75A2D502D3D}" sibTransId="{5AC31F4A-769A-4B9B-8408-BE9B8DCF401C}"/>
    <dgm:cxn modelId="{30B1478A-5BC3-437A-971F-6B4D564E53D7}" type="presOf" srcId="{EBA7BBF9-0707-4854-9AB6-F547C0184BAD}" destId="{2191029C-F9CC-4D1C-BCD9-48863C0222CA}" srcOrd="0" destOrd="0" presId="urn:microsoft.com/office/officeart/2005/8/layout/cycle2"/>
    <dgm:cxn modelId="{7EC73478-9F71-4585-9964-1445DC989E5F}" type="presOf" srcId="{12E42D67-2631-4292-A8FE-7229343DF8AA}" destId="{99B84ACB-FDDD-4DE2-9161-49A0529B23A2}" srcOrd="0" destOrd="0" presId="urn:microsoft.com/office/officeart/2005/8/layout/cycle2"/>
    <dgm:cxn modelId="{81CF285A-17B5-485F-9B22-40430DFC5EA0}" srcId="{FCE9E396-0A1B-407C-B9C3-79D9EA7F11A6}" destId="{585E7764-90BC-49FF-9178-7EF332B52D76}" srcOrd="4" destOrd="0" parTransId="{7CB2C272-9899-40B4-92FA-6F9B6E83C98F}" sibTransId="{06F3FCCF-29FB-4813-AE1C-F089BFF42FDA}"/>
    <dgm:cxn modelId="{70B54448-0197-4994-9A24-A50130E03E94}" type="presOf" srcId="{7593176D-7616-476A-989D-9C4BEF3F1EA0}" destId="{8480B1A0-64F0-46B3-8148-5190D3975988}" srcOrd="0" destOrd="0" presId="urn:microsoft.com/office/officeart/2005/8/layout/cycle2"/>
    <dgm:cxn modelId="{B5F93597-F472-407A-BAFA-BCEB0CBD5F65}" type="presOf" srcId="{FCE9E396-0A1B-407C-B9C3-79D9EA7F11A6}" destId="{B12DCE33-133F-41FE-9852-A122F88ED3FE}" srcOrd="0" destOrd="0" presId="urn:microsoft.com/office/officeart/2005/8/layout/cycle2"/>
    <dgm:cxn modelId="{DB610B51-8DD0-4BDB-9916-8A1A4D881342}" type="presOf" srcId="{585E7764-90BC-49FF-9178-7EF332B52D76}" destId="{2D3928C0-9996-40CF-961C-D5FD297B7332}" srcOrd="0" destOrd="0" presId="urn:microsoft.com/office/officeart/2005/8/layout/cycle2"/>
    <dgm:cxn modelId="{3103782F-D376-459C-B9AD-0BC1CB3D5418}" type="presOf" srcId="{06F3FCCF-29FB-4813-AE1C-F089BFF42FDA}" destId="{3C092EE8-2F99-4132-ADDB-867C8CC5AC1C}" srcOrd="1" destOrd="0" presId="urn:microsoft.com/office/officeart/2005/8/layout/cycle2"/>
    <dgm:cxn modelId="{646783A3-2F5A-444C-8D1B-D460577B0AB7}" type="presOf" srcId="{06F3FCCF-29FB-4813-AE1C-F089BFF42FDA}" destId="{212EF383-C3B0-45AD-9E09-1F1C65C478FB}" srcOrd="0" destOrd="0" presId="urn:microsoft.com/office/officeart/2005/8/layout/cycle2"/>
    <dgm:cxn modelId="{CFC3DA8A-3001-4439-9396-200EB92270E3}" type="presOf" srcId="{5AC31F4A-769A-4B9B-8408-BE9B8DCF401C}" destId="{AA38D298-2AB2-4F3E-8793-B445098322E1}" srcOrd="1" destOrd="0" presId="urn:microsoft.com/office/officeart/2005/8/layout/cycle2"/>
    <dgm:cxn modelId="{DEB10600-429E-439F-A63B-1D982FD16A1A}" srcId="{FCE9E396-0A1B-407C-B9C3-79D9EA7F11A6}" destId="{8A4EE1C3-D3D6-4FB3-92F2-C7423585583F}" srcOrd="5" destOrd="0" parTransId="{45ED33D9-CA18-4EA0-B4FB-1B4D9FC964AE}" sibTransId="{5D4B9819-42DC-40C7-B11E-A962B5DEFF8E}"/>
    <dgm:cxn modelId="{70A609F5-A27D-4630-BA74-54D7F48D8391}" type="presOf" srcId="{BCBC3E7B-B374-4D22-A8BB-F0881DE8D9A7}" destId="{E922BFFA-CF9F-491E-955D-85FDC4C4C0EE}" srcOrd="1" destOrd="0" presId="urn:microsoft.com/office/officeart/2005/8/layout/cycle2"/>
    <dgm:cxn modelId="{E528119B-6DEE-4158-A305-5762DC34B541}" type="presOf" srcId="{589C9BA7-2B64-474B-90B3-364FEBC7DBC6}" destId="{21CFD3B7-2EDE-443C-84B1-436D2127471F}" srcOrd="1" destOrd="0" presId="urn:microsoft.com/office/officeart/2005/8/layout/cycle2"/>
    <dgm:cxn modelId="{A46B05A1-3EC4-472D-9475-13A27618EFA4}" srcId="{FCE9E396-0A1B-407C-B9C3-79D9EA7F11A6}" destId="{7C5A33A2-1733-4E24-BB55-93BD551C9D82}" srcOrd="2" destOrd="0" parTransId="{1FBC0462-DCA3-4C2B-9C83-35B366D68B89}" sibTransId="{BCBC3E7B-B374-4D22-A8BB-F0881DE8D9A7}"/>
    <dgm:cxn modelId="{3C7FCD5D-8C78-4401-896F-7CD85293CFE9}" type="presParOf" srcId="{B12DCE33-133F-41FE-9852-A122F88ED3FE}" destId="{99B84ACB-FDDD-4DE2-9161-49A0529B23A2}" srcOrd="0" destOrd="0" presId="urn:microsoft.com/office/officeart/2005/8/layout/cycle2"/>
    <dgm:cxn modelId="{350BF3FD-DE74-4B09-8B45-E6465A91936E}" type="presParOf" srcId="{B12DCE33-133F-41FE-9852-A122F88ED3FE}" destId="{1435DA8F-8410-44A8-ABCC-1C51AD1E5B96}" srcOrd="1" destOrd="0" presId="urn:microsoft.com/office/officeart/2005/8/layout/cycle2"/>
    <dgm:cxn modelId="{7872681C-6E45-416B-9E4F-50CF3C600472}" type="presParOf" srcId="{1435DA8F-8410-44A8-ABCC-1C51AD1E5B96}" destId="{AA38D298-2AB2-4F3E-8793-B445098322E1}" srcOrd="0" destOrd="0" presId="urn:microsoft.com/office/officeart/2005/8/layout/cycle2"/>
    <dgm:cxn modelId="{6CFB2882-7284-47DA-965B-427AC6E813B5}" type="presParOf" srcId="{B12DCE33-133F-41FE-9852-A122F88ED3FE}" destId="{2191029C-F9CC-4D1C-BCD9-48863C0222CA}" srcOrd="2" destOrd="0" presId="urn:microsoft.com/office/officeart/2005/8/layout/cycle2"/>
    <dgm:cxn modelId="{13D2895B-B50F-46E4-860F-8DDB621FA730}" type="presParOf" srcId="{B12DCE33-133F-41FE-9852-A122F88ED3FE}" destId="{51A4EB7F-2559-4892-A722-7A10CEE39FB8}" srcOrd="3" destOrd="0" presId="urn:microsoft.com/office/officeart/2005/8/layout/cycle2"/>
    <dgm:cxn modelId="{AABC72C5-7EC1-4818-A2AC-293C87DD5130}" type="presParOf" srcId="{51A4EB7F-2559-4892-A722-7A10CEE39FB8}" destId="{21CFD3B7-2EDE-443C-84B1-436D2127471F}" srcOrd="0" destOrd="0" presId="urn:microsoft.com/office/officeart/2005/8/layout/cycle2"/>
    <dgm:cxn modelId="{9270F532-2A81-4939-92DC-090164F82567}" type="presParOf" srcId="{B12DCE33-133F-41FE-9852-A122F88ED3FE}" destId="{DEE59BEB-7779-4A4D-B981-D940F28C790C}" srcOrd="4" destOrd="0" presId="urn:microsoft.com/office/officeart/2005/8/layout/cycle2"/>
    <dgm:cxn modelId="{CB366D84-92E3-4EDC-B480-AC3583965324}" type="presParOf" srcId="{B12DCE33-133F-41FE-9852-A122F88ED3FE}" destId="{6877398C-086C-4AAB-BD39-5F11F42CE6DA}" srcOrd="5" destOrd="0" presId="urn:microsoft.com/office/officeart/2005/8/layout/cycle2"/>
    <dgm:cxn modelId="{97FAF0CD-8F90-4018-BACE-DC34B4763567}" type="presParOf" srcId="{6877398C-086C-4AAB-BD39-5F11F42CE6DA}" destId="{E922BFFA-CF9F-491E-955D-85FDC4C4C0EE}" srcOrd="0" destOrd="0" presId="urn:microsoft.com/office/officeart/2005/8/layout/cycle2"/>
    <dgm:cxn modelId="{38F6D84B-3F03-4D75-8CD9-AF224EB1D3E9}" type="presParOf" srcId="{B12DCE33-133F-41FE-9852-A122F88ED3FE}" destId="{34CDCCBC-50F0-4064-8576-BFADBAFCD765}" srcOrd="6" destOrd="0" presId="urn:microsoft.com/office/officeart/2005/8/layout/cycle2"/>
    <dgm:cxn modelId="{67388C3F-9D7F-4B20-80B7-945BB5874230}" type="presParOf" srcId="{B12DCE33-133F-41FE-9852-A122F88ED3FE}" destId="{8480B1A0-64F0-46B3-8148-5190D3975988}" srcOrd="7" destOrd="0" presId="urn:microsoft.com/office/officeart/2005/8/layout/cycle2"/>
    <dgm:cxn modelId="{7B5E3F9D-0C2F-4A5C-8667-21C25062C822}" type="presParOf" srcId="{8480B1A0-64F0-46B3-8148-5190D3975988}" destId="{D0F8730E-3874-4F73-8085-F474B9ED734F}" srcOrd="0" destOrd="0" presId="urn:microsoft.com/office/officeart/2005/8/layout/cycle2"/>
    <dgm:cxn modelId="{782B83F4-B75B-4D44-922F-3B00076CE5A8}" type="presParOf" srcId="{B12DCE33-133F-41FE-9852-A122F88ED3FE}" destId="{2D3928C0-9996-40CF-961C-D5FD297B7332}" srcOrd="8" destOrd="0" presId="urn:microsoft.com/office/officeart/2005/8/layout/cycle2"/>
    <dgm:cxn modelId="{EF14BF40-54E8-4432-A35A-CF9923D20A21}" type="presParOf" srcId="{B12DCE33-133F-41FE-9852-A122F88ED3FE}" destId="{212EF383-C3B0-45AD-9E09-1F1C65C478FB}" srcOrd="9" destOrd="0" presId="urn:microsoft.com/office/officeart/2005/8/layout/cycle2"/>
    <dgm:cxn modelId="{BBFF5B5E-01A5-4340-90B1-A9107B8BC6CD}" type="presParOf" srcId="{212EF383-C3B0-45AD-9E09-1F1C65C478FB}" destId="{3C092EE8-2F99-4132-ADDB-867C8CC5AC1C}" srcOrd="0" destOrd="0" presId="urn:microsoft.com/office/officeart/2005/8/layout/cycle2"/>
    <dgm:cxn modelId="{98688046-2387-4FC1-A9AF-4785FE451AA0}" type="presParOf" srcId="{B12DCE33-133F-41FE-9852-A122F88ED3FE}" destId="{DCF4393E-F991-4243-955A-17C6BEC5FE45}" srcOrd="10" destOrd="0" presId="urn:microsoft.com/office/officeart/2005/8/layout/cycle2"/>
    <dgm:cxn modelId="{7E105599-5143-4370-8F4C-358FB1E802F6}" type="presParOf" srcId="{B12DCE33-133F-41FE-9852-A122F88ED3FE}" destId="{9226E512-D502-4B94-8BF2-3FADE7B38863}" srcOrd="11" destOrd="0" presId="urn:microsoft.com/office/officeart/2005/8/layout/cycle2"/>
    <dgm:cxn modelId="{7841427D-490D-48AA-B2D7-9832C86929EA}" type="presParOf" srcId="{9226E512-D502-4B94-8BF2-3FADE7B38863}" destId="{0F7C9A2C-DB02-47D5-9CF0-16D5BB43BFF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1400" noProof="0" dirty="0" smtClean="0"/>
            <a:t>2</a:t>
          </a:r>
          <a:br>
            <a:rPr lang="pt-BR" sz="1400" noProof="0" dirty="0" smtClean="0"/>
          </a:br>
          <a:r>
            <a:rPr lang="pt-BR" sz="1400" noProof="0" dirty="0" smtClean="0"/>
            <a:t>Revisão</a:t>
          </a:r>
        </a:p>
        <a:p>
          <a:r>
            <a:rPr lang="pt-BR" sz="1400" noProof="0" dirty="0" smtClean="0"/>
            <a:t>De Estratégias</a:t>
          </a:r>
          <a:endParaRPr lang="pt-BR" sz="14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1400" noProof="0" dirty="0" smtClean="0"/>
            <a:t>3</a:t>
          </a:r>
          <a:br>
            <a:rPr lang="pt-BR" sz="1400" noProof="0" dirty="0" smtClean="0"/>
          </a:br>
          <a:r>
            <a:rPr lang="pt-BR" sz="1400" noProof="0" dirty="0" smtClean="0"/>
            <a:t>Avaliação </a:t>
          </a:r>
          <a:r>
            <a:rPr lang="pt-BR" sz="1400" noProof="0" dirty="0" smtClean="0"/>
            <a:t>de Investimentos</a:t>
          </a:r>
          <a:endParaRPr lang="pt-BR" sz="14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1400" noProof="0" dirty="0" smtClean="0"/>
            <a:t>1</a:t>
          </a:r>
          <a:br>
            <a:rPr lang="pt-BR" sz="1400" noProof="0" dirty="0" smtClean="0"/>
          </a:br>
          <a:r>
            <a:rPr lang="pt-BR" sz="1400" noProof="0" dirty="0" smtClean="0"/>
            <a:t>Mapas Estratégicos</a:t>
          </a:r>
          <a:endParaRPr lang="pt-BR" sz="14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3CB9EAF0-B785-436D-8561-29418CAF11D6}">
      <dgm:prSet phldrT="[Text]" custT="1"/>
      <dgm:spPr/>
      <dgm:t>
        <a:bodyPr/>
        <a:lstStyle/>
        <a:p>
          <a:r>
            <a:rPr lang="pt-BR" sz="1400" noProof="0" dirty="0" smtClean="0"/>
            <a:t>4</a:t>
          </a:r>
          <a:br>
            <a:rPr lang="pt-BR" sz="1400" noProof="0" dirty="0" smtClean="0"/>
          </a:br>
          <a:r>
            <a:rPr lang="pt-BR" sz="1400" noProof="0" dirty="0" smtClean="0"/>
            <a:t>Planejamento Top-Down</a:t>
          </a:r>
          <a:endParaRPr lang="pt-BR" sz="14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D3C3D72-0E37-410B-A741-88F7ACFF4396}" type="presOf" srcId="{188835A1-DA72-4945-8539-0517C3B1C460}" destId="{170501A5-BA12-4371-9113-53BC59394719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6A8217E1-DBB0-4441-94F2-F8FC755A5349}" type="presOf" srcId="{1C00829F-ACBB-4E6F-8858-EC1F8B1A3941}" destId="{FBEA44B1-C680-45F1-B168-243FA9AC2687}" srcOrd="0" destOrd="0" presId="urn:microsoft.com/office/officeart/2008/layout/HexagonCluster"/>
    <dgm:cxn modelId="{372932A7-29A9-49A6-824B-454C04C18EAE}" type="presOf" srcId="{61743317-F836-438C-9AA4-E0A8E9D153CC}" destId="{8CF579C5-F3BA-40E8-92C5-7FFCB1570E22}" srcOrd="0" destOrd="0" presId="urn:microsoft.com/office/officeart/2008/layout/HexagonCluster"/>
    <dgm:cxn modelId="{A0A16107-0D9E-44D5-8D2C-7FE1E7C0F652}" type="presOf" srcId="{ACEA33EE-69CA-4529-92EB-04D72007F80B}" destId="{B5E4A2E9-5CC2-4120-B51F-4CE06975E6BC}" srcOrd="0" destOrd="0" presId="urn:microsoft.com/office/officeart/2008/layout/HexagonCluster"/>
    <dgm:cxn modelId="{6517700B-38CA-4A8B-9674-F3C262FCAB45}" type="presOf" srcId="{63B41E2C-20BC-4DFF-9574-A9A5647B00ED}" destId="{C9AD308B-FEDA-41EB-A99B-E790057DB169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FF6E1B5E-1DE0-4B78-83EA-D0FDE9B0A72E}" type="presOf" srcId="{B9707110-E717-4E51-B045-34328E9C84D9}" destId="{98A2AAED-D59F-45A5-9CCC-681E7B2CFEDF}" srcOrd="0" destOrd="0" presId="urn:microsoft.com/office/officeart/2008/layout/HexagonCluster"/>
    <dgm:cxn modelId="{F750A71B-A2AD-48A2-B478-D8D91E75752D}" type="presOf" srcId="{1649F81A-4027-4079-A3C6-276524541EAD}" destId="{4865F3E4-2BF3-4573-865D-246EBC09B859}" srcOrd="0" destOrd="0" presId="urn:microsoft.com/office/officeart/2008/layout/HexagonCluster"/>
    <dgm:cxn modelId="{1C6FD8F0-CB01-4FC7-B89C-821524DBF890}" type="presOf" srcId="{134A6D86-F6EB-471F-B12D-F51DA42F06C9}" destId="{4F982654-55B9-4DD6-8184-50EE9DAC6865}" srcOrd="0" destOrd="0" presId="urn:microsoft.com/office/officeart/2008/layout/HexagonCluster"/>
    <dgm:cxn modelId="{6E49287C-9B16-4772-8E09-48B087031CC1}" type="presOf" srcId="{3CB9EAF0-B785-436D-8561-29418CAF11D6}" destId="{47A71B95-6E98-419E-B6A1-6E4D58262FC1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F55CE0EF-A804-47F4-B08F-B28066EC43D2}" type="presParOf" srcId="{C9AD308B-FEDA-41EB-A99B-E790057DB169}" destId="{1EB4CA57-92A8-47A7-83B2-0032493EE4B3}" srcOrd="0" destOrd="0" presId="urn:microsoft.com/office/officeart/2008/layout/HexagonCluster"/>
    <dgm:cxn modelId="{298CFC12-2C58-4FD1-A53F-244B9852FC7A}" type="presParOf" srcId="{1EB4CA57-92A8-47A7-83B2-0032493EE4B3}" destId="{B5E4A2E9-5CC2-4120-B51F-4CE06975E6BC}" srcOrd="0" destOrd="0" presId="urn:microsoft.com/office/officeart/2008/layout/HexagonCluster"/>
    <dgm:cxn modelId="{2D4341E6-9951-4B5C-960C-24483D2A0588}" type="presParOf" srcId="{C9AD308B-FEDA-41EB-A99B-E790057DB169}" destId="{2F3732FB-73C7-42F3-A5C9-7870D2189DE9}" srcOrd="1" destOrd="0" presId="urn:microsoft.com/office/officeart/2008/layout/HexagonCluster"/>
    <dgm:cxn modelId="{A35477AA-88E4-46F8-B90C-014241F813E6}" type="presParOf" srcId="{2F3732FB-73C7-42F3-A5C9-7870D2189DE9}" destId="{55BF6E9D-6B70-4B26-844A-DA10BFD2A19C}" srcOrd="0" destOrd="0" presId="urn:microsoft.com/office/officeart/2008/layout/HexagonCluster"/>
    <dgm:cxn modelId="{EF25CEE6-FD8C-4080-9579-E18809A94CD4}" type="presParOf" srcId="{C9AD308B-FEDA-41EB-A99B-E790057DB169}" destId="{596EA4D0-9712-4BB1-AAC9-CE0479C45DE5}" srcOrd="2" destOrd="0" presId="urn:microsoft.com/office/officeart/2008/layout/HexagonCluster"/>
    <dgm:cxn modelId="{10CA4A58-8003-4D15-BD7E-DA539966FE5B}" type="presParOf" srcId="{596EA4D0-9712-4BB1-AAC9-CE0479C45DE5}" destId="{98A2AAED-D59F-45A5-9CCC-681E7B2CFEDF}" srcOrd="0" destOrd="0" presId="urn:microsoft.com/office/officeart/2008/layout/HexagonCluster"/>
    <dgm:cxn modelId="{117D2364-128F-4FD4-AC93-163948EF9362}" type="presParOf" srcId="{C9AD308B-FEDA-41EB-A99B-E790057DB169}" destId="{B0C8A203-BA9A-45DA-99D4-49D943A8171E}" srcOrd="3" destOrd="0" presId="urn:microsoft.com/office/officeart/2008/layout/HexagonCluster"/>
    <dgm:cxn modelId="{8391013B-1116-4B84-BC4E-B7CA8D5A4709}" type="presParOf" srcId="{B0C8A203-BA9A-45DA-99D4-49D943A8171E}" destId="{F81CC63E-0F2A-4658-9755-F7B068B932A7}" srcOrd="0" destOrd="0" presId="urn:microsoft.com/office/officeart/2008/layout/HexagonCluster"/>
    <dgm:cxn modelId="{C885C858-D426-4821-BB36-2B06B73DA9E9}" type="presParOf" srcId="{C9AD308B-FEDA-41EB-A99B-E790057DB169}" destId="{73C51F45-A7E8-438C-8617-319A78BB43CE}" srcOrd="4" destOrd="0" presId="urn:microsoft.com/office/officeart/2008/layout/HexagonCluster"/>
    <dgm:cxn modelId="{33883BE4-C849-488A-B566-6BCAC526FEDD}" type="presParOf" srcId="{73C51F45-A7E8-438C-8617-319A78BB43CE}" destId="{4865F3E4-2BF3-4573-865D-246EBC09B859}" srcOrd="0" destOrd="0" presId="urn:microsoft.com/office/officeart/2008/layout/HexagonCluster"/>
    <dgm:cxn modelId="{1710E4CC-229D-4E3E-902B-61CA27C12254}" type="presParOf" srcId="{C9AD308B-FEDA-41EB-A99B-E790057DB169}" destId="{DF6E6C22-3865-4628-A19C-C06831686AB6}" srcOrd="5" destOrd="0" presId="urn:microsoft.com/office/officeart/2008/layout/HexagonCluster"/>
    <dgm:cxn modelId="{14B99833-9721-439F-A47E-660D46143514}" type="presParOf" srcId="{DF6E6C22-3865-4628-A19C-C06831686AB6}" destId="{C2FE54F3-8D10-4729-9B28-34CBAB13F171}" srcOrd="0" destOrd="0" presId="urn:microsoft.com/office/officeart/2008/layout/HexagonCluster"/>
    <dgm:cxn modelId="{186A7C97-14F1-4298-A64C-6952C1AC478A}" type="presParOf" srcId="{C9AD308B-FEDA-41EB-A99B-E790057DB169}" destId="{DF71338F-66F2-4960-A04A-A912B8950591}" srcOrd="6" destOrd="0" presId="urn:microsoft.com/office/officeart/2008/layout/HexagonCluster"/>
    <dgm:cxn modelId="{50DF4834-DECC-49B3-9A0C-583FF3448DF9}" type="presParOf" srcId="{DF71338F-66F2-4960-A04A-A912B8950591}" destId="{170501A5-BA12-4371-9113-53BC59394719}" srcOrd="0" destOrd="0" presId="urn:microsoft.com/office/officeart/2008/layout/HexagonCluster"/>
    <dgm:cxn modelId="{85213ACB-2B8E-4C7C-8242-6CFCAEB73F33}" type="presParOf" srcId="{C9AD308B-FEDA-41EB-A99B-E790057DB169}" destId="{725B1566-18DC-4DCA-9F96-F022AFA4E382}" srcOrd="7" destOrd="0" presId="urn:microsoft.com/office/officeart/2008/layout/HexagonCluster"/>
    <dgm:cxn modelId="{4C2F6AB6-14A1-42E3-B6AA-B43A96F7883E}" type="presParOf" srcId="{725B1566-18DC-4DCA-9F96-F022AFA4E382}" destId="{1DBBCE42-7C90-47BA-BCA7-A80C56CDE4BB}" srcOrd="0" destOrd="0" presId="urn:microsoft.com/office/officeart/2008/layout/HexagonCluster"/>
    <dgm:cxn modelId="{7AACA48F-5E7F-4354-91C0-27E71627297D}" type="presParOf" srcId="{C9AD308B-FEDA-41EB-A99B-E790057DB169}" destId="{AC80F23E-BE1D-483B-9E1B-7384A66C7619}" srcOrd="8" destOrd="0" presId="urn:microsoft.com/office/officeart/2008/layout/HexagonCluster"/>
    <dgm:cxn modelId="{3239F76D-C0BA-419C-A19C-6B53EE5D3813}" type="presParOf" srcId="{AC80F23E-BE1D-483B-9E1B-7384A66C7619}" destId="{8CF579C5-F3BA-40E8-92C5-7FFCB1570E22}" srcOrd="0" destOrd="0" presId="urn:microsoft.com/office/officeart/2008/layout/HexagonCluster"/>
    <dgm:cxn modelId="{DA5D1B2F-8569-422B-9868-A707789E4F7A}" type="presParOf" srcId="{C9AD308B-FEDA-41EB-A99B-E790057DB169}" destId="{8567975C-9453-4B1F-87A6-CCCD94B6B0FE}" srcOrd="9" destOrd="0" presId="urn:microsoft.com/office/officeart/2008/layout/HexagonCluster"/>
    <dgm:cxn modelId="{594EBF60-9DB6-4BAA-BEBB-E7CE818D1D5D}" type="presParOf" srcId="{8567975C-9453-4B1F-87A6-CCCD94B6B0FE}" destId="{AA67886B-5FEE-46E0-9090-01D3AE885E51}" srcOrd="0" destOrd="0" presId="urn:microsoft.com/office/officeart/2008/layout/HexagonCluster"/>
    <dgm:cxn modelId="{6DAD243A-A7E1-4BE4-85C3-CE81EB1FF13B}" type="presParOf" srcId="{C9AD308B-FEDA-41EB-A99B-E790057DB169}" destId="{DC074C6D-9774-4060-8193-35C9A34DD8E6}" srcOrd="10" destOrd="0" presId="urn:microsoft.com/office/officeart/2008/layout/HexagonCluster"/>
    <dgm:cxn modelId="{260CDE4E-2F3B-4522-BAD0-2B0F0D9775D1}" type="presParOf" srcId="{DC074C6D-9774-4060-8193-35C9A34DD8E6}" destId="{FBEA44B1-C680-45F1-B168-243FA9AC2687}" srcOrd="0" destOrd="0" presId="urn:microsoft.com/office/officeart/2008/layout/HexagonCluster"/>
    <dgm:cxn modelId="{F4FEAD26-72EC-41F6-81F0-E2A42BD02C1E}" type="presParOf" srcId="{C9AD308B-FEDA-41EB-A99B-E790057DB169}" destId="{A932E1E0-9BE4-49AB-9E3C-503A0377FF02}" srcOrd="11" destOrd="0" presId="urn:microsoft.com/office/officeart/2008/layout/HexagonCluster"/>
    <dgm:cxn modelId="{CF73E013-E0CE-4049-A57C-DB98E0AF6CBF}" type="presParOf" srcId="{A932E1E0-9BE4-49AB-9E3C-503A0377FF02}" destId="{D868C442-8C21-4E36-9A15-4104C88F74E8}" srcOrd="0" destOrd="0" presId="urn:microsoft.com/office/officeart/2008/layout/HexagonCluster"/>
    <dgm:cxn modelId="{780EAF26-7A43-48E0-9CF2-A532206B3BC2}" type="presParOf" srcId="{C9AD308B-FEDA-41EB-A99B-E790057DB169}" destId="{94AC4606-E64E-45D5-938C-D94CFA398EAE}" srcOrd="12" destOrd="0" presId="urn:microsoft.com/office/officeart/2008/layout/HexagonCluster"/>
    <dgm:cxn modelId="{43919731-B735-4B70-BA03-2D404A5DF9E5}" type="presParOf" srcId="{94AC4606-E64E-45D5-938C-D94CFA398EAE}" destId="{47A71B95-6E98-419E-B6A1-6E4D58262FC1}" srcOrd="0" destOrd="0" presId="urn:microsoft.com/office/officeart/2008/layout/HexagonCluster"/>
    <dgm:cxn modelId="{70FAE4EF-3D04-42A9-8567-185D8A9F31E8}" type="presParOf" srcId="{C9AD308B-FEDA-41EB-A99B-E790057DB169}" destId="{8820DABF-3FA7-4C48-BE4F-D3E273BD2A20}" srcOrd="13" destOrd="0" presId="urn:microsoft.com/office/officeart/2008/layout/HexagonCluster"/>
    <dgm:cxn modelId="{725AA075-020B-45DA-9ED8-0BD4665C3ED0}" type="presParOf" srcId="{8820DABF-3FA7-4C48-BE4F-D3E273BD2A20}" destId="{1B16F8AB-AD59-4ECA-8278-04E99ECD0661}" srcOrd="0" destOrd="0" presId="urn:microsoft.com/office/officeart/2008/layout/HexagonCluster"/>
    <dgm:cxn modelId="{792334E1-6C5B-490F-B5B1-5308C97C5B9C}" type="presParOf" srcId="{C9AD308B-FEDA-41EB-A99B-E790057DB169}" destId="{3FBEC9CA-05F1-400B-835C-CF96FC9B34A4}" srcOrd="14" destOrd="0" presId="urn:microsoft.com/office/officeart/2008/layout/HexagonCluster"/>
    <dgm:cxn modelId="{FF1E2B40-24E3-4E91-B171-6ECA75E1F013}" type="presParOf" srcId="{3FBEC9CA-05F1-400B-835C-CF96FC9B34A4}" destId="{4F982654-55B9-4DD6-8184-50EE9DAC6865}" srcOrd="0" destOrd="0" presId="urn:microsoft.com/office/officeart/2008/layout/HexagonCluster"/>
    <dgm:cxn modelId="{DA0ADAF6-6EB7-4712-A619-FED649BB85AD}" type="presParOf" srcId="{C9AD308B-FEDA-41EB-A99B-E790057DB169}" destId="{1D0E7FBE-CA68-4FAA-BC9E-CE00F5FE3AB4}" srcOrd="15" destOrd="0" presId="urn:microsoft.com/office/officeart/2008/layout/HexagonCluster"/>
    <dgm:cxn modelId="{DCAF496B-0648-42B8-84E7-ED9FBA58E55E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3- Avaliação </a:t>
          </a:r>
          <a:r>
            <a:rPr lang="pt-BR" sz="200" noProof="0" dirty="0" smtClean="0"/>
            <a:t>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C11865ED-FC67-4477-B04B-B8DC17261787}" type="presOf" srcId="{188835A1-DA72-4945-8539-0517C3B1C460}" destId="{170501A5-BA12-4371-9113-53BC59394719}" srcOrd="0" destOrd="0" presId="urn:microsoft.com/office/officeart/2008/layout/HexagonCluster"/>
    <dgm:cxn modelId="{7F7477B0-84D6-4A98-BDE1-FB14A7FE4512}" type="presOf" srcId="{61743317-F836-438C-9AA4-E0A8E9D153CC}" destId="{8CF579C5-F3BA-40E8-92C5-7FFCB1570E22}" srcOrd="0" destOrd="0" presId="urn:microsoft.com/office/officeart/2008/layout/HexagonCluster"/>
    <dgm:cxn modelId="{89621E50-10F6-4C32-8B19-BD46A45CA2A7}" type="presOf" srcId="{1C00829F-ACBB-4E6F-8858-EC1F8B1A3941}" destId="{FBEA44B1-C680-45F1-B168-243FA9AC2687}" srcOrd="0" destOrd="0" presId="urn:microsoft.com/office/officeart/2008/layout/HexagonCluster"/>
    <dgm:cxn modelId="{D6C0ED88-649F-4C61-9AA2-F45B25B89177}" type="presOf" srcId="{B9707110-E717-4E51-B045-34328E9C84D9}" destId="{98A2AAED-D59F-45A5-9CCC-681E7B2CFEDF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3D4E629C-7EA7-4624-8AB4-41FFE6C965E8}" type="presOf" srcId="{134A6D86-F6EB-471F-B12D-F51DA42F06C9}" destId="{4F982654-55B9-4DD6-8184-50EE9DAC6865}" srcOrd="0" destOrd="0" presId="urn:microsoft.com/office/officeart/2008/layout/HexagonCluster"/>
    <dgm:cxn modelId="{A2F304BD-5103-4352-ADC8-B5F6448E52FC}" type="presOf" srcId="{1649F81A-4027-4079-A3C6-276524541EAD}" destId="{4865F3E4-2BF3-4573-865D-246EBC09B859}" srcOrd="0" destOrd="0" presId="urn:microsoft.com/office/officeart/2008/layout/HexagonCluster"/>
    <dgm:cxn modelId="{2D15A2DD-E5B6-4897-BA46-188EC98D5D10}" type="presOf" srcId="{63B41E2C-20BC-4DFF-9574-A9A5647B00ED}" destId="{C9AD308B-FEDA-41EB-A99B-E790057DB169}" srcOrd="0" destOrd="0" presId="urn:microsoft.com/office/officeart/2008/layout/HexagonCluster"/>
    <dgm:cxn modelId="{9DDFBB8D-25CC-437D-ABF5-10F3D03A5499}" type="presOf" srcId="{3CB9EAF0-B785-436D-8561-29418CAF11D6}" destId="{47A71B95-6E98-419E-B6A1-6E4D58262FC1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DAC443D8-0F57-4E94-9E33-DA7F01ECA382}" type="presOf" srcId="{ACEA33EE-69CA-4529-92EB-04D72007F80B}" destId="{B5E4A2E9-5CC2-4120-B51F-4CE06975E6BC}" srcOrd="0" destOrd="0" presId="urn:microsoft.com/office/officeart/2008/layout/HexagonCluster"/>
    <dgm:cxn modelId="{254D1F83-3795-45E7-B670-64C9F13B5720}" type="presParOf" srcId="{C9AD308B-FEDA-41EB-A99B-E790057DB169}" destId="{1EB4CA57-92A8-47A7-83B2-0032493EE4B3}" srcOrd="0" destOrd="0" presId="urn:microsoft.com/office/officeart/2008/layout/HexagonCluster"/>
    <dgm:cxn modelId="{A7F69C5E-B683-42BB-A91C-C221BFB67BED}" type="presParOf" srcId="{1EB4CA57-92A8-47A7-83B2-0032493EE4B3}" destId="{B5E4A2E9-5CC2-4120-B51F-4CE06975E6BC}" srcOrd="0" destOrd="0" presId="urn:microsoft.com/office/officeart/2008/layout/HexagonCluster"/>
    <dgm:cxn modelId="{7A00AFD3-384D-4661-9AC7-299CC960AFBB}" type="presParOf" srcId="{C9AD308B-FEDA-41EB-A99B-E790057DB169}" destId="{2F3732FB-73C7-42F3-A5C9-7870D2189DE9}" srcOrd="1" destOrd="0" presId="urn:microsoft.com/office/officeart/2008/layout/HexagonCluster"/>
    <dgm:cxn modelId="{9700410D-1816-41FD-8025-0C55B14F14E1}" type="presParOf" srcId="{2F3732FB-73C7-42F3-A5C9-7870D2189DE9}" destId="{55BF6E9D-6B70-4B26-844A-DA10BFD2A19C}" srcOrd="0" destOrd="0" presId="urn:microsoft.com/office/officeart/2008/layout/HexagonCluster"/>
    <dgm:cxn modelId="{A944AF28-8875-45A3-B2AC-8EAC76D0CF41}" type="presParOf" srcId="{C9AD308B-FEDA-41EB-A99B-E790057DB169}" destId="{596EA4D0-9712-4BB1-AAC9-CE0479C45DE5}" srcOrd="2" destOrd="0" presId="urn:microsoft.com/office/officeart/2008/layout/HexagonCluster"/>
    <dgm:cxn modelId="{E6326915-739E-4AF4-8567-02BDCFFE8DAC}" type="presParOf" srcId="{596EA4D0-9712-4BB1-AAC9-CE0479C45DE5}" destId="{98A2AAED-D59F-45A5-9CCC-681E7B2CFEDF}" srcOrd="0" destOrd="0" presId="urn:microsoft.com/office/officeart/2008/layout/HexagonCluster"/>
    <dgm:cxn modelId="{9C5A2207-6E8C-44C4-89A2-70ACF2FF495E}" type="presParOf" srcId="{C9AD308B-FEDA-41EB-A99B-E790057DB169}" destId="{B0C8A203-BA9A-45DA-99D4-49D943A8171E}" srcOrd="3" destOrd="0" presId="urn:microsoft.com/office/officeart/2008/layout/HexagonCluster"/>
    <dgm:cxn modelId="{8C2A0DD7-32C4-41E1-93D7-3E0BA315709C}" type="presParOf" srcId="{B0C8A203-BA9A-45DA-99D4-49D943A8171E}" destId="{F81CC63E-0F2A-4658-9755-F7B068B932A7}" srcOrd="0" destOrd="0" presId="urn:microsoft.com/office/officeart/2008/layout/HexagonCluster"/>
    <dgm:cxn modelId="{345D226C-4408-4EB8-8745-C4884D5FA3FF}" type="presParOf" srcId="{C9AD308B-FEDA-41EB-A99B-E790057DB169}" destId="{73C51F45-A7E8-438C-8617-319A78BB43CE}" srcOrd="4" destOrd="0" presId="urn:microsoft.com/office/officeart/2008/layout/HexagonCluster"/>
    <dgm:cxn modelId="{4AD66D05-4F21-4400-958B-3184AAA275D9}" type="presParOf" srcId="{73C51F45-A7E8-438C-8617-319A78BB43CE}" destId="{4865F3E4-2BF3-4573-865D-246EBC09B859}" srcOrd="0" destOrd="0" presId="urn:microsoft.com/office/officeart/2008/layout/HexagonCluster"/>
    <dgm:cxn modelId="{19A99A48-D0FD-41BE-8B5D-0F8EE6A1BA8E}" type="presParOf" srcId="{C9AD308B-FEDA-41EB-A99B-E790057DB169}" destId="{DF6E6C22-3865-4628-A19C-C06831686AB6}" srcOrd="5" destOrd="0" presId="urn:microsoft.com/office/officeart/2008/layout/HexagonCluster"/>
    <dgm:cxn modelId="{01A73D9C-1348-4629-88B9-6CBEDF8EEDD5}" type="presParOf" srcId="{DF6E6C22-3865-4628-A19C-C06831686AB6}" destId="{C2FE54F3-8D10-4729-9B28-34CBAB13F171}" srcOrd="0" destOrd="0" presId="urn:microsoft.com/office/officeart/2008/layout/HexagonCluster"/>
    <dgm:cxn modelId="{047349F3-A8B8-488D-B2F4-954DECB1C557}" type="presParOf" srcId="{C9AD308B-FEDA-41EB-A99B-E790057DB169}" destId="{DF71338F-66F2-4960-A04A-A912B8950591}" srcOrd="6" destOrd="0" presId="urn:microsoft.com/office/officeart/2008/layout/HexagonCluster"/>
    <dgm:cxn modelId="{40F1F298-781A-48E2-BC0A-D8A7E3F07E37}" type="presParOf" srcId="{DF71338F-66F2-4960-A04A-A912B8950591}" destId="{170501A5-BA12-4371-9113-53BC59394719}" srcOrd="0" destOrd="0" presId="urn:microsoft.com/office/officeart/2008/layout/HexagonCluster"/>
    <dgm:cxn modelId="{CE82D434-5E03-42BA-89C7-CF6826E44950}" type="presParOf" srcId="{C9AD308B-FEDA-41EB-A99B-E790057DB169}" destId="{725B1566-18DC-4DCA-9F96-F022AFA4E382}" srcOrd="7" destOrd="0" presId="urn:microsoft.com/office/officeart/2008/layout/HexagonCluster"/>
    <dgm:cxn modelId="{19008714-A205-47BF-9A11-B0DC9844986E}" type="presParOf" srcId="{725B1566-18DC-4DCA-9F96-F022AFA4E382}" destId="{1DBBCE42-7C90-47BA-BCA7-A80C56CDE4BB}" srcOrd="0" destOrd="0" presId="urn:microsoft.com/office/officeart/2008/layout/HexagonCluster"/>
    <dgm:cxn modelId="{782147F4-2A16-48F4-B222-ABBED3FF6B53}" type="presParOf" srcId="{C9AD308B-FEDA-41EB-A99B-E790057DB169}" destId="{AC80F23E-BE1D-483B-9E1B-7384A66C7619}" srcOrd="8" destOrd="0" presId="urn:microsoft.com/office/officeart/2008/layout/HexagonCluster"/>
    <dgm:cxn modelId="{E48D76C5-778E-4211-A682-0C7D0137B523}" type="presParOf" srcId="{AC80F23E-BE1D-483B-9E1B-7384A66C7619}" destId="{8CF579C5-F3BA-40E8-92C5-7FFCB1570E22}" srcOrd="0" destOrd="0" presId="urn:microsoft.com/office/officeart/2008/layout/HexagonCluster"/>
    <dgm:cxn modelId="{ED7735F1-CCFF-4555-BB1D-F4E940395F44}" type="presParOf" srcId="{C9AD308B-FEDA-41EB-A99B-E790057DB169}" destId="{8567975C-9453-4B1F-87A6-CCCD94B6B0FE}" srcOrd="9" destOrd="0" presId="urn:microsoft.com/office/officeart/2008/layout/HexagonCluster"/>
    <dgm:cxn modelId="{3EE3ACDA-E062-4786-8D3F-8B8368EAB543}" type="presParOf" srcId="{8567975C-9453-4B1F-87A6-CCCD94B6B0FE}" destId="{AA67886B-5FEE-46E0-9090-01D3AE885E51}" srcOrd="0" destOrd="0" presId="urn:microsoft.com/office/officeart/2008/layout/HexagonCluster"/>
    <dgm:cxn modelId="{638CC1A6-8266-49B2-99BF-D54E5360DEDE}" type="presParOf" srcId="{C9AD308B-FEDA-41EB-A99B-E790057DB169}" destId="{DC074C6D-9774-4060-8193-35C9A34DD8E6}" srcOrd="10" destOrd="0" presId="urn:microsoft.com/office/officeart/2008/layout/HexagonCluster"/>
    <dgm:cxn modelId="{3DE934D9-6D3A-48C9-8437-58D8E0271FEF}" type="presParOf" srcId="{DC074C6D-9774-4060-8193-35C9A34DD8E6}" destId="{FBEA44B1-C680-45F1-B168-243FA9AC2687}" srcOrd="0" destOrd="0" presId="urn:microsoft.com/office/officeart/2008/layout/HexagonCluster"/>
    <dgm:cxn modelId="{B5A01E1E-3DEF-4A82-A9B2-E497059509EB}" type="presParOf" srcId="{C9AD308B-FEDA-41EB-A99B-E790057DB169}" destId="{A932E1E0-9BE4-49AB-9E3C-503A0377FF02}" srcOrd="11" destOrd="0" presId="urn:microsoft.com/office/officeart/2008/layout/HexagonCluster"/>
    <dgm:cxn modelId="{A6DA24A1-5160-4FEC-A5F5-B0B8C9BC8C55}" type="presParOf" srcId="{A932E1E0-9BE4-49AB-9E3C-503A0377FF02}" destId="{D868C442-8C21-4E36-9A15-4104C88F74E8}" srcOrd="0" destOrd="0" presId="urn:microsoft.com/office/officeart/2008/layout/HexagonCluster"/>
    <dgm:cxn modelId="{F8B1F244-7FF0-4F85-B2FA-4213371F7DBF}" type="presParOf" srcId="{C9AD308B-FEDA-41EB-A99B-E790057DB169}" destId="{94AC4606-E64E-45D5-938C-D94CFA398EAE}" srcOrd="12" destOrd="0" presId="urn:microsoft.com/office/officeart/2008/layout/HexagonCluster"/>
    <dgm:cxn modelId="{CB880020-42E3-452C-94C2-D9A03A16A058}" type="presParOf" srcId="{94AC4606-E64E-45D5-938C-D94CFA398EAE}" destId="{47A71B95-6E98-419E-B6A1-6E4D58262FC1}" srcOrd="0" destOrd="0" presId="urn:microsoft.com/office/officeart/2008/layout/HexagonCluster"/>
    <dgm:cxn modelId="{86109E71-BD56-4762-BD83-0AE07D683CCE}" type="presParOf" srcId="{C9AD308B-FEDA-41EB-A99B-E790057DB169}" destId="{8820DABF-3FA7-4C48-BE4F-D3E273BD2A20}" srcOrd="13" destOrd="0" presId="urn:microsoft.com/office/officeart/2008/layout/HexagonCluster"/>
    <dgm:cxn modelId="{5D3B99DD-E292-4886-BDEC-289C69503865}" type="presParOf" srcId="{8820DABF-3FA7-4C48-BE4F-D3E273BD2A20}" destId="{1B16F8AB-AD59-4ECA-8278-04E99ECD0661}" srcOrd="0" destOrd="0" presId="urn:microsoft.com/office/officeart/2008/layout/HexagonCluster"/>
    <dgm:cxn modelId="{753C310B-66A2-4D43-9306-DB8D87866501}" type="presParOf" srcId="{C9AD308B-FEDA-41EB-A99B-E790057DB169}" destId="{3FBEC9CA-05F1-400B-835C-CF96FC9B34A4}" srcOrd="14" destOrd="0" presId="urn:microsoft.com/office/officeart/2008/layout/HexagonCluster"/>
    <dgm:cxn modelId="{9805DE1A-F787-4102-B2A5-4F6D43B04232}" type="presParOf" srcId="{3FBEC9CA-05F1-400B-835C-CF96FC9B34A4}" destId="{4F982654-55B9-4DD6-8184-50EE9DAC6865}" srcOrd="0" destOrd="0" presId="urn:microsoft.com/office/officeart/2008/layout/HexagonCluster"/>
    <dgm:cxn modelId="{C8940622-94F4-456B-876F-257D798F3CE8}" type="presParOf" srcId="{C9AD308B-FEDA-41EB-A99B-E790057DB169}" destId="{1D0E7FBE-CA68-4FAA-BC9E-CE00F5FE3AB4}" srcOrd="15" destOrd="0" presId="urn:microsoft.com/office/officeart/2008/layout/HexagonCluster"/>
    <dgm:cxn modelId="{03C58CE4-06B5-44FD-BA35-E08301C94FBB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3- Avaliação </a:t>
          </a:r>
          <a:r>
            <a:rPr lang="pt-BR" sz="200" noProof="0" dirty="0" smtClean="0"/>
            <a:t>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5B8D46A6-EB96-484D-845F-CB056560AE75}" type="presOf" srcId="{1649F81A-4027-4079-A3C6-276524541EAD}" destId="{4865F3E4-2BF3-4573-865D-246EBC09B859}" srcOrd="0" destOrd="0" presId="urn:microsoft.com/office/officeart/2008/layout/HexagonCluster"/>
    <dgm:cxn modelId="{AF5F630B-816C-4CC2-967D-0FCAD60E4F78}" type="presOf" srcId="{ACEA33EE-69CA-4529-92EB-04D72007F80B}" destId="{B5E4A2E9-5CC2-4120-B51F-4CE06975E6BC}" srcOrd="0" destOrd="0" presId="urn:microsoft.com/office/officeart/2008/layout/HexagonCluster"/>
    <dgm:cxn modelId="{EA73D6B1-CD00-42F2-A9FF-842BE3E7012C}" type="presOf" srcId="{61743317-F836-438C-9AA4-E0A8E9D153CC}" destId="{8CF579C5-F3BA-40E8-92C5-7FFCB1570E22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9FA31FBE-E6D6-4834-9454-B300964F8214}" type="presOf" srcId="{134A6D86-F6EB-471F-B12D-F51DA42F06C9}" destId="{4F982654-55B9-4DD6-8184-50EE9DAC6865}" srcOrd="0" destOrd="0" presId="urn:microsoft.com/office/officeart/2008/layout/HexagonCluster"/>
    <dgm:cxn modelId="{7040665F-47CB-457B-9C79-AA70911E94DF}" type="presOf" srcId="{1C00829F-ACBB-4E6F-8858-EC1F8B1A3941}" destId="{FBEA44B1-C680-45F1-B168-243FA9AC2687}" srcOrd="0" destOrd="0" presId="urn:microsoft.com/office/officeart/2008/layout/HexagonCluster"/>
    <dgm:cxn modelId="{C3FC3E50-110B-43B7-A0C5-B4B3D0EE5433}" type="presOf" srcId="{188835A1-DA72-4945-8539-0517C3B1C460}" destId="{170501A5-BA12-4371-9113-53BC59394719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A1A32305-4E72-4192-BC41-49316DE7723F}" type="presOf" srcId="{B9707110-E717-4E51-B045-34328E9C84D9}" destId="{98A2AAED-D59F-45A5-9CCC-681E7B2CFEDF}" srcOrd="0" destOrd="0" presId="urn:microsoft.com/office/officeart/2008/layout/HexagonCluster"/>
    <dgm:cxn modelId="{0018D963-2F6C-4EF2-A22F-8BCBEAD933B5}" type="presOf" srcId="{63B41E2C-20BC-4DFF-9574-A9A5647B00ED}" destId="{C9AD308B-FEDA-41EB-A99B-E790057DB169}" srcOrd="0" destOrd="0" presId="urn:microsoft.com/office/officeart/2008/layout/HexagonCluster"/>
    <dgm:cxn modelId="{2EC0E992-AF4C-474B-8AEA-93CDCE96EF57}" type="presOf" srcId="{3CB9EAF0-B785-436D-8561-29418CAF11D6}" destId="{47A71B95-6E98-419E-B6A1-6E4D58262FC1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406E101D-D113-49D8-96B9-F181DCA61830}" type="presParOf" srcId="{C9AD308B-FEDA-41EB-A99B-E790057DB169}" destId="{1EB4CA57-92A8-47A7-83B2-0032493EE4B3}" srcOrd="0" destOrd="0" presId="urn:microsoft.com/office/officeart/2008/layout/HexagonCluster"/>
    <dgm:cxn modelId="{5304DEB9-38DB-4417-8601-07C288293773}" type="presParOf" srcId="{1EB4CA57-92A8-47A7-83B2-0032493EE4B3}" destId="{B5E4A2E9-5CC2-4120-B51F-4CE06975E6BC}" srcOrd="0" destOrd="0" presId="urn:microsoft.com/office/officeart/2008/layout/HexagonCluster"/>
    <dgm:cxn modelId="{6B785796-57F1-4E7A-B168-74F9903F42B0}" type="presParOf" srcId="{C9AD308B-FEDA-41EB-A99B-E790057DB169}" destId="{2F3732FB-73C7-42F3-A5C9-7870D2189DE9}" srcOrd="1" destOrd="0" presId="urn:microsoft.com/office/officeart/2008/layout/HexagonCluster"/>
    <dgm:cxn modelId="{473242B2-751A-49B3-B942-0BB0D45487B3}" type="presParOf" srcId="{2F3732FB-73C7-42F3-A5C9-7870D2189DE9}" destId="{55BF6E9D-6B70-4B26-844A-DA10BFD2A19C}" srcOrd="0" destOrd="0" presId="urn:microsoft.com/office/officeart/2008/layout/HexagonCluster"/>
    <dgm:cxn modelId="{9EAEAD17-F976-45AD-9E4E-EC7385E4AAEA}" type="presParOf" srcId="{C9AD308B-FEDA-41EB-A99B-E790057DB169}" destId="{596EA4D0-9712-4BB1-AAC9-CE0479C45DE5}" srcOrd="2" destOrd="0" presId="urn:microsoft.com/office/officeart/2008/layout/HexagonCluster"/>
    <dgm:cxn modelId="{996C3244-890F-4E1D-83FC-5872241FD16C}" type="presParOf" srcId="{596EA4D0-9712-4BB1-AAC9-CE0479C45DE5}" destId="{98A2AAED-D59F-45A5-9CCC-681E7B2CFEDF}" srcOrd="0" destOrd="0" presId="urn:microsoft.com/office/officeart/2008/layout/HexagonCluster"/>
    <dgm:cxn modelId="{F3484882-D115-4599-A116-5F295951E8A9}" type="presParOf" srcId="{C9AD308B-FEDA-41EB-A99B-E790057DB169}" destId="{B0C8A203-BA9A-45DA-99D4-49D943A8171E}" srcOrd="3" destOrd="0" presId="urn:microsoft.com/office/officeart/2008/layout/HexagonCluster"/>
    <dgm:cxn modelId="{FFDCBA3F-03E4-4BEC-A717-05F16D637489}" type="presParOf" srcId="{B0C8A203-BA9A-45DA-99D4-49D943A8171E}" destId="{F81CC63E-0F2A-4658-9755-F7B068B932A7}" srcOrd="0" destOrd="0" presId="urn:microsoft.com/office/officeart/2008/layout/HexagonCluster"/>
    <dgm:cxn modelId="{C079E194-A268-44B8-953C-BA788F26C45A}" type="presParOf" srcId="{C9AD308B-FEDA-41EB-A99B-E790057DB169}" destId="{73C51F45-A7E8-438C-8617-319A78BB43CE}" srcOrd="4" destOrd="0" presId="urn:microsoft.com/office/officeart/2008/layout/HexagonCluster"/>
    <dgm:cxn modelId="{9420AA63-2136-4730-B4ED-94A4E5F88BD0}" type="presParOf" srcId="{73C51F45-A7E8-438C-8617-319A78BB43CE}" destId="{4865F3E4-2BF3-4573-865D-246EBC09B859}" srcOrd="0" destOrd="0" presId="urn:microsoft.com/office/officeart/2008/layout/HexagonCluster"/>
    <dgm:cxn modelId="{C9B62E03-3B89-41C3-8C04-B79780E2D694}" type="presParOf" srcId="{C9AD308B-FEDA-41EB-A99B-E790057DB169}" destId="{DF6E6C22-3865-4628-A19C-C06831686AB6}" srcOrd="5" destOrd="0" presId="urn:microsoft.com/office/officeart/2008/layout/HexagonCluster"/>
    <dgm:cxn modelId="{9FDB7331-11E2-4A4D-A595-8A686C0C470A}" type="presParOf" srcId="{DF6E6C22-3865-4628-A19C-C06831686AB6}" destId="{C2FE54F3-8D10-4729-9B28-34CBAB13F171}" srcOrd="0" destOrd="0" presId="urn:microsoft.com/office/officeart/2008/layout/HexagonCluster"/>
    <dgm:cxn modelId="{10239424-13B5-4D90-BF4D-BC7229F4C81E}" type="presParOf" srcId="{C9AD308B-FEDA-41EB-A99B-E790057DB169}" destId="{DF71338F-66F2-4960-A04A-A912B8950591}" srcOrd="6" destOrd="0" presId="urn:microsoft.com/office/officeart/2008/layout/HexagonCluster"/>
    <dgm:cxn modelId="{078E325F-E5AF-4F06-A117-5CDBBA1D0D54}" type="presParOf" srcId="{DF71338F-66F2-4960-A04A-A912B8950591}" destId="{170501A5-BA12-4371-9113-53BC59394719}" srcOrd="0" destOrd="0" presId="urn:microsoft.com/office/officeart/2008/layout/HexagonCluster"/>
    <dgm:cxn modelId="{258FB919-0CAC-4248-9A70-ACBF4615AB7D}" type="presParOf" srcId="{C9AD308B-FEDA-41EB-A99B-E790057DB169}" destId="{725B1566-18DC-4DCA-9F96-F022AFA4E382}" srcOrd="7" destOrd="0" presId="urn:microsoft.com/office/officeart/2008/layout/HexagonCluster"/>
    <dgm:cxn modelId="{BE471FEB-36E9-4DD7-93AC-C7CFB72440B4}" type="presParOf" srcId="{725B1566-18DC-4DCA-9F96-F022AFA4E382}" destId="{1DBBCE42-7C90-47BA-BCA7-A80C56CDE4BB}" srcOrd="0" destOrd="0" presId="urn:microsoft.com/office/officeart/2008/layout/HexagonCluster"/>
    <dgm:cxn modelId="{6A27900C-7891-40BF-8CFF-3264B1A8E387}" type="presParOf" srcId="{C9AD308B-FEDA-41EB-A99B-E790057DB169}" destId="{AC80F23E-BE1D-483B-9E1B-7384A66C7619}" srcOrd="8" destOrd="0" presId="urn:microsoft.com/office/officeart/2008/layout/HexagonCluster"/>
    <dgm:cxn modelId="{1066B1B6-0BDD-4A5D-8EA8-A1B0A999915B}" type="presParOf" srcId="{AC80F23E-BE1D-483B-9E1B-7384A66C7619}" destId="{8CF579C5-F3BA-40E8-92C5-7FFCB1570E22}" srcOrd="0" destOrd="0" presId="urn:microsoft.com/office/officeart/2008/layout/HexagonCluster"/>
    <dgm:cxn modelId="{39E7DC08-0297-454F-B35F-81912D8548BE}" type="presParOf" srcId="{C9AD308B-FEDA-41EB-A99B-E790057DB169}" destId="{8567975C-9453-4B1F-87A6-CCCD94B6B0FE}" srcOrd="9" destOrd="0" presId="urn:microsoft.com/office/officeart/2008/layout/HexagonCluster"/>
    <dgm:cxn modelId="{9C4D12FA-1ACD-419D-A2BE-5FE40929C8BB}" type="presParOf" srcId="{8567975C-9453-4B1F-87A6-CCCD94B6B0FE}" destId="{AA67886B-5FEE-46E0-9090-01D3AE885E51}" srcOrd="0" destOrd="0" presId="urn:microsoft.com/office/officeart/2008/layout/HexagonCluster"/>
    <dgm:cxn modelId="{6ED6AB62-A984-44C0-AD7D-C8972F69AF26}" type="presParOf" srcId="{C9AD308B-FEDA-41EB-A99B-E790057DB169}" destId="{DC074C6D-9774-4060-8193-35C9A34DD8E6}" srcOrd="10" destOrd="0" presId="urn:microsoft.com/office/officeart/2008/layout/HexagonCluster"/>
    <dgm:cxn modelId="{8309B3F2-7067-45F4-B5FC-873DCD0EB12E}" type="presParOf" srcId="{DC074C6D-9774-4060-8193-35C9A34DD8E6}" destId="{FBEA44B1-C680-45F1-B168-243FA9AC2687}" srcOrd="0" destOrd="0" presId="urn:microsoft.com/office/officeart/2008/layout/HexagonCluster"/>
    <dgm:cxn modelId="{8D180E96-227A-41BF-943E-96BBE46F5208}" type="presParOf" srcId="{C9AD308B-FEDA-41EB-A99B-E790057DB169}" destId="{A932E1E0-9BE4-49AB-9E3C-503A0377FF02}" srcOrd="11" destOrd="0" presId="urn:microsoft.com/office/officeart/2008/layout/HexagonCluster"/>
    <dgm:cxn modelId="{766226AF-31BA-4958-BC8D-D1E945E61C55}" type="presParOf" srcId="{A932E1E0-9BE4-49AB-9E3C-503A0377FF02}" destId="{D868C442-8C21-4E36-9A15-4104C88F74E8}" srcOrd="0" destOrd="0" presId="urn:microsoft.com/office/officeart/2008/layout/HexagonCluster"/>
    <dgm:cxn modelId="{968604C7-7505-40D6-82DE-880A4B1AE4A7}" type="presParOf" srcId="{C9AD308B-FEDA-41EB-A99B-E790057DB169}" destId="{94AC4606-E64E-45D5-938C-D94CFA398EAE}" srcOrd="12" destOrd="0" presId="urn:microsoft.com/office/officeart/2008/layout/HexagonCluster"/>
    <dgm:cxn modelId="{72FD2955-D85A-4BE5-AB57-E3DEAC9C7476}" type="presParOf" srcId="{94AC4606-E64E-45D5-938C-D94CFA398EAE}" destId="{47A71B95-6E98-419E-B6A1-6E4D58262FC1}" srcOrd="0" destOrd="0" presId="urn:microsoft.com/office/officeart/2008/layout/HexagonCluster"/>
    <dgm:cxn modelId="{2BD8E95D-289E-4480-890D-B103BD5EB925}" type="presParOf" srcId="{C9AD308B-FEDA-41EB-A99B-E790057DB169}" destId="{8820DABF-3FA7-4C48-BE4F-D3E273BD2A20}" srcOrd="13" destOrd="0" presId="urn:microsoft.com/office/officeart/2008/layout/HexagonCluster"/>
    <dgm:cxn modelId="{BA5E64B3-3E54-4EF1-852C-E8DF27C0FDE0}" type="presParOf" srcId="{8820DABF-3FA7-4C48-BE4F-D3E273BD2A20}" destId="{1B16F8AB-AD59-4ECA-8278-04E99ECD0661}" srcOrd="0" destOrd="0" presId="urn:microsoft.com/office/officeart/2008/layout/HexagonCluster"/>
    <dgm:cxn modelId="{687E3155-DA5C-4133-8E44-730858EEC807}" type="presParOf" srcId="{C9AD308B-FEDA-41EB-A99B-E790057DB169}" destId="{3FBEC9CA-05F1-400B-835C-CF96FC9B34A4}" srcOrd="14" destOrd="0" presId="urn:microsoft.com/office/officeart/2008/layout/HexagonCluster"/>
    <dgm:cxn modelId="{8D60BCB9-0776-4DE3-A6D3-3FF3A4890806}" type="presParOf" srcId="{3FBEC9CA-05F1-400B-835C-CF96FC9B34A4}" destId="{4F982654-55B9-4DD6-8184-50EE9DAC6865}" srcOrd="0" destOrd="0" presId="urn:microsoft.com/office/officeart/2008/layout/HexagonCluster"/>
    <dgm:cxn modelId="{B9C22C3D-FCAE-43DF-A5E8-6B1784A389ED}" type="presParOf" srcId="{C9AD308B-FEDA-41EB-A99B-E790057DB169}" destId="{1D0E7FBE-CA68-4FAA-BC9E-CE00F5FE3AB4}" srcOrd="15" destOrd="0" presId="urn:microsoft.com/office/officeart/2008/layout/HexagonCluster"/>
    <dgm:cxn modelId="{E93B18F2-A707-4E3E-AEFF-A69518196913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200" noProof="0" dirty="0" smtClean="0"/>
            <a:t>3- Avaliação </a:t>
          </a:r>
          <a:r>
            <a:rPr lang="pt-BR" sz="200" noProof="0" dirty="0" smtClean="0"/>
            <a:t>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31BD74B1-8445-4A53-830B-559DD7292278}" type="presOf" srcId="{1649F81A-4027-4079-A3C6-276524541EAD}" destId="{4865F3E4-2BF3-4573-865D-246EBC09B859}" srcOrd="0" destOrd="0" presId="urn:microsoft.com/office/officeart/2008/layout/HexagonCluster"/>
    <dgm:cxn modelId="{2DB4CD11-9CB0-40C8-870B-0092AF32EA91}" type="presOf" srcId="{ACEA33EE-69CA-4529-92EB-04D72007F80B}" destId="{B5E4A2E9-5CC2-4120-B51F-4CE06975E6BC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9CA760-CFB9-4F66-9558-539419EC8DDD}" type="presOf" srcId="{B9707110-E717-4E51-B045-34328E9C84D9}" destId="{98A2AAED-D59F-45A5-9CCC-681E7B2CFEDF}" srcOrd="0" destOrd="0" presId="urn:microsoft.com/office/officeart/2008/layout/HexagonCluster"/>
    <dgm:cxn modelId="{5BAAA356-49FE-438C-BA9C-25A7C9DF40D9}" type="presOf" srcId="{188835A1-DA72-4945-8539-0517C3B1C460}" destId="{170501A5-BA12-4371-9113-53BC59394719}" srcOrd="0" destOrd="0" presId="urn:microsoft.com/office/officeart/2008/layout/HexagonCluster"/>
    <dgm:cxn modelId="{DDAAD417-079C-44E3-B362-6FB670F10D36}" type="presOf" srcId="{63B41E2C-20BC-4DFF-9574-A9A5647B00ED}" destId="{C9AD308B-FEDA-41EB-A99B-E790057DB169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B8720267-9F76-4EF5-91B7-F9CA77B25829}" type="presOf" srcId="{61743317-F836-438C-9AA4-E0A8E9D153CC}" destId="{8CF579C5-F3BA-40E8-92C5-7FFCB1570E22}" srcOrd="0" destOrd="0" presId="urn:microsoft.com/office/officeart/2008/layout/HexagonCluster"/>
    <dgm:cxn modelId="{4C1CEC8E-B0AC-49D1-BCDA-E9C97C06BE37}" type="presOf" srcId="{1C00829F-ACBB-4E6F-8858-EC1F8B1A3941}" destId="{FBEA44B1-C680-45F1-B168-243FA9AC2687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2FEC2D21-347C-4F2D-9E08-AD1F529108DC}" type="presOf" srcId="{3CB9EAF0-B785-436D-8561-29418CAF11D6}" destId="{47A71B95-6E98-419E-B6A1-6E4D58262FC1}" srcOrd="0" destOrd="0" presId="urn:microsoft.com/office/officeart/2008/layout/HexagonCluster"/>
    <dgm:cxn modelId="{997AD7AF-ACFA-476D-9AE8-64C3F2BAB24A}" type="presOf" srcId="{134A6D86-F6EB-471F-B12D-F51DA42F06C9}" destId="{4F982654-55B9-4DD6-8184-50EE9DAC6865}" srcOrd="0" destOrd="0" presId="urn:microsoft.com/office/officeart/2008/layout/HexagonCluster"/>
    <dgm:cxn modelId="{BFDDE49A-B0F2-4A53-86B2-7C8D4BCACF94}" type="presParOf" srcId="{C9AD308B-FEDA-41EB-A99B-E790057DB169}" destId="{1EB4CA57-92A8-47A7-83B2-0032493EE4B3}" srcOrd="0" destOrd="0" presId="urn:microsoft.com/office/officeart/2008/layout/HexagonCluster"/>
    <dgm:cxn modelId="{1C1437FE-0E49-429B-8B60-996D3D201B91}" type="presParOf" srcId="{1EB4CA57-92A8-47A7-83B2-0032493EE4B3}" destId="{B5E4A2E9-5CC2-4120-B51F-4CE06975E6BC}" srcOrd="0" destOrd="0" presId="urn:microsoft.com/office/officeart/2008/layout/HexagonCluster"/>
    <dgm:cxn modelId="{D851FFAF-F85A-4B0A-8DC0-D7EDCABB63D2}" type="presParOf" srcId="{C9AD308B-FEDA-41EB-A99B-E790057DB169}" destId="{2F3732FB-73C7-42F3-A5C9-7870D2189DE9}" srcOrd="1" destOrd="0" presId="urn:microsoft.com/office/officeart/2008/layout/HexagonCluster"/>
    <dgm:cxn modelId="{890B6A2B-9FFB-4388-933B-53ABBC7EA035}" type="presParOf" srcId="{2F3732FB-73C7-42F3-A5C9-7870D2189DE9}" destId="{55BF6E9D-6B70-4B26-844A-DA10BFD2A19C}" srcOrd="0" destOrd="0" presId="urn:microsoft.com/office/officeart/2008/layout/HexagonCluster"/>
    <dgm:cxn modelId="{3897FA14-75D2-49C4-9691-9F07453C9756}" type="presParOf" srcId="{C9AD308B-FEDA-41EB-A99B-E790057DB169}" destId="{596EA4D0-9712-4BB1-AAC9-CE0479C45DE5}" srcOrd="2" destOrd="0" presId="urn:microsoft.com/office/officeart/2008/layout/HexagonCluster"/>
    <dgm:cxn modelId="{94F954FA-2909-4F86-AD19-C616D79794AA}" type="presParOf" srcId="{596EA4D0-9712-4BB1-AAC9-CE0479C45DE5}" destId="{98A2AAED-D59F-45A5-9CCC-681E7B2CFEDF}" srcOrd="0" destOrd="0" presId="urn:microsoft.com/office/officeart/2008/layout/HexagonCluster"/>
    <dgm:cxn modelId="{9CFF2338-C9E0-4FCF-8808-A87548E28229}" type="presParOf" srcId="{C9AD308B-FEDA-41EB-A99B-E790057DB169}" destId="{B0C8A203-BA9A-45DA-99D4-49D943A8171E}" srcOrd="3" destOrd="0" presId="urn:microsoft.com/office/officeart/2008/layout/HexagonCluster"/>
    <dgm:cxn modelId="{11F2208D-01CA-47D4-A560-8D3E0BF87E9A}" type="presParOf" srcId="{B0C8A203-BA9A-45DA-99D4-49D943A8171E}" destId="{F81CC63E-0F2A-4658-9755-F7B068B932A7}" srcOrd="0" destOrd="0" presId="urn:microsoft.com/office/officeart/2008/layout/HexagonCluster"/>
    <dgm:cxn modelId="{46108AFD-18D2-4908-8C09-580818303143}" type="presParOf" srcId="{C9AD308B-FEDA-41EB-A99B-E790057DB169}" destId="{73C51F45-A7E8-438C-8617-319A78BB43CE}" srcOrd="4" destOrd="0" presId="urn:microsoft.com/office/officeart/2008/layout/HexagonCluster"/>
    <dgm:cxn modelId="{447E66DD-AD38-45DE-BA45-B663E3289CC6}" type="presParOf" srcId="{73C51F45-A7E8-438C-8617-319A78BB43CE}" destId="{4865F3E4-2BF3-4573-865D-246EBC09B859}" srcOrd="0" destOrd="0" presId="urn:microsoft.com/office/officeart/2008/layout/HexagonCluster"/>
    <dgm:cxn modelId="{531319FF-9CC0-4793-8C1C-FFE9B1CF4ED9}" type="presParOf" srcId="{C9AD308B-FEDA-41EB-A99B-E790057DB169}" destId="{DF6E6C22-3865-4628-A19C-C06831686AB6}" srcOrd="5" destOrd="0" presId="urn:microsoft.com/office/officeart/2008/layout/HexagonCluster"/>
    <dgm:cxn modelId="{FC0550D6-75D2-44A5-9E0C-B8BDF267FBCF}" type="presParOf" srcId="{DF6E6C22-3865-4628-A19C-C06831686AB6}" destId="{C2FE54F3-8D10-4729-9B28-34CBAB13F171}" srcOrd="0" destOrd="0" presId="urn:microsoft.com/office/officeart/2008/layout/HexagonCluster"/>
    <dgm:cxn modelId="{35D58E42-069F-4C69-9184-8BE0B8C579AC}" type="presParOf" srcId="{C9AD308B-FEDA-41EB-A99B-E790057DB169}" destId="{DF71338F-66F2-4960-A04A-A912B8950591}" srcOrd="6" destOrd="0" presId="urn:microsoft.com/office/officeart/2008/layout/HexagonCluster"/>
    <dgm:cxn modelId="{86C01C9C-DDE2-47B9-9E71-567529241E91}" type="presParOf" srcId="{DF71338F-66F2-4960-A04A-A912B8950591}" destId="{170501A5-BA12-4371-9113-53BC59394719}" srcOrd="0" destOrd="0" presId="urn:microsoft.com/office/officeart/2008/layout/HexagonCluster"/>
    <dgm:cxn modelId="{8247A2CD-1BE8-4423-A5FB-C50F80DE3AE8}" type="presParOf" srcId="{C9AD308B-FEDA-41EB-A99B-E790057DB169}" destId="{725B1566-18DC-4DCA-9F96-F022AFA4E382}" srcOrd="7" destOrd="0" presId="urn:microsoft.com/office/officeart/2008/layout/HexagonCluster"/>
    <dgm:cxn modelId="{8C50F828-D1B5-45DE-9C36-AF5913A3C67B}" type="presParOf" srcId="{725B1566-18DC-4DCA-9F96-F022AFA4E382}" destId="{1DBBCE42-7C90-47BA-BCA7-A80C56CDE4BB}" srcOrd="0" destOrd="0" presId="urn:microsoft.com/office/officeart/2008/layout/HexagonCluster"/>
    <dgm:cxn modelId="{73A275E1-4404-41DB-8758-E71E6C040021}" type="presParOf" srcId="{C9AD308B-FEDA-41EB-A99B-E790057DB169}" destId="{AC80F23E-BE1D-483B-9E1B-7384A66C7619}" srcOrd="8" destOrd="0" presId="urn:microsoft.com/office/officeart/2008/layout/HexagonCluster"/>
    <dgm:cxn modelId="{79974788-8AF8-4F31-ACA3-04BE3DB9EB2F}" type="presParOf" srcId="{AC80F23E-BE1D-483B-9E1B-7384A66C7619}" destId="{8CF579C5-F3BA-40E8-92C5-7FFCB1570E22}" srcOrd="0" destOrd="0" presId="urn:microsoft.com/office/officeart/2008/layout/HexagonCluster"/>
    <dgm:cxn modelId="{5F28D24E-BE49-4318-818C-1357E5FC6549}" type="presParOf" srcId="{C9AD308B-FEDA-41EB-A99B-E790057DB169}" destId="{8567975C-9453-4B1F-87A6-CCCD94B6B0FE}" srcOrd="9" destOrd="0" presId="urn:microsoft.com/office/officeart/2008/layout/HexagonCluster"/>
    <dgm:cxn modelId="{503EF545-08D0-4D65-973C-14D92296A408}" type="presParOf" srcId="{8567975C-9453-4B1F-87A6-CCCD94B6B0FE}" destId="{AA67886B-5FEE-46E0-9090-01D3AE885E51}" srcOrd="0" destOrd="0" presId="urn:microsoft.com/office/officeart/2008/layout/HexagonCluster"/>
    <dgm:cxn modelId="{97F5E7D9-F5C1-423D-A496-73FF9F3FCE75}" type="presParOf" srcId="{C9AD308B-FEDA-41EB-A99B-E790057DB169}" destId="{DC074C6D-9774-4060-8193-35C9A34DD8E6}" srcOrd="10" destOrd="0" presId="urn:microsoft.com/office/officeart/2008/layout/HexagonCluster"/>
    <dgm:cxn modelId="{EB43A705-E644-435F-ACC8-0BB7ECF4844A}" type="presParOf" srcId="{DC074C6D-9774-4060-8193-35C9A34DD8E6}" destId="{FBEA44B1-C680-45F1-B168-243FA9AC2687}" srcOrd="0" destOrd="0" presId="urn:microsoft.com/office/officeart/2008/layout/HexagonCluster"/>
    <dgm:cxn modelId="{621FF11D-16DF-4239-8907-9043A80DAB78}" type="presParOf" srcId="{C9AD308B-FEDA-41EB-A99B-E790057DB169}" destId="{A932E1E0-9BE4-49AB-9E3C-503A0377FF02}" srcOrd="11" destOrd="0" presId="urn:microsoft.com/office/officeart/2008/layout/HexagonCluster"/>
    <dgm:cxn modelId="{55E00D75-F2FD-41B1-B569-E736661259B7}" type="presParOf" srcId="{A932E1E0-9BE4-49AB-9E3C-503A0377FF02}" destId="{D868C442-8C21-4E36-9A15-4104C88F74E8}" srcOrd="0" destOrd="0" presId="urn:microsoft.com/office/officeart/2008/layout/HexagonCluster"/>
    <dgm:cxn modelId="{A6786AE1-B099-4617-806E-0E60C35A7101}" type="presParOf" srcId="{C9AD308B-FEDA-41EB-A99B-E790057DB169}" destId="{94AC4606-E64E-45D5-938C-D94CFA398EAE}" srcOrd="12" destOrd="0" presId="urn:microsoft.com/office/officeart/2008/layout/HexagonCluster"/>
    <dgm:cxn modelId="{78B80689-E547-4919-8E84-8312B4A41535}" type="presParOf" srcId="{94AC4606-E64E-45D5-938C-D94CFA398EAE}" destId="{47A71B95-6E98-419E-B6A1-6E4D58262FC1}" srcOrd="0" destOrd="0" presId="urn:microsoft.com/office/officeart/2008/layout/HexagonCluster"/>
    <dgm:cxn modelId="{028D041C-1435-45FD-A297-79DD6B8581DD}" type="presParOf" srcId="{C9AD308B-FEDA-41EB-A99B-E790057DB169}" destId="{8820DABF-3FA7-4C48-BE4F-D3E273BD2A20}" srcOrd="13" destOrd="0" presId="urn:microsoft.com/office/officeart/2008/layout/HexagonCluster"/>
    <dgm:cxn modelId="{2CE4DD26-3281-435F-B88B-FFA077ABC818}" type="presParOf" srcId="{8820DABF-3FA7-4C48-BE4F-D3E273BD2A20}" destId="{1B16F8AB-AD59-4ECA-8278-04E99ECD0661}" srcOrd="0" destOrd="0" presId="urn:microsoft.com/office/officeart/2008/layout/HexagonCluster"/>
    <dgm:cxn modelId="{885A027A-DD86-4FB4-9D87-E145784BBE31}" type="presParOf" srcId="{C9AD308B-FEDA-41EB-A99B-E790057DB169}" destId="{3FBEC9CA-05F1-400B-835C-CF96FC9B34A4}" srcOrd="14" destOrd="0" presId="urn:microsoft.com/office/officeart/2008/layout/HexagonCluster"/>
    <dgm:cxn modelId="{91BCC05E-9E3B-49DB-9F53-A2D028A58D72}" type="presParOf" srcId="{3FBEC9CA-05F1-400B-835C-CF96FC9B34A4}" destId="{4F982654-55B9-4DD6-8184-50EE9DAC6865}" srcOrd="0" destOrd="0" presId="urn:microsoft.com/office/officeart/2008/layout/HexagonCluster"/>
    <dgm:cxn modelId="{CBE132D3-2FD6-4BB6-8735-9EA24E3A69E6}" type="presParOf" srcId="{C9AD308B-FEDA-41EB-A99B-E790057DB169}" destId="{1D0E7FBE-CA68-4FAA-BC9E-CE00F5FE3AB4}" srcOrd="15" destOrd="0" presId="urn:microsoft.com/office/officeart/2008/layout/HexagonCluster"/>
    <dgm:cxn modelId="{0FF61721-0955-4C99-B861-C23D52388561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/>
      <dgm:t>
        <a:bodyPr/>
        <a:lstStyle/>
        <a:p>
          <a:r>
            <a:rPr lang="pt-BR" sz="200" noProof="0" dirty="0" smtClean="0"/>
            <a:t>2- Revisão</a:t>
          </a:r>
        </a:p>
        <a:p>
          <a:r>
            <a:rPr lang="pt-BR" sz="200" noProof="0" dirty="0" smtClean="0"/>
            <a:t>De Estratégias</a:t>
          </a:r>
          <a:endParaRPr lang="pt-BR" sz="200" noProof="0" dirty="0"/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sz="200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1649F81A-4027-4079-A3C6-276524541EAD}">
      <dgm:prSet phldrT="[Text]" custT="1"/>
      <dgm:spPr/>
      <dgm:t>
        <a:bodyPr/>
        <a:lstStyle/>
        <a:p>
          <a:r>
            <a:rPr lang="pt-BR" sz="200" noProof="0" dirty="0" smtClean="0"/>
            <a:t>3- Avaliação </a:t>
          </a:r>
          <a:r>
            <a:rPr lang="pt-BR" sz="200" noProof="0" dirty="0" smtClean="0"/>
            <a:t>de Investimentos</a:t>
          </a:r>
          <a:endParaRPr lang="pt-BR" sz="2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sz="200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61743317-F836-438C-9AA4-E0A8E9D153CC}">
      <dgm:prSet phldrT="[Text]" custT="1"/>
      <dgm:spPr/>
      <dgm:t>
        <a:bodyPr/>
        <a:lstStyle/>
        <a:p>
          <a:r>
            <a:rPr lang="pt-BR" sz="200" noProof="0" dirty="0" smtClean="0"/>
            <a:t>1- Mapas Estratégicos</a:t>
          </a:r>
          <a:endParaRPr lang="pt-BR" sz="2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sz="200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sz="200" noProof="0" dirty="0"/>
        </a:p>
      </dgm:t>
    </dgm:pt>
    <dgm:pt modelId="{3CB9EAF0-B785-436D-8561-29418CAF11D6}">
      <dgm:prSet phldrT="[Text]" custT="1"/>
      <dgm:spPr/>
      <dgm:t>
        <a:bodyPr/>
        <a:lstStyle/>
        <a:p>
          <a:r>
            <a:rPr lang="pt-BR" sz="200" noProof="0" dirty="0" smtClean="0"/>
            <a:t>4- Planejamento Top-Down</a:t>
          </a:r>
          <a:endParaRPr lang="pt-BR" sz="2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 sz="200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sz="200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25D5C342-C601-4F16-9926-5D5940664EAA}" type="presOf" srcId="{1C00829F-ACBB-4E6F-8858-EC1F8B1A3941}" destId="{FBEA44B1-C680-45F1-B168-243FA9AC2687}" srcOrd="0" destOrd="0" presId="urn:microsoft.com/office/officeart/2008/layout/HexagonCluster"/>
    <dgm:cxn modelId="{FD4392ED-AACC-48D0-9D98-4A5C8A6FF525}" type="presOf" srcId="{ACEA33EE-69CA-4529-92EB-04D72007F80B}" destId="{B5E4A2E9-5CC2-4120-B51F-4CE06975E6BC}" srcOrd="0" destOrd="0" presId="urn:microsoft.com/office/officeart/2008/layout/HexagonCluster"/>
    <dgm:cxn modelId="{9F2D191A-D9DE-4F8B-8E52-B9F86FA91F51}" type="presOf" srcId="{61743317-F836-438C-9AA4-E0A8E9D153CC}" destId="{8CF579C5-F3BA-40E8-92C5-7FFCB1570E22}" srcOrd="0" destOrd="0" presId="urn:microsoft.com/office/officeart/2008/layout/HexagonCluster"/>
    <dgm:cxn modelId="{A4F20F53-A6DB-4780-AE6A-5DA4600EBF8F}" type="presOf" srcId="{3CB9EAF0-B785-436D-8561-29418CAF11D6}" destId="{47A71B95-6E98-419E-B6A1-6E4D58262FC1}" srcOrd="0" destOrd="0" presId="urn:microsoft.com/office/officeart/2008/layout/HexagonCluster"/>
    <dgm:cxn modelId="{ECF5A026-C589-4F1C-AB65-67108F306FF1}" type="presOf" srcId="{B9707110-E717-4E51-B045-34328E9C84D9}" destId="{98A2AAED-D59F-45A5-9CCC-681E7B2CFEDF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16A606E2-6574-4034-883A-6A5E58C0091C}" type="presOf" srcId="{134A6D86-F6EB-471F-B12D-F51DA42F06C9}" destId="{4F982654-55B9-4DD6-8184-50EE9DAC6865}" srcOrd="0" destOrd="0" presId="urn:microsoft.com/office/officeart/2008/layout/HexagonCluster"/>
    <dgm:cxn modelId="{DDA868E2-123C-497E-B0D9-E01F70E5B184}" type="presOf" srcId="{1649F81A-4027-4079-A3C6-276524541EAD}" destId="{4865F3E4-2BF3-4573-865D-246EBC09B859}" srcOrd="0" destOrd="0" presId="urn:microsoft.com/office/officeart/2008/layout/HexagonCluster"/>
    <dgm:cxn modelId="{4072C48E-7DB3-496B-9AFC-96D395595625}" type="presOf" srcId="{188835A1-DA72-4945-8539-0517C3B1C460}" destId="{170501A5-BA12-4371-9113-53BC59394719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11CAFD17-8FEA-47C9-A823-CBD24FA2568E}" type="presOf" srcId="{63B41E2C-20BC-4DFF-9574-A9A5647B00ED}" destId="{C9AD308B-FEDA-41EB-A99B-E790057DB169}" srcOrd="0" destOrd="0" presId="urn:microsoft.com/office/officeart/2008/layout/HexagonCluster"/>
    <dgm:cxn modelId="{8CA77B0A-E6F9-43A2-98A6-127FAB01885B}" type="presParOf" srcId="{C9AD308B-FEDA-41EB-A99B-E790057DB169}" destId="{1EB4CA57-92A8-47A7-83B2-0032493EE4B3}" srcOrd="0" destOrd="0" presId="urn:microsoft.com/office/officeart/2008/layout/HexagonCluster"/>
    <dgm:cxn modelId="{0A6FACF1-9037-484D-A52E-D01B9E2C5C67}" type="presParOf" srcId="{1EB4CA57-92A8-47A7-83B2-0032493EE4B3}" destId="{B5E4A2E9-5CC2-4120-B51F-4CE06975E6BC}" srcOrd="0" destOrd="0" presId="urn:microsoft.com/office/officeart/2008/layout/HexagonCluster"/>
    <dgm:cxn modelId="{C4309001-BF4E-416E-80AD-BD11A8D0D636}" type="presParOf" srcId="{C9AD308B-FEDA-41EB-A99B-E790057DB169}" destId="{2F3732FB-73C7-42F3-A5C9-7870D2189DE9}" srcOrd="1" destOrd="0" presId="urn:microsoft.com/office/officeart/2008/layout/HexagonCluster"/>
    <dgm:cxn modelId="{A10AF25A-A9DF-4474-90D2-75C4E151CDB8}" type="presParOf" srcId="{2F3732FB-73C7-42F3-A5C9-7870D2189DE9}" destId="{55BF6E9D-6B70-4B26-844A-DA10BFD2A19C}" srcOrd="0" destOrd="0" presId="urn:microsoft.com/office/officeart/2008/layout/HexagonCluster"/>
    <dgm:cxn modelId="{CF387F1E-AA51-4DCE-8DB3-988DFF40B70D}" type="presParOf" srcId="{C9AD308B-FEDA-41EB-A99B-E790057DB169}" destId="{596EA4D0-9712-4BB1-AAC9-CE0479C45DE5}" srcOrd="2" destOrd="0" presId="urn:microsoft.com/office/officeart/2008/layout/HexagonCluster"/>
    <dgm:cxn modelId="{9F8D53C6-2152-4FC9-B80A-94F516A6D73C}" type="presParOf" srcId="{596EA4D0-9712-4BB1-AAC9-CE0479C45DE5}" destId="{98A2AAED-D59F-45A5-9CCC-681E7B2CFEDF}" srcOrd="0" destOrd="0" presId="urn:microsoft.com/office/officeart/2008/layout/HexagonCluster"/>
    <dgm:cxn modelId="{98B8728C-EC4A-4698-83D6-7FB4EA8745AE}" type="presParOf" srcId="{C9AD308B-FEDA-41EB-A99B-E790057DB169}" destId="{B0C8A203-BA9A-45DA-99D4-49D943A8171E}" srcOrd="3" destOrd="0" presId="urn:microsoft.com/office/officeart/2008/layout/HexagonCluster"/>
    <dgm:cxn modelId="{347CD7CD-3B2D-4E07-9C95-E2C3FD87A8FA}" type="presParOf" srcId="{B0C8A203-BA9A-45DA-99D4-49D943A8171E}" destId="{F81CC63E-0F2A-4658-9755-F7B068B932A7}" srcOrd="0" destOrd="0" presId="urn:microsoft.com/office/officeart/2008/layout/HexagonCluster"/>
    <dgm:cxn modelId="{48C5FFDE-DD57-4345-B31C-606704FE3889}" type="presParOf" srcId="{C9AD308B-FEDA-41EB-A99B-E790057DB169}" destId="{73C51F45-A7E8-438C-8617-319A78BB43CE}" srcOrd="4" destOrd="0" presId="urn:microsoft.com/office/officeart/2008/layout/HexagonCluster"/>
    <dgm:cxn modelId="{CBD86279-3309-42BA-8765-1C95F2950A58}" type="presParOf" srcId="{73C51F45-A7E8-438C-8617-319A78BB43CE}" destId="{4865F3E4-2BF3-4573-865D-246EBC09B859}" srcOrd="0" destOrd="0" presId="urn:microsoft.com/office/officeart/2008/layout/HexagonCluster"/>
    <dgm:cxn modelId="{1D25863A-E3C2-470E-9419-88F788FA49A8}" type="presParOf" srcId="{C9AD308B-FEDA-41EB-A99B-E790057DB169}" destId="{DF6E6C22-3865-4628-A19C-C06831686AB6}" srcOrd="5" destOrd="0" presId="urn:microsoft.com/office/officeart/2008/layout/HexagonCluster"/>
    <dgm:cxn modelId="{436CE30B-D6D0-449B-A6AB-EA0B89EE30A2}" type="presParOf" srcId="{DF6E6C22-3865-4628-A19C-C06831686AB6}" destId="{C2FE54F3-8D10-4729-9B28-34CBAB13F171}" srcOrd="0" destOrd="0" presId="urn:microsoft.com/office/officeart/2008/layout/HexagonCluster"/>
    <dgm:cxn modelId="{0FD7E48D-0385-454E-BEF3-7C48C6FDD660}" type="presParOf" srcId="{C9AD308B-FEDA-41EB-A99B-E790057DB169}" destId="{DF71338F-66F2-4960-A04A-A912B8950591}" srcOrd="6" destOrd="0" presId="urn:microsoft.com/office/officeart/2008/layout/HexagonCluster"/>
    <dgm:cxn modelId="{F1EA6ED9-9B2D-4D1A-B6BC-7D466F44B602}" type="presParOf" srcId="{DF71338F-66F2-4960-A04A-A912B8950591}" destId="{170501A5-BA12-4371-9113-53BC59394719}" srcOrd="0" destOrd="0" presId="urn:microsoft.com/office/officeart/2008/layout/HexagonCluster"/>
    <dgm:cxn modelId="{0A0089C1-7DC5-4D94-958F-CD8EEEFC209C}" type="presParOf" srcId="{C9AD308B-FEDA-41EB-A99B-E790057DB169}" destId="{725B1566-18DC-4DCA-9F96-F022AFA4E382}" srcOrd="7" destOrd="0" presId="urn:microsoft.com/office/officeart/2008/layout/HexagonCluster"/>
    <dgm:cxn modelId="{DF3BB563-7A02-4AAC-A7AA-A3F9A54B702E}" type="presParOf" srcId="{725B1566-18DC-4DCA-9F96-F022AFA4E382}" destId="{1DBBCE42-7C90-47BA-BCA7-A80C56CDE4BB}" srcOrd="0" destOrd="0" presId="urn:microsoft.com/office/officeart/2008/layout/HexagonCluster"/>
    <dgm:cxn modelId="{5418B1C6-490A-471B-A3D5-A6F291E997DC}" type="presParOf" srcId="{C9AD308B-FEDA-41EB-A99B-E790057DB169}" destId="{AC80F23E-BE1D-483B-9E1B-7384A66C7619}" srcOrd="8" destOrd="0" presId="urn:microsoft.com/office/officeart/2008/layout/HexagonCluster"/>
    <dgm:cxn modelId="{E63AC725-D77E-46F4-80C9-FDDFAFB9F80B}" type="presParOf" srcId="{AC80F23E-BE1D-483B-9E1B-7384A66C7619}" destId="{8CF579C5-F3BA-40E8-92C5-7FFCB1570E22}" srcOrd="0" destOrd="0" presId="urn:microsoft.com/office/officeart/2008/layout/HexagonCluster"/>
    <dgm:cxn modelId="{EE03D8AA-CB09-4001-ACA5-9D3C51485F53}" type="presParOf" srcId="{C9AD308B-FEDA-41EB-A99B-E790057DB169}" destId="{8567975C-9453-4B1F-87A6-CCCD94B6B0FE}" srcOrd="9" destOrd="0" presId="urn:microsoft.com/office/officeart/2008/layout/HexagonCluster"/>
    <dgm:cxn modelId="{CE4FE18C-566A-4266-BCDF-843F4EC12249}" type="presParOf" srcId="{8567975C-9453-4B1F-87A6-CCCD94B6B0FE}" destId="{AA67886B-5FEE-46E0-9090-01D3AE885E51}" srcOrd="0" destOrd="0" presId="urn:microsoft.com/office/officeart/2008/layout/HexagonCluster"/>
    <dgm:cxn modelId="{DB223433-6792-410A-A85D-70ED4E64DB32}" type="presParOf" srcId="{C9AD308B-FEDA-41EB-A99B-E790057DB169}" destId="{DC074C6D-9774-4060-8193-35C9A34DD8E6}" srcOrd="10" destOrd="0" presId="urn:microsoft.com/office/officeart/2008/layout/HexagonCluster"/>
    <dgm:cxn modelId="{8B7F7F9E-A8CE-440E-B14B-5DACFE779EB1}" type="presParOf" srcId="{DC074C6D-9774-4060-8193-35C9A34DD8E6}" destId="{FBEA44B1-C680-45F1-B168-243FA9AC2687}" srcOrd="0" destOrd="0" presId="urn:microsoft.com/office/officeart/2008/layout/HexagonCluster"/>
    <dgm:cxn modelId="{5A0405C8-2663-4BAF-B2F7-632FB19E7E1F}" type="presParOf" srcId="{C9AD308B-FEDA-41EB-A99B-E790057DB169}" destId="{A932E1E0-9BE4-49AB-9E3C-503A0377FF02}" srcOrd="11" destOrd="0" presId="urn:microsoft.com/office/officeart/2008/layout/HexagonCluster"/>
    <dgm:cxn modelId="{10629145-09EB-4208-AAA8-A37BAA14ADA8}" type="presParOf" srcId="{A932E1E0-9BE4-49AB-9E3C-503A0377FF02}" destId="{D868C442-8C21-4E36-9A15-4104C88F74E8}" srcOrd="0" destOrd="0" presId="urn:microsoft.com/office/officeart/2008/layout/HexagonCluster"/>
    <dgm:cxn modelId="{9E778513-F209-4E15-8910-E9D45C0BC9F2}" type="presParOf" srcId="{C9AD308B-FEDA-41EB-A99B-E790057DB169}" destId="{94AC4606-E64E-45D5-938C-D94CFA398EAE}" srcOrd="12" destOrd="0" presId="urn:microsoft.com/office/officeart/2008/layout/HexagonCluster"/>
    <dgm:cxn modelId="{55E88479-AC84-4B06-9BB5-88F9BC9791E3}" type="presParOf" srcId="{94AC4606-E64E-45D5-938C-D94CFA398EAE}" destId="{47A71B95-6E98-419E-B6A1-6E4D58262FC1}" srcOrd="0" destOrd="0" presId="urn:microsoft.com/office/officeart/2008/layout/HexagonCluster"/>
    <dgm:cxn modelId="{6B2EACAB-3A94-407E-AB2D-EA14E2D9D0DD}" type="presParOf" srcId="{C9AD308B-FEDA-41EB-A99B-E790057DB169}" destId="{8820DABF-3FA7-4C48-BE4F-D3E273BD2A20}" srcOrd="13" destOrd="0" presId="urn:microsoft.com/office/officeart/2008/layout/HexagonCluster"/>
    <dgm:cxn modelId="{4D2BD98E-EA4A-4321-B066-0353605E805C}" type="presParOf" srcId="{8820DABF-3FA7-4C48-BE4F-D3E273BD2A20}" destId="{1B16F8AB-AD59-4ECA-8278-04E99ECD0661}" srcOrd="0" destOrd="0" presId="urn:microsoft.com/office/officeart/2008/layout/HexagonCluster"/>
    <dgm:cxn modelId="{98A85E7A-5FF4-4926-AEE6-8A510103F1FA}" type="presParOf" srcId="{C9AD308B-FEDA-41EB-A99B-E790057DB169}" destId="{3FBEC9CA-05F1-400B-835C-CF96FC9B34A4}" srcOrd="14" destOrd="0" presId="urn:microsoft.com/office/officeart/2008/layout/HexagonCluster"/>
    <dgm:cxn modelId="{0A27D660-19FF-40FB-B158-7A4F4CD16DD8}" type="presParOf" srcId="{3FBEC9CA-05F1-400B-835C-CF96FC9B34A4}" destId="{4F982654-55B9-4DD6-8184-50EE9DAC6865}" srcOrd="0" destOrd="0" presId="urn:microsoft.com/office/officeart/2008/layout/HexagonCluster"/>
    <dgm:cxn modelId="{03CC5671-FD67-4E1F-BF32-17975231C3E7}" type="presParOf" srcId="{C9AD308B-FEDA-41EB-A99B-E790057DB169}" destId="{1D0E7FBE-CA68-4FAA-BC9E-CE00F5FE3AB4}" srcOrd="15" destOrd="0" presId="urn:microsoft.com/office/officeart/2008/layout/HexagonCluster"/>
    <dgm:cxn modelId="{CA5D51D2-D72D-4236-B4D7-6101F1930D22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B41E2C-20BC-4DFF-9574-A9A5647B00ED}" type="doc">
      <dgm:prSet loTypeId="urn:microsoft.com/office/officeart/2008/layout/HexagonCluster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EA33EE-69CA-4529-92EB-04D72007F80B}">
      <dgm:prSet phldrT="[Text]"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2</a:t>
          </a:r>
          <a:b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</a:br>
          <a: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Revisão </a:t>
          </a:r>
          <a:b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</a:br>
          <a:r>
            <a:rPr lang="pt-BR" sz="1400" noProof="0" dirty="0" smtClean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De Estratégias</a:t>
          </a:r>
          <a:endParaRPr lang="pt-BR" sz="1400" noProof="0" dirty="0">
            <a:solidFill>
              <a:schemeClr val="bg1"/>
            </a:solidFill>
          </a:endParaRPr>
        </a:p>
      </dgm:t>
    </dgm:pt>
    <dgm:pt modelId="{C74A489C-95C9-40AF-A909-F21DDA2175F4}" type="parTrans" cxnId="{650416D1-6620-410E-BA3C-44F9E16A0E6D}">
      <dgm:prSet/>
      <dgm:spPr/>
      <dgm:t>
        <a:bodyPr/>
        <a:lstStyle/>
        <a:p>
          <a:endParaRPr lang="pt-BR" noProof="0" dirty="0"/>
        </a:p>
      </dgm:t>
    </dgm:pt>
    <dgm:pt modelId="{B9707110-E717-4E51-B045-34328E9C84D9}" type="sibTrans" cxnId="{650416D1-6620-410E-BA3C-44F9E16A0E6D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1649F81A-4027-4079-A3C6-276524541EAD}">
      <dgm:prSet phldrT="[Text]" custT="1"/>
      <dgm:spPr>
        <a:solidFill>
          <a:schemeClr val="accent3">
            <a:hueOff val="-1163361"/>
            <a:satOff val="41"/>
            <a:lumOff val="20130"/>
            <a:alpha val="50000"/>
          </a:schemeClr>
        </a:solidFill>
      </dgm:spPr>
      <dgm:t>
        <a:bodyPr/>
        <a:lstStyle/>
        <a:p>
          <a:r>
            <a:rPr lang="pt-BR" sz="1400" noProof="0" dirty="0" smtClean="0">
              <a:hlinkClick xmlns:r="http://schemas.openxmlformats.org/officeDocument/2006/relationships" r:id="rId3" action="ppaction://hlinksldjump"/>
            </a:rPr>
            <a:t>3</a:t>
          </a:r>
          <a:br>
            <a:rPr lang="pt-BR" sz="1400" noProof="0" dirty="0" smtClean="0">
              <a:hlinkClick xmlns:r="http://schemas.openxmlformats.org/officeDocument/2006/relationships" r:id="rId3" action="ppaction://hlinksldjump"/>
            </a:rPr>
          </a:br>
          <a:r>
            <a:rPr lang="pt-BR" sz="1400" noProof="0" dirty="0" smtClean="0">
              <a:hlinkClick xmlns:r="http://schemas.openxmlformats.org/officeDocument/2006/relationships" r:id="rId3" action="ppaction://hlinksldjump"/>
            </a:rPr>
            <a:t>Avaliação </a:t>
          </a:r>
          <a:r>
            <a:rPr lang="pt-BR" sz="1400" noProof="0" dirty="0" smtClean="0">
              <a:hlinkClick xmlns:r="http://schemas.openxmlformats.org/officeDocument/2006/relationships" r:id="rId3" action="ppaction://hlinksldjump"/>
            </a:rPr>
            <a:t>de Investimentos</a:t>
          </a:r>
          <a:endParaRPr lang="pt-BR" sz="1400" noProof="0" dirty="0"/>
        </a:p>
      </dgm:t>
    </dgm:pt>
    <dgm:pt modelId="{1BC29B97-C43B-4991-87DE-A4D29C289468}" type="parTrans" cxnId="{148827AD-8672-46A1-8755-832DC425F6EA}">
      <dgm:prSet/>
      <dgm:spPr/>
      <dgm:t>
        <a:bodyPr/>
        <a:lstStyle/>
        <a:p>
          <a:endParaRPr lang="pt-BR" noProof="0" dirty="0"/>
        </a:p>
      </dgm:t>
    </dgm:pt>
    <dgm:pt modelId="{188835A1-DA72-4945-8539-0517C3B1C460}" type="sibTrans" cxnId="{148827AD-8672-46A1-8755-832DC425F6EA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61743317-F836-438C-9AA4-E0A8E9D153CC}">
      <dgm:prSet phldrT="[Text]" custT="1"/>
      <dgm:spPr>
        <a:solidFill>
          <a:schemeClr val="accent3">
            <a:hueOff val="-1163361"/>
            <a:satOff val="41"/>
            <a:lumOff val="20130"/>
            <a:alpha val="50000"/>
          </a:schemeClr>
        </a:solidFill>
      </dgm:spPr>
      <dgm:t>
        <a:bodyPr/>
        <a:lstStyle/>
        <a:p>
          <a:r>
            <a:rPr lang="pt-BR" sz="1400" noProof="0" dirty="0" smtClean="0">
              <a:hlinkClick xmlns:r="http://schemas.openxmlformats.org/officeDocument/2006/relationships" r:id="rId5" action="ppaction://hlinksldjump"/>
            </a:rPr>
            <a:t>1</a:t>
          </a:r>
          <a:br>
            <a:rPr lang="pt-BR" sz="1400" noProof="0" dirty="0" smtClean="0">
              <a:hlinkClick xmlns:r="http://schemas.openxmlformats.org/officeDocument/2006/relationships" r:id="rId5" action="ppaction://hlinksldjump"/>
            </a:rPr>
          </a:br>
          <a:r>
            <a:rPr lang="pt-BR" sz="1400" noProof="0" dirty="0" smtClean="0">
              <a:hlinkClick xmlns:r="http://schemas.openxmlformats.org/officeDocument/2006/relationships" r:id="rId5" action="ppaction://hlinksldjump"/>
            </a:rPr>
            <a:t>Mapas Estratégicos</a:t>
          </a:r>
          <a:endParaRPr lang="pt-BR" sz="1400" noProof="0" dirty="0"/>
        </a:p>
      </dgm:t>
    </dgm:pt>
    <dgm:pt modelId="{298A0BE2-9D7B-482D-808A-55503B25A1A5}" type="parTrans" cxnId="{13EC13BA-6FFF-4E16-BABA-F632BAA76250}">
      <dgm:prSet/>
      <dgm:spPr/>
      <dgm:t>
        <a:bodyPr/>
        <a:lstStyle/>
        <a:p>
          <a:endParaRPr lang="pt-BR" noProof="0" dirty="0"/>
        </a:p>
      </dgm:t>
    </dgm:pt>
    <dgm:pt modelId="{1C00829F-ACBB-4E6F-8858-EC1F8B1A3941}" type="sibTrans" cxnId="{13EC13BA-6FFF-4E16-BABA-F632BAA76250}">
      <dgm:prSet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3CB9EAF0-B785-436D-8561-29418CAF11D6}">
      <dgm:prSet phldrT="[Text]" custT="1"/>
      <dgm:spPr>
        <a:solidFill>
          <a:schemeClr val="accent3">
            <a:hueOff val="-1163361"/>
            <a:satOff val="41"/>
            <a:lumOff val="20130"/>
            <a:alpha val="50000"/>
          </a:schemeClr>
        </a:solidFill>
      </dgm:spPr>
      <dgm:t>
        <a:bodyPr/>
        <a:lstStyle/>
        <a:p>
          <a:r>
            <a:rPr lang="pt-BR" sz="1400" noProof="0" smtClean="0">
              <a:hlinkClick xmlns:r="http://schemas.openxmlformats.org/officeDocument/2006/relationships" r:id="rId7" action="ppaction://hlinksldjump"/>
            </a:rPr>
            <a:t>4</a:t>
          </a:r>
          <a:br>
            <a:rPr lang="pt-BR" sz="1400" noProof="0" smtClean="0">
              <a:hlinkClick xmlns:r="http://schemas.openxmlformats.org/officeDocument/2006/relationships" r:id="rId7" action="ppaction://hlinksldjump"/>
            </a:rPr>
          </a:br>
          <a:r>
            <a:rPr lang="pt-BR" sz="1400" noProof="0" smtClean="0">
              <a:hlinkClick xmlns:r="http://schemas.openxmlformats.org/officeDocument/2006/relationships" r:id="rId7" action="ppaction://hlinksldjump"/>
            </a:rPr>
            <a:t>Planejamento Top-Down</a:t>
          </a:r>
          <a:endParaRPr lang="pt-BR" sz="1400" noProof="0" dirty="0"/>
        </a:p>
      </dgm:t>
    </dgm:pt>
    <dgm:pt modelId="{A6865FB3-E80B-4FB1-8EE7-A81DCBEFE1BF}" type="parTrans" cxnId="{624FEA01-2DD8-4527-8224-0D857011D499}">
      <dgm:prSet/>
      <dgm:spPr/>
      <dgm:t>
        <a:bodyPr/>
        <a:lstStyle/>
        <a:p>
          <a:endParaRPr lang="pt-BR"/>
        </a:p>
      </dgm:t>
    </dgm:pt>
    <dgm:pt modelId="{134A6D86-F6EB-471F-B12D-F51DA42F06C9}" type="sibTrans" cxnId="{624FEA01-2DD8-4527-8224-0D857011D499}">
      <dgm:prSet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C9AD308B-FEDA-41EB-A99B-E790057DB169}" type="pres">
      <dgm:prSet presAssocID="{63B41E2C-20BC-4DFF-9574-A9A5647B00E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pt-BR"/>
        </a:p>
      </dgm:t>
    </dgm:pt>
    <dgm:pt modelId="{1EB4CA57-92A8-47A7-83B2-0032493EE4B3}" type="pres">
      <dgm:prSet presAssocID="{ACEA33EE-69CA-4529-92EB-04D72007F80B}" presName="text1" presStyleCnt="0"/>
      <dgm:spPr/>
    </dgm:pt>
    <dgm:pt modelId="{B5E4A2E9-5CC2-4120-B51F-4CE06975E6BC}" type="pres">
      <dgm:prSet presAssocID="{ACEA33EE-69CA-4529-92EB-04D72007F80B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3732FB-73C7-42F3-A5C9-7870D2189DE9}" type="pres">
      <dgm:prSet presAssocID="{ACEA33EE-69CA-4529-92EB-04D72007F80B}" presName="textaccent1" presStyleCnt="0"/>
      <dgm:spPr/>
    </dgm:pt>
    <dgm:pt modelId="{55BF6E9D-6B70-4B26-844A-DA10BFD2A19C}" type="pres">
      <dgm:prSet presAssocID="{ACEA33EE-69CA-4529-92EB-04D72007F80B}" presName="accentRepeatNode" presStyleLbl="solidAlignAcc1" presStyleIdx="0" presStyleCnt="8"/>
      <dgm:spPr/>
    </dgm:pt>
    <dgm:pt modelId="{596EA4D0-9712-4BB1-AAC9-CE0479C45DE5}" type="pres">
      <dgm:prSet presAssocID="{B9707110-E717-4E51-B045-34328E9C84D9}" presName="image1" presStyleCnt="0"/>
      <dgm:spPr/>
    </dgm:pt>
    <dgm:pt modelId="{98A2AAED-D59F-45A5-9CCC-681E7B2CFEDF}" type="pres">
      <dgm:prSet presAssocID="{B9707110-E717-4E51-B045-34328E9C84D9}" presName="imageRepeatNode" presStyleLbl="alignAcc1" presStyleIdx="0" presStyleCnt="4"/>
      <dgm:spPr/>
      <dgm:t>
        <a:bodyPr/>
        <a:lstStyle/>
        <a:p>
          <a:endParaRPr lang="pt-BR"/>
        </a:p>
      </dgm:t>
    </dgm:pt>
    <dgm:pt modelId="{B0C8A203-BA9A-45DA-99D4-49D943A8171E}" type="pres">
      <dgm:prSet presAssocID="{B9707110-E717-4E51-B045-34328E9C84D9}" presName="imageaccent1" presStyleCnt="0"/>
      <dgm:spPr/>
    </dgm:pt>
    <dgm:pt modelId="{F81CC63E-0F2A-4658-9755-F7B068B932A7}" type="pres">
      <dgm:prSet presAssocID="{B9707110-E717-4E51-B045-34328E9C84D9}" presName="accentRepeatNode" presStyleLbl="solidAlignAcc1" presStyleIdx="1" presStyleCnt="8"/>
      <dgm:spPr/>
    </dgm:pt>
    <dgm:pt modelId="{73C51F45-A7E8-438C-8617-319A78BB43CE}" type="pres">
      <dgm:prSet presAssocID="{1649F81A-4027-4079-A3C6-276524541EAD}" presName="text2" presStyleCnt="0"/>
      <dgm:spPr/>
    </dgm:pt>
    <dgm:pt modelId="{4865F3E4-2BF3-4573-865D-246EBC09B859}" type="pres">
      <dgm:prSet presAssocID="{1649F81A-4027-4079-A3C6-276524541EAD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E6C22-3865-4628-A19C-C06831686AB6}" type="pres">
      <dgm:prSet presAssocID="{1649F81A-4027-4079-A3C6-276524541EAD}" presName="textaccent2" presStyleCnt="0"/>
      <dgm:spPr/>
    </dgm:pt>
    <dgm:pt modelId="{C2FE54F3-8D10-4729-9B28-34CBAB13F171}" type="pres">
      <dgm:prSet presAssocID="{1649F81A-4027-4079-A3C6-276524541EAD}" presName="accentRepeatNode" presStyleLbl="solidAlignAcc1" presStyleIdx="2" presStyleCnt="8"/>
      <dgm:spPr/>
    </dgm:pt>
    <dgm:pt modelId="{DF71338F-66F2-4960-A04A-A912B8950591}" type="pres">
      <dgm:prSet presAssocID="{188835A1-DA72-4945-8539-0517C3B1C460}" presName="image2" presStyleCnt="0"/>
      <dgm:spPr/>
    </dgm:pt>
    <dgm:pt modelId="{170501A5-BA12-4371-9113-53BC59394719}" type="pres">
      <dgm:prSet presAssocID="{188835A1-DA72-4945-8539-0517C3B1C460}" presName="imageRepeatNode" presStyleLbl="alignAcc1" presStyleIdx="1" presStyleCnt="4"/>
      <dgm:spPr/>
      <dgm:t>
        <a:bodyPr/>
        <a:lstStyle/>
        <a:p>
          <a:endParaRPr lang="pt-BR"/>
        </a:p>
      </dgm:t>
    </dgm:pt>
    <dgm:pt modelId="{725B1566-18DC-4DCA-9F96-F022AFA4E382}" type="pres">
      <dgm:prSet presAssocID="{188835A1-DA72-4945-8539-0517C3B1C460}" presName="imageaccent2" presStyleCnt="0"/>
      <dgm:spPr/>
    </dgm:pt>
    <dgm:pt modelId="{1DBBCE42-7C90-47BA-BCA7-A80C56CDE4BB}" type="pres">
      <dgm:prSet presAssocID="{188835A1-DA72-4945-8539-0517C3B1C460}" presName="accentRepeatNode" presStyleLbl="solidAlignAcc1" presStyleIdx="3" presStyleCnt="8"/>
      <dgm:spPr/>
    </dgm:pt>
    <dgm:pt modelId="{AC80F23E-BE1D-483B-9E1B-7384A66C7619}" type="pres">
      <dgm:prSet presAssocID="{61743317-F836-438C-9AA4-E0A8E9D153CC}" presName="text3" presStyleCnt="0"/>
      <dgm:spPr/>
    </dgm:pt>
    <dgm:pt modelId="{8CF579C5-F3BA-40E8-92C5-7FFCB1570E22}" type="pres">
      <dgm:prSet presAssocID="{61743317-F836-438C-9AA4-E0A8E9D153CC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7975C-9453-4B1F-87A6-CCCD94B6B0FE}" type="pres">
      <dgm:prSet presAssocID="{61743317-F836-438C-9AA4-E0A8E9D153CC}" presName="textaccent3" presStyleCnt="0"/>
      <dgm:spPr/>
    </dgm:pt>
    <dgm:pt modelId="{AA67886B-5FEE-46E0-9090-01D3AE885E51}" type="pres">
      <dgm:prSet presAssocID="{61743317-F836-438C-9AA4-E0A8E9D153CC}" presName="accentRepeatNode" presStyleLbl="solidAlignAcc1" presStyleIdx="4" presStyleCnt="8"/>
      <dgm:spPr/>
    </dgm:pt>
    <dgm:pt modelId="{DC074C6D-9774-4060-8193-35C9A34DD8E6}" type="pres">
      <dgm:prSet presAssocID="{1C00829F-ACBB-4E6F-8858-EC1F8B1A3941}" presName="image3" presStyleCnt="0"/>
      <dgm:spPr/>
    </dgm:pt>
    <dgm:pt modelId="{FBEA44B1-C680-45F1-B168-243FA9AC2687}" type="pres">
      <dgm:prSet presAssocID="{1C00829F-ACBB-4E6F-8858-EC1F8B1A3941}" presName="imageRepeatNode" presStyleLbl="alignAcc1" presStyleIdx="2" presStyleCnt="4"/>
      <dgm:spPr/>
      <dgm:t>
        <a:bodyPr/>
        <a:lstStyle/>
        <a:p>
          <a:endParaRPr lang="pt-BR"/>
        </a:p>
      </dgm:t>
    </dgm:pt>
    <dgm:pt modelId="{A932E1E0-9BE4-49AB-9E3C-503A0377FF02}" type="pres">
      <dgm:prSet presAssocID="{1C00829F-ACBB-4E6F-8858-EC1F8B1A3941}" presName="imageaccent3" presStyleCnt="0"/>
      <dgm:spPr/>
    </dgm:pt>
    <dgm:pt modelId="{D868C442-8C21-4E36-9A15-4104C88F74E8}" type="pres">
      <dgm:prSet presAssocID="{1C00829F-ACBB-4E6F-8858-EC1F8B1A3941}" presName="accentRepeatNode" presStyleLbl="solidAlignAcc1" presStyleIdx="5" presStyleCnt="8"/>
      <dgm:spPr/>
    </dgm:pt>
    <dgm:pt modelId="{94AC4606-E64E-45D5-938C-D94CFA398EAE}" type="pres">
      <dgm:prSet presAssocID="{3CB9EAF0-B785-436D-8561-29418CAF11D6}" presName="text4" presStyleCnt="0"/>
      <dgm:spPr/>
    </dgm:pt>
    <dgm:pt modelId="{47A71B95-6E98-419E-B6A1-6E4D58262FC1}" type="pres">
      <dgm:prSet presAssocID="{3CB9EAF0-B785-436D-8561-29418CAF11D6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20DABF-3FA7-4C48-BE4F-D3E273BD2A20}" type="pres">
      <dgm:prSet presAssocID="{3CB9EAF0-B785-436D-8561-29418CAF11D6}" presName="textaccent4" presStyleCnt="0"/>
      <dgm:spPr/>
    </dgm:pt>
    <dgm:pt modelId="{1B16F8AB-AD59-4ECA-8278-04E99ECD0661}" type="pres">
      <dgm:prSet presAssocID="{3CB9EAF0-B785-436D-8561-29418CAF11D6}" presName="accentRepeatNode" presStyleLbl="solidAlignAcc1" presStyleIdx="6" presStyleCnt="8"/>
      <dgm:spPr/>
    </dgm:pt>
    <dgm:pt modelId="{3FBEC9CA-05F1-400B-835C-CF96FC9B34A4}" type="pres">
      <dgm:prSet presAssocID="{134A6D86-F6EB-471F-B12D-F51DA42F06C9}" presName="image4" presStyleCnt="0"/>
      <dgm:spPr/>
    </dgm:pt>
    <dgm:pt modelId="{4F982654-55B9-4DD6-8184-50EE9DAC6865}" type="pres">
      <dgm:prSet presAssocID="{134A6D86-F6EB-471F-B12D-F51DA42F06C9}" presName="imageRepeatNode" presStyleLbl="alignAcc1" presStyleIdx="3" presStyleCnt="4"/>
      <dgm:spPr/>
      <dgm:t>
        <a:bodyPr/>
        <a:lstStyle/>
        <a:p>
          <a:endParaRPr lang="pt-BR"/>
        </a:p>
      </dgm:t>
    </dgm:pt>
    <dgm:pt modelId="{1D0E7FBE-CA68-4FAA-BC9E-CE00F5FE3AB4}" type="pres">
      <dgm:prSet presAssocID="{134A6D86-F6EB-471F-B12D-F51DA42F06C9}" presName="imageaccent4" presStyleCnt="0"/>
      <dgm:spPr/>
    </dgm:pt>
    <dgm:pt modelId="{FEC8334F-31FE-49FD-AEB2-FCF32AF35E17}" type="pres">
      <dgm:prSet presAssocID="{134A6D86-F6EB-471F-B12D-F51DA42F06C9}" presName="accentRepeatNode" presStyleLbl="solidAlignAcc1" presStyleIdx="7" presStyleCnt="8"/>
      <dgm:spPr/>
    </dgm:pt>
  </dgm:ptLst>
  <dgm:cxnLst>
    <dgm:cxn modelId="{8FEC5F2F-11E1-4BF5-BD92-0ADB5FCC4BC2}" type="presOf" srcId="{ACEA33EE-69CA-4529-92EB-04D72007F80B}" destId="{B5E4A2E9-5CC2-4120-B51F-4CE06975E6BC}" srcOrd="0" destOrd="0" presId="urn:microsoft.com/office/officeart/2008/layout/HexagonCluster"/>
    <dgm:cxn modelId="{BA9F16FE-31C4-4CD1-85D3-BA8292421E03}" type="presOf" srcId="{1649F81A-4027-4079-A3C6-276524541EAD}" destId="{4865F3E4-2BF3-4573-865D-246EBC09B859}" srcOrd="0" destOrd="0" presId="urn:microsoft.com/office/officeart/2008/layout/HexagonCluster"/>
    <dgm:cxn modelId="{148827AD-8672-46A1-8755-832DC425F6EA}" srcId="{63B41E2C-20BC-4DFF-9574-A9A5647B00ED}" destId="{1649F81A-4027-4079-A3C6-276524541EAD}" srcOrd="1" destOrd="0" parTransId="{1BC29B97-C43B-4991-87DE-A4D29C289468}" sibTransId="{188835A1-DA72-4945-8539-0517C3B1C460}"/>
    <dgm:cxn modelId="{B231D5F2-F4C7-461B-86CA-D2CCCA876B9D}" type="presOf" srcId="{1C00829F-ACBB-4E6F-8858-EC1F8B1A3941}" destId="{FBEA44B1-C680-45F1-B168-243FA9AC2687}" srcOrd="0" destOrd="0" presId="urn:microsoft.com/office/officeart/2008/layout/HexagonCluster"/>
    <dgm:cxn modelId="{3E663040-F375-4CB8-BCD8-EDE71BF22190}" type="presOf" srcId="{188835A1-DA72-4945-8539-0517C3B1C460}" destId="{170501A5-BA12-4371-9113-53BC59394719}" srcOrd="0" destOrd="0" presId="urn:microsoft.com/office/officeart/2008/layout/HexagonCluster"/>
    <dgm:cxn modelId="{624FEA01-2DD8-4527-8224-0D857011D499}" srcId="{63B41E2C-20BC-4DFF-9574-A9A5647B00ED}" destId="{3CB9EAF0-B785-436D-8561-29418CAF11D6}" srcOrd="3" destOrd="0" parTransId="{A6865FB3-E80B-4FB1-8EE7-A81DCBEFE1BF}" sibTransId="{134A6D86-F6EB-471F-B12D-F51DA42F06C9}"/>
    <dgm:cxn modelId="{8FFC1AC9-F769-49BE-B8B6-55C4AAD1F478}" type="presOf" srcId="{63B41E2C-20BC-4DFF-9574-A9A5647B00ED}" destId="{C9AD308B-FEDA-41EB-A99B-E790057DB169}" srcOrd="0" destOrd="0" presId="urn:microsoft.com/office/officeart/2008/layout/HexagonCluster"/>
    <dgm:cxn modelId="{E487A1A0-AE62-4071-9E07-5A2FB953EF24}" type="presOf" srcId="{B9707110-E717-4E51-B045-34328E9C84D9}" destId="{98A2AAED-D59F-45A5-9CCC-681E7B2CFEDF}" srcOrd="0" destOrd="0" presId="urn:microsoft.com/office/officeart/2008/layout/HexagonCluster"/>
    <dgm:cxn modelId="{650416D1-6620-410E-BA3C-44F9E16A0E6D}" srcId="{63B41E2C-20BC-4DFF-9574-A9A5647B00ED}" destId="{ACEA33EE-69CA-4529-92EB-04D72007F80B}" srcOrd="0" destOrd="0" parTransId="{C74A489C-95C9-40AF-A909-F21DDA2175F4}" sibTransId="{B9707110-E717-4E51-B045-34328E9C84D9}"/>
    <dgm:cxn modelId="{37D5A4EE-2B1B-4464-9D95-790108FFD09B}" type="presOf" srcId="{61743317-F836-438C-9AA4-E0A8E9D153CC}" destId="{8CF579C5-F3BA-40E8-92C5-7FFCB1570E22}" srcOrd="0" destOrd="0" presId="urn:microsoft.com/office/officeart/2008/layout/HexagonCluster"/>
    <dgm:cxn modelId="{880045B7-D8DE-4A7D-9168-65D0FEBCE0BC}" type="presOf" srcId="{134A6D86-F6EB-471F-B12D-F51DA42F06C9}" destId="{4F982654-55B9-4DD6-8184-50EE9DAC6865}" srcOrd="0" destOrd="0" presId="urn:microsoft.com/office/officeart/2008/layout/HexagonCluster"/>
    <dgm:cxn modelId="{13EC13BA-6FFF-4E16-BABA-F632BAA76250}" srcId="{63B41E2C-20BC-4DFF-9574-A9A5647B00ED}" destId="{61743317-F836-438C-9AA4-E0A8E9D153CC}" srcOrd="2" destOrd="0" parTransId="{298A0BE2-9D7B-482D-808A-55503B25A1A5}" sibTransId="{1C00829F-ACBB-4E6F-8858-EC1F8B1A3941}"/>
    <dgm:cxn modelId="{199905C7-8456-40D9-95F1-C59B08380795}" type="presOf" srcId="{3CB9EAF0-B785-436D-8561-29418CAF11D6}" destId="{47A71B95-6E98-419E-B6A1-6E4D58262FC1}" srcOrd="0" destOrd="0" presId="urn:microsoft.com/office/officeart/2008/layout/HexagonCluster"/>
    <dgm:cxn modelId="{5B4C37B1-ADCF-4251-844A-428C03E055F5}" type="presParOf" srcId="{C9AD308B-FEDA-41EB-A99B-E790057DB169}" destId="{1EB4CA57-92A8-47A7-83B2-0032493EE4B3}" srcOrd="0" destOrd="0" presId="urn:microsoft.com/office/officeart/2008/layout/HexagonCluster"/>
    <dgm:cxn modelId="{5E0886A6-F6BD-4073-974D-58C2CDCF4CAA}" type="presParOf" srcId="{1EB4CA57-92A8-47A7-83B2-0032493EE4B3}" destId="{B5E4A2E9-5CC2-4120-B51F-4CE06975E6BC}" srcOrd="0" destOrd="0" presId="urn:microsoft.com/office/officeart/2008/layout/HexagonCluster"/>
    <dgm:cxn modelId="{6B413C0D-95D2-4311-8EE0-0BF6BA9BD42D}" type="presParOf" srcId="{C9AD308B-FEDA-41EB-A99B-E790057DB169}" destId="{2F3732FB-73C7-42F3-A5C9-7870D2189DE9}" srcOrd="1" destOrd="0" presId="urn:microsoft.com/office/officeart/2008/layout/HexagonCluster"/>
    <dgm:cxn modelId="{BA4D3600-2CDF-4F73-BEB0-2B6979D7DD1E}" type="presParOf" srcId="{2F3732FB-73C7-42F3-A5C9-7870D2189DE9}" destId="{55BF6E9D-6B70-4B26-844A-DA10BFD2A19C}" srcOrd="0" destOrd="0" presId="urn:microsoft.com/office/officeart/2008/layout/HexagonCluster"/>
    <dgm:cxn modelId="{4C9E2801-7C43-4F9F-9BBB-4C84BC611238}" type="presParOf" srcId="{C9AD308B-FEDA-41EB-A99B-E790057DB169}" destId="{596EA4D0-9712-4BB1-AAC9-CE0479C45DE5}" srcOrd="2" destOrd="0" presId="urn:microsoft.com/office/officeart/2008/layout/HexagonCluster"/>
    <dgm:cxn modelId="{1A43EEF7-1F68-4D28-9CB0-D7FE90E1DB42}" type="presParOf" srcId="{596EA4D0-9712-4BB1-AAC9-CE0479C45DE5}" destId="{98A2AAED-D59F-45A5-9CCC-681E7B2CFEDF}" srcOrd="0" destOrd="0" presId="urn:microsoft.com/office/officeart/2008/layout/HexagonCluster"/>
    <dgm:cxn modelId="{1AE2FD30-E813-44C6-949B-04CA67BFAEB2}" type="presParOf" srcId="{C9AD308B-FEDA-41EB-A99B-E790057DB169}" destId="{B0C8A203-BA9A-45DA-99D4-49D943A8171E}" srcOrd="3" destOrd="0" presId="urn:microsoft.com/office/officeart/2008/layout/HexagonCluster"/>
    <dgm:cxn modelId="{B9D14100-1AA7-4AC2-A921-CCFFC3F02C26}" type="presParOf" srcId="{B0C8A203-BA9A-45DA-99D4-49D943A8171E}" destId="{F81CC63E-0F2A-4658-9755-F7B068B932A7}" srcOrd="0" destOrd="0" presId="urn:microsoft.com/office/officeart/2008/layout/HexagonCluster"/>
    <dgm:cxn modelId="{9480A214-DE05-4F44-BA97-0A420D537FF1}" type="presParOf" srcId="{C9AD308B-FEDA-41EB-A99B-E790057DB169}" destId="{73C51F45-A7E8-438C-8617-319A78BB43CE}" srcOrd="4" destOrd="0" presId="urn:microsoft.com/office/officeart/2008/layout/HexagonCluster"/>
    <dgm:cxn modelId="{E61F464E-DCC2-440F-9036-9B435B27CB42}" type="presParOf" srcId="{73C51F45-A7E8-438C-8617-319A78BB43CE}" destId="{4865F3E4-2BF3-4573-865D-246EBC09B859}" srcOrd="0" destOrd="0" presId="urn:microsoft.com/office/officeart/2008/layout/HexagonCluster"/>
    <dgm:cxn modelId="{C8FC2654-2B58-4D8B-82F2-80F254028834}" type="presParOf" srcId="{C9AD308B-FEDA-41EB-A99B-E790057DB169}" destId="{DF6E6C22-3865-4628-A19C-C06831686AB6}" srcOrd="5" destOrd="0" presId="urn:microsoft.com/office/officeart/2008/layout/HexagonCluster"/>
    <dgm:cxn modelId="{976EB65A-E6AE-4D1D-A771-8AE1FF3AE244}" type="presParOf" srcId="{DF6E6C22-3865-4628-A19C-C06831686AB6}" destId="{C2FE54F3-8D10-4729-9B28-34CBAB13F171}" srcOrd="0" destOrd="0" presId="urn:microsoft.com/office/officeart/2008/layout/HexagonCluster"/>
    <dgm:cxn modelId="{8E1E09C3-BCD5-447E-91A7-ED2DE3861837}" type="presParOf" srcId="{C9AD308B-FEDA-41EB-A99B-E790057DB169}" destId="{DF71338F-66F2-4960-A04A-A912B8950591}" srcOrd="6" destOrd="0" presId="urn:microsoft.com/office/officeart/2008/layout/HexagonCluster"/>
    <dgm:cxn modelId="{300A8D24-AA2E-43C8-8622-04625FB117DF}" type="presParOf" srcId="{DF71338F-66F2-4960-A04A-A912B8950591}" destId="{170501A5-BA12-4371-9113-53BC59394719}" srcOrd="0" destOrd="0" presId="urn:microsoft.com/office/officeart/2008/layout/HexagonCluster"/>
    <dgm:cxn modelId="{EFAC4E71-BB0C-49E9-814A-119A3D428E01}" type="presParOf" srcId="{C9AD308B-FEDA-41EB-A99B-E790057DB169}" destId="{725B1566-18DC-4DCA-9F96-F022AFA4E382}" srcOrd="7" destOrd="0" presId="urn:microsoft.com/office/officeart/2008/layout/HexagonCluster"/>
    <dgm:cxn modelId="{95A359D9-2454-45E4-9AC3-1C79FDB37C70}" type="presParOf" srcId="{725B1566-18DC-4DCA-9F96-F022AFA4E382}" destId="{1DBBCE42-7C90-47BA-BCA7-A80C56CDE4BB}" srcOrd="0" destOrd="0" presId="urn:microsoft.com/office/officeart/2008/layout/HexagonCluster"/>
    <dgm:cxn modelId="{A89CC9E5-6BCF-46EB-A213-B5BB67F27296}" type="presParOf" srcId="{C9AD308B-FEDA-41EB-A99B-E790057DB169}" destId="{AC80F23E-BE1D-483B-9E1B-7384A66C7619}" srcOrd="8" destOrd="0" presId="urn:microsoft.com/office/officeart/2008/layout/HexagonCluster"/>
    <dgm:cxn modelId="{040419DD-9ED1-4767-8683-5C32FC1303A6}" type="presParOf" srcId="{AC80F23E-BE1D-483B-9E1B-7384A66C7619}" destId="{8CF579C5-F3BA-40E8-92C5-7FFCB1570E22}" srcOrd="0" destOrd="0" presId="urn:microsoft.com/office/officeart/2008/layout/HexagonCluster"/>
    <dgm:cxn modelId="{B30A85A0-DB33-45DB-B33B-9683698F92C4}" type="presParOf" srcId="{C9AD308B-FEDA-41EB-A99B-E790057DB169}" destId="{8567975C-9453-4B1F-87A6-CCCD94B6B0FE}" srcOrd="9" destOrd="0" presId="urn:microsoft.com/office/officeart/2008/layout/HexagonCluster"/>
    <dgm:cxn modelId="{FF57074C-C208-4C0A-9004-3FC51E289FC3}" type="presParOf" srcId="{8567975C-9453-4B1F-87A6-CCCD94B6B0FE}" destId="{AA67886B-5FEE-46E0-9090-01D3AE885E51}" srcOrd="0" destOrd="0" presId="urn:microsoft.com/office/officeart/2008/layout/HexagonCluster"/>
    <dgm:cxn modelId="{305C47BB-CCAF-4316-8867-4FA3804BB1D4}" type="presParOf" srcId="{C9AD308B-FEDA-41EB-A99B-E790057DB169}" destId="{DC074C6D-9774-4060-8193-35C9A34DD8E6}" srcOrd="10" destOrd="0" presId="urn:microsoft.com/office/officeart/2008/layout/HexagonCluster"/>
    <dgm:cxn modelId="{E8F8BECC-9654-4436-B023-C28A48BD1BCB}" type="presParOf" srcId="{DC074C6D-9774-4060-8193-35C9A34DD8E6}" destId="{FBEA44B1-C680-45F1-B168-243FA9AC2687}" srcOrd="0" destOrd="0" presId="urn:microsoft.com/office/officeart/2008/layout/HexagonCluster"/>
    <dgm:cxn modelId="{4C300541-5671-491B-9A3D-F75934A9FF22}" type="presParOf" srcId="{C9AD308B-FEDA-41EB-A99B-E790057DB169}" destId="{A932E1E0-9BE4-49AB-9E3C-503A0377FF02}" srcOrd="11" destOrd="0" presId="urn:microsoft.com/office/officeart/2008/layout/HexagonCluster"/>
    <dgm:cxn modelId="{8CB5C762-D18D-41C1-A48A-5980AA8AE7AB}" type="presParOf" srcId="{A932E1E0-9BE4-49AB-9E3C-503A0377FF02}" destId="{D868C442-8C21-4E36-9A15-4104C88F74E8}" srcOrd="0" destOrd="0" presId="urn:microsoft.com/office/officeart/2008/layout/HexagonCluster"/>
    <dgm:cxn modelId="{11A59BEB-C69A-4889-B1EF-5301C81A7300}" type="presParOf" srcId="{C9AD308B-FEDA-41EB-A99B-E790057DB169}" destId="{94AC4606-E64E-45D5-938C-D94CFA398EAE}" srcOrd="12" destOrd="0" presId="urn:microsoft.com/office/officeart/2008/layout/HexagonCluster"/>
    <dgm:cxn modelId="{CCFFAE5C-BFC0-45A1-96C3-D7436E8CA842}" type="presParOf" srcId="{94AC4606-E64E-45D5-938C-D94CFA398EAE}" destId="{47A71B95-6E98-419E-B6A1-6E4D58262FC1}" srcOrd="0" destOrd="0" presId="urn:microsoft.com/office/officeart/2008/layout/HexagonCluster"/>
    <dgm:cxn modelId="{91B7B763-647F-4217-896E-F6479160C38B}" type="presParOf" srcId="{C9AD308B-FEDA-41EB-A99B-E790057DB169}" destId="{8820DABF-3FA7-4C48-BE4F-D3E273BD2A20}" srcOrd="13" destOrd="0" presId="urn:microsoft.com/office/officeart/2008/layout/HexagonCluster"/>
    <dgm:cxn modelId="{1932696E-9CD9-4D84-8ADC-1E1EA2CA0101}" type="presParOf" srcId="{8820DABF-3FA7-4C48-BE4F-D3E273BD2A20}" destId="{1B16F8AB-AD59-4ECA-8278-04E99ECD0661}" srcOrd="0" destOrd="0" presId="urn:microsoft.com/office/officeart/2008/layout/HexagonCluster"/>
    <dgm:cxn modelId="{ED1B1CE3-511E-4CFF-A1F8-A93B8714F3D6}" type="presParOf" srcId="{C9AD308B-FEDA-41EB-A99B-E790057DB169}" destId="{3FBEC9CA-05F1-400B-835C-CF96FC9B34A4}" srcOrd="14" destOrd="0" presId="urn:microsoft.com/office/officeart/2008/layout/HexagonCluster"/>
    <dgm:cxn modelId="{89526DA9-7CC1-4A54-B206-F9B74043C420}" type="presParOf" srcId="{3FBEC9CA-05F1-400B-835C-CF96FC9B34A4}" destId="{4F982654-55B9-4DD6-8184-50EE9DAC6865}" srcOrd="0" destOrd="0" presId="urn:microsoft.com/office/officeart/2008/layout/HexagonCluster"/>
    <dgm:cxn modelId="{1D336A0E-6C6F-4623-95ED-274881D1CFE3}" type="presParOf" srcId="{C9AD308B-FEDA-41EB-A99B-E790057DB169}" destId="{1D0E7FBE-CA68-4FAA-BC9E-CE00F5FE3AB4}" srcOrd="15" destOrd="0" presId="urn:microsoft.com/office/officeart/2008/layout/HexagonCluster"/>
    <dgm:cxn modelId="{BBA85229-6096-4BCC-9AC6-5C48C45818D6}" type="presParOf" srcId="{1D0E7FBE-CA68-4FAA-BC9E-CE00F5FE3AB4}" destId="{FEC8334F-31FE-49FD-AEB2-FCF32AF35E1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84ACB-FDDD-4DE2-9161-49A0529B23A2}">
      <dsp:nvSpPr>
        <dsp:cNvPr id="0" name=""/>
        <dsp:cNvSpPr/>
      </dsp:nvSpPr>
      <dsp:spPr>
        <a:xfrm>
          <a:off x="1595325" y="121"/>
          <a:ext cx="847948" cy="8479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Plano Estratégico</a:t>
          </a:r>
          <a:endParaRPr lang="pt-BR" sz="900" kern="1200" noProof="0" dirty="0"/>
        </a:p>
      </dsp:txBody>
      <dsp:txXfrm>
        <a:off x="1719504" y="124300"/>
        <a:ext cx="599590" cy="599590"/>
      </dsp:txXfrm>
    </dsp:sp>
    <dsp:sp modelId="{1435DA8F-8410-44A8-ABCC-1C51AD1E5B96}">
      <dsp:nvSpPr>
        <dsp:cNvPr id="0" name=""/>
        <dsp:cNvSpPr/>
      </dsp:nvSpPr>
      <dsp:spPr>
        <a:xfrm rot="1800000">
          <a:off x="2452601" y="596437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2457144" y="636717"/>
        <a:ext cx="158262" cy="171710"/>
      </dsp:txXfrm>
    </dsp:sp>
    <dsp:sp modelId="{2191029C-F9CC-4D1C-BCD9-48863C0222CA}">
      <dsp:nvSpPr>
        <dsp:cNvPr id="0" name=""/>
        <dsp:cNvSpPr/>
      </dsp:nvSpPr>
      <dsp:spPr>
        <a:xfrm>
          <a:off x="2699100" y="637386"/>
          <a:ext cx="847948" cy="847948"/>
        </a:xfrm>
        <a:prstGeom prst="ellipse">
          <a:avLst/>
        </a:prstGeom>
        <a:solidFill>
          <a:schemeClr val="accent3">
            <a:hueOff val="-349008"/>
            <a:satOff val="12"/>
            <a:lumOff val="60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Orçamento </a:t>
          </a:r>
          <a:br>
            <a:rPr lang="pt-BR" sz="900" kern="1200" noProof="0" dirty="0" smtClean="0"/>
          </a:br>
          <a:r>
            <a:rPr lang="pt-BR" sz="900" kern="1200" noProof="0" dirty="0" smtClean="0"/>
            <a:t>Top-Down</a:t>
          </a:r>
          <a:endParaRPr lang="pt-BR" sz="900" kern="1200" noProof="0" dirty="0"/>
        </a:p>
      </dsp:txBody>
      <dsp:txXfrm>
        <a:off x="2823279" y="761565"/>
        <a:ext cx="599590" cy="599590"/>
      </dsp:txXfrm>
    </dsp:sp>
    <dsp:sp modelId="{51A4EB7F-2559-4892-A722-7A10CEE39FB8}">
      <dsp:nvSpPr>
        <dsp:cNvPr id="0" name=""/>
        <dsp:cNvSpPr/>
      </dsp:nvSpPr>
      <dsp:spPr>
        <a:xfrm rot="5400000">
          <a:off x="3010030" y="1549135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349008"/>
            <a:satOff val="12"/>
            <a:lumOff val="603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3043943" y="1572458"/>
        <a:ext cx="158262" cy="171710"/>
      </dsp:txXfrm>
    </dsp:sp>
    <dsp:sp modelId="{DEE59BEB-7779-4A4D-B981-D940F28C790C}">
      <dsp:nvSpPr>
        <dsp:cNvPr id="0" name=""/>
        <dsp:cNvSpPr/>
      </dsp:nvSpPr>
      <dsp:spPr>
        <a:xfrm>
          <a:off x="2699100" y="1911915"/>
          <a:ext cx="847948" cy="847948"/>
        </a:xfrm>
        <a:prstGeom prst="ellipse">
          <a:avLst/>
        </a:prstGeom>
        <a:solidFill>
          <a:schemeClr val="accent3">
            <a:hueOff val="-698016"/>
            <a:satOff val="24"/>
            <a:lumOff val="12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Portfólios de Iniciativas</a:t>
          </a:r>
          <a:endParaRPr lang="pt-BR" sz="900" kern="1200" noProof="0" dirty="0"/>
        </a:p>
      </dsp:txBody>
      <dsp:txXfrm>
        <a:off x="2823279" y="2036094"/>
        <a:ext cx="599590" cy="599590"/>
      </dsp:txXfrm>
    </dsp:sp>
    <dsp:sp modelId="{6877398C-086C-4AAB-BD39-5F11F42CE6DA}">
      <dsp:nvSpPr>
        <dsp:cNvPr id="0" name=""/>
        <dsp:cNvSpPr/>
      </dsp:nvSpPr>
      <dsp:spPr>
        <a:xfrm rot="9000000">
          <a:off x="2463684" y="2508231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698016"/>
            <a:satOff val="24"/>
            <a:lumOff val="12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 rot="10800000">
        <a:off x="2526967" y="2548511"/>
        <a:ext cx="158262" cy="171710"/>
      </dsp:txXfrm>
    </dsp:sp>
    <dsp:sp modelId="{34CDCCBC-50F0-4064-8576-BFADBAFCD765}">
      <dsp:nvSpPr>
        <dsp:cNvPr id="0" name=""/>
        <dsp:cNvSpPr/>
      </dsp:nvSpPr>
      <dsp:spPr>
        <a:xfrm>
          <a:off x="1595325" y="2549180"/>
          <a:ext cx="847948" cy="847948"/>
        </a:xfrm>
        <a:prstGeom prst="ellipse">
          <a:avLst/>
        </a:prstGeom>
        <a:solidFill>
          <a:schemeClr val="accent3">
            <a:hueOff val="-1047025"/>
            <a:satOff val="37"/>
            <a:lumOff val="181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Seleção de Projetos e Programas</a:t>
          </a:r>
          <a:endParaRPr lang="pt-BR" sz="900" kern="1200" noProof="0" dirty="0"/>
        </a:p>
      </dsp:txBody>
      <dsp:txXfrm>
        <a:off x="1719504" y="2673359"/>
        <a:ext cx="599590" cy="599590"/>
      </dsp:txXfrm>
    </dsp:sp>
    <dsp:sp modelId="{8480B1A0-64F0-46B3-8148-5190D3975988}">
      <dsp:nvSpPr>
        <dsp:cNvPr id="0" name=""/>
        <dsp:cNvSpPr/>
      </dsp:nvSpPr>
      <dsp:spPr>
        <a:xfrm rot="12600000">
          <a:off x="1359910" y="2514630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047025"/>
            <a:satOff val="37"/>
            <a:lumOff val="1811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 noProof="0" dirty="0"/>
        </a:p>
      </dsp:txBody>
      <dsp:txXfrm rot="10800000">
        <a:off x="1423193" y="2588823"/>
        <a:ext cx="158262" cy="171710"/>
      </dsp:txXfrm>
    </dsp:sp>
    <dsp:sp modelId="{2D3928C0-9996-40CF-961C-D5FD297B7332}">
      <dsp:nvSpPr>
        <dsp:cNvPr id="0" name=""/>
        <dsp:cNvSpPr/>
      </dsp:nvSpPr>
      <dsp:spPr>
        <a:xfrm>
          <a:off x="491551" y="1911915"/>
          <a:ext cx="847948" cy="847948"/>
        </a:xfrm>
        <a:prstGeom prst="ellipse">
          <a:avLst/>
        </a:prstGeom>
        <a:solidFill>
          <a:schemeClr val="accent3">
            <a:hueOff val="-1396033"/>
            <a:satOff val="49"/>
            <a:lumOff val="24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Execução</a:t>
          </a:r>
          <a:endParaRPr lang="pt-BR" sz="900" kern="1200" noProof="0" dirty="0"/>
        </a:p>
      </dsp:txBody>
      <dsp:txXfrm>
        <a:off x="615730" y="2036094"/>
        <a:ext cx="599590" cy="599590"/>
      </dsp:txXfrm>
    </dsp:sp>
    <dsp:sp modelId="{212EF383-C3B0-45AD-9E09-1F1C65C478FB}">
      <dsp:nvSpPr>
        <dsp:cNvPr id="0" name=""/>
        <dsp:cNvSpPr/>
      </dsp:nvSpPr>
      <dsp:spPr>
        <a:xfrm rot="16200000">
          <a:off x="802481" y="1561932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396033"/>
            <a:satOff val="49"/>
            <a:lumOff val="24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836394" y="1653081"/>
        <a:ext cx="158262" cy="171710"/>
      </dsp:txXfrm>
    </dsp:sp>
    <dsp:sp modelId="{DCF4393E-F991-4243-955A-17C6BEC5FE45}">
      <dsp:nvSpPr>
        <dsp:cNvPr id="0" name=""/>
        <dsp:cNvSpPr/>
      </dsp:nvSpPr>
      <dsp:spPr>
        <a:xfrm>
          <a:off x="491551" y="637386"/>
          <a:ext cx="847948" cy="847948"/>
        </a:xfrm>
        <a:prstGeom prst="ellipse">
          <a:avLst/>
        </a:prstGeom>
        <a:solidFill>
          <a:schemeClr val="accent3">
            <a:hueOff val="-1745041"/>
            <a:satOff val="61"/>
            <a:lumOff val="301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noProof="0" dirty="0" smtClean="0"/>
            <a:t>Indicadores </a:t>
          </a:r>
          <a:r>
            <a:rPr lang="pt-BR" sz="900" kern="1200" noProof="0" dirty="0" err="1" smtClean="0"/>
            <a:t>Bottom-Up</a:t>
          </a:r>
          <a:endParaRPr lang="pt-BR" sz="900" kern="1200" noProof="0" dirty="0"/>
        </a:p>
      </dsp:txBody>
      <dsp:txXfrm>
        <a:off x="615730" y="761565"/>
        <a:ext cx="599590" cy="599590"/>
      </dsp:txXfrm>
    </dsp:sp>
    <dsp:sp modelId="{9226E512-D502-4B94-8BF2-3FADE7B38863}">
      <dsp:nvSpPr>
        <dsp:cNvPr id="0" name=""/>
        <dsp:cNvSpPr/>
      </dsp:nvSpPr>
      <dsp:spPr>
        <a:xfrm rot="19800000">
          <a:off x="1348827" y="602836"/>
          <a:ext cx="226088" cy="286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745041"/>
            <a:satOff val="61"/>
            <a:lumOff val="3019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 noProof="0" dirty="0"/>
        </a:p>
      </dsp:txBody>
      <dsp:txXfrm>
        <a:off x="1353370" y="677029"/>
        <a:ext cx="158262" cy="171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1321536" y="2426585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2</a:t>
          </a:r>
          <a:br>
            <a:rPr lang="pt-BR" sz="1400" kern="1200" noProof="0" dirty="0" smtClean="0"/>
          </a:br>
          <a:r>
            <a:rPr lang="pt-BR" sz="1400" kern="1200" noProof="0" dirty="0" smtClean="0"/>
            <a:t>Revisão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De Estratégias</a:t>
          </a:r>
          <a:endParaRPr lang="pt-BR" sz="1400" kern="1200" noProof="0" dirty="0"/>
        </a:p>
      </dsp:txBody>
      <dsp:txXfrm>
        <a:off x="1562625" y="2633532"/>
        <a:ext cx="1074588" cy="922410"/>
      </dsp:txXfrm>
    </dsp:sp>
    <dsp:sp modelId="{55BF6E9D-6B70-4B26-844A-DA10BFD2A19C}">
      <dsp:nvSpPr>
        <dsp:cNvPr id="0" name=""/>
        <dsp:cNvSpPr/>
      </dsp:nvSpPr>
      <dsp:spPr>
        <a:xfrm>
          <a:off x="1370228" y="3017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1700194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1054074" y="2851195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2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2641701" y="1689958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81680"/>
            <a:satOff val="20"/>
            <a:lumOff val="10065"/>
            <a:alphaOff val="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3</a:t>
          </a:r>
          <a:br>
            <a:rPr lang="pt-BR" sz="1400" kern="1200" noProof="0" dirty="0" smtClean="0"/>
          </a:br>
          <a:r>
            <a:rPr lang="pt-BR" sz="1400" kern="1200" noProof="0" dirty="0" smtClean="0"/>
            <a:t>Avaliação </a:t>
          </a:r>
          <a:r>
            <a:rPr lang="pt-BR" sz="1400" kern="1200" noProof="0" dirty="0" smtClean="0"/>
            <a:t>de Investimentos</a:t>
          </a:r>
          <a:endParaRPr lang="pt-BR" sz="1400" kern="1200" noProof="0" dirty="0"/>
        </a:p>
      </dsp:txBody>
      <dsp:txXfrm>
        <a:off x="2882790" y="1896905"/>
        <a:ext cx="1074588" cy="922410"/>
      </dsp:txXfrm>
    </dsp:sp>
    <dsp:sp modelId="{C2FE54F3-8D10-4729-9B28-34CBAB13F171}">
      <dsp:nvSpPr>
        <dsp:cNvPr id="0" name=""/>
        <dsp:cNvSpPr/>
      </dsp:nvSpPr>
      <dsp:spPr>
        <a:xfrm>
          <a:off x="3708120" y="2839547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3968724" y="2424467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4004386" y="3023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5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1321536" y="969921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1</a:t>
          </a:r>
          <a:br>
            <a:rPr lang="pt-BR" sz="1400" kern="1200" noProof="0" dirty="0" smtClean="0"/>
          </a:br>
          <a:r>
            <a:rPr lang="pt-BR" sz="1400" kern="1200" noProof="0" dirty="0" smtClean="0"/>
            <a:t>Mapas Estratégicos</a:t>
          </a:r>
          <a:endParaRPr lang="pt-BR" sz="1400" kern="1200" noProof="0" dirty="0"/>
        </a:p>
      </dsp:txBody>
      <dsp:txXfrm>
        <a:off x="1562625" y="1176868"/>
        <a:ext cx="1074588" cy="922410"/>
      </dsp:txXfrm>
    </dsp:sp>
    <dsp:sp modelId="{AA67886B-5FEE-46E0-9090-01D3AE885E51}">
      <dsp:nvSpPr>
        <dsp:cNvPr id="0" name=""/>
        <dsp:cNvSpPr/>
      </dsp:nvSpPr>
      <dsp:spPr>
        <a:xfrm>
          <a:off x="2381097" y="997452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2641701" y="233295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2677363" y="825561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8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3968724" y="967804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745041"/>
            <a:satOff val="61"/>
            <a:lumOff val="30195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/>
            <a:t>4</a:t>
          </a:r>
          <a:br>
            <a:rPr lang="pt-BR" sz="1400" kern="1200" noProof="0" dirty="0" smtClean="0"/>
          </a:br>
          <a:r>
            <a:rPr lang="pt-BR" sz="1400" kern="1200" noProof="0" dirty="0" smtClean="0"/>
            <a:t>Planejamento Top-Down</a:t>
          </a:r>
          <a:endParaRPr lang="pt-BR" sz="1400" kern="1200" noProof="0" dirty="0"/>
        </a:p>
      </dsp:txBody>
      <dsp:txXfrm>
        <a:off x="4209813" y="1174751"/>
        <a:ext cx="1074588" cy="922410"/>
      </dsp:txXfrm>
    </dsp:sp>
    <dsp:sp modelId="{1B16F8AB-AD59-4ECA-8278-04E99ECD0661}">
      <dsp:nvSpPr>
        <dsp:cNvPr id="0" name=""/>
        <dsp:cNvSpPr/>
      </dsp:nvSpPr>
      <dsp:spPr>
        <a:xfrm>
          <a:off x="5307406" y="1557599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5301234" y="1702312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5615330" y="1725960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2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</a:t>
          </a:r>
          <a:r>
            <a:rPr lang="pt-BR" sz="200" kern="1200" noProof="0" dirty="0" smtClean="0"/>
            <a:t>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5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8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2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</a:t>
          </a:r>
          <a:r>
            <a:rPr lang="pt-BR" sz="200" kern="1200" noProof="0" dirty="0" smtClean="0"/>
            <a:t>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5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8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2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81680"/>
            <a:satOff val="20"/>
            <a:lumOff val="10065"/>
            <a:alphaOff val="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</a:t>
          </a:r>
          <a:r>
            <a:rPr lang="pt-BR" sz="200" kern="1200" noProof="0" dirty="0" smtClean="0"/>
            <a:t>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5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8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293365" y="656260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2- Revisão</a:t>
          </a:r>
        </a:p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De Estratégias</a:t>
          </a:r>
          <a:endParaRPr lang="pt-BR" sz="200" kern="1200" noProof="0" dirty="0"/>
        </a:p>
      </dsp:txBody>
      <dsp:txXfrm>
        <a:off x="346884" y="702200"/>
        <a:ext cx="238546" cy="204764"/>
      </dsp:txXfrm>
    </dsp:sp>
    <dsp:sp modelId="{55BF6E9D-6B70-4B26-844A-DA10BFD2A19C}">
      <dsp:nvSpPr>
        <dsp:cNvPr id="0" name=""/>
        <dsp:cNvSpPr/>
      </dsp:nvSpPr>
      <dsp:spPr>
        <a:xfrm>
          <a:off x="304174" y="787344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49501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233992" y="750518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2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586427" y="49273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81680"/>
            <a:satOff val="20"/>
            <a:lumOff val="10065"/>
            <a:alphaOff val="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3- Avaliação </a:t>
          </a:r>
          <a:r>
            <a:rPr lang="pt-BR" sz="200" kern="1200" noProof="0" dirty="0" smtClean="0"/>
            <a:t>de Investimentos</a:t>
          </a:r>
          <a:endParaRPr lang="pt-BR" sz="200" kern="1200" noProof="0" dirty="0"/>
        </a:p>
      </dsp:txBody>
      <dsp:txXfrm>
        <a:off x="639946" y="538677"/>
        <a:ext cx="238546" cy="204764"/>
      </dsp:txXfrm>
    </dsp:sp>
    <dsp:sp modelId="{C2FE54F3-8D10-4729-9B28-34CBAB13F171}">
      <dsp:nvSpPr>
        <dsp:cNvPr id="0" name=""/>
        <dsp:cNvSpPr/>
      </dsp:nvSpPr>
      <dsp:spPr>
        <a:xfrm>
          <a:off x="823160" y="747933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881011" y="65579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888927" y="788676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5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293365" y="33289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Off val="0"/>
          </a:schemeClr>
        </a:solid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1- Mapas Estratégicos</a:t>
          </a:r>
          <a:endParaRPr lang="pt-BR" sz="200" kern="1200" noProof="0" dirty="0"/>
        </a:p>
      </dsp:txBody>
      <dsp:txXfrm>
        <a:off x="346884" y="378837"/>
        <a:ext cx="238546" cy="204764"/>
      </dsp:txXfrm>
    </dsp:sp>
    <dsp:sp modelId="{AA67886B-5FEE-46E0-9090-01D3AE885E51}">
      <dsp:nvSpPr>
        <dsp:cNvPr id="0" name=""/>
        <dsp:cNvSpPr/>
      </dsp:nvSpPr>
      <dsp:spPr>
        <a:xfrm>
          <a:off x="528576" y="33900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586427" y="169375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594343" y="300851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8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881011" y="332427"/>
          <a:ext cx="345584" cy="29664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745041"/>
            <a:satOff val="61"/>
            <a:lumOff val="30195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" rIns="0" bIns="254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" kern="1200" noProof="0" dirty="0" smtClean="0"/>
            <a:t>4- Planejamento Top-Down</a:t>
          </a:r>
          <a:endParaRPr lang="pt-BR" sz="200" kern="1200" noProof="0" dirty="0"/>
        </a:p>
      </dsp:txBody>
      <dsp:txXfrm>
        <a:off x="934530" y="378367"/>
        <a:ext cx="238546" cy="204764"/>
      </dsp:txXfrm>
    </dsp:sp>
    <dsp:sp modelId="{1B16F8AB-AD59-4ECA-8278-04E99ECD0661}">
      <dsp:nvSpPr>
        <dsp:cNvPr id="0" name=""/>
        <dsp:cNvSpPr/>
      </dsp:nvSpPr>
      <dsp:spPr>
        <a:xfrm>
          <a:off x="1178183" y="463355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1176812" y="495480"/>
          <a:ext cx="345584" cy="29664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1246538" y="500729"/>
          <a:ext cx="40343" cy="3478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4A2E9-5CC2-4120-B51F-4CE06975E6BC}">
      <dsp:nvSpPr>
        <dsp:cNvPr id="0" name=""/>
        <dsp:cNvSpPr/>
      </dsp:nvSpPr>
      <dsp:spPr>
        <a:xfrm>
          <a:off x="1321536" y="2426585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2</a:t>
          </a:r>
          <a:b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Revisão </a:t>
          </a:r>
          <a:b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De Estratégias</a:t>
          </a:r>
          <a:endParaRPr lang="pt-BR" sz="1400" kern="1200" noProof="0" dirty="0">
            <a:solidFill>
              <a:schemeClr val="bg1"/>
            </a:solidFill>
          </a:endParaRPr>
        </a:p>
      </dsp:txBody>
      <dsp:txXfrm>
        <a:off x="1562625" y="2633532"/>
        <a:ext cx="1074588" cy="922410"/>
      </dsp:txXfrm>
    </dsp:sp>
    <dsp:sp modelId="{55BF6E9D-6B70-4B26-844A-DA10BFD2A19C}">
      <dsp:nvSpPr>
        <dsp:cNvPr id="0" name=""/>
        <dsp:cNvSpPr/>
      </dsp:nvSpPr>
      <dsp:spPr>
        <a:xfrm>
          <a:off x="1370228" y="3017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2AAED-D59F-45A5-9CCC-681E7B2CFEDF}">
      <dsp:nvSpPr>
        <dsp:cNvPr id="0" name=""/>
        <dsp:cNvSpPr/>
      </dsp:nvSpPr>
      <dsp:spPr>
        <a:xfrm>
          <a:off x="0" y="1700194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CC63E-0F2A-4658-9755-F7B068B932A7}">
      <dsp:nvSpPr>
        <dsp:cNvPr id="0" name=""/>
        <dsp:cNvSpPr/>
      </dsp:nvSpPr>
      <dsp:spPr>
        <a:xfrm>
          <a:off x="1054074" y="2851195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292"/>
              <a:satOff val="9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5F3E4-2BF3-4573-865D-246EBC09B859}">
      <dsp:nvSpPr>
        <dsp:cNvPr id="0" name=""/>
        <dsp:cNvSpPr/>
      </dsp:nvSpPr>
      <dsp:spPr>
        <a:xfrm>
          <a:off x="2641701" y="1689958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 val="50000"/>
          </a:schemeClr>
        </a:solid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3</a:t>
          </a:r>
          <a:br>
            <a:rPr lang="pt-BR" sz="1400" kern="1200" noProof="0" dirty="0" smtClean="0"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Avaliação </a:t>
          </a: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de Investimentos</a:t>
          </a:r>
          <a:endParaRPr lang="pt-BR" sz="1400" kern="1200" noProof="0" dirty="0"/>
        </a:p>
      </dsp:txBody>
      <dsp:txXfrm>
        <a:off x="2882790" y="1896905"/>
        <a:ext cx="1074588" cy="922410"/>
      </dsp:txXfrm>
    </dsp:sp>
    <dsp:sp modelId="{C2FE54F3-8D10-4729-9B28-34CBAB13F171}">
      <dsp:nvSpPr>
        <dsp:cNvPr id="0" name=""/>
        <dsp:cNvSpPr/>
      </dsp:nvSpPr>
      <dsp:spPr>
        <a:xfrm>
          <a:off x="3708120" y="2839547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8583"/>
              <a:satOff val="17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501A5-BA12-4371-9113-53BC59394719}">
      <dsp:nvSpPr>
        <dsp:cNvPr id="0" name=""/>
        <dsp:cNvSpPr/>
      </dsp:nvSpPr>
      <dsp:spPr>
        <a:xfrm>
          <a:off x="3968724" y="2424467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-581680"/>
              <a:satOff val="20"/>
              <a:lumOff val="1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CE42-7C90-47BA-BCA7-A80C56CDE4BB}">
      <dsp:nvSpPr>
        <dsp:cNvPr id="0" name=""/>
        <dsp:cNvSpPr/>
      </dsp:nvSpPr>
      <dsp:spPr>
        <a:xfrm>
          <a:off x="4004386" y="3023086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7875"/>
              <a:satOff val="2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79C5-F3BA-40E8-92C5-7FFCB1570E22}">
      <dsp:nvSpPr>
        <dsp:cNvPr id="0" name=""/>
        <dsp:cNvSpPr/>
      </dsp:nvSpPr>
      <dsp:spPr>
        <a:xfrm>
          <a:off x="1321536" y="969921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 val="50000"/>
          </a:schemeClr>
        </a:solid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1</a:t>
          </a:r>
          <a:br>
            <a:rPr lang="pt-BR" sz="1400" kern="1200" noProof="0" dirty="0" smtClean="0">
              <a:hlinkClick xmlns:r="http://schemas.openxmlformats.org/officeDocument/2006/relationships" r:id="" action="ppaction://hlinksldjump"/>
            </a:rPr>
          </a:br>
          <a:r>
            <a:rPr lang="pt-BR" sz="1400" kern="1200" noProof="0" dirty="0" smtClean="0">
              <a:hlinkClick xmlns:r="http://schemas.openxmlformats.org/officeDocument/2006/relationships" r:id="" action="ppaction://hlinksldjump"/>
            </a:rPr>
            <a:t>Mapas Estratégicos</a:t>
          </a:r>
          <a:endParaRPr lang="pt-BR" sz="1400" kern="1200" noProof="0" dirty="0"/>
        </a:p>
      </dsp:txBody>
      <dsp:txXfrm>
        <a:off x="1562625" y="1176868"/>
        <a:ext cx="1074588" cy="922410"/>
      </dsp:txXfrm>
    </dsp:sp>
    <dsp:sp modelId="{AA67886B-5FEE-46E0-9090-01D3AE885E51}">
      <dsp:nvSpPr>
        <dsp:cNvPr id="0" name=""/>
        <dsp:cNvSpPr/>
      </dsp:nvSpPr>
      <dsp:spPr>
        <a:xfrm>
          <a:off x="2381097" y="997452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7166"/>
              <a:satOff val="35"/>
              <a:lumOff val="17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44B1-C680-45F1-B168-243FA9AC2687}">
      <dsp:nvSpPr>
        <dsp:cNvPr id="0" name=""/>
        <dsp:cNvSpPr/>
      </dsp:nvSpPr>
      <dsp:spPr>
        <a:xfrm>
          <a:off x="2641701" y="233295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3">
              <a:hueOff val="-1163361"/>
              <a:satOff val="41"/>
              <a:lumOff val="20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8C442-8C21-4E36-9A15-4104C88F74E8}">
      <dsp:nvSpPr>
        <dsp:cNvPr id="0" name=""/>
        <dsp:cNvSpPr/>
      </dsp:nvSpPr>
      <dsp:spPr>
        <a:xfrm>
          <a:off x="2677363" y="825561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46458"/>
              <a:satOff val="44"/>
              <a:lumOff val="2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71B95-6E98-419E-B6A1-6E4D58262FC1}">
      <dsp:nvSpPr>
        <dsp:cNvPr id="0" name=""/>
        <dsp:cNvSpPr/>
      </dsp:nvSpPr>
      <dsp:spPr>
        <a:xfrm>
          <a:off x="3968724" y="967804"/>
          <a:ext cx="1556766" cy="13363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163361"/>
            <a:satOff val="41"/>
            <a:lumOff val="20130"/>
            <a:alpha val="5000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noProof="0" smtClean="0">
              <a:hlinkClick xmlns:r="http://schemas.openxmlformats.org/officeDocument/2006/relationships" r:id="" action="ppaction://hlinksldjump"/>
            </a:rPr>
            <a:t>4</a:t>
          </a:r>
          <a:br>
            <a:rPr lang="pt-BR" sz="1400" kern="1200" noProof="0" smtClean="0">
              <a:hlinkClick xmlns:r="http://schemas.openxmlformats.org/officeDocument/2006/relationships" r:id="" action="ppaction://hlinksldjump"/>
            </a:rPr>
          </a:br>
          <a:r>
            <a:rPr lang="pt-BR" sz="1400" kern="1200" noProof="0" smtClean="0">
              <a:hlinkClick xmlns:r="http://schemas.openxmlformats.org/officeDocument/2006/relationships" r:id="" action="ppaction://hlinksldjump"/>
            </a:rPr>
            <a:t>Planejamento Top-Down</a:t>
          </a:r>
          <a:endParaRPr lang="pt-BR" sz="1400" kern="1200" noProof="0" dirty="0"/>
        </a:p>
      </dsp:txBody>
      <dsp:txXfrm>
        <a:off x="4209813" y="1174751"/>
        <a:ext cx="1074588" cy="922410"/>
      </dsp:txXfrm>
    </dsp:sp>
    <dsp:sp modelId="{1B16F8AB-AD59-4ECA-8278-04E99ECD0661}">
      <dsp:nvSpPr>
        <dsp:cNvPr id="0" name=""/>
        <dsp:cNvSpPr/>
      </dsp:nvSpPr>
      <dsp:spPr>
        <a:xfrm>
          <a:off x="5307406" y="1557599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95749"/>
              <a:satOff val="52"/>
              <a:lumOff val="25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2654-55B9-4DD6-8184-50EE9DAC6865}">
      <dsp:nvSpPr>
        <dsp:cNvPr id="0" name=""/>
        <dsp:cNvSpPr/>
      </dsp:nvSpPr>
      <dsp:spPr>
        <a:xfrm>
          <a:off x="5301234" y="1702312"/>
          <a:ext cx="1556766" cy="1336304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8334F-31FE-49FD-AEB2-FCF32AF35E17}">
      <dsp:nvSpPr>
        <dsp:cNvPr id="0" name=""/>
        <dsp:cNvSpPr/>
      </dsp:nvSpPr>
      <dsp:spPr>
        <a:xfrm>
          <a:off x="5615330" y="1725960"/>
          <a:ext cx="181737" cy="1567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745041"/>
              <a:satOff val="61"/>
              <a:lumOff val="30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O CA PPM for </a:t>
            </a:r>
            <a:r>
              <a:rPr lang="pt-BR" noProof="0" dirty="0" err="1" smtClean="0"/>
              <a:t>Strategic</a:t>
            </a:r>
            <a:r>
              <a:rPr lang="pt-BR" noProof="0" dirty="0" smtClean="0"/>
              <a:t> Planning </a:t>
            </a:r>
            <a:r>
              <a:rPr lang="pt-BR" noProof="0" dirty="0" err="1" smtClean="0"/>
              <a:t>and</a:t>
            </a:r>
            <a:r>
              <a:rPr lang="pt-BR" noProof="0" dirty="0" smtClean="0"/>
              <a:t> </a:t>
            </a:r>
            <a:r>
              <a:rPr lang="pt-BR" noProof="0" dirty="0" err="1" smtClean="0"/>
              <a:t>Execution</a:t>
            </a:r>
            <a:r>
              <a:rPr lang="pt-BR" noProof="0" dirty="0" smtClean="0"/>
              <a:t> tem como objetivo </a:t>
            </a:r>
            <a:r>
              <a:rPr lang="pt-BR" noProof="0" dirty="0" err="1" smtClean="0"/>
              <a:t>expander</a:t>
            </a:r>
            <a:r>
              <a:rPr lang="pt-BR" noProof="0" dirty="0" smtClean="0"/>
              <a:t> as capacidades “padrão”</a:t>
            </a:r>
            <a:r>
              <a:rPr lang="pt-BR" baseline="0" noProof="0" dirty="0" smtClean="0"/>
              <a:t> do CA PPM na direção do Planejamento Estratégico e do Monitoramento de Resultados atrelados ao Portfólio de Investimentos da Empresa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09DD8-CB1B-4F15-9070-7D9BAAA921D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2010 CA.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7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pt-BR" noProof="0" dirty="0" smtClean="0">
                <a:latin typeface="CA Sans" pitchFamily="50" charset="0"/>
              </a:rPr>
              <a:t>Para facilitar o entendimento, estamos</a:t>
            </a:r>
            <a:r>
              <a:rPr lang="pt-BR" baseline="0" noProof="0" dirty="0" smtClean="0">
                <a:latin typeface="CA Sans" pitchFamily="50" charset="0"/>
              </a:rPr>
              <a:t> apresentando as funcionalidades em quarto grandes </a:t>
            </a:r>
            <a:r>
              <a:rPr lang="pt-BR" baseline="0" noProof="0" dirty="0" smtClean="0">
                <a:latin typeface="CA Sans" pitchFamily="50" charset="0"/>
              </a:rPr>
              <a:t>blocos que apresentamos aqui na ordem em que normalmente se implementariam: </a:t>
            </a:r>
            <a:endParaRPr lang="pt-BR" baseline="0" noProof="0" dirty="0" smtClean="0">
              <a:latin typeface="CA Sans" pitchFamily="50" charset="0"/>
            </a:endParaRP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Mapas Estratégicos contendo itens e Indicadores relacionados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Acompanhamento ou Revisão das Estratégias</a:t>
            </a:r>
            <a:endParaRPr lang="pt-BR" noProof="0" dirty="0" smtClean="0">
              <a:latin typeface="CA Sans" pitchFamily="50" charset="0"/>
            </a:endParaRP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Avaliação </a:t>
            </a:r>
            <a:r>
              <a:rPr lang="pt-BR" baseline="0" noProof="0" dirty="0" smtClean="0">
                <a:latin typeface="CA Sans" pitchFamily="50" charset="0"/>
              </a:rPr>
              <a:t>de Investimentos para Seleção e Priorização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Planejamento Top-Down para distribuição de Verba e </a:t>
            </a:r>
            <a:r>
              <a:rPr lang="pt-BR" baseline="0" noProof="0" dirty="0" err="1" smtClean="0">
                <a:latin typeface="CA Sans" pitchFamily="50" charset="0"/>
              </a:rPr>
              <a:t>Headcount</a:t>
            </a:r>
            <a:endParaRPr lang="pt-BR" baseline="0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2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81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25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98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0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24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4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66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8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8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noProof="0" dirty="0" smtClean="0">
                <a:latin typeface="CA Sans" pitchFamily="50" charset="0"/>
              </a:rPr>
              <a:t>Hoje em dia a maior parte das empresas já trabalha com alguma</a:t>
            </a:r>
            <a:r>
              <a:rPr lang="pt-BR" baseline="0" noProof="0" dirty="0" smtClean="0">
                <a:latin typeface="CA Sans" pitchFamily="50" charset="0"/>
              </a:rPr>
              <a:t> forma </a:t>
            </a:r>
            <a:r>
              <a:rPr lang="pt-BR" noProof="0" dirty="0" smtClean="0">
                <a:latin typeface="CA Sans" pitchFamily="50" charset="0"/>
              </a:rPr>
              <a:t>de planejamento estratégico, com diferentes graus de maturidade, detalhamento, precisão;</a:t>
            </a:r>
            <a:r>
              <a:rPr lang="pt-BR" baseline="0" noProof="0" dirty="0" smtClean="0">
                <a:latin typeface="CA Sans" pitchFamily="50" charset="0"/>
              </a:rPr>
              <a:t> muitos de nossos clients buscam em uma solução de PPM um mecanismo para “fazer as coisas certas” – ou seja – selecionar os investimentos nos quais devemos apostar para conseguir entregar os resultados esperados. No entanto, u</a:t>
            </a:r>
            <a:r>
              <a:rPr lang="pt-BR" noProof="0" dirty="0" smtClean="0">
                <a:latin typeface="CA Sans" pitchFamily="50" charset="0"/>
              </a:rPr>
              <a:t>ma das maiores dificuldades encontradas por nossos clientes</a:t>
            </a:r>
            <a:r>
              <a:rPr lang="pt-BR" baseline="0" noProof="0" dirty="0" smtClean="0">
                <a:latin typeface="CA Sans" pitchFamily="50" charset="0"/>
              </a:rPr>
              <a:t> é justamente realizar a ligação entre estes dois mundos – ou seja – responder às perguntas: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As coisas que estou fazendo são as melhores para viabilizar as estratégias e obter os resultados que espero de meu plano estratégico?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 forma como estamos entregando os projetos estratégicos está gerando algum impacto – positivo ou negativo – nos resultados obtidos?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Preciso corrigir alguma coisa na execução?</a:t>
            </a:r>
          </a:p>
          <a:p>
            <a:pPr marL="228600" indent="-228600"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Quanto já consegui atingir de minhas metas – e qual a tendência? Quando chegaremos ao resultado esperado?</a:t>
            </a:r>
            <a:endParaRPr lang="pt-BR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45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33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1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27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94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20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16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98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53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3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 smtClean="0"/>
              <a:t>Nossa</a:t>
            </a:r>
            <a:r>
              <a:rPr lang="pt-BR" baseline="0" noProof="0" dirty="0" smtClean="0"/>
              <a:t> sugestão é implementar um Processo Contínuo de Planejamento e Execução Estratégica. O Plano Estratégico lista em diferentes níveis os objetivos estratégicos da empresa. Ele também define as métricas que permitem calcular o alinhamento a cada um destes objetivos estratégicos. Do Plano Estratégico começamos a realizar a distribuição de verba e </a:t>
            </a:r>
            <a:r>
              <a:rPr lang="pt-BR" baseline="0" noProof="0" dirty="0" err="1" smtClean="0"/>
              <a:t>head-count</a:t>
            </a:r>
            <a:r>
              <a:rPr lang="pt-BR" baseline="0" noProof="0" dirty="0" smtClean="0"/>
              <a:t> através do processo de Planejamento Top-Down. O Orçamento Top-Down dá origem aos Portfólios de Iniciativas, que juntam a Capacidade recebida de </a:t>
            </a:r>
            <a:r>
              <a:rPr lang="pt-BR" baseline="0" noProof="0" dirty="0" err="1" smtClean="0"/>
              <a:t>Headcount</a:t>
            </a:r>
            <a:r>
              <a:rPr lang="pt-BR" baseline="0" noProof="0" dirty="0" smtClean="0"/>
              <a:t> e CAPEX com as Métricas que permitem o alinhamento, produzindo um Portfólio Ideal de Projetos e Programas selecionados para entregar o melhor resultado em relação às estratégicas definidas. A execução detalhada destes projetos e programas precisa ser monitorada constantemente – pois serve como um “</a:t>
            </a:r>
            <a:r>
              <a:rPr lang="pt-BR" baseline="0" noProof="0" dirty="0" err="1" smtClean="0"/>
              <a:t>health-check</a:t>
            </a:r>
            <a:r>
              <a:rPr lang="pt-BR" baseline="0" noProof="0" dirty="0" smtClean="0"/>
              <a:t>” estratégico. Isso, porque os programas e projetos são o mecanismo pelo qual conseguimos entregar resultados. Se tenho um número X de projetos suportando um determinado objetivo estratégico – e se estes X projetos estão com risco alto, problemas de execução, atrasos, estouros de orçamento e prazo, escopo indefinido – o que isso quer dizer em relação à estratégia? Conseguiremos ao final destes projetos entregar os resultados esperados? Neste momento, o Planejador consegue, com antecipação, conhecer os impactos e agir como facilitador para garantir o sucesso dos projetos e portanto o sucesso das estratégias associadas. </a:t>
            </a:r>
          </a:p>
          <a:p>
            <a:r>
              <a:rPr lang="pt-BR" baseline="0" noProof="0" dirty="0" smtClean="0"/>
              <a:t>Mas como saber que estamos atingindo os resultados esperados? A única forma é medir. Assim, definimos Indicadores e estabelecemos Metas para estes indicadores; Ao longo do tempo vamos medindo os indicadores para analisar a tendência de entrega – e para que possamos corrigir os rumos se/quando necessário.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BE09F-839A-4E46-AA96-6B1F206C89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9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 Sans" pitchFamily="50" charset="0"/>
              </a:rPr>
              <a:t>O </a:t>
            </a:r>
            <a:r>
              <a:rPr lang="en-US" dirty="0" err="1" smtClean="0">
                <a:latin typeface="CA Sans" pitchFamily="50" charset="0"/>
              </a:rPr>
              <a:t>que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você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vai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ver</a:t>
            </a:r>
            <a:r>
              <a:rPr lang="en-US" dirty="0" smtClean="0">
                <a:latin typeface="CA Sans" pitchFamily="50" charset="0"/>
              </a:rPr>
              <a:t> a </a:t>
            </a:r>
            <a:r>
              <a:rPr lang="en-US" dirty="0" err="1" smtClean="0">
                <a:latin typeface="CA Sans" pitchFamily="50" charset="0"/>
              </a:rPr>
              <a:t>seguir</a:t>
            </a:r>
            <a:r>
              <a:rPr lang="en-US" dirty="0" smtClean="0">
                <a:latin typeface="CA Sans" pitchFamily="50" charset="0"/>
              </a:rPr>
              <a:t> é </a:t>
            </a:r>
            <a:r>
              <a:rPr lang="en-US" dirty="0" err="1" smtClean="0">
                <a:latin typeface="CA Sans" pitchFamily="50" charset="0"/>
              </a:rPr>
              <a:t>uma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ideia</a:t>
            </a:r>
            <a:r>
              <a:rPr lang="en-US" dirty="0" smtClean="0">
                <a:latin typeface="CA Sans" pitchFamily="50" charset="0"/>
              </a:rPr>
              <a:t> de um </a:t>
            </a:r>
            <a:r>
              <a:rPr lang="en-US" dirty="0" err="1" smtClean="0">
                <a:latin typeface="CA Sans" pitchFamily="50" charset="0"/>
              </a:rPr>
              <a:t>conjunto</a:t>
            </a:r>
            <a:r>
              <a:rPr lang="en-US" dirty="0" smtClean="0">
                <a:latin typeface="CA Sans" pitchFamily="50" charset="0"/>
              </a:rPr>
              <a:t> de </a:t>
            </a:r>
            <a:r>
              <a:rPr lang="en-US" dirty="0" err="1" smtClean="0">
                <a:latin typeface="CA Sans" pitchFamily="50" charset="0"/>
              </a:rPr>
              <a:t>funcionalidades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que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poderiam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ser</a:t>
            </a:r>
            <a:r>
              <a:rPr lang="en-US" dirty="0" smtClean="0">
                <a:latin typeface="CA Sans" pitchFamily="50" charset="0"/>
              </a:rPr>
              <a:t> </a:t>
            </a:r>
            <a:r>
              <a:rPr lang="en-US" dirty="0" err="1" smtClean="0">
                <a:latin typeface="CA Sans" pitchFamily="50" charset="0"/>
              </a:rPr>
              <a:t>implementadas</a:t>
            </a:r>
            <a:r>
              <a:rPr lang="en-US" dirty="0" smtClean="0">
                <a:latin typeface="CA Sans" pitchFamily="50" charset="0"/>
              </a:rPr>
              <a:t> para expander 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funcionalidades</a:t>
            </a:r>
            <a:r>
              <a:rPr lang="en-US" baseline="0" dirty="0" smtClean="0">
                <a:latin typeface="CA Sans" pitchFamily="50" charset="0"/>
              </a:rPr>
              <a:t> “</a:t>
            </a:r>
            <a:r>
              <a:rPr lang="en-US" baseline="0" dirty="0" err="1" smtClean="0">
                <a:latin typeface="CA Sans" pitchFamily="50" charset="0"/>
              </a:rPr>
              <a:t>padrão</a:t>
            </a:r>
            <a:r>
              <a:rPr lang="en-US" baseline="0" dirty="0" smtClean="0">
                <a:latin typeface="CA Sans" pitchFamily="50" charset="0"/>
              </a:rPr>
              <a:t>” do CA PPM para </a:t>
            </a:r>
            <a:r>
              <a:rPr lang="en-US" baseline="0" dirty="0" err="1" smtClean="0">
                <a:latin typeface="CA Sans" pitchFamily="50" charset="0"/>
              </a:rPr>
              <a:t>permitir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que</a:t>
            </a:r>
            <a:r>
              <a:rPr lang="en-US" baseline="0" dirty="0" smtClean="0">
                <a:latin typeface="CA Sans" pitchFamily="50" charset="0"/>
              </a:rPr>
              <a:t> o </a:t>
            </a:r>
            <a:r>
              <a:rPr lang="en-US" baseline="0" dirty="0" err="1" smtClean="0">
                <a:latin typeface="CA Sans" pitchFamily="50" charset="0"/>
              </a:rPr>
              <a:t>processo</a:t>
            </a:r>
            <a:r>
              <a:rPr lang="en-US" baseline="0" dirty="0" smtClean="0">
                <a:latin typeface="CA Sans" pitchFamily="50" charset="0"/>
              </a:rPr>
              <a:t> de </a:t>
            </a:r>
            <a:r>
              <a:rPr lang="en-US" baseline="0" dirty="0" err="1" smtClean="0">
                <a:latin typeface="CA Sans" pitchFamily="50" charset="0"/>
              </a:rPr>
              <a:t>definição</a:t>
            </a:r>
            <a:r>
              <a:rPr lang="en-US" baseline="0" dirty="0" smtClean="0">
                <a:latin typeface="CA Sans" pitchFamily="50" charset="0"/>
              </a:rPr>
              <a:t> e </a:t>
            </a:r>
            <a:r>
              <a:rPr lang="en-US" baseline="0" dirty="0" err="1" smtClean="0">
                <a:latin typeface="CA Sans" pitchFamily="50" charset="0"/>
              </a:rPr>
              <a:t>acompanhamento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estratégico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possam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caminhar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lado</a:t>
            </a:r>
            <a:r>
              <a:rPr lang="en-US" baseline="0" dirty="0" smtClean="0">
                <a:latin typeface="CA Sans" pitchFamily="50" charset="0"/>
              </a:rPr>
              <a:t> a </a:t>
            </a:r>
            <a:r>
              <a:rPr lang="en-US" baseline="0" dirty="0" err="1" smtClean="0">
                <a:latin typeface="CA Sans" pitchFamily="50" charset="0"/>
              </a:rPr>
              <a:t>lado</a:t>
            </a:r>
            <a:r>
              <a:rPr lang="en-US" baseline="0" dirty="0" smtClean="0">
                <a:latin typeface="CA Sans" pitchFamily="50" charset="0"/>
              </a:rPr>
              <a:t> com </a:t>
            </a:r>
            <a:r>
              <a:rPr lang="en-US" baseline="0" dirty="0" err="1" smtClean="0">
                <a:latin typeface="CA Sans" pitchFamily="50" charset="0"/>
              </a:rPr>
              <a:t>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processos</a:t>
            </a:r>
            <a:r>
              <a:rPr lang="en-US" baseline="0" dirty="0" smtClean="0">
                <a:latin typeface="CA Sans" pitchFamily="50" charset="0"/>
              </a:rPr>
              <a:t> de PPM. </a:t>
            </a:r>
            <a:r>
              <a:rPr lang="en-US" baseline="0" dirty="0" err="1" smtClean="0">
                <a:latin typeface="CA Sans" pitchFamily="50" charset="0"/>
              </a:rPr>
              <a:t>Estas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funcionalidades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não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são</a:t>
            </a:r>
            <a:r>
              <a:rPr lang="en-US" baseline="0" dirty="0" smtClean="0">
                <a:latin typeface="CA Sans" pitchFamily="50" charset="0"/>
              </a:rPr>
              <a:t> parte </a:t>
            </a:r>
            <a:r>
              <a:rPr lang="en-US" baseline="0" dirty="0" err="1" smtClean="0">
                <a:latin typeface="CA Sans" pitchFamily="50" charset="0"/>
              </a:rPr>
              <a:t>integrante</a:t>
            </a:r>
            <a:r>
              <a:rPr lang="en-US" baseline="0" dirty="0" smtClean="0">
                <a:latin typeface="CA Sans" pitchFamily="50" charset="0"/>
              </a:rPr>
              <a:t> do CA PPM, mas </a:t>
            </a:r>
            <a:r>
              <a:rPr lang="en-US" baseline="0" dirty="0" err="1" smtClean="0">
                <a:latin typeface="CA Sans" pitchFamily="50" charset="0"/>
              </a:rPr>
              <a:t>podem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ser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implementadas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por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nossa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equipe</a:t>
            </a:r>
            <a:r>
              <a:rPr lang="en-US" baseline="0" dirty="0" smtClean="0">
                <a:latin typeface="CA Sans" pitchFamily="50" charset="0"/>
              </a:rPr>
              <a:t> de </a:t>
            </a:r>
            <a:r>
              <a:rPr lang="en-US" baseline="0" dirty="0" err="1" smtClean="0">
                <a:latin typeface="CA Sans" pitchFamily="50" charset="0"/>
              </a:rPr>
              <a:t>Serviços</a:t>
            </a:r>
            <a:r>
              <a:rPr lang="en-US" baseline="0" dirty="0" smtClean="0">
                <a:latin typeface="CA Sans" pitchFamily="50" charset="0"/>
              </a:rPr>
              <a:t> e </a:t>
            </a:r>
            <a:r>
              <a:rPr lang="en-US" baseline="0" dirty="0" err="1" smtClean="0">
                <a:latin typeface="CA Sans" pitchFamily="50" charset="0"/>
              </a:rPr>
              <a:t>nossos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parceiros</a:t>
            </a:r>
            <a:r>
              <a:rPr lang="en-US" baseline="0" dirty="0" smtClean="0">
                <a:latin typeface="CA Sans" pitchFamily="50" charset="0"/>
              </a:rPr>
              <a:t> </a:t>
            </a:r>
            <a:r>
              <a:rPr lang="en-US" baseline="0" dirty="0" err="1" smtClean="0">
                <a:latin typeface="CA Sans" pitchFamily="50" charset="0"/>
              </a:rPr>
              <a:t>qualificados</a:t>
            </a:r>
            <a:r>
              <a:rPr lang="en-US" baseline="0" dirty="0" smtClean="0">
                <a:latin typeface="CA Sans" pitchFamily="50" charset="0"/>
              </a:rPr>
              <a:t>.</a:t>
            </a:r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6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pt-BR" noProof="0" dirty="0" smtClean="0">
                <a:latin typeface="CA Sans" pitchFamily="50" charset="0"/>
              </a:rPr>
              <a:t>Para facilitar o entendimento, estamos</a:t>
            </a:r>
            <a:r>
              <a:rPr lang="pt-BR" baseline="0" noProof="0" dirty="0" smtClean="0">
                <a:latin typeface="CA Sans" pitchFamily="50" charset="0"/>
              </a:rPr>
              <a:t> apresentando as funcionalidades em quarto grandes </a:t>
            </a:r>
            <a:r>
              <a:rPr lang="pt-BR" baseline="0" noProof="0" dirty="0" smtClean="0">
                <a:latin typeface="CA Sans" pitchFamily="50" charset="0"/>
              </a:rPr>
              <a:t>blocos que apresentamos aqui na ordem em que normalmente se implementariam: </a:t>
            </a:r>
            <a:endParaRPr lang="pt-BR" baseline="0" noProof="0" dirty="0" smtClean="0">
              <a:latin typeface="CA Sans" pitchFamily="50" charset="0"/>
            </a:endParaRP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Mapas Estratégicos contendo itens e Indicadores relacionados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Acompanhamento ou Revisão das Estratégias</a:t>
            </a:r>
            <a:endParaRPr lang="pt-BR" noProof="0" dirty="0" smtClean="0">
              <a:latin typeface="CA Sans" pitchFamily="50" charset="0"/>
            </a:endParaRPr>
          </a:p>
          <a:p>
            <a:pPr marL="228600" indent="-228600" eaLnBrk="1" hangingPunct="1">
              <a:spcBef>
                <a:spcPct val="0"/>
              </a:spcBef>
              <a:buAutoNum type="arabicParenR"/>
            </a:pPr>
            <a:r>
              <a:rPr lang="pt-BR" baseline="0" noProof="0" dirty="0" smtClean="0">
                <a:latin typeface="CA Sans" pitchFamily="50" charset="0"/>
              </a:rPr>
              <a:t>Avaliação </a:t>
            </a:r>
            <a:r>
              <a:rPr lang="pt-BR" baseline="0" noProof="0" dirty="0" smtClean="0">
                <a:latin typeface="CA Sans" pitchFamily="50" charset="0"/>
              </a:rPr>
              <a:t>de Investimentos para Seleção e Priorização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pt-BR" baseline="0" noProof="0" dirty="0" smtClean="0">
                <a:latin typeface="CA Sans" pitchFamily="50" charset="0"/>
              </a:rPr>
              <a:t>Planejamento Top-Down para distribuição de Verba e </a:t>
            </a:r>
            <a:r>
              <a:rPr lang="pt-BR" baseline="0" noProof="0" dirty="0" err="1" smtClean="0">
                <a:latin typeface="CA Sans" pitchFamily="50" charset="0"/>
              </a:rPr>
              <a:t>Headcount</a:t>
            </a:r>
            <a:endParaRPr lang="pt-BR" baseline="0" noProof="0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7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3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6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8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>
              <a:latin typeface="CA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8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Always In Title Case; </a:t>
            </a:r>
            <a:br>
              <a:rPr lang="en-US" dirty="0" smtClean="0"/>
            </a:br>
            <a:r>
              <a:rPr lang="en-US" dirty="0" smtClean="0"/>
              <a:t>2 Lines Preferred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or presenter name [sentence or title case as needed </a:t>
            </a:r>
            <a:br>
              <a:rPr lang="en-US" dirty="0" smtClean="0"/>
            </a:br>
            <a:r>
              <a:rPr lang="en-US" dirty="0" smtClean="0"/>
              <a:t>Calibri 18 pt]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ca.com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77851" y="1117999"/>
            <a:ext cx="8113713" cy="3351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black">
          <a:xfrm>
            <a:off x="576072" y="137287"/>
            <a:ext cx="8119872" cy="54914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3"/>
          </p:nvPr>
        </p:nvSpPr>
        <p:spPr>
          <a:xfrm>
            <a:off x="870557" y="4858674"/>
            <a:ext cx="1234440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C81331-8C53-4DFA-AD59-A8576318C1D3}" type="datetime4">
              <a:rPr lang="en-US" smtClean="0"/>
              <a:pPr>
                <a:defRPr/>
              </a:pPr>
              <a:t>January 21, 2015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469900" y="4858674"/>
            <a:ext cx="382588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01BC24-4D00-4B37-9CA5-F53B075D7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850900" y="4858674"/>
            <a:ext cx="6923088" cy="27409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[Insert PPT Name via Insert tab &gt; Header &amp; Footer]          Copyright © 2011 CA.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91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08" r:id="rId4"/>
    <p:sldLayoutId id="2147483765" r:id="rId5"/>
    <p:sldLayoutId id="2147483655" r:id="rId6"/>
    <p:sldLayoutId id="2147483772" r:id="rId7"/>
    <p:sldLayoutId id="2147483774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2014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- Title Case, Calibri 28 pt bold</a:t>
            </a:r>
            <a:br>
              <a:rPr lang="en-US" dirty="0" smtClean="0"/>
            </a:br>
            <a:r>
              <a:rPr lang="en-US" dirty="0" smtClean="0"/>
              <a:t>2 Line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73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cs typeface="FS Joey"/>
              </a:rPr>
              <a:t>CA PPM </a:t>
            </a:r>
            <a:br>
              <a:rPr lang="pt-BR" dirty="0" smtClean="0">
                <a:cs typeface="FS Joey"/>
              </a:rPr>
            </a:br>
            <a:r>
              <a:rPr lang="pt-BR" dirty="0" smtClean="0">
                <a:cs typeface="FS Joey"/>
              </a:rPr>
              <a:t>for Strategic Planning and Execution</a:t>
            </a:r>
            <a:endParaRPr lang="pt-BR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Suporte à Execução Estratégica</a:t>
            </a:r>
            <a:br>
              <a:rPr lang="pt-BR" dirty="0" smtClean="0"/>
            </a:br>
            <a:r>
              <a:rPr lang="pt-BR" dirty="0" smtClean="0"/>
              <a:t>Alexandre Assis, PMP®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pt-BR" dirty="0" smtClean="0"/>
              <a:t>Janeiro/2015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9236724" y="-1"/>
            <a:ext cx="1740204" cy="962917"/>
          </a:xfrm>
          <a:prstGeom prst="rect">
            <a:avLst/>
          </a:prstGeom>
          <a:solidFill>
            <a:srgbClr val="6D0404"/>
          </a:solidFill>
        </p:spPr>
        <p:txBody>
          <a:bodyPr wrap="square" tIns="68644" bIns="68644" rtlCol="0" anchor="ctr" anchorCtr="0">
            <a:noAutofit/>
          </a:bodyPr>
          <a:lstStyle/>
          <a:p>
            <a:r>
              <a:rPr lang="pt-BR" sz="1201" dirty="0" smtClean="0">
                <a:solidFill>
                  <a:schemeClr val="bg1"/>
                </a:solidFill>
              </a:rPr>
              <a:t>Please print only when necessary to avoid needless waste of paper and toner.</a:t>
            </a:r>
            <a:endParaRPr lang="pt-BR" sz="120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09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Características</a:t>
            </a:r>
            <a:endParaRPr lang="pt-BR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Distribuição Top-Down</a:t>
            </a:r>
            <a:r>
              <a:rPr lang="pt-BR" sz="1600" dirty="0" smtClean="0"/>
              <a:t> de </a:t>
            </a:r>
            <a:r>
              <a:rPr lang="pt-BR" sz="1600" dirty="0" smtClean="0">
                <a:solidFill>
                  <a:srgbClr val="53BBD4"/>
                </a:solidFill>
              </a:rPr>
              <a:t>Benefícios Esperados</a:t>
            </a:r>
            <a:r>
              <a:rPr lang="pt-BR" sz="1600" dirty="0" smtClean="0"/>
              <a:t>, </a:t>
            </a:r>
            <a:r>
              <a:rPr lang="pt-BR" sz="1600" dirty="0" err="1" smtClean="0">
                <a:solidFill>
                  <a:srgbClr val="53BBD4"/>
                </a:solidFill>
              </a:rPr>
              <a:t>ETIs</a:t>
            </a:r>
            <a:r>
              <a:rPr lang="pt-BR" sz="1600" dirty="0" smtClean="0"/>
              <a:t> (</a:t>
            </a:r>
            <a:r>
              <a:rPr lang="pt-BR" sz="1600" dirty="0" err="1" smtClean="0"/>
              <a:t>FTEs</a:t>
            </a:r>
            <a:r>
              <a:rPr lang="pt-BR" sz="1600" dirty="0" smtClean="0"/>
              <a:t>) e </a:t>
            </a:r>
            <a:r>
              <a:rPr lang="pt-BR" sz="1600" dirty="0" smtClean="0">
                <a:solidFill>
                  <a:srgbClr val="53BBD4"/>
                </a:solidFill>
              </a:rPr>
              <a:t>Verbas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err="1" smtClean="0">
                <a:solidFill>
                  <a:srgbClr val="53BBD4"/>
                </a:solidFill>
              </a:rPr>
              <a:t>Roll-up</a:t>
            </a:r>
            <a:r>
              <a:rPr lang="pt-BR" sz="1600" dirty="0" smtClean="0"/>
              <a:t> dos valores </a:t>
            </a:r>
            <a:r>
              <a:rPr lang="pt-BR" sz="1600" dirty="0" smtClean="0">
                <a:solidFill>
                  <a:srgbClr val="53BBD4"/>
                </a:solidFill>
              </a:rPr>
              <a:t>Alocados </a:t>
            </a:r>
            <a:r>
              <a:rPr lang="pt-BR" sz="1600" dirty="0" smtClean="0"/>
              <a:t>aos Itens Estratégicos e </a:t>
            </a:r>
            <a:r>
              <a:rPr lang="pt-BR" sz="1600" dirty="0" smtClean="0">
                <a:solidFill>
                  <a:srgbClr val="53BBD4"/>
                </a:solidFill>
              </a:rPr>
              <a:t>Comprometidos </a:t>
            </a:r>
            <a:r>
              <a:rPr lang="pt-BR" sz="1600" dirty="0" smtClean="0"/>
              <a:t>com Investimentos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Geração Automática </a:t>
            </a:r>
            <a:r>
              <a:rPr lang="pt-BR" sz="1600" dirty="0" smtClean="0"/>
              <a:t>dos </a:t>
            </a:r>
            <a:r>
              <a:rPr lang="pt-BR" sz="1600" dirty="0" smtClean="0">
                <a:solidFill>
                  <a:srgbClr val="53BBD4"/>
                </a:solidFill>
              </a:rPr>
              <a:t>Portfólios </a:t>
            </a:r>
            <a:r>
              <a:rPr lang="pt-BR" sz="1600" dirty="0" smtClean="0"/>
              <a:t>de Seleção e Acompanhamento de Investimentos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 </a:t>
            </a: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Orçamentação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Estratégica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defina</a:t>
            </a:r>
            <a:r>
              <a:rPr lang="en-US" sz="1600" dirty="0" smtClean="0"/>
              <a:t> </a:t>
            </a:r>
            <a:r>
              <a:rPr lang="en-US" sz="1600" dirty="0" err="1" smtClean="0"/>
              <a:t>valores</a:t>
            </a:r>
            <a:r>
              <a:rPr lang="en-US" sz="1600" dirty="0" smtClean="0"/>
              <a:t> de alto </a:t>
            </a:r>
            <a:r>
              <a:rPr lang="en-US" sz="1600" dirty="0" err="1" smtClean="0"/>
              <a:t>nível</a:t>
            </a:r>
            <a:r>
              <a:rPr lang="en-US" sz="1600" dirty="0" smtClean="0"/>
              <a:t> a </a:t>
            </a:r>
            <a:r>
              <a:rPr lang="en-US" sz="1600" dirty="0" err="1" smtClean="0"/>
              <a:t>distribuir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Uma </a:t>
            </a:r>
            <a:r>
              <a:rPr lang="en-US" sz="1600" dirty="0" err="1" smtClean="0"/>
              <a:t>regra</a:t>
            </a:r>
            <a:r>
              <a:rPr lang="en-US" sz="1600" dirty="0" smtClean="0"/>
              <a:t> de </a:t>
            </a:r>
            <a:r>
              <a:rPr lang="en-US" sz="1600" dirty="0" err="1" smtClean="0"/>
              <a:t>alocação</a:t>
            </a:r>
            <a:r>
              <a:rPr lang="en-US" sz="1600" dirty="0" smtClean="0"/>
              <a:t> (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assumimos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pesos dos </a:t>
            </a:r>
            <a:r>
              <a:rPr lang="en-US" sz="1600" dirty="0" err="1" smtClean="0"/>
              <a:t>Itens</a:t>
            </a:r>
            <a:r>
              <a:rPr lang="en-US" sz="1600" dirty="0" smtClean="0"/>
              <a:t> </a:t>
            </a:r>
            <a:r>
              <a:rPr lang="en-US" sz="1600" dirty="0" err="1" smtClean="0"/>
              <a:t>serão</a:t>
            </a:r>
            <a:r>
              <a:rPr lang="en-US" sz="1600" dirty="0" smtClean="0"/>
              <a:t> </a:t>
            </a:r>
            <a:r>
              <a:rPr lang="en-US" sz="1600" dirty="0" err="1" smtClean="0"/>
              <a:t>adotados</a:t>
            </a:r>
            <a:r>
              <a:rPr lang="en-US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Um </a:t>
            </a:r>
            <a:r>
              <a:rPr lang="en-US" sz="1600" dirty="0" err="1" smtClean="0"/>
              <a:t>grupo</a:t>
            </a:r>
            <a:r>
              <a:rPr lang="en-US" sz="1600" dirty="0" smtClean="0"/>
              <a:t> de </a:t>
            </a:r>
            <a:r>
              <a:rPr lang="en-US" sz="1600" dirty="0" err="1" smtClean="0"/>
              <a:t>Portfólios</a:t>
            </a:r>
            <a:r>
              <a:rPr lang="en-US" sz="1600" dirty="0" smtClean="0"/>
              <a:t> (e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Itens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r>
              <a:rPr lang="en-US" sz="1600" dirty="0" smtClean="0"/>
              <a:t> com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quais</a:t>
            </a:r>
            <a:r>
              <a:rPr lang="en-US" sz="1600" dirty="0" smtClean="0"/>
              <a:t> </a:t>
            </a:r>
            <a:r>
              <a:rPr lang="en-US" sz="1600" dirty="0" err="1" smtClean="0"/>
              <a:t>eles</a:t>
            </a:r>
            <a:r>
              <a:rPr lang="en-US" sz="1600" dirty="0" smtClean="0"/>
              <a:t> se </a:t>
            </a:r>
            <a:r>
              <a:rPr lang="en-US" sz="1600" dirty="0" err="1" smtClean="0"/>
              <a:t>relacionam</a:t>
            </a:r>
            <a:r>
              <a:rPr lang="en-US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Definição</a:t>
            </a:r>
            <a:r>
              <a:rPr lang="en-US" sz="1600" dirty="0" smtClean="0"/>
              <a:t> do Item (</a:t>
            </a:r>
            <a:r>
              <a:rPr lang="en-US" sz="1600" dirty="0" err="1" smtClean="0"/>
              <a:t>Objetivo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)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financia</a:t>
            </a:r>
            <a:r>
              <a:rPr lang="en-US" sz="1600" dirty="0" smtClean="0"/>
              <a:t>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 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pt-BR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Bloco 4: Planejamento </a:t>
            </a:r>
            <a:r>
              <a:rPr lang="pt-BR" sz="1600" b="1" dirty="0">
                <a:solidFill>
                  <a:schemeClr val="tx2"/>
                </a:solidFill>
              </a:rPr>
              <a:t>Top-Down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3140439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0875744"/>
              </p:ext>
            </p:extLst>
          </p:nvPr>
        </p:nvGraphicFramePr>
        <p:xfrm>
          <a:off x="1066800" y="804415"/>
          <a:ext cx="6858000" cy="39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Donut 6">
            <a:hlinkClick r:id="rId8" action="ppaction://hlinksldjump"/>
          </p:cNvPr>
          <p:cNvSpPr/>
          <p:nvPr/>
        </p:nvSpPr>
        <p:spPr>
          <a:xfrm>
            <a:off x="8209414" y="3898232"/>
            <a:ext cx="413887" cy="394636"/>
          </a:xfrm>
          <a:prstGeom prst="don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91440" rIns="91440" bIns="91440" rtlCol="0" anchor="ctr"/>
          <a:lstStyle/>
          <a:p>
            <a:pPr algn="ctr" defTabSz="914400">
              <a:lnSpc>
                <a:spcPts val="1720"/>
              </a:lnSpc>
              <a:buClr>
                <a:srgbClr val="FFFFFF"/>
              </a:buClr>
            </a:pPr>
            <a:r>
              <a:rPr lang="en-US" sz="500" kern="0" dirty="0" err="1" smtClean="0">
                <a:solidFill>
                  <a:schemeClr val="accent3"/>
                </a:solidFill>
                <a:latin typeface="Calibri"/>
                <a:cs typeface="Arial Unicode MS" pitchFamily="34" charset="-128"/>
              </a:rPr>
              <a:t>Fim</a:t>
            </a:r>
            <a:endParaRPr lang="pt-BR" sz="500" kern="0" dirty="0">
              <a:solidFill>
                <a:schemeClr val="accent3"/>
              </a:solidFill>
              <a:latin typeface="Calibri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88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Criando o Mapa Estratégico e a Estrutura de Indicadores</a:t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4" y="567520"/>
            <a:ext cx="8444232" cy="45807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9708" y="1416451"/>
            <a:ext cx="2687943" cy="1692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0" name="Rectangle 9"/>
          <p:cNvSpPr/>
          <p:nvPr/>
        </p:nvSpPr>
        <p:spPr>
          <a:xfrm>
            <a:off x="612769" y="2140588"/>
            <a:ext cx="1673185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007065" y="1100468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Item Estratégico cadastrado (Objetivo Estratégico)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16394" name="TextBox 11"/>
          <p:cNvSpPr txBox="1">
            <a:spLocks noChangeArrowheads="1"/>
          </p:cNvSpPr>
          <p:nvPr/>
        </p:nvSpPr>
        <p:spPr bwMode="auto">
          <a:xfrm>
            <a:off x="3197485" y="1927724"/>
            <a:ext cx="166245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Perspectiva BSC (Financeira, Cliente, etc.)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457651" y="1215949"/>
            <a:ext cx="549414" cy="2851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394" idx="1"/>
            <a:endCxn id="10" idx="3"/>
          </p:cNvCxnSpPr>
          <p:nvPr/>
        </p:nvCxnSpPr>
        <p:spPr>
          <a:xfrm flipH="1">
            <a:off x="2285954" y="2112518"/>
            <a:ext cx="911531" cy="1120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1" y="3292837"/>
            <a:ext cx="652644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909540" y="3456619"/>
            <a:ext cx="347729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Monitoramento dos Indicadores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% de Atingimento do Item, dos Indicadores Diretos e dos Itens Filhos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109845" y="3376854"/>
            <a:ext cx="1799695" cy="2645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9332" y="2791190"/>
            <a:ext cx="591651" cy="15651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2909540" y="2942896"/>
            <a:ext cx="330977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relacionados a este Item Estratégico de forma Direta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3086790" y="4083389"/>
            <a:ext cx="4584398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Métricas usadas para avaliar o Alinhamento Estratégico de Investimentos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(Ideias, Projetos, Programas …)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6" idx="1"/>
            <a:endCxn id="32" idx="3"/>
          </p:cNvCxnSpPr>
          <p:nvPr/>
        </p:nvCxnSpPr>
        <p:spPr>
          <a:xfrm flipH="1" flipV="1">
            <a:off x="1109845" y="4013703"/>
            <a:ext cx="1976945" cy="25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24" idx="3"/>
          </p:cNvCxnSpPr>
          <p:nvPr/>
        </p:nvCxnSpPr>
        <p:spPr>
          <a:xfrm flipH="1" flipV="1">
            <a:off x="1060983" y="2869446"/>
            <a:ext cx="1848557" cy="1889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9332" y="3944017"/>
            <a:ext cx="640513" cy="13937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1" name="Rectangle 40"/>
          <p:cNvSpPr/>
          <p:nvPr/>
        </p:nvSpPr>
        <p:spPr>
          <a:xfrm>
            <a:off x="4413501" y="1534849"/>
            <a:ext cx="1673185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2" name="TextBox 11"/>
          <p:cNvSpPr txBox="1">
            <a:spLocks noChangeArrowheads="1"/>
          </p:cNvSpPr>
          <p:nvPr/>
        </p:nvSpPr>
        <p:spPr bwMode="auto">
          <a:xfrm>
            <a:off x="6491471" y="1471550"/>
            <a:ext cx="2195329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Avaliação </a:t>
            </a:r>
            <a:r>
              <a:rPr lang="pt-BR" sz="901" b="1" dirty="0" err="1" smtClean="0">
                <a:solidFill>
                  <a:srgbClr val="FF0000"/>
                </a:solidFill>
              </a:rPr>
              <a:t>Multi-dimensional</a:t>
            </a:r>
            <a:r>
              <a:rPr lang="pt-BR" sz="901" b="1" dirty="0" smtClean="0">
                <a:solidFill>
                  <a:srgbClr val="FF0000"/>
                </a:solidFill>
              </a:rPr>
              <a:t>: Estratégia Corporativa, da Unidade de Negócios, Departamental, </a:t>
            </a:r>
            <a:r>
              <a:rPr lang="pt-BR" sz="901" b="1" dirty="0" err="1" smtClean="0">
                <a:solidFill>
                  <a:srgbClr val="FF0000"/>
                </a:solidFill>
              </a:rPr>
              <a:t>etc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  <a:endCxn id="41" idx="3"/>
          </p:cNvCxnSpPr>
          <p:nvPr/>
        </p:nvCxnSpPr>
        <p:spPr>
          <a:xfrm flipH="1" flipV="1">
            <a:off x="6086686" y="1618866"/>
            <a:ext cx="404785" cy="1067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o Mapa Estratégico</a:t>
            </a:r>
            <a:endParaRPr lang="pt-BR" sz="2400" dirty="0"/>
          </a:p>
        </p:txBody>
      </p:sp>
      <p:cxnSp>
        <p:nvCxnSpPr>
          <p:cNvPr id="33" name="Straight Arrow Connector 32"/>
          <p:cNvCxnSpPr>
            <a:stCxn id="35" idx="1"/>
            <a:endCxn id="34" idx="3"/>
          </p:cNvCxnSpPr>
          <p:nvPr/>
        </p:nvCxnSpPr>
        <p:spPr>
          <a:xfrm flipH="1">
            <a:off x="5938687" y="2156478"/>
            <a:ext cx="552784" cy="13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70670" y="2086281"/>
            <a:ext cx="1068017" cy="1680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5" name="TextBox 11"/>
          <p:cNvSpPr txBox="1">
            <a:spLocks noChangeArrowheads="1"/>
          </p:cNvSpPr>
          <p:nvPr/>
        </p:nvSpPr>
        <p:spPr bwMode="auto">
          <a:xfrm>
            <a:off x="6491471" y="2040997"/>
            <a:ext cx="205202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Status do Item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56" idx="1"/>
            <a:endCxn id="58" idx="3"/>
          </p:cNvCxnSpPr>
          <p:nvPr/>
        </p:nvCxnSpPr>
        <p:spPr>
          <a:xfrm flipH="1" flipV="1">
            <a:off x="1048851" y="2386299"/>
            <a:ext cx="3158858" cy="1961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11"/>
          <p:cNvSpPr txBox="1">
            <a:spLocks noChangeArrowheads="1"/>
          </p:cNvSpPr>
          <p:nvPr/>
        </p:nvSpPr>
        <p:spPr bwMode="auto">
          <a:xfrm>
            <a:off x="4207709" y="2467017"/>
            <a:ext cx="330977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Configuração de como o Status do Item é Calculado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200" y="2308043"/>
            <a:ext cx="591651" cy="15651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</p:spTree>
    <p:extLst>
      <p:ext uri="{BB962C8B-B14F-4D97-AF65-F5344CB8AC3E}">
        <p14:creationId xmlns:p14="http://schemas.microsoft.com/office/powerpoint/2010/main" val="9108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87034"/>
            <a:ext cx="8235970" cy="4361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9683" y="1437082"/>
            <a:ext cx="2687943" cy="1692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226140" y="1375346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Mapa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257626" y="1490827"/>
            <a:ext cx="968514" cy="30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o Mapa Estratégico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824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0" y="811014"/>
            <a:ext cx="8607217" cy="43372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0850" y="198564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395750" y="1677236"/>
            <a:ext cx="166245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Status atual de atingimento deste Indicador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>
            <a:off x="1682218" y="1862030"/>
            <a:ext cx="713532" cy="184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4695087" y="2375300"/>
            <a:ext cx="3854281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Os Indicadores são usados para o Acompanhamento Estratégico; eles nos ajudam a saber se nossos Objetivos Estratégicos estão sendo cumpridos, através da comparação de Alvos (“</a:t>
            </a:r>
            <a:r>
              <a:rPr lang="pt-BR" sz="901" b="1" dirty="0" err="1" smtClean="0">
                <a:solidFill>
                  <a:srgbClr val="FF0000"/>
                </a:solidFill>
              </a:rPr>
              <a:t>Targets</a:t>
            </a:r>
            <a:r>
              <a:rPr lang="pt-BR" sz="901" b="1" dirty="0" smtClean="0">
                <a:solidFill>
                  <a:srgbClr val="FF0000"/>
                </a:solidFill>
              </a:rPr>
              <a:t>”) e Medições (“</a:t>
            </a:r>
            <a:r>
              <a:rPr lang="pt-BR" sz="901" b="1" dirty="0" err="1" smtClean="0">
                <a:solidFill>
                  <a:srgbClr val="FF0000"/>
                </a:solidFill>
              </a:rPr>
              <a:t>Measurements</a:t>
            </a:r>
            <a:r>
              <a:rPr lang="pt-BR" sz="901" b="1" dirty="0" smtClean="0">
                <a:solidFill>
                  <a:srgbClr val="FF0000"/>
                </a:solidFill>
              </a:rPr>
              <a:t>”)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a Estrutura de Indicadores</a:t>
            </a:r>
            <a:endParaRPr lang="pt-BR" sz="2400" dirty="0"/>
          </a:p>
        </p:txBody>
      </p:sp>
      <p:sp>
        <p:nvSpPr>
          <p:cNvPr id="13" name="Rectangle 12"/>
          <p:cNvSpPr/>
          <p:nvPr/>
        </p:nvSpPr>
        <p:spPr>
          <a:xfrm>
            <a:off x="383700" y="3216057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058341" y="3302867"/>
            <a:ext cx="263554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Configuração do Indicador – define como o Status Final deve ser calculado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5" idx="1"/>
            <a:endCxn id="13" idx="3"/>
          </p:cNvCxnSpPr>
          <p:nvPr/>
        </p:nvCxnSpPr>
        <p:spPr>
          <a:xfrm flipH="1" flipV="1">
            <a:off x="1325068" y="3277239"/>
            <a:ext cx="733273" cy="210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3700" y="363597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2059540" y="3779432"/>
            <a:ext cx="245661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 de Atingimento Indireto (acumulação do </a:t>
            </a:r>
            <a:r>
              <a:rPr lang="pt-BR" sz="901" b="1" dirty="0" err="1" smtClean="0">
                <a:solidFill>
                  <a:srgbClr val="FF0000"/>
                </a:solidFill>
              </a:rPr>
              <a:t>staus</a:t>
            </a:r>
            <a:r>
              <a:rPr lang="pt-BR" sz="901" b="1" dirty="0" smtClean="0">
                <a:solidFill>
                  <a:srgbClr val="FF0000"/>
                </a:solidFill>
              </a:rPr>
              <a:t> de atingimento dos Indicadores Filhos)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1" idx="1"/>
            <a:endCxn id="19" idx="3"/>
          </p:cNvCxnSpPr>
          <p:nvPr/>
        </p:nvCxnSpPr>
        <p:spPr>
          <a:xfrm flipH="1" flipV="1">
            <a:off x="1325068" y="3697154"/>
            <a:ext cx="734472" cy="267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3700" y="4157475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2059540" y="4279839"/>
            <a:ext cx="2707904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Comparação da Última Medição com a Próxima Meta para este Indicador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1"/>
            <a:endCxn id="23" idx="3"/>
          </p:cNvCxnSpPr>
          <p:nvPr/>
        </p:nvCxnSpPr>
        <p:spPr>
          <a:xfrm flipH="1" flipV="1">
            <a:off x="1325068" y="4218657"/>
            <a:ext cx="734472" cy="245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54784" y="3799670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6309684" y="3491264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“Filhos”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  <a:endCxn id="26" idx="3"/>
          </p:cNvCxnSpPr>
          <p:nvPr/>
        </p:nvCxnSpPr>
        <p:spPr>
          <a:xfrm flipH="1">
            <a:off x="5596152" y="3606745"/>
            <a:ext cx="713532" cy="25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776"/>
          <a:stretch/>
        </p:blipFill>
        <p:spPr>
          <a:xfrm>
            <a:off x="457200" y="738970"/>
            <a:ext cx="8229600" cy="44140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7025" y="1558243"/>
            <a:ext cx="941368" cy="1801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062375" y="1858211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558393" y="1648331"/>
            <a:ext cx="503982" cy="325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Criando a Estrutura de Indicadores</a:t>
            </a:r>
            <a:endParaRPr lang="pt-BR" sz="2400" dirty="0"/>
          </a:p>
        </p:txBody>
      </p:sp>
      <p:sp>
        <p:nvSpPr>
          <p:cNvPr id="5" name="Left Arrow 4">
            <a:hlinkClick r:id="rId4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2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Revisão e Acompanhamento </a:t>
            </a:r>
            <a:r>
              <a:rPr lang="pt-BR" dirty="0" smtClean="0">
                <a:solidFill>
                  <a:srgbClr val="FFFFFF"/>
                </a:solidFill>
              </a:rPr>
              <a:t>Estratégico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090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00" y="724297"/>
            <a:ext cx="8354445" cy="44239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1347721"/>
            <a:ext cx="3762375" cy="34772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324476" y="1339633"/>
            <a:ext cx="2647668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Revisão Estratégica </a:t>
            </a:r>
            <a:r>
              <a:rPr lang="pt-BR" sz="901" b="1" dirty="0" err="1" smtClean="0">
                <a:solidFill>
                  <a:srgbClr val="FF0000"/>
                </a:solidFill>
              </a:rPr>
              <a:t>Multi-Escopo</a:t>
            </a:r>
            <a:r>
              <a:rPr lang="pt-BR" sz="901" b="1" dirty="0" smtClean="0">
                <a:solidFill>
                  <a:srgbClr val="FF0000"/>
                </a:solidFill>
              </a:rPr>
              <a:t>, </a:t>
            </a:r>
            <a:r>
              <a:rPr lang="pt-BR" sz="901" b="1" dirty="0" err="1" smtClean="0">
                <a:solidFill>
                  <a:srgbClr val="FF0000"/>
                </a:solidFill>
              </a:rPr>
              <a:t>Multi-Nível</a:t>
            </a:r>
            <a:r>
              <a:rPr lang="pt-BR" sz="901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Com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4219575" y="1521585"/>
            <a:ext cx="1104901" cy="2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Acompanhamento de Itens Estratégicos</a:t>
            </a:r>
            <a:endParaRPr lang="pt-BR" sz="2400" dirty="0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985576" y="4676774"/>
            <a:ext cx="235952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Atingimento e Status dos Itens - Acumulado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5096" y="1814875"/>
            <a:ext cx="1141679" cy="3333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9" name="Straight Arrow Connector 8"/>
          <p:cNvCxnSpPr>
            <a:stCxn id="7" idx="0"/>
            <a:endCxn id="8" idx="1"/>
          </p:cNvCxnSpPr>
          <p:nvPr/>
        </p:nvCxnSpPr>
        <p:spPr>
          <a:xfrm flipV="1">
            <a:off x="6165336" y="3481569"/>
            <a:ext cx="1179760" cy="11952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36584" y="1841584"/>
            <a:ext cx="759266" cy="330667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4985576" y="2275634"/>
            <a:ext cx="206334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Alinhamento às Perspectivas do BSC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24" idx="3"/>
          </p:cNvCxnSpPr>
          <p:nvPr/>
        </p:nvCxnSpPr>
        <p:spPr>
          <a:xfrm flipH="1">
            <a:off x="4895850" y="2506595"/>
            <a:ext cx="1121397" cy="98832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957" y="2014745"/>
            <a:ext cx="2276777" cy="313351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2" name="Straight Arrow Connector 31"/>
          <p:cNvCxnSpPr>
            <a:stCxn id="33" idx="0"/>
            <a:endCxn id="31" idx="3"/>
          </p:cNvCxnSpPr>
          <p:nvPr/>
        </p:nvCxnSpPr>
        <p:spPr>
          <a:xfrm flipV="1">
            <a:off x="1916267" y="3581504"/>
            <a:ext cx="892467" cy="8180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15"/>
          <p:cNvSpPr txBox="1">
            <a:spLocks noChangeArrowheads="1"/>
          </p:cNvSpPr>
          <p:nvPr/>
        </p:nvSpPr>
        <p:spPr bwMode="auto">
          <a:xfrm>
            <a:off x="1338399" y="4399519"/>
            <a:ext cx="1155735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Itens 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10978" y="3227866"/>
            <a:ext cx="1234117" cy="1480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>
            <a:off x="4969988" y="3846607"/>
            <a:ext cx="159163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Metas e Medições correntes</a:t>
            </a:r>
          </a:p>
          <a:p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 para Metas e Medições no Tempo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6" idx="0"/>
            <a:endCxn id="45" idx="1"/>
          </p:cNvCxnSpPr>
          <p:nvPr/>
        </p:nvCxnSpPr>
        <p:spPr>
          <a:xfrm flipV="1">
            <a:off x="5765803" y="3301891"/>
            <a:ext cx="345175" cy="544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0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745895"/>
            <a:ext cx="8343900" cy="44040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4351" y="1733550"/>
            <a:ext cx="1066800" cy="1428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800601" y="1449687"/>
            <a:ext cx="264766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>
            <a:off x="1581151" y="1565168"/>
            <a:ext cx="3219450" cy="239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Acompanhamento de Indicadores</a:t>
            </a:r>
            <a:endParaRPr lang="pt-BR" sz="2400" dirty="0"/>
          </a:p>
        </p:txBody>
      </p:sp>
      <p:sp>
        <p:nvSpPr>
          <p:cNvPr id="35" name="Rectangle 34"/>
          <p:cNvSpPr/>
          <p:nvPr/>
        </p:nvSpPr>
        <p:spPr>
          <a:xfrm>
            <a:off x="4072628" y="3018316"/>
            <a:ext cx="1234117" cy="1480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6" name="TextBox 11"/>
          <p:cNvSpPr txBox="1">
            <a:spLocks noChangeArrowheads="1"/>
          </p:cNvSpPr>
          <p:nvPr/>
        </p:nvSpPr>
        <p:spPr bwMode="auto">
          <a:xfrm>
            <a:off x="2931638" y="3637057"/>
            <a:ext cx="159163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Metas e Medições correntes</a:t>
            </a:r>
          </a:p>
          <a:p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 para Metas e Medições no Tempo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6" idx="0"/>
            <a:endCxn id="35" idx="1"/>
          </p:cNvCxnSpPr>
          <p:nvPr/>
        </p:nvCxnSpPr>
        <p:spPr>
          <a:xfrm flipV="1">
            <a:off x="3727453" y="3092341"/>
            <a:ext cx="345175" cy="544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3858" y="1967120"/>
            <a:ext cx="1203664" cy="313351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9" name="Straight Arrow Connector 38"/>
          <p:cNvCxnSpPr>
            <a:stCxn id="40" idx="2"/>
            <a:endCxn id="38" idx="3"/>
          </p:cNvCxnSpPr>
          <p:nvPr/>
        </p:nvCxnSpPr>
        <p:spPr>
          <a:xfrm flipH="1">
            <a:off x="1697522" y="3401711"/>
            <a:ext cx="927542" cy="1321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15"/>
          <p:cNvSpPr txBox="1">
            <a:spLocks noChangeArrowheads="1"/>
          </p:cNvSpPr>
          <p:nvPr/>
        </p:nvSpPr>
        <p:spPr bwMode="auto">
          <a:xfrm>
            <a:off x="2200275" y="3032123"/>
            <a:ext cx="84957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6" name="TextBox 15"/>
          <p:cNvSpPr txBox="1">
            <a:spLocks noChangeArrowheads="1"/>
          </p:cNvSpPr>
          <p:nvPr/>
        </p:nvSpPr>
        <p:spPr bwMode="auto">
          <a:xfrm>
            <a:off x="4898294" y="4610099"/>
            <a:ext cx="278092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Atingimento e Status dos Indicadores - Acumulado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62850" y="1814875"/>
            <a:ext cx="923925" cy="3333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48" name="Straight Arrow Connector 47"/>
          <p:cNvCxnSpPr>
            <a:stCxn id="46" idx="0"/>
            <a:endCxn id="47" idx="1"/>
          </p:cNvCxnSpPr>
          <p:nvPr/>
        </p:nvCxnSpPr>
        <p:spPr>
          <a:xfrm flipV="1">
            <a:off x="6288758" y="3481569"/>
            <a:ext cx="1274092" cy="11285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Expandindo as capacidades do CA PPM</a:t>
            </a:r>
            <a:endParaRPr lang="pt-BR" sz="24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1483043" y="664723"/>
            <a:ext cx="3875498" cy="328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Group 33"/>
          <p:cNvGrpSpPr/>
          <p:nvPr/>
        </p:nvGrpSpPr>
        <p:grpSpPr>
          <a:xfrm>
            <a:off x="1573614" y="2146592"/>
            <a:ext cx="3729864" cy="1739608"/>
            <a:chOff x="2123728" y="3573016"/>
            <a:chExt cx="4968552" cy="237626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699792" y="4404265"/>
              <a:ext cx="1872208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23728" y="4401108"/>
              <a:ext cx="556245" cy="828092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123728" y="5949280"/>
              <a:ext cx="2448272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572000" y="5949280"/>
              <a:ext cx="2520280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5940152" y="3573016"/>
              <a:ext cx="1152128" cy="1656184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23728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092280" y="5229200"/>
              <a:ext cx="0" cy="72008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82207" y="1696286"/>
            <a:ext cx="2432520" cy="1027064"/>
            <a:chOff x="2699792" y="2996952"/>
            <a:chExt cx="3240360" cy="136815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572000" y="3573016"/>
              <a:ext cx="0" cy="79208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72000" y="3573016"/>
              <a:ext cx="1368152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35896" y="2996952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699792" y="2996952"/>
              <a:ext cx="936104" cy="136815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699792" y="4365104"/>
              <a:ext cx="187220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08104" y="2996952"/>
              <a:ext cx="432048" cy="57606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" name="Flowchart: Connector 28"/>
          <p:cNvSpPr/>
          <p:nvPr/>
        </p:nvSpPr>
        <p:spPr>
          <a:xfrm>
            <a:off x="5220672" y="2466019"/>
            <a:ext cx="216224" cy="216224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Funcionalidades “Core” do CA PPM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5436896" y="2923187"/>
            <a:ext cx="216224" cy="216224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pt-BR" sz="1051" dirty="0" smtClean="0">
                <a:solidFill>
                  <a:schemeClr val="tx1"/>
                </a:solidFill>
              </a:rPr>
              <a:t>     Funcionalidades Adicionais do </a:t>
            </a:r>
            <a:br>
              <a:rPr lang="pt-BR" sz="1051" dirty="0" smtClean="0">
                <a:solidFill>
                  <a:schemeClr val="tx1"/>
                </a:solidFill>
              </a:rPr>
            </a:br>
            <a:r>
              <a:rPr lang="pt-BR" sz="1051" dirty="0" smtClean="0">
                <a:solidFill>
                  <a:schemeClr val="tx1"/>
                </a:solidFill>
              </a:rPr>
              <a:t>     CA PPM for </a:t>
            </a:r>
            <a:r>
              <a:rPr lang="pt-BR" sz="1051" dirty="0" err="1" smtClean="0">
                <a:solidFill>
                  <a:schemeClr val="tx1"/>
                </a:solidFill>
              </a:rPr>
              <a:t>Strategic</a:t>
            </a:r>
            <a:r>
              <a:rPr lang="pt-BR" sz="1051" dirty="0" smtClean="0">
                <a:solidFill>
                  <a:schemeClr val="tx1"/>
                </a:solidFill>
              </a:rPr>
              <a:t> Planning </a:t>
            </a:r>
            <a:r>
              <a:rPr lang="pt-BR" sz="1051" dirty="0" err="1" smtClean="0">
                <a:solidFill>
                  <a:schemeClr val="tx1"/>
                </a:solidFill>
              </a:rPr>
              <a:t>and</a:t>
            </a:r>
            <a:r>
              <a:rPr lang="pt-BR" sz="1051" dirty="0" smtClean="0">
                <a:solidFill>
                  <a:schemeClr val="tx1"/>
                </a:solidFill>
              </a:rPr>
              <a:t> </a:t>
            </a:r>
            <a:r>
              <a:rPr lang="pt-BR" sz="1051" dirty="0" err="1" smtClean="0">
                <a:solidFill>
                  <a:schemeClr val="tx1"/>
                </a:solidFill>
              </a:rPr>
              <a:t>Execution</a:t>
            </a:r>
            <a:r>
              <a:rPr lang="pt-BR" sz="1051" dirty="0" smtClean="0">
                <a:solidFill>
                  <a:schemeClr val="tx1"/>
                </a:solidFill>
              </a:rPr>
              <a:t>    </a:t>
            </a:r>
            <a:endParaRPr lang="pt-BR" sz="1051" dirty="0">
              <a:solidFill>
                <a:schemeClr val="tx1"/>
              </a:solidFill>
            </a:endParaRPr>
          </a:p>
        </p:txBody>
      </p:sp>
      <p:sp>
        <p:nvSpPr>
          <p:cNvPr id="53" name="Text Placeholder 5"/>
          <p:cNvSpPr txBox="1">
            <a:spLocks/>
          </p:cNvSpPr>
          <p:nvPr/>
        </p:nvSpPr>
        <p:spPr>
          <a:xfrm>
            <a:off x="1573614" y="4520147"/>
            <a:ext cx="6090919" cy="154163"/>
          </a:xfrm>
          <a:prstGeom prst="rect">
            <a:avLst/>
          </a:prstGeom>
        </p:spPr>
        <p:txBody>
          <a:bodyPr vert="horz" lIns="68644" tIns="34322" rIns="68644" bIns="34322" rtlCol="0" anchor="t"/>
          <a:lstStyle/>
          <a:p>
            <a:pPr defTabSz="343220">
              <a:defRPr/>
            </a:pPr>
            <a:r>
              <a:rPr lang="pt-BR" sz="751" dirty="0" err="1" smtClean="0"/>
              <a:t>Source</a:t>
            </a:r>
            <a:r>
              <a:rPr lang="pt-BR" sz="751" dirty="0" smtClean="0"/>
              <a:t>: Project Management </a:t>
            </a:r>
            <a:r>
              <a:rPr lang="pt-BR" sz="751" dirty="0" err="1" smtClean="0"/>
              <a:t>Institute</a:t>
            </a:r>
            <a:r>
              <a:rPr lang="pt-BR" sz="751" dirty="0" smtClean="0"/>
              <a:t>, The Standard for Portfolio Management, </a:t>
            </a:r>
            <a:r>
              <a:rPr lang="pt-BR" sz="751" dirty="0" err="1" smtClean="0"/>
              <a:t>second</a:t>
            </a:r>
            <a:r>
              <a:rPr lang="pt-BR" sz="751" dirty="0" smtClean="0"/>
              <a:t> </a:t>
            </a:r>
            <a:r>
              <a:rPr lang="pt-BR" sz="751" dirty="0" err="1" smtClean="0"/>
              <a:t>edition</a:t>
            </a:r>
            <a:r>
              <a:rPr lang="pt-BR" sz="751" dirty="0" smtClean="0"/>
              <a:t>.</a:t>
            </a:r>
            <a:endParaRPr lang="pt-BR" sz="751" dirty="0"/>
          </a:p>
        </p:txBody>
      </p:sp>
    </p:spTree>
    <p:extLst>
      <p:ext uri="{BB962C8B-B14F-4D97-AF65-F5344CB8AC3E}">
        <p14:creationId xmlns:p14="http://schemas.microsoft.com/office/powerpoint/2010/main" val="42071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84"/>
            <a:ext cx="6151765" cy="221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2523846" y="1125407"/>
            <a:ext cx="340069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Metas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definidas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>
                <a:solidFill>
                  <a:srgbClr val="FF0000"/>
                </a:solidFill>
              </a:rPr>
              <a:t>para </a:t>
            </a:r>
            <a:r>
              <a:rPr lang="en-US" sz="901" b="1" dirty="0" err="1">
                <a:solidFill>
                  <a:srgbClr val="FF0000"/>
                </a:solidFill>
              </a:rPr>
              <a:t>este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Indicador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54" y="2484879"/>
            <a:ext cx="6227545" cy="266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53724" y="2981374"/>
            <a:ext cx="354222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>
                <a:solidFill>
                  <a:srgbClr val="FF0000"/>
                </a:solidFill>
              </a:rPr>
              <a:t>Medições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efetuadas</a:t>
            </a:r>
            <a:r>
              <a:rPr lang="en-US" sz="901" b="1" dirty="0" smtClean="0">
                <a:solidFill>
                  <a:srgbClr val="FF0000"/>
                </a:solidFill>
              </a:rPr>
              <a:t> para </a:t>
            </a:r>
            <a:r>
              <a:rPr lang="en-US" sz="901" b="1" dirty="0" err="1">
                <a:solidFill>
                  <a:srgbClr val="FF0000"/>
                </a:solidFill>
              </a:rPr>
              <a:t>este</a:t>
            </a:r>
            <a:r>
              <a:rPr lang="en-US" sz="901" b="1" dirty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Indicador</a:t>
            </a:r>
            <a:r>
              <a:rPr lang="en-US" sz="901" b="1" dirty="0" smtClean="0">
                <a:solidFill>
                  <a:srgbClr val="FF0000"/>
                </a:solidFill>
              </a:rPr>
              <a:t> a </a:t>
            </a:r>
            <a:r>
              <a:rPr lang="en-US" sz="901" b="1" dirty="0" err="1" smtClean="0">
                <a:solidFill>
                  <a:srgbClr val="FF0000"/>
                </a:solidFill>
              </a:rPr>
              <a:t>cada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latin typeface="+mn-lt"/>
              </a:rPr>
              <a:t>Acompanhamento</a:t>
            </a:r>
            <a:r>
              <a:rPr lang="en-US" sz="2400" dirty="0" smtClean="0">
                <a:latin typeface="+mn-lt"/>
              </a:rPr>
              <a:t> de </a:t>
            </a:r>
            <a:r>
              <a:rPr lang="en-US" sz="2400" dirty="0" err="1" smtClean="0">
                <a:latin typeface="+mn-lt"/>
              </a:rPr>
              <a:t>Indicadores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7595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29" y="558266"/>
            <a:ext cx="8213615" cy="4583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Evolução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Indicadores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0807" y="1870332"/>
            <a:ext cx="1585597" cy="175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7" name="TextBox 21"/>
          <p:cNvSpPr txBox="1">
            <a:spLocks noChangeArrowheads="1"/>
          </p:cNvSpPr>
          <p:nvPr/>
        </p:nvSpPr>
        <p:spPr bwMode="auto">
          <a:xfrm>
            <a:off x="2919887" y="1689886"/>
            <a:ext cx="204413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smtClean="0">
                <a:solidFill>
                  <a:srgbClr val="FF0000"/>
                </a:solidFill>
              </a:rPr>
              <a:t>Meta x </a:t>
            </a:r>
            <a:r>
              <a:rPr lang="en-US" sz="901" b="1" dirty="0" err="1" smtClean="0">
                <a:solidFill>
                  <a:srgbClr val="FF0000"/>
                </a:solidFill>
              </a:rPr>
              <a:t>Medição</a:t>
            </a:r>
            <a:r>
              <a:rPr lang="en-US" sz="901" b="1" dirty="0" smtClean="0">
                <a:solidFill>
                  <a:srgbClr val="FF0000"/>
                </a:solidFill>
              </a:rPr>
              <a:t> Final do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226404" y="1805367"/>
            <a:ext cx="693483" cy="1526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89136" y="1881705"/>
            <a:ext cx="1585597" cy="175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12" name="Straight Arrow Connector 11"/>
          <p:cNvCxnSpPr>
            <a:stCxn id="14" idx="1"/>
            <a:endCxn id="11" idx="0"/>
          </p:cNvCxnSpPr>
          <p:nvPr/>
        </p:nvCxnSpPr>
        <p:spPr>
          <a:xfrm flipH="1">
            <a:off x="5381935" y="1766225"/>
            <a:ext cx="887772" cy="1154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6269707" y="1650744"/>
            <a:ext cx="211410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Medição</a:t>
            </a:r>
            <a:r>
              <a:rPr lang="en-US" sz="901" b="1" dirty="0" smtClean="0">
                <a:solidFill>
                  <a:srgbClr val="FF0000"/>
                </a:solidFill>
              </a:rPr>
              <a:t> x Meta </a:t>
            </a:r>
            <a:r>
              <a:rPr lang="en-US" sz="901" b="1" dirty="0" err="1" smtClean="0">
                <a:solidFill>
                  <a:srgbClr val="FF0000"/>
                </a:solidFill>
              </a:rPr>
              <a:t>atual</a:t>
            </a:r>
            <a:r>
              <a:rPr lang="en-US" sz="901" b="1" dirty="0" smtClean="0">
                <a:solidFill>
                  <a:srgbClr val="FF0000"/>
                </a:solidFill>
              </a:rPr>
              <a:t> de </a:t>
            </a:r>
            <a:r>
              <a:rPr lang="en-US" sz="901" b="1" dirty="0" err="1" smtClean="0">
                <a:solidFill>
                  <a:srgbClr val="FF0000"/>
                </a:solidFill>
              </a:rPr>
              <a:t>cada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período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72544"/>
            <a:ext cx="8229600" cy="4397889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69683" y="1408507"/>
            <a:ext cx="2687943" cy="169225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393" name="TextBox 10"/>
          <p:cNvSpPr txBox="1">
            <a:spLocks noChangeArrowheads="1"/>
          </p:cNvSpPr>
          <p:nvPr/>
        </p:nvSpPr>
        <p:spPr bwMode="auto">
          <a:xfrm>
            <a:off x="4226140" y="1375346"/>
            <a:ext cx="29464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Mapa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6393" idx="1"/>
            <a:endCxn id="9" idx="3"/>
          </p:cNvCxnSpPr>
          <p:nvPr/>
        </p:nvCxnSpPr>
        <p:spPr>
          <a:xfrm flipH="1">
            <a:off x="3257626" y="1490827"/>
            <a:ext cx="968514" cy="229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Visão</a:t>
            </a:r>
            <a:r>
              <a:rPr lang="en-US" sz="2400" dirty="0" smtClean="0"/>
              <a:t> </a:t>
            </a:r>
            <a:r>
              <a:rPr lang="en-US" sz="2400" dirty="0" err="1" smtClean="0"/>
              <a:t>Gráfica</a:t>
            </a:r>
            <a:r>
              <a:rPr lang="en-US" sz="2400" dirty="0" smtClean="0"/>
              <a:t> do </a:t>
            </a:r>
            <a:r>
              <a:rPr lang="en-US" sz="2400" dirty="0" err="1" smtClean="0"/>
              <a:t>Mapa</a:t>
            </a:r>
            <a:r>
              <a:rPr lang="en-US" sz="2400" dirty="0" smtClean="0"/>
              <a:t> </a:t>
            </a:r>
            <a:r>
              <a:rPr lang="en-US" sz="2400" dirty="0" err="1" smtClean="0"/>
              <a:t>Estratégico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63045" y="2910498"/>
            <a:ext cx="1658595" cy="224012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937124" y="1712263"/>
            <a:ext cx="552450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Tamanho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representa</a:t>
            </a:r>
            <a:r>
              <a:rPr lang="en-US" sz="901" b="1" dirty="0" smtClean="0">
                <a:solidFill>
                  <a:srgbClr val="FF0000"/>
                </a:solidFill>
              </a:rPr>
              <a:t> a </a:t>
            </a:r>
            <a:r>
              <a:rPr lang="en-US" sz="901" b="1" dirty="0" err="1" smtClean="0">
                <a:solidFill>
                  <a:srgbClr val="FF0000"/>
                </a:solidFill>
              </a:rPr>
              <a:t>importãncia</a:t>
            </a:r>
            <a:r>
              <a:rPr lang="en-US" sz="901" b="1" dirty="0" smtClean="0">
                <a:solidFill>
                  <a:srgbClr val="FF0000"/>
                </a:solidFill>
              </a:rPr>
              <a:t>; </a:t>
            </a:r>
            <a:r>
              <a:rPr lang="en-US" sz="901" b="1" dirty="0" err="1" smtClean="0">
                <a:solidFill>
                  <a:srgbClr val="FF0000"/>
                </a:solidFill>
              </a:rPr>
              <a:t>Cor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Representa</a:t>
            </a:r>
            <a:r>
              <a:rPr lang="en-US" sz="901" b="1" dirty="0" smtClean="0">
                <a:solidFill>
                  <a:srgbClr val="FF0000"/>
                </a:solidFill>
              </a:rPr>
              <a:t> o % </a:t>
            </a:r>
            <a:r>
              <a:rPr lang="en-US" sz="901" b="1" dirty="0" err="1" smtClean="0">
                <a:solidFill>
                  <a:srgbClr val="FF0000"/>
                </a:solidFill>
              </a:rPr>
              <a:t>atingimento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relativo</a:t>
            </a:r>
            <a:r>
              <a:rPr lang="en-US" sz="901" b="1" dirty="0" smtClean="0">
                <a:solidFill>
                  <a:srgbClr val="FF0000"/>
                </a:solidFill>
              </a:rPr>
              <a:t> a outros </a:t>
            </a:r>
            <a:r>
              <a:rPr lang="en-US" sz="901" b="1" dirty="0" err="1" smtClean="0">
                <a:solidFill>
                  <a:srgbClr val="FF0000"/>
                </a:solidFill>
              </a:rPr>
              <a:t>itens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na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escala</a:t>
            </a:r>
            <a:r>
              <a:rPr lang="en-US" sz="901" b="1" dirty="0" smtClean="0">
                <a:solidFill>
                  <a:srgbClr val="FF0000"/>
                </a:solidFill>
              </a:rPr>
              <a:t> de cores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flipH="1">
            <a:off x="5492343" y="1943224"/>
            <a:ext cx="207031" cy="96727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370250" y="2909984"/>
            <a:ext cx="122130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err="1" smtClean="0">
                <a:solidFill>
                  <a:srgbClr val="FF0000"/>
                </a:solidFill>
              </a:rPr>
              <a:t>Informações</a:t>
            </a:r>
            <a:r>
              <a:rPr lang="en-US" sz="901" b="1" dirty="0" smtClean="0">
                <a:solidFill>
                  <a:srgbClr val="FF0000"/>
                </a:solidFill>
              </a:rPr>
              <a:t> </a:t>
            </a:r>
            <a:r>
              <a:rPr lang="en-US" sz="901" b="1" dirty="0" err="1" smtClean="0">
                <a:solidFill>
                  <a:srgbClr val="FF0000"/>
                </a:solidFill>
              </a:rPr>
              <a:t>adicionais</a:t>
            </a:r>
            <a:r>
              <a:rPr lang="en-US" sz="901" b="1" dirty="0" smtClean="0">
                <a:solidFill>
                  <a:srgbClr val="FF0000"/>
                </a:solidFill>
              </a:rPr>
              <a:t> com Link para o Item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6943726" y="3164092"/>
            <a:ext cx="426524" cy="31253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89802" y="2208613"/>
            <a:ext cx="1977993" cy="2849162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1613355" y="1943224"/>
            <a:ext cx="1517718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1" b="1" dirty="0" smtClean="0">
                <a:solidFill>
                  <a:srgbClr val="FF0000"/>
                </a:solidFill>
              </a:rPr>
              <a:t>Clique para </a:t>
            </a:r>
            <a:r>
              <a:rPr lang="en-US" sz="901" b="1" dirty="0" err="1" smtClean="0">
                <a:solidFill>
                  <a:srgbClr val="FF0000"/>
                </a:solidFill>
              </a:rPr>
              <a:t>descer</a:t>
            </a:r>
            <a:r>
              <a:rPr lang="en-US" sz="901" b="1" dirty="0" smtClean="0">
                <a:solidFill>
                  <a:srgbClr val="FF0000"/>
                </a:solidFill>
              </a:rPr>
              <a:t> um </a:t>
            </a:r>
            <a:r>
              <a:rPr lang="en-US" sz="901" b="1" dirty="0" err="1" smtClean="0">
                <a:solidFill>
                  <a:srgbClr val="FF0000"/>
                </a:solidFill>
              </a:rPr>
              <a:t>nível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30" idx="0"/>
          </p:cNvCxnSpPr>
          <p:nvPr/>
        </p:nvCxnSpPr>
        <p:spPr>
          <a:xfrm>
            <a:off x="3131073" y="2058705"/>
            <a:ext cx="447726" cy="14990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776"/>
          <a:stretch/>
        </p:blipFill>
        <p:spPr>
          <a:xfrm>
            <a:off x="457200" y="738970"/>
            <a:ext cx="8229600" cy="44140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7025" y="1558243"/>
            <a:ext cx="941368" cy="1801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062375" y="1858211"/>
            <a:ext cx="16624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de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4" idx="3"/>
          </p:cNvCxnSpPr>
          <p:nvPr/>
        </p:nvCxnSpPr>
        <p:spPr>
          <a:xfrm flipH="1" flipV="1">
            <a:off x="1558393" y="1648331"/>
            <a:ext cx="503982" cy="325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Visão Gráfica da Hierarquia de Indicadores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400549" y="2962275"/>
            <a:ext cx="694277" cy="7573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5177923" y="3925136"/>
            <a:ext cx="1537202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Nome do Indicador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Com Link para </a:t>
            </a:r>
            <a:r>
              <a:rPr lang="pt-BR" sz="901" b="1" dirty="0" err="1" smtClean="0">
                <a:solidFill>
                  <a:srgbClr val="FF0000"/>
                </a:solidFill>
              </a:rPr>
              <a:t>Drill</a:t>
            </a:r>
            <a:r>
              <a:rPr lang="pt-BR" sz="901" b="1" dirty="0" smtClean="0">
                <a:solidFill>
                  <a:srgbClr val="FF0000"/>
                </a:solidFill>
              </a:rPr>
              <a:t>-Down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Cor indica o Status</a:t>
            </a:r>
          </a:p>
        </p:txBody>
      </p:sp>
      <p:cxnSp>
        <p:nvCxnSpPr>
          <p:cNvPr id="9" name="Straight Arrow Connector 8"/>
          <p:cNvCxnSpPr>
            <a:stCxn id="8" idx="1"/>
            <a:endCxn id="7" idx="2"/>
          </p:cNvCxnSpPr>
          <p:nvPr/>
        </p:nvCxnSpPr>
        <p:spPr>
          <a:xfrm flipH="1" flipV="1">
            <a:off x="4747688" y="3719618"/>
            <a:ext cx="430235" cy="459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1137435"/>
            <a:ext cx="8784750" cy="401082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3918" y="2354778"/>
            <a:ext cx="1457258" cy="25982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007056" y="1744297"/>
            <a:ext cx="284105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Projetos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2"/>
            <a:endCxn id="21" idx="3"/>
          </p:cNvCxnSpPr>
          <p:nvPr/>
        </p:nvCxnSpPr>
        <p:spPr>
          <a:xfrm flipH="1">
            <a:off x="1781176" y="1975258"/>
            <a:ext cx="1646408" cy="167863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239378" y="1759690"/>
            <a:ext cx="262827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Indicadores de Saúde dos Projetos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15050" y="2354778"/>
            <a:ext cx="2667000" cy="25982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2"/>
            <a:endCxn id="35" idx="0"/>
          </p:cNvCxnSpPr>
          <p:nvPr/>
        </p:nvCxnSpPr>
        <p:spPr>
          <a:xfrm>
            <a:off x="6553514" y="1990651"/>
            <a:ext cx="895036" cy="36412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Impacto dos Projetos na Estratégia (Health-</a:t>
            </a:r>
            <a:r>
              <a:rPr lang="pt-BR" sz="2400" dirty="0" err="1" smtClean="0">
                <a:latin typeface="+mn-lt"/>
              </a:rPr>
              <a:t>Check</a:t>
            </a:r>
            <a:r>
              <a:rPr lang="pt-BR" sz="2400" dirty="0" smtClean="0">
                <a:latin typeface="+mn-lt"/>
              </a:rPr>
              <a:t>)</a:t>
            </a:r>
            <a:endParaRPr lang="pt-BR" sz="2400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799321"/>
            <a:ext cx="8153557" cy="434894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14442" y="2172714"/>
            <a:ext cx="2466907" cy="28945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321774" y="1363456"/>
            <a:ext cx="2841056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Estratégica com Projetos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2"/>
            <a:endCxn id="21" idx="3"/>
          </p:cNvCxnSpPr>
          <p:nvPr/>
        </p:nvCxnSpPr>
        <p:spPr>
          <a:xfrm flipH="1">
            <a:off x="3181349" y="1594417"/>
            <a:ext cx="560953" cy="20255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215251" y="1505033"/>
            <a:ext cx="262827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err="1" smtClean="0">
                <a:solidFill>
                  <a:srgbClr val="FF0000"/>
                </a:solidFill>
              </a:rPr>
              <a:t>Roadmap</a:t>
            </a:r>
            <a:r>
              <a:rPr lang="pt-BR" sz="901" b="1" dirty="0" smtClean="0">
                <a:solidFill>
                  <a:srgbClr val="FF0000"/>
                </a:solidFill>
              </a:rPr>
              <a:t> de entrega dos resultados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76725" y="2172714"/>
            <a:ext cx="4505325" cy="28945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2"/>
            <a:endCxn id="35" idx="0"/>
          </p:cNvCxnSpPr>
          <p:nvPr/>
        </p:nvCxnSpPr>
        <p:spPr>
          <a:xfrm>
            <a:off x="6529387" y="1735994"/>
            <a:ext cx="1" cy="4367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err="1" smtClean="0">
                <a:latin typeface="+mn-lt"/>
              </a:rPr>
              <a:t>Roadmap</a:t>
            </a:r>
            <a:r>
              <a:rPr lang="pt-BR" sz="2400" dirty="0" smtClean="0">
                <a:latin typeface="+mn-lt"/>
              </a:rPr>
              <a:t> de Entrega de Resultados das Estratégias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4084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598078"/>
            <a:ext cx="8267319" cy="455018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9142" y="1567980"/>
            <a:ext cx="1459208" cy="23015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5043151" y="1359003"/>
            <a:ext cx="168171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com Indicadores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1"/>
            <a:endCxn id="21" idx="3"/>
          </p:cNvCxnSpPr>
          <p:nvPr/>
        </p:nvCxnSpPr>
        <p:spPr>
          <a:xfrm flipH="1">
            <a:off x="2038350" y="1474484"/>
            <a:ext cx="3004801" cy="2085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3301868" y="3467265"/>
            <a:ext cx="3780150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Hierarquia com Impacto dos Projetos Estratégicos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0850" y="3603736"/>
            <a:ext cx="1312734" cy="1569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1"/>
            <a:endCxn id="35" idx="3"/>
          </p:cNvCxnSpPr>
          <p:nvPr/>
        </p:nvCxnSpPr>
        <p:spPr>
          <a:xfrm flipH="1">
            <a:off x="1893584" y="3582746"/>
            <a:ext cx="1408284" cy="994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8675" y="1223892"/>
            <a:ext cx="2127850" cy="172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4087118" y="1151075"/>
            <a:ext cx="293066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Painel da Perspectiva </a:t>
            </a:r>
            <a:r>
              <a:rPr lang="pt-BR" sz="901" b="1" dirty="0" err="1" smtClean="0">
                <a:solidFill>
                  <a:srgbClr val="FF0000"/>
                </a:solidFill>
              </a:rPr>
              <a:t>Balanced</a:t>
            </a:r>
            <a:r>
              <a:rPr lang="pt-BR" sz="901" b="1" dirty="0" smtClean="0">
                <a:solidFill>
                  <a:srgbClr val="FF0000"/>
                </a:solidFill>
              </a:rPr>
              <a:t> Scorecard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  <a:endCxn id="27" idx="3"/>
          </p:cNvCxnSpPr>
          <p:nvPr/>
        </p:nvCxnSpPr>
        <p:spPr>
          <a:xfrm flipH="1">
            <a:off x="2676525" y="1266556"/>
            <a:ext cx="1410593" cy="4337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Visão por Perspectiva do </a:t>
            </a:r>
            <a:r>
              <a:rPr lang="pt-BR" sz="2400" dirty="0" err="1" smtClean="0">
                <a:latin typeface="+mn-lt"/>
              </a:rPr>
              <a:t>Balanced</a:t>
            </a:r>
            <a:r>
              <a:rPr lang="pt-BR" sz="2400" dirty="0" smtClean="0">
                <a:latin typeface="+mn-lt"/>
              </a:rPr>
              <a:t> Scorecard</a:t>
            </a:r>
            <a:endParaRPr lang="pt-BR" sz="24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9142" y="4272075"/>
            <a:ext cx="1314442" cy="1570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3301868" y="4076803"/>
            <a:ext cx="275603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err="1" smtClean="0">
                <a:solidFill>
                  <a:srgbClr val="FF0000"/>
                </a:solidFill>
              </a:rPr>
              <a:t>Roadmap</a:t>
            </a:r>
            <a:r>
              <a:rPr lang="pt-BR" sz="901" b="1" dirty="0" smtClean="0">
                <a:solidFill>
                  <a:srgbClr val="FF0000"/>
                </a:solidFill>
              </a:rPr>
              <a:t> de Entrega de Resultados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  <a:endCxn id="24" idx="3"/>
          </p:cNvCxnSpPr>
          <p:nvPr/>
        </p:nvCxnSpPr>
        <p:spPr>
          <a:xfrm flipH="1">
            <a:off x="1893584" y="4192284"/>
            <a:ext cx="1408284" cy="1583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Arrow 15">
            <a:hlinkClick r:id="rId4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4893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</a:rPr>
              <a:t>Avaliação de Investimentos para a Seleção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77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0" y="925400"/>
            <a:ext cx="6266305" cy="319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05" y="2985440"/>
            <a:ext cx="6202348" cy="216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37092" y="3775606"/>
            <a:ext cx="6308661" cy="102679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6784520" y="1741698"/>
            <a:ext cx="2359479" cy="10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901" b="1" dirty="0" smtClean="0">
                <a:solidFill>
                  <a:srgbClr val="FF0000"/>
                </a:solidFill>
              </a:rPr>
              <a:t>Escala Normalizada: as métricas quantitativas (dias, dinheiro, produtos, horas, </a:t>
            </a:r>
            <a:r>
              <a:rPr lang="pt-BR" sz="901" b="1" dirty="0" err="1" smtClean="0">
                <a:solidFill>
                  <a:srgbClr val="FF0000"/>
                </a:solidFill>
              </a:rPr>
              <a:t>etc</a:t>
            </a:r>
            <a:r>
              <a:rPr lang="pt-BR" sz="901" b="1" dirty="0" smtClean="0">
                <a:solidFill>
                  <a:srgbClr val="FF0000"/>
                </a:solidFill>
              </a:rPr>
              <a:t>) são normalizadas em uma escala qualitativa de 0 (nulo) a 100 (extraordinário), permitindo posterior comparação – ajudando a eliminar a subjetividade do processo de avaliação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7220624" y="2804425"/>
            <a:ext cx="743636" cy="7039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743405" y="1749135"/>
            <a:ext cx="2751018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901" b="1" dirty="0" smtClean="0">
                <a:solidFill>
                  <a:srgbClr val="FF0000"/>
                </a:solidFill>
              </a:rPr>
              <a:t>As Métricas de Alinhamento são usadas na Avaliação das Ideias, Projetos e Programas quanto a sua Aderência aos Itens (Objetivos) Estratégicos.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Métricas de Alinhamento de Investimentos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535"/>
            <a:ext cx="7311390" cy="41109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947" y="2891684"/>
            <a:ext cx="5483543" cy="228314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8801" y="2658750"/>
            <a:ext cx="1738164" cy="5743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26" name="Straight Arrow Connector 25"/>
          <p:cNvCxnSpPr>
            <a:stCxn id="21" idx="0"/>
            <a:endCxn id="22" idx="2"/>
          </p:cNvCxnSpPr>
          <p:nvPr/>
        </p:nvCxnSpPr>
        <p:spPr>
          <a:xfrm flipH="1" flipV="1">
            <a:off x="967883" y="3233057"/>
            <a:ext cx="427452" cy="7573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235248" y="3990375"/>
            <a:ext cx="2320173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>
                <a:solidFill>
                  <a:srgbClr val="FF0000"/>
                </a:solidFill>
              </a:rPr>
              <a:t>Quais Investimentos (Ideias, Projetos, Programas) serão </a:t>
            </a:r>
            <a:r>
              <a:rPr lang="pt-BR" sz="901" b="1" dirty="0" err="1">
                <a:solidFill>
                  <a:srgbClr val="FF0000"/>
                </a:solidFill>
              </a:rPr>
              <a:t>avalidos</a:t>
            </a:r>
            <a:r>
              <a:rPr lang="pt-BR" sz="901" b="1" dirty="0">
                <a:solidFill>
                  <a:srgbClr val="FF0000"/>
                </a:solidFill>
              </a:rPr>
              <a:t> neste Ciclo de Avaliação Estratégica?</a:t>
            </a:r>
          </a:p>
        </p:txBody>
      </p:sp>
      <p:sp>
        <p:nvSpPr>
          <p:cNvPr id="29" name="TextBox 11"/>
          <p:cNvSpPr txBox="1">
            <a:spLocks noChangeArrowheads="1"/>
          </p:cNvSpPr>
          <p:nvPr/>
        </p:nvSpPr>
        <p:spPr bwMode="auto">
          <a:xfrm>
            <a:off x="7410191" y="1995868"/>
            <a:ext cx="1662103" cy="78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 “</a:t>
            </a:r>
            <a:r>
              <a:rPr lang="pt-BR" sz="901" b="1" dirty="0" err="1" smtClean="0">
                <a:solidFill>
                  <a:srgbClr val="FF0000"/>
                </a:solidFill>
              </a:rPr>
              <a:t>owner</a:t>
            </a:r>
            <a:r>
              <a:rPr lang="pt-BR" sz="901" b="1" dirty="0" smtClean="0">
                <a:solidFill>
                  <a:srgbClr val="FF0000"/>
                </a:solidFill>
              </a:rPr>
              <a:t>” do investimento recebe um questionário e deve informar em quanto seu projeto irá contribuir para cada métrica.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39842" y="3361178"/>
            <a:ext cx="506527" cy="16435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1" name="Straight Arrow Connector 30"/>
          <p:cNvCxnSpPr>
            <a:stCxn id="29" idx="2"/>
            <a:endCxn id="30" idx="1"/>
          </p:cNvCxnSpPr>
          <p:nvPr/>
        </p:nvCxnSpPr>
        <p:spPr>
          <a:xfrm>
            <a:off x="8241243" y="2781339"/>
            <a:ext cx="298599" cy="14016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Ciclo de Avaliação Estratégica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440" y="2298212"/>
            <a:ext cx="2057943" cy="2083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28" name="Straight Arrow Connector 27"/>
          <p:cNvCxnSpPr>
            <a:stCxn id="32" idx="1"/>
            <a:endCxn id="27" idx="3"/>
          </p:cNvCxnSpPr>
          <p:nvPr/>
        </p:nvCxnSpPr>
        <p:spPr>
          <a:xfrm flipH="1">
            <a:off x="2358383" y="2148270"/>
            <a:ext cx="380041" cy="25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2738424" y="1894162"/>
            <a:ext cx="4070590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 relacionamento dos Investimentos com os Objetivos Estratégicos pode ser Manualmente determinado pelo usuário ou Automaticamente inferido pelo sistema – baseado nas respostas para o questionário de métricas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CA PPM para Execução Estratégica</a:t>
            </a:r>
            <a:br>
              <a:rPr lang="pt-BR" sz="2400" dirty="0" smtClean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14340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Um </a:t>
            </a:r>
            <a:r>
              <a:rPr lang="pt-BR" sz="1501" b="1" i="1" dirty="0" smtClean="0">
                <a:solidFill>
                  <a:schemeClr val="accent1"/>
                </a:solidFill>
              </a:rPr>
              <a:t>Plano Estratégico </a:t>
            </a:r>
            <a:r>
              <a:rPr lang="pt-BR" sz="1501" dirty="0" smtClean="0"/>
              <a:t>só tem sentido quando ele está diretamente ligado à </a:t>
            </a:r>
            <a:r>
              <a:rPr lang="pt-BR" sz="1501" b="1" i="1" dirty="0" smtClean="0">
                <a:solidFill>
                  <a:schemeClr val="accent1"/>
                </a:solidFill>
              </a:rPr>
              <a:t>tomada de decisões </a:t>
            </a:r>
            <a:r>
              <a:rPr lang="pt-BR" sz="1501" dirty="0" smtClean="0"/>
              <a:t>sobre os </a:t>
            </a:r>
            <a:r>
              <a:rPr lang="pt-BR" sz="1501" b="1" i="1" dirty="0" smtClean="0">
                <a:solidFill>
                  <a:schemeClr val="accent1"/>
                </a:solidFill>
              </a:rPr>
              <a:t>recursos </a:t>
            </a:r>
            <a:r>
              <a:rPr lang="pt-BR" sz="1501" dirty="0" smtClean="0"/>
              <a:t>e </a:t>
            </a:r>
            <a:r>
              <a:rPr lang="pt-BR" sz="1501" b="1" i="1" dirty="0" smtClean="0">
                <a:solidFill>
                  <a:schemeClr val="accent1"/>
                </a:solidFill>
              </a:rPr>
              <a:t>investimentos </a:t>
            </a:r>
            <a:r>
              <a:rPr lang="pt-BR" sz="1501" dirty="0" smtClean="0"/>
              <a:t>que irão viabilizar a entrega de </a:t>
            </a:r>
            <a:r>
              <a:rPr lang="pt-BR" sz="1501" b="1" i="1" dirty="0" smtClean="0">
                <a:solidFill>
                  <a:schemeClr val="accent1"/>
                </a:solidFill>
              </a:rPr>
              <a:t>Resultados</a:t>
            </a:r>
            <a:r>
              <a:rPr lang="pt-BR" sz="1501" b="1" i="1" dirty="0" smtClean="0"/>
              <a:t> </a:t>
            </a:r>
            <a:r>
              <a:rPr lang="pt-BR" sz="1501" dirty="0" smtClean="0"/>
              <a:t>concretos</a:t>
            </a:r>
            <a:r>
              <a:rPr lang="pt-BR" sz="1501" b="1" i="1" dirty="0" smtClean="0"/>
              <a:t> </a:t>
            </a:r>
            <a:r>
              <a:rPr lang="pt-BR" sz="1501" dirty="0" smtClean="0"/>
              <a:t>através de uma </a:t>
            </a:r>
            <a:r>
              <a:rPr lang="pt-BR" sz="1501" b="1" i="1" dirty="0" smtClean="0">
                <a:solidFill>
                  <a:schemeClr val="accent1"/>
                </a:solidFill>
              </a:rPr>
              <a:t>Execução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efetiva e eficiente. </a:t>
            </a:r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Visando este constante ciclo de retroalimentação entre Planejamento e Execução foi que criamos o acelerador de serviços “CA PPM para Execução Estratégica”.</a:t>
            </a:r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201" dirty="0" smtClean="0"/>
              <a:t>O CA PPM, por ser flexível e configurável, permite que seus processos de Planejamento Estratégico sejam refletidos dentro da solução e portanto diretamente relacionados às ferramentas de gestão de portfolios, investimentos e recursos. Assim, podemos avaliá-los sob a ótica dos objetivos, iniciativas e indicadores estratégicos definidos pela organização.</a:t>
            </a:r>
          </a:p>
          <a:p>
            <a:pPr marL="175186" indent="-175186" algn="just">
              <a:spcBef>
                <a:spcPts val="450"/>
              </a:spcBef>
              <a:buNone/>
            </a:pPr>
            <a:endParaRPr lang="pt-BR" sz="2102" b="1" dirty="0" smtClean="0">
              <a:solidFill>
                <a:schemeClr val="tx2"/>
              </a:solidFill>
            </a:endParaRPr>
          </a:p>
          <a:p>
            <a:pPr marL="175186" indent="-175186" algn="just">
              <a:spcBef>
                <a:spcPts val="450"/>
              </a:spcBef>
              <a:buNone/>
            </a:pPr>
            <a:endParaRPr lang="pt-BR" sz="1652" b="1" dirty="0">
              <a:solidFill>
                <a:schemeClr val="tx2"/>
              </a:solidFill>
            </a:endParaRPr>
          </a:p>
        </p:txBody>
      </p:sp>
      <p:sp>
        <p:nvSpPr>
          <p:cNvPr id="14339" name="Content Placeholder 12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Visão geral do suporte à Execução Estratégica com o CA PPM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664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53362"/>
            <a:ext cx="9147983" cy="40901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5615" y="2078669"/>
            <a:ext cx="2371585" cy="28607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7420" name="TextBox 21"/>
          <p:cNvSpPr txBox="1">
            <a:spLocks noChangeArrowheads="1"/>
          </p:cNvSpPr>
          <p:nvPr/>
        </p:nvSpPr>
        <p:spPr bwMode="auto">
          <a:xfrm>
            <a:off x="2732021" y="1614634"/>
            <a:ext cx="2582929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Investimentos (Ideias, Projetos, Programas) que foram Avaliados nesse Ciclo estratégico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7420" idx="1"/>
          </p:cNvCxnSpPr>
          <p:nvPr/>
        </p:nvCxnSpPr>
        <p:spPr>
          <a:xfrm flipH="1">
            <a:off x="1265464" y="1799428"/>
            <a:ext cx="1466557" cy="2792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987618" y="1572970"/>
            <a:ext cx="2290382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Pontuação de Alinhamento Estratégico calculada para os Investimentos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49099" y="2078669"/>
            <a:ext cx="896929" cy="277091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>
            <a:off x="8278000" y="1757764"/>
            <a:ext cx="319564" cy="3209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Estratégica</a:t>
            </a:r>
          </a:p>
          <a:p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105615" y="2792186"/>
            <a:ext cx="8940414" cy="1232808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>
              <a:solidFill>
                <a:schemeClr val="accent2"/>
              </a:solidFill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3242293" y="4368923"/>
            <a:ext cx="1982850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chemeClr val="accent2"/>
                </a:solidFill>
              </a:rPr>
              <a:t>Detalhamento das Respostas e Resultado para cada Métrica</a:t>
            </a:r>
            <a:endParaRPr lang="pt-BR" sz="901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>
            <a:stCxn id="19" idx="0"/>
            <a:endCxn id="18" idx="2"/>
          </p:cNvCxnSpPr>
          <p:nvPr/>
        </p:nvCxnSpPr>
        <p:spPr>
          <a:xfrm flipV="1">
            <a:off x="4233718" y="4024994"/>
            <a:ext cx="342104" cy="3439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4949" y="2081335"/>
            <a:ext cx="2708229" cy="22594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>
              <a:solidFill>
                <a:srgbClr val="C00000"/>
              </a:solidFill>
            </a:endParaRPr>
          </a:p>
        </p:txBody>
      </p:sp>
      <p:sp>
        <p:nvSpPr>
          <p:cNvPr id="32" name="TextBox 21"/>
          <p:cNvSpPr txBox="1">
            <a:spLocks noChangeArrowheads="1"/>
          </p:cNvSpPr>
          <p:nvPr/>
        </p:nvSpPr>
        <p:spPr bwMode="auto">
          <a:xfrm>
            <a:off x="2732021" y="2155655"/>
            <a:ext cx="2493122" cy="6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C00000"/>
                </a:solidFill>
              </a:rPr>
              <a:t>O investimento pode ser avaliado em múltiplas Dimensões, para gerar uma pontuação “Composta”. </a:t>
            </a:r>
            <a:r>
              <a:rPr lang="pt-BR" sz="901" b="1" dirty="0" err="1" smtClean="0">
                <a:solidFill>
                  <a:srgbClr val="C00000"/>
                </a:solidFill>
              </a:rPr>
              <a:t>Ex</a:t>
            </a:r>
            <a:r>
              <a:rPr lang="pt-BR" sz="901" b="1" dirty="0" smtClean="0">
                <a:solidFill>
                  <a:srgbClr val="C00000"/>
                </a:solidFill>
              </a:rPr>
              <a:t>: Alinhamento Corporativo e Alinhamento Departamental</a:t>
            </a:r>
            <a:endParaRPr lang="pt-BR" sz="901" b="1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2" idx="3"/>
            <a:endCxn id="31" idx="2"/>
          </p:cNvCxnSpPr>
          <p:nvPr/>
        </p:nvCxnSpPr>
        <p:spPr>
          <a:xfrm flipV="1">
            <a:off x="5225143" y="2307279"/>
            <a:ext cx="1443921" cy="17179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99" y="1332440"/>
            <a:ext cx="9157399" cy="35980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187" y="3628138"/>
            <a:ext cx="1155277" cy="78838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941499" y="3770620"/>
            <a:ext cx="2416048" cy="106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Pontuação obtida por um Projeto após os ciclos de Avaliação Estratégica</a:t>
            </a:r>
          </a:p>
          <a:p>
            <a:endParaRPr lang="pt-BR" sz="901" b="1" dirty="0" smtClean="0">
              <a:solidFill>
                <a:srgbClr val="FF0000"/>
              </a:solidFill>
            </a:endParaRPr>
          </a:p>
          <a:p>
            <a:r>
              <a:rPr lang="pt-BR" sz="901" b="1" dirty="0" smtClean="0">
                <a:solidFill>
                  <a:srgbClr val="FF0000"/>
                </a:solidFill>
              </a:rPr>
              <a:t>Avaliação </a:t>
            </a:r>
            <a:r>
              <a:rPr lang="pt-BR" sz="901" b="1" dirty="0" err="1" smtClean="0">
                <a:solidFill>
                  <a:srgbClr val="FF0000"/>
                </a:solidFill>
              </a:rPr>
              <a:t>Multi-dimensional</a:t>
            </a:r>
            <a:r>
              <a:rPr lang="pt-BR" sz="901" b="1" dirty="0" smtClean="0">
                <a:solidFill>
                  <a:srgbClr val="FF0000"/>
                </a:solidFill>
              </a:rPr>
              <a:t>: Estratégia Corporativa, Estratégia da Unidade de Negócios, Estratégia Departamental, totalmente configurável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 flipV="1">
            <a:off x="1265464" y="4022329"/>
            <a:ext cx="676035" cy="27965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96493" y="4022329"/>
            <a:ext cx="2154280" cy="7530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81489" y="4451967"/>
            <a:ext cx="2064539" cy="6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Objetivos Estratégicos suportados por este Projeto. 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Podem ser inferidos Automaticamente ou definidos Manualmente</a:t>
            </a:r>
          </a:p>
        </p:txBody>
      </p:sp>
      <p:cxnSp>
        <p:nvCxnSpPr>
          <p:cNvPr id="23" name="Straight Arrow Connector 22"/>
          <p:cNvCxnSpPr>
            <a:stCxn id="22" idx="1"/>
            <a:endCxn id="21" idx="3"/>
          </p:cNvCxnSpPr>
          <p:nvPr/>
        </p:nvCxnSpPr>
        <p:spPr>
          <a:xfrm flipH="1" flipV="1">
            <a:off x="6750773" y="4398859"/>
            <a:ext cx="230716" cy="3765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Avaliação de Investimentos para Seleção</a:t>
            </a:r>
            <a:endParaRPr lang="pt-BR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Estratégica</a:t>
            </a:r>
          </a:p>
          <a:p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4596493" y="3770619"/>
            <a:ext cx="1894233" cy="2163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050164" y="3793767"/>
            <a:ext cx="1794445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Um dos Objetivos Estratégicos será a Fonte Principal de Financiamento Estratégico</a:t>
            </a:r>
          </a:p>
        </p:txBody>
      </p:sp>
      <p:cxnSp>
        <p:nvCxnSpPr>
          <p:cNvPr id="31" name="Straight Arrow Connector 30"/>
          <p:cNvCxnSpPr>
            <a:stCxn id="30" idx="1"/>
            <a:endCxn id="29" idx="3"/>
          </p:cNvCxnSpPr>
          <p:nvPr/>
        </p:nvCxnSpPr>
        <p:spPr>
          <a:xfrm flipH="1" flipV="1">
            <a:off x="6490726" y="3878813"/>
            <a:ext cx="559438" cy="16906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10499"/>
          <a:stretch/>
        </p:blipFill>
        <p:spPr>
          <a:xfrm>
            <a:off x="292099" y="925400"/>
            <a:ext cx="8394701" cy="4226264"/>
          </a:xfrm>
          <a:prstGeom prst="rect">
            <a:avLst/>
          </a:prstGeom>
        </p:spPr>
      </p:pic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3447031" y="1444298"/>
            <a:ext cx="3778362" cy="5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 pontuação de Alinhamento Estratégico que foi calculada é usada para a priorização dos Investimentos (Ideias, Projetos, Programas) mais importantes estrategicamente para auxiliar na Seleção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4332" y="1813886"/>
            <a:ext cx="831961" cy="23907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>
            <a:off x="2996293" y="1698406"/>
            <a:ext cx="450738" cy="13108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Avaliação de Investimentos para Seleção</a:t>
            </a:r>
            <a:endParaRPr lang="pt-BR" sz="2400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Resultado da Avaliação disponível no Portfólio para Análise Comparativa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8" name="Left Arrow 7">
            <a:hlinkClick r:id="rId4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Planejamento Top-Down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64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5" y="977157"/>
            <a:ext cx="8767089" cy="4171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Definição de Valores e Execução de Ações Automatizadas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7302" y="1498071"/>
            <a:ext cx="1230135" cy="77557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51253" y="3347560"/>
            <a:ext cx="2635547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Ações para auxiliar na Automação da Distribuição Top-Down e Acumulação (</a:t>
            </a:r>
            <a:r>
              <a:rPr lang="pt-BR" sz="901" b="1" dirty="0" err="1" smtClean="0">
                <a:solidFill>
                  <a:srgbClr val="FF0000"/>
                </a:solidFill>
              </a:rPr>
              <a:t>Roll-Up</a:t>
            </a:r>
            <a:r>
              <a:rPr lang="pt-BR" sz="901" b="1" dirty="0" smtClean="0">
                <a:solidFill>
                  <a:srgbClr val="FF0000"/>
                </a:solidFill>
              </a:rPr>
              <a:t>) de Valores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7369026" y="2273643"/>
            <a:ext cx="863344" cy="1073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389" y="2433311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662679" y="2379012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1218757" y="2494493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7389" y="3119208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2662679" y="3064909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Alocação Efetiva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  <a:endCxn id="26" idx="3"/>
          </p:cNvCxnSpPr>
          <p:nvPr/>
        </p:nvCxnSpPr>
        <p:spPr>
          <a:xfrm flipH="1">
            <a:off x="1218757" y="3180390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7389" y="4137988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0" name="TextBox 11"/>
          <p:cNvSpPr txBox="1">
            <a:spLocks noChangeArrowheads="1"/>
          </p:cNvSpPr>
          <p:nvPr/>
        </p:nvSpPr>
        <p:spPr bwMode="auto">
          <a:xfrm>
            <a:off x="2662679" y="4083689"/>
            <a:ext cx="1604521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 Comprometido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30" idx="1"/>
            <a:endCxn id="29" idx="3"/>
          </p:cNvCxnSpPr>
          <p:nvPr/>
        </p:nvCxnSpPr>
        <p:spPr>
          <a:xfrm flipH="1">
            <a:off x="1218757" y="4199170"/>
            <a:ext cx="14439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Visualização Hierárquica – Benefícios e Verba</a:t>
            </a:r>
            <a:endParaRPr lang="pt-BR" sz="1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30" t="3491" r="130" b="5820"/>
          <a:stretch/>
        </p:blipFill>
        <p:spPr>
          <a:xfrm>
            <a:off x="364357" y="850783"/>
            <a:ext cx="8420414" cy="43008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3335" y="1491725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885886" y="1463685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Benefícios Esperados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 flipV="1">
            <a:off x="1491049" y="1565536"/>
            <a:ext cx="394837" cy="13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3335" y="3732462"/>
            <a:ext cx="941368" cy="1223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120880" y="3501501"/>
            <a:ext cx="527559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Verba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1424703" y="3616982"/>
            <a:ext cx="696177" cy="176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40654" y="1649798"/>
            <a:ext cx="1950545" cy="34984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002875" y="1284648"/>
            <a:ext cx="1629546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63226" y="1632857"/>
            <a:ext cx="1295455" cy="351540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5885628" y="1284648"/>
            <a:ext cx="1131921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Valores Alocados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12084" y="1632856"/>
            <a:ext cx="1295455" cy="35154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41" name="TextBox 11"/>
          <p:cNvSpPr txBox="1">
            <a:spLocks noChangeArrowheads="1"/>
          </p:cNvSpPr>
          <p:nvPr/>
        </p:nvSpPr>
        <p:spPr bwMode="auto">
          <a:xfrm>
            <a:off x="7267285" y="1266089"/>
            <a:ext cx="1356015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Comprometido</a:t>
            </a:r>
          </a:p>
          <a:p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46" y="1083491"/>
            <a:ext cx="9163251" cy="3223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Visualização Hierárquica – Plano de </a:t>
            </a:r>
            <a:r>
              <a:rPr lang="pt-BR" sz="1600" b="1" dirty="0" err="1" smtClean="0">
                <a:solidFill>
                  <a:schemeClr val="tx2"/>
                </a:solidFill>
              </a:rPr>
              <a:t>Headcount</a:t>
            </a:r>
            <a:r>
              <a:rPr lang="pt-BR" sz="1600" b="1" dirty="0" smtClean="0">
                <a:solidFill>
                  <a:schemeClr val="tx2"/>
                </a:solidFill>
              </a:rPr>
              <a:t> (</a:t>
            </a:r>
            <a:r>
              <a:rPr lang="pt-BR" sz="1600" b="1" dirty="0" err="1" smtClean="0">
                <a:solidFill>
                  <a:schemeClr val="tx2"/>
                </a:solidFill>
              </a:rPr>
              <a:t>FTEs</a:t>
            </a:r>
            <a:r>
              <a:rPr lang="pt-BR" sz="1600" b="1" dirty="0" smtClean="0">
                <a:solidFill>
                  <a:schemeClr val="tx2"/>
                </a:solidFill>
              </a:rPr>
              <a:t> ou </a:t>
            </a:r>
            <a:r>
              <a:rPr lang="pt-BR" sz="1600" b="1" dirty="0" err="1" smtClean="0">
                <a:solidFill>
                  <a:schemeClr val="tx2"/>
                </a:solidFill>
              </a:rPr>
              <a:t>ETIs</a:t>
            </a:r>
            <a:r>
              <a:rPr lang="pt-BR" sz="1600" b="1" dirty="0" smtClean="0">
                <a:solidFill>
                  <a:schemeClr val="tx2"/>
                </a:solidFill>
              </a:rPr>
              <a:t>)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297" y="1971045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833204" y="1886935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Plano de </a:t>
            </a:r>
            <a:r>
              <a:rPr lang="pt-BR" sz="901" b="1" dirty="0" err="1" smtClean="0">
                <a:solidFill>
                  <a:srgbClr val="FF0000"/>
                </a:solidFill>
              </a:rPr>
              <a:t>HeadCount</a:t>
            </a:r>
            <a:r>
              <a:rPr lang="pt-BR" sz="901" b="1" dirty="0" smtClean="0">
                <a:solidFill>
                  <a:srgbClr val="FF0000"/>
                </a:solidFill>
              </a:rPr>
              <a:t> (</a:t>
            </a:r>
            <a:r>
              <a:rPr lang="pt-BR" sz="901" b="1" dirty="0" err="1" smtClean="0">
                <a:solidFill>
                  <a:srgbClr val="FF0000"/>
                </a:solidFill>
              </a:rPr>
              <a:t>ETIs</a:t>
            </a:r>
            <a:r>
              <a:rPr lang="pt-BR" sz="901" b="1" dirty="0" smtClean="0">
                <a:solidFill>
                  <a:srgbClr val="FF0000"/>
                </a:solidFill>
              </a:rPr>
              <a:t> ou </a:t>
            </a:r>
            <a:r>
              <a:rPr lang="pt-BR" sz="901" b="1" dirty="0" err="1" smtClean="0">
                <a:solidFill>
                  <a:srgbClr val="FF0000"/>
                </a:solidFill>
              </a:rPr>
              <a:t>FTEs</a:t>
            </a:r>
            <a:r>
              <a:rPr lang="pt-BR" sz="901" b="1" dirty="0" smtClean="0">
                <a:solidFill>
                  <a:srgbClr val="FF0000"/>
                </a:solidFill>
              </a:rPr>
              <a:t>)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>
            <a:off x="1178011" y="2002416"/>
            <a:ext cx="655193" cy="42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25057" y="2073137"/>
            <a:ext cx="2733580" cy="21887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725057" y="1659564"/>
            <a:ext cx="2021732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Distribuição Top-Down 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58637" y="2073137"/>
            <a:ext cx="1570033" cy="21887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7458637" y="1658791"/>
            <a:ext cx="1131921" cy="36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Valores Alocados </a:t>
            </a:r>
            <a:br>
              <a:rPr lang="pt-BR" sz="901" b="1" dirty="0" smtClean="0">
                <a:solidFill>
                  <a:srgbClr val="FF0000"/>
                </a:solidFill>
              </a:rPr>
            </a:br>
            <a:r>
              <a:rPr lang="pt-BR" sz="901" b="1" dirty="0" smtClean="0">
                <a:solidFill>
                  <a:srgbClr val="FF0000"/>
                </a:solidFill>
              </a:rPr>
              <a:t>E Saldo</a:t>
            </a:r>
            <a:endParaRPr lang="pt-BR" sz="9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36692"/>
            <a:ext cx="7311390" cy="1615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Top-Down</a:t>
            </a:r>
            <a:endParaRPr lang="pt-BR" sz="24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Geração Automática de Portfólios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2144" y="1696791"/>
            <a:ext cx="1007714" cy="14762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2616975" y="1364420"/>
            <a:ext cx="2635547" cy="23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901" b="1" dirty="0" smtClean="0">
                <a:solidFill>
                  <a:srgbClr val="FF0000"/>
                </a:solidFill>
              </a:rPr>
              <a:t>Geração Automática de Portfólios</a:t>
            </a:r>
            <a:endParaRPr lang="pt-BR" sz="901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5252522" y="1479900"/>
            <a:ext cx="1009622" cy="2907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4511" y="1696791"/>
            <a:ext cx="189210" cy="58920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51"/>
          </a:p>
        </p:txBody>
      </p:sp>
      <p:cxnSp>
        <p:nvCxnSpPr>
          <p:cNvPr id="33" name="Straight Arrow Connector 32"/>
          <p:cNvCxnSpPr>
            <a:stCxn id="6" idx="1"/>
          </p:cNvCxnSpPr>
          <p:nvPr/>
        </p:nvCxnSpPr>
        <p:spPr>
          <a:xfrm flipH="1">
            <a:off x="383722" y="1479901"/>
            <a:ext cx="2233253" cy="528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11" y="1966571"/>
            <a:ext cx="5482590" cy="1413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2227153"/>
            <a:ext cx="5257800" cy="2926684"/>
          </a:xfrm>
          <a:prstGeom prst="rect">
            <a:avLst/>
          </a:prstGeom>
        </p:spPr>
      </p:pic>
      <p:sp>
        <p:nvSpPr>
          <p:cNvPr id="12" name="Left Arrow 11">
            <a:hlinkClick r:id="rId5" action="ppaction://hlinksldjump"/>
          </p:cNvPr>
          <p:cNvSpPr/>
          <p:nvPr/>
        </p:nvSpPr>
        <p:spPr>
          <a:xfrm>
            <a:off x="6978316" y="4494998"/>
            <a:ext cx="914400" cy="490888"/>
          </a:xfrm>
          <a:prstGeom prst="leftArrow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n-ea"/>
                <a:cs typeface="Arial Unicode MS" pitchFamily="34" charset="-128"/>
              </a:rPr>
              <a:t>Voltar</a:t>
            </a: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7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 bwMode="blackGray"/>
        <p:txBody>
          <a:bodyPr/>
          <a:lstStyle/>
          <a:p>
            <a:pPr lvl="0"/>
            <a:r>
              <a:rPr lang="en-US" dirty="0" err="1" smtClean="0"/>
              <a:t>Sr</a:t>
            </a:r>
            <a:r>
              <a:rPr lang="en-US" dirty="0" smtClean="0"/>
              <a:t> Director, Presales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Alexandre.Assis@ca.com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@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slideshare.net/</a:t>
            </a:r>
            <a:r>
              <a:rPr lang="en-US" dirty="0" err="1" smtClean="0"/>
              <a:t>CAinc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linkedin.com/company/ca-technologies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 bwMode="blackGray"/>
        <p:txBody>
          <a:bodyPr/>
          <a:lstStyle/>
          <a:p>
            <a:pPr lvl="0"/>
            <a:r>
              <a:rPr lang="en-US" dirty="0" smtClean="0"/>
              <a:t>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 bwMode="blackGray"/>
        <p:txBody>
          <a:bodyPr/>
          <a:lstStyle/>
          <a:p>
            <a:r>
              <a:rPr lang="en-US" dirty="0" smtClean="0"/>
              <a:t>Alexandre Assis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endParaRPr lang="pt-BR" sz="2000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4355538" y="1002606"/>
            <a:ext cx="4267762" cy="3278187"/>
          </a:xfrm>
        </p:spPr>
        <p:txBody>
          <a:bodyPr/>
          <a:lstStyle/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rgbClr val="53BBD4"/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direciona o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de</a:t>
            </a:r>
            <a:r>
              <a:rPr lang="pt-BR" sz="1200" dirty="0" smtClean="0">
                <a:solidFill>
                  <a:srgbClr val="53BBD4"/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e define </a:t>
            </a:r>
            <a:r>
              <a:rPr lang="pt-BR" sz="12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métricas</a:t>
            </a:r>
            <a:r>
              <a:rPr lang="pt-BR" sz="1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1200" dirty="0" smtClean="0"/>
              <a:t>para posterior uso na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Investimentos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dá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origem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aos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Portfólios</a:t>
            </a:r>
            <a:r>
              <a:rPr lang="pt-BR" sz="1200" dirty="0" smtClean="0"/>
              <a:t>, que aplicam 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critérios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de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seleção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priorização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para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definir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Programas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 </a:t>
            </a:r>
            <a:r>
              <a:rPr lang="pt-BR" sz="1200" b="1" dirty="0" smtClean="0">
                <a:solidFill>
                  <a:schemeClr val="accent1">
                    <a:lumMod val="75000"/>
                  </a:schemeClr>
                </a:solidFill>
              </a:rPr>
              <a:t>Projetos</a:t>
            </a:r>
            <a:r>
              <a:rPr lang="pt-BR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a serem executados – dada a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capacidade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/>
              <a:t>(recursos financeiros e humanos).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Execução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é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monitorada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pois o andamento dos Programas e Projetos indica a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tendência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de</a:t>
            </a:r>
            <a:r>
              <a:rPr lang="pt-BR" sz="1200" dirty="0" smtClean="0"/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sucesso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no atingimento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objetivos</a:t>
            </a:r>
            <a:r>
              <a:rPr lang="pt-BR" sz="1200" dirty="0" smtClean="0"/>
              <a:t>; isso permite a rápida correção do direcionamento quando necessário; </a:t>
            </a:r>
          </a:p>
          <a:p>
            <a:pPr algn="just">
              <a:lnSpc>
                <a:spcPts val="1700"/>
              </a:lnSpc>
              <a:spcBef>
                <a:spcPts val="600"/>
              </a:spcBef>
              <a:spcAft>
                <a:spcPts val="300"/>
              </a:spcAft>
            </a:pPr>
            <a:r>
              <a:rPr lang="pt-BR" sz="1200" dirty="0" smtClean="0"/>
              <a:t>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indicadores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alimentam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plano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estratégico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medições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comparadas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com as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metas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estabelecidas para verificação dos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resultados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accent4">
                    <a:lumMod val="75000"/>
                  </a:schemeClr>
                </a:solidFill>
              </a:rPr>
              <a:t>finais</a:t>
            </a:r>
            <a:r>
              <a:rPr lang="pt-BR" sz="1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200" dirty="0" smtClean="0"/>
              <a:t>obtidos</a:t>
            </a:r>
          </a:p>
          <a:p>
            <a:pPr>
              <a:lnSpc>
                <a:spcPts val="1700"/>
              </a:lnSpc>
              <a:spcAft>
                <a:spcPts val="300"/>
              </a:spcAft>
            </a:pPr>
            <a:endParaRPr lang="pt-BR" sz="18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444498" y="495775"/>
            <a:ext cx="8178803" cy="289590"/>
          </a:xfrm>
        </p:spPr>
        <p:txBody>
          <a:bodyPr/>
          <a:lstStyle/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chemeClr val="tx2"/>
                </a:solidFill>
              </a:rPr>
              <a:t>Implementando um Processo de Planejamento Estratégico Contínuo</a:t>
            </a:r>
            <a:endParaRPr lang="pt-BR" sz="1600" dirty="0" smtClean="0"/>
          </a:p>
          <a:p>
            <a:pPr algn="just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endParaRPr lang="pt-BR" sz="1600" dirty="0"/>
          </a:p>
        </p:txBody>
      </p:sp>
      <p:sp>
        <p:nvSpPr>
          <p:cNvPr id="36" name="Down Arrow 35"/>
          <p:cNvSpPr>
            <a:spLocks/>
          </p:cNvSpPr>
          <p:nvPr/>
        </p:nvSpPr>
        <p:spPr>
          <a:xfrm rot="12600000">
            <a:off x="1867082" y="2057276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sp>
        <p:nvSpPr>
          <p:cNvPr id="37" name="Down Arrow 36"/>
          <p:cNvSpPr/>
          <p:nvPr/>
        </p:nvSpPr>
        <p:spPr>
          <a:xfrm rot="19800000">
            <a:off x="2758585" y="2134721"/>
            <a:ext cx="277586" cy="1188720"/>
          </a:xfrm>
          <a:prstGeom prst="downArrow">
            <a:avLst/>
          </a:prstGeom>
          <a:solidFill>
            <a:schemeClr val="bg2"/>
          </a:solidFill>
          <a:ln w="38100" cap="flat" cmpd="sng" algn="ctr">
            <a:noFill/>
            <a:prstDash val="solid"/>
          </a:ln>
          <a:effectLst/>
        </p:spPr>
        <p:txBody>
          <a:bodyPr vert="horz" lIns="91440" tIns="91440" rIns="91440" bIns="91440" rtlCol="0" anchor="ctr"/>
          <a:lstStyle/>
          <a:p>
            <a:pPr marL="0" marR="0" indent="0" algn="ctr" defTabSz="91440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+mn-ea"/>
              <a:cs typeface="Arial Unicode MS" pitchFamily="34" charset="-128"/>
            </a:endParaRPr>
          </a:p>
        </p:txBody>
      </p:sp>
      <p:graphicFrame>
        <p:nvGraphicFramePr>
          <p:cNvPr id="38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340"/>
              </p:ext>
            </p:extLst>
          </p:nvPr>
        </p:nvGraphicFramePr>
        <p:xfrm>
          <a:off x="428625" y="1249363"/>
          <a:ext cx="4038600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Rectangle 38"/>
          <p:cNvSpPr/>
          <p:nvPr/>
        </p:nvSpPr>
        <p:spPr>
          <a:xfrm>
            <a:off x="1617301" y="2834530"/>
            <a:ext cx="16654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Planejamento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Estratégico </a:t>
            </a:r>
          </a:p>
          <a:p>
            <a:pPr algn="ctr"/>
            <a:r>
              <a:rPr lang="pt-BR" b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rgbClr val="6D040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Contínuo</a:t>
            </a:r>
            <a:endParaRPr lang="pt-BR" b="1" dirty="0">
              <a:ln w="3175">
                <a:solidFill>
                  <a:schemeClr val="bg1"/>
                </a:solidFill>
                <a:prstDash val="solid"/>
              </a:ln>
              <a:solidFill>
                <a:srgbClr val="6D040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6896" y="2580955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Health-</a:t>
            </a:r>
            <a:r>
              <a:rPr lang="pt-BR" sz="800" dirty="0" err="1" smtClean="0"/>
              <a:t>Check</a:t>
            </a:r>
            <a:endParaRPr lang="pt-BR" sz="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479999" y="256438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Métricas de </a:t>
            </a:r>
            <a:br>
              <a:rPr lang="pt-BR" sz="800" dirty="0" smtClean="0"/>
            </a:br>
            <a:r>
              <a:rPr lang="pt-BR" sz="800" dirty="0" smtClean="0"/>
              <a:t>Seleção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31193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Resultados</a:t>
            </a:r>
          </a:p>
          <a:p>
            <a:pPr algn="ctr"/>
            <a:r>
              <a:rPr lang="pt-BR" sz="800" dirty="0" smtClean="0"/>
              <a:t>Atingidos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1027" y="1659271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Investimento</a:t>
            </a:r>
          </a:p>
          <a:p>
            <a:pPr algn="ctr"/>
            <a:r>
              <a:rPr lang="pt-BR" sz="800" dirty="0" smtClean="0"/>
              <a:t>Global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79685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Capacidade </a:t>
            </a:r>
          </a:p>
          <a:p>
            <a:pPr algn="ctr"/>
            <a:r>
              <a:rPr lang="pt-BR" sz="800" dirty="0" smtClean="0"/>
              <a:t>de Execução</a:t>
            </a:r>
          </a:p>
          <a:p>
            <a:pPr algn="ctr"/>
            <a:r>
              <a:rPr lang="pt-BR" sz="800" dirty="0" smtClean="0"/>
              <a:t>(CAPEX e </a:t>
            </a:r>
            <a:br>
              <a:rPr lang="pt-BR" sz="800" dirty="0" smtClean="0"/>
            </a:br>
            <a:r>
              <a:rPr lang="pt-BR" sz="800" dirty="0" err="1" smtClean="0"/>
              <a:t>HeadCount</a:t>
            </a:r>
            <a:r>
              <a:rPr lang="pt-BR" sz="800" dirty="0" smtClean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30022" y="4194929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Consumo de</a:t>
            </a:r>
            <a:br>
              <a:rPr lang="pt-BR" sz="800" dirty="0" smtClean="0"/>
            </a:br>
            <a:r>
              <a:rPr lang="pt-BR" sz="800" dirty="0" smtClean="0"/>
              <a:t>Recursos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61028" y="4197727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Seleção Baseada </a:t>
            </a:r>
            <a:br>
              <a:rPr lang="pt-BR" sz="800" dirty="0" smtClean="0"/>
            </a:br>
            <a:r>
              <a:rPr lang="pt-BR" sz="800" dirty="0" smtClean="0"/>
              <a:t>em Critérios e </a:t>
            </a:r>
            <a:br>
              <a:rPr lang="pt-BR" sz="800" dirty="0" smtClean="0"/>
            </a:br>
            <a:r>
              <a:rPr lang="pt-BR" sz="800" dirty="0" smtClean="0"/>
              <a:t>Restrições com  </a:t>
            </a:r>
            <a:br>
              <a:rPr lang="pt-BR" sz="800" dirty="0" smtClean="0"/>
            </a:br>
            <a:r>
              <a:rPr lang="pt-BR" sz="800" dirty="0" smtClean="0"/>
              <a:t>Métricas Objetivas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6344" y="2884643"/>
            <a:ext cx="675853" cy="169358"/>
          </a:xfrm>
          <a:prstGeom prst="rect">
            <a:avLst/>
          </a:prstGeom>
          <a:noFill/>
        </p:spPr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pt-BR" sz="800" dirty="0" smtClean="0"/>
              <a:t>Medições</a:t>
            </a:r>
          </a:p>
        </p:txBody>
      </p:sp>
    </p:spTree>
    <p:extLst>
      <p:ext uri="{BB962C8B-B14F-4D97-AF65-F5344CB8AC3E}">
        <p14:creationId xmlns:p14="http://schemas.microsoft.com/office/powerpoint/2010/main" val="17943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>
                <a:latin typeface="+mn-lt"/>
              </a:rPr>
              <a:t>CA PPM para Execução Estratégica</a:t>
            </a:r>
            <a:br>
              <a:rPr lang="pt-BR" sz="2400" dirty="0" smtClean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  <p:sp>
        <p:nvSpPr>
          <p:cNvPr id="14340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450"/>
              </a:spcBef>
              <a:buNone/>
            </a:pPr>
            <a:r>
              <a:rPr lang="pt-BR" sz="1501" dirty="0" smtClean="0"/>
              <a:t>A </a:t>
            </a:r>
            <a:r>
              <a:rPr lang="pt-BR" sz="1501" dirty="0" smtClean="0"/>
              <a:t>seguir, apresentamos algumas ilustrações extraídas do CA PPM, que foi </a:t>
            </a:r>
            <a:r>
              <a:rPr lang="pt-BR" sz="1501" b="1" i="1" dirty="0" smtClean="0">
                <a:solidFill>
                  <a:schemeClr val="accent1"/>
                </a:solidFill>
              </a:rPr>
              <a:t>configurado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para disponibilizar funcionalidades específicas para o </a:t>
            </a:r>
            <a:r>
              <a:rPr lang="pt-BR" sz="1501" b="1" i="1" dirty="0" smtClean="0">
                <a:solidFill>
                  <a:schemeClr val="accent1"/>
                </a:solidFill>
              </a:rPr>
              <a:t>planejamento </a:t>
            </a:r>
            <a:r>
              <a:rPr lang="pt-BR" sz="1501" dirty="0" smtClean="0"/>
              <a:t>e </a:t>
            </a:r>
            <a:r>
              <a:rPr lang="pt-BR" sz="1501" b="1" i="1" dirty="0" smtClean="0">
                <a:solidFill>
                  <a:schemeClr val="accent1"/>
                </a:solidFill>
              </a:rPr>
              <a:t>acompanhamento</a:t>
            </a:r>
            <a:r>
              <a:rPr lang="pt-BR" sz="1501" dirty="0" smtClean="0">
                <a:solidFill>
                  <a:schemeClr val="accent1"/>
                </a:solidFill>
              </a:rPr>
              <a:t> </a:t>
            </a:r>
            <a:r>
              <a:rPr lang="pt-BR" sz="1501" dirty="0" smtClean="0"/>
              <a:t>da </a:t>
            </a:r>
            <a:r>
              <a:rPr lang="pt-BR" sz="1501" b="1" i="1" dirty="0" smtClean="0">
                <a:solidFill>
                  <a:schemeClr val="accent1"/>
                </a:solidFill>
              </a:rPr>
              <a:t>Execução Estratégica</a:t>
            </a:r>
            <a:r>
              <a:rPr lang="pt-BR" sz="1501" dirty="0" smtClean="0"/>
              <a:t>. </a:t>
            </a:r>
          </a:p>
          <a:p>
            <a:pPr marL="0" indent="0" algn="just">
              <a:spcBef>
                <a:spcPts val="450"/>
              </a:spcBef>
              <a:buNone/>
            </a:pPr>
            <a:endParaRPr lang="pt-BR" sz="1126" dirty="0" smtClean="0"/>
          </a:p>
          <a:p>
            <a:pPr marL="0" indent="0" algn="just">
              <a:spcBef>
                <a:spcPts val="450"/>
              </a:spcBef>
              <a:buNone/>
            </a:pPr>
            <a:r>
              <a:rPr lang="pt-BR" sz="1126" dirty="0" smtClean="0"/>
              <a:t>Nota: As funcionalidades que você verá a seguir não são parte integrante das funcionalidades “Core” do CA PPM mas podem ser implementadas através de componentes configurados e customizados. Ajustes  para aderência ao processo real da organização podem e devem ser realizados através da contratação de serviços especializados com CA Services ou com um de nossos Parceiros Qualificados.</a:t>
            </a:r>
            <a:endParaRPr lang="pt-BR" sz="1126" dirty="0"/>
          </a:p>
        </p:txBody>
      </p:sp>
      <p:sp>
        <p:nvSpPr>
          <p:cNvPr id="14339" name="Content Placehold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Visão geral do suporte à Execução Estratégica com o CA PPM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0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O ciclo completo em quarto grandes blocos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6630090"/>
              </p:ext>
            </p:extLst>
          </p:nvPr>
        </p:nvGraphicFramePr>
        <p:xfrm>
          <a:off x="1066800" y="804415"/>
          <a:ext cx="6858000" cy="39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91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Características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Árvore </a:t>
            </a:r>
            <a:r>
              <a:rPr lang="pt-BR" sz="1600" dirty="0" err="1" smtClean="0"/>
              <a:t>Multi-Nível</a:t>
            </a:r>
            <a:r>
              <a:rPr lang="pt-BR" sz="1600" dirty="0" smtClean="0"/>
              <a:t> de </a:t>
            </a:r>
            <a:r>
              <a:rPr lang="pt-BR" sz="1600" dirty="0" smtClean="0">
                <a:solidFill>
                  <a:srgbClr val="53BBD4"/>
                </a:solidFill>
              </a:rPr>
              <a:t>Itens Estratégicos</a:t>
            </a:r>
            <a:r>
              <a:rPr lang="pt-BR" sz="1600" dirty="0" smtClean="0"/>
              <a:t> (Temas, Metas, Objetivos, Iniciativas, </a:t>
            </a:r>
            <a:r>
              <a:rPr lang="pt-BR" sz="1600" dirty="0" err="1" smtClean="0"/>
              <a:t>etc</a:t>
            </a:r>
            <a:r>
              <a:rPr lang="pt-BR" sz="1600" dirty="0" smtClean="0"/>
              <a:t>) relacionados às </a:t>
            </a:r>
            <a:r>
              <a:rPr lang="pt-BR" sz="1600" dirty="0" smtClean="0">
                <a:solidFill>
                  <a:srgbClr val="53BBD4"/>
                </a:solidFill>
              </a:rPr>
              <a:t>Perspectivas Estratégicas</a:t>
            </a:r>
            <a:r>
              <a:rPr lang="pt-BR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Indicadores </a:t>
            </a:r>
            <a:r>
              <a:rPr lang="pt-BR" sz="1600" dirty="0" smtClean="0"/>
              <a:t>para acompanhar os </a:t>
            </a:r>
            <a:r>
              <a:rPr lang="pt-BR" sz="1600" dirty="0" smtClean="0">
                <a:solidFill>
                  <a:srgbClr val="53BBD4"/>
                </a:solidFill>
              </a:rPr>
              <a:t>resultados </a:t>
            </a:r>
            <a:r>
              <a:rPr lang="pt-BR" sz="1600" dirty="0" smtClean="0"/>
              <a:t>das estratégias;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Visualização Gráfica </a:t>
            </a:r>
            <a:r>
              <a:rPr lang="pt-BR" sz="1600" dirty="0" smtClean="0"/>
              <a:t>do Mapa Estratégico e da Estrutura de Indicadores.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Premissas para a Implementação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Plano Estratégico listando os Objetivos Estratégicos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Indicadores </a:t>
            </a:r>
            <a:r>
              <a:rPr lang="pt-BR" sz="1600" dirty="0" smtClean="0"/>
              <a:t>identificados – e relacionados entre si e aos Objetivos Estratégicos 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Existem Investimentos Propostos e Em Andamento para suportar seus Objetivos Estratégicos</a:t>
            </a:r>
          </a:p>
          <a:p>
            <a:pPr>
              <a:lnSpc>
                <a:spcPts val="1800"/>
              </a:lnSpc>
              <a:spcBef>
                <a:spcPts val="600"/>
              </a:spcBef>
              <a:spcAft>
                <a:spcPts val="300"/>
              </a:spcAft>
            </a:pPr>
            <a:endParaRPr lang="pt-BR" sz="1100" dirty="0"/>
          </a:p>
        </p:txBody>
      </p:sp>
      <p:sp>
        <p:nvSpPr>
          <p:cNvPr id="15364" name="Content Placeholder 1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Bloco 1: Criação </a:t>
            </a:r>
            <a:r>
              <a:rPr lang="pt-BR" sz="1600" b="1" dirty="0" smtClean="0">
                <a:solidFill>
                  <a:schemeClr val="tx2"/>
                </a:solidFill>
              </a:rPr>
              <a:t>do Mapa Estratégico e da Estrutura de Indicadores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36057343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65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pt-BR" sz="1600" dirty="0" smtClean="0"/>
              <a:t>Características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Acompanhamento de </a:t>
            </a:r>
            <a:r>
              <a:rPr lang="pt-BR" sz="1600" dirty="0">
                <a:solidFill>
                  <a:srgbClr val="53BBD4"/>
                </a:solidFill>
              </a:rPr>
              <a:t>Status</a:t>
            </a:r>
            <a:r>
              <a:rPr lang="pt-BR" sz="1600" dirty="0">
                <a:solidFill>
                  <a:srgbClr val="53BBD4"/>
                </a:solidFill>
              </a:rPr>
              <a:t> dos Itens </a:t>
            </a:r>
            <a:r>
              <a:rPr lang="pt-BR" sz="1600" dirty="0" smtClean="0"/>
              <a:t>Estratégicos e da </a:t>
            </a:r>
            <a:r>
              <a:rPr lang="pt-BR" sz="1600" dirty="0" smtClean="0">
                <a:solidFill>
                  <a:schemeClr val="accent1"/>
                </a:solidFill>
              </a:rPr>
              <a:t>Evolução dos Indicadores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Visualização </a:t>
            </a:r>
            <a:r>
              <a:rPr lang="pt-BR" sz="1600" dirty="0" smtClean="0">
                <a:solidFill>
                  <a:schemeClr val="accent1"/>
                </a:solidFill>
              </a:rPr>
              <a:t>Gráfica </a:t>
            </a:r>
            <a:r>
              <a:rPr lang="pt-BR" sz="1600" dirty="0" smtClean="0"/>
              <a:t>do </a:t>
            </a:r>
            <a:r>
              <a:rPr lang="pt-BR" sz="1600" dirty="0" smtClean="0">
                <a:solidFill>
                  <a:schemeClr val="accent1"/>
                </a:solidFill>
              </a:rPr>
              <a:t>Mapa Estratégico </a:t>
            </a:r>
            <a:r>
              <a:rPr lang="pt-BR" sz="1600" dirty="0" smtClean="0"/>
              <a:t>e da </a:t>
            </a:r>
            <a:r>
              <a:rPr lang="pt-BR" sz="1600" dirty="0" smtClean="0">
                <a:solidFill>
                  <a:schemeClr val="accent1"/>
                </a:solidFill>
              </a:rPr>
              <a:t>Hierarquia de Indicadores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chemeClr val="accent1"/>
                </a:solidFill>
              </a:rPr>
              <a:t>Impacto dos Projetos </a:t>
            </a:r>
            <a:r>
              <a:rPr lang="pt-BR" sz="1600" dirty="0" smtClean="0"/>
              <a:t>sobre a Estratégia (</a:t>
            </a:r>
            <a:r>
              <a:rPr lang="pt-BR" sz="1600" i="1" dirty="0" smtClean="0"/>
              <a:t>Health-</a:t>
            </a:r>
            <a:r>
              <a:rPr lang="pt-BR" sz="1600" i="1" dirty="0" err="1" smtClean="0"/>
              <a:t>Check</a:t>
            </a:r>
            <a:r>
              <a:rPr lang="pt-BR" sz="1600" dirty="0" smtClean="0"/>
              <a:t>)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i="1" dirty="0" err="1" smtClean="0">
                <a:solidFill>
                  <a:schemeClr val="accent1"/>
                </a:solidFill>
              </a:rPr>
              <a:t>Roadmap</a:t>
            </a:r>
            <a:r>
              <a:rPr lang="pt-BR" sz="1600" dirty="0" smtClean="0">
                <a:solidFill>
                  <a:schemeClr val="accent1"/>
                </a:solidFill>
              </a:rPr>
              <a:t> </a:t>
            </a:r>
            <a:r>
              <a:rPr lang="pt-BR" sz="1600" dirty="0" smtClean="0"/>
              <a:t>de Entrega de </a:t>
            </a:r>
            <a:r>
              <a:rPr lang="pt-BR" sz="1600" dirty="0" smtClean="0">
                <a:solidFill>
                  <a:schemeClr val="accent1"/>
                </a:solidFill>
              </a:rPr>
              <a:t>Resultados </a:t>
            </a:r>
            <a:r>
              <a:rPr lang="pt-BR" sz="1600" dirty="0" smtClean="0"/>
              <a:t>Estratégicos.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Uso</a:t>
            </a:r>
            <a:r>
              <a:rPr lang="en-US" sz="1600" dirty="0" smtClean="0"/>
              <a:t> dos </a:t>
            </a:r>
            <a:r>
              <a:rPr lang="en-US" sz="1600" dirty="0" err="1" smtClean="0"/>
              <a:t>Indicadores</a:t>
            </a:r>
            <a:r>
              <a:rPr lang="en-US" sz="1600" dirty="0" smtClean="0"/>
              <a:t> de </a:t>
            </a:r>
            <a:r>
              <a:rPr lang="en-US" sz="1600" dirty="0" err="1" smtClean="0"/>
              <a:t>Saúde</a:t>
            </a:r>
            <a:r>
              <a:rPr lang="en-US" sz="1600" dirty="0" smtClean="0"/>
              <a:t> dos </a:t>
            </a:r>
            <a:r>
              <a:rPr lang="en-US" sz="1600" dirty="0" err="1" smtClean="0"/>
              <a:t>Projetos</a:t>
            </a:r>
            <a:r>
              <a:rPr lang="en-US" sz="1600" dirty="0" smtClean="0"/>
              <a:t> (</a:t>
            </a:r>
            <a:r>
              <a:rPr lang="en-US" sz="1600" dirty="0" err="1" smtClean="0"/>
              <a:t>indicadores</a:t>
            </a:r>
            <a:r>
              <a:rPr lang="en-US" sz="1600" dirty="0" smtClean="0"/>
              <a:t> </a:t>
            </a:r>
            <a:r>
              <a:rPr lang="en-US" sz="1600" dirty="0" err="1" smtClean="0"/>
              <a:t>padrão</a:t>
            </a:r>
            <a:r>
              <a:rPr lang="en-US" sz="1600" dirty="0" smtClean="0"/>
              <a:t> do CA PPM) 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Mapa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 e </a:t>
            </a:r>
            <a:r>
              <a:rPr lang="en-US" sz="1600" dirty="0" err="1" smtClean="0"/>
              <a:t>Indicadores</a:t>
            </a:r>
            <a:r>
              <a:rPr lang="en-US" sz="1600" dirty="0" smtClean="0"/>
              <a:t> </a:t>
            </a:r>
            <a:r>
              <a:rPr lang="en-US" sz="1600" dirty="0" err="1" smtClean="0"/>
              <a:t>definidos</a:t>
            </a:r>
            <a:r>
              <a:rPr lang="en-US" sz="1600" dirty="0" smtClean="0"/>
              <a:t> e </a:t>
            </a:r>
            <a:r>
              <a:rPr lang="en-US" sz="1600" dirty="0" err="1" smtClean="0"/>
              <a:t>cadastrados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solução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definição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Metas</a:t>
            </a:r>
            <a:r>
              <a:rPr lang="en-US" sz="1600" dirty="0" smtClean="0"/>
              <a:t> e </a:t>
            </a:r>
            <a:r>
              <a:rPr lang="en-US" sz="1600" dirty="0" err="1" smtClean="0"/>
              <a:t>execução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Medições</a:t>
            </a:r>
            <a:r>
              <a:rPr lang="en-US" sz="1600" dirty="0" smtClean="0"/>
              <a:t> para </a:t>
            </a:r>
            <a:r>
              <a:rPr lang="en-US" sz="1600" dirty="0" err="1" smtClean="0"/>
              <a:t>cada</a:t>
            </a:r>
            <a:r>
              <a:rPr lang="en-US" sz="1600" dirty="0" smtClean="0"/>
              <a:t> um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Indicadores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endParaRPr lang="pt-BR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sz="1600" b="1" dirty="0">
                <a:solidFill>
                  <a:schemeClr val="tx2"/>
                </a:solidFill>
              </a:rPr>
              <a:t>Bloco 2: Acompanhamento Estratégico</a:t>
            </a:r>
            <a:endParaRPr lang="pt-BR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02658878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70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 smtClean="0"/>
              <a:t>CA PPM para Execução Estratégica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15364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Características</a:t>
            </a:r>
            <a:endParaRPr lang="pt-BR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>
                <a:solidFill>
                  <a:srgbClr val="53BBD4"/>
                </a:solidFill>
              </a:rPr>
              <a:t>Métricas </a:t>
            </a:r>
            <a:r>
              <a:rPr lang="pt-BR" sz="1600" dirty="0" smtClean="0"/>
              <a:t>para </a:t>
            </a:r>
            <a:r>
              <a:rPr lang="pt-BR" sz="1600" dirty="0" smtClean="0">
                <a:solidFill>
                  <a:srgbClr val="53BBD4"/>
                </a:solidFill>
              </a:rPr>
              <a:t>avaliar os Investimentos</a:t>
            </a:r>
            <a:r>
              <a:rPr lang="pt-BR" sz="1600" dirty="0" smtClean="0"/>
              <a:t> em relação à Estratégia de forma </a:t>
            </a:r>
            <a:r>
              <a:rPr lang="pt-BR" sz="1600" dirty="0" smtClean="0">
                <a:solidFill>
                  <a:srgbClr val="53BBD4"/>
                </a:solidFill>
              </a:rPr>
              <a:t>objetiva</a:t>
            </a:r>
            <a:r>
              <a:rPr lang="pt-BR" sz="1600" dirty="0" smtClean="0"/>
              <a:t>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Escala </a:t>
            </a:r>
            <a:r>
              <a:rPr lang="pt-BR" sz="1600" dirty="0" smtClean="0">
                <a:solidFill>
                  <a:srgbClr val="53BBD4"/>
                </a:solidFill>
              </a:rPr>
              <a:t>normalizada </a:t>
            </a:r>
            <a:r>
              <a:rPr lang="pt-BR" sz="1600" dirty="0" smtClean="0"/>
              <a:t>para </a:t>
            </a:r>
            <a:r>
              <a:rPr lang="pt-BR" sz="1600" dirty="0" smtClean="0">
                <a:solidFill>
                  <a:srgbClr val="53BBD4"/>
                </a:solidFill>
              </a:rPr>
              <a:t>minimizar </a:t>
            </a:r>
            <a:r>
              <a:rPr lang="pt-BR" sz="1600" dirty="0" smtClean="0"/>
              <a:t>a </a:t>
            </a:r>
            <a:r>
              <a:rPr lang="pt-BR" sz="1600" dirty="0" smtClean="0">
                <a:solidFill>
                  <a:srgbClr val="53BBD4"/>
                </a:solidFill>
              </a:rPr>
              <a:t>subjetividade </a:t>
            </a:r>
            <a:r>
              <a:rPr lang="pt-BR" sz="1600" dirty="0" smtClean="0"/>
              <a:t>do processo;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Ciclo de Avaliação gera o </a:t>
            </a:r>
            <a:r>
              <a:rPr lang="pt-BR" sz="1600" dirty="0" smtClean="0">
                <a:solidFill>
                  <a:srgbClr val="53BBD4"/>
                </a:solidFill>
              </a:rPr>
              <a:t>“Score” </a:t>
            </a:r>
            <a:r>
              <a:rPr lang="pt-BR" sz="1600" dirty="0" smtClean="0"/>
              <a:t>dos Investimentos em relação às Métricas;</a:t>
            </a:r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pt-BR" sz="1600" dirty="0" smtClean="0"/>
              <a:t>O “Score” alimenta o </a:t>
            </a:r>
            <a:r>
              <a:rPr lang="pt-BR" sz="1600" dirty="0" smtClean="0">
                <a:solidFill>
                  <a:srgbClr val="53BBD4"/>
                </a:solidFill>
              </a:rPr>
              <a:t>Portfólio </a:t>
            </a:r>
            <a:r>
              <a:rPr lang="pt-BR" sz="1600" dirty="0" smtClean="0"/>
              <a:t>para a </a:t>
            </a:r>
            <a:r>
              <a:rPr lang="pt-BR" sz="1600" dirty="0" smtClean="0">
                <a:solidFill>
                  <a:srgbClr val="53BBD4"/>
                </a:solidFill>
              </a:rPr>
              <a:t>seleção e priorização </a:t>
            </a:r>
            <a:r>
              <a:rPr lang="pt-BR" sz="1600" dirty="0" smtClean="0"/>
              <a:t>dos investimentos</a:t>
            </a:r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r>
              <a:rPr lang="en-US" sz="1600" dirty="0" err="1" smtClean="0"/>
              <a:t>Premissas</a:t>
            </a:r>
            <a:r>
              <a:rPr lang="en-US" sz="1600" dirty="0" smtClean="0"/>
              <a:t> para a </a:t>
            </a:r>
            <a:r>
              <a:rPr lang="en-US" sz="1600" dirty="0" err="1" smtClean="0"/>
              <a:t>Implementação</a:t>
            </a:r>
            <a:endParaRPr lang="en-US" sz="1600" dirty="0" smtClean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Existe</a:t>
            </a:r>
            <a:r>
              <a:rPr lang="en-US" sz="1600" dirty="0" smtClean="0"/>
              <a:t> um </a:t>
            </a:r>
            <a:r>
              <a:rPr lang="en-US" sz="1600" dirty="0" err="1" smtClean="0"/>
              <a:t>processo</a:t>
            </a:r>
            <a:r>
              <a:rPr lang="en-US" sz="1600" dirty="0" smtClean="0"/>
              <a:t> de </a:t>
            </a:r>
            <a:r>
              <a:rPr lang="en-US" sz="1600" dirty="0" err="1" smtClean="0"/>
              <a:t>Avaliação</a:t>
            </a:r>
            <a:r>
              <a:rPr lang="en-US" sz="1600" dirty="0" smtClean="0"/>
              <a:t> </a:t>
            </a:r>
            <a:r>
              <a:rPr lang="en-US" sz="1600" dirty="0" err="1" smtClean="0"/>
              <a:t>Periódica</a:t>
            </a:r>
            <a:r>
              <a:rPr lang="en-US" sz="1600" dirty="0" smtClean="0"/>
              <a:t> do valor </a:t>
            </a:r>
            <a:r>
              <a:rPr lang="en-US" sz="1600" dirty="0" err="1" smtClean="0"/>
              <a:t>gerado</a:t>
            </a:r>
            <a:r>
              <a:rPr lang="en-US" sz="1600" dirty="0" smtClean="0"/>
              <a:t> </a:t>
            </a:r>
            <a:r>
              <a:rPr lang="en-US" sz="1600" dirty="0" err="1" smtClean="0"/>
              <a:t>pelos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Investimentos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Investimentos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r>
              <a:rPr lang="en-US" sz="1600" dirty="0" smtClean="0"/>
              <a:t> </a:t>
            </a:r>
            <a:r>
              <a:rPr lang="en-US" sz="1600" dirty="0" err="1" smtClean="0"/>
              <a:t>possuem</a:t>
            </a:r>
            <a:r>
              <a:rPr lang="en-US" sz="1600" dirty="0" smtClean="0"/>
              <a:t> um “</a:t>
            </a:r>
            <a:r>
              <a:rPr lang="en-US" sz="1600" dirty="0" err="1" smtClean="0"/>
              <a:t>Estudo</a:t>
            </a:r>
            <a:r>
              <a:rPr lang="en-US" sz="1600" dirty="0" smtClean="0"/>
              <a:t> de Valor” com </a:t>
            </a:r>
            <a:r>
              <a:rPr lang="en-US" sz="1600" dirty="0" err="1" smtClean="0"/>
              <a:t>métricas</a:t>
            </a:r>
            <a:r>
              <a:rPr lang="en-US" sz="1600" dirty="0" smtClean="0"/>
              <a:t> </a:t>
            </a:r>
            <a:r>
              <a:rPr lang="en-US" sz="1600" dirty="0" err="1" smtClean="0"/>
              <a:t>definidas</a:t>
            </a:r>
            <a:endParaRPr lang="en-US" sz="1600" dirty="0"/>
          </a:p>
          <a:p>
            <a:pPr>
              <a:lnSpc>
                <a:spcPts val="1800"/>
              </a:lnSpc>
              <a:spcAft>
                <a:spcPts val="300"/>
              </a:spcAft>
            </a:pPr>
            <a:r>
              <a:rPr lang="en-US" sz="1600" dirty="0" smtClean="0"/>
              <a:t>As </a:t>
            </a:r>
            <a:r>
              <a:rPr lang="en-US" sz="1600" dirty="0" err="1" smtClean="0"/>
              <a:t>métricas</a:t>
            </a:r>
            <a:r>
              <a:rPr lang="en-US" sz="1600" dirty="0" smtClean="0"/>
              <a:t> </a:t>
            </a:r>
            <a:r>
              <a:rPr lang="en-US" sz="1600" dirty="0" err="1" smtClean="0"/>
              <a:t>usadas</a:t>
            </a:r>
            <a:r>
              <a:rPr lang="en-US" sz="1600" dirty="0" smtClean="0"/>
              <a:t> </a:t>
            </a:r>
            <a:r>
              <a:rPr lang="en-US" sz="1600" dirty="0" err="1" smtClean="0"/>
              <a:t>nos</a:t>
            </a:r>
            <a:r>
              <a:rPr lang="en-US" sz="1600" dirty="0" smtClean="0"/>
              <a:t> “</a:t>
            </a:r>
            <a:r>
              <a:rPr lang="en-US" sz="1600" dirty="0" err="1" smtClean="0"/>
              <a:t>Estudos</a:t>
            </a:r>
            <a:r>
              <a:rPr lang="en-US" sz="1600" dirty="0" smtClean="0"/>
              <a:t> de Valor” </a:t>
            </a:r>
            <a:r>
              <a:rPr lang="en-US" sz="1600" dirty="0" err="1" smtClean="0"/>
              <a:t>relacionam</a:t>
            </a:r>
            <a:r>
              <a:rPr lang="en-US" sz="1600" dirty="0" smtClean="0"/>
              <a:t>-se com </a:t>
            </a:r>
            <a:r>
              <a:rPr lang="en-US" sz="1600" dirty="0" err="1" smtClean="0"/>
              <a:t>Objetivos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Estratégicos</a:t>
            </a:r>
            <a:endParaRPr lang="en-US" sz="1600" dirty="0"/>
          </a:p>
          <a:p>
            <a:pPr marL="0" indent="0">
              <a:lnSpc>
                <a:spcPts val="1800"/>
              </a:lnSpc>
              <a:spcAft>
                <a:spcPts val="300"/>
              </a:spcAft>
              <a:buNone/>
            </a:pPr>
            <a:endParaRPr lang="pt-BR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175186" indent="-175186">
              <a:spcBef>
                <a:spcPts val="450"/>
              </a:spcBef>
            </a:pPr>
            <a:r>
              <a:rPr lang="pt-BR" sz="1600" b="1" dirty="0" smtClean="0">
                <a:solidFill>
                  <a:schemeClr val="tx2"/>
                </a:solidFill>
              </a:rPr>
              <a:t>Bloco 3: Avaliação </a:t>
            </a:r>
            <a:r>
              <a:rPr lang="pt-BR" sz="1600" b="1" dirty="0">
                <a:solidFill>
                  <a:schemeClr val="tx2"/>
                </a:solidFill>
              </a:rPr>
              <a:t>de Investimentos para a Seleção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92297267"/>
              </p:ext>
            </p:extLst>
          </p:nvPr>
        </p:nvGraphicFramePr>
        <p:xfrm>
          <a:off x="7457973" y="7315"/>
          <a:ext cx="1522397" cy="112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8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 Corp Template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c8eff60-28dd-4404-9dba-e6ba6c545568"/>
    <ds:schemaRef ds:uri="http://schemas.microsoft.com/office/2006/metadata/properties"/>
    <ds:schemaRef ds:uri="http://purl.org/dc/elements/1.1/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CA_Corp_and_Event_Template_16x9_April_2014</Template>
  <TotalTime>1810</TotalTime>
  <Words>2453</Words>
  <Application>Microsoft Office PowerPoint</Application>
  <PresentationFormat>Custom</PresentationFormat>
  <Paragraphs>270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 Unicode MS</vt:lpstr>
      <vt:lpstr>Arial</vt:lpstr>
      <vt:lpstr>CA Sans</vt:lpstr>
      <vt:lpstr>Calibri</vt:lpstr>
      <vt:lpstr>FS Joey</vt:lpstr>
      <vt:lpstr>Wingdings</vt:lpstr>
      <vt:lpstr>CA Corp Template</vt:lpstr>
      <vt:lpstr>CA Event Template</vt:lpstr>
      <vt:lpstr>Corp and Event Title</vt:lpstr>
      <vt:lpstr>Corp and Event Closing</vt:lpstr>
      <vt:lpstr>Corp and Event Divider</vt:lpstr>
      <vt:lpstr>CA PPM  for Strategic Planning and Execution</vt:lpstr>
      <vt:lpstr>Expandindo as capacidades do CA PPM</vt:lpstr>
      <vt:lpstr>CA PPM para Execução Estratégica </vt:lpstr>
      <vt:lpstr>CA PPM para Execução Estratégica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CA PPM para Execução Estratégica </vt:lpstr>
      <vt:lpstr>Criando o Mapa Estratégico e a Estrutura de Indicadores </vt:lpstr>
      <vt:lpstr>Criando o Mapa Estratégico</vt:lpstr>
      <vt:lpstr>Criando o Mapa Estratégico</vt:lpstr>
      <vt:lpstr>Criando a Estrutura de Indicadores</vt:lpstr>
      <vt:lpstr>Criando a Estrutura de Indicadores</vt:lpstr>
      <vt:lpstr>Revisão e Acompanhamento Estratégico    </vt:lpstr>
      <vt:lpstr>Acompanhamento de Itens Estratégicos</vt:lpstr>
      <vt:lpstr>Acompanhamento de Indicadores</vt:lpstr>
      <vt:lpstr>Acompanhamento de Indicadores</vt:lpstr>
      <vt:lpstr>Evolução de Indicadores</vt:lpstr>
      <vt:lpstr>Visão Gráfica do Mapa Estratégico</vt:lpstr>
      <vt:lpstr>Visão Gráfica da Hierarquia de Indicadores</vt:lpstr>
      <vt:lpstr>Impacto dos Projetos na Estratégia (Health-Check)</vt:lpstr>
      <vt:lpstr>Roadmap de Entrega de Resultados das Estratégias</vt:lpstr>
      <vt:lpstr>Visão por Perspectiva do Balanced Scorecard</vt:lpstr>
      <vt:lpstr>Avaliação de Investimentos para a Seleção    </vt:lpstr>
      <vt:lpstr>Avaliação de Investimentos para Seleção</vt:lpstr>
      <vt:lpstr>Avaliação de Investimentos para Seleção</vt:lpstr>
      <vt:lpstr>Avaliação de Investimentos para Seleção</vt:lpstr>
      <vt:lpstr>Avaliação de Investimentos para Seleção</vt:lpstr>
      <vt:lpstr>Avaliação de Investimentos para Seleção</vt:lpstr>
      <vt:lpstr>Planejamento Top-Down    </vt:lpstr>
      <vt:lpstr>Planejamento Top-Down</vt:lpstr>
      <vt:lpstr>Planejamento Top-Down</vt:lpstr>
      <vt:lpstr>Planejamento Top-Down</vt:lpstr>
      <vt:lpstr>Planejamento Top-Down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subject/>
  <dc:creator>Assis, Alexandre</dc:creator>
  <cp:keywords/>
  <dc:description/>
  <cp:lastModifiedBy>Assis, Alexandre</cp:lastModifiedBy>
  <cp:revision>78</cp:revision>
  <dcterms:created xsi:type="dcterms:W3CDTF">2015-01-14T21:06:15Z</dcterms:created>
  <dcterms:modified xsi:type="dcterms:W3CDTF">2015-01-21T22:46:52Z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