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47"/>
  </p:notesMasterIdLst>
  <p:handoutMasterIdLst>
    <p:handoutMasterId r:id="rId48"/>
  </p:handoutMasterIdLst>
  <p:sldIdLst>
    <p:sldId id="313" r:id="rId9"/>
    <p:sldId id="315" r:id="rId10"/>
    <p:sldId id="316" r:id="rId11"/>
    <p:sldId id="317" r:id="rId12"/>
    <p:sldId id="318" r:id="rId13"/>
    <p:sldId id="347" r:id="rId14"/>
    <p:sldId id="343" r:id="rId15"/>
    <p:sldId id="346" r:id="rId16"/>
    <p:sldId id="345" r:id="rId17"/>
    <p:sldId id="344" r:id="rId18"/>
    <p:sldId id="361" r:id="rId19"/>
    <p:sldId id="323" r:id="rId20"/>
    <p:sldId id="324" r:id="rId21"/>
    <p:sldId id="354" r:id="rId22"/>
    <p:sldId id="326" r:id="rId23"/>
    <p:sldId id="355" r:id="rId24"/>
    <p:sldId id="338" r:id="rId25"/>
    <p:sldId id="349" r:id="rId26"/>
    <p:sldId id="348" r:id="rId27"/>
    <p:sldId id="327" r:id="rId28"/>
    <p:sldId id="328" r:id="rId29"/>
    <p:sldId id="359" r:id="rId30"/>
    <p:sldId id="360" r:id="rId31"/>
    <p:sldId id="329" r:id="rId32"/>
    <p:sldId id="357" r:id="rId33"/>
    <p:sldId id="330" r:id="rId34"/>
    <p:sldId id="337" r:id="rId35"/>
    <p:sldId id="331" r:id="rId36"/>
    <p:sldId id="332" r:id="rId37"/>
    <p:sldId id="333" r:id="rId38"/>
    <p:sldId id="334" r:id="rId39"/>
    <p:sldId id="335" r:id="rId40"/>
    <p:sldId id="336" r:id="rId41"/>
    <p:sldId id="340" r:id="rId42"/>
    <p:sldId id="339" r:id="rId43"/>
    <p:sldId id="342" r:id="rId44"/>
    <p:sldId id="341" r:id="rId45"/>
    <p:sldId id="305" r:id="rId46"/>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81181" autoAdjust="0"/>
  </p:normalViewPr>
  <p:slideViewPr>
    <p:cSldViewPr snapToGrid="0">
      <p:cViewPr varScale="1">
        <p:scale>
          <a:sx n="99" d="100"/>
          <a:sy n="99" d="100"/>
        </p:scale>
        <p:origin x="876" y="72"/>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3.xml.rels><?xml version="1.0" encoding="UTF-8" standalone="yes"?>
<Relationships xmlns="http://schemas.openxmlformats.org/package/2006/relationships"><Relationship Id="rId1" Type="http://schemas.openxmlformats.org/officeDocument/2006/relationships/image" Target="../media/image13.png"/></Relationships>
</file>

<file path=ppt/diagrams/_rels/data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s/slide27.xml"/><Relationship Id="rId7" Type="http://schemas.openxmlformats.org/officeDocument/2006/relationships/slide" Target="../slides/slide33.xml"/><Relationship Id="rId2" Type="http://schemas.openxmlformats.org/officeDocument/2006/relationships/image" Target="../media/image11.png"/><Relationship Id="rId1" Type="http://schemas.openxmlformats.org/officeDocument/2006/relationships/slide" Target="../slides/slide17.xml"/><Relationship Id="rId6" Type="http://schemas.openxmlformats.org/officeDocument/2006/relationships/image" Target="../media/image13.png"/><Relationship Id="rId5" Type="http://schemas.openxmlformats.org/officeDocument/2006/relationships/slide" Target="../slides/slide12.xml"/><Relationship Id="rId4"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err="1" smtClean="0"/>
            <a:t>Strategic</a:t>
          </a:r>
          <a:r>
            <a:rPr lang="pt-BR" sz="900" noProof="0" dirty="0" smtClean="0"/>
            <a:t> </a:t>
          </a:r>
          <a:r>
            <a:rPr lang="pt-BR" sz="900" noProof="0" dirty="0" err="1" smtClean="0"/>
            <a:t>Plan</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err="1" smtClean="0"/>
            <a:t>Bottom-Up</a:t>
          </a:r>
          <a:r>
            <a:rPr lang="pt-BR" sz="900" noProof="0" dirty="0" smtClean="0"/>
            <a:t> </a:t>
          </a:r>
          <a:r>
            <a:rPr lang="pt-BR" sz="900" noProof="0" dirty="0" err="1" smtClean="0"/>
            <a:t>Indicators</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Top-Down</a:t>
          </a:r>
          <a:br>
            <a:rPr lang="pt-BR" sz="900" noProof="0" dirty="0" smtClean="0"/>
          </a:br>
          <a:r>
            <a:rPr lang="pt-BR" sz="900" noProof="0" dirty="0" smtClean="0"/>
            <a:t>Budget</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err="1" smtClean="0"/>
            <a:t>Execution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err="1" smtClean="0"/>
            <a:t>Initiatives</a:t>
          </a:r>
          <a:r>
            <a:rPr lang="pt-BR" sz="900" noProof="0" dirty="0" smtClean="0"/>
            <a:t> Portfolio</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Program </a:t>
          </a:r>
          <a:r>
            <a:rPr lang="pt-BR" sz="900" noProof="0" dirty="0" err="1" smtClean="0"/>
            <a:t>and</a:t>
          </a:r>
          <a:r>
            <a:rPr lang="pt-BR" sz="900" noProof="0" dirty="0" smtClean="0"/>
            <a:t> Project </a:t>
          </a:r>
          <a:r>
            <a:rPr lang="pt-BR" sz="900" noProof="0" dirty="0" err="1" smtClean="0"/>
            <a:t>Selection</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n-US" sz="1400" noProof="0" dirty="0" smtClean="0"/>
            <a:t>2</a:t>
          </a:r>
          <a:br>
            <a:rPr lang="en-US" sz="1400" noProof="0" dirty="0" smtClean="0"/>
          </a:br>
          <a:r>
            <a:rPr lang="en-US" sz="1400" noProof="0" dirty="0" smtClean="0"/>
            <a:t>Strategic Review</a:t>
          </a:r>
          <a:endParaRPr lang="en-US"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noProof="0" dirty="0"/>
        </a:p>
      </dgm:t>
    </dgm:pt>
    <dgm:pt modelId="{1649F81A-4027-4079-A3C6-276524541EAD}">
      <dgm:prSet phldrT="[Text]" custT="1"/>
      <dgm:spPr/>
      <dgm:t>
        <a:bodyPr/>
        <a:lstStyle/>
        <a:p>
          <a:r>
            <a:rPr lang="en-US" sz="1400" noProof="0" dirty="0" smtClean="0"/>
            <a:t>3</a:t>
          </a:r>
          <a:br>
            <a:rPr lang="en-US" sz="1400" noProof="0" dirty="0" smtClean="0"/>
          </a:br>
          <a:r>
            <a:rPr lang="en-US" sz="1400" noProof="0" dirty="0" smtClean="0"/>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noProof="0" dirty="0"/>
        </a:p>
      </dgm:t>
    </dgm:pt>
    <dgm:pt modelId="{61743317-F836-438C-9AA4-E0A8E9D153CC}">
      <dgm:prSet phldrT="[Text]" custT="1"/>
      <dgm:spPr/>
      <dgm:t>
        <a:bodyPr/>
        <a:lstStyle/>
        <a:p>
          <a:r>
            <a:rPr lang="en-US" sz="1400" noProof="0" dirty="0" smtClean="0"/>
            <a:t>1</a:t>
          </a:r>
          <a:br>
            <a:rPr lang="en-US" sz="1400" noProof="0" dirty="0" smtClean="0"/>
          </a:br>
          <a:r>
            <a:rPr lang="en-US" sz="1400" noProof="0" dirty="0" smtClean="0"/>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noProof="0" dirty="0"/>
        </a:p>
      </dgm:t>
    </dgm:pt>
    <dgm:pt modelId="{3CB9EAF0-B785-436D-8561-29418CAF11D6}">
      <dgm:prSet phldrT="[Text]" custT="1"/>
      <dgm:spPr/>
      <dgm:t>
        <a:bodyPr/>
        <a:lstStyle/>
        <a:p>
          <a:r>
            <a:rPr lang="en-US" sz="1400" noProof="0" dirty="0" smtClean="0"/>
            <a:t>4</a:t>
          </a:r>
          <a:br>
            <a:rPr lang="en-US" sz="1400" noProof="0" dirty="0" smtClean="0"/>
          </a:br>
          <a:r>
            <a:rPr lang="en-US" sz="1400" noProof="0" dirty="0" smtClean="0"/>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D3C3D72-0E37-410B-A741-88F7ACFF4396}"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6A8217E1-DBB0-4441-94F2-F8FC755A5349}" type="presOf" srcId="{1C00829F-ACBB-4E6F-8858-EC1F8B1A3941}" destId="{FBEA44B1-C680-45F1-B168-243FA9AC2687}" srcOrd="0" destOrd="0" presId="urn:microsoft.com/office/officeart/2008/layout/HexagonCluster"/>
    <dgm:cxn modelId="{372932A7-29A9-49A6-824B-454C04C18EAE}" type="presOf" srcId="{61743317-F836-438C-9AA4-E0A8E9D153CC}" destId="{8CF579C5-F3BA-40E8-92C5-7FFCB1570E22}" srcOrd="0" destOrd="0" presId="urn:microsoft.com/office/officeart/2008/layout/HexagonCluster"/>
    <dgm:cxn modelId="{A0A16107-0D9E-44D5-8D2C-7FE1E7C0F652}" type="presOf" srcId="{ACEA33EE-69CA-4529-92EB-04D72007F80B}" destId="{B5E4A2E9-5CC2-4120-B51F-4CE06975E6BC}" srcOrd="0" destOrd="0" presId="urn:microsoft.com/office/officeart/2008/layout/HexagonCluster"/>
    <dgm:cxn modelId="{6517700B-38CA-4A8B-9674-F3C262FCAB45}" type="presOf" srcId="{63B41E2C-20BC-4DFF-9574-A9A5647B00ED}" destId="{C9AD308B-FEDA-41EB-A99B-E790057DB16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FF6E1B5E-1DE0-4B78-83EA-D0FDE9B0A72E}" type="presOf" srcId="{B9707110-E717-4E51-B045-34328E9C84D9}" destId="{98A2AAED-D59F-45A5-9CCC-681E7B2CFEDF}" srcOrd="0" destOrd="0" presId="urn:microsoft.com/office/officeart/2008/layout/HexagonCluster"/>
    <dgm:cxn modelId="{F750A71B-A2AD-48A2-B478-D8D91E75752D}" type="presOf" srcId="{1649F81A-4027-4079-A3C6-276524541EAD}" destId="{4865F3E4-2BF3-4573-865D-246EBC09B859}" srcOrd="0" destOrd="0" presId="urn:microsoft.com/office/officeart/2008/layout/HexagonCluster"/>
    <dgm:cxn modelId="{1C6FD8F0-CB01-4FC7-B89C-821524DBF890}" type="presOf" srcId="{134A6D86-F6EB-471F-B12D-F51DA42F06C9}" destId="{4F982654-55B9-4DD6-8184-50EE9DAC6865}" srcOrd="0" destOrd="0" presId="urn:microsoft.com/office/officeart/2008/layout/HexagonCluster"/>
    <dgm:cxn modelId="{6E49287C-9B16-4772-8E09-48B087031CC1}"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F55CE0EF-A804-47F4-B08F-B28066EC43D2}" type="presParOf" srcId="{C9AD308B-FEDA-41EB-A99B-E790057DB169}" destId="{1EB4CA57-92A8-47A7-83B2-0032493EE4B3}" srcOrd="0" destOrd="0" presId="urn:microsoft.com/office/officeart/2008/layout/HexagonCluster"/>
    <dgm:cxn modelId="{298CFC12-2C58-4FD1-A53F-244B9852FC7A}" type="presParOf" srcId="{1EB4CA57-92A8-47A7-83B2-0032493EE4B3}" destId="{B5E4A2E9-5CC2-4120-B51F-4CE06975E6BC}" srcOrd="0" destOrd="0" presId="urn:microsoft.com/office/officeart/2008/layout/HexagonCluster"/>
    <dgm:cxn modelId="{2D4341E6-9951-4B5C-960C-24483D2A0588}" type="presParOf" srcId="{C9AD308B-FEDA-41EB-A99B-E790057DB169}" destId="{2F3732FB-73C7-42F3-A5C9-7870D2189DE9}" srcOrd="1" destOrd="0" presId="urn:microsoft.com/office/officeart/2008/layout/HexagonCluster"/>
    <dgm:cxn modelId="{A35477AA-88E4-46F8-B90C-014241F813E6}" type="presParOf" srcId="{2F3732FB-73C7-42F3-A5C9-7870D2189DE9}" destId="{55BF6E9D-6B70-4B26-844A-DA10BFD2A19C}" srcOrd="0" destOrd="0" presId="urn:microsoft.com/office/officeart/2008/layout/HexagonCluster"/>
    <dgm:cxn modelId="{EF25CEE6-FD8C-4080-9579-E18809A94CD4}" type="presParOf" srcId="{C9AD308B-FEDA-41EB-A99B-E790057DB169}" destId="{596EA4D0-9712-4BB1-AAC9-CE0479C45DE5}" srcOrd="2" destOrd="0" presId="urn:microsoft.com/office/officeart/2008/layout/HexagonCluster"/>
    <dgm:cxn modelId="{10CA4A58-8003-4D15-BD7E-DA539966FE5B}" type="presParOf" srcId="{596EA4D0-9712-4BB1-AAC9-CE0479C45DE5}" destId="{98A2AAED-D59F-45A5-9CCC-681E7B2CFEDF}" srcOrd="0" destOrd="0" presId="urn:microsoft.com/office/officeart/2008/layout/HexagonCluster"/>
    <dgm:cxn modelId="{117D2364-128F-4FD4-AC93-163948EF9362}" type="presParOf" srcId="{C9AD308B-FEDA-41EB-A99B-E790057DB169}" destId="{B0C8A203-BA9A-45DA-99D4-49D943A8171E}" srcOrd="3" destOrd="0" presId="urn:microsoft.com/office/officeart/2008/layout/HexagonCluster"/>
    <dgm:cxn modelId="{8391013B-1116-4B84-BC4E-B7CA8D5A4709}" type="presParOf" srcId="{B0C8A203-BA9A-45DA-99D4-49D943A8171E}" destId="{F81CC63E-0F2A-4658-9755-F7B068B932A7}" srcOrd="0" destOrd="0" presId="urn:microsoft.com/office/officeart/2008/layout/HexagonCluster"/>
    <dgm:cxn modelId="{C885C858-D426-4821-BB36-2B06B73DA9E9}" type="presParOf" srcId="{C9AD308B-FEDA-41EB-A99B-E790057DB169}" destId="{73C51F45-A7E8-438C-8617-319A78BB43CE}" srcOrd="4" destOrd="0" presId="urn:microsoft.com/office/officeart/2008/layout/HexagonCluster"/>
    <dgm:cxn modelId="{33883BE4-C849-488A-B566-6BCAC526FEDD}" type="presParOf" srcId="{73C51F45-A7E8-438C-8617-319A78BB43CE}" destId="{4865F3E4-2BF3-4573-865D-246EBC09B859}" srcOrd="0" destOrd="0" presId="urn:microsoft.com/office/officeart/2008/layout/HexagonCluster"/>
    <dgm:cxn modelId="{1710E4CC-229D-4E3E-902B-61CA27C12254}" type="presParOf" srcId="{C9AD308B-FEDA-41EB-A99B-E790057DB169}" destId="{DF6E6C22-3865-4628-A19C-C06831686AB6}" srcOrd="5" destOrd="0" presId="urn:microsoft.com/office/officeart/2008/layout/HexagonCluster"/>
    <dgm:cxn modelId="{14B99833-9721-439F-A47E-660D46143514}" type="presParOf" srcId="{DF6E6C22-3865-4628-A19C-C06831686AB6}" destId="{C2FE54F3-8D10-4729-9B28-34CBAB13F171}" srcOrd="0" destOrd="0" presId="urn:microsoft.com/office/officeart/2008/layout/HexagonCluster"/>
    <dgm:cxn modelId="{186A7C97-14F1-4298-A64C-6952C1AC478A}" type="presParOf" srcId="{C9AD308B-FEDA-41EB-A99B-E790057DB169}" destId="{DF71338F-66F2-4960-A04A-A912B8950591}" srcOrd="6" destOrd="0" presId="urn:microsoft.com/office/officeart/2008/layout/HexagonCluster"/>
    <dgm:cxn modelId="{50DF4834-DECC-49B3-9A0C-583FF3448DF9}" type="presParOf" srcId="{DF71338F-66F2-4960-A04A-A912B8950591}" destId="{170501A5-BA12-4371-9113-53BC59394719}" srcOrd="0" destOrd="0" presId="urn:microsoft.com/office/officeart/2008/layout/HexagonCluster"/>
    <dgm:cxn modelId="{85213ACB-2B8E-4C7C-8242-6CFCAEB73F33}" type="presParOf" srcId="{C9AD308B-FEDA-41EB-A99B-E790057DB169}" destId="{725B1566-18DC-4DCA-9F96-F022AFA4E382}" srcOrd="7" destOrd="0" presId="urn:microsoft.com/office/officeart/2008/layout/HexagonCluster"/>
    <dgm:cxn modelId="{4C2F6AB6-14A1-42E3-B6AA-B43A96F7883E}" type="presParOf" srcId="{725B1566-18DC-4DCA-9F96-F022AFA4E382}" destId="{1DBBCE42-7C90-47BA-BCA7-A80C56CDE4BB}" srcOrd="0" destOrd="0" presId="urn:microsoft.com/office/officeart/2008/layout/HexagonCluster"/>
    <dgm:cxn modelId="{7AACA48F-5E7F-4354-91C0-27E71627297D}" type="presParOf" srcId="{C9AD308B-FEDA-41EB-A99B-E790057DB169}" destId="{AC80F23E-BE1D-483B-9E1B-7384A66C7619}" srcOrd="8" destOrd="0" presId="urn:microsoft.com/office/officeart/2008/layout/HexagonCluster"/>
    <dgm:cxn modelId="{3239F76D-C0BA-419C-A19C-6B53EE5D3813}" type="presParOf" srcId="{AC80F23E-BE1D-483B-9E1B-7384A66C7619}" destId="{8CF579C5-F3BA-40E8-92C5-7FFCB1570E22}" srcOrd="0" destOrd="0" presId="urn:microsoft.com/office/officeart/2008/layout/HexagonCluster"/>
    <dgm:cxn modelId="{DA5D1B2F-8569-422B-9868-A707789E4F7A}" type="presParOf" srcId="{C9AD308B-FEDA-41EB-A99B-E790057DB169}" destId="{8567975C-9453-4B1F-87A6-CCCD94B6B0FE}" srcOrd="9" destOrd="0" presId="urn:microsoft.com/office/officeart/2008/layout/HexagonCluster"/>
    <dgm:cxn modelId="{594EBF60-9DB6-4BAA-BEBB-E7CE818D1D5D}" type="presParOf" srcId="{8567975C-9453-4B1F-87A6-CCCD94B6B0FE}" destId="{AA67886B-5FEE-46E0-9090-01D3AE885E51}" srcOrd="0" destOrd="0" presId="urn:microsoft.com/office/officeart/2008/layout/HexagonCluster"/>
    <dgm:cxn modelId="{6DAD243A-A7E1-4BE4-85C3-CE81EB1FF13B}" type="presParOf" srcId="{C9AD308B-FEDA-41EB-A99B-E790057DB169}" destId="{DC074C6D-9774-4060-8193-35C9A34DD8E6}" srcOrd="10" destOrd="0" presId="urn:microsoft.com/office/officeart/2008/layout/HexagonCluster"/>
    <dgm:cxn modelId="{260CDE4E-2F3B-4522-BAD0-2B0F0D9775D1}" type="presParOf" srcId="{DC074C6D-9774-4060-8193-35C9A34DD8E6}" destId="{FBEA44B1-C680-45F1-B168-243FA9AC2687}" srcOrd="0" destOrd="0" presId="urn:microsoft.com/office/officeart/2008/layout/HexagonCluster"/>
    <dgm:cxn modelId="{F4FEAD26-72EC-41F6-81F0-E2A42BD02C1E}" type="presParOf" srcId="{C9AD308B-FEDA-41EB-A99B-E790057DB169}" destId="{A932E1E0-9BE4-49AB-9E3C-503A0377FF02}" srcOrd="11" destOrd="0" presId="urn:microsoft.com/office/officeart/2008/layout/HexagonCluster"/>
    <dgm:cxn modelId="{CF73E013-E0CE-4049-A57C-DB98E0AF6CBF}" type="presParOf" srcId="{A932E1E0-9BE4-49AB-9E3C-503A0377FF02}" destId="{D868C442-8C21-4E36-9A15-4104C88F74E8}" srcOrd="0" destOrd="0" presId="urn:microsoft.com/office/officeart/2008/layout/HexagonCluster"/>
    <dgm:cxn modelId="{780EAF26-7A43-48E0-9CF2-A532206B3BC2}" type="presParOf" srcId="{C9AD308B-FEDA-41EB-A99B-E790057DB169}" destId="{94AC4606-E64E-45D5-938C-D94CFA398EAE}" srcOrd="12" destOrd="0" presId="urn:microsoft.com/office/officeart/2008/layout/HexagonCluster"/>
    <dgm:cxn modelId="{43919731-B735-4B70-BA03-2D404A5DF9E5}" type="presParOf" srcId="{94AC4606-E64E-45D5-938C-D94CFA398EAE}" destId="{47A71B95-6E98-419E-B6A1-6E4D58262FC1}" srcOrd="0" destOrd="0" presId="urn:microsoft.com/office/officeart/2008/layout/HexagonCluster"/>
    <dgm:cxn modelId="{70FAE4EF-3D04-42A9-8567-185D8A9F31E8}" type="presParOf" srcId="{C9AD308B-FEDA-41EB-A99B-E790057DB169}" destId="{8820DABF-3FA7-4C48-BE4F-D3E273BD2A20}" srcOrd="13" destOrd="0" presId="urn:microsoft.com/office/officeart/2008/layout/HexagonCluster"/>
    <dgm:cxn modelId="{725AA075-020B-45DA-9ED8-0BD4665C3ED0}" type="presParOf" srcId="{8820DABF-3FA7-4C48-BE4F-D3E273BD2A20}" destId="{1B16F8AB-AD59-4ECA-8278-04E99ECD0661}" srcOrd="0" destOrd="0" presId="urn:microsoft.com/office/officeart/2008/layout/HexagonCluster"/>
    <dgm:cxn modelId="{792334E1-6C5B-490F-B5B1-5308C97C5B9C}" type="presParOf" srcId="{C9AD308B-FEDA-41EB-A99B-E790057DB169}" destId="{3FBEC9CA-05F1-400B-835C-CF96FC9B34A4}" srcOrd="14" destOrd="0" presId="urn:microsoft.com/office/officeart/2008/layout/HexagonCluster"/>
    <dgm:cxn modelId="{FF1E2B40-24E3-4E91-B171-6ECA75E1F013}" type="presParOf" srcId="{3FBEC9CA-05F1-400B-835C-CF96FC9B34A4}" destId="{4F982654-55B9-4DD6-8184-50EE9DAC6865}" srcOrd="0" destOrd="0" presId="urn:microsoft.com/office/officeart/2008/layout/HexagonCluster"/>
    <dgm:cxn modelId="{DA0ADAF6-6EB7-4712-A619-FED649BB85AD}" type="presParOf" srcId="{C9AD308B-FEDA-41EB-A99B-E790057DB169}" destId="{1D0E7FBE-CA68-4FAA-BC9E-CE00F5FE3AB4}" srcOrd="15" destOrd="0" presId="urn:microsoft.com/office/officeart/2008/layout/HexagonCluster"/>
    <dgm:cxn modelId="{DCAF496B-0648-42B8-84E7-ED9FBA58E55E}"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1"/>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C11865ED-FC67-4477-B04B-B8DC17261787}" type="presOf" srcId="{188835A1-DA72-4945-8539-0517C3B1C460}" destId="{170501A5-BA12-4371-9113-53BC59394719}" srcOrd="0" destOrd="0" presId="urn:microsoft.com/office/officeart/2008/layout/HexagonCluster"/>
    <dgm:cxn modelId="{7F7477B0-84D6-4A98-BDE1-FB14A7FE4512}" type="presOf" srcId="{61743317-F836-438C-9AA4-E0A8E9D153CC}" destId="{8CF579C5-F3BA-40E8-92C5-7FFCB1570E22}" srcOrd="0" destOrd="0" presId="urn:microsoft.com/office/officeart/2008/layout/HexagonCluster"/>
    <dgm:cxn modelId="{89621E50-10F6-4C32-8B19-BD46A45CA2A7}" type="presOf" srcId="{1C00829F-ACBB-4E6F-8858-EC1F8B1A3941}" destId="{FBEA44B1-C680-45F1-B168-243FA9AC2687}" srcOrd="0" destOrd="0" presId="urn:microsoft.com/office/officeart/2008/layout/HexagonCluster"/>
    <dgm:cxn modelId="{D6C0ED88-649F-4C61-9AA2-F45B25B89177}"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3D4E629C-7EA7-4624-8AB4-41FFE6C965E8}" type="presOf" srcId="{134A6D86-F6EB-471F-B12D-F51DA42F06C9}" destId="{4F982654-55B9-4DD6-8184-50EE9DAC6865}" srcOrd="0" destOrd="0" presId="urn:microsoft.com/office/officeart/2008/layout/HexagonCluster"/>
    <dgm:cxn modelId="{A2F304BD-5103-4352-ADC8-B5F6448E52FC}" type="presOf" srcId="{1649F81A-4027-4079-A3C6-276524541EAD}" destId="{4865F3E4-2BF3-4573-865D-246EBC09B859}" srcOrd="0" destOrd="0" presId="urn:microsoft.com/office/officeart/2008/layout/HexagonCluster"/>
    <dgm:cxn modelId="{2D15A2DD-E5B6-4897-BA46-188EC98D5D10}" type="presOf" srcId="{63B41E2C-20BC-4DFF-9574-A9A5647B00ED}" destId="{C9AD308B-FEDA-41EB-A99B-E790057DB169}" srcOrd="0" destOrd="0" presId="urn:microsoft.com/office/officeart/2008/layout/HexagonCluster"/>
    <dgm:cxn modelId="{9DDFBB8D-25CC-437D-ABF5-10F3D03A5499}"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DAC443D8-0F57-4E94-9E33-DA7F01ECA382}" type="presOf" srcId="{ACEA33EE-69CA-4529-92EB-04D72007F80B}" destId="{B5E4A2E9-5CC2-4120-B51F-4CE06975E6BC}" srcOrd="0" destOrd="0" presId="urn:microsoft.com/office/officeart/2008/layout/HexagonCluster"/>
    <dgm:cxn modelId="{254D1F83-3795-45E7-B670-64C9F13B5720}" type="presParOf" srcId="{C9AD308B-FEDA-41EB-A99B-E790057DB169}" destId="{1EB4CA57-92A8-47A7-83B2-0032493EE4B3}" srcOrd="0" destOrd="0" presId="urn:microsoft.com/office/officeart/2008/layout/HexagonCluster"/>
    <dgm:cxn modelId="{A7F69C5E-B683-42BB-A91C-C221BFB67BED}" type="presParOf" srcId="{1EB4CA57-92A8-47A7-83B2-0032493EE4B3}" destId="{B5E4A2E9-5CC2-4120-B51F-4CE06975E6BC}" srcOrd="0" destOrd="0" presId="urn:microsoft.com/office/officeart/2008/layout/HexagonCluster"/>
    <dgm:cxn modelId="{7A00AFD3-384D-4661-9AC7-299CC960AFBB}" type="presParOf" srcId="{C9AD308B-FEDA-41EB-A99B-E790057DB169}" destId="{2F3732FB-73C7-42F3-A5C9-7870D2189DE9}" srcOrd="1" destOrd="0" presId="urn:microsoft.com/office/officeart/2008/layout/HexagonCluster"/>
    <dgm:cxn modelId="{9700410D-1816-41FD-8025-0C55B14F14E1}" type="presParOf" srcId="{2F3732FB-73C7-42F3-A5C9-7870D2189DE9}" destId="{55BF6E9D-6B70-4B26-844A-DA10BFD2A19C}" srcOrd="0" destOrd="0" presId="urn:microsoft.com/office/officeart/2008/layout/HexagonCluster"/>
    <dgm:cxn modelId="{A944AF28-8875-45A3-B2AC-8EAC76D0CF41}" type="presParOf" srcId="{C9AD308B-FEDA-41EB-A99B-E790057DB169}" destId="{596EA4D0-9712-4BB1-AAC9-CE0479C45DE5}" srcOrd="2" destOrd="0" presId="urn:microsoft.com/office/officeart/2008/layout/HexagonCluster"/>
    <dgm:cxn modelId="{E6326915-739E-4AF4-8567-02BDCFFE8DAC}" type="presParOf" srcId="{596EA4D0-9712-4BB1-AAC9-CE0479C45DE5}" destId="{98A2AAED-D59F-45A5-9CCC-681E7B2CFEDF}" srcOrd="0" destOrd="0" presId="urn:microsoft.com/office/officeart/2008/layout/HexagonCluster"/>
    <dgm:cxn modelId="{9C5A2207-6E8C-44C4-89A2-70ACF2FF495E}" type="presParOf" srcId="{C9AD308B-FEDA-41EB-A99B-E790057DB169}" destId="{B0C8A203-BA9A-45DA-99D4-49D943A8171E}" srcOrd="3" destOrd="0" presId="urn:microsoft.com/office/officeart/2008/layout/HexagonCluster"/>
    <dgm:cxn modelId="{8C2A0DD7-32C4-41E1-93D7-3E0BA315709C}" type="presParOf" srcId="{B0C8A203-BA9A-45DA-99D4-49D943A8171E}" destId="{F81CC63E-0F2A-4658-9755-F7B068B932A7}" srcOrd="0" destOrd="0" presId="urn:microsoft.com/office/officeart/2008/layout/HexagonCluster"/>
    <dgm:cxn modelId="{345D226C-4408-4EB8-8745-C4884D5FA3FF}" type="presParOf" srcId="{C9AD308B-FEDA-41EB-A99B-E790057DB169}" destId="{73C51F45-A7E8-438C-8617-319A78BB43CE}" srcOrd="4" destOrd="0" presId="urn:microsoft.com/office/officeart/2008/layout/HexagonCluster"/>
    <dgm:cxn modelId="{4AD66D05-4F21-4400-958B-3184AAA275D9}" type="presParOf" srcId="{73C51F45-A7E8-438C-8617-319A78BB43CE}" destId="{4865F3E4-2BF3-4573-865D-246EBC09B859}" srcOrd="0" destOrd="0" presId="urn:microsoft.com/office/officeart/2008/layout/HexagonCluster"/>
    <dgm:cxn modelId="{19A99A48-D0FD-41BE-8B5D-0F8EE6A1BA8E}" type="presParOf" srcId="{C9AD308B-FEDA-41EB-A99B-E790057DB169}" destId="{DF6E6C22-3865-4628-A19C-C06831686AB6}" srcOrd="5" destOrd="0" presId="urn:microsoft.com/office/officeart/2008/layout/HexagonCluster"/>
    <dgm:cxn modelId="{01A73D9C-1348-4629-88B9-6CBEDF8EEDD5}" type="presParOf" srcId="{DF6E6C22-3865-4628-A19C-C06831686AB6}" destId="{C2FE54F3-8D10-4729-9B28-34CBAB13F171}" srcOrd="0" destOrd="0" presId="urn:microsoft.com/office/officeart/2008/layout/HexagonCluster"/>
    <dgm:cxn modelId="{047349F3-A8B8-488D-B2F4-954DECB1C557}" type="presParOf" srcId="{C9AD308B-FEDA-41EB-A99B-E790057DB169}" destId="{DF71338F-66F2-4960-A04A-A912B8950591}" srcOrd="6" destOrd="0" presId="urn:microsoft.com/office/officeart/2008/layout/HexagonCluster"/>
    <dgm:cxn modelId="{40F1F298-781A-48E2-BC0A-D8A7E3F07E37}" type="presParOf" srcId="{DF71338F-66F2-4960-A04A-A912B8950591}" destId="{170501A5-BA12-4371-9113-53BC59394719}" srcOrd="0" destOrd="0" presId="urn:microsoft.com/office/officeart/2008/layout/HexagonCluster"/>
    <dgm:cxn modelId="{CE82D434-5E03-42BA-89C7-CF6826E44950}" type="presParOf" srcId="{C9AD308B-FEDA-41EB-A99B-E790057DB169}" destId="{725B1566-18DC-4DCA-9F96-F022AFA4E382}" srcOrd="7" destOrd="0" presId="urn:microsoft.com/office/officeart/2008/layout/HexagonCluster"/>
    <dgm:cxn modelId="{19008714-A205-47BF-9A11-B0DC9844986E}" type="presParOf" srcId="{725B1566-18DC-4DCA-9F96-F022AFA4E382}" destId="{1DBBCE42-7C90-47BA-BCA7-A80C56CDE4BB}" srcOrd="0" destOrd="0" presId="urn:microsoft.com/office/officeart/2008/layout/HexagonCluster"/>
    <dgm:cxn modelId="{782147F4-2A16-48F4-B222-ABBED3FF6B53}" type="presParOf" srcId="{C9AD308B-FEDA-41EB-A99B-E790057DB169}" destId="{AC80F23E-BE1D-483B-9E1B-7384A66C7619}" srcOrd="8" destOrd="0" presId="urn:microsoft.com/office/officeart/2008/layout/HexagonCluster"/>
    <dgm:cxn modelId="{E48D76C5-778E-4211-A682-0C7D0137B523}" type="presParOf" srcId="{AC80F23E-BE1D-483B-9E1B-7384A66C7619}" destId="{8CF579C5-F3BA-40E8-92C5-7FFCB1570E22}" srcOrd="0" destOrd="0" presId="urn:microsoft.com/office/officeart/2008/layout/HexagonCluster"/>
    <dgm:cxn modelId="{ED7735F1-CCFF-4555-BB1D-F4E940395F44}" type="presParOf" srcId="{C9AD308B-FEDA-41EB-A99B-E790057DB169}" destId="{8567975C-9453-4B1F-87A6-CCCD94B6B0FE}" srcOrd="9" destOrd="0" presId="urn:microsoft.com/office/officeart/2008/layout/HexagonCluster"/>
    <dgm:cxn modelId="{3EE3ACDA-E062-4786-8D3F-8B8368EAB543}" type="presParOf" srcId="{8567975C-9453-4B1F-87A6-CCCD94B6B0FE}" destId="{AA67886B-5FEE-46E0-9090-01D3AE885E51}" srcOrd="0" destOrd="0" presId="urn:microsoft.com/office/officeart/2008/layout/HexagonCluster"/>
    <dgm:cxn modelId="{638CC1A6-8266-49B2-99BF-D54E5360DEDE}" type="presParOf" srcId="{C9AD308B-FEDA-41EB-A99B-E790057DB169}" destId="{DC074C6D-9774-4060-8193-35C9A34DD8E6}" srcOrd="10" destOrd="0" presId="urn:microsoft.com/office/officeart/2008/layout/HexagonCluster"/>
    <dgm:cxn modelId="{3DE934D9-6D3A-48C9-8437-58D8E0271FEF}" type="presParOf" srcId="{DC074C6D-9774-4060-8193-35C9A34DD8E6}" destId="{FBEA44B1-C680-45F1-B168-243FA9AC2687}" srcOrd="0" destOrd="0" presId="urn:microsoft.com/office/officeart/2008/layout/HexagonCluster"/>
    <dgm:cxn modelId="{B5A01E1E-3DEF-4A82-A9B2-E497059509EB}" type="presParOf" srcId="{C9AD308B-FEDA-41EB-A99B-E790057DB169}" destId="{A932E1E0-9BE4-49AB-9E3C-503A0377FF02}" srcOrd="11" destOrd="0" presId="urn:microsoft.com/office/officeart/2008/layout/HexagonCluster"/>
    <dgm:cxn modelId="{A6DA24A1-5160-4FEC-A5F5-B0B8C9BC8C55}" type="presParOf" srcId="{A932E1E0-9BE4-49AB-9E3C-503A0377FF02}" destId="{D868C442-8C21-4E36-9A15-4104C88F74E8}" srcOrd="0" destOrd="0" presId="urn:microsoft.com/office/officeart/2008/layout/HexagonCluster"/>
    <dgm:cxn modelId="{F8B1F244-7FF0-4F85-B2FA-4213371F7DBF}" type="presParOf" srcId="{C9AD308B-FEDA-41EB-A99B-E790057DB169}" destId="{94AC4606-E64E-45D5-938C-D94CFA398EAE}" srcOrd="12" destOrd="0" presId="urn:microsoft.com/office/officeart/2008/layout/HexagonCluster"/>
    <dgm:cxn modelId="{CB880020-42E3-452C-94C2-D9A03A16A058}" type="presParOf" srcId="{94AC4606-E64E-45D5-938C-D94CFA398EAE}" destId="{47A71B95-6E98-419E-B6A1-6E4D58262FC1}" srcOrd="0" destOrd="0" presId="urn:microsoft.com/office/officeart/2008/layout/HexagonCluster"/>
    <dgm:cxn modelId="{86109E71-BD56-4762-BD83-0AE07D683CCE}" type="presParOf" srcId="{C9AD308B-FEDA-41EB-A99B-E790057DB169}" destId="{8820DABF-3FA7-4C48-BE4F-D3E273BD2A20}" srcOrd="13" destOrd="0" presId="urn:microsoft.com/office/officeart/2008/layout/HexagonCluster"/>
    <dgm:cxn modelId="{5D3B99DD-E292-4886-BDEC-289C69503865}" type="presParOf" srcId="{8820DABF-3FA7-4C48-BE4F-D3E273BD2A20}" destId="{1B16F8AB-AD59-4ECA-8278-04E99ECD0661}" srcOrd="0" destOrd="0" presId="urn:microsoft.com/office/officeart/2008/layout/HexagonCluster"/>
    <dgm:cxn modelId="{753C310B-66A2-4D43-9306-DB8D87866501}" type="presParOf" srcId="{C9AD308B-FEDA-41EB-A99B-E790057DB169}" destId="{3FBEC9CA-05F1-400B-835C-CF96FC9B34A4}" srcOrd="14" destOrd="0" presId="urn:microsoft.com/office/officeart/2008/layout/HexagonCluster"/>
    <dgm:cxn modelId="{9805DE1A-F787-4102-B2A5-4F6D43B04232}" type="presParOf" srcId="{3FBEC9CA-05F1-400B-835C-CF96FC9B34A4}" destId="{4F982654-55B9-4DD6-8184-50EE9DAC6865}" srcOrd="0" destOrd="0" presId="urn:microsoft.com/office/officeart/2008/layout/HexagonCluster"/>
    <dgm:cxn modelId="{C8940622-94F4-456B-876F-257D798F3CE8}" type="presParOf" srcId="{C9AD308B-FEDA-41EB-A99B-E790057DB169}" destId="{1D0E7FBE-CA68-4FAA-BC9E-CE00F5FE3AB4}" srcOrd="15" destOrd="0" presId="urn:microsoft.com/office/officeart/2008/layout/HexagonCluster"/>
    <dgm:cxn modelId="{03C58CE4-06B5-44FD-BA35-E08301C94FBB}"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2"/>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5B8D46A6-EB96-484D-845F-CB056560AE75}" type="presOf" srcId="{1649F81A-4027-4079-A3C6-276524541EAD}" destId="{4865F3E4-2BF3-4573-865D-246EBC09B859}" srcOrd="0" destOrd="0" presId="urn:microsoft.com/office/officeart/2008/layout/HexagonCluster"/>
    <dgm:cxn modelId="{AF5F630B-816C-4CC2-967D-0FCAD60E4F78}" type="presOf" srcId="{ACEA33EE-69CA-4529-92EB-04D72007F80B}" destId="{B5E4A2E9-5CC2-4120-B51F-4CE06975E6BC}" srcOrd="0" destOrd="0" presId="urn:microsoft.com/office/officeart/2008/layout/HexagonCluster"/>
    <dgm:cxn modelId="{EA73D6B1-CD00-42F2-A9FF-842BE3E7012C}" type="presOf" srcId="{61743317-F836-438C-9AA4-E0A8E9D153CC}" destId="{8CF579C5-F3BA-40E8-92C5-7FFCB1570E22}"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9FA31FBE-E6D6-4834-9454-B300964F8214}" type="presOf" srcId="{134A6D86-F6EB-471F-B12D-F51DA42F06C9}" destId="{4F982654-55B9-4DD6-8184-50EE9DAC6865}" srcOrd="0" destOrd="0" presId="urn:microsoft.com/office/officeart/2008/layout/HexagonCluster"/>
    <dgm:cxn modelId="{7040665F-47CB-457B-9C79-AA70911E94DF}" type="presOf" srcId="{1C00829F-ACBB-4E6F-8858-EC1F8B1A3941}" destId="{FBEA44B1-C680-45F1-B168-243FA9AC2687}" srcOrd="0" destOrd="0" presId="urn:microsoft.com/office/officeart/2008/layout/HexagonCluster"/>
    <dgm:cxn modelId="{C3FC3E50-110B-43B7-A0C5-B4B3D0EE5433}" type="presOf" srcId="{188835A1-DA72-4945-8539-0517C3B1C460}" destId="{170501A5-BA12-4371-9113-53BC5939471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A1A32305-4E72-4192-BC41-49316DE7723F}" type="presOf" srcId="{B9707110-E717-4E51-B045-34328E9C84D9}" destId="{98A2AAED-D59F-45A5-9CCC-681E7B2CFEDF}" srcOrd="0" destOrd="0" presId="urn:microsoft.com/office/officeart/2008/layout/HexagonCluster"/>
    <dgm:cxn modelId="{0018D963-2F6C-4EF2-A22F-8BCBEAD933B5}" type="presOf" srcId="{63B41E2C-20BC-4DFF-9574-A9A5647B00ED}" destId="{C9AD308B-FEDA-41EB-A99B-E790057DB169}" srcOrd="0" destOrd="0" presId="urn:microsoft.com/office/officeart/2008/layout/HexagonCluster"/>
    <dgm:cxn modelId="{2EC0E992-AF4C-474B-8AEA-93CDCE96EF57}"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406E101D-D113-49D8-96B9-F181DCA61830}" type="presParOf" srcId="{C9AD308B-FEDA-41EB-A99B-E790057DB169}" destId="{1EB4CA57-92A8-47A7-83B2-0032493EE4B3}" srcOrd="0" destOrd="0" presId="urn:microsoft.com/office/officeart/2008/layout/HexagonCluster"/>
    <dgm:cxn modelId="{5304DEB9-38DB-4417-8601-07C288293773}" type="presParOf" srcId="{1EB4CA57-92A8-47A7-83B2-0032493EE4B3}" destId="{B5E4A2E9-5CC2-4120-B51F-4CE06975E6BC}" srcOrd="0" destOrd="0" presId="urn:microsoft.com/office/officeart/2008/layout/HexagonCluster"/>
    <dgm:cxn modelId="{6B785796-57F1-4E7A-B168-74F9903F42B0}" type="presParOf" srcId="{C9AD308B-FEDA-41EB-A99B-E790057DB169}" destId="{2F3732FB-73C7-42F3-A5C9-7870D2189DE9}" srcOrd="1" destOrd="0" presId="urn:microsoft.com/office/officeart/2008/layout/HexagonCluster"/>
    <dgm:cxn modelId="{473242B2-751A-49B3-B942-0BB0D45487B3}" type="presParOf" srcId="{2F3732FB-73C7-42F3-A5C9-7870D2189DE9}" destId="{55BF6E9D-6B70-4B26-844A-DA10BFD2A19C}" srcOrd="0" destOrd="0" presId="urn:microsoft.com/office/officeart/2008/layout/HexagonCluster"/>
    <dgm:cxn modelId="{9EAEAD17-F976-45AD-9E4E-EC7385E4AAEA}" type="presParOf" srcId="{C9AD308B-FEDA-41EB-A99B-E790057DB169}" destId="{596EA4D0-9712-4BB1-AAC9-CE0479C45DE5}" srcOrd="2" destOrd="0" presId="urn:microsoft.com/office/officeart/2008/layout/HexagonCluster"/>
    <dgm:cxn modelId="{996C3244-890F-4E1D-83FC-5872241FD16C}" type="presParOf" srcId="{596EA4D0-9712-4BB1-AAC9-CE0479C45DE5}" destId="{98A2AAED-D59F-45A5-9CCC-681E7B2CFEDF}" srcOrd="0" destOrd="0" presId="urn:microsoft.com/office/officeart/2008/layout/HexagonCluster"/>
    <dgm:cxn modelId="{F3484882-D115-4599-A116-5F295951E8A9}" type="presParOf" srcId="{C9AD308B-FEDA-41EB-A99B-E790057DB169}" destId="{B0C8A203-BA9A-45DA-99D4-49D943A8171E}" srcOrd="3" destOrd="0" presId="urn:microsoft.com/office/officeart/2008/layout/HexagonCluster"/>
    <dgm:cxn modelId="{FFDCBA3F-03E4-4BEC-A717-05F16D637489}" type="presParOf" srcId="{B0C8A203-BA9A-45DA-99D4-49D943A8171E}" destId="{F81CC63E-0F2A-4658-9755-F7B068B932A7}" srcOrd="0" destOrd="0" presId="urn:microsoft.com/office/officeart/2008/layout/HexagonCluster"/>
    <dgm:cxn modelId="{C079E194-A268-44B8-953C-BA788F26C45A}" type="presParOf" srcId="{C9AD308B-FEDA-41EB-A99B-E790057DB169}" destId="{73C51F45-A7E8-438C-8617-319A78BB43CE}" srcOrd="4" destOrd="0" presId="urn:microsoft.com/office/officeart/2008/layout/HexagonCluster"/>
    <dgm:cxn modelId="{9420AA63-2136-4730-B4ED-94A4E5F88BD0}" type="presParOf" srcId="{73C51F45-A7E8-438C-8617-319A78BB43CE}" destId="{4865F3E4-2BF3-4573-865D-246EBC09B859}" srcOrd="0" destOrd="0" presId="urn:microsoft.com/office/officeart/2008/layout/HexagonCluster"/>
    <dgm:cxn modelId="{C9B62E03-3B89-41C3-8C04-B79780E2D694}" type="presParOf" srcId="{C9AD308B-FEDA-41EB-A99B-E790057DB169}" destId="{DF6E6C22-3865-4628-A19C-C06831686AB6}" srcOrd="5" destOrd="0" presId="urn:microsoft.com/office/officeart/2008/layout/HexagonCluster"/>
    <dgm:cxn modelId="{9FDB7331-11E2-4A4D-A595-8A686C0C470A}" type="presParOf" srcId="{DF6E6C22-3865-4628-A19C-C06831686AB6}" destId="{C2FE54F3-8D10-4729-9B28-34CBAB13F171}" srcOrd="0" destOrd="0" presId="urn:microsoft.com/office/officeart/2008/layout/HexagonCluster"/>
    <dgm:cxn modelId="{10239424-13B5-4D90-BF4D-BC7229F4C81E}" type="presParOf" srcId="{C9AD308B-FEDA-41EB-A99B-E790057DB169}" destId="{DF71338F-66F2-4960-A04A-A912B8950591}" srcOrd="6" destOrd="0" presId="urn:microsoft.com/office/officeart/2008/layout/HexagonCluster"/>
    <dgm:cxn modelId="{078E325F-E5AF-4F06-A117-5CDBBA1D0D54}" type="presParOf" srcId="{DF71338F-66F2-4960-A04A-A912B8950591}" destId="{170501A5-BA12-4371-9113-53BC59394719}" srcOrd="0" destOrd="0" presId="urn:microsoft.com/office/officeart/2008/layout/HexagonCluster"/>
    <dgm:cxn modelId="{258FB919-0CAC-4248-9A70-ACBF4615AB7D}" type="presParOf" srcId="{C9AD308B-FEDA-41EB-A99B-E790057DB169}" destId="{725B1566-18DC-4DCA-9F96-F022AFA4E382}" srcOrd="7" destOrd="0" presId="urn:microsoft.com/office/officeart/2008/layout/HexagonCluster"/>
    <dgm:cxn modelId="{BE471FEB-36E9-4DD7-93AC-C7CFB72440B4}" type="presParOf" srcId="{725B1566-18DC-4DCA-9F96-F022AFA4E382}" destId="{1DBBCE42-7C90-47BA-BCA7-A80C56CDE4BB}" srcOrd="0" destOrd="0" presId="urn:microsoft.com/office/officeart/2008/layout/HexagonCluster"/>
    <dgm:cxn modelId="{6A27900C-7891-40BF-8CFF-3264B1A8E387}" type="presParOf" srcId="{C9AD308B-FEDA-41EB-A99B-E790057DB169}" destId="{AC80F23E-BE1D-483B-9E1B-7384A66C7619}" srcOrd="8" destOrd="0" presId="urn:microsoft.com/office/officeart/2008/layout/HexagonCluster"/>
    <dgm:cxn modelId="{1066B1B6-0BDD-4A5D-8EA8-A1B0A999915B}" type="presParOf" srcId="{AC80F23E-BE1D-483B-9E1B-7384A66C7619}" destId="{8CF579C5-F3BA-40E8-92C5-7FFCB1570E22}" srcOrd="0" destOrd="0" presId="urn:microsoft.com/office/officeart/2008/layout/HexagonCluster"/>
    <dgm:cxn modelId="{39E7DC08-0297-454F-B35F-81912D8548BE}" type="presParOf" srcId="{C9AD308B-FEDA-41EB-A99B-E790057DB169}" destId="{8567975C-9453-4B1F-87A6-CCCD94B6B0FE}" srcOrd="9" destOrd="0" presId="urn:microsoft.com/office/officeart/2008/layout/HexagonCluster"/>
    <dgm:cxn modelId="{9C4D12FA-1ACD-419D-A2BE-5FE40929C8BB}" type="presParOf" srcId="{8567975C-9453-4B1F-87A6-CCCD94B6B0FE}" destId="{AA67886B-5FEE-46E0-9090-01D3AE885E51}" srcOrd="0" destOrd="0" presId="urn:microsoft.com/office/officeart/2008/layout/HexagonCluster"/>
    <dgm:cxn modelId="{6ED6AB62-A984-44C0-AD7D-C8972F69AF26}" type="presParOf" srcId="{C9AD308B-FEDA-41EB-A99B-E790057DB169}" destId="{DC074C6D-9774-4060-8193-35C9A34DD8E6}" srcOrd="10" destOrd="0" presId="urn:microsoft.com/office/officeart/2008/layout/HexagonCluster"/>
    <dgm:cxn modelId="{8309B3F2-7067-45F4-B5FC-873DCD0EB12E}" type="presParOf" srcId="{DC074C6D-9774-4060-8193-35C9A34DD8E6}" destId="{FBEA44B1-C680-45F1-B168-243FA9AC2687}" srcOrd="0" destOrd="0" presId="urn:microsoft.com/office/officeart/2008/layout/HexagonCluster"/>
    <dgm:cxn modelId="{8D180E96-227A-41BF-943E-96BBE46F5208}" type="presParOf" srcId="{C9AD308B-FEDA-41EB-A99B-E790057DB169}" destId="{A932E1E0-9BE4-49AB-9E3C-503A0377FF02}" srcOrd="11" destOrd="0" presId="urn:microsoft.com/office/officeart/2008/layout/HexagonCluster"/>
    <dgm:cxn modelId="{766226AF-31BA-4958-BC8D-D1E945E61C55}" type="presParOf" srcId="{A932E1E0-9BE4-49AB-9E3C-503A0377FF02}" destId="{D868C442-8C21-4E36-9A15-4104C88F74E8}" srcOrd="0" destOrd="0" presId="urn:microsoft.com/office/officeart/2008/layout/HexagonCluster"/>
    <dgm:cxn modelId="{968604C7-7505-40D6-82DE-880A4B1AE4A7}" type="presParOf" srcId="{C9AD308B-FEDA-41EB-A99B-E790057DB169}" destId="{94AC4606-E64E-45D5-938C-D94CFA398EAE}" srcOrd="12" destOrd="0" presId="urn:microsoft.com/office/officeart/2008/layout/HexagonCluster"/>
    <dgm:cxn modelId="{72FD2955-D85A-4BE5-AB57-E3DEAC9C7476}" type="presParOf" srcId="{94AC4606-E64E-45D5-938C-D94CFA398EAE}" destId="{47A71B95-6E98-419E-B6A1-6E4D58262FC1}" srcOrd="0" destOrd="0" presId="urn:microsoft.com/office/officeart/2008/layout/HexagonCluster"/>
    <dgm:cxn modelId="{2BD8E95D-289E-4480-890D-B103BD5EB925}" type="presParOf" srcId="{C9AD308B-FEDA-41EB-A99B-E790057DB169}" destId="{8820DABF-3FA7-4C48-BE4F-D3E273BD2A20}" srcOrd="13" destOrd="0" presId="urn:microsoft.com/office/officeart/2008/layout/HexagonCluster"/>
    <dgm:cxn modelId="{BA5E64B3-3E54-4EF1-852C-E8DF27C0FDE0}" type="presParOf" srcId="{8820DABF-3FA7-4C48-BE4F-D3E273BD2A20}" destId="{1B16F8AB-AD59-4ECA-8278-04E99ECD0661}" srcOrd="0" destOrd="0" presId="urn:microsoft.com/office/officeart/2008/layout/HexagonCluster"/>
    <dgm:cxn modelId="{687E3155-DA5C-4133-8E44-730858EEC807}" type="presParOf" srcId="{C9AD308B-FEDA-41EB-A99B-E790057DB169}" destId="{3FBEC9CA-05F1-400B-835C-CF96FC9B34A4}" srcOrd="14" destOrd="0" presId="urn:microsoft.com/office/officeart/2008/layout/HexagonCluster"/>
    <dgm:cxn modelId="{8D60BCB9-0776-4DE3-A6D3-3FF3A4890806}" type="presParOf" srcId="{3FBEC9CA-05F1-400B-835C-CF96FC9B34A4}" destId="{4F982654-55B9-4DD6-8184-50EE9DAC6865}" srcOrd="0" destOrd="0" presId="urn:microsoft.com/office/officeart/2008/layout/HexagonCluster"/>
    <dgm:cxn modelId="{B9C22C3D-FCAE-43DF-A5E8-6B1784A389ED}" type="presParOf" srcId="{C9AD308B-FEDA-41EB-A99B-E790057DB169}" destId="{1D0E7FBE-CA68-4FAA-BC9E-CE00F5FE3AB4}" srcOrd="15" destOrd="0" presId="urn:microsoft.com/office/officeart/2008/layout/HexagonCluster"/>
    <dgm:cxn modelId="{E93B18F2-A707-4E3E-AEFF-A69518196913}"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148827AD-8672-46A1-8755-832DC425F6EA}" srcId="{63B41E2C-20BC-4DFF-9574-A9A5647B00ED}" destId="{1649F81A-4027-4079-A3C6-276524541EAD}" srcOrd="1" destOrd="0" parTransId="{1BC29B97-C43B-4991-87DE-A4D29C289468}" sibTransId="{188835A1-DA72-4945-8539-0517C3B1C460}"/>
    <dgm:cxn modelId="{31BD74B1-8445-4A53-830B-559DD7292278}" type="presOf" srcId="{1649F81A-4027-4079-A3C6-276524541EAD}" destId="{4865F3E4-2BF3-4573-865D-246EBC09B859}" srcOrd="0" destOrd="0" presId="urn:microsoft.com/office/officeart/2008/layout/HexagonCluster"/>
    <dgm:cxn modelId="{2DB4CD11-9CB0-40C8-870B-0092AF32EA91}" type="presOf" srcId="{ACEA33EE-69CA-4529-92EB-04D72007F80B}" destId="{B5E4A2E9-5CC2-4120-B51F-4CE06975E6BC}"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9CA760-CFB9-4F66-9558-539419EC8DDD}" type="presOf" srcId="{B9707110-E717-4E51-B045-34328E9C84D9}" destId="{98A2AAED-D59F-45A5-9CCC-681E7B2CFEDF}" srcOrd="0" destOrd="0" presId="urn:microsoft.com/office/officeart/2008/layout/HexagonCluster"/>
    <dgm:cxn modelId="{5BAAA356-49FE-438C-BA9C-25A7C9DF40D9}" type="presOf" srcId="{188835A1-DA72-4945-8539-0517C3B1C460}" destId="{170501A5-BA12-4371-9113-53BC59394719}" srcOrd="0" destOrd="0" presId="urn:microsoft.com/office/officeart/2008/layout/HexagonCluster"/>
    <dgm:cxn modelId="{DDAAD417-079C-44E3-B362-6FB670F10D36}" type="presOf" srcId="{63B41E2C-20BC-4DFF-9574-A9A5647B00ED}" destId="{C9AD308B-FEDA-41EB-A99B-E790057DB16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B8720267-9F76-4EF5-91B7-F9CA77B25829}" type="presOf" srcId="{61743317-F836-438C-9AA4-E0A8E9D153CC}" destId="{8CF579C5-F3BA-40E8-92C5-7FFCB1570E22}" srcOrd="0" destOrd="0" presId="urn:microsoft.com/office/officeart/2008/layout/HexagonCluster"/>
    <dgm:cxn modelId="{4C1CEC8E-B0AC-49D1-BCDA-E9C97C06BE37}" type="presOf" srcId="{1C00829F-ACBB-4E6F-8858-EC1F8B1A3941}" destId="{FBEA44B1-C680-45F1-B168-243FA9AC2687}"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2FEC2D21-347C-4F2D-9E08-AD1F529108DC}" type="presOf" srcId="{3CB9EAF0-B785-436D-8561-29418CAF11D6}" destId="{47A71B95-6E98-419E-B6A1-6E4D58262FC1}" srcOrd="0" destOrd="0" presId="urn:microsoft.com/office/officeart/2008/layout/HexagonCluster"/>
    <dgm:cxn modelId="{997AD7AF-ACFA-476D-9AE8-64C3F2BAB24A}" type="presOf" srcId="{134A6D86-F6EB-471F-B12D-F51DA42F06C9}" destId="{4F982654-55B9-4DD6-8184-50EE9DAC6865}" srcOrd="0" destOrd="0" presId="urn:microsoft.com/office/officeart/2008/layout/HexagonCluster"/>
    <dgm:cxn modelId="{BFDDE49A-B0F2-4A53-86B2-7C8D4BCACF94}" type="presParOf" srcId="{C9AD308B-FEDA-41EB-A99B-E790057DB169}" destId="{1EB4CA57-92A8-47A7-83B2-0032493EE4B3}" srcOrd="0" destOrd="0" presId="urn:microsoft.com/office/officeart/2008/layout/HexagonCluster"/>
    <dgm:cxn modelId="{1C1437FE-0E49-429B-8B60-996D3D201B91}" type="presParOf" srcId="{1EB4CA57-92A8-47A7-83B2-0032493EE4B3}" destId="{B5E4A2E9-5CC2-4120-B51F-4CE06975E6BC}" srcOrd="0" destOrd="0" presId="urn:microsoft.com/office/officeart/2008/layout/HexagonCluster"/>
    <dgm:cxn modelId="{D851FFAF-F85A-4B0A-8DC0-D7EDCABB63D2}" type="presParOf" srcId="{C9AD308B-FEDA-41EB-A99B-E790057DB169}" destId="{2F3732FB-73C7-42F3-A5C9-7870D2189DE9}" srcOrd="1" destOrd="0" presId="urn:microsoft.com/office/officeart/2008/layout/HexagonCluster"/>
    <dgm:cxn modelId="{890B6A2B-9FFB-4388-933B-53ABBC7EA035}" type="presParOf" srcId="{2F3732FB-73C7-42F3-A5C9-7870D2189DE9}" destId="{55BF6E9D-6B70-4B26-844A-DA10BFD2A19C}" srcOrd="0" destOrd="0" presId="urn:microsoft.com/office/officeart/2008/layout/HexagonCluster"/>
    <dgm:cxn modelId="{3897FA14-75D2-49C4-9691-9F07453C9756}" type="presParOf" srcId="{C9AD308B-FEDA-41EB-A99B-E790057DB169}" destId="{596EA4D0-9712-4BB1-AAC9-CE0479C45DE5}" srcOrd="2" destOrd="0" presId="urn:microsoft.com/office/officeart/2008/layout/HexagonCluster"/>
    <dgm:cxn modelId="{94F954FA-2909-4F86-AD19-C616D79794AA}" type="presParOf" srcId="{596EA4D0-9712-4BB1-AAC9-CE0479C45DE5}" destId="{98A2AAED-D59F-45A5-9CCC-681E7B2CFEDF}" srcOrd="0" destOrd="0" presId="urn:microsoft.com/office/officeart/2008/layout/HexagonCluster"/>
    <dgm:cxn modelId="{9CFF2338-C9E0-4FCF-8808-A87548E28229}" type="presParOf" srcId="{C9AD308B-FEDA-41EB-A99B-E790057DB169}" destId="{B0C8A203-BA9A-45DA-99D4-49D943A8171E}" srcOrd="3" destOrd="0" presId="urn:microsoft.com/office/officeart/2008/layout/HexagonCluster"/>
    <dgm:cxn modelId="{11F2208D-01CA-47D4-A560-8D3E0BF87E9A}" type="presParOf" srcId="{B0C8A203-BA9A-45DA-99D4-49D943A8171E}" destId="{F81CC63E-0F2A-4658-9755-F7B068B932A7}" srcOrd="0" destOrd="0" presId="urn:microsoft.com/office/officeart/2008/layout/HexagonCluster"/>
    <dgm:cxn modelId="{46108AFD-18D2-4908-8C09-580818303143}" type="presParOf" srcId="{C9AD308B-FEDA-41EB-A99B-E790057DB169}" destId="{73C51F45-A7E8-438C-8617-319A78BB43CE}" srcOrd="4" destOrd="0" presId="urn:microsoft.com/office/officeart/2008/layout/HexagonCluster"/>
    <dgm:cxn modelId="{447E66DD-AD38-45DE-BA45-B663E3289CC6}" type="presParOf" srcId="{73C51F45-A7E8-438C-8617-319A78BB43CE}" destId="{4865F3E4-2BF3-4573-865D-246EBC09B859}" srcOrd="0" destOrd="0" presId="urn:microsoft.com/office/officeart/2008/layout/HexagonCluster"/>
    <dgm:cxn modelId="{531319FF-9CC0-4793-8C1C-FFE9B1CF4ED9}" type="presParOf" srcId="{C9AD308B-FEDA-41EB-A99B-E790057DB169}" destId="{DF6E6C22-3865-4628-A19C-C06831686AB6}" srcOrd="5" destOrd="0" presId="urn:microsoft.com/office/officeart/2008/layout/HexagonCluster"/>
    <dgm:cxn modelId="{FC0550D6-75D2-44A5-9E0C-B8BDF267FBCF}" type="presParOf" srcId="{DF6E6C22-3865-4628-A19C-C06831686AB6}" destId="{C2FE54F3-8D10-4729-9B28-34CBAB13F171}" srcOrd="0" destOrd="0" presId="urn:microsoft.com/office/officeart/2008/layout/HexagonCluster"/>
    <dgm:cxn modelId="{35D58E42-069F-4C69-9184-8BE0B8C579AC}" type="presParOf" srcId="{C9AD308B-FEDA-41EB-A99B-E790057DB169}" destId="{DF71338F-66F2-4960-A04A-A912B8950591}" srcOrd="6" destOrd="0" presId="urn:microsoft.com/office/officeart/2008/layout/HexagonCluster"/>
    <dgm:cxn modelId="{86C01C9C-DDE2-47B9-9E71-567529241E91}" type="presParOf" srcId="{DF71338F-66F2-4960-A04A-A912B8950591}" destId="{170501A5-BA12-4371-9113-53BC59394719}" srcOrd="0" destOrd="0" presId="urn:microsoft.com/office/officeart/2008/layout/HexagonCluster"/>
    <dgm:cxn modelId="{8247A2CD-1BE8-4423-A5FB-C50F80DE3AE8}" type="presParOf" srcId="{C9AD308B-FEDA-41EB-A99B-E790057DB169}" destId="{725B1566-18DC-4DCA-9F96-F022AFA4E382}" srcOrd="7" destOrd="0" presId="urn:microsoft.com/office/officeart/2008/layout/HexagonCluster"/>
    <dgm:cxn modelId="{8C50F828-D1B5-45DE-9C36-AF5913A3C67B}" type="presParOf" srcId="{725B1566-18DC-4DCA-9F96-F022AFA4E382}" destId="{1DBBCE42-7C90-47BA-BCA7-A80C56CDE4BB}" srcOrd="0" destOrd="0" presId="urn:microsoft.com/office/officeart/2008/layout/HexagonCluster"/>
    <dgm:cxn modelId="{73A275E1-4404-41DB-8758-E71E6C040021}" type="presParOf" srcId="{C9AD308B-FEDA-41EB-A99B-E790057DB169}" destId="{AC80F23E-BE1D-483B-9E1B-7384A66C7619}" srcOrd="8" destOrd="0" presId="urn:microsoft.com/office/officeart/2008/layout/HexagonCluster"/>
    <dgm:cxn modelId="{79974788-8AF8-4F31-ACA3-04BE3DB9EB2F}" type="presParOf" srcId="{AC80F23E-BE1D-483B-9E1B-7384A66C7619}" destId="{8CF579C5-F3BA-40E8-92C5-7FFCB1570E22}" srcOrd="0" destOrd="0" presId="urn:microsoft.com/office/officeart/2008/layout/HexagonCluster"/>
    <dgm:cxn modelId="{5F28D24E-BE49-4318-818C-1357E5FC6549}" type="presParOf" srcId="{C9AD308B-FEDA-41EB-A99B-E790057DB169}" destId="{8567975C-9453-4B1F-87A6-CCCD94B6B0FE}" srcOrd="9" destOrd="0" presId="urn:microsoft.com/office/officeart/2008/layout/HexagonCluster"/>
    <dgm:cxn modelId="{503EF545-08D0-4D65-973C-14D92296A408}" type="presParOf" srcId="{8567975C-9453-4B1F-87A6-CCCD94B6B0FE}" destId="{AA67886B-5FEE-46E0-9090-01D3AE885E51}" srcOrd="0" destOrd="0" presId="urn:microsoft.com/office/officeart/2008/layout/HexagonCluster"/>
    <dgm:cxn modelId="{97F5E7D9-F5C1-423D-A496-73FF9F3FCE75}" type="presParOf" srcId="{C9AD308B-FEDA-41EB-A99B-E790057DB169}" destId="{DC074C6D-9774-4060-8193-35C9A34DD8E6}" srcOrd="10" destOrd="0" presId="urn:microsoft.com/office/officeart/2008/layout/HexagonCluster"/>
    <dgm:cxn modelId="{EB43A705-E644-435F-ACC8-0BB7ECF4844A}" type="presParOf" srcId="{DC074C6D-9774-4060-8193-35C9A34DD8E6}" destId="{FBEA44B1-C680-45F1-B168-243FA9AC2687}" srcOrd="0" destOrd="0" presId="urn:microsoft.com/office/officeart/2008/layout/HexagonCluster"/>
    <dgm:cxn modelId="{621FF11D-16DF-4239-8907-9043A80DAB78}" type="presParOf" srcId="{C9AD308B-FEDA-41EB-A99B-E790057DB169}" destId="{A932E1E0-9BE4-49AB-9E3C-503A0377FF02}" srcOrd="11" destOrd="0" presId="urn:microsoft.com/office/officeart/2008/layout/HexagonCluster"/>
    <dgm:cxn modelId="{55E00D75-F2FD-41B1-B569-E736661259B7}" type="presParOf" srcId="{A932E1E0-9BE4-49AB-9E3C-503A0377FF02}" destId="{D868C442-8C21-4E36-9A15-4104C88F74E8}" srcOrd="0" destOrd="0" presId="urn:microsoft.com/office/officeart/2008/layout/HexagonCluster"/>
    <dgm:cxn modelId="{A6786AE1-B099-4617-806E-0E60C35A7101}" type="presParOf" srcId="{C9AD308B-FEDA-41EB-A99B-E790057DB169}" destId="{94AC4606-E64E-45D5-938C-D94CFA398EAE}" srcOrd="12" destOrd="0" presId="urn:microsoft.com/office/officeart/2008/layout/HexagonCluster"/>
    <dgm:cxn modelId="{78B80689-E547-4919-8E84-8312B4A41535}" type="presParOf" srcId="{94AC4606-E64E-45D5-938C-D94CFA398EAE}" destId="{47A71B95-6E98-419E-B6A1-6E4D58262FC1}" srcOrd="0" destOrd="0" presId="urn:microsoft.com/office/officeart/2008/layout/HexagonCluster"/>
    <dgm:cxn modelId="{028D041C-1435-45FD-A297-79DD6B8581DD}" type="presParOf" srcId="{C9AD308B-FEDA-41EB-A99B-E790057DB169}" destId="{8820DABF-3FA7-4C48-BE4F-D3E273BD2A20}" srcOrd="13" destOrd="0" presId="urn:microsoft.com/office/officeart/2008/layout/HexagonCluster"/>
    <dgm:cxn modelId="{2CE4DD26-3281-435F-B88B-FFA077ABC818}" type="presParOf" srcId="{8820DABF-3FA7-4C48-BE4F-D3E273BD2A20}" destId="{1B16F8AB-AD59-4ECA-8278-04E99ECD0661}" srcOrd="0" destOrd="0" presId="urn:microsoft.com/office/officeart/2008/layout/HexagonCluster"/>
    <dgm:cxn modelId="{885A027A-DD86-4FB4-9D87-E145784BBE31}" type="presParOf" srcId="{C9AD308B-FEDA-41EB-A99B-E790057DB169}" destId="{3FBEC9CA-05F1-400B-835C-CF96FC9B34A4}" srcOrd="14" destOrd="0" presId="urn:microsoft.com/office/officeart/2008/layout/HexagonCluster"/>
    <dgm:cxn modelId="{91BCC05E-9E3B-49DB-9F53-A2D028A58D72}" type="presParOf" srcId="{3FBEC9CA-05F1-400B-835C-CF96FC9B34A4}" destId="{4F982654-55B9-4DD6-8184-50EE9DAC6865}" srcOrd="0" destOrd="0" presId="urn:microsoft.com/office/officeart/2008/layout/HexagonCluster"/>
    <dgm:cxn modelId="{CBE132D3-2FD6-4BB6-8735-9EA24E3A69E6}" type="presParOf" srcId="{C9AD308B-FEDA-41EB-A99B-E790057DB169}" destId="{1D0E7FBE-CA68-4FAA-BC9E-CE00F5FE3AB4}" srcOrd="15" destOrd="0" presId="urn:microsoft.com/office/officeart/2008/layout/HexagonCluster"/>
    <dgm:cxn modelId="{0FF61721-0955-4C99-B861-C23D52388561}"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25D5C342-C601-4F16-9926-5D5940664EAA}" type="presOf" srcId="{1C00829F-ACBB-4E6F-8858-EC1F8B1A3941}" destId="{FBEA44B1-C680-45F1-B168-243FA9AC2687}" srcOrd="0" destOrd="0" presId="urn:microsoft.com/office/officeart/2008/layout/HexagonCluster"/>
    <dgm:cxn modelId="{FD4392ED-AACC-48D0-9D98-4A5C8A6FF525}" type="presOf" srcId="{ACEA33EE-69CA-4529-92EB-04D72007F80B}" destId="{B5E4A2E9-5CC2-4120-B51F-4CE06975E6BC}" srcOrd="0" destOrd="0" presId="urn:microsoft.com/office/officeart/2008/layout/HexagonCluster"/>
    <dgm:cxn modelId="{9F2D191A-D9DE-4F8B-8E52-B9F86FA91F51}" type="presOf" srcId="{61743317-F836-438C-9AA4-E0A8E9D153CC}" destId="{8CF579C5-F3BA-40E8-92C5-7FFCB1570E22}" srcOrd="0" destOrd="0" presId="urn:microsoft.com/office/officeart/2008/layout/HexagonCluster"/>
    <dgm:cxn modelId="{A4F20F53-A6DB-4780-AE6A-5DA4600EBF8F}" type="presOf" srcId="{3CB9EAF0-B785-436D-8561-29418CAF11D6}" destId="{47A71B95-6E98-419E-B6A1-6E4D58262FC1}" srcOrd="0" destOrd="0" presId="urn:microsoft.com/office/officeart/2008/layout/HexagonCluster"/>
    <dgm:cxn modelId="{ECF5A026-C589-4F1C-AB65-67108F306FF1}"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16A606E2-6574-4034-883A-6A5E58C0091C}" type="presOf" srcId="{134A6D86-F6EB-471F-B12D-F51DA42F06C9}" destId="{4F982654-55B9-4DD6-8184-50EE9DAC6865}" srcOrd="0" destOrd="0" presId="urn:microsoft.com/office/officeart/2008/layout/HexagonCluster"/>
    <dgm:cxn modelId="{DDA868E2-123C-497E-B0D9-E01F70E5B184}" type="presOf" srcId="{1649F81A-4027-4079-A3C6-276524541EAD}" destId="{4865F3E4-2BF3-4573-865D-246EBC09B859}" srcOrd="0" destOrd="0" presId="urn:microsoft.com/office/officeart/2008/layout/HexagonCluster"/>
    <dgm:cxn modelId="{4072C48E-7DB3-496B-9AFC-96D395595625}" type="presOf" srcId="{188835A1-DA72-4945-8539-0517C3B1C460}" destId="{170501A5-BA12-4371-9113-53BC5939471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1CAFD17-8FEA-47C9-A823-CBD24FA2568E}" type="presOf" srcId="{63B41E2C-20BC-4DFF-9574-A9A5647B00ED}" destId="{C9AD308B-FEDA-41EB-A99B-E790057DB169}" srcOrd="0" destOrd="0" presId="urn:microsoft.com/office/officeart/2008/layout/HexagonCluster"/>
    <dgm:cxn modelId="{8CA77B0A-E6F9-43A2-98A6-127FAB01885B}" type="presParOf" srcId="{C9AD308B-FEDA-41EB-A99B-E790057DB169}" destId="{1EB4CA57-92A8-47A7-83B2-0032493EE4B3}" srcOrd="0" destOrd="0" presId="urn:microsoft.com/office/officeart/2008/layout/HexagonCluster"/>
    <dgm:cxn modelId="{0A6FACF1-9037-484D-A52E-D01B9E2C5C67}" type="presParOf" srcId="{1EB4CA57-92A8-47A7-83B2-0032493EE4B3}" destId="{B5E4A2E9-5CC2-4120-B51F-4CE06975E6BC}" srcOrd="0" destOrd="0" presId="urn:microsoft.com/office/officeart/2008/layout/HexagonCluster"/>
    <dgm:cxn modelId="{C4309001-BF4E-416E-80AD-BD11A8D0D636}" type="presParOf" srcId="{C9AD308B-FEDA-41EB-A99B-E790057DB169}" destId="{2F3732FB-73C7-42F3-A5C9-7870D2189DE9}" srcOrd="1" destOrd="0" presId="urn:microsoft.com/office/officeart/2008/layout/HexagonCluster"/>
    <dgm:cxn modelId="{A10AF25A-A9DF-4474-90D2-75C4E151CDB8}" type="presParOf" srcId="{2F3732FB-73C7-42F3-A5C9-7870D2189DE9}" destId="{55BF6E9D-6B70-4B26-844A-DA10BFD2A19C}" srcOrd="0" destOrd="0" presId="urn:microsoft.com/office/officeart/2008/layout/HexagonCluster"/>
    <dgm:cxn modelId="{CF387F1E-AA51-4DCE-8DB3-988DFF40B70D}" type="presParOf" srcId="{C9AD308B-FEDA-41EB-A99B-E790057DB169}" destId="{596EA4D0-9712-4BB1-AAC9-CE0479C45DE5}" srcOrd="2" destOrd="0" presId="urn:microsoft.com/office/officeart/2008/layout/HexagonCluster"/>
    <dgm:cxn modelId="{9F8D53C6-2152-4FC9-B80A-94F516A6D73C}" type="presParOf" srcId="{596EA4D0-9712-4BB1-AAC9-CE0479C45DE5}" destId="{98A2AAED-D59F-45A5-9CCC-681E7B2CFEDF}" srcOrd="0" destOrd="0" presId="urn:microsoft.com/office/officeart/2008/layout/HexagonCluster"/>
    <dgm:cxn modelId="{98B8728C-EC4A-4698-83D6-7FB4EA8745AE}" type="presParOf" srcId="{C9AD308B-FEDA-41EB-A99B-E790057DB169}" destId="{B0C8A203-BA9A-45DA-99D4-49D943A8171E}" srcOrd="3" destOrd="0" presId="urn:microsoft.com/office/officeart/2008/layout/HexagonCluster"/>
    <dgm:cxn modelId="{347CD7CD-3B2D-4E07-9C95-E2C3FD87A8FA}" type="presParOf" srcId="{B0C8A203-BA9A-45DA-99D4-49D943A8171E}" destId="{F81CC63E-0F2A-4658-9755-F7B068B932A7}" srcOrd="0" destOrd="0" presId="urn:microsoft.com/office/officeart/2008/layout/HexagonCluster"/>
    <dgm:cxn modelId="{48C5FFDE-DD57-4345-B31C-606704FE3889}" type="presParOf" srcId="{C9AD308B-FEDA-41EB-A99B-E790057DB169}" destId="{73C51F45-A7E8-438C-8617-319A78BB43CE}" srcOrd="4" destOrd="0" presId="urn:microsoft.com/office/officeart/2008/layout/HexagonCluster"/>
    <dgm:cxn modelId="{CBD86279-3309-42BA-8765-1C95F2950A58}" type="presParOf" srcId="{73C51F45-A7E8-438C-8617-319A78BB43CE}" destId="{4865F3E4-2BF3-4573-865D-246EBC09B859}" srcOrd="0" destOrd="0" presId="urn:microsoft.com/office/officeart/2008/layout/HexagonCluster"/>
    <dgm:cxn modelId="{1D25863A-E3C2-470E-9419-88F788FA49A8}" type="presParOf" srcId="{C9AD308B-FEDA-41EB-A99B-E790057DB169}" destId="{DF6E6C22-3865-4628-A19C-C06831686AB6}" srcOrd="5" destOrd="0" presId="urn:microsoft.com/office/officeart/2008/layout/HexagonCluster"/>
    <dgm:cxn modelId="{436CE30B-D6D0-449B-A6AB-EA0B89EE30A2}" type="presParOf" srcId="{DF6E6C22-3865-4628-A19C-C06831686AB6}" destId="{C2FE54F3-8D10-4729-9B28-34CBAB13F171}" srcOrd="0" destOrd="0" presId="urn:microsoft.com/office/officeart/2008/layout/HexagonCluster"/>
    <dgm:cxn modelId="{0FD7E48D-0385-454E-BEF3-7C48C6FDD660}" type="presParOf" srcId="{C9AD308B-FEDA-41EB-A99B-E790057DB169}" destId="{DF71338F-66F2-4960-A04A-A912B8950591}" srcOrd="6" destOrd="0" presId="urn:microsoft.com/office/officeart/2008/layout/HexagonCluster"/>
    <dgm:cxn modelId="{F1EA6ED9-9B2D-4D1A-B6BC-7D466F44B602}" type="presParOf" srcId="{DF71338F-66F2-4960-A04A-A912B8950591}" destId="{170501A5-BA12-4371-9113-53BC59394719}" srcOrd="0" destOrd="0" presId="urn:microsoft.com/office/officeart/2008/layout/HexagonCluster"/>
    <dgm:cxn modelId="{0A0089C1-7DC5-4D94-958F-CD8EEEFC209C}" type="presParOf" srcId="{C9AD308B-FEDA-41EB-A99B-E790057DB169}" destId="{725B1566-18DC-4DCA-9F96-F022AFA4E382}" srcOrd="7" destOrd="0" presId="urn:microsoft.com/office/officeart/2008/layout/HexagonCluster"/>
    <dgm:cxn modelId="{DF3BB563-7A02-4AAC-A7AA-A3F9A54B702E}" type="presParOf" srcId="{725B1566-18DC-4DCA-9F96-F022AFA4E382}" destId="{1DBBCE42-7C90-47BA-BCA7-A80C56CDE4BB}" srcOrd="0" destOrd="0" presId="urn:microsoft.com/office/officeart/2008/layout/HexagonCluster"/>
    <dgm:cxn modelId="{5418B1C6-490A-471B-A3D5-A6F291E997DC}" type="presParOf" srcId="{C9AD308B-FEDA-41EB-A99B-E790057DB169}" destId="{AC80F23E-BE1D-483B-9E1B-7384A66C7619}" srcOrd="8" destOrd="0" presId="urn:microsoft.com/office/officeart/2008/layout/HexagonCluster"/>
    <dgm:cxn modelId="{E63AC725-D77E-46F4-80C9-FDDFAFB9F80B}" type="presParOf" srcId="{AC80F23E-BE1D-483B-9E1B-7384A66C7619}" destId="{8CF579C5-F3BA-40E8-92C5-7FFCB1570E22}" srcOrd="0" destOrd="0" presId="urn:microsoft.com/office/officeart/2008/layout/HexagonCluster"/>
    <dgm:cxn modelId="{EE03D8AA-CB09-4001-ACA5-9D3C51485F53}" type="presParOf" srcId="{C9AD308B-FEDA-41EB-A99B-E790057DB169}" destId="{8567975C-9453-4B1F-87A6-CCCD94B6B0FE}" srcOrd="9" destOrd="0" presId="urn:microsoft.com/office/officeart/2008/layout/HexagonCluster"/>
    <dgm:cxn modelId="{CE4FE18C-566A-4266-BCDF-843F4EC12249}" type="presParOf" srcId="{8567975C-9453-4B1F-87A6-CCCD94B6B0FE}" destId="{AA67886B-5FEE-46E0-9090-01D3AE885E51}" srcOrd="0" destOrd="0" presId="urn:microsoft.com/office/officeart/2008/layout/HexagonCluster"/>
    <dgm:cxn modelId="{DB223433-6792-410A-A85D-70ED4E64DB32}" type="presParOf" srcId="{C9AD308B-FEDA-41EB-A99B-E790057DB169}" destId="{DC074C6D-9774-4060-8193-35C9A34DD8E6}" srcOrd="10" destOrd="0" presId="urn:microsoft.com/office/officeart/2008/layout/HexagonCluster"/>
    <dgm:cxn modelId="{8B7F7F9E-A8CE-440E-B14B-5DACFE779EB1}" type="presParOf" srcId="{DC074C6D-9774-4060-8193-35C9A34DD8E6}" destId="{FBEA44B1-C680-45F1-B168-243FA9AC2687}" srcOrd="0" destOrd="0" presId="urn:microsoft.com/office/officeart/2008/layout/HexagonCluster"/>
    <dgm:cxn modelId="{5A0405C8-2663-4BAF-B2F7-632FB19E7E1F}" type="presParOf" srcId="{C9AD308B-FEDA-41EB-A99B-E790057DB169}" destId="{A932E1E0-9BE4-49AB-9E3C-503A0377FF02}" srcOrd="11" destOrd="0" presId="urn:microsoft.com/office/officeart/2008/layout/HexagonCluster"/>
    <dgm:cxn modelId="{10629145-09EB-4208-AAA8-A37BAA14ADA8}" type="presParOf" srcId="{A932E1E0-9BE4-49AB-9E3C-503A0377FF02}" destId="{D868C442-8C21-4E36-9A15-4104C88F74E8}" srcOrd="0" destOrd="0" presId="urn:microsoft.com/office/officeart/2008/layout/HexagonCluster"/>
    <dgm:cxn modelId="{9E778513-F209-4E15-8910-E9D45C0BC9F2}" type="presParOf" srcId="{C9AD308B-FEDA-41EB-A99B-E790057DB169}" destId="{94AC4606-E64E-45D5-938C-D94CFA398EAE}" srcOrd="12" destOrd="0" presId="urn:microsoft.com/office/officeart/2008/layout/HexagonCluster"/>
    <dgm:cxn modelId="{55E88479-AC84-4B06-9BB5-88F9BC9791E3}" type="presParOf" srcId="{94AC4606-E64E-45D5-938C-D94CFA398EAE}" destId="{47A71B95-6E98-419E-B6A1-6E4D58262FC1}" srcOrd="0" destOrd="0" presId="urn:microsoft.com/office/officeart/2008/layout/HexagonCluster"/>
    <dgm:cxn modelId="{6B2EACAB-3A94-407E-AB2D-EA14E2D9D0DD}" type="presParOf" srcId="{C9AD308B-FEDA-41EB-A99B-E790057DB169}" destId="{8820DABF-3FA7-4C48-BE4F-D3E273BD2A20}" srcOrd="13" destOrd="0" presId="urn:microsoft.com/office/officeart/2008/layout/HexagonCluster"/>
    <dgm:cxn modelId="{4D2BD98E-EA4A-4321-B066-0353605E805C}" type="presParOf" srcId="{8820DABF-3FA7-4C48-BE4F-D3E273BD2A20}" destId="{1B16F8AB-AD59-4ECA-8278-04E99ECD0661}" srcOrd="0" destOrd="0" presId="urn:microsoft.com/office/officeart/2008/layout/HexagonCluster"/>
    <dgm:cxn modelId="{98A85E7A-5FF4-4926-AEE6-8A510103F1FA}" type="presParOf" srcId="{C9AD308B-FEDA-41EB-A99B-E790057DB169}" destId="{3FBEC9CA-05F1-400B-835C-CF96FC9B34A4}" srcOrd="14" destOrd="0" presId="urn:microsoft.com/office/officeart/2008/layout/HexagonCluster"/>
    <dgm:cxn modelId="{0A27D660-19FF-40FB-B158-7A4F4CD16DD8}" type="presParOf" srcId="{3FBEC9CA-05F1-400B-835C-CF96FC9B34A4}" destId="{4F982654-55B9-4DD6-8184-50EE9DAC6865}" srcOrd="0" destOrd="0" presId="urn:microsoft.com/office/officeart/2008/layout/HexagonCluster"/>
    <dgm:cxn modelId="{03CC5671-FD67-4E1F-BF32-17975231C3E7}" type="presParOf" srcId="{C9AD308B-FEDA-41EB-A99B-E790057DB169}" destId="{1D0E7FBE-CA68-4FAA-BC9E-CE00F5FE3AB4}" srcOrd="15" destOrd="0" presId="urn:microsoft.com/office/officeart/2008/layout/HexagonCluster"/>
    <dgm:cxn modelId="{CA5D51D2-D72D-4236-B4D7-6101F1930D22}"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solidFill>
          <a:schemeClr val="accent3">
            <a:hueOff val="0"/>
            <a:satOff val="0"/>
            <a:lumOff val="0"/>
            <a:alpha val="50000"/>
          </a:schemeClr>
        </a:solidFill>
      </dgm:spPr>
      <dgm:t>
        <a:bodyPr/>
        <a:lstStyle/>
        <a:p>
          <a:r>
            <a:rPr lang="en-US" sz="1400" noProof="0" dirty="0" smtClean="0">
              <a:solidFill>
                <a:schemeClr val="bg1"/>
              </a:solidFill>
              <a:hlinkClick xmlns:r="http://schemas.openxmlformats.org/officeDocument/2006/relationships" r:id="rId1" action="ppaction://hlinksldjump"/>
            </a:rPr>
            <a:t>2</a:t>
          </a:r>
          <a:br>
            <a:rPr lang="en-US" sz="1400" noProof="0" dirty="0" smtClean="0">
              <a:solidFill>
                <a:schemeClr val="bg1"/>
              </a:solidFill>
              <a:hlinkClick xmlns:r="http://schemas.openxmlformats.org/officeDocument/2006/relationships" r:id="rId1" action="ppaction://hlinksldjump"/>
            </a:rPr>
          </a:br>
          <a:r>
            <a:rPr lang="en-US" sz="1400" noProof="0" dirty="0" smtClean="0">
              <a:solidFill>
                <a:schemeClr val="bg1"/>
              </a:solidFill>
              <a:hlinkClick xmlns:r="http://schemas.openxmlformats.org/officeDocument/2006/relationships" r:id="rId1" action="ppaction://hlinksldjump"/>
            </a:rPr>
            <a:t>Strategic Review </a:t>
          </a:r>
          <a:endParaRPr lang="en-US" sz="1400" noProof="0" dirty="0">
            <a:solidFill>
              <a:schemeClr val="bg1"/>
            </a:solidFill>
          </a:endParaRPr>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2"/>
          <a:stretch>
            <a:fillRect/>
          </a:stretch>
        </a:blipFill>
      </dgm:spPr>
      <dgm:t>
        <a:bodyPr/>
        <a:lstStyle/>
        <a:p>
          <a:endParaRPr lang="pt-BR" noProof="0" dirty="0"/>
        </a:p>
      </dgm:t>
    </dgm:pt>
    <dgm:pt modelId="{1649F81A-4027-4079-A3C6-276524541EAD}">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3" action="ppaction://hlinksldjump"/>
            </a:rPr>
            <a:t>3</a:t>
          </a:r>
          <a:br>
            <a:rPr lang="en-US" sz="1400" noProof="0" dirty="0" smtClean="0">
              <a:hlinkClick xmlns:r="http://schemas.openxmlformats.org/officeDocument/2006/relationships" r:id="rId3" action="ppaction://hlinksldjump"/>
            </a:rPr>
          </a:br>
          <a:r>
            <a:rPr lang="en-US" sz="1400" noProof="0" dirty="0" smtClean="0">
              <a:hlinkClick xmlns:r="http://schemas.openxmlformats.org/officeDocument/2006/relationships" r:id="rId3" action="ppaction://hlinksldjump"/>
            </a:rPr>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4"/>
          <a:stretch>
            <a:fillRect/>
          </a:stretch>
        </a:blipFill>
      </dgm:spPr>
      <dgm:t>
        <a:bodyPr/>
        <a:lstStyle/>
        <a:p>
          <a:endParaRPr lang="pt-BR" noProof="0" dirty="0"/>
        </a:p>
      </dgm:t>
    </dgm:pt>
    <dgm:pt modelId="{61743317-F836-438C-9AA4-E0A8E9D153CC}">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5" action="ppaction://hlinksldjump"/>
            </a:rPr>
            <a:t>1</a:t>
          </a:r>
          <a:br>
            <a:rPr lang="en-US" sz="1400" noProof="0" dirty="0" smtClean="0">
              <a:hlinkClick xmlns:r="http://schemas.openxmlformats.org/officeDocument/2006/relationships" r:id="rId5" action="ppaction://hlinksldjump"/>
            </a:rPr>
          </a:br>
          <a:r>
            <a:rPr lang="en-US" sz="1400" noProof="0" dirty="0" smtClean="0">
              <a:hlinkClick xmlns:r="http://schemas.openxmlformats.org/officeDocument/2006/relationships" r:id="rId5" action="ppaction://hlinksldjump"/>
            </a:rPr>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6"/>
          <a:stretch>
            <a:fillRect/>
          </a:stretch>
        </a:blipFill>
      </dgm:spPr>
      <dgm:t>
        <a:bodyPr/>
        <a:lstStyle/>
        <a:p>
          <a:endParaRPr lang="pt-BR" noProof="0" dirty="0"/>
        </a:p>
      </dgm:t>
    </dgm:pt>
    <dgm:pt modelId="{3CB9EAF0-B785-436D-8561-29418CAF11D6}">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7" action="ppaction://hlinksldjump"/>
            </a:rPr>
            <a:t>4</a:t>
          </a:r>
          <a:br>
            <a:rPr lang="en-US" sz="1400" noProof="0" dirty="0" smtClean="0">
              <a:hlinkClick xmlns:r="http://schemas.openxmlformats.org/officeDocument/2006/relationships" r:id="rId7" action="ppaction://hlinksldjump"/>
            </a:rPr>
          </a:br>
          <a:r>
            <a:rPr lang="en-US" sz="1400" noProof="0" dirty="0" smtClean="0">
              <a:hlinkClick xmlns:r="http://schemas.openxmlformats.org/officeDocument/2006/relationships" r:id="rId7" action="ppaction://hlinksldjump"/>
            </a:rPr>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8"/>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8FFC1AC9-F769-49BE-B8B6-55C4AAD1F478}" type="presOf" srcId="{63B41E2C-20BC-4DFF-9574-A9A5647B00ED}" destId="{C9AD308B-FEDA-41EB-A99B-E790057DB169}" srcOrd="0" destOrd="0" presId="urn:microsoft.com/office/officeart/2008/layout/HexagonCluster"/>
    <dgm:cxn modelId="{37D5A4EE-2B1B-4464-9D95-790108FFD09B}" type="presOf" srcId="{61743317-F836-438C-9AA4-E0A8E9D153CC}" destId="{8CF579C5-F3BA-40E8-92C5-7FFCB1570E22}" srcOrd="0" destOrd="0" presId="urn:microsoft.com/office/officeart/2008/layout/HexagonCluster"/>
    <dgm:cxn modelId="{BA9F16FE-31C4-4CD1-85D3-BA8292421E03}" type="presOf" srcId="{1649F81A-4027-4079-A3C6-276524541EAD}" destId="{4865F3E4-2BF3-4573-865D-246EBC09B859}" srcOrd="0" destOrd="0" presId="urn:microsoft.com/office/officeart/2008/layout/HexagonCluster"/>
    <dgm:cxn modelId="{E487A1A0-AE62-4071-9E07-5A2FB953EF24}" type="presOf" srcId="{B9707110-E717-4E51-B045-34328E9C84D9}" destId="{98A2AAED-D59F-45A5-9CCC-681E7B2CFEDF}"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99905C7-8456-40D9-95F1-C59B08380795}" type="presOf" srcId="{3CB9EAF0-B785-436D-8561-29418CAF11D6}" destId="{47A71B95-6E98-419E-B6A1-6E4D58262FC1}" srcOrd="0" destOrd="0" presId="urn:microsoft.com/office/officeart/2008/layout/HexagonCluster"/>
    <dgm:cxn modelId="{3E663040-F375-4CB8-BCD8-EDE71BF22190}" type="presOf" srcId="{188835A1-DA72-4945-8539-0517C3B1C460}" destId="{170501A5-BA12-4371-9113-53BC59394719}" srcOrd="0" destOrd="0" presId="urn:microsoft.com/office/officeart/2008/layout/HexagonCluster"/>
    <dgm:cxn modelId="{148827AD-8672-46A1-8755-832DC425F6EA}" srcId="{63B41E2C-20BC-4DFF-9574-A9A5647B00ED}" destId="{1649F81A-4027-4079-A3C6-276524541EAD}" srcOrd="1" destOrd="0" parTransId="{1BC29B97-C43B-4991-87DE-A4D29C289468}" sibTransId="{188835A1-DA72-4945-8539-0517C3B1C460}"/>
    <dgm:cxn modelId="{8FEC5F2F-11E1-4BF5-BD92-0ADB5FCC4BC2}" type="presOf" srcId="{ACEA33EE-69CA-4529-92EB-04D72007F80B}" destId="{B5E4A2E9-5CC2-4120-B51F-4CE06975E6BC}" srcOrd="0" destOrd="0" presId="urn:microsoft.com/office/officeart/2008/layout/HexagonCluster"/>
    <dgm:cxn modelId="{B231D5F2-F4C7-461B-86CA-D2CCCA876B9D}" type="presOf" srcId="{1C00829F-ACBB-4E6F-8858-EC1F8B1A3941}" destId="{FBEA44B1-C680-45F1-B168-243FA9AC2687}" srcOrd="0" destOrd="0" presId="urn:microsoft.com/office/officeart/2008/layout/HexagonCluster"/>
    <dgm:cxn modelId="{880045B7-D8DE-4A7D-9168-65D0FEBCE0BC}" type="presOf" srcId="{134A6D86-F6EB-471F-B12D-F51DA42F06C9}" destId="{4F982654-55B9-4DD6-8184-50EE9DAC6865}"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3EC13BA-6FFF-4E16-BABA-F632BAA76250}" srcId="{63B41E2C-20BC-4DFF-9574-A9A5647B00ED}" destId="{61743317-F836-438C-9AA4-E0A8E9D153CC}" srcOrd="2" destOrd="0" parTransId="{298A0BE2-9D7B-482D-808A-55503B25A1A5}" sibTransId="{1C00829F-ACBB-4E6F-8858-EC1F8B1A3941}"/>
    <dgm:cxn modelId="{5B4C37B1-ADCF-4251-844A-428C03E055F5}" type="presParOf" srcId="{C9AD308B-FEDA-41EB-A99B-E790057DB169}" destId="{1EB4CA57-92A8-47A7-83B2-0032493EE4B3}" srcOrd="0" destOrd="0" presId="urn:microsoft.com/office/officeart/2008/layout/HexagonCluster"/>
    <dgm:cxn modelId="{5E0886A6-F6BD-4073-974D-58C2CDCF4CAA}" type="presParOf" srcId="{1EB4CA57-92A8-47A7-83B2-0032493EE4B3}" destId="{B5E4A2E9-5CC2-4120-B51F-4CE06975E6BC}" srcOrd="0" destOrd="0" presId="urn:microsoft.com/office/officeart/2008/layout/HexagonCluster"/>
    <dgm:cxn modelId="{6B413C0D-95D2-4311-8EE0-0BF6BA9BD42D}" type="presParOf" srcId="{C9AD308B-FEDA-41EB-A99B-E790057DB169}" destId="{2F3732FB-73C7-42F3-A5C9-7870D2189DE9}" srcOrd="1" destOrd="0" presId="urn:microsoft.com/office/officeart/2008/layout/HexagonCluster"/>
    <dgm:cxn modelId="{BA4D3600-2CDF-4F73-BEB0-2B6979D7DD1E}" type="presParOf" srcId="{2F3732FB-73C7-42F3-A5C9-7870D2189DE9}" destId="{55BF6E9D-6B70-4B26-844A-DA10BFD2A19C}" srcOrd="0" destOrd="0" presId="urn:microsoft.com/office/officeart/2008/layout/HexagonCluster"/>
    <dgm:cxn modelId="{4C9E2801-7C43-4F9F-9BBB-4C84BC611238}" type="presParOf" srcId="{C9AD308B-FEDA-41EB-A99B-E790057DB169}" destId="{596EA4D0-9712-4BB1-AAC9-CE0479C45DE5}" srcOrd="2" destOrd="0" presId="urn:microsoft.com/office/officeart/2008/layout/HexagonCluster"/>
    <dgm:cxn modelId="{1A43EEF7-1F68-4D28-9CB0-D7FE90E1DB42}" type="presParOf" srcId="{596EA4D0-9712-4BB1-AAC9-CE0479C45DE5}" destId="{98A2AAED-D59F-45A5-9CCC-681E7B2CFEDF}" srcOrd="0" destOrd="0" presId="urn:microsoft.com/office/officeart/2008/layout/HexagonCluster"/>
    <dgm:cxn modelId="{1AE2FD30-E813-44C6-949B-04CA67BFAEB2}" type="presParOf" srcId="{C9AD308B-FEDA-41EB-A99B-E790057DB169}" destId="{B0C8A203-BA9A-45DA-99D4-49D943A8171E}" srcOrd="3" destOrd="0" presId="urn:microsoft.com/office/officeart/2008/layout/HexagonCluster"/>
    <dgm:cxn modelId="{B9D14100-1AA7-4AC2-A921-CCFFC3F02C26}" type="presParOf" srcId="{B0C8A203-BA9A-45DA-99D4-49D943A8171E}" destId="{F81CC63E-0F2A-4658-9755-F7B068B932A7}" srcOrd="0" destOrd="0" presId="urn:microsoft.com/office/officeart/2008/layout/HexagonCluster"/>
    <dgm:cxn modelId="{9480A214-DE05-4F44-BA97-0A420D537FF1}" type="presParOf" srcId="{C9AD308B-FEDA-41EB-A99B-E790057DB169}" destId="{73C51F45-A7E8-438C-8617-319A78BB43CE}" srcOrd="4" destOrd="0" presId="urn:microsoft.com/office/officeart/2008/layout/HexagonCluster"/>
    <dgm:cxn modelId="{E61F464E-DCC2-440F-9036-9B435B27CB42}" type="presParOf" srcId="{73C51F45-A7E8-438C-8617-319A78BB43CE}" destId="{4865F3E4-2BF3-4573-865D-246EBC09B859}" srcOrd="0" destOrd="0" presId="urn:microsoft.com/office/officeart/2008/layout/HexagonCluster"/>
    <dgm:cxn modelId="{C8FC2654-2B58-4D8B-82F2-80F254028834}" type="presParOf" srcId="{C9AD308B-FEDA-41EB-A99B-E790057DB169}" destId="{DF6E6C22-3865-4628-A19C-C06831686AB6}" srcOrd="5" destOrd="0" presId="urn:microsoft.com/office/officeart/2008/layout/HexagonCluster"/>
    <dgm:cxn modelId="{976EB65A-E6AE-4D1D-A771-8AE1FF3AE244}" type="presParOf" srcId="{DF6E6C22-3865-4628-A19C-C06831686AB6}" destId="{C2FE54F3-8D10-4729-9B28-34CBAB13F171}" srcOrd="0" destOrd="0" presId="urn:microsoft.com/office/officeart/2008/layout/HexagonCluster"/>
    <dgm:cxn modelId="{8E1E09C3-BCD5-447E-91A7-ED2DE3861837}" type="presParOf" srcId="{C9AD308B-FEDA-41EB-A99B-E790057DB169}" destId="{DF71338F-66F2-4960-A04A-A912B8950591}" srcOrd="6" destOrd="0" presId="urn:microsoft.com/office/officeart/2008/layout/HexagonCluster"/>
    <dgm:cxn modelId="{300A8D24-AA2E-43C8-8622-04625FB117DF}" type="presParOf" srcId="{DF71338F-66F2-4960-A04A-A912B8950591}" destId="{170501A5-BA12-4371-9113-53BC59394719}" srcOrd="0" destOrd="0" presId="urn:microsoft.com/office/officeart/2008/layout/HexagonCluster"/>
    <dgm:cxn modelId="{EFAC4E71-BB0C-49E9-814A-119A3D428E01}" type="presParOf" srcId="{C9AD308B-FEDA-41EB-A99B-E790057DB169}" destId="{725B1566-18DC-4DCA-9F96-F022AFA4E382}" srcOrd="7" destOrd="0" presId="urn:microsoft.com/office/officeart/2008/layout/HexagonCluster"/>
    <dgm:cxn modelId="{95A359D9-2454-45E4-9AC3-1C79FDB37C70}" type="presParOf" srcId="{725B1566-18DC-4DCA-9F96-F022AFA4E382}" destId="{1DBBCE42-7C90-47BA-BCA7-A80C56CDE4BB}" srcOrd="0" destOrd="0" presId="urn:microsoft.com/office/officeart/2008/layout/HexagonCluster"/>
    <dgm:cxn modelId="{A89CC9E5-6BCF-46EB-A213-B5BB67F27296}" type="presParOf" srcId="{C9AD308B-FEDA-41EB-A99B-E790057DB169}" destId="{AC80F23E-BE1D-483B-9E1B-7384A66C7619}" srcOrd="8" destOrd="0" presId="urn:microsoft.com/office/officeart/2008/layout/HexagonCluster"/>
    <dgm:cxn modelId="{040419DD-9ED1-4767-8683-5C32FC1303A6}" type="presParOf" srcId="{AC80F23E-BE1D-483B-9E1B-7384A66C7619}" destId="{8CF579C5-F3BA-40E8-92C5-7FFCB1570E22}" srcOrd="0" destOrd="0" presId="urn:microsoft.com/office/officeart/2008/layout/HexagonCluster"/>
    <dgm:cxn modelId="{B30A85A0-DB33-45DB-B33B-9683698F92C4}" type="presParOf" srcId="{C9AD308B-FEDA-41EB-A99B-E790057DB169}" destId="{8567975C-9453-4B1F-87A6-CCCD94B6B0FE}" srcOrd="9" destOrd="0" presId="urn:microsoft.com/office/officeart/2008/layout/HexagonCluster"/>
    <dgm:cxn modelId="{FF57074C-C208-4C0A-9004-3FC51E289FC3}" type="presParOf" srcId="{8567975C-9453-4B1F-87A6-CCCD94B6B0FE}" destId="{AA67886B-5FEE-46E0-9090-01D3AE885E51}" srcOrd="0" destOrd="0" presId="urn:microsoft.com/office/officeart/2008/layout/HexagonCluster"/>
    <dgm:cxn modelId="{305C47BB-CCAF-4316-8867-4FA3804BB1D4}" type="presParOf" srcId="{C9AD308B-FEDA-41EB-A99B-E790057DB169}" destId="{DC074C6D-9774-4060-8193-35C9A34DD8E6}" srcOrd="10" destOrd="0" presId="urn:microsoft.com/office/officeart/2008/layout/HexagonCluster"/>
    <dgm:cxn modelId="{E8F8BECC-9654-4436-B023-C28A48BD1BCB}" type="presParOf" srcId="{DC074C6D-9774-4060-8193-35C9A34DD8E6}" destId="{FBEA44B1-C680-45F1-B168-243FA9AC2687}" srcOrd="0" destOrd="0" presId="urn:microsoft.com/office/officeart/2008/layout/HexagonCluster"/>
    <dgm:cxn modelId="{4C300541-5671-491B-9A3D-F75934A9FF22}" type="presParOf" srcId="{C9AD308B-FEDA-41EB-A99B-E790057DB169}" destId="{A932E1E0-9BE4-49AB-9E3C-503A0377FF02}" srcOrd="11" destOrd="0" presId="urn:microsoft.com/office/officeart/2008/layout/HexagonCluster"/>
    <dgm:cxn modelId="{8CB5C762-D18D-41C1-A48A-5980AA8AE7AB}" type="presParOf" srcId="{A932E1E0-9BE4-49AB-9E3C-503A0377FF02}" destId="{D868C442-8C21-4E36-9A15-4104C88F74E8}" srcOrd="0" destOrd="0" presId="urn:microsoft.com/office/officeart/2008/layout/HexagonCluster"/>
    <dgm:cxn modelId="{11A59BEB-C69A-4889-B1EF-5301C81A7300}" type="presParOf" srcId="{C9AD308B-FEDA-41EB-A99B-E790057DB169}" destId="{94AC4606-E64E-45D5-938C-D94CFA398EAE}" srcOrd="12" destOrd="0" presId="urn:microsoft.com/office/officeart/2008/layout/HexagonCluster"/>
    <dgm:cxn modelId="{CCFFAE5C-BFC0-45A1-96C3-D7436E8CA842}" type="presParOf" srcId="{94AC4606-E64E-45D5-938C-D94CFA398EAE}" destId="{47A71B95-6E98-419E-B6A1-6E4D58262FC1}" srcOrd="0" destOrd="0" presId="urn:microsoft.com/office/officeart/2008/layout/HexagonCluster"/>
    <dgm:cxn modelId="{91B7B763-647F-4217-896E-F6479160C38B}" type="presParOf" srcId="{C9AD308B-FEDA-41EB-A99B-E790057DB169}" destId="{8820DABF-3FA7-4C48-BE4F-D3E273BD2A20}" srcOrd="13" destOrd="0" presId="urn:microsoft.com/office/officeart/2008/layout/HexagonCluster"/>
    <dgm:cxn modelId="{1932696E-9CD9-4D84-8ADC-1E1EA2CA0101}" type="presParOf" srcId="{8820DABF-3FA7-4C48-BE4F-D3E273BD2A20}" destId="{1B16F8AB-AD59-4ECA-8278-04E99ECD0661}" srcOrd="0" destOrd="0" presId="urn:microsoft.com/office/officeart/2008/layout/HexagonCluster"/>
    <dgm:cxn modelId="{ED1B1CE3-511E-4CFF-A1F8-A93B8714F3D6}" type="presParOf" srcId="{C9AD308B-FEDA-41EB-A99B-E790057DB169}" destId="{3FBEC9CA-05F1-400B-835C-CF96FC9B34A4}" srcOrd="14" destOrd="0" presId="urn:microsoft.com/office/officeart/2008/layout/HexagonCluster"/>
    <dgm:cxn modelId="{89526DA9-7CC1-4A54-B206-F9B74043C420}" type="presParOf" srcId="{3FBEC9CA-05F1-400B-835C-CF96FC9B34A4}" destId="{4F982654-55B9-4DD6-8184-50EE9DAC6865}" srcOrd="0" destOrd="0" presId="urn:microsoft.com/office/officeart/2008/layout/HexagonCluster"/>
    <dgm:cxn modelId="{1D336A0E-6C6F-4623-95ED-274881D1CFE3}" type="presParOf" srcId="{C9AD308B-FEDA-41EB-A99B-E790057DB169}" destId="{1D0E7FBE-CA68-4FAA-BC9E-CE00F5FE3AB4}" srcOrd="15" destOrd="0" presId="urn:microsoft.com/office/officeart/2008/layout/HexagonCluster"/>
    <dgm:cxn modelId="{BBA85229-6096-4BCC-9AC6-5C48C45818D6}"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84ACB-FDDD-4DE2-9161-49A0529B23A2}">
      <dsp:nvSpPr>
        <dsp:cNvPr id="0" name=""/>
        <dsp:cNvSpPr/>
      </dsp:nvSpPr>
      <dsp:spPr>
        <a:xfrm>
          <a:off x="1595325" y="121"/>
          <a:ext cx="847948" cy="847948"/>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Strategic</a:t>
          </a:r>
          <a:r>
            <a:rPr lang="pt-BR" sz="900" kern="1200" noProof="0" dirty="0" smtClean="0"/>
            <a:t> </a:t>
          </a:r>
          <a:r>
            <a:rPr lang="pt-BR" sz="900" kern="1200" noProof="0" dirty="0" err="1" smtClean="0"/>
            <a:t>Plan</a:t>
          </a:r>
          <a:endParaRPr lang="pt-BR" sz="900" kern="1200" noProof="0" dirty="0"/>
        </a:p>
      </dsp:txBody>
      <dsp:txXfrm>
        <a:off x="1719504" y="124300"/>
        <a:ext cx="599590" cy="599590"/>
      </dsp:txXfrm>
    </dsp:sp>
    <dsp:sp modelId="{1435DA8F-8410-44A8-ABCC-1C51AD1E5B96}">
      <dsp:nvSpPr>
        <dsp:cNvPr id="0" name=""/>
        <dsp:cNvSpPr/>
      </dsp:nvSpPr>
      <dsp:spPr>
        <a:xfrm rot="1800000">
          <a:off x="2452601" y="596437"/>
          <a:ext cx="226088" cy="286182"/>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2457144" y="636717"/>
        <a:ext cx="158262" cy="171710"/>
      </dsp:txXfrm>
    </dsp:sp>
    <dsp:sp modelId="{2191029C-F9CC-4D1C-BCD9-48863C0222CA}">
      <dsp:nvSpPr>
        <dsp:cNvPr id="0" name=""/>
        <dsp:cNvSpPr/>
      </dsp:nvSpPr>
      <dsp:spPr>
        <a:xfrm>
          <a:off x="2699100" y="637386"/>
          <a:ext cx="847948" cy="847948"/>
        </a:xfrm>
        <a:prstGeom prst="ellipse">
          <a:avLst/>
        </a:prstGeom>
        <a:solidFill>
          <a:schemeClr val="accent3">
            <a:hueOff val="-349008"/>
            <a:satOff val="12"/>
            <a:lumOff val="60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Top-Down</a:t>
          </a:r>
          <a:br>
            <a:rPr lang="pt-BR" sz="900" kern="1200" noProof="0" dirty="0" smtClean="0"/>
          </a:br>
          <a:r>
            <a:rPr lang="pt-BR" sz="900" kern="1200" noProof="0" dirty="0" smtClean="0"/>
            <a:t>Budget</a:t>
          </a:r>
          <a:endParaRPr lang="pt-BR" sz="900" kern="1200" noProof="0" dirty="0"/>
        </a:p>
      </dsp:txBody>
      <dsp:txXfrm>
        <a:off x="2823279" y="761565"/>
        <a:ext cx="599590" cy="599590"/>
      </dsp:txXfrm>
    </dsp:sp>
    <dsp:sp modelId="{51A4EB7F-2559-4892-A722-7A10CEE39FB8}">
      <dsp:nvSpPr>
        <dsp:cNvPr id="0" name=""/>
        <dsp:cNvSpPr/>
      </dsp:nvSpPr>
      <dsp:spPr>
        <a:xfrm rot="5400000">
          <a:off x="3010030" y="1549135"/>
          <a:ext cx="226088" cy="286182"/>
        </a:xfrm>
        <a:prstGeom prst="rightArrow">
          <a:avLst>
            <a:gd name="adj1" fmla="val 60000"/>
            <a:gd name="adj2" fmla="val 50000"/>
          </a:avLst>
        </a:prstGeom>
        <a:solidFill>
          <a:schemeClr val="accent3">
            <a:hueOff val="-349008"/>
            <a:satOff val="12"/>
            <a:lumOff val="603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3043943" y="1572458"/>
        <a:ext cx="158262" cy="171710"/>
      </dsp:txXfrm>
    </dsp:sp>
    <dsp:sp modelId="{DEE59BEB-7779-4A4D-B981-D940F28C790C}">
      <dsp:nvSpPr>
        <dsp:cNvPr id="0" name=""/>
        <dsp:cNvSpPr/>
      </dsp:nvSpPr>
      <dsp:spPr>
        <a:xfrm>
          <a:off x="2699100" y="1911915"/>
          <a:ext cx="847948" cy="847948"/>
        </a:xfrm>
        <a:prstGeom prst="ellipse">
          <a:avLst/>
        </a:prstGeom>
        <a:solidFill>
          <a:schemeClr val="accent3">
            <a:hueOff val="-698016"/>
            <a:satOff val="24"/>
            <a:lumOff val="12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Initiatives</a:t>
          </a:r>
          <a:r>
            <a:rPr lang="pt-BR" sz="900" kern="1200" noProof="0" dirty="0" smtClean="0"/>
            <a:t> Portfolio</a:t>
          </a:r>
          <a:endParaRPr lang="pt-BR" sz="900" kern="1200" noProof="0" dirty="0"/>
        </a:p>
      </dsp:txBody>
      <dsp:txXfrm>
        <a:off x="2823279" y="2036094"/>
        <a:ext cx="599590" cy="599590"/>
      </dsp:txXfrm>
    </dsp:sp>
    <dsp:sp modelId="{6877398C-086C-4AAB-BD39-5F11F42CE6DA}">
      <dsp:nvSpPr>
        <dsp:cNvPr id="0" name=""/>
        <dsp:cNvSpPr/>
      </dsp:nvSpPr>
      <dsp:spPr>
        <a:xfrm rot="9000000">
          <a:off x="2463684" y="2508231"/>
          <a:ext cx="226088" cy="286182"/>
        </a:xfrm>
        <a:prstGeom prst="rightArrow">
          <a:avLst>
            <a:gd name="adj1" fmla="val 60000"/>
            <a:gd name="adj2" fmla="val 50000"/>
          </a:avLst>
        </a:prstGeom>
        <a:solidFill>
          <a:schemeClr val="accent3">
            <a:hueOff val="-698016"/>
            <a:satOff val="24"/>
            <a:lumOff val="12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rot="10800000">
        <a:off x="2526967" y="2548511"/>
        <a:ext cx="158262" cy="171710"/>
      </dsp:txXfrm>
    </dsp:sp>
    <dsp:sp modelId="{34CDCCBC-50F0-4064-8576-BFADBAFCD765}">
      <dsp:nvSpPr>
        <dsp:cNvPr id="0" name=""/>
        <dsp:cNvSpPr/>
      </dsp:nvSpPr>
      <dsp:spPr>
        <a:xfrm>
          <a:off x="1595325" y="2549180"/>
          <a:ext cx="847948" cy="847948"/>
        </a:xfrm>
        <a:prstGeom prst="ellipse">
          <a:avLst/>
        </a:prstGeom>
        <a:solidFill>
          <a:schemeClr val="accent3">
            <a:hueOff val="-1047025"/>
            <a:satOff val="37"/>
            <a:lumOff val="181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Program </a:t>
          </a:r>
          <a:r>
            <a:rPr lang="pt-BR" sz="900" kern="1200" noProof="0" dirty="0" err="1" smtClean="0"/>
            <a:t>and</a:t>
          </a:r>
          <a:r>
            <a:rPr lang="pt-BR" sz="900" kern="1200" noProof="0" dirty="0" smtClean="0"/>
            <a:t> Project </a:t>
          </a:r>
          <a:r>
            <a:rPr lang="pt-BR" sz="900" kern="1200" noProof="0" dirty="0" err="1" smtClean="0"/>
            <a:t>Selection</a:t>
          </a:r>
          <a:endParaRPr lang="pt-BR" sz="900" kern="1200" noProof="0" dirty="0"/>
        </a:p>
      </dsp:txBody>
      <dsp:txXfrm>
        <a:off x="1719504" y="2673359"/>
        <a:ext cx="599590" cy="599590"/>
      </dsp:txXfrm>
    </dsp:sp>
    <dsp:sp modelId="{8480B1A0-64F0-46B3-8148-5190D3975988}">
      <dsp:nvSpPr>
        <dsp:cNvPr id="0" name=""/>
        <dsp:cNvSpPr/>
      </dsp:nvSpPr>
      <dsp:spPr>
        <a:xfrm rot="12600000">
          <a:off x="1359910" y="2514630"/>
          <a:ext cx="226088" cy="286182"/>
        </a:xfrm>
        <a:prstGeom prst="rightArrow">
          <a:avLst>
            <a:gd name="adj1" fmla="val 60000"/>
            <a:gd name="adj2" fmla="val 50000"/>
          </a:avLst>
        </a:prstGeom>
        <a:solidFill>
          <a:schemeClr val="accent3">
            <a:hueOff val="-1047025"/>
            <a:satOff val="37"/>
            <a:lumOff val="1811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pt-BR" sz="1000" kern="1200" noProof="0" dirty="0"/>
        </a:p>
      </dsp:txBody>
      <dsp:txXfrm rot="10800000">
        <a:off x="1423193" y="2588823"/>
        <a:ext cx="158262" cy="171710"/>
      </dsp:txXfrm>
    </dsp:sp>
    <dsp:sp modelId="{2D3928C0-9996-40CF-961C-D5FD297B7332}">
      <dsp:nvSpPr>
        <dsp:cNvPr id="0" name=""/>
        <dsp:cNvSpPr/>
      </dsp:nvSpPr>
      <dsp:spPr>
        <a:xfrm>
          <a:off x="491551" y="1911915"/>
          <a:ext cx="847948" cy="847948"/>
        </a:xfrm>
        <a:prstGeom prst="ellipse">
          <a:avLst/>
        </a:prstGeom>
        <a:solidFill>
          <a:schemeClr val="accent3">
            <a:hueOff val="-1396033"/>
            <a:satOff val="49"/>
            <a:lumOff val="24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Execution</a:t>
          </a:r>
          <a:endParaRPr lang="pt-BR" sz="900" kern="1200" noProof="0" dirty="0"/>
        </a:p>
      </dsp:txBody>
      <dsp:txXfrm>
        <a:off x="615730" y="2036094"/>
        <a:ext cx="599590" cy="599590"/>
      </dsp:txXfrm>
    </dsp:sp>
    <dsp:sp modelId="{212EF383-C3B0-45AD-9E09-1F1C65C478FB}">
      <dsp:nvSpPr>
        <dsp:cNvPr id="0" name=""/>
        <dsp:cNvSpPr/>
      </dsp:nvSpPr>
      <dsp:spPr>
        <a:xfrm rot="16200000">
          <a:off x="802481" y="1561932"/>
          <a:ext cx="226088" cy="286182"/>
        </a:xfrm>
        <a:prstGeom prst="rightArrow">
          <a:avLst>
            <a:gd name="adj1" fmla="val 60000"/>
            <a:gd name="adj2" fmla="val 50000"/>
          </a:avLst>
        </a:prstGeom>
        <a:solidFill>
          <a:schemeClr val="accent3">
            <a:hueOff val="-1396033"/>
            <a:satOff val="49"/>
            <a:lumOff val="24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836394" y="1653081"/>
        <a:ext cx="158262" cy="171710"/>
      </dsp:txXfrm>
    </dsp:sp>
    <dsp:sp modelId="{DCF4393E-F991-4243-955A-17C6BEC5FE45}">
      <dsp:nvSpPr>
        <dsp:cNvPr id="0" name=""/>
        <dsp:cNvSpPr/>
      </dsp:nvSpPr>
      <dsp:spPr>
        <a:xfrm>
          <a:off x="491551" y="637386"/>
          <a:ext cx="847948" cy="847948"/>
        </a:xfrm>
        <a:prstGeom prst="ellipse">
          <a:avLst/>
        </a:prstGeom>
        <a:solidFill>
          <a:schemeClr val="accent3">
            <a:hueOff val="-1745041"/>
            <a:satOff val="61"/>
            <a:lumOff val="3019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Bottom-Up</a:t>
          </a:r>
          <a:r>
            <a:rPr lang="pt-BR" sz="900" kern="1200" noProof="0" dirty="0" smtClean="0"/>
            <a:t> </a:t>
          </a:r>
          <a:r>
            <a:rPr lang="pt-BR" sz="900" kern="1200" noProof="0" dirty="0" err="1" smtClean="0"/>
            <a:t>Indicators</a:t>
          </a:r>
          <a:endParaRPr lang="pt-BR" sz="900" kern="1200" noProof="0" dirty="0"/>
        </a:p>
      </dsp:txBody>
      <dsp:txXfrm>
        <a:off x="615730" y="761565"/>
        <a:ext cx="599590" cy="599590"/>
      </dsp:txXfrm>
    </dsp:sp>
    <dsp:sp modelId="{9226E512-D502-4B94-8BF2-3FADE7B38863}">
      <dsp:nvSpPr>
        <dsp:cNvPr id="0" name=""/>
        <dsp:cNvSpPr/>
      </dsp:nvSpPr>
      <dsp:spPr>
        <a:xfrm rot="19800000">
          <a:off x="1348827" y="602836"/>
          <a:ext cx="226088" cy="286182"/>
        </a:xfrm>
        <a:prstGeom prst="rightArrow">
          <a:avLst>
            <a:gd name="adj1" fmla="val 60000"/>
            <a:gd name="adj2" fmla="val 50000"/>
          </a:avLst>
        </a:prstGeom>
        <a:solidFill>
          <a:schemeClr val="accent3">
            <a:hueOff val="-1745041"/>
            <a:satOff val="61"/>
            <a:lumOff val="3019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1353370" y="677029"/>
        <a:ext cx="158262" cy="171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2</a:t>
          </a:r>
          <a:br>
            <a:rPr lang="en-US" sz="1400" kern="1200" noProof="0" dirty="0" smtClean="0"/>
          </a:br>
          <a:r>
            <a:rPr lang="en-US" sz="1400" kern="1200" noProof="0" dirty="0" smtClean="0"/>
            <a:t>Strategic Review</a:t>
          </a:r>
          <a:endParaRPr lang="en-US" sz="1400" kern="1200" noProof="0" dirty="0"/>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3</a:t>
          </a:r>
          <a:br>
            <a:rPr lang="en-US" sz="1400" kern="1200" noProof="0" dirty="0" smtClean="0"/>
          </a:br>
          <a:r>
            <a:rPr lang="en-US" sz="1400" kern="1200" noProof="0" dirty="0" smtClean="0"/>
            <a:t>Investment Evaluation</a:t>
          </a:r>
          <a:endParaRPr lang="en-US"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1</a:t>
          </a:r>
          <a:br>
            <a:rPr lang="en-US" sz="1400" kern="1200" noProof="0" dirty="0" smtClean="0"/>
          </a:br>
          <a:r>
            <a:rPr lang="en-US" sz="1400" kern="1200" noProof="0" dirty="0" smtClean="0"/>
            <a:t>Strategic Maps</a:t>
          </a:r>
          <a:endParaRPr lang="en-US"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4</a:t>
          </a:r>
          <a:br>
            <a:rPr lang="en-US" sz="1400" kern="1200" noProof="0" dirty="0" smtClean="0"/>
          </a:br>
          <a:r>
            <a:rPr lang="en-US" sz="1400" kern="1200" noProof="0" dirty="0" smtClean="0"/>
            <a:t>Top-Down Planning</a:t>
          </a:r>
          <a:endParaRPr lang="en-US"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solidFill>
                <a:schemeClr val="bg1"/>
              </a:solidFill>
              <a:hlinkClick xmlns:r="http://schemas.openxmlformats.org/officeDocument/2006/relationships" r:id="" action="ppaction://hlinksldjump"/>
            </a:rPr>
            <a:t>2</a:t>
          </a:r>
          <a:br>
            <a:rPr lang="en-US" sz="1400" kern="1200" noProof="0" dirty="0" smtClean="0">
              <a:solidFill>
                <a:schemeClr val="bg1"/>
              </a:solidFill>
              <a:hlinkClick xmlns:r="http://schemas.openxmlformats.org/officeDocument/2006/relationships" r:id="" action="ppaction://hlinksldjump"/>
            </a:rPr>
          </a:br>
          <a:r>
            <a:rPr lang="en-US" sz="1400" kern="1200" noProof="0" dirty="0" smtClean="0">
              <a:solidFill>
                <a:schemeClr val="bg1"/>
              </a:solidFill>
              <a:hlinkClick xmlns:r="http://schemas.openxmlformats.org/officeDocument/2006/relationships" r:id="" action="ppaction://hlinksldjump"/>
            </a:rPr>
            <a:t>Strategic Review </a:t>
          </a:r>
          <a:endParaRPr lang="en-US" sz="1400" kern="1200" noProof="0" dirty="0">
            <a:solidFill>
              <a:schemeClr val="bg1"/>
            </a:solidFill>
          </a:endParaRPr>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accent3">
            <a:hueOff val="-1163361"/>
            <a:satOff val="41"/>
            <a:lumOff val="20130"/>
            <a:alpha val="5000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hlinkClick xmlns:r="http://schemas.openxmlformats.org/officeDocument/2006/relationships" r:id="" action="ppaction://hlinksldjump"/>
            </a:rPr>
            <a:t>3</a:t>
          </a:r>
          <a:br>
            <a:rPr lang="en-US" sz="1400" kern="1200" noProof="0" dirty="0" smtClean="0">
              <a:hlinkClick xmlns:r="http://schemas.openxmlformats.org/officeDocument/2006/relationships" r:id="" action="ppaction://hlinksldjump"/>
            </a:rPr>
          </a:br>
          <a:r>
            <a:rPr lang="en-US" sz="1400" kern="1200" noProof="0" dirty="0" smtClean="0">
              <a:hlinkClick xmlns:r="http://schemas.openxmlformats.org/officeDocument/2006/relationships" r:id="" action="ppaction://hlinksldjump"/>
            </a:rPr>
            <a:t>Investment Evaluation</a:t>
          </a:r>
          <a:endParaRPr lang="en-US"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 val="5000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hlinkClick xmlns:r="http://schemas.openxmlformats.org/officeDocument/2006/relationships" r:id="" action="ppaction://hlinksldjump"/>
            </a:rPr>
            <a:t>1</a:t>
          </a:r>
          <a:br>
            <a:rPr lang="en-US" sz="1400" kern="1200" noProof="0" dirty="0" smtClean="0">
              <a:hlinkClick xmlns:r="http://schemas.openxmlformats.org/officeDocument/2006/relationships" r:id="" action="ppaction://hlinksldjump"/>
            </a:rPr>
          </a:br>
          <a:r>
            <a:rPr lang="en-US" sz="1400" kern="1200" noProof="0" dirty="0" smtClean="0">
              <a:hlinkClick xmlns:r="http://schemas.openxmlformats.org/officeDocument/2006/relationships" r:id="" action="ppaction://hlinksldjump"/>
            </a:rPr>
            <a:t>Strategic Maps</a:t>
          </a:r>
          <a:endParaRPr lang="en-US"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accent3">
            <a:hueOff val="-1163361"/>
            <a:satOff val="41"/>
            <a:lumOff val="20130"/>
            <a:alpha val="5000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hlinkClick xmlns:r="http://schemas.openxmlformats.org/officeDocument/2006/relationships" r:id="" action="ppaction://hlinksldjump"/>
            </a:rPr>
            <a:t>4</a:t>
          </a:r>
          <a:br>
            <a:rPr lang="en-US" sz="1400" kern="1200" noProof="0" dirty="0" smtClean="0">
              <a:hlinkClick xmlns:r="http://schemas.openxmlformats.org/officeDocument/2006/relationships" r:id="" action="ppaction://hlinksldjump"/>
            </a:rPr>
          </a:br>
          <a:r>
            <a:rPr lang="en-US" sz="1400" kern="1200" noProof="0" dirty="0" smtClean="0">
              <a:hlinkClick xmlns:r="http://schemas.openxmlformats.org/officeDocument/2006/relationships" r:id="" action="ppaction://hlinksldjump"/>
            </a:rPr>
            <a:t>Top-Down Planning</a:t>
          </a:r>
          <a:endParaRPr lang="en-US"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CA PPM for Strategic Planning and Execution expands</a:t>
            </a:r>
            <a:r>
              <a:rPr lang="en-US" baseline="0" noProof="0" dirty="0" smtClean="0"/>
              <a:t> CA PPM Core Features </a:t>
            </a:r>
            <a:r>
              <a:rPr lang="en-US" noProof="0" dirty="0" smtClean="0"/>
              <a:t>towards Strategic Planning and Monitoring</a:t>
            </a:r>
            <a:r>
              <a:rPr lang="en-US" baseline="0" noProof="0" dirty="0" smtClean="0"/>
              <a:t> Business Results in relation to the Organization’s Strategies.</a:t>
            </a:r>
            <a:endParaRPr lang="en-US"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a:t>
            </a:r>
            <a:r>
              <a:rPr lang="en-US" baseline="0" noProof="0" dirty="0" err="1" smtClean="0">
                <a:latin typeface="CA Sans" pitchFamily="50" charset="0"/>
              </a:rPr>
              <a:t>usuallybe</a:t>
            </a:r>
            <a:r>
              <a:rPr lang="en-US" baseline="0" noProof="0" dirty="0" smtClean="0">
                <a:latin typeface="CA Sans" pitchFamily="50" charset="0"/>
              </a:rPr>
              <a:t>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endParaRPr lang="en-US" baseline="0" noProof="0" dirty="0" smtClean="0">
              <a:latin typeface="CA Sans" pitchFamily="50" charset="0"/>
            </a:endParaRPr>
          </a:p>
        </p:txBody>
      </p:sp>
    </p:spTree>
    <p:extLst>
      <p:ext uri="{BB962C8B-B14F-4D97-AF65-F5344CB8AC3E}">
        <p14:creationId xmlns:p14="http://schemas.microsoft.com/office/powerpoint/2010/main" val="3233023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874481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57132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718298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479805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36824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8824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28366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5988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90358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en-US" noProof="0" dirty="0" smtClean="0">
                <a:latin typeface="CA Sans" pitchFamily="50" charset="0"/>
              </a:rPr>
              <a:t>There is nothing new about Strategic Planning, right? All organizations, big or small, have implemented some sort of strategic planning method</a:t>
            </a:r>
            <a:r>
              <a:rPr lang="en-US" baseline="0" noProof="0" dirty="0" smtClean="0">
                <a:latin typeface="CA Sans" pitchFamily="50" charset="0"/>
              </a:rPr>
              <a:t> these days, obviously with different maturity levels, granularity, precision; some are at department level, some at business unit level, some at corporate level, or even all of the above... </a:t>
            </a:r>
          </a:p>
          <a:p>
            <a:r>
              <a:rPr lang="en-US" baseline="0" noProof="0" dirty="0" smtClean="0">
                <a:latin typeface="CA Sans" pitchFamily="50" charset="0"/>
              </a:rPr>
              <a:t>Many of our PPM customers need a way to “do the right things”- that is – selecting the best investments on which apply your financial and human resources in order to achieve optimal results. However, one of the most challenging aspect our customers are finding is: how can I connect both worlds Strategic Planning and Project Execution? </a:t>
            </a:r>
          </a:p>
          <a:p>
            <a:pPr marL="228600" indent="-228600">
              <a:buAutoNum type="arabicParenR"/>
            </a:pPr>
            <a:r>
              <a:rPr lang="en-US" baseline="0" noProof="0" dirty="0" smtClean="0">
                <a:latin typeface="CA Sans" pitchFamily="50" charset="0"/>
              </a:rPr>
              <a:t>Are the things I’m doing THE best to achieve the results I proposed to achieve with my Strategic Plan?</a:t>
            </a:r>
          </a:p>
          <a:p>
            <a:pPr marL="228600" indent="-228600">
              <a:buAutoNum type="arabicParenR"/>
            </a:pPr>
            <a:r>
              <a:rPr lang="en-US" baseline="0" noProof="0" dirty="0" smtClean="0">
                <a:latin typeface="CA Sans" pitchFamily="50" charset="0"/>
              </a:rPr>
              <a:t>Is the way our projects are being delivered generating any impact – positive or negative – on the results? </a:t>
            </a:r>
          </a:p>
          <a:p>
            <a:pPr marL="228600" indent="-228600">
              <a:buAutoNum type="arabicParenR"/>
            </a:pPr>
            <a:r>
              <a:rPr lang="en-US" baseline="0" noProof="0" dirty="0" smtClean="0">
                <a:latin typeface="CA Sans" pitchFamily="50" charset="0"/>
              </a:rPr>
              <a:t>Do I need to correct anything on our Execution?</a:t>
            </a:r>
          </a:p>
          <a:p>
            <a:pPr marL="228600" indent="-228600">
              <a:buAutoNum type="arabicParenR"/>
            </a:pPr>
            <a:r>
              <a:rPr lang="en-US" baseline="0" noProof="0" dirty="0" smtClean="0">
                <a:latin typeface="CA Sans" pitchFamily="50" charset="0"/>
              </a:rPr>
              <a:t>How much of my Goals have I already reached – and what is the forecast – When will I be able to see the final results of the Strategies? </a:t>
            </a:r>
            <a:endParaRPr lang="en-US"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710233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79010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06827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1509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160320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13416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18498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92465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80334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Top-Down</a:t>
            </a:r>
            <a:r>
              <a:rPr lang="en-US" baseline="0" dirty="0" smtClean="0"/>
              <a:t> Distribution are the values you cascade from your top levels.</a:t>
            </a:r>
          </a:p>
          <a:p>
            <a:r>
              <a:rPr lang="en-US" baseline="0" dirty="0" smtClean="0"/>
              <a:t>Allocations are the values you actually define as your constraints for portfolios.</a:t>
            </a:r>
          </a:p>
          <a:p>
            <a:r>
              <a:rPr lang="en-US" baseline="0" dirty="0" smtClean="0"/>
              <a:t>Commitments are driven from approved Investments and represent what has actually been planned.</a:t>
            </a:r>
            <a:endParaRPr lang="pt-BR"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34</a:t>
            </a:fld>
            <a:endParaRPr lang="en-US" dirty="0"/>
          </a:p>
        </p:txBody>
      </p:sp>
    </p:spTree>
    <p:extLst>
      <p:ext uri="{BB962C8B-B14F-4D97-AF65-F5344CB8AC3E}">
        <p14:creationId xmlns:p14="http://schemas.microsoft.com/office/powerpoint/2010/main" val="212200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Our suggestion is to implement a “Continuous Strategic Planning</a:t>
            </a:r>
            <a:r>
              <a:rPr lang="en-US" baseline="0" noProof="0" dirty="0" smtClean="0"/>
              <a:t> and Execution</a:t>
            </a:r>
            <a:r>
              <a:rPr lang="en-US" noProof="0" dirty="0" smtClean="0"/>
              <a:t>” process</a:t>
            </a:r>
            <a:r>
              <a:rPr lang="en-US" baseline="0" noProof="0" dirty="0" smtClean="0"/>
              <a:t>. The Strategic Plan brings multiple levels of strategic goals to our organization. It also defines the metrics that allow us to calculate how much we are aligned to those goals. From the Strategic Plan we start distributing funds and headcount through a Top-Down Planning process. The Top-Down budget originates Strategic Initiative Portfolios, that will merge our Capacity (Headcount and CAPEX) with the Alignment Metrics, resulting in a Portfolio of Prioritized Programs and Projects that were selected to deliver the best results regarding our strategies. The detailed execution of these programs and projects needs to be constantly monitored – because they will serve as a strategy “health-check”. We say that because the programs and projects are the means to delivering on our results. If I have X projects supporting a specific Strategic Goal – and all of them are riddled with issues, are late, presenting high risk, over budget, have undefined scope – what does it mean to my strategy? Will I be able to achieve my expected results? At this moment, the strategic planner can step up, proactively, understanding the impacts they can serve as a facilitator, a second sponsor, a project success enabler, and therefore, a strategy enabler.</a:t>
            </a:r>
          </a:p>
          <a:p>
            <a:r>
              <a:rPr lang="en-US" baseline="0" noProof="0" dirty="0" smtClean="0"/>
              <a:t>But how do I know we are getting results? Measuring is the only way. Therefore, we define Indicators and we set Targets and perform periodic Measurements for those indictors; In time, we will be analyzing the delivery trend – in time to correct deviations if/when necessary.</a:t>
            </a:r>
            <a:endParaRPr lang="en-US"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09BE09F-839A-4E46-AA96-6B1F206C8913}" type="slidenum">
              <a:rPr lang="en-US" smtClean="0"/>
              <a:pPr/>
              <a:t>37</a:t>
            </a:fld>
            <a:endParaRPr lang="en-US" dirty="0"/>
          </a:p>
        </p:txBody>
      </p:sp>
    </p:spTree>
    <p:extLst>
      <p:ext uri="{BB962C8B-B14F-4D97-AF65-F5344CB8AC3E}">
        <p14:creationId xmlns:p14="http://schemas.microsoft.com/office/powerpoint/2010/main" val="3111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dirty="0" smtClean="0">
                <a:latin typeface="CA Sans" pitchFamily="50" charset="0"/>
              </a:rPr>
              <a:t>Now you are going</a:t>
            </a:r>
            <a:r>
              <a:rPr lang="en-US" baseline="0" dirty="0" smtClean="0">
                <a:latin typeface="CA Sans" pitchFamily="50" charset="0"/>
              </a:rPr>
              <a:t> to see an idea of some features that could be implemented </a:t>
            </a:r>
            <a:r>
              <a:rPr lang="en-US" dirty="0" smtClean="0">
                <a:latin typeface="CA Sans" pitchFamily="50" charset="0"/>
              </a:rPr>
              <a:t>to expand the PPM “core” features</a:t>
            </a:r>
            <a:r>
              <a:rPr lang="en-US" baseline="0" dirty="0" smtClean="0">
                <a:latin typeface="CA Sans" pitchFamily="50" charset="0"/>
              </a:rPr>
              <a:t> </a:t>
            </a:r>
            <a:r>
              <a:rPr lang="en-US" dirty="0" smtClean="0">
                <a:latin typeface="CA Sans" pitchFamily="50" charset="0"/>
              </a:rPr>
              <a:t>and allow the Strategic Planning and Monitoring process to </a:t>
            </a:r>
            <a:r>
              <a:rPr lang="en-US" baseline="0" dirty="0" smtClean="0">
                <a:latin typeface="CA Sans" pitchFamily="50" charset="0"/>
              </a:rPr>
              <a:t>walk alongside the PPM processes. These features are not an integral part of CA PPM but can be implemented with very little effort by our CA Services and our CA Qualified Partners teams. </a:t>
            </a:r>
            <a:endParaRPr lang="en-US" dirty="0" smtClean="0">
              <a:latin typeface="CA Sans" pitchFamily="50" charset="0"/>
            </a:endParaRPr>
          </a:p>
        </p:txBody>
      </p:sp>
    </p:spTree>
    <p:extLst>
      <p:ext uri="{BB962C8B-B14F-4D97-AF65-F5344CB8AC3E}">
        <p14:creationId xmlns:p14="http://schemas.microsoft.com/office/powerpoint/2010/main" val="281176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usually be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endParaRPr lang="en-US" baseline="0" noProof="0" dirty="0" smtClean="0">
              <a:latin typeface="CA Sans" pitchFamily="50" charset="0"/>
            </a:endParaRPr>
          </a:p>
        </p:txBody>
      </p:sp>
    </p:spTree>
    <p:extLst>
      <p:ext uri="{BB962C8B-B14F-4D97-AF65-F5344CB8AC3E}">
        <p14:creationId xmlns:p14="http://schemas.microsoft.com/office/powerpoint/2010/main" val="213587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7357"/>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577851" y="1117999"/>
            <a:ext cx="8113713" cy="3351138"/>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Placeholder 1"/>
          <p:cNvSpPr>
            <a:spLocks noGrp="1"/>
          </p:cNvSpPr>
          <p:nvPr>
            <p:ph type="title"/>
          </p:nvPr>
        </p:nvSpPr>
        <p:spPr bwMode="black">
          <a:xfrm>
            <a:off x="576072" y="137287"/>
            <a:ext cx="8119872" cy="549148"/>
          </a:xfrm>
          <a:prstGeom prst="rect">
            <a:avLst/>
          </a:prstGeom>
        </p:spPr>
        <p:txBody>
          <a:bodyPr rtlCol="0">
            <a:noAutofit/>
          </a:bodyPr>
          <a:lstStyle/>
          <a:p>
            <a:r>
              <a:rPr lang="en-US" smtClean="0"/>
              <a:t>Click to edit Master title style</a:t>
            </a:r>
            <a:endParaRPr lang="en-US" dirty="0"/>
          </a:p>
        </p:txBody>
      </p:sp>
      <p:sp>
        <p:nvSpPr>
          <p:cNvPr id="9" name="Date Placeholder 8"/>
          <p:cNvSpPr>
            <a:spLocks noGrp="1"/>
          </p:cNvSpPr>
          <p:nvPr>
            <p:ph type="dt" sz="half" idx="13"/>
          </p:nvPr>
        </p:nvSpPr>
        <p:spPr>
          <a:xfrm>
            <a:off x="870557" y="4858674"/>
            <a:ext cx="1234440" cy="274097"/>
          </a:xfrm>
          <a:prstGeom prst="rect">
            <a:avLst/>
          </a:prstGeom>
        </p:spPr>
        <p:txBody>
          <a:bodyPr/>
          <a:lstStyle/>
          <a:p>
            <a:pPr>
              <a:defRPr/>
            </a:pPr>
            <a:fld id="{ABC81331-8C53-4DFA-AD59-A8576318C1D3}" type="datetime4">
              <a:rPr lang="en-US" smtClean="0"/>
              <a:pPr>
                <a:defRPr/>
              </a:pPr>
              <a:t>January 29, 2015</a:t>
            </a:fld>
            <a:endParaRPr lang="en-US" dirty="0"/>
          </a:p>
        </p:txBody>
      </p:sp>
      <p:sp>
        <p:nvSpPr>
          <p:cNvPr id="11" name="Slide Number Placeholder 10"/>
          <p:cNvSpPr>
            <a:spLocks noGrp="1"/>
          </p:cNvSpPr>
          <p:nvPr>
            <p:ph type="sldNum" sz="quarter" idx="14"/>
          </p:nvPr>
        </p:nvSpPr>
        <p:spPr>
          <a:xfrm>
            <a:off x="469900" y="4858674"/>
            <a:ext cx="382588" cy="274097"/>
          </a:xfrm>
          <a:prstGeom prst="rect">
            <a:avLst/>
          </a:prstGeom>
        </p:spPr>
        <p:txBody>
          <a:bodyPr/>
          <a:lstStyle/>
          <a:p>
            <a:pPr>
              <a:defRPr/>
            </a:pPr>
            <a:fld id="{E701BC24-4D00-4B37-9CA5-F53B075D7432}" type="slidenum">
              <a:rPr lang="en-US" smtClean="0"/>
              <a:pPr>
                <a:defRPr/>
              </a:pPr>
              <a:t>‹#›</a:t>
            </a:fld>
            <a:endParaRPr lang="en-US" dirty="0"/>
          </a:p>
        </p:txBody>
      </p:sp>
      <p:sp>
        <p:nvSpPr>
          <p:cNvPr id="12" name="Footer Placeholder 11"/>
          <p:cNvSpPr>
            <a:spLocks noGrp="1"/>
          </p:cNvSpPr>
          <p:nvPr>
            <p:ph type="ftr" sz="quarter" idx="15"/>
          </p:nvPr>
        </p:nvSpPr>
        <p:spPr>
          <a:xfrm>
            <a:off x="850900" y="4858674"/>
            <a:ext cx="6923088" cy="274097"/>
          </a:xfrm>
          <a:prstGeom prst="rect">
            <a:avLst/>
          </a:prstGeom>
        </p:spPr>
        <p:txBody>
          <a:bodyPr/>
          <a:lstStyle/>
          <a:p>
            <a:pPr>
              <a:defRPr/>
            </a:pPr>
            <a:r>
              <a:rPr lang="en-US" smtClean="0"/>
              <a:t>[Insert PPT Name via Insert tab &gt; Header &amp; Footer]          Copyright © 2011 CA. All rights reserved.</a:t>
            </a:r>
            <a:endParaRPr lang="en-US" dirty="0"/>
          </a:p>
        </p:txBody>
      </p:sp>
    </p:spTree>
    <p:extLst>
      <p:ext uri="{BB962C8B-B14F-4D97-AF65-F5344CB8AC3E}">
        <p14:creationId xmlns:p14="http://schemas.microsoft.com/office/powerpoint/2010/main" val="24320291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2014 CA.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08" r:id="rId4"/>
    <p:sldLayoutId id="2147483765" r:id="rId5"/>
    <p:sldLayoutId id="2147483655" r:id="rId6"/>
    <p:sldLayoutId id="2147483772" r:id="rId7"/>
    <p:sldLayoutId id="2147483774" r:id="rId8"/>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2014 CA.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slide" Target="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err="1" smtClean="0"/>
              <a:t>Strategic</a:t>
            </a:r>
            <a:r>
              <a:rPr lang="pt-BR" dirty="0" smtClean="0"/>
              <a:t> </a:t>
            </a:r>
            <a:r>
              <a:rPr lang="pt-BR" dirty="0" err="1" smtClean="0"/>
              <a:t>Execution</a:t>
            </a:r>
            <a:r>
              <a:rPr lang="pt-BR" dirty="0" smtClean="0"/>
              <a:t> </a:t>
            </a:r>
            <a:r>
              <a:rPr lang="pt-BR" dirty="0" err="1" smtClean="0"/>
              <a:t>Support</a:t>
            </a:r>
            <a:r>
              <a:rPr lang="pt-BR" dirty="0" smtClean="0"/>
              <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err="1" smtClean="0"/>
              <a:t>January</a:t>
            </a:r>
            <a:r>
              <a:rPr lang="pt-BR" dirty="0" smtClean="0"/>
              <a:t> 2015</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Top-Down distribution</a:t>
            </a:r>
            <a:r>
              <a:rPr lang="en-US" sz="1600" dirty="0" smtClean="0"/>
              <a:t> of </a:t>
            </a:r>
            <a:r>
              <a:rPr lang="en-US" sz="1600" dirty="0" smtClean="0">
                <a:solidFill>
                  <a:srgbClr val="53BBD4"/>
                </a:solidFill>
              </a:rPr>
              <a:t>Expected Benefits</a:t>
            </a:r>
            <a:r>
              <a:rPr lang="en-US" sz="1600" dirty="0" smtClean="0"/>
              <a:t>, </a:t>
            </a:r>
            <a:r>
              <a:rPr lang="en-US" sz="1600" dirty="0" smtClean="0">
                <a:solidFill>
                  <a:srgbClr val="53BBD4"/>
                </a:solidFill>
              </a:rPr>
              <a:t>FTEs </a:t>
            </a:r>
            <a:r>
              <a:rPr lang="en-US" sz="1600" dirty="0" smtClean="0"/>
              <a:t>and </a:t>
            </a:r>
            <a:r>
              <a:rPr lang="en-US" sz="1600" dirty="0" smtClean="0">
                <a:solidFill>
                  <a:srgbClr val="53BBD4"/>
                </a:solidFill>
              </a:rPr>
              <a:t>Funding</a:t>
            </a:r>
          </a:p>
          <a:p>
            <a:pPr>
              <a:lnSpc>
                <a:spcPts val="1800"/>
              </a:lnSpc>
              <a:spcAft>
                <a:spcPts val="300"/>
              </a:spcAft>
            </a:pPr>
            <a:r>
              <a:rPr lang="en-US" sz="1600" dirty="0" smtClean="0">
                <a:solidFill>
                  <a:srgbClr val="53BBD4"/>
                </a:solidFill>
              </a:rPr>
              <a:t>Roll-up</a:t>
            </a:r>
            <a:r>
              <a:rPr lang="en-US" sz="1600" dirty="0" smtClean="0"/>
              <a:t> of amounts </a:t>
            </a:r>
            <a:r>
              <a:rPr lang="en-US" sz="1600" dirty="0" smtClean="0">
                <a:solidFill>
                  <a:srgbClr val="53BBD4"/>
                </a:solidFill>
              </a:rPr>
              <a:t>Allocated </a:t>
            </a:r>
            <a:r>
              <a:rPr lang="en-US" sz="1600" dirty="0" smtClean="0"/>
              <a:t>to Strategic Items and </a:t>
            </a:r>
            <a:r>
              <a:rPr lang="en-US" sz="1600" dirty="0" smtClean="0">
                <a:solidFill>
                  <a:srgbClr val="53BBD4"/>
                </a:solidFill>
              </a:rPr>
              <a:t>Committed </a:t>
            </a:r>
            <a:r>
              <a:rPr lang="en-US" sz="1600" dirty="0" smtClean="0"/>
              <a:t>with Investments</a:t>
            </a:r>
          </a:p>
          <a:p>
            <a:pPr>
              <a:lnSpc>
                <a:spcPts val="1800"/>
              </a:lnSpc>
              <a:spcAft>
                <a:spcPts val="300"/>
              </a:spcAft>
            </a:pPr>
            <a:r>
              <a:rPr lang="en-US" sz="1600" dirty="0" smtClean="0">
                <a:solidFill>
                  <a:srgbClr val="53BBD4"/>
                </a:solidFill>
              </a:rPr>
              <a:t>Automatic Creation </a:t>
            </a:r>
            <a:r>
              <a:rPr lang="en-US" sz="1600" dirty="0" smtClean="0"/>
              <a:t>of </a:t>
            </a:r>
            <a:r>
              <a:rPr lang="en-US" sz="1600" dirty="0" smtClean="0">
                <a:solidFill>
                  <a:srgbClr val="53BBD4"/>
                </a:solidFill>
              </a:rPr>
              <a:t>Portfolios </a:t>
            </a:r>
            <a:r>
              <a:rPr lang="en-US" sz="1600" dirty="0" smtClean="0"/>
              <a:t>for Investment Selection and Monitoring</a:t>
            </a:r>
          </a:p>
          <a:p>
            <a:pPr marL="0" indent="0">
              <a:lnSpc>
                <a:spcPts val="1800"/>
              </a:lnSpc>
              <a:spcAft>
                <a:spcPts val="300"/>
              </a:spcAft>
              <a:buNone/>
            </a:pPr>
            <a:r>
              <a:rPr lang="en-US" sz="1600" dirty="0" smtClean="0"/>
              <a:t>Implementation Assumptions </a:t>
            </a:r>
          </a:p>
          <a:p>
            <a:pPr>
              <a:lnSpc>
                <a:spcPts val="1800"/>
              </a:lnSpc>
              <a:spcAft>
                <a:spcPts val="300"/>
              </a:spcAft>
            </a:pPr>
            <a:r>
              <a:rPr lang="en-US" sz="1600" dirty="0" smtClean="0"/>
              <a:t>A Strategic Planning Budgeting process that established high-level amounts to be distributed</a:t>
            </a:r>
          </a:p>
          <a:p>
            <a:pPr>
              <a:lnSpc>
                <a:spcPts val="1800"/>
              </a:lnSpc>
              <a:spcAft>
                <a:spcPts val="300"/>
              </a:spcAft>
            </a:pPr>
            <a:r>
              <a:rPr lang="en-US" sz="1600" dirty="0" smtClean="0"/>
              <a:t>An allocation rule (or we can assume the Items weights are to be adopted)</a:t>
            </a:r>
          </a:p>
          <a:p>
            <a:pPr>
              <a:lnSpc>
                <a:spcPts val="1800"/>
              </a:lnSpc>
              <a:spcAft>
                <a:spcPts val="300"/>
              </a:spcAft>
            </a:pPr>
            <a:r>
              <a:rPr lang="en-US" sz="1600" dirty="0" smtClean="0"/>
              <a:t>A Portfolio group (and the Strategic Items to which they are related)</a:t>
            </a:r>
          </a:p>
          <a:p>
            <a:pPr>
              <a:lnSpc>
                <a:spcPts val="1800"/>
              </a:lnSpc>
              <a:spcAft>
                <a:spcPts val="300"/>
              </a:spcAft>
            </a:pPr>
            <a:r>
              <a:rPr lang="en-US" sz="1600" dirty="0" smtClean="0"/>
              <a:t>Definition of the Item (Strategic Goal) that funds each Strategic Investment.</a:t>
            </a:r>
          </a:p>
          <a:p>
            <a:pPr>
              <a:lnSpc>
                <a:spcPts val="1800"/>
              </a:lnSpc>
              <a:spcAft>
                <a:spcPts val="300"/>
              </a:spcAft>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4: Top-Down Planning</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4185686844"/>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2532724965"/>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nut 6">
            <a:hlinkClick r:id="rId8" action="ppaction://hlinksldjump"/>
          </p:cNvPr>
          <p:cNvSpPr/>
          <p:nvPr/>
        </p:nvSpPr>
        <p:spPr>
          <a:xfrm>
            <a:off x="8209414" y="3898232"/>
            <a:ext cx="413887" cy="394636"/>
          </a:xfrm>
          <a:prstGeom prst="donut">
            <a:avLst/>
          </a:prstGeom>
          <a:ln/>
        </p:spPr>
        <p:style>
          <a:lnRef idx="3">
            <a:schemeClr val="lt1"/>
          </a:lnRef>
          <a:fillRef idx="1">
            <a:schemeClr val="accent5"/>
          </a:fillRef>
          <a:effectRef idx="1">
            <a:schemeClr val="accent5"/>
          </a:effectRef>
          <a:fontRef idx="minor">
            <a:schemeClr val="lt1"/>
          </a:fontRef>
        </p:style>
        <p:txBody>
          <a:bodyPr vert="horz" lIns="91440" tIns="91440" rIns="91440" bIns="91440" rtlCol="0" anchor="ctr"/>
          <a:lstStyle/>
          <a:p>
            <a:pPr algn="ctr" defTabSz="914400">
              <a:lnSpc>
                <a:spcPts val="1720"/>
              </a:lnSpc>
              <a:buClr>
                <a:srgbClr val="FFFFFF"/>
              </a:buClr>
            </a:pPr>
            <a:r>
              <a:rPr lang="en-US" sz="500" kern="0" dirty="0" smtClean="0">
                <a:solidFill>
                  <a:schemeClr val="accent3"/>
                </a:solidFill>
                <a:latin typeface="Calibri"/>
                <a:cs typeface="Arial Unicode MS" pitchFamily="34" charset="-128"/>
              </a:rPr>
              <a:t>End</a:t>
            </a:r>
            <a:endParaRPr lang="en-US" sz="500" kern="0" dirty="0">
              <a:solidFill>
                <a:schemeClr val="accent3"/>
              </a:solidFill>
              <a:latin typeface="Calibri"/>
              <a:cs typeface="Arial Unicode MS" pitchFamily="34" charset="-128"/>
            </a:endParaRPr>
          </a:p>
        </p:txBody>
      </p:sp>
    </p:spTree>
    <p:extLst>
      <p:ext uri="{BB962C8B-B14F-4D97-AF65-F5344CB8AC3E}">
        <p14:creationId xmlns:p14="http://schemas.microsoft.com/office/powerpoint/2010/main" val="321288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Strategic Map and Indicator Hierarchy</a:t>
            </a:r>
            <a:br>
              <a:rPr lang="en-US" dirty="0" smtClean="0"/>
            </a:br>
            <a:endParaRPr lang="en-US" dirty="0"/>
          </a:p>
        </p:txBody>
      </p:sp>
    </p:spTree>
    <p:extLst>
      <p:ext uri="{BB962C8B-B14F-4D97-AF65-F5344CB8AC3E}">
        <p14:creationId xmlns:p14="http://schemas.microsoft.com/office/powerpoint/2010/main" val="4081920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884" y="567520"/>
            <a:ext cx="8444232" cy="4580743"/>
          </a:xfrm>
          <a:prstGeom prst="rect">
            <a:avLst/>
          </a:prstGeom>
        </p:spPr>
      </p:pic>
      <p:sp>
        <p:nvSpPr>
          <p:cNvPr id="9" name="Rectangle 8"/>
          <p:cNvSpPr/>
          <p:nvPr/>
        </p:nvSpPr>
        <p:spPr>
          <a:xfrm>
            <a:off x="769708" y="1416451"/>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0" name="Rectangle 9"/>
          <p:cNvSpPr/>
          <p:nvPr/>
        </p:nvSpPr>
        <p:spPr>
          <a:xfrm>
            <a:off x="612769" y="2140588"/>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393" name="TextBox 10"/>
          <p:cNvSpPr txBox="1">
            <a:spLocks noChangeArrowheads="1"/>
          </p:cNvSpPr>
          <p:nvPr/>
        </p:nvSpPr>
        <p:spPr bwMode="auto">
          <a:xfrm>
            <a:off x="4007065" y="1100468"/>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This is an existing Strategic Item (a Strategic Goal)</a:t>
            </a:r>
            <a:endParaRPr lang="en-US" sz="901" b="1" dirty="0">
              <a:solidFill>
                <a:srgbClr val="FF0000"/>
              </a:solidFill>
            </a:endParaRPr>
          </a:p>
        </p:txBody>
      </p:sp>
      <p:sp>
        <p:nvSpPr>
          <p:cNvPr id="16394" name="TextBox 11"/>
          <p:cNvSpPr txBox="1">
            <a:spLocks noChangeArrowheads="1"/>
          </p:cNvSpPr>
          <p:nvPr/>
        </p:nvSpPr>
        <p:spPr bwMode="auto">
          <a:xfrm>
            <a:off x="2984921" y="1927724"/>
            <a:ext cx="1875023" cy="369588"/>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(Financial, Customer, etc.)</a:t>
            </a:r>
            <a:endParaRPr lang="en-US" sz="901" b="1" dirty="0">
              <a:solidFill>
                <a:srgbClr val="FF0000"/>
              </a:solidFill>
            </a:endParaRPr>
          </a:p>
        </p:txBody>
      </p:sp>
      <p:cxnSp>
        <p:nvCxnSpPr>
          <p:cNvPr id="13" name="Straight Arrow Connector 12"/>
          <p:cNvCxnSpPr>
            <a:stCxn id="16393" idx="1"/>
            <a:endCxn id="9" idx="3"/>
          </p:cNvCxnSpPr>
          <p:nvPr/>
        </p:nvCxnSpPr>
        <p:spPr>
          <a:xfrm flipH="1">
            <a:off x="3457651" y="1215949"/>
            <a:ext cx="549414" cy="2851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6394" idx="1"/>
            <a:endCxn id="10" idx="3"/>
          </p:cNvCxnSpPr>
          <p:nvPr/>
        </p:nvCxnSpPr>
        <p:spPr>
          <a:xfrm flipH="1">
            <a:off x="2285954" y="2112518"/>
            <a:ext cx="698967" cy="1120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7201" y="3292837"/>
            <a:ext cx="652644"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909540" y="3456619"/>
            <a:ext cx="3477299"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Monitoring</a:t>
            </a:r>
          </a:p>
          <a:p>
            <a:r>
              <a:rPr lang="en-US" sz="901" b="1" dirty="0" smtClean="0">
                <a:solidFill>
                  <a:srgbClr val="FF0000"/>
                </a:solidFill>
              </a:rPr>
              <a:t>% Goal Achieved from Direct Indicators AND from Children Items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109845" y="3376854"/>
            <a:ext cx="1799695" cy="26455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69332" y="2791190"/>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1"/>
          <p:cNvSpPr txBox="1">
            <a:spLocks noChangeArrowheads="1"/>
          </p:cNvSpPr>
          <p:nvPr/>
        </p:nvSpPr>
        <p:spPr bwMode="auto">
          <a:xfrm>
            <a:off x="2909540" y="2942896"/>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Indicators directly </a:t>
            </a:r>
            <a:r>
              <a:rPr lang="en-US" sz="901" b="1" dirty="0" smtClean="0">
                <a:solidFill>
                  <a:srgbClr val="FF0000"/>
                </a:solidFill>
              </a:rPr>
              <a:t>related to this Strategic Item</a:t>
            </a:r>
            <a:endParaRPr lang="en-US" sz="901" b="1" dirty="0">
              <a:solidFill>
                <a:srgbClr val="FF0000"/>
              </a:solidFill>
            </a:endParaRPr>
          </a:p>
        </p:txBody>
      </p:sp>
      <p:sp>
        <p:nvSpPr>
          <p:cNvPr id="26" name="TextBox 11"/>
          <p:cNvSpPr txBox="1">
            <a:spLocks noChangeArrowheads="1"/>
          </p:cNvSpPr>
          <p:nvPr/>
        </p:nvSpPr>
        <p:spPr bwMode="auto">
          <a:xfrm>
            <a:off x="3086790" y="4083389"/>
            <a:ext cx="4584398" cy="369588"/>
          </a:xfrm>
          <a:prstGeom prst="rect">
            <a:avLst/>
          </a:prstGeom>
          <a:noFill/>
          <a:ln w="9525">
            <a:noFill/>
            <a:miter lim="800000"/>
            <a:headEnd/>
            <a:tailEnd/>
          </a:ln>
        </p:spPr>
        <p:txBody>
          <a:bodyPr wrap="square">
            <a:spAutoFit/>
          </a:bodyPr>
          <a:lstStyle/>
          <a:p>
            <a:r>
              <a:rPr lang="en-US" sz="901" b="1" dirty="0" smtClean="0">
                <a:solidFill>
                  <a:srgbClr val="FF0000"/>
                </a:solidFill>
              </a:rPr>
              <a:t>Metrics used to evaluate Investment Strategic Alignment</a:t>
            </a:r>
          </a:p>
          <a:p>
            <a:r>
              <a:rPr lang="en-US" sz="901" b="1" dirty="0" smtClean="0">
                <a:solidFill>
                  <a:srgbClr val="FF0000"/>
                </a:solidFill>
              </a:rPr>
              <a:t>(to evaluate the “Strategic Score” for Ideas, Projects, Programs, …)</a:t>
            </a:r>
            <a:endParaRPr lang="en-US" sz="901" b="1" dirty="0">
              <a:solidFill>
                <a:srgbClr val="FF0000"/>
              </a:solidFill>
            </a:endParaRPr>
          </a:p>
        </p:txBody>
      </p:sp>
      <p:cxnSp>
        <p:nvCxnSpPr>
          <p:cNvPr id="28" name="Straight Arrow Connector 27"/>
          <p:cNvCxnSpPr>
            <a:stCxn id="26" idx="1"/>
            <a:endCxn id="32" idx="3"/>
          </p:cNvCxnSpPr>
          <p:nvPr/>
        </p:nvCxnSpPr>
        <p:spPr>
          <a:xfrm flipH="1" flipV="1">
            <a:off x="1109845" y="4013703"/>
            <a:ext cx="1976945" cy="254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1"/>
            <a:endCxn id="24" idx="3"/>
          </p:cNvCxnSpPr>
          <p:nvPr/>
        </p:nvCxnSpPr>
        <p:spPr>
          <a:xfrm flipH="1" flipV="1">
            <a:off x="1060983" y="2869446"/>
            <a:ext cx="1848557" cy="18893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69332" y="3944017"/>
            <a:ext cx="640513" cy="1393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Rectangle 40"/>
          <p:cNvSpPr/>
          <p:nvPr/>
        </p:nvSpPr>
        <p:spPr>
          <a:xfrm>
            <a:off x="4413501" y="1534849"/>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2" name="TextBox 11"/>
          <p:cNvSpPr txBox="1">
            <a:spLocks noChangeArrowheads="1"/>
          </p:cNvSpPr>
          <p:nvPr/>
        </p:nvSpPr>
        <p:spPr bwMode="auto">
          <a:xfrm>
            <a:off x="6491471" y="1471550"/>
            <a:ext cx="2195329" cy="508216"/>
          </a:xfrm>
          <a:prstGeom prst="rect">
            <a:avLst/>
          </a:prstGeom>
          <a:noFill/>
          <a:ln w="9525">
            <a:noFill/>
            <a:miter lim="800000"/>
            <a:headEnd/>
            <a:tailEnd/>
          </a:ln>
        </p:spPr>
        <p:txBody>
          <a:bodyPr wrap="square">
            <a:spAutoFit/>
          </a:bodyPr>
          <a:lstStyle/>
          <a:p>
            <a:r>
              <a:rPr lang="en-US" sz="901" b="1" dirty="0" smtClean="0">
                <a:solidFill>
                  <a:srgbClr val="FF0000"/>
                </a:solidFill>
              </a:rPr>
              <a:t>Multi-Dimensional Evaluation: Corporate Strategy, BU Strategy, Department Strategy, etc.</a:t>
            </a:r>
            <a:endParaRPr lang="en-US" sz="901" b="1" dirty="0">
              <a:solidFill>
                <a:srgbClr val="FF0000"/>
              </a:solidFill>
            </a:endParaRPr>
          </a:p>
        </p:txBody>
      </p:sp>
      <p:cxnSp>
        <p:nvCxnSpPr>
          <p:cNvPr id="43" name="Straight Arrow Connector 42"/>
          <p:cNvCxnSpPr>
            <a:stCxn id="42" idx="1"/>
            <a:endCxn id="41" idx="3"/>
          </p:cNvCxnSpPr>
          <p:nvPr/>
        </p:nvCxnSpPr>
        <p:spPr>
          <a:xfrm flipH="1" flipV="1">
            <a:off x="6086686" y="1618866"/>
            <a:ext cx="404785" cy="10679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Strategic Map</a:t>
            </a:r>
            <a:endParaRPr lang="en-US" sz="2400" dirty="0"/>
          </a:p>
        </p:txBody>
      </p:sp>
      <p:cxnSp>
        <p:nvCxnSpPr>
          <p:cNvPr id="33" name="Straight Arrow Connector 32"/>
          <p:cNvCxnSpPr>
            <a:stCxn id="35" idx="1"/>
            <a:endCxn id="34" idx="3"/>
          </p:cNvCxnSpPr>
          <p:nvPr/>
        </p:nvCxnSpPr>
        <p:spPr>
          <a:xfrm flipH="1">
            <a:off x="5938687" y="2156478"/>
            <a:ext cx="552784" cy="13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870670" y="2086281"/>
            <a:ext cx="1068017"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5" name="TextBox 11"/>
          <p:cNvSpPr txBox="1">
            <a:spLocks noChangeArrowheads="1"/>
          </p:cNvSpPr>
          <p:nvPr/>
        </p:nvSpPr>
        <p:spPr bwMode="auto">
          <a:xfrm>
            <a:off x="6491471" y="2040997"/>
            <a:ext cx="2052028" cy="230961"/>
          </a:xfrm>
          <a:prstGeom prst="rect">
            <a:avLst/>
          </a:prstGeom>
          <a:noFill/>
          <a:ln w="9525">
            <a:noFill/>
            <a:miter lim="800000"/>
            <a:headEnd/>
            <a:tailEnd/>
          </a:ln>
        </p:spPr>
        <p:txBody>
          <a:bodyPr wrap="square">
            <a:spAutoFit/>
          </a:bodyPr>
          <a:lstStyle/>
          <a:p>
            <a:r>
              <a:rPr lang="en-US" sz="901" b="1" dirty="0" smtClean="0">
                <a:solidFill>
                  <a:srgbClr val="FF0000"/>
                </a:solidFill>
              </a:rPr>
              <a:t>This Item’s Status </a:t>
            </a:r>
            <a:endParaRPr lang="en-US" sz="901" b="1" dirty="0">
              <a:solidFill>
                <a:srgbClr val="FF0000"/>
              </a:solidFill>
            </a:endParaRPr>
          </a:p>
        </p:txBody>
      </p:sp>
      <p:cxnSp>
        <p:nvCxnSpPr>
          <p:cNvPr id="55" name="Straight Arrow Connector 54"/>
          <p:cNvCxnSpPr>
            <a:stCxn id="56" idx="1"/>
            <a:endCxn id="58" idx="3"/>
          </p:cNvCxnSpPr>
          <p:nvPr/>
        </p:nvCxnSpPr>
        <p:spPr>
          <a:xfrm flipH="1" flipV="1">
            <a:off x="1048851" y="2386299"/>
            <a:ext cx="3158858" cy="19619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TextBox 11"/>
          <p:cNvSpPr txBox="1">
            <a:spLocks noChangeArrowheads="1"/>
          </p:cNvSpPr>
          <p:nvPr/>
        </p:nvSpPr>
        <p:spPr bwMode="auto">
          <a:xfrm>
            <a:off x="4207709" y="2467017"/>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Configure how do you calculate Item Status</a:t>
            </a:r>
            <a:endParaRPr lang="en-US" sz="901" b="1" dirty="0">
              <a:solidFill>
                <a:srgbClr val="FF0000"/>
              </a:solidFill>
            </a:endParaRPr>
          </a:p>
        </p:txBody>
      </p:sp>
      <p:sp>
        <p:nvSpPr>
          <p:cNvPr id="58" name="Rectangle 57"/>
          <p:cNvSpPr/>
          <p:nvPr/>
        </p:nvSpPr>
        <p:spPr>
          <a:xfrm>
            <a:off x="457200" y="2308043"/>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Tree>
    <p:extLst>
      <p:ext uri="{BB962C8B-B14F-4D97-AF65-F5344CB8AC3E}">
        <p14:creationId xmlns:p14="http://schemas.microsoft.com/office/powerpoint/2010/main" val="9108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787034"/>
            <a:ext cx="8235970" cy="4361229"/>
          </a:xfrm>
          <a:prstGeom prst="rect">
            <a:avLst/>
          </a:prstGeom>
        </p:spPr>
      </p:pic>
      <p:sp>
        <p:nvSpPr>
          <p:cNvPr id="9" name="Rectangle 8"/>
          <p:cNvSpPr/>
          <p:nvPr/>
        </p:nvSpPr>
        <p:spPr>
          <a:xfrm>
            <a:off x="569683" y="1437082"/>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3086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a:t>Creating the Strategic Map</a:t>
            </a:r>
            <a:endParaRPr lang="pt-BR" sz="2400" dirty="0"/>
          </a:p>
        </p:txBody>
      </p:sp>
    </p:spTree>
    <p:extLst>
      <p:ext uri="{BB962C8B-B14F-4D97-AF65-F5344CB8AC3E}">
        <p14:creationId xmlns:p14="http://schemas.microsoft.com/office/powerpoint/2010/main" val="368240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550" y="811014"/>
            <a:ext cx="8607217" cy="4337249"/>
          </a:xfrm>
          <a:prstGeom prst="rect">
            <a:avLst/>
          </a:prstGeom>
        </p:spPr>
      </p:pic>
      <p:sp>
        <p:nvSpPr>
          <p:cNvPr id="14" name="Rectangle 13"/>
          <p:cNvSpPr/>
          <p:nvPr/>
        </p:nvSpPr>
        <p:spPr>
          <a:xfrm>
            <a:off x="740850" y="198564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395750" y="1677236"/>
            <a:ext cx="1662459" cy="369588"/>
          </a:xfrm>
          <a:prstGeom prst="rect">
            <a:avLst/>
          </a:prstGeom>
          <a:noFill/>
          <a:ln w="9525">
            <a:noFill/>
            <a:miter lim="800000"/>
            <a:headEnd/>
            <a:tailEnd/>
          </a:ln>
        </p:spPr>
        <p:txBody>
          <a:bodyPr>
            <a:spAutoFit/>
          </a:bodyPr>
          <a:lstStyle/>
          <a:p>
            <a:r>
              <a:rPr lang="en-US" sz="901" b="1" dirty="0" smtClean="0">
                <a:solidFill>
                  <a:srgbClr val="FF0000"/>
                </a:solidFill>
              </a:rPr>
              <a:t>This is the current Status for this indicator</a:t>
            </a:r>
            <a:endParaRPr lang="en-US" sz="901" b="1" dirty="0">
              <a:solidFill>
                <a:srgbClr val="FF0000"/>
              </a:solidFill>
            </a:endParaRPr>
          </a:p>
        </p:txBody>
      </p:sp>
      <p:cxnSp>
        <p:nvCxnSpPr>
          <p:cNvPr id="17" name="Straight Arrow Connector 16"/>
          <p:cNvCxnSpPr>
            <a:stCxn id="16" idx="1"/>
            <a:endCxn id="14" idx="3"/>
          </p:cNvCxnSpPr>
          <p:nvPr/>
        </p:nvCxnSpPr>
        <p:spPr>
          <a:xfrm flipH="1">
            <a:off x="1682218" y="1862030"/>
            <a:ext cx="713532" cy="18479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p:nvSpPr>
        <p:spPr bwMode="auto">
          <a:xfrm>
            <a:off x="4695087" y="2375300"/>
            <a:ext cx="3854281"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Indicators are used to </a:t>
            </a:r>
            <a:r>
              <a:rPr lang="en-US" sz="901" b="1" dirty="0" smtClean="0">
                <a:solidFill>
                  <a:srgbClr val="FF0000"/>
                </a:solidFill>
              </a:rPr>
              <a:t>Monitor our Strategies</a:t>
            </a:r>
            <a:r>
              <a:rPr lang="en-US" sz="901" b="1" dirty="0" smtClean="0">
                <a:solidFill>
                  <a:srgbClr val="FF0000"/>
                </a:solidFill>
              </a:rPr>
              <a:t>; they help us know if our Strategic Goals are being delivered, through the comparison of “</a:t>
            </a:r>
            <a:r>
              <a:rPr lang="en-US" sz="901" b="1" dirty="0" err="1" smtClean="0">
                <a:solidFill>
                  <a:srgbClr val="FF0000"/>
                </a:solidFill>
              </a:rPr>
              <a:t>Targets”and</a:t>
            </a:r>
            <a:r>
              <a:rPr lang="en-US" sz="901" b="1" dirty="0" smtClean="0">
                <a:solidFill>
                  <a:srgbClr val="FF0000"/>
                </a:solidFill>
              </a:rPr>
              <a:t> “Measurements”</a:t>
            </a:r>
            <a:endParaRPr lang="en-US" sz="901" b="1" dirty="0">
              <a:solidFill>
                <a:srgbClr val="FF0000"/>
              </a:solidFill>
            </a:endParaRPr>
          </a:p>
        </p:txBody>
      </p: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13" name="Rectangle 12"/>
          <p:cNvSpPr/>
          <p:nvPr/>
        </p:nvSpPr>
        <p:spPr>
          <a:xfrm>
            <a:off x="383700" y="3216057"/>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5" name="TextBox 11"/>
          <p:cNvSpPr txBox="1">
            <a:spLocks noChangeArrowheads="1"/>
          </p:cNvSpPr>
          <p:nvPr/>
        </p:nvSpPr>
        <p:spPr bwMode="auto">
          <a:xfrm>
            <a:off x="2058341" y="3302867"/>
            <a:ext cx="2635547" cy="369588"/>
          </a:xfrm>
          <a:prstGeom prst="rect">
            <a:avLst/>
          </a:prstGeom>
          <a:noFill/>
          <a:ln w="9525">
            <a:noFill/>
            <a:miter lim="800000"/>
            <a:headEnd/>
            <a:tailEnd/>
          </a:ln>
        </p:spPr>
        <p:txBody>
          <a:bodyPr wrap="square">
            <a:spAutoFit/>
          </a:bodyPr>
          <a:lstStyle/>
          <a:p>
            <a:r>
              <a:rPr lang="en-US" sz="901" b="1" dirty="0" smtClean="0">
                <a:solidFill>
                  <a:srgbClr val="FF0000"/>
                </a:solidFill>
              </a:rPr>
              <a:t>Configure the Indicator– defines how Status should be calculated</a:t>
            </a:r>
            <a:endParaRPr lang="en-US" sz="901" b="1" dirty="0">
              <a:solidFill>
                <a:srgbClr val="FF0000"/>
              </a:solidFill>
            </a:endParaRPr>
          </a:p>
        </p:txBody>
      </p:sp>
      <p:cxnSp>
        <p:nvCxnSpPr>
          <p:cNvPr id="18" name="Straight Arrow Connector 17"/>
          <p:cNvCxnSpPr>
            <a:stCxn id="15" idx="1"/>
            <a:endCxn id="13" idx="3"/>
          </p:cNvCxnSpPr>
          <p:nvPr/>
        </p:nvCxnSpPr>
        <p:spPr>
          <a:xfrm flipH="1" flipV="1">
            <a:off x="1325068" y="3277239"/>
            <a:ext cx="733273" cy="2104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83700" y="363597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1" name="TextBox 11"/>
          <p:cNvSpPr txBox="1">
            <a:spLocks noChangeArrowheads="1"/>
          </p:cNvSpPr>
          <p:nvPr/>
        </p:nvSpPr>
        <p:spPr bwMode="auto">
          <a:xfrm>
            <a:off x="2059540" y="3779432"/>
            <a:ext cx="2456619" cy="369588"/>
          </a:xfrm>
          <a:prstGeom prst="rect">
            <a:avLst/>
          </a:prstGeom>
          <a:noFill/>
          <a:ln w="9525">
            <a:noFill/>
            <a:miter lim="800000"/>
            <a:headEnd/>
            <a:tailEnd/>
          </a:ln>
        </p:spPr>
        <p:txBody>
          <a:bodyPr wrap="square">
            <a:spAutoFit/>
          </a:bodyPr>
          <a:lstStyle/>
          <a:p>
            <a:r>
              <a:rPr lang="en-US" sz="901" b="1" dirty="0" smtClean="0">
                <a:solidFill>
                  <a:srgbClr val="FF0000"/>
                </a:solidFill>
              </a:rPr>
              <a:t>Indirect Indicators (rolled-up from children Indicators statuses)</a:t>
            </a:r>
            <a:endParaRPr lang="en-US" sz="901" b="1" dirty="0">
              <a:solidFill>
                <a:srgbClr val="FF0000"/>
              </a:solidFill>
            </a:endParaRPr>
          </a:p>
        </p:txBody>
      </p:sp>
      <p:cxnSp>
        <p:nvCxnSpPr>
          <p:cNvPr id="22" name="Straight Arrow Connector 21"/>
          <p:cNvCxnSpPr>
            <a:stCxn id="21" idx="1"/>
            <a:endCxn id="19" idx="3"/>
          </p:cNvCxnSpPr>
          <p:nvPr/>
        </p:nvCxnSpPr>
        <p:spPr>
          <a:xfrm flipH="1" flipV="1">
            <a:off x="1325068" y="3697154"/>
            <a:ext cx="734472" cy="26707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3700" y="4157475"/>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4" name="TextBox 11"/>
          <p:cNvSpPr txBox="1">
            <a:spLocks noChangeArrowheads="1"/>
          </p:cNvSpPr>
          <p:nvPr/>
        </p:nvSpPr>
        <p:spPr bwMode="auto">
          <a:xfrm>
            <a:off x="2059540" y="4279839"/>
            <a:ext cx="2707904" cy="369588"/>
          </a:xfrm>
          <a:prstGeom prst="rect">
            <a:avLst/>
          </a:prstGeom>
          <a:noFill/>
          <a:ln w="9525">
            <a:noFill/>
            <a:miter lim="800000"/>
            <a:headEnd/>
            <a:tailEnd/>
          </a:ln>
        </p:spPr>
        <p:txBody>
          <a:bodyPr wrap="square">
            <a:spAutoFit/>
          </a:bodyPr>
          <a:lstStyle/>
          <a:p>
            <a:r>
              <a:rPr lang="en-US" sz="901" b="1" dirty="0" smtClean="0">
                <a:solidFill>
                  <a:srgbClr val="FF0000"/>
                </a:solidFill>
              </a:rPr>
              <a:t>Comparison of Last Measurement against Current Target for this Indicator</a:t>
            </a:r>
            <a:endParaRPr lang="en-US" sz="901" b="1" dirty="0">
              <a:solidFill>
                <a:srgbClr val="FF0000"/>
              </a:solidFill>
            </a:endParaRPr>
          </a:p>
        </p:txBody>
      </p:sp>
      <p:cxnSp>
        <p:nvCxnSpPr>
          <p:cNvPr id="25" name="Straight Arrow Connector 24"/>
          <p:cNvCxnSpPr>
            <a:stCxn id="24" idx="1"/>
            <a:endCxn id="23" idx="3"/>
          </p:cNvCxnSpPr>
          <p:nvPr/>
        </p:nvCxnSpPr>
        <p:spPr>
          <a:xfrm flipH="1" flipV="1">
            <a:off x="1325068" y="4218657"/>
            <a:ext cx="734472" cy="2459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654784" y="3799670"/>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6309684" y="3491264"/>
            <a:ext cx="1662459" cy="230961"/>
          </a:xfrm>
          <a:prstGeom prst="rect">
            <a:avLst/>
          </a:prstGeom>
          <a:noFill/>
          <a:ln w="9525">
            <a:noFill/>
            <a:miter lim="800000"/>
            <a:headEnd/>
            <a:tailEnd/>
          </a:ln>
        </p:spPr>
        <p:txBody>
          <a:bodyPr>
            <a:spAutoFit/>
          </a:bodyPr>
          <a:lstStyle/>
          <a:p>
            <a:r>
              <a:rPr lang="en-US" sz="901" b="1" dirty="0" smtClean="0">
                <a:solidFill>
                  <a:srgbClr val="FF0000"/>
                </a:solidFill>
              </a:rPr>
              <a:t>“Children” Indicators</a:t>
            </a:r>
            <a:endParaRPr lang="en-US" sz="901" b="1" dirty="0">
              <a:solidFill>
                <a:srgbClr val="FF0000"/>
              </a:solidFill>
            </a:endParaRPr>
          </a:p>
        </p:txBody>
      </p:sp>
      <p:cxnSp>
        <p:nvCxnSpPr>
          <p:cNvPr id="28" name="Straight Arrow Connector 27"/>
          <p:cNvCxnSpPr>
            <a:stCxn id="27" idx="1"/>
            <a:endCxn id="26" idx="3"/>
          </p:cNvCxnSpPr>
          <p:nvPr/>
        </p:nvCxnSpPr>
        <p:spPr>
          <a:xfrm flipH="1">
            <a:off x="5596152" y="3606745"/>
            <a:ext cx="713532"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5" name="Left Arrow 4">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Tree>
    <p:extLst>
      <p:ext uri="{BB962C8B-B14F-4D97-AF65-F5344CB8AC3E}">
        <p14:creationId xmlns:p14="http://schemas.microsoft.com/office/powerpoint/2010/main" val="103025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Strategic Review and Monitoring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58609098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3700" y="724297"/>
            <a:ext cx="8354445" cy="4423966"/>
          </a:xfrm>
          <a:prstGeom prst="rect">
            <a:avLst/>
          </a:prstGeom>
        </p:spPr>
      </p:pic>
      <p:sp>
        <p:nvSpPr>
          <p:cNvPr id="14" name="Rectangle 13"/>
          <p:cNvSpPr/>
          <p:nvPr/>
        </p:nvSpPr>
        <p:spPr>
          <a:xfrm>
            <a:off x="457200" y="1347721"/>
            <a:ext cx="3762375" cy="3477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5324476" y="1339633"/>
            <a:ext cx="2647668" cy="369588"/>
          </a:xfrm>
          <a:prstGeom prst="rect">
            <a:avLst/>
          </a:prstGeom>
          <a:noFill/>
          <a:ln w="9525">
            <a:noFill/>
            <a:miter lim="800000"/>
            <a:headEnd/>
            <a:tailEnd/>
          </a:ln>
        </p:spPr>
        <p:txBody>
          <a:bodyPr wrap="square">
            <a:spAutoFit/>
          </a:bodyPr>
          <a:lstStyle/>
          <a:p>
            <a:r>
              <a:rPr lang="en-US" sz="901" b="1" dirty="0" smtClean="0">
                <a:solidFill>
                  <a:srgbClr val="FF0000"/>
                </a:solidFill>
              </a:rPr>
              <a:t>Multi-Scope, Multi-Level Strategic Review with Indicators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4219575" y="1521585"/>
            <a:ext cx="1104901" cy="284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Items Review</a:t>
            </a:r>
            <a:endParaRPr lang="en-US" sz="2400" dirty="0"/>
          </a:p>
        </p:txBody>
      </p:sp>
      <p:sp>
        <p:nvSpPr>
          <p:cNvPr id="7" name="TextBox 15"/>
          <p:cNvSpPr txBox="1">
            <a:spLocks noChangeArrowheads="1"/>
          </p:cNvSpPr>
          <p:nvPr/>
        </p:nvSpPr>
        <p:spPr bwMode="auto">
          <a:xfrm>
            <a:off x="4985576" y="4676774"/>
            <a:ext cx="2359520"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Status and Achieved Results</a:t>
            </a:r>
            <a:endParaRPr lang="en-US" sz="901" b="1" dirty="0">
              <a:solidFill>
                <a:srgbClr val="FF0000"/>
              </a:solidFill>
            </a:endParaRPr>
          </a:p>
        </p:txBody>
      </p:sp>
      <p:sp>
        <p:nvSpPr>
          <p:cNvPr id="8" name="Rectangle 7"/>
          <p:cNvSpPr/>
          <p:nvPr/>
        </p:nvSpPr>
        <p:spPr>
          <a:xfrm>
            <a:off x="7345096" y="1814875"/>
            <a:ext cx="1141679"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9" name="Straight Arrow Connector 8"/>
          <p:cNvCxnSpPr>
            <a:stCxn id="7" idx="0"/>
            <a:endCxn id="8" idx="1"/>
          </p:cNvCxnSpPr>
          <p:nvPr/>
        </p:nvCxnSpPr>
        <p:spPr>
          <a:xfrm flipV="1">
            <a:off x="6165336" y="3481569"/>
            <a:ext cx="1179760" cy="11952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36584" y="1841584"/>
            <a:ext cx="759266" cy="330667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5"/>
          <p:cNvSpPr txBox="1">
            <a:spLocks noChangeArrowheads="1"/>
          </p:cNvSpPr>
          <p:nvPr/>
        </p:nvSpPr>
        <p:spPr bwMode="auto">
          <a:xfrm>
            <a:off x="4985576" y="2275634"/>
            <a:ext cx="2063341"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Alignment</a:t>
            </a:r>
            <a:endParaRPr lang="en-US" sz="901" b="1" dirty="0">
              <a:solidFill>
                <a:srgbClr val="FF0000"/>
              </a:solidFill>
            </a:endParaRPr>
          </a:p>
        </p:txBody>
      </p:sp>
      <p:cxnSp>
        <p:nvCxnSpPr>
          <p:cNvPr id="26" name="Straight Arrow Connector 25"/>
          <p:cNvCxnSpPr>
            <a:stCxn id="25" idx="2"/>
            <a:endCxn id="24" idx="3"/>
          </p:cNvCxnSpPr>
          <p:nvPr/>
        </p:nvCxnSpPr>
        <p:spPr>
          <a:xfrm flipH="1">
            <a:off x="4895850" y="2506595"/>
            <a:ext cx="1121397" cy="988329"/>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957" y="2014745"/>
            <a:ext cx="2276777"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2" name="Straight Arrow Connector 31"/>
          <p:cNvCxnSpPr>
            <a:stCxn id="33" idx="0"/>
            <a:endCxn id="31" idx="3"/>
          </p:cNvCxnSpPr>
          <p:nvPr/>
        </p:nvCxnSpPr>
        <p:spPr>
          <a:xfrm flipV="1">
            <a:off x="1916267" y="3581504"/>
            <a:ext cx="892467" cy="81801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TextBox 15"/>
          <p:cNvSpPr txBox="1">
            <a:spLocks noChangeArrowheads="1"/>
          </p:cNvSpPr>
          <p:nvPr/>
        </p:nvSpPr>
        <p:spPr bwMode="auto">
          <a:xfrm>
            <a:off x="1338399" y="4399519"/>
            <a:ext cx="1155735" cy="508216"/>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of Items with their Indicators</a:t>
            </a:r>
            <a:endParaRPr lang="en-US" sz="901" b="1" dirty="0">
              <a:solidFill>
                <a:srgbClr val="FF0000"/>
              </a:solidFill>
            </a:endParaRPr>
          </a:p>
        </p:txBody>
      </p:sp>
      <p:sp>
        <p:nvSpPr>
          <p:cNvPr id="45" name="Rectangle 44"/>
          <p:cNvSpPr/>
          <p:nvPr/>
        </p:nvSpPr>
        <p:spPr>
          <a:xfrm>
            <a:off x="6110978" y="322786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6" name="TextBox 11"/>
          <p:cNvSpPr txBox="1">
            <a:spLocks noChangeArrowheads="1"/>
          </p:cNvSpPr>
          <p:nvPr/>
        </p:nvSpPr>
        <p:spPr bwMode="auto">
          <a:xfrm>
            <a:off x="4969988" y="384660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a:t>
            </a:r>
            <a:br>
              <a:rPr lang="en-US" sz="901" b="1" dirty="0" smtClean="0">
                <a:solidFill>
                  <a:srgbClr val="FF0000"/>
                </a:solidFill>
              </a:rPr>
            </a:br>
            <a:r>
              <a:rPr lang="en-US" sz="901" b="1" dirty="0" smtClean="0">
                <a:solidFill>
                  <a:srgbClr val="FF0000"/>
                </a:solidFill>
              </a:rPr>
              <a:t>Drill-Down to Targets and Measurements over time</a:t>
            </a:r>
            <a:endParaRPr lang="en-US" sz="901" b="1" dirty="0">
              <a:solidFill>
                <a:srgbClr val="FF0000"/>
              </a:solidFill>
            </a:endParaRPr>
          </a:p>
        </p:txBody>
      </p:sp>
      <p:cxnSp>
        <p:nvCxnSpPr>
          <p:cNvPr id="47" name="Straight Arrow Connector 46"/>
          <p:cNvCxnSpPr>
            <a:stCxn id="46" idx="0"/>
            <a:endCxn id="45" idx="1"/>
          </p:cNvCxnSpPr>
          <p:nvPr/>
        </p:nvCxnSpPr>
        <p:spPr>
          <a:xfrm flipV="1">
            <a:off x="5765803" y="330189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40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381001" y="745895"/>
            <a:ext cx="8343900" cy="4404048"/>
          </a:xfrm>
          <a:prstGeom prst="rect">
            <a:avLst/>
          </a:prstGeom>
        </p:spPr>
      </p:pic>
      <p:sp>
        <p:nvSpPr>
          <p:cNvPr id="14" name="Rectangle 13"/>
          <p:cNvSpPr/>
          <p:nvPr/>
        </p:nvSpPr>
        <p:spPr>
          <a:xfrm>
            <a:off x="514351" y="1733550"/>
            <a:ext cx="1066800" cy="1428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800601" y="1449687"/>
            <a:ext cx="2647668"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a:off x="1581151" y="1565168"/>
            <a:ext cx="3219450" cy="239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Indicators Review</a:t>
            </a:r>
            <a:endParaRPr lang="en-US" sz="2400" dirty="0"/>
          </a:p>
        </p:txBody>
      </p:sp>
      <p:sp>
        <p:nvSpPr>
          <p:cNvPr id="35" name="Rectangle 34"/>
          <p:cNvSpPr/>
          <p:nvPr/>
        </p:nvSpPr>
        <p:spPr>
          <a:xfrm>
            <a:off x="4072628" y="301831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6" name="TextBox 11"/>
          <p:cNvSpPr txBox="1">
            <a:spLocks noChangeArrowheads="1"/>
          </p:cNvSpPr>
          <p:nvPr/>
        </p:nvSpPr>
        <p:spPr bwMode="auto">
          <a:xfrm>
            <a:off x="2931638" y="363705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 with</a:t>
            </a:r>
          </a:p>
          <a:p>
            <a:r>
              <a:rPr lang="en-US" sz="901" b="1" dirty="0" smtClean="0">
                <a:solidFill>
                  <a:srgbClr val="FF0000"/>
                </a:solidFill>
              </a:rPr>
              <a:t>Drill-Down to Targets and Measurements over time</a:t>
            </a:r>
            <a:endParaRPr lang="en-US" sz="901" b="1" dirty="0">
              <a:solidFill>
                <a:srgbClr val="FF0000"/>
              </a:solidFill>
            </a:endParaRPr>
          </a:p>
        </p:txBody>
      </p:sp>
      <p:cxnSp>
        <p:nvCxnSpPr>
          <p:cNvPr id="37" name="Straight Arrow Connector 36"/>
          <p:cNvCxnSpPr>
            <a:stCxn id="36" idx="0"/>
            <a:endCxn id="35" idx="1"/>
          </p:cNvCxnSpPr>
          <p:nvPr/>
        </p:nvCxnSpPr>
        <p:spPr>
          <a:xfrm flipV="1">
            <a:off x="3727453" y="309234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93858" y="1967120"/>
            <a:ext cx="1203664"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9" name="Straight Arrow Connector 38"/>
          <p:cNvCxnSpPr>
            <a:stCxn id="40" idx="2"/>
            <a:endCxn id="38" idx="3"/>
          </p:cNvCxnSpPr>
          <p:nvPr/>
        </p:nvCxnSpPr>
        <p:spPr>
          <a:xfrm flipH="1">
            <a:off x="1697522" y="3401711"/>
            <a:ext cx="927542" cy="13216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15"/>
          <p:cNvSpPr txBox="1">
            <a:spLocks noChangeArrowheads="1"/>
          </p:cNvSpPr>
          <p:nvPr/>
        </p:nvSpPr>
        <p:spPr bwMode="auto">
          <a:xfrm>
            <a:off x="2200275" y="3032123"/>
            <a:ext cx="849577"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Hierarchy</a:t>
            </a:r>
            <a:endParaRPr lang="en-US" sz="901" b="1" dirty="0">
              <a:solidFill>
                <a:srgbClr val="FF0000"/>
              </a:solidFill>
            </a:endParaRPr>
          </a:p>
        </p:txBody>
      </p:sp>
      <p:sp>
        <p:nvSpPr>
          <p:cNvPr id="46" name="TextBox 15"/>
          <p:cNvSpPr txBox="1">
            <a:spLocks noChangeArrowheads="1"/>
          </p:cNvSpPr>
          <p:nvPr/>
        </p:nvSpPr>
        <p:spPr bwMode="auto">
          <a:xfrm>
            <a:off x="4898294" y="4610099"/>
            <a:ext cx="2780927"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and Achieved Results</a:t>
            </a:r>
            <a:endParaRPr lang="en-US" sz="901" b="1" dirty="0">
              <a:solidFill>
                <a:srgbClr val="FF0000"/>
              </a:solidFill>
            </a:endParaRPr>
          </a:p>
        </p:txBody>
      </p:sp>
      <p:sp>
        <p:nvSpPr>
          <p:cNvPr id="47" name="Rectangle 46"/>
          <p:cNvSpPr/>
          <p:nvPr/>
        </p:nvSpPr>
        <p:spPr>
          <a:xfrm>
            <a:off x="7562850" y="1814875"/>
            <a:ext cx="923925"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48" name="Straight Arrow Connector 47"/>
          <p:cNvCxnSpPr>
            <a:stCxn id="46" idx="0"/>
            <a:endCxn id="47" idx="1"/>
          </p:cNvCxnSpPr>
          <p:nvPr/>
        </p:nvCxnSpPr>
        <p:spPr>
          <a:xfrm flipV="1">
            <a:off x="6288758" y="3481569"/>
            <a:ext cx="1274092" cy="1128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err="1" smtClean="0"/>
              <a:t>Expanding</a:t>
            </a:r>
            <a:r>
              <a:rPr lang="pt-BR" sz="2400" dirty="0" smtClean="0"/>
              <a:t> CA PPM </a:t>
            </a:r>
            <a:r>
              <a:rPr lang="pt-BR" sz="2400" dirty="0" err="1" smtClean="0"/>
              <a:t>capabilities</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“Core” </a:t>
            </a:r>
            <a:r>
              <a:rPr lang="pt-BR" sz="1051" dirty="0" err="1" smtClean="0">
                <a:solidFill>
                  <a:schemeClr val="tx1"/>
                </a:solidFill>
              </a:rPr>
              <a:t>capabilities</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for </a:t>
            </a:r>
            <a:r>
              <a:rPr lang="pt-BR" sz="1051" dirty="0" err="1" smtClean="0">
                <a:solidFill>
                  <a:schemeClr val="tx1"/>
                </a:solidFill>
              </a:rPr>
              <a:t>Strategic</a:t>
            </a:r>
            <a:r>
              <a:rPr lang="pt-BR" sz="1051" dirty="0" smtClean="0">
                <a:solidFill>
                  <a:schemeClr val="tx1"/>
                </a:solidFill>
              </a:rPr>
              <a:t> Planning </a:t>
            </a:r>
            <a:r>
              <a:rPr lang="pt-BR" sz="1051" dirty="0" err="1" smtClean="0">
                <a:solidFill>
                  <a:schemeClr val="tx1"/>
                </a:solidFill>
              </a:rPr>
              <a:t>and</a:t>
            </a:r>
            <a:r>
              <a:rPr lang="pt-BR" sz="1051" dirty="0" smtClean="0">
                <a:solidFill>
                  <a:schemeClr val="tx1"/>
                </a:solidFill>
              </a:rPr>
              <a:t> </a:t>
            </a:r>
            <a:r>
              <a:rPr lang="pt-BR" sz="1051" dirty="0" err="1" smtClean="0">
                <a:solidFill>
                  <a:schemeClr val="tx1"/>
                </a:solidFill>
              </a:rPr>
              <a:t>Execution</a:t>
            </a:r>
            <a:r>
              <a:rPr lang="pt-BR" sz="1051" dirty="0">
                <a:solidFill>
                  <a:schemeClr val="tx1"/>
                </a:solidFill>
              </a:rPr>
              <a:t/>
            </a:r>
            <a:br>
              <a:rPr lang="pt-BR" sz="1051" dirty="0">
                <a:solidFill>
                  <a:schemeClr val="tx1"/>
                </a:solidFill>
              </a:rPr>
            </a:br>
            <a:r>
              <a:rPr lang="pt-BR" sz="1051" dirty="0" smtClean="0">
                <a:solidFill>
                  <a:schemeClr val="tx1"/>
                </a:solidFill>
              </a:rPr>
              <a:t>        </a:t>
            </a:r>
            <a:r>
              <a:rPr lang="pt-BR" sz="1051" dirty="0" err="1" smtClean="0">
                <a:solidFill>
                  <a:schemeClr val="tx1"/>
                </a:solidFill>
              </a:rPr>
              <a:t>additional</a:t>
            </a:r>
            <a:r>
              <a:rPr lang="pt-BR" sz="1051" dirty="0" smtClean="0">
                <a:solidFill>
                  <a:schemeClr val="tx1"/>
                </a:solidFill>
              </a:rPr>
              <a:t> </a:t>
            </a:r>
            <a:r>
              <a:rPr lang="pt-BR" sz="1051" dirty="0" err="1" smtClean="0">
                <a:solidFill>
                  <a:schemeClr val="tx1"/>
                </a:solidFill>
              </a:rPr>
              <a:t>capabilities</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84"/>
            <a:ext cx="6151765" cy="2217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5" name="TextBox 11"/>
          <p:cNvSpPr txBox="1">
            <a:spLocks noChangeArrowheads="1"/>
          </p:cNvSpPr>
          <p:nvPr/>
        </p:nvSpPr>
        <p:spPr bwMode="auto">
          <a:xfrm>
            <a:off x="2523846" y="1125407"/>
            <a:ext cx="3400699"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Targets set per Period</a:t>
            </a:r>
            <a:endParaRPr lang="pt-BR" sz="901" b="1" dirty="0">
              <a:solidFill>
                <a:srgbClr val="FF0000"/>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454" y="2484879"/>
            <a:ext cx="6227545" cy="2663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TextBox 11"/>
          <p:cNvSpPr txBox="1">
            <a:spLocks noChangeArrowheads="1"/>
          </p:cNvSpPr>
          <p:nvPr/>
        </p:nvSpPr>
        <p:spPr bwMode="auto">
          <a:xfrm>
            <a:off x="5153724" y="2981374"/>
            <a:ext cx="3542220"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periodic Measurements for this Indicator</a:t>
            </a:r>
            <a:endParaRPr lang="pt-BR" sz="901" b="1" dirty="0">
              <a:solidFill>
                <a:srgbClr val="FF0000"/>
              </a:solidFill>
            </a:endParaRPr>
          </a:p>
        </p:txBody>
      </p:sp>
      <p:sp>
        <p:nvSpPr>
          <p:cNvPr id="2" name="Title 1"/>
          <p:cNvSpPr>
            <a:spLocks noGrp="1"/>
          </p:cNvSpPr>
          <p:nvPr>
            <p:ph type="title"/>
          </p:nvPr>
        </p:nvSpPr>
        <p:spPr/>
        <p:txBody>
          <a:bodyPr/>
          <a:lstStyle/>
          <a:p>
            <a:r>
              <a:rPr lang="en-US" sz="2400" dirty="0" smtClean="0">
                <a:latin typeface="+mn-lt"/>
              </a:rPr>
              <a:t>Strategic Indicators Review </a:t>
            </a:r>
            <a:endParaRPr lang="en-US" sz="2400" dirty="0">
              <a:latin typeface="+mn-lt"/>
            </a:endParaRPr>
          </a:p>
        </p:txBody>
      </p:sp>
    </p:spTree>
    <p:extLst>
      <p:ext uri="{BB962C8B-B14F-4D97-AF65-F5344CB8AC3E}">
        <p14:creationId xmlns:p14="http://schemas.microsoft.com/office/powerpoint/2010/main" val="1477595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2329" y="558266"/>
            <a:ext cx="8213615" cy="4583414"/>
          </a:xfrm>
          <a:prstGeom prst="rect">
            <a:avLst/>
          </a:prstGeom>
        </p:spPr>
      </p:pic>
      <p:sp>
        <p:nvSpPr>
          <p:cNvPr id="2" name="Title 1"/>
          <p:cNvSpPr>
            <a:spLocks noGrp="1"/>
          </p:cNvSpPr>
          <p:nvPr>
            <p:ph type="title"/>
          </p:nvPr>
        </p:nvSpPr>
        <p:spPr/>
        <p:txBody>
          <a:bodyPr/>
          <a:lstStyle/>
          <a:p>
            <a:r>
              <a:rPr lang="en-US" sz="2400" dirty="0" smtClean="0"/>
              <a:t>Strategic Indicator Trend</a:t>
            </a:r>
            <a:endParaRPr lang="en-US" sz="2400" dirty="0"/>
          </a:p>
        </p:txBody>
      </p:sp>
      <p:sp>
        <p:nvSpPr>
          <p:cNvPr id="6" name="Rectangle 5"/>
          <p:cNvSpPr/>
          <p:nvPr/>
        </p:nvSpPr>
        <p:spPr>
          <a:xfrm>
            <a:off x="640808" y="1870331"/>
            <a:ext cx="1326168" cy="18679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7" name="TextBox 21"/>
          <p:cNvSpPr txBox="1">
            <a:spLocks noChangeArrowheads="1"/>
          </p:cNvSpPr>
          <p:nvPr/>
        </p:nvSpPr>
        <p:spPr bwMode="auto">
          <a:xfrm>
            <a:off x="2384883" y="1689886"/>
            <a:ext cx="2579144" cy="230961"/>
          </a:xfrm>
          <a:prstGeom prst="rect">
            <a:avLst/>
          </a:prstGeom>
          <a:noFill/>
          <a:ln w="9525">
            <a:noFill/>
            <a:miter lim="800000"/>
            <a:headEnd/>
            <a:tailEnd/>
          </a:ln>
        </p:spPr>
        <p:txBody>
          <a:bodyPr wrap="square">
            <a:spAutoFit/>
          </a:bodyPr>
          <a:lstStyle/>
          <a:p>
            <a:r>
              <a:rPr lang="en-US" sz="901" b="1" dirty="0" smtClean="0">
                <a:solidFill>
                  <a:srgbClr val="FF0000"/>
                </a:solidFill>
              </a:rPr>
              <a:t>Target x Measurement at the end of each period</a:t>
            </a:r>
            <a:endParaRPr lang="pt-BR" sz="901" b="1" dirty="0">
              <a:solidFill>
                <a:srgbClr val="FF0000"/>
              </a:solidFill>
            </a:endParaRPr>
          </a:p>
        </p:txBody>
      </p:sp>
      <p:cxnSp>
        <p:nvCxnSpPr>
          <p:cNvPr id="8" name="Straight Arrow Connector 7"/>
          <p:cNvCxnSpPr>
            <a:stCxn id="7" idx="1"/>
            <a:endCxn id="6" idx="3"/>
          </p:cNvCxnSpPr>
          <p:nvPr/>
        </p:nvCxnSpPr>
        <p:spPr>
          <a:xfrm flipH="1">
            <a:off x="1966976" y="1805367"/>
            <a:ext cx="417907" cy="158362"/>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89136" y="1881705"/>
            <a:ext cx="1166771" cy="1754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12" name="Straight Arrow Connector 11"/>
          <p:cNvCxnSpPr>
            <a:stCxn id="14" idx="1"/>
            <a:endCxn id="11" idx="0"/>
          </p:cNvCxnSpPr>
          <p:nvPr/>
        </p:nvCxnSpPr>
        <p:spPr>
          <a:xfrm flipH="1">
            <a:off x="5172522" y="1766225"/>
            <a:ext cx="583385" cy="11548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TextBox 21"/>
          <p:cNvSpPr txBox="1">
            <a:spLocks noChangeArrowheads="1"/>
          </p:cNvSpPr>
          <p:nvPr/>
        </p:nvSpPr>
        <p:spPr bwMode="auto">
          <a:xfrm>
            <a:off x="5755907" y="1650744"/>
            <a:ext cx="2810577" cy="230961"/>
          </a:xfrm>
          <a:prstGeom prst="rect">
            <a:avLst/>
          </a:prstGeom>
          <a:noFill/>
          <a:ln w="9525">
            <a:noFill/>
            <a:miter lim="800000"/>
            <a:headEnd/>
            <a:tailEnd/>
          </a:ln>
        </p:spPr>
        <p:txBody>
          <a:bodyPr wrap="square">
            <a:spAutoFit/>
          </a:bodyPr>
          <a:lstStyle/>
          <a:p>
            <a:r>
              <a:rPr lang="en-US" sz="901" b="1" dirty="0" smtClean="0">
                <a:solidFill>
                  <a:srgbClr val="FF0000"/>
                </a:solidFill>
              </a:rPr>
              <a:t>Measurement x Target on every measurement period</a:t>
            </a:r>
            <a:endParaRPr lang="pt-BR" sz="901" b="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57200" y="772544"/>
            <a:ext cx="8229600" cy="4397889"/>
          </a:xfrm>
          <a:prstGeom prst="rect">
            <a:avLst/>
          </a:prstGeom>
          <a:ln>
            <a:solidFill>
              <a:srgbClr val="7030A0"/>
            </a:solidFill>
          </a:ln>
        </p:spPr>
      </p:pic>
      <p:sp>
        <p:nvSpPr>
          <p:cNvPr id="9" name="Rectangle 8"/>
          <p:cNvSpPr/>
          <p:nvPr/>
        </p:nvSpPr>
        <p:spPr>
          <a:xfrm>
            <a:off x="569683" y="1408507"/>
            <a:ext cx="2687943" cy="169225"/>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229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Graphical View of the Strategic Map</a:t>
            </a:r>
            <a:endParaRPr lang="en-US" sz="2400" dirty="0"/>
          </a:p>
        </p:txBody>
      </p:sp>
      <p:sp>
        <p:nvSpPr>
          <p:cNvPr id="7" name="Rectangle 6"/>
          <p:cNvSpPr/>
          <p:nvPr/>
        </p:nvSpPr>
        <p:spPr>
          <a:xfrm>
            <a:off x="4663045" y="2910498"/>
            <a:ext cx="1658595" cy="22401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0"/>
          <p:cNvSpPr txBox="1">
            <a:spLocks noChangeArrowheads="1"/>
          </p:cNvSpPr>
          <p:nvPr/>
        </p:nvSpPr>
        <p:spPr bwMode="auto">
          <a:xfrm>
            <a:off x="2937124" y="1712263"/>
            <a:ext cx="5524500" cy="230961"/>
          </a:xfrm>
          <a:prstGeom prst="rect">
            <a:avLst/>
          </a:prstGeom>
          <a:noFill/>
          <a:ln w="9525">
            <a:noFill/>
            <a:miter lim="800000"/>
            <a:headEnd/>
            <a:tailEnd/>
          </a:ln>
        </p:spPr>
        <p:txBody>
          <a:bodyPr wrap="square">
            <a:spAutoFit/>
          </a:bodyPr>
          <a:lstStyle/>
          <a:p>
            <a:r>
              <a:rPr lang="en-US" sz="901" b="1" dirty="0" smtClean="0">
                <a:solidFill>
                  <a:srgbClr val="FF0000"/>
                </a:solidFill>
              </a:rPr>
              <a:t>Size represents Importance; Color represents % Achieved Results on the Color Scale</a:t>
            </a:r>
            <a:endParaRPr lang="pt-BR" sz="901" b="1" dirty="0">
              <a:solidFill>
                <a:srgbClr val="FF0000"/>
              </a:solidFill>
            </a:endParaRPr>
          </a:p>
        </p:txBody>
      </p:sp>
      <p:cxnSp>
        <p:nvCxnSpPr>
          <p:cNvPr id="10" name="Straight Arrow Connector 9"/>
          <p:cNvCxnSpPr>
            <a:stCxn id="8" idx="2"/>
            <a:endCxn id="7" idx="0"/>
          </p:cNvCxnSpPr>
          <p:nvPr/>
        </p:nvCxnSpPr>
        <p:spPr>
          <a:xfrm flipH="1">
            <a:off x="5492343" y="1943224"/>
            <a:ext cx="207031" cy="967274"/>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10"/>
          <p:cNvSpPr txBox="1">
            <a:spLocks noChangeArrowheads="1"/>
          </p:cNvSpPr>
          <p:nvPr/>
        </p:nvSpPr>
        <p:spPr bwMode="auto">
          <a:xfrm>
            <a:off x="7370250" y="2909984"/>
            <a:ext cx="1221300" cy="508216"/>
          </a:xfrm>
          <a:prstGeom prst="rect">
            <a:avLst/>
          </a:prstGeom>
          <a:noFill/>
          <a:ln w="9525">
            <a:noFill/>
            <a:miter lim="800000"/>
            <a:headEnd/>
            <a:tailEnd/>
          </a:ln>
        </p:spPr>
        <p:txBody>
          <a:bodyPr wrap="square">
            <a:spAutoFit/>
          </a:bodyPr>
          <a:lstStyle/>
          <a:p>
            <a:r>
              <a:rPr lang="en-US" sz="901" b="1" dirty="0" smtClean="0">
                <a:solidFill>
                  <a:srgbClr val="FF0000"/>
                </a:solidFill>
              </a:rPr>
              <a:t>Additional Information with Direct Link</a:t>
            </a:r>
            <a:endParaRPr lang="pt-BR" sz="901" b="1" dirty="0">
              <a:solidFill>
                <a:srgbClr val="FF0000"/>
              </a:solidFill>
            </a:endParaRPr>
          </a:p>
        </p:txBody>
      </p:sp>
      <p:cxnSp>
        <p:nvCxnSpPr>
          <p:cNvPr id="23" name="Straight Arrow Connector 22"/>
          <p:cNvCxnSpPr>
            <a:stCxn id="22" idx="1"/>
          </p:cNvCxnSpPr>
          <p:nvPr/>
        </p:nvCxnSpPr>
        <p:spPr>
          <a:xfrm flipH="1">
            <a:off x="6943726" y="3164092"/>
            <a:ext cx="426524" cy="31253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589802" y="2208613"/>
            <a:ext cx="1977993" cy="284916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1" name="TextBox 10"/>
          <p:cNvSpPr txBox="1">
            <a:spLocks noChangeArrowheads="1"/>
          </p:cNvSpPr>
          <p:nvPr/>
        </p:nvSpPr>
        <p:spPr bwMode="auto">
          <a:xfrm>
            <a:off x="1613355" y="1943224"/>
            <a:ext cx="1517718" cy="230961"/>
          </a:xfrm>
          <a:prstGeom prst="rect">
            <a:avLst/>
          </a:prstGeom>
          <a:noFill/>
          <a:ln w="9525">
            <a:noFill/>
            <a:miter lim="800000"/>
            <a:headEnd/>
            <a:tailEnd/>
          </a:ln>
        </p:spPr>
        <p:txBody>
          <a:bodyPr wrap="square">
            <a:spAutoFit/>
          </a:bodyPr>
          <a:lstStyle/>
          <a:p>
            <a:r>
              <a:rPr lang="en-US" sz="901" b="1" dirty="0" smtClean="0">
                <a:solidFill>
                  <a:srgbClr val="FF0000"/>
                </a:solidFill>
              </a:rPr>
              <a:t>Click to Drill-Down</a:t>
            </a:r>
            <a:endParaRPr lang="pt-BR" sz="901" b="1" dirty="0">
              <a:solidFill>
                <a:srgbClr val="FF0000"/>
              </a:solidFill>
            </a:endParaRPr>
          </a:p>
        </p:txBody>
      </p:sp>
      <p:cxnSp>
        <p:nvCxnSpPr>
          <p:cNvPr id="32" name="Straight Arrow Connector 31"/>
          <p:cNvCxnSpPr>
            <a:stCxn id="31" idx="3"/>
            <a:endCxn id="30" idx="0"/>
          </p:cNvCxnSpPr>
          <p:nvPr/>
        </p:nvCxnSpPr>
        <p:spPr>
          <a:xfrm>
            <a:off x="3131073" y="2058705"/>
            <a:ext cx="447726" cy="149908"/>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55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t>Visão</a:t>
            </a:r>
            <a:r>
              <a:rPr lang="en-US" sz="2400" dirty="0" smtClean="0"/>
              <a:t> </a:t>
            </a:r>
            <a:r>
              <a:rPr lang="en-US" sz="2400" dirty="0" err="1" smtClean="0"/>
              <a:t>Gráfica</a:t>
            </a:r>
            <a:r>
              <a:rPr lang="en-US" sz="2400" dirty="0" smtClean="0"/>
              <a:t> da </a:t>
            </a:r>
            <a:r>
              <a:rPr lang="en-US" sz="2400" dirty="0" err="1" smtClean="0"/>
              <a:t>Hierarquia</a:t>
            </a:r>
            <a:r>
              <a:rPr lang="en-US" sz="2400" dirty="0" smtClean="0"/>
              <a:t> de </a:t>
            </a:r>
            <a:r>
              <a:rPr lang="en-US" sz="2400" dirty="0" err="1" smtClean="0"/>
              <a:t>Indicadores</a:t>
            </a:r>
            <a:endParaRPr lang="en-US" sz="2400" dirty="0"/>
          </a:p>
        </p:txBody>
      </p:sp>
      <p:sp>
        <p:nvSpPr>
          <p:cNvPr id="7" name="Rectangle 6"/>
          <p:cNvSpPr/>
          <p:nvPr/>
        </p:nvSpPr>
        <p:spPr>
          <a:xfrm>
            <a:off x="4400549" y="2962275"/>
            <a:ext cx="694277" cy="75734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8" name="TextBox 11"/>
          <p:cNvSpPr txBox="1">
            <a:spLocks noChangeArrowheads="1"/>
          </p:cNvSpPr>
          <p:nvPr/>
        </p:nvSpPr>
        <p:spPr bwMode="auto">
          <a:xfrm>
            <a:off x="5177923" y="3925136"/>
            <a:ext cx="1537202"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 Name with direct Link</a:t>
            </a:r>
          </a:p>
          <a:p>
            <a:r>
              <a:rPr lang="en-US" sz="901" b="1" dirty="0" smtClean="0">
                <a:solidFill>
                  <a:srgbClr val="FF0000"/>
                </a:solidFill>
              </a:rPr>
              <a:t>Color represents Status</a:t>
            </a:r>
            <a:endParaRPr lang="en-US" sz="901" b="1" dirty="0" smtClean="0">
              <a:solidFill>
                <a:srgbClr val="FF0000"/>
              </a:solidFill>
            </a:endParaRPr>
          </a:p>
        </p:txBody>
      </p:sp>
      <p:cxnSp>
        <p:nvCxnSpPr>
          <p:cNvPr id="9" name="Straight Arrow Connector 8"/>
          <p:cNvCxnSpPr>
            <a:stCxn id="8" idx="1"/>
            <a:endCxn id="7" idx="2"/>
          </p:cNvCxnSpPr>
          <p:nvPr/>
        </p:nvCxnSpPr>
        <p:spPr>
          <a:xfrm flipH="1" flipV="1">
            <a:off x="4747688" y="3719618"/>
            <a:ext cx="430235" cy="45962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5262" y="1137435"/>
            <a:ext cx="8784750" cy="4010828"/>
          </a:xfrm>
          <a:prstGeom prst="rect">
            <a:avLst/>
          </a:prstGeom>
        </p:spPr>
      </p:pic>
      <p:sp>
        <p:nvSpPr>
          <p:cNvPr id="21" name="Rectangle 20"/>
          <p:cNvSpPr/>
          <p:nvPr/>
        </p:nvSpPr>
        <p:spPr>
          <a:xfrm>
            <a:off x="323918" y="2354778"/>
            <a:ext cx="1457258"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007056" y="1744297"/>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1781176" y="1975258"/>
            <a:ext cx="1646408" cy="167863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39378" y="1759690"/>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Projects “Health-Check” with Roll-up KPIs</a:t>
            </a:r>
            <a:endParaRPr lang="en-US" sz="901" b="1" dirty="0">
              <a:solidFill>
                <a:srgbClr val="FF0000"/>
              </a:solidFill>
            </a:endParaRPr>
          </a:p>
        </p:txBody>
      </p:sp>
      <p:sp>
        <p:nvSpPr>
          <p:cNvPr id="35" name="Rectangle 34"/>
          <p:cNvSpPr/>
          <p:nvPr/>
        </p:nvSpPr>
        <p:spPr>
          <a:xfrm>
            <a:off x="6115050" y="2354778"/>
            <a:ext cx="2667000"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53514" y="1990651"/>
            <a:ext cx="895036" cy="364127"/>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Projects Impact on Strategies (Health-Check)</a:t>
            </a:r>
            <a:endParaRPr lang="en-US" sz="2400" dirty="0">
              <a:latin typeface="+mn-lt"/>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6072" y="799321"/>
            <a:ext cx="8153557" cy="4348942"/>
          </a:xfrm>
          <a:prstGeom prst="rect">
            <a:avLst/>
          </a:prstGeom>
        </p:spPr>
      </p:pic>
      <p:sp>
        <p:nvSpPr>
          <p:cNvPr id="21" name="Rectangle 20"/>
          <p:cNvSpPr/>
          <p:nvPr/>
        </p:nvSpPr>
        <p:spPr>
          <a:xfrm>
            <a:off x="714442" y="2172714"/>
            <a:ext cx="2466907"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321774" y="1363456"/>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3181349" y="1594417"/>
            <a:ext cx="560953" cy="202559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15251" y="1505033"/>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Results delivery Roadmap</a:t>
            </a:r>
            <a:endParaRPr lang="en-US" sz="901" b="1" dirty="0">
              <a:solidFill>
                <a:srgbClr val="FF0000"/>
              </a:solidFill>
            </a:endParaRPr>
          </a:p>
        </p:txBody>
      </p:sp>
      <p:sp>
        <p:nvSpPr>
          <p:cNvPr id="35" name="Rectangle 34"/>
          <p:cNvSpPr/>
          <p:nvPr/>
        </p:nvSpPr>
        <p:spPr>
          <a:xfrm>
            <a:off x="4276725" y="2172714"/>
            <a:ext cx="4505325"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29387" y="1735994"/>
            <a:ext cx="1" cy="43672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Strategic Results delivery Roadmap</a:t>
            </a:r>
            <a:endParaRPr lang="en-US" sz="2400" dirty="0">
              <a:latin typeface="+mn-lt"/>
            </a:endParaRPr>
          </a:p>
        </p:txBody>
      </p:sp>
    </p:spTree>
    <p:extLst>
      <p:ext uri="{BB962C8B-B14F-4D97-AF65-F5344CB8AC3E}">
        <p14:creationId xmlns:p14="http://schemas.microsoft.com/office/powerpoint/2010/main" val="268408412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8625" y="598078"/>
            <a:ext cx="8267319" cy="4550185"/>
          </a:xfrm>
          <a:prstGeom prst="rect">
            <a:avLst/>
          </a:prstGeom>
        </p:spPr>
      </p:pic>
      <p:sp>
        <p:nvSpPr>
          <p:cNvPr id="21" name="Rectangle 20"/>
          <p:cNvSpPr/>
          <p:nvPr/>
        </p:nvSpPr>
        <p:spPr>
          <a:xfrm>
            <a:off x="579142" y="1567980"/>
            <a:ext cx="1459208" cy="23015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5043151" y="1359003"/>
            <a:ext cx="2038867" cy="230961"/>
          </a:xfrm>
          <a:prstGeom prst="rect">
            <a:avLst/>
          </a:prstGeom>
          <a:noFill/>
          <a:ln w="9525">
            <a:noFill/>
            <a:miter lim="800000"/>
            <a:headEnd/>
            <a:tailEnd/>
          </a:ln>
        </p:spPr>
        <p:txBody>
          <a:bodyPr wrap="square">
            <a:spAutoFit/>
          </a:bodyPr>
          <a:lstStyle/>
          <a:p>
            <a:r>
              <a:rPr lang="en-US" sz="901" b="1" dirty="0" smtClean="0">
                <a:solidFill>
                  <a:srgbClr val="FF0000"/>
                </a:solidFill>
              </a:rPr>
              <a:t>Perspective Hierarchy with Indicators</a:t>
            </a:r>
            <a:endParaRPr lang="en-US" sz="901" b="1" dirty="0">
              <a:solidFill>
                <a:srgbClr val="FF0000"/>
              </a:solidFill>
            </a:endParaRPr>
          </a:p>
        </p:txBody>
      </p:sp>
      <p:cxnSp>
        <p:nvCxnSpPr>
          <p:cNvPr id="23" name="Straight Arrow Connector 22"/>
          <p:cNvCxnSpPr>
            <a:stCxn id="17420" idx="1"/>
            <a:endCxn id="21" idx="3"/>
          </p:cNvCxnSpPr>
          <p:nvPr/>
        </p:nvCxnSpPr>
        <p:spPr>
          <a:xfrm flipH="1">
            <a:off x="2038350" y="1474484"/>
            <a:ext cx="3004801" cy="20857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3301868" y="3467265"/>
            <a:ext cx="3780150" cy="230961"/>
          </a:xfrm>
          <a:prstGeom prst="rect">
            <a:avLst/>
          </a:prstGeom>
          <a:noFill/>
          <a:ln w="9525">
            <a:noFill/>
            <a:miter lim="800000"/>
            <a:headEnd/>
            <a:tailEnd/>
          </a:ln>
        </p:spPr>
        <p:txBody>
          <a:bodyPr wrap="square">
            <a:spAutoFit/>
          </a:bodyPr>
          <a:lstStyle/>
          <a:p>
            <a:r>
              <a:rPr lang="en-US" sz="901" b="1" dirty="0" smtClean="0">
                <a:solidFill>
                  <a:srgbClr val="FF0000"/>
                </a:solidFill>
              </a:rPr>
              <a:t>Hierarchy with Strategic Projects Impacts</a:t>
            </a:r>
            <a:endParaRPr lang="en-US" sz="901" b="1" dirty="0">
              <a:solidFill>
                <a:srgbClr val="FF0000"/>
              </a:solidFill>
            </a:endParaRPr>
          </a:p>
        </p:txBody>
      </p:sp>
      <p:sp>
        <p:nvSpPr>
          <p:cNvPr id="35" name="Rectangle 34"/>
          <p:cNvSpPr/>
          <p:nvPr/>
        </p:nvSpPr>
        <p:spPr>
          <a:xfrm>
            <a:off x="580850" y="3603736"/>
            <a:ext cx="1312734" cy="15690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1"/>
            <a:endCxn id="35" idx="3"/>
          </p:cNvCxnSpPr>
          <p:nvPr/>
        </p:nvCxnSpPr>
        <p:spPr>
          <a:xfrm flipH="1">
            <a:off x="1893584" y="3582746"/>
            <a:ext cx="1408284" cy="9944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8675" y="1223892"/>
            <a:ext cx="2127850" cy="17206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8" name="TextBox 21"/>
          <p:cNvSpPr txBox="1">
            <a:spLocks noChangeArrowheads="1"/>
          </p:cNvSpPr>
          <p:nvPr/>
        </p:nvSpPr>
        <p:spPr bwMode="auto">
          <a:xfrm>
            <a:off x="4087118" y="1151075"/>
            <a:ext cx="2930669"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Dashboard</a:t>
            </a:r>
            <a:endParaRPr lang="en-US" sz="901" b="1" dirty="0">
              <a:solidFill>
                <a:srgbClr val="FF0000"/>
              </a:solidFill>
            </a:endParaRPr>
          </a:p>
        </p:txBody>
      </p:sp>
      <p:cxnSp>
        <p:nvCxnSpPr>
          <p:cNvPr id="29" name="Straight Arrow Connector 28"/>
          <p:cNvCxnSpPr>
            <a:stCxn id="28" idx="1"/>
            <a:endCxn id="27" idx="3"/>
          </p:cNvCxnSpPr>
          <p:nvPr/>
        </p:nvCxnSpPr>
        <p:spPr>
          <a:xfrm flipH="1">
            <a:off x="2676525" y="1266556"/>
            <a:ext cx="1410593" cy="4337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latin typeface="+mn-lt"/>
              </a:rPr>
              <a:t>Visão</a:t>
            </a:r>
            <a:r>
              <a:rPr lang="en-US" sz="2400" dirty="0" smtClean="0">
                <a:latin typeface="+mn-lt"/>
              </a:rPr>
              <a:t> </a:t>
            </a:r>
            <a:r>
              <a:rPr lang="en-US" sz="2400" dirty="0" err="1" smtClean="0">
                <a:latin typeface="+mn-lt"/>
              </a:rPr>
              <a:t>por</a:t>
            </a:r>
            <a:r>
              <a:rPr lang="en-US" sz="2400" dirty="0" smtClean="0">
                <a:latin typeface="+mn-lt"/>
              </a:rPr>
              <a:t> </a:t>
            </a:r>
            <a:r>
              <a:rPr lang="en-US" sz="2400" dirty="0" err="1" smtClean="0">
                <a:latin typeface="+mn-lt"/>
              </a:rPr>
              <a:t>Perspectiva</a:t>
            </a:r>
            <a:r>
              <a:rPr lang="en-US" sz="2400" dirty="0" smtClean="0">
                <a:latin typeface="+mn-lt"/>
              </a:rPr>
              <a:t> do Balanced Scorecard</a:t>
            </a:r>
            <a:endParaRPr lang="en-US" sz="2400" dirty="0">
              <a:latin typeface="+mn-lt"/>
            </a:endParaRPr>
          </a:p>
        </p:txBody>
      </p:sp>
      <p:sp>
        <p:nvSpPr>
          <p:cNvPr id="24" name="Rectangle 23"/>
          <p:cNvSpPr/>
          <p:nvPr/>
        </p:nvSpPr>
        <p:spPr>
          <a:xfrm>
            <a:off x="579142" y="4272075"/>
            <a:ext cx="1314442" cy="15705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21"/>
          <p:cNvSpPr txBox="1">
            <a:spLocks noChangeArrowheads="1"/>
          </p:cNvSpPr>
          <p:nvPr/>
        </p:nvSpPr>
        <p:spPr bwMode="auto">
          <a:xfrm>
            <a:off x="3301868" y="4076803"/>
            <a:ext cx="2756032" cy="230961"/>
          </a:xfrm>
          <a:prstGeom prst="rect">
            <a:avLst/>
          </a:prstGeom>
          <a:noFill/>
          <a:ln w="9525">
            <a:noFill/>
            <a:miter lim="800000"/>
            <a:headEnd/>
            <a:tailEnd/>
          </a:ln>
        </p:spPr>
        <p:txBody>
          <a:bodyPr wrap="square">
            <a:spAutoFit/>
          </a:bodyPr>
          <a:lstStyle/>
          <a:p>
            <a:r>
              <a:rPr lang="en-US" sz="901" b="1" dirty="0" smtClean="0">
                <a:solidFill>
                  <a:srgbClr val="FF0000"/>
                </a:solidFill>
              </a:rPr>
              <a:t>Results Delivery Roadmap</a:t>
            </a:r>
            <a:endParaRPr lang="en-US" sz="901" b="1" dirty="0">
              <a:solidFill>
                <a:srgbClr val="FF0000"/>
              </a:solidFill>
            </a:endParaRPr>
          </a:p>
        </p:txBody>
      </p:sp>
      <p:cxnSp>
        <p:nvCxnSpPr>
          <p:cNvPr id="26" name="Straight Arrow Connector 25"/>
          <p:cNvCxnSpPr>
            <a:stCxn id="25" idx="1"/>
            <a:endCxn id="24" idx="3"/>
          </p:cNvCxnSpPr>
          <p:nvPr/>
        </p:nvCxnSpPr>
        <p:spPr>
          <a:xfrm flipH="1">
            <a:off x="1893584" y="4192284"/>
            <a:ext cx="1408284" cy="15831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6" name="Left Arrow 15">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Tree>
    <p:extLst>
      <p:ext uri="{BB962C8B-B14F-4D97-AF65-F5344CB8AC3E}">
        <p14:creationId xmlns:p14="http://schemas.microsoft.com/office/powerpoint/2010/main" val="47489383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Investment Evaluation for Selection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222772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80" y="925400"/>
            <a:ext cx="6266305" cy="3199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405" y="2985440"/>
            <a:ext cx="6202348" cy="21628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2637092" y="3775606"/>
            <a:ext cx="6308661" cy="102679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0" name="TextBox 10"/>
          <p:cNvSpPr txBox="1">
            <a:spLocks noChangeArrowheads="1"/>
          </p:cNvSpPr>
          <p:nvPr/>
        </p:nvSpPr>
        <p:spPr bwMode="auto">
          <a:xfrm>
            <a:off x="6784520" y="1741698"/>
            <a:ext cx="2359479" cy="924099"/>
          </a:xfrm>
          <a:prstGeom prst="rect">
            <a:avLst/>
          </a:prstGeom>
          <a:noFill/>
          <a:ln w="9525">
            <a:noFill/>
            <a:miter lim="800000"/>
            <a:headEnd/>
            <a:tailEnd/>
          </a:ln>
        </p:spPr>
        <p:txBody>
          <a:bodyPr wrap="square">
            <a:spAutoFit/>
          </a:bodyPr>
          <a:lstStyle/>
          <a:p>
            <a:pPr algn="just"/>
            <a:r>
              <a:rPr lang="en-US" sz="901" b="1" dirty="0" smtClean="0">
                <a:solidFill>
                  <a:srgbClr val="FF0000"/>
                </a:solidFill>
              </a:rPr>
              <a:t>Normalized Scale: quantitative metrics (days, amounts, products, hours, etc.) are normalized in a qualitative scale from 0 (null) to 100 (extraordinary), allowing for posterior comparison – helping eliminate subjectivity from the evaluation process</a:t>
            </a:r>
            <a:endParaRPr lang="en-US" sz="901" b="1" dirty="0">
              <a:solidFill>
                <a:srgbClr val="FF0000"/>
              </a:solidFill>
            </a:endParaRPr>
          </a:p>
        </p:txBody>
      </p:sp>
      <p:cxnSp>
        <p:nvCxnSpPr>
          <p:cNvPr id="21" name="Straight Arrow Connector 20"/>
          <p:cNvCxnSpPr>
            <a:stCxn id="20" idx="2"/>
          </p:cNvCxnSpPr>
          <p:nvPr/>
        </p:nvCxnSpPr>
        <p:spPr>
          <a:xfrm flipH="1">
            <a:off x="7220624" y="2665797"/>
            <a:ext cx="743636" cy="84253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p:nvSpPr>
        <p:spPr bwMode="auto">
          <a:xfrm>
            <a:off x="2743405" y="1749135"/>
            <a:ext cx="2751018" cy="508216"/>
          </a:xfrm>
          <a:prstGeom prst="rect">
            <a:avLst/>
          </a:prstGeom>
          <a:noFill/>
          <a:ln w="9525">
            <a:noFill/>
            <a:miter lim="800000"/>
            <a:headEnd/>
            <a:tailEnd/>
          </a:ln>
        </p:spPr>
        <p:txBody>
          <a:bodyPr wrap="square">
            <a:spAutoFit/>
          </a:bodyPr>
          <a:lstStyle/>
          <a:p>
            <a:pPr algn="just"/>
            <a:r>
              <a:rPr lang="en-US" sz="901" b="1" dirty="0" smtClean="0">
                <a:solidFill>
                  <a:srgbClr val="FF0000"/>
                </a:solidFill>
              </a:rPr>
              <a:t>Alignment Metrics are used to help Evaluate Ideas, Projects an</a:t>
            </a:r>
            <a:r>
              <a:rPr lang="en-US" sz="901" b="1" dirty="0" smtClean="0">
                <a:solidFill>
                  <a:srgbClr val="FF0000"/>
                </a:solidFill>
              </a:rPr>
              <a:t>d Programs </a:t>
            </a:r>
            <a:r>
              <a:rPr lang="en-US" sz="901" b="1" dirty="0" smtClean="0">
                <a:solidFill>
                  <a:srgbClr val="FF0000"/>
                </a:solidFill>
              </a:rPr>
              <a:t>as to their objective (rather than subjective) Strategic Contribution</a:t>
            </a:r>
            <a:endParaRPr lang="en-US" sz="901" b="1" dirty="0" smtClean="0">
              <a:solidFill>
                <a:srgbClr val="FF0000"/>
              </a:solidFill>
            </a:endParaRPr>
          </a:p>
        </p:txBody>
      </p: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Investment Alignment Metric</a:t>
            </a:r>
            <a:endParaRPr lang="en-US" sz="16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1071535"/>
            <a:ext cx="7311390" cy="4110990"/>
          </a:xfrm>
          <a:prstGeom prst="rect">
            <a:avLst/>
          </a:prstGeom>
        </p:spPr>
      </p:pic>
      <p:pic>
        <p:nvPicPr>
          <p:cNvPr id="39" name="Picture 38"/>
          <p:cNvPicPr>
            <a:picLocks noChangeAspect="1"/>
          </p:cNvPicPr>
          <p:nvPr/>
        </p:nvPicPr>
        <p:blipFill>
          <a:blip r:embed="rId4"/>
          <a:stretch>
            <a:fillRect/>
          </a:stretch>
        </p:blipFill>
        <p:spPr>
          <a:xfrm>
            <a:off x="3621947" y="2891684"/>
            <a:ext cx="5483543" cy="2283143"/>
          </a:xfrm>
          <a:prstGeom prst="rect">
            <a:avLst/>
          </a:prstGeom>
        </p:spPr>
      </p:pic>
      <p:sp>
        <p:nvSpPr>
          <p:cNvPr id="22" name="Rectangle 21"/>
          <p:cNvSpPr/>
          <p:nvPr/>
        </p:nvSpPr>
        <p:spPr>
          <a:xfrm>
            <a:off x="98801" y="2658750"/>
            <a:ext cx="1738164" cy="5743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6" name="Straight Arrow Connector 25"/>
          <p:cNvCxnSpPr>
            <a:stCxn id="21" idx="0"/>
            <a:endCxn id="22" idx="2"/>
          </p:cNvCxnSpPr>
          <p:nvPr/>
        </p:nvCxnSpPr>
        <p:spPr>
          <a:xfrm flipH="1" flipV="1">
            <a:off x="967883" y="3233057"/>
            <a:ext cx="427452" cy="7573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11"/>
          <p:cNvSpPr txBox="1">
            <a:spLocks noChangeArrowheads="1"/>
          </p:cNvSpPr>
          <p:nvPr/>
        </p:nvSpPr>
        <p:spPr bwMode="auto">
          <a:xfrm>
            <a:off x="235248" y="3990375"/>
            <a:ext cx="2320173" cy="508216"/>
          </a:xfrm>
          <a:prstGeom prst="rect">
            <a:avLst/>
          </a:prstGeom>
          <a:noFill/>
          <a:ln w="9525">
            <a:noFill/>
            <a:miter lim="800000"/>
            <a:headEnd/>
            <a:tailEnd/>
          </a:ln>
        </p:spPr>
        <p:txBody>
          <a:bodyPr wrap="square">
            <a:spAutoFit/>
          </a:bodyPr>
          <a:lstStyle/>
          <a:p>
            <a:r>
              <a:rPr lang="en-US" sz="901" b="1" dirty="0" smtClean="0">
                <a:solidFill>
                  <a:srgbClr val="FF0000"/>
                </a:solidFill>
              </a:rPr>
              <a:t>Which investments (Ideas, Projects, Programs, etc.) are we evaluating at this time?</a:t>
            </a:r>
            <a:endParaRPr lang="en-US" sz="901" b="1" dirty="0">
              <a:solidFill>
                <a:srgbClr val="FF0000"/>
              </a:solidFill>
            </a:endParaRPr>
          </a:p>
        </p:txBody>
      </p:sp>
      <p:sp>
        <p:nvSpPr>
          <p:cNvPr id="29" name="TextBox 11"/>
          <p:cNvSpPr txBox="1">
            <a:spLocks noChangeArrowheads="1"/>
          </p:cNvSpPr>
          <p:nvPr/>
        </p:nvSpPr>
        <p:spPr bwMode="auto">
          <a:xfrm>
            <a:off x="7410191" y="1995868"/>
            <a:ext cx="1662103" cy="785471"/>
          </a:xfrm>
          <a:prstGeom prst="rect">
            <a:avLst/>
          </a:prstGeom>
          <a:noFill/>
          <a:ln w="9525">
            <a:noFill/>
            <a:miter lim="800000"/>
            <a:headEnd/>
            <a:tailEnd/>
          </a:ln>
        </p:spPr>
        <p:txBody>
          <a:bodyPr wrap="square">
            <a:spAutoFit/>
          </a:bodyPr>
          <a:lstStyle/>
          <a:p>
            <a:r>
              <a:rPr lang="en-US" sz="901" b="1" dirty="0" smtClean="0">
                <a:solidFill>
                  <a:srgbClr val="FF0000"/>
                </a:solidFill>
              </a:rPr>
              <a:t>The investment “owner” will get a questionnaire and needs to inform </a:t>
            </a:r>
            <a:r>
              <a:rPr lang="en-US" sz="901" b="1" dirty="0" smtClean="0">
                <a:solidFill>
                  <a:srgbClr val="FF0000"/>
                </a:solidFill>
              </a:rPr>
              <a:t>how much his Project will contribute to increasing each metric.</a:t>
            </a:r>
            <a:endParaRPr lang="en-US" sz="901" b="1" dirty="0">
              <a:solidFill>
                <a:srgbClr val="FF0000"/>
              </a:solidFill>
            </a:endParaRPr>
          </a:p>
        </p:txBody>
      </p:sp>
      <p:sp>
        <p:nvSpPr>
          <p:cNvPr id="30" name="Rectangle 29"/>
          <p:cNvSpPr/>
          <p:nvPr/>
        </p:nvSpPr>
        <p:spPr>
          <a:xfrm>
            <a:off x="8539842" y="3361178"/>
            <a:ext cx="506527" cy="16435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1" name="Straight Arrow Connector 30"/>
          <p:cNvCxnSpPr>
            <a:stCxn id="29" idx="2"/>
            <a:endCxn id="30" idx="1"/>
          </p:cNvCxnSpPr>
          <p:nvPr/>
        </p:nvCxnSpPr>
        <p:spPr>
          <a:xfrm>
            <a:off x="8241243" y="2781339"/>
            <a:ext cx="298599" cy="14016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Evaluation Cycle</a:t>
            </a:r>
            <a:endParaRPr lang="en-US" sz="1600" b="1" dirty="0">
              <a:solidFill>
                <a:schemeClr val="tx2"/>
              </a:solidFill>
            </a:endParaRPr>
          </a:p>
        </p:txBody>
      </p:sp>
      <p:sp>
        <p:nvSpPr>
          <p:cNvPr id="27" name="Rectangle 26"/>
          <p:cNvSpPr/>
          <p:nvPr/>
        </p:nvSpPr>
        <p:spPr>
          <a:xfrm>
            <a:off x="300440" y="2298212"/>
            <a:ext cx="2057943" cy="2083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8" name="Straight Arrow Connector 27"/>
          <p:cNvCxnSpPr>
            <a:stCxn id="32" idx="1"/>
            <a:endCxn id="27" idx="3"/>
          </p:cNvCxnSpPr>
          <p:nvPr/>
        </p:nvCxnSpPr>
        <p:spPr>
          <a:xfrm flipH="1">
            <a:off x="2358383" y="2148270"/>
            <a:ext cx="380041"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11"/>
          <p:cNvSpPr txBox="1">
            <a:spLocks noChangeArrowheads="1"/>
          </p:cNvSpPr>
          <p:nvPr/>
        </p:nvSpPr>
        <p:spPr bwMode="auto">
          <a:xfrm>
            <a:off x="2738424" y="1894162"/>
            <a:ext cx="4070590" cy="508216"/>
          </a:xfrm>
          <a:prstGeom prst="rect">
            <a:avLst/>
          </a:prstGeom>
          <a:noFill/>
          <a:ln w="9525">
            <a:noFill/>
            <a:miter lim="800000"/>
            <a:headEnd/>
            <a:tailEnd/>
          </a:ln>
        </p:spPr>
        <p:txBody>
          <a:bodyPr wrap="square">
            <a:spAutoFit/>
          </a:bodyPr>
          <a:lstStyle/>
          <a:p>
            <a:r>
              <a:rPr lang="en-US" sz="901" b="1" dirty="0" smtClean="0">
                <a:solidFill>
                  <a:srgbClr val="FF0000"/>
                </a:solidFill>
              </a:rPr>
              <a:t>The Investments supporting Strategic Goals can manually set by the user or determined automatically inferred by the system – based on how the questionnaires are answered</a:t>
            </a:r>
            <a:endParaRPr lang="en-US" sz="901"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A </a:t>
            </a:r>
            <a:r>
              <a:rPr lang="en-US" sz="1501" b="1" i="1" dirty="0" smtClean="0">
                <a:solidFill>
                  <a:schemeClr val="accent1"/>
                </a:solidFill>
              </a:rPr>
              <a:t>Strategic Plan </a:t>
            </a:r>
            <a:r>
              <a:rPr lang="en-US" sz="1501" dirty="0" smtClean="0"/>
              <a:t>only makes sense when it is directly connected to a </a:t>
            </a:r>
            <a:r>
              <a:rPr lang="en-US" sz="1501" b="1" i="1" dirty="0" smtClean="0">
                <a:solidFill>
                  <a:schemeClr val="accent1"/>
                </a:solidFill>
              </a:rPr>
              <a:t>decision-making </a:t>
            </a:r>
            <a:r>
              <a:rPr lang="en-US" sz="1501" dirty="0" smtClean="0"/>
              <a:t>process on the necessary </a:t>
            </a:r>
            <a:r>
              <a:rPr lang="en-US" sz="1501" b="1" i="1" dirty="0" smtClean="0">
                <a:solidFill>
                  <a:schemeClr val="accent1"/>
                </a:solidFill>
              </a:rPr>
              <a:t>resources </a:t>
            </a:r>
            <a:r>
              <a:rPr lang="en-US" sz="1501" dirty="0" smtClean="0"/>
              <a:t>and </a:t>
            </a:r>
            <a:r>
              <a:rPr lang="en-US" sz="1501" b="1" i="1" dirty="0" smtClean="0">
                <a:solidFill>
                  <a:schemeClr val="accent1"/>
                </a:solidFill>
              </a:rPr>
              <a:t>investments </a:t>
            </a:r>
            <a:r>
              <a:rPr lang="en-US" sz="1501" dirty="0" smtClean="0"/>
              <a:t>that will make it possible for actual </a:t>
            </a:r>
            <a:r>
              <a:rPr lang="en-US" sz="1501" b="1" i="1" dirty="0" smtClean="0">
                <a:solidFill>
                  <a:schemeClr val="accent1"/>
                </a:solidFill>
              </a:rPr>
              <a:t>Results </a:t>
            </a:r>
            <a:r>
              <a:rPr lang="en-US" sz="1501" dirty="0" smtClean="0"/>
              <a:t>to be delivered through an effective and efficient </a:t>
            </a:r>
            <a:r>
              <a:rPr lang="en-US" sz="1501" b="1" i="1" dirty="0" smtClean="0">
                <a:solidFill>
                  <a:schemeClr val="accent1"/>
                </a:solidFill>
              </a:rPr>
              <a:t>Execution</a:t>
            </a:r>
            <a:r>
              <a:rPr lang="en-US" sz="1501" dirty="0" smtClean="0"/>
              <a:t>. </a:t>
            </a:r>
          </a:p>
          <a:p>
            <a:pPr marL="0" indent="0" algn="just">
              <a:spcBef>
                <a:spcPts val="450"/>
              </a:spcBef>
              <a:buNone/>
            </a:pPr>
            <a:r>
              <a:rPr lang="en-US" sz="1501" dirty="0" smtClean="0"/>
              <a:t>To address this constant feedback cycle between Planning and Execution we created the “CA PPM for Strategic Planning and Execution” accelerator.</a:t>
            </a:r>
          </a:p>
          <a:p>
            <a:pPr marL="0" indent="0" algn="just">
              <a:spcBef>
                <a:spcPts val="450"/>
              </a:spcBef>
              <a:buNone/>
            </a:pPr>
            <a:r>
              <a:rPr lang="en-US" sz="1201" dirty="0" smtClean="0"/>
              <a:t>CA PPM, being flexible and configurable, allows us to reflect your Strategic Planning processes in the solution, and therefore, directly connecting it to the Portfolio, Investment and Resource Management capabilities. This way, we can assess them in light of the strategic goals, initiatives and indicators defined by your organization.</a:t>
            </a:r>
          </a:p>
          <a:p>
            <a:pPr marL="175186" indent="-175186" algn="just">
              <a:spcBef>
                <a:spcPts val="450"/>
              </a:spcBef>
              <a:buNone/>
            </a:pPr>
            <a:endParaRPr lang="en-US" sz="2102" b="1" dirty="0" smtClean="0">
              <a:solidFill>
                <a:schemeClr val="tx2"/>
              </a:solidFill>
            </a:endParaRPr>
          </a:p>
          <a:p>
            <a:pPr marL="175186" indent="-175186" algn="just">
              <a:spcBef>
                <a:spcPts val="450"/>
              </a:spcBef>
              <a:buNone/>
            </a:pPr>
            <a:endParaRPr lang="en-US"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en-US" sz="1600" b="1" dirty="0" smtClean="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053362"/>
            <a:ext cx="9147983" cy="4090135"/>
          </a:xfrm>
          <a:prstGeom prst="rect">
            <a:avLst/>
          </a:prstGeom>
        </p:spPr>
      </p:pic>
      <p:sp>
        <p:nvSpPr>
          <p:cNvPr id="21" name="Rectangle 20"/>
          <p:cNvSpPr/>
          <p:nvPr/>
        </p:nvSpPr>
        <p:spPr>
          <a:xfrm>
            <a:off x="105615" y="2078669"/>
            <a:ext cx="2371585" cy="28607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732021" y="1614634"/>
            <a:ext cx="2582929" cy="369588"/>
          </a:xfrm>
          <a:prstGeom prst="rect">
            <a:avLst/>
          </a:prstGeom>
          <a:noFill/>
          <a:ln w="9525">
            <a:noFill/>
            <a:miter lim="800000"/>
            <a:headEnd/>
            <a:tailEnd/>
          </a:ln>
        </p:spPr>
        <p:txBody>
          <a:bodyPr wrap="square">
            <a:spAutoFit/>
          </a:bodyPr>
          <a:lstStyle/>
          <a:p>
            <a:r>
              <a:rPr lang="en-US" sz="901" b="1" dirty="0" smtClean="0">
                <a:solidFill>
                  <a:srgbClr val="FF0000"/>
                </a:solidFill>
              </a:rPr>
              <a:t>Investments (Ideas, Projects, Programs) that were Evaluated on this Cycle</a:t>
            </a:r>
            <a:endParaRPr lang="en-US" sz="901" b="1" dirty="0">
              <a:solidFill>
                <a:srgbClr val="FF0000"/>
              </a:solidFill>
            </a:endParaRPr>
          </a:p>
        </p:txBody>
      </p:sp>
      <p:cxnSp>
        <p:nvCxnSpPr>
          <p:cNvPr id="23" name="Straight Arrow Connector 22"/>
          <p:cNvCxnSpPr>
            <a:stCxn id="17420" idx="1"/>
          </p:cNvCxnSpPr>
          <p:nvPr/>
        </p:nvCxnSpPr>
        <p:spPr>
          <a:xfrm flipH="1">
            <a:off x="1265465" y="1799428"/>
            <a:ext cx="1466556" cy="2792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987618" y="1572970"/>
            <a:ext cx="2290382" cy="369588"/>
          </a:xfrm>
          <a:prstGeom prst="rect">
            <a:avLst/>
          </a:prstGeom>
          <a:noFill/>
          <a:ln w="9525">
            <a:noFill/>
            <a:miter lim="800000"/>
            <a:headEnd/>
            <a:tailEnd/>
          </a:ln>
        </p:spPr>
        <p:txBody>
          <a:bodyPr wrap="square">
            <a:spAutoFit/>
          </a:bodyPr>
          <a:lstStyle/>
          <a:p>
            <a:r>
              <a:rPr lang="en-US" sz="901" b="1" dirty="0" smtClean="0">
                <a:solidFill>
                  <a:srgbClr val="FF0000"/>
                </a:solidFill>
              </a:rPr>
              <a:t>Strategic Alignment Score that has been calculated for each Investment</a:t>
            </a:r>
            <a:endParaRPr lang="en-US" sz="901" b="1" dirty="0">
              <a:solidFill>
                <a:srgbClr val="FF0000"/>
              </a:solidFill>
            </a:endParaRPr>
          </a:p>
        </p:txBody>
      </p:sp>
      <p:sp>
        <p:nvSpPr>
          <p:cNvPr id="35" name="Rectangle 34"/>
          <p:cNvSpPr/>
          <p:nvPr/>
        </p:nvSpPr>
        <p:spPr>
          <a:xfrm>
            <a:off x="8149099" y="2078669"/>
            <a:ext cx="896929" cy="277091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3"/>
            <a:endCxn id="35" idx="0"/>
          </p:cNvCxnSpPr>
          <p:nvPr/>
        </p:nvCxnSpPr>
        <p:spPr>
          <a:xfrm>
            <a:off x="8278000" y="1757764"/>
            <a:ext cx="319564" cy="3209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5" name="Content Placeholder 4"/>
          <p:cNvSpPr>
            <a:spLocks noGrp="1"/>
          </p:cNvSpPr>
          <p:nvPr>
            <p:ph sz="quarter" idx="11"/>
          </p:nvPr>
        </p:nvSpPr>
        <p:spPr/>
        <p:txBody>
          <a:bodyPr/>
          <a:lstStyle/>
          <a:p>
            <a:r>
              <a:rPr lang="en-US" sz="1600" b="1" dirty="0" smtClean="0">
                <a:solidFill>
                  <a:schemeClr val="tx2"/>
                </a:solidFill>
              </a:rPr>
              <a:t>Evaluation Cycle Results</a:t>
            </a:r>
          </a:p>
          <a:p>
            <a:endParaRPr lang="en-US" dirty="0"/>
          </a:p>
        </p:txBody>
      </p:sp>
      <p:sp>
        <p:nvSpPr>
          <p:cNvPr id="18" name="Rectangle 17"/>
          <p:cNvSpPr/>
          <p:nvPr/>
        </p:nvSpPr>
        <p:spPr>
          <a:xfrm>
            <a:off x="105615" y="2792186"/>
            <a:ext cx="8940414" cy="1232808"/>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chemeClr val="accent2"/>
              </a:solidFill>
            </a:endParaRPr>
          </a:p>
        </p:txBody>
      </p:sp>
      <p:sp>
        <p:nvSpPr>
          <p:cNvPr id="19" name="TextBox 21"/>
          <p:cNvSpPr txBox="1">
            <a:spLocks noChangeArrowheads="1"/>
          </p:cNvSpPr>
          <p:nvPr/>
        </p:nvSpPr>
        <p:spPr bwMode="auto">
          <a:xfrm>
            <a:off x="3242293" y="4368923"/>
            <a:ext cx="1982850" cy="508216"/>
          </a:xfrm>
          <a:prstGeom prst="rect">
            <a:avLst/>
          </a:prstGeom>
          <a:noFill/>
          <a:ln w="9525">
            <a:noFill/>
            <a:miter lim="800000"/>
            <a:headEnd/>
            <a:tailEnd/>
          </a:ln>
        </p:spPr>
        <p:txBody>
          <a:bodyPr wrap="square">
            <a:spAutoFit/>
          </a:bodyPr>
          <a:lstStyle/>
          <a:p>
            <a:r>
              <a:rPr lang="en-US" sz="901" b="1" dirty="0" smtClean="0">
                <a:solidFill>
                  <a:schemeClr val="accent2"/>
                </a:solidFill>
              </a:rPr>
              <a:t>Drill-down to how the score was calculated – the contribution to each metric</a:t>
            </a:r>
            <a:endParaRPr lang="en-US" sz="901" b="1" dirty="0">
              <a:solidFill>
                <a:schemeClr val="accent2"/>
              </a:solidFill>
            </a:endParaRPr>
          </a:p>
        </p:txBody>
      </p:sp>
      <p:cxnSp>
        <p:nvCxnSpPr>
          <p:cNvPr id="20" name="Straight Arrow Connector 19"/>
          <p:cNvCxnSpPr>
            <a:stCxn id="19" idx="0"/>
            <a:endCxn id="18" idx="2"/>
          </p:cNvCxnSpPr>
          <p:nvPr/>
        </p:nvCxnSpPr>
        <p:spPr>
          <a:xfrm flipV="1">
            <a:off x="4233718" y="4024994"/>
            <a:ext cx="342104" cy="343929"/>
          </a:xfrm>
          <a:prstGeom prst="straightConnector1">
            <a:avLst/>
          </a:prstGeom>
          <a:ln>
            <a:solidFill>
              <a:schemeClr val="accent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4949" y="2081335"/>
            <a:ext cx="2708229" cy="225944"/>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rgbClr val="C00000"/>
              </a:solidFill>
            </a:endParaRPr>
          </a:p>
        </p:txBody>
      </p:sp>
      <p:sp>
        <p:nvSpPr>
          <p:cNvPr id="32" name="TextBox 21"/>
          <p:cNvSpPr txBox="1">
            <a:spLocks noChangeArrowheads="1"/>
          </p:cNvSpPr>
          <p:nvPr/>
        </p:nvSpPr>
        <p:spPr bwMode="auto">
          <a:xfrm>
            <a:off x="2732021" y="2155655"/>
            <a:ext cx="2493122" cy="785471"/>
          </a:xfrm>
          <a:prstGeom prst="rect">
            <a:avLst/>
          </a:prstGeom>
          <a:noFill/>
          <a:ln w="9525">
            <a:noFill/>
            <a:miter lim="800000"/>
            <a:headEnd/>
            <a:tailEnd/>
          </a:ln>
        </p:spPr>
        <p:txBody>
          <a:bodyPr wrap="square">
            <a:spAutoFit/>
          </a:bodyPr>
          <a:lstStyle/>
          <a:p>
            <a:r>
              <a:rPr lang="en-US" sz="901" b="1" dirty="0" smtClean="0">
                <a:solidFill>
                  <a:srgbClr val="C00000"/>
                </a:solidFill>
              </a:rPr>
              <a:t>The Investment can be evaluated multiple times, in multiple dimensions, to generate a  “composed” score, i.e. Corporate Alignment</a:t>
            </a:r>
            <a:r>
              <a:rPr lang="en-US" sz="901" b="1" dirty="0" smtClean="0">
                <a:solidFill>
                  <a:srgbClr val="C00000"/>
                </a:solidFill>
              </a:rPr>
              <a:t>, Business Unit Alignment and Department Alignment</a:t>
            </a:r>
            <a:endParaRPr lang="en-US" sz="901" b="1" dirty="0">
              <a:solidFill>
                <a:srgbClr val="C00000"/>
              </a:solidFill>
            </a:endParaRPr>
          </a:p>
        </p:txBody>
      </p:sp>
      <p:cxnSp>
        <p:nvCxnSpPr>
          <p:cNvPr id="33" name="Straight Arrow Connector 32"/>
          <p:cNvCxnSpPr>
            <a:stCxn id="32" idx="3"/>
            <a:endCxn id="31" idx="2"/>
          </p:cNvCxnSpPr>
          <p:nvPr/>
        </p:nvCxnSpPr>
        <p:spPr>
          <a:xfrm flipV="1">
            <a:off x="5225143" y="2307279"/>
            <a:ext cx="1443921" cy="241112"/>
          </a:xfrm>
          <a:prstGeom prst="straightConnector1">
            <a:avLst/>
          </a:prstGeom>
          <a:ln>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99" y="1332440"/>
            <a:ext cx="9157399" cy="3598061"/>
          </a:xfrm>
          <a:prstGeom prst="rect">
            <a:avLst/>
          </a:prstGeom>
        </p:spPr>
      </p:pic>
      <p:sp>
        <p:nvSpPr>
          <p:cNvPr id="5" name="Rectangle 4"/>
          <p:cNvSpPr/>
          <p:nvPr/>
        </p:nvSpPr>
        <p:spPr>
          <a:xfrm>
            <a:off x="110187" y="3628138"/>
            <a:ext cx="1155277" cy="788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21"/>
          <p:cNvSpPr txBox="1">
            <a:spLocks noChangeArrowheads="1"/>
          </p:cNvSpPr>
          <p:nvPr/>
        </p:nvSpPr>
        <p:spPr bwMode="auto">
          <a:xfrm>
            <a:off x="1941499" y="3770620"/>
            <a:ext cx="2416048" cy="924099"/>
          </a:xfrm>
          <a:prstGeom prst="rect">
            <a:avLst/>
          </a:prstGeom>
          <a:noFill/>
          <a:ln w="9525">
            <a:noFill/>
            <a:miter lim="800000"/>
            <a:headEnd/>
            <a:tailEnd/>
          </a:ln>
        </p:spPr>
        <p:txBody>
          <a:bodyPr wrap="square">
            <a:spAutoFit/>
          </a:bodyPr>
          <a:lstStyle/>
          <a:p>
            <a:r>
              <a:rPr lang="en-US" sz="901" b="1" dirty="0" smtClean="0">
                <a:solidFill>
                  <a:srgbClr val="FF0000"/>
                </a:solidFill>
              </a:rPr>
              <a:t>This is the Strategic Score obtained by a project after the Evaluation Cycles</a:t>
            </a:r>
            <a:endParaRPr lang="en-US" sz="901" b="1" dirty="0" smtClean="0">
              <a:solidFill>
                <a:srgbClr val="FF0000"/>
              </a:solidFill>
            </a:endParaRPr>
          </a:p>
          <a:p>
            <a:endParaRPr lang="en-US" sz="901" b="1" dirty="0" smtClean="0">
              <a:solidFill>
                <a:srgbClr val="FF0000"/>
              </a:solidFill>
            </a:endParaRPr>
          </a:p>
          <a:p>
            <a:r>
              <a:rPr lang="en-US" sz="901" b="1" dirty="0" smtClean="0">
                <a:solidFill>
                  <a:srgbClr val="FF0000"/>
                </a:solidFill>
              </a:rPr>
              <a:t>Multidimensional Evaluation: Corporate Strategy, BU Strategy, Department Strategy, completely configurable</a:t>
            </a:r>
            <a:endParaRPr lang="en-US" sz="901" b="1" dirty="0">
              <a:solidFill>
                <a:srgbClr val="FF0000"/>
              </a:solidFill>
            </a:endParaRPr>
          </a:p>
        </p:txBody>
      </p:sp>
      <p:cxnSp>
        <p:nvCxnSpPr>
          <p:cNvPr id="7" name="Straight Arrow Connector 6"/>
          <p:cNvCxnSpPr>
            <a:stCxn id="6" idx="1"/>
            <a:endCxn id="5" idx="3"/>
          </p:cNvCxnSpPr>
          <p:nvPr/>
        </p:nvCxnSpPr>
        <p:spPr>
          <a:xfrm flipH="1" flipV="1">
            <a:off x="1265464" y="4022329"/>
            <a:ext cx="676035" cy="2103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96493" y="4022329"/>
            <a:ext cx="2154280" cy="75306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2" name="TextBox 21"/>
          <p:cNvSpPr txBox="1">
            <a:spLocks noChangeArrowheads="1"/>
          </p:cNvSpPr>
          <p:nvPr/>
        </p:nvSpPr>
        <p:spPr bwMode="auto">
          <a:xfrm>
            <a:off x="6981489" y="4451967"/>
            <a:ext cx="2064539" cy="646844"/>
          </a:xfrm>
          <a:prstGeom prst="rect">
            <a:avLst/>
          </a:prstGeom>
          <a:noFill/>
          <a:ln w="9525">
            <a:noFill/>
            <a:miter lim="800000"/>
            <a:headEnd/>
            <a:tailEnd/>
          </a:ln>
        </p:spPr>
        <p:txBody>
          <a:bodyPr wrap="square">
            <a:spAutoFit/>
          </a:bodyPr>
          <a:lstStyle/>
          <a:p>
            <a:r>
              <a:rPr lang="en-US" sz="901" b="1" dirty="0" smtClean="0">
                <a:solidFill>
                  <a:srgbClr val="FF0000"/>
                </a:solidFill>
              </a:rPr>
              <a:t>These are the Strategic Goals supported by this project. They can be automatically inferred or manually pre-defined.</a:t>
            </a:r>
            <a:endParaRPr lang="en-US" sz="901" b="1" dirty="0" smtClean="0">
              <a:solidFill>
                <a:srgbClr val="FF0000"/>
              </a:solidFill>
            </a:endParaRPr>
          </a:p>
        </p:txBody>
      </p:sp>
      <p:cxnSp>
        <p:nvCxnSpPr>
          <p:cNvPr id="23" name="Straight Arrow Connector 22"/>
          <p:cNvCxnSpPr>
            <a:stCxn id="22" idx="1"/>
            <a:endCxn id="21" idx="3"/>
          </p:cNvCxnSpPr>
          <p:nvPr/>
        </p:nvCxnSpPr>
        <p:spPr>
          <a:xfrm flipH="1" flipV="1">
            <a:off x="6750773" y="4398859"/>
            <a:ext cx="230716" cy="376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Strategic Evaluation Results</a:t>
            </a:r>
          </a:p>
          <a:p>
            <a:endParaRPr lang="en-US" dirty="0"/>
          </a:p>
        </p:txBody>
      </p:sp>
      <p:sp>
        <p:nvSpPr>
          <p:cNvPr id="29" name="Rectangle 28"/>
          <p:cNvSpPr/>
          <p:nvPr/>
        </p:nvSpPr>
        <p:spPr>
          <a:xfrm>
            <a:off x="4596493" y="3770619"/>
            <a:ext cx="1894233" cy="216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29"/>
          <p:cNvSpPr txBox="1">
            <a:spLocks noChangeArrowheads="1"/>
          </p:cNvSpPr>
          <p:nvPr/>
        </p:nvSpPr>
        <p:spPr bwMode="auto">
          <a:xfrm>
            <a:off x="7050164" y="3793767"/>
            <a:ext cx="1794445" cy="369588"/>
          </a:xfrm>
          <a:prstGeom prst="rect">
            <a:avLst/>
          </a:prstGeom>
          <a:noFill/>
          <a:ln w="9525">
            <a:noFill/>
            <a:miter lim="800000"/>
            <a:headEnd/>
            <a:tailEnd/>
          </a:ln>
        </p:spPr>
        <p:txBody>
          <a:bodyPr wrap="square">
            <a:spAutoFit/>
          </a:bodyPr>
          <a:lstStyle/>
          <a:p>
            <a:r>
              <a:rPr lang="en-US" sz="901" b="1" dirty="0" smtClean="0">
                <a:solidFill>
                  <a:srgbClr val="FF0000"/>
                </a:solidFill>
              </a:rPr>
              <a:t>One of the Strategic Goals will be the Primary source of Funding</a:t>
            </a:r>
            <a:endParaRPr lang="en-US" sz="901" b="1" dirty="0" smtClean="0">
              <a:solidFill>
                <a:srgbClr val="FF0000"/>
              </a:solidFill>
            </a:endParaRPr>
          </a:p>
        </p:txBody>
      </p:sp>
      <p:cxnSp>
        <p:nvCxnSpPr>
          <p:cNvPr id="31" name="Straight Arrow Connector 30"/>
          <p:cNvCxnSpPr>
            <a:stCxn id="30" idx="1"/>
            <a:endCxn id="29" idx="3"/>
          </p:cNvCxnSpPr>
          <p:nvPr/>
        </p:nvCxnSpPr>
        <p:spPr>
          <a:xfrm flipH="1" flipV="1">
            <a:off x="6490726" y="3878813"/>
            <a:ext cx="559438" cy="9974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b="10499"/>
          <a:stretch/>
        </p:blipFill>
        <p:spPr>
          <a:xfrm>
            <a:off x="292099" y="925400"/>
            <a:ext cx="8394701" cy="4226264"/>
          </a:xfrm>
          <a:prstGeom prst="rect">
            <a:avLst/>
          </a:prstGeom>
        </p:spPr>
      </p:pic>
      <p:sp>
        <p:nvSpPr>
          <p:cNvPr id="4" name="TextBox 21"/>
          <p:cNvSpPr txBox="1">
            <a:spLocks noChangeArrowheads="1"/>
          </p:cNvSpPr>
          <p:nvPr/>
        </p:nvSpPr>
        <p:spPr bwMode="auto">
          <a:xfrm>
            <a:off x="3447031" y="1444298"/>
            <a:ext cx="3778362" cy="508216"/>
          </a:xfrm>
          <a:prstGeom prst="rect">
            <a:avLst/>
          </a:prstGeom>
          <a:noFill/>
          <a:ln w="9525">
            <a:noFill/>
            <a:miter lim="800000"/>
            <a:headEnd/>
            <a:tailEnd/>
          </a:ln>
        </p:spPr>
        <p:txBody>
          <a:bodyPr wrap="square">
            <a:spAutoFit/>
          </a:bodyPr>
          <a:lstStyle/>
          <a:p>
            <a:r>
              <a:rPr lang="en-US" sz="901" b="1" dirty="0" smtClean="0">
                <a:solidFill>
                  <a:srgbClr val="FF0000"/>
                </a:solidFill>
              </a:rPr>
              <a:t>The Strategic Alignment Score that was calculated is used to prioritize the most important investments (Ideas, Projects, Programs) for the Organization’s strategies – to help you select</a:t>
            </a:r>
            <a:r>
              <a:rPr lang="en-US" sz="901" b="1" dirty="0" smtClean="0">
                <a:solidFill>
                  <a:srgbClr val="FF0000"/>
                </a:solidFill>
              </a:rPr>
              <a:t>.</a:t>
            </a:r>
            <a:endParaRPr lang="en-US" sz="901" b="1" dirty="0">
              <a:solidFill>
                <a:srgbClr val="FF0000"/>
              </a:solidFill>
            </a:endParaRPr>
          </a:p>
        </p:txBody>
      </p:sp>
      <p:sp>
        <p:nvSpPr>
          <p:cNvPr id="5" name="Rectangle 4"/>
          <p:cNvSpPr/>
          <p:nvPr/>
        </p:nvSpPr>
        <p:spPr>
          <a:xfrm>
            <a:off x="2164332" y="1813886"/>
            <a:ext cx="831961" cy="23907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6" name="Straight Arrow Connector 5"/>
          <p:cNvCxnSpPr>
            <a:stCxn id="4" idx="1"/>
            <a:endCxn id="5" idx="3"/>
          </p:cNvCxnSpPr>
          <p:nvPr/>
        </p:nvCxnSpPr>
        <p:spPr>
          <a:xfrm flipH="1">
            <a:off x="2996293" y="1698406"/>
            <a:ext cx="450738" cy="13108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7" name="Content Placeholder 6"/>
          <p:cNvSpPr>
            <a:spLocks noGrp="1"/>
          </p:cNvSpPr>
          <p:nvPr>
            <p:ph sz="quarter" idx="11"/>
          </p:nvPr>
        </p:nvSpPr>
        <p:spPr/>
        <p:txBody>
          <a:bodyPr/>
          <a:lstStyle/>
          <a:p>
            <a:r>
              <a:rPr lang="en-US" sz="1600" b="1" dirty="0" smtClean="0">
                <a:solidFill>
                  <a:schemeClr val="tx2"/>
                </a:solidFill>
              </a:rPr>
              <a:t>The Score can be used in Portfolio Waterlines for Decision-making </a:t>
            </a:r>
            <a:endParaRPr lang="en-US" sz="1600" b="1" dirty="0">
              <a:solidFill>
                <a:schemeClr val="tx2"/>
              </a:solidFill>
            </a:endParaRPr>
          </a:p>
        </p:txBody>
      </p:sp>
      <p:sp>
        <p:nvSpPr>
          <p:cNvPr id="8" name="Left Arrow 7">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Top-Down Planning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12516401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5335" y="977157"/>
            <a:ext cx="8767089" cy="4171106"/>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34" name="Content Placeholder 33"/>
          <p:cNvSpPr>
            <a:spLocks noGrp="1"/>
          </p:cNvSpPr>
          <p:nvPr>
            <p:ph sz="quarter" idx="11"/>
          </p:nvPr>
        </p:nvSpPr>
        <p:spPr/>
        <p:txBody>
          <a:bodyPr/>
          <a:lstStyle/>
          <a:p>
            <a:r>
              <a:rPr lang="en-US" sz="1600" b="1" dirty="0" smtClean="0">
                <a:solidFill>
                  <a:schemeClr val="tx2"/>
                </a:solidFill>
              </a:rPr>
              <a:t>Define your Amounts and use the Automated Actions</a:t>
            </a:r>
            <a:endParaRPr lang="en-US" sz="1600" b="1" dirty="0">
              <a:solidFill>
                <a:schemeClr val="tx2"/>
              </a:solidFill>
            </a:endParaRPr>
          </a:p>
        </p:txBody>
      </p:sp>
      <p:sp>
        <p:nvSpPr>
          <p:cNvPr id="5" name="Rectangle 4"/>
          <p:cNvSpPr/>
          <p:nvPr/>
        </p:nvSpPr>
        <p:spPr>
          <a:xfrm>
            <a:off x="7617302" y="1498071"/>
            <a:ext cx="1230135" cy="7755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6051253" y="3347560"/>
            <a:ext cx="2635547" cy="508216"/>
          </a:xfrm>
          <a:prstGeom prst="rect">
            <a:avLst/>
          </a:prstGeom>
          <a:noFill/>
          <a:ln w="9525">
            <a:noFill/>
            <a:miter lim="800000"/>
            <a:headEnd/>
            <a:tailEnd/>
          </a:ln>
        </p:spPr>
        <p:txBody>
          <a:bodyPr wrap="square">
            <a:spAutoFit/>
          </a:bodyPr>
          <a:lstStyle/>
          <a:p>
            <a:r>
              <a:rPr lang="en-US" sz="901" b="1" dirty="0" smtClean="0">
                <a:solidFill>
                  <a:srgbClr val="FF0000"/>
                </a:solidFill>
              </a:rPr>
              <a:t>Actions to help you speed-up your Top-Down amounts distribution and Bottom-Up </a:t>
            </a:r>
            <a:r>
              <a:rPr lang="en-US" sz="901" b="1" dirty="0" smtClean="0">
                <a:solidFill>
                  <a:srgbClr val="FF0000"/>
                </a:solidFill>
              </a:rPr>
              <a:t>amounts </a:t>
            </a:r>
            <a:r>
              <a:rPr lang="en-US" sz="901" b="1" dirty="0" smtClean="0">
                <a:solidFill>
                  <a:srgbClr val="FF0000"/>
                </a:solidFill>
              </a:rPr>
              <a:t>roll-up</a:t>
            </a:r>
            <a:endParaRPr lang="en-US" sz="901" b="1" dirty="0">
              <a:solidFill>
                <a:srgbClr val="FF0000"/>
              </a:solidFill>
            </a:endParaRPr>
          </a:p>
        </p:txBody>
      </p:sp>
      <p:cxnSp>
        <p:nvCxnSpPr>
          <p:cNvPr id="7" name="Straight Arrow Connector 6"/>
          <p:cNvCxnSpPr>
            <a:endCxn id="5" idx="2"/>
          </p:cNvCxnSpPr>
          <p:nvPr/>
        </p:nvCxnSpPr>
        <p:spPr>
          <a:xfrm flipV="1">
            <a:off x="7369026" y="2273643"/>
            <a:ext cx="863344" cy="10739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7389" y="2433311"/>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662679" y="2379012"/>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endParaRPr lang="en-US" sz="901" b="1" dirty="0">
              <a:solidFill>
                <a:srgbClr val="FF0000"/>
              </a:solidFill>
            </a:endParaRPr>
          </a:p>
        </p:txBody>
      </p:sp>
      <p:cxnSp>
        <p:nvCxnSpPr>
          <p:cNvPr id="12" name="Straight Arrow Connector 11"/>
          <p:cNvCxnSpPr>
            <a:stCxn id="11" idx="1"/>
            <a:endCxn id="10" idx="3"/>
          </p:cNvCxnSpPr>
          <p:nvPr/>
        </p:nvCxnSpPr>
        <p:spPr>
          <a:xfrm flipH="1">
            <a:off x="1218757" y="2494493"/>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77389" y="311920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2662679" y="306490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endParaRPr lang="en-US" sz="901" b="1" dirty="0">
              <a:solidFill>
                <a:srgbClr val="FF0000"/>
              </a:solidFill>
            </a:endParaRPr>
          </a:p>
        </p:txBody>
      </p:sp>
      <p:cxnSp>
        <p:nvCxnSpPr>
          <p:cNvPr id="28" name="Straight Arrow Connector 27"/>
          <p:cNvCxnSpPr>
            <a:stCxn id="27" idx="1"/>
            <a:endCxn id="26" idx="3"/>
          </p:cNvCxnSpPr>
          <p:nvPr/>
        </p:nvCxnSpPr>
        <p:spPr>
          <a:xfrm flipH="1">
            <a:off x="1218757" y="318039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77389" y="413798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11"/>
          <p:cNvSpPr txBox="1">
            <a:spLocks noChangeArrowheads="1"/>
          </p:cNvSpPr>
          <p:nvPr/>
        </p:nvSpPr>
        <p:spPr bwMode="auto">
          <a:xfrm>
            <a:off x="2662679" y="408368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Committed Amounts</a:t>
            </a:r>
            <a:endParaRPr lang="en-US" sz="901" b="1" dirty="0">
              <a:solidFill>
                <a:srgbClr val="FF0000"/>
              </a:solidFill>
            </a:endParaRPr>
          </a:p>
        </p:txBody>
      </p:sp>
      <p:cxnSp>
        <p:nvCxnSpPr>
          <p:cNvPr id="33" name="Straight Arrow Connector 32"/>
          <p:cNvCxnSpPr>
            <a:stCxn id="30" idx="1"/>
            <a:endCxn id="29" idx="3"/>
          </p:cNvCxnSpPr>
          <p:nvPr/>
        </p:nvCxnSpPr>
        <p:spPr>
          <a:xfrm flipH="1">
            <a:off x="1218757" y="419917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088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Top-Down Planning</a:t>
            </a:r>
            <a:endParaRPr lang="en-US" sz="2400" dirty="0"/>
          </a:p>
        </p:txBody>
      </p:sp>
      <p:sp>
        <p:nvSpPr>
          <p:cNvPr id="45" name="Text Placeholder 44"/>
          <p:cNvSpPr>
            <a:spLocks noGrp="1"/>
          </p:cNvSpPr>
          <p:nvPr>
            <p:ph type="body" sz="quarter" idx="10"/>
          </p:nvPr>
        </p:nvSpPr>
        <p:spPr/>
        <p:txBody>
          <a:bodyPr/>
          <a:lstStyle/>
          <a:p>
            <a:endParaRPr lang="en-US" dirty="0"/>
          </a:p>
        </p:txBody>
      </p:sp>
      <p:sp>
        <p:nvSpPr>
          <p:cNvPr id="46" name="Content Placeholder 45"/>
          <p:cNvSpPr>
            <a:spLocks noGrp="1"/>
          </p:cNvSpPr>
          <p:nvPr>
            <p:ph sz="quarter" idx="11"/>
          </p:nvPr>
        </p:nvSpPr>
        <p:spPr/>
        <p:txBody>
          <a:bodyPr/>
          <a:lstStyle/>
          <a:p>
            <a:r>
              <a:rPr lang="en-US" sz="1600" b="1" dirty="0" smtClean="0">
                <a:solidFill>
                  <a:schemeClr val="tx2"/>
                </a:solidFill>
              </a:rPr>
              <a:t>Hierarchical View – Funds and Benefits</a:t>
            </a:r>
            <a:endParaRPr lang="en-US" sz="1600" b="1" dirty="0">
              <a:solidFill>
                <a:schemeClr val="tx2"/>
              </a:solidFill>
            </a:endParaRPr>
          </a:p>
        </p:txBody>
      </p:sp>
      <p:pic>
        <p:nvPicPr>
          <p:cNvPr id="4" name="Picture 3"/>
          <p:cNvPicPr>
            <a:picLocks noChangeAspect="1"/>
          </p:cNvPicPr>
          <p:nvPr/>
        </p:nvPicPr>
        <p:blipFill rotWithShape="1">
          <a:blip r:embed="rId2"/>
          <a:srcRect l="-130" t="3491" r="130" b="5820"/>
          <a:stretch/>
        </p:blipFill>
        <p:spPr>
          <a:xfrm>
            <a:off x="364357" y="850783"/>
            <a:ext cx="8420414" cy="4300881"/>
          </a:xfrm>
          <a:prstGeom prst="rect">
            <a:avLst/>
          </a:prstGeom>
        </p:spPr>
      </p:pic>
      <p:sp>
        <p:nvSpPr>
          <p:cNvPr id="5" name="Rectangle 4"/>
          <p:cNvSpPr/>
          <p:nvPr/>
        </p:nvSpPr>
        <p:spPr>
          <a:xfrm>
            <a:off x="483335" y="149172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85886" y="146368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Expected Benefits</a:t>
            </a:r>
            <a:endParaRPr lang="en-US" sz="901" b="1" dirty="0">
              <a:solidFill>
                <a:srgbClr val="FF0000"/>
              </a:solidFill>
            </a:endParaRPr>
          </a:p>
        </p:txBody>
      </p:sp>
      <p:cxnSp>
        <p:nvCxnSpPr>
          <p:cNvPr id="7" name="Straight Arrow Connector 6"/>
          <p:cNvCxnSpPr>
            <a:stCxn id="6" idx="1"/>
            <a:endCxn id="5" idx="3"/>
          </p:cNvCxnSpPr>
          <p:nvPr/>
        </p:nvCxnSpPr>
        <p:spPr>
          <a:xfrm flipH="1" flipV="1">
            <a:off x="1491049" y="1565536"/>
            <a:ext cx="394837" cy="136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83335" y="373246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120880" y="3501501"/>
            <a:ext cx="824451" cy="230961"/>
          </a:xfrm>
          <a:prstGeom prst="rect">
            <a:avLst/>
          </a:prstGeom>
          <a:noFill/>
          <a:ln w="9525">
            <a:noFill/>
            <a:miter lim="800000"/>
            <a:headEnd/>
            <a:tailEnd/>
          </a:ln>
        </p:spPr>
        <p:txBody>
          <a:bodyPr wrap="square">
            <a:spAutoFit/>
          </a:bodyPr>
          <a:lstStyle/>
          <a:p>
            <a:r>
              <a:rPr lang="en-US" sz="901" b="1" dirty="0" smtClean="0">
                <a:solidFill>
                  <a:srgbClr val="FF0000"/>
                </a:solidFill>
              </a:rPr>
              <a:t>Funding</a:t>
            </a:r>
            <a:endParaRPr lang="en-US" sz="901" b="1" dirty="0">
              <a:solidFill>
                <a:srgbClr val="FF0000"/>
              </a:solidFill>
            </a:endParaRPr>
          </a:p>
        </p:txBody>
      </p:sp>
      <p:cxnSp>
        <p:nvCxnSpPr>
          <p:cNvPr id="12" name="Straight Arrow Connector 11"/>
          <p:cNvCxnSpPr>
            <a:stCxn id="11" idx="1"/>
            <a:endCxn id="10" idx="3"/>
          </p:cNvCxnSpPr>
          <p:nvPr/>
        </p:nvCxnSpPr>
        <p:spPr>
          <a:xfrm flipH="1">
            <a:off x="1424703" y="3616982"/>
            <a:ext cx="696177" cy="1766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840654" y="1649798"/>
            <a:ext cx="1950545" cy="34984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002875" y="1284648"/>
            <a:ext cx="1629546" cy="369588"/>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31" name="Rectangle 30"/>
          <p:cNvSpPr/>
          <p:nvPr/>
        </p:nvSpPr>
        <p:spPr>
          <a:xfrm>
            <a:off x="5863226" y="1632857"/>
            <a:ext cx="1295455" cy="351540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5885628" y="1284648"/>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40" name="Rectangle 39"/>
          <p:cNvSpPr/>
          <p:nvPr/>
        </p:nvSpPr>
        <p:spPr>
          <a:xfrm>
            <a:off x="7312084" y="1632856"/>
            <a:ext cx="1295455" cy="35154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TextBox 11"/>
          <p:cNvSpPr txBox="1">
            <a:spLocks noChangeArrowheads="1"/>
          </p:cNvSpPr>
          <p:nvPr/>
        </p:nvSpPr>
        <p:spPr bwMode="auto">
          <a:xfrm>
            <a:off x="7267285" y="1266089"/>
            <a:ext cx="1356015" cy="369588"/>
          </a:xfrm>
          <a:prstGeom prst="rect">
            <a:avLst/>
          </a:prstGeom>
          <a:noFill/>
          <a:ln w="9525">
            <a:noFill/>
            <a:miter lim="800000"/>
            <a:headEnd/>
            <a:tailEnd/>
          </a:ln>
        </p:spPr>
        <p:txBody>
          <a:bodyPr wrap="square">
            <a:spAutoFit/>
          </a:bodyPr>
          <a:lstStyle/>
          <a:p>
            <a:r>
              <a:rPr lang="en-US" sz="901" b="1" dirty="0" smtClean="0">
                <a:solidFill>
                  <a:srgbClr val="FF0000"/>
                </a:solidFill>
              </a:rPr>
              <a:t>Commitments</a:t>
            </a:r>
          </a:p>
          <a:p>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1128788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746" y="1083491"/>
            <a:ext cx="9163251" cy="3223134"/>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Hierarchical View –Headcount Plan (FTEs)</a:t>
            </a:r>
            <a:endParaRPr lang="en-US" sz="1600" b="1" dirty="0">
              <a:solidFill>
                <a:schemeClr val="tx2"/>
              </a:solidFill>
            </a:endParaRPr>
          </a:p>
        </p:txBody>
      </p:sp>
      <p:sp>
        <p:nvSpPr>
          <p:cNvPr id="5" name="Rectangle 4"/>
          <p:cNvSpPr/>
          <p:nvPr/>
        </p:nvSpPr>
        <p:spPr>
          <a:xfrm>
            <a:off x="170297" y="197104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33204" y="188693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Headcount Plan (FTEs)</a:t>
            </a:r>
            <a:endParaRPr lang="en-US" sz="901" b="1" dirty="0">
              <a:solidFill>
                <a:srgbClr val="FF0000"/>
              </a:solidFill>
            </a:endParaRPr>
          </a:p>
        </p:txBody>
      </p:sp>
      <p:cxnSp>
        <p:nvCxnSpPr>
          <p:cNvPr id="7" name="Straight Arrow Connector 6"/>
          <p:cNvCxnSpPr>
            <a:stCxn id="6" idx="1"/>
            <a:endCxn id="5" idx="3"/>
          </p:cNvCxnSpPr>
          <p:nvPr/>
        </p:nvCxnSpPr>
        <p:spPr>
          <a:xfrm flipH="1">
            <a:off x="1178011" y="2002416"/>
            <a:ext cx="655193" cy="4244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725057" y="2073137"/>
            <a:ext cx="2733580"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725057" y="1659564"/>
            <a:ext cx="2021732"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 and Balance</a:t>
            </a:r>
            <a:endParaRPr lang="en-US" sz="901" b="1" dirty="0">
              <a:solidFill>
                <a:srgbClr val="FF0000"/>
              </a:solidFill>
            </a:endParaRPr>
          </a:p>
        </p:txBody>
      </p:sp>
      <p:sp>
        <p:nvSpPr>
          <p:cNvPr id="31" name="Rectangle 30"/>
          <p:cNvSpPr/>
          <p:nvPr/>
        </p:nvSpPr>
        <p:spPr>
          <a:xfrm>
            <a:off x="7458637" y="2073137"/>
            <a:ext cx="1570033"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7458637" y="1658791"/>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values </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253024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14300" y="1036692"/>
            <a:ext cx="7311390" cy="1615440"/>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9" name="Content Placeholder 18"/>
          <p:cNvSpPr>
            <a:spLocks noGrp="1"/>
          </p:cNvSpPr>
          <p:nvPr>
            <p:ph sz="quarter" idx="11"/>
          </p:nvPr>
        </p:nvSpPr>
        <p:spPr/>
        <p:txBody>
          <a:bodyPr/>
          <a:lstStyle/>
          <a:p>
            <a:r>
              <a:rPr lang="en-US" sz="1600" b="1" dirty="0" smtClean="0">
                <a:solidFill>
                  <a:schemeClr val="tx2"/>
                </a:solidFill>
              </a:rPr>
              <a:t>Automatic Portfolio Generation</a:t>
            </a:r>
            <a:endParaRPr lang="en-US" sz="1600" b="1" dirty="0">
              <a:solidFill>
                <a:schemeClr val="tx2"/>
              </a:solidFill>
            </a:endParaRPr>
          </a:p>
        </p:txBody>
      </p:sp>
      <p:sp>
        <p:nvSpPr>
          <p:cNvPr id="5" name="Rectangle 4"/>
          <p:cNvSpPr/>
          <p:nvPr/>
        </p:nvSpPr>
        <p:spPr>
          <a:xfrm>
            <a:off x="6262144" y="1696791"/>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2616975" y="1364420"/>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Automatic Portfolio Generation</a:t>
            </a:r>
            <a:endParaRPr lang="en-US" sz="901" b="1" dirty="0">
              <a:solidFill>
                <a:srgbClr val="FF0000"/>
              </a:solidFill>
            </a:endParaRPr>
          </a:p>
        </p:txBody>
      </p:sp>
      <p:cxnSp>
        <p:nvCxnSpPr>
          <p:cNvPr id="7" name="Straight Arrow Connector 6"/>
          <p:cNvCxnSpPr>
            <a:endCxn id="5" idx="1"/>
          </p:cNvCxnSpPr>
          <p:nvPr/>
        </p:nvCxnSpPr>
        <p:spPr>
          <a:xfrm>
            <a:off x="5252522" y="1479900"/>
            <a:ext cx="1009622" cy="29070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94511" y="1696791"/>
            <a:ext cx="189210" cy="58920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3" name="Straight Arrow Connector 32"/>
          <p:cNvCxnSpPr>
            <a:stCxn id="6" idx="1"/>
          </p:cNvCxnSpPr>
          <p:nvPr/>
        </p:nvCxnSpPr>
        <p:spPr>
          <a:xfrm flipH="1">
            <a:off x="383722" y="1479901"/>
            <a:ext cx="2233253" cy="5285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4"/>
          <a:stretch>
            <a:fillRect/>
          </a:stretch>
        </p:blipFill>
        <p:spPr>
          <a:xfrm>
            <a:off x="1283411" y="1966571"/>
            <a:ext cx="5482590" cy="1413510"/>
          </a:xfrm>
          <a:prstGeom prst="rect">
            <a:avLst/>
          </a:prstGeom>
        </p:spPr>
      </p:pic>
      <p:pic>
        <p:nvPicPr>
          <p:cNvPr id="4" name="Picture 3"/>
          <p:cNvPicPr>
            <a:picLocks noChangeAspect="1"/>
          </p:cNvPicPr>
          <p:nvPr/>
        </p:nvPicPr>
        <p:blipFill>
          <a:blip r:embed="rId5"/>
          <a:stretch>
            <a:fillRect/>
          </a:stretch>
        </p:blipFill>
        <p:spPr>
          <a:xfrm>
            <a:off x="3895725" y="2227153"/>
            <a:ext cx="5257800" cy="2926684"/>
          </a:xfrm>
          <a:prstGeom prst="rect">
            <a:avLst/>
          </a:prstGeom>
        </p:spPr>
      </p:pic>
      <p:sp>
        <p:nvSpPr>
          <p:cNvPr id="12" name="Left Arrow 11">
            <a:hlinkClick r:id="rId6"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Tree>
    <p:extLst>
      <p:ext uri="{BB962C8B-B14F-4D97-AF65-F5344CB8AC3E}">
        <p14:creationId xmlns:p14="http://schemas.microsoft.com/office/powerpoint/2010/main" val="699713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sz="2400" dirty="0" smtClean="0"/>
              <a:t>CA PPM for Strategic Planning and Execution</a:t>
            </a:r>
            <a:endParaRPr lang="en-US" sz="2000" dirty="0"/>
          </a:p>
        </p:txBody>
      </p:sp>
      <p:sp>
        <p:nvSpPr>
          <p:cNvPr id="35" name="Text Placeholder 34"/>
          <p:cNvSpPr>
            <a:spLocks noGrp="1"/>
          </p:cNvSpPr>
          <p:nvPr>
            <p:ph type="body" sz="quarter" idx="10"/>
          </p:nvPr>
        </p:nvSpPr>
        <p:spPr>
          <a:xfrm>
            <a:off x="4355538" y="1002606"/>
            <a:ext cx="4267762" cy="3278187"/>
          </a:xfrm>
        </p:spPr>
        <p:txBody>
          <a:bodyPr/>
          <a:lstStyle/>
          <a:p>
            <a:pPr algn="just">
              <a:lnSpc>
                <a:spcPts val="1700"/>
              </a:lnSpc>
              <a:spcBef>
                <a:spcPts val="600"/>
              </a:spcBef>
              <a:spcAft>
                <a:spcPts val="300"/>
              </a:spcAft>
            </a:pPr>
            <a:r>
              <a:rPr lang="en-US" sz="1200" dirty="0" smtClean="0"/>
              <a:t>The </a:t>
            </a:r>
            <a:r>
              <a:rPr lang="en-US" sz="1200" b="1" dirty="0" smtClean="0">
                <a:solidFill>
                  <a:schemeClr val="tx1">
                    <a:lumMod val="90000"/>
                    <a:lumOff val="10000"/>
                  </a:schemeClr>
                </a:solidFill>
              </a:rPr>
              <a:t>Strategic Plan </a:t>
            </a:r>
            <a:r>
              <a:rPr lang="en-US" sz="1200" dirty="0" smtClean="0"/>
              <a:t>drives the </a:t>
            </a:r>
            <a:r>
              <a:rPr lang="en-US" sz="1200" b="1" dirty="0" smtClean="0">
                <a:solidFill>
                  <a:schemeClr val="tx1">
                    <a:lumMod val="75000"/>
                    <a:lumOff val="25000"/>
                  </a:schemeClr>
                </a:solidFill>
              </a:rPr>
              <a:t>Investment Budget </a:t>
            </a:r>
            <a:r>
              <a:rPr lang="en-US" sz="1200" dirty="0" smtClean="0"/>
              <a:t>and defines </a:t>
            </a:r>
            <a:r>
              <a:rPr lang="en-US" sz="1200" b="1" dirty="0" smtClean="0">
                <a:solidFill>
                  <a:schemeClr val="tx1">
                    <a:lumMod val="90000"/>
                    <a:lumOff val="10000"/>
                  </a:schemeClr>
                </a:solidFill>
              </a:rPr>
              <a:t>metrics </a:t>
            </a:r>
            <a:r>
              <a:rPr lang="en-US" sz="1200" dirty="0" smtClean="0"/>
              <a:t>for later use in the </a:t>
            </a:r>
            <a:r>
              <a:rPr lang="en-US" sz="1200" b="1" dirty="0" smtClean="0">
                <a:solidFill>
                  <a:schemeClr val="accent1">
                    <a:lumMod val="75000"/>
                  </a:schemeClr>
                </a:solidFill>
              </a:rPr>
              <a:t>selection of Investments </a:t>
            </a:r>
            <a:r>
              <a:rPr lang="en-US" sz="1200" dirty="0" smtClean="0"/>
              <a:t>to be executed</a:t>
            </a:r>
            <a:r>
              <a:rPr lang="en-US" sz="1200" dirty="0"/>
              <a:t>. </a:t>
            </a:r>
            <a:endParaRPr lang="en-US" sz="1200" dirty="0" smtClean="0"/>
          </a:p>
          <a:p>
            <a:pPr algn="just">
              <a:lnSpc>
                <a:spcPts val="1700"/>
              </a:lnSpc>
              <a:spcBef>
                <a:spcPts val="600"/>
              </a:spcBef>
              <a:spcAft>
                <a:spcPts val="300"/>
              </a:spcAft>
            </a:pPr>
            <a:r>
              <a:rPr lang="en-US" sz="1200" dirty="0" smtClean="0"/>
              <a:t>The </a:t>
            </a:r>
            <a:r>
              <a:rPr lang="en-US" sz="1200" b="1" dirty="0">
                <a:solidFill>
                  <a:schemeClr val="tx1">
                    <a:lumMod val="75000"/>
                    <a:lumOff val="25000"/>
                  </a:schemeClr>
                </a:solidFill>
              </a:rPr>
              <a:t>Investment Budget originates</a:t>
            </a:r>
            <a:r>
              <a:rPr lang="en-US" sz="1200" dirty="0" smtClean="0"/>
              <a:t> the </a:t>
            </a:r>
            <a:r>
              <a:rPr lang="en-US" sz="1200" b="1" dirty="0">
                <a:solidFill>
                  <a:schemeClr val="accent1">
                    <a:lumMod val="75000"/>
                  </a:schemeClr>
                </a:solidFill>
              </a:rPr>
              <a:t>Portfolios</a:t>
            </a:r>
            <a:r>
              <a:rPr lang="en-US" sz="1200" dirty="0" smtClean="0"/>
              <a:t>, </a:t>
            </a:r>
            <a:r>
              <a:rPr lang="en-US" sz="1200" dirty="0"/>
              <a:t>applying the </a:t>
            </a:r>
            <a:r>
              <a:rPr lang="en-US" sz="1200" b="1" dirty="0">
                <a:solidFill>
                  <a:schemeClr val="accent1">
                    <a:lumMod val="75000"/>
                  </a:schemeClr>
                </a:solidFill>
              </a:rPr>
              <a:t>selection</a:t>
            </a:r>
            <a:r>
              <a:rPr lang="en-US" sz="1200" dirty="0"/>
              <a:t> </a:t>
            </a:r>
            <a:r>
              <a:rPr lang="en-US" sz="1200" dirty="0" smtClean="0"/>
              <a:t>and </a:t>
            </a:r>
            <a:r>
              <a:rPr lang="en-US" sz="1200" b="1" dirty="0">
                <a:solidFill>
                  <a:schemeClr val="accent1">
                    <a:lumMod val="75000"/>
                  </a:schemeClr>
                </a:solidFill>
              </a:rPr>
              <a:t>prioritization</a:t>
            </a:r>
            <a:r>
              <a:rPr lang="en-US" sz="1200" dirty="0" smtClean="0"/>
              <a:t> </a:t>
            </a:r>
            <a:r>
              <a:rPr lang="en-US" sz="1200" b="1" dirty="0">
                <a:solidFill>
                  <a:schemeClr val="accent1">
                    <a:lumMod val="75000"/>
                  </a:schemeClr>
                </a:solidFill>
              </a:rPr>
              <a:t>criteria</a:t>
            </a:r>
            <a:r>
              <a:rPr lang="en-US" sz="1200" dirty="0" smtClean="0"/>
              <a:t> to </a:t>
            </a:r>
            <a:r>
              <a:rPr lang="en-US" sz="1200" b="1" dirty="0">
                <a:solidFill>
                  <a:schemeClr val="accent1">
                    <a:lumMod val="75000"/>
                  </a:schemeClr>
                </a:solidFill>
              </a:rPr>
              <a:t>define</a:t>
            </a:r>
            <a:r>
              <a:rPr lang="en-US" sz="1200" dirty="0"/>
              <a:t> </a:t>
            </a:r>
            <a:r>
              <a:rPr lang="en-US" sz="1200" b="1" dirty="0">
                <a:solidFill>
                  <a:schemeClr val="accent1">
                    <a:lumMod val="75000"/>
                  </a:schemeClr>
                </a:solidFill>
              </a:rPr>
              <a:t>programs</a:t>
            </a:r>
            <a:r>
              <a:rPr lang="en-US" sz="1200" dirty="0" smtClean="0"/>
              <a:t> </a:t>
            </a:r>
            <a:r>
              <a:rPr lang="en-US" sz="1200" dirty="0"/>
              <a:t>and </a:t>
            </a:r>
            <a:r>
              <a:rPr lang="en-US" sz="1200" b="1" dirty="0">
                <a:solidFill>
                  <a:schemeClr val="accent1">
                    <a:lumMod val="75000"/>
                  </a:schemeClr>
                </a:solidFill>
              </a:rPr>
              <a:t>projects</a:t>
            </a:r>
            <a:r>
              <a:rPr lang="en-US" sz="1200" dirty="0"/>
              <a:t> to be executed – given the </a:t>
            </a:r>
            <a:r>
              <a:rPr lang="en-US" sz="1200" b="1" dirty="0">
                <a:solidFill>
                  <a:schemeClr val="tx1">
                    <a:lumMod val="75000"/>
                    <a:lumOff val="25000"/>
                  </a:schemeClr>
                </a:solidFill>
              </a:rPr>
              <a:t>execution</a:t>
            </a:r>
            <a:r>
              <a:rPr lang="en-US" sz="1200" dirty="0" smtClean="0"/>
              <a:t> </a:t>
            </a:r>
            <a:r>
              <a:rPr lang="en-US" sz="1200" b="1" dirty="0">
                <a:solidFill>
                  <a:schemeClr val="tx1">
                    <a:lumMod val="75000"/>
                    <a:lumOff val="25000"/>
                  </a:schemeClr>
                </a:solidFill>
              </a:rPr>
              <a:t>capacity</a:t>
            </a:r>
            <a:r>
              <a:rPr lang="en-US" sz="1200" dirty="0" smtClean="0"/>
              <a:t> </a:t>
            </a:r>
            <a:r>
              <a:rPr lang="en-US" sz="1200" dirty="0"/>
              <a:t>(financial and human resources). </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Execution</a:t>
            </a:r>
            <a:r>
              <a:rPr lang="en-US" sz="1200" dirty="0" smtClean="0"/>
              <a:t> is </a:t>
            </a:r>
            <a:r>
              <a:rPr lang="en-US" sz="1200" b="1" dirty="0">
                <a:solidFill>
                  <a:schemeClr val="accent4">
                    <a:lumMod val="75000"/>
                  </a:schemeClr>
                </a:solidFill>
              </a:rPr>
              <a:t>monitored</a:t>
            </a:r>
            <a:r>
              <a:rPr lang="en-US" sz="1200" dirty="0"/>
              <a:t> because the progress of programs and projects indicates the </a:t>
            </a:r>
            <a:r>
              <a:rPr lang="en-US" sz="1200" b="1" dirty="0">
                <a:solidFill>
                  <a:schemeClr val="accent4">
                    <a:lumMod val="75000"/>
                  </a:schemeClr>
                </a:solidFill>
              </a:rPr>
              <a:t>trend of success </a:t>
            </a:r>
            <a:r>
              <a:rPr lang="en-US" sz="1200" dirty="0"/>
              <a:t>in the achievement of </a:t>
            </a:r>
            <a:r>
              <a:rPr lang="en-US" sz="1200" b="1" dirty="0">
                <a:solidFill>
                  <a:schemeClr val="accent4">
                    <a:lumMod val="75000"/>
                  </a:schemeClr>
                </a:solidFill>
              </a:rPr>
              <a:t>goals</a:t>
            </a:r>
            <a:r>
              <a:rPr lang="en-US" sz="1200" dirty="0"/>
              <a:t>; </a:t>
            </a:r>
            <a:r>
              <a:rPr lang="en-US" sz="1200" dirty="0" smtClean="0"/>
              <a:t>this </a:t>
            </a:r>
            <a:r>
              <a:rPr lang="en-US" sz="1200" dirty="0"/>
              <a:t>allows the rapid correction of </a:t>
            </a:r>
            <a:r>
              <a:rPr lang="en-US" sz="1200" dirty="0" smtClean="0"/>
              <a:t>direction when necessary</a:t>
            </a:r>
            <a:r>
              <a:rPr lang="en-US" sz="1200" dirty="0"/>
              <a:t>.</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Indicators</a:t>
            </a:r>
            <a:r>
              <a:rPr lang="en-US" sz="1200" dirty="0" smtClean="0"/>
              <a:t> </a:t>
            </a:r>
            <a:r>
              <a:rPr lang="en-US" sz="1200" b="1" dirty="0">
                <a:solidFill>
                  <a:schemeClr val="accent4">
                    <a:lumMod val="75000"/>
                  </a:schemeClr>
                </a:solidFill>
              </a:rPr>
              <a:t>feed</a:t>
            </a:r>
            <a:r>
              <a:rPr lang="en-US" sz="1200" dirty="0"/>
              <a:t> the </a:t>
            </a:r>
            <a:r>
              <a:rPr lang="en-US" sz="1200" b="1" dirty="0">
                <a:solidFill>
                  <a:schemeClr val="accent4">
                    <a:lumMod val="75000"/>
                  </a:schemeClr>
                </a:solidFill>
              </a:rPr>
              <a:t>strategic</a:t>
            </a:r>
            <a:r>
              <a:rPr lang="en-US" sz="1200" dirty="0"/>
              <a:t> </a:t>
            </a:r>
            <a:r>
              <a:rPr lang="en-US" sz="1200" b="1" dirty="0">
                <a:solidFill>
                  <a:schemeClr val="accent4">
                    <a:lumMod val="75000"/>
                  </a:schemeClr>
                </a:solidFill>
              </a:rPr>
              <a:t>plan</a:t>
            </a:r>
            <a:r>
              <a:rPr lang="en-US" sz="1200" dirty="0"/>
              <a:t> with </a:t>
            </a:r>
            <a:r>
              <a:rPr lang="en-US" sz="1200" b="1" dirty="0">
                <a:solidFill>
                  <a:schemeClr val="accent4">
                    <a:lumMod val="75000"/>
                  </a:schemeClr>
                </a:solidFill>
              </a:rPr>
              <a:t>measurements</a:t>
            </a:r>
            <a:r>
              <a:rPr lang="en-US" sz="1200" dirty="0"/>
              <a:t> </a:t>
            </a:r>
            <a:r>
              <a:rPr lang="en-US" sz="1200" dirty="0" smtClean="0"/>
              <a:t>to be </a:t>
            </a:r>
            <a:r>
              <a:rPr lang="en-US" sz="1200" b="1" dirty="0">
                <a:solidFill>
                  <a:schemeClr val="accent4">
                    <a:lumMod val="75000"/>
                  </a:schemeClr>
                </a:solidFill>
              </a:rPr>
              <a:t>compared</a:t>
            </a:r>
            <a:r>
              <a:rPr lang="en-US" sz="1200" dirty="0" smtClean="0"/>
              <a:t> </a:t>
            </a:r>
            <a:r>
              <a:rPr lang="en-US" sz="1200" dirty="0"/>
              <a:t>to the </a:t>
            </a:r>
            <a:r>
              <a:rPr lang="en-US" sz="1200" dirty="0" smtClean="0"/>
              <a:t>established </a:t>
            </a:r>
            <a:r>
              <a:rPr lang="en-US" sz="1200" b="1" dirty="0">
                <a:solidFill>
                  <a:schemeClr val="accent4">
                    <a:lumMod val="75000"/>
                  </a:schemeClr>
                </a:solidFill>
              </a:rPr>
              <a:t>targets</a:t>
            </a:r>
            <a:r>
              <a:rPr lang="en-US" sz="1200" dirty="0" smtClean="0"/>
              <a:t> for </a:t>
            </a:r>
            <a:r>
              <a:rPr lang="en-US" sz="1200" dirty="0"/>
              <a:t>verification of </a:t>
            </a:r>
            <a:r>
              <a:rPr lang="en-US" sz="1200" b="1" dirty="0">
                <a:solidFill>
                  <a:schemeClr val="accent4">
                    <a:lumMod val="75000"/>
                  </a:schemeClr>
                </a:solidFill>
              </a:rPr>
              <a:t>actual</a:t>
            </a:r>
            <a:r>
              <a:rPr lang="en-US" sz="1200" dirty="0" smtClean="0"/>
              <a:t> </a:t>
            </a:r>
            <a:r>
              <a:rPr lang="en-US" sz="1200" b="1" dirty="0" smtClean="0">
                <a:solidFill>
                  <a:schemeClr val="accent4">
                    <a:lumMod val="75000"/>
                  </a:schemeClr>
                </a:solidFill>
              </a:rPr>
              <a:t>results</a:t>
            </a:r>
            <a:r>
              <a:rPr lang="en-US" sz="1200" dirty="0" smtClean="0"/>
              <a:t>.</a:t>
            </a:r>
          </a:p>
          <a:p>
            <a:pPr>
              <a:lnSpc>
                <a:spcPts val="1700"/>
              </a:lnSpc>
              <a:spcAft>
                <a:spcPts val="300"/>
              </a:spcAft>
            </a:pPr>
            <a:endParaRPr lang="en-US"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en-US" sz="1600" b="1" dirty="0" smtClean="0">
                <a:solidFill>
                  <a:schemeClr val="tx2"/>
                </a:solidFill>
              </a:rPr>
              <a:t>Implementing a Continuous Strategic Planning process</a:t>
            </a:r>
            <a:endParaRPr lang="en-US" sz="1600" dirty="0" smtClean="0"/>
          </a:p>
          <a:p>
            <a:pPr algn="just">
              <a:lnSpc>
                <a:spcPts val="2000"/>
              </a:lnSpc>
              <a:spcBef>
                <a:spcPts val="600"/>
              </a:spcBef>
              <a:spcAft>
                <a:spcPts val="0"/>
              </a:spcAft>
            </a:pPr>
            <a:endParaRPr lang="en-US"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1873548562"/>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Continuous</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Strategic</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Planning</a:t>
            </a:r>
            <a:endParaRPr lang="en-US"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en-US" sz="800" dirty="0" smtClean="0"/>
              <a:t>Health-Check</a:t>
            </a:r>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en-US" sz="800" dirty="0" smtClean="0"/>
              <a:t>Selection </a:t>
            </a:r>
            <a:br>
              <a:rPr lang="en-US" sz="800" dirty="0" smtClean="0"/>
            </a:br>
            <a:r>
              <a:rPr lang="en-US" sz="800" dirty="0" smtClean="0"/>
              <a:t>Metrics</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en-US" sz="800" dirty="0" smtClean="0"/>
              <a:t>Actual </a:t>
            </a:r>
          </a:p>
          <a:p>
            <a:pPr algn="ctr"/>
            <a:r>
              <a:rPr lang="en-US" sz="800" dirty="0" smtClean="0"/>
              <a:t>Results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en-US" sz="800" dirty="0" smtClean="0"/>
              <a:t>Overall</a:t>
            </a:r>
            <a:br>
              <a:rPr lang="en-US" sz="800" dirty="0" smtClean="0"/>
            </a:br>
            <a:r>
              <a:rPr lang="en-US" sz="800" dirty="0" smtClean="0"/>
              <a:t>Investment</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en-US" sz="800" dirty="0" smtClean="0"/>
              <a:t>Execution </a:t>
            </a:r>
            <a:br>
              <a:rPr lang="en-US" sz="800" dirty="0" smtClean="0"/>
            </a:br>
            <a:r>
              <a:rPr lang="en-US" sz="800" dirty="0" smtClean="0"/>
              <a:t>Capacity</a:t>
            </a:r>
            <a:br>
              <a:rPr lang="en-US" sz="800" dirty="0" smtClean="0"/>
            </a:br>
            <a:r>
              <a:rPr lang="en-US" sz="800" dirty="0" smtClean="0"/>
              <a:t>(CAPEX and </a:t>
            </a:r>
            <a:br>
              <a:rPr lang="en-US" sz="800" dirty="0" smtClean="0"/>
            </a:br>
            <a:r>
              <a:rPr lang="en-US"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en-US" sz="800" dirty="0" smtClean="0"/>
              <a:t>Resource</a:t>
            </a:r>
            <a:br>
              <a:rPr lang="en-US" sz="800" dirty="0" smtClean="0"/>
            </a:br>
            <a:r>
              <a:rPr lang="en-US" sz="800" dirty="0" smtClean="0"/>
              <a:t>Usage</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en-US" sz="800" dirty="0" err="1" smtClean="0"/>
              <a:t>Contraints</a:t>
            </a:r>
            <a:r>
              <a:rPr lang="en-US" sz="800" dirty="0" smtClean="0"/>
              <a:t> and </a:t>
            </a:r>
            <a:br>
              <a:rPr lang="en-US" sz="800" dirty="0" smtClean="0"/>
            </a:br>
            <a:r>
              <a:rPr lang="en-US" sz="800" dirty="0" smtClean="0"/>
              <a:t>Criteria-based </a:t>
            </a:r>
            <a:br>
              <a:rPr lang="en-US" sz="800" dirty="0" smtClean="0"/>
            </a:br>
            <a:r>
              <a:rPr lang="en-US" sz="800" dirty="0" smtClean="0"/>
              <a:t>Selection with </a:t>
            </a:r>
            <a:br>
              <a:rPr lang="en-US" sz="800" dirty="0" smtClean="0"/>
            </a:br>
            <a:r>
              <a:rPr lang="en-US" sz="800" dirty="0" smtClean="0"/>
              <a:t>Objective Metrics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en-US" sz="800" dirty="0" smtClean="0"/>
              <a:t>Measurements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In the next slides, we present you some illustrations taken from CA PPM, which was </a:t>
            </a:r>
            <a:r>
              <a:rPr lang="en-US" sz="1501" b="1" i="1" dirty="0" smtClean="0">
                <a:solidFill>
                  <a:schemeClr val="accent1"/>
                </a:solidFill>
              </a:rPr>
              <a:t>configured </a:t>
            </a:r>
            <a:r>
              <a:rPr lang="en-US" sz="1501" dirty="0" smtClean="0"/>
              <a:t>to provide specific features for </a:t>
            </a:r>
            <a:r>
              <a:rPr lang="en-US" sz="1501" b="1" i="1" dirty="0" smtClean="0">
                <a:solidFill>
                  <a:schemeClr val="accent1"/>
                </a:solidFill>
              </a:rPr>
              <a:t>planning</a:t>
            </a:r>
            <a:r>
              <a:rPr lang="en-US" sz="1501" dirty="0" smtClean="0"/>
              <a:t> and </a:t>
            </a:r>
            <a:r>
              <a:rPr lang="en-US" sz="1501" b="1" i="1" dirty="0" smtClean="0">
                <a:solidFill>
                  <a:schemeClr val="accent1"/>
                </a:solidFill>
              </a:rPr>
              <a:t>monitoring</a:t>
            </a:r>
            <a:r>
              <a:rPr lang="en-US" sz="1501" dirty="0" smtClean="0"/>
              <a:t> of the </a:t>
            </a:r>
            <a:r>
              <a:rPr lang="en-US" sz="1501" b="1" i="1" dirty="0" smtClean="0">
                <a:solidFill>
                  <a:schemeClr val="accent1"/>
                </a:solidFill>
              </a:rPr>
              <a:t>Strategic Execution</a:t>
            </a:r>
            <a:r>
              <a:rPr lang="en-US" sz="1501" dirty="0" smtClean="0"/>
              <a:t>. </a:t>
            </a:r>
          </a:p>
          <a:p>
            <a:pPr marL="0" indent="0" algn="just">
              <a:spcBef>
                <a:spcPts val="450"/>
              </a:spcBef>
              <a:buNone/>
            </a:pPr>
            <a:endParaRPr lang="en-US" sz="1126" dirty="0" smtClean="0"/>
          </a:p>
          <a:p>
            <a:pPr marL="0" indent="0" algn="just">
              <a:spcBef>
                <a:spcPts val="450"/>
              </a:spcBef>
              <a:buNone/>
            </a:pPr>
            <a:r>
              <a:rPr lang="en-US" sz="1126" dirty="0" smtClean="0"/>
              <a:t>Note: the features you will see are not an integral part of the "Core" features of CA PPM but can be implemented through configured and customized components. Adjustments to adherence to the actual process of the organization are encouraged through the hiring of specialized services with CA Services or with one of our Qualified Partners.</a:t>
            </a:r>
            <a:endParaRPr lang="en-US" sz="1126" dirty="0"/>
          </a:p>
        </p:txBody>
      </p:sp>
      <p:sp>
        <p:nvSpPr>
          <p:cNvPr id="14339" name="Content Placeholder 12"/>
          <p:cNvSpPr>
            <a:spLocks noGrp="1"/>
          </p:cNvSpPr>
          <p:nvPr>
            <p:ph sz="quarter" idx="11"/>
          </p:nvPr>
        </p:nvSpPr>
        <p:spPr/>
        <p:txBody>
          <a:bodyPr/>
          <a:lstStyle/>
          <a:p>
            <a:pPr marL="175186" indent="-175186">
              <a:spcBef>
                <a:spcPts val="450"/>
              </a:spcBef>
            </a:pPr>
            <a:r>
              <a:rPr lang="en-US" sz="1600" b="1" dirty="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173930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3240696931"/>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9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Multi-level </a:t>
            </a:r>
            <a:r>
              <a:rPr lang="en-US" sz="1600" dirty="0" smtClean="0">
                <a:solidFill>
                  <a:srgbClr val="53BBD4"/>
                </a:solidFill>
              </a:rPr>
              <a:t>Strategic Items </a:t>
            </a:r>
            <a:r>
              <a:rPr lang="en-US" sz="1600" dirty="0" smtClean="0"/>
              <a:t>(Themes, Goals, Objectives, Initiatives, </a:t>
            </a:r>
            <a:r>
              <a:rPr lang="en-US" sz="1600" dirty="0" err="1" smtClean="0"/>
              <a:t>etc</a:t>
            </a:r>
            <a:r>
              <a:rPr lang="en-US" sz="1600" dirty="0" smtClean="0"/>
              <a:t>) related to the </a:t>
            </a:r>
            <a:r>
              <a:rPr lang="en-US" sz="1600" dirty="0" smtClean="0">
                <a:solidFill>
                  <a:srgbClr val="53BBD4"/>
                </a:solidFill>
              </a:rPr>
              <a:t>Strategic Perspectives</a:t>
            </a:r>
            <a:r>
              <a:rPr lang="en-US" sz="1600" dirty="0" smtClean="0"/>
              <a:t>;</a:t>
            </a:r>
          </a:p>
          <a:p>
            <a:pPr>
              <a:lnSpc>
                <a:spcPts val="1800"/>
              </a:lnSpc>
              <a:spcAft>
                <a:spcPts val="300"/>
              </a:spcAft>
            </a:pPr>
            <a:r>
              <a:rPr lang="en-US" sz="1600" dirty="0" smtClean="0">
                <a:solidFill>
                  <a:srgbClr val="53BBD4"/>
                </a:solidFill>
              </a:rPr>
              <a:t>Indicators </a:t>
            </a:r>
            <a:r>
              <a:rPr lang="en-US" sz="1600" dirty="0" smtClean="0"/>
              <a:t>to monitor the </a:t>
            </a:r>
            <a:r>
              <a:rPr lang="en-US" sz="1600" dirty="0" smtClean="0">
                <a:solidFill>
                  <a:srgbClr val="53BBD4"/>
                </a:solidFill>
              </a:rPr>
              <a:t>results </a:t>
            </a:r>
            <a:r>
              <a:rPr lang="en-US" sz="1600" dirty="0" smtClean="0"/>
              <a:t>of strategies;</a:t>
            </a:r>
          </a:p>
          <a:p>
            <a:pPr>
              <a:lnSpc>
                <a:spcPts val="1800"/>
              </a:lnSpc>
              <a:spcAft>
                <a:spcPts val="300"/>
              </a:spcAft>
            </a:pPr>
            <a:r>
              <a:rPr lang="en-US" sz="1600" dirty="0" smtClean="0">
                <a:solidFill>
                  <a:srgbClr val="53BBD4"/>
                </a:solidFill>
              </a:rPr>
              <a:t>Graphical View </a:t>
            </a:r>
            <a:r>
              <a:rPr lang="en-US" sz="1600" dirty="0" smtClean="0"/>
              <a:t>of the Strategic Map and the Indicator Structure.</a:t>
            </a:r>
          </a:p>
          <a:p>
            <a:pPr marL="0" indent="0">
              <a:lnSpc>
                <a:spcPts val="1800"/>
              </a:lnSpc>
              <a:spcAft>
                <a:spcPts val="300"/>
              </a:spcAft>
              <a:buNone/>
            </a:pPr>
            <a:r>
              <a:rPr lang="en-US" sz="1600" dirty="0"/>
              <a:t>Implementation Assumptions</a:t>
            </a:r>
            <a:endParaRPr lang="en-US" sz="1600" dirty="0" smtClean="0"/>
          </a:p>
          <a:p>
            <a:pPr>
              <a:lnSpc>
                <a:spcPts val="1800"/>
              </a:lnSpc>
              <a:spcAft>
                <a:spcPts val="300"/>
              </a:spcAft>
            </a:pPr>
            <a:r>
              <a:rPr lang="en-US" sz="1600" dirty="0" smtClean="0"/>
              <a:t>Strategic Plan with the Strategic Goals</a:t>
            </a:r>
          </a:p>
          <a:p>
            <a:pPr>
              <a:lnSpc>
                <a:spcPts val="1800"/>
              </a:lnSpc>
              <a:spcAft>
                <a:spcPts val="300"/>
              </a:spcAft>
            </a:pPr>
            <a:r>
              <a:rPr lang="en-US" sz="1600" dirty="0" smtClean="0"/>
              <a:t>Indicators are identified – and have been related amongst themselves and to Strategic Goals</a:t>
            </a:r>
          </a:p>
          <a:p>
            <a:pPr>
              <a:lnSpc>
                <a:spcPts val="1800"/>
              </a:lnSpc>
              <a:spcAft>
                <a:spcPts val="300"/>
              </a:spcAft>
            </a:pPr>
            <a:r>
              <a:rPr lang="en-US" sz="1600" dirty="0" smtClean="0"/>
              <a:t>There are On Going and Proposed Investments to Support your Strategic Goals</a:t>
            </a:r>
          </a:p>
          <a:p>
            <a:pPr>
              <a:lnSpc>
                <a:spcPts val="1800"/>
              </a:lnSpc>
              <a:spcBef>
                <a:spcPts val="600"/>
              </a:spcBef>
              <a:spcAft>
                <a:spcPts val="300"/>
              </a:spcAft>
            </a:pPr>
            <a:endParaRPr lang="en-US" sz="11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1: Creating the Strategic Map and the Indicators Hierarchy</a:t>
            </a:r>
            <a:endParaRPr lang="en-US" sz="1600" b="1" dirty="0">
              <a:solidFill>
                <a:schemeClr val="tx2"/>
              </a:solidFill>
            </a:endParaRPr>
          </a:p>
        </p:txBody>
      </p:sp>
      <p:graphicFrame>
        <p:nvGraphicFramePr>
          <p:cNvPr id="6" name="Diagram 5"/>
          <p:cNvGraphicFramePr/>
          <p:nvPr>
            <p:extLst>
              <p:ext uri="{D42A27DB-BD31-4B8C-83A1-F6EECF244321}">
                <p14:modId xmlns:p14="http://schemas.microsoft.com/office/powerpoint/2010/main" val="3909117155"/>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Strategic</a:t>
            </a:r>
            <a:r>
              <a:rPr lang="en-US" sz="1600" dirty="0" smtClean="0">
                <a:solidFill>
                  <a:srgbClr val="53BBD4"/>
                </a:solidFill>
              </a:rPr>
              <a:t> Item Status </a:t>
            </a:r>
            <a:r>
              <a:rPr lang="en-US" sz="1600" dirty="0" smtClean="0"/>
              <a:t>and </a:t>
            </a:r>
            <a:r>
              <a:rPr lang="en-US" sz="1600" dirty="0" smtClean="0">
                <a:solidFill>
                  <a:schemeClr val="accent1"/>
                </a:solidFill>
              </a:rPr>
              <a:t>Indicators Monitoring</a:t>
            </a:r>
          </a:p>
          <a:p>
            <a:pPr>
              <a:lnSpc>
                <a:spcPts val="1800"/>
              </a:lnSpc>
              <a:spcAft>
                <a:spcPts val="300"/>
              </a:spcAft>
            </a:pPr>
            <a:r>
              <a:rPr lang="en-US" sz="1600" dirty="0" smtClean="0">
                <a:solidFill>
                  <a:schemeClr val="accent1"/>
                </a:solidFill>
              </a:rPr>
              <a:t>Graphical </a:t>
            </a:r>
            <a:r>
              <a:rPr lang="en-US" sz="1600" dirty="0" smtClean="0"/>
              <a:t>View of the </a:t>
            </a:r>
            <a:r>
              <a:rPr lang="en-US" sz="1600" dirty="0" smtClean="0">
                <a:solidFill>
                  <a:schemeClr val="accent1"/>
                </a:solidFill>
              </a:rPr>
              <a:t>Strategic Map </a:t>
            </a:r>
            <a:r>
              <a:rPr lang="en-US" sz="1600" dirty="0" smtClean="0"/>
              <a:t>and the </a:t>
            </a:r>
            <a:r>
              <a:rPr lang="en-US" sz="1600" dirty="0" smtClean="0">
                <a:solidFill>
                  <a:schemeClr val="accent1"/>
                </a:solidFill>
              </a:rPr>
              <a:t>Indicator Hierarchy</a:t>
            </a:r>
          </a:p>
          <a:p>
            <a:pPr>
              <a:lnSpc>
                <a:spcPts val="1800"/>
              </a:lnSpc>
              <a:spcAft>
                <a:spcPts val="300"/>
              </a:spcAft>
            </a:pPr>
            <a:r>
              <a:rPr lang="en-US" sz="1600" dirty="0" smtClean="0">
                <a:solidFill>
                  <a:schemeClr val="accent1"/>
                </a:solidFill>
              </a:rPr>
              <a:t>Projects Impacting </a:t>
            </a:r>
            <a:r>
              <a:rPr lang="en-US" sz="1600" dirty="0" smtClean="0"/>
              <a:t>the Strategies (</a:t>
            </a:r>
            <a:r>
              <a:rPr lang="en-US" sz="1600" i="1" dirty="0" smtClean="0"/>
              <a:t>Health-Check</a:t>
            </a:r>
            <a:r>
              <a:rPr lang="en-US" sz="1600" dirty="0" smtClean="0"/>
              <a:t>)</a:t>
            </a:r>
          </a:p>
          <a:p>
            <a:pPr>
              <a:lnSpc>
                <a:spcPts val="1800"/>
              </a:lnSpc>
              <a:spcAft>
                <a:spcPts val="300"/>
              </a:spcAft>
            </a:pPr>
            <a:r>
              <a:rPr lang="en-US" sz="1600" dirty="0" smtClean="0"/>
              <a:t>Strategic</a:t>
            </a:r>
            <a:r>
              <a:rPr lang="en-US" sz="1600" i="1" dirty="0" smtClean="0">
                <a:solidFill>
                  <a:schemeClr val="accent1"/>
                </a:solidFill>
              </a:rPr>
              <a:t> </a:t>
            </a:r>
            <a:r>
              <a:rPr lang="en-US" sz="1600" dirty="0" smtClean="0">
                <a:solidFill>
                  <a:schemeClr val="accent1"/>
                </a:solidFill>
              </a:rPr>
              <a:t>Results </a:t>
            </a:r>
            <a:r>
              <a:rPr lang="en-US" sz="1600" dirty="0" smtClean="0"/>
              <a:t>Delivery </a:t>
            </a:r>
            <a:r>
              <a:rPr lang="en-US" sz="1600" dirty="0" smtClean="0">
                <a:solidFill>
                  <a:schemeClr val="accent1"/>
                </a:solidFill>
              </a:rPr>
              <a:t>Roadmap</a:t>
            </a:r>
            <a:r>
              <a:rPr lang="en-US" sz="1600" dirty="0" smtClean="0"/>
              <a:t>.</a:t>
            </a:r>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Usage of the standard CA PPM Project Health-Check KPIs</a:t>
            </a:r>
          </a:p>
          <a:p>
            <a:pPr>
              <a:lnSpc>
                <a:spcPts val="1800"/>
              </a:lnSpc>
              <a:spcAft>
                <a:spcPts val="300"/>
              </a:spcAft>
            </a:pPr>
            <a:r>
              <a:rPr lang="en-US" sz="1600" dirty="0" smtClean="0"/>
              <a:t>Strategic Map and Indicators defined and present in the solution</a:t>
            </a:r>
          </a:p>
          <a:p>
            <a:pPr>
              <a:lnSpc>
                <a:spcPts val="1800"/>
              </a:lnSpc>
              <a:spcAft>
                <a:spcPts val="300"/>
              </a:spcAft>
            </a:pPr>
            <a:r>
              <a:rPr lang="en-US" sz="1600" dirty="0" smtClean="0"/>
              <a:t>An existing process for defining Targets and performing Measurements for each Indicator</a:t>
            </a:r>
          </a:p>
          <a:p>
            <a:pPr>
              <a:lnSpc>
                <a:spcPts val="1800"/>
              </a:lnSpc>
              <a:spcAft>
                <a:spcPts val="300"/>
              </a:spcAft>
            </a:pPr>
            <a:endParaRPr lang="en-US" sz="1600" dirty="0"/>
          </a:p>
        </p:txBody>
      </p:sp>
      <p:sp>
        <p:nvSpPr>
          <p:cNvPr id="3" name="Content Placeholder 2"/>
          <p:cNvSpPr>
            <a:spLocks noGrp="1"/>
          </p:cNvSpPr>
          <p:nvPr>
            <p:ph sz="quarter" idx="11"/>
          </p:nvPr>
        </p:nvSpPr>
        <p:spPr/>
        <p:txBody>
          <a:bodyPr/>
          <a:lstStyle/>
          <a:p>
            <a:r>
              <a:rPr lang="en-US" sz="1600" b="1" dirty="0" smtClean="0">
                <a:solidFill>
                  <a:schemeClr val="tx2"/>
                </a:solidFill>
              </a:rPr>
              <a:t>Group 2: Strategic Review </a:t>
            </a:r>
            <a:endParaRPr lang="en-US" sz="1600" b="1" dirty="0">
              <a:solidFill>
                <a:schemeClr val="tx2"/>
              </a:solidFill>
            </a:endParaRPr>
          </a:p>
        </p:txBody>
      </p:sp>
      <p:graphicFrame>
        <p:nvGraphicFramePr>
          <p:cNvPr id="8" name="Diagram 7"/>
          <p:cNvGraphicFramePr/>
          <p:nvPr>
            <p:extLst>
              <p:ext uri="{D42A27DB-BD31-4B8C-83A1-F6EECF244321}">
                <p14:modId xmlns:p14="http://schemas.microsoft.com/office/powerpoint/2010/main" val="830422198"/>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Metrics </a:t>
            </a:r>
            <a:r>
              <a:rPr lang="en-US" sz="1600" dirty="0" smtClean="0"/>
              <a:t>to </a:t>
            </a:r>
            <a:r>
              <a:rPr lang="en-US" sz="1600" dirty="0" smtClean="0">
                <a:solidFill>
                  <a:srgbClr val="53BBD4"/>
                </a:solidFill>
              </a:rPr>
              <a:t>evaluate Investments </a:t>
            </a:r>
            <a:r>
              <a:rPr lang="en-US" sz="1600" dirty="0" smtClean="0"/>
              <a:t>in light of the Strategies in an </a:t>
            </a:r>
            <a:r>
              <a:rPr lang="en-US" sz="1600" dirty="0" smtClean="0">
                <a:solidFill>
                  <a:srgbClr val="53BBD4"/>
                </a:solidFill>
              </a:rPr>
              <a:t>objective</a:t>
            </a:r>
            <a:r>
              <a:rPr lang="en-US" sz="1600" dirty="0" smtClean="0"/>
              <a:t> way;</a:t>
            </a:r>
          </a:p>
          <a:p>
            <a:pPr>
              <a:lnSpc>
                <a:spcPts val="1800"/>
              </a:lnSpc>
              <a:spcAft>
                <a:spcPts val="300"/>
              </a:spcAft>
            </a:pPr>
            <a:r>
              <a:rPr lang="en-US" sz="1600" dirty="0" smtClean="0">
                <a:solidFill>
                  <a:srgbClr val="53BBD4"/>
                </a:solidFill>
              </a:rPr>
              <a:t>Normalized </a:t>
            </a:r>
            <a:r>
              <a:rPr lang="en-US" sz="1600" dirty="0" smtClean="0"/>
              <a:t>scale to </a:t>
            </a:r>
            <a:r>
              <a:rPr lang="en-US" sz="1600" dirty="0" smtClean="0">
                <a:solidFill>
                  <a:srgbClr val="53BBD4"/>
                </a:solidFill>
              </a:rPr>
              <a:t>minimize subjectivity </a:t>
            </a:r>
            <a:r>
              <a:rPr lang="en-US" sz="1600" dirty="0" smtClean="0"/>
              <a:t>in the evaluation process;</a:t>
            </a:r>
          </a:p>
          <a:p>
            <a:pPr>
              <a:lnSpc>
                <a:spcPts val="1800"/>
              </a:lnSpc>
              <a:spcAft>
                <a:spcPts val="300"/>
              </a:spcAft>
            </a:pPr>
            <a:r>
              <a:rPr lang="en-US" sz="1600" dirty="0" smtClean="0"/>
              <a:t>The Evaluation Cycle generates the Investment </a:t>
            </a:r>
            <a:r>
              <a:rPr lang="en-US" sz="1600" dirty="0" smtClean="0">
                <a:solidFill>
                  <a:srgbClr val="53BBD4"/>
                </a:solidFill>
              </a:rPr>
              <a:t>“Score” </a:t>
            </a:r>
            <a:r>
              <a:rPr lang="en-US" sz="1600" dirty="0" smtClean="0"/>
              <a:t>in light of Metrics;</a:t>
            </a:r>
          </a:p>
          <a:p>
            <a:pPr>
              <a:lnSpc>
                <a:spcPts val="1800"/>
              </a:lnSpc>
              <a:spcAft>
                <a:spcPts val="300"/>
              </a:spcAft>
            </a:pPr>
            <a:r>
              <a:rPr lang="en-US" sz="1600" dirty="0" smtClean="0"/>
              <a:t>The “Score” feeds the </a:t>
            </a:r>
            <a:r>
              <a:rPr lang="en-US" sz="1600" dirty="0" smtClean="0">
                <a:solidFill>
                  <a:srgbClr val="53BBD4"/>
                </a:solidFill>
              </a:rPr>
              <a:t>Portfolios </a:t>
            </a:r>
            <a:r>
              <a:rPr lang="en-US" sz="1600" dirty="0" smtClean="0"/>
              <a:t>for investments </a:t>
            </a:r>
            <a:r>
              <a:rPr lang="en-US" sz="1600" dirty="0" smtClean="0">
                <a:solidFill>
                  <a:srgbClr val="53BBD4"/>
                </a:solidFill>
              </a:rPr>
              <a:t>selection and prioritization.</a:t>
            </a:r>
            <a:endParaRPr lang="en-US" sz="1600" dirty="0" smtClean="0"/>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is a periodic Evaluation process of the business value generated by investments</a:t>
            </a:r>
          </a:p>
          <a:p>
            <a:pPr>
              <a:lnSpc>
                <a:spcPts val="1800"/>
              </a:lnSpc>
              <a:spcAft>
                <a:spcPts val="300"/>
              </a:spcAft>
            </a:pPr>
            <a:r>
              <a:rPr lang="en-US" sz="1600" dirty="0" smtClean="0"/>
              <a:t>The strategic investments have “Business Cases” with established metrics</a:t>
            </a:r>
          </a:p>
          <a:p>
            <a:pPr>
              <a:lnSpc>
                <a:spcPts val="1800"/>
              </a:lnSpc>
              <a:spcAft>
                <a:spcPts val="300"/>
              </a:spcAft>
            </a:pPr>
            <a:r>
              <a:rPr lang="en-US" sz="1600" dirty="0" smtClean="0"/>
              <a:t>The metrics used in the “Business Cases” are related to the Strategic Goals</a:t>
            </a:r>
          </a:p>
          <a:p>
            <a:pPr marL="0" indent="0">
              <a:lnSpc>
                <a:spcPts val="1800"/>
              </a:lnSpc>
              <a:spcAft>
                <a:spcPts val="300"/>
              </a:spcAft>
              <a:buNone/>
            </a:pPr>
            <a:endParaRPr lang="en-US"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3: Investment Evaluation for Selection</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1160950099"/>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C0CDD92-BFA8-487A-886A-AB5CA827D790}">
  <ds:schemaRefs>
    <ds:schemaRef ds:uri="http://purl.org/dc/dcmitype/"/>
    <ds:schemaRef ds:uri="http://schemas.openxmlformats.org/package/2006/metadata/core-properties"/>
    <ds:schemaRef ds:uri="http://schemas.microsoft.com/office/2006/documentManagement/types"/>
    <ds:schemaRef ds:uri="dc8eff60-28dd-4404-9dba-e6ba6c545568"/>
    <ds:schemaRef ds:uri="http://schemas.microsoft.com/office/2006/metadata/properties"/>
    <ds:schemaRef ds:uri="http://purl.org/dc/elements/1.1/"/>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3.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2160</TotalTime>
  <Words>2481</Words>
  <Application>Microsoft Office PowerPoint</Application>
  <PresentationFormat>Custom</PresentationFormat>
  <Paragraphs>266</Paragraphs>
  <Slides>38</Slides>
  <Notes>30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38</vt:i4>
      </vt:variant>
    </vt:vector>
  </HeadingPairs>
  <TitlesOfParts>
    <vt:vector size="49"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Expanding CA PPM capabilities</vt:lpstr>
      <vt:lpstr>CA PPM for Strategic Planning and Execution </vt:lpstr>
      <vt:lpstr>CA PPM for Strategic Planning and Execution</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Creating the Strategic Map and Indicator Hierarchy </vt:lpstr>
      <vt:lpstr>Creating the Strategic Map</vt:lpstr>
      <vt:lpstr>Creating the Strategic Map</vt:lpstr>
      <vt:lpstr>Creating the Indicator Hierarchy</vt:lpstr>
      <vt:lpstr>Creating the Indicator Hierarchy</vt:lpstr>
      <vt:lpstr>Strategic Review and Monitoring    </vt:lpstr>
      <vt:lpstr>Strategic Items Review</vt:lpstr>
      <vt:lpstr>Strategic Indicators Review</vt:lpstr>
      <vt:lpstr>Strategic Indicators Review </vt:lpstr>
      <vt:lpstr>Strategic Indicator Trend</vt:lpstr>
      <vt:lpstr>Graphical View of the Strategic Map</vt:lpstr>
      <vt:lpstr>Visão Gráfica da Hierarquia de Indicadores</vt:lpstr>
      <vt:lpstr>Projects Impact on Strategies (Health-Check)</vt:lpstr>
      <vt:lpstr>Strategic Results delivery Roadmap</vt:lpstr>
      <vt:lpstr>Visão por Perspectiva do Balanced Scorecard</vt:lpstr>
      <vt:lpstr>Investment Evaluation for Selection    </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Top-Down Planning    </vt:lpstr>
      <vt:lpstr>Top-Down Planning</vt:lpstr>
      <vt:lpstr>Top-Down Planning</vt:lpstr>
      <vt:lpstr>Top-Down Planning</vt:lpstr>
      <vt:lpstr>Top-Down Planning</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Assis, Alexandre</cp:lastModifiedBy>
  <cp:revision>107</cp:revision>
  <dcterms:created xsi:type="dcterms:W3CDTF">2015-01-14T21:06:15Z</dcterms:created>
  <dcterms:modified xsi:type="dcterms:W3CDTF">2015-01-29T23:28:46Z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