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27"/>
  </p:notesMasterIdLst>
  <p:handoutMasterIdLst>
    <p:handoutMasterId r:id="rId28"/>
  </p:handoutMasterIdLst>
  <p:sldIdLst>
    <p:sldId id="313" r:id="rId9"/>
    <p:sldId id="316" r:id="rId10"/>
    <p:sldId id="315" r:id="rId11"/>
    <p:sldId id="317" r:id="rId12"/>
    <p:sldId id="362" r:id="rId13"/>
    <p:sldId id="369" r:id="rId14"/>
    <p:sldId id="363" r:id="rId15"/>
    <p:sldId id="364" r:id="rId16"/>
    <p:sldId id="365" r:id="rId17"/>
    <p:sldId id="366" r:id="rId18"/>
    <p:sldId id="367" r:id="rId19"/>
    <p:sldId id="368" r:id="rId20"/>
    <p:sldId id="347" r:id="rId21"/>
    <p:sldId id="343" r:id="rId22"/>
    <p:sldId id="346" r:id="rId23"/>
    <p:sldId id="345" r:id="rId24"/>
    <p:sldId id="344" r:id="rId25"/>
    <p:sldId id="305" r:id="rId2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75489" autoAdjust="0"/>
  </p:normalViewPr>
  <p:slideViewPr>
    <p:cSldViewPr snapToGrid="0">
      <p:cViewPr varScale="1">
        <p:scale>
          <a:sx n="112" d="100"/>
          <a:sy n="112" d="100"/>
        </p:scale>
        <p:origin x="1806" y="108"/>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Portfolios</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Monitoring Plans</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Investments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Creating Plans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Portfolios</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Strategic</a:t>
          </a:r>
          <a:r>
            <a:rPr lang="pt-BR" sz="900" kern="1200" noProof="0" dirty="0" smtClean="0"/>
            <a:t> </a:t>
          </a:r>
          <a:r>
            <a:rPr lang="pt-BR" sz="900" kern="1200" noProof="0" dirty="0" err="1" smtClean="0"/>
            <a:t>Plan</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Top-Down</a:t>
          </a:r>
          <a:br>
            <a:rPr lang="pt-BR" sz="900" kern="1200" noProof="0" dirty="0" smtClean="0"/>
          </a:br>
          <a:r>
            <a:rPr lang="pt-BR" sz="900" kern="1200" noProof="0" dirty="0" smtClean="0"/>
            <a:t>Portfolios</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Initiatives</a:t>
          </a:r>
          <a:r>
            <a:rPr lang="pt-BR" sz="900" kern="1200" noProof="0" dirty="0" smtClean="0"/>
            <a:t> Portfolio</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Program </a:t>
          </a:r>
          <a:r>
            <a:rPr lang="pt-BR" sz="900" kern="1200" noProof="0" dirty="0" err="1" smtClean="0"/>
            <a:t>and</a:t>
          </a:r>
          <a:r>
            <a:rPr lang="pt-BR" sz="900" kern="1200" noProof="0" dirty="0" smtClean="0"/>
            <a:t> Project </a:t>
          </a:r>
          <a:r>
            <a:rPr lang="pt-BR" sz="900" kern="1200" noProof="0" dirty="0" err="1" smtClean="0"/>
            <a:t>Selection</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Execution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Bottom-Up</a:t>
          </a:r>
          <a:r>
            <a:rPr lang="pt-BR" sz="900" kern="1200" noProof="0" dirty="0" smtClean="0"/>
            <a:t> </a:t>
          </a:r>
          <a:r>
            <a:rPr lang="pt-BR" sz="900" kern="1200" noProof="0" dirty="0" err="1" smtClean="0"/>
            <a:t>Indicators</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2</a:t>
          </a:r>
          <a:br>
            <a:rPr lang="en-US" sz="1400" kern="1200" noProof="0" dirty="0" smtClean="0"/>
          </a:br>
          <a:r>
            <a:rPr lang="en-US" sz="1400" kern="1200" noProof="0" dirty="0" smtClean="0"/>
            <a:t>Monitoring Plans</a:t>
          </a:r>
          <a:endParaRPr lang="en-US"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3</a:t>
          </a:r>
          <a:br>
            <a:rPr lang="en-US" sz="1400" kern="1200" noProof="0" dirty="0" smtClean="0"/>
          </a:br>
          <a:r>
            <a:rPr lang="en-US" sz="1400" kern="1200" noProof="0" dirty="0" smtClean="0"/>
            <a:t>Investments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1</a:t>
          </a:r>
          <a:br>
            <a:rPr lang="en-US" sz="1400" kern="1200" noProof="0" dirty="0" smtClean="0"/>
          </a:br>
          <a:r>
            <a:rPr lang="en-US" sz="1400" kern="1200" noProof="0" dirty="0" smtClean="0"/>
            <a:t>Creating Plans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4</a:t>
          </a:r>
          <a:br>
            <a:rPr lang="en-US" sz="1400" kern="1200" noProof="0" dirty="0" smtClean="0"/>
          </a:br>
          <a:r>
            <a:rPr lang="en-US" sz="1400" kern="1200" noProof="0" dirty="0" smtClean="0"/>
            <a:t>Top-Down Portfolios</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1</a:t>
            </a:fld>
            <a:endParaRPr lang="en-US" dirty="0"/>
          </a:p>
        </p:txBody>
      </p:sp>
    </p:spTree>
    <p:extLst>
      <p:ext uri="{BB962C8B-B14F-4D97-AF65-F5344CB8AC3E}">
        <p14:creationId xmlns:p14="http://schemas.microsoft.com/office/powerpoint/2010/main" val="3631027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0521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Strategic Projects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Portfolio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score our investments against those goals. From the Strategic Plan we start distributing funds and headcount through a Top-Down Planning process. The Top-Down budget will fund and source Strategic Initiative Portfolios. In the Portfolios we will be able to balance our strategic-driven Portfolio Targets (Headcount and CAPEX) and our Strategic demand – by using our investment strategic alignment score and other investment criteria such as risk and ROI fro Prioritizing and Selecting the best Investments to deliver on our strategy, resulting in a Portfolio of Prioritized Programs and Projects that were selected to maximize our strategic results. That is what we call Strategic Execution – the ability to link the Top-Down Strategic Planning Decision-Making process directly to the Tactical level Portfolio Decisions and Operational level Initiatives, Investments and Project Execution. At the same time,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386536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2368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6312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647992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9413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2016 CA Technologies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65" r:id="rId4"/>
    <p:sldLayoutId id="2147483655" r:id="rId5"/>
    <p:sldLayoutId id="2147483772" r:id="rId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2016 CA Technologies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2016</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5" name="Content Placeholder 4"/>
          <p:cNvPicPr>
            <a:picLocks noGrp="1" noChangeAspect="1"/>
          </p:cNvPicPr>
          <p:nvPr>
            <p:ph sz="half" idx="1"/>
          </p:nvPr>
        </p:nvPicPr>
        <p:blipFill>
          <a:blip r:embed="rId3"/>
          <a:stretch>
            <a:fillRect/>
          </a:stretch>
        </p:blipFill>
        <p:spPr>
          <a:xfrm>
            <a:off x="379080" y="858045"/>
            <a:ext cx="4038600" cy="2507976"/>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en-US" sz="1600" dirty="0" smtClean="0"/>
              <a:t>Create </a:t>
            </a:r>
            <a:r>
              <a:rPr lang="en-US" sz="1600" dirty="0">
                <a:solidFill>
                  <a:srgbClr val="53BBD4"/>
                </a:solidFill>
              </a:rPr>
              <a:t>Strategic</a:t>
            </a:r>
            <a:r>
              <a:rPr lang="en-US" sz="1600" dirty="0" smtClean="0"/>
              <a:t> </a:t>
            </a:r>
            <a:r>
              <a:rPr lang="en-US" sz="1600" dirty="0" smtClean="0">
                <a:solidFill>
                  <a:srgbClr val="53BBD4"/>
                </a:solidFill>
              </a:rPr>
              <a:t>Indicators </a:t>
            </a:r>
            <a:r>
              <a:rPr lang="en-US" sz="1600" dirty="0" smtClean="0"/>
              <a:t>that will monitor the results of your strategies;</a:t>
            </a:r>
          </a:p>
          <a:p>
            <a:pPr>
              <a:lnSpc>
                <a:spcPts val="1800"/>
              </a:lnSpc>
              <a:spcAft>
                <a:spcPts val="300"/>
              </a:spcAft>
            </a:pPr>
            <a:r>
              <a:rPr lang="pt-BR" sz="1600" dirty="0" smtClean="0"/>
              <a:t>Set </a:t>
            </a:r>
            <a:r>
              <a:rPr lang="pt-BR" sz="1600" dirty="0" err="1">
                <a:solidFill>
                  <a:srgbClr val="53BBD4"/>
                </a:solidFill>
              </a:rPr>
              <a:t>Targets</a:t>
            </a:r>
            <a:r>
              <a:rPr lang="pt-BR" sz="1600" dirty="0" smtClean="0"/>
              <a:t> </a:t>
            </a:r>
            <a:r>
              <a:rPr lang="pt-BR" sz="1600" dirty="0" err="1" smtClean="0"/>
              <a:t>and</a:t>
            </a:r>
            <a:r>
              <a:rPr lang="pt-BR" sz="1600" dirty="0" smtClean="0"/>
              <a:t> </a:t>
            </a:r>
            <a:r>
              <a:rPr lang="pt-BR" sz="1600" dirty="0" err="1" smtClean="0"/>
              <a:t>collect</a:t>
            </a:r>
            <a:r>
              <a:rPr lang="pt-BR" sz="1600" dirty="0" smtClean="0"/>
              <a:t> </a:t>
            </a:r>
            <a:r>
              <a:rPr lang="pt-BR" sz="1600" dirty="0" err="1" smtClean="0">
                <a:solidFill>
                  <a:srgbClr val="53BBD4"/>
                </a:solidFill>
              </a:rPr>
              <a:t>Measurements</a:t>
            </a:r>
            <a:r>
              <a:rPr lang="pt-BR" sz="1600" dirty="0" smtClean="0">
                <a:solidFill>
                  <a:srgbClr val="53BBD4"/>
                </a:solidFill>
              </a:rPr>
              <a:t>;</a:t>
            </a:r>
            <a:endParaRPr lang="pt-BR" sz="1600" dirty="0">
              <a:solidFill>
                <a:srgbClr val="53BBD4"/>
              </a:solidFill>
            </a:endParaRPr>
          </a:p>
          <a:p>
            <a:pPr>
              <a:lnSpc>
                <a:spcPts val="1800"/>
              </a:lnSpc>
              <a:spcAft>
                <a:spcPts val="300"/>
              </a:spcAft>
            </a:pPr>
            <a:r>
              <a:rPr lang="pt-BR" sz="1600" dirty="0" err="1" smtClean="0"/>
              <a:t>Calculate</a:t>
            </a:r>
            <a:r>
              <a:rPr lang="pt-BR" sz="1600" dirty="0" smtClean="0"/>
              <a:t> </a:t>
            </a:r>
            <a:r>
              <a:rPr lang="pt-BR" sz="1600" dirty="0" err="1" smtClean="0"/>
              <a:t>the</a:t>
            </a:r>
            <a:r>
              <a:rPr lang="pt-BR" sz="1600" dirty="0" smtClean="0"/>
              <a:t> </a:t>
            </a:r>
            <a:r>
              <a:rPr lang="pt-BR" sz="1600" dirty="0" err="1" smtClean="0"/>
              <a:t>resulting</a:t>
            </a:r>
            <a:r>
              <a:rPr lang="pt-BR" sz="1600" dirty="0" smtClean="0"/>
              <a:t> </a:t>
            </a:r>
            <a:r>
              <a:rPr lang="pt-BR" sz="1600" dirty="0">
                <a:solidFill>
                  <a:srgbClr val="53BBD4"/>
                </a:solidFill>
              </a:rPr>
              <a:t>Status</a:t>
            </a:r>
            <a:r>
              <a:rPr lang="pt-BR" sz="1600" dirty="0" smtClean="0"/>
              <a:t> </a:t>
            </a:r>
            <a:r>
              <a:rPr lang="pt-BR" sz="1600" dirty="0" err="1" smtClean="0"/>
              <a:t>and</a:t>
            </a:r>
            <a:r>
              <a:rPr lang="pt-BR" sz="1600" dirty="0" smtClean="0"/>
              <a:t> </a:t>
            </a:r>
            <a:r>
              <a:rPr lang="pt-BR" sz="1600" dirty="0" err="1" smtClean="0"/>
              <a:t>update</a:t>
            </a:r>
            <a:r>
              <a:rPr lang="pt-BR" sz="1600" dirty="0" smtClean="0"/>
              <a:t> </a:t>
            </a:r>
            <a:r>
              <a:rPr lang="pt-BR" sz="1600" dirty="0" err="1" smtClean="0"/>
              <a:t>Strategic</a:t>
            </a:r>
            <a:r>
              <a:rPr lang="pt-BR" sz="1600" dirty="0" smtClean="0"/>
              <a:t> Plans </a:t>
            </a:r>
            <a:r>
              <a:rPr lang="pt-BR" sz="1600" dirty="0" err="1" smtClean="0"/>
              <a:t>automatically</a:t>
            </a:r>
            <a:r>
              <a:rPr lang="pt-BR" sz="1600" dirty="0" smtClean="0"/>
              <a:t>;</a:t>
            </a:r>
          </a:p>
          <a:p>
            <a:pPr>
              <a:lnSpc>
                <a:spcPts val="1800"/>
              </a:lnSpc>
              <a:spcAft>
                <a:spcPts val="300"/>
              </a:spcAft>
            </a:pPr>
            <a:r>
              <a:rPr lang="pt-BR" sz="1600" dirty="0" err="1" smtClean="0"/>
              <a:t>Indicate</a:t>
            </a:r>
            <a:r>
              <a:rPr lang="pt-BR" sz="1600" dirty="0" smtClean="0"/>
              <a:t> Cause-</a:t>
            </a:r>
            <a:r>
              <a:rPr lang="pt-BR" sz="1600" dirty="0" err="1" smtClean="0"/>
              <a:t>Consequence</a:t>
            </a:r>
            <a:r>
              <a:rPr lang="pt-BR" sz="1600" dirty="0" smtClean="0"/>
              <a:t> </a:t>
            </a:r>
            <a:r>
              <a:rPr lang="pt-BR" sz="1600" dirty="0" err="1" smtClean="0"/>
              <a:t>relationships</a:t>
            </a:r>
            <a:r>
              <a:rPr lang="pt-BR" sz="1600" dirty="0" smtClean="0"/>
              <a:t> </a:t>
            </a:r>
            <a:r>
              <a:rPr lang="pt-BR" sz="1600" dirty="0" err="1" smtClean="0"/>
              <a:t>using</a:t>
            </a:r>
            <a:r>
              <a:rPr lang="pt-BR" sz="1600" dirty="0" smtClean="0"/>
              <a:t> </a:t>
            </a:r>
            <a:r>
              <a:rPr lang="pt-BR" sz="1600" dirty="0" err="1">
                <a:solidFill>
                  <a:srgbClr val="53BBD4"/>
                </a:solidFill>
              </a:rPr>
              <a:t>Indicator</a:t>
            </a:r>
            <a:r>
              <a:rPr lang="pt-BR" sz="1600" dirty="0">
                <a:solidFill>
                  <a:srgbClr val="53BBD4"/>
                </a:solidFill>
              </a:rPr>
              <a:t> </a:t>
            </a:r>
            <a:r>
              <a:rPr lang="pt-BR" sz="1600" dirty="0" err="1">
                <a:solidFill>
                  <a:srgbClr val="53BBD4"/>
                </a:solidFill>
              </a:rPr>
              <a:t>Hierarchies</a:t>
            </a:r>
            <a:r>
              <a:rPr lang="pt-BR" sz="1600" dirty="0">
                <a:solidFill>
                  <a:srgbClr val="53BBD4"/>
                </a:solidFill>
              </a:rPr>
              <a:t> </a:t>
            </a:r>
            <a:r>
              <a:rPr lang="pt-BR" sz="1600" dirty="0" err="1" smtClean="0"/>
              <a:t>and</a:t>
            </a:r>
            <a:r>
              <a:rPr lang="pt-BR" sz="1600" dirty="0" smtClean="0"/>
              <a:t> </a:t>
            </a:r>
            <a:r>
              <a:rPr lang="pt-BR" sz="1600" dirty="0" err="1" smtClean="0"/>
              <a:t>review</a:t>
            </a:r>
            <a:r>
              <a:rPr lang="pt-BR" sz="1600" dirty="0" smtClean="0"/>
              <a:t>  </a:t>
            </a:r>
            <a:r>
              <a:rPr lang="pt-BR" sz="1600" dirty="0" err="1" smtClean="0"/>
              <a:t>them</a:t>
            </a:r>
            <a:r>
              <a:rPr lang="pt-BR" sz="1600" dirty="0" smtClean="0"/>
              <a:t> </a:t>
            </a:r>
            <a:r>
              <a:rPr lang="pt-BR" sz="1600" dirty="0" err="1" smtClean="0"/>
              <a:t>graphically</a:t>
            </a:r>
            <a:r>
              <a:rPr lang="pt-BR" sz="1600" dirty="0"/>
              <a:t>;</a:t>
            </a:r>
            <a:endParaRPr lang="pt-BR" sz="1600" dirty="0" smtClean="0"/>
          </a:p>
          <a:p>
            <a:pPr>
              <a:lnSpc>
                <a:spcPts val="1800"/>
              </a:lnSpc>
              <a:spcAft>
                <a:spcPts val="300"/>
              </a:spcAft>
            </a:pPr>
            <a:r>
              <a:rPr lang="en-US" sz="1600" dirty="0" smtClean="0"/>
              <a:t>Track </a:t>
            </a:r>
            <a:r>
              <a:rPr lang="en-US" sz="1600" dirty="0" smtClean="0">
                <a:solidFill>
                  <a:srgbClr val="53BBD4"/>
                </a:solidFill>
              </a:rPr>
              <a:t>Indicator Issues</a:t>
            </a:r>
            <a:r>
              <a:rPr lang="en-US" sz="1600" dirty="0"/>
              <a:t> </a:t>
            </a:r>
            <a:r>
              <a:rPr lang="en-US" sz="1600" dirty="0" smtClean="0"/>
              <a:t>and Issue Score.</a:t>
            </a:r>
            <a:endParaRPr lang="en-US" sz="1600" dirty="0" smtClean="0"/>
          </a:p>
        </p:txBody>
      </p:sp>
      <p:pic>
        <p:nvPicPr>
          <p:cNvPr id="7" name="Picture 6"/>
          <p:cNvPicPr>
            <a:picLocks noChangeAspect="1"/>
          </p:cNvPicPr>
          <p:nvPr/>
        </p:nvPicPr>
        <p:blipFill>
          <a:blip r:embed="rId4"/>
          <a:stretch>
            <a:fillRect/>
          </a:stretch>
        </p:blipFill>
        <p:spPr>
          <a:xfrm>
            <a:off x="665094" y="2986471"/>
            <a:ext cx="3466571" cy="2161792"/>
          </a:xfrm>
          <a:prstGeom prst="rect">
            <a:avLst/>
          </a:prstGeom>
        </p:spPr>
      </p:pic>
      <p:pic>
        <p:nvPicPr>
          <p:cNvPr id="8" name="Picture 7"/>
          <p:cNvPicPr>
            <a:picLocks noChangeAspect="1"/>
          </p:cNvPicPr>
          <p:nvPr/>
        </p:nvPicPr>
        <p:blipFill>
          <a:blip r:embed="rId5"/>
          <a:stretch>
            <a:fillRect/>
          </a:stretch>
        </p:blipFill>
        <p:spPr>
          <a:xfrm>
            <a:off x="3553264" y="3828946"/>
            <a:ext cx="2984269" cy="1093678"/>
          </a:xfrm>
          <a:prstGeom prst="rect">
            <a:avLst/>
          </a:prstGeom>
        </p:spPr>
      </p:pic>
    </p:spTree>
    <p:extLst>
      <p:ext uri="{BB962C8B-B14F-4D97-AF65-F5344CB8AC3E}">
        <p14:creationId xmlns:p14="http://schemas.microsoft.com/office/powerpoint/2010/main" val="245838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Balance your Investment Budget (Benefits, CAPEX &amp; Headcount) between various Strategic Goals using the </a:t>
            </a:r>
            <a:r>
              <a:rPr lang="en-US" sz="1600" dirty="0">
                <a:solidFill>
                  <a:srgbClr val="53BBD4"/>
                </a:solidFill>
              </a:rPr>
              <a:t>Top-Down Portfolio Planning</a:t>
            </a:r>
            <a:r>
              <a:rPr lang="en-US" sz="1600" dirty="0"/>
              <a:t> </a:t>
            </a:r>
            <a:r>
              <a:rPr lang="en-US" sz="1600" dirty="0" smtClean="0"/>
              <a:t>feature;</a:t>
            </a:r>
          </a:p>
          <a:p>
            <a:pPr>
              <a:lnSpc>
                <a:spcPts val="1800"/>
              </a:lnSpc>
              <a:spcAft>
                <a:spcPts val="300"/>
              </a:spcAft>
            </a:pPr>
            <a:r>
              <a:rPr lang="pt-BR" sz="1600" dirty="0" err="1" smtClean="0">
                <a:solidFill>
                  <a:srgbClr val="53BBD4"/>
                </a:solidFill>
              </a:rPr>
              <a:t>Generate</a:t>
            </a:r>
            <a:r>
              <a:rPr lang="pt-BR" sz="1600" dirty="0" smtClean="0">
                <a:solidFill>
                  <a:srgbClr val="53BBD4"/>
                </a:solidFill>
              </a:rPr>
              <a:t> </a:t>
            </a:r>
            <a:r>
              <a:rPr lang="pt-BR" sz="1600" dirty="0" err="1">
                <a:solidFill>
                  <a:srgbClr val="53BBD4"/>
                </a:solidFill>
              </a:rPr>
              <a:t>Investment</a:t>
            </a:r>
            <a:r>
              <a:rPr lang="pt-BR" sz="1600" dirty="0">
                <a:solidFill>
                  <a:srgbClr val="53BBD4"/>
                </a:solidFill>
              </a:rPr>
              <a:t> Portfolios </a:t>
            </a:r>
            <a:r>
              <a:rPr lang="pt-BR" sz="1600" dirty="0" err="1" smtClean="0"/>
              <a:t>automatically</a:t>
            </a:r>
            <a:r>
              <a:rPr lang="pt-BR" sz="1600" dirty="0" smtClean="0"/>
              <a:t> </a:t>
            </a:r>
            <a:r>
              <a:rPr lang="pt-BR" sz="1600" dirty="0" err="1" smtClean="0"/>
              <a:t>based</a:t>
            </a:r>
            <a:r>
              <a:rPr lang="pt-BR" sz="1600" dirty="0" smtClean="0"/>
              <a:t> </a:t>
            </a:r>
            <a:r>
              <a:rPr lang="pt-BR" sz="1600" dirty="0" err="1" smtClean="0"/>
              <a:t>on</a:t>
            </a:r>
            <a:r>
              <a:rPr lang="pt-BR" sz="1600" dirty="0" smtClean="0"/>
              <a:t> </a:t>
            </a:r>
            <a:r>
              <a:rPr lang="pt-BR" sz="1600" dirty="0" err="1" smtClean="0"/>
              <a:t>your</a:t>
            </a:r>
            <a:r>
              <a:rPr lang="pt-BR" sz="1600" dirty="0" smtClean="0"/>
              <a:t> </a:t>
            </a:r>
            <a:r>
              <a:rPr lang="pt-BR" sz="1600" dirty="0" err="1" smtClean="0"/>
              <a:t>Balanced</a:t>
            </a:r>
            <a:r>
              <a:rPr lang="pt-BR" sz="1600" dirty="0" smtClean="0"/>
              <a:t> </a:t>
            </a:r>
            <a:r>
              <a:rPr lang="pt-BR" sz="1600" dirty="0" err="1" smtClean="0"/>
              <a:t>Goals</a:t>
            </a:r>
            <a:r>
              <a:rPr lang="pt-BR" sz="1600" dirty="0" smtClean="0"/>
              <a:t> </a:t>
            </a:r>
            <a:r>
              <a:rPr lang="pt-BR" sz="1600" dirty="0" err="1" smtClean="0"/>
              <a:t>and</a:t>
            </a:r>
            <a:r>
              <a:rPr lang="pt-BR" sz="1600" dirty="0" smtClean="0"/>
              <a:t> </a:t>
            </a:r>
            <a:r>
              <a:rPr lang="pt-BR" sz="1600" dirty="0" err="1" smtClean="0"/>
              <a:t>Related</a:t>
            </a:r>
            <a:r>
              <a:rPr lang="pt-BR" sz="1600" dirty="0" smtClean="0"/>
              <a:t> </a:t>
            </a:r>
            <a:r>
              <a:rPr lang="pt-BR" sz="1600" dirty="0" err="1" smtClean="0"/>
              <a:t>Projects</a:t>
            </a:r>
            <a:endParaRPr lang="en-US" sz="1600" dirty="0"/>
          </a:p>
        </p:txBody>
      </p:sp>
      <p:pic>
        <p:nvPicPr>
          <p:cNvPr id="7" name="Content Placeholder 6"/>
          <p:cNvPicPr>
            <a:picLocks noGrp="1" noChangeAspect="1"/>
          </p:cNvPicPr>
          <p:nvPr>
            <p:ph sz="half" idx="2"/>
          </p:nvPr>
        </p:nvPicPr>
        <p:blipFill>
          <a:blip r:embed="rId3"/>
          <a:stretch>
            <a:fillRect/>
          </a:stretch>
        </p:blipFill>
        <p:spPr>
          <a:xfrm>
            <a:off x="4648200" y="858045"/>
            <a:ext cx="4038600" cy="1729623"/>
          </a:xfrm>
          <a:prstGeom prst="rect">
            <a:avLst/>
          </a:prstGeom>
        </p:spPr>
      </p:pic>
      <p:pic>
        <p:nvPicPr>
          <p:cNvPr id="5" name="Picture 4"/>
          <p:cNvPicPr>
            <a:picLocks noChangeAspect="1"/>
          </p:cNvPicPr>
          <p:nvPr/>
        </p:nvPicPr>
        <p:blipFill>
          <a:blip r:embed="rId4"/>
          <a:stretch>
            <a:fillRect/>
          </a:stretch>
        </p:blipFill>
        <p:spPr>
          <a:xfrm>
            <a:off x="3682448" y="2556853"/>
            <a:ext cx="4035819" cy="2360786"/>
          </a:xfrm>
          <a:prstGeom prst="rect">
            <a:avLst/>
          </a:prstGeom>
        </p:spPr>
      </p:pic>
    </p:spTree>
    <p:extLst>
      <p:ext uri="{BB962C8B-B14F-4D97-AF65-F5344CB8AC3E}">
        <p14:creationId xmlns:p14="http://schemas.microsoft.com/office/powerpoint/2010/main" val="343299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Implementation</a:t>
            </a:r>
            <a:r>
              <a:rPr lang="pt-BR" sz="2400" dirty="0"/>
              <a:t/>
            </a:r>
            <a:br>
              <a:rPr lang="pt-BR" sz="2400" dirty="0"/>
            </a:br>
            <a:endParaRPr lang="en-US" sz="2400" dirty="0"/>
          </a:p>
        </p:txBody>
      </p:sp>
    </p:spTree>
    <p:extLst>
      <p:ext uri="{BB962C8B-B14F-4D97-AF65-F5344CB8AC3E}">
        <p14:creationId xmlns:p14="http://schemas.microsoft.com/office/powerpoint/2010/main" val="76342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968396138"/>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5" name="Text Placeholder 4"/>
          <p:cNvSpPr>
            <a:spLocks noGrp="1"/>
          </p:cNvSpPr>
          <p:nvPr>
            <p:ph type="body" sz="quarter" idx="10"/>
          </p:nvPr>
        </p:nvSpPr>
        <p:spPr/>
        <p:txBody>
          <a:bodyPr/>
          <a:lstStyle/>
          <a:p>
            <a:endParaRPr lang="en-US"/>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Plans and the Indicators Hierarchy</a:t>
            </a:r>
            <a:endParaRPr lang="en-US" sz="1600" b="1" dirty="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27523209"/>
              </p:ext>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dirty="0" smtClean="0"/>
                        <a:t>Multi-level </a:t>
                      </a:r>
                      <a:r>
                        <a:rPr lang="en-US" sz="1800" dirty="0" smtClean="0">
                          <a:solidFill>
                            <a:srgbClr val="53BBD4"/>
                          </a:solidFill>
                        </a:rPr>
                        <a:t>Strategic Plans </a:t>
                      </a:r>
                      <a:endParaRPr lang="en-US" dirty="0"/>
                    </a:p>
                  </a:txBody>
                  <a:tcPr/>
                </a:tc>
                <a:tc>
                  <a:txBody>
                    <a:bodyPr/>
                    <a:lstStyle/>
                    <a:p>
                      <a:r>
                        <a:rPr lang="pt-BR" sz="1400" dirty="0" smtClean="0"/>
                        <a:t>A </a:t>
                      </a:r>
                      <a:r>
                        <a:rPr lang="pt-BR" sz="1400" dirty="0" err="1" smtClean="0"/>
                        <a:t>multi-level</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consisting</a:t>
                      </a:r>
                      <a:r>
                        <a:rPr lang="pt-BR" sz="1400" dirty="0" smtClean="0"/>
                        <a:t> </a:t>
                      </a:r>
                      <a:r>
                        <a:rPr lang="pt-BR" sz="1400" dirty="0" err="1" smtClean="0"/>
                        <a:t>of</a:t>
                      </a:r>
                      <a:r>
                        <a:rPr lang="pt-BR" sz="1400" dirty="0" smtClean="0"/>
                        <a:t>,</a:t>
                      </a:r>
                      <a:r>
                        <a:rPr lang="pt-BR" sz="1400" baseline="0" dirty="0" smtClean="0"/>
                        <a:t> for </a:t>
                      </a:r>
                      <a:r>
                        <a:rPr lang="pt-BR" sz="1400" baseline="0" dirty="0" err="1" smtClean="0"/>
                        <a:t>instance</a:t>
                      </a:r>
                      <a:r>
                        <a:rPr lang="pt-BR" sz="1400" baseline="0" dirty="0" smtClean="0"/>
                        <a:t>, </a:t>
                      </a:r>
                      <a:r>
                        <a:rPr lang="pt-BR" sz="1400" dirty="0" err="1" smtClean="0"/>
                        <a:t>Themes</a:t>
                      </a:r>
                      <a:r>
                        <a:rPr lang="pt-BR" sz="1400" dirty="0" smtClean="0"/>
                        <a:t>, </a:t>
                      </a:r>
                      <a:r>
                        <a:rPr lang="pt-BR" sz="1400" dirty="0" err="1" smtClean="0"/>
                        <a:t>Goals</a:t>
                      </a:r>
                      <a:r>
                        <a:rPr lang="pt-BR" sz="1400" dirty="0" smtClean="0"/>
                        <a:t>, </a:t>
                      </a:r>
                      <a:r>
                        <a:rPr lang="pt-BR" sz="1400" dirty="0" err="1" smtClean="0"/>
                        <a:t>Objectives</a:t>
                      </a:r>
                      <a:r>
                        <a:rPr lang="pt-BR" sz="1400" dirty="0" smtClean="0"/>
                        <a:t> </a:t>
                      </a:r>
                      <a:r>
                        <a:rPr lang="pt-BR" sz="1400" dirty="0" err="1" smtClean="0"/>
                        <a:t>and</a:t>
                      </a:r>
                      <a:r>
                        <a:rPr lang="pt-BR" sz="1400" dirty="0" smtClean="0"/>
                        <a:t> </a:t>
                      </a:r>
                      <a:r>
                        <a:rPr lang="pt-BR" sz="1400" dirty="0" err="1" smtClean="0"/>
                        <a:t>Initiatives</a:t>
                      </a:r>
                      <a:r>
                        <a:rPr lang="pt-BR" sz="1400" baseline="0" dirty="0" smtClean="0"/>
                        <a:t> </a:t>
                      </a:r>
                      <a:r>
                        <a:rPr lang="pt-BR" sz="1400" baseline="0" dirty="0" err="1" smtClean="0"/>
                        <a:t>already</a:t>
                      </a:r>
                      <a:r>
                        <a:rPr lang="pt-BR" sz="1400" baseline="0" dirty="0" smtClean="0"/>
                        <a:t> </a:t>
                      </a:r>
                      <a:r>
                        <a:rPr lang="pt-BR" sz="1400" baseline="0" dirty="0" err="1" smtClean="0"/>
                        <a:t>e</a:t>
                      </a:r>
                      <a:r>
                        <a:rPr lang="pt-BR" sz="1400" dirty="0" err="1" smtClean="0"/>
                        <a:t>xists</a:t>
                      </a:r>
                      <a:r>
                        <a:rPr lang="pt-BR" sz="1400" dirty="0" smtClean="0"/>
                        <a:t>, </a:t>
                      </a:r>
                      <a:r>
                        <a:rPr lang="pt-BR" sz="1400" dirty="0" err="1" smtClean="0"/>
                        <a:t>optionally</a:t>
                      </a:r>
                      <a:r>
                        <a:rPr lang="pt-BR" sz="1400" dirty="0" smtClean="0"/>
                        <a:t>,</a:t>
                      </a:r>
                      <a:r>
                        <a:rPr lang="pt-BR" sz="1400" baseline="0" dirty="0" smtClean="0"/>
                        <a:t> </a:t>
                      </a:r>
                      <a:r>
                        <a:rPr lang="pt-BR" sz="1400" baseline="0" dirty="0" err="1" smtClean="0"/>
                        <a:t>aligned</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Perspectives (</a:t>
                      </a:r>
                      <a:r>
                        <a:rPr lang="pt-BR" sz="1400" baseline="0" dirty="0" err="1" smtClean="0"/>
                        <a:t>like</a:t>
                      </a:r>
                      <a:r>
                        <a:rPr lang="pt-BR" sz="1400" baseline="0" dirty="0" smtClean="0"/>
                        <a:t> in </a:t>
                      </a:r>
                      <a:r>
                        <a:rPr lang="pt-BR" sz="1400" baseline="0" dirty="0" err="1" smtClean="0"/>
                        <a:t>Balanced</a:t>
                      </a:r>
                      <a:r>
                        <a:rPr lang="pt-BR" sz="1400" baseline="0" dirty="0" smtClean="0"/>
                        <a:t> Score </a:t>
                      </a:r>
                      <a:r>
                        <a:rPr lang="pt-BR" sz="1400" baseline="0" dirty="0" err="1" smtClean="0"/>
                        <a:t>Card</a:t>
                      </a:r>
                      <a:r>
                        <a:rPr lang="pt-BR" sz="1400" baseline="0" dirty="0" smtClean="0"/>
                        <a:t>, for </a:t>
                      </a:r>
                      <a:r>
                        <a:rPr lang="pt-BR" sz="1400" baseline="0" dirty="0" err="1" smtClean="0"/>
                        <a:t>example</a:t>
                      </a:r>
                      <a:r>
                        <a:rPr lang="pt-BR" sz="1400" baseline="0" dirty="0" smtClean="0"/>
                        <a:t>)</a:t>
                      </a:r>
                      <a:r>
                        <a:rPr lang="pt-BR" sz="1400" dirty="0" smtClean="0"/>
                        <a:t>.</a:t>
                      </a:r>
                      <a:endParaRPr lang="en-US" sz="1400" dirty="0"/>
                    </a:p>
                  </a:txBody>
                  <a:tcPr/>
                </a:tc>
              </a:tr>
              <a:tr h="529442">
                <a:tc>
                  <a:txBody>
                    <a:bodyPr/>
                    <a:lstStyle/>
                    <a:p>
                      <a:r>
                        <a:rPr lang="pt-BR" sz="1800" dirty="0" err="1" smtClean="0">
                          <a:solidFill>
                            <a:srgbClr val="53BBD4"/>
                          </a:solidFill>
                        </a:rPr>
                        <a:t>Strategic</a:t>
                      </a:r>
                      <a:r>
                        <a:rPr lang="pt-BR" sz="1800" dirty="0" smtClean="0">
                          <a:solidFill>
                            <a:srgbClr val="53BBD4"/>
                          </a:solidFill>
                        </a:rPr>
                        <a:t> Health-</a:t>
                      </a:r>
                      <a:r>
                        <a:rPr lang="pt-BR" sz="1800" dirty="0" err="1" smtClean="0">
                          <a:solidFill>
                            <a:srgbClr val="53BBD4"/>
                          </a:solidFill>
                        </a:rPr>
                        <a:t>Check</a:t>
                      </a:r>
                      <a:endParaRPr lang="pt-BR" sz="1800" dirty="0" smtClean="0">
                        <a:solidFill>
                          <a:srgbClr val="53BBD4"/>
                        </a:solidFill>
                      </a:endParaRPr>
                    </a:p>
                    <a:p>
                      <a:r>
                        <a:rPr lang="pt-BR" sz="1800" dirty="0" smtClean="0">
                          <a:solidFill>
                            <a:schemeClr val="tx1"/>
                          </a:solidFill>
                        </a:rPr>
                        <a:t>&amp; </a:t>
                      </a:r>
                      <a:r>
                        <a:rPr lang="en-US" sz="1800" dirty="0" smtClean="0">
                          <a:solidFill>
                            <a:schemeClr val="accent1"/>
                          </a:solidFill>
                        </a:rPr>
                        <a:t>Results </a:t>
                      </a:r>
                      <a:r>
                        <a:rPr lang="en-US" sz="1800" dirty="0" smtClean="0"/>
                        <a:t>Delivery </a:t>
                      </a:r>
                      <a:r>
                        <a:rPr lang="en-US" sz="1800" dirty="0" smtClean="0">
                          <a:solidFill>
                            <a:schemeClr val="accent1"/>
                          </a:solidFill>
                        </a:rPr>
                        <a:t>Roadmap</a:t>
                      </a:r>
                      <a:endParaRPr lang="en-US" sz="1800" dirty="0" smtClean="0"/>
                    </a:p>
                  </a:txBody>
                  <a:tcPr/>
                </a:tc>
                <a:tc>
                  <a:txBody>
                    <a:bodyPr/>
                    <a:lstStyle/>
                    <a:p>
                      <a:r>
                        <a:rPr lang="pt-BR" sz="1400" dirty="0" smtClean="0"/>
                        <a:t>A </a:t>
                      </a:r>
                      <a:r>
                        <a:rPr lang="pt-BR" sz="1400" dirty="0" err="1" smtClean="0"/>
                        <a:t>list</a:t>
                      </a:r>
                      <a:r>
                        <a:rPr lang="pt-BR" sz="1400" dirty="0" smtClean="0"/>
                        <a:t> </a:t>
                      </a:r>
                      <a:r>
                        <a:rPr lang="pt-BR" sz="1400" dirty="0" err="1" smtClean="0"/>
                        <a:t>of</a:t>
                      </a:r>
                      <a:r>
                        <a:rPr lang="pt-BR" sz="1400" dirty="0" smtClean="0"/>
                        <a:t> </a:t>
                      </a:r>
                      <a:r>
                        <a:rPr lang="pt-BR" sz="1400" kern="1200" dirty="0" err="1" smtClean="0">
                          <a:solidFill>
                            <a:srgbClr val="53BBD4"/>
                          </a:solidFill>
                          <a:latin typeface="+mn-lt"/>
                          <a:ea typeface="+mn-ea"/>
                          <a:cs typeface="+mn-cs"/>
                        </a:rPr>
                        <a:t>Strategic</a:t>
                      </a:r>
                      <a:r>
                        <a:rPr lang="pt-BR" sz="1400" kern="1200" dirty="0" smtClean="0">
                          <a:solidFill>
                            <a:srgbClr val="53BBD4"/>
                          </a:solidFill>
                          <a:latin typeface="+mn-lt"/>
                          <a:ea typeface="+mn-ea"/>
                          <a:cs typeface="+mn-cs"/>
                        </a:rPr>
                        <a:t> </a:t>
                      </a:r>
                      <a:r>
                        <a:rPr lang="pt-BR" sz="1400" kern="1200" dirty="0" err="1" smtClean="0">
                          <a:solidFill>
                            <a:srgbClr val="53BBD4"/>
                          </a:solidFill>
                          <a:latin typeface="+mn-lt"/>
                          <a:ea typeface="+mn-ea"/>
                          <a:cs typeface="+mn-cs"/>
                        </a:rPr>
                        <a:t>Projects</a:t>
                      </a:r>
                      <a:r>
                        <a:rPr lang="pt-BR" sz="1400" baseline="0" dirty="0" smtClean="0"/>
                        <a:t> </a:t>
                      </a:r>
                      <a:r>
                        <a:rPr lang="pt-BR" sz="1400" baseline="0" dirty="0" err="1" smtClean="0"/>
                        <a:t>supporting</a:t>
                      </a:r>
                      <a:r>
                        <a:rPr lang="pt-BR" sz="1400" baseline="0" dirty="0" smtClean="0"/>
                        <a:t> </a:t>
                      </a:r>
                      <a:r>
                        <a:rPr lang="pt-BR" sz="1400" baseline="0" dirty="0" err="1" smtClean="0"/>
                        <a:t>those</a:t>
                      </a:r>
                      <a:r>
                        <a:rPr lang="pt-BR" sz="1400" baseline="0" dirty="0" smtClean="0"/>
                        <a:t> Plans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p>
                    <a:p>
                      <a:r>
                        <a:rPr lang="en-US" sz="1400" dirty="0" smtClean="0"/>
                        <a:t>The standard CA PPM Project Health-Check KPIs* are in use.</a:t>
                      </a:r>
                      <a:endParaRPr lang="en-US" sz="1400" dirty="0"/>
                    </a:p>
                  </a:txBody>
                  <a:tcPr/>
                </a:tc>
              </a:tr>
              <a:tr h="739768">
                <a:tc>
                  <a:txBody>
                    <a:bodyPr/>
                    <a:lstStyle/>
                    <a:p>
                      <a:r>
                        <a:rPr lang="en-US" sz="1800" dirty="0" smtClean="0">
                          <a:solidFill>
                            <a:srgbClr val="53BBD4"/>
                          </a:solidFill>
                        </a:rPr>
                        <a:t>Graphical </a:t>
                      </a:r>
                      <a:r>
                        <a:rPr lang="en-US" sz="1800" dirty="0" smtClean="0"/>
                        <a:t>Strategic Map </a:t>
                      </a:r>
                      <a:endParaRPr lang="en-US" dirty="0"/>
                    </a:p>
                  </a:txBody>
                  <a:tcPr/>
                </a:tc>
                <a:tc>
                  <a:txBody>
                    <a:bodyPr/>
                    <a:lstStyle/>
                    <a:p>
                      <a:r>
                        <a:rPr lang="pt-BR" sz="1400" dirty="0" smtClean="0"/>
                        <a:t>A </a:t>
                      </a:r>
                      <a:r>
                        <a:rPr lang="pt-BR" sz="1400" dirty="0" err="1" smtClean="0"/>
                        <a:t>picture</a:t>
                      </a:r>
                      <a:r>
                        <a:rPr lang="pt-BR" sz="1400" dirty="0" smtClean="0"/>
                        <a:t> (JPG </a:t>
                      </a:r>
                      <a:r>
                        <a:rPr lang="pt-BR" sz="1400" dirty="0" err="1" smtClean="0"/>
                        <a:t>or</a:t>
                      </a:r>
                      <a:r>
                        <a:rPr lang="pt-BR" sz="1400" dirty="0" smtClean="0"/>
                        <a:t> PNG)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is</a:t>
                      </a:r>
                      <a:r>
                        <a:rPr lang="pt-BR" sz="1400" dirty="0" smtClean="0"/>
                        <a:t> </a:t>
                      </a:r>
                      <a:r>
                        <a:rPr lang="pt-BR" sz="1400" dirty="0" err="1" smtClean="0"/>
                        <a:t>available</a:t>
                      </a:r>
                      <a:r>
                        <a:rPr lang="pt-BR" sz="1400" dirty="0" smtClean="0"/>
                        <a:t>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the</a:t>
                      </a:r>
                      <a:r>
                        <a:rPr lang="pt-BR" sz="1400" baseline="0" dirty="0" smtClean="0"/>
                        <a:t> CA PPM server </a:t>
                      </a:r>
                      <a:r>
                        <a:rPr lang="pt-BR" sz="1400" baseline="0" dirty="0" err="1" smtClean="0"/>
                        <a:t>has</a:t>
                      </a:r>
                      <a:r>
                        <a:rPr lang="pt-BR" sz="1400" baseline="0" dirty="0" smtClean="0"/>
                        <a:t> </a:t>
                      </a:r>
                      <a:r>
                        <a:rPr lang="pt-BR" sz="1400" baseline="0" dirty="0" err="1" smtClean="0"/>
                        <a:t>an</a:t>
                      </a:r>
                      <a:r>
                        <a:rPr lang="pt-BR" sz="1400" baseline="0" dirty="0" smtClean="0"/>
                        <a:t> </a:t>
                      </a:r>
                      <a:r>
                        <a:rPr lang="pt-BR" sz="1400" baseline="0" dirty="0" err="1" smtClean="0"/>
                        <a:t>active</a:t>
                      </a:r>
                      <a:r>
                        <a:rPr lang="pt-BR" sz="1400" baseline="0" dirty="0" smtClean="0"/>
                        <a:t> Internet Connection (for Google </a:t>
                      </a:r>
                      <a:r>
                        <a:rPr lang="pt-BR" sz="1400" baseline="0" dirty="0" err="1" smtClean="0"/>
                        <a:t>Charts</a:t>
                      </a:r>
                      <a:r>
                        <a:rPr lang="pt-BR" sz="1400" baseline="0" dirty="0" smtClean="0"/>
                        <a:t>).</a:t>
                      </a:r>
                      <a:endParaRPr lang="en-US" sz="1400" dirty="0"/>
                    </a:p>
                  </a:txBody>
                  <a:tcPr/>
                </a:tc>
              </a:tr>
              <a:tr h="739768">
                <a:tc>
                  <a:txBody>
                    <a:bodyPr/>
                    <a:lstStyle/>
                    <a:p>
                      <a:r>
                        <a:rPr lang="en-US" sz="1800" i="1" dirty="0" smtClean="0"/>
                        <a:t>Optional: </a:t>
                      </a:r>
                      <a:r>
                        <a:rPr lang="en-US" sz="1800" kern="1200" dirty="0" smtClean="0">
                          <a:solidFill>
                            <a:srgbClr val="53BBD4"/>
                          </a:solidFill>
                          <a:latin typeface="+mn-lt"/>
                          <a:ea typeface="+mn-ea"/>
                          <a:cs typeface="+mn-cs"/>
                        </a:rPr>
                        <a:t>Indicator Hierarchy</a:t>
                      </a:r>
                      <a:endParaRPr lang="en-US" sz="1800" kern="1200" dirty="0">
                        <a:solidFill>
                          <a:srgbClr val="53BBD4"/>
                        </a:solidFill>
                        <a:latin typeface="+mn-lt"/>
                        <a:ea typeface="+mn-ea"/>
                        <a:cs typeface="+mn-cs"/>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bl>
          </a:graphicData>
        </a:graphic>
      </p:graphicFrame>
      <p:sp>
        <p:nvSpPr>
          <p:cNvPr id="8" name="Rectangle 7"/>
          <p:cNvSpPr/>
          <p:nvPr/>
        </p:nvSpPr>
        <p:spPr>
          <a:xfrm>
            <a:off x="1912348" y="4391431"/>
            <a:ext cx="5319304" cy="306109"/>
          </a:xfrm>
          <a:prstGeom prst="rect">
            <a:avLst/>
          </a:prstGeom>
        </p:spPr>
        <p:txBody>
          <a:bodyPr wrap="square">
            <a:spAutoFit/>
          </a:bodyPr>
          <a:lstStyle/>
          <a:p>
            <a:pPr algn="ctr">
              <a:lnSpc>
                <a:spcPts val="1800"/>
              </a:lnSpc>
              <a:spcAft>
                <a:spcPts val="300"/>
              </a:spcAft>
            </a:pPr>
            <a:r>
              <a:rPr lang="en-US" sz="1200" dirty="0"/>
              <a:t>*(Days Late, Schedule %, Cost %, Effort </a:t>
            </a:r>
            <a:r>
              <a:rPr lang="en-US" sz="1200" dirty="0" smtClean="0"/>
              <a:t>%, Issues</a:t>
            </a:r>
            <a:r>
              <a:rPr lang="en-US" sz="1200" dirty="0"/>
              <a:t>, Risk Score, Changes)</a:t>
            </a:r>
            <a:endParaRPr lang="en-US" sz="3200" dirty="0"/>
          </a:p>
        </p:txBody>
      </p:sp>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Monitoring Plans with Strategic Review </a:t>
            </a:r>
            <a:endParaRPr lang="en-US" sz="1600" b="1"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84289976"/>
              </p:ext>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Indicator Hierarchy</a:t>
                      </a:r>
                      <a:endParaRPr lang="en-US" dirty="0">
                        <a:solidFill>
                          <a:schemeClr val="tx1"/>
                        </a:solidFill>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r h="739768">
                <a:tc>
                  <a:txBody>
                    <a:bodyPr/>
                    <a:lstStyle/>
                    <a:p>
                      <a:r>
                        <a:rPr lang="en-US" sz="1800" dirty="0" smtClean="0"/>
                        <a:t>Multi-level </a:t>
                      </a:r>
                      <a:r>
                        <a:rPr lang="en-US" sz="1800" dirty="0" smtClean="0">
                          <a:solidFill>
                            <a:srgbClr val="53BBD4"/>
                          </a:solidFill>
                        </a:rPr>
                        <a:t>Strategic Plans </a:t>
                      </a:r>
                      <a:r>
                        <a:rPr lang="en-US" sz="1800" dirty="0" smtClean="0">
                          <a:solidFill>
                            <a:schemeClr val="tx1"/>
                          </a:solidFill>
                        </a:rPr>
                        <a:t>with current Status</a:t>
                      </a:r>
                      <a:endParaRPr lang="en-US" dirty="0">
                        <a:solidFill>
                          <a:schemeClr val="tx1"/>
                        </a:solidFill>
                      </a:endParaRPr>
                    </a:p>
                  </a:txBody>
                  <a:tcPr/>
                </a:tc>
                <a:tc>
                  <a:txBody>
                    <a:bodyPr/>
                    <a:lstStyle/>
                    <a:p>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a:p>
                  </a:txBody>
                  <a:tcPr/>
                </a:tc>
              </a:tr>
              <a:tr h="529442">
                <a:tc>
                  <a:txBody>
                    <a:bodyPr/>
                    <a:lstStyle/>
                    <a:p>
                      <a:r>
                        <a:rPr lang="en-US" sz="1800" dirty="0" smtClean="0">
                          <a:solidFill>
                            <a:srgbClr val="53BBD4"/>
                          </a:solidFill>
                        </a:rPr>
                        <a:t>Graphical </a:t>
                      </a:r>
                      <a:r>
                        <a:rPr lang="en-US" sz="1800" dirty="0" smtClean="0"/>
                        <a:t>Strategic Map with current</a:t>
                      </a:r>
                      <a:r>
                        <a:rPr lang="en-US" sz="1800" baseline="0" dirty="0" smtClean="0"/>
                        <a:t> Status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r h="739768">
                <a:tc>
                  <a:txBody>
                    <a:bodyPr/>
                    <a:lstStyle/>
                    <a:p>
                      <a:r>
                        <a:rPr lang="pt-BR" dirty="0" err="1" smtClean="0"/>
                        <a:t>Results</a:t>
                      </a:r>
                      <a:r>
                        <a:rPr lang="pt-BR" dirty="0" smtClean="0"/>
                        <a:t> </a:t>
                      </a:r>
                      <a:r>
                        <a:rPr lang="pt-BR" sz="1800" kern="1200" dirty="0" smtClean="0">
                          <a:solidFill>
                            <a:srgbClr val="53BBD4"/>
                          </a:solidFill>
                          <a:latin typeface="+mn-lt"/>
                          <a:ea typeface="+mn-ea"/>
                          <a:cs typeface="+mn-cs"/>
                        </a:rPr>
                        <a:t>Trend </a:t>
                      </a:r>
                      <a:r>
                        <a:rPr lang="pt-BR" sz="1800" kern="1200" dirty="0" err="1" smtClean="0">
                          <a:solidFill>
                            <a:srgbClr val="53BBD4"/>
                          </a:solidFill>
                          <a:latin typeface="+mn-lt"/>
                          <a:ea typeface="+mn-ea"/>
                          <a:cs typeface="+mn-cs"/>
                        </a:rPr>
                        <a:t>Analysis</a:t>
                      </a:r>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bl>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71364009"/>
              </p:ext>
            </p:extLst>
          </p:nvPr>
        </p:nvGraphicFramePr>
        <p:xfrm>
          <a:off x="453176" y="1002605"/>
          <a:ext cx="8428833" cy="3278188"/>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Investments Evaluation </a:t>
                      </a:r>
                      <a:r>
                        <a:rPr lang="en-US" sz="1800" kern="1200" dirty="0" smtClean="0">
                          <a:solidFill>
                            <a:schemeClr val="tx1"/>
                          </a:solidFill>
                          <a:latin typeface="+mn-lt"/>
                          <a:ea typeface="+mn-ea"/>
                          <a:cs typeface="+mn-cs"/>
                        </a:rPr>
                        <a:t>(Alignment Assessment)</a:t>
                      </a:r>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Plan</a:t>
                      </a:r>
                      <a:r>
                        <a:rPr lang="pt-BR" sz="1400" baseline="0" dirty="0" smtClean="0"/>
                        <a:t> defines </a:t>
                      </a:r>
                      <a:r>
                        <a:rPr lang="pt-BR" sz="1400" baseline="0" dirty="0" err="1" smtClean="0"/>
                        <a:t>metrics</a:t>
                      </a:r>
                      <a:r>
                        <a:rPr lang="pt-BR" sz="1400" baseline="0" dirty="0" smtClean="0"/>
                        <a:t> </a:t>
                      </a:r>
                      <a:r>
                        <a:rPr lang="pt-BR" sz="1400" baseline="0" dirty="0" err="1" smtClean="0"/>
                        <a:t>to</a:t>
                      </a:r>
                      <a:r>
                        <a:rPr lang="pt-BR" sz="1400" baseline="0" dirty="0" smtClean="0"/>
                        <a:t> </a:t>
                      </a:r>
                      <a:r>
                        <a:rPr lang="pt-BR" sz="1400" baseline="0" dirty="0" err="1" smtClean="0"/>
                        <a:t>align</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 </a:t>
                      </a:r>
                      <a:r>
                        <a:rPr lang="pt-BR" sz="1400" baseline="0" dirty="0" err="1" smtClean="0"/>
                        <a:t>to</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Investments</a:t>
                      </a:r>
                      <a:endParaRPr lang="en-US" sz="1400" dirty="0"/>
                    </a:p>
                  </a:txBody>
                  <a:tcPr/>
                </a:tc>
              </a:tr>
              <a:tr h="739768">
                <a:tc>
                  <a:txBody>
                    <a:bodyPr/>
                    <a:lstStyle/>
                    <a:p>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Investments</a:t>
                      </a:r>
                      <a:r>
                        <a:rPr lang="pt-BR" sz="1400" dirty="0" smtClean="0"/>
                        <a:t> </a:t>
                      </a:r>
                      <a:r>
                        <a:rPr lang="pt-BR" sz="1400" dirty="0" err="1" smtClean="0"/>
                        <a:t>have</a:t>
                      </a:r>
                      <a:r>
                        <a:rPr lang="pt-BR" sz="1400" dirty="0" smtClean="0"/>
                        <a:t> Business Cases </a:t>
                      </a:r>
                      <a:r>
                        <a:rPr lang="pt-BR" sz="1400" dirty="0" err="1" smtClean="0"/>
                        <a:t>assessing</a:t>
                      </a:r>
                      <a:r>
                        <a:rPr lang="pt-BR" sz="1400" dirty="0" smtClean="0"/>
                        <a:t> </a:t>
                      </a:r>
                      <a:r>
                        <a:rPr lang="pt-BR" sz="1400" dirty="0" err="1" smtClean="0"/>
                        <a:t>them</a:t>
                      </a:r>
                      <a:r>
                        <a:rPr lang="pt-BR" sz="1400" dirty="0" smtClean="0"/>
                        <a:t> </a:t>
                      </a:r>
                      <a:r>
                        <a:rPr lang="pt-BR" sz="1400" dirty="0" err="1" smtClean="0"/>
                        <a:t>against</a:t>
                      </a:r>
                      <a:r>
                        <a:rPr lang="pt-BR" sz="1400" dirty="0" smtClean="0"/>
                        <a:t> </a:t>
                      </a:r>
                      <a:r>
                        <a:rPr lang="pt-BR" sz="1400" dirty="0" err="1" smtClean="0"/>
                        <a:t>the</a:t>
                      </a:r>
                      <a:r>
                        <a:rPr lang="pt-BR" sz="1400" dirty="0" smtClean="0"/>
                        <a:t> </a:t>
                      </a:r>
                      <a:r>
                        <a:rPr lang="pt-BR" sz="1400" dirty="0" err="1" smtClean="0"/>
                        <a:t>Metrics</a:t>
                      </a:r>
                      <a:r>
                        <a:rPr lang="pt-BR" sz="1400" dirty="0" smtClean="0"/>
                        <a:t>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Plans</a:t>
                      </a:r>
                      <a:endParaRPr lang="en-US" sz="1400" dirty="0"/>
                    </a:p>
                  </a:txBody>
                  <a:tcPr/>
                </a:tc>
              </a:tr>
              <a:tr h="529442">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Alignment</a:t>
                      </a:r>
                      <a:r>
                        <a:rPr lang="pt-BR" sz="1400" baseline="0" dirty="0" smtClean="0"/>
                        <a:t> as a </a:t>
                      </a:r>
                      <a:r>
                        <a:rPr lang="pt-BR" sz="1400" baseline="0" dirty="0" err="1" smtClean="0"/>
                        <a:t>decision-making</a:t>
                      </a:r>
                      <a:r>
                        <a:rPr lang="pt-BR" sz="1400" baseline="0" dirty="0" smtClean="0"/>
                        <a:t> </a:t>
                      </a:r>
                      <a:r>
                        <a:rPr lang="pt-BR" sz="1400" baseline="0" dirty="0" err="1" smtClean="0"/>
                        <a:t>variable</a:t>
                      </a:r>
                      <a:r>
                        <a:rPr lang="pt-BR" sz="1400" baseline="0" dirty="0" smtClean="0"/>
                        <a:t>.</a:t>
                      </a:r>
                      <a:endParaRPr lang="en-US" sz="1400" dirty="0" smtClean="0"/>
                    </a:p>
                  </a:txBody>
                  <a:tcPr/>
                </a:tc>
              </a:tr>
              <a:tr h="739768">
                <a:tc>
                  <a:txBody>
                    <a:bodyPr/>
                    <a:lstStyle/>
                    <a:p>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There</a:t>
                      </a:r>
                      <a:r>
                        <a:rPr lang="pt-BR" sz="1400" dirty="0" smtClean="0"/>
                        <a:t> </a:t>
                      </a:r>
                      <a:r>
                        <a:rPr lang="pt-BR" sz="1400" dirty="0" err="1" smtClean="0"/>
                        <a:t>is</a:t>
                      </a:r>
                      <a:r>
                        <a:rPr lang="pt-BR" sz="1400" dirty="0" smtClean="0"/>
                        <a:t> a </a:t>
                      </a:r>
                      <a:r>
                        <a:rPr lang="pt-BR" sz="1400" dirty="0" err="1" smtClean="0"/>
                        <a:t>process</a:t>
                      </a:r>
                      <a:r>
                        <a:rPr lang="pt-BR" sz="1400" dirty="0" smtClean="0"/>
                        <a:t> </a:t>
                      </a:r>
                      <a:r>
                        <a:rPr lang="pt-BR" sz="1400" dirty="0" err="1" smtClean="0"/>
                        <a:t>to</a:t>
                      </a:r>
                      <a:r>
                        <a:rPr lang="pt-BR" sz="1400" dirty="0" smtClean="0"/>
                        <a:t> </a:t>
                      </a:r>
                      <a:r>
                        <a:rPr lang="pt-BR" sz="1400" dirty="0" err="1" smtClean="0"/>
                        <a:t>assess</a:t>
                      </a:r>
                      <a:r>
                        <a:rPr lang="pt-BR" sz="1400" baseline="0" dirty="0" smtClean="0"/>
                        <a:t> </a:t>
                      </a:r>
                      <a:r>
                        <a:rPr lang="pt-BR" sz="1400" baseline="0" dirty="0" err="1" smtClean="0"/>
                        <a:t>and</a:t>
                      </a:r>
                      <a:r>
                        <a:rPr lang="pt-BR" sz="1400" baseline="0" dirty="0" smtClean="0"/>
                        <a:t> </a:t>
                      </a:r>
                      <a:r>
                        <a:rPr lang="pt-BR" sz="1400" baseline="0" dirty="0" err="1" smtClean="0"/>
                        <a:t>re-assess</a:t>
                      </a:r>
                      <a:r>
                        <a:rPr lang="pt-BR" sz="1400" baseline="0" dirty="0" smtClean="0"/>
                        <a:t> </a:t>
                      </a:r>
                      <a:r>
                        <a:rPr lang="pt-BR" sz="1400" baseline="0" dirty="0" err="1" smtClean="0"/>
                        <a:t>investments</a:t>
                      </a:r>
                      <a:r>
                        <a:rPr lang="pt-BR" sz="1400" baseline="0" dirty="0" smtClean="0"/>
                        <a:t> </a:t>
                      </a:r>
                      <a:r>
                        <a:rPr lang="pt-BR" sz="1400" baseline="0" dirty="0" err="1" smtClean="0"/>
                        <a:t>periodically</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Portfolio Planning</a:t>
            </a:r>
            <a:endParaRPr lang="en-US" sz="1600" b="1"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25555014"/>
              </p:ext>
            </p:extLst>
          </p:nvPr>
        </p:nvGraphicFramePr>
        <p:xfrm>
          <a:off x="453176" y="1002605"/>
          <a:ext cx="8428833" cy="3272642"/>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Top-Down</a:t>
                      </a:r>
                      <a:r>
                        <a:rPr lang="en-US" sz="1800" kern="1200" baseline="0" dirty="0" smtClean="0">
                          <a:solidFill>
                            <a:srgbClr val="53BBD4"/>
                          </a:solidFill>
                          <a:latin typeface="+mn-lt"/>
                          <a:ea typeface="+mn-ea"/>
                          <a:cs typeface="+mn-cs"/>
                        </a:rPr>
                        <a:t> Distribution </a:t>
                      </a:r>
                      <a:r>
                        <a:rPr lang="en-US" sz="1800" kern="1200" baseline="0" dirty="0" smtClean="0">
                          <a:solidFill>
                            <a:schemeClr val="tx1"/>
                          </a:solidFill>
                          <a:latin typeface="+mn-lt"/>
                          <a:ea typeface="+mn-ea"/>
                          <a:cs typeface="+mn-cs"/>
                        </a:rPr>
                        <a:t>of CAPEX Budget, Headcount and Benefits Expectation</a:t>
                      </a:r>
                      <a:endParaRPr lang="en-US" dirty="0">
                        <a:solidFill>
                          <a:schemeClr val="tx1"/>
                        </a:solidFill>
                      </a:endParaRPr>
                    </a:p>
                  </a:txBody>
                  <a:tcPr/>
                </a:tc>
                <a:tc>
                  <a:txBody>
                    <a:bodyPr/>
                    <a:lstStyle/>
                    <a:p>
                      <a:r>
                        <a:rPr lang="pt-BR" sz="1400" dirty="0" smtClean="0"/>
                        <a:t>A </a:t>
                      </a:r>
                      <a:r>
                        <a:rPr lang="pt-BR" sz="1400" dirty="0" err="1" smtClean="0"/>
                        <a:t>Budgeting</a:t>
                      </a:r>
                      <a:r>
                        <a:rPr lang="pt-BR" sz="1400" dirty="0" smtClean="0"/>
                        <a:t> </a:t>
                      </a:r>
                      <a:r>
                        <a:rPr lang="pt-BR" sz="1400" dirty="0" err="1" smtClean="0"/>
                        <a:t>process</a:t>
                      </a:r>
                      <a:r>
                        <a:rPr lang="pt-BR" sz="1400" dirty="0" smtClean="0"/>
                        <a:t> </a:t>
                      </a:r>
                      <a:r>
                        <a:rPr lang="pt-BR" sz="1400" dirty="0" err="1" smtClean="0"/>
                        <a:t>has</a:t>
                      </a:r>
                      <a:r>
                        <a:rPr lang="pt-BR" sz="1400" dirty="0" smtClean="0"/>
                        <a:t> </a:t>
                      </a:r>
                      <a:r>
                        <a:rPr lang="pt-BR" sz="1400" dirty="0" err="1" smtClean="0"/>
                        <a:t>defined</a:t>
                      </a:r>
                      <a:r>
                        <a:rPr lang="pt-BR" sz="1400" dirty="0" smtClean="0"/>
                        <a:t> </a:t>
                      </a:r>
                      <a:r>
                        <a:rPr lang="pt-BR" sz="1400" dirty="0" err="1" smtClean="0"/>
                        <a:t>the</a:t>
                      </a:r>
                      <a:r>
                        <a:rPr lang="pt-BR" sz="1400" baseline="0" dirty="0" smtClean="0"/>
                        <a:t> total </a:t>
                      </a:r>
                      <a:r>
                        <a:rPr lang="pt-BR" sz="1400" baseline="0" dirty="0" err="1" smtClean="0"/>
                        <a:t>amount</a:t>
                      </a:r>
                      <a:r>
                        <a:rPr lang="pt-BR" sz="1400" baseline="0" dirty="0" smtClean="0"/>
                        <a:t> </a:t>
                      </a:r>
                      <a:r>
                        <a:rPr lang="pt-BR" sz="1400" baseline="0" dirty="0" err="1" smtClean="0"/>
                        <a:t>of</a:t>
                      </a:r>
                      <a:r>
                        <a:rPr lang="pt-BR" sz="1400" baseline="0" dirty="0" smtClean="0"/>
                        <a:t> FTE, CAPEX </a:t>
                      </a:r>
                      <a:r>
                        <a:rPr lang="pt-BR" sz="1400" baseline="0" dirty="0" err="1" smtClean="0"/>
                        <a:t>and</a:t>
                      </a:r>
                      <a:r>
                        <a:rPr lang="pt-BR" sz="1400" baseline="0" dirty="0" smtClean="0"/>
                        <a:t> </a:t>
                      </a:r>
                      <a:r>
                        <a:rPr lang="pt-BR" sz="1400" baseline="0" dirty="0" err="1" smtClean="0"/>
                        <a:t>the</a:t>
                      </a:r>
                      <a:r>
                        <a:rPr lang="pt-BR" sz="1400" baseline="0" dirty="0" smtClean="0"/>
                        <a:t> </a:t>
                      </a:r>
                      <a:r>
                        <a:rPr lang="pt-BR" sz="1400" baseline="0" dirty="0" err="1" smtClean="0"/>
                        <a:t>expected</a:t>
                      </a:r>
                      <a:r>
                        <a:rPr lang="pt-BR" sz="1400" baseline="0" dirty="0" smtClean="0"/>
                        <a:t> </a:t>
                      </a:r>
                      <a:r>
                        <a:rPr lang="pt-BR" sz="1400" baseline="0" dirty="0" err="1" smtClean="0"/>
                        <a:t>Benefits</a:t>
                      </a:r>
                      <a:r>
                        <a:rPr lang="pt-BR" sz="1400" baseline="0" dirty="0" smtClean="0"/>
                        <a:t> </a:t>
                      </a:r>
                      <a:r>
                        <a:rPr lang="pt-BR" sz="1400" baseline="0" dirty="0" err="1" smtClean="0"/>
                        <a:t>from</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Invesetments</a:t>
                      </a:r>
                      <a:r>
                        <a:rPr lang="pt-BR" sz="1400" baseline="0" dirty="0" smtClean="0"/>
                        <a:t>. </a:t>
                      </a:r>
                      <a:r>
                        <a:rPr lang="pt-BR" sz="1400" baseline="0" dirty="0" err="1" smtClean="0"/>
                        <a:t>These</a:t>
                      </a:r>
                      <a:r>
                        <a:rPr lang="pt-BR" sz="1400" baseline="0" dirty="0" smtClean="0"/>
                        <a:t> </a:t>
                      </a:r>
                      <a:r>
                        <a:rPr lang="pt-BR" sz="1400" baseline="0" dirty="0" err="1" smtClean="0"/>
                        <a:t>values</a:t>
                      </a:r>
                      <a:r>
                        <a:rPr lang="pt-BR" sz="1400" baseline="0" dirty="0" smtClean="0"/>
                        <a:t> </a:t>
                      </a:r>
                      <a:r>
                        <a:rPr lang="pt-BR" sz="1400" baseline="0" dirty="0" err="1" smtClean="0"/>
                        <a:t>will</a:t>
                      </a:r>
                      <a:r>
                        <a:rPr lang="pt-BR" sz="1400" baseline="0" dirty="0" smtClean="0"/>
                        <a:t> </a:t>
                      </a:r>
                      <a:r>
                        <a:rPr lang="pt-BR" sz="1400" baseline="0" dirty="0" err="1" smtClean="0"/>
                        <a:t>be</a:t>
                      </a:r>
                      <a:r>
                        <a:rPr lang="pt-BR" sz="1400" baseline="0" dirty="0" smtClean="0"/>
                        <a:t> </a:t>
                      </a:r>
                      <a:r>
                        <a:rPr lang="pt-BR" sz="1400" baseline="0" dirty="0" err="1" smtClean="0"/>
                        <a:t>distributed</a:t>
                      </a:r>
                      <a:r>
                        <a:rPr lang="pt-BR" sz="1400" baseline="0" dirty="0" smtClean="0"/>
                        <a:t> top-</a:t>
                      </a:r>
                      <a:r>
                        <a:rPr lang="pt-BR" sz="1400" baseline="0" dirty="0" err="1" smtClean="0"/>
                        <a:t>down</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a:t>
                      </a:r>
                      <a:endParaRPr lang="en-US" sz="1400" dirty="0"/>
                    </a:p>
                  </a:txBody>
                  <a:tcPr/>
                </a:tc>
              </a:tr>
              <a:tr h="739768">
                <a:tc>
                  <a:txBody>
                    <a:bodyPr/>
                    <a:lstStyle/>
                    <a:p>
                      <a:r>
                        <a:rPr lang="pt-BR" sz="1800" kern="1200" dirty="0" err="1" smtClean="0">
                          <a:solidFill>
                            <a:srgbClr val="53BBD4"/>
                          </a:solidFill>
                          <a:latin typeface="+mn-lt"/>
                          <a:ea typeface="+mn-ea"/>
                          <a:cs typeface="+mn-cs"/>
                        </a:rPr>
                        <a:t>Roll-up</a:t>
                      </a:r>
                      <a:r>
                        <a:rPr lang="pt-BR" dirty="0" smtClean="0">
                          <a:solidFill>
                            <a:schemeClr val="tx1"/>
                          </a:solidFill>
                        </a:rPr>
                        <a:t> </a:t>
                      </a:r>
                      <a:r>
                        <a:rPr lang="pt-BR" dirty="0" err="1" smtClean="0">
                          <a:solidFill>
                            <a:schemeClr val="tx1"/>
                          </a:solidFill>
                        </a:rPr>
                        <a:t>of</a:t>
                      </a:r>
                      <a:r>
                        <a:rPr lang="pt-BR" dirty="0" smtClean="0">
                          <a:solidFill>
                            <a:schemeClr val="tx1"/>
                          </a:solidFill>
                        </a:rPr>
                        <a:t> </a:t>
                      </a:r>
                      <a:r>
                        <a:rPr lang="pt-BR" dirty="0" err="1" smtClean="0">
                          <a:solidFill>
                            <a:schemeClr val="tx1"/>
                          </a:solidFill>
                        </a:rPr>
                        <a:t>Amounts</a:t>
                      </a:r>
                      <a:r>
                        <a:rPr lang="pt-BR" baseline="0" dirty="0" smtClean="0">
                          <a:solidFill>
                            <a:schemeClr val="tx1"/>
                          </a:solidFill>
                        </a:rPr>
                        <a:t> </a:t>
                      </a:r>
                      <a:r>
                        <a:rPr lang="pt-BR" sz="1800" kern="1200" dirty="0" err="1" smtClean="0">
                          <a:solidFill>
                            <a:srgbClr val="53BBD4"/>
                          </a:solidFill>
                          <a:latin typeface="+mn-lt"/>
                          <a:ea typeface="+mn-ea"/>
                          <a:cs typeface="+mn-cs"/>
                        </a:rPr>
                        <a:t>allocated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Strategic</a:t>
                      </a:r>
                      <a:r>
                        <a:rPr lang="pt-BR" baseline="0" dirty="0" smtClean="0">
                          <a:solidFill>
                            <a:schemeClr val="tx1"/>
                          </a:solidFill>
                        </a:rPr>
                        <a:t> </a:t>
                      </a:r>
                      <a:r>
                        <a:rPr lang="pt-BR" baseline="0" dirty="0" err="1" smtClean="0">
                          <a:solidFill>
                            <a:schemeClr val="tx1"/>
                          </a:solidFill>
                        </a:rPr>
                        <a:t>Goals</a:t>
                      </a:r>
                      <a:r>
                        <a:rPr lang="pt-BR" baseline="0" dirty="0" smtClean="0">
                          <a:solidFill>
                            <a:schemeClr val="tx1"/>
                          </a:solidFill>
                        </a:rPr>
                        <a:t> (Portfolios) </a:t>
                      </a:r>
                      <a:r>
                        <a:rPr lang="pt-BR" baseline="0" dirty="0" err="1" smtClean="0">
                          <a:solidFill>
                            <a:schemeClr val="tx1"/>
                          </a:solidFill>
                        </a:rPr>
                        <a:t>and</a:t>
                      </a:r>
                      <a:r>
                        <a:rPr lang="pt-BR" baseline="0" dirty="0" smtClean="0">
                          <a:solidFill>
                            <a:schemeClr val="tx1"/>
                          </a:solidFill>
                        </a:rPr>
                        <a:t> </a:t>
                      </a:r>
                      <a:r>
                        <a:rPr lang="pt-BR" sz="1800" kern="1200" dirty="0" err="1" smtClean="0">
                          <a:solidFill>
                            <a:srgbClr val="53BBD4"/>
                          </a:solidFill>
                          <a:latin typeface="+mn-lt"/>
                          <a:ea typeface="+mn-ea"/>
                          <a:cs typeface="+mn-cs"/>
                        </a:rPr>
                        <a:t>Commited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Investments</a:t>
                      </a:r>
                      <a:endParaRPr lang="en-US" dirty="0">
                        <a:solidFill>
                          <a:schemeClr val="tx1"/>
                        </a:solidFill>
                      </a:endParaRPr>
                    </a:p>
                  </a:txBody>
                  <a:tcPr/>
                </a:tc>
                <a:tc>
                  <a:txBody>
                    <a:bodyPr/>
                    <a:lstStyle/>
                    <a:p>
                      <a:r>
                        <a:rPr lang="pt-BR" sz="1400" dirty="0" err="1" smtClean="0"/>
                        <a:t>Each</a:t>
                      </a:r>
                      <a:r>
                        <a:rPr lang="pt-BR" sz="1400" dirty="0" smtClean="0"/>
                        <a:t> </a:t>
                      </a:r>
                      <a:r>
                        <a:rPr lang="pt-BR" sz="1400" dirty="0" err="1" smtClean="0"/>
                        <a:t>Strategic</a:t>
                      </a:r>
                      <a:r>
                        <a:rPr lang="pt-BR" sz="1400" dirty="0" smtClean="0"/>
                        <a:t> </a:t>
                      </a:r>
                      <a:r>
                        <a:rPr lang="pt-BR" sz="1400" dirty="0" err="1" smtClean="0"/>
                        <a:t>Investment</a:t>
                      </a:r>
                      <a:r>
                        <a:rPr lang="pt-BR" sz="1400" baseline="0" dirty="0" smtClean="0"/>
                        <a:t> </a:t>
                      </a:r>
                      <a:r>
                        <a:rPr lang="pt-BR" sz="1400" baseline="0" dirty="0" err="1" smtClean="0"/>
                        <a:t>knows</a:t>
                      </a:r>
                      <a:r>
                        <a:rPr lang="pt-BR" sz="1400" baseline="0" dirty="0" smtClean="0"/>
                        <a:t> its </a:t>
                      </a:r>
                      <a:r>
                        <a:rPr lang="pt-BR" sz="1400" baseline="0" dirty="0" err="1" smtClean="0"/>
                        <a:t>corresponding</a:t>
                      </a:r>
                      <a:r>
                        <a:rPr lang="pt-BR" sz="1400" baseline="0" dirty="0" smtClean="0"/>
                        <a:t> “</a:t>
                      </a:r>
                      <a:r>
                        <a:rPr lang="pt-BR" sz="1400" baseline="0" dirty="0" err="1" smtClean="0"/>
                        <a:t>Strategic</a:t>
                      </a:r>
                      <a:r>
                        <a:rPr lang="pt-BR" sz="1400" baseline="0" dirty="0" smtClean="0"/>
                        <a:t> </a:t>
                      </a:r>
                      <a:r>
                        <a:rPr lang="pt-BR" sz="1400" baseline="0" dirty="0" err="1" smtClean="0"/>
                        <a:t>Funding</a:t>
                      </a:r>
                      <a:r>
                        <a:rPr lang="pt-BR" sz="1400" baseline="0" dirty="0" smtClean="0"/>
                        <a:t> </a:t>
                      </a:r>
                      <a:r>
                        <a:rPr lang="pt-BR" sz="1400" baseline="0" dirty="0" err="1" smtClean="0"/>
                        <a:t>Source</a:t>
                      </a:r>
                      <a:r>
                        <a:rPr lang="pt-BR" sz="1400" baseline="0" dirty="0" smtClean="0"/>
                        <a:t>”, </a:t>
                      </a:r>
                      <a:r>
                        <a:rPr lang="pt-BR" sz="1400" baseline="0" dirty="0" err="1" smtClean="0"/>
                        <a:t>meaning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a:t>
                      </a:r>
                      <a:r>
                        <a:rPr lang="pt-BR" sz="1400" baseline="0" dirty="0" smtClean="0"/>
                        <a:t> </a:t>
                      </a:r>
                      <a:r>
                        <a:rPr lang="pt-BR" sz="1400" baseline="0" dirty="0" err="1" smtClean="0"/>
                        <a:t>where</a:t>
                      </a:r>
                      <a:r>
                        <a:rPr lang="pt-BR" sz="1400" baseline="0" dirty="0" smtClean="0"/>
                        <a:t> its </a:t>
                      </a:r>
                      <a:r>
                        <a:rPr lang="pt-BR" sz="1400" baseline="0" dirty="0" err="1" smtClean="0"/>
                        <a:t>funds</a:t>
                      </a:r>
                      <a:r>
                        <a:rPr lang="pt-BR" sz="1400" baseline="0" dirty="0" smtClean="0"/>
                        <a:t> come </a:t>
                      </a:r>
                      <a:r>
                        <a:rPr lang="pt-BR" sz="1400" baseline="0" dirty="0" err="1" smtClean="0"/>
                        <a:t>from</a:t>
                      </a:r>
                      <a:r>
                        <a:rPr lang="pt-BR" sz="1400" baseline="0" dirty="0" smtClean="0"/>
                        <a:t>.</a:t>
                      </a:r>
                      <a:endParaRPr lang="en-US" sz="1400" dirty="0"/>
                    </a:p>
                  </a:txBody>
                  <a:tcPr/>
                </a:tc>
              </a:tr>
              <a:tr h="529442">
                <a:tc>
                  <a:txBody>
                    <a:bodyPr/>
                    <a:lstStyle/>
                    <a:p>
                      <a:r>
                        <a:rPr lang="pt-BR" sz="1800" kern="1200" dirty="0" err="1" smtClean="0">
                          <a:solidFill>
                            <a:srgbClr val="53BBD4"/>
                          </a:solidFill>
                          <a:latin typeface="+mn-lt"/>
                          <a:ea typeface="+mn-ea"/>
                          <a:cs typeface="+mn-cs"/>
                        </a:rPr>
                        <a:t>Automatic</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Creation</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of</a:t>
                      </a:r>
                      <a:r>
                        <a:rPr lang="pt-BR" sz="1800" kern="1200" dirty="0" smtClean="0">
                          <a:solidFill>
                            <a:srgbClr val="53BBD4"/>
                          </a:solidFill>
                          <a:latin typeface="+mn-lt"/>
                          <a:ea typeface="+mn-ea"/>
                          <a:cs typeface="+mn-cs"/>
                        </a:rPr>
                        <a:t> Portfolios </a:t>
                      </a:r>
                      <a:r>
                        <a:rPr lang="pt-BR" baseline="0" dirty="0" smtClean="0"/>
                        <a:t>for </a:t>
                      </a:r>
                      <a:r>
                        <a:rPr lang="pt-BR" baseline="0" dirty="0" err="1" smtClean="0"/>
                        <a:t>What-if</a:t>
                      </a:r>
                      <a:r>
                        <a:rPr lang="pt-BR" baseline="0" dirty="0" smtClean="0"/>
                        <a:t> Planning </a:t>
                      </a:r>
                      <a:r>
                        <a:rPr lang="pt-BR" baseline="0" dirty="0" err="1" smtClean="0"/>
                        <a:t>and</a:t>
                      </a:r>
                      <a:r>
                        <a:rPr lang="pt-BR" baseline="0" dirty="0" smtClean="0"/>
                        <a:t> </a:t>
                      </a:r>
                      <a:r>
                        <a:rPr lang="pt-BR" baseline="0" dirty="0" err="1" smtClean="0"/>
                        <a:t>Waterline</a:t>
                      </a:r>
                      <a:r>
                        <a:rPr lang="pt-BR" baseline="0" dirty="0" smtClean="0"/>
                        <a:t> </a:t>
                      </a:r>
                      <a:r>
                        <a:rPr lang="pt-BR" baseline="0" dirty="0" err="1" smtClean="0"/>
                        <a:t>analysis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CAPEX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FTEs</a:t>
                      </a:r>
                      <a:r>
                        <a:rPr lang="pt-BR" sz="1400" baseline="0" dirty="0" smtClean="0"/>
                        <a:t> as </a:t>
                      </a:r>
                      <a:r>
                        <a:rPr lang="pt-BR" sz="1400" baseline="0" dirty="0" err="1" smtClean="0"/>
                        <a:t>constraints</a:t>
                      </a:r>
                      <a:r>
                        <a:rPr lang="pt-BR" sz="1400" baseline="0" dirty="0" smtClean="0"/>
                        <a:t> (</a:t>
                      </a:r>
                      <a:r>
                        <a:rPr lang="pt-BR" sz="1400" baseline="0" dirty="0" err="1" smtClean="0"/>
                        <a:t>optionally</a:t>
                      </a:r>
                      <a:r>
                        <a:rPr lang="pt-BR" sz="1400" baseline="0" dirty="0" smtClean="0"/>
                        <a:t>, OPEX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Expected</a:t>
                      </a:r>
                      <a:r>
                        <a:rPr lang="pt-BR" sz="1400" baseline="0" dirty="0" smtClean="0"/>
                        <a:t> Benefit </a:t>
                      </a:r>
                      <a:r>
                        <a:rPr lang="pt-BR" sz="1400" baseline="0" dirty="0" err="1" smtClean="0"/>
                        <a:t>can</a:t>
                      </a:r>
                      <a:r>
                        <a:rPr lang="pt-BR" sz="1400" baseline="0" dirty="0" smtClean="0"/>
                        <a:t> </a:t>
                      </a:r>
                      <a:r>
                        <a:rPr lang="pt-BR" sz="1400" baseline="0" dirty="0" err="1" smtClean="0"/>
                        <a:t>be</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sort</a:t>
                      </a:r>
                      <a:r>
                        <a:rPr lang="pt-BR" sz="1400" baseline="0" dirty="0" smtClean="0"/>
                        <a:t> out </a:t>
                      </a:r>
                      <a:r>
                        <a:rPr lang="pt-BR" sz="1400" baseline="0" dirty="0" err="1" smtClean="0"/>
                        <a:t>the</a:t>
                      </a:r>
                      <a:r>
                        <a:rPr lang="pt-BR" sz="1400" baseline="0" dirty="0" smtClean="0"/>
                        <a:t> </a:t>
                      </a:r>
                      <a:r>
                        <a:rPr lang="pt-BR" sz="1400" baseline="0" dirty="0" err="1" smtClean="0"/>
                        <a:t>Investment</a:t>
                      </a:r>
                      <a:r>
                        <a:rPr lang="pt-BR" sz="1400" baseline="0" dirty="0" smtClean="0"/>
                        <a:t> </a:t>
                      </a:r>
                      <a:r>
                        <a:rPr lang="pt-BR" sz="1400" baseline="0" dirty="0" err="1" smtClean="0"/>
                        <a:t>list</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endParaRPr lang="en-US" sz="1501" dirty="0" smtClean="0"/>
          </a:p>
          <a:p>
            <a:pPr marL="0" indent="0" algn="ctr">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regarding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ctr">
              <a:spcBef>
                <a:spcPts val="450"/>
              </a:spcBef>
              <a:buNone/>
            </a:pPr>
            <a:endParaRPr lang="en-US" sz="1501" dirty="0" smtClean="0"/>
          </a:p>
          <a:p>
            <a:pPr marL="0" indent="0" algn="ctr">
              <a:spcBef>
                <a:spcPts val="450"/>
              </a:spcBef>
              <a:buNone/>
            </a:pPr>
            <a:r>
              <a:rPr lang="en-US" sz="1501" dirty="0"/>
              <a:t>The “CA PPM for Strategic Planning and Execution” accelerator was created to help our customers implement this constant feedback cycle between Planning and Execution.</a:t>
            </a:r>
            <a:endParaRPr lang="en-US" sz="2102" b="1" dirty="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PMO </a:t>
            </a:r>
            <a:r>
              <a:rPr lang="pt-BR" sz="1051" dirty="0" err="1" smtClean="0">
                <a:solidFill>
                  <a:schemeClr val="tx1"/>
                </a:solidFill>
              </a:rPr>
              <a:t>Accelerator</a:t>
            </a:r>
            <a:r>
              <a:rPr lang="pt-BR" sz="1051" dirty="0" smtClean="0">
                <a:solidFill>
                  <a:schemeClr val="tx1"/>
                </a:solidFill>
              </a:rPr>
              <a:t> Out-</a:t>
            </a:r>
            <a:r>
              <a:rPr lang="pt-BR" sz="1051" dirty="0" err="1" smtClean="0">
                <a:solidFill>
                  <a:schemeClr val="tx1"/>
                </a:solidFill>
              </a:rPr>
              <a:t>of</a:t>
            </a:r>
            <a:r>
              <a:rPr lang="pt-BR" sz="1051" dirty="0" smtClean="0">
                <a:solidFill>
                  <a:schemeClr val="tx1"/>
                </a:solidFill>
              </a:rPr>
              <a:t>-</a:t>
            </a:r>
            <a:r>
              <a:rPr lang="pt-BR" sz="1051" dirty="0" err="1" smtClean="0">
                <a:solidFill>
                  <a:schemeClr val="tx1"/>
                </a:solidFill>
              </a:rPr>
              <a:t>the</a:t>
            </a:r>
            <a:r>
              <a:rPr lang="pt-BR" sz="1051" dirty="0" smtClean="0">
                <a:solidFill>
                  <a:schemeClr val="tx1"/>
                </a:solidFill>
              </a:rPr>
              <a:t>-box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a:t>
            </a:r>
            <a:r>
              <a:rPr lang="pt-BR" sz="1051" dirty="0" err="1" smtClean="0">
                <a:solidFill>
                  <a:schemeClr val="tx1"/>
                </a:solidFill>
              </a:rPr>
              <a:t>configuration</a:t>
            </a:r>
            <a:r>
              <a:rPr lang="pt-BR" sz="1051" smtClean="0">
                <a:solidFill>
                  <a:schemeClr val="tx1"/>
                </a:solidFill>
              </a:rPr>
              <a:t>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3222140307"/>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Main</a:t>
            </a:r>
            <a:r>
              <a:rPr lang="pt-BR" sz="2400" smtClean="0"/>
              <a:t> Features</a:t>
            </a:r>
            <a:r>
              <a:rPr lang="pt-BR" sz="2400" dirty="0"/>
              <a:t/>
            </a:r>
            <a:br>
              <a:rPr lang="pt-BR" sz="2400" dirty="0"/>
            </a:br>
            <a:endParaRPr lang="en-US" sz="2400" dirty="0"/>
          </a:p>
        </p:txBody>
      </p:sp>
    </p:spTree>
    <p:extLst>
      <p:ext uri="{BB962C8B-B14F-4D97-AF65-F5344CB8AC3E}">
        <p14:creationId xmlns:p14="http://schemas.microsoft.com/office/powerpoint/2010/main" val="20964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9763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Configure you </a:t>
            </a:r>
            <a:r>
              <a:rPr lang="en-US" sz="1600" dirty="0"/>
              <a:t>Strategic Plans using the multi-level </a:t>
            </a:r>
            <a:r>
              <a:rPr lang="en-US" sz="1600" dirty="0">
                <a:solidFill>
                  <a:srgbClr val="53BBD4"/>
                </a:solidFill>
              </a:rPr>
              <a:t>Strategic Items </a:t>
            </a:r>
            <a:r>
              <a:rPr lang="en-US" sz="1600" dirty="0"/>
              <a:t>feature </a:t>
            </a:r>
            <a:r>
              <a:rPr lang="en-US" sz="1600" dirty="0" smtClean="0"/>
              <a:t>(</a:t>
            </a:r>
            <a:r>
              <a:rPr lang="en-US" sz="1600" dirty="0"/>
              <a:t>Themes, Goals, Objectives, Initiatives, … );</a:t>
            </a:r>
          </a:p>
          <a:p>
            <a:pPr>
              <a:lnSpc>
                <a:spcPts val="1800"/>
              </a:lnSpc>
              <a:spcAft>
                <a:spcPts val="300"/>
              </a:spcAft>
            </a:pPr>
            <a:r>
              <a:rPr lang="en-US" sz="1600" dirty="0" smtClean="0"/>
              <a:t>Create </a:t>
            </a:r>
            <a:r>
              <a:rPr lang="en-US" sz="1600" dirty="0">
                <a:solidFill>
                  <a:srgbClr val="53BBD4"/>
                </a:solidFill>
              </a:rPr>
              <a:t>Related Plans</a:t>
            </a:r>
            <a:r>
              <a:rPr lang="en-US" sz="1600" dirty="0" smtClean="0"/>
              <a:t>, such as:</a:t>
            </a:r>
          </a:p>
          <a:p>
            <a:pPr lvl="1">
              <a:lnSpc>
                <a:spcPts val="1800"/>
              </a:lnSpc>
              <a:spcAft>
                <a:spcPts val="300"/>
              </a:spcAft>
            </a:pPr>
            <a:r>
              <a:rPr lang="pt-BR" sz="1200" dirty="0" smtClean="0"/>
              <a:t>A </a:t>
            </a:r>
            <a:r>
              <a:rPr lang="pt-BR" sz="1200" dirty="0" err="1" smtClean="0"/>
              <a:t>Long-Term</a:t>
            </a:r>
            <a:r>
              <a:rPr lang="pt-BR" sz="1200" dirty="0" smtClean="0"/>
              <a:t> </a:t>
            </a:r>
            <a:r>
              <a:rPr lang="en-US" sz="1200" dirty="0" smtClean="0"/>
              <a:t>Corporate Plan;</a:t>
            </a:r>
          </a:p>
          <a:p>
            <a:pPr lvl="1">
              <a:lnSpc>
                <a:spcPts val="1800"/>
              </a:lnSpc>
              <a:spcAft>
                <a:spcPts val="300"/>
              </a:spcAft>
            </a:pPr>
            <a:r>
              <a:rPr lang="en-US" sz="1200" dirty="0" smtClean="0"/>
              <a:t>Medium-Term Business Unit Plans;</a:t>
            </a:r>
          </a:p>
          <a:p>
            <a:pPr lvl="1">
              <a:lnSpc>
                <a:spcPts val="1800"/>
              </a:lnSpc>
              <a:spcAft>
                <a:spcPts val="300"/>
              </a:spcAft>
            </a:pPr>
            <a:r>
              <a:rPr lang="en-US" sz="1200" dirty="0" smtClean="0"/>
              <a:t>Short-Term Department </a:t>
            </a:r>
            <a:r>
              <a:rPr lang="en-US" sz="1200" dirty="0" smtClean="0"/>
              <a:t>Plans;</a:t>
            </a:r>
          </a:p>
          <a:p>
            <a:pPr>
              <a:lnSpc>
                <a:spcPts val="1800"/>
              </a:lnSpc>
              <a:spcAft>
                <a:spcPts val="300"/>
              </a:spcAft>
            </a:pPr>
            <a:r>
              <a:rPr lang="en-US" sz="1600" dirty="0" smtClean="0"/>
              <a:t>Manage </a:t>
            </a:r>
            <a:r>
              <a:rPr lang="en-US" sz="1600" dirty="0">
                <a:solidFill>
                  <a:srgbClr val="53BBD4"/>
                </a:solidFill>
              </a:rPr>
              <a:t>Strategy </a:t>
            </a:r>
            <a:r>
              <a:rPr lang="en-US" sz="1600" dirty="0" smtClean="0">
                <a:solidFill>
                  <a:srgbClr val="53BBD4"/>
                </a:solidFill>
              </a:rPr>
              <a:t>Risks</a:t>
            </a:r>
            <a:r>
              <a:rPr lang="en-US" sz="1600" dirty="0"/>
              <a:t> </a:t>
            </a:r>
            <a:r>
              <a:rPr lang="en-US" sz="1600" dirty="0" smtClean="0"/>
              <a:t>and Risk Score.</a:t>
            </a:r>
            <a:endParaRPr lang="en-US" sz="1600" dirty="0"/>
          </a:p>
        </p:txBody>
      </p:sp>
      <p:pic>
        <p:nvPicPr>
          <p:cNvPr id="8" name="Content Placeholder 7"/>
          <p:cNvPicPr>
            <a:picLocks noGrp="1" noChangeAspect="1"/>
          </p:cNvPicPr>
          <p:nvPr>
            <p:ph sz="half" idx="2"/>
          </p:nvPr>
        </p:nvPicPr>
        <p:blipFill>
          <a:blip r:embed="rId3"/>
          <a:stretch>
            <a:fillRect/>
          </a:stretch>
        </p:blipFill>
        <p:spPr>
          <a:xfrm>
            <a:off x="3975925" y="858045"/>
            <a:ext cx="4710875" cy="2765506"/>
          </a:xfrm>
          <a:prstGeom prst="rect">
            <a:avLst/>
          </a:prstGeom>
        </p:spPr>
      </p:pic>
    </p:spTree>
    <p:extLst>
      <p:ext uri="{BB962C8B-B14F-4D97-AF65-F5344CB8AC3E}">
        <p14:creationId xmlns:p14="http://schemas.microsoft.com/office/powerpoint/2010/main" val="270058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Multiple </a:t>
            </a:r>
            <a:r>
              <a:rPr lang="en-US" sz="1600" dirty="0"/>
              <a:t>system-generated graphical views of your </a:t>
            </a:r>
            <a:r>
              <a:rPr lang="en-US" sz="1600" dirty="0">
                <a:solidFill>
                  <a:schemeClr val="accent1"/>
                </a:solidFill>
              </a:rPr>
              <a:t>Strategic Plans</a:t>
            </a:r>
            <a:r>
              <a:rPr lang="en-US" sz="1600" dirty="0" smtClean="0"/>
              <a:t>;</a:t>
            </a:r>
            <a:endParaRPr lang="en-US" sz="1600" dirty="0"/>
          </a:p>
          <a:p>
            <a:pPr>
              <a:lnSpc>
                <a:spcPts val="1800"/>
              </a:lnSpc>
              <a:spcAft>
                <a:spcPts val="300"/>
              </a:spcAft>
            </a:pPr>
            <a:r>
              <a:rPr lang="pt-BR" sz="1600" dirty="0"/>
              <a:t>Use a </a:t>
            </a:r>
            <a:r>
              <a:rPr lang="pt-BR" sz="1600" dirty="0" err="1" smtClean="0"/>
              <a:t>custom</a:t>
            </a:r>
            <a:r>
              <a:rPr lang="pt-BR" sz="1600" dirty="0" smtClean="0"/>
              <a:t> </a:t>
            </a:r>
            <a:r>
              <a:rPr lang="pt-BR" sz="1600" dirty="0" err="1">
                <a:solidFill>
                  <a:schemeClr val="accent1"/>
                </a:solidFill>
              </a:rPr>
              <a:t>Strategic</a:t>
            </a:r>
            <a:r>
              <a:rPr lang="pt-BR" sz="1600" dirty="0">
                <a:solidFill>
                  <a:schemeClr val="accent1"/>
                </a:solidFill>
              </a:rPr>
              <a:t> </a:t>
            </a:r>
            <a:r>
              <a:rPr lang="pt-BR" sz="1600" dirty="0" err="1">
                <a:solidFill>
                  <a:schemeClr val="accent1"/>
                </a:solidFill>
              </a:rPr>
              <a:t>Map</a:t>
            </a:r>
            <a:r>
              <a:rPr lang="pt-BR" sz="1600" dirty="0">
                <a:solidFill>
                  <a:schemeClr val="accent1"/>
                </a:solidFill>
              </a:rPr>
              <a:t> </a:t>
            </a:r>
            <a:r>
              <a:rPr lang="pt-BR" sz="1600" dirty="0" err="1"/>
              <a:t>picture</a:t>
            </a:r>
            <a:r>
              <a:rPr lang="pt-BR" sz="1600" dirty="0"/>
              <a:t> </a:t>
            </a:r>
            <a:r>
              <a:rPr lang="pt-BR" sz="1600" dirty="0" err="1" smtClean="0"/>
              <a:t>and</a:t>
            </a:r>
            <a:r>
              <a:rPr lang="pt-BR" sz="1600" dirty="0" smtClean="0"/>
              <a:t> </a:t>
            </a:r>
            <a:r>
              <a:rPr lang="pt-BR" sz="1600" dirty="0" err="1"/>
              <a:t>easily</a:t>
            </a:r>
            <a:r>
              <a:rPr lang="pt-BR" sz="1600" dirty="0"/>
              <a:t> </a:t>
            </a:r>
            <a:r>
              <a:rPr lang="pt-BR" sz="1600" dirty="0" err="1"/>
              <a:t>add</a:t>
            </a:r>
            <a:r>
              <a:rPr lang="pt-BR" sz="1600" dirty="0"/>
              <a:t> </a:t>
            </a:r>
            <a:r>
              <a:rPr lang="pt-BR" sz="1600" dirty="0" err="1" smtClean="0"/>
              <a:t>an</a:t>
            </a:r>
            <a:r>
              <a:rPr lang="pt-BR" sz="1600" dirty="0" smtClean="0"/>
              <a:t> </a:t>
            </a:r>
            <a:r>
              <a:rPr lang="pt-BR" sz="1600" dirty="0" err="1"/>
              <a:t>information</a:t>
            </a:r>
            <a:r>
              <a:rPr lang="pt-BR" sz="1600" dirty="0"/>
              <a:t> </a:t>
            </a:r>
            <a:r>
              <a:rPr lang="pt-BR" sz="1600" dirty="0" err="1"/>
              <a:t>layer</a:t>
            </a:r>
            <a:r>
              <a:rPr lang="pt-BR" sz="1600" dirty="0"/>
              <a:t> </a:t>
            </a:r>
            <a:r>
              <a:rPr lang="pt-BR" sz="1600" dirty="0" err="1"/>
              <a:t>on</a:t>
            </a:r>
            <a:r>
              <a:rPr lang="pt-BR" sz="1600" dirty="0"/>
              <a:t> top </a:t>
            </a:r>
            <a:r>
              <a:rPr lang="pt-BR" sz="1600" dirty="0" err="1"/>
              <a:t>of</a:t>
            </a:r>
            <a:r>
              <a:rPr lang="pt-BR" sz="1600" dirty="0"/>
              <a:t> it, </a:t>
            </a:r>
            <a:r>
              <a:rPr lang="pt-BR" sz="1600" dirty="0" err="1"/>
              <a:t>showing</a:t>
            </a:r>
            <a:r>
              <a:rPr lang="pt-BR" sz="1600" dirty="0"/>
              <a:t> </a:t>
            </a:r>
            <a:r>
              <a:rPr lang="pt-BR" sz="1600" dirty="0" err="1"/>
              <a:t>the</a:t>
            </a:r>
            <a:r>
              <a:rPr lang="pt-BR" sz="1600" dirty="0"/>
              <a:t> status </a:t>
            </a:r>
            <a:r>
              <a:rPr lang="pt-BR" sz="1600" dirty="0" err="1"/>
              <a:t>of</a:t>
            </a:r>
            <a:r>
              <a:rPr lang="pt-BR" sz="1600" dirty="0"/>
              <a:t> </a:t>
            </a:r>
            <a:r>
              <a:rPr lang="pt-BR" sz="1600" dirty="0" err="1"/>
              <a:t>each</a:t>
            </a:r>
            <a:r>
              <a:rPr lang="pt-BR" sz="1600" dirty="0"/>
              <a:t> </a:t>
            </a:r>
            <a:r>
              <a:rPr lang="pt-BR" sz="1600" dirty="0" err="1"/>
              <a:t>Strategic</a:t>
            </a:r>
            <a:r>
              <a:rPr lang="pt-BR" sz="1600" dirty="0"/>
              <a:t> </a:t>
            </a:r>
            <a:r>
              <a:rPr lang="pt-BR" sz="1600" dirty="0" err="1"/>
              <a:t>Initiative</a:t>
            </a:r>
            <a:r>
              <a:rPr lang="pt-BR" sz="1600" dirty="0"/>
              <a:t> </a:t>
            </a:r>
            <a:r>
              <a:rPr lang="pt-BR" sz="1600" dirty="0" err="1"/>
              <a:t>or</a:t>
            </a:r>
            <a:r>
              <a:rPr lang="pt-BR" sz="1600" dirty="0"/>
              <a:t> </a:t>
            </a:r>
            <a:r>
              <a:rPr lang="pt-BR" sz="1600" dirty="0" err="1" smtClean="0"/>
              <a:t>Goal</a:t>
            </a:r>
            <a:r>
              <a:rPr lang="pt-BR" sz="1600" dirty="0" smtClean="0"/>
              <a:t>.</a:t>
            </a:r>
            <a:endParaRPr lang="pt-BR" sz="1600" dirty="0"/>
          </a:p>
          <a:p>
            <a:pPr marL="175186" indent="-175186">
              <a:spcBef>
                <a:spcPts val="450"/>
              </a:spcBef>
            </a:pPr>
            <a:endParaRPr lang="en-US" sz="1600" b="1" dirty="0">
              <a:solidFill>
                <a:schemeClr val="tx2"/>
              </a:solidFill>
            </a:endParaRPr>
          </a:p>
        </p:txBody>
      </p:sp>
      <p:pic>
        <p:nvPicPr>
          <p:cNvPr id="5" name="Content Placeholder 4"/>
          <p:cNvPicPr>
            <a:picLocks noGrp="1" noChangeAspect="1"/>
          </p:cNvPicPr>
          <p:nvPr>
            <p:ph sz="half" idx="2"/>
          </p:nvPr>
        </p:nvPicPr>
        <p:blipFill>
          <a:blip r:embed="rId3"/>
          <a:stretch>
            <a:fillRect/>
          </a:stretch>
        </p:blipFill>
        <p:spPr>
          <a:xfrm>
            <a:off x="3837467" y="661628"/>
            <a:ext cx="4038600" cy="2266790"/>
          </a:xfrm>
          <a:prstGeom prst="rect">
            <a:avLst/>
          </a:prstGeom>
        </p:spPr>
      </p:pic>
      <p:pic>
        <p:nvPicPr>
          <p:cNvPr id="8" name="Picture 7"/>
          <p:cNvPicPr>
            <a:picLocks noChangeAspect="1"/>
          </p:cNvPicPr>
          <p:nvPr/>
        </p:nvPicPr>
        <p:blipFill rotWithShape="1">
          <a:blip r:embed="rId4"/>
          <a:srcRect l="-327" t="-525" r="12267" b="525"/>
          <a:stretch/>
        </p:blipFill>
        <p:spPr>
          <a:xfrm>
            <a:off x="6072156" y="1915002"/>
            <a:ext cx="2855727" cy="2026831"/>
          </a:xfrm>
          <a:prstGeom prst="rect">
            <a:avLst/>
          </a:prstGeom>
        </p:spPr>
      </p:pic>
      <p:pic>
        <p:nvPicPr>
          <p:cNvPr id="9" name="Picture 8"/>
          <p:cNvPicPr>
            <a:picLocks noChangeAspect="1"/>
          </p:cNvPicPr>
          <p:nvPr/>
        </p:nvPicPr>
        <p:blipFill>
          <a:blip r:embed="rId5"/>
          <a:stretch>
            <a:fillRect/>
          </a:stretch>
        </p:blipFill>
        <p:spPr>
          <a:xfrm>
            <a:off x="2479973" y="3344525"/>
            <a:ext cx="4184054" cy="1384023"/>
          </a:xfrm>
          <a:prstGeom prst="rect">
            <a:avLst/>
          </a:prstGeom>
        </p:spPr>
      </p:pic>
    </p:spTree>
    <p:extLst>
      <p:ext uri="{BB962C8B-B14F-4D97-AF65-F5344CB8AC3E}">
        <p14:creationId xmlns:p14="http://schemas.microsoft.com/office/powerpoint/2010/main" val="293854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4" name="Content Placeholder 3"/>
          <p:cNvPicPr>
            <a:picLocks noGrp="1" noChangeAspect="1"/>
          </p:cNvPicPr>
          <p:nvPr>
            <p:ph sz="half" idx="1"/>
          </p:nvPr>
        </p:nvPicPr>
        <p:blipFill>
          <a:blip r:embed="rId3"/>
          <a:stretch>
            <a:fillRect/>
          </a:stretch>
        </p:blipFill>
        <p:spPr>
          <a:xfrm>
            <a:off x="457200" y="858045"/>
            <a:ext cx="4038600" cy="2457423"/>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pt-BR" sz="1600" dirty="0" smtClean="0"/>
              <a:t>Link </a:t>
            </a:r>
            <a:r>
              <a:rPr lang="pt-BR" sz="1600" dirty="0" err="1" smtClean="0"/>
              <a:t>Your</a:t>
            </a:r>
            <a:r>
              <a:rPr lang="pt-BR" sz="1600" dirty="0" smtClean="0"/>
              <a:t> </a:t>
            </a:r>
            <a:r>
              <a:rPr lang="pt-BR" sz="1600" dirty="0" err="1">
                <a:solidFill>
                  <a:schemeClr val="accent1"/>
                </a:solidFill>
              </a:rPr>
              <a:t>Strategic</a:t>
            </a:r>
            <a:r>
              <a:rPr lang="pt-BR" sz="1600" dirty="0">
                <a:solidFill>
                  <a:schemeClr val="accent1"/>
                </a:solidFill>
              </a:rPr>
              <a:t> </a:t>
            </a:r>
            <a:r>
              <a:rPr lang="pt-BR" sz="1600" dirty="0" err="1">
                <a:solidFill>
                  <a:schemeClr val="accent1"/>
                </a:solidFill>
              </a:rPr>
              <a:t>Projects</a:t>
            </a:r>
            <a:r>
              <a:rPr lang="pt-BR" sz="1600" dirty="0">
                <a:solidFill>
                  <a:schemeClr val="accent1"/>
                </a:solidFill>
              </a:rPr>
              <a:t> </a:t>
            </a:r>
            <a:r>
              <a:rPr lang="pt-BR" sz="1600" dirty="0" err="1" smtClean="0"/>
              <a:t>to</a:t>
            </a:r>
            <a:r>
              <a:rPr lang="pt-BR" sz="1600" dirty="0" smtClean="0"/>
              <a:t> </a:t>
            </a:r>
            <a:r>
              <a:rPr lang="pt-BR" sz="1600" dirty="0" err="1" smtClean="0"/>
              <a:t>your</a:t>
            </a:r>
            <a:r>
              <a:rPr lang="pt-BR" sz="1600" dirty="0" smtClean="0"/>
              <a:t> </a:t>
            </a:r>
            <a:r>
              <a:rPr lang="pt-BR" sz="1600" dirty="0" err="1" smtClean="0"/>
              <a:t>Strategic</a:t>
            </a:r>
            <a:r>
              <a:rPr lang="pt-BR" sz="1600" dirty="0" smtClean="0"/>
              <a:t> Plans;</a:t>
            </a:r>
            <a:endParaRPr lang="en-US" sz="1600" dirty="0" smtClean="0"/>
          </a:p>
          <a:p>
            <a:pPr>
              <a:lnSpc>
                <a:spcPts val="1800"/>
              </a:lnSpc>
              <a:spcAft>
                <a:spcPts val="300"/>
              </a:spcAft>
            </a:pPr>
            <a:r>
              <a:rPr lang="en-US" sz="1600" dirty="0" smtClean="0"/>
              <a:t>Monitor your </a:t>
            </a:r>
            <a:r>
              <a:rPr lang="en-US" sz="1600" dirty="0" smtClean="0">
                <a:solidFill>
                  <a:schemeClr val="accent1"/>
                </a:solidFill>
              </a:rPr>
              <a:t>Strategic Plan Health-Check</a:t>
            </a:r>
            <a:r>
              <a:rPr lang="en-US" sz="1600" dirty="0" smtClean="0"/>
              <a:t>,</a:t>
            </a:r>
            <a:r>
              <a:rPr lang="en-US" sz="1600" dirty="0" smtClean="0">
                <a:solidFill>
                  <a:schemeClr val="accent1"/>
                </a:solidFill>
              </a:rPr>
              <a:t> </a:t>
            </a:r>
            <a:r>
              <a:rPr lang="en-US" sz="1600" dirty="0" smtClean="0"/>
              <a:t>i.e. how the Strategic Projects may be Impacting your Plan;</a:t>
            </a:r>
          </a:p>
          <a:p>
            <a:pPr>
              <a:lnSpc>
                <a:spcPts val="1800"/>
              </a:lnSpc>
              <a:spcAft>
                <a:spcPts val="300"/>
              </a:spcAft>
            </a:pPr>
            <a:r>
              <a:rPr lang="en-US" sz="1600" dirty="0" smtClean="0"/>
              <a:t>Follow up on your </a:t>
            </a:r>
            <a:r>
              <a:rPr lang="en-US" sz="1600" dirty="0">
                <a:solidFill>
                  <a:schemeClr val="accent1"/>
                </a:solidFill>
              </a:rPr>
              <a:t>Strategic Plan Delivery Roadmap</a:t>
            </a:r>
            <a:r>
              <a:rPr lang="en-US" sz="1600" dirty="0"/>
              <a:t> </a:t>
            </a:r>
            <a:r>
              <a:rPr lang="en-US" sz="1600" dirty="0" smtClean="0"/>
              <a:t>to see when your Goals should be met.</a:t>
            </a:r>
            <a:endParaRPr lang="en-US" sz="1600" dirty="0"/>
          </a:p>
          <a:p>
            <a:pPr>
              <a:lnSpc>
                <a:spcPts val="1800"/>
              </a:lnSpc>
              <a:spcAft>
                <a:spcPts val="300"/>
              </a:spcAft>
            </a:pPr>
            <a:endParaRPr lang="en-US" sz="1600" dirty="0" smtClean="0"/>
          </a:p>
        </p:txBody>
      </p:sp>
      <p:pic>
        <p:nvPicPr>
          <p:cNvPr id="5" name="Picture 4"/>
          <p:cNvPicPr>
            <a:picLocks noChangeAspect="1"/>
          </p:cNvPicPr>
          <p:nvPr/>
        </p:nvPicPr>
        <p:blipFill>
          <a:blip r:embed="rId4"/>
          <a:stretch>
            <a:fillRect/>
          </a:stretch>
        </p:blipFill>
        <p:spPr>
          <a:xfrm>
            <a:off x="2180798" y="3315468"/>
            <a:ext cx="4784653" cy="1640358"/>
          </a:xfrm>
          <a:prstGeom prst="rect">
            <a:avLst/>
          </a:prstGeom>
        </p:spPr>
      </p:pic>
    </p:spTree>
    <p:extLst>
      <p:ext uri="{BB962C8B-B14F-4D97-AF65-F5344CB8AC3E}">
        <p14:creationId xmlns:p14="http://schemas.microsoft.com/office/powerpoint/2010/main" val="73605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6C0CDD92-BFA8-487A-886A-AB5CA827D790}">
  <ds:schemaRefs>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http://purl.org/dc/dcmitype/"/>
    <ds:schemaRef ds:uri="http://schemas.openxmlformats.org/package/2006/metadata/core-properties"/>
    <ds:schemaRef ds:uri="dc8eff60-28dd-4404-9dba-e6ba6c545568"/>
    <ds:schemaRef ds:uri="http://www.w3.org/XML/1998/namespace"/>
  </ds:schemaRefs>
</ds:datastoreItem>
</file>

<file path=customXml/itemProps3.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5792</TotalTime>
  <Words>1867</Words>
  <Application>Microsoft Office PowerPoint</Application>
  <PresentationFormat>Custom</PresentationFormat>
  <Paragraphs>145</Paragraphs>
  <Slides>18</Slides>
  <Notes>15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CA PPM for Strategic Planning and Execution </vt:lpstr>
      <vt:lpstr>Expanding CA PPM capabilities</vt:lpstr>
      <vt:lpstr>CA PPM for Strategic Planning and Execution</vt:lpstr>
      <vt:lpstr>CA PPM for  Strategic Planning and Execution Accelerator  Main Features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Accelerator  Implementation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Menezes Assis, Alexandre</cp:lastModifiedBy>
  <cp:revision>134</cp:revision>
  <dcterms:created xsi:type="dcterms:W3CDTF">2015-01-14T21:06:15Z</dcterms:created>
  <dcterms:modified xsi:type="dcterms:W3CDTF">2016-10-07T20:11:14Z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