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09" r:id="rId5"/>
    <p:sldMasterId id="2147483767" r:id="rId6"/>
    <p:sldMasterId id="2147483757" r:id="rId7"/>
    <p:sldMasterId id="2147483729" r:id="rId8"/>
  </p:sldMasterIdLst>
  <p:notesMasterIdLst>
    <p:notesMasterId r:id="rId27"/>
  </p:notesMasterIdLst>
  <p:handoutMasterIdLst>
    <p:handoutMasterId r:id="rId28"/>
  </p:handoutMasterIdLst>
  <p:sldIdLst>
    <p:sldId id="313" r:id="rId9"/>
    <p:sldId id="316" r:id="rId10"/>
    <p:sldId id="315" r:id="rId11"/>
    <p:sldId id="317" r:id="rId12"/>
    <p:sldId id="362" r:id="rId13"/>
    <p:sldId id="369" r:id="rId14"/>
    <p:sldId id="363" r:id="rId15"/>
    <p:sldId id="364" r:id="rId16"/>
    <p:sldId id="365" r:id="rId17"/>
    <p:sldId id="366" r:id="rId18"/>
    <p:sldId id="367" r:id="rId19"/>
    <p:sldId id="368" r:id="rId20"/>
    <p:sldId id="347" r:id="rId21"/>
    <p:sldId id="343" r:id="rId22"/>
    <p:sldId id="346" r:id="rId23"/>
    <p:sldId id="345" r:id="rId24"/>
    <p:sldId id="344" r:id="rId25"/>
    <p:sldId id="305" r:id="rId2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3">
          <p15:clr>
            <a:srgbClr val="A4A3A4"/>
          </p15:clr>
        </p15:guide>
        <p15:guide id="2" orient="horz" pos="2533">
          <p15:clr>
            <a:srgbClr val="A4A3A4"/>
          </p15:clr>
        </p15:guide>
        <p15:guide id="3" orient="horz" pos="982">
          <p15:clr>
            <a:srgbClr val="A4A3A4"/>
          </p15:clr>
        </p15:guide>
        <p15:guide id="4" orient="horz" pos="2041">
          <p15:clr>
            <a:srgbClr val="A4A3A4"/>
          </p15:clr>
        </p15:guide>
        <p15:guide id="5" pos="2880">
          <p15:clr>
            <a:srgbClr val="A4A3A4"/>
          </p15:clr>
        </p15:guide>
        <p15:guide id="6" pos="2332">
          <p15:clr>
            <a:srgbClr val="A4A3A4"/>
          </p15:clr>
        </p15:guide>
        <p15:guide id="7" pos="5432">
          <p15:clr>
            <a:srgbClr val="A4A3A4"/>
          </p15:clr>
        </p15:guide>
        <p15:guide id="8" pos="34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BBD4"/>
    <a:srgbClr val="6D0404"/>
    <a:srgbClr val="20343A"/>
    <a:srgbClr val="22465E"/>
    <a:srgbClr val="22475C"/>
    <a:srgbClr val="3B2259"/>
    <a:srgbClr val="19272C"/>
    <a:srgbClr val="58676D"/>
    <a:srgbClr val="2E444B"/>
    <a:srgbClr val="FFC9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1" autoAdjust="0"/>
    <p:restoredTop sz="75489" autoAdjust="0"/>
  </p:normalViewPr>
  <p:slideViewPr>
    <p:cSldViewPr snapToGrid="0">
      <p:cViewPr varScale="1">
        <p:scale>
          <a:sx n="88" d="100"/>
          <a:sy n="88" d="100"/>
        </p:scale>
        <p:origin x="1206" y="84"/>
      </p:cViewPr>
      <p:guideLst>
        <p:guide orient="horz" pos="703"/>
        <p:guide orient="horz" pos="2533"/>
        <p:guide orient="horz" pos="982"/>
        <p:guide orient="horz" pos="2041"/>
        <p:guide pos="2880"/>
        <p:guide pos="2332"/>
        <p:guide pos="5432"/>
        <p:guide pos="34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12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E9E396-0A1B-407C-B9C3-79D9EA7F11A6}" type="doc">
      <dgm:prSet loTypeId="urn:microsoft.com/office/officeart/2005/8/layout/cycle2" loCatId="cycle" qsTypeId="urn:microsoft.com/office/officeart/2005/8/quickstyle/simple2" qsCatId="simple" csTypeId="urn:microsoft.com/office/officeart/2005/8/colors/colorful3" csCatId="colorful" phldr="1"/>
      <dgm:spPr/>
      <dgm:t>
        <a:bodyPr/>
        <a:lstStyle/>
        <a:p>
          <a:endParaRPr lang="en-US"/>
        </a:p>
      </dgm:t>
    </dgm:pt>
    <dgm:pt modelId="{12E42D67-2631-4292-A8FE-7229343DF8AA}">
      <dgm:prSet phldrT="[Text]" custT="1"/>
      <dgm:spPr/>
      <dgm:t>
        <a:bodyPr/>
        <a:lstStyle/>
        <a:p>
          <a:r>
            <a:rPr lang="pt-BR" sz="900" noProof="0" dirty="0" err="1" smtClean="0"/>
            <a:t>Strategic</a:t>
          </a:r>
          <a:r>
            <a:rPr lang="pt-BR" sz="900" noProof="0" dirty="0" smtClean="0"/>
            <a:t> </a:t>
          </a:r>
          <a:r>
            <a:rPr lang="pt-BR" sz="900" noProof="0" dirty="0" err="1" smtClean="0"/>
            <a:t>Plan</a:t>
          </a:r>
          <a:endParaRPr lang="pt-BR" sz="900" noProof="0" dirty="0"/>
        </a:p>
      </dgm:t>
    </dgm:pt>
    <dgm:pt modelId="{34FEECFB-F42B-4367-AF8D-A75A2D502D3D}" type="parTrans" cxnId="{135C8874-9D30-4C68-BF92-BDB1478E03F4}">
      <dgm:prSet/>
      <dgm:spPr/>
      <dgm:t>
        <a:bodyPr/>
        <a:lstStyle/>
        <a:p>
          <a:endParaRPr lang="pt-BR" sz="1800" noProof="0" dirty="0"/>
        </a:p>
      </dgm:t>
    </dgm:pt>
    <dgm:pt modelId="{5AC31F4A-769A-4B9B-8408-BE9B8DCF401C}" type="sibTrans" cxnId="{135C8874-9D30-4C68-BF92-BDB1478E03F4}">
      <dgm:prSet custT="1"/>
      <dgm:spPr/>
      <dgm:t>
        <a:bodyPr/>
        <a:lstStyle/>
        <a:p>
          <a:endParaRPr lang="pt-BR" sz="700" noProof="0" dirty="0"/>
        </a:p>
      </dgm:t>
    </dgm:pt>
    <dgm:pt modelId="{8A4EE1C3-D3D6-4FB3-92F2-C7423585583F}">
      <dgm:prSet phldrT="[Text]" custT="1"/>
      <dgm:spPr/>
      <dgm:t>
        <a:bodyPr/>
        <a:lstStyle/>
        <a:p>
          <a:r>
            <a:rPr lang="pt-BR" sz="900" noProof="0" dirty="0" err="1" smtClean="0"/>
            <a:t>Bottom-Up</a:t>
          </a:r>
          <a:r>
            <a:rPr lang="pt-BR" sz="900" noProof="0" dirty="0" smtClean="0"/>
            <a:t> </a:t>
          </a:r>
          <a:r>
            <a:rPr lang="pt-BR" sz="900" noProof="0" dirty="0" err="1" smtClean="0"/>
            <a:t>Indicators</a:t>
          </a:r>
          <a:endParaRPr lang="pt-BR" sz="900" noProof="0" dirty="0"/>
        </a:p>
      </dgm:t>
    </dgm:pt>
    <dgm:pt modelId="{45ED33D9-CA18-4EA0-B4FB-1B4D9FC964AE}" type="parTrans" cxnId="{DEB10600-429E-439F-A63B-1D982FD16A1A}">
      <dgm:prSet/>
      <dgm:spPr/>
      <dgm:t>
        <a:bodyPr/>
        <a:lstStyle/>
        <a:p>
          <a:endParaRPr lang="pt-BR" sz="1800" noProof="0" dirty="0"/>
        </a:p>
      </dgm:t>
    </dgm:pt>
    <dgm:pt modelId="{5D4B9819-42DC-40C7-B11E-A962B5DEFF8E}" type="sibTrans" cxnId="{DEB10600-429E-439F-A63B-1D982FD16A1A}">
      <dgm:prSet custT="1"/>
      <dgm:spPr/>
      <dgm:t>
        <a:bodyPr/>
        <a:lstStyle/>
        <a:p>
          <a:endParaRPr lang="pt-BR" sz="700" noProof="0" dirty="0"/>
        </a:p>
      </dgm:t>
    </dgm:pt>
    <dgm:pt modelId="{EBA7BBF9-0707-4854-9AB6-F547C0184BAD}">
      <dgm:prSet phldrT="[Text]" custT="1"/>
      <dgm:spPr/>
      <dgm:t>
        <a:bodyPr/>
        <a:lstStyle/>
        <a:p>
          <a:r>
            <a:rPr lang="pt-BR" sz="900" noProof="0" dirty="0" smtClean="0"/>
            <a:t>Top-Down</a:t>
          </a:r>
          <a:br>
            <a:rPr lang="pt-BR" sz="900" noProof="0" dirty="0" smtClean="0"/>
          </a:br>
          <a:r>
            <a:rPr lang="pt-BR" sz="900" noProof="0" dirty="0" smtClean="0"/>
            <a:t>Portfolios</a:t>
          </a:r>
          <a:endParaRPr lang="pt-BR" sz="900" noProof="0" dirty="0"/>
        </a:p>
      </dgm:t>
    </dgm:pt>
    <dgm:pt modelId="{E05CA129-D075-4766-BDA9-792885BE9F88}" type="parTrans" cxnId="{473C2310-466E-4843-AA29-880C2708E952}">
      <dgm:prSet/>
      <dgm:spPr/>
      <dgm:t>
        <a:bodyPr/>
        <a:lstStyle/>
        <a:p>
          <a:endParaRPr lang="pt-BR" sz="1800" noProof="0" dirty="0"/>
        </a:p>
      </dgm:t>
    </dgm:pt>
    <dgm:pt modelId="{589C9BA7-2B64-474B-90B3-364FEBC7DBC6}" type="sibTrans" cxnId="{473C2310-466E-4843-AA29-880C2708E952}">
      <dgm:prSet custT="1"/>
      <dgm:spPr/>
      <dgm:t>
        <a:bodyPr/>
        <a:lstStyle/>
        <a:p>
          <a:endParaRPr lang="pt-BR" sz="700" noProof="0" dirty="0"/>
        </a:p>
      </dgm:t>
    </dgm:pt>
    <dgm:pt modelId="{585E7764-90BC-49FF-9178-7EF332B52D76}">
      <dgm:prSet phldrT="[Text]" custT="1"/>
      <dgm:spPr/>
      <dgm:t>
        <a:bodyPr/>
        <a:lstStyle/>
        <a:p>
          <a:r>
            <a:rPr lang="pt-BR" sz="900" noProof="0" dirty="0" err="1" smtClean="0"/>
            <a:t>Execution</a:t>
          </a:r>
          <a:endParaRPr lang="pt-BR" sz="900" noProof="0" dirty="0"/>
        </a:p>
      </dgm:t>
    </dgm:pt>
    <dgm:pt modelId="{7CB2C272-9899-40B4-92FA-6F9B6E83C98F}" type="parTrans" cxnId="{81CF285A-17B5-485F-9B22-40430DFC5EA0}">
      <dgm:prSet/>
      <dgm:spPr/>
      <dgm:t>
        <a:bodyPr/>
        <a:lstStyle/>
        <a:p>
          <a:endParaRPr lang="pt-BR" sz="1800" noProof="0" dirty="0"/>
        </a:p>
      </dgm:t>
    </dgm:pt>
    <dgm:pt modelId="{06F3FCCF-29FB-4813-AE1C-F089BFF42FDA}" type="sibTrans" cxnId="{81CF285A-17B5-485F-9B22-40430DFC5EA0}">
      <dgm:prSet custT="1"/>
      <dgm:spPr/>
      <dgm:t>
        <a:bodyPr/>
        <a:lstStyle/>
        <a:p>
          <a:endParaRPr lang="pt-BR" sz="700" noProof="0" dirty="0"/>
        </a:p>
      </dgm:t>
    </dgm:pt>
    <dgm:pt modelId="{7C5A33A2-1733-4E24-BB55-93BD551C9D82}">
      <dgm:prSet phldrT="[Text]" custT="1"/>
      <dgm:spPr/>
      <dgm:t>
        <a:bodyPr/>
        <a:lstStyle/>
        <a:p>
          <a:r>
            <a:rPr lang="pt-BR" sz="900" noProof="0" dirty="0" err="1" smtClean="0"/>
            <a:t>Initiatives</a:t>
          </a:r>
          <a:r>
            <a:rPr lang="pt-BR" sz="900" noProof="0" dirty="0" smtClean="0"/>
            <a:t> Portfolio</a:t>
          </a:r>
          <a:endParaRPr lang="pt-BR" sz="900" noProof="0" dirty="0"/>
        </a:p>
      </dgm:t>
    </dgm:pt>
    <dgm:pt modelId="{1FBC0462-DCA3-4C2B-9C83-35B366D68B89}" type="parTrans" cxnId="{A46B05A1-3EC4-472D-9475-13A27618EFA4}">
      <dgm:prSet/>
      <dgm:spPr/>
      <dgm:t>
        <a:bodyPr/>
        <a:lstStyle/>
        <a:p>
          <a:endParaRPr lang="pt-BR" sz="1800" noProof="0" dirty="0"/>
        </a:p>
      </dgm:t>
    </dgm:pt>
    <dgm:pt modelId="{BCBC3E7B-B374-4D22-A8BB-F0881DE8D9A7}" type="sibTrans" cxnId="{A46B05A1-3EC4-472D-9475-13A27618EFA4}">
      <dgm:prSet custT="1"/>
      <dgm:spPr/>
      <dgm:t>
        <a:bodyPr/>
        <a:lstStyle/>
        <a:p>
          <a:endParaRPr lang="pt-BR" sz="700" noProof="0" dirty="0"/>
        </a:p>
      </dgm:t>
    </dgm:pt>
    <dgm:pt modelId="{6AC5FC72-FB64-4DBF-A351-B9946066E415}">
      <dgm:prSet phldrT="[Text]" custT="1"/>
      <dgm:spPr/>
      <dgm:t>
        <a:bodyPr/>
        <a:lstStyle/>
        <a:p>
          <a:r>
            <a:rPr lang="pt-BR" sz="900" noProof="0" dirty="0" smtClean="0"/>
            <a:t>Program </a:t>
          </a:r>
          <a:r>
            <a:rPr lang="pt-BR" sz="900" noProof="0" dirty="0" err="1" smtClean="0"/>
            <a:t>and</a:t>
          </a:r>
          <a:r>
            <a:rPr lang="pt-BR" sz="900" noProof="0" dirty="0" smtClean="0"/>
            <a:t> Project </a:t>
          </a:r>
          <a:r>
            <a:rPr lang="pt-BR" sz="900" noProof="0" dirty="0" err="1" smtClean="0"/>
            <a:t>Selection</a:t>
          </a:r>
          <a:endParaRPr lang="pt-BR" sz="900" noProof="0" dirty="0"/>
        </a:p>
      </dgm:t>
    </dgm:pt>
    <dgm:pt modelId="{67D5C3EC-E816-4614-919F-5C8F3B9AEFA9}" type="parTrans" cxnId="{100481FB-C1E2-4667-A3F8-96A98FFD9D5B}">
      <dgm:prSet/>
      <dgm:spPr/>
      <dgm:t>
        <a:bodyPr/>
        <a:lstStyle/>
        <a:p>
          <a:endParaRPr lang="pt-BR" sz="1200" noProof="0" dirty="0"/>
        </a:p>
      </dgm:t>
    </dgm:pt>
    <dgm:pt modelId="{7593176D-7616-476A-989D-9C4BEF3F1EA0}" type="sibTrans" cxnId="{100481FB-C1E2-4667-A3F8-96A98FFD9D5B}">
      <dgm:prSet custT="1"/>
      <dgm:spPr/>
      <dgm:t>
        <a:bodyPr/>
        <a:lstStyle/>
        <a:p>
          <a:endParaRPr lang="pt-BR" sz="1000" noProof="0" dirty="0"/>
        </a:p>
      </dgm:t>
    </dgm:pt>
    <dgm:pt modelId="{B12DCE33-133F-41FE-9852-A122F88ED3FE}" type="pres">
      <dgm:prSet presAssocID="{FCE9E396-0A1B-407C-B9C3-79D9EA7F11A6}" presName="cycle" presStyleCnt="0">
        <dgm:presLayoutVars>
          <dgm:dir/>
          <dgm:resizeHandles val="exact"/>
        </dgm:presLayoutVars>
      </dgm:prSet>
      <dgm:spPr/>
      <dgm:t>
        <a:bodyPr/>
        <a:lstStyle/>
        <a:p>
          <a:endParaRPr lang="pt-BR"/>
        </a:p>
      </dgm:t>
    </dgm:pt>
    <dgm:pt modelId="{99B84ACB-FDDD-4DE2-9161-49A0529B23A2}" type="pres">
      <dgm:prSet presAssocID="{12E42D67-2631-4292-A8FE-7229343DF8AA}" presName="node" presStyleLbl="node1" presStyleIdx="0" presStyleCnt="6">
        <dgm:presLayoutVars>
          <dgm:bulletEnabled val="1"/>
        </dgm:presLayoutVars>
      </dgm:prSet>
      <dgm:spPr/>
      <dgm:t>
        <a:bodyPr/>
        <a:lstStyle/>
        <a:p>
          <a:endParaRPr lang="en-US"/>
        </a:p>
      </dgm:t>
    </dgm:pt>
    <dgm:pt modelId="{1435DA8F-8410-44A8-ABCC-1C51AD1E5B96}" type="pres">
      <dgm:prSet presAssocID="{5AC31F4A-769A-4B9B-8408-BE9B8DCF401C}" presName="sibTrans" presStyleLbl="sibTrans2D1" presStyleIdx="0" presStyleCnt="6"/>
      <dgm:spPr/>
      <dgm:t>
        <a:bodyPr/>
        <a:lstStyle/>
        <a:p>
          <a:endParaRPr lang="pt-BR"/>
        </a:p>
      </dgm:t>
    </dgm:pt>
    <dgm:pt modelId="{AA38D298-2AB2-4F3E-8793-B445098322E1}" type="pres">
      <dgm:prSet presAssocID="{5AC31F4A-769A-4B9B-8408-BE9B8DCF401C}" presName="connectorText" presStyleLbl="sibTrans2D1" presStyleIdx="0" presStyleCnt="6"/>
      <dgm:spPr/>
      <dgm:t>
        <a:bodyPr/>
        <a:lstStyle/>
        <a:p>
          <a:endParaRPr lang="pt-BR"/>
        </a:p>
      </dgm:t>
    </dgm:pt>
    <dgm:pt modelId="{2191029C-F9CC-4D1C-BCD9-48863C0222CA}" type="pres">
      <dgm:prSet presAssocID="{EBA7BBF9-0707-4854-9AB6-F547C0184BAD}" presName="node" presStyleLbl="node1" presStyleIdx="1" presStyleCnt="6">
        <dgm:presLayoutVars>
          <dgm:bulletEnabled val="1"/>
        </dgm:presLayoutVars>
      </dgm:prSet>
      <dgm:spPr/>
      <dgm:t>
        <a:bodyPr/>
        <a:lstStyle/>
        <a:p>
          <a:endParaRPr lang="pt-BR"/>
        </a:p>
      </dgm:t>
    </dgm:pt>
    <dgm:pt modelId="{51A4EB7F-2559-4892-A722-7A10CEE39FB8}" type="pres">
      <dgm:prSet presAssocID="{589C9BA7-2B64-474B-90B3-364FEBC7DBC6}" presName="sibTrans" presStyleLbl="sibTrans2D1" presStyleIdx="1" presStyleCnt="6"/>
      <dgm:spPr/>
      <dgm:t>
        <a:bodyPr/>
        <a:lstStyle/>
        <a:p>
          <a:endParaRPr lang="pt-BR"/>
        </a:p>
      </dgm:t>
    </dgm:pt>
    <dgm:pt modelId="{21CFD3B7-2EDE-443C-84B1-436D2127471F}" type="pres">
      <dgm:prSet presAssocID="{589C9BA7-2B64-474B-90B3-364FEBC7DBC6}" presName="connectorText" presStyleLbl="sibTrans2D1" presStyleIdx="1" presStyleCnt="6"/>
      <dgm:spPr/>
      <dgm:t>
        <a:bodyPr/>
        <a:lstStyle/>
        <a:p>
          <a:endParaRPr lang="pt-BR"/>
        </a:p>
      </dgm:t>
    </dgm:pt>
    <dgm:pt modelId="{DEE59BEB-7779-4A4D-B981-D940F28C790C}" type="pres">
      <dgm:prSet presAssocID="{7C5A33A2-1733-4E24-BB55-93BD551C9D82}" presName="node" presStyleLbl="node1" presStyleIdx="2" presStyleCnt="6">
        <dgm:presLayoutVars>
          <dgm:bulletEnabled val="1"/>
        </dgm:presLayoutVars>
      </dgm:prSet>
      <dgm:spPr/>
      <dgm:t>
        <a:bodyPr/>
        <a:lstStyle/>
        <a:p>
          <a:endParaRPr lang="en-US"/>
        </a:p>
      </dgm:t>
    </dgm:pt>
    <dgm:pt modelId="{6877398C-086C-4AAB-BD39-5F11F42CE6DA}" type="pres">
      <dgm:prSet presAssocID="{BCBC3E7B-B374-4D22-A8BB-F0881DE8D9A7}" presName="sibTrans" presStyleLbl="sibTrans2D1" presStyleIdx="2" presStyleCnt="6"/>
      <dgm:spPr/>
      <dgm:t>
        <a:bodyPr/>
        <a:lstStyle/>
        <a:p>
          <a:endParaRPr lang="pt-BR"/>
        </a:p>
      </dgm:t>
    </dgm:pt>
    <dgm:pt modelId="{E922BFFA-CF9F-491E-955D-85FDC4C4C0EE}" type="pres">
      <dgm:prSet presAssocID="{BCBC3E7B-B374-4D22-A8BB-F0881DE8D9A7}" presName="connectorText" presStyleLbl="sibTrans2D1" presStyleIdx="2" presStyleCnt="6"/>
      <dgm:spPr/>
      <dgm:t>
        <a:bodyPr/>
        <a:lstStyle/>
        <a:p>
          <a:endParaRPr lang="pt-BR"/>
        </a:p>
      </dgm:t>
    </dgm:pt>
    <dgm:pt modelId="{34CDCCBC-50F0-4064-8576-BFADBAFCD765}" type="pres">
      <dgm:prSet presAssocID="{6AC5FC72-FB64-4DBF-A351-B9946066E415}" presName="node" presStyleLbl="node1" presStyleIdx="3" presStyleCnt="6">
        <dgm:presLayoutVars>
          <dgm:bulletEnabled val="1"/>
        </dgm:presLayoutVars>
      </dgm:prSet>
      <dgm:spPr/>
      <dgm:t>
        <a:bodyPr/>
        <a:lstStyle/>
        <a:p>
          <a:endParaRPr lang="pt-BR"/>
        </a:p>
      </dgm:t>
    </dgm:pt>
    <dgm:pt modelId="{8480B1A0-64F0-46B3-8148-5190D3975988}" type="pres">
      <dgm:prSet presAssocID="{7593176D-7616-476A-989D-9C4BEF3F1EA0}" presName="sibTrans" presStyleLbl="sibTrans2D1" presStyleIdx="3" presStyleCnt="6"/>
      <dgm:spPr/>
      <dgm:t>
        <a:bodyPr/>
        <a:lstStyle/>
        <a:p>
          <a:endParaRPr lang="pt-BR"/>
        </a:p>
      </dgm:t>
    </dgm:pt>
    <dgm:pt modelId="{D0F8730E-3874-4F73-8085-F474B9ED734F}" type="pres">
      <dgm:prSet presAssocID="{7593176D-7616-476A-989D-9C4BEF3F1EA0}" presName="connectorText" presStyleLbl="sibTrans2D1" presStyleIdx="3" presStyleCnt="6"/>
      <dgm:spPr/>
      <dgm:t>
        <a:bodyPr/>
        <a:lstStyle/>
        <a:p>
          <a:endParaRPr lang="pt-BR"/>
        </a:p>
      </dgm:t>
    </dgm:pt>
    <dgm:pt modelId="{2D3928C0-9996-40CF-961C-D5FD297B7332}" type="pres">
      <dgm:prSet presAssocID="{585E7764-90BC-49FF-9178-7EF332B52D76}" presName="node" presStyleLbl="node1" presStyleIdx="4" presStyleCnt="6">
        <dgm:presLayoutVars>
          <dgm:bulletEnabled val="1"/>
        </dgm:presLayoutVars>
      </dgm:prSet>
      <dgm:spPr/>
      <dgm:t>
        <a:bodyPr/>
        <a:lstStyle/>
        <a:p>
          <a:endParaRPr lang="en-US"/>
        </a:p>
      </dgm:t>
    </dgm:pt>
    <dgm:pt modelId="{212EF383-C3B0-45AD-9E09-1F1C65C478FB}" type="pres">
      <dgm:prSet presAssocID="{06F3FCCF-29FB-4813-AE1C-F089BFF42FDA}" presName="sibTrans" presStyleLbl="sibTrans2D1" presStyleIdx="4" presStyleCnt="6"/>
      <dgm:spPr/>
      <dgm:t>
        <a:bodyPr/>
        <a:lstStyle/>
        <a:p>
          <a:endParaRPr lang="pt-BR"/>
        </a:p>
      </dgm:t>
    </dgm:pt>
    <dgm:pt modelId="{3C092EE8-2F99-4132-ADDB-867C8CC5AC1C}" type="pres">
      <dgm:prSet presAssocID="{06F3FCCF-29FB-4813-AE1C-F089BFF42FDA}" presName="connectorText" presStyleLbl="sibTrans2D1" presStyleIdx="4" presStyleCnt="6"/>
      <dgm:spPr/>
      <dgm:t>
        <a:bodyPr/>
        <a:lstStyle/>
        <a:p>
          <a:endParaRPr lang="pt-BR"/>
        </a:p>
      </dgm:t>
    </dgm:pt>
    <dgm:pt modelId="{DCF4393E-F991-4243-955A-17C6BEC5FE45}" type="pres">
      <dgm:prSet presAssocID="{8A4EE1C3-D3D6-4FB3-92F2-C7423585583F}" presName="node" presStyleLbl="node1" presStyleIdx="5" presStyleCnt="6">
        <dgm:presLayoutVars>
          <dgm:bulletEnabled val="1"/>
        </dgm:presLayoutVars>
      </dgm:prSet>
      <dgm:spPr/>
      <dgm:t>
        <a:bodyPr/>
        <a:lstStyle/>
        <a:p>
          <a:endParaRPr lang="pt-BR"/>
        </a:p>
      </dgm:t>
    </dgm:pt>
    <dgm:pt modelId="{9226E512-D502-4B94-8BF2-3FADE7B38863}" type="pres">
      <dgm:prSet presAssocID="{5D4B9819-42DC-40C7-B11E-A962B5DEFF8E}" presName="sibTrans" presStyleLbl="sibTrans2D1" presStyleIdx="5" presStyleCnt="6"/>
      <dgm:spPr/>
      <dgm:t>
        <a:bodyPr/>
        <a:lstStyle/>
        <a:p>
          <a:endParaRPr lang="pt-BR"/>
        </a:p>
      </dgm:t>
    </dgm:pt>
    <dgm:pt modelId="{0F7C9A2C-DB02-47D5-9CF0-16D5BB43BFF0}" type="pres">
      <dgm:prSet presAssocID="{5D4B9819-42DC-40C7-B11E-A962B5DEFF8E}" presName="connectorText" presStyleLbl="sibTrans2D1" presStyleIdx="5" presStyleCnt="6"/>
      <dgm:spPr/>
      <dgm:t>
        <a:bodyPr/>
        <a:lstStyle/>
        <a:p>
          <a:endParaRPr lang="pt-BR"/>
        </a:p>
      </dgm:t>
    </dgm:pt>
  </dgm:ptLst>
  <dgm:cxnLst>
    <dgm:cxn modelId="{E38FA1BE-8050-4AA3-AEFD-6EDECE55F114}" type="presOf" srcId="{5D4B9819-42DC-40C7-B11E-A962B5DEFF8E}" destId="{0F7C9A2C-DB02-47D5-9CF0-16D5BB43BFF0}" srcOrd="1" destOrd="0" presId="urn:microsoft.com/office/officeart/2005/8/layout/cycle2"/>
    <dgm:cxn modelId="{D6702A3B-735B-42A8-AE7E-150C28596D37}" type="presOf" srcId="{6AC5FC72-FB64-4DBF-A351-B9946066E415}" destId="{34CDCCBC-50F0-4064-8576-BFADBAFCD765}" srcOrd="0" destOrd="0" presId="urn:microsoft.com/office/officeart/2005/8/layout/cycle2"/>
    <dgm:cxn modelId="{DA0C181A-B2DB-440F-9088-D547EFF682F8}" type="presOf" srcId="{7593176D-7616-476A-989D-9C4BEF3F1EA0}" destId="{D0F8730E-3874-4F73-8085-F474B9ED734F}" srcOrd="1" destOrd="0" presId="urn:microsoft.com/office/officeart/2005/8/layout/cycle2"/>
    <dgm:cxn modelId="{C8632477-6311-4F97-96F4-9E011F87D887}" type="presOf" srcId="{8A4EE1C3-D3D6-4FB3-92F2-C7423585583F}" destId="{DCF4393E-F991-4243-955A-17C6BEC5FE45}" srcOrd="0" destOrd="0" presId="urn:microsoft.com/office/officeart/2005/8/layout/cycle2"/>
    <dgm:cxn modelId="{473C2310-466E-4843-AA29-880C2708E952}" srcId="{FCE9E396-0A1B-407C-B9C3-79D9EA7F11A6}" destId="{EBA7BBF9-0707-4854-9AB6-F547C0184BAD}" srcOrd="1" destOrd="0" parTransId="{E05CA129-D075-4766-BDA9-792885BE9F88}" sibTransId="{589C9BA7-2B64-474B-90B3-364FEBC7DBC6}"/>
    <dgm:cxn modelId="{E3D5FB8A-2AA4-44B4-83C8-A6781F801416}" type="presOf" srcId="{7C5A33A2-1733-4E24-BB55-93BD551C9D82}" destId="{DEE59BEB-7779-4A4D-B981-D940F28C790C}" srcOrd="0" destOrd="0" presId="urn:microsoft.com/office/officeart/2005/8/layout/cycle2"/>
    <dgm:cxn modelId="{8F435718-3B77-4164-86CE-C3EED0E92A4C}" type="presOf" srcId="{5D4B9819-42DC-40C7-B11E-A962B5DEFF8E}" destId="{9226E512-D502-4B94-8BF2-3FADE7B38863}" srcOrd="0" destOrd="0" presId="urn:microsoft.com/office/officeart/2005/8/layout/cycle2"/>
    <dgm:cxn modelId="{100891DD-810C-47B1-ABF8-52978067D4F4}" type="presOf" srcId="{BCBC3E7B-B374-4D22-A8BB-F0881DE8D9A7}" destId="{6877398C-086C-4AAB-BD39-5F11F42CE6DA}" srcOrd="0" destOrd="0" presId="urn:microsoft.com/office/officeart/2005/8/layout/cycle2"/>
    <dgm:cxn modelId="{100481FB-C1E2-4667-A3F8-96A98FFD9D5B}" srcId="{FCE9E396-0A1B-407C-B9C3-79D9EA7F11A6}" destId="{6AC5FC72-FB64-4DBF-A351-B9946066E415}" srcOrd="3" destOrd="0" parTransId="{67D5C3EC-E816-4614-919F-5C8F3B9AEFA9}" sibTransId="{7593176D-7616-476A-989D-9C4BEF3F1EA0}"/>
    <dgm:cxn modelId="{B239AD06-A56B-4FAB-8650-DDE6BE6FB4A5}" type="presOf" srcId="{589C9BA7-2B64-474B-90B3-364FEBC7DBC6}" destId="{51A4EB7F-2559-4892-A722-7A10CEE39FB8}" srcOrd="0" destOrd="0" presId="urn:microsoft.com/office/officeart/2005/8/layout/cycle2"/>
    <dgm:cxn modelId="{7C1F9FD2-ECDF-4095-B642-DC1FC82684A2}" type="presOf" srcId="{5AC31F4A-769A-4B9B-8408-BE9B8DCF401C}" destId="{1435DA8F-8410-44A8-ABCC-1C51AD1E5B96}" srcOrd="0" destOrd="0" presId="urn:microsoft.com/office/officeart/2005/8/layout/cycle2"/>
    <dgm:cxn modelId="{135C8874-9D30-4C68-BF92-BDB1478E03F4}" srcId="{FCE9E396-0A1B-407C-B9C3-79D9EA7F11A6}" destId="{12E42D67-2631-4292-A8FE-7229343DF8AA}" srcOrd="0" destOrd="0" parTransId="{34FEECFB-F42B-4367-AF8D-A75A2D502D3D}" sibTransId="{5AC31F4A-769A-4B9B-8408-BE9B8DCF401C}"/>
    <dgm:cxn modelId="{30B1478A-5BC3-437A-971F-6B4D564E53D7}" type="presOf" srcId="{EBA7BBF9-0707-4854-9AB6-F547C0184BAD}" destId="{2191029C-F9CC-4D1C-BCD9-48863C0222CA}" srcOrd="0" destOrd="0" presId="urn:microsoft.com/office/officeart/2005/8/layout/cycle2"/>
    <dgm:cxn modelId="{7EC73478-9F71-4585-9964-1445DC989E5F}" type="presOf" srcId="{12E42D67-2631-4292-A8FE-7229343DF8AA}" destId="{99B84ACB-FDDD-4DE2-9161-49A0529B23A2}" srcOrd="0" destOrd="0" presId="urn:microsoft.com/office/officeart/2005/8/layout/cycle2"/>
    <dgm:cxn modelId="{81CF285A-17B5-485F-9B22-40430DFC5EA0}" srcId="{FCE9E396-0A1B-407C-B9C3-79D9EA7F11A6}" destId="{585E7764-90BC-49FF-9178-7EF332B52D76}" srcOrd="4" destOrd="0" parTransId="{7CB2C272-9899-40B4-92FA-6F9B6E83C98F}" sibTransId="{06F3FCCF-29FB-4813-AE1C-F089BFF42FDA}"/>
    <dgm:cxn modelId="{70B54448-0197-4994-9A24-A50130E03E94}" type="presOf" srcId="{7593176D-7616-476A-989D-9C4BEF3F1EA0}" destId="{8480B1A0-64F0-46B3-8148-5190D3975988}" srcOrd="0" destOrd="0" presId="urn:microsoft.com/office/officeart/2005/8/layout/cycle2"/>
    <dgm:cxn modelId="{B5F93597-F472-407A-BAFA-BCEB0CBD5F65}" type="presOf" srcId="{FCE9E396-0A1B-407C-B9C3-79D9EA7F11A6}" destId="{B12DCE33-133F-41FE-9852-A122F88ED3FE}" srcOrd="0" destOrd="0" presId="urn:microsoft.com/office/officeart/2005/8/layout/cycle2"/>
    <dgm:cxn modelId="{DB610B51-8DD0-4BDB-9916-8A1A4D881342}" type="presOf" srcId="{585E7764-90BC-49FF-9178-7EF332B52D76}" destId="{2D3928C0-9996-40CF-961C-D5FD297B7332}" srcOrd="0" destOrd="0" presId="urn:microsoft.com/office/officeart/2005/8/layout/cycle2"/>
    <dgm:cxn modelId="{3103782F-D376-459C-B9AD-0BC1CB3D5418}" type="presOf" srcId="{06F3FCCF-29FB-4813-AE1C-F089BFF42FDA}" destId="{3C092EE8-2F99-4132-ADDB-867C8CC5AC1C}" srcOrd="1" destOrd="0" presId="urn:microsoft.com/office/officeart/2005/8/layout/cycle2"/>
    <dgm:cxn modelId="{646783A3-2F5A-444C-8D1B-D460577B0AB7}" type="presOf" srcId="{06F3FCCF-29FB-4813-AE1C-F089BFF42FDA}" destId="{212EF383-C3B0-45AD-9E09-1F1C65C478FB}" srcOrd="0" destOrd="0" presId="urn:microsoft.com/office/officeart/2005/8/layout/cycle2"/>
    <dgm:cxn modelId="{CFC3DA8A-3001-4439-9396-200EB92270E3}" type="presOf" srcId="{5AC31F4A-769A-4B9B-8408-BE9B8DCF401C}" destId="{AA38D298-2AB2-4F3E-8793-B445098322E1}" srcOrd="1" destOrd="0" presId="urn:microsoft.com/office/officeart/2005/8/layout/cycle2"/>
    <dgm:cxn modelId="{DEB10600-429E-439F-A63B-1D982FD16A1A}" srcId="{FCE9E396-0A1B-407C-B9C3-79D9EA7F11A6}" destId="{8A4EE1C3-D3D6-4FB3-92F2-C7423585583F}" srcOrd="5" destOrd="0" parTransId="{45ED33D9-CA18-4EA0-B4FB-1B4D9FC964AE}" sibTransId="{5D4B9819-42DC-40C7-B11E-A962B5DEFF8E}"/>
    <dgm:cxn modelId="{70A609F5-A27D-4630-BA74-54D7F48D8391}" type="presOf" srcId="{BCBC3E7B-B374-4D22-A8BB-F0881DE8D9A7}" destId="{E922BFFA-CF9F-491E-955D-85FDC4C4C0EE}" srcOrd="1" destOrd="0" presId="urn:microsoft.com/office/officeart/2005/8/layout/cycle2"/>
    <dgm:cxn modelId="{E528119B-6DEE-4158-A305-5762DC34B541}" type="presOf" srcId="{589C9BA7-2B64-474B-90B3-364FEBC7DBC6}" destId="{21CFD3B7-2EDE-443C-84B1-436D2127471F}" srcOrd="1" destOrd="0" presId="urn:microsoft.com/office/officeart/2005/8/layout/cycle2"/>
    <dgm:cxn modelId="{A46B05A1-3EC4-472D-9475-13A27618EFA4}" srcId="{FCE9E396-0A1B-407C-B9C3-79D9EA7F11A6}" destId="{7C5A33A2-1733-4E24-BB55-93BD551C9D82}" srcOrd="2" destOrd="0" parTransId="{1FBC0462-DCA3-4C2B-9C83-35B366D68B89}" sibTransId="{BCBC3E7B-B374-4D22-A8BB-F0881DE8D9A7}"/>
    <dgm:cxn modelId="{3C7FCD5D-8C78-4401-896F-7CD85293CFE9}" type="presParOf" srcId="{B12DCE33-133F-41FE-9852-A122F88ED3FE}" destId="{99B84ACB-FDDD-4DE2-9161-49A0529B23A2}" srcOrd="0" destOrd="0" presId="urn:microsoft.com/office/officeart/2005/8/layout/cycle2"/>
    <dgm:cxn modelId="{350BF3FD-DE74-4B09-8B45-E6465A91936E}" type="presParOf" srcId="{B12DCE33-133F-41FE-9852-A122F88ED3FE}" destId="{1435DA8F-8410-44A8-ABCC-1C51AD1E5B96}" srcOrd="1" destOrd="0" presId="urn:microsoft.com/office/officeart/2005/8/layout/cycle2"/>
    <dgm:cxn modelId="{7872681C-6E45-416B-9E4F-50CF3C600472}" type="presParOf" srcId="{1435DA8F-8410-44A8-ABCC-1C51AD1E5B96}" destId="{AA38D298-2AB2-4F3E-8793-B445098322E1}" srcOrd="0" destOrd="0" presId="urn:microsoft.com/office/officeart/2005/8/layout/cycle2"/>
    <dgm:cxn modelId="{6CFB2882-7284-47DA-965B-427AC6E813B5}" type="presParOf" srcId="{B12DCE33-133F-41FE-9852-A122F88ED3FE}" destId="{2191029C-F9CC-4D1C-BCD9-48863C0222CA}" srcOrd="2" destOrd="0" presId="urn:microsoft.com/office/officeart/2005/8/layout/cycle2"/>
    <dgm:cxn modelId="{13D2895B-B50F-46E4-860F-8DDB621FA730}" type="presParOf" srcId="{B12DCE33-133F-41FE-9852-A122F88ED3FE}" destId="{51A4EB7F-2559-4892-A722-7A10CEE39FB8}" srcOrd="3" destOrd="0" presId="urn:microsoft.com/office/officeart/2005/8/layout/cycle2"/>
    <dgm:cxn modelId="{AABC72C5-7EC1-4818-A2AC-293C87DD5130}" type="presParOf" srcId="{51A4EB7F-2559-4892-A722-7A10CEE39FB8}" destId="{21CFD3B7-2EDE-443C-84B1-436D2127471F}" srcOrd="0" destOrd="0" presId="urn:microsoft.com/office/officeart/2005/8/layout/cycle2"/>
    <dgm:cxn modelId="{9270F532-2A81-4939-92DC-090164F82567}" type="presParOf" srcId="{B12DCE33-133F-41FE-9852-A122F88ED3FE}" destId="{DEE59BEB-7779-4A4D-B981-D940F28C790C}" srcOrd="4" destOrd="0" presId="urn:microsoft.com/office/officeart/2005/8/layout/cycle2"/>
    <dgm:cxn modelId="{CB366D84-92E3-4EDC-B480-AC3583965324}" type="presParOf" srcId="{B12DCE33-133F-41FE-9852-A122F88ED3FE}" destId="{6877398C-086C-4AAB-BD39-5F11F42CE6DA}" srcOrd="5" destOrd="0" presId="urn:microsoft.com/office/officeart/2005/8/layout/cycle2"/>
    <dgm:cxn modelId="{97FAF0CD-8F90-4018-BACE-DC34B4763567}" type="presParOf" srcId="{6877398C-086C-4AAB-BD39-5F11F42CE6DA}" destId="{E922BFFA-CF9F-491E-955D-85FDC4C4C0EE}" srcOrd="0" destOrd="0" presId="urn:microsoft.com/office/officeart/2005/8/layout/cycle2"/>
    <dgm:cxn modelId="{38F6D84B-3F03-4D75-8CD9-AF224EB1D3E9}" type="presParOf" srcId="{B12DCE33-133F-41FE-9852-A122F88ED3FE}" destId="{34CDCCBC-50F0-4064-8576-BFADBAFCD765}" srcOrd="6" destOrd="0" presId="urn:microsoft.com/office/officeart/2005/8/layout/cycle2"/>
    <dgm:cxn modelId="{67388C3F-9D7F-4B20-80B7-945BB5874230}" type="presParOf" srcId="{B12DCE33-133F-41FE-9852-A122F88ED3FE}" destId="{8480B1A0-64F0-46B3-8148-5190D3975988}" srcOrd="7" destOrd="0" presId="urn:microsoft.com/office/officeart/2005/8/layout/cycle2"/>
    <dgm:cxn modelId="{7B5E3F9D-0C2F-4A5C-8667-21C25062C822}" type="presParOf" srcId="{8480B1A0-64F0-46B3-8148-5190D3975988}" destId="{D0F8730E-3874-4F73-8085-F474B9ED734F}" srcOrd="0" destOrd="0" presId="urn:microsoft.com/office/officeart/2005/8/layout/cycle2"/>
    <dgm:cxn modelId="{782B83F4-B75B-4D44-922F-3B00076CE5A8}" type="presParOf" srcId="{B12DCE33-133F-41FE-9852-A122F88ED3FE}" destId="{2D3928C0-9996-40CF-961C-D5FD297B7332}" srcOrd="8" destOrd="0" presId="urn:microsoft.com/office/officeart/2005/8/layout/cycle2"/>
    <dgm:cxn modelId="{EF14BF40-54E8-4432-A35A-CF9923D20A21}" type="presParOf" srcId="{B12DCE33-133F-41FE-9852-A122F88ED3FE}" destId="{212EF383-C3B0-45AD-9E09-1F1C65C478FB}" srcOrd="9" destOrd="0" presId="urn:microsoft.com/office/officeart/2005/8/layout/cycle2"/>
    <dgm:cxn modelId="{BBFF5B5E-01A5-4340-90B1-A9107B8BC6CD}" type="presParOf" srcId="{212EF383-C3B0-45AD-9E09-1F1C65C478FB}" destId="{3C092EE8-2F99-4132-ADDB-867C8CC5AC1C}" srcOrd="0" destOrd="0" presId="urn:microsoft.com/office/officeart/2005/8/layout/cycle2"/>
    <dgm:cxn modelId="{98688046-2387-4FC1-A9AF-4785FE451AA0}" type="presParOf" srcId="{B12DCE33-133F-41FE-9852-A122F88ED3FE}" destId="{DCF4393E-F991-4243-955A-17C6BEC5FE45}" srcOrd="10" destOrd="0" presId="urn:microsoft.com/office/officeart/2005/8/layout/cycle2"/>
    <dgm:cxn modelId="{7E105599-5143-4370-8F4C-358FB1E802F6}" type="presParOf" srcId="{B12DCE33-133F-41FE-9852-A122F88ED3FE}" destId="{9226E512-D502-4B94-8BF2-3FADE7B38863}" srcOrd="11" destOrd="0" presId="urn:microsoft.com/office/officeart/2005/8/layout/cycle2"/>
    <dgm:cxn modelId="{7841427D-490D-48AA-B2D7-9832C86929EA}" type="presParOf" srcId="{9226E512-D502-4B94-8BF2-3FADE7B38863}" destId="{0F7C9A2C-DB02-47D5-9CF0-16D5BB43BFF0}"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B41E2C-20BC-4DFF-9574-A9A5647B00ED}" type="doc">
      <dgm:prSet loTypeId="urn:microsoft.com/office/officeart/2008/layout/HexagonCluster" loCatId="picture" qsTypeId="urn:microsoft.com/office/officeart/2005/8/quickstyle/simple1" qsCatId="simple" csTypeId="urn:microsoft.com/office/officeart/2005/8/colors/colorful3" csCatId="colorful" phldr="1"/>
      <dgm:spPr/>
      <dgm:t>
        <a:bodyPr/>
        <a:lstStyle/>
        <a:p>
          <a:endParaRPr lang="en-US"/>
        </a:p>
      </dgm:t>
    </dgm:pt>
    <dgm:pt modelId="{ACEA33EE-69CA-4529-92EB-04D72007F80B}">
      <dgm:prSet phldrT="[Text]" custT="1"/>
      <dgm:spPr/>
      <dgm:t>
        <a:bodyPr/>
        <a:lstStyle/>
        <a:p>
          <a:r>
            <a:rPr lang="en-US" sz="1400" noProof="0" dirty="0" smtClean="0"/>
            <a:t>2</a:t>
          </a:r>
          <a:br>
            <a:rPr lang="en-US" sz="1400" noProof="0" dirty="0" smtClean="0"/>
          </a:br>
          <a:r>
            <a:rPr lang="en-US" sz="1400" noProof="0" dirty="0" smtClean="0"/>
            <a:t>Monitoring Plans</a:t>
          </a:r>
          <a:endParaRPr lang="en-US" sz="1400" noProof="0" dirty="0"/>
        </a:p>
      </dgm:t>
    </dgm:pt>
    <dgm:pt modelId="{C74A489C-95C9-40AF-A909-F21DDA2175F4}" type="parTrans" cxnId="{650416D1-6620-410E-BA3C-44F9E16A0E6D}">
      <dgm:prSet/>
      <dgm:spPr/>
      <dgm:t>
        <a:bodyPr/>
        <a:lstStyle/>
        <a:p>
          <a:endParaRPr lang="pt-BR" noProof="0" dirty="0"/>
        </a:p>
      </dgm:t>
    </dgm:pt>
    <dgm:pt modelId="{B9707110-E717-4E51-B045-34328E9C84D9}" type="sibTrans" cxnId="{650416D1-6620-410E-BA3C-44F9E16A0E6D}">
      <dgm:prSet/>
      <dgm:spPr>
        <a:blipFill rotWithShape="1">
          <a:blip xmlns:r="http://schemas.openxmlformats.org/officeDocument/2006/relationships" r:embed="rId1"/>
          <a:stretch>
            <a:fillRect/>
          </a:stretch>
        </a:blipFill>
      </dgm:spPr>
      <dgm:t>
        <a:bodyPr/>
        <a:lstStyle/>
        <a:p>
          <a:endParaRPr lang="pt-BR" noProof="0" dirty="0"/>
        </a:p>
      </dgm:t>
    </dgm:pt>
    <dgm:pt modelId="{1649F81A-4027-4079-A3C6-276524541EAD}">
      <dgm:prSet phldrT="[Text]" custT="1"/>
      <dgm:spPr/>
      <dgm:t>
        <a:bodyPr/>
        <a:lstStyle/>
        <a:p>
          <a:r>
            <a:rPr lang="en-US" sz="1400" noProof="0" dirty="0" smtClean="0"/>
            <a:t>3</a:t>
          </a:r>
          <a:br>
            <a:rPr lang="en-US" sz="1400" noProof="0" dirty="0" smtClean="0"/>
          </a:br>
          <a:r>
            <a:rPr lang="en-US" sz="1400" noProof="0" dirty="0" smtClean="0"/>
            <a:t>Investments Evaluation</a:t>
          </a:r>
          <a:endParaRPr lang="en-US" sz="1400" noProof="0" dirty="0"/>
        </a:p>
      </dgm:t>
    </dgm:pt>
    <dgm:pt modelId="{1BC29B97-C43B-4991-87DE-A4D29C289468}" type="parTrans" cxnId="{148827AD-8672-46A1-8755-832DC425F6EA}">
      <dgm:prSet/>
      <dgm:spPr/>
      <dgm:t>
        <a:bodyPr/>
        <a:lstStyle/>
        <a:p>
          <a:endParaRPr lang="pt-BR" noProof="0" dirty="0"/>
        </a:p>
      </dgm:t>
    </dgm:pt>
    <dgm:pt modelId="{188835A1-DA72-4945-8539-0517C3B1C460}" type="sibTrans" cxnId="{148827AD-8672-46A1-8755-832DC425F6EA}">
      <dgm:prSet/>
      <dgm:spPr>
        <a:blipFill rotWithShape="1">
          <a:blip xmlns:r="http://schemas.openxmlformats.org/officeDocument/2006/relationships" r:embed="rId2"/>
          <a:stretch>
            <a:fillRect/>
          </a:stretch>
        </a:blipFill>
      </dgm:spPr>
      <dgm:t>
        <a:bodyPr/>
        <a:lstStyle/>
        <a:p>
          <a:endParaRPr lang="pt-BR" noProof="0" dirty="0"/>
        </a:p>
      </dgm:t>
    </dgm:pt>
    <dgm:pt modelId="{61743317-F836-438C-9AA4-E0A8E9D153CC}">
      <dgm:prSet phldrT="[Text]" custT="1"/>
      <dgm:spPr/>
      <dgm:t>
        <a:bodyPr/>
        <a:lstStyle/>
        <a:p>
          <a:r>
            <a:rPr lang="en-US" sz="1400" noProof="0" dirty="0" smtClean="0"/>
            <a:t>1</a:t>
          </a:r>
          <a:br>
            <a:rPr lang="en-US" sz="1400" noProof="0" dirty="0" smtClean="0"/>
          </a:br>
          <a:r>
            <a:rPr lang="en-US" sz="1400" noProof="0" dirty="0" smtClean="0"/>
            <a:t>Creating Plans</a:t>
          </a:r>
          <a:endParaRPr lang="en-US" sz="1400" noProof="0" dirty="0"/>
        </a:p>
      </dgm:t>
    </dgm:pt>
    <dgm:pt modelId="{298A0BE2-9D7B-482D-808A-55503B25A1A5}" type="parTrans" cxnId="{13EC13BA-6FFF-4E16-BABA-F632BAA76250}">
      <dgm:prSet/>
      <dgm:spPr/>
      <dgm:t>
        <a:bodyPr/>
        <a:lstStyle/>
        <a:p>
          <a:endParaRPr lang="pt-BR" noProof="0" dirty="0"/>
        </a:p>
      </dgm:t>
    </dgm:pt>
    <dgm:pt modelId="{1C00829F-ACBB-4E6F-8858-EC1F8B1A3941}" type="sibTrans" cxnId="{13EC13BA-6FFF-4E16-BABA-F632BAA76250}">
      <dgm:prSet/>
      <dgm:spPr>
        <a:blipFill rotWithShape="1">
          <a:blip xmlns:r="http://schemas.openxmlformats.org/officeDocument/2006/relationships" r:embed="rId3"/>
          <a:stretch>
            <a:fillRect/>
          </a:stretch>
        </a:blipFill>
      </dgm:spPr>
      <dgm:t>
        <a:bodyPr/>
        <a:lstStyle/>
        <a:p>
          <a:endParaRPr lang="pt-BR" noProof="0" dirty="0"/>
        </a:p>
      </dgm:t>
    </dgm:pt>
    <dgm:pt modelId="{3CB9EAF0-B785-436D-8561-29418CAF11D6}">
      <dgm:prSet phldrT="[Text]" custT="1"/>
      <dgm:spPr/>
      <dgm:t>
        <a:bodyPr/>
        <a:lstStyle/>
        <a:p>
          <a:r>
            <a:rPr lang="en-US" sz="1400" noProof="0" dirty="0" smtClean="0"/>
            <a:t>4</a:t>
          </a:r>
          <a:br>
            <a:rPr lang="en-US" sz="1400" noProof="0" dirty="0" smtClean="0"/>
          </a:br>
          <a:r>
            <a:rPr lang="en-US" sz="1400" noProof="0" dirty="0" smtClean="0"/>
            <a:t>Top-Down Portfolios</a:t>
          </a:r>
          <a:endParaRPr lang="en-US" sz="1400" noProof="0" dirty="0"/>
        </a:p>
      </dgm:t>
    </dgm:pt>
    <dgm:pt modelId="{A6865FB3-E80B-4FB1-8EE7-A81DCBEFE1BF}" type="parTrans" cxnId="{624FEA01-2DD8-4527-8224-0D857011D499}">
      <dgm:prSet/>
      <dgm:spPr/>
      <dgm:t>
        <a:bodyPr/>
        <a:lstStyle/>
        <a:p>
          <a:endParaRPr lang="pt-BR"/>
        </a:p>
      </dgm:t>
    </dgm:pt>
    <dgm:pt modelId="{134A6D86-F6EB-471F-B12D-F51DA42F06C9}" type="sibTrans" cxnId="{624FEA01-2DD8-4527-8224-0D857011D499}">
      <dgm:prSet/>
      <dgm:spPr>
        <a:blipFill rotWithShape="1">
          <a:blip xmlns:r="http://schemas.openxmlformats.org/officeDocument/2006/relationships" r:embed="rId4"/>
          <a:stretch>
            <a:fillRect/>
          </a:stretch>
        </a:blipFill>
      </dgm:spPr>
      <dgm:t>
        <a:bodyPr/>
        <a:lstStyle/>
        <a:p>
          <a:endParaRPr lang="pt-BR"/>
        </a:p>
      </dgm:t>
    </dgm:pt>
    <dgm:pt modelId="{C9AD308B-FEDA-41EB-A99B-E790057DB169}" type="pres">
      <dgm:prSet presAssocID="{63B41E2C-20BC-4DFF-9574-A9A5647B00ED}" presName="Name0" presStyleCnt="0">
        <dgm:presLayoutVars>
          <dgm:chMax val="21"/>
          <dgm:chPref val="21"/>
        </dgm:presLayoutVars>
      </dgm:prSet>
      <dgm:spPr/>
      <dgm:t>
        <a:bodyPr/>
        <a:lstStyle/>
        <a:p>
          <a:endParaRPr lang="pt-BR"/>
        </a:p>
      </dgm:t>
    </dgm:pt>
    <dgm:pt modelId="{1EB4CA57-92A8-47A7-83B2-0032493EE4B3}" type="pres">
      <dgm:prSet presAssocID="{ACEA33EE-69CA-4529-92EB-04D72007F80B}" presName="text1" presStyleCnt="0"/>
      <dgm:spPr/>
    </dgm:pt>
    <dgm:pt modelId="{B5E4A2E9-5CC2-4120-B51F-4CE06975E6BC}" type="pres">
      <dgm:prSet presAssocID="{ACEA33EE-69CA-4529-92EB-04D72007F80B}" presName="textRepeatNode" presStyleLbl="alignNode1" presStyleIdx="0" presStyleCnt="4">
        <dgm:presLayoutVars>
          <dgm:chMax val="0"/>
          <dgm:chPref val="0"/>
          <dgm:bulletEnabled val="1"/>
        </dgm:presLayoutVars>
      </dgm:prSet>
      <dgm:spPr/>
      <dgm:t>
        <a:bodyPr/>
        <a:lstStyle/>
        <a:p>
          <a:endParaRPr lang="pt-BR"/>
        </a:p>
      </dgm:t>
    </dgm:pt>
    <dgm:pt modelId="{2F3732FB-73C7-42F3-A5C9-7870D2189DE9}" type="pres">
      <dgm:prSet presAssocID="{ACEA33EE-69CA-4529-92EB-04D72007F80B}" presName="textaccent1" presStyleCnt="0"/>
      <dgm:spPr/>
    </dgm:pt>
    <dgm:pt modelId="{55BF6E9D-6B70-4B26-844A-DA10BFD2A19C}" type="pres">
      <dgm:prSet presAssocID="{ACEA33EE-69CA-4529-92EB-04D72007F80B}" presName="accentRepeatNode" presStyleLbl="solidAlignAcc1" presStyleIdx="0" presStyleCnt="8"/>
      <dgm:spPr/>
    </dgm:pt>
    <dgm:pt modelId="{596EA4D0-9712-4BB1-AAC9-CE0479C45DE5}" type="pres">
      <dgm:prSet presAssocID="{B9707110-E717-4E51-B045-34328E9C84D9}" presName="image1" presStyleCnt="0"/>
      <dgm:spPr/>
    </dgm:pt>
    <dgm:pt modelId="{98A2AAED-D59F-45A5-9CCC-681E7B2CFEDF}" type="pres">
      <dgm:prSet presAssocID="{B9707110-E717-4E51-B045-34328E9C84D9}" presName="imageRepeatNode" presStyleLbl="alignAcc1" presStyleIdx="0" presStyleCnt="4"/>
      <dgm:spPr/>
      <dgm:t>
        <a:bodyPr/>
        <a:lstStyle/>
        <a:p>
          <a:endParaRPr lang="pt-BR"/>
        </a:p>
      </dgm:t>
    </dgm:pt>
    <dgm:pt modelId="{B0C8A203-BA9A-45DA-99D4-49D943A8171E}" type="pres">
      <dgm:prSet presAssocID="{B9707110-E717-4E51-B045-34328E9C84D9}" presName="imageaccent1" presStyleCnt="0"/>
      <dgm:spPr/>
    </dgm:pt>
    <dgm:pt modelId="{F81CC63E-0F2A-4658-9755-F7B068B932A7}" type="pres">
      <dgm:prSet presAssocID="{B9707110-E717-4E51-B045-34328E9C84D9}" presName="accentRepeatNode" presStyleLbl="solidAlignAcc1" presStyleIdx="1" presStyleCnt="8"/>
      <dgm:spPr/>
    </dgm:pt>
    <dgm:pt modelId="{73C51F45-A7E8-438C-8617-319A78BB43CE}" type="pres">
      <dgm:prSet presAssocID="{1649F81A-4027-4079-A3C6-276524541EAD}" presName="text2" presStyleCnt="0"/>
      <dgm:spPr/>
    </dgm:pt>
    <dgm:pt modelId="{4865F3E4-2BF3-4573-865D-246EBC09B859}" type="pres">
      <dgm:prSet presAssocID="{1649F81A-4027-4079-A3C6-276524541EAD}" presName="textRepeatNode" presStyleLbl="alignNode1" presStyleIdx="1" presStyleCnt="4">
        <dgm:presLayoutVars>
          <dgm:chMax val="0"/>
          <dgm:chPref val="0"/>
          <dgm:bulletEnabled val="1"/>
        </dgm:presLayoutVars>
      </dgm:prSet>
      <dgm:spPr/>
      <dgm:t>
        <a:bodyPr/>
        <a:lstStyle/>
        <a:p>
          <a:endParaRPr lang="en-US"/>
        </a:p>
      </dgm:t>
    </dgm:pt>
    <dgm:pt modelId="{DF6E6C22-3865-4628-A19C-C06831686AB6}" type="pres">
      <dgm:prSet presAssocID="{1649F81A-4027-4079-A3C6-276524541EAD}" presName="textaccent2" presStyleCnt="0"/>
      <dgm:spPr/>
    </dgm:pt>
    <dgm:pt modelId="{C2FE54F3-8D10-4729-9B28-34CBAB13F171}" type="pres">
      <dgm:prSet presAssocID="{1649F81A-4027-4079-A3C6-276524541EAD}" presName="accentRepeatNode" presStyleLbl="solidAlignAcc1" presStyleIdx="2" presStyleCnt="8"/>
      <dgm:spPr/>
    </dgm:pt>
    <dgm:pt modelId="{DF71338F-66F2-4960-A04A-A912B8950591}" type="pres">
      <dgm:prSet presAssocID="{188835A1-DA72-4945-8539-0517C3B1C460}" presName="image2" presStyleCnt="0"/>
      <dgm:spPr/>
    </dgm:pt>
    <dgm:pt modelId="{170501A5-BA12-4371-9113-53BC59394719}" type="pres">
      <dgm:prSet presAssocID="{188835A1-DA72-4945-8539-0517C3B1C460}" presName="imageRepeatNode" presStyleLbl="alignAcc1" presStyleIdx="1" presStyleCnt="4"/>
      <dgm:spPr/>
      <dgm:t>
        <a:bodyPr/>
        <a:lstStyle/>
        <a:p>
          <a:endParaRPr lang="pt-BR"/>
        </a:p>
      </dgm:t>
    </dgm:pt>
    <dgm:pt modelId="{725B1566-18DC-4DCA-9F96-F022AFA4E382}" type="pres">
      <dgm:prSet presAssocID="{188835A1-DA72-4945-8539-0517C3B1C460}" presName="imageaccent2" presStyleCnt="0"/>
      <dgm:spPr/>
    </dgm:pt>
    <dgm:pt modelId="{1DBBCE42-7C90-47BA-BCA7-A80C56CDE4BB}" type="pres">
      <dgm:prSet presAssocID="{188835A1-DA72-4945-8539-0517C3B1C460}" presName="accentRepeatNode" presStyleLbl="solidAlignAcc1" presStyleIdx="3" presStyleCnt="8"/>
      <dgm:spPr/>
    </dgm:pt>
    <dgm:pt modelId="{AC80F23E-BE1D-483B-9E1B-7384A66C7619}" type="pres">
      <dgm:prSet presAssocID="{61743317-F836-438C-9AA4-E0A8E9D153CC}" presName="text3" presStyleCnt="0"/>
      <dgm:spPr/>
    </dgm:pt>
    <dgm:pt modelId="{8CF579C5-F3BA-40E8-92C5-7FFCB1570E22}" type="pres">
      <dgm:prSet presAssocID="{61743317-F836-438C-9AA4-E0A8E9D153CC}" presName="textRepeatNode" presStyleLbl="alignNode1" presStyleIdx="2" presStyleCnt="4">
        <dgm:presLayoutVars>
          <dgm:chMax val="0"/>
          <dgm:chPref val="0"/>
          <dgm:bulletEnabled val="1"/>
        </dgm:presLayoutVars>
      </dgm:prSet>
      <dgm:spPr/>
      <dgm:t>
        <a:bodyPr/>
        <a:lstStyle/>
        <a:p>
          <a:endParaRPr lang="en-US"/>
        </a:p>
      </dgm:t>
    </dgm:pt>
    <dgm:pt modelId="{8567975C-9453-4B1F-87A6-CCCD94B6B0FE}" type="pres">
      <dgm:prSet presAssocID="{61743317-F836-438C-9AA4-E0A8E9D153CC}" presName="textaccent3" presStyleCnt="0"/>
      <dgm:spPr/>
    </dgm:pt>
    <dgm:pt modelId="{AA67886B-5FEE-46E0-9090-01D3AE885E51}" type="pres">
      <dgm:prSet presAssocID="{61743317-F836-438C-9AA4-E0A8E9D153CC}" presName="accentRepeatNode" presStyleLbl="solidAlignAcc1" presStyleIdx="4" presStyleCnt="8"/>
      <dgm:spPr/>
    </dgm:pt>
    <dgm:pt modelId="{DC074C6D-9774-4060-8193-35C9A34DD8E6}" type="pres">
      <dgm:prSet presAssocID="{1C00829F-ACBB-4E6F-8858-EC1F8B1A3941}" presName="image3" presStyleCnt="0"/>
      <dgm:spPr/>
    </dgm:pt>
    <dgm:pt modelId="{FBEA44B1-C680-45F1-B168-243FA9AC2687}" type="pres">
      <dgm:prSet presAssocID="{1C00829F-ACBB-4E6F-8858-EC1F8B1A3941}" presName="imageRepeatNode" presStyleLbl="alignAcc1" presStyleIdx="2" presStyleCnt="4"/>
      <dgm:spPr/>
      <dgm:t>
        <a:bodyPr/>
        <a:lstStyle/>
        <a:p>
          <a:endParaRPr lang="pt-BR"/>
        </a:p>
      </dgm:t>
    </dgm:pt>
    <dgm:pt modelId="{A932E1E0-9BE4-49AB-9E3C-503A0377FF02}" type="pres">
      <dgm:prSet presAssocID="{1C00829F-ACBB-4E6F-8858-EC1F8B1A3941}" presName="imageaccent3" presStyleCnt="0"/>
      <dgm:spPr/>
    </dgm:pt>
    <dgm:pt modelId="{D868C442-8C21-4E36-9A15-4104C88F74E8}" type="pres">
      <dgm:prSet presAssocID="{1C00829F-ACBB-4E6F-8858-EC1F8B1A3941}" presName="accentRepeatNode" presStyleLbl="solidAlignAcc1" presStyleIdx="5" presStyleCnt="8"/>
      <dgm:spPr/>
    </dgm:pt>
    <dgm:pt modelId="{94AC4606-E64E-45D5-938C-D94CFA398EAE}" type="pres">
      <dgm:prSet presAssocID="{3CB9EAF0-B785-436D-8561-29418CAF11D6}" presName="text4" presStyleCnt="0"/>
      <dgm:spPr/>
    </dgm:pt>
    <dgm:pt modelId="{47A71B95-6E98-419E-B6A1-6E4D58262FC1}" type="pres">
      <dgm:prSet presAssocID="{3CB9EAF0-B785-436D-8561-29418CAF11D6}" presName="textRepeatNode" presStyleLbl="alignNode1" presStyleIdx="3" presStyleCnt="4">
        <dgm:presLayoutVars>
          <dgm:chMax val="0"/>
          <dgm:chPref val="0"/>
          <dgm:bulletEnabled val="1"/>
        </dgm:presLayoutVars>
      </dgm:prSet>
      <dgm:spPr/>
      <dgm:t>
        <a:bodyPr/>
        <a:lstStyle/>
        <a:p>
          <a:endParaRPr lang="pt-BR"/>
        </a:p>
      </dgm:t>
    </dgm:pt>
    <dgm:pt modelId="{8820DABF-3FA7-4C48-BE4F-D3E273BD2A20}" type="pres">
      <dgm:prSet presAssocID="{3CB9EAF0-B785-436D-8561-29418CAF11D6}" presName="textaccent4" presStyleCnt="0"/>
      <dgm:spPr/>
    </dgm:pt>
    <dgm:pt modelId="{1B16F8AB-AD59-4ECA-8278-04E99ECD0661}" type="pres">
      <dgm:prSet presAssocID="{3CB9EAF0-B785-436D-8561-29418CAF11D6}" presName="accentRepeatNode" presStyleLbl="solidAlignAcc1" presStyleIdx="6" presStyleCnt="8"/>
      <dgm:spPr/>
    </dgm:pt>
    <dgm:pt modelId="{3FBEC9CA-05F1-400B-835C-CF96FC9B34A4}" type="pres">
      <dgm:prSet presAssocID="{134A6D86-F6EB-471F-B12D-F51DA42F06C9}" presName="image4" presStyleCnt="0"/>
      <dgm:spPr/>
    </dgm:pt>
    <dgm:pt modelId="{4F982654-55B9-4DD6-8184-50EE9DAC6865}" type="pres">
      <dgm:prSet presAssocID="{134A6D86-F6EB-471F-B12D-F51DA42F06C9}" presName="imageRepeatNode" presStyleLbl="alignAcc1" presStyleIdx="3" presStyleCnt="4"/>
      <dgm:spPr/>
      <dgm:t>
        <a:bodyPr/>
        <a:lstStyle/>
        <a:p>
          <a:endParaRPr lang="pt-BR"/>
        </a:p>
      </dgm:t>
    </dgm:pt>
    <dgm:pt modelId="{1D0E7FBE-CA68-4FAA-BC9E-CE00F5FE3AB4}" type="pres">
      <dgm:prSet presAssocID="{134A6D86-F6EB-471F-B12D-F51DA42F06C9}" presName="imageaccent4" presStyleCnt="0"/>
      <dgm:spPr/>
    </dgm:pt>
    <dgm:pt modelId="{FEC8334F-31FE-49FD-AEB2-FCF32AF35E17}" type="pres">
      <dgm:prSet presAssocID="{134A6D86-F6EB-471F-B12D-F51DA42F06C9}" presName="accentRepeatNode" presStyleLbl="solidAlignAcc1" presStyleIdx="7" presStyleCnt="8"/>
      <dgm:spPr/>
    </dgm:pt>
  </dgm:ptLst>
  <dgm:cxnLst>
    <dgm:cxn modelId="{6D3C3D72-0E37-410B-A741-88F7ACFF4396}" type="presOf" srcId="{188835A1-DA72-4945-8539-0517C3B1C460}" destId="{170501A5-BA12-4371-9113-53BC59394719}" srcOrd="0" destOrd="0" presId="urn:microsoft.com/office/officeart/2008/layout/HexagonCluster"/>
    <dgm:cxn modelId="{624FEA01-2DD8-4527-8224-0D857011D499}" srcId="{63B41E2C-20BC-4DFF-9574-A9A5647B00ED}" destId="{3CB9EAF0-B785-436D-8561-29418CAF11D6}" srcOrd="3" destOrd="0" parTransId="{A6865FB3-E80B-4FB1-8EE7-A81DCBEFE1BF}" sibTransId="{134A6D86-F6EB-471F-B12D-F51DA42F06C9}"/>
    <dgm:cxn modelId="{148827AD-8672-46A1-8755-832DC425F6EA}" srcId="{63B41E2C-20BC-4DFF-9574-A9A5647B00ED}" destId="{1649F81A-4027-4079-A3C6-276524541EAD}" srcOrd="1" destOrd="0" parTransId="{1BC29B97-C43B-4991-87DE-A4D29C289468}" sibTransId="{188835A1-DA72-4945-8539-0517C3B1C460}"/>
    <dgm:cxn modelId="{6A8217E1-DBB0-4441-94F2-F8FC755A5349}" type="presOf" srcId="{1C00829F-ACBB-4E6F-8858-EC1F8B1A3941}" destId="{FBEA44B1-C680-45F1-B168-243FA9AC2687}" srcOrd="0" destOrd="0" presId="urn:microsoft.com/office/officeart/2008/layout/HexagonCluster"/>
    <dgm:cxn modelId="{372932A7-29A9-49A6-824B-454C04C18EAE}" type="presOf" srcId="{61743317-F836-438C-9AA4-E0A8E9D153CC}" destId="{8CF579C5-F3BA-40E8-92C5-7FFCB1570E22}" srcOrd="0" destOrd="0" presId="urn:microsoft.com/office/officeart/2008/layout/HexagonCluster"/>
    <dgm:cxn modelId="{A0A16107-0D9E-44D5-8D2C-7FE1E7C0F652}" type="presOf" srcId="{ACEA33EE-69CA-4529-92EB-04D72007F80B}" destId="{B5E4A2E9-5CC2-4120-B51F-4CE06975E6BC}" srcOrd="0" destOrd="0" presId="urn:microsoft.com/office/officeart/2008/layout/HexagonCluster"/>
    <dgm:cxn modelId="{6517700B-38CA-4A8B-9674-F3C262FCAB45}" type="presOf" srcId="{63B41E2C-20BC-4DFF-9574-A9A5647B00ED}" destId="{C9AD308B-FEDA-41EB-A99B-E790057DB169}" srcOrd="0" destOrd="0" presId="urn:microsoft.com/office/officeart/2008/layout/HexagonCluster"/>
    <dgm:cxn modelId="{13EC13BA-6FFF-4E16-BABA-F632BAA76250}" srcId="{63B41E2C-20BC-4DFF-9574-A9A5647B00ED}" destId="{61743317-F836-438C-9AA4-E0A8E9D153CC}" srcOrd="2" destOrd="0" parTransId="{298A0BE2-9D7B-482D-808A-55503B25A1A5}" sibTransId="{1C00829F-ACBB-4E6F-8858-EC1F8B1A3941}"/>
    <dgm:cxn modelId="{FF6E1B5E-1DE0-4B78-83EA-D0FDE9B0A72E}" type="presOf" srcId="{B9707110-E717-4E51-B045-34328E9C84D9}" destId="{98A2AAED-D59F-45A5-9CCC-681E7B2CFEDF}" srcOrd="0" destOrd="0" presId="urn:microsoft.com/office/officeart/2008/layout/HexagonCluster"/>
    <dgm:cxn modelId="{F750A71B-A2AD-48A2-B478-D8D91E75752D}" type="presOf" srcId="{1649F81A-4027-4079-A3C6-276524541EAD}" destId="{4865F3E4-2BF3-4573-865D-246EBC09B859}" srcOrd="0" destOrd="0" presId="urn:microsoft.com/office/officeart/2008/layout/HexagonCluster"/>
    <dgm:cxn modelId="{1C6FD8F0-CB01-4FC7-B89C-821524DBF890}" type="presOf" srcId="{134A6D86-F6EB-471F-B12D-F51DA42F06C9}" destId="{4F982654-55B9-4DD6-8184-50EE9DAC6865}" srcOrd="0" destOrd="0" presId="urn:microsoft.com/office/officeart/2008/layout/HexagonCluster"/>
    <dgm:cxn modelId="{6E49287C-9B16-4772-8E09-48B087031CC1}" type="presOf" srcId="{3CB9EAF0-B785-436D-8561-29418CAF11D6}" destId="{47A71B95-6E98-419E-B6A1-6E4D58262FC1}" srcOrd="0" destOrd="0" presId="urn:microsoft.com/office/officeart/2008/layout/HexagonCluster"/>
    <dgm:cxn modelId="{650416D1-6620-410E-BA3C-44F9E16A0E6D}" srcId="{63B41E2C-20BC-4DFF-9574-A9A5647B00ED}" destId="{ACEA33EE-69CA-4529-92EB-04D72007F80B}" srcOrd="0" destOrd="0" parTransId="{C74A489C-95C9-40AF-A909-F21DDA2175F4}" sibTransId="{B9707110-E717-4E51-B045-34328E9C84D9}"/>
    <dgm:cxn modelId="{F55CE0EF-A804-47F4-B08F-B28066EC43D2}" type="presParOf" srcId="{C9AD308B-FEDA-41EB-A99B-E790057DB169}" destId="{1EB4CA57-92A8-47A7-83B2-0032493EE4B3}" srcOrd="0" destOrd="0" presId="urn:microsoft.com/office/officeart/2008/layout/HexagonCluster"/>
    <dgm:cxn modelId="{298CFC12-2C58-4FD1-A53F-244B9852FC7A}" type="presParOf" srcId="{1EB4CA57-92A8-47A7-83B2-0032493EE4B3}" destId="{B5E4A2E9-5CC2-4120-B51F-4CE06975E6BC}" srcOrd="0" destOrd="0" presId="urn:microsoft.com/office/officeart/2008/layout/HexagonCluster"/>
    <dgm:cxn modelId="{2D4341E6-9951-4B5C-960C-24483D2A0588}" type="presParOf" srcId="{C9AD308B-FEDA-41EB-A99B-E790057DB169}" destId="{2F3732FB-73C7-42F3-A5C9-7870D2189DE9}" srcOrd="1" destOrd="0" presId="urn:microsoft.com/office/officeart/2008/layout/HexagonCluster"/>
    <dgm:cxn modelId="{A35477AA-88E4-46F8-B90C-014241F813E6}" type="presParOf" srcId="{2F3732FB-73C7-42F3-A5C9-7870D2189DE9}" destId="{55BF6E9D-6B70-4B26-844A-DA10BFD2A19C}" srcOrd="0" destOrd="0" presId="urn:microsoft.com/office/officeart/2008/layout/HexagonCluster"/>
    <dgm:cxn modelId="{EF25CEE6-FD8C-4080-9579-E18809A94CD4}" type="presParOf" srcId="{C9AD308B-FEDA-41EB-A99B-E790057DB169}" destId="{596EA4D0-9712-4BB1-AAC9-CE0479C45DE5}" srcOrd="2" destOrd="0" presId="urn:microsoft.com/office/officeart/2008/layout/HexagonCluster"/>
    <dgm:cxn modelId="{10CA4A58-8003-4D15-BD7E-DA539966FE5B}" type="presParOf" srcId="{596EA4D0-9712-4BB1-AAC9-CE0479C45DE5}" destId="{98A2AAED-D59F-45A5-9CCC-681E7B2CFEDF}" srcOrd="0" destOrd="0" presId="urn:microsoft.com/office/officeart/2008/layout/HexagonCluster"/>
    <dgm:cxn modelId="{117D2364-128F-4FD4-AC93-163948EF9362}" type="presParOf" srcId="{C9AD308B-FEDA-41EB-A99B-E790057DB169}" destId="{B0C8A203-BA9A-45DA-99D4-49D943A8171E}" srcOrd="3" destOrd="0" presId="urn:microsoft.com/office/officeart/2008/layout/HexagonCluster"/>
    <dgm:cxn modelId="{8391013B-1116-4B84-BC4E-B7CA8D5A4709}" type="presParOf" srcId="{B0C8A203-BA9A-45DA-99D4-49D943A8171E}" destId="{F81CC63E-0F2A-4658-9755-F7B068B932A7}" srcOrd="0" destOrd="0" presId="urn:microsoft.com/office/officeart/2008/layout/HexagonCluster"/>
    <dgm:cxn modelId="{C885C858-D426-4821-BB36-2B06B73DA9E9}" type="presParOf" srcId="{C9AD308B-FEDA-41EB-A99B-E790057DB169}" destId="{73C51F45-A7E8-438C-8617-319A78BB43CE}" srcOrd="4" destOrd="0" presId="urn:microsoft.com/office/officeart/2008/layout/HexagonCluster"/>
    <dgm:cxn modelId="{33883BE4-C849-488A-B566-6BCAC526FEDD}" type="presParOf" srcId="{73C51F45-A7E8-438C-8617-319A78BB43CE}" destId="{4865F3E4-2BF3-4573-865D-246EBC09B859}" srcOrd="0" destOrd="0" presId="urn:microsoft.com/office/officeart/2008/layout/HexagonCluster"/>
    <dgm:cxn modelId="{1710E4CC-229D-4E3E-902B-61CA27C12254}" type="presParOf" srcId="{C9AD308B-FEDA-41EB-A99B-E790057DB169}" destId="{DF6E6C22-3865-4628-A19C-C06831686AB6}" srcOrd="5" destOrd="0" presId="urn:microsoft.com/office/officeart/2008/layout/HexagonCluster"/>
    <dgm:cxn modelId="{14B99833-9721-439F-A47E-660D46143514}" type="presParOf" srcId="{DF6E6C22-3865-4628-A19C-C06831686AB6}" destId="{C2FE54F3-8D10-4729-9B28-34CBAB13F171}" srcOrd="0" destOrd="0" presId="urn:microsoft.com/office/officeart/2008/layout/HexagonCluster"/>
    <dgm:cxn modelId="{186A7C97-14F1-4298-A64C-6952C1AC478A}" type="presParOf" srcId="{C9AD308B-FEDA-41EB-A99B-E790057DB169}" destId="{DF71338F-66F2-4960-A04A-A912B8950591}" srcOrd="6" destOrd="0" presId="urn:microsoft.com/office/officeart/2008/layout/HexagonCluster"/>
    <dgm:cxn modelId="{50DF4834-DECC-49B3-9A0C-583FF3448DF9}" type="presParOf" srcId="{DF71338F-66F2-4960-A04A-A912B8950591}" destId="{170501A5-BA12-4371-9113-53BC59394719}" srcOrd="0" destOrd="0" presId="urn:microsoft.com/office/officeart/2008/layout/HexagonCluster"/>
    <dgm:cxn modelId="{85213ACB-2B8E-4C7C-8242-6CFCAEB73F33}" type="presParOf" srcId="{C9AD308B-FEDA-41EB-A99B-E790057DB169}" destId="{725B1566-18DC-4DCA-9F96-F022AFA4E382}" srcOrd="7" destOrd="0" presId="urn:microsoft.com/office/officeart/2008/layout/HexagonCluster"/>
    <dgm:cxn modelId="{4C2F6AB6-14A1-42E3-B6AA-B43A96F7883E}" type="presParOf" srcId="{725B1566-18DC-4DCA-9F96-F022AFA4E382}" destId="{1DBBCE42-7C90-47BA-BCA7-A80C56CDE4BB}" srcOrd="0" destOrd="0" presId="urn:microsoft.com/office/officeart/2008/layout/HexagonCluster"/>
    <dgm:cxn modelId="{7AACA48F-5E7F-4354-91C0-27E71627297D}" type="presParOf" srcId="{C9AD308B-FEDA-41EB-A99B-E790057DB169}" destId="{AC80F23E-BE1D-483B-9E1B-7384A66C7619}" srcOrd="8" destOrd="0" presId="urn:microsoft.com/office/officeart/2008/layout/HexagonCluster"/>
    <dgm:cxn modelId="{3239F76D-C0BA-419C-A19C-6B53EE5D3813}" type="presParOf" srcId="{AC80F23E-BE1D-483B-9E1B-7384A66C7619}" destId="{8CF579C5-F3BA-40E8-92C5-7FFCB1570E22}" srcOrd="0" destOrd="0" presId="urn:microsoft.com/office/officeart/2008/layout/HexagonCluster"/>
    <dgm:cxn modelId="{DA5D1B2F-8569-422B-9868-A707789E4F7A}" type="presParOf" srcId="{C9AD308B-FEDA-41EB-A99B-E790057DB169}" destId="{8567975C-9453-4B1F-87A6-CCCD94B6B0FE}" srcOrd="9" destOrd="0" presId="urn:microsoft.com/office/officeart/2008/layout/HexagonCluster"/>
    <dgm:cxn modelId="{594EBF60-9DB6-4BAA-BEBB-E7CE818D1D5D}" type="presParOf" srcId="{8567975C-9453-4B1F-87A6-CCCD94B6B0FE}" destId="{AA67886B-5FEE-46E0-9090-01D3AE885E51}" srcOrd="0" destOrd="0" presId="urn:microsoft.com/office/officeart/2008/layout/HexagonCluster"/>
    <dgm:cxn modelId="{6DAD243A-A7E1-4BE4-85C3-CE81EB1FF13B}" type="presParOf" srcId="{C9AD308B-FEDA-41EB-A99B-E790057DB169}" destId="{DC074C6D-9774-4060-8193-35C9A34DD8E6}" srcOrd="10" destOrd="0" presId="urn:microsoft.com/office/officeart/2008/layout/HexagonCluster"/>
    <dgm:cxn modelId="{260CDE4E-2F3B-4522-BAD0-2B0F0D9775D1}" type="presParOf" srcId="{DC074C6D-9774-4060-8193-35C9A34DD8E6}" destId="{FBEA44B1-C680-45F1-B168-243FA9AC2687}" srcOrd="0" destOrd="0" presId="urn:microsoft.com/office/officeart/2008/layout/HexagonCluster"/>
    <dgm:cxn modelId="{F4FEAD26-72EC-41F6-81F0-E2A42BD02C1E}" type="presParOf" srcId="{C9AD308B-FEDA-41EB-A99B-E790057DB169}" destId="{A932E1E0-9BE4-49AB-9E3C-503A0377FF02}" srcOrd="11" destOrd="0" presId="urn:microsoft.com/office/officeart/2008/layout/HexagonCluster"/>
    <dgm:cxn modelId="{CF73E013-E0CE-4049-A57C-DB98E0AF6CBF}" type="presParOf" srcId="{A932E1E0-9BE4-49AB-9E3C-503A0377FF02}" destId="{D868C442-8C21-4E36-9A15-4104C88F74E8}" srcOrd="0" destOrd="0" presId="urn:microsoft.com/office/officeart/2008/layout/HexagonCluster"/>
    <dgm:cxn modelId="{780EAF26-7A43-48E0-9CF2-A532206B3BC2}" type="presParOf" srcId="{C9AD308B-FEDA-41EB-A99B-E790057DB169}" destId="{94AC4606-E64E-45D5-938C-D94CFA398EAE}" srcOrd="12" destOrd="0" presId="urn:microsoft.com/office/officeart/2008/layout/HexagonCluster"/>
    <dgm:cxn modelId="{43919731-B735-4B70-BA03-2D404A5DF9E5}" type="presParOf" srcId="{94AC4606-E64E-45D5-938C-D94CFA398EAE}" destId="{47A71B95-6E98-419E-B6A1-6E4D58262FC1}" srcOrd="0" destOrd="0" presId="urn:microsoft.com/office/officeart/2008/layout/HexagonCluster"/>
    <dgm:cxn modelId="{70FAE4EF-3D04-42A9-8567-185D8A9F31E8}" type="presParOf" srcId="{C9AD308B-FEDA-41EB-A99B-E790057DB169}" destId="{8820DABF-3FA7-4C48-BE4F-D3E273BD2A20}" srcOrd="13" destOrd="0" presId="urn:microsoft.com/office/officeart/2008/layout/HexagonCluster"/>
    <dgm:cxn modelId="{725AA075-020B-45DA-9ED8-0BD4665C3ED0}" type="presParOf" srcId="{8820DABF-3FA7-4C48-BE4F-D3E273BD2A20}" destId="{1B16F8AB-AD59-4ECA-8278-04E99ECD0661}" srcOrd="0" destOrd="0" presId="urn:microsoft.com/office/officeart/2008/layout/HexagonCluster"/>
    <dgm:cxn modelId="{792334E1-6C5B-490F-B5B1-5308C97C5B9C}" type="presParOf" srcId="{C9AD308B-FEDA-41EB-A99B-E790057DB169}" destId="{3FBEC9CA-05F1-400B-835C-CF96FC9B34A4}" srcOrd="14" destOrd="0" presId="urn:microsoft.com/office/officeart/2008/layout/HexagonCluster"/>
    <dgm:cxn modelId="{FF1E2B40-24E3-4E91-B171-6ECA75E1F013}" type="presParOf" srcId="{3FBEC9CA-05F1-400B-835C-CF96FC9B34A4}" destId="{4F982654-55B9-4DD6-8184-50EE9DAC6865}" srcOrd="0" destOrd="0" presId="urn:microsoft.com/office/officeart/2008/layout/HexagonCluster"/>
    <dgm:cxn modelId="{DA0ADAF6-6EB7-4712-A619-FED649BB85AD}" type="presParOf" srcId="{C9AD308B-FEDA-41EB-A99B-E790057DB169}" destId="{1D0E7FBE-CA68-4FAA-BC9E-CE00F5FE3AB4}" srcOrd="15" destOrd="0" presId="urn:microsoft.com/office/officeart/2008/layout/HexagonCluster"/>
    <dgm:cxn modelId="{DCAF496B-0648-42B8-84E7-ED9FBA58E55E}" type="presParOf" srcId="{1D0E7FBE-CA68-4FAA-BC9E-CE00F5FE3AB4}" destId="{FEC8334F-31FE-49FD-AEB2-FCF32AF35E17}"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39E9D8-FB85-48D9-9BE0-E471BB1EFF55}" type="slidenum">
              <a:rPr lang="en-US" smtClean="0"/>
              <a:pPr/>
              <a:t>‹#›</a:t>
            </a:fld>
            <a:endParaRPr lang="en-US"/>
          </a:p>
        </p:txBody>
      </p:sp>
      <p:pic>
        <p:nvPicPr>
          <p:cNvPr id="6" name="Picture 5"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07127" y="158496"/>
            <a:ext cx="485113" cy="402336"/>
          </a:xfrm>
          <a:prstGeom prst="rect">
            <a:avLst/>
          </a:prstGeom>
        </p:spPr>
      </p:pic>
    </p:spTree>
    <p:extLst>
      <p:ext uri="{BB962C8B-B14F-4D97-AF65-F5344CB8AC3E}">
        <p14:creationId xmlns:p14="http://schemas.microsoft.com/office/powerpoint/2010/main" val="23249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9BE09F-839A-4E46-AA96-6B1F206C8913}" type="slidenum">
              <a:rPr lang="en-US" smtClean="0"/>
              <a:pPr/>
              <a:t>‹#›</a:t>
            </a:fld>
            <a:endParaRPr lang="en-US" dirty="0"/>
          </a:p>
        </p:txBody>
      </p:sp>
      <p:pic>
        <p:nvPicPr>
          <p:cNvPr id="8" name="Picture 7" descr="ca_r_1cr_grey.eps"/>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6065929" y="146304"/>
            <a:ext cx="426311" cy="353568"/>
          </a:xfrm>
          <a:prstGeom prst="rect">
            <a:avLst/>
          </a:prstGeom>
        </p:spPr>
      </p:pic>
    </p:spTree>
    <p:extLst>
      <p:ext uri="{BB962C8B-B14F-4D97-AF65-F5344CB8AC3E}">
        <p14:creationId xmlns:p14="http://schemas.microsoft.com/office/powerpoint/2010/main" val="374705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r>
              <a:rPr lang="en-US" noProof="0" dirty="0" smtClean="0">
                <a:latin typeface="CA Sans" pitchFamily="50" charset="0"/>
              </a:rPr>
              <a:t>This is the RATIONALE for this Accelerator.</a:t>
            </a:r>
          </a:p>
          <a:p>
            <a:r>
              <a:rPr lang="en-US" noProof="0" dirty="0" smtClean="0">
                <a:latin typeface="CA Sans" pitchFamily="50" charset="0"/>
              </a:rPr>
              <a:t>There is nothing new about Strategic Planning, right? All organizations, big or small, have implemented some sort of strategic planning method</a:t>
            </a:r>
            <a:r>
              <a:rPr lang="en-US" baseline="0" noProof="0" dirty="0" smtClean="0">
                <a:latin typeface="CA Sans" pitchFamily="50" charset="0"/>
              </a:rPr>
              <a:t> these days, obviously with different maturity levels, granularity, precision; some are at department level, some at business unit level, some at corporate level, or even all of the above... </a:t>
            </a:r>
          </a:p>
          <a:p>
            <a:r>
              <a:rPr lang="en-US" baseline="0" noProof="0" dirty="0" smtClean="0">
                <a:latin typeface="CA Sans" pitchFamily="50" charset="0"/>
              </a:rPr>
              <a:t>Many of our PPM customers need a way to “do the right things”- that is – selecting the best investments on which apply your financial and human resources in order to achieve optimal results. However, one of the most challenging aspect our customers are finding is: how can I connect both worlds Strategic Planning and Project Execution? </a:t>
            </a:r>
          </a:p>
          <a:p>
            <a:pPr marL="228600" indent="-228600">
              <a:buAutoNum type="arabicParenR"/>
            </a:pPr>
            <a:r>
              <a:rPr lang="en-US" baseline="0" noProof="0" dirty="0" smtClean="0">
                <a:latin typeface="CA Sans" pitchFamily="50" charset="0"/>
              </a:rPr>
              <a:t>Are the things I’m doing THE best to achieve the results I proposed to achieve with my Strategic Plan?</a:t>
            </a:r>
          </a:p>
          <a:p>
            <a:pPr marL="228600" indent="-228600">
              <a:buAutoNum type="arabicParenR"/>
            </a:pPr>
            <a:r>
              <a:rPr lang="en-US" baseline="0" noProof="0" dirty="0" smtClean="0">
                <a:latin typeface="CA Sans" pitchFamily="50" charset="0"/>
              </a:rPr>
              <a:t>Is the way our projects are being delivered generating any impact – positive or negative – on the results? </a:t>
            </a:r>
          </a:p>
          <a:p>
            <a:pPr marL="228600" indent="-228600">
              <a:buAutoNum type="arabicParenR"/>
            </a:pPr>
            <a:r>
              <a:rPr lang="en-US" baseline="0" noProof="0" dirty="0" smtClean="0">
                <a:latin typeface="CA Sans" pitchFamily="50" charset="0"/>
              </a:rPr>
              <a:t>Do I need to correct anything on our Execution?</a:t>
            </a:r>
          </a:p>
          <a:p>
            <a:pPr marL="228600" indent="-228600">
              <a:buAutoNum type="arabicParenR"/>
            </a:pPr>
            <a:r>
              <a:rPr lang="en-US" baseline="0" noProof="0" dirty="0" smtClean="0">
                <a:latin typeface="CA Sans" pitchFamily="50" charset="0"/>
              </a:rPr>
              <a:t>How much of my Goals have I already reached – and what is the forecast – When will I be able to see the final results of the Strategies? </a:t>
            </a:r>
            <a:endParaRPr lang="en-US" noProof="0" dirty="0" smtClean="0">
              <a:latin typeface="CA Sans" pitchFamily="50" charset="0"/>
            </a:endParaRPr>
          </a:p>
        </p:txBody>
      </p:sp>
    </p:spTree>
    <p:extLst>
      <p:ext uri="{BB962C8B-B14F-4D97-AF65-F5344CB8AC3E}">
        <p14:creationId xmlns:p14="http://schemas.microsoft.com/office/powerpoint/2010/main" val="2767845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noProof="0" dirty="0" smtClean="0">
                <a:latin typeface="CA Sans" pitchFamily="50" charset="0"/>
              </a:rPr>
              <a:t>For easy-of-use and implementation we are presenting the new features in four big groups,</a:t>
            </a:r>
            <a:r>
              <a:rPr lang="en-US" baseline="0" noProof="0" dirty="0" smtClean="0">
                <a:latin typeface="CA Sans" pitchFamily="50" charset="0"/>
              </a:rPr>
              <a:t> and we present them in the order they would usually be implemented:</a:t>
            </a:r>
          </a:p>
          <a:p>
            <a:pPr marL="228600" indent="-228600" eaLnBrk="1" hangingPunct="1">
              <a:spcBef>
                <a:spcPct val="0"/>
              </a:spcBef>
              <a:buAutoNum type="arabicParenR"/>
            </a:pPr>
            <a:r>
              <a:rPr lang="en-US" baseline="0" noProof="0" dirty="0" smtClean="0">
                <a:latin typeface="CA Sans" pitchFamily="50" charset="0"/>
              </a:rPr>
              <a:t>Strategic Maps with Items and related Strategic Projects</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Strategic Review and Monitoring</a:t>
            </a:r>
            <a:endParaRPr lang="en-US" noProof="0" dirty="0" smtClean="0">
              <a:latin typeface="CA Sans" pitchFamily="50" charset="0"/>
            </a:endParaRPr>
          </a:p>
          <a:p>
            <a:pPr marL="228600" indent="-228600" eaLnBrk="1" hangingPunct="1">
              <a:spcBef>
                <a:spcPct val="0"/>
              </a:spcBef>
              <a:buAutoNum type="arabicParenR"/>
            </a:pPr>
            <a:r>
              <a:rPr lang="en-US" baseline="0" noProof="0" dirty="0" smtClean="0">
                <a:latin typeface="CA Sans" pitchFamily="50" charset="0"/>
              </a:rPr>
              <a:t>Investment Evaluation for Selection and Prioritization</a:t>
            </a:r>
          </a:p>
          <a:p>
            <a:pPr marL="228600" marR="0" indent="-228600" algn="l" defTabSz="914400" rtl="0" eaLnBrk="1" fontAlgn="auto" latinLnBrk="0" hangingPunct="1">
              <a:lnSpc>
                <a:spcPct val="100000"/>
              </a:lnSpc>
              <a:spcBef>
                <a:spcPct val="0"/>
              </a:spcBef>
              <a:spcAft>
                <a:spcPts val="0"/>
              </a:spcAft>
              <a:buClrTx/>
              <a:buSzTx/>
              <a:buFontTx/>
              <a:buAutoNum type="arabicParenR"/>
              <a:tabLst/>
              <a:defRPr/>
            </a:pPr>
            <a:r>
              <a:rPr lang="en-US" baseline="0" noProof="0" dirty="0" smtClean="0">
                <a:latin typeface="CA Sans" pitchFamily="50" charset="0"/>
              </a:rPr>
              <a:t>Top-Down Portfolio Planning to distribute Funds and Headcount</a:t>
            </a:r>
          </a:p>
        </p:txBody>
      </p:sp>
    </p:spTree>
    <p:extLst>
      <p:ext uri="{BB962C8B-B14F-4D97-AF65-F5344CB8AC3E}">
        <p14:creationId xmlns:p14="http://schemas.microsoft.com/office/powerpoint/2010/main" val="213587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53243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48962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39028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93848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smtClean="0"/>
              <a:t>CA PPM for Strategic Planning and Execution expands</a:t>
            </a:r>
            <a:r>
              <a:rPr lang="en-US" baseline="0" noProof="0" dirty="0" smtClean="0"/>
              <a:t> CA PPM Core Features </a:t>
            </a:r>
            <a:r>
              <a:rPr lang="en-US" noProof="0" dirty="0" smtClean="0"/>
              <a:t>towards Strategic Planning and Monitoring</a:t>
            </a:r>
            <a:r>
              <a:rPr lang="en-US" baseline="0" noProof="0" dirty="0" smtClean="0"/>
              <a:t> Business Results in relation to the Organization’s Strategies.</a:t>
            </a:r>
            <a:endParaRPr lang="en-US" noProof="0"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Copyright © 2010 CA. All rights reserved.</a:t>
            </a:r>
            <a:endParaRPr lang="en-US" dirty="0"/>
          </a:p>
        </p:txBody>
      </p:sp>
    </p:spTree>
    <p:extLst>
      <p:ext uri="{BB962C8B-B14F-4D97-AF65-F5344CB8AC3E}">
        <p14:creationId xmlns:p14="http://schemas.microsoft.com/office/powerpoint/2010/main" val="56287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smtClean="0"/>
              <a:t>Our suggestion is to implement a “Continuous Strategic Planning</a:t>
            </a:r>
            <a:r>
              <a:rPr lang="en-US" baseline="0" noProof="0" dirty="0" smtClean="0"/>
              <a:t> and Execution</a:t>
            </a:r>
            <a:r>
              <a:rPr lang="en-US" noProof="0" dirty="0" smtClean="0"/>
              <a:t>” process</a:t>
            </a:r>
            <a:r>
              <a:rPr lang="en-US" baseline="0" noProof="0" dirty="0" smtClean="0"/>
              <a:t>. The Strategic Plan brings multiple levels of strategic goals to our organization. It also defines the metrics that allow us to score our investments against those goals. From the Strategic Plan we start distributing funds and headcount through a Top-Down Planning process. The Top-Down budget will fund and source Strategic Initiative Portfolios. In the Portfolios we will be able to balance our strategic-driven Portfolio Targets (Headcount and CAPEX) and our Strategic demand – by using our investment strategic alignment score and other investment criteria such as risk and ROI fro Prioritizing and Selecting the best Investments to deliver on our strategy, resulting in a Portfolio of Prioritized Programs and Projects that were selected to maximize our strategic results. That is what we call Strategic Execution – the ability to link the Top-Down Strategic Planning Decision-Making process directly to the Tactical level Portfolio Decisions and Operational level Initiatives, Investments and Project Execution. At the same time, the detailed execution of these programs and projects needs to be constantly monitored – because they will serve as a strategy “health-check”. We say that because the programs and projects are the means to delivering on our results. If I have X projects supporting a specific Strategic Goal – and all of them are riddled with issues, are late, presenting high risk, over budget, have undefined scope – what does it mean to my strategy? Will I be able to achieve my expected results? At this moment, the strategic planner can step up, proactively, understanding the impacts they can serve as a facilitator, a second sponsor, a project success enabler, and therefore, a strategy enabler.</a:t>
            </a:r>
          </a:p>
          <a:p>
            <a:r>
              <a:rPr lang="en-US" baseline="0" noProof="0" dirty="0" smtClean="0"/>
              <a:t>But how do I know we are getting results? Measuring is the only way. Therefore, we define Indicators and we set Targets and perform periodic Measurements for those indictors; In time, we will be analyzing the delivery trend – in time to correct deviations if/when necessary.</a:t>
            </a:r>
            <a:endParaRPr lang="en-US" noProof="0" dirty="0"/>
          </a:p>
        </p:txBody>
      </p:sp>
      <p:sp>
        <p:nvSpPr>
          <p:cNvPr id="4" name="Slide Number Placeholder 3"/>
          <p:cNvSpPr>
            <a:spLocks noGrp="1"/>
          </p:cNvSpPr>
          <p:nvPr>
            <p:ph type="sldNum" sz="quarter" idx="10"/>
          </p:nvPr>
        </p:nvSpPr>
        <p:spPr/>
        <p:txBody>
          <a:bodyPr/>
          <a:lstStyle/>
          <a:p>
            <a:fld id="{E09BE09F-839A-4E46-AA96-6B1F206C8913}" type="slidenum">
              <a:rPr lang="en-US" smtClean="0"/>
              <a:pPr/>
              <a:t>4</a:t>
            </a:fld>
            <a:endParaRPr lang="en-US" dirty="0"/>
          </a:p>
        </p:txBody>
      </p:sp>
    </p:spTree>
    <p:extLst>
      <p:ext uri="{BB962C8B-B14F-4D97-AF65-F5344CB8AC3E}">
        <p14:creationId xmlns:p14="http://schemas.microsoft.com/office/powerpoint/2010/main" val="274059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2531" name="Rectangle 3"/>
          <p:cNvSpPr>
            <a:spLocks noGrp="1" noChangeArrowheads="1"/>
          </p:cNvSpPr>
          <p:nvPr>
            <p:ph type="body" idx="1"/>
          </p:nvPr>
        </p:nvSpPr>
        <p:spPr>
          <a:noFill/>
        </p:spPr>
        <p:txBody>
          <a:bodyPr wrap="square" numCol="1" anchor="t" anchorCtr="0" compatLnSpc="1">
            <a:prstTxWarp prst="textNoShape">
              <a:avLst/>
            </a:prstTxWarp>
            <a:normAutofit/>
          </a:bodyPr>
          <a:lstStyle/>
          <a:p>
            <a:pPr eaLnBrk="1" hangingPunct="1">
              <a:spcBef>
                <a:spcPct val="0"/>
              </a:spcBef>
            </a:pPr>
            <a:r>
              <a:rPr lang="en-US" dirty="0" smtClean="0">
                <a:latin typeface="CA Sans" pitchFamily="50" charset="0"/>
              </a:rPr>
              <a:t>Now you are going</a:t>
            </a:r>
            <a:r>
              <a:rPr lang="en-US" baseline="0" dirty="0" smtClean="0">
                <a:latin typeface="CA Sans" pitchFamily="50" charset="0"/>
              </a:rPr>
              <a:t> to see an idea of some features that could be implemented </a:t>
            </a:r>
            <a:r>
              <a:rPr lang="en-US" dirty="0" smtClean="0">
                <a:latin typeface="CA Sans" pitchFamily="50" charset="0"/>
              </a:rPr>
              <a:t>to expand the PPM “core” features</a:t>
            </a:r>
            <a:r>
              <a:rPr lang="en-US" baseline="0" dirty="0" smtClean="0">
                <a:latin typeface="CA Sans" pitchFamily="50" charset="0"/>
              </a:rPr>
              <a:t> </a:t>
            </a:r>
            <a:r>
              <a:rPr lang="en-US" dirty="0" smtClean="0">
                <a:latin typeface="CA Sans" pitchFamily="50" charset="0"/>
              </a:rPr>
              <a:t>and allow the Strategic Planning and Monitoring process to </a:t>
            </a:r>
            <a:r>
              <a:rPr lang="en-US" baseline="0" dirty="0" smtClean="0">
                <a:latin typeface="CA Sans" pitchFamily="50" charset="0"/>
              </a:rPr>
              <a:t>walk alongside the PPM processes. These features are not an integral part of CA PPM but can be implemented with very little effort by our CA Services and our CA Qualified Partners teams. </a:t>
            </a:r>
            <a:endParaRPr lang="en-US" dirty="0" smtClean="0">
              <a:latin typeface="CA Sans" pitchFamily="50" charset="0"/>
            </a:endParaRPr>
          </a:p>
        </p:txBody>
      </p:sp>
    </p:spTree>
    <p:extLst>
      <p:ext uri="{BB962C8B-B14F-4D97-AF65-F5344CB8AC3E}">
        <p14:creationId xmlns:p14="http://schemas.microsoft.com/office/powerpoint/2010/main" val="3865369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23688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6312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164799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2994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23555" name="Rectangle 3"/>
          <p:cNvSpPr>
            <a:spLocks noGrp="1" noChangeArrowheads="1"/>
          </p:cNvSpPr>
          <p:nvPr>
            <p:ph type="body" idx="1"/>
          </p:nvPr>
        </p:nvSpPr>
        <p:spPr>
          <a:noFill/>
        </p:spPr>
        <p:txBody>
          <a:bodyPr wrap="square" numCol="1" anchor="t" anchorCtr="0" compatLnSpc="1">
            <a:prstTxWarp prst="textNoShape">
              <a:avLst/>
            </a:prstTxWarp>
            <a:normAutofit/>
          </a:bodyPr>
          <a:lstStyle/>
          <a:p>
            <a:endParaRPr lang="en-US" dirty="0" smtClean="0">
              <a:latin typeface="CA Sans" pitchFamily="50" charset="0"/>
            </a:endParaRPr>
          </a:p>
        </p:txBody>
      </p:sp>
    </p:spTree>
    <p:extLst>
      <p:ext uri="{BB962C8B-B14F-4D97-AF65-F5344CB8AC3E}">
        <p14:creationId xmlns:p14="http://schemas.microsoft.com/office/powerpoint/2010/main" val="310521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4.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1.emf"/><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67357"/>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4"/>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6" name="Title 1"/>
          <p:cNvSpPr>
            <a:spLocks noGrp="1"/>
          </p:cNvSpPr>
          <p:nvPr>
            <p:ph type="title" hasCustomPrompt="1"/>
          </p:nvPr>
        </p:nvSpPr>
        <p:spPr bwMode="black">
          <a:xfrm>
            <a:off x="5960787" y="0"/>
            <a:ext cx="2167128" cy="3675888"/>
          </a:xfrm>
          <a:prstGeom prst="rect">
            <a:avLst/>
          </a:prstGeom>
          <a:solidFill>
            <a:srgbClr val="22475C">
              <a:alpha val="95000"/>
            </a:srgb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Title - Title Case, Calibri 28 pt bold</a:t>
            </a:r>
            <a:br>
              <a:rPr kumimoji="0" lang="en-US" sz="2800" b="0" i="0" u="none" strike="noStrike" kern="1200" cap="none" spc="0" normalizeH="0" baseline="0" noProof="0" dirty="0" smtClean="0">
                <a:ln>
                  <a:noFill/>
                </a:ln>
                <a:solidFill>
                  <a:srgbClr val="FFFFFF"/>
                </a:solidFill>
                <a:effectLst/>
                <a:uLnTx/>
                <a:uFillTx/>
                <a:latin typeface="Calibri"/>
                <a:ea typeface="+mj-ea"/>
                <a:cs typeface="+mj-cs"/>
              </a:rPr>
            </a:br>
            <a:r>
              <a:rPr kumimoji="0" lang="en-US" sz="2800" b="0" i="0" u="none" strike="noStrike" kern="1200" cap="none" spc="0" normalizeH="0" baseline="0" noProof="0" dirty="0" smtClean="0">
                <a:ln>
                  <a:noFill/>
                </a:ln>
                <a:solidFill>
                  <a:srgbClr val="FFFFFF"/>
                </a:solidFill>
                <a:effectLst/>
                <a:uLnTx/>
                <a:uFillTx/>
                <a:latin typeface="Calibri"/>
                <a:ea typeface="+mj-ea"/>
                <a:cs typeface="+mj-cs"/>
              </a:rPr>
              <a:t>2 Line Max</a:t>
            </a:r>
            <a:endParaRPr kumimoji="0" lang="en-US" sz="2800" b="0" i="0" u="none" strike="noStrike" kern="1200" cap="none" spc="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vert="horz" lIns="91440" tIns="45720" rIns="91440" bIns="1280160" rtlCol="0" anchor="ctr" anchorCtr="0">
            <a:normAutofit/>
          </a:bodyPr>
          <a:lstStyle>
            <a:lvl1pPr marL="342900" indent="-342900" algn="ctr" defTabSz="457200" rtl="0" eaLnBrk="1" latinLnBrk="0" hangingPunct="1">
              <a:lnSpc>
                <a:spcPts val="2880"/>
              </a:lnSpc>
              <a:spcBef>
                <a:spcPts val="1200"/>
              </a:spcBef>
              <a:spcAft>
                <a:spcPts val="200"/>
              </a:spcAft>
              <a:buClr>
                <a:schemeClr val="tx1"/>
              </a:buClr>
              <a:buFont typeface="Wingdings" charset="2"/>
              <a:buNone/>
              <a:defRPr lang="en-US" sz="2400" b="0" kern="1200" dirty="0" smtClean="0">
                <a:solidFill>
                  <a:schemeClr val="tx1"/>
                </a:solidFill>
                <a:latin typeface="+mn-lt"/>
                <a:ea typeface="+mn-ea"/>
                <a:cs typeface="+mn-cs"/>
              </a:defRPr>
            </a:lvl1pPr>
          </a:lstStyle>
          <a:p>
            <a:r>
              <a:rPr lang="en-US" dirty="0" smtClean="0"/>
              <a:t>INSERT PHOTO HERE</a:t>
            </a:r>
            <a:endParaRPr lang="en-US" dirty="0"/>
          </a:p>
        </p:txBody>
      </p:sp>
      <p:sp>
        <p:nvSpPr>
          <p:cNvPr id="2" name="Title 1"/>
          <p:cNvSpPr>
            <a:spLocks noGrp="1"/>
          </p:cNvSpPr>
          <p:nvPr>
            <p:ph type="title"/>
          </p:nvPr>
        </p:nvSpPr>
        <p:spPr>
          <a:xfrm>
            <a:off x="457200" y="157880"/>
            <a:ext cx="8229600" cy="161799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944736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1"/>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488707"/>
          </a:xfrm>
          <a:prstGeom prst="rect">
            <a:avLst/>
          </a:prstGeom>
        </p:spPr>
        <p:txBody>
          <a:bodyPr>
            <a:noAutofit/>
          </a:bodyPr>
          <a:lstStyle>
            <a:lvl1pPr marL="0" indent="0">
              <a:buNone/>
              <a:defRPr sz="1200" b="1">
                <a:solidFill>
                  <a:schemeClr val="bg1"/>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4762226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l="-1000" t="-1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533628" y="645249"/>
            <a:ext cx="6456114" cy="1103540"/>
          </a:xfrm>
          <a:prstGeom prst="rect">
            <a:avLst/>
          </a:prstGeom>
        </p:spPr>
        <p:txBody>
          <a:bodyPr>
            <a:noAutofit/>
          </a:bodyPr>
          <a:lstStyle>
            <a:lvl1pPr algn="l">
              <a:defRPr sz="3600">
                <a:solidFill>
                  <a:schemeClr val="bg2"/>
                </a:solidFill>
                <a:latin typeface="+mj-lt"/>
              </a:defRPr>
            </a:lvl1pPr>
          </a:lstStyle>
          <a:p>
            <a:r>
              <a:rPr lang="en-US" dirty="0" smtClean="0"/>
              <a:t>Always In Title Case; </a:t>
            </a:r>
            <a:br>
              <a:rPr lang="en-US" dirty="0" smtClean="0"/>
            </a:br>
            <a:r>
              <a:rPr lang="en-US" dirty="0" smtClean="0"/>
              <a:t>2 Lines Preferred</a:t>
            </a:r>
            <a:endParaRPr lang="en-US" dirty="0"/>
          </a:p>
        </p:txBody>
      </p:sp>
      <p:sp>
        <p:nvSpPr>
          <p:cNvPr id="3" name="Subtitle 2"/>
          <p:cNvSpPr>
            <a:spLocks noGrp="1"/>
          </p:cNvSpPr>
          <p:nvPr>
            <p:ph type="subTitle" idx="1" hasCustomPrompt="1"/>
          </p:nvPr>
        </p:nvSpPr>
        <p:spPr bwMode="black">
          <a:xfrm>
            <a:off x="533627" y="2156167"/>
            <a:ext cx="6456116" cy="572028"/>
          </a:xfrm>
          <a:prstGeom prst="rect">
            <a:avLst/>
          </a:prstGeom>
        </p:spPr>
        <p:txBody>
          <a:bodyPr>
            <a:noAutofit/>
          </a:bodyPr>
          <a:lstStyle>
            <a:lvl1pPr marL="0" indent="0" algn="l" defTabSz="457200" rtl="0" eaLnBrk="1" latinLnBrk="0" hangingPunct="1">
              <a:lnSpc>
                <a:spcPct val="90000"/>
              </a:lnSpc>
              <a:spcBef>
                <a:spcPct val="0"/>
              </a:spcBef>
              <a:buNone/>
              <a:defRPr lang="en-US" sz="1800" b="0" kern="1200" dirty="0">
                <a:solidFill>
                  <a:schemeClr val="bg2"/>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or presenter name [sentence or title case as needed </a:t>
            </a:r>
            <a:br>
              <a:rPr lang="en-US" dirty="0" smtClean="0"/>
            </a:br>
            <a:r>
              <a:rPr lang="en-US" dirty="0" smtClean="0"/>
              <a:t>Calibri 18 pt]</a:t>
            </a:r>
            <a:endParaRPr lang="en-US" dirty="0"/>
          </a:p>
        </p:txBody>
      </p:sp>
      <p:sp>
        <p:nvSpPr>
          <p:cNvPr id="11" name="Text Placeholder 12"/>
          <p:cNvSpPr>
            <a:spLocks noGrp="1"/>
          </p:cNvSpPr>
          <p:nvPr>
            <p:ph type="body" sz="quarter" idx="11" hasCustomPrompt="1"/>
          </p:nvPr>
        </p:nvSpPr>
        <p:spPr bwMode="black">
          <a:xfrm>
            <a:off x="533628" y="3310661"/>
            <a:ext cx="6456116" cy="255387"/>
          </a:xfrm>
          <a:prstGeom prst="rect">
            <a:avLst/>
          </a:prstGeom>
        </p:spPr>
        <p:txBody>
          <a:bodyPr>
            <a:noAutofit/>
          </a:bodyPr>
          <a:lstStyle>
            <a:lvl1pPr marL="0" indent="0">
              <a:buNone/>
              <a:defRPr sz="1200" b="1">
                <a:solidFill>
                  <a:schemeClr val="bg2"/>
                </a:solidFill>
                <a:latin typeface="+mj-lt"/>
              </a:defRPr>
            </a:lvl1pPr>
          </a:lstStyle>
          <a:p>
            <a:pPr lvl="0"/>
            <a:r>
              <a:rPr lang="en-US" dirty="0" smtClean="0"/>
              <a:t>Insert Date Here</a:t>
            </a:r>
            <a:endParaRPr lang="lt-LT" dirty="0"/>
          </a:p>
        </p:txBody>
      </p:sp>
      <p:pic>
        <p:nvPicPr>
          <p:cNvPr id="15" name="Picture 14" descr="ca_r_1c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pic>
        <p:nvPicPr>
          <p:cNvPr id="12" name="Picture 11" descr="ca_r_1cr_gre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8170826" y="4310413"/>
            <a:ext cx="695324" cy="576677"/>
          </a:xfrm>
          <a:prstGeom prst="rect">
            <a:avLst/>
          </a:prstGeom>
        </p:spPr>
      </p:pic>
    </p:spTree>
    <p:extLst>
      <p:ext uri="{BB962C8B-B14F-4D97-AF65-F5344CB8AC3E}">
        <p14:creationId xmlns:p14="http://schemas.microsoft.com/office/powerpoint/2010/main" val="381855265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tx1"/>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tx1"/>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tx1"/>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8" name="Picture 17" descr="ca_r_1cr.eps"/>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2423253" y="1702860"/>
            <a:ext cx="1683644" cy="1500824"/>
          </a:xfrm>
          <a:prstGeom prst="rect">
            <a:avLst/>
          </a:prstGeom>
        </p:spPr>
      </p:pic>
      <p:pic>
        <p:nvPicPr>
          <p:cNvPr id="19" name="Picture Placeholder 2"/>
          <p:cNvPicPr>
            <a:picLocks/>
          </p:cNvPicPr>
          <p:nvPr userDrawn="1"/>
        </p:nvPicPr>
        <p:blipFill>
          <a:blip r:embed="rId3"/>
          <a:stretch>
            <a:fillRect/>
          </a:stretch>
        </p:blipFill>
        <p:spPr bwMode="black">
          <a:xfrm>
            <a:off x="5030127" y="2442528"/>
            <a:ext cx="185512" cy="196215"/>
          </a:xfrm>
          <a:prstGeom prst="rect">
            <a:avLst/>
          </a:prstGeom>
        </p:spPr>
      </p:pic>
      <p:pic>
        <p:nvPicPr>
          <p:cNvPr id="20" name="Picture Placeholder 6"/>
          <p:cNvPicPr>
            <a:picLocks/>
          </p:cNvPicPr>
          <p:nvPr userDrawn="1"/>
        </p:nvPicPr>
        <p:blipFill>
          <a:blip r:embed="rId4"/>
          <a:stretch>
            <a:fillRect/>
          </a:stretch>
        </p:blipFill>
        <p:spPr bwMode="black">
          <a:xfrm>
            <a:off x="5024662" y="2684064"/>
            <a:ext cx="213505" cy="225822"/>
          </a:xfrm>
          <a:prstGeom prst="rect">
            <a:avLst/>
          </a:prstGeom>
        </p:spPr>
      </p:pic>
      <p:pic>
        <p:nvPicPr>
          <p:cNvPr id="21" name="Picture Placeholder 11"/>
          <p:cNvPicPr>
            <a:picLocks/>
          </p:cNvPicPr>
          <p:nvPr userDrawn="1"/>
        </p:nvPicPr>
        <p:blipFill>
          <a:blip r:embed="rId5"/>
          <a:stretch>
            <a:fillRect/>
          </a:stretch>
        </p:blipFill>
        <p:spPr bwMode="black">
          <a:xfrm>
            <a:off x="5015136" y="2917026"/>
            <a:ext cx="209325" cy="221402"/>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2">
    <p:bg>
      <p:bgPr>
        <a:solidFill>
          <a:schemeClr val="bg2">
            <a:alpha val="0"/>
          </a:schemeClr>
        </a:solidFill>
        <a:effectLst/>
      </p:bgPr>
    </p:bg>
    <p:spTree>
      <p:nvGrpSpPr>
        <p:cNvPr id="1" name=""/>
        <p:cNvGrpSpPr/>
        <p:nvPr/>
      </p:nvGrpSpPr>
      <p:grpSpPr>
        <a:xfrm>
          <a:off x="0" y="0"/>
          <a:ext cx="0" cy="0"/>
          <a:chOff x="0" y="0"/>
          <a:chExt cx="0" cy="0"/>
        </a:xfrm>
      </p:grpSpPr>
      <p:sp>
        <p:nvSpPr>
          <p:cNvPr id="6" name="Text Placeholder 22"/>
          <p:cNvSpPr>
            <a:spLocks noGrp="1"/>
          </p:cNvSpPr>
          <p:nvPr>
            <p:ph type="body" sz="quarter" idx="16" hasCustomPrompt="1"/>
          </p:nvPr>
        </p:nvSpPr>
        <p:spPr bwMode="black">
          <a:xfrm>
            <a:off x="5029628" y="1950384"/>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Title Goes Here</a:t>
            </a:r>
          </a:p>
        </p:txBody>
      </p:sp>
      <p:sp>
        <p:nvSpPr>
          <p:cNvPr id="7" name="Text Placeholder 22"/>
          <p:cNvSpPr>
            <a:spLocks noGrp="1"/>
          </p:cNvSpPr>
          <p:nvPr>
            <p:ph type="body" sz="quarter" idx="17" hasCustomPrompt="1"/>
          </p:nvPr>
        </p:nvSpPr>
        <p:spPr bwMode="black">
          <a:xfrm>
            <a:off x="5029628" y="2139340"/>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First.Last@ca.com</a:t>
            </a:r>
          </a:p>
        </p:txBody>
      </p:sp>
      <p:sp>
        <p:nvSpPr>
          <p:cNvPr id="8" name="Text Placeholder 22"/>
          <p:cNvSpPr>
            <a:spLocks noGrp="1"/>
          </p:cNvSpPr>
          <p:nvPr>
            <p:ph type="body" sz="quarter" idx="18" hasCustomPrompt="1"/>
          </p:nvPr>
        </p:nvSpPr>
        <p:spPr bwMode="black">
          <a:xfrm>
            <a:off x="5304566" y="2419862"/>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a:t>
            </a:r>
            <a:r>
              <a:rPr lang="en-US" dirty="0" err="1" smtClean="0"/>
              <a:t>cainc</a:t>
            </a:r>
            <a:endParaRPr lang="en-US" dirty="0" smtClean="0"/>
          </a:p>
        </p:txBody>
      </p:sp>
      <p:sp>
        <p:nvSpPr>
          <p:cNvPr id="9" name="Text Placeholder 22"/>
          <p:cNvSpPr>
            <a:spLocks noGrp="1"/>
          </p:cNvSpPr>
          <p:nvPr>
            <p:ph type="body" sz="quarter" idx="19" hasCustomPrompt="1"/>
          </p:nvPr>
        </p:nvSpPr>
        <p:spPr bwMode="black">
          <a:xfrm>
            <a:off x="5304566" y="2670956"/>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rgbClr val="0064AF"/>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slideshare.net/</a:t>
            </a:r>
            <a:r>
              <a:rPr lang="en-US" dirty="0" err="1" smtClean="0"/>
              <a:t>CAinc</a:t>
            </a:r>
            <a:endParaRPr lang="en-US" dirty="0" smtClean="0"/>
          </a:p>
        </p:txBody>
      </p:sp>
      <p:sp>
        <p:nvSpPr>
          <p:cNvPr id="10" name="Text Placeholder 22"/>
          <p:cNvSpPr>
            <a:spLocks noGrp="1"/>
          </p:cNvSpPr>
          <p:nvPr>
            <p:ph type="body" sz="quarter" idx="20" hasCustomPrompt="1"/>
          </p:nvPr>
        </p:nvSpPr>
        <p:spPr bwMode="black">
          <a:xfrm>
            <a:off x="5304566" y="2913881"/>
            <a:ext cx="3182112" cy="182563"/>
          </a:xfrm>
          <a:prstGeom prst="rect">
            <a:avLst/>
          </a:prstGeom>
        </p:spPr>
        <p:txBody>
          <a:bodyPr lIns="0"/>
          <a:lstStyle>
            <a:lvl1pPr marL="0" marR="0" indent="0" algn="l" defTabSz="457200" rtl="0" eaLnBrk="1" fontAlgn="auto" latinLnBrk="0" hangingPunct="1">
              <a:lnSpc>
                <a:spcPct val="110000"/>
              </a:lnSpc>
              <a:spcBef>
                <a:spcPts val="0"/>
              </a:spcBef>
              <a:spcAft>
                <a:spcPts val="1200"/>
              </a:spcAft>
              <a:buClr>
                <a:schemeClr val="bg1"/>
              </a:buClr>
              <a:buSzTx/>
              <a:buFont typeface="Wingdings" charset="2"/>
              <a:buNone/>
              <a:tabLst/>
              <a:defRPr sz="1100">
                <a:solidFill>
                  <a:schemeClr val="bg2"/>
                </a:solidFill>
              </a:defRPr>
            </a:lvl1pPr>
            <a:lvl2pPr>
              <a:buNone/>
              <a:defRPr sz="800"/>
            </a:lvl2pPr>
            <a:lvl3pPr>
              <a:buNone/>
              <a:defRPr sz="800"/>
            </a:lvl3pPr>
            <a:lvl4pPr>
              <a:buNone/>
              <a:defRPr sz="800"/>
            </a:lvl4pPr>
            <a:lvl5pPr>
              <a:buNone/>
              <a:defRPr sz="800"/>
            </a:lvl5pPr>
          </a:lstStyle>
          <a:p>
            <a:pPr lvl="0"/>
            <a:r>
              <a:rPr lang="en-US" dirty="0" smtClean="0"/>
              <a:t>linkedin.com/company/ca-technologies</a:t>
            </a:r>
          </a:p>
        </p:txBody>
      </p:sp>
      <p:sp>
        <p:nvSpPr>
          <p:cNvPr id="11" name="Text Placeholder 29"/>
          <p:cNvSpPr>
            <a:spLocks noGrp="1"/>
          </p:cNvSpPr>
          <p:nvPr>
            <p:ph type="body" sz="quarter" idx="21" hasCustomPrompt="1"/>
          </p:nvPr>
        </p:nvSpPr>
        <p:spPr bwMode="black">
          <a:xfrm>
            <a:off x="5018612" y="3320198"/>
            <a:ext cx="1224057" cy="206769"/>
          </a:xfrm>
          <a:prstGeom prst="rect">
            <a:avLst/>
          </a:prstGeom>
        </p:spPr>
        <p:txBody>
          <a:bodyPr lIns="0" tIns="0" rIns="0" bIns="0"/>
          <a:lstStyle>
            <a:lvl1pPr>
              <a:buNone/>
              <a:defRPr sz="1400" b="1">
                <a:solidFill>
                  <a:schemeClr val="bg2"/>
                </a:solidFill>
              </a:defRPr>
            </a:lvl1pPr>
          </a:lstStyle>
          <a:p>
            <a:pPr lvl="0"/>
            <a:r>
              <a:rPr lang="en-US" dirty="0" smtClean="0"/>
              <a:t>ca.com</a:t>
            </a:r>
            <a:endParaRPr lang="en-US" dirty="0"/>
          </a:p>
        </p:txBody>
      </p:sp>
      <p:cxnSp>
        <p:nvCxnSpPr>
          <p:cNvPr id="12" name="Straight Connector 11"/>
          <p:cNvCxnSpPr/>
          <p:nvPr userDrawn="1"/>
        </p:nvCxnSpPr>
        <p:spPr bwMode="gray">
          <a:xfrm flipV="1">
            <a:off x="4321832" y="1361407"/>
            <a:ext cx="33246" cy="2834640"/>
          </a:xfrm>
          <a:prstGeom prst="line">
            <a:avLst/>
          </a:prstGeom>
          <a:noFill/>
          <a:ln w="25400" cap="flat" cmpd="sng" algn="ctr">
            <a:gradFill flip="none" rotWithShape="1">
              <a:gsLst>
                <a:gs pos="0">
                  <a:sysClr val="window" lastClr="FFFFFF"/>
                </a:gs>
                <a:gs pos="100000">
                  <a:prstClr val="white"/>
                </a:gs>
                <a:gs pos="47000">
                  <a:sysClr val="window" lastClr="FFFFFF">
                    <a:lumMod val="85000"/>
                  </a:sysClr>
                </a:gs>
              </a:gsLst>
              <a:lin ang="16200000" scaled="0"/>
              <a:tileRect/>
            </a:gradFill>
            <a:prstDash val="solid"/>
          </a:ln>
          <a:effectLst/>
        </p:spPr>
      </p:cxnSp>
      <p:sp>
        <p:nvSpPr>
          <p:cNvPr id="14" name="Text Placeholder 16"/>
          <p:cNvSpPr>
            <a:spLocks noGrp="1"/>
          </p:cNvSpPr>
          <p:nvPr>
            <p:ph type="body" sz="quarter" idx="22" hasCustomPrompt="1"/>
          </p:nvPr>
        </p:nvSpPr>
        <p:spPr bwMode="black">
          <a:xfrm>
            <a:off x="5029200" y="1679480"/>
            <a:ext cx="3200400" cy="228812"/>
          </a:xfrm>
          <a:prstGeom prst="rect">
            <a:avLst/>
          </a:prstGeom>
        </p:spPr>
        <p:txBody>
          <a:bodyPr lIns="0" tIns="0" rIns="0" bIns="0"/>
          <a:lstStyle>
            <a:lvl1pPr>
              <a:buNone/>
              <a:defRPr sz="1600" b="1">
                <a:solidFill>
                  <a:schemeClr val="bg2"/>
                </a:solidFill>
              </a:defRPr>
            </a:lvl1pPr>
            <a:lvl2pPr>
              <a:buNone/>
              <a:defRPr sz="1800" b="1"/>
            </a:lvl2pPr>
            <a:lvl3pPr>
              <a:buNone/>
              <a:defRPr sz="1600" b="1"/>
            </a:lvl3pPr>
            <a:lvl4pPr>
              <a:buNone/>
              <a:defRPr sz="1400" b="1"/>
            </a:lvl4pPr>
            <a:lvl5pPr>
              <a:buNone/>
              <a:defRPr sz="1400" b="1"/>
            </a:lvl5pPr>
          </a:lstStyle>
          <a:p>
            <a:r>
              <a:rPr lang="en-US" dirty="0" err="1" smtClean="0"/>
              <a:t>Firstname</a:t>
            </a:r>
            <a:r>
              <a:rPr lang="en-US" dirty="0" smtClean="0"/>
              <a:t> </a:t>
            </a:r>
            <a:r>
              <a:rPr lang="en-US" dirty="0" err="1" smtClean="0"/>
              <a:t>Lastname</a:t>
            </a:r>
            <a:endParaRPr lang="en-US" dirty="0" smtClean="0"/>
          </a:p>
        </p:txBody>
      </p:sp>
      <p:pic>
        <p:nvPicPr>
          <p:cNvPr id="19" name="Picture Placeholder 2"/>
          <p:cNvPicPr>
            <a:picLocks/>
          </p:cNvPicPr>
          <p:nvPr userDrawn="1"/>
        </p:nvPicPr>
        <p:blipFill>
          <a:blip r:embed="rId2">
            <a:lum bright="-40000"/>
            <a:duotone>
              <a:prstClr val="black"/>
              <a:schemeClr val="bg2">
                <a:tint val="45000"/>
                <a:satMod val="400000"/>
              </a:schemeClr>
            </a:duotone>
          </a:blip>
          <a:stretch>
            <a:fillRect/>
          </a:stretch>
        </p:blipFill>
        <p:spPr bwMode="black">
          <a:xfrm>
            <a:off x="5030127" y="2442528"/>
            <a:ext cx="185512" cy="196215"/>
          </a:xfrm>
          <a:prstGeom prst="rect">
            <a:avLst/>
          </a:prstGeom>
          <a:noFill/>
          <a:ln>
            <a:noFill/>
          </a:ln>
        </p:spPr>
      </p:pic>
      <p:pic>
        <p:nvPicPr>
          <p:cNvPr id="20" name="Picture Placeholder 6"/>
          <p:cNvPicPr>
            <a:picLocks/>
          </p:cNvPicPr>
          <p:nvPr userDrawn="1"/>
        </p:nvPicPr>
        <p:blipFill>
          <a:blip r:embed="rId3">
            <a:duotone>
              <a:prstClr val="black"/>
              <a:schemeClr val="bg2">
                <a:tint val="45000"/>
                <a:satMod val="400000"/>
              </a:schemeClr>
            </a:duotone>
            <a:lum bright="-40000"/>
          </a:blip>
          <a:stretch>
            <a:fillRect/>
          </a:stretch>
        </p:blipFill>
        <p:spPr bwMode="black">
          <a:xfrm>
            <a:off x="5024662" y="2684064"/>
            <a:ext cx="213505" cy="225822"/>
          </a:xfrm>
          <a:prstGeom prst="rect">
            <a:avLst/>
          </a:prstGeom>
          <a:noFill/>
          <a:ln>
            <a:noFill/>
          </a:ln>
        </p:spPr>
      </p:pic>
      <p:pic>
        <p:nvPicPr>
          <p:cNvPr id="21" name="Picture Placeholder 11"/>
          <p:cNvPicPr>
            <a:picLocks/>
          </p:cNvPicPr>
          <p:nvPr userDrawn="1"/>
        </p:nvPicPr>
        <p:blipFill>
          <a:blip r:embed="rId4">
            <a:lum bright="-40000"/>
            <a:duotone>
              <a:prstClr val="black"/>
              <a:schemeClr val="bg2">
                <a:tint val="45000"/>
                <a:satMod val="400000"/>
              </a:schemeClr>
            </a:duotone>
          </a:blip>
          <a:stretch>
            <a:fillRect/>
          </a:stretch>
        </p:blipFill>
        <p:spPr bwMode="black">
          <a:xfrm>
            <a:off x="5015136" y="2917026"/>
            <a:ext cx="209325" cy="221402"/>
          </a:xfrm>
          <a:prstGeom prst="rect">
            <a:avLst/>
          </a:prstGeom>
          <a:noFill/>
          <a:ln>
            <a:noFill/>
          </a:ln>
        </p:spPr>
      </p:pic>
      <p:pic>
        <p:nvPicPr>
          <p:cNvPr id="16" name="Picture 15" descr="ca_r_1cr_grey.eps"/>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bwMode="black">
          <a:xfrm>
            <a:off x="2724595" y="2012456"/>
            <a:ext cx="1062415" cy="881130"/>
          </a:xfrm>
          <a:prstGeom prst="rect">
            <a:avLst/>
          </a:prstGeom>
        </p:spPr>
      </p:pic>
    </p:spTree>
    <p:extLst>
      <p:ext uri="{BB962C8B-B14F-4D97-AF65-F5344CB8AC3E}">
        <p14:creationId xmlns:p14="http://schemas.microsoft.com/office/powerpoint/2010/main" val="795121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011332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53176" y="1002606"/>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smtClean="0"/>
              <a:t>Click to edit Master text styles</a:t>
            </a:r>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tx1"/>
                </a:solidFill>
              </a:defRPr>
            </a:lvl1pPr>
            <a:lvl2pPr>
              <a:defRPr sz="2000" b="0">
                <a:solidFill>
                  <a:schemeClr val="tx1"/>
                </a:solidFill>
              </a:defRPr>
            </a:lvl2pPr>
            <a:lvl3pPr>
              <a:defRPr sz="1800" b="0">
                <a:solidFill>
                  <a:schemeClr val="tx1"/>
                </a:solidFill>
              </a:defRPr>
            </a:lvl3pPr>
            <a:lvl4pPr>
              <a:defRPr sz="1600" b="0">
                <a:solidFill>
                  <a:schemeClr val="tx1"/>
                </a:solidFill>
              </a:defRPr>
            </a:lvl4pPr>
            <a:lvl5pPr>
              <a:defRPr sz="1600" b="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Pa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8263"/>
          </a:xfrm>
        </p:spPr>
        <p:txBody>
          <a:bodyPr lIns="274320" tIns="365760" rIns="91440" bIns="1280160" anchor="t" anchorCtr="0"/>
          <a:lstStyle>
            <a:lvl1pPr algn="l">
              <a:buNone/>
              <a:defRPr/>
            </a:lvl1pPr>
          </a:lstStyle>
          <a:p>
            <a:r>
              <a:rPr lang="en-US" dirty="0" smtClean="0"/>
              <a:t>INSERT PHOTO HERE</a:t>
            </a:r>
            <a:endParaRPr lang="en-US" dirty="0"/>
          </a:p>
        </p:txBody>
      </p:sp>
      <p:sp>
        <p:nvSpPr>
          <p:cNvPr id="6" name="Title 1"/>
          <p:cNvSpPr>
            <a:spLocks noGrp="1"/>
          </p:cNvSpPr>
          <p:nvPr>
            <p:ph type="title" hasCustomPrompt="1"/>
          </p:nvPr>
        </p:nvSpPr>
        <p:spPr>
          <a:xfrm>
            <a:off x="5960787" y="0"/>
            <a:ext cx="2167128" cy="3675888"/>
          </a:xfrm>
          <a:solidFill>
            <a:schemeClr val="accent3">
              <a:alpha val="95000"/>
            </a:schemeClr>
          </a:solidFill>
        </p:spPr>
        <p:txBody>
          <a:bodyPr vert="horz" lIns="182880" tIns="182880" rIns="91440" bIns="182880" rtlCol="0" anchor="b" anchorCtr="0">
            <a:noAutofit/>
          </a:bodyPr>
          <a:lst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0290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56002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819273"/>
          </a:xfrm>
        </p:spPr>
        <p:txBody>
          <a:bodyPr/>
          <a:lstStyle>
            <a:lvl1pPr>
              <a:defRPr/>
            </a:lvl1pPr>
          </a:lstStyle>
          <a:p>
            <a:r>
              <a:rPr lang="en-US" dirty="0" smtClean="0"/>
              <a:t>Title - Title Case, Calibri 28 pt bold</a:t>
            </a:r>
            <a:br>
              <a:rPr lang="en-US" dirty="0" smtClean="0"/>
            </a:br>
            <a:r>
              <a:rPr lang="en-US" dirty="0" smtClean="0"/>
              <a:t>2 Line Max</a:t>
            </a:r>
            <a:endParaRPr lang="en-US" dirty="0"/>
          </a:p>
        </p:txBody>
      </p:sp>
      <p:sp>
        <p:nvSpPr>
          <p:cNvPr id="6" name="Text Placeholder 4"/>
          <p:cNvSpPr>
            <a:spLocks noGrp="1"/>
          </p:cNvSpPr>
          <p:nvPr>
            <p:ph type="body" sz="quarter" idx="10"/>
          </p:nvPr>
        </p:nvSpPr>
        <p:spPr>
          <a:xfrm>
            <a:off x="459670" y="981076"/>
            <a:ext cx="8229600" cy="33552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57880"/>
            <a:ext cx="8229600" cy="410575"/>
          </a:xfrm>
        </p:spPr>
        <p:txBody>
          <a:bodyPr/>
          <a:lstStyle>
            <a:lvl1pPr>
              <a:defRPr/>
            </a:lvl1pPr>
          </a:lstStyle>
          <a:p>
            <a:r>
              <a:rPr lang="en-US" dirty="0" smtClean="0"/>
              <a:t>Title - Title Case, Calibri 28 pt bold</a:t>
            </a:r>
            <a:endParaRPr lang="en-US" dirty="0"/>
          </a:p>
        </p:txBody>
      </p:sp>
      <p:sp>
        <p:nvSpPr>
          <p:cNvPr id="5" name="Text Placeholder 4"/>
          <p:cNvSpPr>
            <a:spLocks noGrp="1"/>
          </p:cNvSpPr>
          <p:nvPr>
            <p:ph type="body" sz="quarter" idx="10"/>
          </p:nvPr>
        </p:nvSpPr>
        <p:spPr>
          <a:xfrm>
            <a:off x="460264" y="981375"/>
            <a:ext cx="8170124" cy="3278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444498" y="514825"/>
            <a:ext cx="8178803" cy="289590"/>
          </a:xfrm>
        </p:spPr>
        <p:txBody>
          <a:bodyPr vert="horz" lIns="91440" tIns="45720" rIns="91440" bIns="45720" rtlCol="0" anchor="t">
            <a:noAutofit/>
          </a:bodyPr>
          <a:lstStyle>
            <a:lvl1pPr algn="l" defTabSz="457200" rtl="0" eaLnBrk="1" latinLnBrk="0" hangingPunct="1">
              <a:lnSpc>
                <a:spcPct val="90000"/>
              </a:lnSpc>
              <a:spcBef>
                <a:spcPct val="0"/>
              </a:spcBef>
              <a:buNone/>
              <a:defRPr lang="en-US" sz="2000" b="0" kern="1200" smtClean="0">
                <a:solidFill>
                  <a:schemeClr val="tx1"/>
                </a:solidFill>
                <a:latin typeface="+mj-lt"/>
                <a:ea typeface="+mj-ea"/>
                <a:cs typeface="+mj-cs"/>
              </a:defRPr>
            </a:lvl1pPr>
            <a:lvl2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2pPr>
            <a:lvl3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3pPr>
            <a:lvl4pPr algn="l" defTabSz="457200" rtl="0" eaLnBrk="1" latinLnBrk="0" hangingPunct="1">
              <a:lnSpc>
                <a:spcPct val="90000"/>
              </a:lnSpc>
              <a:spcBef>
                <a:spcPct val="0"/>
              </a:spcBef>
              <a:buNone/>
              <a:defRPr lang="en-US" sz="2800" b="0" kern="1200" smtClean="0">
                <a:solidFill>
                  <a:schemeClr val="tx1"/>
                </a:solidFill>
                <a:latin typeface="+mj-lt"/>
                <a:ea typeface="+mj-ea"/>
                <a:cs typeface="+mj-cs"/>
              </a:defRPr>
            </a:lvl4pPr>
            <a:lvl5pPr algn="l" defTabSz="457200" rtl="0" eaLnBrk="1" latinLnBrk="0" hangingPunct="1">
              <a:lnSpc>
                <a:spcPct val="90000"/>
              </a:lnSpc>
              <a:spcBef>
                <a:spcPct val="0"/>
              </a:spcBef>
              <a:buNone/>
              <a:defRPr lang="en-US" sz="2800" b="0" kern="1200" dirty="0" smtClean="0">
                <a:solidFill>
                  <a:schemeClr val="tx1"/>
                </a:solidFill>
                <a:latin typeface="+mj-lt"/>
                <a:ea typeface="+mj-ea"/>
                <a:cs typeface="+mj-cs"/>
              </a:defRPr>
            </a:lvl5pPr>
          </a:lstStyle>
          <a:p>
            <a:pPr lvl="0"/>
            <a:r>
              <a:rPr lang="en-US" dirty="0" smtClean="0"/>
              <a:t>Click to edit Master text styles</a:t>
            </a:r>
            <a:endParaRPr lang="en-US" dirty="0"/>
          </a:p>
        </p:txBody>
      </p:sp>
    </p:spTree>
    <p:extLst>
      <p:ext uri="{BB962C8B-B14F-4D97-AF65-F5344CB8AC3E}">
        <p14:creationId xmlns:p14="http://schemas.microsoft.com/office/powerpoint/2010/main" val="14418863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58045"/>
            <a:ext cx="4038600" cy="3397616"/>
          </a:xfrm>
          <a:prstGeom prst="rect">
            <a:avLst/>
          </a:prstGeom>
        </p:spPr>
        <p:txBody>
          <a:bodyPr/>
          <a:lstStyle>
            <a:lvl1pPr>
              <a:lnSpc>
                <a:spcPts val="2880"/>
              </a:lnSpc>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858045"/>
            <a:ext cx="4038600" cy="3397616"/>
          </a:xfrm>
          <a:prstGeom prst="rect">
            <a:avLst/>
          </a:prstGeom>
        </p:spPr>
        <p:txBody>
          <a:bodyPr/>
          <a:lstStyle>
            <a:lvl1pPr>
              <a:defRPr sz="2400" b="0">
                <a:solidFill>
                  <a:schemeClr val="bg1"/>
                </a:solidFill>
              </a:defRPr>
            </a:lvl1pPr>
            <a:lvl2pPr>
              <a:defRPr sz="2000" b="0">
                <a:solidFill>
                  <a:schemeClr val="bg1"/>
                </a:solidFill>
              </a:defRPr>
            </a:lvl2pPr>
            <a:lvl3pPr>
              <a:defRPr sz="1800" b="0">
                <a:solidFill>
                  <a:schemeClr val="bg1"/>
                </a:solidFill>
              </a:defRPr>
            </a:lvl3pPr>
            <a:lvl4pPr>
              <a:defRPr sz="1600" b="0">
                <a:solidFill>
                  <a:schemeClr val="bg1"/>
                </a:solidFill>
              </a:defRPr>
            </a:lvl4pPr>
            <a:lvl5pPr>
              <a:defRPr sz="1600" b="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54609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3.emf"/><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pic>
        <p:nvPicPr>
          <p:cNvPr id="7" name="Picture 6" descr="ca_r_1cr_grey.eps"/>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bwMode="black">
          <a:xfrm>
            <a:off x="8186634" y="4479578"/>
            <a:ext cx="509655" cy="422690"/>
          </a:xfrm>
          <a:prstGeom prst="rect">
            <a:avLst/>
          </a:prstGeom>
        </p:spPr>
      </p:pic>
      <p:sp>
        <p:nvSpPr>
          <p:cNvPr id="8" name="Text Placeholder 7"/>
          <p:cNvSpPr>
            <a:spLocks noGrp="1"/>
          </p:cNvSpPr>
          <p:nvPr>
            <p:ph type="body" idx="1"/>
          </p:nvPr>
        </p:nvSpPr>
        <p:spPr>
          <a:xfrm>
            <a:off x="457200" y="1003275"/>
            <a:ext cx="8229600" cy="3397250"/>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none" spc="0" normalizeH="0" baseline="0" noProof="0" smtClean="0">
                <a:ln>
                  <a:noFill/>
                </a:ln>
                <a:solidFill>
                  <a:schemeClr val="tx2"/>
                </a:solidFill>
                <a:effectLst/>
                <a:uLnTx/>
                <a:uFillTx/>
                <a:latin typeface="Calibri"/>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none" spc="0" normalizeH="0" baseline="0" noProof="0" dirty="0">
              <a:ln>
                <a:noFill/>
              </a:ln>
              <a:solidFill>
                <a:schemeClr val="tx2"/>
              </a:solidFill>
              <a:effectLst/>
              <a:uLnTx/>
              <a:uFillTx/>
              <a:latin typeface="Calibri"/>
              <a:ea typeface="Arial Unicode MS" pitchFamily="34" charset="-128"/>
              <a:cs typeface="Arial Unicode MS" pitchFamily="34" charset="-128"/>
            </a:endParaRPr>
          </a:p>
        </p:txBody>
      </p:sp>
      <p:sp>
        <p:nvSpPr>
          <p:cNvPr id="14" name="TextBox 13"/>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chemeClr val="tx2"/>
                </a:solidFill>
                <a:effectLst/>
                <a:uLnTx/>
                <a:uFillTx/>
                <a:latin typeface="+mn-lt"/>
                <a:ea typeface="Arial Unicode MS" pitchFamily="34" charset="-128"/>
                <a:cs typeface="Arial Unicode MS" pitchFamily="34" charset="-128"/>
              </a:rPr>
              <a:t>© 2016 CA Technologies All rights reserved.</a:t>
            </a:r>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650" r:id="rId1"/>
    <p:sldLayoutId id="2147483761" r:id="rId2"/>
    <p:sldLayoutId id="2147483652" r:id="rId3"/>
    <p:sldLayoutId id="2147483765" r:id="rId4"/>
    <p:sldLayoutId id="2147483655" r:id="rId5"/>
    <p:sldLayoutId id="2147483772" r:id="rId6"/>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tx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tx1"/>
        </a:buClr>
        <a:buFont typeface="Wingdings" charset="2"/>
        <a:buChar char="§"/>
        <a:defRPr sz="2400" b="0" kern="1200">
          <a:solidFill>
            <a:schemeClr val="tx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tx1"/>
        </a:buClr>
        <a:buFont typeface="Arial"/>
        <a:buChar char="–"/>
        <a:defRPr sz="2000" b="0" kern="1200">
          <a:solidFill>
            <a:schemeClr val="tx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tx1"/>
        </a:buClr>
        <a:buFont typeface="Wingdings" charset="2"/>
        <a:buChar char="§"/>
        <a:defRPr sz="1800" b="0" kern="1200">
          <a:solidFill>
            <a:schemeClr val="tx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tx1"/>
        </a:buClr>
        <a:buSzTx/>
        <a:buFont typeface="Arial"/>
        <a:buChar char="–"/>
        <a:tabLst/>
        <a:defRPr sz="1600" b="0" kern="1200">
          <a:solidFill>
            <a:schemeClr val="tx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tx1"/>
        </a:buClr>
        <a:buFont typeface="Wingdings" charset="2"/>
        <a:buChar char="§"/>
        <a:tabLst/>
        <a:defRPr sz="16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984918"/>
            <a:ext cx="8229600" cy="339725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bwMode="black">
          <a:xfrm>
            <a:off x="457200" y="15788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
        <p:nvSpPr>
          <p:cNvPr id="8" name="TextBox 7"/>
          <p:cNvSpPr txBox="1"/>
          <p:nvPr/>
        </p:nvSpPr>
        <p:spPr bwMode="black">
          <a:xfrm>
            <a:off x="393807" y="4727631"/>
            <a:ext cx="527125" cy="251028"/>
          </a:xfrm>
          <a:prstGeom prst="rect">
            <a:avLst/>
          </a:prstGeom>
          <a:noFill/>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F022D67-B6E1-4BFD-B491-C53D2455AE9B}" type="slidenum">
              <a:rPr kumimoji="0" lang="en-US" sz="700" b="0" i="0" u="none" strike="noStrike" kern="1200" cap="all" spc="0" normalizeH="0" baseline="0" noProof="0" smtClean="0">
                <a:ln>
                  <a:noFill/>
                </a:ln>
                <a:solidFill>
                  <a:srgbClr val="6D7D80"/>
                </a:solidFill>
                <a:effectLst/>
                <a:uLnTx/>
                <a:uFillTx/>
                <a:latin typeface="+mn-lt"/>
                <a:ea typeface="Arial Unicode MS" pitchFamily="34" charset="-128"/>
                <a:cs typeface="Arial Unicode MS" pitchFamily="34" charset="-128"/>
              </a:rPr>
              <a:pPr marL="0" marR="0" lvl="0" indent="0" algn="l" defTabSz="457200" rtl="0" eaLnBrk="1" fontAlgn="base" latinLnBrk="0" hangingPunct="1">
                <a:lnSpc>
                  <a:spcPct val="100000"/>
                </a:lnSpc>
                <a:spcBef>
                  <a:spcPct val="0"/>
                </a:spcBef>
                <a:spcAft>
                  <a:spcPct val="0"/>
                </a:spcAft>
                <a:buClrTx/>
                <a:buSzTx/>
                <a:buFontTx/>
                <a:buNone/>
                <a:tabLst/>
                <a:defRPr/>
              </a:pPr>
              <a:t>‹#›</a:t>
            </a:fld>
            <a:endParaRPr kumimoji="0" lang="en-US" sz="700" b="0" i="0" u="none" strike="noStrike" kern="1200" cap="all" spc="0" normalizeH="0" baseline="0" noProof="0" dirty="0">
              <a:ln>
                <a:noFill/>
              </a:ln>
              <a:solidFill>
                <a:srgbClr val="6D7D80"/>
              </a:solidFill>
              <a:effectLst/>
              <a:uLnTx/>
              <a:uFillTx/>
              <a:latin typeface="+mn-lt"/>
              <a:ea typeface="Arial Unicode MS" pitchFamily="34" charset="-128"/>
              <a:cs typeface="Arial Unicode MS" pitchFamily="34" charset="-128"/>
            </a:endParaRPr>
          </a:p>
        </p:txBody>
      </p:sp>
      <p:sp>
        <p:nvSpPr>
          <p:cNvPr id="11" name="TextBox 10"/>
          <p:cNvSpPr txBox="1"/>
          <p:nvPr/>
        </p:nvSpPr>
        <p:spPr bwMode="black">
          <a:xfrm>
            <a:off x="1251787" y="4727631"/>
            <a:ext cx="6649154" cy="251028"/>
          </a:xfrm>
          <a:prstGeom prst="rect">
            <a:avLst/>
          </a:prstGeom>
          <a:noFill/>
        </p:spPr>
        <p:txBody>
          <a:bodyPr wrap="squar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1200" cap="all" spc="0" normalizeH="0" baseline="0" noProof="0" dirty="0" smtClean="0">
                <a:ln>
                  <a:noFill/>
                </a:ln>
                <a:solidFill>
                  <a:srgbClr val="6D7D80"/>
                </a:solidFill>
                <a:effectLst/>
                <a:uLnTx/>
                <a:uFillTx/>
                <a:latin typeface="+mn-lt"/>
                <a:ea typeface="Arial Unicode MS" pitchFamily="34" charset="-128"/>
                <a:cs typeface="Arial Unicode MS" pitchFamily="34" charset="-128"/>
              </a:rPr>
              <a:t>© 2016 CA Technologies All rights reserved.</a:t>
            </a:r>
          </a:p>
        </p:txBody>
      </p:sp>
      <p:grpSp>
        <p:nvGrpSpPr>
          <p:cNvPr id="24" name="Group 23"/>
          <p:cNvGrpSpPr/>
          <p:nvPr/>
        </p:nvGrpSpPr>
        <p:grpSpPr bwMode="invGray">
          <a:xfrm>
            <a:off x="8186738" y="4479925"/>
            <a:ext cx="509587" cy="423863"/>
            <a:chOff x="8186738" y="4479925"/>
            <a:chExt cx="509587" cy="423863"/>
          </a:xfrm>
        </p:grpSpPr>
        <p:sp>
          <p:nvSpPr>
            <p:cNvPr id="1027" name="AutoShape 3"/>
            <p:cNvSpPr>
              <a:spLocks noChangeAspect="1" noChangeArrowheads="1" noTextEdit="1"/>
            </p:cNvSpPr>
            <p:nvPr userDrawn="1"/>
          </p:nvSpPr>
          <p:spPr bwMode="invGray">
            <a:xfrm>
              <a:off x="8186738" y="4479925"/>
              <a:ext cx="509587" cy="422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Freeform 5"/>
            <p:cNvSpPr>
              <a:spLocks noEditPoints="1"/>
            </p:cNvSpPr>
            <p:nvPr userDrawn="1"/>
          </p:nvSpPr>
          <p:spPr bwMode="invGray">
            <a:xfrm>
              <a:off x="8651875" y="4737100"/>
              <a:ext cx="30162" cy="30163"/>
            </a:xfrm>
            <a:custGeom>
              <a:avLst/>
              <a:gdLst/>
              <a:ahLst/>
              <a:cxnLst>
                <a:cxn ang="0">
                  <a:pos x="95" y="58"/>
                </a:cxn>
                <a:cxn ang="0">
                  <a:pos x="95" y="58"/>
                </a:cxn>
                <a:cxn ang="0">
                  <a:pos x="81" y="58"/>
                </a:cxn>
                <a:cxn ang="0">
                  <a:pos x="81" y="91"/>
                </a:cxn>
                <a:cxn ang="0">
                  <a:pos x="95" y="91"/>
                </a:cxn>
                <a:cxn ang="0">
                  <a:pos x="115" y="75"/>
                </a:cxn>
                <a:cxn ang="0">
                  <a:pos x="95" y="58"/>
                </a:cxn>
                <a:cxn ang="0">
                  <a:pos x="95" y="58"/>
                </a:cxn>
                <a:cxn ang="0">
                  <a:pos x="125" y="152"/>
                </a:cxn>
                <a:cxn ang="0">
                  <a:pos x="125" y="152"/>
                </a:cxn>
                <a:cxn ang="0">
                  <a:pos x="92" y="105"/>
                </a:cxn>
                <a:cxn ang="0">
                  <a:pos x="81" y="105"/>
                </a:cxn>
                <a:cxn ang="0">
                  <a:pos x="81" y="150"/>
                </a:cxn>
                <a:cxn ang="0">
                  <a:pos x="62" y="150"/>
                </a:cxn>
                <a:cxn ang="0">
                  <a:pos x="62" y="41"/>
                </a:cxn>
                <a:cxn ang="0">
                  <a:pos x="95" y="41"/>
                </a:cxn>
                <a:cxn ang="0">
                  <a:pos x="134" y="73"/>
                </a:cxn>
                <a:cxn ang="0">
                  <a:pos x="112" y="103"/>
                </a:cxn>
                <a:cxn ang="0">
                  <a:pos x="143" y="147"/>
                </a:cxn>
                <a:cxn ang="0">
                  <a:pos x="125" y="152"/>
                </a:cxn>
                <a:cxn ang="0">
                  <a:pos x="125" y="152"/>
                </a:cxn>
                <a:cxn ang="0">
                  <a:pos x="96" y="12"/>
                </a:cxn>
                <a:cxn ang="0">
                  <a:pos x="96" y="12"/>
                </a:cxn>
                <a:cxn ang="0">
                  <a:pos x="14" y="99"/>
                </a:cxn>
                <a:cxn ang="0">
                  <a:pos x="96" y="186"/>
                </a:cxn>
                <a:cxn ang="0">
                  <a:pos x="179" y="99"/>
                </a:cxn>
                <a:cxn ang="0">
                  <a:pos x="96" y="12"/>
                </a:cxn>
                <a:cxn ang="0">
                  <a:pos x="96" y="12"/>
                </a:cxn>
                <a:cxn ang="0">
                  <a:pos x="96" y="198"/>
                </a:cxn>
                <a:cxn ang="0">
                  <a:pos x="96" y="198"/>
                </a:cxn>
                <a:cxn ang="0">
                  <a:pos x="0" y="99"/>
                </a:cxn>
                <a:cxn ang="0">
                  <a:pos x="96" y="0"/>
                </a:cxn>
                <a:cxn ang="0">
                  <a:pos x="192" y="99"/>
                </a:cxn>
                <a:cxn ang="0">
                  <a:pos x="96" y="198"/>
                </a:cxn>
              </a:cxnLst>
              <a:rect l="0" t="0" r="r" b="b"/>
              <a:pathLst>
                <a:path w="192" h="198">
                  <a:moveTo>
                    <a:pt x="95" y="58"/>
                  </a:moveTo>
                  <a:lnTo>
                    <a:pt x="95" y="58"/>
                  </a:lnTo>
                  <a:lnTo>
                    <a:pt x="81" y="58"/>
                  </a:lnTo>
                  <a:lnTo>
                    <a:pt x="81" y="91"/>
                  </a:lnTo>
                  <a:lnTo>
                    <a:pt x="95" y="91"/>
                  </a:lnTo>
                  <a:cubicBezTo>
                    <a:pt x="107" y="91"/>
                    <a:pt x="115" y="85"/>
                    <a:pt x="115" y="75"/>
                  </a:cubicBezTo>
                  <a:cubicBezTo>
                    <a:pt x="115" y="64"/>
                    <a:pt x="108" y="58"/>
                    <a:pt x="95" y="58"/>
                  </a:cubicBezTo>
                  <a:lnTo>
                    <a:pt x="95" y="58"/>
                  </a:lnTo>
                  <a:close/>
                  <a:moveTo>
                    <a:pt x="125" y="152"/>
                  </a:moveTo>
                  <a:lnTo>
                    <a:pt x="125" y="152"/>
                  </a:lnTo>
                  <a:lnTo>
                    <a:pt x="92" y="105"/>
                  </a:lnTo>
                  <a:lnTo>
                    <a:pt x="81" y="105"/>
                  </a:lnTo>
                  <a:lnTo>
                    <a:pt x="81" y="150"/>
                  </a:lnTo>
                  <a:lnTo>
                    <a:pt x="62" y="150"/>
                  </a:lnTo>
                  <a:lnTo>
                    <a:pt x="62" y="41"/>
                  </a:lnTo>
                  <a:lnTo>
                    <a:pt x="95" y="41"/>
                  </a:lnTo>
                  <a:cubicBezTo>
                    <a:pt x="118" y="41"/>
                    <a:pt x="134" y="53"/>
                    <a:pt x="134" y="73"/>
                  </a:cubicBezTo>
                  <a:cubicBezTo>
                    <a:pt x="134" y="89"/>
                    <a:pt x="125" y="99"/>
                    <a:pt x="112" y="103"/>
                  </a:cubicBezTo>
                  <a:lnTo>
                    <a:pt x="143" y="147"/>
                  </a:lnTo>
                  <a:lnTo>
                    <a:pt x="125" y="152"/>
                  </a:lnTo>
                  <a:lnTo>
                    <a:pt x="125" y="152"/>
                  </a:lnTo>
                  <a:close/>
                  <a:moveTo>
                    <a:pt x="96" y="12"/>
                  </a:moveTo>
                  <a:lnTo>
                    <a:pt x="96" y="12"/>
                  </a:lnTo>
                  <a:cubicBezTo>
                    <a:pt x="51" y="12"/>
                    <a:pt x="14" y="43"/>
                    <a:pt x="14" y="99"/>
                  </a:cubicBezTo>
                  <a:cubicBezTo>
                    <a:pt x="14" y="155"/>
                    <a:pt x="51" y="186"/>
                    <a:pt x="96" y="186"/>
                  </a:cubicBezTo>
                  <a:cubicBezTo>
                    <a:pt x="142" y="186"/>
                    <a:pt x="179" y="155"/>
                    <a:pt x="179" y="99"/>
                  </a:cubicBezTo>
                  <a:cubicBezTo>
                    <a:pt x="179" y="43"/>
                    <a:pt x="142" y="12"/>
                    <a:pt x="96" y="12"/>
                  </a:cubicBezTo>
                  <a:lnTo>
                    <a:pt x="96" y="12"/>
                  </a:lnTo>
                  <a:close/>
                  <a:moveTo>
                    <a:pt x="96" y="198"/>
                  </a:moveTo>
                  <a:lnTo>
                    <a:pt x="96" y="198"/>
                  </a:lnTo>
                  <a:cubicBezTo>
                    <a:pt x="39" y="198"/>
                    <a:pt x="0" y="158"/>
                    <a:pt x="0" y="99"/>
                  </a:cubicBezTo>
                  <a:cubicBezTo>
                    <a:pt x="0" y="41"/>
                    <a:pt x="40" y="0"/>
                    <a:pt x="96" y="0"/>
                  </a:cubicBezTo>
                  <a:cubicBezTo>
                    <a:pt x="153" y="0"/>
                    <a:pt x="192" y="40"/>
                    <a:pt x="192" y="99"/>
                  </a:cubicBezTo>
                  <a:cubicBezTo>
                    <a:pt x="192" y="158"/>
                    <a:pt x="152" y="198"/>
                    <a:pt x="96" y="198"/>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p:cNvSpPr>
            <p:nvPr userDrawn="1"/>
          </p:nvSpPr>
          <p:spPr bwMode="invGray">
            <a:xfrm>
              <a:off x="8186738" y="4819650"/>
              <a:ext cx="28575" cy="66675"/>
            </a:xfrm>
            <a:custGeom>
              <a:avLst/>
              <a:gdLst/>
              <a:ahLst/>
              <a:cxnLst>
                <a:cxn ang="0">
                  <a:pos x="44" y="108"/>
                </a:cxn>
                <a:cxn ang="0">
                  <a:pos x="44" y="108"/>
                </a:cxn>
                <a:cxn ang="0">
                  <a:pos x="44" y="0"/>
                </a:cxn>
                <a:cxn ang="0">
                  <a:pos x="121" y="0"/>
                </a:cxn>
                <a:cxn ang="0">
                  <a:pos x="121" y="108"/>
                </a:cxn>
                <a:cxn ang="0">
                  <a:pos x="184" y="108"/>
                </a:cxn>
                <a:cxn ang="0">
                  <a:pos x="184" y="170"/>
                </a:cxn>
                <a:cxn ang="0">
                  <a:pos x="121" y="170"/>
                </a:cxn>
                <a:cxn ang="0">
                  <a:pos x="121" y="353"/>
                </a:cxn>
                <a:cxn ang="0">
                  <a:pos x="149" y="376"/>
                </a:cxn>
                <a:cxn ang="0">
                  <a:pos x="184" y="370"/>
                </a:cxn>
                <a:cxn ang="0">
                  <a:pos x="184" y="433"/>
                </a:cxn>
                <a:cxn ang="0">
                  <a:pos x="123" y="438"/>
                </a:cxn>
                <a:cxn ang="0">
                  <a:pos x="44" y="363"/>
                </a:cxn>
                <a:cxn ang="0">
                  <a:pos x="44" y="170"/>
                </a:cxn>
                <a:cxn ang="0">
                  <a:pos x="0" y="170"/>
                </a:cxn>
                <a:cxn ang="0">
                  <a:pos x="0" y="108"/>
                </a:cxn>
                <a:cxn ang="0">
                  <a:pos x="44" y="108"/>
                </a:cxn>
              </a:cxnLst>
              <a:rect l="0" t="0" r="r" b="b"/>
              <a:pathLst>
                <a:path w="184" h="438">
                  <a:moveTo>
                    <a:pt x="44" y="108"/>
                  </a:moveTo>
                  <a:lnTo>
                    <a:pt x="44" y="108"/>
                  </a:lnTo>
                  <a:lnTo>
                    <a:pt x="44" y="0"/>
                  </a:lnTo>
                  <a:lnTo>
                    <a:pt x="121" y="0"/>
                  </a:lnTo>
                  <a:lnTo>
                    <a:pt x="121" y="108"/>
                  </a:lnTo>
                  <a:lnTo>
                    <a:pt x="184" y="108"/>
                  </a:lnTo>
                  <a:lnTo>
                    <a:pt x="184" y="170"/>
                  </a:lnTo>
                  <a:lnTo>
                    <a:pt x="121" y="170"/>
                  </a:lnTo>
                  <a:lnTo>
                    <a:pt x="121" y="353"/>
                  </a:lnTo>
                  <a:cubicBezTo>
                    <a:pt x="121" y="371"/>
                    <a:pt x="130" y="376"/>
                    <a:pt x="149" y="376"/>
                  </a:cubicBezTo>
                  <a:cubicBezTo>
                    <a:pt x="160" y="376"/>
                    <a:pt x="173" y="372"/>
                    <a:pt x="184" y="370"/>
                  </a:cubicBezTo>
                  <a:lnTo>
                    <a:pt x="184" y="433"/>
                  </a:lnTo>
                  <a:cubicBezTo>
                    <a:pt x="163" y="436"/>
                    <a:pt x="144" y="438"/>
                    <a:pt x="123" y="438"/>
                  </a:cubicBezTo>
                  <a:cubicBezTo>
                    <a:pt x="66" y="438"/>
                    <a:pt x="44" y="410"/>
                    <a:pt x="44" y="363"/>
                  </a:cubicBezTo>
                  <a:lnTo>
                    <a:pt x="44" y="170"/>
                  </a:lnTo>
                  <a:lnTo>
                    <a:pt x="0" y="170"/>
                  </a:lnTo>
                  <a:lnTo>
                    <a:pt x="0" y="108"/>
                  </a:lnTo>
                  <a:lnTo>
                    <a:pt x="44" y="1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invGray">
            <a:xfrm>
              <a:off x="8220075" y="4835525"/>
              <a:ext cx="41275" cy="50800"/>
            </a:xfrm>
            <a:custGeom>
              <a:avLst/>
              <a:gdLst/>
              <a:ahLst/>
              <a:cxnLst>
                <a:cxn ang="0">
                  <a:pos x="200" y="129"/>
                </a:cxn>
                <a:cxn ang="0">
                  <a:pos x="200" y="129"/>
                </a:cxn>
                <a:cxn ang="0">
                  <a:pos x="138" y="58"/>
                </a:cxn>
                <a:cxn ang="0">
                  <a:pos x="76" y="129"/>
                </a:cxn>
                <a:cxn ang="0">
                  <a:pos x="200" y="129"/>
                </a:cxn>
                <a:cxn ang="0">
                  <a:pos x="200" y="129"/>
                </a:cxn>
                <a:cxn ang="0">
                  <a:pos x="76" y="181"/>
                </a:cxn>
                <a:cxn ang="0">
                  <a:pos x="76" y="181"/>
                </a:cxn>
                <a:cxn ang="0">
                  <a:pos x="143" y="275"/>
                </a:cxn>
                <a:cxn ang="0">
                  <a:pos x="215" y="236"/>
                </a:cxn>
                <a:cxn ang="0">
                  <a:pos x="271" y="271"/>
                </a:cxn>
                <a:cxn ang="0">
                  <a:pos x="136" y="337"/>
                </a:cxn>
                <a:cxn ang="0">
                  <a:pos x="0" y="169"/>
                </a:cxn>
                <a:cxn ang="0">
                  <a:pos x="139" y="0"/>
                </a:cxn>
                <a:cxn ang="0">
                  <a:pos x="271" y="149"/>
                </a:cxn>
                <a:cxn ang="0">
                  <a:pos x="271" y="181"/>
                </a:cxn>
                <a:cxn ang="0">
                  <a:pos x="76" y="181"/>
                </a:cxn>
              </a:cxnLst>
              <a:rect l="0" t="0" r="r" b="b"/>
              <a:pathLst>
                <a:path w="271" h="337">
                  <a:moveTo>
                    <a:pt x="200" y="129"/>
                  </a:moveTo>
                  <a:lnTo>
                    <a:pt x="200" y="129"/>
                  </a:lnTo>
                  <a:cubicBezTo>
                    <a:pt x="199" y="84"/>
                    <a:pt x="175" y="58"/>
                    <a:pt x="138" y="58"/>
                  </a:cubicBezTo>
                  <a:cubicBezTo>
                    <a:pt x="101" y="58"/>
                    <a:pt x="77" y="84"/>
                    <a:pt x="76" y="129"/>
                  </a:cubicBezTo>
                  <a:lnTo>
                    <a:pt x="200" y="129"/>
                  </a:lnTo>
                  <a:lnTo>
                    <a:pt x="200" y="129"/>
                  </a:lnTo>
                  <a:close/>
                  <a:moveTo>
                    <a:pt x="76" y="181"/>
                  </a:moveTo>
                  <a:lnTo>
                    <a:pt x="76" y="181"/>
                  </a:lnTo>
                  <a:cubicBezTo>
                    <a:pt x="77" y="249"/>
                    <a:pt x="107" y="275"/>
                    <a:pt x="143" y="275"/>
                  </a:cubicBezTo>
                  <a:cubicBezTo>
                    <a:pt x="179" y="275"/>
                    <a:pt x="196" y="258"/>
                    <a:pt x="215" y="236"/>
                  </a:cubicBezTo>
                  <a:lnTo>
                    <a:pt x="271" y="271"/>
                  </a:lnTo>
                  <a:cubicBezTo>
                    <a:pt x="241" y="317"/>
                    <a:pt x="198" y="337"/>
                    <a:pt x="136" y="337"/>
                  </a:cubicBezTo>
                  <a:cubicBezTo>
                    <a:pt x="52" y="337"/>
                    <a:pt x="0" y="272"/>
                    <a:pt x="0" y="169"/>
                  </a:cubicBezTo>
                  <a:cubicBezTo>
                    <a:pt x="0" y="66"/>
                    <a:pt x="52" y="0"/>
                    <a:pt x="139" y="0"/>
                  </a:cubicBezTo>
                  <a:cubicBezTo>
                    <a:pt x="223" y="0"/>
                    <a:pt x="271" y="72"/>
                    <a:pt x="271" y="149"/>
                  </a:cubicBezTo>
                  <a:lnTo>
                    <a:pt x="271" y="181"/>
                  </a:lnTo>
                  <a:lnTo>
                    <a:pt x="76"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p:cNvSpPr>
            <p:nvPr userDrawn="1"/>
          </p:nvSpPr>
          <p:spPr bwMode="invGray">
            <a:xfrm>
              <a:off x="8269288" y="4835525"/>
              <a:ext cx="39687" cy="50800"/>
            </a:xfrm>
            <a:custGeom>
              <a:avLst/>
              <a:gdLst/>
              <a:ahLst/>
              <a:cxnLst>
                <a:cxn ang="0">
                  <a:pos x="203" y="112"/>
                </a:cxn>
                <a:cxn ang="0">
                  <a:pos x="203" y="112"/>
                </a:cxn>
                <a:cxn ang="0">
                  <a:pos x="140" y="63"/>
                </a:cxn>
                <a:cxn ang="0">
                  <a:pos x="77" y="169"/>
                </a:cxn>
                <a:cxn ang="0">
                  <a:pos x="143" y="275"/>
                </a:cxn>
                <a:cxn ang="0">
                  <a:pos x="211" y="223"/>
                </a:cxn>
                <a:cxn ang="0">
                  <a:pos x="269" y="256"/>
                </a:cxn>
                <a:cxn ang="0">
                  <a:pos x="140" y="337"/>
                </a:cxn>
                <a:cxn ang="0">
                  <a:pos x="0" y="169"/>
                </a:cxn>
                <a:cxn ang="0">
                  <a:pos x="140" y="0"/>
                </a:cxn>
                <a:cxn ang="0">
                  <a:pos x="267" y="87"/>
                </a:cxn>
                <a:cxn ang="0">
                  <a:pos x="203" y="112"/>
                </a:cxn>
              </a:cxnLst>
              <a:rect l="0" t="0" r="r" b="b"/>
              <a:pathLst>
                <a:path w="269" h="338">
                  <a:moveTo>
                    <a:pt x="203" y="112"/>
                  </a:moveTo>
                  <a:lnTo>
                    <a:pt x="203" y="112"/>
                  </a:lnTo>
                  <a:cubicBezTo>
                    <a:pt x="191" y="84"/>
                    <a:pt x="177" y="63"/>
                    <a:pt x="140" y="63"/>
                  </a:cubicBezTo>
                  <a:cubicBezTo>
                    <a:pt x="97" y="63"/>
                    <a:pt x="77" y="97"/>
                    <a:pt x="77" y="169"/>
                  </a:cubicBezTo>
                  <a:cubicBezTo>
                    <a:pt x="77" y="241"/>
                    <a:pt x="97" y="275"/>
                    <a:pt x="143" y="275"/>
                  </a:cubicBezTo>
                  <a:cubicBezTo>
                    <a:pt x="176" y="275"/>
                    <a:pt x="195" y="252"/>
                    <a:pt x="211" y="223"/>
                  </a:cubicBezTo>
                  <a:lnTo>
                    <a:pt x="269" y="256"/>
                  </a:lnTo>
                  <a:cubicBezTo>
                    <a:pt x="238" y="314"/>
                    <a:pt x="199" y="338"/>
                    <a:pt x="140" y="337"/>
                  </a:cubicBezTo>
                  <a:cubicBezTo>
                    <a:pt x="53" y="337"/>
                    <a:pt x="0" y="272"/>
                    <a:pt x="0" y="169"/>
                  </a:cubicBezTo>
                  <a:cubicBezTo>
                    <a:pt x="0" y="66"/>
                    <a:pt x="53" y="0"/>
                    <a:pt x="140" y="0"/>
                  </a:cubicBezTo>
                  <a:cubicBezTo>
                    <a:pt x="201" y="0"/>
                    <a:pt x="249" y="33"/>
                    <a:pt x="267" y="87"/>
                  </a:cubicBezTo>
                  <a:lnTo>
                    <a:pt x="203" y="11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userDrawn="1"/>
          </p:nvSpPr>
          <p:spPr bwMode="invGray">
            <a:xfrm>
              <a:off x="8318500" y="4816475"/>
              <a:ext cx="39687" cy="69850"/>
            </a:xfrm>
            <a:custGeom>
              <a:avLst/>
              <a:gdLst/>
              <a:ahLst/>
              <a:cxnLst>
                <a:cxn ang="0">
                  <a:pos x="0" y="450"/>
                </a:cxn>
                <a:cxn ang="0">
                  <a:pos x="0" y="450"/>
                </a:cxn>
                <a:cxn ang="0">
                  <a:pos x="0" y="0"/>
                </a:cxn>
                <a:cxn ang="0">
                  <a:pos x="76" y="0"/>
                </a:cxn>
                <a:cxn ang="0">
                  <a:pos x="76" y="160"/>
                </a:cxn>
                <a:cxn ang="0">
                  <a:pos x="169" y="119"/>
                </a:cxn>
                <a:cxn ang="0">
                  <a:pos x="265" y="228"/>
                </a:cxn>
                <a:cxn ang="0">
                  <a:pos x="265" y="450"/>
                </a:cxn>
                <a:cxn ang="0">
                  <a:pos x="188" y="450"/>
                </a:cxn>
                <a:cxn ang="0">
                  <a:pos x="188" y="239"/>
                </a:cxn>
                <a:cxn ang="0">
                  <a:pos x="148" y="182"/>
                </a:cxn>
                <a:cxn ang="0">
                  <a:pos x="76" y="216"/>
                </a:cxn>
                <a:cxn ang="0">
                  <a:pos x="76" y="450"/>
                </a:cxn>
                <a:cxn ang="0">
                  <a:pos x="0" y="450"/>
                </a:cxn>
              </a:cxnLst>
              <a:rect l="0" t="0" r="r" b="b"/>
              <a:pathLst>
                <a:path w="265" h="450">
                  <a:moveTo>
                    <a:pt x="0" y="450"/>
                  </a:moveTo>
                  <a:lnTo>
                    <a:pt x="0" y="450"/>
                  </a:lnTo>
                  <a:lnTo>
                    <a:pt x="0" y="0"/>
                  </a:lnTo>
                  <a:lnTo>
                    <a:pt x="76" y="0"/>
                  </a:lnTo>
                  <a:lnTo>
                    <a:pt x="76" y="160"/>
                  </a:lnTo>
                  <a:cubicBezTo>
                    <a:pt x="100" y="141"/>
                    <a:pt x="131" y="119"/>
                    <a:pt x="169" y="119"/>
                  </a:cubicBezTo>
                  <a:cubicBezTo>
                    <a:pt x="234" y="119"/>
                    <a:pt x="265" y="162"/>
                    <a:pt x="265" y="228"/>
                  </a:cubicBezTo>
                  <a:lnTo>
                    <a:pt x="265" y="450"/>
                  </a:lnTo>
                  <a:lnTo>
                    <a:pt x="188" y="450"/>
                  </a:lnTo>
                  <a:lnTo>
                    <a:pt x="188" y="239"/>
                  </a:lnTo>
                  <a:cubicBezTo>
                    <a:pt x="188" y="196"/>
                    <a:pt x="174" y="182"/>
                    <a:pt x="148" y="182"/>
                  </a:cubicBezTo>
                  <a:cubicBezTo>
                    <a:pt x="115" y="182"/>
                    <a:pt x="90" y="201"/>
                    <a:pt x="76" y="216"/>
                  </a:cubicBezTo>
                  <a:lnTo>
                    <a:pt x="76" y="450"/>
                  </a:lnTo>
                  <a:lnTo>
                    <a:pt x="0" y="4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userDrawn="1"/>
          </p:nvSpPr>
          <p:spPr bwMode="invGray">
            <a:xfrm>
              <a:off x="8370888" y="4835525"/>
              <a:ext cx="39687" cy="50800"/>
            </a:xfrm>
            <a:custGeom>
              <a:avLst/>
              <a:gdLst/>
              <a:ahLst/>
              <a:cxnLst>
                <a:cxn ang="0">
                  <a:pos x="0" y="331"/>
                </a:cxn>
                <a:cxn ang="0">
                  <a:pos x="0" y="331"/>
                </a:cxn>
                <a:cxn ang="0">
                  <a:pos x="0" y="7"/>
                </a:cxn>
                <a:cxn ang="0">
                  <a:pos x="70" y="7"/>
                </a:cxn>
                <a:cxn ang="0">
                  <a:pos x="70" y="41"/>
                </a:cxn>
                <a:cxn ang="0">
                  <a:pos x="169" y="0"/>
                </a:cxn>
                <a:cxn ang="0">
                  <a:pos x="265" y="109"/>
                </a:cxn>
                <a:cxn ang="0">
                  <a:pos x="265" y="331"/>
                </a:cxn>
                <a:cxn ang="0">
                  <a:pos x="188" y="331"/>
                </a:cxn>
                <a:cxn ang="0">
                  <a:pos x="188" y="120"/>
                </a:cxn>
                <a:cxn ang="0">
                  <a:pos x="148" y="63"/>
                </a:cxn>
                <a:cxn ang="0">
                  <a:pos x="77" y="97"/>
                </a:cxn>
                <a:cxn ang="0">
                  <a:pos x="77" y="331"/>
                </a:cxn>
                <a:cxn ang="0">
                  <a:pos x="0" y="331"/>
                </a:cxn>
              </a:cxnLst>
              <a:rect l="0" t="0" r="r" b="b"/>
              <a:pathLst>
                <a:path w="265" h="331">
                  <a:moveTo>
                    <a:pt x="0" y="331"/>
                  </a:moveTo>
                  <a:lnTo>
                    <a:pt x="0" y="331"/>
                  </a:lnTo>
                  <a:lnTo>
                    <a:pt x="0" y="7"/>
                  </a:lnTo>
                  <a:lnTo>
                    <a:pt x="70" y="7"/>
                  </a:lnTo>
                  <a:lnTo>
                    <a:pt x="70" y="41"/>
                  </a:lnTo>
                  <a:cubicBezTo>
                    <a:pt x="99" y="22"/>
                    <a:pt x="132" y="0"/>
                    <a:pt x="169" y="0"/>
                  </a:cubicBezTo>
                  <a:cubicBezTo>
                    <a:pt x="234" y="0"/>
                    <a:pt x="265" y="43"/>
                    <a:pt x="265" y="109"/>
                  </a:cubicBezTo>
                  <a:lnTo>
                    <a:pt x="265" y="331"/>
                  </a:lnTo>
                  <a:lnTo>
                    <a:pt x="188" y="331"/>
                  </a:lnTo>
                  <a:lnTo>
                    <a:pt x="188" y="120"/>
                  </a:lnTo>
                  <a:cubicBezTo>
                    <a:pt x="188" y="77"/>
                    <a:pt x="174" y="63"/>
                    <a:pt x="148" y="63"/>
                  </a:cubicBezTo>
                  <a:cubicBezTo>
                    <a:pt x="115" y="63"/>
                    <a:pt x="89" y="82"/>
                    <a:pt x="77" y="97"/>
                  </a:cubicBezTo>
                  <a:lnTo>
                    <a:pt x="77" y="331"/>
                  </a:lnTo>
                  <a:lnTo>
                    <a:pt x="0" y="33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noEditPoints="1"/>
            </p:cNvSpPr>
            <p:nvPr userDrawn="1"/>
          </p:nvSpPr>
          <p:spPr bwMode="invGray">
            <a:xfrm>
              <a:off x="8418513" y="4835525"/>
              <a:ext cx="42862" cy="50800"/>
            </a:xfrm>
            <a:custGeom>
              <a:avLst/>
              <a:gdLst/>
              <a:ahLst/>
              <a:cxnLst>
                <a:cxn ang="0">
                  <a:pos x="140" y="63"/>
                </a:cxn>
                <a:cxn ang="0">
                  <a:pos x="140" y="63"/>
                </a:cxn>
                <a:cxn ang="0">
                  <a:pos x="77" y="169"/>
                </a:cxn>
                <a:cxn ang="0">
                  <a:pos x="140" y="275"/>
                </a:cxn>
                <a:cxn ang="0">
                  <a:pos x="203" y="169"/>
                </a:cxn>
                <a:cxn ang="0">
                  <a:pos x="140" y="63"/>
                </a:cxn>
                <a:cxn ang="0">
                  <a:pos x="140" y="63"/>
                </a:cxn>
                <a:cxn ang="0">
                  <a:pos x="140" y="0"/>
                </a:cxn>
                <a:cxn ang="0">
                  <a:pos x="140" y="0"/>
                </a:cxn>
                <a:cxn ang="0">
                  <a:pos x="280" y="169"/>
                </a:cxn>
                <a:cxn ang="0">
                  <a:pos x="140" y="337"/>
                </a:cxn>
                <a:cxn ang="0">
                  <a:pos x="0" y="169"/>
                </a:cxn>
                <a:cxn ang="0">
                  <a:pos x="140" y="0"/>
                </a:cxn>
              </a:cxnLst>
              <a:rect l="0" t="0" r="r" b="b"/>
              <a:pathLst>
                <a:path w="280" h="337">
                  <a:moveTo>
                    <a:pt x="140" y="63"/>
                  </a:moveTo>
                  <a:lnTo>
                    <a:pt x="140" y="63"/>
                  </a:lnTo>
                  <a:cubicBezTo>
                    <a:pt x="97" y="63"/>
                    <a:pt x="77" y="97"/>
                    <a:pt x="77" y="169"/>
                  </a:cubicBezTo>
                  <a:cubicBezTo>
                    <a:pt x="77" y="241"/>
                    <a:pt x="97" y="275"/>
                    <a:pt x="140" y="275"/>
                  </a:cubicBezTo>
                  <a:cubicBezTo>
                    <a:pt x="183" y="275"/>
                    <a:pt x="203" y="241"/>
                    <a:pt x="203" y="169"/>
                  </a:cubicBezTo>
                  <a:cubicBezTo>
                    <a:pt x="203" y="97"/>
                    <a:pt x="183" y="63"/>
                    <a:pt x="140" y="63"/>
                  </a:cubicBezTo>
                  <a:lnTo>
                    <a:pt x="140" y="63"/>
                  </a:lnTo>
                  <a:close/>
                  <a:moveTo>
                    <a:pt x="140" y="0"/>
                  </a:moveTo>
                  <a:lnTo>
                    <a:pt x="140" y="0"/>
                  </a:lnTo>
                  <a:cubicBezTo>
                    <a:pt x="227" y="0"/>
                    <a:pt x="280" y="66"/>
                    <a:pt x="280" y="169"/>
                  </a:cubicBezTo>
                  <a:cubicBezTo>
                    <a:pt x="280" y="272"/>
                    <a:pt x="227" y="337"/>
                    <a:pt x="140" y="337"/>
                  </a:cubicBezTo>
                  <a:cubicBezTo>
                    <a:pt x="53" y="337"/>
                    <a:pt x="0" y="272"/>
                    <a:pt x="0" y="169"/>
                  </a:cubicBezTo>
                  <a:cubicBezTo>
                    <a:pt x="0" y="66"/>
                    <a:pt x="53" y="0"/>
                    <a:pt x="140"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userDrawn="1"/>
          </p:nvSpPr>
          <p:spPr bwMode="invGray">
            <a:xfrm>
              <a:off x="8470900" y="4816475"/>
              <a:ext cx="12700" cy="69850"/>
            </a:xfrm>
            <a:custGeom>
              <a:avLst/>
              <a:gdLst/>
              <a:ahLst/>
              <a:cxnLst>
                <a:cxn ang="0">
                  <a:pos x="0" y="0"/>
                </a:cxn>
                <a:cxn ang="0">
                  <a:pos x="0" y="0"/>
                </a:cxn>
                <a:cxn ang="0">
                  <a:pos x="76" y="0"/>
                </a:cxn>
                <a:cxn ang="0">
                  <a:pos x="76" y="450"/>
                </a:cxn>
                <a:cxn ang="0">
                  <a:pos x="0" y="450"/>
                </a:cxn>
                <a:cxn ang="0">
                  <a:pos x="0" y="0"/>
                </a:cxn>
              </a:cxnLst>
              <a:rect l="0" t="0" r="r" b="b"/>
              <a:pathLst>
                <a:path w="76" h="450">
                  <a:moveTo>
                    <a:pt x="0" y="0"/>
                  </a:moveTo>
                  <a:lnTo>
                    <a:pt x="0" y="0"/>
                  </a:lnTo>
                  <a:lnTo>
                    <a:pt x="76" y="0"/>
                  </a:lnTo>
                  <a:lnTo>
                    <a:pt x="76" y="450"/>
                  </a:lnTo>
                  <a:lnTo>
                    <a:pt x="0" y="45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noEditPoints="1"/>
            </p:cNvSpPr>
            <p:nvPr userDrawn="1"/>
          </p:nvSpPr>
          <p:spPr bwMode="invGray">
            <a:xfrm>
              <a:off x="8493125" y="4835525"/>
              <a:ext cx="41275" cy="50800"/>
            </a:xfrm>
            <a:custGeom>
              <a:avLst/>
              <a:gdLst/>
              <a:ahLst/>
              <a:cxnLst>
                <a:cxn ang="0">
                  <a:pos x="139" y="63"/>
                </a:cxn>
                <a:cxn ang="0">
                  <a:pos x="139" y="63"/>
                </a:cxn>
                <a:cxn ang="0">
                  <a:pos x="76" y="169"/>
                </a:cxn>
                <a:cxn ang="0">
                  <a:pos x="139" y="275"/>
                </a:cxn>
                <a:cxn ang="0">
                  <a:pos x="203" y="169"/>
                </a:cxn>
                <a:cxn ang="0">
                  <a:pos x="139" y="63"/>
                </a:cxn>
                <a:cxn ang="0">
                  <a:pos x="139" y="63"/>
                </a:cxn>
                <a:cxn ang="0">
                  <a:pos x="139" y="0"/>
                </a:cxn>
                <a:cxn ang="0">
                  <a:pos x="139" y="0"/>
                </a:cxn>
                <a:cxn ang="0">
                  <a:pos x="279" y="169"/>
                </a:cxn>
                <a:cxn ang="0">
                  <a:pos x="139" y="337"/>
                </a:cxn>
                <a:cxn ang="0">
                  <a:pos x="0" y="169"/>
                </a:cxn>
                <a:cxn ang="0">
                  <a:pos x="139" y="0"/>
                </a:cxn>
              </a:cxnLst>
              <a:rect l="0" t="0" r="r" b="b"/>
              <a:pathLst>
                <a:path w="279" h="337">
                  <a:moveTo>
                    <a:pt x="139" y="63"/>
                  </a:moveTo>
                  <a:lnTo>
                    <a:pt x="139" y="63"/>
                  </a:lnTo>
                  <a:cubicBezTo>
                    <a:pt x="97" y="63"/>
                    <a:pt x="76" y="97"/>
                    <a:pt x="76" y="169"/>
                  </a:cubicBezTo>
                  <a:cubicBezTo>
                    <a:pt x="76" y="241"/>
                    <a:pt x="97" y="275"/>
                    <a:pt x="139" y="275"/>
                  </a:cubicBezTo>
                  <a:cubicBezTo>
                    <a:pt x="182" y="275"/>
                    <a:pt x="203" y="241"/>
                    <a:pt x="203" y="169"/>
                  </a:cubicBezTo>
                  <a:cubicBezTo>
                    <a:pt x="203" y="97"/>
                    <a:pt x="182" y="63"/>
                    <a:pt x="139" y="63"/>
                  </a:cubicBezTo>
                  <a:lnTo>
                    <a:pt x="139" y="63"/>
                  </a:lnTo>
                  <a:close/>
                  <a:moveTo>
                    <a:pt x="139" y="0"/>
                  </a:moveTo>
                  <a:lnTo>
                    <a:pt x="139" y="0"/>
                  </a:lnTo>
                  <a:cubicBezTo>
                    <a:pt x="227" y="0"/>
                    <a:pt x="279" y="66"/>
                    <a:pt x="279" y="169"/>
                  </a:cubicBezTo>
                  <a:cubicBezTo>
                    <a:pt x="279" y="272"/>
                    <a:pt x="227" y="337"/>
                    <a:pt x="139" y="337"/>
                  </a:cubicBezTo>
                  <a:cubicBezTo>
                    <a:pt x="52" y="337"/>
                    <a:pt x="0" y="272"/>
                    <a:pt x="0" y="169"/>
                  </a:cubicBezTo>
                  <a:cubicBezTo>
                    <a:pt x="0" y="66"/>
                    <a:pt x="52" y="0"/>
                    <a:pt x="139" y="0"/>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noEditPoints="1"/>
            </p:cNvSpPr>
            <p:nvPr userDrawn="1"/>
          </p:nvSpPr>
          <p:spPr bwMode="invGray">
            <a:xfrm>
              <a:off x="8539163" y="4835525"/>
              <a:ext cx="44450" cy="68263"/>
            </a:xfrm>
            <a:custGeom>
              <a:avLst/>
              <a:gdLst/>
              <a:ahLst/>
              <a:cxnLst>
                <a:cxn ang="0">
                  <a:pos x="139" y="59"/>
                </a:cxn>
                <a:cxn ang="0">
                  <a:pos x="139" y="59"/>
                </a:cxn>
                <a:cxn ang="0">
                  <a:pos x="83" y="112"/>
                </a:cxn>
                <a:cxn ang="0">
                  <a:pos x="139" y="166"/>
                </a:cxn>
                <a:cxn ang="0">
                  <a:pos x="191" y="112"/>
                </a:cxn>
                <a:cxn ang="0">
                  <a:pos x="139" y="59"/>
                </a:cxn>
                <a:cxn ang="0">
                  <a:pos x="139" y="59"/>
                </a:cxn>
                <a:cxn ang="0">
                  <a:pos x="70" y="363"/>
                </a:cxn>
                <a:cxn ang="0">
                  <a:pos x="70" y="363"/>
                </a:cxn>
                <a:cxn ang="0">
                  <a:pos x="156" y="399"/>
                </a:cxn>
                <a:cxn ang="0">
                  <a:pos x="222" y="363"/>
                </a:cxn>
                <a:cxn ang="0">
                  <a:pos x="125" y="326"/>
                </a:cxn>
                <a:cxn ang="0">
                  <a:pos x="70" y="363"/>
                </a:cxn>
                <a:cxn ang="0">
                  <a:pos x="70" y="363"/>
                </a:cxn>
                <a:cxn ang="0">
                  <a:pos x="294" y="54"/>
                </a:cxn>
                <a:cxn ang="0">
                  <a:pos x="294" y="54"/>
                </a:cxn>
                <a:cxn ang="0">
                  <a:pos x="245" y="61"/>
                </a:cxn>
                <a:cxn ang="0">
                  <a:pos x="262" y="119"/>
                </a:cxn>
                <a:cxn ang="0">
                  <a:pos x="141" y="223"/>
                </a:cxn>
                <a:cxn ang="0">
                  <a:pos x="81" y="243"/>
                </a:cxn>
                <a:cxn ang="0">
                  <a:pos x="292" y="354"/>
                </a:cxn>
                <a:cxn ang="0">
                  <a:pos x="143" y="451"/>
                </a:cxn>
                <a:cxn ang="0">
                  <a:pos x="0" y="373"/>
                </a:cxn>
                <a:cxn ang="0">
                  <a:pos x="58" y="313"/>
                </a:cxn>
                <a:cxn ang="0">
                  <a:pos x="58" y="312"/>
                </a:cxn>
                <a:cxn ang="0">
                  <a:pos x="10" y="259"/>
                </a:cxn>
                <a:cxn ang="0">
                  <a:pos x="60" y="200"/>
                </a:cxn>
                <a:cxn ang="0">
                  <a:pos x="13" y="114"/>
                </a:cxn>
                <a:cxn ang="0">
                  <a:pos x="140" y="1"/>
                </a:cxn>
                <a:cxn ang="0">
                  <a:pos x="219" y="30"/>
                </a:cxn>
                <a:cxn ang="0">
                  <a:pos x="294" y="1"/>
                </a:cxn>
                <a:cxn ang="0">
                  <a:pos x="294" y="54"/>
                </a:cxn>
              </a:cxnLst>
              <a:rect l="0" t="0" r="r" b="b"/>
              <a:pathLst>
                <a:path w="294" h="451">
                  <a:moveTo>
                    <a:pt x="139" y="59"/>
                  </a:moveTo>
                  <a:lnTo>
                    <a:pt x="139" y="59"/>
                  </a:lnTo>
                  <a:cubicBezTo>
                    <a:pt x="106" y="59"/>
                    <a:pt x="83" y="83"/>
                    <a:pt x="83" y="112"/>
                  </a:cubicBezTo>
                  <a:cubicBezTo>
                    <a:pt x="83" y="142"/>
                    <a:pt x="106" y="166"/>
                    <a:pt x="139" y="166"/>
                  </a:cubicBezTo>
                  <a:cubicBezTo>
                    <a:pt x="168" y="166"/>
                    <a:pt x="191" y="142"/>
                    <a:pt x="191" y="112"/>
                  </a:cubicBezTo>
                  <a:cubicBezTo>
                    <a:pt x="191" y="83"/>
                    <a:pt x="168" y="59"/>
                    <a:pt x="139" y="59"/>
                  </a:cubicBezTo>
                  <a:lnTo>
                    <a:pt x="139" y="59"/>
                  </a:lnTo>
                  <a:close/>
                  <a:moveTo>
                    <a:pt x="70" y="363"/>
                  </a:moveTo>
                  <a:lnTo>
                    <a:pt x="70" y="363"/>
                  </a:lnTo>
                  <a:cubicBezTo>
                    <a:pt x="70" y="388"/>
                    <a:pt x="91" y="399"/>
                    <a:pt x="156" y="399"/>
                  </a:cubicBezTo>
                  <a:cubicBezTo>
                    <a:pt x="205" y="399"/>
                    <a:pt x="222" y="374"/>
                    <a:pt x="222" y="363"/>
                  </a:cubicBezTo>
                  <a:cubicBezTo>
                    <a:pt x="222" y="348"/>
                    <a:pt x="199" y="326"/>
                    <a:pt x="125" y="326"/>
                  </a:cubicBezTo>
                  <a:cubicBezTo>
                    <a:pt x="83" y="326"/>
                    <a:pt x="70" y="349"/>
                    <a:pt x="70" y="363"/>
                  </a:cubicBezTo>
                  <a:lnTo>
                    <a:pt x="70" y="363"/>
                  </a:lnTo>
                  <a:close/>
                  <a:moveTo>
                    <a:pt x="294" y="54"/>
                  </a:moveTo>
                  <a:lnTo>
                    <a:pt x="294" y="54"/>
                  </a:lnTo>
                  <a:cubicBezTo>
                    <a:pt x="276" y="54"/>
                    <a:pt x="257" y="54"/>
                    <a:pt x="245" y="61"/>
                  </a:cubicBezTo>
                  <a:cubicBezTo>
                    <a:pt x="255" y="75"/>
                    <a:pt x="262" y="94"/>
                    <a:pt x="262" y="119"/>
                  </a:cubicBezTo>
                  <a:cubicBezTo>
                    <a:pt x="262" y="180"/>
                    <a:pt x="221" y="223"/>
                    <a:pt x="141" y="223"/>
                  </a:cubicBezTo>
                  <a:cubicBezTo>
                    <a:pt x="107" y="223"/>
                    <a:pt x="81" y="225"/>
                    <a:pt x="81" y="243"/>
                  </a:cubicBezTo>
                  <a:cubicBezTo>
                    <a:pt x="81" y="296"/>
                    <a:pt x="292" y="225"/>
                    <a:pt x="292" y="354"/>
                  </a:cubicBezTo>
                  <a:cubicBezTo>
                    <a:pt x="292" y="400"/>
                    <a:pt x="246" y="451"/>
                    <a:pt x="143" y="451"/>
                  </a:cubicBezTo>
                  <a:cubicBezTo>
                    <a:pt x="57" y="451"/>
                    <a:pt x="0" y="424"/>
                    <a:pt x="0" y="373"/>
                  </a:cubicBezTo>
                  <a:cubicBezTo>
                    <a:pt x="0" y="333"/>
                    <a:pt x="30" y="313"/>
                    <a:pt x="58" y="313"/>
                  </a:cubicBezTo>
                  <a:lnTo>
                    <a:pt x="58" y="312"/>
                  </a:lnTo>
                  <a:cubicBezTo>
                    <a:pt x="43" y="303"/>
                    <a:pt x="10" y="295"/>
                    <a:pt x="10" y="259"/>
                  </a:cubicBezTo>
                  <a:cubicBezTo>
                    <a:pt x="10" y="228"/>
                    <a:pt x="46" y="205"/>
                    <a:pt x="60" y="200"/>
                  </a:cubicBezTo>
                  <a:cubicBezTo>
                    <a:pt x="34" y="179"/>
                    <a:pt x="13" y="154"/>
                    <a:pt x="13" y="114"/>
                  </a:cubicBezTo>
                  <a:cubicBezTo>
                    <a:pt x="13" y="57"/>
                    <a:pt x="56" y="1"/>
                    <a:pt x="140" y="1"/>
                  </a:cubicBezTo>
                  <a:cubicBezTo>
                    <a:pt x="167" y="1"/>
                    <a:pt x="199" y="13"/>
                    <a:pt x="219" y="30"/>
                  </a:cubicBezTo>
                  <a:cubicBezTo>
                    <a:pt x="234" y="10"/>
                    <a:pt x="258" y="0"/>
                    <a:pt x="294" y="1"/>
                  </a:cubicBezTo>
                  <a:lnTo>
                    <a:pt x="294" y="54"/>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noEditPoints="1"/>
            </p:cNvSpPr>
            <p:nvPr userDrawn="1"/>
          </p:nvSpPr>
          <p:spPr bwMode="invGray">
            <a:xfrm>
              <a:off x="8591550" y="4816475"/>
              <a:ext cx="11112" cy="69850"/>
            </a:xfrm>
            <a:custGeom>
              <a:avLst/>
              <a:gdLst/>
              <a:ahLst/>
              <a:cxnLst>
                <a:cxn ang="0">
                  <a:pos x="77" y="362"/>
                </a:cxn>
                <a:cxn ang="0">
                  <a:pos x="77" y="362"/>
                </a:cxn>
                <a:cxn ang="0">
                  <a:pos x="77" y="457"/>
                </a:cxn>
                <a:cxn ang="0">
                  <a:pos x="0" y="457"/>
                </a:cxn>
                <a:cxn ang="0">
                  <a:pos x="0" y="133"/>
                </a:cxn>
                <a:cxn ang="0">
                  <a:pos x="77" y="133"/>
                </a:cxn>
                <a:cxn ang="0">
                  <a:pos x="77" y="362"/>
                </a:cxn>
                <a:cxn ang="0">
                  <a:pos x="77" y="362"/>
                </a:cxn>
                <a:cxn ang="0">
                  <a:pos x="0" y="0"/>
                </a:cxn>
                <a:cxn ang="0">
                  <a:pos x="0" y="0"/>
                </a:cxn>
                <a:cxn ang="0">
                  <a:pos x="77" y="0"/>
                </a:cxn>
                <a:cxn ang="0">
                  <a:pos x="77" y="73"/>
                </a:cxn>
                <a:cxn ang="0">
                  <a:pos x="0" y="73"/>
                </a:cxn>
                <a:cxn ang="0">
                  <a:pos x="0" y="0"/>
                </a:cxn>
              </a:cxnLst>
              <a:rect l="0" t="0" r="r" b="b"/>
              <a:pathLst>
                <a:path w="77" h="457">
                  <a:moveTo>
                    <a:pt x="77" y="362"/>
                  </a:moveTo>
                  <a:lnTo>
                    <a:pt x="77" y="362"/>
                  </a:lnTo>
                  <a:lnTo>
                    <a:pt x="77" y="457"/>
                  </a:lnTo>
                  <a:lnTo>
                    <a:pt x="0" y="457"/>
                  </a:lnTo>
                  <a:lnTo>
                    <a:pt x="0" y="133"/>
                  </a:lnTo>
                  <a:lnTo>
                    <a:pt x="77" y="133"/>
                  </a:lnTo>
                  <a:lnTo>
                    <a:pt x="77" y="362"/>
                  </a:lnTo>
                  <a:lnTo>
                    <a:pt x="77" y="362"/>
                  </a:lnTo>
                  <a:close/>
                  <a:moveTo>
                    <a:pt x="0" y="0"/>
                  </a:moveTo>
                  <a:lnTo>
                    <a:pt x="0" y="0"/>
                  </a:lnTo>
                  <a:lnTo>
                    <a:pt x="77" y="0"/>
                  </a:lnTo>
                  <a:lnTo>
                    <a:pt x="77" y="73"/>
                  </a:lnTo>
                  <a:lnTo>
                    <a:pt x="0" y="73"/>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Freeform 16"/>
            <p:cNvSpPr>
              <a:spLocks noEditPoints="1"/>
            </p:cNvSpPr>
            <p:nvPr userDrawn="1"/>
          </p:nvSpPr>
          <p:spPr bwMode="invGray">
            <a:xfrm>
              <a:off x="8612188" y="4835525"/>
              <a:ext cx="41275" cy="50800"/>
            </a:xfrm>
            <a:custGeom>
              <a:avLst/>
              <a:gdLst/>
              <a:ahLst/>
              <a:cxnLst>
                <a:cxn ang="0">
                  <a:pos x="201" y="129"/>
                </a:cxn>
                <a:cxn ang="0">
                  <a:pos x="201" y="129"/>
                </a:cxn>
                <a:cxn ang="0">
                  <a:pos x="139" y="58"/>
                </a:cxn>
                <a:cxn ang="0">
                  <a:pos x="77" y="129"/>
                </a:cxn>
                <a:cxn ang="0">
                  <a:pos x="201" y="129"/>
                </a:cxn>
                <a:cxn ang="0">
                  <a:pos x="201" y="129"/>
                </a:cxn>
                <a:cxn ang="0">
                  <a:pos x="77" y="181"/>
                </a:cxn>
                <a:cxn ang="0">
                  <a:pos x="77" y="181"/>
                </a:cxn>
                <a:cxn ang="0">
                  <a:pos x="144" y="275"/>
                </a:cxn>
                <a:cxn ang="0">
                  <a:pos x="216" y="236"/>
                </a:cxn>
                <a:cxn ang="0">
                  <a:pos x="272" y="271"/>
                </a:cxn>
                <a:cxn ang="0">
                  <a:pos x="137" y="337"/>
                </a:cxn>
                <a:cxn ang="0">
                  <a:pos x="0" y="169"/>
                </a:cxn>
                <a:cxn ang="0">
                  <a:pos x="140" y="0"/>
                </a:cxn>
                <a:cxn ang="0">
                  <a:pos x="272" y="149"/>
                </a:cxn>
                <a:cxn ang="0">
                  <a:pos x="272" y="181"/>
                </a:cxn>
                <a:cxn ang="0">
                  <a:pos x="77" y="181"/>
                </a:cxn>
              </a:cxnLst>
              <a:rect l="0" t="0" r="r" b="b"/>
              <a:pathLst>
                <a:path w="272" h="337">
                  <a:moveTo>
                    <a:pt x="201" y="129"/>
                  </a:moveTo>
                  <a:lnTo>
                    <a:pt x="201" y="129"/>
                  </a:lnTo>
                  <a:cubicBezTo>
                    <a:pt x="200" y="84"/>
                    <a:pt x="176" y="58"/>
                    <a:pt x="139" y="58"/>
                  </a:cubicBezTo>
                  <a:cubicBezTo>
                    <a:pt x="102" y="58"/>
                    <a:pt x="78" y="84"/>
                    <a:pt x="77" y="129"/>
                  </a:cubicBezTo>
                  <a:lnTo>
                    <a:pt x="201" y="129"/>
                  </a:lnTo>
                  <a:lnTo>
                    <a:pt x="201" y="129"/>
                  </a:lnTo>
                  <a:close/>
                  <a:moveTo>
                    <a:pt x="77" y="181"/>
                  </a:moveTo>
                  <a:lnTo>
                    <a:pt x="77" y="181"/>
                  </a:lnTo>
                  <a:cubicBezTo>
                    <a:pt x="78" y="249"/>
                    <a:pt x="108" y="275"/>
                    <a:pt x="144" y="275"/>
                  </a:cubicBezTo>
                  <a:cubicBezTo>
                    <a:pt x="180" y="275"/>
                    <a:pt x="197" y="258"/>
                    <a:pt x="216" y="236"/>
                  </a:cubicBezTo>
                  <a:lnTo>
                    <a:pt x="272" y="271"/>
                  </a:lnTo>
                  <a:cubicBezTo>
                    <a:pt x="242" y="317"/>
                    <a:pt x="199" y="337"/>
                    <a:pt x="137" y="337"/>
                  </a:cubicBezTo>
                  <a:cubicBezTo>
                    <a:pt x="53" y="337"/>
                    <a:pt x="0" y="272"/>
                    <a:pt x="0" y="169"/>
                  </a:cubicBezTo>
                  <a:cubicBezTo>
                    <a:pt x="0" y="66"/>
                    <a:pt x="53" y="0"/>
                    <a:pt x="140" y="0"/>
                  </a:cubicBezTo>
                  <a:cubicBezTo>
                    <a:pt x="225" y="0"/>
                    <a:pt x="272" y="72"/>
                    <a:pt x="272" y="149"/>
                  </a:cubicBezTo>
                  <a:lnTo>
                    <a:pt x="272" y="181"/>
                  </a:lnTo>
                  <a:lnTo>
                    <a:pt x="77" y="181"/>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17"/>
            <p:cNvSpPr>
              <a:spLocks/>
            </p:cNvSpPr>
            <p:nvPr userDrawn="1"/>
          </p:nvSpPr>
          <p:spPr bwMode="invGray">
            <a:xfrm>
              <a:off x="8659813" y="4835525"/>
              <a:ext cx="36512" cy="50800"/>
            </a:xfrm>
            <a:custGeom>
              <a:avLst/>
              <a:gdLst/>
              <a:ahLst/>
              <a:cxnLst>
                <a:cxn ang="0">
                  <a:pos x="182" y="92"/>
                </a:cxn>
                <a:cxn ang="0">
                  <a:pos x="182" y="92"/>
                </a:cxn>
                <a:cxn ang="0">
                  <a:pos x="122" y="58"/>
                </a:cxn>
                <a:cxn ang="0">
                  <a:pos x="79" y="90"/>
                </a:cxn>
                <a:cxn ang="0">
                  <a:pos x="240" y="240"/>
                </a:cxn>
                <a:cxn ang="0">
                  <a:pos x="121" y="337"/>
                </a:cxn>
                <a:cxn ang="0">
                  <a:pos x="0" y="272"/>
                </a:cxn>
                <a:cxn ang="0">
                  <a:pos x="51" y="233"/>
                </a:cxn>
                <a:cxn ang="0">
                  <a:pos x="126" y="280"/>
                </a:cxn>
                <a:cxn ang="0">
                  <a:pos x="172" y="243"/>
                </a:cxn>
                <a:cxn ang="0">
                  <a:pos x="11" y="94"/>
                </a:cxn>
                <a:cxn ang="0">
                  <a:pos x="117" y="0"/>
                </a:cxn>
                <a:cxn ang="0">
                  <a:pos x="231" y="50"/>
                </a:cxn>
                <a:cxn ang="0">
                  <a:pos x="182" y="92"/>
                </a:cxn>
              </a:cxnLst>
              <a:rect l="0" t="0" r="r" b="b"/>
              <a:pathLst>
                <a:path w="240" h="337">
                  <a:moveTo>
                    <a:pt x="182" y="92"/>
                  </a:moveTo>
                  <a:lnTo>
                    <a:pt x="182" y="92"/>
                  </a:lnTo>
                  <a:cubicBezTo>
                    <a:pt x="167" y="75"/>
                    <a:pt x="146" y="58"/>
                    <a:pt x="122" y="58"/>
                  </a:cubicBezTo>
                  <a:cubicBezTo>
                    <a:pt x="92" y="58"/>
                    <a:pt x="79" y="70"/>
                    <a:pt x="79" y="90"/>
                  </a:cubicBezTo>
                  <a:cubicBezTo>
                    <a:pt x="79" y="145"/>
                    <a:pt x="240" y="121"/>
                    <a:pt x="240" y="240"/>
                  </a:cubicBezTo>
                  <a:cubicBezTo>
                    <a:pt x="240" y="307"/>
                    <a:pt x="189" y="337"/>
                    <a:pt x="121" y="337"/>
                  </a:cubicBezTo>
                  <a:cubicBezTo>
                    <a:pt x="70" y="337"/>
                    <a:pt x="28" y="314"/>
                    <a:pt x="0" y="272"/>
                  </a:cubicBezTo>
                  <a:lnTo>
                    <a:pt x="51" y="233"/>
                  </a:lnTo>
                  <a:cubicBezTo>
                    <a:pt x="69" y="258"/>
                    <a:pt x="93" y="280"/>
                    <a:pt x="126" y="280"/>
                  </a:cubicBezTo>
                  <a:cubicBezTo>
                    <a:pt x="153" y="280"/>
                    <a:pt x="172" y="265"/>
                    <a:pt x="172" y="243"/>
                  </a:cubicBezTo>
                  <a:cubicBezTo>
                    <a:pt x="172" y="188"/>
                    <a:pt x="11" y="208"/>
                    <a:pt x="11" y="94"/>
                  </a:cubicBezTo>
                  <a:cubicBezTo>
                    <a:pt x="11" y="34"/>
                    <a:pt x="62" y="0"/>
                    <a:pt x="117" y="0"/>
                  </a:cubicBezTo>
                  <a:cubicBezTo>
                    <a:pt x="160" y="0"/>
                    <a:pt x="203" y="16"/>
                    <a:pt x="231" y="50"/>
                  </a:cubicBezTo>
                  <a:lnTo>
                    <a:pt x="182" y="92"/>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Freeform 18"/>
            <p:cNvSpPr>
              <a:spLocks noEditPoints="1"/>
            </p:cNvSpPr>
            <p:nvPr userDrawn="1"/>
          </p:nvSpPr>
          <p:spPr bwMode="invGray">
            <a:xfrm>
              <a:off x="8380413" y="4479925"/>
              <a:ext cx="257175" cy="293688"/>
            </a:xfrm>
            <a:custGeom>
              <a:avLst/>
              <a:gdLst/>
              <a:ahLst/>
              <a:cxnLst>
                <a:cxn ang="0">
                  <a:pos x="554" y="560"/>
                </a:cxn>
                <a:cxn ang="0">
                  <a:pos x="554" y="560"/>
                </a:cxn>
                <a:cxn ang="0">
                  <a:pos x="850" y="406"/>
                </a:cxn>
                <a:cxn ang="0">
                  <a:pos x="1121" y="674"/>
                </a:cxn>
                <a:cxn ang="0">
                  <a:pos x="1123" y="733"/>
                </a:cxn>
                <a:cxn ang="0">
                  <a:pos x="10" y="1398"/>
                </a:cxn>
                <a:cxn ang="0">
                  <a:pos x="583" y="1920"/>
                </a:cxn>
                <a:cxn ang="0">
                  <a:pos x="1148" y="1665"/>
                </a:cxn>
                <a:cxn ang="0">
                  <a:pos x="1174" y="1883"/>
                </a:cxn>
                <a:cxn ang="0">
                  <a:pos x="1692" y="1883"/>
                </a:cxn>
                <a:cxn ang="0">
                  <a:pos x="1656" y="1607"/>
                </a:cxn>
                <a:cxn ang="0">
                  <a:pos x="1656" y="646"/>
                </a:cxn>
                <a:cxn ang="0">
                  <a:pos x="1487" y="168"/>
                </a:cxn>
                <a:cxn ang="0">
                  <a:pos x="912" y="0"/>
                </a:cxn>
                <a:cxn ang="0">
                  <a:pos x="313" y="158"/>
                </a:cxn>
                <a:cxn ang="0">
                  <a:pos x="313" y="158"/>
                </a:cxn>
                <a:cxn ang="0">
                  <a:pos x="554" y="560"/>
                </a:cxn>
                <a:cxn ang="0">
                  <a:pos x="554" y="560"/>
                </a:cxn>
                <a:cxn ang="0">
                  <a:pos x="554" y="560"/>
                </a:cxn>
                <a:cxn ang="0">
                  <a:pos x="1050" y="1417"/>
                </a:cxn>
                <a:cxn ang="0">
                  <a:pos x="1050" y="1417"/>
                </a:cxn>
                <a:cxn ang="0">
                  <a:pos x="781" y="1570"/>
                </a:cxn>
                <a:cxn ang="0">
                  <a:pos x="507" y="1340"/>
                </a:cxn>
                <a:cxn ang="0">
                  <a:pos x="1123" y="1002"/>
                </a:cxn>
                <a:cxn ang="0">
                  <a:pos x="1123" y="1072"/>
                </a:cxn>
                <a:cxn ang="0">
                  <a:pos x="1050" y="1417"/>
                </a:cxn>
              </a:cxnLst>
              <a:rect l="0" t="0" r="r" b="b"/>
              <a:pathLst>
                <a:path w="1692" h="1920">
                  <a:moveTo>
                    <a:pt x="554" y="560"/>
                  </a:moveTo>
                  <a:lnTo>
                    <a:pt x="554" y="560"/>
                  </a:lnTo>
                  <a:cubicBezTo>
                    <a:pt x="594" y="452"/>
                    <a:pt x="703" y="406"/>
                    <a:pt x="850" y="406"/>
                  </a:cubicBezTo>
                  <a:cubicBezTo>
                    <a:pt x="1059" y="406"/>
                    <a:pt x="1119" y="552"/>
                    <a:pt x="1121" y="674"/>
                  </a:cubicBezTo>
                  <a:lnTo>
                    <a:pt x="1123" y="733"/>
                  </a:lnTo>
                  <a:cubicBezTo>
                    <a:pt x="544" y="761"/>
                    <a:pt x="0" y="869"/>
                    <a:pt x="10" y="1398"/>
                  </a:cubicBezTo>
                  <a:cubicBezTo>
                    <a:pt x="17" y="1768"/>
                    <a:pt x="353" y="1920"/>
                    <a:pt x="583" y="1920"/>
                  </a:cubicBezTo>
                  <a:cubicBezTo>
                    <a:pt x="851" y="1919"/>
                    <a:pt x="1001" y="1848"/>
                    <a:pt x="1148" y="1665"/>
                  </a:cubicBezTo>
                  <a:cubicBezTo>
                    <a:pt x="1150" y="1742"/>
                    <a:pt x="1160" y="1824"/>
                    <a:pt x="1174" y="1883"/>
                  </a:cubicBezTo>
                  <a:lnTo>
                    <a:pt x="1692" y="1883"/>
                  </a:lnTo>
                  <a:cubicBezTo>
                    <a:pt x="1663" y="1792"/>
                    <a:pt x="1656" y="1701"/>
                    <a:pt x="1656" y="1607"/>
                  </a:cubicBezTo>
                  <a:lnTo>
                    <a:pt x="1656" y="646"/>
                  </a:lnTo>
                  <a:cubicBezTo>
                    <a:pt x="1656" y="412"/>
                    <a:pt x="1612" y="282"/>
                    <a:pt x="1487" y="168"/>
                  </a:cubicBezTo>
                  <a:cubicBezTo>
                    <a:pt x="1368" y="60"/>
                    <a:pt x="1174" y="0"/>
                    <a:pt x="912" y="0"/>
                  </a:cubicBezTo>
                  <a:cubicBezTo>
                    <a:pt x="671" y="0"/>
                    <a:pt x="465" y="54"/>
                    <a:pt x="313" y="158"/>
                  </a:cubicBezTo>
                  <a:lnTo>
                    <a:pt x="313" y="158"/>
                  </a:lnTo>
                  <a:cubicBezTo>
                    <a:pt x="439" y="257"/>
                    <a:pt x="521" y="395"/>
                    <a:pt x="554" y="560"/>
                  </a:cubicBezTo>
                  <a:lnTo>
                    <a:pt x="554" y="560"/>
                  </a:lnTo>
                  <a:lnTo>
                    <a:pt x="554" y="560"/>
                  </a:lnTo>
                  <a:close/>
                  <a:moveTo>
                    <a:pt x="1050" y="1417"/>
                  </a:moveTo>
                  <a:lnTo>
                    <a:pt x="1050" y="1417"/>
                  </a:lnTo>
                  <a:cubicBezTo>
                    <a:pt x="988" y="1512"/>
                    <a:pt x="890" y="1570"/>
                    <a:pt x="781" y="1570"/>
                  </a:cubicBezTo>
                  <a:cubicBezTo>
                    <a:pt x="632" y="1570"/>
                    <a:pt x="507" y="1502"/>
                    <a:pt x="507" y="1340"/>
                  </a:cubicBezTo>
                  <a:cubicBezTo>
                    <a:pt x="507" y="1102"/>
                    <a:pt x="856" y="1017"/>
                    <a:pt x="1123" y="1002"/>
                  </a:cubicBezTo>
                  <a:lnTo>
                    <a:pt x="1123" y="1072"/>
                  </a:lnTo>
                  <a:cubicBezTo>
                    <a:pt x="1123" y="1227"/>
                    <a:pt x="1120" y="1311"/>
                    <a:pt x="1050" y="1417"/>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Freeform 19"/>
            <p:cNvSpPr>
              <a:spLocks/>
            </p:cNvSpPr>
            <p:nvPr userDrawn="1"/>
          </p:nvSpPr>
          <p:spPr bwMode="invGray">
            <a:xfrm>
              <a:off x="8199438" y="4479925"/>
              <a:ext cx="263525" cy="293688"/>
            </a:xfrm>
            <a:custGeom>
              <a:avLst/>
              <a:gdLst/>
              <a:ahLst/>
              <a:cxnLst>
                <a:cxn ang="0">
                  <a:pos x="1172" y="1377"/>
                </a:cxn>
                <a:cxn ang="0">
                  <a:pos x="1172" y="1377"/>
                </a:cxn>
                <a:cxn ang="0">
                  <a:pos x="1172" y="1411"/>
                </a:cxn>
                <a:cxn ang="0">
                  <a:pos x="1173" y="1426"/>
                </a:cxn>
                <a:cxn ang="0">
                  <a:pos x="1358" y="1802"/>
                </a:cxn>
                <a:cxn ang="0">
                  <a:pos x="891" y="1920"/>
                </a:cxn>
                <a:cxn ang="0">
                  <a:pos x="0" y="978"/>
                </a:cxn>
                <a:cxn ang="0">
                  <a:pos x="924" y="0"/>
                </a:cxn>
                <a:cxn ang="0">
                  <a:pos x="1730" y="662"/>
                </a:cxn>
                <a:cxn ang="0">
                  <a:pos x="1222" y="662"/>
                </a:cxn>
                <a:cxn ang="0">
                  <a:pos x="942" y="407"/>
                </a:cxn>
                <a:cxn ang="0">
                  <a:pos x="598" y="934"/>
                </a:cxn>
                <a:cxn ang="0">
                  <a:pos x="943" y="1484"/>
                </a:cxn>
                <a:cxn ang="0">
                  <a:pos x="1172" y="1377"/>
                </a:cxn>
                <a:cxn ang="0">
                  <a:pos x="1172" y="1377"/>
                </a:cxn>
              </a:cxnLst>
              <a:rect l="0" t="0" r="r" b="b"/>
              <a:pathLst>
                <a:path w="1730" h="1920">
                  <a:moveTo>
                    <a:pt x="1172" y="1377"/>
                  </a:moveTo>
                  <a:lnTo>
                    <a:pt x="1172" y="1377"/>
                  </a:lnTo>
                  <a:cubicBezTo>
                    <a:pt x="1172" y="1389"/>
                    <a:pt x="1172" y="1399"/>
                    <a:pt x="1172" y="1411"/>
                  </a:cubicBezTo>
                  <a:cubicBezTo>
                    <a:pt x="1172" y="1416"/>
                    <a:pt x="1173" y="1421"/>
                    <a:pt x="1173" y="1426"/>
                  </a:cubicBezTo>
                  <a:cubicBezTo>
                    <a:pt x="1182" y="1615"/>
                    <a:pt x="1272" y="1733"/>
                    <a:pt x="1358" y="1802"/>
                  </a:cubicBezTo>
                  <a:cubicBezTo>
                    <a:pt x="1215" y="1885"/>
                    <a:pt x="1043" y="1920"/>
                    <a:pt x="891" y="1920"/>
                  </a:cubicBezTo>
                  <a:cubicBezTo>
                    <a:pt x="331" y="1920"/>
                    <a:pt x="0" y="1523"/>
                    <a:pt x="0" y="978"/>
                  </a:cubicBezTo>
                  <a:cubicBezTo>
                    <a:pt x="0" y="410"/>
                    <a:pt x="342" y="0"/>
                    <a:pt x="924" y="0"/>
                  </a:cubicBezTo>
                  <a:cubicBezTo>
                    <a:pt x="1346" y="0"/>
                    <a:pt x="1693" y="224"/>
                    <a:pt x="1730" y="662"/>
                  </a:cubicBezTo>
                  <a:lnTo>
                    <a:pt x="1222" y="662"/>
                  </a:lnTo>
                  <a:cubicBezTo>
                    <a:pt x="1222" y="495"/>
                    <a:pt x="1105" y="407"/>
                    <a:pt x="942" y="407"/>
                  </a:cubicBezTo>
                  <a:cubicBezTo>
                    <a:pt x="679" y="407"/>
                    <a:pt x="598" y="592"/>
                    <a:pt x="598" y="934"/>
                  </a:cubicBezTo>
                  <a:cubicBezTo>
                    <a:pt x="598" y="1281"/>
                    <a:pt x="674" y="1484"/>
                    <a:pt x="943" y="1484"/>
                  </a:cubicBezTo>
                  <a:cubicBezTo>
                    <a:pt x="1041" y="1484"/>
                    <a:pt x="1125" y="1448"/>
                    <a:pt x="1172" y="1377"/>
                  </a:cubicBezTo>
                  <a:lnTo>
                    <a:pt x="1172" y="1377"/>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20" r:id="rId1"/>
    <p:sldLayoutId id="2147483760" r:id="rId2"/>
    <p:sldLayoutId id="2147483712" r:id="rId3"/>
    <p:sldLayoutId id="2147483713" r:id="rId4"/>
    <p:sldLayoutId id="2147483766" r:id="rId5"/>
    <p:sldLayoutId id="2147483771" r:id="rId6"/>
    <p:sldLayoutId id="2147483714" r:id="rId7"/>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pic>
        <p:nvPicPr>
          <p:cNvPr id="8" name="Picture 7" descr="ca_r_1cr.eps"/>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black">
          <a:xfrm>
            <a:off x="8178799" y="4314402"/>
            <a:ext cx="677334" cy="561756"/>
          </a:xfrm>
          <a:prstGeom prst="rect">
            <a:avLst/>
          </a:prstGeom>
        </p:spPr>
      </p:pic>
    </p:spTree>
    <p:extLst>
      <p:ext uri="{BB962C8B-B14F-4D97-AF65-F5344CB8AC3E}">
        <p14:creationId xmlns:p14="http://schemas.microsoft.com/office/powerpoint/2010/main" val="2504458571"/>
      </p:ext>
    </p:extLst>
  </p:cSld>
  <p:clrMap bg1="lt1" tx1="dk1" bg2="lt2" tx2="dk2" accent1="accent1" accent2="accent2" accent3="accent3" accent4="accent4" accent5="accent5" accent6="accent6" hlink="hlink" folHlink="folHlink"/>
  <p:sldLayoutIdLst>
    <p:sldLayoutId id="2147483768" r:id="rId1"/>
    <p:sldLayoutId id="2147483769" r:id="rId2"/>
  </p:sldLayoutIdLst>
  <p:timing>
    <p:tnLst>
      <p:par>
        <p:cTn id="1" dur="indefinite" restart="never" nodeType="tmRoot"/>
      </p:par>
    </p:tnLst>
  </p:timing>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64" r:id="rId1"/>
    <p:sldLayoutId id="2147483770" r:id="rId2"/>
  </p:sldLayoutIdLst>
  <p:timing>
    <p:tnLst>
      <p:par>
        <p:cTn id="1" dur="indefinite" restart="never" nodeType="tmRoot"/>
      </p:par>
    </p:tnLst>
  </p:timing>
  <p:txStyles>
    <p:titleStyle>
      <a:lvl1pPr algn="l" defTabSz="457200" rtl="0" eaLnBrk="1" latinLnBrk="0" hangingPunct="1">
        <a:lnSpc>
          <a:spcPct val="90000"/>
        </a:lnSpc>
        <a:spcBef>
          <a:spcPct val="0"/>
        </a:spcBef>
        <a:buNone/>
        <a:defRPr lang="en-US" sz="2800" b="0" kern="1200" dirty="0">
          <a:solidFill>
            <a:schemeClr val="bg1"/>
          </a:solidFill>
          <a:latin typeface="+mj-lt"/>
          <a:ea typeface="+mj-ea"/>
          <a:cs typeface="+mj-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l="-1000" t="-1000" r="-1000" b="-1000"/>
          </a:stretch>
        </a:blipFill>
        <a:effectLst/>
      </p:bgPr>
    </p:bg>
    <p:spTree>
      <p:nvGrpSpPr>
        <p:cNvPr id="1" name=""/>
        <p:cNvGrpSpPr/>
        <p:nvPr/>
      </p:nvGrpSpPr>
      <p:grpSpPr>
        <a:xfrm>
          <a:off x="0" y="0"/>
          <a:ext cx="0" cy="0"/>
          <a:chOff x="0" y="0"/>
          <a:chExt cx="0" cy="0"/>
        </a:xfrm>
      </p:grpSpPr>
      <p:sp>
        <p:nvSpPr>
          <p:cNvPr id="14" name="Title Placeholder 1"/>
          <p:cNvSpPr>
            <a:spLocks noGrp="1"/>
          </p:cNvSpPr>
          <p:nvPr>
            <p:ph type="title"/>
          </p:nvPr>
        </p:nvSpPr>
        <p:spPr bwMode="black">
          <a:xfrm>
            <a:off x="438193" y="873810"/>
            <a:ext cx="8229600" cy="819273"/>
          </a:xfrm>
          <a:prstGeom prst="rect">
            <a:avLst/>
          </a:prstGeom>
        </p:spPr>
        <p:txBody>
          <a:bodyPr vert="horz" lIns="91440" tIns="45720" rIns="91440" bIns="45720" rtlCol="0" anchor="t">
            <a:noAutofit/>
          </a:bodyPr>
          <a:lstStyle/>
          <a:p>
            <a:r>
              <a:rPr lang="en-US" dirty="0" smtClean="0"/>
              <a:t>Title - Title Case, Calibri 28 pt bold</a:t>
            </a:r>
            <a:br>
              <a:rPr lang="en-US" dirty="0" smtClean="0"/>
            </a:br>
            <a:r>
              <a:rPr lang="en-US" dirty="0" smtClean="0"/>
              <a:t>2 Line Max</a:t>
            </a:r>
            <a:endParaRPr lang="en-US" dirty="0"/>
          </a:p>
        </p:txBody>
      </p:sp>
    </p:spTree>
    <p:extLst>
      <p:ext uri="{BB962C8B-B14F-4D97-AF65-F5344CB8AC3E}">
        <p14:creationId xmlns:p14="http://schemas.microsoft.com/office/powerpoint/2010/main" val="1683286624"/>
      </p:ext>
    </p:extLst>
  </p:cSld>
  <p:clrMap bg1="lt1" tx1="dk1" bg2="lt2" tx2="dk2" accent1="accent1" accent2="accent2" accent3="accent3" accent4="accent4" accent5="accent5" accent6="accent6" hlink="hlink" folHlink="folHlink"/>
  <p:sldLayoutIdLst>
    <p:sldLayoutId id="2147483741" r:id="rId1"/>
    <p:sldLayoutId id="2147483773" r:id="rId2"/>
  </p:sldLayoutIdLst>
  <p:timing>
    <p:tnLst>
      <p:par>
        <p:cTn id="1" dur="indefinite" restart="never" nodeType="tmRoot"/>
      </p:par>
    </p:tnLst>
  </p:timing>
  <p:txStyles>
    <p:titleStyle>
      <a:lvl1pPr algn="l" defTabSz="457200" rtl="0" eaLnBrk="1" latinLnBrk="0" hangingPunct="1">
        <a:lnSpc>
          <a:spcPct val="90000"/>
        </a:lnSpc>
        <a:spcBef>
          <a:spcPct val="0"/>
        </a:spcBef>
        <a:buFont typeface="Arial" pitchFamily="34" charset="0"/>
        <a:buNone/>
        <a:defRPr kumimoji="0" lang="en-US" sz="3600" b="0" i="0" u="none" strike="noStrike" kern="1200" cap="none" spc="0" normalizeH="0" baseline="0" noProof="0" dirty="0">
          <a:ln>
            <a:noFill/>
          </a:ln>
          <a:solidFill>
            <a:schemeClr val="bg1"/>
          </a:solidFill>
          <a:effectLst/>
          <a:uLnTx/>
          <a:uFillTx/>
          <a:latin typeface="+mn-lt"/>
          <a:ea typeface="+mn-ea"/>
          <a:cs typeface="+mn-cs"/>
        </a:defRPr>
      </a:lvl1pPr>
    </p:titleStyle>
    <p:bodyStyle>
      <a:lvl1pPr marL="342900" indent="-342900" algn="l" defTabSz="457200" rtl="0" eaLnBrk="1" latinLnBrk="0" hangingPunct="1">
        <a:lnSpc>
          <a:spcPts val="2880"/>
        </a:lnSpc>
        <a:spcBef>
          <a:spcPts val="1200"/>
        </a:spcBef>
        <a:spcAft>
          <a:spcPts val="200"/>
        </a:spcAft>
        <a:buClr>
          <a:schemeClr val="bg1"/>
        </a:buClr>
        <a:buFont typeface="Wingdings" charset="2"/>
        <a:buChar char="§"/>
        <a:defRPr sz="2400" b="0" kern="1200">
          <a:solidFill>
            <a:schemeClr val="bg1"/>
          </a:solidFill>
          <a:latin typeface="+mn-lt"/>
          <a:ea typeface="+mn-ea"/>
          <a:cs typeface="+mn-cs"/>
        </a:defRPr>
      </a:lvl1pPr>
      <a:lvl2pPr marL="679450" indent="-285750" algn="l" defTabSz="457200" rtl="0" eaLnBrk="1" latinLnBrk="0" hangingPunct="1">
        <a:lnSpc>
          <a:spcPts val="2200"/>
        </a:lnSpc>
        <a:spcBef>
          <a:spcPts val="0"/>
        </a:spcBef>
        <a:spcAft>
          <a:spcPts val="600"/>
        </a:spcAft>
        <a:buClr>
          <a:schemeClr val="bg1"/>
        </a:buClr>
        <a:buFont typeface="Arial"/>
        <a:buChar char="–"/>
        <a:defRPr sz="2000" b="0" kern="1200">
          <a:solidFill>
            <a:schemeClr val="bg1"/>
          </a:solidFill>
          <a:latin typeface="+mn-lt"/>
          <a:ea typeface="+mn-ea"/>
          <a:cs typeface="+mn-cs"/>
        </a:defRPr>
      </a:lvl2pPr>
      <a:lvl3pPr marL="977900" indent="-228600" algn="l" defTabSz="457200" rtl="0" eaLnBrk="1" latinLnBrk="0" hangingPunct="1">
        <a:lnSpc>
          <a:spcPts val="2200"/>
        </a:lnSpc>
        <a:spcBef>
          <a:spcPts val="0"/>
        </a:spcBef>
        <a:spcAft>
          <a:spcPts val="600"/>
        </a:spcAft>
        <a:buClr>
          <a:schemeClr val="bg1"/>
        </a:buClr>
        <a:buFont typeface="Wingdings" charset="2"/>
        <a:buChar char="§"/>
        <a:defRPr sz="1800" b="0" kern="1200">
          <a:solidFill>
            <a:schemeClr val="bg1"/>
          </a:solidFill>
          <a:latin typeface="+mn-lt"/>
          <a:ea typeface="+mn-ea"/>
          <a:cs typeface="+mn-cs"/>
        </a:defRPr>
      </a:lvl3pPr>
      <a:lvl4pPr marL="1320800" marR="0" indent="-228600" algn="l" defTabSz="457200" rtl="0" eaLnBrk="1" fontAlgn="auto" latinLnBrk="0" hangingPunct="1">
        <a:lnSpc>
          <a:spcPts val="2200"/>
        </a:lnSpc>
        <a:spcBef>
          <a:spcPts val="0"/>
        </a:spcBef>
        <a:spcAft>
          <a:spcPts val="600"/>
        </a:spcAft>
        <a:buClr>
          <a:schemeClr val="bg1"/>
        </a:buClr>
        <a:buSzTx/>
        <a:buFont typeface="Arial"/>
        <a:buChar char="–"/>
        <a:tabLst/>
        <a:defRPr sz="1600" b="0" kern="1200">
          <a:solidFill>
            <a:schemeClr val="bg1"/>
          </a:solidFill>
          <a:latin typeface="+mn-lt"/>
          <a:ea typeface="+mn-ea"/>
          <a:cs typeface="+mn-cs"/>
        </a:defRPr>
      </a:lvl4pPr>
      <a:lvl5pPr marL="1600200" indent="-228600" algn="l" defTabSz="457200" rtl="0" eaLnBrk="1" latinLnBrk="0" hangingPunct="1">
        <a:lnSpc>
          <a:spcPts val="2200"/>
        </a:lnSpc>
        <a:spcBef>
          <a:spcPts val="0"/>
        </a:spcBef>
        <a:spcAft>
          <a:spcPts val="600"/>
        </a:spcAft>
        <a:buClr>
          <a:schemeClr val="bg1"/>
        </a:buClr>
        <a:buFont typeface="Wingdings" charset="2"/>
        <a:buChar char="§"/>
        <a:tabLst/>
        <a:defRPr sz="1600" b="0" kern="1200" baseline="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pt-BR" dirty="0" smtClean="0">
                <a:cs typeface="FS Joey"/>
              </a:rPr>
              <a:t>CA PPM </a:t>
            </a:r>
            <a:br>
              <a:rPr lang="pt-BR" dirty="0" smtClean="0">
                <a:cs typeface="FS Joey"/>
              </a:rPr>
            </a:br>
            <a:r>
              <a:rPr lang="pt-BR" dirty="0" smtClean="0">
                <a:cs typeface="FS Joey"/>
              </a:rPr>
              <a:t>for Strategic Planning and Execution</a:t>
            </a:r>
            <a:endParaRPr lang="pt-BR" i="1" dirty="0">
              <a:solidFill>
                <a:schemeClr val="accent2">
                  <a:lumMod val="40000"/>
                  <a:lumOff val="60000"/>
                </a:schemeClr>
              </a:solidFill>
            </a:endParaRPr>
          </a:p>
        </p:txBody>
      </p:sp>
      <p:sp>
        <p:nvSpPr>
          <p:cNvPr id="4" name="Subtitle 3"/>
          <p:cNvSpPr>
            <a:spLocks noGrp="1"/>
          </p:cNvSpPr>
          <p:nvPr>
            <p:ph type="subTitle" idx="1"/>
          </p:nvPr>
        </p:nvSpPr>
        <p:spPr/>
        <p:txBody>
          <a:bodyPr/>
          <a:lstStyle/>
          <a:p>
            <a:r>
              <a:rPr lang="pt-BR" dirty="0" err="1" smtClean="0"/>
              <a:t>Strategic</a:t>
            </a:r>
            <a:r>
              <a:rPr lang="pt-BR" dirty="0" smtClean="0"/>
              <a:t> </a:t>
            </a:r>
            <a:r>
              <a:rPr lang="pt-BR" dirty="0" err="1" smtClean="0"/>
              <a:t>Execution</a:t>
            </a:r>
            <a:r>
              <a:rPr lang="pt-BR" dirty="0" smtClean="0"/>
              <a:t> </a:t>
            </a:r>
            <a:r>
              <a:rPr lang="pt-BR" dirty="0" err="1" smtClean="0"/>
              <a:t>Support</a:t>
            </a:r>
            <a:r>
              <a:rPr lang="pt-BR" dirty="0" smtClean="0"/>
              <a:t/>
            </a:r>
            <a:br>
              <a:rPr lang="pt-BR" dirty="0" smtClean="0"/>
            </a:br>
            <a:r>
              <a:rPr lang="pt-BR" dirty="0" smtClean="0"/>
              <a:t>Alexandre Assis, PMP®</a:t>
            </a:r>
          </a:p>
        </p:txBody>
      </p:sp>
      <p:sp>
        <p:nvSpPr>
          <p:cNvPr id="8" name="Text Placeholder 7"/>
          <p:cNvSpPr>
            <a:spLocks noGrp="1"/>
          </p:cNvSpPr>
          <p:nvPr>
            <p:ph type="body" sz="quarter" idx="11"/>
          </p:nvPr>
        </p:nvSpPr>
        <p:spPr/>
        <p:txBody>
          <a:bodyPr/>
          <a:lstStyle/>
          <a:p>
            <a:pPr lvl="0"/>
            <a:r>
              <a:rPr lang="pt-BR" dirty="0" err="1" smtClean="0"/>
              <a:t>January</a:t>
            </a:r>
            <a:r>
              <a:rPr lang="pt-BR" dirty="0" smtClean="0"/>
              <a:t> 2016</a:t>
            </a:r>
            <a:endParaRPr lang="pt-BR" dirty="0"/>
          </a:p>
        </p:txBody>
      </p:sp>
      <p:sp>
        <p:nvSpPr>
          <p:cNvPr id="5" name="TextBox 4"/>
          <p:cNvSpPr txBox="1"/>
          <p:nvPr/>
        </p:nvSpPr>
        <p:spPr>
          <a:xfrm>
            <a:off x="9236724" y="-1"/>
            <a:ext cx="1740204" cy="962917"/>
          </a:xfrm>
          <a:prstGeom prst="rect">
            <a:avLst/>
          </a:prstGeom>
          <a:solidFill>
            <a:srgbClr val="6D0404"/>
          </a:solidFill>
        </p:spPr>
        <p:txBody>
          <a:bodyPr wrap="square" tIns="68644" bIns="68644" rtlCol="0" anchor="ctr" anchorCtr="0">
            <a:noAutofit/>
          </a:bodyPr>
          <a:lstStyle/>
          <a:p>
            <a:r>
              <a:rPr lang="pt-BR" sz="1201" dirty="0" smtClean="0">
                <a:solidFill>
                  <a:schemeClr val="bg1"/>
                </a:solidFill>
              </a:rPr>
              <a:t>Please print only when necessary to avoid needless waste of paper and toner.</a:t>
            </a:r>
            <a:endParaRPr lang="pt-BR" sz="1201" dirty="0">
              <a:solidFill>
                <a:schemeClr val="bg1"/>
              </a:solidFill>
            </a:endParaRPr>
          </a:p>
        </p:txBody>
      </p:sp>
    </p:spTree>
    <p:extLst>
      <p:ext uri="{BB962C8B-B14F-4D97-AF65-F5344CB8AC3E}">
        <p14:creationId xmlns:p14="http://schemas.microsoft.com/office/powerpoint/2010/main" val="73970902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pic>
        <p:nvPicPr>
          <p:cNvPr id="5" name="Content Placeholder 4"/>
          <p:cNvPicPr>
            <a:picLocks noGrp="1" noChangeAspect="1"/>
          </p:cNvPicPr>
          <p:nvPr>
            <p:ph sz="half" idx="1"/>
          </p:nvPr>
        </p:nvPicPr>
        <p:blipFill>
          <a:blip r:embed="rId3"/>
          <a:stretch>
            <a:fillRect/>
          </a:stretch>
        </p:blipFill>
        <p:spPr>
          <a:xfrm>
            <a:off x="379080" y="858045"/>
            <a:ext cx="4038600" cy="2507976"/>
          </a:xfrm>
          <a:prstGeom prst="rect">
            <a:avLst/>
          </a:prstGeom>
        </p:spPr>
      </p:pic>
      <p:sp>
        <p:nvSpPr>
          <p:cNvPr id="3" name="Text Placeholder 2"/>
          <p:cNvSpPr>
            <a:spLocks noGrp="1"/>
          </p:cNvSpPr>
          <p:nvPr>
            <p:ph sz="half" idx="2"/>
          </p:nvPr>
        </p:nvSpPr>
        <p:spPr/>
        <p:txBody>
          <a:bodyPr/>
          <a:lstStyle/>
          <a:p>
            <a:pPr>
              <a:lnSpc>
                <a:spcPts val="1800"/>
              </a:lnSpc>
              <a:spcAft>
                <a:spcPts val="300"/>
              </a:spcAft>
            </a:pPr>
            <a:r>
              <a:rPr lang="en-US" sz="1600" dirty="0" smtClean="0"/>
              <a:t>Create </a:t>
            </a:r>
            <a:r>
              <a:rPr lang="en-US" sz="1600" dirty="0">
                <a:solidFill>
                  <a:srgbClr val="53BBD4"/>
                </a:solidFill>
              </a:rPr>
              <a:t>Strategic</a:t>
            </a:r>
            <a:r>
              <a:rPr lang="en-US" sz="1600" dirty="0" smtClean="0"/>
              <a:t> </a:t>
            </a:r>
            <a:r>
              <a:rPr lang="en-US" sz="1600" dirty="0" smtClean="0">
                <a:solidFill>
                  <a:srgbClr val="53BBD4"/>
                </a:solidFill>
              </a:rPr>
              <a:t>Indicators </a:t>
            </a:r>
            <a:r>
              <a:rPr lang="en-US" sz="1600" dirty="0" smtClean="0"/>
              <a:t>that will monitor the results of your strategies;</a:t>
            </a:r>
          </a:p>
          <a:p>
            <a:pPr>
              <a:lnSpc>
                <a:spcPts val="1800"/>
              </a:lnSpc>
              <a:spcAft>
                <a:spcPts val="300"/>
              </a:spcAft>
            </a:pPr>
            <a:r>
              <a:rPr lang="pt-BR" sz="1600" dirty="0" smtClean="0"/>
              <a:t>Set </a:t>
            </a:r>
            <a:r>
              <a:rPr lang="pt-BR" sz="1600" dirty="0" err="1">
                <a:solidFill>
                  <a:srgbClr val="53BBD4"/>
                </a:solidFill>
              </a:rPr>
              <a:t>Targets</a:t>
            </a:r>
            <a:r>
              <a:rPr lang="pt-BR" sz="1600" dirty="0" smtClean="0"/>
              <a:t> </a:t>
            </a:r>
            <a:r>
              <a:rPr lang="pt-BR" sz="1600" dirty="0" err="1" smtClean="0"/>
              <a:t>and</a:t>
            </a:r>
            <a:r>
              <a:rPr lang="pt-BR" sz="1600" dirty="0" smtClean="0"/>
              <a:t> </a:t>
            </a:r>
            <a:r>
              <a:rPr lang="pt-BR" sz="1600" dirty="0" err="1" smtClean="0"/>
              <a:t>collect</a:t>
            </a:r>
            <a:r>
              <a:rPr lang="pt-BR" sz="1600" dirty="0" smtClean="0"/>
              <a:t> </a:t>
            </a:r>
            <a:r>
              <a:rPr lang="pt-BR" sz="1600" dirty="0" err="1" smtClean="0">
                <a:solidFill>
                  <a:srgbClr val="53BBD4"/>
                </a:solidFill>
              </a:rPr>
              <a:t>Measurements</a:t>
            </a:r>
            <a:r>
              <a:rPr lang="pt-BR" sz="1600" dirty="0" smtClean="0">
                <a:solidFill>
                  <a:srgbClr val="53BBD4"/>
                </a:solidFill>
              </a:rPr>
              <a:t>;</a:t>
            </a:r>
            <a:endParaRPr lang="pt-BR" sz="1600" dirty="0">
              <a:solidFill>
                <a:srgbClr val="53BBD4"/>
              </a:solidFill>
            </a:endParaRPr>
          </a:p>
          <a:p>
            <a:pPr>
              <a:lnSpc>
                <a:spcPts val="1800"/>
              </a:lnSpc>
              <a:spcAft>
                <a:spcPts val="300"/>
              </a:spcAft>
            </a:pPr>
            <a:r>
              <a:rPr lang="pt-BR" sz="1600" dirty="0" err="1" smtClean="0"/>
              <a:t>Calculate</a:t>
            </a:r>
            <a:r>
              <a:rPr lang="pt-BR" sz="1600" dirty="0" smtClean="0"/>
              <a:t> </a:t>
            </a:r>
            <a:r>
              <a:rPr lang="pt-BR" sz="1600" dirty="0" err="1" smtClean="0"/>
              <a:t>the</a:t>
            </a:r>
            <a:r>
              <a:rPr lang="pt-BR" sz="1600" dirty="0" smtClean="0"/>
              <a:t> </a:t>
            </a:r>
            <a:r>
              <a:rPr lang="pt-BR" sz="1600" dirty="0" err="1" smtClean="0"/>
              <a:t>resulting</a:t>
            </a:r>
            <a:r>
              <a:rPr lang="pt-BR" sz="1600" dirty="0" smtClean="0"/>
              <a:t> </a:t>
            </a:r>
            <a:r>
              <a:rPr lang="pt-BR" sz="1600" dirty="0">
                <a:solidFill>
                  <a:srgbClr val="53BBD4"/>
                </a:solidFill>
              </a:rPr>
              <a:t>Status</a:t>
            </a:r>
            <a:r>
              <a:rPr lang="pt-BR" sz="1600" dirty="0" smtClean="0"/>
              <a:t> </a:t>
            </a:r>
            <a:r>
              <a:rPr lang="pt-BR" sz="1600" dirty="0" err="1" smtClean="0"/>
              <a:t>and</a:t>
            </a:r>
            <a:r>
              <a:rPr lang="pt-BR" sz="1600" dirty="0" smtClean="0"/>
              <a:t> </a:t>
            </a:r>
            <a:r>
              <a:rPr lang="pt-BR" sz="1600" dirty="0" err="1" smtClean="0"/>
              <a:t>update</a:t>
            </a:r>
            <a:r>
              <a:rPr lang="pt-BR" sz="1600" dirty="0" smtClean="0"/>
              <a:t> </a:t>
            </a:r>
            <a:r>
              <a:rPr lang="pt-BR" sz="1600" dirty="0" err="1" smtClean="0"/>
              <a:t>Strategic</a:t>
            </a:r>
            <a:r>
              <a:rPr lang="pt-BR" sz="1600" dirty="0" smtClean="0"/>
              <a:t> Plans </a:t>
            </a:r>
            <a:r>
              <a:rPr lang="pt-BR" sz="1600" dirty="0" err="1" smtClean="0"/>
              <a:t>automatically</a:t>
            </a:r>
            <a:r>
              <a:rPr lang="pt-BR" sz="1600" dirty="0" smtClean="0"/>
              <a:t>;</a:t>
            </a:r>
          </a:p>
          <a:p>
            <a:pPr>
              <a:lnSpc>
                <a:spcPts val="1800"/>
              </a:lnSpc>
              <a:spcAft>
                <a:spcPts val="300"/>
              </a:spcAft>
            </a:pPr>
            <a:r>
              <a:rPr lang="pt-BR" sz="1600" dirty="0" err="1" smtClean="0"/>
              <a:t>Indicate</a:t>
            </a:r>
            <a:r>
              <a:rPr lang="pt-BR" sz="1600" dirty="0" smtClean="0"/>
              <a:t> Cause-</a:t>
            </a:r>
            <a:r>
              <a:rPr lang="pt-BR" sz="1600" dirty="0" err="1" smtClean="0"/>
              <a:t>Consequence</a:t>
            </a:r>
            <a:r>
              <a:rPr lang="pt-BR" sz="1600" dirty="0" smtClean="0"/>
              <a:t> </a:t>
            </a:r>
            <a:r>
              <a:rPr lang="pt-BR" sz="1600" dirty="0" err="1" smtClean="0"/>
              <a:t>relationships</a:t>
            </a:r>
            <a:r>
              <a:rPr lang="pt-BR" sz="1600" dirty="0" smtClean="0"/>
              <a:t> </a:t>
            </a:r>
            <a:r>
              <a:rPr lang="pt-BR" sz="1600" dirty="0" err="1" smtClean="0"/>
              <a:t>using</a:t>
            </a:r>
            <a:r>
              <a:rPr lang="pt-BR" sz="1600" dirty="0" smtClean="0"/>
              <a:t> </a:t>
            </a:r>
            <a:r>
              <a:rPr lang="pt-BR" sz="1600" dirty="0" err="1">
                <a:solidFill>
                  <a:srgbClr val="53BBD4"/>
                </a:solidFill>
              </a:rPr>
              <a:t>Indicator</a:t>
            </a:r>
            <a:r>
              <a:rPr lang="pt-BR" sz="1600" dirty="0">
                <a:solidFill>
                  <a:srgbClr val="53BBD4"/>
                </a:solidFill>
              </a:rPr>
              <a:t> </a:t>
            </a:r>
            <a:r>
              <a:rPr lang="pt-BR" sz="1600" dirty="0" err="1">
                <a:solidFill>
                  <a:srgbClr val="53BBD4"/>
                </a:solidFill>
              </a:rPr>
              <a:t>Hierarchies</a:t>
            </a:r>
            <a:r>
              <a:rPr lang="pt-BR" sz="1600" dirty="0">
                <a:solidFill>
                  <a:srgbClr val="53BBD4"/>
                </a:solidFill>
              </a:rPr>
              <a:t> </a:t>
            </a:r>
            <a:r>
              <a:rPr lang="pt-BR" sz="1600" dirty="0" err="1" smtClean="0"/>
              <a:t>and</a:t>
            </a:r>
            <a:r>
              <a:rPr lang="pt-BR" sz="1600" dirty="0" smtClean="0"/>
              <a:t> </a:t>
            </a:r>
            <a:r>
              <a:rPr lang="pt-BR" sz="1600" dirty="0" err="1" smtClean="0"/>
              <a:t>review</a:t>
            </a:r>
            <a:r>
              <a:rPr lang="pt-BR" sz="1600" dirty="0" smtClean="0"/>
              <a:t>  </a:t>
            </a:r>
            <a:r>
              <a:rPr lang="pt-BR" sz="1600" dirty="0" err="1" smtClean="0"/>
              <a:t>them</a:t>
            </a:r>
            <a:r>
              <a:rPr lang="pt-BR" sz="1600" dirty="0" smtClean="0"/>
              <a:t> </a:t>
            </a:r>
            <a:r>
              <a:rPr lang="pt-BR" sz="1600" dirty="0" err="1" smtClean="0"/>
              <a:t>graphically</a:t>
            </a:r>
            <a:r>
              <a:rPr lang="pt-BR" sz="1600" dirty="0" smtClean="0"/>
              <a:t>.</a:t>
            </a:r>
            <a:endParaRPr lang="en-US" sz="1600" dirty="0" smtClean="0"/>
          </a:p>
        </p:txBody>
      </p:sp>
      <p:pic>
        <p:nvPicPr>
          <p:cNvPr id="7" name="Picture 6"/>
          <p:cNvPicPr>
            <a:picLocks noChangeAspect="1"/>
          </p:cNvPicPr>
          <p:nvPr/>
        </p:nvPicPr>
        <p:blipFill>
          <a:blip r:embed="rId4"/>
          <a:stretch>
            <a:fillRect/>
          </a:stretch>
        </p:blipFill>
        <p:spPr>
          <a:xfrm>
            <a:off x="665094" y="2986471"/>
            <a:ext cx="3466571" cy="2161792"/>
          </a:xfrm>
          <a:prstGeom prst="rect">
            <a:avLst/>
          </a:prstGeom>
        </p:spPr>
      </p:pic>
      <p:pic>
        <p:nvPicPr>
          <p:cNvPr id="8" name="Picture 7"/>
          <p:cNvPicPr>
            <a:picLocks noChangeAspect="1"/>
          </p:cNvPicPr>
          <p:nvPr/>
        </p:nvPicPr>
        <p:blipFill>
          <a:blip r:embed="rId5"/>
          <a:stretch>
            <a:fillRect/>
          </a:stretch>
        </p:blipFill>
        <p:spPr>
          <a:xfrm>
            <a:off x="3553264" y="3483117"/>
            <a:ext cx="3927915" cy="1439507"/>
          </a:xfrm>
          <a:prstGeom prst="rect">
            <a:avLst/>
          </a:prstGeom>
        </p:spPr>
      </p:pic>
    </p:spTree>
    <p:extLst>
      <p:ext uri="{BB962C8B-B14F-4D97-AF65-F5344CB8AC3E}">
        <p14:creationId xmlns:p14="http://schemas.microsoft.com/office/powerpoint/2010/main" val="2458384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Balance your Investment Budget (Benefits, CAPEX &amp; Headcount) between various Strategic Goals using the </a:t>
            </a:r>
            <a:r>
              <a:rPr lang="en-US" sz="1600" dirty="0">
                <a:solidFill>
                  <a:srgbClr val="53BBD4"/>
                </a:solidFill>
              </a:rPr>
              <a:t>Top-Down Portfolio Planning</a:t>
            </a:r>
            <a:r>
              <a:rPr lang="en-US" sz="1600" dirty="0"/>
              <a:t> </a:t>
            </a:r>
            <a:r>
              <a:rPr lang="en-US" sz="1600" dirty="0" smtClean="0"/>
              <a:t>feature;</a:t>
            </a:r>
          </a:p>
          <a:p>
            <a:pPr>
              <a:lnSpc>
                <a:spcPts val="1800"/>
              </a:lnSpc>
              <a:spcAft>
                <a:spcPts val="300"/>
              </a:spcAft>
            </a:pPr>
            <a:r>
              <a:rPr lang="pt-BR" sz="1600" dirty="0" err="1" smtClean="0">
                <a:solidFill>
                  <a:srgbClr val="53BBD4"/>
                </a:solidFill>
              </a:rPr>
              <a:t>Generate</a:t>
            </a:r>
            <a:r>
              <a:rPr lang="pt-BR" sz="1600" dirty="0" smtClean="0">
                <a:solidFill>
                  <a:srgbClr val="53BBD4"/>
                </a:solidFill>
              </a:rPr>
              <a:t> </a:t>
            </a:r>
            <a:r>
              <a:rPr lang="pt-BR" sz="1600" dirty="0" err="1">
                <a:solidFill>
                  <a:srgbClr val="53BBD4"/>
                </a:solidFill>
              </a:rPr>
              <a:t>Investment</a:t>
            </a:r>
            <a:r>
              <a:rPr lang="pt-BR" sz="1600" dirty="0">
                <a:solidFill>
                  <a:srgbClr val="53BBD4"/>
                </a:solidFill>
              </a:rPr>
              <a:t> Portfolios </a:t>
            </a:r>
            <a:r>
              <a:rPr lang="pt-BR" sz="1600" dirty="0" err="1" smtClean="0"/>
              <a:t>automatically</a:t>
            </a:r>
            <a:r>
              <a:rPr lang="pt-BR" sz="1600" dirty="0" smtClean="0"/>
              <a:t> </a:t>
            </a:r>
            <a:r>
              <a:rPr lang="pt-BR" sz="1600" dirty="0" err="1" smtClean="0"/>
              <a:t>based</a:t>
            </a:r>
            <a:r>
              <a:rPr lang="pt-BR" sz="1600" dirty="0" smtClean="0"/>
              <a:t> </a:t>
            </a:r>
            <a:r>
              <a:rPr lang="pt-BR" sz="1600" dirty="0" err="1" smtClean="0"/>
              <a:t>on</a:t>
            </a:r>
            <a:r>
              <a:rPr lang="pt-BR" sz="1600" dirty="0" smtClean="0"/>
              <a:t> </a:t>
            </a:r>
            <a:r>
              <a:rPr lang="pt-BR" sz="1600" dirty="0" err="1" smtClean="0"/>
              <a:t>your</a:t>
            </a:r>
            <a:r>
              <a:rPr lang="pt-BR" sz="1600" dirty="0" smtClean="0"/>
              <a:t> </a:t>
            </a:r>
            <a:r>
              <a:rPr lang="pt-BR" sz="1600" dirty="0" err="1" smtClean="0"/>
              <a:t>Balanced</a:t>
            </a:r>
            <a:r>
              <a:rPr lang="pt-BR" sz="1600" dirty="0" smtClean="0"/>
              <a:t> </a:t>
            </a:r>
            <a:r>
              <a:rPr lang="pt-BR" sz="1600" dirty="0" err="1" smtClean="0"/>
              <a:t>Goals</a:t>
            </a:r>
            <a:r>
              <a:rPr lang="pt-BR" sz="1600" dirty="0" smtClean="0"/>
              <a:t> </a:t>
            </a:r>
            <a:r>
              <a:rPr lang="pt-BR" sz="1600" dirty="0" err="1" smtClean="0"/>
              <a:t>and</a:t>
            </a:r>
            <a:r>
              <a:rPr lang="pt-BR" sz="1600" dirty="0" smtClean="0"/>
              <a:t> </a:t>
            </a:r>
            <a:r>
              <a:rPr lang="pt-BR" sz="1600" dirty="0" err="1" smtClean="0"/>
              <a:t>Related</a:t>
            </a:r>
            <a:r>
              <a:rPr lang="pt-BR" sz="1600" dirty="0" smtClean="0"/>
              <a:t> </a:t>
            </a:r>
            <a:r>
              <a:rPr lang="pt-BR" sz="1600" dirty="0" err="1" smtClean="0"/>
              <a:t>Projects</a:t>
            </a:r>
            <a:endParaRPr lang="en-US" sz="1600" dirty="0"/>
          </a:p>
        </p:txBody>
      </p:sp>
      <p:pic>
        <p:nvPicPr>
          <p:cNvPr id="7" name="Content Placeholder 6"/>
          <p:cNvPicPr>
            <a:picLocks noGrp="1" noChangeAspect="1"/>
          </p:cNvPicPr>
          <p:nvPr>
            <p:ph sz="half" idx="2"/>
          </p:nvPr>
        </p:nvPicPr>
        <p:blipFill>
          <a:blip r:embed="rId3"/>
          <a:stretch>
            <a:fillRect/>
          </a:stretch>
        </p:blipFill>
        <p:spPr>
          <a:xfrm>
            <a:off x="4648200" y="858045"/>
            <a:ext cx="4038600" cy="1729623"/>
          </a:xfrm>
          <a:prstGeom prst="rect">
            <a:avLst/>
          </a:prstGeom>
        </p:spPr>
      </p:pic>
      <p:pic>
        <p:nvPicPr>
          <p:cNvPr id="5" name="Picture 4"/>
          <p:cNvPicPr>
            <a:picLocks noChangeAspect="1"/>
          </p:cNvPicPr>
          <p:nvPr/>
        </p:nvPicPr>
        <p:blipFill>
          <a:blip r:embed="rId4"/>
          <a:stretch>
            <a:fillRect/>
          </a:stretch>
        </p:blipFill>
        <p:spPr>
          <a:xfrm>
            <a:off x="3682448" y="2556853"/>
            <a:ext cx="4035819" cy="2360786"/>
          </a:xfrm>
          <a:prstGeom prst="rect">
            <a:avLst/>
          </a:prstGeom>
        </p:spPr>
      </p:pic>
    </p:spTree>
    <p:extLst>
      <p:ext uri="{BB962C8B-B14F-4D97-AF65-F5344CB8AC3E}">
        <p14:creationId xmlns:p14="http://schemas.microsoft.com/office/powerpoint/2010/main" val="343299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3" b="7773"/>
          <a:stretch>
            <a:fillRect/>
          </a:stretch>
        </p:blipFill>
        <p:spPr/>
      </p:pic>
      <p:sp>
        <p:nvSpPr>
          <p:cNvPr id="5" name="Title 4"/>
          <p:cNvSpPr>
            <a:spLocks noGrp="1"/>
          </p:cNvSpPr>
          <p:nvPr>
            <p:ph type="title"/>
          </p:nvPr>
        </p:nvSpPr>
        <p:spPr>
          <a:xfrm>
            <a:off x="5496674" y="0"/>
            <a:ext cx="2631241" cy="3675888"/>
          </a:xfrm>
        </p:spPr>
        <p:txBody>
          <a:bodyPr/>
          <a:lstStyle/>
          <a:p>
            <a:r>
              <a:rPr lang="pt-BR" sz="2400" dirty="0" smtClean="0"/>
              <a:t>CA PPM for </a:t>
            </a:r>
            <a:br>
              <a:rPr lang="pt-BR" sz="2400" dirty="0" smtClean="0"/>
            </a:br>
            <a:r>
              <a:rPr lang="pt-BR" sz="2400" dirty="0" err="1" smtClean="0"/>
              <a:t>Strategic</a:t>
            </a:r>
            <a:r>
              <a:rPr lang="pt-BR" sz="2400" dirty="0" smtClean="0"/>
              <a:t> Planning </a:t>
            </a:r>
            <a:r>
              <a:rPr lang="pt-BR" sz="2400" dirty="0" err="1" smtClean="0"/>
              <a:t>and</a:t>
            </a:r>
            <a:r>
              <a:rPr lang="pt-BR" sz="2400" dirty="0" smtClean="0"/>
              <a:t> </a:t>
            </a:r>
            <a:r>
              <a:rPr lang="pt-BR" sz="2400" dirty="0" err="1" smtClean="0"/>
              <a:t>Execution</a:t>
            </a:r>
            <a:r>
              <a:rPr lang="pt-BR" sz="2400" dirty="0" smtClean="0"/>
              <a:t> </a:t>
            </a:r>
            <a:r>
              <a:rPr lang="pt-BR" sz="2400" dirty="0" err="1" smtClean="0"/>
              <a:t>Accelerator</a:t>
            </a:r>
            <a:r>
              <a:rPr lang="pt-BR" sz="2400" dirty="0" smtClean="0"/>
              <a:t/>
            </a:r>
            <a:br>
              <a:rPr lang="pt-BR" sz="2400" dirty="0" smtClean="0"/>
            </a:br>
            <a:r>
              <a:rPr lang="pt-BR" sz="2400" dirty="0" smtClean="0"/>
              <a:t/>
            </a:r>
            <a:br>
              <a:rPr lang="pt-BR" sz="2400" dirty="0" smtClean="0"/>
            </a:br>
            <a:r>
              <a:rPr lang="pt-BR" sz="2400" dirty="0" err="1" smtClean="0"/>
              <a:t>Implementation</a:t>
            </a:r>
            <a:r>
              <a:rPr lang="pt-BR" sz="2400" dirty="0"/>
              <a:t/>
            </a:r>
            <a:br>
              <a:rPr lang="pt-BR" sz="2400" dirty="0"/>
            </a:br>
            <a:endParaRPr lang="en-US" sz="2400" dirty="0"/>
          </a:p>
        </p:txBody>
      </p:sp>
    </p:spTree>
    <p:extLst>
      <p:ext uri="{BB962C8B-B14F-4D97-AF65-F5344CB8AC3E}">
        <p14:creationId xmlns:p14="http://schemas.microsoft.com/office/powerpoint/2010/main" val="76342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3" name="Tex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The complete cycle in four big groups</a:t>
            </a:r>
            <a:endParaRPr lang="en-US" sz="1600" b="1" dirty="0">
              <a:solidFill>
                <a:schemeClr val="tx2"/>
              </a:solidFill>
            </a:endParaRPr>
          </a:p>
        </p:txBody>
      </p:sp>
      <p:graphicFrame>
        <p:nvGraphicFramePr>
          <p:cNvPr id="4" name="Diagram 3"/>
          <p:cNvGraphicFramePr/>
          <p:nvPr>
            <p:extLst>
              <p:ext uri="{D42A27DB-BD31-4B8C-83A1-F6EECF244321}">
                <p14:modId xmlns:p14="http://schemas.microsoft.com/office/powerpoint/2010/main" val="968396138"/>
              </p:ext>
            </p:extLst>
          </p:nvPr>
        </p:nvGraphicFramePr>
        <p:xfrm>
          <a:off x="1066800" y="804415"/>
          <a:ext cx="6858000" cy="39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917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5" name="Text Placeholder 4"/>
          <p:cNvSpPr>
            <a:spLocks noGrp="1"/>
          </p:cNvSpPr>
          <p:nvPr>
            <p:ph type="body" sz="quarter" idx="10"/>
          </p:nvPr>
        </p:nvSpPr>
        <p:spPr/>
        <p:txBody>
          <a:bodyPr/>
          <a:lstStyle/>
          <a:p>
            <a:endParaRPr lang="en-US"/>
          </a:p>
        </p:txBody>
      </p:sp>
      <p:sp>
        <p:nvSpPr>
          <p:cNvPr id="15364" name="Content Placeholder 1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1: Creating the Strategic Plans and the Indicators Hierarchy</a:t>
            </a:r>
            <a:endParaRPr lang="en-US" sz="1600" b="1" dirty="0">
              <a:solidFill>
                <a:schemeClr val="tx2"/>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327523209"/>
              </p:ext>
            </p:extLst>
          </p:nvPr>
        </p:nvGraphicFramePr>
        <p:xfrm>
          <a:off x="453176" y="1002605"/>
          <a:ext cx="8428833" cy="3388826"/>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dirty="0" smtClean="0"/>
                        <a:t>Multi-level </a:t>
                      </a:r>
                      <a:r>
                        <a:rPr lang="en-US" sz="1800" dirty="0" smtClean="0">
                          <a:solidFill>
                            <a:srgbClr val="53BBD4"/>
                          </a:solidFill>
                        </a:rPr>
                        <a:t>Strategic Plans </a:t>
                      </a:r>
                      <a:endParaRPr lang="en-US" dirty="0"/>
                    </a:p>
                  </a:txBody>
                  <a:tcPr/>
                </a:tc>
                <a:tc>
                  <a:txBody>
                    <a:bodyPr/>
                    <a:lstStyle/>
                    <a:p>
                      <a:r>
                        <a:rPr lang="pt-BR" sz="1400" dirty="0" smtClean="0"/>
                        <a:t>A </a:t>
                      </a:r>
                      <a:r>
                        <a:rPr lang="pt-BR" sz="1400" dirty="0" err="1" smtClean="0"/>
                        <a:t>multi-level</a:t>
                      </a:r>
                      <a:r>
                        <a:rPr lang="pt-BR" sz="1400" dirty="0" smtClean="0"/>
                        <a:t> </a:t>
                      </a:r>
                      <a:r>
                        <a:rPr lang="pt-BR" sz="1400" dirty="0" err="1" smtClean="0"/>
                        <a:t>Strategic</a:t>
                      </a:r>
                      <a:r>
                        <a:rPr lang="pt-BR" sz="1400" dirty="0" smtClean="0"/>
                        <a:t> </a:t>
                      </a:r>
                      <a:r>
                        <a:rPr lang="pt-BR" sz="1400" dirty="0" err="1" smtClean="0"/>
                        <a:t>Plan</a:t>
                      </a:r>
                      <a:r>
                        <a:rPr lang="pt-BR" sz="1400" dirty="0" smtClean="0"/>
                        <a:t> </a:t>
                      </a:r>
                      <a:r>
                        <a:rPr lang="pt-BR" sz="1400" dirty="0" err="1" smtClean="0"/>
                        <a:t>consisting</a:t>
                      </a:r>
                      <a:r>
                        <a:rPr lang="pt-BR" sz="1400" dirty="0" smtClean="0"/>
                        <a:t> </a:t>
                      </a:r>
                      <a:r>
                        <a:rPr lang="pt-BR" sz="1400" dirty="0" err="1" smtClean="0"/>
                        <a:t>of</a:t>
                      </a:r>
                      <a:r>
                        <a:rPr lang="pt-BR" sz="1400" dirty="0" smtClean="0"/>
                        <a:t>,</a:t>
                      </a:r>
                      <a:r>
                        <a:rPr lang="pt-BR" sz="1400" baseline="0" dirty="0" smtClean="0"/>
                        <a:t> for </a:t>
                      </a:r>
                      <a:r>
                        <a:rPr lang="pt-BR" sz="1400" baseline="0" dirty="0" err="1" smtClean="0"/>
                        <a:t>instance</a:t>
                      </a:r>
                      <a:r>
                        <a:rPr lang="pt-BR" sz="1400" baseline="0" dirty="0" smtClean="0"/>
                        <a:t>, </a:t>
                      </a:r>
                      <a:r>
                        <a:rPr lang="pt-BR" sz="1400" dirty="0" err="1" smtClean="0"/>
                        <a:t>Themes</a:t>
                      </a:r>
                      <a:r>
                        <a:rPr lang="pt-BR" sz="1400" dirty="0" smtClean="0"/>
                        <a:t>, </a:t>
                      </a:r>
                      <a:r>
                        <a:rPr lang="pt-BR" sz="1400" dirty="0" err="1" smtClean="0"/>
                        <a:t>Goals</a:t>
                      </a:r>
                      <a:r>
                        <a:rPr lang="pt-BR" sz="1400" dirty="0" smtClean="0"/>
                        <a:t>, </a:t>
                      </a:r>
                      <a:r>
                        <a:rPr lang="pt-BR" sz="1400" dirty="0" err="1" smtClean="0"/>
                        <a:t>Objectives</a:t>
                      </a:r>
                      <a:r>
                        <a:rPr lang="pt-BR" sz="1400" dirty="0" smtClean="0"/>
                        <a:t> </a:t>
                      </a:r>
                      <a:r>
                        <a:rPr lang="pt-BR" sz="1400" dirty="0" err="1" smtClean="0"/>
                        <a:t>and</a:t>
                      </a:r>
                      <a:r>
                        <a:rPr lang="pt-BR" sz="1400" dirty="0" smtClean="0"/>
                        <a:t> </a:t>
                      </a:r>
                      <a:r>
                        <a:rPr lang="pt-BR" sz="1400" dirty="0" err="1" smtClean="0"/>
                        <a:t>Initiatives</a:t>
                      </a:r>
                      <a:r>
                        <a:rPr lang="pt-BR" sz="1400" baseline="0" dirty="0" smtClean="0"/>
                        <a:t> </a:t>
                      </a:r>
                      <a:r>
                        <a:rPr lang="pt-BR" sz="1400" baseline="0" dirty="0" err="1" smtClean="0"/>
                        <a:t>already</a:t>
                      </a:r>
                      <a:r>
                        <a:rPr lang="pt-BR" sz="1400" baseline="0" dirty="0" smtClean="0"/>
                        <a:t> </a:t>
                      </a:r>
                      <a:r>
                        <a:rPr lang="pt-BR" sz="1400" baseline="0" dirty="0" err="1" smtClean="0"/>
                        <a:t>e</a:t>
                      </a:r>
                      <a:r>
                        <a:rPr lang="pt-BR" sz="1400" dirty="0" err="1" smtClean="0"/>
                        <a:t>xists</a:t>
                      </a:r>
                      <a:r>
                        <a:rPr lang="pt-BR" sz="1400" dirty="0" smtClean="0"/>
                        <a:t>, </a:t>
                      </a:r>
                      <a:r>
                        <a:rPr lang="pt-BR" sz="1400" dirty="0" err="1" smtClean="0"/>
                        <a:t>optionally</a:t>
                      </a:r>
                      <a:r>
                        <a:rPr lang="pt-BR" sz="1400" dirty="0" smtClean="0"/>
                        <a:t>,</a:t>
                      </a:r>
                      <a:r>
                        <a:rPr lang="pt-BR" sz="1400" baseline="0" dirty="0" smtClean="0"/>
                        <a:t> </a:t>
                      </a:r>
                      <a:r>
                        <a:rPr lang="pt-BR" sz="1400" baseline="0" dirty="0" err="1" smtClean="0"/>
                        <a:t>aligned</a:t>
                      </a:r>
                      <a:r>
                        <a:rPr lang="pt-BR" sz="1400" baseline="0" dirty="0" smtClean="0"/>
                        <a:t> </a:t>
                      </a:r>
                      <a:r>
                        <a:rPr lang="pt-BR" sz="1400" baseline="0" dirty="0" err="1" smtClean="0"/>
                        <a:t>to</a:t>
                      </a:r>
                      <a:r>
                        <a:rPr lang="pt-BR" sz="1400" baseline="0" dirty="0" smtClean="0"/>
                        <a:t> </a:t>
                      </a:r>
                      <a:r>
                        <a:rPr lang="pt-BR" sz="1400" baseline="0" dirty="0" err="1" smtClean="0"/>
                        <a:t>Strategic</a:t>
                      </a:r>
                      <a:r>
                        <a:rPr lang="pt-BR" sz="1400" baseline="0" dirty="0" smtClean="0"/>
                        <a:t> Perspectives (</a:t>
                      </a:r>
                      <a:r>
                        <a:rPr lang="pt-BR" sz="1400" baseline="0" dirty="0" err="1" smtClean="0"/>
                        <a:t>like</a:t>
                      </a:r>
                      <a:r>
                        <a:rPr lang="pt-BR" sz="1400" baseline="0" dirty="0" smtClean="0"/>
                        <a:t> in </a:t>
                      </a:r>
                      <a:r>
                        <a:rPr lang="pt-BR" sz="1400" baseline="0" dirty="0" err="1" smtClean="0"/>
                        <a:t>Balanced</a:t>
                      </a:r>
                      <a:r>
                        <a:rPr lang="pt-BR" sz="1400" baseline="0" dirty="0" smtClean="0"/>
                        <a:t> Score </a:t>
                      </a:r>
                      <a:r>
                        <a:rPr lang="pt-BR" sz="1400" baseline="0" dirty="0" err="1" smtClean="0"/>
                        <a:t>Card</a:t>
                      </a:r>
                      <a:r>
                        <a:rPr lang="pt-BR" sz="1400" baseline="0" dirty="0" smtClean="0"/>
                        <a:t>, for </a:t>
                      </a:r>
                      <a:r>
                        <a:rPr lang="pt-BR" sz="1400" baseline="0" dirty="0" err="1" smtClean="0"/>
                        <a:t>example</a:t>
                      </a:r>
                      <a:r>
                        <a:rPr lang="pt-BR" sz="1400" baseline="0" dirty="0" smtClean="0"/>
                        <a:t>)</a:t>
                      </a:r>
                      <a:r>
                        <a:rPr lang="pt-BR" sz="1400" dirty="0" smtClean="0"/>
                        <a:t>.</a:t>
                      </a:r>
                      <a:endParaRPr lang="en-US" sz="1400" dirty="0"/>
                    </a:p>
                  </a:txBody>
                  <a:tcPr/>
                </a:tc>
              </a:tr>
              <a:tr h="529442">
                <a:tc>
                  <a:txBody>
                    <a:bodyPr/>
                    <a:lstStyle/>
                    <a:p>
                      <a:r>
                        <a:rPr lang="pt-BR" sz="1800" dirty="0" err="1" smtClean="0">
                          <a:solidFill>
                            <a:srgbClr val="53BBD4"/>
                          </a:solidFill>
                        </a:rPr>
                        <a:t>Strategic</a:t>
                      </a:r>
                      <a:r>
                        <a:rPr lang="pt-BR" sz="1800" dirty="0" smtClean="0">
                          <a:solidFill>
                            <a:srgbClr val="53BBD4"/>
                          </a:solidFill>
                        </a:rPr>
                        <a:t> Health-</a:t>
                      </a:r>
                      <a:r>
                        <a:rPr lang="pt-BR" sz="1800" dirty="0" err="1" smtClean="0">
                          <a:solidFill>
                            <a:srgbClr val="53BBD4"/>
                          </a:solidFill>
                        </a:rPr>
                        <a:t>Check</a:t>
                      </a:r>
                      <a:endParaRPr lang="pt-BR" sz="1800" dirty="0" smtClean="0">
                        <a:solidFill>
                          <a:srgbClr val="53BBD4"/>
                        </a:solidFill>
                      </a:endParaRPr>
                    </a:p>
                    <a:p>
                      <a:r>
                        <a:rPr lang="pt-BR" sz="1800" dirty="0" smtClean="0">
                          <a:solidFill>
                            <a:schemeClr val="tx1"/>
                          </a:solidFill>
                        </a:rPr>
                        <a:t>&amp; </a:t>
                      </a:r>
                      <a:r>
                        <a:rPr lang="en-US" sz="1800" dirty="0" smtClean="0">
                          <a:solidFill>
                            <a:schemeClr val="accent1"/>
                          </a:solidFill>
                        </a:rPr>
                        <a:t>Results </a:t>
                      </a:r>
                      <a:r>
                        <a:rPr lang="en-US" sz="1800" dirty="0" smtClean="0"/>
                        <a:t>Delivery </a:t>
                      </a:r>
                      <a:r>
                        <a:rPr lang="en-US" sz="1800" dirty="0" smtClean="0">
                          <a:solidFill>
                            <a:schemeClr val="accent1"/>
                          </a:solidFill>
                        </a:rPr>
                        <a:t>Roadmap</a:t>
                      </a:r>
                      <a:endParaRPr lang="en-US" sz="1800" dirty="0" smtClean="0"/>
                    </a:p>
                  </a:txBody>
                  <a:tcPr/>
                </a:tc>
                <a:tc>
                  <a:txBody>
                    <a:bodyPr/>
                    <a:lstStyle/>
                    <a:p>
                      <a:r>
                        <a:rPr lang="pt-BR" sz="1400" dirty="0" smtClean="0"/>
                        <a:t>A </a:t>
                      </a:r>
                      <a:r>
                        <a:rPr lang="pt-BR" sz="1400" dirty="0" err="1" smtClean="0"/>
                        <a:t>list</a:t>
                      </a:r>
                      <a:r>
                        <a:rPr lang="pt-BR" sz="1400" dirty="0" smtClean="0"/>
                        <a:t> </a:t>
                      </a:r>
                      <a:r>
                        <a:rPr lang="pt-BR" sz="1400" dirty="0" err="1" smtClean="0"/>
                        <a:t>of</a:t>
                      </a:r>
                      <a:r>
                        <a:rPr lang="pt-BR" sz="1400" dirty="0" smtClean="0"/>
                        <a:t> </a:t>
                      </a:r>
                      <a:r>
                        <a:rPr lang="pt-BR" sz="1400" kern="1200" dirty="0" err="1" smtClean="0">
                          <a:solidFill>
                            <a:srgbClr val="53BBD4"/>
                          </a:solidFill>
                          <a:latin typeface="+mn-lt"/>
                          <a:ea typeface="+mn-ea"/>
                          <a:cs typeface="+mn-cs"/>
                        </a:rPr>
                        <a:t>Strategic</a:t>
                      </a:r>
                      <a:r>
                        <a:rPr lang="pt-BR" sz="1400" kern="1200" dirty="0" smtClean="0">
                          <a:solidFill>
                            <a:srgbClr val="53BBD4"/>
                          </a:solidFill>
                          <a:latin typeface="+mn-lt"/>
                          <a:ea typeface="+mn-ea"/>
                          <a:cs typeface="+mn-cs"/>
                        </a:rPr>
                        <a:t> </a:t>
                      </a:r>
                      <a:r>
                        <a:rPr lang="pt-BR" sz="1400" kern="1200" dirty="0" err="1" smtClean="0">
                          <a:solidFill>
                            <a:srgbClr val="53BBD4"/>
                          </a:solidFill>
                          <a:latin typeface="+mn-lt"/>
                          <a:ea typeface="+mn-ea"/>
                          <a:cs typeface="+mn-cs"/>
                        </a:rPr>
                        <a:t>Projects</a:t>
                      </a:r>
                      <a:r>
                        <a:rPr lang="pt-BR" sz="1400" baseline="0" dirty="0" smtClean="0"/>
                        <a:t> </a:t>
                      </a:r>
                      <a:r>
                        <a:rPr lang="pt-BR" sz="1400" baseline="0" dirty="0" err="1" smtClean="0"/>
                        <a:t>supporting</a:t>
                      </a:r>
                      <a:r>
                        <a:rPr lang="pt-BR" sz="1400" baseline="0" dirty="0" smtClean="0"/>
                        <a:t> </a:t>
                      </a:r>
                      <a:r>
                        <a:rPr lang="pt-BR" sz="1400" baseline="0" dirty="0" err="1" smtClean="0"/>
                        <a:t>those</a:t>
                      </a:r>
                      <a:r>
                        <a:rPr lang="pt-BR" sz="1400" baseline="0" dirty="0" smtClean="0"/>
                        <a:t> Plans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p>
                    <a:p>
                      <a:r>
                        <a:rPr lang="en-US" sz="1400" dirty="0" smtClean="0"/>
                        <a:t>The standard CA PPM Project Health-Check KPIs* are in use.</a:t>
                      </a:r>
                      <a:endParaRPr lang="en-US" sz="1400" dirty="0"/>
                    </a:p>
                  </a:txBody>
                  <a:tcPr/>
                </a:tc>
              </a:tr>
              <a:tr h="739768">
                <a:tc>
                  <a:txBody>
                    <a:bodyPr/>
                    <a:lstStyle/>
                    <a:p>
                      <a:r>
                        <a:rPr lang="en-US" sz="1800" dirty="0" smtClean="0">
                          <a:solidFill>
                            <a:srgbClr val="53BBD4"/>
                          </a:solidFill>
                        </a:rPr>
                        <a:t>Graphical </a:t>
                      </a:r>
                      <a:r>
                        <a:rPr lang="en-US" sz="1800" dirty="0" smtClean="0"/>
                        <a:t>Strategic Map </a:t>
                      </a:r>
                      <a:endParaRPr lang="en-US" dirty="0"/>
                    </a:p>
                  </a:txBody>
                  <a:tcPr/>
                </a:tc>
                <a:tc>
                  <a:txBody>
                    <a:bodyPr/>
                    <a:lstStyle/>
                    <a:p>
                      <a:r>
                        <a:rPr lang="pt-BR" sz="1400" dirty="0" smtClean="0"/>
                        <a:t>A </a:t>
                      </a:r>
                      <a:r>
                        <a:rPr lang="pt-BR" sz="1400" dirty="0" err="1" smtClean="0"/>
                        <a:t>picture</a:t>
                      </a:r>
                      <a:r>
                        <a:rPr lang="pt-BR" sz="1400" dirty="0" smtClean="0"/>
                        <a:t> (JPG </a:t>
                      </a:r>
                      <a:r>
                        <a:rPr lang="pt-BR" sz="1400" dirty="0" err="1" smtClean="0"/>
                        <a:t>or</a:t>
                      </a:r>
                      <a:r>
                        <a:rPr lang="pt-BR" sz="1400" dirty="0" smtClean="0"/>
                        <a:t> PNG) </a:t>
                      </a:r>
                      <a:r>
                        <a:rPr lang="pt-BR" sz="1400" dirty="0" err="1" smtClean="0"/>
                        <a:t>of</a:t>
                      </a:r>
                      <a:r>
                        <a:rPr lang="pt-BR" sz="1400" dirty="0" smtClean="0"/>
                        <a:t> </a:t>
                      </a:r>
                      <a:r>
                        <a:rPr lang="pt-BR" sz="1400" dirty="0" err="1" smtClean="0"/>
                        <a:t>the</a:t>
                      </a:r>
                      <a:r>
                        <a:rPr lang="pt-BR" sz="1400" dirty="0" smtClean="0"/>
                        <a:t> </a:t>
                      </a:r>
                      <a:r>
                        <a:rPr lang="pt-BR" sz="1400" dirty="0" err="1" smtClean="0"/>
                        <a:t>Strategic</a:t>
                      </a:r>
                      <a:r>
                        <a:rPr lang="pt-BR" sz="1400" dirty="0" smtClean="0"/>
                        <a:t> </a:t>
                      </a:r>
                      <a:r>
                        <a:rPr lang="pt-BR" sz="1400" dirty="0" err="1" smtClean="0"/>
                        <a:t>Plan</a:t>
                      </a:r>
                      <a:r>
                        <a:rPr lang="pt-BR" sz="1400" dirty="0" smtClean="0"/>
                        <a:t> </a:t>
                      </a:r>
                      <a:r>
                        <a:rPr lang="pt-BR" sz="1400" dirty="0" err="1" smtClean="0"/>
                        <a:t>is</a:t>
                      </a:r>
                      <a:r>
                        <a:rPr lang="pt-BR" sz="1400" dirty="0" smtClean="0"/>
                        <a:t> </a:t>
                      </a:r>
                      <a:r>
                        <a:rPr lang="pt-BR" sz="1400" dirty="0" err="1" smtClean="0"/>
                        <a:t>available</a:t>
                      </a:r>
                      <a:r>
                        <a:rPr lang="pt-BR" sz="1400" dirty="0" smtClean="0"/>
                        <a:t>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the</a:t>
                      </a:r>
                      <a:r>
                        <a:rPr lang="pt-BR" sz="1400" baseline="0" dirty="0" smtClean="0"/>
                        <a:t> CA PPM server </a:t>
                      </a:r>
                      <a:r>
                        <a:rPr lang="pt-BR" sz="1400" baseline="0" dirty="0" err="1" smtClean="0"/>
                        <a:t>has</a:t>
                      </a:r>
                      <a:r>
                        <a:rPr lang="pt-BR" sz="1400" baseline="0" dirty="0" smtClean="0"/>
                        <a:t> </a:t>
                      </a:r>
                      <a:r>
                        <a:rPr lang="pt-BR" sz="1400" baseline="0" dirty="0" err="1" smtClean="0"/>
                        <a:t>an</a:t>
                      </a:r>
                      <a:r>
                        <a:rPr lang="pt-BR" sz="1400" baseline="0" dirty="0" smtClean="0"/>
                        <a:t> </a:t>
                      </a:r>
                      <a:r>
                        <a:rPr lang="pt-BR" sz="1400" baseline="0" dirty="0" err="1" smtClean="0"/>
                        <a:t>active</a:t>
                      </a:r>
                      <a:r>
                        <a:rPr lang="pt-BR" sz="1400" baseline="0" dirty="0" smtClean="0"/>
                        <a:t> Internet Connection (for Google </a:t>
                      </a:r>
                      <a:r>
                        <a:rPr lang="pt-BR" sz="1400" baseline="0" dirty="0" err="1" smtClean="0"/>
                        <a:t>Charts</a:t>
                      </a:r>
                      <a:r>
                        <a:rPr lang="pt-BR" sz="1400" baseline="0" dirty="0" smtClean="0"/>
                        <a:t>).</a:t>
                      </a:r>
                      <a:endParaRPr lang="en-US" sz="1400" dirty="0"/>
                    </a:p>
                  </a:txBody>
                  <a:tcPr/>
                </a:tc>
              </a:tr>
              <a:tr h="739768">
                <a:tc>
                  <a:txBody>
                    <a:bodyPr/>
                    <a:lstStyle/>
                    <a:p>
                      <a:r>
                        <a:rPr lang="en-US" sz="1800" i="1" dirty="0" smtClean="0"/>
                        <a:t>Optional: </a:t>
                      </a:r>
                      <a:r>
                        <a:rPr lang="en-US" sz="1800" kern="1200" dirty="0" smtClean="0">
                          <a:solidFill>
                            <a:srgbClr val="53BBD4"/>
                          </a:solidFill>
                          <a:latin typeface="+mn-lt"/>
                          <a:ea typeface="+mn-ea"/>
                          <a:cs typeface="+mn-cs"/>
                        </a:rPr>
                        <a:t>Indicator Hierarchy</a:t>
                      </a:r>
                      <a:endParaRPr lang="en-US" sz="1800" kern="1200" dirty="0">
                        <a:solidFill>
                          <a:srgbClr val="53BBD4"/>
                        </a:solidFill>
                        <a:latin typeface="+mn-lt"/>
                        <a:ea typeface="+mn-ea"/>
                        <a:cs typeface="+mn-cs"/>
                      </a:endParaRPr>
                    </a:p>
                  </a:txBody>
                  <a:tcPr/>
                </a:tc>
                <a:tc>
                  <a:txBody>
                    <a:bodyPr/>
                    <a:lstStyle/>
                    <a:p>
                      <a:r>
                        <a:rPr lang="pt-BR" sz="1400" dirty="0" smtClean="0"/>
                        <a:t>The</a:t>
                      </a:r>
                      <a:r>
                        <a:rPr lang="pt-BR" sz="1400" baseline="0" dirty="0" smtClean="0"/>
                        <a:t> Global </a:t>
                      </a:r>
                      <a:r>
                        <a:rPr lang="pt-BR" sz="1400" baseline="0" dirty="0" err="1" smtClean="0"/>
                        <a:t>indicators</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measure</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Plan</a:t>
                      </a:r>
                      <a:r>
                        <a:rPr lang="pt-BR" sz="1400" baseline="0" dirty="0" smtClean="0"/>
                        <a:t> </a:t>
                      </a:r>
                      <a:r>
                        <a:rPr lang="pt-BR" sz="1400" baseline="0" dirty="0" err="1" smtClean="0"/>
                        <a:t>results</a:t>
                      </a:r>
                      <a:r>
                        <a:rPr lang="pt-BR" sz="1400" baseline="0" dirty="0" smtClean="0"/>
                        <a:t>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endParaRPr lang="en-US" sz="1400" dirty="0"/>
                    </a:p>
                  </a:txBody>
                  <a:tcPr/>
                </a:tc>
              </a:tr>
            </a:tbl>
          </a:graphicData>
        </a:graphic>
      </p:graphicFrame>
      <p:sp>
        <p:nvSpPr>
          <p:cNvPr id="8" name="Rectangle 7"/>
          <p:cNvSpPr/>
          <p:nvPr/>
        </p:nvSpPr>
        <p:spPr>
          <a:xfrm>
            <a:off x="1912348" y="4391431"/>
            <a:ext cx="5319304" cy="306109"/>
          </a:xfrm>
          <a:prstGeom prst="rect">
            <a:avLst/>
          </a:prstGeom>
        </p:spPr>
        <p:txBody>
          <a:bodyPr wrap="square">
            <a:spAutoFit/>
          </a:bodyPr>
          <a:lstStyle/>
          <a:p>
            <a:pPr algn="ctr">
              <a:lnSpc>
                <a:spcPts val="1800"/>
              </a:lnSpc>
              <a:spcAft>
                <a:spcPts val="300"/>
              </a:spcAft>
            </a:pPr>
            <a:r>
              <a:rPr lang="en-US" sz="1200" dirty="0"/>
              <a:t>*(Days Late, Schedule %, Cost %, Effort </a:t>
            </a:r>
            <a:r>
              <a:rPr lang="en-US" sz="1200" dirty="0" smtClean="0"/>
              <a:t>%, Issues</a:t>
            </a:r>
            <a:r>
              <a:rPr lang="en-US" sz="1200" dirty="0"/>
              <a:t>, Risk Score, Changes)</a:t>
            </a:r>
            <a:endParaRPr lang="en-US" sz="3200" dirty="0"/>
          </a:p>
        </p:txBody>
      </p:sp>
    </p:spTree>
    <p:extLst>
      <p:ext uri="{BB962C8B-B14F-4D97-AF65-F5344CB8AC3E}">
        <p14:creationId xmlns:p14="http://schemas.microsoft.com/office/powerpoint/2010/main" val="324652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endParaRPr lang="en-US" sz="2000" dirty="0"/>
          </a:p>
        </p:txBody>
      </p:sp>
      <p:sp>
        <p:nvSpPr>
          <p:cNvPr id="3" name="Content Placeholder 2"/>
          <p:cNvSpPr>
            <a:spLocks noGrp="1"/>
          </p:cNvSpPr>
          <p:nvPr>
            <p:ph sz="quarter" idx="11"/>
          </p:nvPr>
        </p:nvSpPr>
        <p:spPr/>
        <p:txBody>
          <a:bodyPr/>
          <a:lstStyle/>
          <a:p>
            <a:r>
              <a:rPr lang="en-US" sz="1600" b="1" dirty="0" smtClean="0">
                <a:solidFill>
                  <a:schemeClr val="tx2"/>
                </a:solidFill>
              </a:rPr>
              <a:t>Group 2: Monitoring Plans with Strategic Review </a:t>
            </a:r>
            <a:endParaRPr lang="en-US" sz="1600" b="1" dirty="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84289976"/>
              </p:ext>
            </p:extLst>
          </p:nvPr>
        </p:nvGraphicFramePr>
        <p:xfrm>
          <a:off x="453176" y="1002605"/>
          <a:ext cx="8428833" cy="3388826"/>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Indicator Hierarchy</a:t>
                      </a:r>
                      <a:endParaRPr lang="en-US" dirty="0">
                        <a:solidFill>
                          <a:schemeClr val="tx1"/>
                        </a:solidFill>
                      </a:endParaRPr>
                    </a:p>
                  </a:txBody>
                  <a:tcPr/>
                </a:tc>
                <a:tc>
                  <a:txBody>
                    <a:bodyPr/>
                    <a:lstStyle/>
                    <a:p>
                      <a:r>
                        <a:rPr lang="pt-BR" sz="1400" dirty="0" smtClean="0"/>
                        <a:t>The</a:t>
                      </a:r>
                      <a:r>
                        <a:rPr lang="pt-BR" sz="1400" baseline="0" dirty="0" smtClean="0"/>
                        <a:t> Global </a:t>
                      </a:r>
                      <a:r>
                        <a:rPr lang="pt-BR" sz="1400" baseline="0" dirty="0" err="1" smtClean="0"/>
                        <a:t>indicators</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measure</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Plan</a:t>
                      </a:r>
                      <a:r>
                        <a:rPr lang="pt-BR" sz="1400" baseline="0" dirty="0" smtClean="0"/>
                        <a:t> </a:t>
                      </a:r>
                      <a:r>
                        <a:rPr lang="pt-BR" sz="1400" baseline="0" dirty="0" err="1" smtClean="0"/>
                        <a:t>results</a:t>
                      </a:r>
                      <a:r>
                        <a:rPr lang="pt-BR" sz="1400" baseline="0" dirty="0" smtClean="0"/>
                        <a:t> </a:t>
                      </a:r>
                      <a:r>
                        <a:rPr lang="pt-BR" sz="1400" baseline="0" dirty="0" err="1" smtClean="0"/>
                        <a:t>is</a:t>
                      </a:r>
                      <a:r>
                        <a:rPr lang="pt-BR" sz="1400" baseline="0" dirty="0" smtClean="0"/>
                        <a:t> </a:t>
                      </a:r>
                      <a:r>
                        <a:rPr lang="pt-BR" sz="1400" baseline="0" dirty="0" err="1" smtClean="0"/>
                        <a:t>already</a:t>
                      </a:r>
                      <a:r>
                        <a:rPr lang="pt-BR" sz="1400" baseline="0" dirty="0" smtClean="0"/>
                        <a:t> </a:t>
                      </a:r>
                      <a:r>
                        <a:rPr lang="pt-BR" sz="1400" baseline="0" dirty="0" err="1" smtClean="0"/>
                        <a:t>identified</a:t>
                      </a:r>
                      <a:r>
                        <a:rPr lang="pt-BR" sz="1400" baseline="0" dirty="0" smtClean="0"/>
                        <a:t>.</a:t>
                      </a:r>
                      <a:endParaRPr lang="en-US" sz="1400" dirty="0"/>
                    </a:p>
                  </a:txBody>
                  <a:tcPr/>
                </a:tc>
              </a:tr>
              <a:tr h="739768">
                <a:tc>
                  <a:txBody>
                    <a:bodyPr/>
                    <a:lstStyle/>
                    <a:p>
                      <a:r>
                        <a:rPr lang="en-US" sz="1800" dirty="0" smtClean="0"/>
                        <a:t>Multi-level </a:t>
                      </a:r>
                      <a:r>
                        <a:rPr lang="en-US" sz="1800" dirty="0" smtClean="0">
                          <a:solidFill>
                            <a:srgbClr val="53BBD4"/>
                          </a:solidFill>
                        </a:rPr>
                        <a:t>Strategic Plans </a:t>
                      </a:r>
                      <a:r>
                        <a:rPr lang="en-US" sz="1800" dirty="0" smtClean="0">
                          <a:solidFill>
                            <a:schemeClr val="tx1"/>
                          </a:solidFill>
                        </a:rPr>
                        <a:t>with current Status</a:t>
                      </a:r>
                      <a:endParaRPr lang="en-US" dirty="0">
                        <a:solidFill>
                          <a:schemeClr val="tx1"/>
                        </a:solidFill>
                      </a:endParaRPr>
                    </a:p>
                  </a:txBody>
                  <a:tcPr/>
                </a:tc>
                <a:tc>
                  <a:txBody>
                    <a:bodyPr/>
                    <a:lstStyle/>
                    <a:p>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a:p>
                  </a:txBody>
                  <a:tcPr/>
                </a:tc>
              </a:tr>
              <a:tr h="529442">
                <a:tc>
                  <a:txBody>
                    <a:bodyPr/>
                    <a:lstStyle/>
                    <a:p>
                      <a:r>
                        <a:rPr lang="en-US" sz="1800" dirty="0" smtClean="0">
                          <a:solidFill>
                            <a:srgbClr val="53BBD4"/>
                          </a:solidFill>
                        </a:rPr>
                        <a:t>Graphical </a:t>
                      </a:r>
                      <a:r>
                        <a:rPr lang="en-US" sz="1800" dirty="0" smtClean="0"/>
                        <a:t>Strategic Map with current</a:t>
                      </a:r>
                      <a:r>
                        <a:rPr lang="en-US" sz="1800" baseline="0" dirty="0" smtClean="0"/>
                        <a:t> Status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smtClean="0"/>
                    </a:p>
                  </a:txBody>
                  <a:tcPr/>
                </a:tc>
              </a:tr>
              <a:tr h="739768">
                <a:tc>
                  <a:txBody>
                    <a:bodyPr/>
                    <a:lstStyle/>
                    <a:p>
                      <a:r>
                        <a:rPr lang="pt-BR" dirty="0" err="1" smtClean="0"/>
                        <a:t>Results</a:t>
                      </a:r>
                      <a:r>
                        <a:rPr lang="pt-BR" dirty="0" smtClean="0"/>
                        <a:t> </a:t>
                      </a:r>
                      <a:r>
                        <a:rPr lang="pt-BR" sz="1800" kern="1200" dirty="0" smtClean="0">
                          <a:solidFill>
                            <a:srgbClr val="53BBD4"/>
                          </a:solidFill>
                          <a:latin typeface="+mn-lt"/>
                          <a:ea typeface="+mn-ea"/>
                          <a:cs typeface="+mn-cs"/>
                        </a:rPr>
                        <a:t>Trend </a:t>
                      </a:r>
                      <a:r>
                        <a:rPr lang="pt-BR" sz="1800" kern="1200" dirty="0" err="1" smtClean="0">
                          <a:solidFill>
                            <a:srgbClr val="53BBD4"/>
                          </a:solidFill>
                          <a:latin typeface="+mn-lt"/>
                          <a:ea typeface="+mn-ea"/>
                          <a:cs typeface="+mn-cs"/>
                        </a:rPr>
                        <a:t>Analysis</a:t>
                      </a:r>
                      <a:endParaRPr lang="en-US" sz="1800" kern="1200" dirty="0">
                        <a:solidFill>
                          <a:srgbClr val="53BBD4"/>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Indicator</a:t>
                      </a:r>
                      <a:r>
                        <a:rPr lang="pt-BR" sz="1400" dirty="0" smtClean="0"/>
                        <a:t> </a:t>
                      </a:r>
                      <a:r>
                        <a:rPr lang="pt-BR" sz="1400" dirty="0" err="1" smtClean="0"/>
                        <a:t>Targets</a:t>
                      </a:r>
                      <a:r>
                        <a:rPr lang="pt-BR" sz="1400" dirty="0" smtClean="0"/>
                        <a:t> are </a:t>
                      </a:r>
                      <a:r>
                        <a:rPr lang="pt-BR" sz="1400" dirty="0" err="1" smtClean="0"/>
                        <a:t>defined</a:t>
                      </a:r>
                      <a:r>
                        <a:rPr lang="pt-BR" sz="1400" dirty="0" smtClean="0"/>
                        <a:t> </a:t>
                      </a:r>
                      <a:r>
                        <a:rPr lang="pt-BR" sz="1400" dirty="0" err="1" smtClean="0"/>
                        <a:t>and</a:t>
                      </a:r>
                      <a:r>
                        <a:rPr lang="pt-BR" sz="1400" dirty="0" smtClean="0"/>
                        <a:t> </a:t>
                      </a:r>
                      <a:r>
                        <a:rPr lang="pt-BR" sz="1400" dirty="0" err="1" smtClean="0"/>
                        <a:t>Indicator</a:t>
                      </a:r>
                      <a:r>
                        <a:rPr lang="pt-BR" sz="1400" dirty="0" smtClean="0"/>
                        <a:t> </a:t>
                      </a:r>
                      <a:r>
                        <a:rPr lang="pt-BR" sz="1400" dirty="0" err="1" smtClean="0"/>
                        <a:t>Measurements</a:t>
                      </a:r>
                      <a:r>
                        <a:rPr lang="pt-BR" sz="1400" dirty="0" smtClean="0"/>
                        <a:t> are </a:t>
                      </a:r>
                      <a:r>
                        <a:rPr lang="pt-BR" sz="1400" dirty="0" err="1" smtClean="0"/>
                        <a:t>being</a:t>
                      </a:r>
                      <a:r>
                        <a:rPr lang="pt-BR" sz="1400" dirty="0" smtClean="0"/>
                        <a:t> </a:t>
                      </a:r>
                      <a:r>
                        <a:rPr lang="pt-BR" sz="1400" dirty="0" err="1" smtClean="0"/>
                        <a:t>collected</a:t>
                      </a:r>
                      <a:endParaRPr lang="en-US" sz="1400" dirty="0" smtClean="0"/>
                    </a:p>
                  </a:txBody>
                  <a:tcPr/>
                </a:tc>
              </a:tr>
            </a:tbl>
          </a:graphicData>
        </a:graphic>
      </p:graphicFrame>
    </p:spTree>
    <p:extLst>
      <p:ext uri="{BB962C8B-B14F-4D97-AF65-F5344CB8AC3E}">
        <p14:creationId xmlns:p14="http://schemas.microsoft.com/office/powerpoint/2010/main" val="4207088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a:lstStyle/>
          <a:p>
            <a:pPr marL="0" indent="0">
              <a:lnSpc>
                <a:spcPts val="1800"/>
              </a:lnSpc>
              <a:spcAft>
                <a:spcPts val="300"/>
              </a:spcAft>
              <a:buNone/>
            </a:pPr>
            <a:endParaRPr lang="en-US" sz="1600" dirty="0" smtClean="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3: Investment Evaluation for Selection</a:t>
            </a:r>
            <a:endParaRPr lang="en-US" sz="1600" b="1" dirty="0">
              <a:solidFill>
                <a:schemeClr val="tx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71364009"/>
              </p:ext>
            </p:extLst>
          </p:nvPr>
        </p:nvGraphicFramePr>
        <p:xfrm>
          <a:off x="453176" y="1002605"/>
          <a:ext cx="8428833" cy="3278188"/>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Investments Evaluation </a:t>
                      </a:r>
                      <a:r>
                        <a:rPr lang="en-US" sz="1800" kern="1200" dirty="0" smtClean="0">
                          <a:solidFill>
                            <a:schemeClr val="tx1"/>
                          </a:solidFill>
                          <a:latin typeface="+mn-lt"/>
                          <a:ea typeface="+mn-ea"/>
                          <a:cs typeface="+mn-cs"/>
                        </a:rPr>
                        <a:t>(Alignment Assessment)</a:t>
                      </a:r>
                      <a:endParaRPr lang="en-US" dirty="0">
                        <a:solidFill>
                          <a:schemeClr val="tx1"/>
                        </a:solidFill>
                      </a:endParaRPr>
                    </a:p>
                  </a:txBody>
                  <a:tcPr/>
                </a:tc>
                <a:tc>
                  <a:txBody>
                    <a:bodyPr/>
                    <a:lstStyle/>
                    <a:p>
                      <a:r>
                        <a:rPr lang="pt-BR" sz="1400" dirty="0" smtClean="0"/>
                        <a:t>The </a:t>
                      </a:r>
                      <a:r>
                        <a:rPr lang="pt-BR" sz="1400" dirty="0" err="1" smtClean="0"/>
                        <a:t>Strategic</a:t>
                      </a:r>
                      <a:r>
                        <a:rPr lang="pt-BR" sz="1400" dirty="0" smtClean="0"/>
                        <a:t> </a:t>
                      </a:r>
                      <a:r>
                        <a:rPr lang="pt-BR" sz="1400" dirty="0" err="1" smtClean="0"/>
                        <a:t>Plan</a:t>
                      </a:r>
                      <a:r>
                        <a:rPr lang="pt-BR" sz="1400" baseline="0" dirty="0" smtClean="0"/>
                        <a:t> defines </a:t>
                      </a:r>
                      <a:r>
                        <a:rPr lang="pt-BR" sz="1400" baseline="0" dirty="0" err="1" smtClean="0"/>
                        <a:t>metrics</a:t>
                      </a:r>
                      <a:r>
                        <a:rPr lang="pt-BR" sz="1400" baseline="0" dirty="0" smtClean="0"/>
                        <a:t> </a:t>
                      </a:r>
                      <a:r>
                        <a:rPr lang="pt-BR" sz="1400" baseline="0" dirty="0" err="1" smtClean="0"/>
                        <a:t>to</a:t>
                      </a:r>
                      <a:r>
                        <a:rPr lang="pt-BR" sz="1400" baseline="0" dirty="0" smtClean="0"/>
                        <a:t> </a:t>
                      </a:r>
                      <a:r>
                        <a:rPr lang="pt-BR" sz="1400" baseline="0" dirty="0" err="1" smtClean="0"/>
                        <a:t>align</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Goals</a:t>
                      </a:r>
                      <a:r>
                        <a:rPr lang="pt-BR" sz="1400" baseline="0" dirty="0" smtClean="0"/>
                        <a:t> </a:t>
                      </a:r>
                      <a:r>
                        <a:rPr lang="pt-BR" sz="1400" baseline="0" dirty="0" err="1" smtClean="0"/>
                        <a:t>to</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Investments</a:t>
                      </a:r>
                      <a:endParaRPr lang="en-US" sz="1400" dirty="0"/>
                    </a:p>
                  </a:txBody>
                  <a:tcPr/>
                </a:tc>
              </a:tr>
              <a:tr h="739768">
                <a:tc>
                  <a:txBody>
                    <a:bodyPr/>
                    <a:lstStyle/>
                    <a:p>
                      <a:endParaRPr lang="en-US" dirty="0">
                        <a:solidFill>
                          <a:schemeClr val="tx1"/>
                        </a:solidFill>
                      </a:endParaRPr>
                    </a:p>
                  </a:txBody>
                  <a:tcPr/>
                </a:tc>
                <a:tc>
                  <a:txBody>
                    <a:bodyPr/>
                    <a:lstStyle/>
                    <a:p>
                      <a:r>
                        <a:rPr lang="pt-BR" sz="1400" dirty="0" smtClean="0"/>
                        <a:t>The </a:t>
                      </a:r>
                      <a:r>
                        <a:rPr lang="pt-BR" sz="1400" dirty="0" err="1" smtClean="0"/>
                        <a:t>Strategic</a:t>
                      </a:r>
                      <a:r>
                        <a:rPr lang="pt-BR" sz="1400" dirty="0" smtClean="0"/>
                        <a:t> </a:t>
                      </a:r>
                      <a:r>
                        <a:rPr lang="pt-BR" sz="1400" dirty="0" err="1" smtClean="0"/>
                        <a:t>Investments</a:t>
                      </a:r>
                      <a:r>
                        <a:rPr lang="pt-BR" sz="1400" dirty="0" smtClean="0"/>
                        <a:t> </a:t>
                      </a:r>
                      <a:r>
                        <a:rPr lang="pt-BR" sz="1400" dirty="0" err="1" smtClean="0"/>
                        <a:t>have</a:t>
                      </a:r>
                      <a:r>
                        <a:rPr lang="pt-BR" sz="1400" dirty="0" smtClean="0"/>
                        <a:t> Business Cases </a:t>
                      </a:r>
                      <a:r>
                        <a:rPr lang="pt-BR" sz="1400" dirty="0" err="1" smtClean="0"/>
                        <a:t>assessing</a:t>
                      </a:r>
                      <a:r>
                        <a:rPr lang="pt-BR" sz="1400" dirty="0" smtClean="0"/>
                        <a:t> </a:t>
                      </a:r>
                      <a:r>
                        <a:rPr lang="pt-BR" sz="1400" dirty="0" err="1" smtClean="0"/>
                        <a:t>them</a:t>
                      </a:r>
                      <a:r>
                        <a:rPr lang="pt-BR" sz="1400" dirty="0" smtClean="0"/>
                        <a:t> </a:t>
                      </a:r>
                      <a:r>
                        <a:rPr lang="pt-BR" sz="1400" dirty="0" err="1" smtClean="0"/>
                        <a:t>against</a:t>
                      </a:r>
                      <a:r>
                        <a:rPr lang="pt-BR" sz="1400" dirty="0" smtClean="0"/>
                        <a:t> </a:t>
                      </a:r>
                      <a:r>
                        <a:rPr lang="pt-BR" sz="1400" dirty="0" err="1" smtClean="0"/>
                        <a:t>the</a:t>
                      </a:r>
                      <a:r>
                        <a:rPr lang="pt-BR" sz="1400" dirty="0" smtClean="0"/>
                        <a:t> </a:t>
                      </a:r>
                      <a:r>
                        <a:rPr lang="pt-BR" sz="1400" dirty="0" err="1" smtClean="0"/>
                        <a:t>Metrics</a:t>
                      </a:r>
                      <a:r>
                        <a:rPr lang="pt-BR" sz="1400" dirty="0" smtClean="0"/>
                        <a:t> </a:t>
                      </a:r>
                      <a:r>
                        <a:rPr lang="pt-BR" sz="1400" dirty="0" err="1" smtClean="0"/>
                        <a:t>of</a:t>
                      </a:r>
                      <a:r>
                        <a:rPr lang="pt-BR" sz="1400" dirty="0" smtClean="0"/>
                        <a:t> </a:t>
                      </a:r>
                      <a:r>
                        <a:rPr lang="pt-BR" sz="1400" dirty="0" err="1" smtClean="0"/>
                        <a:t>the</a:t>
                      </a:r>
                      <a:r>
                        <a:rPr lang="pt-BR" sz="1400" dirty="0" smtClean="0"/>
                        <a:t> </a:t>
                      </a:r>
                      <a:r>
                        <a:rPr lang="pt-BR" sz="1400" dirty="0" err="1" smtClean="0"/>
                        <a:t>Strategic</a:t>
                      </a:r>
                      <a:r>
                        <a:rPr lang="pt-BR" sz="1400" dirty="0" smtClean="0"/>
                        <a:t> Plans</a:t>
                      </a:r>
                      <a:endParaRPr lang="en-US" sz="1400" dirty="0"/>
                    </a:p>
                  </a:txBody>
                  <a:tcPr/>
                </a:tc>
              </a:tr>
              <a:tr h="529442">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smtClean="0"/>
                        <a:t>A Portfolio Management </a:t>
                      </a:r>
                      <a:r>
                        <a:rPr lang="pt-BR" sz="1400" dirty="0" err="1" smtClean="0"/>
                        <a:t>Process</a:t>
                      </a:r>
                      <a:r>
                        <a:rPr lang="pt-BR" sz="1400" dirty="0" smtClean="0"/>
                        <a:t> </a:t>
                      </a:r>
                      <a:r>
                        <a:rPr lang="pt-BR" sz="1400" dirty="0" err="1" smtClean="0"/>
                        <a:t>is</a:t>
                      </a:r>
                      <a:r>
                        <a:rPr lang="pt-BR" sz="1400" dirty="0" smtClean="0"/>
                        <a:t> in </a:t>
                      </a:r>
                      <a:r>
                        <a:rPr lang="pt-BR" sz="1400" dirty="0" err="1" smtClean="0"/>
                        <a:t>place</a:t>
                      </a:r>
                      <a:r>
                        <a:rPr lang="pt-BR" sz="1400" dirty="0" smtClean="0"/>
                        <a:t>,</a:t>
                      </a:r>
                      <a:r>
                        <a:rPr lang="pt-BR" sz="1400" baseline="0" dirty="0" smtClean="0"/>
                        <a:t> </a:t>
                      </a:r>
                      <a:r>
                        <a:rPr lang="pt-BR" sz="1400" baseline="0" dirty="0" err="1" smtClean="0"/>
                        <a:t>using</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Alignment</a:t>
                      </a:r>
                      <a:r>
                        <a:rPr lang="pt-BR" sz="1400" baseline="0" dirty="0" smtClean="0"/>
                        <a:t> as a </a:t>
                      </a:r>
                      <a:r>
                        <a:rPr lang="pt-BR" sz="1400" baseline="0" dirty="0" err="1" smtClean="0"/>
                        <a:t>decision-making</a:t>
                      </a:r>
                      <a:r>
                        <a:rPr lang="pt-BR" sz="1400" baseline="0" dirty="0" smtClean="0"/>
                        <a:t> </a:t>
                      </a:r>
                      <a:r>
                        <a:rPr lang="pt-BR" sz="1400" baseline="0" dirty="0" err="1" smtClean="0"/>
                        <a:t>variable</a:t>
                      </a:r>
                      <a:r>
                        <a:rPr lang="pt-BR" sz="1400" baseline="0" dirty="0" smtClean="0"/>
                        <a:t>.</a:t>
                      </a:r>
                      <a:endParaRPr lang="en-US" sz="1400" dirty="0" smtClean="0"/>
                    </a:p>
                  </a:txBody>
                  <a:tcPr/>
                </a:tc>
              </a:tr>
              <a:tr h="739768">
                <a:tc>
                  <a:txBody>
                    <a:bodyPr/>
                    <a:lstStyle/>
                    <a:p>
                      <a:endParaRPr lang="en-US" sz="1800" kern="1200" dirty="0">
                        <a:solidFill>
                          <a:srgbClr val="53BBD4"/>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err="1" smtClean="0"/>
                        <a:t>There</a:t>
                      </a:r>
                      <a:r>
                        <a:rPr lang="pt-BR" sz="1400" dirty="0" smtClean="0"/>
                        <a:t> </a:t>
                      </a:r>
                      <a:r>
                        <a:rPr lang="pt-BR" sz="1400" dirty="0" err="1" smtClean="0"/>
                        <a:t>is</a:t>
                      </a:r>
                      <a:r>
                        <a:rPr lang="pt-BR" sz="1400" dirty="0" smtClean="0"/>
                        <a:t> a </a:t>
                      </a:r>
                      <a:r>
                        <a:rPr lang="pt-BR" sz="1400" dirty="0" err="1" smtClean="0"/>
                        <a:t>process</a:t>
                      </a:r>
                      <a:r>
                        <a:rPr lang="pt-BR" sz="1400" dirty="0" smtClean="0"/>
                        <a:t> </a:t>
                      </a:r>
                      <a:r>
                        <a:rPr lang="pt-BR" sz="1400" dirty="0" err="1" smtClean="0"/>
                        <a:t>to</a:t>
                      </a:r>
                      <a:r>
                        <a:rPr lang="pt-BR" sz="1400" dirty="0" smtClean="0"/>
                        <a:t> </a:t>
                      </a:r>
                      <a:r>
                        <a:rPr lang="pt-BR" sz="1400" dirty="0" err="1" smtClean="0"/>
                        <a:t>assess</a:t>
                      </a:r>
                      <a:r>
                        <a:rPr lang="pt-BR" sz="1400" baseline="0" dirty="0" smtClean="0"/>
                        <a:t> </a:t>
                      </a:r>
                      <a:r>
                        <a:rPr lang="pt-BR" sz="1400" baseline="0" dirty="0" err="1" smtClean="0"/>
                        <a:t>and</a:t>
                      </a:r>
                      <a:r>
                        <a:rPr lang="pt-BR" sz="1400" baseline="0" dirty="0" smtClean="0"/>
                        <a:t> </a:t>
                      </a:r>
                      <a:r>
                        <a:rPr lang="pt-BR" sz="1400" baseline="0" dirty="0" err="1" smtClean="0"/>
                        <a:t>re-assess</a:t>
                      </a:r>
                      <a:r>
                        <a:rPr lang="pt-BR" sz="1400" baseline="0" dirty="0" smtClean="0"/>
                        <a:t> </a:t>
                      </a:r>
                      <a:r>
                        <a:rPr lang="pt-BR" sz="1400" baseline="0" dirty="0" err="1" smtClean="0"/>
                        <a:t>investments</a:t>
                      </a:r>
                      <a:r>
                        <a:rPr lang="pt-BR" sz="1400" baseline="0" dirty="0" smtClean="0"/>
                        <a:t> </a:t>
                      </a:r>
                      <a:r>
                        <a:rPr lang="pt-BR" sz="1400" baseline="0" dirty="0" err="1" smtClean="0"/>
                        <a:t>periodically</a:t>
                      </a:r>
                      <a:r>
                        <a:rPr lang="pt-BR" sz="1400" baseline="0" dirty="0" smtClean="0"/>
                        <a:t>.</a:t>
                      </a:r>
                      <a:endParaRPr lang="en-US" sz="1400" dirty="0" smtClean="0"/>
                    </a:p>
                  </a:txBody>
                  <a:tcPr/>
                </a:tc>
              </a:tr>
            </a:tbl>
          </a:graphicData>
        </a:graphic>
      </p:graphicFrame>
    </p:spTree>
    <p:extLst>
      <p:ext uri="{BB962C8B-B14F-4D97-AF65-F5344CB8AC3E}">
        <p14:creationId xmlns:p14="http://schemas.microsoft.com/office/powerpoint/2010/main" val="132580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type="body" sz="quarter" idx="10"/>
          </p:nvPr>
        </p:nvSpPr>
        <p:spPr/>
        <p:txBody>
          <a:bodyPr vert="horz" lIns="91440" tIns="45720" rIns="91440" bIns="45720" rtlCol="0">
            <a:noAutofit/>
          </a:bodyPr>
          <a:lstStyle/>
          <a:p>
            <a:pPr>
              <a:lnSpc>
                <a:spcPts val="1800"/>
              </a:lnSpc>
              <a:spcAft>
                <a:spcPts val="300"/>
              </a:spcAft>
            </a:pPr>
            <a:endParaRPr lang="en-US" sz="1600" dirty="0"/>
          </a:p>
        </p:txBody>
      </p:sp>
      <p:sp>
        <p:nvSpPr>
          <p:cNvPr id="3" name="Content Placeholder 2"/>
          <p:cNvSpPr>
            <a:spLocks noGrp="1"/>
          </p:cNvSpPr>
          <p:nvPr>
            <p:ph sz="quarter" idx="11"/>
          </p:nvPr>
        </p:nvSpPr>
        <p:spPr/>
        <p:txBody>
          <a:bodyPr vert="horz" lIns="91440" tIns="45720" rIns="91440" bIns="45720" rtlCol="0" anchor="t">
            <a:noAutofit/>
          </a:bodyPr>
          <a:lstStyle/>
          <a:p>
            <a:pPr marL="175186" indent="-175186">
              <a:spcBef>
                <a:spcPts val="450"/>
              </a:spcBef>
            </a:pPr>
            <a:r>
              <a:rPr lang="en-US" sz="1600" b="1" dirty="0" smtClean="0">
                <a:solidFill>
                  <a:schemeClr val="tx2"/>
                </a:solidFill>
              </a:rPr>
              <a:t>Group 4: Top-Down Portfolio Planning</a:t>
            </a:r>
            <a:endParaRPr lang="en-US" sz="1600" b="1" dirty="0">
              <a:solidFill>
                <a:schemeClr val="tx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25555014"/>
              </p:ext>
            </p:extLst>
          </p:nvPr>
        </p:nvGraphicFramePr>
        <p:xfrm>
          <a:off x="453176" y="1002605"/>
          <a:ext cx="8428833" cy="3272642"/>
        </p:xfrm>
        <a:graphic>
          <a:graphicData uri="http://schemas.openxmlformats.org/drawingml/2006/table">
            <a:tbl>
              <a:tblPr firstRow="1" bandRow="1">
                <a:tableStyleId>{5C22544A-7EE6-4342-B048-85BDC9FD1C3A}</a:tableStyleId>
              </a:tblPr>
              <a:tblGrid>
                <a:gridCol w="3038488"/>
                <a:gridCol w="5390345"/>
              </a:tblGrid>
              <a:tr h="529442">
                <a:tc>
                  <a:txBody>
                    <a:bodyPr/>
                    <a:lstStyle/>
                    <a:p>
                      <a:r>
                        <a:rPr lang="pt-BR" dirty="0" err="1" smtClean="0"/>
                        <a:t>Deliverable</a:t>
                      </a:r>
                      <a:endParaRPr lang="en-US" dirty="0"/>
                    </a:p>
                  </a:txBody>
                  <a:tcPr/>
                </a:tc>
                <a:tc>
                  <a:txBody>
                    <a:bodyPr/>
                    <a:lstStyle/>
                    <a:p>
                      <a:r>
                        <a:rPr lang="pt-BR" dirty="0" err="1" smtClean="0"/>
                        <a:t>Implementation</a:t>
                      </a:r>
                      <a:r>
                        <a:rPr lang="pt-BR" dirty="0" smtClean="0"/>
                        <a:t> </a:t>
                      </a:r>
                      <a:r>
                        <a:rPr lang="pt-BR" dirty="0" err="1" smtClean="0"/>
                        <a:t>Assumption</a:t>
                      </a:r>
                      <a:r>
                        <a:rPr lang="pt-BR" dirty="0" smtClean="0"/>
                        <a:t> (</a:t>
                      </a:r>
                      <a:r>
                        <a:rPr lang="pt-BR" dirty="0" err="1" smtClean="0"/>
                        <a:t>Pre-Requisites</a:t>
                      </a:r>
                      <a:r>
                        <a:rPr lang="pt-BR" dirty="0" smtClean="0"/>
                        <a:t>)</a:t>
                      </a:r>
                      <a:endParaRPr lang="en-US" dirty="0"/>
                    </a:p>
                  </a:txBody>
                  <a:tcPr/>
                </a:tc>
              </a:tr>
              <a:tr h="739768">
                <a:tc>
                  <a:txBody>
                    <a:bodyPr/>
                    <a:lstStyle/>
                    <a:p>
                      <a:r>
                        <a:rPr lang="en-US" sz="1800" kern="1200" dirty="0" smtClean="0">
                          <a:solidFill>
                            <a:srgbClr val="53BBD4"/>
                          </a:solidFill>
                          <a:latin typeface="+mn-lt"/>
                          <a:ea typeface="+mn-ea"/>
                          <a:cs typeface="+mn-cs"/>
                        </a:rPr>
                        <a:t>Top-Down</a:t>
                      </a:r>
                      <a:r>
                        <a:rPr lang="en-US" sz="1800" kern="1200" baseline="0" dirty="0" smtClean="0">
                          <a:solidFill>
                            <a:srgbClr val="53BBD4"/>
                          </a:solidFill>
                          <a:latin typeface="+mn-lt"/>
                          <a:ea typeface="+mn-ea"/>
                          <a:cs typeface="+mn-cs"/>
                        </a:rPr>
                        <a:t> Distribution </a:t>
                      </a:r>
                      <a:r>
                        <a:rPr lang="en-US" sz="1800" kern="1200" baseline="0" dirty="0" smtClean="0">
                          <a:solidFill>
                            <a:schemeClr val="tx1"/>
                          </a:solidFill>
                          <a:latin typeface="+mn-lt"/>
                          <a:ea typeface="+mn-ea"/>
                          <a:cs typeface="+mn-cs"/>
                        </a:rPr>
                        <a:t>of CAPEX Budget, Headcount and Benefits Expectation</a:t>
                      </a:r>
                      <a:endParaRPr lang="en-US" dirty="0">
                        <a:solidFill>
                          <a:schemeClr val="tx1"/>
                        </a:solidFill>
                      </a:endParaRPr>
                    </a:p>
                  </a:txBody>
                  <a:tcPr/>
                </a:tc>
                <a:tc>
                  <a:txBody>
                    <a:bodyPr/>
                    <a:lstStyle/>
                    <a:p>
                      <a:r>
                        <a:rPr lang="pt-BR" sz="1400" dirty="0" smtClean="0"/>
                        <a:t>A </a:t>
                      </a:r>
                      <a:r>
                        <a:rPr lang="pt-BR" sz="1400" dirty="0" err="1" smtClean="0"/>
                        <a:t>Budgeting</a:t>
                      </a:r>
                      <a:r>
                        <a:rPr lang="pt-BR" sz="1400" dirty="0" smtClean="0"/>
                        <a:t> </a:t>
                      </a:r>
                      <a:r>
                        <a:rPr lang="pt-BR" sz="1400" dirty="0" err="1" smtClean="0"/>
                        <a:t>process</a:t>
                      </a:r>
                      <a:r>
                        <a:rPr lang="pt-BR" sz="1400" dirty="0" smtClean="0"/>
                        <a:t> </a:t>
                      </a:r>
                      <a:r>
                        <a:rPr lang="pt-BR" sz="1400" dirty="0" err="1" smtClean="0"/>
                        <a:t>has</a:t>
                      </a:r>
                      <a:r>
                        <a:rPr lang="pt-BR" sz="1400" dirty="0" smtClean="0"/>
                        <a:t> </a:t>
                      </a:r>
                      <a:r>
                        <a:rPr lang="pt-BR" sz="1400" dirty="0" err="1" smtClean="0"/>
                        <a:t>defined</a:t>
                      </a:r>
                      <a:r>
                        <a:rPr lang="pt-BR" sz="1400" dirty="0" smtClean="0"/>
                        <a:t> </a:t>
                      </a:r>
                      <a:r>
                        <a:rPr lang="pt-BR" sz="1400" dirty="0" err="1" smtClean="0"/>
                        <a:t>the</a:t>
                      </a:r>
                      <a:r>
                        <a:rPr lang="pt-BR" sz="1400" baseline="0" dirty="0" smtClean="0"/>
                        <a:t> total </a:t>
                      </a:r>
                      <a:r>
                        <a:rPr lang="pt-BR" sz="1400" baseline="0" dirty="0" err="1" smtClean="0"/>
                        <a:t>amount</a:t>
                      </a:r>
                      <a:r>
                        <a:rPr lang="pt-BR" sz="1400" baseline="0" dirty="0" smtClean="0"/>
                        <a:t> </a:t>
                      </a:r>
                      <a:r>
                        <a:rPr lang="pt-BR" sz="1400" baseline="0" dirty="0" err="1" smtClean="0"/>
                        <a:t>of</a:t>
                      </a:r>
                      <a:r>
                        <a:rPr lang="pt-BR" sz="1400" baseline="0" dirty="0" smtClean="0"/>
                        <a:t> FTE, CAPEX </a:t>
                      </a:r>
                      <a:r>
                        <a:rPr lang="pt-BR" sz="1400" baseline="0" dirty="0" err="1" smtClean="0"/>
                        <a:t>and</a:t>
                      </a:r>
                      <a:r>
                        <a:rPr lang="pt-BR" sz="1400" baseline="0" dirty="0" smtClean="0"/>
                        <a:t> </a:t>
                      </a:r>
                      <a:r>
                        <a:rPr lang="pt-BR" sz="1400" baseline="0" dirty="0" err="1" smtClean="0"/>
                        <a:t>the</a:t>
                      </a:r>
                      <a:r>
                        <a:rPr lang="pt-BR" sz="1400" baseline="0" dirty="0" smtClean="0"/>
                        <a:t> </a:t>
                      </a:r>
                      <a:r>
                        <a:rPr lang="pt-BR" sz="1400" baseline="0" dirty="0" err="1" smtClean="0"/>
                        <a:t>expected</a:t>
                      </a:r>
                      <a:r>
                        <a:rPr lang="pt-BR" sz="1400" baseline="0" dirty="0" smtClean="0"/>
                        <a:t> </a:t>
                      </a:r>
                      <a:r>
                        <a:rPr lang="pt-BR" sz="1400" baseline="0" dirty="0" err="1" smtClean="0"/>
                        <a:t>Benefits</a:t>
                      </a:r>
                      <a:r>
                        <a:rPr lang="pt-BR" sz="1400" baseline="0" dirty="0" smtClean="0"/>
                        <a:t> </a:t>
                      </a:r>
                      <a:r>
                        <a:rPr lang="pt-BR" sz="1400" baseline="0" dirty="0" err="1" smtClean="0"/>
                        <a:t>from</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Invesetments</a:t>
                      </a:r>
                      <a:r>
                        <a:rPr lang="pt-BR" sz="1400" baseline="0" dirty="0" smtClean="0"/>
                        <a:t>. </a:t>
                      </a:r>
                      <a:r>
                        <a:rPr lang="pt-BR" sz="1400" baseline="0" dirty="0" err="1" smtClean="0"/>
                        <a:t>These</a:t>
                      </a:r>
                      <a:r>
                        <a:rPr lang="pt-BR" sz="1400" baseline="0" dirty="0" smtClean="0"/>
                        <a:t> </a:t>
                      </a:r>
                      <a:r>
                        <a:rPr lang="pt-BR" sz="1400" baseline="0" dirty="0" err="1" smtClean="0"/>
                        <a:t>values</a:t>
                      </a:r>
                      <a:r>
                        <a:rPr lang="pt-BR" sz="1400" baseline="0" dirty="0" smtClean="0"/>
                        <a:t> </a:t>
                      </a:r>
                      <a:r>
                        <a:rPr lang="pt-BR" sz="1400" baseline="0" dirty="0" err="1" smtClean="0"/>
                        <a:t>will</a:t>
                      </a:r>
                      <a:r>
                        <a:rPr lang="pt-BR" sz="1400" baseline="0" dirty="0" smtClean="0"/>
                        <a:t> </a:t>
                      </a:r>
                      <a:r>
                        <a:rPr lang="pt-BR" sz="1400" baseline="0" dirty="0" err="1" smtClean="0"/>
                        <a:t>be</a:t>
                      </a:r>
                      <a:r>
                        <a:rPr lang="pt-BR" sz="1400" baseline="0" dirty="0" smtClean="0"/>
                        <a:t> </a:t>
                      </a:r>
                      <a:r>
                        <a:rPr lang="pt-BR" sz="1400" baseline="0" dirty="0" err="1" smtClean="0"/>
                        <a:t>distributed</a:t>
                      </a:r>
                      <a:r>
                        <a:rPr lang="pt-BR" sz="1400" baseline="0" dirty="0" smtClean="0"/>
                        <a:t> top-</a:t>
                      </a:r>
                      <a:r>
                        <a:rPr lang="pt-BR" sz="1400" baseline="0" dirty="0" err="1" smtClean="0"/>
                        <a:t>down</a:t>
                      </a:r>
                      <a:r>
                        <a:rPr lang="pt-BR" sz="1400" baseline="0" dirty="0" smtClean="0"/>
                        <a:t> </a:t>
                      </a:r>
                      <a:r>
                        <a:rPr lang="pt-BR" sz="1400" baseline="0" dirty="0" err="1" smtClean="0"/>
                        <a:t>to</a:t>
                      </a:r>
                      <a:r>
                        <a:rPr lang="pt-BR" sz="1400" baseline="0" dirty="0" smtClean="0"/>
                        <a:t> </a:t>
                      </a:r>
                      <a:r>
                        <a:rPr lang="pt-BR" sz="1400" baseline="0" dirty="0" err="1" smtClean="0"/>
                        <a:t>strategic</a:t>
                      </a:r>
                      <a:r>
                        <a:rPr lang="pt-BR" sz="1400" baseline="0" dirty="0" smtClean="0"/>
                        <a:t> </a:t>
                      </a:r>
                      <a:r>
                        <a:rPr lang="pt-BR" sz="1400" baseline="0" dirty="0" err="1" smtClean="0"/>
                        <a:t>goals</a:t>
                      </a:r>
                      <a:r>
                        <a:rPr lang="pt-BR" sz="1400" baseline="0" dirty="0" smtClean="0"/>
                        <a:t>.</a:t>
                      </a:r>
                      <a:endParaRPr lang="en-US" sz="1400" dirty="0"/>
                    </a:p>
                  </a:txBody>
                  <a:tcPr/>
                </a:tc>
              </a:tr>
              <a:tr h="739768">
                <a:tc>
                  <a:txBody>
                    <a:bodyPr/>
                    <a:lstStyle/>
                    <a:p>
                      <a:r>
                        <a:rPr lang="pt-BR" sz="1800" kern="1200" dirty="0" err="1" smtClean="0">
                          <a:solidFill>
                            <a:srgbClr val="53BBD4"/>
                          </a:solidFill>
                          <a:latin typeface="+mn-lt"/>
                          <a:ea typeface="+mn-ea"/>
                          <a:cs typeface="+mn-cs"/>
                        </a:rPr>
                        <a:t>Roll-up</a:t>
                      </a:r>
                      <a:r>
                        <a:rPr lang="pt-BR" dirty="0" smtClean="0">
                          <a:solidFill>
                            <a:schemeClr val="tx1"/>
                          </a:solidFill>
                        </a:rPr>
                        <a:t> </a:t>
                      </a:r>
                      <a:r>
                        <a:rPr lang="pt-BR" dirty="0" err="1" smtClean="0">
                          <a:solidFill>
                            <a:schemeClr val="tx1"/>
                          </a:solidFill>
                        </a:rPr>
                        <a:t>of</a:t>
                      </a:r>
                      <a:r>
                        <a:rPr lang="pt-BR" dirty="0" smtClean="0">
                          <a:solidFill>
                            <a:schemeClr val="tx1"/>
                          </a:solidFill>
                        </a:rPr>
                        <a:t> </a:t>
                      </a:r>
                      <a:r>
                        <a:rPr lang="pt-BR" dirty="0" err="1" smtClean="0">
                          <a:solidFill>
                            <a:schemeClr val="tx1"/>
                          </a:solidFill>
                        </a:rPr>
                        <a:t>Amounts</a:t>
                      </a:r>
                      <a:r>
                        <a:rPr lang="pt-BR" baseline="0" dirty="0" smtClean="0">
                          <a:solidFill>
                            <a:schemeClr val="tx1"/>
                          </a:solidFill>
                        </a:rPr>
                        <a:t> </a:t>
                      </a:r>
                      <a:r>
                        <a:rPr lang="pt-BR" sz="1800" kern="1200" dirty="0" err="1" smtClean="0">
                          <a:solidFill>
                            <a:srgbClr val="53BBD4"/>
                          </a:solidFill>
                          <a:latin typeface="+mn-lt"/>
                          <a:ea typeface="+mn-ea"/>
                          <a:cs typeface="+mn-cs"/>
                        </a:rPr>
                        <a:t>allocated</a:t>
                      </a:r>
                      <a:r>
                        <a:rPr lang="pt-BR" baseline="0" dirty="0" smtClean="0">
                          <a:solidFill>
                            <a:schemeClr val="tx1"/>
                          </a:solidFill>
                        </a:rPr>
                        <a:t> </a:t>
                      </a:r>
                      <a:r>
                        <a:rPr lang="pt-BR" baseline="0" dirty="0" err="1" smtClean="0">
                          <a:solidFill>
                            <a:schemeClr val="tx1"/>
                          </a:solidFill>
                        </a:rPr>
                        <a:t>to</a:t>
                      </a:r>
                      <a:r>
                        <a:rPr lang="pt-BR" baseline="0" dirty="0" smtClean="0">
                          <a:solidFill>
                            <a:schemeClr val="tx1"/>
                          </a:solidFill>
                        </a:rPr>
                        <a:t> </a:t>
                      </a:r>
                      <a:r>
                        <a:rPr lang="pt-BR" baseline="0" dirty="0" err="1" smtClean="0">
                          <a:solidFill>
                            <a:schemeClr val="tx1"/>
                          </a:solidFill>
                        </a:rPr>
                        <a:t>Strategic</a:t>
                      </a:r>
                      <a:r>
                        <a:rPr lang="pt-BR" baseline="0" dirty="0" smtClean="0">
                          <a:solidFill>
                            <a:schemeClr val="tx1"/>
                          </a:solidFill>
                        </a:rPr>
                        <a:t> </a:t>
                      </a:r>
                      <a:r>
                        <a:rPr lang="pt-BR" baseline="0" dirty="0" err="1" smtClean="0">
                          <a:solidFill>
                            <a:schemeClr val="tx1"/>
                          </a:solidFill>
                        </a:rPr>
                        <a:t>Goals</a:t>
                      </a:r>
                      <a:r>
                        <a:rPr lang="pt-BR" baseline="0" dirty="0" smtClean="0">
                          <a:solidFill>
                            <a:schemeClr val="tx1"/>
                          </a:solidFill>
                        </a:rPr>
                        <a:t> (Portfolios) </a:t>
                      </a:r>
                      <a:r>
                        <a:rPr lang="pt-BR" baseline="0" dirty="0" err="1" smtClean="0">
                          <a:solidFill>
                            <a:schemeClr val="tx1"/>
                          </a:solidFill>
                        </a:rPr>
                        <a:t>and</a:t>
                      </a:r>
                      <a:r>
                        <a:rPr lang="pt-BR" baseline="0" dirty="0" smtClean="0">
                          <a:solidFill>
                            <a:schemeClr val="tx1"/>
                          </a:solidFill>
                        </a:rPr>
                        <a:t> </a:t>
                      </a:r>
                      <a:r>
                        <a:rPr lang="pt-BR" sz="1800" kern="1200" dirty="0" err="1" smtClean="0">
                          <a:solidFill>
                            <a:srgbClr val="53BBD4"/>
                          </a:solidFill>
                          <a:latin typeface="+mn-lt"/>
                          <a:ea typeface="+mn-ea"/>
                          <a:cs typeface="+mn-cs"/>
                        </a:rPr>
                        <a:t>Commited</a:t>
                      </a:r>
                      <a:r>
                        <a:rPr lang="pt-BR" baseline="0" dirty="0" smtClean="0">
                          <a:solidFill>
                            <a:schemeClr val="tx1"/>
                          </a:solidFill>
                        </a:rPr>
                        <a:t> </a:t>
                      </a:r>
                      <a:r>
                        <a:rPr lang="pt-BR" baseline="0" dirty="0" err="1" smtClean="0">
                          <a:solidFill>
                            <a:schemeClr val="tx1"/>
                          </a:solidFill>
                        </a:rPr>
                        <a:t>to</a:t>
                      </a:r>
                      <a:r>
                        <a:rPr lang="pt-BR" baseline="0" dirty="0" smtClean="0">
                          <a:solidFill>
                            <a:schemeClr val="tx1"/>
                          </a:solidFill>
                        </a:rPr>
                        <a:t> </a:t>
                      </a:r>
                      <a:r>
                        <a:rPr lang="pt-BR" baseline="0" dirty="0" err="1" smtClean="0">
                          <a:solidFill>
                            <a:schemeClr val="tx1"/>
                          </a:solidFill>
                        </a:rPr>
                        <a:t>Investments</a:t>
                      </a:r>
                      <a:endParaRPr lang="en-US" dirty="0">
                        <a:solidFill>
                          <a:schemeClr val="tx1"/>
                        </a:solidFill>
                      </a:endParaRPr>
                    </a:p>
                  </a:txBody>
                  <a:tcPr/>
                </a:tc>
                <a:tc>
                  <a:txBody>
                    <a:bodyPr/>
                    <a:lstStyle/>
                    <a:p>
                      <a:r>
                        <a:rPr lang="pt-BR" sz="1400" dirty="0" err="1" smtClean="0"/>
                        <a:t>Each</a:t>
                      </a:r>
                      <a:r>
                        <a:rPr lang="pt-BR" sz="1400" dirty="0" smtClean="0"/>
                        <a:t> </a:t>
                      </a:r>
                      <a:r>
                        <a:rPr lang="pt-BR" sz="1400" dirty="0" err="1" smtClean="0"/>
                        <a:t>Strategic</a:t>
                      </a:r>
                      <a:r>
                        <a:rPr lang="pt-BR" sz="1400" dirty="0" smtClean="0"/>
                        <a:t> </a:t>
                      </a:r>
                      <a:r>
                        <a:rPr lang="pt-BR" sz="1400" dirty="0" err="1" smtClean="0"/>
                        <a:t>Investment</a:t>
                      </a:r>
                      <a:r>
                        <a:rPr lang="pt-BR" sz="1400" baseline="0" dirty="0" smtClean="0"/>
                        <a:t> </a:t>
                      </a:r>
                      <a:r>
                        <a:rPr lang="pt-BR" sz="1400" baseline="0" dirty="0" err="1" smtClean="0"/>
                        <a:t>knows</a:t>
                      </a:r>
                      <a:r>
                        <a:rPr lang="pt-BR" sz="1400" baseline="0" dirty="0" smtClean="0"/>
                        <a:t> its </a:t>
                      </a:r>
                      <a:r>
                        <a:rPr lang="pt-BR" sz="1400" baseline="0" dirty="0" err="1" smtClean="0"/>
                        <a:t>corresponding</a:t>
                      </a:r>
                      <a:r>
                        <a:rPr lang="pt-BR" sz="1400" baseline="0" dirty="0" smtClean="0"/>
                        <a:t> “</a:t>
                      </a:r>
                      <a:r>
                        <a:rPr lang="pt-BR" sz="1400" baseline="0" dirty="0" err="1" smtClean="0"/>
                        <a:t>Strategic</a:t>
                      </a:r>
                      <a:r>
                        <a:rPr lang="pt-BR" sz="1400" baseline="0" dirty="0" smtClean="0"/>
                        <a:t> </a:t>
                      </a:r>
                      <a:r>
                        <a:rPr lang="pt-BR" sz="1400" baseline="0" dirty="0" err="1" smtClean="0"/>
                        <a:t>Funding</a:t>
                      </a:r>
                      <a:r>
                        <a:rPr lang="pt-BR" sz="1400" baseline="0" dirty="0" smtClean="0"/>
                        <a:t> </a:t>
                      </a:r>
                      <a:r>
                        <a:rPr lang="pt-BR" sz="1400" baseline="0" dirty="0" err="1" smtClean="0"/>
                        <a:t>Source</a:t>
                      </a:r>
                      <a:r>
                        <a:rPr lang="pt-BR" sz="1400" baseline="0" dirty="0" smtClean="0"/>
                        <a:t>”, </a:t>
                      </a:r>
                      <a:r>
                        <a:rPr lang="pt-BR" sz="1400" baseline="0" dirty="0" err="1" smtClean="0"/>
                        <a:t>meaning</a:t>
                      </a:r>
                      <a:r>
                        <a:rPr lang="pt-BR" sz="1400" baseline="0" dirty="0" smtClean="0"/>
                        <a:t>, </a:t>
                      </a:r>
                      <a:r>
                        <a:rPr lang="pt-BR" sz="1400" baseline="0" dirty="0" err="1" smtClean="0"/>
                        <a:t>the</a:t>
                      </a:r>
                      <a:r>
                        <a:rPr lang="pt-BR" sz="1400" baseline="0" dirty="0" smtClean="0"/>
                        <a:t> </a:t>
                      </a:r>
                      <a:r>
                        <a:rPr lang="pt-BR" sz="1400" baseline="0" dirty="0" err="1" smtClean="0"/>
                        <a:t>Strategic</a:t>
                      </a:r>
                      <a:r>
                        <a:rPr lang="pt-BR" sz="1400" baseline="0" dirty="0" smtClean="0"/>
                        <a:t> </a:t>
                      </a:r>
                      <a:r>
                        <a:rPr lang="pt-BR" sz="1400" baseline="0" dirty="0" err="1" smtClean="0"/>
                        <a:t>Goal</a:t>
                      </a:r>
                      <a:r>
                        <a:rPr lang="pt-BR" sz="1400" baseline="0" dirty="0" smtClean="0"/>
                        <a:t> </a:t>
                      </a:r>
                      <a:r>
                        <a:rPr lang="pt-BR" sz="1400" baseline="0" dirty="0" err="1" smtClean="0"/>
                        <a:t>where</a:t>
                      </a:r>
                      <a:r>
                        <a:rPr lang="pt-BR" sz="1400" baseline="0" dirty="0" smtClean="0"/>
                        <a:t> its </a:t>
                      </a:r>
                      <a:r>
                        <a:rPr lang="pt-BR" sz="1400" baseline="0" dirty="0" err="1" smtClean="0"/>
                        <a:t>funds</a:t>
                      </a:r>
                      <a:r>
                        <a:rPr lang="pt-BR" sz="1400" baseline="0" dirty="0" smtClean="0"/>
                        <a:t> come </a:t>
                      </a:r>
                      <a:r>
                        <a:rPr lang="pt-BR" sz="1400" baseline="0" dirty="0" err="1" smtClean="0"/>
                        <a:t>from</a:t>
                      </a:r>
                      <a:r>
                        <a:rPr lang="pt-BR" sz="1400" baseline="0" dirty="0" smtClean="0"/>
                        <a:t>.</a:t>
                      </a:r>
                      <a:endParaRPr lang="en-US" sz="1400" dirty="0"/>
                    </a:p>
                  </a:txBody>
                  <a:tcPr/>
                </a:tc>
              </a:tr>
              <a:tr h="529442">
                <a:tc>
                  <a:txBody>
                    <a:bodyPr/>
                    <a:lstStyle/>
                    <a:p>
                      <a:r>
                        <a:rPr lang="pt-BR" sz="1800" kern="1200" dirty="0" err="1" smtClean="0">
                          <a:solidFill>
                            <a:srgbClr val="53BBD4"/>
                          </a:solidFill>
                          <a:latin typeface="+mn-lt"/>
                          <a:ea typeface="+mn-ea"/>
                          <a:cs typeface="+mn-cs"/>
                        </a:rPr>
                        <a:t>Automatic</a:t>
                      </a:r>
                      <a:r>
                        <a:rPr lang="pt-BR" sz="1800" kern="1200" dirty="0" smtClean="0">
                          <a:solidFill>
                            <a:srgbClr val="53BBD4"/>
                          </a:solidFill>
                          <a:latin typeface="+mn-lt"/>
                          <a:ea typeface="+mn-ea"/>
                          <a:cs typeface="+mn-cs"/>
                        </a:rPr>
                        <a:t> </a:t>
                      </a:r>
                      <a:r>
                        <a:rPr lang="pt-BR" sz="1800" kern="1200" dirty="0" err="1" smtClean="0">
                          <a:solidFill>
                            <a:srgbClr val="53BBD4"/>
                          </a:solidFill>
                          <a:latin typeface="+mn-lt"/>
                          <a:ea typeface="+mn-ea"/>
                          <a:cs typeface="+mn-cs"/>
                        </a:rPr>
                        <a:t>Creation</a:t>
                      </a:r>
                      <a:r>
                        <a:rPr lang="pt-BR" sz="1800" kern="1200" dirty="0" smtClean="0">
                          <a:solidFill>
                            <a:srgbClr val="53BBD4"/>
                          </a:solidFill>
                          <a:latin typeface="+mn-lt"/>
                          <a:ea typeface="+mn-ea"/>
                          <a:cs typeface="+mn-cs"/>
                        </a:rPr>
                        <a:t> </a:t>
                      </a:r>
                      <a:r>
                        <a:rPr lang="pt-BR" sz="1800" kern="1200" dirty="0" err="1" smtClean="0">
                          <a:solidFill>
                            <a:srgbClr val="53BBD4"/>
                          </a:solidFill>
                          <a:latin typeface="+mn-lt"/>
                          <a:ea typeface="+mn-ea"/>
                          <a:cs typeface="+mn-cs"/>
                        </a:rPr>
                        <a:t>of</a:t>
                      </a:r>
                      <a:r>
                        <a:rPr lang="pt-BR" sz="1800" kern="1200" dirty="0" smtClean="0">
                          <a:solidFill>
                            <a:srgbClr val="53BBD4"/>
                          </a:solidFill>
                          <a:latin typeface="+mn-lt"/>
                          <a:ea typeface="+mn-ea"/>
                          <a:cs typeface="+mn-cs"/>
                        </a:rPr>
                        <a:t> Portfolios </a:t>
                      </a:r>
                      <a:r>
                        <a:rPr lang="pt-BR" baseline="0" dirty="0" smtClean="0"/>
                        <a:t>for </a:t>
                      </a:r>
                      <a:r>
                        <a:rPr lang="pt-BR" baseline="0" dirty="0" err="1" smtClean="0"/>
                        <a:t>What-if</a:t>
                      </a:r>
                      <a:r>
                        <a:rPr lang="pt-BR" baseline="0" dirty="0" smtClean="0"/>
                        <a:t> Planning </a:t>
                      </a:r>
                      <a:r>
                        <a:rPr lang="pt-BR" baseline="0" dirty="0" err="1" smtClean="0"/>
                        <a:t>and</a:t>
                      </a:r>
                      <a:r>
                        <a:rPr lang="pt-BR" baseline="0" dirty="0" smtClean="0"/>
                        <a:t> </a:t>
                      </a:r>
                      <a:r>
                        <a:rPr lang="pt-BR" baseline="0" dirty="0" err="1" smtClean="0"/>
                        <a:t>Waterline</a:t>
                      </a:r>
                      <a:r>
                        <a:rPr lang="pt-BR" baseline="0" dirty="0" smtClean="0"/>
                        <a:t> </a:t>
                      </a:r>
                      <a:r>
                        <a:rPr lang="pt-BR" baseline="0" dirty="0" err="1" smtClean="0"/>
                        <a:t>analysis</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400" dirty="0" smtClean="0"/>
                        <a:t>A Portfolio Management </a:t>
                      </a:r>
                      <a:r>
                        <a:rPr lang="pt-BR" sz="1400" dirty="0" err="1" smtClean="0"/>
                        <a:t>Process</a:t>
                      </a:r>
                      <a:r>
                        <a:rPr lang="pt-BR" sz="1400" dirty="0" smtClean="0"/>
                        <a:t> </a:t>
                      </a:r>
                      <a:r>
                        <a:rPr lang="pt-BR" sz="1400" dirty="0" err="1" smtClean="0"/>
                        <a:t>is</a:t>
                      </a:r>
                      <a:r>
                        <a:rPr lang="pt-BR" sz="1400" dirty="0" smtClean="0"/>
                        <a:t> in </a:t>
                      </a:r>
                      <a:r>
                        <a:rPr lang="pt-BR" sz="1400" dirty="0" err="1" smtClean="0"/>
                        <a:t>place</a:t>
                      </a:r>
                      <a:r>
                        <a:rPr lang="pt-BR" sz="1400" dirty="0" smtClean="0"/>
                        <a:t>,</a:t>
                      </a:r>
                      <a:r>
                        <a:rPr lang="pt-BR" sz="1400" baseline="0" dirty="0" smtClean="0"/>
                        <a:t> </a:t>
                      </a:r>
                      <a:r>
                        <a:rPr lang="pt-BR" sz="1400" baseline="0" dirty="0" err="1" smtClean="0"/>
                        <a:t>using</a:t>
                      </a:r>
                      <a:r>
                        <a:rPr lang="pt-BR" sz="1400" baseline="0" dirty="0" smtClean="0"/>
                        <a:t> CAPEX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FTEs</a:t>
                      </a:r>
                      <a:r>
                        <a:rPr lang="pt-BR" sz="1400" baseline="0" dirty="0" smtClean="0"/>
                        <a:t> as </a:t>
                      </a:r>
                      <a:r>
                        <a:rPr lang="pt-BR" sz="1400" baseline="0" dirty="0" err="1" smtClean="0"/>
                        <a:t>constraints</a:t>
                      </a:r>
                      <a:r>
                        <a:rPr lang="pt-BR" sz="1400" baseline="0" dirty="0" smtClean="0"/>
                        <a:t> (</a:t>
                      </a:r>
                      <a:r>
                        <a:rPr lang="pt-BR" sz="1400" baseline="0" dirty="0" err="1" smtClean="0"/>
                        <a:t>optionally</a:t>
                      </a:r>
                      <a:r>
                        <a:rPr lang="pt-BR" sz="1400" baseline="0" dirty="0" smtClean="0"/>
                        <a:t>, OPEX </a:t>
                      </a:r>
                      <a:r>
                        <a:rPr lang="pt-BR" sz="1400" baseline="0" dirty="0" err="1" smtClean="0"/>
                        <a:t>and</a:t>
                      </a:r>
                      <a:r>
                        <a:rPr lang="pt-BR" sz="1400" baseline="0" dirty="0" smtClean="0"/>
                        <a:t>/</a:t>
                      </a:r>
                      <a:r>
                        <a:rPr lang="pt-BR" sz="1400" baseline="0" dirty="0" err="1" smtClean="0"/>
                        <a:t>or</a:t>
                      </a:r>
                      <a:r>
                        <a:rPr lang="pt-BR" sz="1400" baseline="0" dirty="0" smtClean="0"/>
                        <a:t> </a:t>
                      </a:r>
                      <a:r>
                        <a:rPr lang="pt-BR" sz="1400" baseline="0" dirty="0" err="1" smtClean="0"/>
                        <a:t>Expected</a:t>
                      </a:r>
                      <a:r>
                        <a:rPr lang="pt-BR" sz="1400" baseline="0" dirty="0" smtClean="0"/>
                        <a:t> Benefit </a:t>
                      </a:r>
                      <a:r>
                        <a:rPr lang="pt-BR" sz="1400" baseline="0" dirty="0" err="1" smtClean="0"/>
                        <a:t>can</a:t>
                      </a:r>
                      <a:r>
                        <a:rPr lang="pt-BR" sz="1400" baseline="0" dirty="0" smtClean="0"/>
                        <a:t> </a:t>
                      </a:r>
                      <a:r>
                        <a:rPr lang="pt-BR" sz="1400" baseline="0" dirty="0" err="1" smtClean="0"/>
                        <a:t>be</a:t>
                      </a:r>
                      <a:r>
                        <a:rPr lang="pt-BR" sz="1400" baseline="0" dirty="0" smtClean="0"/>
                        <a:t> </a:t>
                      </a:r>
                      <a:r>
                        <a:rPr lang="pt-BR" sz="1400" baseline="0" dirty="0" err="1" smtClean="0"/>
                        <a:t>used</a:t>
                      </a:r>
                      <a:r>
                        <a:rPr lang="pt-BR" sz="1400" baseline="0" dirty="0" smtClean="0"/>
                        <a:t>) </a:t>
                      </a:r>
                      <a:r>
                        <a:rPr lang="pt-BR" sz="1400" baseline="0" dirty="0" err="1" smtClean="0"/>
                        <a:t>to</a:t>
                      </a:r>
                      <a:r>
                        <a:rPr lang="pt-BR" sz="1400" baseline="0" dirty="0" smtClean="0"/>
                        <a:t> </a:t>
                      </a:r>
                      <a:r>
                        <a:rPr lang="pt-BR" sz="1400" baseline="0" dirty="0" err="1" smtClean="0"/>
                        <a:t>sort</a:t>
                      </a:r>
                      <a:r>
                        <a:rPr lang="pt-BR" sz="1400" baseline="0" dirty="0" smtClean="0"/>
                        <a:t> out </a:t>
                      </a:r>
                      <a:r>
                        <a:rPr lang="pt-BR" sz="1400" baseline="0" dirty="0" err="1" smtClean="0"/>
                        <a:t>the</a:t>
                      </a:r>
                      <a:r>
                        <a:rPr lang="pt-BR" sz="1400" baseline="0" dirty="0" smtClean="0"/>
                        <a:t> </a:t>
                      </a:r>
                      <a:r>
                        <a:rPr lang="pt-BR" sz="1400" baseline="0" dirty="0" err="1" smtClean="0"/>
                        <a:t>Investment</a:t>
                      </a:r>
                      <a:r>
                        <a:rPr lang="pt-BR" sz="1400" baseline="0" dirty="0" smtClean="0"/>
                        <a:t> </a:t>
                      </a:r>
                      <a:r>
                        <a:rPr lang="pt-BR" sz="1400" baseline="0" dirty="0" err="1" smtClean="0"/>
                        <a:t>list</a:t>
                      </a:r>
                      <a:r>
                        <a:rPr lang="pt-BR" sz="1400" baseline="0" dirty="0" smtClean="0"/>
                        <a:t>.</a:t>
                      </a:r>
                      <a:endParaRPr lang="en-US" sz="1400" dirty="0" smtClean="0"/>
                    </a:p>
                  </a:txBody>
                  <a:tcPr/>
                </a:tc>
              </a:tr>
            </a:tbl>
          </a:graphicData>
        </a:graphic>
      </p:graphicFrame>
    </p:spTree>
    <p:extLst>
      <p:ext uri="{BB962C8B-B14F-4D97-AF65-F5344CB8AC3E}">
        <p14:creationId xmlns:p14="http://schemas.microsoft.com/office/powerpoint/2010/main" val="183688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bwMode="blackGray"/>
        <p:txBody>
          <a:bodyPr/>
          <a:lstStyle/>
          <a:p>
            <a:pPr lvl="0"/>
            <a:r>
              <a:rPr lang="en-US" dirty="0" err="1" smtClean="0"/>
              <a:t>Sr</a:t>
            </a:r>
            <a:r>
              <a:rPr lang="en-US" dirty="0" smtClean="0"/>
              <a:t> Director, Presales</a:t>
            </a:r>
          </a:p>
        </p:txBody>
      </p:sp>
      <p:sp>
        <p:nvSpPr>
          <p:cNvPr id="3" name="Text Placeholder 2"/>
          <p:cNvSpPr>
            <a:spLocks noGrp="1"/>
          </p:cNvSpPr>
          <p:nvPr>
            <p:ph type="body" sz="quarter" idx="17"/>
          </p:nvPr>
        </p:nvSpPr>
        <p:spPr bwMode="blackGray"/>
        <p:txBody>
          <a:bodyPr/>
          <a:lstStyle/>
          <a:p>
            <a:pPr lvl="0"/>
            <a:r>
              <a:rPr lang="en-US" dirty="0" smtClean="0"/>
              <a:t>Alexandre.Assis@ca.com</a:t>
            </a:r>
          </a:p>
        </p:txBody>
      </p:sp>
      <p:sp>
        <p:nvSpPr>
          <p:cNvPr id="4" name="Text Placeholder 3"/>
          <p:cNvSpPr>
            <a:spLocks noGrp="1"/>
          </p:cNvSpPr>
          <p:nvPr>
            <p:ph type="body" sz="quarter" idx="18"/>
          </p:nvPr>
        </p:nvSpPr>
        <p:spPr bwMode="blackGray"/>
        <p:txBody>
          <a:bodyPr/>
          <a:lstStyle/>
          <a:p>
            <a:pPr lvl="0"/>
            <a:r>
              <a:rPr lang="en-US" dirty="0" smtClean="0"/>
              <a:t>@</a:t>
            </a:r>
            <a:r>
              <a:rPr lang="en-US" dirty="0" err="1" smtClean="0"/>
              <a:t>cainc</a:t>
            </a:r>
            <a:endParaRPr lang="en-US" dirty="0" smtClean="0"/>
          </a:p>
        </p:txBody>
      </p:sp>
      <p:sp>
        <p:nvSpPr>
          <p:cNvPr id="5" name="Text Placeholder 4"/>
          <p:cNvSpPr>
            <a:spLocks noGrp="1"/>
          </p:cNvSpPr>
          <p:nvPr>
            <p:ph type="body" sz="quarter" idx="19"/>
          </p:nvPr>
        </p:nvSpPr>
        <p:spPr bwMode="blackGray"/>
        <p:txBody>
          <a:bodyPr/>
          <a:lstStyle/>
          <a:p>
            <a:pPr lvl="0"/>
            <a:r>
              <a:rPr lang="en-US" dirty="0" smtClean="0"/>
              <a:t>slideshare.net/</a:t>
            </a:r>
            <a:r>
              <a:rPr lang="en-US" dirty="0" err="1" smtClean="0"/>
              <a:t>CAinc</a:t>
            </a:r>
            <a:endParaRPr lang="en-US" dirty="0" smtClean="0"/>
          </a:p>
        </p:txBody>
      </p:sp>
      <p:sp>
        <p:nvSpPr>
          <p:cNvPr id="6" name="Text Placeholder 5"/>
          <p:cNvSpPr>
            <a:spLocks noGrp="1"/>
          </p:cNvSpPr>
          <p:nvPr>
            <p:ph type="body" sz="quarter" idx="20"/>
          </p:nvPr>
        </p:nvSpPr>
        <p:spPr bwMode="blackGray"/>
        <p:txBody>
          <a:bodyPr/>
          <a:lstStyle/>
          <a:p>
            <a:pPr lvl="0"/>
            <a:r>
              <a:rPr lang="en-US" dirty="0" smtClean="0"/>
              <a:t>linkedin.com/company/ca-technologies</a:t>
            </a:r>
          </a:p>
        </p:txBody>
      </p:sp>
      <p:sp>
        <p:nvSpPr>
          <p:cNvPr id="7" name="Text Placeholder 6"/>
          <p:cNvSpPr>
            <a:spLocks noGrp="1"/>
          </p:cNvSpPr>
          <p:nvPr>
            <p:ph type="body" sz="quarter" idx="21"/>
          </p:nvPr>
        </p:nvSpPr>
        <p:spPr bwMode="blackGray"/>
        <p:txBody>
          <a:bodyPr/>
          <a:lstStyle/>
          <a:p>
            <a:pPr lvl="0"/>
            <a:r>
              <a:rPr lang="en-US" dirty="0" smtClean="0"/>
              <a:t>ca.com</a:t>
            </a:r>
          </a:p>
        </p:txBody>
      </p:sp>
      <p:sp>
        <p:nvSpPr>
          <p:cNvPr id="8" name="Text Placeholder 7"/>
          <p:cNvSpPr>
            <a:spLocks noGrp="1"/>
          </p:cNvSpPr>
          <p:nvPr>
            <p:ph type="body" sz="quarter" idx="22"/>
          </p:nvPr>
        </p:nvSpPr>
        <p:spPr bwMode="blackGray"/>
        <p:txBody>
          <a:bodyPr/>
          <a:lstStyle/>
          <a:p>
            <a:r>
              <a:rPr lang="en-US" dirty="0" smtClean="0"/>
              <a:t>Alexandre Assis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endParaRPr lang="en-US" sz="1501" dirty="0" smtClean="0"/>
          </a:p>
          <a:p>
            <a:pPr marL="0" indent="0" algn="ctr">
              <a:spcBef>
                <a:spcPts val="450"/>
              </a:spcBef>
              <a:buNone/>
            </a:pPr>
            <a:r>
              <a:rPr lang="en-US" sz="1501" dirty="0" smtClean="0"/>
              <a:t>A </a:t>
            </a:r>
            <a:r>
              <a:rPr lang="en-US" sz="1501" b="1" i="1" dirty="0" smtClean="0">
                <a:solidFill>
                  <a:schemeClr val="accent1"/>
                </a:solidFill>
              </a:rPr>
              <a:t>Strategic Plan </a:t>
            </a:r>
            <a:r>
              <a:rPr lang="en-US" sz="1501" dirty="0" smtClean="0"/>
              <a:t>only makes sense when it is directly connected to a </a:t>
            </a:r>
            <a:r>
              <a:rPr lang="en-US" sz="1501" b="1" i="1" dirty="0" smtClean="0">
                <a:solidFill>
                  <a:schemeClr val="accent1"/>
                </a:solidFill>
              </a:rPr>
              <a:t>decision-making </a:t>
            </a:r>
            <a:r>
              <a:rPr lang="en-US" sz="1501" dirty="0" smtClean="0"/>
              <a:t>process regarding the necessary </a:t>
            </a:r>
            <a:r>
              <a:rPr lang="en-US" sz="1501" b="1" i="1" dirty="0" smtClean="0">
                <a:solidFill>
                  <a:schemeClr val="accent1"/>
                </a:solidFill>
              </a:rPr>
              <a:t>resources </a:t>
            </a:r>
            <a:r>
              <a:rPr lang="en-US" sz="1501" dirty="0" smtClean="0"/>
              <a:t>and </a:t>
            </a:r>
            <a:r>
              <a:rPr lang="en-US" sz="1501" b="1" i="1" dirty="0" smtClean="0">
                <a:solidFill>
                  <a:schemeClr val="accent1"/>
                </a:solidFill>
              </a:rPr>
              <a:t>investments </a:t>
            </a:r>
            <a:r>
              <a:rPr lang="en-US" sz="1501" dirty="0" smtClean="0"/>
              <a:t>that will make it possible for actual </a:t>
            </a:r>
            <a:r>
              <a:rPr lang="en-US" sz="1501" b="1" i="1" dirty="0" smtClean="0">
                <a:solidFill>
                  <a:schemeClr val="accent1"/>
                </a:solidFill>
              </a:rPr>
              <a:t>Results </a:t>
            </a:r>
            <a:r>
              <a:rPr lang="en-US" sz="1501" dirty="0" smtClean="0"/>
              <a:t>to be delivered through an effective and efficient </a:t>
            </a:r>
            <a:r>
              <a:rPr lang="en-US" sz="1501" b="1" i="1" dirty="0" smtClean="0">
                <a:solidFill>
                  <a:schemeClr val="accent1"/>
                </a:solidFill>
              </a:rPr>
              <a:t>Execution</a:t>
            </a:r>
            <a:r>
              <a:rPr lang="en-US" sz="1501" dirty="0" smtClean="0"/>
              <a:t>. </a:t>
            </a:r>
          </a:p>
          <a:p>
            <a:pPr marL="0" indent="0" algn="ctr">
              <a:spcBef>
                <a:spcPts val="450"/>
              </a:spcBef>
              <a:buNone/>
            </a:pPr>
            <a:endParaRPr lang="en-US" sz="1501" dirty="0" smtClean="0"/>
          </a:p>
          <a:p>
            <a:pPr marL="0" indent="0" algn="ctr">
              <a:spcBef>
                <a:spcPts val="450"/>
              </a:spcBef>
              <a:buNone/>
            </a:pPr>
            <a:r>
              <a:rPr lang="en-US" sz="1501" dirty="0"/>
              <a:t>The “CA PPM for Strategic Planning and Execution” accelerator was created to help our customers implement this constant feedback cycle between Planning and Execution.</a:t>
            </a:r>
            <a:endParaRPr lang="en-US" sz="2102" b="1" dirty="0">
              <a:solidFill>
                <a:schemeClr val="tx2"/>
              </a:solidFill>
            </a:endParaRPr>
          </a:p>
          <a:p>
            <a:pPr marL="175186" indent="-175186" algn="just">
              <a:spcBef>
                <a:spcPts val="450"/>
              </a:spcBef>
              <a:buNone/>
            </a:pPr>
            <a:endParaRPr lang="en-US" sz="1652" b="1" dirty="0">
              <a:solidFill>
                <a:schemeClr val="tx2"/>
              </a:solidFill>
            </a:endParaRPr>
          </a:p>
        </p:txBody>
      </p:sp>
      <p:sp>
        <p:nvSpPr>
          <p:cNvPr id="14339" name="Content Placeholder 12"/>
          <p:cNvSpPr>
            <a:spLocks noGrp="1"/>
          </p:cNvSpPr>
          <p:nvPr>
            <p:ph sz="quarter" idx="11"/>
          </p:nvPr>
        </p:nvSpPr>
        <p:spPr>
          <a:xfrm>
            <a:off x="444498" y="514825"/>
            <a:ext cx="8178803" cy="289590"/>
          </a:xfrm>
        </p:spPr>
        <p:txBody>
          <a:bodyPr>
            <a:noAutofit/>
          </a:bodyPr>
          <a:lstStyle/>
          <a:p>
            <a:pPr marL="175186" indent="-175186">
              <a:spcBef>
                <a:spcPts val="450"/>
              </a:spcBef>
            </a:pPr>
            <a:r>
              <a:rPr lang="en-US" sz="1600" b="1" dirty="0" smtClean="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46647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sz="2400" dirty="0" err="1" smtClean="0"/>
              <a:t>Expanding</a:t>
            </a:r>
            <a:r>
              <a:rPr lang="pt-BR" sz="2400" dirty="0" smtClean="0"/>
              <a:t> CA PPM </a:t>
            </a:r>
            <a:r>
              <a:rPr lang="pt-BR" sz="2400" dirty="0" err="1" smtClean="0"/>
              <a:t>capabilities</a:t>
            </a:r>
            <a:endParaRPr lang="pt-BR" sz="2400" dirty="0"/>
          </a:p>
        </p:txBody>
      </p:sp>
      <p:pic>
        <p:nvPicPr>
          <p:cNvPr id="7" name="Picture 2"/>
          <p:cNvPicPr>
            <a:picLocks noGrp="1" noChangeAspect="1" noChangeArrowheads="1"/>
          </p:cNvPicPr>
          <p:nvPr>
            <p:ph sz="half" idx="1"/>
          </p:nvPr>
        </p:nvPicPr>
        <p:blipFill>
          <a:blip r:embed="rId3"/>
          <a:stretch>
            <a:fillRect/>
          </a:stretch>
        </p:blipFill>
        <p:spPr bwMode="auto">
          <a:xfrm>
            <a:off x="1483043" y="664723"/>
            <a:ext cx="3875498" cy="3285528"/>
          </a:xfrm>
          <a:prstGeom prst="rect">
            <a:avLst/>
          </a:prstGeom>
          <a:noFill/>
          <a:ln w="9525">
            <a:noFill/>
            <a:miter lim="800000"/>
            <a:headEnd/>
            <a:tailEnd/>
          </a:ln>
        </p:spPr>
      </p:pic>
      <p:grpSp>
        <p:nvGrpSpPr>
          <p:cNvPr id="34" name="Group 33"/>
          <p:cNvGrpSpPr/>
          <p:nvPr/>
        </p:nvGrpSpPr>
        <p:grpSpPr>
          <a:xfrm>
            <a:off x="1573614" y="2146592"/>
            <a:ext cx="3729864" cy="1739608"/>
            <a:chOff x="2123728" y="3573016"/>
            <a:chExt cx="4968552" cy="2376264"/>
          </a:xfrm>
        </p:grpSpPr>
        <p:cxnSp>
          <p:nvCxnSpPr>
            <p:cNvPr id="9" name="Straight Connector 8"/>
            <p:cNvCxnSpPr/>
            <p:nvPr/>
          </p:nvCxnSpPr>
          <p:spPr>
            <a:xfrm>
              <a:off x="4572000" y="3573016"/>
              <a:ext cx="136815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72000" y="3573016"/>
              <a:ext cx="0" cy="792088"/>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2699792" y="4404265"/>
              <a:ext cx="1872208"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2123728" y="4401108"/>
              <a:ext cx="556245" cy="828092"/>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2123728" y="5949280"/>
              <a:ext cx="2448272"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4572000" y="5949280"/>
              <a:ext cx="2520280" cy="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flipV="1">
              <a:off x="5940152" y="3573016"/>
              <a:ext cx="1152128" cy="1656184"/>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a:off x="2123728"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a:off x="7092280" y="5229200"/>
              <a:ext cx="0" cy="720080"/>
            </a:xfrm>
            <a:prstGeom prst="line">
              <a:avLst/>
            </a:prstGeom>
            <a:ln w="31750" cap="rnd">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49" name="Group 48"/>
          <p:cNvGrpSpPr/>
          <p:nvPr/>
        </p:nvGrpSpPr>
        <p:grpSpPr>
          <a:xfrm>
            <a:off x="1982207" y="1696286"/>
            <a:ext cx="2432520" cy="1027064"/>
            <a:chOff x="2699792" y="2996952"/>
            <a:chExt cx="3240360" cy="1368152"/>
          </a:xfrm>
        </p:grpSpPr>
        <p:cxnSp>
          <p:nvCxnSpPr>
            <p:cNvPr id="35" name="Straight Connector 34"/>
            <p:cNvCxnSpPr/>
            <p:nvPr/>
          </p:nvCxnSpPr>
          <p:spPr>
            <a:xfrm>
              <a:off x="4572000" y="3573016"/>
              <a:ext cx="0" cy="792088"/>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37" name="Straight Connector 36"/>
            <p:cNvCxnSpPr/>
            <p:nvPr/>
          </p:nvCxnSpPr>
          <p:spPr>
            <a:xfrm>
              <a:off x="4572000" y="3573016"/>
              <a:ext cx="1368152"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1" name="Straight Connector 40"/>
            <p:cNvCxnSpPr/>
            <p:nvPr/>
          </p:nvCxnSpPr>
          <p:spPr>
            <a:xfrm>
              <a:off x="3635896" y="2996952"/>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3" name="Straight Connector 42"/>
            <p:cNvCxnSpPr/>
            <p:nvPr/>
          </p:nvCxnSpPr>
          <p:spPr>
            <a:xfrm flipH="1">
              <a:off x="2699792" y="2996952"/>
              <a:ext cx="936104" cy="1368152"/>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6" name="Straight Connector 45"/>
            <p:cNvCxnSpPr/>
            <p:nvPr/>
          </p:nvCxnSpPr>
          <p:spPr>
            <a:xfrm>
              <a:off x="2699792" y="4365104"/>
              <a:ext cx="1872208" cy="0"/>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cxnSp>
          <p:nvCxnSpPr>
            <p:cNvPr id="47" name="Straight Connector 46"/>
            <p:cNvCxnSpPr/>
            <p:nvPr/>
          </p:nvCxnSpPr>
          <p:spPr>
            <a:xfrm>
              <a:off x="5508104" y="2996952"/>
              <a:ext cx="432048" cy="576064"/>
            </a:xfrm>
            <a:prstGeom prst="line">
              <a:avLst/>
            </a:prstGeom>
            <a:ln>
              <a:solidFill>
                <a:schemeClr val="accent3">
                  <a:lumMod val="75000"/>
                </a:schemeClr>
              </a:solidFill>
            </a:ln>
          </p:spPr>
          <p:style>
            <a:lnRef idx="3">
              <a:schemeClr val="accent5"/>
            </a:lnRef>
            <a:fillRef idx="0">
              <a:schemeClr val="accent5"/>
            </a:fillRef>
            <a:effectRef idx="2">
              <a:schemeClr val="accent5"/>
            </a:effectRef>
            <a:fontRef idx="minor">
              <a:schemeClr val="tx1"/>
            </a:fontRef>
          </p:style>
        </p:cxnSp>
      </p:grpSp>
      <p:sp>
        <p:nvSpPr>
          <p:cNvPr id="29" name="Flowchart: Connector 28"/>
          <p:cNvSpPr/>
          <p:nvPr/>
        </p:nvSpPr>
        <p:spPr>
          <a:xfrm>
            <a:off x="5220672" y="2466019"/>
            <a:ext cx="216224" cy="216224"/>
          </a:xfrm>
          <a:prstGeom prst="flowChartConnector">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PMO </a:t>
            </a:r>
            <a:r>
              <a:rPr lang="pt-BR" sz="1051" dirty="0" err="1" smtClean="0">
                <a:solidFill>
                  <a:schemeClr val="tx1"/>
                </a:solidFill>
              </a:rPr>
              <a:t>Accelerator</a:t>
            </a:r>
            <a:r>
              <a:rPr lang="pt-BR" sz="1051" dirty="0" smtClean="0">
                <a:solidFill>
                  <a:schemeClr val="tx1"/>
                </a:solidFill>
              </a:rPr>
              <a:t> Out-</a:t>
            </a:r>
            <a:r>
              <a:rPr lang="pt-BR" sz="1051" dirty="0" err="1" smtClean="0">
                <a:solidFill>
                  <a:schemeClr val="tx1"/>
                </a:solidFill>
              </a:rPr>
              <a:t>of</a:t>
            </a:r>
            <a:r>
              <a:rPr lang="pt-BR" sz="1051" dirty="0" smtClean="0">
                <a:solidFill>
                  <a:schemeClr val="tx1"/>
                </a:solidFill>
              </a:rPr>
              <a:t>-</a:t>
            </a:r>
            <a:r>
              <a:rPr lang="pt-BR" sz="1051" dirty="0" err="1" smtClean="0">
                <a:solidFill>
                  <a:schemeClr val="tx1"/>
                </a:solidFill>
              </a:rPr>
              <a:t>the</a:t>
            </a:r>
            <a:r>
              <a:rPr lang="pt-BR" sz="1051" dirty="0" smtClean="0">
                <a:solidFill>
                  <a:schemeClr val="tx1"/>
                </a:solidFill>
              </a:rPr>
              <a:t>-box </a:t>
            </a:r>
            <a:r>
              <a:rPr lang="pt-BR" sz="1051" dirty="0" err="1" smtClean="0">
                <a:solidFill>
                  <a:schemeClr val="tx1"/>
                </a:solidFill>
              </a:rPr>
              <a:t>capabilities</a:t>
            </a:r>
            <a:endParaRPr lang="pt-BR" sz="1051" dirty="0">
              <a:solidFill>
                <a:schemeClr val="tx1"/>
              </a:solidFill>
            </a:endParaRPr>
          </a:p>
        </p:txBody>
      </p:sp>
      <p:sp>
        <p:nvSpPr>
          <p:cNvPr id="50" name="Flowchart: Connector 49"/>
          <p:cNvSpPr/>
          <p:nvPr/>
        </p:nvSpPr>
        <p:spPr>
          <a:xfrm>
            <a:off x="5436896" y="2923187"/>
            <a:ext cx="216224" cy="216224"/>
          </a:xfrm>
          <a:prstGeom prst="flowChartConnector">
            <a:avLst/>
          </a:prstGeom>
          <a:solidFill>
            <a:schemeClr val="accent3"/>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r>
              <a:rPr lang="pt-BR" sz="1051" dirty="0" smtClean="0">
                <a:solidFill>
                  <a:schemeClr val="tx1"/>
                </a:solidFill>
              </a:rPr>
              <a:t>      CA PPM </a:t>
            </a:r>
            <a:r>
              <a:rPr lang="pt-BR" sz="1051" dirty="0" err="1" smtClean="0">
                <a:solidFill>
                  <a:schemeClr val="tx1"/>
                </a:solidFill>
              </a:rPr>
              <a:t>configuration</a:t>
            </a:r>
            <a:r>
              <a:rPr lang="pt-BR" sz="1051" smtClean="0">
                <a:solidFill>
                  <a:schemeClr val="tx1"/>
                </a:solidFill>
              </a:rPr>
              <a:t> for </a:t>
            </a:r>
            <a:r>
              <a:rPr lang="pt-BR" sz="1051" dirty="0" err="1" smtClean="0">
                <a:solidFill>
                  <a:schemeClr val="tx1"/>
                </a:solidFill>
              </a:rPr>
              <a:t>Strategic</a:t>
            </a:r>
            <a:r>
              <a:rPr lang="pt-BR" sz="1051" dirty="0" smtClean="0">
                <a:solidFill>
                  <a:schemeClr val="tx1"/>
                </a:solidFill>
              </a:rPr>
              <a:t> Planning </a:t>
            </a:r>
            <a:r>
              <a:rPr lang="pt-BR" sz="1051" dirty="0" err="1" smtClean="0">
                <a:solidFill>
                  <a:schemeClr val="tx1"/>
                </a:solidFill>
              </a:rPr>
              <a:t>and</a:t>
            </a:r>
            <a:r>
              <a:rPr lang="pt-BR" sz="1051" dirty="0" smtClean="0">
                <a:solidFill>
                  <a:schemeClr val="tx1"/>
                </a:solidFill>
              </a:rPr>
              <a:t> </a:t>
            </a:r>
            <a:r>
              <a:rPr lang="pt-BR" sz="1051" dirty="0" err="1" smtClean="0">
                <a:solidFill>
                  <a:schemeClr val="tx1"/>
                </a:solidFill>
              </a:rPr>
              <a:t>Execution</a:t>
            </a:r>
            <a:r>
              <a:rPr lang="pt-BR" sz="1051" dirty="0">
                <a:solidFill>
                  <a:schemeClr val="tx1"/>
                </a:solidFill>
              </a:rPr>
              <a:t/>
            </a:r>
            <a:br>
              <a:rPr lang="pt-BR" sz="1051" dirty="0">
                <a:solidFill>
                  <a:schemeClr val="tx1"/>
                </a:solidFill>
              </a:rPr>
            </a:br>
            <a:r>
              <a:rPr lang="pt-BR" sz="1051" dirty="0" smtClean="0">
                <a:solidFill>
                  <a:schemeClr val="tx1"/>
                </a:solidFill>
              </a:rPr>
              <a:t>        </a:t>
            </a:r>
            <a:r>
              <a:rPr lang="pt-BR" sz="1051" dirty="0" err="1" smtClean="0">
                <a:solidFill>
                  <a:schemeClr val="tx1"/>
                </a:solidFill>
              </a:rPr>
              <a:t>additional</a:t>
            </a:r>
            <a:r>
              <a:rPr lang="pt-BR" sz="1051" dirty="0" smtClean="0">
                <a:solidFill>
                  <a:schemeClr val="tx1"/>
                </a:solidFill>
              </a:rPr>
              <a:t> </a:t>
            </a:r>
            <a:r>
              <a:rPr lang="pt-BR" sz="1051" dirty="0" err="1" smtClean="0">
                <a:solidFill>
                  <a:schemeClr val="tx1"/>
                </a:solidFill>
              </a:rPr>
              <a:t>capabilities</a:t>
            </a:r>
            <a:endParaRPr lang="pt-BR" sz="1051" dirty="0">
              <a:solidFill>
                <a:schemeClr val="tx1"/>
              </a:solidFill>
            </a:endParaRPr>
          </a:p>
        </p:txBody>
      </p:sp>
      <p:sp>
        <p:nvSpPr>
          <p:cNvPr id="53" name="Text Placeholder 5"/>
          <p:cNvSpPr txBox="1">
            <a:spLocks/>
          </p:cNvSpPr>
          <p:nvPr/>
        </p:nvSpPr>
        <p:spPr>
          <a:xfrm>
            <a:off x="1573614" y="4520147"/>
            <a:ext cx="6090919" cy="154163"/>
          </a:xfrm>
          <a:prstGeom prst="rect">
            <a:avLst/>
          </a:prstGeom>
        </p:spPr>
        <p:txBody>
          <a:bodyPr vert="horz" lIns="68644" tIns="34322" rIns="68644" bIns="34322" rtlCol="0" anchor="t"/>
          <a:lstStyle/>
          <a:p>
            <a:pPr defTabSz="343220">
              <a:defRPr/>
            </a:pPr>
            <a:r>
              <a:rPr lang="pt-BR" sz="751" dirty="0" err="1" smtClean="0"/>
              <a:t>Source</a:t>
            </a:r>
            <a:r>
              <a:rPr lang="pt-BR" sz="751" dirty="0" smtClean="0"/>
              <a:t>: Project Management </a:t>
            </a:r>
            <a:r>
              <a:rPr lang="pt-BR" sz="751" dirty="0" err="1" smtClean="0"/>
              <a:t>Institute</a:t>
            </a:r>
            <a:r>
              <a:rPr lang="pt-BR" sz="751" dirty="0" smtClean="0"/>
              <a:t>, The Standard for Portfolio Management, </a:t>
            </a:r>
            <a:r>
              <a:rPr lang="pt-BR" sz="751" dirty="0" err="1" smtClean="0"/>
              <a:t>second</a:t>
            </a:r>
            <a:r>
              <a:rPr lang="pt-BR" sz="751" dirty="0" smtClean="0"/>
              <a:t> </a:t>
            </a:r>
            <a:r>
              <a:rPr lang="pt-BR" sz="751" dirty="0" err="1" smtClean="0"/>
              <a:t>edition</a:t>
            </a:r>
            <a:r>
              <a:rPr lang="pt-BR" sz="751" dirty="0" smtClean="0"/>
              <a:t>.</a:t>
            </a:r>
            <a:endParaRPr lang="pt-BR" sz="751" dirty="0"/>
          </a:p>
        </p:txBody>
      </p:sp>
    </p:spTree>
    <p:extLst>
      <p:ext uri="{BB962C8B-B14F-4D97-AF65-F5344CB8AC3E}">
        <p14:creationId xmlns:p14="http://schemas.microsoft.com/office/powerpoint/2010/main" val="4207116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500"/>
                                        <p:tgtEl>
                                          <p:spTgt spid="4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down)">
                                      <p:cBhvr>
                                        <p:cTn id="1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sz="2400" dirty="0" smtClean="0"/>
              <a:t>CA PPM for Strategic Planning and Execution</a:t>
            </a:r>
            <a:endParaRPr lang="en-US" sz="2000" dirty="0"/>
          </a:p>
        </p:txBody>
      </p:sp>
      <p:sp>
        <p:nvSpPr>
          <p:cNvPr id="35" name="Text Placeholder 34"/>
          <p:cNvSpPr>
            <a:spLocks noGrp="1"/>
          </p:cNvSpPr>
          <p:nvPr>
            <p:ph type="body" sz="quarter" idx="10"/>
          </p:nvPr>
        </p:nvSpPr>
        <p:spPr>
          <a:xfrm>
            <a:off x="4355538" y="1002606"/>
            <a:ext cx="4267762" cy="3278187"/>
          </a:xfrm>
        </p:spPr>
        <p:txBody>
          <a:bodyPr/>
          <a:lstStyle/>
          <a:p>
            <a:pPr algn="just">
              <a:lnSpc>
                <a:spcPts val="1700"/>
              </a:lnSpc>
              <a:spcBef>
                <a:spcPts val="600"/>
              </a:spcBef>
              <a:spcAft>
                <a:spcPts val="300"/>
              </a:spcAft>
            </a:pPr>
            <a:r>
              <a:rPr lang="en-US" sz="1200" dirty="0" smtClean="0"/>
              <a:t>The </a:t>
            </a:r>
            <a:r>
              <a:rPr lang="en-US" sz="1200" b="1" dirty="0" smtClean="0">
                <a:solidFill>
                  <a:schemeClr val="tx1">
                    <a:lumMod val="90000"/>
                    <a:lumOff val="10000"/>
                  </a:schemeClr>
                </a:solidFill>
              </a:rPr>
              <a:t>Strategic Plan </a:t>
            </a:r>
            <a:r>
              <a:rPr lang="en-US" sz="1200" dirty="0" smtClean="0"/>
              <a:t>drives the </a:t>
            </a:r>
            <a:r>
              <a:rPr lang="en-US" sz="1200" b="1" dirty="0" smtClean="0">
                <a:solidFill>
                  <a:schemeClr val="tx1">
                    <a:lumMod val="75000"/>
                    <a:lumOff val="25000"/>
                  </a:schemeClr>
                </a:solidFill>
              </a:rPr>
              <a:t>Investment Budget </a:t>
            </a:r>
            <a:r>
              <a:rPr lang="en-US" sz="1200" dirty="0" smtClean="0"/>
              <a:t>and defines </a:t>
            </a:r>
            <a:r>
              <a:rPr lang="en-US" sz="1200" b="1" dirty="0" smtClean="0">
                <a:solidFill>
                  <a:schemeClr val="tx1">
                    <a:lumMod val="90000"/>
                    <a:lumOff val="10000"/>
                  </a:schemeClr>
                </a:solidFill>
              </a:rPr>
              <a:t>metrics </a:t>
            </a:r>
            <a:r>
              <a:rPr lang="en-US" sz="1200" dirty="0" smtClean="0"/>
              <a:t>for later use in the </a:t>
            </a:r>
            <a:r>
              <a:rPr lang="en-US" sz="1200" b="1" dirty="0" smtClean="0">
                <a:solidFill>
                  <a:schemeClr val="accent1">
                    <a:lumMod val="75000"/>
                  </a:schemeClr>
                </a:solidFill>
              </a:rPr>
              <a:t>selection of Investments </a:t>
            </a:r>
            <a:r>
              <a:rPr lang="en-US" sz="1200" dirty="0" smtClean="0"/>
              <a:t>to be executed</a:t>
            </a:r>
            <a:r>
              <a:rPr lang="en-US" sz="1200" dirty="0"/>
              <a:t>. </a:t>
            </a:r>
            <a:endParaRPr lang="en-US" sz="1200" dirty="0" smtClean="0"/>
          </a:p>
          <a:p>
            <a:pPr algn="just">
              <a:lnSpc>
                <a:spcPts val="1700"/>
              </a:lnSpc>
              <a:spcBef>
                <a:spcPts val="600"/>
              </a:spcBef>
              <a:spcAft>
                <a:spcPts val="300"/>
              </a:spcAft>
            </a:pPr>
            <a:r>
              <a:rPr lang="en-US" sz="1200" dirty="0" smtClean="0"/>
              <a:t>The </a:t>
            </a:r>
            <a:r>
              <a:rPr lang="en-US" sz="1200" b="1" dirty="0">
                <a:solidFill>
                  <a:schemeClr val="tx1">
                    <a:lumMod val="75000"/>
                    <a:lumOff val="25000"/>
                  </a:schemeClr>
                </a:solidFill>
              </a:rPr>
              <a:t>Investment Budget originates</a:t>
            </a:r>
            <a:r>
              <a:rPr lang="en-US" sz="1200" dirty="0" smtClean="0"/>
              <a:t> the </a:t>
            </a:r>
            <a:r>
              <a:rPr lang="en-US" sz="1200" b="1" dirty="0">
                <a:solidFill>
                  <a:schemeClr val="accent1">
                    <a:lumMod val="75000"/>
                  </a:schemeClr>
                </a:solidFill>
              </a:rPr>
              <a:t>Portfolios</a:t>
            </a:r>
            <a:r>
              <a:rPr lang="en-US" sz="1200" dirty="0" smtClean="0"/>
              <a:t>, </a:t>
            </a:r>
            <a:r>
              <a:rPr lang="en-US" sz="1200" dirty="0"/>
              <a:t>applying the </a:t>
            </a:r>
            <a:r>
              <a:rPr lang="en-US" sz="1200" b="1" dirty="0">
                <a:solidFill>
                  <a:schemeClr val="accent1">
                    <a:lumMod val="75000"/>
                  </a:schemeClr>
                </a:solidFill>
              </a:rPr>
              <a:t>selection</a:t>
            </a:r>
            <a:r>
              <a:rPr lang="en-US" sz="1200" dirty="0"/>
              <a:t> </a:t>
            </a:r>
            <a:r>
              <a:rPr lang="en-US" sz="1200" dirty="0" smtClean="0"/>
              <a:t>and </a:t>
            </a:r>
            <a:r>
              <a:rPr lang="en-US" sz="1200" b="1" dirty="0">
                <a:solidFill>
                  <a:schemeClr val="accent1">
                    <a:lumMod val="75000"/>
                  </a:schemeClr>
                </a:solidFill>
              </a:rPr>
              <a:t>prioritization</a:t>
            </a:r>
            <a:r>
              <a:rPr lang="en-US" sz="1200" dirty="0" smtClean="0"/>
              <a:t> </a:t>
            </a:r>
            <a:r>
              <a:rPr lang="en-US" sz="1200" b="1" dirty="0">
                <a:solidFill>
                  <a:schemeClr val="accent1">
                    <a:lumMod val="75000"/>
                  </a:schemeClr>
                </a:solidFill>
              </a:rPr>
              <a:t>criteria</a:t>
            </a:r>
            <a:r>
              <a:rPr lang="en-US" sz="1200" dirty="0" smtClean="0"/>
              <a:t> to </a:t>
            </a:r>
            <a:r>
              <a:rPr lang="en-US" sz="1200" b="1" dirty="0">
                <a:solidFill>
                  <a:schemeClr val="accent1">
                    <a:lumMod val="75000"/>
                  </a:schemeClr>
                </a:solidFill>
              </a:rPr>
              <a:t>define</a:t>
            </a:r>
            <a:r>
              <a:rPr lang="en-US" sz="1200" dirty="0"/>
              <a:t> </a:t>
            </a:r>
            <a:r>
              <a:rPr lang="en-US" sz="1200" b="1" dirty="0">
                <a:solidFill>
                  <a:schemeClr val="accent1">
                    <a:lumMod val="75000"/>
                  </a:schemeClr>
                </a:solidFill>
              </a:rPr>
              <a:t>programs</a:t>
            </a:r>
            <a:r>
              <a:rPr lang="en-US" sz="1200" dirty="0" smtClean="0"/>
              <a:t> </a:t>
            </a:r>
            <a:r>
              <a:rPr lang="en-US" sz="1200" dirty="0"/>
              <a:t>and </a:t>
            </a:r>
            <a:r>
              <a:rPr lang="en-US" sz="1200" b="1" dirty="0">
                <a:solidFill>
                  <a:schemeClr val="accent1">
                    <a:lumMod val="75000"/>
                  </a:schemeClr>
                </a:solidFill>
              </a:rPr>
              <a:t>projects</a:t>
            </a:r>
            <a:r>
              <a:rPr lang="en-US" sz="1200" dirty="0"/>
              <a:t> to be executed – given the </a:t>
            </a:r>
            <a:r>
              <a:rPr lang="en-US" sz="1200" b="1" dirty="0">
                <a:solidFill>
                  <a:schemeClr val="tx1">
                    <a:lumMod val="75000"/>
                    <a:lumOff val="25000"/>
                  </a:schemeClr>
                </a:solidFill>
              </a:rPr>
              <a:t>execution</a:t>
            </a:r>
            <a:r>
              <a:rPr lang="en-US" sz="1200" dirty="0" smtClean="0"/>
              <a:t> </a:t>
            </a:r>
            <a:r>
              <a:rPr lang="en-US" sz="1200" b="1" dirty="0">
                <a:solidFill>
                  <a:schemeClr val="tx1">
                    <a:lumMod val="75000"/>
                    <a:lumOff val="25000"/>
                  </a:schemeClr>
                </a:solidFill>
              </a:rPr>
              <a:t>capacity</a:t>
            </a:r>
            <a:r>
              <a:rPr lang="en-US" sz="1200" dirty="0" smtClean="0"/>
              <a:t> </a:t>
            </a:r>
            <a:r>
              <a:rPr lang="en-US" sz="1200" dirty="0"/>
              <a:t>(financial and human resources). </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Execution</a:t>
            </a:r>
            <a:r>
              <a:rPr lang="en-US" sz="1200" dirty="0" smtClean="0"/>
              <a:t> is </a:t>
            </a:r>
            <a:r>
              <a:rPr lang="en-US" sz="1200" b="1" dirty="0">
                <a:solidFill>
                  <a:schemeClr val="accent4">
                    <a:lumMod val="75000"/>
                  </a:schemeClr>
                </a:solidFill>
              </a:rPr>
              <a:t>monitored</a:t>
            </a:r>
            <a:r>
              <a:rPr lang="en-US" sz="1200" dirty="0"/>
              <a:t> because the progress of programs and projects indicates the </a:t>
            </a:r>
            <a:r>
              <a:rPr lang="en-US" sz="1200" b="1" dirty="0">
                <a:solidFill>
                  <a:schemeClr val="accent4">
                    <a:lumMod val="75000"/>
                  </a:schemeClr>
                </a:solidFill>
              </a:rPr>
              <a:t>trend of success </a:t>
            </a:r>
            <a:r>
              <a:rPr lang="en-US" sz="1200" dirty="0"/>
              <a:t>in the achievement of </a:t>
            </a:r>
            <a:r>
              <a:rPr lang="en-US" sz="1200" b="1" dirty="0">
                <a:solidFill>
                  <a:schemeClr val="accent4">
                    <a:lumMod val="75000"/>
                  </a:schemeClr>
                </a:solidFill>
              </a:rPr>
              <a:t>goals</a:t>
            </a:r>
            <a:r>
              <a:rPr lang="en-US" sz="1200" dirty="0"/>
              <a:t>; </a:t>
            </a:r>
            <a:r>
              <a:rPr lang="en-US" sz="1200" dirty="0" smtClean="0"/>
              <a:t>this </a:t>
            </a:r>
            <a:r>
              <a:rPr lang="en-US" sz="1200" dirty="0"/>
              <a:t>allows the rapid correction of </a:t>
            </a:r>
            <a:r>
              <a:rPr lang="en-US" sz="1200" dirty="0" smtClean="0"/>
              <a:t>direction when necessary</a:t>
            </a:r>
            <a:r>
              <a:rPr lang="en-US" sz="1200" dirty="0"/>
              <a:t>.</a:t>
            </a:r>
            <a:endParaRPr lang="en-US" sz="1200" dirty="0" smtClean="0"/>
          </a:p>
          <a:p>
            <a:pPr algn="just">
              <a:lnSpc>
                <a:spcPts val="1700"/>
              </a:lnSpc>
              <a:spcBef>
                <a:spcPts val="600"/>
              </a:spcBef>
              <a:spcAft>
                <a:spcPts val="300"/>
              </a:spcAft>
            </a:pPr>
            <a:r>
              <a:rPr lang="en-US" sz="1200" b="1" dirty="0" smtClean="0">
                <a:solidFill>
                  <a:schemeClr val="accent4">
                    <a:lumMod val="75000"/>
                  </a:schemeClr>
                </a:solidFill>
              </a:rPr>
              <a:t>Indicators</a:t>
            </a:r>
            <a:r>
              <a:rPr lang="en-US" sz="1200" dirty="0" smtClean="0"/>
              <a:t> </a:t>
            </a:r>
            <a:r>
              <a:rPr lang="en-US" sz="1200" b="1" dirty="0">
                <a:solidFill>
                  <a:schemeClr val="accent4">
                    <a:lumMod val="75000"/>
                  </a:schemeClr>
                </a:solidFill>
              </a:rPr>
              <a:t>feed</a:t>
            </a:r>
            <a:r>
              <a:rPr lang="en-US" sz="1200" dirty="0"/>
              <a:t> the </a:t>
            </a:r>
            <a:r>
              <a:rPr lang="en-US" sz="1200" b="1" dirty="0">
                <a:solidFill>
                  <a:schemeClr val="accent4">
                    <a:lumMod val="75000"/>
                  </a:schemeClr>
                </a:solidFill>
              </a:rPr>
              <a:t>strategic</a:t>
            </a:r>
            <a:r>
              <a:rPr lang="en-US" sz="1200" dirty="0"/>
              <a:t> </a:t>
            </a:r>
            <a:r>
              <a:rPr lang="en-US" sz="1200" b="1" dirty="0">
                <a:solidFill>
                  <a:schemeClr val="accent4">
                    <a:lumMod val="75000"/>
                  </a:schemeClr>
                </a:solidFill>
              </a:rPr>
              <a:t>plan</a:t>
            </a:r>
            <a:r>
              <a:rPr lang="en-US" sz="1200" dirty="0"/>
              <a:t> with </a:t>
            </a:r>
            <a:r>
              <a:rPr lang="en-US" sz="1200" b="1" dirty="0">
                <a:solidFill>
                  <a:schemeClr val="accent4">
                    <a:lumMod val="75000"/>
                  </a:schemeClr>
                </a:solidFill>
              </a:rPr>
              <a:t>measurements</a:t>
            </a:r>
            <a:r>
              <a:rPr lang="en-US" sz="1200" dirty="0"/>
              <a:t> </a:t>
            </a:r>
            <a:r>
              <a:rPr lang="en-US" sz="1200" dirty="0" smtClean="0"/>
              <a:t>to be </a:t>
            </a:r>
            <a:r>
              <a:rPr lang="en-US" sz="1200" b="1" dirty="0">
                <a:solidFill>
                  <a:schemeClr val="accent4">
                    <a:lumMod val="75000"/>
                  </a:schemeClr>
                </a:solidFill>
              </a:rPr>
              <a:t>compared</a:t>
            </a:r>
            <a:r>
              <a:rPr lang="en-US" sz="1200" dirty="0" smtClean="0"/>
              <a:t> </a:t>
            </a:r>
            <a:r>
              <a:rPr lang="en-US" sz="1200" dirty="0"/>
              <a:t>to the </a:t>
            </a:r>
            <a:r>
              <a:rPr lang="en-US" sz="1200" dirty="0" smtClean="0"/>
              <a:t>established </a:t>
            </a:r>
            <a:r>
              <a:rPr lang="en-US" sz="1200" b="1" dirty="0">
                <a:solidFill>
                  <a:schemeClr val="accent4">
                    <a:lumMod val="75000"/>
                  </a:schemeClr>
                </a:solidFill>
              </a:rPr>
              <a:t>targets</a:t>
            </a:r>
            <a:r>
              <a:rPr lang="en-US" sz="1200" dirty="0" smtClean="0"/>
              <a:t> for </a:t>
            </a:r>
            <a:r>
              <a:rPr lang="en-US" sz="1200" dirty="0"/>
              <a:t>verification of </a:t>
            </a:r>
            <a:r>
              <a:rPr lang="en-US" sz="1200" b="1" dirty="0">
                <a:solidFill>
                  <a:schemeClr val="accent4">
                    <a:lumMod val="75000"/>
                  </a:schemeClr>
                </a:solidFill>
              </a:rPr>
              <a:t>actual</a:t>
            </a:r>
            <a:r>
              <a:rPr lang="en-US" sz="1200" dirty="0" smtClean="0"/>
              <a:t> </a:t>
            </a:r>
            <a:r>
              <a:rPr lang="en-US" sz="1200" b="1" dirty="0" smtClean="0">
                <a:solidFill>
                  <a:schemeClr val="accent4">
                    <a:lumMod val="75000"/>
                  </a:schemeClr>
                </a:solidFill>
              </a:rPr>
              <a:t>results</a:t>
            </a:r>
            <a:r>
              <a:rPr lang="en-US" sz="1200" dirty="0" smtClean="0"/>
              <a:t>.</a:t>
            </a:r>
          </a:p>
          <a:p>
            <a:pPr>
              <a:lnSpc>
                <a:spcPts val="1700"/>
              </a:lnSpc>
              <a:spcAft>
                <a:spcPts val="300"/>
              </a:spcAft>
            </a:pPr>
            <a:endParaRPr lang="en-US" sz="1800" dirty="0"/>
          </a:p>
        </p:txBody>
      </p:sp>
      <p:sp>
        <p:nvSpPr>
          <p:cNvPr id="19" name="Content Placeholder 18"/>
          <p:cNvSpPr>
            <a:spLocks noGrp="1"/>
          </p:cNvSpPr>
          <p:nvPr>
            <p:ph sz="quarter" idx="11"/>
          </p:nvPr>
        </p:nvSpPr>
        <p:spPr>
          <a:xfrm>
            <a:off x="444498" y="495775"/>
            <a:ext cx="8178803" cy="289590"/>
          </a:xfrm>
        </p:spPr>
        <p:txBody>
          <a:bodyPr/>
          <a:lstStyle/>
          <a:p>
            <a:pPr algn="just">
              <a:lnSpc>
                <a:spcPts val="2000"/>
              </a:lnSpc>
              <a:spcBef>
                <a:spcPts val="600"/>
              </a:spcBef>
              <a:spcAft>
                <a:spcPts val="0"/>
              </a:spcAft>
            </a:pPr>
            <a:r>
              <a:rPr lang="en-US" sz="1600" b="1" dirty="0" smtClean="0">
                <a:solidFill>
                  <a:schemeClr val="tx2"/>
                </a:solidFill>
              </a:rPr>
              <a:t>Implementing a Continuous Strategic Planning process</a:t>
            </a:r>
            <a:endParaRPr lang="en-US" sz="1600" dirty="0" smtClean="0"/>
          </a:p>
          <a:p>
            <a:pPr algn="just">
              <a:lnSpc>
                <a:spcPts val="2000"/>
              </a:lnSpc>
              <a:spcBef>
                <a:spcPts val="600"/>
              </a:spcBef>
              <a:spcAft>
                <a:spcPts val="0"/>
              </a:spcAft>
            </a:pPr>
            <a:endParaRPr lang="en-US" sz="1600" dirty="0"/>
          </a:p>
        </p:txBody>
      </p:sp>
      <p:sp>
        <p:nvSpPr>
          <p:cNvPr id="36" name="Down Arrow 35"/>
          <p:cNvSpPr>
            <a:spLocks/>
          </p:cNvSpPr>
          <p:nvPr/>
        </p:nvSpPr>
        <p:spPr>
          <a:xfrm rot="12600000">
            <a:off x="1867082" y="2057276"/>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sp>
        <p:nvSpPr>
          <p:cNvPr id="37" name="Down Arrow 36"/>
          <p:cNvSpPr/>
          <p:nvPr/>
        </p:nvSpPr>
        <p:spPr>
          <a:xfrm rot="19800000">
            <a:off x="2758585" y="2134721"/>
            <a:ext cx="277586" cy="1188720"/>
          </a:xfrm>
          <a:prstGeom prst="downArrow">
            <a:avLst/>
          </a:prstGeom>
          <a:solidFill>
            <a:schemeClr val="bg2"/>
          </a:solidFill>
          <a:ln w="38100" cap="flat" cmpd="sng" algn="ctr">
            <a:noFill/>
            <a:prstDash val="solid"/>
          </a:ln>
          <a:effectLst/>
        </p:spPr>
        <p:txBody>
          <a:bodyPr vert="horz" lIns="91440" tIns="91440" rIns="91440" bIns="91440" rtlCol="0" anchor="ctr"/>
          <a:lstStyle/>
          <a:p>
            <a:pPr marL="0" marR="0" indent="0" algn="ctr" defTabSz="914400" eaLnBrk="1" fontAlgn="auto" latinLnBrk="0" hangingPunct="1">
              <a:lnSpc>
                <a:spcPts val="1720"/>
              </a:lnSpc>
              <a:spcBef>
                <a:spcPts val="0"/>
              </a:spcBef>
              <a:spcAft>
                <a:spcPts val="0"/>
              </a:spcAft>
              <a:buClr>
                <a:srgbClr val="FFFFFF"/>
              </a:buClr>
              <a:buSzTx/>
              <a:buFontTx/>
              <a:buNone/>
              <a:tabLst/>
            </a:pPr>
            <a:endParaRPr kumimoji="0" lang="en-US" sz="1200" b="0" i="0" u="none" strike="noStrike" kern="0" cap="none" spc="0" normalizeH="0" baseline="0" dirty="0" smtClean="0">
              <a:ln>
                <a:noFill/>
              </a:ln>
              <a:solidFill>
                <a:schemeClr val="accent3"/>
              </a:solidFill>
              <a:effectLst/>
              <a:uLnTx/>
              <a:uFillTx/>
              <a:latin typeface="Calibri"/>
              <a:ea typeface="+mn-ea"/>
              <a:cs typeface="Arial Unicode MS" pitchFamily="34" charset="-128"/>
            </a:endParaRPr>
          </a:p>
        </p:txBody>
      </p:sp>
      <p:graphicFrame>
        <p:nvGraphicFramePr>
          <p:cNvPr id="38" name="Content Placeholder 15"/>
          <p:cNvGraphicFramePr>
            <a:graphicFrameLocks/>
          </p:cNvGraphicFramePr>
          <p:nvPr>
            <p:extLst>
              <p:ext uri="{D42A27DB-BD31-4B8C-83A1-F6EECF244321}">
                <p14:modId xmlns:p14="http://schemas.microsoft.com/office/powerpoint/2010/main" val="3222140307"/>
              </p:ext>
            </p:extLst>
          </p:nvPr>
        </p:nvGraphicFramePr>
        <p:xfrm>
          <a:off x="428625" y="1249363"/>
          <a:ext cx="4038600" cy="3397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Rectangle 38"/>
          <p:cNvSpPr/>
          <p:nvPr/>
        </p:nvSpPr>
        <p:spPr>
          <a:xfrm>
            <a:off x="1617301" y="2834530"/>
            <a:ext cx="1665486" cy="923330"/>
          </a:xfrm>
          <a:prstGeom prst="rect">
            <a:avLst/>
          </a:prstGeom>
          <a:noFill/>
        </p:spPr>
        <p:txBody>
          <a:bodyPr wrap="square" lIns="91440" tIns="45720" rIns="91440" bIns="45720">
            <a:spAutoFit/>
          </a:bodyPr>
          <a:lstStyle/>
          <a:p>
            <a:pPr algn="ct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Continuous</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Strategic</a:t>
            </a:r>
            <a:b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br>
            <a:r>
              <a:rPr lang="en-US" b="1" dirty="0" smtClean="0">
                <a:ln w="3175">
                  <a:solidFill>
                    <a:schemeClr val="bg1"/>
                  </a:solidFill>
                  <a:prstDash val="solid"/>
                </a:ln>
                <a:solidFill>
                  <a:srgbClr val="6D0404"/>
                </a:solidFill>
                <a:effectLst>
                  <a:outerShdw blurRad="50800" dist="38100" dir="2700000" algn="tl" rotWithShape="0">
                    <a:prstClr val="black">
                      <a:alpha val="40000"/>
                    </a:prstClr>
                  </a:outerShdw>
                </a:effectLst>
              </a:rPr>
              <a:t>Planning</a:t>
            </a:r>
            <a:endParaRPr lang="en-US" b="1" dirty="0">
              <a:ln w="3175">
                <a:solidFill>
                  <a:schemeClr val="bg1"/>
                </a:solidFill>
                <a:prstDash val="solid"/>
              </a:ln>
              <a:solidFill>
                <a:srgbClr val="6D0404"/>
              </a:solidFill>
              <a:effectLst>
                <a:outerShdw blurRad="50800" dist="38100" dir="2700000" algn="tl" rotWithShape="0">
                  <a:prstClr val="black">
                    <a:alpha val="40000"/>
                  </a:prstClr>
                </a:outerShdw>
              </a:effectLst>
            </a:endParaRPr>
          </a:p>
        </p:txBody>
      </p:sp>
      <p:sp>
        <p:nvSpPr>
          <p:cNvPr id="40" name="TextBox 39"/>
          <p:cNvSpPr txBox="1"/>
          <p:nvPr/>
        </p:nvSpPr>
        <p:spPr>
          <a:xfrm>
            <a:off x="1696896" y="2580955"/>
            <a:ext cx="675853" cy="169358"/>
          </a:xfrm>
          <a:prstGeom prst="rect">
            <a:avLst/>
          </a:prstGeom>
          <a:noFill/>
        </p:spPr>
        <p:txBody>
          <a:bodyPr wrap="none" tIns="91440" bIns="91440" rtlCol="0" anchor="ctr" anchorCtr="0">
            <a:noAutofit/>
          </a:bodyPr>
          <a:lstStyle/>
          <a:p>
            <a:pPr algn="ctr"/>
            <a:r>
              <a:rPr lang="en-US" sz="800" dirty="0" smtClean="0"/>
              <a:t>Health-Check</a:t>
            </a:r>
          </a:p>
        </p:txBody>
      </p:sp>
      <p:sp>
        <p:nvSpPr>
          <p:cNvPr id="41" name="TextBox 40"/>
          <p:cNvSpPr txBox="1"/>
          <p:nvPr/>
        </p:nvSpPr>
        <p:spPr>
          <a:xfrm>
            <a:off x="2479999" y="2564389"/>
            <a:ext cx="675853" cy="169358"/>
          </a:xfrm>
          <a:prstGeom prst="rect">
            <a:avLst/>
          </a:prstGeom>
          <a:noFill/>
        </p:spPr>
        <p:txBody>
          <a:bodyPr wrap="none" tIns="91440" bIns="91440" rtlCol="0" anchor="ctr" anchorCtr="0">
            <a:noAutofit/>
          </a:bodyPr>
          <a:lstStyle/>
          <a:p>
            <a:pPr algn="ctr"/>
            <a:r>
              <a:rPr lang="en-US" sz="800" dirty="0" smtClean="0"/>
              <a:t>Selection </a:t>
            </a:r>
            <a:br>
              <a:rPr lang="en-US" sz="800" dirty="0" smtClean="0"/>
            </a:br>
            <a:r>
              <a:rPr lang="en-US" sz="800" dirty="0" smtClean="0"/>
              <a:t>Metrics</a:t>
            </a:r>
          </a:p>
        </p:txBody>
      </p:sp>
      <p:sp>
        <p:nvSpPr>
          <p:cNvPr id="42" name="TextBox 41"/>
          <p:cNvSpPr txBox="1"/>
          <p:nvPr/>
        </p:nvSpPr>
        <p:spPr>
          <a:xfrm>
            <a:off x="1331193" y="1659271"/>
            <a:ext cx="675853" cy="169358"/>
          </a:xfrm>
          <a:prstGeom prst="rect">
            <a:avLst/>
          </a:prstGeom>
          <a:noFill/>
        </p:spPr>
        <p:txBody>
          <a:bodyPr wrap="none" tIns="91440" bIns="91440" rtlCol="0" anchor="ctr" anchorCtr="0">
            <a:noAutofit/>
          </a:bodyPr>
          <a:lstStyle/>
          <a:p>
            <a:pPr algn="ctr"/>
            <a:r>
              <a:rPr lang="en-US" sz="800" dirty="0" smtClean="0"/>
              <a:t>Actual </a:t>
            </a:r>
          </a:p>
          <a:p>
            <a:pPr algn="ctr"/>
            <a:r>
              <a:rPr lang="en-US" sz="800" dirty="0" smtClean="0"/>
              <a:t>Results</a:t>
            </a:r>
          </a:p>
        </p:txBody>
      </p:sp>
      <p:sp>
        <p:nvSpPr>
          <p:cNvPr id="43" name="TextBox 42"/>
          <p:cNvSpPr txBox="1"/>
          <p:nvPr/>
        </p:nvSpPr>
        <p:spPr>
          <a:xfrm>
            <a:off x="2961027" y="1659271"/>
            <a:ext cx="675853" cy="169358"/>
          </a:xfrm>
          <a:prstGeom prst="rect">
            <a:avLst/>
          </a:prstGeom>
          <a:noFill/>
        </p:spPr>
        <p:txBody>
          <a:bodyPr wrap="none" tIns="91440" bIns="91440" rtlCol="0" anchor="ctr" anchorCtr="0">
            <a:noAutofit/>
          </a:bodyPr>
          <a:lstStyle/>
          <a:p>
            <a:pPr algn="ctr"/>
            <a:r>
              <a:rPr lang="en-US" sz="800" dirty="0" smtClean="0"/>
              <a:t>Overall</a:t>
            </a:r>
            <a:br>
              <a:rPr lang="en-US" sz="800" dirty="0" smtClean="0"/>
            </a:br>
            <a:r>
              <a:rPr lang="en-US" sz="800" dirty="0" smtClean="0"/>
              <a:t>Investment</a:t>
            </a:r>
          </a:p>
        </p:txBody>
      </p:sp>
      <p:sp>
        <p:nvSpPr>
          <p:cNvPr id="44" name="TextBox 43"/>
          <p:cNvSpPr txBox="1"/>
          <p:nvPr/>
        </p:nvSpPr>
        <p:spPr>
          <a:xfrm>
            <a:off x="3679685" y="2884643"/>
            <a:ext cx="675853" cy="169358"/>
          </a:xfrm>
          <a:prstGeom prst="rect">
            <a:avLst/>
          </a:prstGeom>
          <a:noFill/>
        </p:spPr>
        <p:txBody>
          <a:bodyPr wrap="none" tIns="91440" bIns="91440" rtlCol="0" anchor="ctr" anchorCtr="0">
            <a:noAutofit/>
          </a:bodyPr>
          <a:lstStyle/>
          <a:p>
            <a:pPr algn="ctr"/>
            <a:r>
              <a:rPr lang="en-US" sz="800" dirty="0" smtClean="0"/>
              <a:t>Execution </a:t>
            </a:r>
            <a:br>
              <a:rPr lang="en-US" sz="800" dirty="0" smtClean="0"/>
            </a:br>
            <a:r>
              <a:rPr lang="en-US" sz="800" dirty="0" smtClean="0"/>
              <a:t>Capacity</a:t>
            </a:r>
            <a:br>
              <a:rPr lang="en-US" sz="800" dirty="0" smtClean="0"/>
            </a:br>
            <a:r>
              <a:rPr lang="en-US" sz="800" dirty="0" smtClean="0"/>
              <a:t>(CAPEX and </a:t>
            </a:r>
            <a:br>
              <a:rPr lang="en-US" sz="800" dirty="0" smtClean="0"/>
            </a:br>
            <a:r>
              <a:rPr lang="en-US" sz="800" dirty="0" smtClean="0"/>
              <a:t>Headcount)</a:t>
            </a:r>
          </a:p>
        </p:txBody>
      </p:sp>
      <p:sp>
        <p:nvSpPr>
          <p:cNvPr id="45" name="TextBox 44"/>
          <p:cNvSpPr txBox="1"/>
          <p:nvPr/>
        </p:nvSpPr>
        <p:spPr>
          <a:xfrm>
            <a:off x="1330022" y="4194929"/>
            <a:ext cx="675853" cy="169358"/>
          </a:xfrm>
          <a:prstGeom prst="rect">
            <a:avLst/>
          </a:prstGeom>
          <a:noFill/>
        </p:spPr>
        <p:txBody>
          <a:bodyPr wrap="none" tIns="91440" bIns="91440" rtlCol="0" anchor="ctr" anchorCtr="0">
            <a:noAutofit/>
          </a:bodyPr>
          <a:lstStyle/>
          <a:p>
            <a:pPr algn="ctr"/>
            <a:r>
              <a:rPr lang="en-US" sz="800" dirty="0" smtClean="0"/>
              <a:t>Resource</a:t>
            </a:r>
            <a:br>
              <a:rPr lang="en-US" sz="800" dirty="0" smtClean="0"/>
            </a:br>
            <a:r>
              <a:rPr lang="en-US" sz="800" dirty="0" smtClean="0"/>
              <a:t>Usage</a:t>
            </a:r>
          </a:p>
        </p:txBody>
      </p:sp>
      <p:sp>
        <p:nvSpPr>
          <p:cNvPr id="46" name="TextBox 45"/>
          <p:cNvSpPr txBox="1"/>
          <p:nvPr/>
        </p:nvSpPr>
        <p:spPr>
          <a:xfrm>
            <a:off x="2961028" y="4197727"/>
            <a:ext cx="675853" cy="169358"/>
          </a:xfrm>
          <a:prstGeom prst="rect">
            <a:avLst/>
          </a:prstGeom>
          <a:noFill/>
        </p:spPr>
        <p:txBody>
          <a:bodyPr wrap="none" tIns="91440" bIns="91440" rtlCol="0" anchor="ctr" anchorCtr="0">
            <a:noAutofit/>
          </a:bodyPr>
          <a:lstStyle/>
          <a:p>
            <a:pPr algn="ctr"/>
            <a:r>
              <a:rPr lang="en-US" sz="800" smtClean="0"/>
              <a:t>Constraints </a:t>
            </a:r>
            <a:r>
              <a:rPr lang="en-US" sz="800" dirty="0" smtClean="0"/>
              <a:t>and </a:t>
            </a:r>
            <a:br>
              <a:rPr lang="en-US" sz="800" dirty="0" smtClean="0"/>
            </a:br>
            <a:r>
              <a:rPr lang="en-US" sz="800" dirty="0" smtClean="0"/>
              <a:t>Criteria-based </a:t>
            </a:r>
            <a:br>
              <a:rPr lang="en-US" sz="800" dirty="0" smtClean="0"/>
            </a:br>
            <a:r>
              <a:rPr lang="en-US" sz="800" dirty="0" smtClean="0"/>
              <a:t>Selection with </a:t>
            </a:r>
            <a:br>
              <a:rPr lang="en-US" sz="800" dirty="0" smtClean="0"/>
            </a:br>
            <a:r>
              <a:rPr lang="en-US" sz="800" dirty="0" smtClean="0"/>
              <a:t>Objective Metrics</a:t>
            </a:r>
          </a:p>
        </p:txBody>
      </p:sp>
      <p:sp>
        <p:nvSpPr>
          <p:cNvPr id="47" name="TextBox 46"/>
          <p:cNvSpPr txBox="1"/>
          <p:nvPr/>
        </p:nvSpPr>
        <p:spPr>
          <a:xfrm>
            <a:off x="546344" y="2884643"/>
            <a:ext cx="675853" cy="169358"/>
          </a:xfrm>
          <a:prstGeom prst="rect">
            <a:avLst/>
          </a:prstGeom>
          <a:noFill/>
        </p:spPr>
        <p:txBody>
          <a:bodyPr wrap="none" tIns="91440" bIns="91440" rtlCol="0" anchor="ctr" anchorCtr="0">
            <a:noAutofit/>
          </a:bodyPr>
          <a:lstStyle/>
          <a:p>
            <a:pPr algn="ctr"/>
            <a:r>
              <a:rPr lang="en-US" sz="800" dirty="0" smtClean="0"/>
              <a:t>Measurements</a:t>
            </a:r>
          </a:p>
        </p:txBody>
      </p:sp>
    </p:spTree>
    <p:extLst>
      <p:ext uri="{BB962C8B-B14F-4D97-AF65-F5344CB8AC3E}">
        <p14:creationId xmlns:p14="http://schemas.microsoft.com/office/powerpoint/2010/main" val="1794374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3" b="7773"/>
          <a:stretch>
            <a:fillRect/>
          </a:stretch>
        </p:blipFill>
        <p:spPr/>
      </p:pic>
      <p:sp>
        <p:nvSpPr>
          <p:cNvPr id="5" name="Title 4"/>
          <p:cNvSpPr>
            <a:spLocks noGrp="1"/>
          </p:cNvSpPr>
          <p:nvPr>
            <p:ph type="title"/>
          </p:nvPr>
        </p:nvSpPr>
        <p:spPr>
          <a:xfrm>
            <a:off x="5496674" y="0"/>
            <a:ext cx="2631241" cy="3675888"/>
          </a:xfrm>
        </p:spPr>
        <p:txBody>
          <a:bodyPr/>
          <a:lstStyle/>
          <a:p>
            <a:r>
              <a:rPr lang="pt-BR" sz="2400" dirty="0" smtClean="0"/>
              <a:t>CA PPM for </a:t>
            </a:r>
            <a:br>
              <a:rPr lang="pt-BR" sz="2400" dirty="0" smtClean="0"/>
            </a:br>
            <a:r>
              <a:rPr lang="pt-BR" sz="2400" dirty="0" err="1" smtClean="0"/>
              <a:t>Strategic</a:t>
            </a:r>
            <a:r>
              <a:rPr lang="pt-BR" sz="2400" dirty="0" smtClean="0"/>
              <a:t> Planning </a:t>
            </a:r>
            <a:r>
              <a:rPr lang="pt-BR" sz="2400" dirty="0" err="1" smtClean="0"/>
              <a:t>and</a:t>
            </a:r>
            <a:r>
              <a:rPr lang="pt-BR" sz="2400" dirty="0" smtClean="0"/>
              <a:t> </a:t>
            </a:r>
            <a:r>
              <a:rPr lang="pt-BR" sz="2400" dirty="0" err="1" smtClean="0"/>
              <a:t>Execution</a:t>
            </a:r>
            <a:r>
              <a:rPr lang="pt-BR" sz="2400" dirty="0" smtClean="0"/>
              <a:t> </a:t>
            </a:r>
            <a:r>
              <a:rPr lang="pt-BR" sz="2400" dirty="0" err="1" smtClean="0"/>
              <a:t>Accelerator</a:t>
            </a:r>
            <a:r>
              <a:rPr lang="pt-BR" sz="2400" dirty="0" smtClean="0"/>
              <a:t/>
            </a:r>
            <a:br>
              <a:rPr lang="pt-BR" sz="2400" dirty="0" smtClean="0"/>
            </a:br>
            <a:r>
              <a:rPr lang="pt-BR" sz="2400" dirty="0" smtClean="0"/>
              <a:t/>
            </a:r>
            <a:br>
              <a:rPr lang="pt-BR" sz="2400" dirty="0" smtClean="0"/>
            </a:br>
            <a:r>
              <a:rPr lang="pt-BR" sz="2400" dirty="0" err="1" smtClean="0"/>
              <a:t>Main</a:t>
            </a:r>
            <a:r>
              <a:rPr lang="pt-BR" sz="2400" smtClean="0"/>
              <a:t> Features</a:t>
            </a:r>
            <a:r>
              <a:rPr lang="pt-BR" sz="2400" dirty="0"/>
              <a:t/>
            </a:r>
            <a:br>
              <a:rPr lang="pt-BR" sz="2400" dirty="0"/>
            </a:br>
            <a:endParaRPr lang="en-US" sz="2400" dirty="0"/>
          </a:p>
        </p:txBody>
      </p:sp>
    </p:spTree>
    <p:extLst>
      <p:ext uri="{BB962C8B-B14F-4D97-AF65-F5344CB8AC3E}">
        <p14:creationId xmlns:p14="http://schemas.microsoft.com/office/powerpoint/2010/main" val="2096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mn-lt"/>
              </a:rPr>
              <a:t>CA PPM for Strategic Planning and Execution</a:t>
            </a:r>
            <a:br>
              <a:rPr lang="en-US" sz="2400" dirty="0" smtClean="0">
                <a:latin typeface="+mn-lt"/>
              </a:rPr>
            </a:br>
            <a:endParaRPr lang="en-US" sz="3600" dirty="0">
              <a:latin typeface="+mn-lt"/>
            </a:endParaRPr>
          </a:p>
        </p:txBody>
      </p:sp>
      <p:sp>
        <p:nvSpPr>
          <p:cNvPr id="14340" name="Content Placeholder 12"/>
          <p:cNvSpPr>
            <a:spLocks noGrp="1"/>
          </p:cNvSpPr>
          <p:nvPr>
            <p:ph type="body" sz="quarter" idx="10"/>
          </p:nvPr>
        </p:nvSpPr>
        <p:spPr/>
        <p:txBody>
          <a:bodyPr>
            <a:normAutofit/>
          </a:bodyPr>
          <a:lstStyle/>
          <a:p>
            <a:pPr marL="0" indent="0" algn="just">
              <a:spcBef>
                <a:spcPts val="450"/>
              </a:spcBef>
              <a:buNone/>
            </a:pPr>
            <a:r>
              <a:rPr lang="en-US" sz="1501" dirty="0" smtClean="0"/>
              <a:t>In the next slides, we present you some illustrations taken from CA PPM, which was </a:t>
            </a:r>
            <a:r>
              <a:rPr lang="en-US" sz="1501" b="1" i="1" dirty="0" smtClean="0">
                <a:solidFill>
                  <a:schemeClr val="accent1"/>
                </a:solidFill>
              </a:rPr>
              <a:t>configured </a:t>
            </a:r>
            <a:r>
              <a:rPr lang="en-US" sz="1501" dirty="0" smtClean="0"/>
              <a:t>to provide specific features for </a:t>
            </a:r>
            <a:r>
              <a:rPr lang="en-US" sz="1501" b="1" i="1" dirty="0" smtClean="0">
                <a:solidFill>
                  <a:schemeClr val="accent1"/>
                </a:solidFill>
              </a:rPr>
              <a:t>planning</a:t>
            </a:r>
            <a:r>
              <a:rPr lang="en-US" sz="1501" dirty="0" smtClean="0"/>
              <a:t> and </a:t>
            </a:r>
            <a:r>
              <a:rPr lang="en-US" sz="1501" b="1" i="1" dirty="0" smtClean="0">
                <a:solidFill>
                  <a:schemeClr val="accent1"/>
                </a:solidFill>
              </a:rPr>
              <a:t>monitoring</a:t>
            </a:r>
            <a:r>
              <a:rPr lang="en-US" sz="1501" dirty="0" smtClean="0"/>
              <a:t> of the </a:t>
            </a:r>
            <a:r>
              <a:rPr lang="en-US" sz="1501" b="1" i="1" dirty="0" smtClean="0">
                <a:solidFill>
                  <a:schemeClr val="accent1"/>
                </a:solidFill>
              </a:rPr>
              <a:t>Strategic Execution</a:t>
            </a:r>
            <a:r>
              <a:rPr lang="en-US" sz="1501" dirty="0" smtClean="0"/>
              <a:t>. </a:t>
            </a:r>
          </a:p>
          <a:p>
            <a:pPr marL="0" indent="0" algn="just">
              <a:spcBef>
                <a:spcPts val="450"/>
              </a:spcBef>
              <a:buNone/>
            </a:pPr>
            <a:endParaRPr lang="en-US" sz="1126" dirty="0" smtClean="0"/>
          </a:p>
          <a:p>
            <a:pPr marL="0" indent="0" algn="just">
              <a:spcBef>
                <a:spcPts val="450"/>
              </a:spcBef>
              <a:buNone/>
            </a:pPr>
            <a:r>
              <a:rPr lang="en-US" sz="1126" dirty="0" smtClean="0"/>
              <a:t>Note: the features you will see are not an integral part of the "Core" features of CA PPM but can be implemented through configured and customized components. Adjustments to adherence to the actual process of the organization are encouraged through the hiring of specialized services with CA Services or with one of our Qualified Partners.</a:t>
            </a:r>
            <a:endParaRPr lang="en-US" sz="1126" dirty="0"/>
          </a:p>
        </p:txBody>
      </p:sp>
      <p:sp>
        <p:nvSpPr>
          <p:cNvPr id="14339" name="Content Placeholder 12"/>
          <p:cNvSpPr>
            <a:spLocks noGrp="1"/>
          </p:cNvSpPr>
          <p:nvPr>
            <p:ph sz="quarter" idx="11"/>
          </p:nvPr>
        </p:nvSpPr>
        <p:spPr/>
        <p:txBody>
          <a:bodyPr/>
          <a:lstStyle/>
          <a:p>
            <a:pPr marL="175186" indent="-175186">
              <a:spcBef>
                <a:spcPts val="450"/>
              </a:spcBef>
            </a:pPr>
            <a:r>
              <a:rPr lang="en-US" sz="1600" b="1" dirty="0">
                <a:solidFill>
                  <a:schemeClr val="tx2"/>
                </a:solidFill>
              </a:rPr>
              <a:t>Overview of Strategic Planning and Execution Support with CA PPM</a:t>
            </a:r>
            <a:endParaRPr lang="en-US" sz="1600" dirty="0"/>
          </a:p>
        </p:txBody>
      </p:sp>
    </p:spTree>
    <p:extLst>
      <p:ext uri="{BB962C8B-B14F-4D97-AF65-F5344CB8AC3E}">
        <p14:creationId xmlns:p14="http://schemas.microsoft.com/office/powerpoint/2010/main" val="39763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Configure you </a:t>
            </a:r>
            <a:r>
              <a:rPr lang="en-US" sz="1600" dirty="0"/>
              <a:t>Strategic Plans using the multi-level </a:t>
            </a:r>
            <a:r>
              <a:rPr lang="en-US" sz="1600" dirty="0">
                <a:solidFill>
                  <a:srgbClr val="53BBD4"/>
                </a:solidFill>
              </a:rPr>
              <a:t>Strategic Items </a:t>
            </a:r>
            <a:r>
              <a:rPr lang="en-US" sz="1600" dirty="0"/>
              <a:t>feature </a:t>
            </a:r>
            <a:r>
              <a:rPr lang="en-US" sz="1600" dirty="0" smtClean="0"/>
              <a:t>(</a:t>
            </a:r>
            <a:r>
              <a:rPr lang="en-US" sz="1600" dirty="0"/>
              <a:t>Themes, Goals, Objectives, Initiatives, … );</a:t>
            </a:r>
          </a:p>
          <a:p>
            <a:pPr>
              <a:lnSpc>
                <a:spcPts val="1800"/>
              </a:lnSpc>
              <a:spcAft>
                <a:spcPts val="300"/>
              </a:spcAft>
            </a:pPr>
            <a:r>
              <a:rPr lang="en-US" sz="1600" dirty="0" smtClean="0"/>
              <a:t>Create </a:t>
            </a:r>
            <a:r>
              <a:rPr lang="en-US" sz="1600" dirty="0">
                <a:solidFill>
                  <a:srgbClr val="53BBD4"/>
                </a:solidFill>
              </a:rPr>
              <a:t>Related Plans</a:t>
            </a:r>
            <a:r>
              <a:rPr lang="en-US" sz="1600" dirty="0" smtClean="0"/>
              <a:t>, such as:</a:t>
            </a:r>
          </a:p>
          <a:p>
            <a:pPr lvl="1">
              <a:lnSpc>
                <a:spcPts val="1800"/>
              </a:lnSpc>
              <a:spcAft>
                <a:spcPts val="300"/>
              </a:spcAft>
            </a:pPr>
            <a:r>
              <a:rPr lang="pt-BR" sz="1200" dirty="0" smtClean="0"/>
              <a:t>A </a:t>
            </a:r>
            <a:r>
              <a:rPr lang="pt-BR" sz="1200" dirty="0" err="1" smtClean="0"/>
              <a:t>Long-Term</a:t>
            </a:r>
            <a:r>
              <a:rPr lang="pt-BR" sz="1200" dirty="0" smtClean="0"/>
              <a:t> </a:t>
            </a:r>
            <a:r>
              <a:rPr lang="en-US" sz="1200" dirty="0" smtClean="0"/>
              <a:t>Corporate Plan;</a:t>
            </a:r>
          </a:p>
          <a:p>
            <a:pPr lvl="1">
              <a:lnSpc>
                <a:spcPts val="1800"/>
              </a:lnSpc>
              <a:spcAft>
                <a:spcPts val="300"/>
              </a:spcAft>
            </a:pPr>
            <a:r>
              <a:rPr lang="en-US" sz="1200" dirty="0" smtClean="0"/>
              <a:t>Medium-Term Business Unit Plans;</a:t>
            </a:r>
          </a:p>
          <a:p>
            <a:pPr lvl="1">
              <a:lnSpc>
                <a:spcPts val="1800"/>
              </a:lnSpc>
              <a:spcAft>
                <a:spcPts val="300"/>
              </a:spcAft>
            </a:pPr>
            <a:r>
              <a:rPr lang="en-US" sz="1200" dirty="0" smtClean="0"/>
              <a:t>Short-Term Department Plans.</a:t>
            </a:r>
          </a:p>
        </p:txBody>
      </p:sp>
      <p:pic>
        <p:nvPicPr>
          <p:cNvPr id="8" name="Content Placeholder 7"/>
          <p:cNvPicPr>
            <a:picLocks noGrp="1" noChangeAspect="1"/>
          </p:cNvPicPr>
          <p:nvPr>
            <p:ph sz="half" idx="2"/>
          </p:nvPr>
        </p:nvPicPr>
        <p:blipFill>
          <a:blip r:embed="rId3"/>
          <a:stretch>
            <a:fillRect/>
          </a:stretch>
        </p:blipFill>
        <p:spPr>
          <a:xfrm>
            <a:off x="3975925" y="858045"/>
            <a:ext cx="4710875" cy="2765506"/>
          </a:xfrm>
          <a:prstGeom prst="rect">
            <a:avLst/>
          </a:prstGeom>
        </p:spPr>
      </p:pic>
    </p:spTree>
    <p:extLst>
      <p:ext uri="{BB962C8B-B14F-4D97-AF65-F5344CB8AC3E}">
        <p14:creationId xmlns:p14="http://schemas.microsoft.com/office/powerpoint/2010/main" val="2700588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sp>
        <p:nvSpPr>
          <p:cNvPr id="15364" name="Content Placeholder 12"/>
          <p:cNvSpPr>
            <a:spLocks noGrp="1"/>
          </p:cNvSpPr>
          <p:nvPr>
            <p:ph sz="half" idx="1"/>
          </p:nvPr>
        </p:nvSpPr>
        <p:spPr>
          <a:xfrm>
            <a:off x="457200" y="858045"/>
            <a:ext cx="3327991" cy="3397616"/>
          </a:xfrm>
        </p:spPr>
        <p:txBody>
          <a:bodyPr vert="horz" lIns="91440" tIns="45720" rIns="91440" bIns="45720" rtlCol="0" anchor="t">
            <a:noAutofit/>
          </a:bodyPr>
          <a:lstStyle/>
          <a:p>
            <a:pPr>
              <a:lnSpc>
                <a:spcPts val="1800"/>
              </a:lnSpc>
              <a:spcAft>
                <a:spcPts val="300"/>
              </a:spcAft>
            </a:pPr>
            <a:r>
              <a:rPr lang="en-US" sz="1600" dirty="0" smtClean="0"/>
              <a:t>Multiple </a:t>
            </a:r>
            <a:r>
              <a:rPr lang="en-US" sz="1600" dirty="0"/>
              <a:t>system-generated graphical views of your </a:t>
            </a:r>
            <a:r>
              <a:rPr lang="en-US" sz="1600" dirty="0">
                <a:solidFill>
                  <a:schemeClr val="accent1"/>
                </a:solidFill>
              </a:rPr>
              <a:t>Strategic Plans</a:t>
            </a:r>
            <a:r>
              <a:rPr lang="en-US" sz="1600" dirty="0" smtClean="0"/>
              <a:t>;</a:t>
            </a:r>
            <a:endParaRPr lang="en-US" sz="1600" dirty="0"/>
          </a:p>
          <a:p>
            <a:pPr>
              <a:lnSpc>
                <a:spcPts val="1800"/>
              </a:lnSpc>
              <a:spcAft>
                <a:spcPts val="300"/>
              </a:spcAft>
            </a:pPr>
            <a:r>
              <a:rPr lang="pt-BR" sz="1600" dirty="0"/>
              <a:t>Use a </a:t>
            </a:r>
            <a:r>
              <a:rPr lang="pt-BR" sz="1600" dirty="0" err="1" smtClean="0"/>
              <a:t>custom</a:t>
            </a:r>
            <a:r>
              <a:rPr lang="pt-BR" sz="1600" dirty="0" smtClean="0"/>
              <a:t> </a:t>
            </a:r>
            <a:r>
              <a:rPr lang="pt-BR" sz="1600" dirty="0" err="1">
                <a:solidFill>
                  <a:schemeClr val="accent1"/>
                </a:solidFill>
              </a:rPr>
              <a:t>Strategic</a:t>
            </a:r>
            <a:r>
              <a:rPr lang="pt-BR" sz="1600" dirty="0">
                <a:solidFill>
                  <a:schemeClr val="accent1"/>
                </a:solidFill>
              </a:rPr>
              <a:t> </a:t>
            </a:r>
            <a:r>
              <a:rPr lang="pt-BR" sz="1600" dirty="0" err="1">
                <a:solidFill>
                  <a:schemeClr val="accent1"/>
                </a:solidFill>
              </a:rPr>
              <a:t>Map</a:t>
            </a:r>
            <a:r>
              <a:rPr lang="pt-BR" sz="1600" dirty="0">
                <a:solidFill>
                  <a:schemeClr val="accent1"/>
                </a:solidFill>
              </a:rPr>
              <a:t> </a:t>
            </a:r>
            <a:r>
              <a:rPr lang="pt-BR" sz="1600" dirty="0" err="1"/>
              <a:t>picture</a:t>
            </a:r>
            <a:r>
              <a:rPr lang="pt-BR" sz="1600" dirty="0"/>
              <a:t> </a:t>
            </a:r>
            <a:r>
              <a:rPr lang="pt-BR" sz="1600" dirty="0" err="1" smtClean="0"/>
              <a:t>and</a:t>
            </a:r>
            <a:r>
              <a:rPr lang="pt-BR" sz="1600" dirty="0" smtClean="0"/>
              <a:t> </a:t>
            </a:r>
            <a:r>
              <a:rPr lang="pt-BR" sz="1600" dirty="0" err="1"/>
              <a:t>easily</a:t>
            </a:r>
            <a:r>
              <a:rPr lang="pt-BR" sz="1600" dirty="0"/>
              <a:t> </a:t>
            </a:r>
            <a:r>
              <a:rPr lang="pt-BR" sz="1600" dirty="0" err="1"/>
              <a:t>add</a:t>
            </a:r>
            <a:r>
              <a:rPr lang="pt-BR" sz="1600" dirty="0"/>
              <a:t> </a:t>
            </a:r>
            <a:r>
              <a:rPr lang="pt-BR" sz="1600" dirty="0" err="1" smtClean="0"/>
              <a:t>an</a:t>
            </a:r>
            <a:r>
              <a:rPr lang="pt-BR" sz="1600" dirty="0" smtClean="0"/>
              <a:t> </a:t>
            </a:r>
            <a:r>
              <a:rPr lang="pt-BR" sz="1600" dirty="0" err="1"/>
              <a:t>information</a:t>
            </a:r>
            <a:r>
              <a:rPr lang="pt-BR" sz="1600" dirty="0"/>
              <a:t> </a:t>
            </a:r>
            <a:r>
              <a:rPr lang="pt-BR" sz="1600" dirty="0" err="1"/>
              <a:t>layer</a:t>
            </a:r>
            <a:r>
              <a:rPr lang="pt-BR" sz="1600" dirty="0"/>
              <a:t> </a:t>
            </a:r>
            <a:r>
              <a:rPr lang="pt-BR" sz="1600" dirty="0" err="1"/>
              <a:t>on</a:t>
            </a:r>
            <a:r>
              <a:rPr lang="pt-BR" sz="1600" dirty="0"/>
              <a:t> top </a:t>
            </a:r>
            <a:r>
              <a:rPr lang="pt-BR" sz="1600" dirty="0" err="1"/>
              <a:t>of</a:t>
            </a:r>
            <a:r>
              <a:rPr lang="pt-BR" sz="1600" dirty="0"/>
              <a:t> it, </a:t>
            </a:r>
            <a:r>
              <a:rPr lang="pt-BR" sz="1600" dirty="0" err="1"/>
              <a:t>showing</a:t>
            </a:r>
            <a:r>
              <a:rPr lang="pt-BR" sz="1600" dirty="0"/>
              <a:t> </a:t>
            </a:r>
            <a:r>
              <a:rPr lang="pt-BR" sz="1600" dirty="0" err="1"/>
              <a:t>the</a:t>
            </a:r>
            <a:r>
              <a:rPr lang="pt-BR" sz="1600" dirty="0"/>
              <a:t> status </a:t>
            </a:r>
            <a:r>
              <a:rPr lang="pt-BR" sz="1600" dirty="0" err="1"/>
              <a:t>of</a:t>
            </a:r>
            <a:r>
              <a:rPr lang="pt-BR" sz="1600" dirty="0"/>
              <a:t> </a:t>
            </a:r>
            <a:r>
              <a:rPr lang="pt-BR" sz="1600" dirty="0" err="1"/>
              <a:t>each</a:t>
            </a:r>
            <a:r>
              <a:rPr lang="pt-BR" sz="1600" dirty="0"/>
              <a:t> </a:t>
            </a:r>
            <a:r>
              <a:rPr lang="pt-BR" sz="1600" dirty="0" err="1"/>
              <a:t>Strategic</a:t>
            </a:r>
            <a:r>
              <a:rPr lang="pt-BR" sz="1600" dirty="0"/>
              <a:t> </a:t>
            </a:r>
            <a:r>
              <a:rPr lang="pt-BR" sz="1600" dirty="0" err="1"/>
              <a:t>Initiative</a:t>
            </a:r>
            <a:r>
              <a:rPr lang="pt-BR" sz="1600" dirty="0"/>
              <a:t> </a:t>
            </a:r>
            <a:r>
              <a:rPr lang="pt-BR" sz="1600" dirty="0" err="1"/>
              <a:t>or</a:t>
            </a:r>
            <a:r>
              <a:rPr lang="pt-BR" sz="1600" dirty="0"/>
              <a:t> </a:t>
            </a:r>
            <a:r>
              <a:rPr lang="pt-BR" sz="1600" dirty="0" err="1" smtClean="0"/>
              <a:t>Goal</a:t>
            </a:r>
            <a:r>
              <a:rPr lang="pt-BR" sz="1600" dirty="0" smtClean="0"/>
              <a:t>.</a:t>
            </a:r>
            <a:endParaRPr lang="pt-BR" sz="1600" dirty="0"/>
          </a:p>
          <a:p>
            <a:pPr marL="175186" indent="-175186">
              <a:spcBef>
                <a:spcPts val="450"/>
              </a:spcBef>
            </a:pPr>
            <a:endParaRPr lang="en-US" sz="1600" b="1" dirty="0">
              <a:solidFill>
                <a:schemeClr val="tx2"/>
              </a:solidFill>
            </a:endParaRPr>
          </a:p>
        </p:txBody>
      </p:sp>
      <p:pic>
        <p:nvPicPr>
          <p:cNvPr id="5" name="Content Placeholder 4"/>
          <p:cNvPicPr>
            <a:picLocks noGrp="1" noChangeAspect="1"/>
          </p:cNvPicPr>
          <p:nvPr>
            <p:ph sz="half" idx="2"/>
          </p:nvPr>
        </p:nvPicPr>
        <p:blipFill>
          <a:blip r:embed="rId3"/>
          <a:stretch>
            <a:fillRect/>
          </a:stretch>
        </p:blipFill>
        <p:spPr>
          <a:xfrm>
            <a:off x="3837467" y="661628"/>
            <a:ext cx="4038600" cy="2266790"/>
          </a:xfrm>
          <a:prstGeom prst="rect">
            <a:avLst/>
          </a:prstGeom>
        </p:spPr>
      </p:pic>
      <p:pic>
        <p:nvPicPr>
          <p:cNvPr id="8" name="Picture 7"/>
          <p:cNvPicPr>
            <a:picLocks noChangeAspect="1"/>
          </p:cNvPicPr>
          <p:nvPr/>
        </p:nvPicPr>
        <p:blipFill rotWithShape="1">
          <a:blip r:embed="rId4"/>
          <a:srcRect l="-327" t="-525" r="12267" b="525"/>
          <a:stretch/>
        </p:blipFill>
        <p:spPr>
          <a:xfrm>
            <a:off x="6072156" y="1915002"/>
            <a:ext cx="2855727" cy="2026831"/>
          </a:xfrm>
          <a:prstGeom prst="rect">
            <a:avLst/>
          </a:prstGeom>
        </p:spPr>
      </p:pic>
      <p:pic>
        <p:nvPicPr>
          <p:cNvPr id="9" name="Picture 8"/>
          <p:cNvPicPr>
            <a:picLocks noChangeAspect="1"/>
          </p:cNvPicPr>
          <p:nvPr/>
        </p:nvPicPr>
        <p:blipFill>
          <a:blip r:embed="rId5"/>
          <a:stretch>
            <a:fillRect/>
          </a:stretch>
        </p:blipFill>
        <p:spPr>
          <a:xfrm>
            <a:off x="2479973" y="3344525"/>
            <a:ext cx="4184054" cy="1384023"/>
          </a:xfrm>
          <a:prstGeom prst="rect">
            <a:avLst/>
          </a:prstGeom>
        </p:spPr>
      </p:pic>
    </p:spTree>
    <p:extLst>
      <p:ext uri="{BB962C8B-B14F-4D97-AF65-F5344CB8AC3E}">
        <p14:creationId xmlns:p14="http://schemas.microsoft.com/office/powerpoint/2010/main" val="2938541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z="2400" dirty="0" smtClean="0"/>
              <a:t>CA PPM for Strategic Planning and Execution</a:t>
            </a:r>
            <a:br>
              <a:rPr lang="en-US" sz="2400" dirty="0" smtClean="0"/>
            </a:br>
            <a:endParaRPr lang="en-US" sz="2400" dirty="0"/>
          </a:p>
        </p:txBody>
      </p:sp>
      <p:pic>
        <p:nvPicPr>
          <p:cNvPr id="4" name="Content Placeholder 3"/>
          <p:cNvPicPr>
            <a:picLocks noGrp="1" noChangeAspect="1"/>
          </p:cNvPicPr>
          <p:nvPr>
            <p:ph sz="half" idx="1"/>
          </p:nvPr>
        </p:nvPicPr>
        <p:blipFill>
          <a:blip r:embed="rId3"/>
          <a:stretch>
            <a:fillRect/>
          </a:stretch>
        </p:blipFill>
        <p:spPr>
          <a:xfrm>
            <a:off x="457200" y="858045"/>
            <a:ext cx="4038600" cy="2457423"/>
          </a:xfrm>
          <a:prstGeom prst="rect">
            <a:avLst/>
          </a:prstGeom>
        </p:spPr>
      </p:pic>
      <p:sp>
        <p:nvSpPr>
          <p:cNvPr id="3" name="Text Placeholder 2"/>
          <p:cNvSpPr>
            <a:spLocks noGrp="1"/>
          </p:cNvSpPr>
          <p:nvPr>
            <p:ph sz="half" idx="2"/>
          </p:nvPr>
        </p:nvSpPr>
        <p:spPr/>
        <p:txBody>
          <a:bodyPr/>
          <a:lstStyle/>
          <a:p>
            <a:pPr>
              <a:lnSpc>
                <a:spcPts val="1800"/>
              </a:lnSpc>
              <a:spcAft>
                <a:spcPts val="300"/>
              </a:spcAft>
            </a:pPr>
            <a:r>
              <a:rPr lang="pt-BR" sz="1600" dirty="0" smtClean="0"/>
              <a:t>Link </a:t>
            </a:r>
            <a:r>
              <a:rPr lang="pt-BR" sz="1600" dirty="0" err="1" smtClean="0"/>
              <a:t>Your</a:t>
            </a:r>
            <a:r>
              <a:rPr lang="pt-BR" sz="1600" dirty="0" smtClean="0"/>
              <a:t> </a:t>
            </a:r>
            <a:r>
              <a:rPr lang="pt-BR" sz="1600" dirty="0" err="1">
                <a:solidFill>
                  <a:schemeClr val="accent1"/>
                </a:solidFill>
              </a:rPr>
              <a:t>Strategic</a:t>
            </a:r>
            <a:r>
              <a:rPr lang="pt-BR" sz="1600" dirty="0">
                <a:solidFill>
                  <a:schemeClr val="accent1"/>
                </a:solidFill>
              </a:rPr>
              <a:t> </a:t>
            </a:r>
            <a:r>
              <a:rPr lang="pt-BR" sz="1600" dirty="0" err="1">
                <a:solidFill>
                  <a:schemeClr val="accent1"/>
                </a:solidFill>
              </a:rPr>
              <a:t>Projects</a:t>
            </a:r>
            <a:r>
              <a:rPr lang="pt-BR" sz="1600" dirty="0">
                <a:solidFill>
                  <a:schemeClr val="accent1"/>
                </a:solidFill>
              </a:rPr>
              <a:t> </a:t>
            </a:r>
            <a:r>
              <a:rPr lang="pt-BR" sz="1600" dirty="0" err="1" smtClean="0"/>
              <a:t>to</a:t>
            </a:r>
            <a:r>
              <a:rPr lang="pt-BR" sz="1600" dirty="0" smtClean="0"/>
              <a:t> </a:t>
            </a:r>
            <a:r>
              <a:rPr lang="pt-BR" sz="1600" dirty="0" err="1" smtClean="0"/>
              <a:t>your</a:t>
            </a:r>
            <a:r>
              <a:rPr lang="pt-BR" sz="1600" dirty="0" smtClean="0"/>
              <a:t> </a:t>
            </a:r>
            <a:r>
              <a:rPr lang="pt-BR" sz="1600" dirty="0" err="1" smtClean="0"/>
              <a:t>Strategic</a:t>
            </a:r>
            <a:r>
              <a:rPr lang="pt-BR" sz="1600" dirty="0" smtClean="0"/>
              <a:t> Plans;</a:t>
            </a:r>
            <a:endParaRPr lang="en-US" sz="1600" dirty="0" smtClean="0"/>
          </a:p>
          <a:p>
            <a:pPr>
              <a:lnSpc>
                <a:spcPts val="1800"/>
              </a:lnSpc>
              <a:spcAft>
                <a:spcPts val="300"/>
              </a:spcAft>
            </a:pPr>
            <a:r>
              <a:rPr lang="en-US" sz="1600" dirty="0" smtClean="0"/>
              <a:t>Monitor your </a:t>
            </a:r>
            <a:r>
              <a:rPr lang="en-US" sz="1600" dirty="0" smtClean="0">
                <a:solidFill>
                  <a:schemeClr val="accent1"/>
                </a:solidFill>
              </a:rPr>
              <a:t>Strategic Plan Health-Check</a:t>
            </a:r>
            <a:r>
              <a:rPr lang="en-US" sz="1600" dirty="0" smtClean="0"/>
              <a:t>,</a:t>
            </a:r>
            <a:r>
              <a:rPr lang="en-US" sz="1600" dirty="0" smtClean="0">
                <a:solidFill>
                  <a:schemeClr val="accent1"/>
                </a:solidFill>
              </a:rPr>
              <a:t> </a:t>
            </a:r>
            <a:r>
              <a:rPr lang="en-US" sz="1600" dirty="0" smtClean="0"/>
              <a:t>i.e. how the Strategic Projects may be Impacting your Plan;</a:t>
            </a:r>
          </a:p>
          <a:p>
            <a:pPr>
              <a:lnSpc>
                <a:spcPts val="1800"/>
              </a:lnSpc>
              <a:spcAft>
                <a:spcPts val="300"/>
              </a:spcAft>
            </a:pPr>
            <a:r>
              <a:rPr lang="en-US" sz="1600" dirty="0" smtClean="0"/>
              <a:t>Follow up on your </a:t>
            </a:r>
            <a:r>
              <a:rPr lang="en-US" sz="1600" dirty="0">
                <a:solidFill>
                  <a:schemeClr val="accent1"/>
                </a:solidFill>
              </a:rPr>
              <a:t>Strategic Plan Delivery Roadmap</a:t>
            </a:r>
            <a:r>
              <a:rPr lang="en-US" sz="1600" dirty="0"/>
              <a:t> </a:t>
            </a:r>
            <a:r>
              <a:rPr lang="en-US" sz="1600" dirty="0" smtClean="0"/>
              <a:t>to see when your Goals should be met.</a:t>
            </a:r>
            <a:endParaRPr lang="en-US" sz="1600" dirty="0"/>
          </a:p>
          <a:p>
            <a:pPr>
              <a:lnSpc>
                <a:spcPts val="1800"/>
              </a:lnSpc>
              <a:spcAft>
                <a:spcPts val="300"/>
              </a:spcAft>
            </a:pPr>
            <a:endParaRPr lang="en-US" sz="1600" dirty="0" smtClean="0"/>
          </a:p>
        </p:txBody>
      </p:sp>
      <p:pic>
        <p:nvPicPr>
          <p:cNvPr id="5" name="Picture 4"/>
          <p:cNvPicPr>
            <a:picLocks noChangeAspect="1"/>
          </p:cNvPicPr>
          <p:nvPr/>
        </p:nvPicPr>
        <p:blipFill>
          <a:blip r:embed="rId4"/>
          <a:stretch>
            <a:fillRect/>
          </a:stretch>
        </p:blipFill>
        <p:spPr>
          <a:xfrm>
            <a:off x="2180798" y="3315468"/>
            <a:ext cx="4784653" cy="1640358"/>
          </a:xfrm>
          <a:prstGeom prst="rect">
            <a:avLst/>
          </a:prstGeom>
        </p:spPr>
      </p:pic>
    </p:spTree>
    <p:extLst>
      <p:ext uri="{BB962C8B-B14F-4D97-AF65-F5344CB8AC3E}">
        <p14:creationId xmlns:p14="http://schemas.microsoft.com/office/powerpoint/2010/main" val="736051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 Corp Template">
  <a:themeElements>
    <a:clrScheme name="CA Corp color palette 2014">
      <a:dk1>
        <a:srgbClr val="20343A"/>
      </a:dk1>
      <a:lt1>
        <a:srgbClr val="FFFFFF"/>
      </a:lt1>
      <a:dk2>
        <a:srgbClr val="58676D"/>
      </a:dk2>
      <a:lt2>
        <a:srgbClr val="D0D8D8"/>
      </a:lt2>
      <a:accent1>
        <a:srgbClr val="53BBD4"/>
      </a:accent1>
      <a:accent2>
        <a:srgbClr val="BD66A9"/>
      </a:accent2>
      <a:accent3>
        <a:srgbClr val="22475C"/>
      </a:accent3>
      <a:accent4>
        <a:srgbClr val="57C1B4"/>
      </a:accent4>
      <a:accent5>
        <a:srgbClr val="3B2259"/>
      </a:accent5>
      <a:accent6>
        <a:srgbClr val="FFC91C"/>
      </a:accent6>
      <a:hlink>
        <a:srgbClr val="22475C"/>
      </a:hlink>
      <a:folHlink>
        <a:srgbClr val="3B22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chemeClr val="accent3"/>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2"/>
        </a:solidFill>
      </a:spPr>
      <a:bodyPr wrap="none" tIns="91440" bIns="91440" rtlCol="0" anchor="ctr" anchorCtr="0">
        <a:noAutofit/>
      </a:bodyPr>
      <a:lstStyle>
        <a:defPPr algn="ctr">
          <a:defRPr sz="1200" dirty="0" err="1" smtClean="0"/>
        </a:defPPr>
      </a:lstStyle>
    </a:txDef>
  </a:objectDefaults>
  <a:extraClrSchemeLst/>
</a:theme>
</file>

<file path=ppt/theme/theme2.xml><?xml version="1.0" encoding="utf-8"?>
<a:theme xmlns:a="http://schemas.openxmlformats.org/drawingml/2006/main" name="CA Event Templat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3.xml><?xml version="1.0" encoding="utf-8"?>
<a:theme xmlns:a="http://schemas.openxmlformats.org/drawingml/2006/main" name="Corp and Event Title">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rp and Event Closing">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5.xml><?xml version="1.0" encoding="utf-8"?>
<a:theme xmlns:a="http://schemas.openxmlformats.org/drawingml/2006/main" name="Corp and Event Divider">
  <a:themeElements>
    <a:clrScheme name="CA Event color palette 2014">
      <a:dk1>
        <a:srgbClr val="FFFFFF"/>
      </a:dk1>
      <a:lt1>
        <a:srgbClr val="FFFFFF"/>
      </a:lt1>
      <a:dk2>
        <a:srgbClr val="19272C"/>
      </a:dk2>
      <a:lt2>
        <a:srgbClr val="22343A"/>
      </a:lt2>
      <a:accent1>
        <a:srgbClr val="53BBD4"/>
      </a:accent1>
      <a:accent2>
        <a:srgbClr val="D0D8D8"/>
      </a:accent2>
      <a:accent3>
        <a:srgbClr val="57C1B4"/>
      </a:accent3>
      <a:accent4>
        <a:srgbClr val="FFC91C"/>
      </a:accent4>
      <a:accent5>
        <a:srgbClr val="BD66A9"/>
      </a:accent5>
      <a:accent6>
        <a:srgbClr val="58676D"/>
      </a:accent6>
      <a:hlink>
        <a:srgbClr val="D0D8D8"/>
      </a:hlink>
      <a:folHlink>
        <a:srgbClr val="D0D8D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38100" cap="flat" cmpd="sng" algn="ctr">
          <a:noFill/>
          <a:prstDash val="solid"/>
        </a:ln>
        <a:effectLst/>
      </a:spPr>
      <a:bodyPr vert="horz" lIns="91440" tIns="91440" rIns="91440" bIns="91440" rtlCol="0" anchor="ctr"/>
      <a:lstStyle>
        <a:defPPr marL="0" marR="0" indent="0" algn="ctr" defTabSz="914400" eaLnBrk="1" fontAlgn="auto" latinLnBrk="0" hangingPunct="1">
          <a:lnSpc>
            <a:spcPts val="1720"/>
          </a:lnSpc>
          <a:spcBef>
            <a:spcPts val="0"/>
          </a:spcBef>
          <a:spcAft>
            <a:spcPts val="0"/>
          </a:spcAft>
          <a:buClr>
            <a:srgbClr val="FFFFFF"/>
          </a:buClr>
          <a:buSzTx/>
          <a:buFontTx/>
          <a:buNone/>
          <a:tabLst/>
          <a:defRPr kumimoji="0" sz="1200" b="0" i="0" u="none" strike="noStrike" kern="0" cap="none" spc="0" normalizeH="0" baseline="0" noProof="0" dirty="0" smtClean="0">
            <a:ln>
              <a:noFill/>
            </a:ln>
            <a:solidFill>
              <a:srgbClr val="FFFFFF"/>
            </a:solidFill>
            <a:effectLst/>
            <a:uLnTx/>
            <a:uFillTx/>
            <a:latin typeface="Calibri"/>
            <a:ea typeface="+mn-ea"/>
            <a:cs typeface="Arial Unicode MS" pitchFamily="34" charset="-128"/>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solidFill>
      </a:spPr>
      <a:bodyPr wrap="none" tIns="91440" bIns="91440" rtlCol="0" anchor="ctr" anchorCtr="0">
        <a:noAutofit/>
      </a:bodyPr>
      <a:lstStyle>
        <a:defPPr algn="ctr">
          <a:defRPr sz="1200" dirty="0" err="1" smtClean="0"/>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0472418B783044BF2F590CB9E4516B" ma:contentTypeVersion="6" ma:contentTypeDescription="Create a new document." ma:contentTypeScope="" ma:versionID="5c6d91fd6684f55a4bed8b46f4e8fc47">
  <xsd:schema xmlns:xsd="http://www.w3.org/2001/XMLSchema" xmlns:p="http://schemas.microsoft.com/office/2006/metadata/properties" xmlns:ns1="http://schemas.microsoft.com/sharepoint/v3" xmlns:ns2="dc8eff60-28dd-4404-9dba-e6ba6c545568" targetNamespace="http://schemas.microsoft.com/office/2006/metadata/properties" ma:root="true" ma:fieldsID="6bab3289ae11c781e41a2c24b2cfd769" ns1:_="" ns2:_="">
    <xsd:import namespace="http://schemas.microsoft.com/sharepoint/v3"/>
    <xsd:import namespace="dc8eff60-28dd-4404-9dba-e6ba6c545568"/>
    <xsd:element name="properties">
      <xsd:complexType>
        <xsd:sequence>
          <xsd:element name="documentManagement">
            <xsd:complexType>
              <xsd:all>
                <xsd:element ref="ns1:PublishingStartDate" minOccurs="0"/>
                <xsd:element ref="ns1:PublishingExpirationDate" minOccurs="0"/>
                <xsd:element ref="ns2:Internal_x002f_External"/>
                <xsd:element ref="ns2:Template_x0020_Type"/>
                <xsd:element ref="ns2:Font" minOccurs="0"/>
                <xsd:element ref="ns2:PPT_x0020_Type" minOccurs="0"/>
                <xsd:element ref="ns2:Category" minOccurs="0"/>
                <xsd:element ref="ns2:RecordType_CA"/>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xsd="http://www.w3.org/2001/XMLSchema" xmlns:dms="http://schemas.microsoft.com/office/2006/documentManagement/types" targetNamespace="dc8eff60-28dd-4404-9dba-e6ba6c545568" elementFormDefault="qualified">
    <xsd:import namespace="http://schemas.microsoft.com/office/2006/documentManagement/types"/>
    <xsd:element name="Internal_x002f_External" ma:index="10" ma:displayName="Internal/External" ma:default="External" ma:format="Dropdown" ma:internalName="Internal_x002f_External">
      <xsd:simpleType>
        <xsd:restriction base="dms:Choice">
          <xsd:enumeration value="Internal"/>
          <xsd:enumeration value="External"/>
          <xsd:enumeration value="Both"/>
        </xsd:restriction>
      </xsd:simpleType>
    </xsd:element>
    <xsd:element name="Template_x0020_Type" ma:index="11" ma:displayName="Template Type" ma:default="Self-Help" ma:format="Dropdown" ma:internalName="Template_x0020_Type">
      <xsd:simpleType>
        <xsd:restriction base="dms:Choice">
          <xsd:enumeration value="Presentations"/>
          <xsd:enumeration value="Stationery"/>
          <xsd:enumeration value="Collateral"/>
          <xsd:enumeration value="Employee Communications"/>
          <xsd:enumeration value="Self-Help"/>
        </xsd:restriction>
      </xsd:simpleType>
    </xsd:element>
    <xsd:element name="Font" ma:index="12" nillable="true" ma:displayName="Font" ma:format="Dropdown" ma:internalName="Font">
      <xsd:simpleType>
        <xsd:restriction base="dms:Choice">
          <xsd:enumeration value="Calibri"/>
          <xsd:enumeration value="CA Sans"/>
        </xsd:restriction>
      </xsd:simpleType>
    </xsd:element>
    <xsd:element name="PPT_x0020_Type" ma:index="13" nillable="true" ma:displayName="PPT Type" ma:default="Template" ma:format="Dropdown" ma:internalName="PPT_x0020_Type">
      <xsd:simpleType>
        <xsd:restriction base="dms:Choice">
          <xsd:enumeration value="User Guide"/>
          <xsd:enumeration value="Template"/>
          <xsd:enumeration value="Color Library"/>
        </xsd:restriction>
      </xsd:simpleType>
    </xsd:element>
    <xsd:element name="Category" ma:index="14" nillable="true" ma:displayName="Category" ma:default="Presentation" ma:format="Dropdown" ma:internalName="Category">
      <xsd:simpleType>
        <xsd:restriction base="dms:Choice">
          <xsd:enumeration value="Generic We Can Message"/>
          <xsd:enumeration value="Corporate News &amp; Views"/>
          <xsd:enumeration value="Specific Email"/>
          <xsd:enumeration value="Press Release"/>
          <xsd:enumeration value="Presentation"/>
          <xsd:enumeration value="Word Template"/>
        </xsd:restriction>
      </xsd:simpleType>
    </xsd:element>
    <xsd:element name="RecordType_CA" ma:index="15" ma:displayName="Record Type" ma:default="Secondary" ma:description="Please select the record type of the content. If you have any questions on the meanings, reference the following: http://qms.ca.com/document.asp?ID=5761" ma:internalName="RecordType_CA" ma:readOnly="false">
      <xsd:simpleType>
        <xsd:restriction base="dms:Choice">
          <xsd:enumeration value="Secondary"/>
          <xsd:enumeration value="Primary"/>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Font xmlns="dc8eff60-28dd-4404-9dba-e6ba6c545568" xsi:nil="true"/>
    <RecordType_CA xmlns="dc8eff60-28dd-4404-9dba-e6ba6c545568">Secondary</RecordType_CA>
    <Category xmlns="dc8eff60-28dd-4404-9dba-e6ba6c545568">Presentation</Category>
    <PPT_x0020_Type xmlns="dc8eff60-28dd-4404-9dba-e6ba6c545568">Template</PPT_x0020_Type>
    <PublishingExpirationDate xmlns="http://schemas.microsoft.com/sharepoint/v3" xsi:nil="true"/>
    <PublishingStartDate xmlns="http://schemas.microsoft.com/sharepoint/v3" xsi:nil="true"/>
    <Internal_x002f_External xmlns="dc8eff60-28dd-4404-9dba-e6ba6c545568">External</Internal_x002f_External>
    <Template_x0020_Type xmlns="dc8eff60-28dd-4404-9dba-e6ba6c545568">Presentations</Template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384A13-723B-41CC-B63A-F28A48C40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8eff60-28dd-4404-9dba-e6ba6c54556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C0CDD92-BFA8-487A-886A-AB5CA827D790}">
  <ds:schemaRefs>
    <ds:schemaRef ds:uri="http://purl.org/dc/elements/1.1/"/>
    <ds:schemaRef ds:uri="http://schemas.microsoft.com/office/2006/metadata/properties"/>
    <ds:schemaRef ds:uri="http://schemas.microsoft.com/sharepoint/v3"/>
    <ds:schemaRef ds:uri="http://purl.org/dc/terms/"/>
    <ds:schemaRef ds:uri="http://schemas.microsoft.com/office/2006/documentManagement/types"/>
    <ds:schemaRef ds:uri="http://purl.org/dc/dcmitype/"/>
    <ds:schemaRef ds:uri="http://schemas.openxmlformats.org/package/2006/metadata/core-properties"/>
    <ds:schemaRef ds:uri="dc8eff60-28dd-4404-9dba-e6ba6c545568"/>
    <ds:schemaRef ds:uri="http://www.w3.org/XML/1998/namespace"/>
  </ds:schemaRefs>
</ds:datastoreItem>
</file>

<file path=customXml/itemProps3.xml><?xml version="1.0" encoding="utf-8"?>
<ds:datastoreItem xmlns:ds="http://schemas.openxmlformats.org/officeDocument/2006/customXml" ds:itemID="{3C7E8C9B-B55C-4026-A315-0168911168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CA_Corp_and_Event_Template_16x9_April_2014</Template>
  <TotalTime>5688</TotalTime>
  <Words>1852</Words>
  <Application>Microsoft Office PowerPoint</Application>
  <PresentationFormat>Custom</PresentationFormat>
  <Paragraphs>142</Paragraphs>
  <Slides>18</Slides>
  <Notes>14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18</vt:i4>
      </vt:variant>
    </vt:vector>
  </HeadingPairs>
  <TitlesOfParts>
    <vt:vector size="29" baseType="lpstr">
      <vt:lpstr>Arial Unicode MS</vt:lpstr>
      <vt:lpstr>Arial</vt:lpstr>
      <vt:lpstr>CA Sans</vt:lpstr>
      <vt:lpstr>Calibri</vt:lpstr>
      <vt:lpstr>FS Joey</vt:lpstr>
      <vt:lpstr>Wingdings</vt:lpstr>
      <vt:lpstr>CA Corp Template</vt:lpstr>
      <vt:lpstr>CA Event Template</vt:lpstr>
      <vt:lpstr>Corp and Event Title</vt:lpstr>
      <vt:lpstr>Corp and Event Closing</vt:lpstr>
      <vt:lpstr>Corp and Event Divider</vt:lpstr>
      <vt:lpstr>CA PPM  for Strategic Planning and Execution</vt:lpstr>
      <vt:lpstr>CA PPM for Strategic Planning and Execution </vt:lpstr>
      <vt:lpstr>Expanding CA PPM capabilities</vt:lpstr>
      <vt:lpstr>CA PPM for Strategic Planning and Execution</vt:lpstr>
      <vt:lpstr>CA PPM for  Strategic Planning and Execution Accelerator  Main Features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Accelerator  Implementation </vt:lpstr>
      <vt:lpstr>CA PPM for Strategic Planning and Execution </vt:lpstr>
      <vt:lpstr>CA PPM for Strategic Planning and Execution </vt:lpstr>
      <vt:lpstr>CA PPM for Strategic Planning and Execution </vt:lpstr>
      <vt:lpstr>CA PPM for Strategic Planning and Execution </vt:lpstr>
      <vt:lpstr>CA PPM for Strategic Planning and Execution </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In Title Case;  2 Lines Preferred</dc:title>
  <dc:subject/>
  <dc:creator>Assis, Alexandre</dc:creator>
  <cp:keywords/>
  <dc:description/>
  <cp:lastModifiedBy>Assis, Alexandre</cp:lastModifiedBy>
  <cp:revision>132</cp:revision>
  <dcterms:created xsi:type="dcterms:W3CDTF">2015-01-14T21:06:15Z</dcterms:created>
  <dcterms:modified xsi:type="dcterms:W3CDTF">2016-09-13T18:50:52Z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0x010100D60472418B783044BF2F590CB9E4516B</vt:lpwstr>
  </property>
</Properties>
</file>