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27"/>
  </p:notesMasterIdLst>
  <p:handoutMasterIdLst>
    <p:handoutMasterId r:id="rId28"/>
  </p:handoutMasterIdLst>
  <p:sldIdLst>
    <p:sldId id="313" r:id="rId9"/>
    <p:sldId id="316" r:id="rId10"/>
    <p:sldId id="315" r:id="rId11"/>
    <p:sldId id="317" r:id="rId12"/>
    <p:sldId id="363" r:id="rId13"/>
    <p:sldId id="374" r:id="rId14"/>
    <p:sldId id="364" r:id="rId15"/>
    <p:sldId id="365" r:id="rId16"/>
    <p:sldId id="366" r:id="rId17"/>
    <p:sldId id="367" r:id="rId18"/>
    <p:sldId id="368" r:id="rId19"/>
    <p:sldId id="369" r:id="rId20"/>
    <p:sldId id="361" r:id="rId21"/>
    <p:sldId id="370" r:id="rId22"/>
    <p:sldId id="371" r:id="rId23"/>
    <p:sldId id="372" r:id="rId24"/>
    <p:sldId id="373" r:id="rId25"/>
    <p:sldId id="305" r:id="rId2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1" autoAdjust="0"/>
    <p:restoredTop sz="81181" autoAdjust="0"/>
  </p:normalViewPr>
  <p:slideViewPr>
    <p:cSldViewPr snapToGrid="0">
      <p:cViewPr varScale="1">
        <p:scale>
          <a:sx n="95" d="100"/>
          <a:sy n="95" d="100"/>
        </p:scale>
        <p:origin x="996" y="84"/>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smtClean="0"/>
            <a:t>Plan Estratégico</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smtClean="0"/>
            <a:t>Indicadores </a:t>
          </a:r>
          <a:r>
            <a:rPr lang="pt-BR" sz="900" noProof="0" dirty="0" err="1" smtClean="0"/>
            <a:t>Bottom-Up</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err="1" smtClean="0"/>
            <a:t>Portafolios</a:t>
          </a:r>
          <a:r>
            <a:rPr lang="pt-BR" sz="900" noProof="0" dirty="0" smtClean="0"/>
            <a:t/>
          </a:r>
          <a:br>
            <a:rPr lang="pt-BR" sz="900" noProof="0" dirty="0" smtClean="0"/>
          </a:br>
          <a:r>
            <a:rPr lang="pt-BR" sz="900" noProof="0" dirty="0" smtClean="0"/>
            <a:t>Top-Down</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smtClean="0"/>
            <a:t>Ejecución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smtClean="0"/>
            <a:t>Portafolio de Iniciativas</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Selección de Proyectos y Programas</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s-AR" sz="1400" noProof="0" dirty="0" smtClean="0"/>
            <a:t>2</a:t>
          </a:r>
          <a:br>
            <a:rPr lang="es-AR" sz="1400" noProof="0" dirty="0" smtClean="0"/>
          </a:br>
          <a:r>
            <a:rPr lang="es-AR" sz="1400" noProof="0" dirty="0" smtClean="0"/>
            <a:t>Revisión</a:t>
          </a:r>
        </a:p>
        <a:p>
          <a:r>
            <a:rPr lang="es-AR" sz="1400" noProof="0" dirty="0" smtClean="0"/>
            <a:t>De Planes</a:t>
          </a:r>
          <a:endParaRPr lang="es-AR"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es-AR" noProof="0" dirty="0"/>
        </a:p>
      </dgm:t>
    </dgm:pt>
    <dgm:pt modelId="{1649F81A-4027-4079-A3C6-276524541EAD}">
      <dgm:prSet phldrT="[Text]" custT="1"/>
      <dgm:spPr/>
      <dgm:t>
        <a:bodyPr/>
        <a:lstStyle/>
        <a:p>
          <a:r>
            <a:rPr lang="es-AR" sz="1400" noProof="0" dirty="0" smtClean="0"/>
            <a:t>3</a:t>
          </a:r>
          <a:br>
            <a:rPr lang="es-AR" sz="1400" noProof="0" dirty="0" smtClean="0"/>
          </a:br>
          <a:r>
            <a:rPr lang="es-AR" sz="1400" noProof="0" dirty="0" smtClean="0"/>
            <a:t>Selección de Inversiones</a:t>
          </a:r>
          <a:endParaRPr lang="es-AR"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es-AR" noProof="0" dirty="0"/>
        </a:p>
      </dgm:t>
    </dgm:pt>
    <dgm:pt modelId="{61743317-F836-438C-9AA4-E0A8E9D153CC}">
      <dgm:prSet phldrT="[Text]" custT="1"/>
      <dgm:spPr/>
      <dgm:t>
        <a:bodyPr/>
        <a:lstStyle/>
        <a:p>
          <a:r>
            <a:rPr lang="es-AR" sz="1400" noProof="0" dirty="0" smtClean="0"/>
            <a:t>1</a:t>
          </a:r>
          <a:br>
            <a:rPr lang="es-AR" sz="1400" noProof="0" dirty="0" smtClean="0"/>
          </a:br>
          <a:r>
            <a:rPr lang="es-AR" sz="1400" noProof="0" dirty="0" smtClean="0"/>
            <a:t>Creando Planes</a:t>
          </a:r>
          <a:endParaRPr lang="es-AR"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es-AR" noProof="0" dirty="0"/>
        </a:p>
      </dgm:t>
    </dgm:pt>
    <dgm:pt modelId="{3CB9EAF0-B785-436D-8561-29418CAF11D6}">
      <dgm:prSet phldrT="[Text]" custT="1"/>
      <dgm:spPr/>
      <dgm:t>
        <a:bodyPr/>
        <a:lstStyle/>
        <a:p>
          <a:r>
            <a:rPr lang="es-AR" sz="1400" noProof="0" dirty="0" smtClean="0"/>
            <a:t>4</a:t>
          </a:r>
          <a:br>
            <a:rPr lang="es-AR" sz="1400" noProof="0" dirty="0" smtClean="0"/>
          </a:br>
          <a:r>
            <a:rPr lang="es-AR" sz="1400" noProof="0" dirty="0" smtClean="0"/>
            <a:t>Portafolios</a:t>
          </a:r>
          <a:br>
            <a:rPr lang="es-AR" sz="1400" noProof="0" dirty="0" smtClean="0"/>
          </a:br>
          <a:r>
            <a:rPr lang="es-AR" sz="1400" noProof="0" dirty="0" smtClean="0"/>
            <a:t>Top-Down</a:t>
          </a:r>
          <a:endParaRPr lang="es-AR"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es-AR" noProof="0" dirty="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8673AE72-9A91-4EFB-9DBA-0E622411EFEF}" type="presOf" srcId="{63B41E2C-20BC-4DFF-9574-A9A5647B00ED}" destId="{C9AD308B-FEDA-41EB-A99B-E790057DB169}" srcOrd="0" destOrd="0" presId="urn:microsoft.com/office/officeart/2008/layout/HexagonCluster"/>
    <dgm:cxn modelId="{01BD46DF-435D-48A8-B62E-CBFEA42EF8F9}" type="presOf" srcId="{ACEA33EE-69CA-4529-92EB-04D72007F80B}" destId="{B5E4A2E9-5CC2-4120-B51F-4CE06975E6BC}" srcOrd="0" destOrd="0" presId="urn:microsoft.com/office/officeart/2008/layout/HexagonCluster"/>
    <dgm:cxn modelId="{534687D5-29DF-44BC-BC8B-2884F5277E8D}" type="presOf" srcId="{61743317-F836-438C-9AA4-E0A8E9D153CC}" destId="{8CF579C5-F3BA-40E8-92C5-7FFCB1570E22}"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A8A6471B-7BE1-401B-8B26-3E452C452B52}" type="presOf" srcId="{1649F81A-4027-4079-A3C6-276524541EAD}" destId="{4865F3E4-2BF3-4573-865D-246EBC09B859}" srcOrd="0" destOrd="0" presId="urn:microsoft.com/office/officeart/2008/layout/HexagonCluster"/>
    <dgm:cxn modelId="{D0957C1B-7957-4FEF-9DAA-5E4F787716ED}" type="presOf" srcId="{B9707110-E717-4E51-B045-34328E9C84D9}" destId="{98A2AAED-D59F-45A5-9CCC-681E7B2CFEDF}" srcOrd="0" destOrd="0" presId="urn:microsoft.com/office/officeart/2008/layout/HexagonCluster"/>
    <dgm:cxn modelId="{B26D7D47-BCE0-4D2E-BA84-4E1843F2701E}" type="presOf" srcId="{188835A1-DA72-4945-8539-0517C3B1C460}" destId="{170501A5-BA12-4371-9113-53BC59394719}" srcOrd="0" destOrd="0" presId="urn:microsoft.com/office/officeart/2008/layout/HexagonCluster"/>
    <dgm:cxn modelId="{D60CAB85-62DF-44E9-BABA-61F1F56256A8}" type="presOf" srcId="{1C00829F-ACBB-4E6F-8858-EC1F8B1A3941}" destId="{FBEA44B1-C680-45F1-B168-243FA9AC2687}" srcOrd="0" destOrd="0" presId="urn:microsoft.com/office/officeart/2008/layout/HexagonCluster"/>
    <dgm:cxn modelId="{C8663F43-76D1-4F9B-904C-8CFB3700F19E}" type="presOf" srcId="{3CB9EAF0-B785-436D-8561-29418CAF11D6}" destId="{47A71B95-6E98-419E-B6A1-6E4D58262FC1}" srcOrd="0" destOrd="0" presId="urn:microsoft.com/office/officeart/2008/layout/HexagonCluster"/>
    <dgm:cxn modelId="{BEDB07DC-A6DD-4239-8D83-2D226A24E332}" type="presOf" srcId="{134A6D86-F6EB-471F-B12D-F51DA42F06C9}" destId="{4F982654-55B9-4DD6-8184-50EE9DAC6865}"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3C120FA2-CB94-4E0E-845D-A10900584A2D}" type="presParOf" srcId="{C9AD308B-FEDA-41EB-A99B-E790057DB169}" destId="{1EB4CA57-92A8-47A7-83B2-0032493EE4B3}" srcOrd="0" destOrd="0" presId="urn:microsoft.com/office/officeart/2008/layout/HexagonCluster"/>
    <dgm:cxn modelId="{B2746D41-C7F7-41C7-8CEF-5D073FBC45EB}" type="presParOf" srcId="{1EB4CA57-92A8-47A7-83B2-0032493EE4B3}" destId="{B5E4A2E9-5CC2-4120-B51F-4CE06975E6BC}" srcOrd="0" destOrd="0" presId="urn:microsoft.com/office/officeart/2008/layout/HexagonCluster"/>
    <dgm:cxn modelId="{1BBA3211-DD23-432B-8482-643AE142B242}" type="presParOf" srcId="{C9AD308B-FEDA-41EB-A99B-E790057DB169}" destId="{2F3732FB-73C7-42F3-A5C9-7870D2189DE9}" srcOrd="1" destOrd="0" presId="urn:microsoft.com/office/officeart/2008/layout/HexagonCluster"/>
    <dgm:cxn modelId="{703AB31F-D211-4E31-AA78-8A1201429C17}" type="presParOf" srcId="{2F3732FB-73C7-42F3-A5C9-7870D2189DE9}" destId="{55BF6E9D-6B70-4B26-844A-DA10BFD2A19C}" srcOrd="0" destOrd="0" presId="urn:microsoft.com/office/officeart/2008/layout/HexagonCluster"/>
    <dgm:cxn modelId="{0B3A3245-86B6-47C1-8749-96C1E4C30209}" type="presParOf" srcId="{C9AD308B-FEDA-41EB-A99B-E790057DB169}" destId="{596EA4D0-9712-4BB1-AAC9-CE0479C45DE5}" srcOrd="2" destOrd="0" presId="urn:microsoft.com/office/officeart/2008/layout/HexagonCluster"/>
    <dgm:cxn modelId="{32023512-8494-44D4-9412-0A9A76877C9D}" type="presParOf" srcId="{596EA4D0-9712-4BB1-AAC9-CE0479C45DE5}" destId="{98A2AAED-D59F-45A5-9CCC-681E7B2CFEDF}" srcOrd="0" destOrd="0" presId="urn:microsoft.com/office/officeart/2008/layout/HexagonCluster"/>
    <dgm:cxn modelId="{EB476548-DA79-45E8-8774-B0A138E8E6CD}" type="presParOf" srcId="{C9AD308B-FEDA-41EB-A99B-E790057DB169}" destId="{B0C8A203-BA9A-45DA-99D4-49D943A8171E}" srcOrd="3" destOrd="0" presId="urn:microsoft.com/office/officeart/2008/layout/HexagonCluster"/>
    <dgm:cxn modelId="{F5D7D4D3-9FFC-445D-A1E6-07BE1A275DE9}" type="presParOf" srcId="{B0C8A203-BA9A-45DA-99D4-49D943A8171E}" destId="{F81CC63E-0F2A-4658-9755-F7B068B932A7}" srcOrd="0" destOrd="0" presId="urn:microsoft.com/office/officeart/2008/layout/HexagonCluster"/>
    <dgm:cxn modelId="{6F83B9C2-51AC-456E-89EC-B3C0FF7E41C1}" type="presParOf" srcId="{C9AD308B-FEDA-41EB-A99B-E790057DB169}" destId="{73C51F45-A7E8-438C-8617-319A78BB43CE}" srcOrd="4" destOrd="0" presId="urn:microsoft.com/office/officeart/2008/layout/HexagonCluster"/>
    <dgm:cxn modelId="{B1A7416E-EE26-46B4-9DA8-67FEF0CB5874}" type="presParOf" srcId="{73C51F45-A7E8-438C-8617-319A78BB43CE}" destId="{4865F3E4-2BF3-4573-865D-246EBC09B859}" srcOrd="0" destOrd="0" presId="urn:microsoft.com/office/officeart/2008/layout/HexagonCluster"/>
    <dgm:cxn modelId="{77C3003E-411A-415E-9C95-F578460D7D24}" type="presParOf" srcId="{C9AD308B-FEDA-41EB-A99B-E790057DB169}" destId="{DF6E6C22-3865-4628-A19C-C06831686AB6}" srcOrd="5" destOrd="0" presId="urn:microsoft.com/office/officeart/2008/layout/HexagonCluster"/>
    <dgm:cxn modelId="{AFCE5439-9409-4CCF-8A13-BB4F323D1038}" type="presParOf" srcId="{DF6E6C22-3865-4628-A19C-C06831686AB6}" destId="{C2FE54F3-8D10-4729-9B28-34CBAB13F171}" srcOrd="0" destOrd="0" presId="urn:microsoft.com/office/officeart/2008/layout/HexagonCluster"/>
    <dgm:cxn modelId="{0EB0D906-E12F-48C0-960B-58E344346469}" type="presParOf" srcId="{C9AD308B-FEDA-41EB-A99B-E790057DB169}" destId="{DF71338F-66F2-4960-A04A-A912B8950591}" srcOrd="6" destOrd="0" presId="urn:microsoft.com/office/officeart/2008/layout/HexagonCluster"/>
    <dgm:cxn modelId="{89C25066-B11D-46E1-A8B7-1E3C94B1EB3E}" type="presParOf" srcId="{DF71338F-66F2-4960-A04A-A912B8950591}" destId="{170501A5-BA12-4371-9113-53BC59394719}" srcOrd="0" destOrd="0" presId="urn:microsoft.com/office/officeart/2008/layout/HexagonCluster"/>
    <dgm:cxn modelId="{75A1F1E1-0CCE-4B04-812C-5BEE87DEB57A}" type="presParOf" srcId="{C9AD308B-FEDA-41EB-A99B-E790057DB169}" destId="{725B1566-18DC-4DCA-9F96-F022AFA4E382}" srcOrd="7" destOrd="0" presId="urn:microsoft.com/office/officeart/2008/layout/HexagonCluster"/>
    <dgm:cxn modelId="{DC0AFA22-5B93-41D8-89C0-F26B82469979}" type="presParOf" srcId="{725B1566-18DC-4DCA-9F96-F022AFA4E382}" destId="{1DBBCE42-7C90-47BA-BCA7-A80C56CDE4BB}" srcOrd="0" destOrd="0" presId="urn:microsoft.com/office/officeart/2008/layout/HexagonCluster"/>
    <dgm:cxn modelId="{6AED6F5B-3018-4C5A-A5B1-96BC9BC3FC46}" type="presParOf" srcId="{C9AD308B-FEDA-41EB-A99B-E790057DB169}" destId="{AC80F23E-BE1D-483B-9E1B-7384A66C7619}" srcOrd="8" destOrd="0" presId="urn:microsoft.com/office/officeart/2008/layout/HexagonCluster"/>
    <dgm:cxn modelId="{5FC4956D-EA02-4BC9-BBEB-B419C121C702}" type="presParOf" srcId="{AC80F23E-BE1D-483B-9E1B-7384A66C7619}" destId="{8CF579C5-F3BA-40E8-92C5-7FFCB1570E22}" srcOrd="0" destOrd="0" presId="urn:microsoft.com/office/officeart/2008/layout/HexagonCluster"/>
    <dgm:cxn modelId="{F500C979-2DDC-4CA8-BEC5-D6BCAAFBED7E}" type="presParOf" srcId="{C9AD308B-FEDA-41EB-A99B-E790057DB169}" destId="{8567975C-9453-4B1F-87A6-CCCD94B6B0FE}" srcOrd="9" destOrd="0" presId="urn:microsoft.com/office/officeart/2008/layout/HexagonCluster"/>
    <dgm:cxn modelId="{8250A4C6-D3EA-4DD0-9673-6ECB2D09E5B8}" type="presParOf" srcId="{8567975C-9453-4B1F-87A6-CCCD94B6B0FE}" destId="{AA67886B-5FEE-46E0-9090-01D3AE885E51}" srcOrd="0" destOrd="0" presId="urn:microsoft.com/office/officeart/2008/layout/HexagonCluster"/>
    <dgm:cxn modelId="{B55495DF-E904-41FB-AF7E-3FB3D288CC83}" type="presParOf" srcId="{C9AD308B-FEDA-41EB-A99B-E790057DB169}" destId="{DC074C6D-9774-4060-8193-35C9A34DD8E6}" srcOrd="10" destOrd="0" presId="urn:microsoft.com/office/officeart/2008/layout/HexagonCluster"/>
    <dgm:cxn modelId="{DDDBCFA9-F292-4F39-AE9C-54F261399480}" type="presParOf" srcId="{DC074C6D-9774-4060-8193-35C9A34DD8E6}" destId="{FBEA44B1-C680-45F1-B168-243FA9AC2687}" srcOrd="0" destOrd="0" presId="urn:microsoft.com/office/officeart/2008/layout/HexagonCluster"/>
    <dgm:cxn modelId="{6BA0CA4F-0BA1-4DC0-9ED2-7E49779D6A33}" type="presParOf" srcId="{C9AD308B-FEDA-41EB-A99B-E790057DB169}" destId="{A932E1E0-9BE4-49AB-9E3C-503A0377FF02}" srcOrd="11" destOrd="0" presId="urn:microsoft.com/office/officeart/2008/layout/HexagonCluster"/>
    <dgm:cxn modelId="{CBBC519B-C781-4677-9B8D-40FA4206800E}" type="presParOf" srcId="{A932E1E0-9BE4-49AB-9E3C-503A0377FF02}" destId="{D868C442-8C21-4E36-9A15-4104C88F74E8}" srcOrd="0" destOrd="0" presId="urn:microsoft.com/office/officeart/2008/layout/HexagonCluster"/>
    <dgm:cxn modelId="{6E3D751E-09FF-4E2A-945A-EDCB5453D9B9}" type="presParOf" srcId="{C9AD308B-FEDA-41EB-A99B-E790057DB169}" destId="{94AC4606-E64E-45D5-938C-D94CFA398EAE}" srcOrd="12" destOrd="0" presId="urn:microsoft.com/office/officeart/2008/layout/HexagonCluster"/>
    <dgm:cxn modelId="{CB850068-BE4D-432F-A530-30230D1AA296}" type="presParOf" srcId="{94AC4606-E64E-45D5-938C-D94CFA398EAE}" destId="{47A71B95-6E98-419E-B6A1-6E4D58262FC1}" srcOrd="0" destOrd="0" presId="urn:microsoft.com/office/officeart/2008/layout/HexagonCluster"/>
    <dgm:cxn modelId="{C06BA722-AF6B-40F3-A407-70AEDD742390}" type="presParOf" srcId="{C9AD308B-FEDA-41EB-A99B-E790057DB169}" destId="{8820DABF-3FA7-4C48-BE4F-D3E273BD2A20}" srcOrd="13" destOrd="0" presId="urn:microsoft.com/office/officeart/2008/layout/HexagonCluster"/>
    <dgm:cxn modelId="{891D3EB3-A9B7-46EE-9B6B-DFB4001AE4A9}" type="presParOf" srcId="{8820DABF-3FA7-4C48-BE4F-D3E273BD2A20}" destId="{1B16F8AB-AD59-4ECA-8278-04E99ECD0661}" srcOrd="0" destOrd="0" presId="urn:microsoft.com/office/officeart/2008/layout/HexagonCluster"/>
    <dgm:cxn modelId="{2A2C69AE-86EA-4840-8E7C-06F561F52719}" type="presParOf" srcId="{C9AD308B-FEDA-41EB-A99B-E790057DB169}" destId="{3FBEC9CA-05F1-400B-835C-CF96FC9B34A4}" srcOrd="14" destOrd="0" presId="urn:microsoft.com/office/officeart/2008/layout/HexagonCluster"/>
    <dgm:cxn modelId="{01C1E9E1-C32A-4A12-AC17-FA86AD788D2F}" type="presParOf" srcId="{3FBEC9CA-05F1-400B-835C-CF96FC9B34A4}" destId="{4F982654-55B9-4DD6-8184-50EE9DAC6865}" srcOrd="0" destOrd="0" presId="urn:microsoft.com/office/officeart/2008/layout/HexagonCluster"/>
    <dgm:cxn modelId="{F22B4B7C-3244-4F72-B712-60CDACE48C45}" type="presParOf" srcId="{C9AD308B-FEDA-41EB-A99B-E790057DB169}" destId="{1D0E7FBE-CA68-4FAA-BC9E-CE00F5FE3AB4}" srcOrd="15" destOrd="0" presId="urn:microsoft.com/office/officeart/2008/layout/HexagonCluster"/>
    <dgm:cxn modelId="{130C76F4-0396-4628-A2D2-48764DA52DE5}"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1</a:t>
            </a:fld>
            <a:endParaRPr lang="en-US" dirty="0"/>
          </a:p>
        </p:txBody>
      </p:sp>
    </p:spTree>
    <p:extLst>
      <p:ext uri="{BB962C8B-B14F-4D97-AF65-F5344CB8AC3E}">
        <p14:creationId xmlns:p14="http://schemas.microsoft.com/office/powerpoint/2010/main" val="320417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8516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AR" noProof="0" dirty="0" smtClean="0">
                <a:latin typeface="CA Sans" pitchFamily="50" charset="0"/>
              </a:rPr>
              <a:t>Para facilitar el entendimiento, estamos</a:t>
            </a:r>
            <a:r>
              <a:rPr lang="es-AR" baseline="0" noProof="0" dirty="0" smtClean="0">
                <a:latin typeface="CA Sans" pitchFamily="50" charset="0"/>
              </a:rPr>
              <a:t> presentando las funcionalidades en cuatro grandes bloques que acá presentamos en el orden en el cual normalmente uno los implementa: </a:t>
            </a:r>
          </a:p>
          <a:p>
            <a:pPr marL="228600" indent="-228600" eaLnBrk="1" hangingPunct="1">
              <a:spcBef>
                <a:spcPct val="0"/>
              </a:spcBef>
              <a:buAutoNum type="arabicParenR"/>
            </a:pPr>
            <a:r>
              <a:rPr lang="es-AR" baseline="0" noProof="0" dirty="0" smtClean="0">
                <a:latin typeface="CA Sans" pitchFamily="50" charset="0"/>
              </a:rPr>
              <a:t>Mapas Estratégicos contienen artículos e indicadores relacionados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Monitoreo y Revisión de Estrategias</a:t>
            </a:r>
            <a:endParaRPr lang="es-AR" noProof="0" dirty="0" smtClean="0">
              <a:latin typeface="CA Sans" pitchFamily="50" charset="0"/>
            </a:endParaRPr>
          </a:p>
          <a:p>
            <a:pPr marL="228600" indent="-228600" eaLnBrk="1" hangingPunct="1">
              <a:spcBef>
                <a:spcPct val="0"/>
              </a:spcBef>
              <a:buAutoNum type="arabicParenR"/>
            </a:pPr>
            <a:r>
              <a:rPr lang="es-AR" baseline="0" noProof="0" dirty="0" smtClean="0">
                <a:latin typeface="CA Sans" pitchFamily="50" charset="0"/>
              </a:rPr>
              <a:t>Inversión Clasificación: Selección y Priorización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Top-Down La planificación de la distribución </a:t>
            </a:r>
            <a:r>
              <a:rPr lang="es-AR" b="0" baseline="0" noProof="0" dirty="0" smtClean="0">
                <a:solidFill>
                  <a:srgbClr val="FFFF00"/>
                </a:solidFill>
                <a:latin typeface="CA Sans" pitchFamily="50" charset="0"/>
              </a:rPr>
              <a:t>de fondos </a:t>
            </a:r>
            <a:r>
              <a:rPr lang="es-AR" baseline="0" noProof="0" dirty="0" smtClean="0">
                <a:latin typeface="CA Sans" pitchFamily="50" charset="0"/>
              </a:rPr>
              <a:t>y </a:t>
            </a:r>
            <a:r>
              <a:rPr lang="es-AR" baseline="0" noProof="0" dirty="0" err="1" smtClean="0">
                <a:latin typeface="CA Sans" pitchFamily="50" charset="0"/>
              </a:rPr>
              <a:t>Headcount</a:t>
            </a:r>
            <a:endParaRPr lang="es-AR" baseline="0" noProof="0" dirty="0" smtClean="0">
              <a:latin typeface="CA Sans" pitchFamily="50" charset="0"/>
            </a:endParaRP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endParaRPr lang="es-AR" baseline="0" noProof="0" dirty="0" smtClean="0">
              <a:latin typeface="CA Sans" pitchFamily="50" charset="0"/>
            </a:endParaRPr>
          </a:p>
        </p:txBody>
      </p:sp>
    </p:spTree>
    <p:extLst>
      <p:ext uri="{BB962C8B-B14F-4D97-AF65-F5344CB8AC3E}">
        <p14:creationId xmlns:p14="http://schemas.microsoft.com/office/powerpoint/2010/main" val="1226619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482222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36100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7350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81845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pt-BR" noProof="0" dirty="0" err="1" smtClean="0">
                <a:latin typeface="CA Sans" pitchFamily="50" charset="0"/>
              </a:rPr>
              <a:t>Ese</a:t>
            </a:r>
            <a:r>
              <a:rPr lang="pt-BR" noProof="0" dirty="0" smtClean="0">
                <a:latin typeface="CA Sans" pitchFamily="50" charset="0"/>
              </a:rPr>
              <a:t> es </a:t>
            </a:r>
            <a:r>
              <a:rPr lang="pt-BR" noProof="0" dirty="0" err="1" smtClean="0">
                <a:latin typeface="CA Sans" pitchFamily="50" charset="0"/>
              </a:rPr>
              <a:t>el</a:t>
            </a:r>
            <a:r>
              <a:rPr lang="pt-BR" baseline="0" noProof="0" dirty="0" smtClean="0">
                <a:latin typeface="CA Sans" pitchFamily="50" charset="0"/>
              </a:rPr>
              <a:t> RACIONAL por detrás </a:t>
            </a:r>
            <a:r>
              <a:rPr lang="pt-BR" baseline="0" noProof="0" dirty="0" err="1" smtClean="0">
                <a:latin typeface="CA Sans" pitchFamily="50" charset="0"/>
              </a:rPr>
              <a:t>del</a:t>
            </a:r>
            <a:r>
              <a:rPr lang="pt-BR" baseline="0" noProof="0" dirty="0" smtClean="0">
                <a:latin typeface="CA Sans" pitchFamily="50" charset="0"/>
              </a:rPr>
              <a:t> </a:t>
            </a:r>
            <a:r>
              <a:rPr lang="pt-BR" baseline="0" noProof="0" dirty="0" err="1" smtClean="0">
                <a:latin typeface="CA Sans" pitchFamily="50" charset="0"/>
              </a:rPr>
              <a:t>desarrollo</a:t>
            </a:r>
            <a:r>
              <a:rPr lang="pt-BR" baseline="0" noProof="0" dirty="0" smtClean="0">
                <a:latin typeface="CA Sans" pitchFamily="50" charset="0"/>
              </a:rPr>
              <a:t> </a:t>
            </a:r>
            <a:r>
              <a:rPr lang="pt-BR" baseline="0" noProof="0" dirty="0" err="1" smtClean="0">
                <a:latin typeface="CA Sans" pitchFamily="50" charset="0"/>
              </a:rPr>
              <a:t>del</a:t>
            </a:r>
            <a:r>
              <a:rPr lang="pt-BR" baseline="0" noProof="0" dirty="0" smtClean="0">
                <a:latin typeface="CA Sans" pitchFamily="50" charset="0"/>
              </a:rPr>
              <a:t> acelerador.</a:t>
            </a:r>
            <a:endParaRPr lang="pt-BR" noProof="0" dirty="0" smtClean="0">
              <a:latin typeface="CA Sans" pitchFamily="50" charset="0"/>
            </a:endParaRPr>
          </a:p>
          <a:p>
            <a:r>
              <a:rPr lang="pt-BR" noProof="0" dirty="0" err="1" smtClean="0">
                <a:latin typeface="CA Sans" pitchFamily="50" charset="0"/>
              </a:rPr>
              <a:t>Hoy</a:t>
            </a:r>
            <a:r>
              <a:rPr lang="pt-BR" baseline="0" noProof="0" dirty="0" smtClean="0">
                <a:latin typeface="CA Sans" pitchFamily="50" charset="0"/>
              </a:rPr>
              <a:t> </a:t>
            </a:r>
            <a:r>
              <a:rPr lang="pt-BR" noProof="0" dirty="0" smtClean="0">
                <a:latin typeface="CA Sans" pitchFamily="50" charset="0"/>
              </a:rPr>
              <a:t>en</a:t>
            </a:r>
            <a:r>
              <a:rPr lang="pt-BR" baseline="0" noProof="0" dirty="0" smtClean="0">
                <a:latin typeface="CA Sans" pitchFamily="50" charset="0"/>
              </a:rPr>
              <a:t> </a:t>
            </a:r>
            <a:r>
              <a:rPr lang="pt-BR" noProof="0" dirty="0" smtClean="0">
                <a:latin typeface="CA Sans" pitchFamily="50" charset="0"/>
              </a:rPr>
              <a:t>dia la mayor parte de las empresas ya</a:t>
            </a:r>
            <a:r>
              <a:rPr lang="pt-BR" baseline="0" noProof="0" dirty="0" smtClean="0">
                <a:latin typeface="CA Sans" pitchFamily="50" charset="0"/>
              </a:rPr>
              <a:t> </a:t>
            </a:r>
            <a:r>
              <a:rPr lang="pt-BR" noProof="0" dirty="0" smtClean="0">
                <a:latin typeface="CA Sans" pitchFamily="50" charset="0"/>
              </a:rPr>
              <a:t>trabaja con alguna</a:t>
            </a:r>
            <a:r>
              <a:rPr lang="pt-BR" baseline="0" noProof="0" dirty="0" smtClean="0">
                <a:latin typeface="CA Sans" pitchFamily="50" charset="0"/>
              </a:rPr>
              <a:t> forma </a:t>
            </a:r>
            <a:r>
              <a:rPr lang="pt-BR" noProof="0" dirty="0" smtClean="0">
                <a:latin typeface="CA Sans" pitchFamily="50" charset="0"/>
              </a:rPr>
              <a:t>de planeación estratégica, con diferentes grados de madurez, detalles, precisión;</a:t>
            </a:r>
            <a:r>
              <a:rPr lang="pt-BR" baseline="0" noProof="0" dirty="0" smtClean="0">
                <a:latin typeface="CA Sans" pitchFamily="50" charset="0"/>
              </a:rPr>
              <a:t> muchos de nuestros clientes buscan en una solución de PPM un mecanismo para “hacer las cosas ciertas” – es decir– seleccionar las inversiones en las que invertimos para poder entregar los resultados esperados. Sin embargo, una dificultad importante para nuestros clientes es precisamente hacer la conexión entre estos dos mundos, es decir,  responder a las siguientes preguntas:</a:t>
            </a:r>
          </a:p>
          <a:p>
            <a:pPr marL="228600" indent="-228600">
              <a:buAutoNum type="arabicParenR"/>
            </a:pPr>
            <a:r>
              <a:rPr lang="pt-BR" baseline="0" noProof="0" dirty="0" smtClean="0">
                <a:latin typeface="CA Sans" pitchFamily="50" charset="0"/>
              </a:rPr>
              <a:t>Las cosas que estoy haciendo son las mejores para visibilizar las estrategias y obtener los resultados que espero de mi plan estratégico?</a:t>
            </a:r>
          </a:p>
          <a:p>
            <a:pPr marL="228600" indent="-228600">
              <a:buAutoNum type="arabicParenR"/>
            </a:pPr>
            <a:r>
              <a:rPr lang="pt-BR" baseline="0" noProof="0" dirty="0" smtClean="0">
                <a:latin typeface="CA Sans" pitchFamily="50" charset="0"/>
              </a:rPr>
              <a:t>La forma como estamos entregando los proyectos estratégicos está generando algun impacto – positivo o negativo – los resultados obtenidos?</a:t>
            </a:r>
          </a:p>
          <a:p>
            <a:pPr marL="228600" indent="-228600">
              <a:buAutoNum type="arabicParenR"/>
            </a:pPr>
            <a:r>
              <a:rPr lang="pt-BR" baseline="0" noProof="0" dirty="0" smtClean="0">
                <a:latin typeface="CA Sans" pitchFamily="50" charset="0"/>
              </a:rPr>
              <a:t>Necesito corregir alguna cosa en la ejecución?</a:t>
            </a:r>
          </a:p>
          <a:p>
            <a:pPr marL="228600" indent="-228600">
              <a:buAutoNum type="arabicParenR"/>
            </a:pPr>
            <a:r>
              <a:rPr lang="pt-BR" baseline="0" noProof="0" dirty="0" smtClean="0">
                <a:latin typeface="CA Sans" pitchFamily="50" charset="0"/>
              </a:rPr>
              <a:t>Como ya se han conseguido las metas propuestas, cuál fue la tendencia? – Cuando realmente llegaremos al resultado deseado?</a:t>
            </a:r>
            <a:endParaRPr lang="pt-BR"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noProof="0" dirty="0" smtClean="0"/>
              <a:t>CA PPM for Strategic Planning and Execution tiene como objetivo expandir las capacidades “estándar”</a:t>
            </a:r>
            <a:r>
              <a:rPr lang="pt-BR" baseline="0" noProof="0" dirty="0" smtClean="0"/>
              <a:t> de CA PPM hacia la dirección y planeación estratégica y permitir el seguimiento de los resultados vinculados a la cartera de inversiones de la organización</a:t>
            </a:r>
            <a:endParaRPr lang="pt-BR"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pt-BR" noProof="0" dirty="0" smtClean="0"/>
              <a:t>Nuestra </a:t>
            </a:r>
            <a:r>
              <a:rPr lang="pt-BR" baseline="0" noProof="0" dirty="0" smtClean="0"/>
              <a:t>sugerencia es implementar un Proceso Continuo de Planeamiento y Ejecución Estratégica. Los Planes Estratégicos listan diferentes niveles de los objetivos estratégicos de la empresa. También define las métricas que permiten calcular la alieación a cada uno de estos objetivos estratégicos. Del Plan Estratégico comenzamos a realizar la distribución de los fondos y head-count a través de proceso de Planeamiento Top-Down. El Presupuesto Top-Down da origen a los Portafolios de Iniciativas, que juntan las Capacidades recibidas de Headcount y CAPEX con las Métricas que permiten la alineación, produciendo un Portafolio Ideal de Proyectos y Programas selecionados para entregar un mejor resultado en relación a las estrategias definidas. La ejecución detallada de estos proyectos y programas necesita ser monitoreada constantemente – pues sirve como un “health-check” estratégico. Esto es porque los programas y proyectos son un mecanismo por el cual conseguimos entregar resultados. Si tengo un número X de proyectos soportando un determinado objetivo estratégico – y estos X proyectos están con riesgo alto, problemas de ejecución, atrasos, Sobrecostos, Alcance indefinido – Que dicen todos elementos acerca de la estrategia? Conseguiremos al final de estos proyectos entregar los resultados esperados? </a:t>
            </a:r>
            <a:r>
              <a:rPr lang="es-ES" baseline="0" noProof="0" dirty="0" smtClean="0"/>
              <a:t>En este momento, el planificador puede, por adelantado, conocer el impacto y actuar como facilitador para asegurar el éxito de los proyectos y por lo tanto el éxito de las estrategias asociadas.</a:t>
            </a:r>
          </a:p>
          <a:p>
            <a:r>
              <a:rPr lang="es-ES" baseline="0" noProof="0" dirty="0" smtClean="0"/>
              <a:t>Pero, ¿cómo saber que estamos logrando los resultados esperados? La única manera es medir. Así, definimos indicadores y metas establecidos para estos indicadores; Con el tiempo, la medición de los indicadores para analizar la entrega de tendencia - y para que podamos corregir el curso cuando sea necesario.</a:t>
            </a:r>
            <a:endParaRPr lang="pt-BR"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ES" dirty="0" smtClean="0">
                <a:latin typeface="CA Sans" pitchFamily="50" charset="0"/>
              </a:rPr>
              <a:t>Lo que verán a continuación es una vista de un conjunto de características que se podrían implementar para expandir</a:t>
            </a:r>
            <a:r>
              <a:rPr lang="es-ES" baseline="0" dirty="0" smtClean="0">
                <a:latin typeface="CA Sans" pitchFamily="50" charset="0"/>
              </a:rPr>
              <a:t> las</a:t>
            </a:r>
            <a:r>
              <a:rPr lang="es-ES" dirty="0" smtClean="0">
                <a:latin typeface="CA Sans" pitchFamily="50" charset="0"/>
              </a:rPr>
              <a:t> características CA "estándar" PPM para permitir que el proceso de definición y seguimiento estratégico puede ir de la mano con los procesos de PPM. Estas características no son parte de CA PPM, pero pueden ser implementadas por nuestros CA Servicios y nuestros socios</a:t>
            </a:r>
            <a:r>
              <a:rPr lang="es-ES" baseline="0" dirty="0" smtClean="0">
                <a:latin typeface="CA Sans" pitchFamily="50" charset="0"/>
              </a:rPr>
              <a:t> de negocio.</a:t>
            </a:r>
            <a:endParaRPr lang="en-US" dirty="0" smtClean="0">
              <a:latin typeface="CA Sans" pitchFamily="50" charset="0"/>
            </a:endParaRPr>
          </a:p>
        </p:txBody>
      </p:sp>
    </p:spTree>
    <p:extLst>
      <p:ext uri="{BB962C8B-B14F-4D97-AF65-F5344CB8AC3E}">
        <p14:creationId xmlns:p14="http://schemas.microsoft.com/office/powerpoint/2010/main" val="142348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407622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531728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3663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3340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2016 CA Technologies.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65" r:id="rId4"/>
    <p:sldLayoutId id="2147483655" r:id="rId5"/>
    <p:sldLayoutId id="2147483772" r:id="rId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smtClean="0"/>
              <a:t>Soporte a la ejecución estratégica</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err="1" smtClean="0"/>
              <a:t>Enero</a:t>
            </a:r>
            <a:r>
              <a:rPr lang="pt-BR" dirty="0" smtClean="0"/>
              <a:t>/2016</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pic>
        <p:nvPicPr>
          <p:cNvPr id="5" name="Content Placeholder 4"/>
          <p:cNvPicPr>
            <a:picLocks noGrp="1" noChangeAspect="1"/>
          </p:cNvPicPr>
          <p:nvPr>
            <p:ph sz="half" idx="1"/>
          </p:nvPr>
        </p:nvPicPr>
        <p:blipFill>
          <a:blip r:embed="rId3"/>
          <a:stretch>
            <a:fillRect/>
          </a:stretch>
        </p:blipFill>
        <p:spPr>
          <a:xfrm>
            <a:off x="379080" y="858045"/>
            <a:ext cx="4038600" cy="2507976"/>
          </a:xfrm>
          <a:prstGeom prst="rect">
            <a:avLst/>
          </a:prstGeom>
        </p:spPr>
      </p:pic>
      <p:sp>
        <p:nvSpPr>
          <p:cNvPr id="3" name="Text Placeholder 2"/>
          <p:cNvSpPr>
            <a:spLocks noGrp="1"/>
          </p:cNvSpPr>
          <p:nvPr>
            <p:ph sz="half" idx="2"/>
          </p:nvPr>
        </p:nvSpPr>
        <p:spPr/>
        <p:txBody>
          <a:bodyPr/>
          <a:lstStyle/>
          <a:p>
            <a:pPr>
              <a:lnSpc>
                <a:spcPts val="1800"/>
              </a:lnSpc>
              <a:spcAft>
                <a:spcPts val="300"/>
              </a:spcAft>
            </a:pPr>
            <a:r>
              <a:rPr lang="en-US" sz="1600" dirty="0" err="1" smtClean="0"/>
              <a:t>Crie</a:t>
            </a:r>
            <a:r>
              <a:rPr lang="en-US" sz="1600" dirty="0" smtClean="0"/>
              <a:t> </a:t>
            </a:r>
            <a:r>
              <a:rPr lang="en-US" sz="1600" dirty="0" err="1" smtClean="0">
                <a:solidFill>
                  <a:srgbClr val="53BBD4"/>
                </a:solidFill>
              </a:rPr>
              <a:t>Indicadores</a:t>
            </a:r>
            <a:r>
              <a:rPr lang="en-US" sz="1600" dirty="0" smtClean="0"/>
              <a:t> </a:t>
            </a:r>
            <a:r>
              <a:rPr lang="en-US" sz="1600" dirty="0" err="1" smtClean="0">
                <a:solidFill>
                  <a:srgbClr val="53BBD4"/>
                </a:solidFill>
              </a:rPr>
              <a:t>Estratégicos</a:t>
            </a:r>
            <a:r>
              <a:rPr lang="en-US" sz="1600" dirty="0" smtClean="0">
                <a:solidFill>
                  <a:srgbClr val="53BBD4"/>
                </a:solidFill>
              </a:rPr>
              <a:t> </a:t>
            </a:r>
            <a:r>
              <a:rPr lang="en-US" sz="1600" dirty="0" smtClean="0"/>
              <a:t>que </a:t>
            </a:r>
            <a:r>
              <a:rPr lang="en-US" sz="1600" dirty="0" err="1" smtClean="0"/>
              <a:t>irán</a:t>
            </a:r>
            <a:r>
              <a:rPr lang="en-US" sz="1600" dirty="0" smtClean="0"/>
              <a:t> </a:t>
            </a:r>
            <a:r>
              <a:rPr lang="en-US" sz="1600" dirty="0" err="1" smtClean="0"/>
              <a:t>monitorear</a:t>
            </a:r>
            <a:r>
              <a:rPr lang="en-US" sz="1600" dirty="0" smtClean="0"/>
              <a:t> </a:t>
            </a:r>
            <a:r>
              <a:rPr lang="en-US" sz="1600" dirty="0" err="1" smtClean="0"/>
              <a:t>los</a:t>
            </a:r>
            <a:r>
              <a:rPr lang="en-US" sz="1600" dirty="0" smtClean="0"/>
              <a:t> </a:t>
            </a:r>
            <a:r>
              <a:rPr lang="en-US" sz="1600" dirty="0" err="1" smtClean="0"/>
              <a:t>resultados</a:t>
            </a:r>
            <a:r>
              <a:rPr lang="en-US" sz="1600" dirty="0" smtClean="0"/>
              <a:t> de </a:t>
            </a:r>
            <a:r>
              <a:rPr lang="en-US" sz="1600" dirty="0" err="1" smtClean="0"/>
              <a:t>sus</a:t>
            </a:r>
            <a:r>
              <a:rPr lang="en-US" sz="1600" dirty="0" smtClean="0"/>
              <a:t> </a:t>
            </a:r>
            <a:r>
              <a:rPr lang="en-US" sz="1600" dirty="0" err="1" smtClean="0"/>
              <a:t>estrategias</a:t>
            </a:r>
            <a:r>
              <a:rPr lang="en-US" sz="1600" dirty="0" smtClean="0"/>
              <a:t>;</a:t>
            </a:r>
          </a:p>
          <a:p>
            <a:pPr>
              <a:lnSpc>
                <a:spcPts val="1800"/>
              </a:lnSpc>
              <a:spcAft>
                <a:spcPts val="300"/>
              </a:spcAft>
            </a:pPr>
            <a:r>
              <a:rPr lang="pt-BR" sz="1600" dirty="0" smtClean="0"/>
              <a:t>Defina </a:t>
            </a:r>
            <a:r>
              <a:rPr lang="pt-BR" sz="1600" dirty="0" smtClean="0">
                <a:solidFill>
                  <a:srgbClr val="53BBD4"/>
                </a:solidFill>
              </a:rPr>
              <a:t>Metas </a:t>
            </a:r>
            <a:r>
              <a:rPr lang="pt-BR" sz="1600" dirty="0" smtClean="0"/>
              <a:t>y capture </a:t>
            </a:r>
            <a:r>
              <a:rPr lang="pt-BR" sz="1600" dirty="0" err="1" smtClean="0">
                <a:solidFill>
                  <a:srgbClr val="53BBD4"/>
                </a:solidFill>
              </a:rPr>
              <a:t>Mediciones</a:t>
            </a:r>
            <a:r>
              <a:rPr lang="pt-BR" sz="1600" dirty="0" smtClean="0"/>
              <a:t>;</a:t>
            </a:r>
            <a:endParaRPr lang="pt-BR" sz="1600" dirty="0"/>
          </a:p>
          <a:p>
            <a:pPr>
              <a:lnSpc>
                <a:spcPts val="1800"/>
              </a:lnSpc>
              <a:spcAft>
                <a:spcPts val="300"/>
              </a:spcAft>
            </a:pPr>
            <a:r>
              <a:rPr lang="pt-BR" sz="1600" dirty="0" smtClean="0"/>
              <a:t>Calcule </a:t>
            </a:r>
            <a:r>
              <a:rPr lang="pt-BR" sz="1600" dirty="0" err="1" smtClean="0"/>
              <a:t>los</a:t>
            </a:r>
            <a:r>
              <a:rPr lang="pt-BR" sz="1600" dirty="0" smtClean="0"/>
              <a:t> </a:t>
            </a:r>
            <a:r>
              <a:rPr lang="pt-BR" sz="1600" dirty="0" smtClean="0">
                <a:solidFill>
                  <a:srgbClr val="53BBD4"/>
                </a:solidFill>
              </a:rPr>
              <a:t>Status</a:t>
            </a:r>
            <a:r>
              <a:rPr lang="pt-BR" sz="1600" dirty="0" smtClean="0"/>
              <a:t> resultantes y </a:t>
            </a:r>
            <a:r>
              <a:rPr lang="pt-BR" sz="1600" dirty="0" err="1" smtClean="0"/>
              <a:t>mantenga</a:t>
            </a:r>
            <a:r>
              <a:rPr lang="pt-BR" sz="1600" dirty="0" smtClean="0"/>
              <a:t> </a:t>
            </a:r>
            <a:r>
              <a:rPr lang="pt-BR" sz="1600" dirty="0" err="1" smtClean="0"/>
              <a:t>actualizados</a:t>
            </a:r>
            <a:r>
              <a:rPr lang="pt-BR" sz="1600" dirty="0" smtClean="0"/>
              <a:t> sus Planes Estratégicos </a:t>
            </a:r>
            <a:r>
              <a:rPr lang="pt-BR" sz="1600" dirty="0" err="1" smtClean="0"/>
              <a:t>Strategic</a:t>
            </a:r>
            <a:r>
              <a:rPr lang="pt-BR" sz="1600" dirty="0" smtClean="0"/>
              <a:t> Plans </a:t>
            </a:r>
            <a:r>
              <a:rPr lang="pt-BR" sz="1600" dirty="0" err="1" smtClean="0"/>
              <a:t>automáticamente</a:t>
            </a:r>
            <a:r>
              <a:rPr lang="pt-BR" sz="1600" dirty="0" smtClean="0"/>
              <a:t>;</a:t>
            </a:r>
          </a:p>
          <a:p>
            <a:pPr>
              <a:lnSpc>
                <a:spcPts val="1800"/>
              </a:lnSpc>
              <a:spcAft>
                <a:spcPts val="300"/>
              </a:spcAft>
            </a:pPr>
            <a:r>
              <a:rPr lang="pt-BR" sz="1600" dirty="0" smtClean="0"/>
              <a:t>Indique relaciones de causa-</a:t>
            </a:r>
            <a:r>
              <a:rPr lang="pt-BR" sz="1600" dirty="0" err="1" smtClean="0"/>
              <a:t>consecuencia</a:t>
            </a:r>
            <a:r>
              <a:rPr lang="pt-BR" sz="1600" dirty="0" smtClean="0"/>
              <a:t> usando </a:t>
            </a:r>
            <a:r>
              <a:rPr lang="pt-BR" sz="1600" dirty="0" err="1" smtClean="0">
                <a:solidFill>
                  <a:srgbClr val="53BBD4"/>
                </a:solidFill>
              </a:rPr>
              <a:t>Jerarquía</a:t>
            </a:r>
            <a:r>
              <a:rPr lang="pt-BR" sz="1600" dirty="0" smtClean="0">
                <a:solidFill>
                  <a:srgbClr val="53BBD4"/>
                </a:solidFill>
              </a:rPr>
              <a:t> de Indicadores </a:t>
            </a:r>
            <a:r>
              <a:rPr lang="pt-BR" sz="1600" dirty="0" smtClean="0"/>
              <a:t>y </a:t>
            </a:r>
            <a:r>
              <a:rPr lang="pt-BR" sz="1600" dirty="0" err="1" smtClean="0"/>
              <a:t>revísela</a:t>
            </a:r>
            <a:r>
              <a:rPr lang="pt-BR" sz="1600" dirty="0" smtClean="0"/>
              <a:t> de forma gráfica.</a:t>
            </a:r>
            <a:endParaRPr lang="en-US" sz="1600" dirty="0" smtClean="0"/>
          </a:p>
        </p:txBody>
      </p:sp>
      <p:pic>
        <p:nvPicPr>
          <p:cNvPr id="7" name="Picture 6"/>
          <p:cNvPicPr>
            <a:picLocks noChangeAspect="1"/>
          </p:cNvPicPr>
          <p:nvPr/>
        </p:nvPicPr>
        <p:blipFill>
          <a:blip r:embed="rId4"/>
          <a:stretch>
            <a:fillRect/>
          </a:stretch>
        </p:blipFill>
        <p:spPr>
          <a:xfrm>
            <a:off x="665094" y="2986471"/>
            <a:ext cx="3466571" cy="2161792"/>
          </a:xfrm>
          <a:prstGeom prst="rect">
            <a:avLst/>
          </a:prstGeom>
        </p:spPr>
      </p:pic>
      <p:pic>
        <p:nvPicPr>
          <p:cNvPr id="8" name="Picture 7"/>
          <p:cNvPicPr>
            <a:picLocks noChangeAspect="1"/>
          </p:cNvPicPr>
          <p:nvPr/>
        </p:nvPicPr>
        <p:blipFill>
          <a:blip r:embed="rId5"/>
          <a:stretch>
            <a:fillRect/>
          </a:stretch>
        </p:blipFill>
        <p:spPr>
          <a:xfrm>
            <a:off x="3543149" y="3809294"/>
            <a:ext cx="3967194" cy="1453902"/>
          </a:xfrm>
          <a:prstGeom prst="rect">
            <a:avLst/>
          </a:prstGeom>
        </p:spPr>
      </p:pic>
    </p:spTree>
    <p:extLst>
      <p:ext uri="{BB962C8B-B14F-4D97-AF65-F5344CB8AC3E}">
        <p14:creationId xmlns:p14="http://schemas.microsoft.com/office/powerpoint/2010/main" val="319122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err="1" smtClean="0"/>
              <a:t>Equilibre</a:t>
            </a:r>
            <a:r>
              <a:rPr lang="en-US" sz="1600" dirty="0" smtClean="0"/>
              <a:t> </a:t>
            </a:r>
            <a:r>
              <a:rPr lang="en-US" sz="1600" dirty="0" err="1" smtClean="0"/>
              <a:t>sy</a:t>
            </a:r>
            <a:r>
              <a:rPr lang="en-US" sz="1600" dirty="0" smtClean="0"/>
              <a:t> </a:t>
            </a:r>
            <a:r>
              <a:rPr lang="en-US" sz="1600" dirty="0" err="1" smtClean="0"/>
              <a:t>Presupuesto</a:t>
            </a:r>
            <a:r>
              <a:rPr lang="en-US" sz="1600" dirty="0" smtClean="0"/>
              <a:t> de </a:t>
            </a:r>
            <a:r>
              <a:rPr lang="en-US" sz="1600" dirty="0" err="1" smtClean="0"/>
              <a:t>Inversiones</a:t>
            </a:r>
            <a:r>
              <a:rPr lang="en-US" sz="1600" dirty="0" smtClean="0"/>
              <a:t> (</a:t>
            </a:r>
            <a:r>
              <a:rPr lang="en-US" sz="1600" dirty="0" err="1" smtClean="0"/>
              <a:t>Beneficios</a:t>
            </a:r>
            <a:r>
              <a:rPr lang="en-US" sz="1600" dirty="0" smtClean="0"/>
              <a:t>, CAPEX &amp; Headcount) entre </a:t>
            </a:r>
            <a:r>
              <a:rPr lang="en-US" sz="1600" dirty="0" err="1" smtClean="0"/>
              <a:t>los</a:t>
            </a:r>
            <a:r>
              <a:rPr lang="en-US" sz="1600" dirty="0" smtClean="0"/>
              <a:t> </a:t>
            </a:r>
            <a:r>
              <a:rPr lang="en-US" sz="1600" dirty="0" err="1" smtClean="0"/>
              <a:t>distintos</a:t>
            </a:r>
            <a:r>
              <a:rPr lang="en-US" sz="1600" dirty="0" smtClean="0"/>
              <a:t> </a:t>
            </a:r>
            <a:r>
              <a:rPr lang="en-US" sz="1600" dirty="0" err="1" smtClean="0"/>
              <a:t>Objetivos</a:t>
            </a:r>
            <a:r>
              <a:rPr lang="en-US" sz="1600" dirty="0" smtClean="0"/>
              <a:t> </a:t>
            </a:r>
            <a:r>
              <a:rPr lang="en-US" sz="1600" dirty="0" err="1" smtClean="0"/>
              <a:t>Estratégicos</a:t>
            </a:r>
            <a:r>
              <a:rPr lang="en-US" sz="1600" dirty="0" smtClean="0"/>
              <a:t> </a:t>
            </a:r>
            <a:r>
              <a:rPr lang="en-US" sz="1600" dirty="0" err="1" smtClean="0"/>
              <a:t>usando</a:t>
            </a:r>
            <a:r>
              <a:rPr lang="en-US" sz="1600" dirty="0" smtClean="0"/>
              <a:t> </a:t>
            </a:r>
            <a:r>
              <a:rPr lang="en-US" sz="1600" dirty="0" err="1" smtClean="0"/>
              <a:t>los</a:t>
            </a:r>
            <a:r>
              <a:rPr lang="en-US" sz="1600" dirty="0" smtClean="0"/>
              <a:t> </a:t>
            </a:r>
            <a:r>
              <a:rPr lang="en-US" sz="1600" dirty="0" smtClean="0">
                <a:solidFill>
                  <a:srgbClr val="53BBD4"/>
                </a:solidFill>
              </a:rPr>
              <a:t>Planes de </a:t>
            </a:r>
            <a:r>
              <a:rPr lang="en-US" sz="1600" dirty="0" err="1" smtClean="0">
                <a:solidFill>
                  <a:srgbClr val="53BBD4"/>
                </a:solidFill>
              </a:rPr>
              <a:t>Portafolios</a:t>
            </a:r>
            <a:r>
              <a:rPr lang="en-US" sz="1600" dirty="0" smtClean="0">
                <a:solidFill>
                  <a:srgbClr val="53BBD4"/>
                </a:solidFill>
              </a:rPr>
              <a:t> Top-Down</a:t>
            </a:r>
            <a:r>
              <a:rPr lang="en-US" sz="1600" dirty="0" smtClean="0"/>
              <a:t>;</a:t>
            </a:r>
          </a:p>
          <a:p>
            <a:pPr>
              <a:lnSpc>
                <a:spcPts val="1800"/>
              </a:lnSpc>
              <a:spcAft>
                <a:spcPts val="300"/>
              </a:spcAft>
            </a:pPr>
            <a:r>
              <a:rPr lang="pt-BR" sz="1600" dirty="0" err="1" smtClean="0">
                <a:solidFill>
                  <a:srgbClr val="53BBD4"/>
                </a:solidFill>
              </a:rPr>
              <a:t>Genere</a:t>
            </a:r>
            <a:r>
              <a:rPr lang="pt-BR" sz="1600" dirty="0" smtClean="0">
                <a:solidFill>
                  <a:srgbClr val="53BBD4"/>
                </a:solidFill>
              </a:rPr>
              <a:t> </a:t>
            </a:r>
            <a:r>
              <a:rPr lang="pt-BR" sz="1600" dirty="0" err="1" smtClean="0">
                <a:solidFill>
                  <a:srgbClr val="53BBD4"/>
                </a:solidFill>
              </a:rPr>
              <a:t>Portafolios</a:t>
            </a:r>
            <a:r>
              <a:rPr lang="pt-BR" sz="1600" dirty="0" smtClean="0">
                <a:solidFill>
                  <a:srgbClr val="53BBD4"/>
                </a:solidFill>
              </a:rPr>
              <a:t> de </a:t>
            </a:r>
            <a:r>
              <a:rPr lang="pt-BR" sz="1600" dirty="0" err="1" smtClean="0">
                <a:solidFill>
                  <a:srgbClr val="53BBD4"/>
                </a:solidFill>
              </a:rPr>
              <a:t>Inversiones</a:t>
            </a:r>
            <a:r>
              <a:rPr lang="pt-BR" sz="1600" dirty="0" smtClean="0">
                <a:solidFill>
                  <a:srgbClr val="53BBD4"/>
                </a:solidFill>
              </a:rPr>
              <a:t> </a:t>
            </a:r>
            <a:r>
              <a:rPr lang="pt-BR" sz="1600" dirty="0" err="1" smtClean="0"/>
              <a:t>autimáticamente</a:t>
            </a:r>
            <a:r>
              <a:rPr lang="pt-BR" sz="1600" dirty="0" smtClean="0"/>
              <a:t> </a:t>
            </a:r>
            <a:r>
              <a:rPr lang="pt-BR" sz="1600" dirty="0" err="1" smtClean="0"/>
              <a:t>basados</a:t>
            </a:r>
            <a:r>
              <a:rPr lang="pt-BR" sz="1600" dirty="0" smtClean="0"/>
              <a:t> em sus Objetivos Equilibrados y sus </a:t>
            </a:r>
            <a:r>
              <a:rPr lang="pt-BR" sz="1600" dirty="0" err="1" smtClean="0"/>
              <a:t>Proyectos</a:t>
            </a:r>
            <a:r>
              <a:rPr lang="pt-BR" sz="1600" dirty="0" smtClean="0"/>
              <a:t> Relacionados.</a:t>
            </a:r>
            <a:endParaRPr lang="en-US" sz="1600" dirty="0"/>
          </a:p>
        </p:txBody>
      </p:sp>
      <p:pic>
        <p:nvPicPr>
          <p:cNvPr id="7" name="Content Placeholder 6"/>
          <p:cNvPicPr>
            <a:picLocks noGrp="1" noChangeAspect="1"/>
          </p:cNvPicPr>
          <p:nvPr>
            <p:ph sz="half" idx="2"/>
          </p:nvPr>
        </p:nvPicPr>
        <p:blipFill>
          <a:blip r:embed="rId3"/>
          <a:stretch>
            <a:fillRect/>
          </a:stretch>
        </p:blipFill>
        <p:spPr>
          <a:xfrm>
            <a:off x="4648200" y="858045"/>
            <a:ext cx="4038600" cy="1729623"/>
          </a:xfrm>
          <a:prstGeom prst="rect">
            <a:avLst/>
          </a:prstGeom>
        </p:spPr>
      </p:pic>
      <p:pic>
        <p:nvPicPr>
          <p:cNvPr id="5" name="Picture 4"/>
          <p:cNvPicPr>
            <a:picLocks noChangeAspect="1"/>
          </p:cNvPicPr>
          <p:nvPr/>
        </p:nvPicPr>
        <p:blipFill>
          <a:blip r:embed="rId4"/>
          <a:stretch>
            <a:fillRect/>
          </a:stretch>
        </p:blipFill>
        <p:spPr>
          <a:xfrm>
            <a:off x="3682448" y="2556853"/>
            <a:ext cx="4035819" cy="2360786"/>
          </a:xfrm>
          <a:prstGeom prst="rect">
            <a:avLst/>
          </a:prstGeom>
        </p:spPr>
      </p:pic>
    </p:spTree>
    <p:extLst>
      <p:ext uri="{BB962C8B-B14F-4D97-AF65-F5344CB8AC3E}">
        <p14:creationId xmlns:p14="http://schemas.microsoft.com/office/powerpoint/2010/main" val="4237077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3" b="7773"/>
          <a:stretch>
            <a:fillRect/>
          </a:stretch>
        </p:blipFill>
        <p:spPr/>
      </p:pic>
      <p:sp>
        <p:nvSpPr>
          <p:cNvPr id="5" name="Title 4"/>
          <p:cNvSpPr>
            <a:spLocks noGrp="1"/>
          </p:cNvSpPr>
          <p:nvPr>
            <p:ph type="title"/>
          </p:nvPr>
        </p:nvSpPr>
        <p:spPr>
          <a:xfrm>
            <a:off x="5496674" y="0"/>
            <a:ext cx="2631241" cy="3675888"/>
          </a:xfrm>
        </p:spPr>
        <p:txBody>
          <a:bodyPr/>
          <a:lstStyle/>
          <a:p>
            <a:r>
              <a:rPr lang="pt-BR" sz="2400" dirty="0" smtClean="0"/>
              <a:t>CA PPM for </a:t>
            </a:r>
            <a:br>
              <a:rPr lang="pt-BR" sz="2400" dirty="0" smtClean="0"/>
            </a:br>
            <a:r>
              <a:rPr lang="pt-BR" sz="2400" dirty="0" err="1" smtClean="0"/>
              <a:t>Strategic</a:t>
            </a:r>
            <a:r>
              <a:rPr lang="pt-BR" sz="2400" dirty="0" smtClean="0"/>
              <a:t> Planning </a:t>
            </a:r>
            <a:r>
              <a:rPr lang="pt-BR" sz="2400" dirty="0" err="1" smtClean="0"/>
              <a:t>and</a:t>
            </a:r>
            <a:r>
              <a:rPr lang="pt-BR" sz="2400" dirty="0" smtClean="0"/>
              <a:t> </a:t>
            </a:r>
            <a:r>
              <a:rPr lang="pt-BR" sz="2400" dirty="0" err="1" smtClean="0"/>
              <a:t>Execution</a:t>
            </a:r>
            <a:r>
              <a:rPr lang="pt-BR" sz="2400" dirty="0" smtClean="0"/>
              <a:t> </a:t>
            </a:r>
            <a:r>
              <a:rPr lang="pt-BR" sz="2400" dirty="0" err="1" smtClean="0"/>
              <a:t>Accelerator</a:t>
            </a:r>
            <a:r>
              <a:rPr lang="pt-BR" sz="2400" dirty="0" smtClean="0"/>
              <a:t/>
            </a:r>
            <a:br>
              <a:rPr lang="pt-BR" sz="2400" dirty="0" smtClean="0"/>
            </a:br>
            <a:r>
              <a:rPr lang="pt-BR" sz="2400" dirty="0" smtClean="0"/>
              <a:t/>
            </a:r>
            <a:br>
              <a:rPr lang="pt-BR" sz="2400" dirty="0" smtClean="0"/>
            </a:br>
            <a:r>
              <a:rPr lang="pt-BR" sz="2400" dirty="0" err="1" smtClean="0"/>
              <a:t>Implementación</a:t>
            </a:r>
            <a:endParaRPr lang="en-US" sz="2400" dirty="0"/>
          </a:p>
        </p:txBody>
      </p:sp>
    </p:spTree>
    <p:extLst>
      <p:ext uri="{BB962C8B-B14F-4D97-AF65-F5344CB8AC3E}">
        <p14:creationId xmlns:p14="http://schemas.microsoft.com/office/powerpoint/2010/main" val="178295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CA PPM para </a:t>
            </a:r>
            <a:r>
              <a:rPr lang="pt-BR" sz="2400" dirty="0" err="1" smtClean="0"/>
              <a:t>Ejecución</a:t>
            </a:r>
            <a:r>
              <a:rPr lang="pt-BR" sz="2400" dirty="0" smtClean="0"/>
              <a:t> Estratégica</a:t>
            </a:r>
            <a:br>
              <a:rPr lang="pt-BR" sz="2400" dirty="0" smtClean="0"/>
            </a:br>
            <a:endParaRPr lang="pt-BR"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a:t>
            </a:r>
            <a:r>
              <a:rPr lang="pt-BR" sz="1600" b="1" dirty="0" err="1">
                <a:solidFill>
                  <a:schemeClr val="tx2"/>
                </a:solidFill>
              </a:rPr>
              <a:t>en</a:t>
            </a:r>
            <a:r>
              <a:rPr lang="pt-BR" sz="1600" b="1" dirty="0">
                <a:solidFill>
                  <a:schemeClr val="tx2"/>
                </a:solidFill>
              </a:rPr>
              <a:t> </a:t>
            </a:r>
            <a:r>
              <a:rPr lang="pt-BR" sz="1600" b="1" dirty="0" err="1">
                <a:solidFill>
                  <a:schemeClr val="tx2"/>
                </a:solidFill>
              </a:rPr>
              <a:t>cuatro</a:t>
            </a:r>
            <a:r>
              <a:rPr lang="pt-BR" sz="1600" b="1" dirty="0">
                <a:solidFill>
                  <a:schemeClr val="tx2"/>
                </a:solidFill>
              </a:rPr>
              <a:t> grandes bloques</a:t>
            </a:r>
          </a:p>
        </p:txBody>
      </p:sp>
      <p:graphicFrame>
        <p:nvGraphicFramePr>
          <p:cNvPr id="4" name="Diagram 3"/>
          <p:cNvGraphicFramePr/>
          <p:nvPr>
            <p:extLst>
              <p:ext uri="{D42A27DB-BD31-4B8C-83A1-F6EECF244321}">
                <p14:modId xmlns:p14="http://schemas.microsoft.com/office/powerpoint/2010/main" val="3502875654"/>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796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5" name="Text Placeholder 4"/>
          <p:cNvSpPr>
            <a:spLocks noGrp="1"/>
          </p:cNvSpPr>
          <p:nvPr>
            <p:ph type="body" sz="quarter" idx="10"/>
          </p:nvPr>
        </p:nvSpPr>
        <p:spPr/>
        <p:txBody>
          <a:bodyPr/>
          <a:lstStyle/>
          <a:p>
            <a:endParaRPr lang="en-US"/>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Plans and the Indicators Hierarchy</a:t>
            </a:r>
            <a:endParaRPr lang="en-US" sz="1600" b="1" dirty="0">
              <a:solidFill>
                <a:schemeClr val="tx2"/>
              </a:solidFill>
            </a:endParaRPr>
          </a:p>
        </p:txBody>
      </p:sp>
      <p:graphicFrame>
        <p:nvGraphicFramePr>
          <p:cNvPr id="9" name="Table 8"/>
          <p:cNvGraphicFramePr>
            <a:graphicFrameLocks noGrp="1"/>
          </p:cNvGraphicFramePr>
          <p:nvPr>
            <p:extLst/>
          </p:nvPr>
        </p:nvGraphicFramePr>
        <p:xfrm>
          <a:off x="453176" y="1002605"/>
          <a:ext cx="8428833" cy="3388826"/>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dirty="0" smtClean="0"/>
                        <a:t>Multi-level </a:t>
                      </a:r>
                      <a:r>
                        <a:rPr lang="en-US" sz="1800" dirty="0" smtClean="0">
                          <a:solidFill>
                            <a:srgbClr val="53BBD4"/>
                          </a:solidFill>
                        </a:rPr>
                        <a:t>Strategic Plans </a:t>
                      </a:r>
                      <a:endParaRPr lang="en-US" dirty="0"/>
                    </a:p>
                  </a:txBody>
                  <a:tcPr/>
                </a:tc>
                <a:tc>
                  <a:txBody>
                    <a:bodyPr/>
                    <a:lstStyle/>
                    <a:p>
                      <a:r>
                        <a:rPr lang="pt-BR" sz="1400" dirty="0" smtClean="0"/>
                        <a:t>A </a:t>
                      </a:r>
                      <a:r>
                        <a:rPr lang="pt-BR" sz="1400" dirty="0" err="1" smtClean="0"/>
                        <a:t>multi-level</a:t>
                      </a:r>
                      <a:r>
                        <a:rPr lang="pt-BR" sz="1400" dirty="0" smtClean="0"/>
                        <a:t> </a:t>
                      </a:r>
                      <a:r>
                        <a:rPr lang="pt-BR" sz="1400" dirty="0" err="1" smtClean="0"/>
                        <a:t>Strategic</a:t>
                      </a:r>
                      <a:r>
                        <a:rPr lang="pt-BR" sz="1400" dirty="0" smtClean="0"/>
                        <a:t> </a:t>
                      </a:r>
                      <a:r>
                        <a:rPr lang="pt-BR" sz="1400" dirty="0" err="1" smtClean="0"/>
                        <a:t>Plan</a:t>
                      </a:r>
                      <a:r>
                        <a:rPr lang="pt-BR" sz="1400" dirty="0" smtClean="0"/>
                        <a:t> </a:t>
                      </a:r>
                      <a:r>
                        <a:rPr lang="pt-BR" sz="1400" dirty="0" err="1" smtClean="0"/>
                        <a:t>consisting</a:t>
                      </a:r>
                      <a:r>
                        <a:rPr lang="pt-BR" sz="1400" dirty="0" smtClean="0"/>
                        <a:t> </a:t>
                      </a:r>
                      <a:r>
                        <a:rPr lang="pt-BR" sz="1400" dirty="0" err="1" smtClean="0"/>
                        <a:t>of</a:t>
                      </a:r>
                      <a:r>
                        <a:rPr lang="pt-BR" sz="1400" dirty="0" smtClean="0"/>
                        <a:t>,</a:t>
                      </a:r>
                      <a:r>
                        <a:rPr lang="pt-BR" sz="1400" baseline="0" dirty="0" smtClean="0"/>
                        <a:t> for </a:t>
                      </a:r>
                      <a:r>
                        <a:rPr lang="pt-BR" sz="1400" baseline="0" dirty="0" err="1" smtClean="0"/>
                        <a:t>instance</a:t>
                      </a:r>
                      <a:r>
                        <a:rPr lang="pt-BR" sz="1400" baseline="0" dirty="0" smtClean="0"/>
                        <a:t>, </a:t>
                      </a:r>
                      <a:r>
                        <a:rPr lang="pt-BR" sz="1400" dirty="0" err="1" smtClean="0"/>
                        <a:t>Themes</a:t>
                      </a:r>
                      <a:r>
                        <a:rPr lang="pt-BR" sz="1400" dirty="0" smtClean="0"/>
                        <a:t>, </a:t>
                      </a:r>
                      <a:r>
                        <a:rPr lang="pt-BR" sz="1400" dirty="0" err="1" smtClean="0"/>
                        <a:t>Goals</a:t>
                      </a:r>
                      <a:r>
                        <a:rPr lang="pt-BR" sz="1400" dirty="0" smtClean="0"/>
                        <a:t>, </a:t>
                      </a:r>
                      <a:r>
                        <a:rPr lang="pt-BR" sz="1400" dirty="0" err="1" smtClean="0"/>
                        <a:t>Objectives</a:t>
                      </a:r>
                      <a:r>
                        <a:rPr lang="pt-BR" sz="1400" dirty="0" smtClean="0"/>
                        <a:t> </a:t>
                      </a:r>
                      <a:r>
                        <a:rPr lang="pt-BR" sz="1400" dirty="0" err="1" smtClean="0"/>
                        <a:t>and</a:t>
                      </a:r>
                      <a:r>
                        <a:rPr lang="pt-BR" sz="1400" dirty="0" smtClean="0"/>
                        <a:t> </a:t>
                      </a:r>
                      <a:r>
                        <a:rPr lang="pt-BR" sz="1400" dirty="0" err="1" smtClean="0"/>
                        <a:t>Initiatives</a:t>
                      </a:r>
                      <a:r>
                        <a:rPr lang="pt-BR" sz="1400" baseline="0" dirty="0" smtClean="0"/>
                        <a:t> </a:t>
                      </a:r>
                      <a:r>
                        <a:rPr lang="pt-BR" sz="1400" baseline="0" dirty="0" err="1" smtClean="0"/>
                        <a:t>already</a:t>
                      </a:r>
                      <a:r>
                        <a:rPr lang="pt-BR" sz="1400" baseline="0" dirty="0" smtClean="0"/>
                        <a:t> </a:t>
                      </a:r>
                      <a:r>
                        <a:rPr lang="pt-BR" sz="1400" baseline="0" dirty="0" err="1" smtClean="0"/>
                        <a:t>e</a:t>
                      </a:r>
                      <a:r>
                        <a:rPr lang="pt-BR" sz="1400" dirty="0" err="1" smtClean="0"/>
                        <a:t>xists</a:t>
                      </a:r>
                      <a:r>
                        <a:rPr lang="pt-BR" sz="1400" dirty="0" smtClean="0"/>
                        <a:t>, </a:t>
                      </a:r>
                      <a:r>
                        <a:rPr lang="pt-BR" sz="1400" dirty="0" err="1" smtClean="0"/>
                        <a:t>optionally</a:t>
                      </a:r>
                      <a:r>
                        <a:rPr lang="pt-BR" sz="1400" dirty="0" smtClean="0"/>
                        <a:t>,</a:t>
                      </a:r>
                      <a:r>
                        <a:rPr lang="pt-BR" sz="1400" baseline="0" dirty="0" smtClean="0"/>
                        <a:t> </a:t>
                      </a:r>
                      <a:r>
                        <a:rPr lang="pt-BR" sz="1400" baseline="0" dirty="0" err="1" smtClean="0"/>
                        <a:t>aligned</a:t>
                      </a:r>
                      <a:r>
                        <a:rPr lang="pt-BR" sz="1400" baseline="0" dirty="0" smtClean="0"/>
                        <a:t> </a:t>
                      </a:r>
                      <a:r>
                        <a:rPr lang="pt-BR" sz="1400" baseline="0" dirty="0" err="1" smtClean="0"/>
                        <a:t>to</a:t>
                      </a:r>
                      <a:r>
                        <a:rPr lang="pt-BR" sz="1400" baseline="0" dirty="0" smtClean="0"/>
                        <a:t> </a:t>
                      </a:r>
                      <a:r>
                        <a:rPr lang="pt-BR" sz="1400" baseline="0" dirty="0" err="1" smtClean="0"/>
                        <a:t>Strategic</a:t>
                      </a:r>
                      <a:r>
                        <a:rPr lang="pt-BR" sz="1400" baseline="0" dirty="0" smtClean="0"/>
                        <a:t> Perspectives (</a:t>
                      </a:r>
                      <a:r>
                        <a:rPr lang="pt-BR" sz="1400" baseline="0" dirty="0" err="1" smtClean="0"/>
                        <a:t>like</a:t>
                      </a:r>
                      <a:r>
                        <a:rPr lang="pt-BR" sz="1400" baseline="0" dirty="0" smtClean="0"/>
                        <a:t> in </a:t>
                      </a:r>
                      <a:r>
                        <a:rPr lang="pt-BR" sz="1400" baseline="0" dirty="0" err="1" smtClean="0"/>
                        <a:t>Balanced</a:t>
                      </a:r>
                      <a:r>
                        <a:rPr lang="pt-BR" sz="1400" baseline="0" dirty="0" smtClean="0"/>
                        <a:t> Score </a:t>
                      </a:r>
                      <a:r>
                        <a:rPr lang="pt-BR" sz="1400" baseline="0" dirty="0" err="1" smtClean="0"/>
                        <a:t>Card</a:t>
                      </a:r>
                      <a:r>
                        <a:rPr lang="pt-BR" sz="1400" baseline="0" dirty="0" smtClean="0"/>
                        <a:t>, for </a:t>
                      </a:r>
                      <a:r>
                        <a:rPr lang="pt-BR" sz="1400" baseline="0" dirty="0" err="1" smtClean="0"/>
                        <a:t>example</a:t>
                      </a:r>
                      <a:r>
                        <a:rPr lang="pt-BR" sz="1400" baseline="0" dirty="0" smtClean="0"/>
                        <a:t>)</a:t>
                      </a:r>
                      <a:r>
                        <a:rPr lang="pt-BR" sz="1400" dirty="0" smtClean="0"/>
                        <a:t>.</a:t>
                      </a:r>
                      <a:endParaRPr lang="en-US" sz="1400" dirty="0"/>
                    </a:p>
                  </a:txBody>
                  <a:tcPr/>
                </a:tc>
              </a:tr>
              <a:tr h="529442">
                <a:tc>
                  <a:txBody>
                    <a:bodyPr/>
                    <a:lstStyle/>
                    <a:p>
                      <a:r>
                        <a:rPr lang="pt-BR" sz="1800" dirty="0" err="1" smtClean="0">
                          <a:solidFill>
                            <a:srgbClr val="53BBD4"/>
                          </a:solidFill>
                        </a:rPr>
                        <a:t>Strategic</a:t>
                      </a:r>
                      <a:r>
                        <a:rPr lang="pt-BR" sz="1800" dirty="0" smtClean="0">
                          <a:solidFill>
                            <a:srgbClr val="53BBD4"/>
                          </a:solidFill>
                        </a:rPr>
                        <a:t> Health-</a:t>
                      </a:r>
                      <a:r>
                        <a:rPr lang="pt-BR" sz="1800" dirty="0" err="1" smtClean="0">
                          <a:solidFill>
                            <a:srgbClr val="53BBD4"/>
                          </a:solidFill>
                        </a:rPr>
                        <a:t>Check</a:t>
                      </a:r>
                      <a:endParaRPr lang="pt-BR" sz="1800" dirty="0" smtClean="0">
                        <a:solidFill>
                          <a:srgbClr val="53BBD4"/>
                        </a:solidFill>
                      </a:endParaRPr>
                    </a:p>
                    <a:p>
                      <a:r>
                        <a:rPr lang="pt-BR" sz="1800" dirty="0" smtClean="0">
                          <a:solidFill>
                            <a:schemeClr val="tx1"/>
                          </a:solidFill>
                        </a:rPr>
                        <a:t>&amp; </a:t>
                      </a:r>
                      <a:r>
                        <a:rPr lang="en-US" sz="1800" dirty="0" smtClean="0">
                          <a:solidFill>
                            <a:schemeClr val="accent1"/>
                          </a:solidFill>
                        </a:rPr>
                        <a:t>Results </a:t>
                      </a:r>
                      <a:r>
                        <a:rPr lang="en-US" sz="1800" dirty="0" smtClean="0"/>
                        <a:t>Delivery </a:t>
                      </a:r>
                      <a:r>
                        <a:rPr lang="en-US" sz="1800" dirty="0" smtClean="0">
                          <a:solidFill>
                            <a:schemeClr val="accent1"/>
                          </a:solidFill>
                        </a:rPr>
                        <a:t>Roadmap</a:t>
                      </a:r>
                      <a:endParaRPr lang="en-US" sz="1800" dirty="0" smtClean="0"/>
                    </a:p>
                  </a:txBody>
                  <a:tcPr/>
                </a:tc>
                <a:tc>
                  <a:txBody>
                    <a:bodyPr/>
                    <a:lstStyle/>
                    <a:p>
                      <a:r>
                        <a:rPr lang="pt-BR" sz="1400" dirty="0" smtClean="0"/>
                        <a:t>A </a:t>
                      </a:r>
                      <a:r>
                        <a:rPr lang="pt-BR" sz="1400" dirty="0" err="1" smtClean="0"/>
                        <a:t>list</a:t>
                      </a:r>
                      <a:r>
                        <a:rPr lang="pt-BR" sz="1400" dirty="0" smtClean="0"/>
                        <a:t> </a:t>
                      </a:r>
                      <a:r>
                        <a:rPr lang="pt-BR" sz="1400" dirty="0" err="1" smtClean="0"/>
                        <a:t>of</a:t>
                      </a:r>
                      <a:r>
                        <a:rPr lang="pt-BR" sz="1400" dirty="0" smtClean="0"/>
                        <a:t> </a:t>
                      </a:r>
                      <a:r>
                        <a:rPr lang="pt-BR" sz="1400" kern="1200" dirty="0" err="1" smtClean="0">
                          <a:solidFill>
                            <a:srgbClr val="53BBD4"/>
                          </a:solidFill>
                          <a:latin typeface="+mn-lt"/>
                          <a:ea typeface="+mn-ea"/>
                          <a:cs typeface="+mn-cs"/>
                        </a:rPr>
                        <a:t>Strategic</a:t>
                      </a:r>
                      <a:r>
                        <a:rPr lang="pt-BR" sz="1400" kern="1200" dirty="0" smtClean="0">
                          <a:solidFill>
                            <a:srgbClr val="53BBD4"/>
                          </a:solidFill>
                          <a:latin typeface="+mn-lt"/>
                          <a:ea typeface="+mn-ea"/>
                          <a:cs typeface="+mn-cs"/>
                        </a:rPr>
                        <a:t> </a:t>
                      </a:r>
                      <a:r>
                        <a:rPr lang="pt-BR" sz="1400" kern="1200" dirty="0" err="1" smtClean="0">
                          <a:solidFill>
                            <a:srgbClr val="53BBD4"/>
                          </a:solidFill>
                          <a:latin typeface="+mn-lt"/>
                          <a:ea typeface="+mn-ea"/>
                          <a:cs typeface="+mn-cs"/>
                        </a:rPr>
                        <a:t>Projects</a:t>
                      </a:r>
                      <a:r>
                        <a:rPr lang="pt-BR" sz="1400" baseline="0" dirty="0" smtClean="0"/>
                        <a:t> </a:t>
                      </a:r>
                      <a:r>
                        <a:rPr lang="pt-BR" sz="1400" baseline="0" dirty="0" err="1" smtClean="0"/>
                        <a:t>supporting</a:t>
                      </a:r>
                      <a:r>
                        <a:rPr lang="pt-BR" sz="1400" baseline="0" dirty="0" smtClean="0"/>
                        <a:t> </a:t>
                      </a:r>
                      <a:r>
                        <a:rPr lang="pt-BR" sz="1400" baseline="0" dirty="0" err="1" smtClean="0"/>
                        <a:t>those</a:t>
                      </a:r>
                      <a:r>
                        <a:rPr lang="pt-BR" sz="1400" baseline="0" dirty="0" smtClean="0"/>
                        <a:t> Plans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p>
                    <a:p>
                      <a:r>
                        <a:rPr lang="en-US" sz="1400" dirty="0" smtClean="0"/>
                        <a:t>The standard CA PPM Project Health-Check KPIs* are in use.</a:t>
                      </a:r>
                      <a:endParaRPr lang="en-US" sz="1400" dirty="0"/>
                    </a:p>
                  </a:txBody>
                  <a:tcPr/>
                </a:tc>
              </a:tr>
              <a:tr h="739768">
                <a:tc>
                  <a:txBody>
                    <a:bodyPr/>
                    <a:lstStyle/>
                    <a:p>
                      <a:r>
                        <a:rPr lang="en-US" sz="1800" dirty="0" smtClean="0">
                          <a:solidFill>
                            <a:srgbClr val="53BBD4"/>
                          </a:solidFill>
                        </a:rPr>
                        <a:t>Graphical </a:t>
                      </a:r>
                      <a:r>
                        <a:rPr lang="en-US" sz="1800" dirty="0" smtClean="0"/>
                        <a:t>Strategic Map </a:t>
                      </a:r>
                      <a:endParaRPr lang="en-US" dirty="0"/>
                    </a:p>
                  </a:txBody>
                  <a:tcPr/>
                </a:tc>
                <a:tc>
                  <a:txBody>
                    <a:bodyPr/>
                    <a:lstStyle/>
                    <a:p>
                      <a:r>
                        <a:rPr lang="pt-BR" sz="1400" dirty="0" smtClean="0"/>
                        <a:t>A </a:t>
                      </a:r>
                      <a:r>
                        <a:rPr lang="pt-BR" sz="1400" dirty="0" err="1" smtClean="0"/>
                        <a:t>picture</a:t>
                      </a:r>
                      <a:r>
                        <a:rPr lang="pt-BR" sz="1400" dirty="0" smtClean="0"/>
                        <a:t> (JPG </a:t>
                      </a:r>
                      <a:r>
                        <a:rPr lang="pt-BR" sz="1400" dirty="0" err="1" smtClean="0"/>
                        <a:t>or</a:t>
                      </a:r>
                      <a:r>
                        <a:rPr lang="pt-BR" sz="1400" dirty="0" smtClean="0"/>
                        <a:t> PNG) </a:t>
                      </a:r>
                      <a:r>
                        <a:rPr lang="pt-BR" sz="1400" dirty="0" err="1" smtClean="0"/>
                        <a:t>of</a:t>
                      </a:r>
                      <a:r>
                        <a:rPr lang="pt-BR" sz="1400" dirty="0" smtClean="0"/>
                        <a:t> </a:t>
                      </a:r>
                      <a:r>
                        <a:rPr lang="pt-BR" sz="1400" dirty="0" err="1" smtClean="0"/>
                        <a:t>the</a:t>
                      </a:r>
                      <a:r>
                        <a:rPr lang="pt-BR" sz="1400" dirty="0" smtClean="0"/>
                        <a:t> </a:t>
                      </a:r>
                      <a:r>
                        <a:rPr lang="pt-BR" sz="1400" dirty="0" err="1" smtClean="0"/>
                        <a:t>Strategic</a:t>
                      </a:r>
                      <a:r>
                        <a:rPr lang="pt-BR" sz="1400" dirty="0" smtClean="0"/>
                        <a:t> </a:t>
                      </a:r>
                      <a:r>
                        <a:rPr lang="pt-BR" sz="1400" dirty="0" err="1" smtClean="0"/>
                        <a:t>Plan</a:t>
                      </a:r>
                      <a:r>
                        <a:rPr lang="pt-BR" sz="1400" dirty="0" smtClean="0"/>
                        <a:t> </a:t>
                      </a:r>
                      <a:r>
                        <a:rPr lang="pt-BR" sz="1400" dirty="0" err="1" smtClean="0"/>
                        <a:t>is</a:t>
                      </a:r>
                      <a:r>
                        <a:rPr lang="pt-BR" sz="1400" dirty="0" smtClean="0"/>
                        <a:t> </a:t>
                      </a:r>
                      <a:r>
                        <a:rPr lang="pt-BR" sz="1400" dirty="0" err="1" smtClean="0"/>
                        <a:t>available</a:t>
                      </a:r>
                      <a:r>
                        <a:rPr lang="pt-BR" sz="1400" dirty="0" smtClean="0"/>
                        <a:t>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the</a:t>
                      </a:r>
                      <a:r>
                        <a:rPr lang="pt-BR" sz="1400" baseline="0" dirty="0" smtClean="0"/>
                        <a:t> CA PPM server </a:t>
                      </a:r>
                      <a:r>
                        <a:rPr lang="pt-BR" sz="1400" baseline="0" dirty="0" err="1" smtClean="0"/>
                        <a:t>has</a:t>
                      </a:r>
                      <a:r>
                        <a:rPr lang="pt-BR" sz="1400" baseline="0" dirty="0" smtClean="0"/>
                        <a:t> </a:t>
                      </a:r>
                      <a:r>
                        <a:rPr lang="pt-BR" sz="1400" baseline="0" dirty="0" err="1" smtClean="0"/>
                        <a:t>an</a:t>
                      </a:r>
                      <a:r>
                        <a:rPr lang="pt-BR" sz="1400" baseline="0" dirty="0" smtClean="0"/>
                        <a:t> </a:t>
                      </a:r>
                      <a:r>
                        <a:rPr lang="pt-BR" sz="1400" baseline="0" dirty="0" err="1" smtClean="0"/>
                        <a:t>active</a:t>
                      </a:r>
                      <a:r>
                        <a:rPr lang="pt-BR" sz="1400" baseline="0" dirty="0" smtClean="0"/>
                        <a:t> Internet Connection (for Google </a:t>
                      </a:r>
                      <a:r>
                        <a:rPr lang="pt-BR" sz="1400" baseline="0" dirty="0" err="1" smtClean="0"/>
                        <a:t>Charts</a:t>
                      </a:r>
                      <a:r>
                        <a:rPr lang="pt-BR" sz="1400" baseline="0" dirty="0" smtClean="0"/>
                        <a:t>).</a:t>
                      </a:r>
                      <a:endParaRPr lang="en-US" sz="1400" dirty="0"/>
                    </a:p>
                  </a:txBody>
                  <a:tcPr/>
                </a:tc>
              </a:tr>
              <a:tr h="739768">
                <a:tc>
                  <a:txBody>
                    <a:bodyPr/>
                    <a:lstStyle/>
                    <a:p>
                      <a:r>
                        <a:rPr lang="en-US" sz="1800" i="1" dirty="0" smtClean="0"/>
                        <a:t>Optional: </a:t>
                      </a:r>
                      <a:r>
                        <a:rPr lang="en-US" sz="1800" kern="1200" dirty="0" smtClean="0">
                          <a:solidFill>
                            <a:srgbClr val="53BBD4"/>
                          </a:solidFill>
                          <a:latin typeface="+mn-lt"/>
                          <a:ea typeface="+mn-ea"/>
                          <a:cs typeface="+mn-cs"/>
                        </a:rPr>
                        <a:t>Indicator Hierarchy</a:t>
                      </a:r>
                      <a:endParaRPr lang="en-US" sz="1800" kern="1200" dirty="0">
                        <a:solidFill>
                          <a:srgbClr val="53BBD4"/>
                        </a:solidFill>
                        <a:latin typeface="+mn-lt"/>
                        <a:ea typeface="+mn-ea"/>
                        <a:cs typeface="+mn-cs"/>
                      </a:endParaRPr>
                    </a:p>
                  </a:txBody>
                  <a:tcPr/>
                </a:tc>
                <a:tc>
                  <a:txBody>
                    <a:bodyPr/>
                    <a:lstStyle/>
                    <a:p>
                      <a:r>
                        <a:rPr lang="pt-BR" sz="1400" dirty="0" smtClean="0"/>
                        <a:t>The</a:t>
                      </a:r>
                      <a:r>
                        <a:rPr lang="pt-BR" sz="1400" baseline="0" dirty="0" smtClean="0"/>
                        <a:t> Global </a:t>
                      </a:r>
                      <a:r>
                        <a:rPr lang="pt-BR" sz="1400" baseline="0" dirty="0" err="1" smtClean="0"/>
                        <a:t>indicators</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measure</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Plan</a:t>
                      </a:r>
                      <a:r>
                        <a:rPr lang="pt-BR" sz="1400" baseline="0" dirty="0" smtClean="0"/>
                        <a:t> </a:t>
                      </a:r>
                      <a:r>
                        <a:rPr lang="pt-BR" sz="1400" baseline="0" dirty="0" err="1" smtClean="0"/>
                        <a:t>results</a:t>
                      </a:r>
                      <a:r>
                        <a:rPr lang="pt-BR" sz="1400" baseline="0" dirty="0" smtClean="0"/>
                        <a:t>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endParaRPr lang="en-US" sz="1400" dirty="0"/>
                    </a:p>
                  </a:txBody>
                  <a:tcPr/>
                </a:tc>
              </a:tr>
            </a:tbl>
          </a:graphicData>
        </a:graphic>
      </p:graphicFrame>
      <p:sp>
        <p:nvSpPr>
          <p:cNvPr id="8" name="Rectangle 7"/>
          <p:cNvSpPr/>
          <p:nvPr/>
        </p:nvSpPr>
        <p:spPr>
          <a:xfrm>
            <a:off x="1912348" y="4391431"/>
            <a:ext cx="5319304" cy="306109"/>
          </a:xfrm>
          <a:prstGeom prst="rect">
            <a:avLst/>
          </a:prstGeom>
        </p:spPr>
        <p:txBody>
          <a:bodyPr wrap="square">
            <a:spAutoFit/>
          </a:bodyPr>
          <a:lstStyle/>
          <a:p>
            <a:pPr algn="ctr">
              <a:lnSpc>
                <a:spcPts val="1800"/>
              </a:lnSpc>
              <a:spcAft>
                <a:spcPts val="300"/>
              </a:spcAft>
            </a:pPr>
            <a:r>
              <a:rPr lang="en-US" sz="1200" dirty="0"/>
              <a:t>*(Days Late, Schedule %, Cost %, Effort </a:t>
            </a:r>
            <a:r>
              <a:rPr lang="en-US" sz="1200" dirty="0" smtClean="0"/>
              <a:t>%, Issues</a:t>
            </a:r>
            <a:r>
              <a:rPr lang="en-US" sz="1200" dirty="0"/>
              <a:t>, Risk Score, Changes)</a:t>
            </a:r>
            <a:endParaRPr lang="en-US" sz="3200" dirty="0"/>
          </a:p>
        </p:txBody>
      </p:sp>
    </p:spTree>
    <p:extLst>
      <p:ext uri="{BB962C8B-B14F-4D97-AF65-F5344CB8AC3E}">
        <p14:creationId xmlns:p14="http://schemas.microsoft.com/office/powerpoint/2010/main" val="269383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Monitoring Plans with Strategic Review </a:t>
            </a:r>
            <a:endParaRPr lang="en-US" sz="1600" b="1" dirty="0">
              <a:solidFill>
                <a:schemeClr val="tx2"/>
              </a:solidFill>
            </a:endParaRPr>
          </a:p>
        </p:txBody>
      </p:sp>
      <p:graphicFrame>
        <p:nvGraphicFramePr>
          <p:cNvPr id="6" name="Table 5"/>
          <p:cNvGraphicFramePr>
            <a:graphicFrameLocks noGrp="1"/>
          </p:cNvGraphicFramePr>
          <p:nvPr>
            <p:extLst/>
          </p:nvPr>
        </p:nvGraphicFramePr>
        <p:xfrm>
          <a:off x="453176" y="1002605"/>
          <a:ext cx="8428833" cy="3388826"/>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Indicator Hierarchy</a:t>
                      </a:r>
                      <a:endParaRPr lang="en-US" dirty="0">
                        <a:solidFill>
                          <a:schemeClr val="tx1"/>
                        </a:solidFill>
                      </a:endParaRPr>
                    </a:p>
                  </a:txBody>
                  <a:tcPr/>
                </a:tc>
                <a:tc>
                  <a:txBody>
                    <a:bodyPr/>
                    <a:lstStyle/>
                    <a:p>
                      <a:r>
                        <a:rPr lang="pt-BR" sz="1400" dirty="0" smtClean="0"/>
                        <a:t>The</a:t>
                      </a:r>
                      <a:r>
                        <a:rPr lang="pt-BR" sz="1400" baseline="0" dirty="0" smtClean="0"/>
                        <a:t> Global </a:t>
                      </a:r>
                      <a:r>
                        <a:rPr lang="pt-BR" sz="1400" baseline="0" dirty="0" err="1" smtClean="0"/>
                        <a:t>indicators</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measure</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Plan</a:t>
                      </a:r>
                      <a:r>
                        <a:rPr lang="pt-BR" sz="1400" baseline="0" dirty="0" smtClean="0"/>
                        <a:t> </a:t>
                      </a:r>
                      <a:r>
                        <a:rPr lang="pt-BR" sz="1400" baseline="0" dirty="0" err="1" smtClean="0"/>
                        <a:t>results</a:t>
                      </a:r>
                      <a:r>
                        <a:rPr lang="pt-BR" sz="1400" baseline="0" dirty="0" smtClean="0"/>
                        <a:t>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endParaRPr lang="en-US" sz="1400" dirty="0"/>
                    </a:p>
                  </a:txBody>
                  <a:tcPr/>
                </a:tc>
              </a:tr>
              <a:tr h="739768">
                <a:tc>
                  <a:txBody>
                    <a:bodyPr/>
                    <a:lstStyle/>
                    <a:p>
                      <a:r>
                        <a:rPr lang="en-US" sz="1800" dirty="0" smtClean="0"/>
                        <a:t>Multi-level </a:t>
                      </a:r>
                      <a:r>
                        <a:rPr lang="en-US" sz="1800" dirty="0" smtClean="0">
                          <a:solidFill>
                            <a:srgbClr val="53BBD4"/>
                          </a:solidFill>
                        </a:rPr>
                        <a:t>Strategic Plans </a:t>
                      </a:r>
                      <a:r>
                        <a:rPr lang="en-US" sz="1800" dirty="0" smtClean="0">
                          <a:solidFill>
                            <a:schemeClr val="tx1"/>
                          </a:solidFill>
                        </a:rPr>
                        <a:t>with current Status</a:t>
                      </a:r>
                      <a:endParaRPr lang="en-US" dirty="0">
                        <a:solidFill>
                          <a:schemeClr val="tx1"/>
                        </a:solidFill>
                      </a:endParaRPr>
                    </a:p>
                  </a:txBody>
                  <a:tcPr/>
                </a:tc>
                <a:tc>
                  <a:txBody>
                    <a:bodyPr/>
                    <a:lstStyle/>
                    <a:p>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a:p>
                  </a:txBody>
                  <a:tcPr/>
                </a:tc>
              </a:tr>
              <a:tr h="529442">
                <a:tc>
                  <a:txBody>
                    <a:bodyPr/>
                    <a:lstStyle/>
                    <a:p>
                      <a:r>
                        <a:rPr lang="en-US" sz="1800" dirty="0" smtClean="0">
                          <a:solidFill>
                            <a:srgbClr val="53BBD4"/>
                          </a:solidFill>
                        </a:rPr>
                        <a:t>Graphical </a:t>
                      </a:r>
                      <a:r>
                        <a:rPr lang="en-US" sz="1800" dirty="0" smtClean="0"/>
                        <a:t>Strategic Map with current</a:t>
                      </a:r>
                      <a:r>
                        <a:rPr lang="en-US" sz="1800" baseline="0" dirty="0" smtClean="0"/>
                        <a:t> Status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smtClean="0"/>
                    </a:p>
                  </a:txBody>
                  <a:tcPr/>
                </a:tc>
              </a:tr>
              <a:tr h="739768">
                <a:tc>
                  <a:txBody>
                    <a:bodyPr/>
                    <a:lstStyle/>
                    <a:p>
                      <a:r>
                        <a:rPr lang="pt-BR" dirty="0" err="1" smtClean="0"/>
                        <a:t>Results</a:t>
                      </a:r>
                      <a:r>
                        <a:rPr lang="pt-BR" dirty="0" smtClean="0"/>
                        <a:t> </a:t>
                      </a:r>
                      <a:r>
                        <a:rPr lang="pt-BR" sz="1800" kern="1200" dirty="0" smtClean="0">
                          <a:solidFill>
                            <a:srgbClr val="53BBD4"/>
                          </a:solidFill>
                          <a:latin typeface="+mn-lt"/>
                          <a:ea typeface="+mn-ea"/>
                          <a:cs typeface="+mn-cs"/>
                        </a:rPr>
                        <a:t>Trend </a:t>
                      </a:r>
                      <a:r>
                        <a:rPr lang="pt-BR" sz="1800" kern="1200" dirty="0" err="1" smtClean="0">
                          <a:solidFill>
                            <a:srgbClr val="53BBD4"/>
                          </a:solidFill>
                          <a:latin typeface="+mn-lt"/>
                          <a:ea typeface="+mn-ea"/>
                          <a:cs typeface="+mn-cs"/>
                        </a:rPr>
                        <a:t>Analysis</a:t>
                      </a:r>
                      <a:endParaRPr lang="en-US" sz="1800" kern="1200" dirty="0">
                        <a:solidFill>
                          <a:srgbClr val="53BBD4"/>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smtClean="0"/>
                    </a:p>
                  </a:txBody>
                  <a:tcPr/>
                </a:tc>
              </a:tr>
            </a:tbl>
          </a:graphicData>
        </a:graphic>
      </p:graphicFrame>
    </p:spTree>
    <p:extLst>
      <p:ext uri="{BB962C8B-B14F-4D97-AF65-F5344CB8AC3E}">
        <p14:creationId xmlns:p14="http://schemas.microsoft.com/office/powerpoint/2010/main" val="360758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7" name="Table 6"/>
          <p:cNvGraphicFramePr>
            <a:graphicFrameLocks noGrp="1"/>
          </p:cNvGraphicFramePr>
          <p:nvPr>
            <p:extLst/>
          </p:nvPr>
        </p:nvGraphicFramePr>
        <p:xfrm>
          <a:off x="453176" y="1002605"/>
          <a:ext cx="8428833" cy="3278188"/>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Investments Evaluation </a:t>
                      </a:r>
                      <a:r>
                        <a:rPr lang="en-US" sz="1800" kern="1200" dirty="0" smtClean="0">
                          <a:solidFill>
                            <a:schemeClr val="tx1"/>
                          </a:solidFill>
                          <a:latin typeface="+mn-lt"/>
                          <a:ea typeface="+mn-ea"/>
                          <a:cs typeface="+mn-cs"/>
                        </a:rPr>
                        <a:t>(Alignment Assessment)</a:t>
                      </a:r>
                      <a:endParaRPr lang="en-US" dirty="0">
                        <a:solidFill>
                          <a:schemeClr val="tx1"/>
                        </a:solidFill>
                      </a:endParaRPr>
                    </a:p>
                  </a:txBody>
                  <a:tcPr/>
                </a:tc>
                <a:tc>
                  <a:txBody>
                    <a:bodyPr/>
                    <a:lstStyle/>
                    <a:p>
                      <a:r>
                        <a:rPr lang="pt-BR" sz="1400" dirty="0" smtClean="0"/>
                        <a:t>The </a:t>
                      </a:r>
                      <a:r>
                        <a:rPr lang="pt-BR" sz="1400" dirty="0" err="1" smtClean="0"/>
                        <a:t>Strategic</a:t>
                      </a:r>
                      <a:r>
                        <a:rPr lang="pt-BR" sz="1400" dirty="0" smtClean="0"/>
                        <a:t> </a:t>
                      </a:r>
                      <a:r>
                        <a:rPr lang="pt-BR" sz="1400" dirty="0" err="1" smtClean="0"/>
                        <a:t>Plan</a:t>
                      </a:r>
                      <a:r>
                        <a:rPr lang="pt-BR" sz="1400" baseline="0" dirty="0" smtClean="0"/>
                        <a:t> defines </a:t>
                      </a:r>
                      <a:r>
                        <a:rPr lang="pt-BR" sz="1400" baseline="0" dirty="0" err="1" smtClean="0"/>
                        <a:t>metrics</a:t>
                      </a:r>
                      <a:r>
                        <a:rPr lang="pt-BR" sz="1400" baseline="0" dirty="0" smtClean="0"/>
                        <a:t> </a:t>
                      </a:r>
                      <a:r>
                        <a:rPr lang="pt-BR" sz="1400" baseline="0" dirty="0" err="1" smtClean="0"/>
                        <a:t>to</a:t>
                      </a:r>
                      <a:r>
                        <a:rPr lang="pt-BR" sz="1400" baseline="0" dirty="0" smtClean="0"/>
                        <a:t> </a:t>
                      </a:r>
                      <a:r>
                        <a:rPr lang="pt-BR" sz="1400" baseline="0" dirty="0" err="1" smtClean="0"/>
                        <a:t>align</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Goals</a:t>
                      </a:r>
                      <a:r>
                        <a:rPr lang="pt-BR" sz="1400" baseline="0" dirty="0" smtClean="0"/>
                        <a:t> </a:t>
                      </a:r>
                      <a:r>
                        <a:rPr lang="pt-BR" sz="1400" baseline="0" dirty="0" err="1" smtClean="0"/>
                        <a:t>to</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Investments</a:t>
                      </a:r>
                      <a:endParaRPr lang="en-US" sz="1400" dirty="0"/>
                    </a:p>
                  </a:txBody>
                  <a:tcPr/>
                </a:tc>
              </a:tr>
              <a:tr h="739768">
                <a:tc>
                  <a:txBody>
                    <a:bodyPr/>
                    <a:lstStyle/>
                    <a:p>
                      <a:endParaRPr lang="en-US" dirty="0">
                        <a:solidFill>
                          <a:schemeClr val="tx1"/>
                        </a:solidFill>
                      </a:endParaRPr>
                    </a:p>
                  </a:txBody>
                  <a:tcPr/>
                </a:tc>
                <a:tc>
                  <a:txBody>
                    <a:bodyPr/>
                    <a:lstStyle/>
                    <a:p>
                      <a:r>
                        <a:rPr lang="pt-BR" sz="1400" dirty="0" smtClean="0"/>
                        <a:t>The </a:t>
                      </a:r>
                      <a:r>
                        <a:rPr lang="pt-BR" sz="1400" dirty="0" err="1" smtClean="0"/>
                        <a:t>Strategic</a:t>
                      </a:r>
                      <a:r>
                        <a:rPr lang="pt-BR" sz="1400" dirty="0" smtClean="0"/>
                        <a:t> </a:t>
                      </a:r>
                      <a:r>
                        <a:rPr lang="pt-BR" sz="1400" dirty="0" err="1" smtClean="0"/>
                        <a:t>Investments</a:t>
                      </a:r>
                      <a:r>
                        <a:rPr lang="pt-BR" sz="1400" dirty="0" smtClean="0"/>
                        <a:t> </a:t>
                      </a:r>
                      <a:r>
                        <a:rPr lang="pt-BR" sz="1400" dirty="0" err="1" smtClean="0"/>
                        <a:t>have</a:t>
                      </a:r>
                      <a:r>
                        <a:rPr lang="pt-BR" sz="1400" dirty="0" smtClean="0"/>
                        <a:t> Business Cases </a:t>
                      </a:r>
                      <a:r>
                        <a:rPr lang="pt-BR" sz="1400" dirty="0" err="1" smtClean="0"/>
                        <a:t>assessing</a:t>
                      </a:r>
                      <a:r>
                        <a:rPr lang="pt-BR" sz="1400" dirty="0" smtClean="0"/>
                        <a:t> </a:t>
                      </a:r>
                      <a:r>
                        <a:rPr lang="pt-BR" sz="1400" dirty="0" err="1" smtClean="0"/>
                        <a:t>them</a:t>
                      </a:r>
                      <a:r>
                        <a:rPr lang="pt-BR" sz="1400" dirty="0" smtClean="0"/>
                        <a:t> </a:t>
                      </a:r>
                      <a:r>
                        <a:rPr lang="pt-BR" sz="1400" dirty="0" err="1" smtClean="0"/>
                        <a:t>against</a:t>
                      </a:r>
                      <a:r>
                        <a:rPr lang="pt-BR" sz="1400" dirty="0" smtClean="0"/>
                        <a:t> </a:t>
                      </a:r>
                      <a:r>
                        <a:rPr lang="pt-BR" sz="1400" dirty="0" err="1" smtClean="0"/>
                        <a:t>the</a:t>
                      </a:r>
                      <a:r>
                        <a:rPr lang="pt-BR" sz="1400" dirty="0" smtClean="0"/>
                        <a:t> </a:t>
                      </a:r>
                      <a:r>
                        <a:rPr lang="pt-BR" sz="1400" dirty="0" err="1" smtClean="0"/>
                        <a:t>Metrics</a:t>
                      </a:r>
                      <a:r>
                        <a:rPr lang="pt-BR" sz="1400" dirty="0" smtClean="0"/>
                        <a:t> </a:t>
                      </a:r>
                      <a:r>
                        <a:rPr lang="pt-BR" sz="1400" dirty="0" err="1" smtClean="0"/>
                        <a:t>of</a:t>
                      </a:r>
                      <a:r>
                        <a:rPr lang="pt-BR" sz="1400" dirty="0" smtClean="0"/>
                        <a:t> </a:t>
                      </a:r>
                      <a:r>
                        <a:rPr lang="pt-BR" sz="1400" dirty="0" err="1" smtClean="0"/>
                        <a:t>the</a:t>
                      </a:r>
                      <a:r>
                        <a:rPr lang="pt-BR" sz="1400" dirty="0" smtClean="0"/>
                        <a:t> </a:t>
                      </a:r>
                      <a:r>
                        <a:rPr lang="pt-BR" sz="1400" dirty="0" err="1" smtClean="0"/>
                        <a:t>Strategic</a:t>
                      </a:r>
                      <a:r>
                        <a:rPr lang="pt-BR" sz="1400" dirty="0" smtClean="0"/>
                        <a:t> Plans</a:t>
                      </a:r>
                      <a:endParaRPr lang="en-US" sz="1400" dirty="0"/>
                    </a:p>
                  </a:txBody>
                  <a:tcPr/>
                </a:tc>
              </a:tr>
              <a:tr h="529442">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smtClean="0"/>
                        <a:t>A Portfolio Management </a:t>
                      </a:r>
                      <a:r>
                        <a:rPr lang="pt-BR" sz="1400" dirty="0" err="1" smtClean="0"/>
                        <a:t>Process</a:t>
                      </a:r>
                      <a:r>
                        <a:rPr lang="pt-BR" sz="1400" dirty="0" smtClean="0"/>
                        <a:t> </a:t>
                      </a:r>
                      <a:r>
                        <a:rPr lang="pt-BR" sz="1400" dirty="0" err="1" smtClean="0"/>
                        <a:t>is</a:t>
                      </a:r>
                      <a:r>
                        <a:rPr lang="pt-BR" sz="1400" dirty="0" smtClean="0"/>
                        <a:t> in </a:t>
                      </a:r>
                      <a:r>
                        <a:rPr lang="pt-BR" sz="1400" dirty="0" err="1" smtClean="0"/>
                        <a:t>place</a:t>
                      </a:r>
                      <a:r>
                        <a:rPr lang="pt-BR" sz="1400" dirty="0" smtClean="0"/>
                        <a:t>,</a:t>
                      </a:r>
                      <a:r>
                        <a:rPr lang="pt-BR" sz="1400" baseline="0" dirty="0" smtClean="0"/>
                        <a:t> </a:t>
                      </a:r>
                      <a:r>
                        <a:rPr lang="pt-BR" sz="1400" baseline="0" dirty="0" err="1" smtClean="0"/>
                        <a:t>using</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Alignment</a:t>
                      </a:r>
                      <a:r>
                        <a:rPr lang="pt-BR" sz="1400" baseline="0" dirty="0" smtClean="0"/>
                        <a:t> as a </a:t>
                      </a:r>
                      <a:r>
                        <a:rPr lang="pt-BR" sz="1400" baseline="0" dirty="0" err="1" smtClean="0"/>
                        <a:t>decision-making</a:t>
                      </a:r>
                      <a:r>
                        <a:rPr lang="pt-BR" sz="1400" baseline="0" dirty="0" smtClean="0"/>
                        <a:t> </a:t>
                      </a:r>
                      <a:r>
                        <a:rPr lang="pt-BR" sz="1400" baseline="0" dirty="0" err="1" smtClean="0"/>
                        <a:t>variable</a:t>
                      </a:r>
                      <a:r>
                        <a:rPr lang="pt-BR" sz="1400" baseline="0" dirty="0" smtClean="0"/>
                        <a:t>.</a:t>
                      </a:r>
                      <a:endParaRPr lang="en-US" sz="1400" dirty="0" smtClean="0"/>
                    </a:p>
                  </a:txBody>
                  <a:tcPr/>
                </a:tc>
              </a:tr>
              <a:tr h="739768">
                <a:tc>
                  <a:txBody>
                    <a:bodyPr/>
                    <a:lstStyle/>
                    <a:p>
                      <a:endParaRPr lang="en-US" sz="1800" kern="1200" dirty="0">
                        <a:solidFill>
                          <a:srgbClr val="53BBD4"/>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There</a:t>
                      </a:r>
                      <a:r>
                        <a:rPr lang="pt-BR" sz="1400" dirty="0" smtClean="0"/>
                        <a:t> </a:t>
                      </a:r>
                      <a:r>
                        <a:rPr lang="pt-BR" sz="1400" dirty="0" err="1" smtClean="0"/>
                        <a:t>is</a:t>
                      </a:r>
                      <a:r>
                        <a:rPr lang="pt-BR" sz="1400" dirty="0" smtClean="0"/>
                        <a:t> a </a:t>
                      </a:r>
                      <a:r>
                        <a:rPr lang="pt-BR" sz="1400" dirty="0" err="1" smtClean="0"/>
                        <a:t>process</a:t>
                      </a:r>
                      <a:r>
                        <a:rPr lang="pt-BR" sz="1400" dirty="0" smtClean="0"/>
                        <a:t> </a:t>
                      </a:r>
                      <a:r>
                        <a:rPr lang="pt-BR" sz="1400" dirty="0" err="1" smtClean="0"/>
                        <a:t>to</a:t>
                      </a:r>
                      <a:r>
                        <a:rPr lang="pt-BR" sz="1400" dirty="0" smtClean="0"/>
                        <a:t> </a:t>
                      </a:r>
                      <a:r>
                        <a:rPr lang="pt-BR" sz="1400" dirty="0" err="1" smtClean="0"/>
                        <a:t>assess</a:t>
                      </a:r>
                      <a:r>
                        <a:rPr lang="pt-BR" sz="1400" baseline="0" dirty="0" smtClean="0"/>
                        <a:t> </a:t>
                      </a:r>
                      <a:r>
                        <a:rPr lang="pt-BR" sz="1400" baseline="0" dirty="0" err="1" smtClean="0"/>
                        <a:t>and</a:t>
                      </a:r>
                      <a:r>
                        <a:rPr lang="pt-BR" sz="1400" baseline="0" dirty="0" smtClean="0"/>
                        <a:t> </a:t>
                      </a:r>
                      <a:r>
                        <a:rPr lang="pt-BR" sz="1400" baseline="0" dirty="0" err="1" smtClean="0"/>
                        <a:t>re-assess</a:t>
                      </a:r>
                      <a:r>
                        <a:rPr lang="pt-BR" sz="1400" baseline="0" dirty="0" smtClean="0"/>
                        <a:t> </a:t>
                      </a:r>
                      <a:r>
                        <a:rPr lang="pt-BR" sz="1400" baseline="0" dirty="0" err="1" smtClean="0"/>
                        <a:t>investments</a:t>
                      </a:r>
                      <a:r>
                        <a:rPr lang="pt-BR" sz="1400" baseline="0" dirty="0" smtClean="0"/>
                        <a:t> </a:t>
                      </a:r>
                      <a:r>
                        <a:rPr lang="pt-BR" sz="1400" baseline="0" dirty="0" err="1" smtClean="0"/>
                        <a:t>periodically</a:t>
                      </a:r>
                      <a:r>
                        <a:rPr lang="pt-BR" sz="1400" baseline="0" dirty="0" smtClean="0"/>
                        <a:t>.</a:t>
                      </a:r>
                      <a:endParaRPr lang="en-US" sz="1400" dirty="0" smtClean="0"/>
                    </a:p>
                  </a:txBody>
                  <a:tcPr/>
                </a:tc>
              </a:tr>
            </a:tbl>
          </a:graphicData>
        </a:graphic>
      </p:graphicFrame>
    </p:spTree>
    <p:extLst>
      <p:ext uri="{BB962C8B-B14F-4D97-AF65-F5344CB8AC3E}">
        <p14:creationId xmlns:p14="http://schemas.microsoft.com/office/powerpoint/2010/main" val="2133017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Portfolio Planning</a:t>
            </a:r>
            <a:endParaRPr lang="en-US" sz="1600" b="1" dirty="0">
              <a:solidFill>
                <a:schemeClr val="tx2"/>
              </a:solidFill>
            </a:endParaRPr>
          </a:p>
        </p:txBody>
      </p:sp>
      <p:graphicFrame>
        <p:nvGraphicFramePr>
          <p:cNvPr id="6" name="Table 5"/>
          <p:cNvGraphicFramePr>
            <a:graphicFrameLocks noGrp="1"/>
          </p:cNvGraphicFramePr>
          <p:nvPr>
            <p:extLst/>
          </p:nvPr>
        </p:nvGraphicFramePr>
        <p:xfrm>
          <a:off x="453176" y="1002605"/>
          <a:ext cx="8428833" cy="3272642"/>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Top-Down</a:t>
                      </a:r>
                      <a:r>
                        <a:rPr lang="en-US" sz="1800" kern="1200" baseline="0" dirty="0" smtClean="0">
                          <a:solidFill>
                            <a:srgbClr val="53BBD4"/>
                          </a:solidFill>
                          <a:latin typeface="+mn-lt"/>
                          <a:ea typeface="+mn-ea"/>
                          <a:cs typeface="+mn-cs"/>
                        </a:rPr>
                        <a:t> Distribution </a:t>
                      </a:r>
                      <a:r>
                        <a:rPr lang="en-US" sz="1800" kern="1200" baseline="0" dirty="0" smtClean="0">
                          <a:solidFill>
                            <a:schemeClr val="tx1"/>
                          </a:solidFill>
                          <a:latin typeface="+mn-lt"/>
                          <a:ea typeface="+mn-ea"/>
                          <a:cs typeface="+mn-cs"/>
                        </a:rPr>
                        <a:t>of CAPEX Budget, Headcount and Benefits Expectation</a:t>
                      </a:r>
                      <a:endParaRPr lang="en-US" dirty="0">
                        <a:solidFill>
                          <a:schemeClr val="tx1"/>
                        </a:solidFill>
                      </a:endParaRPr>
                    </a:p>
                  </a:txBody>
                  <a:tcPr/>
                </a:tc>
                <a:tc>
                  <a:txBody>
                    <a:bodyPr/>
                    <a:lstStyle/>
                    <a:p>
                      <a:r>
                        <a:rPr lang="pt-BR" sz="1400" dirty="0" smtClean="0"/>
                        <a:t>A </a:t>
                      </a:r>
                      <a:r>
                        <a:rPr lang="pt-BR" sz="1400" dirty="0" err="1" smtClean="0"/>
                        <a:t>Budgeting</a:t>
                      </a:r>
                      <a:r>
                        <a:rPr lang="pt-BR" sz="1400" dirty="0" smtClean="0"/>
                        <a:t> </a:t>
                      </a:r>
                      <a:r>
                        <a:rPr lang="pt-BR" sz="1400" dirty="0" err="1" smtClean="0"/>
                        <a:t>process</a:t>
                      </a:r>
                      <a:r>
                        <a:rPr lang="pt-BR" sz="1400" dirty="0" smtClean="0"/>
                        <a:t> </a:t>
                      </a:r>
                      <a:r>
                        <a:rPr lang="pt-BR" sz="1400" dirty="0" err="1" smtClean="0"/>
                        <a:t>has</a:t>
                      </a:r>
                      <a:r>
                        <a:rPr lang="pt-BR" sz="1400" dirty="0" smtClean="0"/>
                        <a:t> </a:t>
                      </a:r>
                      <a:r>
                        <a:rPr lang="pt-BR" sz="1400" dirty="0" err="1" smtClean="0"/>
                        <a:t>defined</a:t>
                      </a:r>
                      <a:r>
                        <a:rPr lang="pt-BR" sz="1400" dirty="0" smtClean="0"/>
                        <a:t> </a:t>
                      </a:r>
                      <a:r>
                        <a:rPr lang="pt-BR" sz="1400" dirty="0" err="1" smtClean="0"/>
                        <a:t>the</a:t>
                      </a:r>
                      <a:r>
                        <a:rPr lang="pt-BR" sz="1400" baseline="0" dirty="0" smtClean="0"/>
                        <a:t> total </a:t>
                      </a:r>
                      <a:r>
                        <a:rPr lang="pt-BR" sz="1400" baseline="0" dirty="0" err="1" smtClean="0"/>
                        <a:t>amount</a:t>
                      </a:r>
                      <a:r>
                        <a:rPr lang="pt-BR" sz="1400" baseline="0" dirty="0" smtClean="0"/>
                        <a:t> </a:t>
                      </a:r>
                      <a:r>
                        <a:rPr lang="pt-BR" sz="1400" baseline="0" dirty="0" err="1" smtClean="0"/>
                        <a:t>of</a:t>
                      </a:r>
                      <a:r>
                        <a:rPr lang="pt-BR" sz="1400" baseline="0" dirty="0" smtClean="0"/>
                        <a:t> FTE, CAPEX </a:t>
                      </a:r>
                      <a:r>
                        <a:rPr lang="pt-BR" sz="1400" baseline="0" dirty="0" err="1" smtClean="0"/>
                        <a:t>and</a:t>
                      </a:r>
                      <a:r>
                        <a:rPr lang="pt-BR" sz="1400" baseline="0" dirty="0" smtClean="0"/>
                        <a:t> </a:t>
                      </a:r>
                      <a:r>
                        <a:rPr lang="pt-BR" sz="1400" baseline="0" dirty="0" err="1" smtClean="0"/>
                        <a:t>the</a:t>
                      </a:r>
                      <a:r>
                        <a:rPr lang="pt-BR" sz="1400" baseline="0" dirty="0" smtClean="0"/>
                        <a:t> </a:t>
                      </a:r>
                      <a:r>
                        <a:rPr lang="pt-BR" sz="1400" baseline="0" dirty="0" err="1" smtClean="0"/>
                        <a:t>expected</a:t>
                      </a:r>
                      <a:r>
                        <a:rPr lang="pt-BR" sz="1400" baseline="0" dirty="0" smtClean="0"/>
                        <a:t> </a:t>
                      </a:r>
                      <a:r>
                        <a:rPr lang="pt-BR" sz="1400" baseline="0" dirty="0" err="1" smtClean="0"/>
                        <a:t>Benefits</a:t>
                      </a:r>
                      <a:r>
                        <a:rPr lang="pt-BR" sz="1400" baseline="0" dirty="0" smtClean="0"/>
                        <a:t> </a:t>
                      </a:r>
                      <a:r>
                        <a:rPr lang="pt-BR" sz="1400" baseline="0" dirty="0" err="1" smtClean="0"/>
                        <a:t>from</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Invesetments</a:t>
                      </a:r>
                      <a:r>
                        <a:rPr lang="pt-BR" sz="1400" baseline="0" dirty="0" smtClean="0"/>
                        <a:t>. </a:t>
                      </a:r>
                      <a:r>
                        <a:rPr lang="pt-BR" sz="1400" baseline="0" dirty="0" err="1" smtClean="0"/>
                        <a:t>These</a:t>
                      </a:r>
                      <a:r>
                        <a:rPr lang="pt-BR" sz="1400" baseline="0" dirty="0" smtClean="0"/>
                        <a:t> </a:t>
                      </a:r>
                      <a:r>
                        <a:rPr lang="pt-BR" sz="1400" baseline="0" dirty="0" err="1" smtClean="0"/>
                        <a:t>values</a:t>
                      </a:r>
                      <a:r>
                        <a:rPr lang="pt-BR" sz="1400" baseline="0" dirty="0" smtClean="0"/>
                        <a:t> </a:t>
                      </a:r>
                      <a:r>
                        <a:rPr lang="pt-BR" sz="1400" baseline="0" dirty="0" err="1" smtClean="0"/>
                        <a:t>will</a:t>
                      </a:r>
                      <a:r>
                        <a:rPr lang="pt-BR" sz="1400" baseline="0" dirty="0" smtClean="0"/>
                        <a:t> </a:t>
                      </a:r>
                      <a:r>
                        <a:rPr lang="pt-BR" sz="1400" baseline="0" dirty="0" err="1" smtClean="0"/>
                        <a:t>be</a:t>
                      </a:r>
                      <a:r>
                        <a:rPr lang="pt-BR" sz="1400" baseline="0" dirty="0" smtClean="0"/>
                        <a:t> </a:t>
                      </a:r>
                      <a:r>
                        <a:rPr lang="pt-BR" sz="1400" baseline="0" dirty="0" err="1" smtClean="0"/>
                        <a:t>distributed</a:t>
                      </a:r>
                      <a:r>
                        <a:rPr lang="pt-BR" sz="1400" baseline="0" dirty="0" smtClean="0"/>
                        <a:t> top-</a:t>
                      </a:r>
                      <a:r>
                        <a:rPr lang="pt-BR" sz="1400" baseline="0" dirty="0" err="1" smtClean="0"/>
                        <a:t>down</a:t>
                      </a:r>
                      <a:r>
                        <a:rPr lang="pt-BR" sz="1400" baseline="0" dirty="0" smtClean="0"/>
                        <a:t> </a:t>
                      </a:r>
                      <a:r>
                        <a:rPr lang="pt-BR" sz="1400" baseline="0" dirty="0" err="1" smtClean="0"/>
                        <a:t>to</a:t>
                      </a:r>
                      <a:r>
                        <a:rPr lang="pt-BR" sz="1400" baseline="0" dirty="0" smtClean="0"/>
                        <a:t> </a:t>
                      </a:r>
                      <a:r>
                        <a:rPr lang="pt-BR" sz="1400" baseline="0" dirty="0" err="1" smtClean="0"/>
                        <a:t>strategic</a:t>
                      </a:r>
                      <a:r>
                        <a:rPr lang="pt-BR" sz="1400" baseline="0" dirty="0" smtClean="0"/>
                        <a:t> </a:t>
                      </a:r>
                      <a:r>
                        <a:rPr lang="pt-BR" sz="1400" baseline="0" dirty="0" err="1" smtClean="0"/>
                        <a:t>goals</a:t>
                      </a:r>
                      <a:r>
                        <a:rPr lang="pt-BR" sz="1400" baseline="0" dirty="0" smtClean="0"/>
                        <a:t>.</a:t>
                      </a:r>
                      <a:endParaRPr lang="en-US" sz="1400" dirty="0"/>
                    </a:p>
                  </a:txBody>
                  <a:tcPr/>
                </a:tc>
              </a:tr>
              <a:tr h="739768">
                <a:tc>
                  <a:txBody>
                    <a:bodyPr/>
                    <a:lstStyle/>
                    <a:p>
                      <a:r>
                        <a:rPr lang="pt-BR" sz="1800" kern="1200" dirty="0" err="1" smtClean="0">
                          <a:solidFill>
                            <a:srgbClr val="53BBD4"/>
                          </a:solidFill>
                          <a:latin typeface="+mn-lt"/>
                          <a:ea typeface="+mn-ea"/>
                          <a:cs typeface="+mn-cs"/>
                        </a:rPr>
                        <a:t>Roll-up</a:t>
                      </a:r>
                      <a:r>
                        <a:rPr lang="pt-BR" dirty="0" smtClean="0">
                          <a:solidFill>
                            <a:schemeClr val="tx1"/>
                          </a:solidFill>
                        </a:rPr>
                        <a:t> </a:t>
                      </a:r>
                      <a:r>
                        <a:rPr lang="pt-BR" dirty="0" err="1" smtClean="0">
                          <a:solidFill>
                            <a:schemeClr val="tx1"/>
                          </a:solidFill>
                        </a:rPr>
                        <a:t>of</a:t>
                      </a:r>
                      <a:r>
                        <a:rPr lang="pt-BR" dirty="0" smtClean="0">
                          <a:solidFill>
                            <a:schemeClr val="tx1"/>
                          </a:solidFill>
                        </a:rPr>
                        <a:t> </a:t>
                      </a:r>
                      <a:r>
                        <a:rPr lang="pt-BR" dirty="0" err="1" smtClean="0">
                          <a:solidFill>
                            <a:schemeClr val="tx1"/>
                          </a:solidFill>
                        </a:rPr>
                        <a:t>Amounts</a:t>
                      </a:r>
                      <a:r>
                        <a:rPr lang="pt-BR" baseline="0" dirty="0" smtClean="0">
                          <a:solidFill>
                            <a:schemeClr val="tx1"/>
                          </a:solidFill>
                        </a:rPr>
                        <a:t> </a:t>
                      </a:r>
                      <a:r>
                        <a:rPr lang="pt-BR" sz="1800" kern="1200" dirty="0" err="1" smtClean="0">
                          <a:solidFill>
                            <a:srgbClr val="53BBD4"/>
                          </a:solidFill>
                          <a:latin typeface="+mn-lt"/>
                          <a:ea typeface="+mn-ea"/>
                          <a:cs typeface="+mn-cs"/>
                        </a:rPr>
                        <a:t>allocated</a:t>
                      </a:r>
                      <a:r>
                        <a:rPr lang="pt-BR" baseline="0" dirty="0" smtClean="0">
                          <a:solidFill>
                            <a:schemeClr val="tx1"/>
                          </a:solidFill>
                        </a:rPr>
                        <a:t> </a:t>
                      </a:r>
                      <a:r>
                        <a:rPr lang="pt-BR" baseline="0" dirty="0" err="1" smtClean="0">
                          <a:solidFill>
                            <a:schemeClr val="tx1"/>
                          </a:solidFill>
                        </a:rPr>
                        <a:t>to</a:t>
                      </a:r>
                      <a:r>
                        <a:rPr lang="pt-BR" baseline="0" dirty="0" smtClean="0">
                          <a:solidFill>
                            <a:schemeClr val="tx1"/>
                          </a:solidFill>
                        </a:rPr>
                        <a:t> </a:t>
                      </a:r>
                      <a:r>
                        <a:rPr lang="pt-BR" baseline="0" dirty="0" err="1" smtClean="0">
                          <a:solidFill>
                            <a:schemeClr val="tx1"/>
                          </a:solidFill>
                        </a:rPr>
                        <a:t>Strategic</a:t>
                      </a:r>
                      <a:r>
                        <a:rPr lang="pt-BR" baseline="0" dirty="0" smtClean="0">
                          <a:solidFill>
                            <a:schemeClr val="tx1"/>
                          </a:solidFill>
                        </a:rPr>
                        <a:t> </a:t>
                      </a:r>
                      <a:r>
                        <a:rPr lang="pt-BR" baseline="0" dirty="0" err="1" smtClean="0">
                          <a:solidFill>
                            <a:schemeClr val="tx1"/>
                          </a:solidFill>
                        </a:rPr>
                        <a:t>Goals</a:t>
                      </a:r>
                      <a:r>
                        <a:rPr lang="pt-BR" baseline="0" dirty="0" smtClean="0">
                          <a:solidFill>
                            <a:schemeClr val="tx1"/>
                          </a:solidFill>
                        </a:rPr>
                        <a:t> (Portfolios) </a:t>
                      </a:r>
                      <a:r>
                        <a:rPr lang="pt-BR" baseline="0" dirty="0" err="1" smtClean="0">
                          <a:solidFill>
                            <a:schemeClr val="tx1"/>
                          </a:solidFill>
                        </a:rPr>
                        <a:t>and</a:t>
                      </a:r>
                      <a:r>
                        <a:rPr lang="pt-BR" baseline="0" dirty="0" smtClean="0">
                          <a:solidFill>
                            <a:schemeClr val="tx1"/>
                          </a:solidFill>
                        </a:rPr>
                        <a:t> </a:t>
                      </a:r>
                      <a:r>
                        <a:rPr lang="pt-BR" sz="1800" kern="1200" dirty="0" err="1" smtClean="0">
                          <a:solidFill>
                            <a:srgbClr val="53BBD4"/>
                          </a:solidFill>
                          <a:latin typeface="+mn-lt"/>
                          <a:ea typeface="+mn-ea"/>
                          <a:cs typeface="+mn-cs"/>
                        </a:rPr>
                        <a:t>Commited</a:t>
                      </a:r>
                      <a:r>
                        <a:rPr lang="pt-BR" baseline="0" dirty="0" smtClean="0">
                          <a:solidFill>
                            <a:schemeClr val="tx1"/>
                          </a:solidFill>
                        </a:rPr>
                        <a:t> </a:t>
                      </a:r>
                      <a:r>
                        <a:rPr lang="pt-BR" baseline="0" dirty="0" err="1" smtClean="0">
                          <a:solidFill>
                            <a:schemeClr val="tx1"/>
                          </a:solidFill>
                        </a:rPr>
                        <a:t>to</a:t>
                      </a:r>
                      <a:r>
                        <a:rPr lang="pt-BR" baseline="0" dirty="0" smtClean="0">
                          <a:solidFill>
                            <a:schemeClr val="tx1"/>
                          </a:solidFill>
                        </a:rPr>
                        <a:t> </a:t>
                      </a:r>
                      <a:r>
                        <a:rPr lang="pt-BR" baseline="0" dirty="0" err="1" smtClean="0">
                          <a:solidFill>
                            <a:schemeClr val="tx1"/>
                          </a:solidFill>
                        </a:rPr>
                        <a:t>Investments</a:t>
                      </a:r>
                      <a:endParaRPr lang="en-US" dirty="0">
                        <a:solidFill>
                          <a:schemeClr val="tx1"/>
                        </a:solidFill>
                      </a:endParaRPr>
                    </a:p>
                  </a:txBody>
                  <a:tcPr/>
                </a:tc>
                <a:tc>
                  <a:txBody>
                    <a:bodyPr/>
                    <a:lstStyle/>
                    <a:p>
                      <a:r>
                        <a:rPr lang="pt-BR" sz="1400" dirty="0" err="1" smtClean="0"/>
                        <a:t>Each</a:t>
                      </a:r>
                      <a:r>
                        <a:rPr lang="pt-BR" sz="1400" dirty="0" smtClean="0"/>
                        <a:t> </a:t>
                      </a:r>
                      <a:r>
                        <a:rPr lang="pt-BR" sz="1400" dirty="0" err="1" smtClean="0"/>
                        <a:t>Strategic</a:t>
                      </a:r>
                      <a:r>
                        <a:rPr lang="pt-BR" sz="1400" dirty="0" smtClean="0"/>
                        <a:t> </a:t>
                      </a:r>
                      <a:r>
                        <a:rPr lang="pt-BR" sz="1400" dirty="0" err="1" smtClean="0"/>
                        <a:t>Investment</a:t>
                      </a:r>
                      <a:r>
                        <a:rPr lang="pt-BR" sz="1400" baseline="0" dirty="0" smtClean="0"/>
                        <a:t> </a:t>
                      </a:r>
                      <a:r>
                        <a:rPr lang="pt-BR" sz="1400" baseline="0" dirty="0" err="1" smtClean="0"/>
                        <a:t>knows</a:t>
                      </a:r>
                      <a:r>
                        <a:rPr lang="pt-BR" sz="1400" baseline="0" dirty="0" smtClean="0"/>
                        <a:t> its </a:t>
                      </a:r>
                      <a:r>
                        <a:rPr lang="pt-BR" sz="1400" baseline="0" dirty="0" err="1" smtClean="0"/>
                        <a:t>corresponding</a:t>
                      </a:r>
                      <a:r>
                        <a:rPr lang="pt-BR" sz="1400" baseline="0" dirty="0" smtClean="0"/>
                        <a:t> “</a:t>
                      </a:r>
                      <a:r>
                        <a:rPr lang="pt-BR" sz="1400" baseline="0" dirty="0" err="1" smtClean="0"/>
                        <a:t>Strategic</a:t>
                      </a:r>
                      <a:r>
                        <a:rPr lang="pt-BR" sz="1400" baseline="0" dirty="0" smtClean="0"/>
                        <a:t> </a:t>
                      </a:r>
                      <a:r>
                        <a:rPr lang="pt-BR" sz="1400" baseline="0" dirty="0" err="1" smtClean="0"/>
                        <a:t>Funding</a:t>
                      </a:r>
                      <a:r>
                        <a:rPr lang="pt-BR" sz="1400" baseline="0" dirty="0" smtClean="0"/>
                        <a:t> </a:t>
                      </a:r>
                      <a:r>
                        <a:rPr lang="pt-BR" sz="1400" baseline="0" dirty="0" err="1" smtClean="0"/>
                        <a:t>Source</a:t>
                      </a:r>
                      <a:r>
                        <a:rPr lang="pt-BR" sz="1400" baseline="0" dirty="0" smtClean="0"/>
                        <a:t>”, </a:t>
                      </a:r>
                      <a:r>
                        <a:rPr lang="pt-BR" sz="1400" baseline="0" dirty="0" err="1" smtClean="0"/>
                        <a:t>meaning</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Goal</a:t>
                      </a:r>
                      <a:r>
                        <a:rPr lang="pt-BR" sz="1400" baseline="0" dirty="0" smtClean="0"/>
                        <a:t> </a:t>
                      </a:r>
                      <a:r>
                        <a:rPr lang="pt-BR" sz="1400" baseline="0" dirty="0" err="1" smtClean="0"/>
                        <a:t>where</a:t>
                      </a:r>
                      <a:r>
                        <a:rPr lang="pt-BR" sz="1400" baseline="0" dirty="0" smtClean="0"/>
                        <a:t> its </a:t>
                      </a:r>
                      <a:r>
                        <a:rPr lang="pt-BR" sz="1400" baseline="0" dirty="0" err="1" smtClean="0"/>
                        <a:t>funds</a:t>
                      </a:r>
                      <a:r>
                        <a:rPr lang="pt-BR" sz="1400" baseline="0" dirty="0" smtClean="0"/>
                        <a:t> come </a:t>
                      </a:r>
                      <a:r>
                        <a:rPr lang="pt-BR" sz="1400" baseline="0" dirty="0" err="1" smtClean="0"/>
                        <a:t>from</a:t>
                      </a:r>
                      <a:r>
                        <a:rPr lang="pt-BR" sz="1400" baseline="0" dirty="0" smtClean="0"/>
                        <a:t>.</a:t>
                      </a:r>
                      <a:endParaRPr lang="en-US" sz="1400" dirty="0"/>
                    </a:p>
                  </a:txBody>
                  <a:tcPr/>
                </a:tc>
              </a:tr>
              <a:tr h="529442">
                <a:tc>
                  <a:txBody>
                    <a:bodyPr/>
                    <a:lstStyle/>
                    <a:p>
                      <a:r>
                        <a:rPr lang="pt-BR" sz="1800" kern="1200" dirty="0" err="1" smtClean="0">
                          <a:solidFill>
                            <a:srgbClr val="53BBD4"/>
                          </a:solidFill>
                          <a:latin typeface="+mn-lt"/>
                          <a:ea typeface="+mn-ea"/>
                          <a:cs typeface="+mn-cs"/>
                        </a:rPr>
                        <a:t>Automatic</a:t>
                      </a:r>
                      <a:r>
                        <a:rPr lang="pt-BR" sz="1800" kern="1200" dirty="0" smtClean="0">
                          <a:solidFill>
                            <a:srgbClr val="53BBD4"/>
                          </a:solidFill>
                          <a:latin typeface="+mn-lt"/>
                          <a:ea typeface="+mn-ea"/>
                          <a:cs typeface="+mn-cs"/>
                        </a:rPr>
                        <a:t> </a:t>
                      </a:r>
                      <a:r>
                        <a:rPr lang="pt-BR" sz="1800" kern="1200" dirty="0" err="1" smtClean="0">
                          <a:solidFill>
                            <a:srgbClr val="53BBD4"/>
                          </a:solidFill>
                          <a:latin typeface="+mn-lt"/>
                          <a:ea typeface="+mn-ea"/>
                          <a:cs typeface="+mn-cs"/>
                        </a:rPr>
                        <a:t>Creation</a:t>
                      </a:r>
                      <a:r>
                        <a:rPr lang="pt-BR" sz="1800" kern="1200" dirty="0" smtClean="0">
                          <a:solidFill>
                            <a:srgbClr val="53BBD4"/>
                          </a:solidFill>
                          <a:latin typeface="+mn-lt"/>
                          <a:ea typeface="+mn-ea"/>
                          <a:cs typeface="+mn-cs"/>
                        </a:rPr>
                        <a:t> </a:t>
                      </a:r>
                      <a:r>
                        <a:rPr lang="pt-BR" sz="1800" kern="1200" dirty="0" err="1" smtClean="0">
                          <a:solidFill>
                            <a:srgbClr val="53BBD4"/>
                          </a:solidFill>
                          <a:latin typeface="+mn-lt"/>
                          <a:ea typeface="+mn-ea"/>
                          <a:cs typeface="+mn-cs"/>
                        </a:rPr>
                        <a:t>of</a:t>
                      </a:r>
                      <a:r>
                        <a:rPr lang="pt-BR" sz="1800" kern="1200" dirty="0" smtClean="0">
                          <a:solidFill>
                            <a:srgbClr val="53BBD4"/>
                          </a:solidFill>
                          <a:latin typeface="+mn-lt"/>
                          <a:ea typeface="+mn-ea"/>
                          <a:cs typeface="+mn-cs"/>
                        </a:rPr>
                        <a:t> Portfolios </a:t>
                      </a:r>
                      <a:r>
                        <a:rPr lang="pt-BR" baseline="0" dirty="0" smtClean="0"/>
                        <a:t>for </a:t>
                      </a:r>
                      <a:r>
                        <a:rPr lang="pt-BR" baseline="0" dirty="0" err="1" smtClean="0"/>
                        <a:t>What-if</a:t>
                      </a:r>
                      <a:r>
                        <a:rPr lang="pt-BR" baseline="0" dirty="0" smtClean="0"/>
                        <a:t> Planning </a:t>
                      </a:r>
                      <a:r>
                        <a:rPr lang="pt-BR" baseline="0" dirty="0" err="1" smtClean="0"/>
                        <a:t>and</a:t>
                      </a:r>
                      <a:r>
                        <a:rPr lang="pt-BR" baseline="0" dirty="0" smtClean="0"/>
                        <a:t> </a:t>
                      </a:r>
                      <a:r>
                        <a:rPr lang="pt-BR" baseline="0" dirty="0" err="1" smtClean="0"/>
                        <a:t>Waterline</a:t>
                      </a:r>
                      <a:r>
                        <a:rPr lang="pt-BR" baseline="0" dirty="0" smtClean="0"/>
                        <a:t> </a:t>
                      </a:r>
                      <a:r>
                        <a:rPr lang="pt-BR" baseline="0" dirty="0" err="1" smtClean="0"/>
                        <a:t>analysis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smtClean="0"/>
                        <a:t>A Portfolio Management </a:t>
                      </a:r>
                      <a:r>
                        <a:rPr lang="pt-BR" sz="1400" dirty="0" err="1" smtClean="0"/>
                        <a:t>Process</a:t>
                      </a:r>
                      <a:r>
                        <a:rPr lang="pt-BR" sz="1400" dirty="0" smtClean="0"/>
                        <a:t> </a:t>
                      </a:r>
                      <a:r>
                        <a:rPr lang="pt-BR" sz="1400" dirty="0" err="1" smtClean="0"/>
                        <a:t>is</a:t>
                      </a:r>
                      <a:r>
                        <a:rPr lang="pt-BR" sz="1400" dirty="0" smtClean="0"/>
                        <a:t> in </a:t>
                      </a:r>
                      <a:r>
                        <a:rPr lang="pt-BR" sz="1400" dirty="0" err="1" smtClean="0"/>
                        <a:t>place</a:t>
                      </a:r>
                      <a:r>
                        <a:rPr lang="pt-BR" sz="1400" dirty="0" smtClean="0"/>
                        <a:t>,</a:t>
                      </a:r>
                      <a:r>
                        <a:rPr lang="pt-BR" sz="1400" baseline="0" dirty="0" smtClean="0"/>
                        <a:t> </a:t>
                      </a:r>
                      <a:r>
                        <a:rPr lang="pt-BR" sz="1400" baseline="0" dirty="0" err="1" smtClean="0"/>
                        <a:t>using</a:t>
                      </a:r>
                      <a:r>
                        <a:rPr lang="pt-BR" sz="1400" baseline="0" dirty="0" smtClean="0"/>
                        <a:t> CAPEX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FTEs</a:t>
                      </a:r>
                      <a:r>
                        <a:rPr lang="pt-BR" sz="1400" baseline="0" dirty="0" smtClean="0"/>
                        <a:t> as </a:t>
                      </a:r>
                      <a:r>
                        <a:rPr lang="pt-BR" sz="1400" baseline="0" dirty="0" err="1" smtClean="0"/>
                        <a:t>constraints</a:t>
                      </a:r>
                      <a:r>
                        <a:rPr lang="pt-BR" sz="1400" baseline="0" dirty="0" smtClean="0"/>
                        <a:t> (</a:t>
                      </a:r>
                      <a:r>
                        <a:rPr lang="pt-BR" sz="1400" baseline="0" dirty="0" err="1" smtClean="0"/>
                        <a:t>optionally</a:t>
                      </a:r>
                      <a:r>
                        <a:rPr lang="pt-BR" sz="1400" baseline="0" dirty="0" smtClean="0"/>
                        <a:t>, OPEX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Expected</a:t>
                      </a:r>
                      <a:r>
                        <a:rPr lang="pt-BR" sz="1400" baseline="0" dirty="0" smtClean="0"/>
                        <a:t> Benefit </a:t>
                      </a:r>
                      <a:r>
                        <a:rPr lang="pt-BR" sz="1400" baseline="0" dirty="0" err="1" smtClean="0"/>
                        <a:t>can</a:t>
                      </a:r>
                      <a:r>
                        <a:rPr lang="pt-BR" sz="1400" baseline="0" dirty="0" smtClean="0"/>
                        <a:t> </a:t>
                      </a:r>
                      <a:r>
                        <a:rPr lang="pt-BR" sz="1400" baseline="0" dirty="0" err="1" smtClean="0"/>
                        <a:t>be</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sort</a:t>
                      </a:r>
                      <a:r>
                        <a:rPr lang="pt-BR" sz="1400" baseline="0" dirty="0" smtClean="0"/>
                        <a:t> out </a:t>
                      </a:r>
                      <a:r>
                        <a:rPr lang="pt-BR" sz="1400" baseline="0" dirty="0" err="1" smtClean="0"/>
                        <a:t>the</a:t>
                      </a:r>
                      <a:r>
                        <a:rPr lang="pt-BR" sz="1400" baseline="0" dirty="0" smtClean="0"/>
                        <a:t> </a:t>
                      </a:r>
                      <a:r>
                        <a:rPr lang="pt-BR" sz="1400" baseline="0" dirty="0" err="1" smtClean="0"/>
                        <a:t>Investment</a:t>
                      </a:r>
                      <a:r>
                        <a:rPr lang="pt-BR" sz="1400" baseline="0" dirty="0" smtClean="0"/>
                        <a:t> </a:t>
                      </a:r>
                      <a:r>
                        <a:rPr lang="pt-BR" sz="1400" baseline="0" dirty="0" err="1" smtClean="0"/>
                        <a:t>list</a:t>
                      </a:r>
                      <a:r>
                        <a:rPr lang="pt-BR" sz="1400" baseline="0" dirty="0" smtClean="0"/>
                        <a:t>.</a:t>
                      </a:r>
                      <a:endParaRPr lang="en-US" sz="1400" dirty="0" smtClean="0"/>
                    </a:p>
                  </a:txBody>
                  <a:tcPr/>
                </a:tc>
              </a:tr>
            </a:tbl>
          </a:graphicData>
        </a:graphic>
      </p:graphicFrame>
    </p:spTree>
    <p:extLst>
      <p:ext uri="{BB962C8B-B14F-4D97-AF65-F5344CB8AC3E}">
        <p14:creationId xmlns:p14="http://schemas.microsoft.com/office/powerpoint/2010/main" val="3081453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latin typeface="+mn-lt"/>
              </a:rPr>
              <a:t>CA PPM para Ejecución Estratégica</a:t>
            </a:r>
            <a:br>
              <a:rPr lang="pt-BR" sz="2400" dirty="0" smtClean="0">
                <a:latin typeface="+mn-lt"/>
              </a:rPr>
            </a:br>
            <a:endParaRPr lang="pt-BR" sz="3600" dirty="0">
              <a:latin typeface="+mn-lt"/>
            </a:endParaRPr>
          </a:p>
        </p:txBody>
      </p:sp>
      <p:sp>
        <p:nvSpPr>
          <p:cNvPr id="14340" name="Content Placeholder 12"/>
          <p:cNvSpPr>
            <a:spLocks noGrp="1"/>
          </p:cNvSpPr>
          <p:nvPr>
            <p:ph type="body" sz="quarter" idx="10"/>
          </p:nvPr>
        </p:nvSpPr>
        <p:spPr/>
        <p:txBody>
          <a:bodyPr>
            <a:normAutofit/>
          </a:bodyPr>
          <a:lstStyle/>
          <a:p>
            <a:pPr marL="0" indent="0" algn="ctr">
              <a:spcBef>
                <a:spcPts val="450"/>
              </a:spcBef>
              <a:buNone/>
            </a:pPr>
            <a:endParaRPr lang="pt-BR" sz="1501" dirty="0" smtClean="0"/>
          </a:p>
          <a:p>
            <a:pPr marL="0" indent="0" algn="ctr">
              <a:spcBef>
                <a:spcPts val="450"/>
              </a:spcBef>
              <a:buNone/>
            </a:pPr>
            <a:r>
              <a:rPr lang="pt-BR" sz="1501" dirty="0" err="1" smtClean="0"/>
              <a:t>Un</a:t>
            </a:r>
            <a:r>
              <a:rPr lang="pt-BR" sz="1501" dirty="0" smtClean="0"/>
              <a:t> </a:t>
            </a:r>
            <a:r>
              <a:rPr lang="pt-BR" sz="1501" b="1" i="1" dirty="0" smtClean="0">
                <a:solidFill>
                  <a:schemeClr val="accent1"/>
                </a:solidFill>
              </a:rPr>
              <a:t>Plan Estratégico </a:t>
            </a:r>
            <a:r>
              <a:rPr lang="pt-BR" sz="1501" dirty="0" smtClean="0"/>
              <a:t>sólo tiene sentido cuando este está directamente relacionado a la </a:t>
            </a:r>
            <a:r>
              <a:rPr lang="pt-BR" sz="1501" b="1" i="1" dirty="0" smtClean="0">
                <a:solidFill>
                  <a:schemeClr val="accent1"/>
                </a:solidFill>
              </a:rPr>
              <a:t>toma de decisiones </a:t>
            </a:r>
            <a:r>
              <a:rPr lang="pt-BR" sz="1501" dirty="0" smtClean="0"/>
              <a:t>sobre los </a:t>
            </a:r>
            <a:r>
              <a:rPr lang="pt-BR" sz="1501" b="1" i="1" dirty="0" smtClean="0">
                <a:solidFill>
                  <a:schemeClr val="accent1"/>
                </a:solidFill>
              </a:rPr>
              <a:t>recursos </a:t>
            </a:r>
            <a:r>
              <a:rPr lang="pt-BR" sz="1501" dirty="0" smtClean="0"/>
              <a:t>e </a:t>
            </a:r>
            <a:r>
              <a:rPr lang="pt-BR" sz="1501" b="1" i="1" dirty="0" smtClean="0">
                <a:solidFill>
                  <a:schemeClr val="accent1"/>
                </a:solidFill>
              </a:rPr>
              <a:t>inversiones </a:t>
            </a:r>
            <a:r>
              <a:rPr lang="pt-BR" sz="1501" dirty="0" smtClean="0"/>
              <a:t>que facilitará la entrega de </a:t>
            </a:r>
            <a:r>
              <a:rPr lang="pt-BR" sz="1501" b="1" i="1" dirty="0" smtClean="0">
                <a:solidFill>
                  <a:schemeClr val="accent1"/>
                </a:solidFill>
              </a:rPr>
              <a:t>Resultados</a:t>
            </a:r>
            <a:r>
              <a:rPr lang="pt-BR" sz="1501" b="1" i="1" dirty="0" smtClean="0"/>
              <a:t> </a:t>
            </a:r>
            <a:r>
              <a:rPr lang="pt-BR" sz="1501" dirty="0" smtClean="0"/>
              <a:t>concretos</a:t>
            </a:r>
            <a:r>
              <a:rPr lang="pt-BR" sz="1501" b="1" i="1" dirty="0" smtClean="0"/>
              <a:t> </a:t>
            </a:r>
            <a:r>
              <a:rPr lang="pt-BR" sz="1501" dirty="0" smtClean="0"/>
              <a:t>a través de una </a:t>
            </a:r>
            <a:r>
              <a:rPr lang="pt-BR" sz="1501" b="1" i="1" dirty="0" smtClean="0">
                <a:solidFill>
                  <a:schemeClr val="accent1"/>
                </a:solidFill>
              </a:rPr>
              <a:t>Ejecución </a:t>
            </a:r>
            <a:r>
              <a:rPr lang="pt-BR" sz="1501" dirty="0" smtClean="0"/>
              <a:t>efectiva </a:t>
            </a:r>
            <a:r>
              <a:rPr lang="pt-BR" sz="1501" dirty="0"/>
              <a:t>y</a:t>
            </a:r>
            <a:r>
              <a:rPr lang="pt-BR" sz="1501" dirty="0" smtClean="0"/>
              <a:t> eficiente. </a:t>
            </a:r>
          </a:p>
          <a:p>
            <a:pPr marL="0" indent="0" algn="ctr">
              <a:spcBef>
                <a:spcPts val="450"/>
              </a:spcBef>
              <a:buNone/>
            </a:pPr>
            <a:r>
              <a:rPr lang="pt-BR" sz="1501" dirty="0"/>
              <a:t>El acelerador de </a:t>
            </a:r>
            <a:r>
              <a:rPr lang="pt-BR" sz="1501" dirty="0" err="1"/>
              <a:t>servicios</a:t>
            </a:r>
            <a:r>
              <a:rPr lang="pt-BR" sz="1501" dirty="0"/>
              <a:t> “CA PPM para </a:t>
            </a:r>
            <a:r>
              <a:rPr lang="pt-BR" sz="1501" dirty="0" err="1"/>
              <a:t>Ejecución</a:t>
            </a:r>
            <a:r>
              <a:rPr lang="pt-BR" sz="1501" dirty="0"/>
              <a:t> Estratégica</a:t>
            </a:r>
            <a:r>
              <a:rPr lang="pt-BR" sz="1501" dirty="0" smtClean="0"/>
              <a:t>” </a:t>
            </a:r>
            <a:r>
              <a:rPr lang="pt-BR" sz="1501" dirty="0" err="1" smtClean="0"/>
              <a:t>fue</a:t>
            </a:r>
            <a:r>
              <a:rPr lang="pt-BR" sz="1501" dirty="0" smtClean="0"/>
              <a:t> </a:t>
            </a:r>
            <a:r>
              <a:rPr lang="pt-BR" sz="1501" dirty="0" err="1" smtClean="0"/>
              <a:t>creado</a:t>
            </a:r>
            <a:r>
              <a:rPr lang="pt-BR" sz="1501" dirty="0" smtClean="0"/>
              <a:t> para </a:t>
            </a:r>
            <a:r>
              <a:rPr lang="pt-BR" sz="1501" dirty="0" err="1" smtClean="0"/>
              <a:t>ayudar</a:t>
            </a:r>
            <a:r>
              <a:rPr lang="pt-BR" sz="1501" dirty="0" smtClean="0"/>
              <a:t> </a:t>
            </a:r>
            <a:r>
              <a:rPr lang="pt-BR" sz="1501" dirty="0" err="1" smtClean="0"/>
              <a:t>nuestros</a:t>
            </a:r>
            <a:r>
              <a:rPr lang="pt-BR" sz="1501" dirty="0" smtClean="0"/>
              <a:t> clientes a implementar este constante ciclo de retroalimentación entre Planeamiento </a:t>
            </a:r>
            <a:r>
              <a:rPr lang="pt-BR" sz="1501" dirty="0"/>
              <a:t>y</a:t>
            </a:r>
            <a:r>
              <a:rPr lang="pt-BR" sz="1501" dirty="0" smtClean="0"/>
              <a:t> </a:t>
            </a:r>
            <a:r>
              <a:rPr lang="pt-BR" sz="1501" dirty="0" err="1" smtClean="0"/>
              <a:t>Ejecución</a:t>
            </a:r>
            <a:r>
              <a:rPr lang="pt-BR" sz="1501" dirty="0" smtClean="0"/>
              <a:t>.</a:t>
            </a:r>
          </a:p>
          <a:p>
            <a:pPr marL="175186" indent="-175186" algn="just">
              <a:spcBef>
                <a:spcPts val="450"/>
              </a:spcBef>
              <a:buNone/>
            </a:pPr>
            <a:endParaRPr lang="pt-BR"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pt-BR" sz="1600" b="1" dirty="0" smtClean="0">
                <a:solidFill>
                  <a:schemeClr val="tx2"/>
                </a:solidFill>
              </a:rPr>
              <a:t>Visión general para soportar la ejecución estratégica con CA PPM</a:t>
            </a:r>
            <a:endParaRPr lang="pt-BR"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smtClean="0"/>
              <a:t>Expandiendo las capacidades de CA PPM</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Funcionalidades “Core” de CA PPM com Acelerador de </a:t>
            </a:r>
            <a:r>
              <a:rPr lang="pt-BR" sz="1051" dirty="0" err="1" smtClean="0">
                <a:solidFill>
                  <a:schemeClr val="tx1"/>
                </a:solidFill>
              </a:rPr>
              <a:t>la</a:t>
            </a:r>
            <a:r>
              <a:rPr lang="pt-BR" sz="1051" dirty="0" smtClean="0">
                <a:solidFill>
                  <a:schemeClr val="tx1"/>
                </a:solidFill>
              </a:rPr>
              <a:t> PMO</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Funcionalidades </a:t>
            </a:r>
            <a:r>
              <a:rPr lang="pt-BR" sz="1051" dirty="0" err="1" smtClean="0">
                <a:solidFill>
                  <a:schemeClr val="tx1"/>
                </a:solidFill>
              </a:rPr>
              <a:t>Adicionales</a:t>
            </a:r>
            <a:r>
              <a:rPr lang="pt-BR" sz="1051" dirty="0" smtClean="0">
                <a:solidFill>
                  <a:schemeClr val="tx1"/>
                </a:solidFill>
              </a:rPr>
              <a:t> del Acelerador </a:t>
            </a:r>
            <a:br>
              <a:rPr lang="pt-BR" sz="1051" dirty="0" smtClean="0">
                <a:solidFill>
                  <a:schemeClr val="tx1"/>
                </a:solidFill>
              </a:rPr>
            </a:br>
            <a:r>
              <a:rPr lang="pt-BR" sz="1051" dirty="0" smtClean="0">
                <a:solidFill>
                  <a:schemeClr val="tx1"/>
                </a:solidFill>
              </a:rPr>
              <a:t>     CA PPM for Strategic Planning and Execution    </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pt-BR" sz="2400" dirty="0" smtClean="0"/>
              <a:t>CA PPM para Ejecución Estratégica</a:t>
            </a:r>
            <a:endParaRPr lang="pt-BR" sz="2000" dirty="0"/>
          </a:p>
        </p:txBody>
      </p:sp>
      <p:sp>
        <p:nvSpPr>
          <p:cNvPr id="35" name="Text Placeholder 34"/>
          <p:cNvSpPr>
            <a:spLocks noGrp="1"/>
          </p:cNvSpPr>
          <p:nvPr>
            <p:ph type="body" sz="quarter" idx="10"/>
          </p:nvPr>
        </p:nvSpPr>
        <p:spPr>
          <a:xfrm>
            <a:off x="4355538" y="1002606"/>
            <a:ext cx="4267762" cy="3420538"/>
          </a:xfrm>
        </p:spPr>
        <p:txBody>
          <a:bodyPr/>
          <a:lstStyle/>
          <a:p>
            <a:pPr algn="just">
              <a:lnSpc>
                <a:spcPts val="1700"/>
              </a:lnSpc>
              <a:spcBef>
                <a:spcPts val="600"/>
              </a:spcBef>
              <a:spcAft>
                <a:spcPts val="300"/>
              </a:spcAft>
            </a:pPr>
            <a:r>
              <a:rPr lang="pt-BR" sz="1200" b="1" dirty="0" smtClean="0">
                <a:solidFill>
                  <a:schemeClr val="tx1">
                    <a:lumMod val="90000"/>
                    <a:lumOff val="10000"/>
                  </a:schemeClr>
                </a:solidFill>
              </a:rPr>
              <a:t>Plan</a:t>
            </a:r>
            <a:r>
              <a:rPr lang="pt-BR" sz="1200" dirty="0" smtClean="0">
                <a:solidFill>
                  <a:srgbClr val="53BBD4"/>
                </a:solidFill>
              </a:rPr>
              <a:t> </a:t>
            </a:r>
            <a:r>
              <a:rPr lang="pt-BR" sz="1200" b="1" dirty="0" smtClean="0">
                <a:solidFill>
                  <a:schemeClr val="tx1">
                    <a:lumMod val="90000"/>
                    <a:lumOff val="10000"/>
                  </a:schemeClr>
                </a:solidFill>
              </a:rPr>
              <a:t>Estratégico</a:t>
            </a:r>
            <a:r>
              <a:rPr lang="pt-BR" sz="1200" dirty="0" smtClean="0">
                <a:solidFill>
                  <a:schemeClr val="tx1">
                    <a:lumMod val="90000"/>
                    <a:lumOff val="10000"/>
                  </a:schemeClr>
                </a:solidFill>
              </a:rPr>
              <a:t> </a:t>
            </a:r>
            <a:r>
              <a:rPr lang="pt-BR" sz="1200" dirty="0" smtClean="0"/>
              <a:t>dirige el presupuesto de inversiones y define métricas para su posterior uso en la selección de inversiones a ejecutar.</a:t>
            </a:r>
          </a:p>
          <a:p>
            <a:pPr algn="just">
              <a:lnSpc>
                <a:spcPts val="1700"/>
              </a:lnSpc>
              <a:spcBef>
                <a:spcPts val="600"/>
              </a:spcBef>
              <a:spcAft>
                <a:spcPts val="300"/>
              </a:spcAft>
            </a:pPr>
            <a:r>
              <a:rPr lang="pt-BR" sz="1200" b="1" dirty="0" smtClean="0">
                <a:solidFill>
                  <a:schemeClr val="tx1">
                    <a:lumMod val="75000"/>
                    <a:lumOff val="25000"/>
                  </a:schemeClr>
                </a:solidFill>
              </a:rPr>
              <a:t>Presupuesto de Inversiones </a:t>
            </a:r>
            <a:r>
              <a:rPr lang="pt-BR" sz="1200" dirty="0" smtClean="0"/>
              <a:t>da </a:t>
            </a:r>
            <a:r>
              <a:rPr lang="pt-BR" sz="1200" b="1" dirty="0" smtClean="0">
                <a:solidFill>
                  <a:schemeClr val="tx1">
                    <a:lumMod val="75000"/>
                    <a:lumOff val="25000"/>
                  </a:schemeClr>
                </a:solidFill>
              </a:rPr>
              <a:t>origen</a:t>
            </a:r>
            <a:r>
              <a:rPr lang="pt-BR" sz="1200" dirty="0" smtClean="0">
                <a:solidFill>
                  <a:schemeClr val="tx1">
                    <a:lumMod val="75000"/>
                    <a:lumOff val="25000"/>
                  </a:schemeClr>
                </a:solidFill>
              </a:rPr>
              <a:t> </a:t>
            </a:r>
            <a:r>
              <a:rPr lang="pt-BR" sz="1200" dirty="0" smtClean="0"/>
              <a:t>a los </a:t>
            </a:r>
            <a:r>
              <a:rPr lang="pt-BR" sz="1200" b="1" dirty="0" smtClean="0">
                <a:solidFill>
                  <a:schemeClr val="accent1">
                    <a:lumMod val="75000"/>
                  </a:schemeClr>
                </a:solidFill>
              </a:rPr>
              <a:t>Portafolios</a:t>
            </a:r>
            <a:r>
              <a:rPr lang="pt-BR" sz="1200" dirty="0" smtClean="0"/>
              <a:t>, que aplican los </a:t>
            </a:r>
            <a:r>
              <a:rPr lang="pt-BR" sz="1200" b="1" dirty="0" smtClean="0">
                <a:solidFill>
                  <a:schemeClr val="accent1">
                    <a:lumMod val="75000"/>
                  </a:schemeClr>
                </a:solidFill>
              </a:rPr>
              <a:t>criterios</a:t>
            </a:r>
            <a:r>
              <a:rPr lang="pt-BR" sz="1200" dirty="0" smtClean="0">
                <a:solidFill>
                  <a:schemeClr val="accent1">
                    <a:lumMod val="75000"/>
                  </a:schemeClr>
                </a:solidFill>
              </a:rPr>
              <a:t> </a:t>
            </a:r>
            <a:r>
              <a:rPr lang="pt-BR" sz="1200" dirty="0" smtClean="0"/>
              <a:t>de </a:t>
            </a:r>
            <a:r>
              <a:rPr lang="pt-BR" sz="1200" b="1" dirty="0" smtClean="0">
                <a:solidFill>
                  <a:schemeClr val="accent1">
                    <a:lumMod val="75000"/>
                  </a:schemeClr>
                </a:solidFill>
              </a:rPr>
              <a:t>selección</a:t>
            </a:r>
            <a:r>
              <a:rPr lang="pt-BR" sz="1200" dirty="0" smtClean="0">
                <a:solidFill>
                  <a:schemeClr val="accent1">
                    <a:lumMod val="75000"/>
                  </a:schemeClr>
                </a:solidFill>
              </a:rPr>
              <a:t> </a:t>
            </a:r>
            <a:r>
              <a:rPr lang="pt-BR" sz="1200" dirty="0"/>
              <a:t>y</a:t>
            </a:r>
            <a:r>
              <a:rPr lang="pt-BR" sz="1200" dirty="0" smtClean="0"/>
              <a:t> </a:t>
            </a:r>
            <a:r>
              <a:rPr lang="pt-BR" sz="1200" b="1" dirty="0" smtClean="0">
                <a:solidFill>
                  <a:schemeClr val="accent1">
                    <a:lumMod val="75000"/>
                  </a:schemeClr>
                </a:solidFill>
              </a:rPr>
              <a:t>priorización</a:t>
            </a:r>
            <a:r>
              <a:rPr lang="pt-BR" sz="1200" dirty="0" smtClean="0">
                <a:solidFill>
                  <a:schemeClr val="accent1">
                    <a:lumMod val="75000"/>
                  </a:schemeClr>
                </a:solidFill>
              </a:rPr>
              <a:t> </a:t>
            </a:r>
            <a:r>
              <a:rPr lang="pt-BR" sz="1200" dirty="0" smtClean="0"/>
              <a:t>para </a:t>
            </a:r>
            <a:r>
              <a:rPr lang="pt-BR" sz="1200" b="1" dirty="0" smtClean="0">
                <a:solidFill>
                  <a:schemeClr val="accent1">
                    <a:lumMod val="75000"/>
                  </a:schemeClr>
                </a:solidFill>
              </a:rPr>
              <a:t>definir</a:t>
            </a:r>
            <a:r>
              <a:rPr lang="pt-BR" sz="1200" dirty="0" smtClean="0">
                <a:solidFill>
                  <a:schemeClr val="accent1">
                    <a:lumMod val="75000"/>
                  </a:schemeClr>
                </a:solidFill>
              </a:rPr>
              <a:t> l</a:t>
            </a:r>
            <a:r>
              <a:rPr lang="pt-BR" sz="1200" dirty="0" smtClean="0"/>
              <a:t>os </a:t>
            </a:r>
            <a:r>
              <a:rPr lang="pt-BR" sz="1200" b="1" dirty="0" smtClean="0">
                <a:solidFill>
                  <a:schemeClr val="accent1">
                    <a:lumMod val="75000"/>
                  </a:schemeClr>
                </a:solidFill>
              </a:rPr>
              <a:t>Programas</a:t>
            </a:r>
            <a:r>
              <a:rPr lang="pt-BR" sz="1200" dirty="0" smtClean="0">
                <a:solidFill>
                  <a:schemeClr val="accent1">
                    <a:lumMod val="75000"/>
                  </a:schemeClr>
                </a:solidFill>
              </a:rPr>
              <a:t> </a:t>
            </a:r>
            <a:r>
              <a:rPr lang="pt-BR" sz="1200" dirty="0"/>
              <a:t>y</a:t>
            </a:r>
            <a:r>
              <a:rPr lang="pt-BR" sz="1200" dirty="0" smtClean="0"/>
              <a:t> </a:t>
            </a:r>
            <a:r>
              <a:rPr lang="pt-BR" sz="1200" b="1" dirty="0" smtClean="0">
                <a:solidFill>
                  <a:schemeClr val="accent1">
                    <a:lumMod val="75000"/>
                  </a:schemeClr>
                </a:solidFill>
              </a:rPr>
              <a:t>Proyectos</a:t>
            </a:r>
            <a:r>
              <a:rPr lang="pt-BR" sz="1200" dirty="0" smtClean="0">
                <a:solidFill>
                  <a:schemeClr val="accent1">
                    <a:lumMod val="75000"/>
                  </a:schemeClr>
                </a:solidFill>
              </a:rPr>
              <a:t> </a:t>
            </a:r>
            <a:r>
              <a:rPr lang="pt-BR" sz="1200" dirty="0" smtClean="0"/>
              <a:t>para ser ejecutados– dada la </a:t>
            </a:r>
            <a:r>
              <a:rPr lang="pt-BR" sz="1200" b="1" dirty="0" smtClean="0">
                <a:solidFill>
                  <a:schemeClr val="tx1">
                    <a:lumMod val="75000"/>
                    <a:lumOff val="25000"/>
                  </a:schemeClr>
                </a:solidFill>
              </a:rPr>
              <a:t>capacidad</a:t>
            </a:r>
            <a:r>
              <a:rPr lang="pt-BR" sz="1200" dirty="0" smtClean="0">
                <a:solidFill>
                  <a:schemeClr val="tx1">
                    <a:lumMod val="75000"/>
                    <a:lumOff val="25000"/>
                  </a:schemeClr>
                </a:solidFill>
              </a:rPr>
              <a:t> </a:t>
            </a:r>
            <a:r>
              <a:rPr lang="pt-BR" sz="1200" b="1" dirty="0" smtClean="0">
                <a:solidFill>
                  <a:schemeClr val="tx1">
                    <a:lumMod val="75000"/>
                    <a:lumOff val="25000"/>
                  </a:schemeClr>
                </a:solidFill>
              </a:rPr>
              <a:t>de</a:t>
            </a:r>
            <a:r>
              <a:rPr lang="pt-BR" sz="1200" dirty="0" smtClean="0"/>
              <a:t> </a:t>
            </a:r>
            <a:r>
              <a:rPr lang="pt-BR" sz="1200" b="1" dirty="0" smtClean="0">
                <a:solidFill>
                  <a:schemeClr val="tx1">
                    <a:lumMod val="75000"/>
                    <a:lumOff val="25000"/>
                  </a:schemeClr>
                </a:solidFill>
              </a:rPr>
              <a:t>ejecución</a:t>
            </a:r>
            <a:r>
              <a:rPr lang="pt-BR" sz="1200" dirty="0" smtClean="0">
                <a:solidFill>
                  <a:schemeClr val="tx1">
                    <a:lumMod val="75000"/>
                    <a:lumOff val="25000"/>
                  </a:schemeClr>
                </a:solidFill>
              </a:rPr>
              <a:t> </a:t>
            </a:r>
            <a:r>
              <a:rPr lang="pt-BR" sz="1200" dirty="0" smtClean="0"/>
              <a:t>(recursos financieros </a:t>
            </a:r>
            <a:r>
              <a:rPr lang="pt-BR" sz="1200" dirty="0"/>
              <a:t>y</a:t>
            </a:r>
            <a:r>
              <a:rPr lang="pt-BR" sz="1200" dirty="0" smtClean="0"/>
              <a:t> humanos).</a:t>
            </a:r>
          </a:p>
          <a:p>
            <a:pPr algn="just">
              <a:lnSpc>
                <a:spcPts val="1700"/>
              </a:lnSpc>
              <a:spcBef>
                <a:spcPts val="600"/>
              </a:spcBef>
              <a:spcAft>
                <a:spcPts val="300"/>
              </a:spcAft>
            </a:pPr>
            <a:r>
              <a:rPr lang="pt-BR" sz="1200" dirty="0" smtClean="0"/>
              <a:t>La </a:t>
            </a:r>
            <a:r>
              <a:rPr lang="pt-BR" sz="1200" b="1" dirty="0" smtClean="0">
                <a:solidFill>
                  <a:schemeClr val="accent4">
                    <a:lumMod val="75000"/>
                  </a:schemeClr>
                </a:solidFill>
              </a:rPr>
              <a:t>Ejecución</a:t>
            </a:r>
            <a:r>
              <a:rPr lang="pt-BR" sz="1200" dirty="0" smtClean="0">
                <a:solidFill>
                  <a:schemeClr val="accent4">
                    <a:lumMod val="75000"/>
                  </a:schemeClr>
                </a:solidFill>
              </a:rPr>
              <a:t> </a:t>
            </a:r>
            <a:r>
              <a:rPr lang="pt-BR" sz="1200" dirty="0" smtClean="0"/>
              <a:t>se </a:t>
            </a:r>
            <a:r>
              <a:rPr lang="pt-BR" sz="1200" b="1" dirty="0" smtClean="0">
                <a:solidFill>
                  <a:schemeClr val="accent4">
                    <a:lumMod val="75000"/>
                  </a:schemeClr>
                </a:solidFill>
              </a:rPr>
              <a:t>controla</a:t>
            </a:r>
            <a:r>
              <a:rPr lang="pt-BR" sz="1200" dirty="0" smtClean="0">
                <a:solidFill>
                  <a:schemeClr val="accent4">
                    <a:lumMod val="75000"/>
                  </a:schemeClr>
                </a:solidFill>
              </a:rPr>
              <a:t> </a:t>
            </a:r>
            <a:r>
              <a:rPr lang="pt-BR" sz="1200" dirty="0" smtClean="0"/>
              <a:t>debido a que el avance de los Programas y Proyectos indica la </a:t>
            </a:r>
            <a:r>
              <a:rPr lang="pt-BR" sz="1200" b="1" dirty="0" smtClean="0">
                <a:solidFill>
                  <a:schemeClr val="accent4">
                    <a:lumMod val="75000"/>
                  </a:schemeClr>
                </a:solidFill>
              </a:rPr>
              <a:t>tendencia</a:t>
            </a:r>
            <a:r>
              <a:rPr lang="pt-BR" sz="1200" dirty="0" smtClean="0">
                <a:solidFill>
                  <a:schemeClr val="accent4">
                    <a:lumMod val="75000"/>
                  </a:schemeClr>
                </a:solidFill>
              </a:rPr>
              <a:t> </a:t>
            </a:r>
            <a:r>
              <a:rPr lang="pt-BR" sz="1200" b="1" dirty="0" smtClean="0">
                <a:solidFill>
                  <a:schemeClr val="accent4">
                    <a:lumMod val="75000"/>
                  </a:schemeClr>
                </a:solidFill>
              </a:rPr>
              <a:t>de</a:t>
            </a:r>
            <a:r>
              <a:rPr lang="pt-BR" sz="1200" dirty="0" smtClean="0"/>
              <a:t> </a:t>
            </a:r>
            <a:r>
              <a:rPr lang="pt-BR" sz="1200" b="1" dirty="0" smtClean="0">
                <a:solidFill>
                  <a:schemeClr val="accent4">
                    <a:lumMod val="75000"/>
                  </a:schemeClr>
                </a:solidFill>
              </a:rPr>
              <a:t>éxito</a:t>
            </a:r>
            <a:r>
              <a:rPr lang="pt-BR" sz="1200" dirty="0" smtClean="0">
                <a:solidFill>
                  <a:schemeClr val="accent4">
                    <a:lumMod val="75000"/>
                  </a:schemeClr>
                </a:solidFill>
              </a:rPr>
              <a:t> </a:t>
            </a:r>
            <a:r>
              <a:rPr lang="pt-BR" sz="1200" dirty="0" smtClean="0"/>
              <a:t>en el logro de </a:t>
            </a:r>
            <a:r>
              <a:rPr lang="pt-BR" sz="1200" b="1" dirty="0" smtClean="0">
                <a:solidFill>
                  <a:schemeClr val="accent4">
                    <a:lumMod val="75000"/>
                  </a:schemeClr>
                </a:solidFill>
              </a:rPr>
              <a:t>objetivos</a:t>
            </a:r>
            <a:r>
              <a:rPr lang="pt-BR" sz="1200" dirty="0" smtClean="0"/>
              <a:t>; esto permite una rápida corrección de la dirección </a:t>
            </a:r>
            <a:r>
              <a:rPr lang="pt-BR" sz="1200" dirty="0"/>
              <a:t>c</a:t>
            </a:r>
            <a:r>
              <a:rPr lang="pt-BR" sz="1200" dirty="0" smtClean="0"/>
              <a:t>uando sea necesario; </a:t>
            </a:r>
          </a:p>
          <a:p>
            <a:pPr algn="just">
              <a:lnSpc>
                <a:spcPts val="1700"/>
              </a:lnSpc>
              <a:spcBef>
                <a:spcPts val="600"/>
              </a:spcBef>
              <a:spcAft>
                <a:spcPts val="300"/>
              </a:spcAft>
            </a:pPr>
            <a:r>
              <a:rPr lang="pt-BR" sz="1200" dirty="0" smtClean="0"/>
              <a:t>Los </a:t>
            </a:r>
            <a:r>
              <a:rPr lang="pt-BR" sz="1200" b="1" dirty="0" smtClean="0">
                <a:solidFill>
                  <a:schemeClr val="accent4">
                    <a:lumMod val="75000"/>
                  </a:schemeClr>
                </a:solidFill>
              </a:rPr>
              <a:t>indicadores</a:t>
            </a:r>
            <a:r>
              <a:rPr lang="pt-BR" sz="1200" dirty="0" smtClean="0">
                <a:solidFill>
                  <a:schemeClr val="accent4">
                    <a:lumMod val="75000"/>
                  </a:schemeClr>
                </a:solidFill>
              </a:rPr>
              <a:t> </a:t>
            </a:r>
            <a:r>
              <a:rPr lang="pt-BR" sz="1200" b="1" dirty="0" smtClean="0">
                <a:solidFill>
                  <a:schemeClr val="accent4">
                    <a:lumMod val="75000"/>
                  </a:schemeClr>
                </a:solidFill>
              </a:rPr>
              <a:t>alimentan</a:t>
            </a:r>
            <a:r>
              <a:rPr lang="pt-BR" sz="1200" dirty="0" smtClean="0">
                <a:solidFill>
                  <a:schemeClr val="accent4">
                    <a:lumMod val="75000"/>
                  </a:schemeClr>
                </a:solidFill>
              </a:rPr>
              <a:t> </a:t>
            </a:r>
            <a:r>
              <a:rPr lang="pt-BR" sz="1200" dirty="0" smtClean="0"/>
              <a:t>el </a:t>
            </a:r>
            <a:r>
              <a:rPr lang="pt-BR" sz="1200" b="1" dirty="0" smtClean="0">
                <a:solidFill>
                  <a:schemeClr val="accent4">
                    <a:lumMod val="75000"/>
                  </a:schemeClr>
                </a:solidFill>
              </a:rPr>
              <a:t>plan</a:t>
            </a:r>
            <a:r>
              <a:rPr lang="pt-BR" sz="1200" dirty="0" smtClean="0">
                <a:solidFill>
                  <a:schemeClr val="accent4">
                    <a:lumMod val="75000"/>
                  </a:schemeClr>
                </a:solidFill>
              </a:rPr>
              <a:t> </a:t>
            </a:r>
            <a:r>
              <a:rPr lang="pt-BR" sz="1200" b="1" dirty="0" smtClean="0">
                <a:solidFill>
                  <a:schemeClr val="accent4">
                    <a:lumMod val="75000"/>
                  </a:schemeClr>
                </a:solidFill>
              </a:rPr>
              <a:t>estratégico</a:t>
            </a:r>
            <a:r>
              <a:rPr lang="pt-BR" sz="1200" dirty="0" smtClean="0">
                <a:solidFill>
                  <a:schemeClr val="accent4">
                    <a:lumMod val="75000"/>
                  </a:schemeClr>
                </a:solidFill>
              </a:rPr>
              <a:t> </a:t>
            </a:r>
            <a:r>
              <a:rPr lang="pt-BR" sz="1200" dirty="0" smtClean="0"/>
              <a:t>con </a:t>
            </a:r>
            <a:r>
              <a:rPr lang="pt-BR" sz="1200" b="1" dirty="0" smtClean="0">
                <a:solidFill>
                  <a:schemeClr val="accent4">
                    <a:lumMod val="75000"/>
                  </a:schemeClr>
                </a:solidFill>
              </a:rPr>
              <a:t>mediciones</a:t>
            </a:r>
            <a:r>
              <a:rPr lang="pt-BR" sz="1200" dirty="0" smtClean="0">
                <a:solidFill>
                  <a:schemeClr val="accent4">
                    <a:lumMod val="75000"/>
                  </a:schemeClr>
                </a:solidFill>
              </a:rPr>
              <a:t> </a:t>
            </a:r>
            <a:r>
              <a:rPr lang="pt-BR" sz="1200" b="1" dirty="0" smtClean="0">
                <a:solidFill>
                  <a:schemeClr val="accent4">
                    <a:lumMod val="75000"/>
                  </a:schemeClr>
                </a:solidFill>
              </a:rPr>
              <a:t>comparadas</a:t>
            </a:r>
            <a:r>
              <a:rPr lang="pt-BR" sz="1200" dirty="0" smtClean="0">
                <a:solidFill>
                  <a:schemeClr val="accent4">
                    <a:lumMod val="75000"/>
                  </a:schemeClr>
                </a:solidFill>
              </a:rPr>
              <a:t> </a:t>
            </a:r>
            <a:r>
              <a:rPr lang="pt-BR" sz="1200" dirty="0" smtClean="0"/>
              <a:t>con las </a:t>
            </a:r>
            <a:r>
              <a:rPr lang="pt-BR" sz="1200" b="1" dirty="0" smtClean="0">
                <a:solidFill>
                  <a:schemeClr val="accent4">
                    <a:lumMod val="75000"/>
                  </a:schemeClr>
                </a:solidFill>
              </a:rPr>
              <a:t>metas</a:t>
            </a:r>
            <a:r>
              <a:rPr lang="pt-BR" sz="1200" dirty="0" smtClean="0">
                <a:solidFill>
                  <a:schemeClr val="accent4">
                    <a:lumMod val="75000"/>
                  </a:schemeClr>
                </a:solidFill>
              </a:rPr>
              <a:t> </a:t>
            </a:r>
            <a:r>
              <a:rPr lang="pt-BR" sz="1200" dirty="0" smtClean="0"/>
              <a:t>establecidas para la verificación de los </a:t>
            </a:r>
            <a:r>
              <a:rPr lang="pt-BR" sz="1200" b="1" dirty="0" smtClean="0">
                <a:solidFill>
                  <a:schemeClr val="accent4">
                    <a:lumMod val="75000"/>
                  </a:schemeClr>
                </a:solidFill>
              </a:rPr>
              <a:t>resultados</a:t>
            </a:r>
            <a:r>
              <a:rPr lang="pt-BR" sz="1200" dirty="0" smtClean="0">
                <a:solidFill>
                  <a:schemeClr val="accent4">
                    <a:lumMod val="75000"/>
                  </a:schemeClr>
                </a:solidFill>
              </a:rPr>
              <a:t> </a:t>
            </a:r>
            <a:r>
              <a:rPr lang="pt-BR" sz="1200" b="1" dirty="0" smtClean="0">
                <a:solidFill>
                  <a:schemeClr val="accent4">
                    <a:lumMod val="75000"/>
                  </a:schemeClr>
                </a:solidFill>
              </a:rPr>
              <a:t>finales</a:t>
            </a:r>
            <a:r>
              <a:rPr lang="pt-BR" sz="1200" dirty="0" smtClean="0">
                <a:solidFill>
                  <a:schemeClr val="accent4">
                    <a:lumMod val="75000"/>
                  </a:schemeClr>
                </a:solidFill>
              </a:rPr>
              <a:t> </a:t>
            </a:r>
            <a:r>
              <a:rPr lang="pt-BR" sz="1200" dirty="0" smtClean="0"/>
              <a:t>obtenidos</a:t>
            </a:r>
          </a:p>
          <a:p>
            <a:pPr>
              <a:lnSpc>
                <a:spcPts val="1700"/>
              </a:lnSpc>
              <a:spcAft>
                <a:spcPts val="300"/>
              </a:spcAft>
            </a:pPr>
            <a:endParaRPr lang="pt-BR"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pt-BR" sz="1600" b="1" dirty="0" smtClean="0">
                <a:solidFill>
                  <a:schemeClr val="tx2"/>
                </a:solidFill>
              </a:rPr>
              <a:t>Implementando un Proceso de Planeamiento Estratégico Continuo</a:t>
            </a:r>
            <a:endParaRPr lang="pt-BR" sz="1600" dirty="0" smtClean="0"/>
          </a:p>
          <a:p>
            <a:pPr algn="just">
              <a:lnSpc>
                <a:spcPts val="2000"/>
              </a:lnSpc>
              <a:spcBef>
                <a:spcPts val="600"/>
              </a:spcBef>
              <a:spcAft>
                <a:spcPts val="0"/>
              </a:spcAft>
            </a:pPr>
            <a:endParaRPr lang="pt-BR"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pt-BR"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pt-BR"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2851065250"/>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pt-BR" b="1" dirty="0" err="1" smtClean="0">
                <a:ln w="3175">
                  <a:solidFill>
                    <a:schemeClr val="bg1"/>
                  </a:solidFill>
                  <a:prstDash val="solid"/>
                </a:ln>
                <a:solidFill>
                  <a:srgbClr val="6D0404"/>
                </a:solidFill>
                <a:effectLst>
                  <a:outerShdw blurRad="50800" dist="38100" dir="2700000" algn="tl" rotWithShape="0">
                    <a:prstClr val="black">
                      <a:alpha val="40000"/>
                    </a:prstClr>
                  </a:outerShdw>
                </a:effectLst>
              </a:rPr>
              <a:t>Planeamiento</a:t>
            </a: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 </a:t>
            </a:r>
          </a:p>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Estratégico </a:t>
            </a:r>
          </a:p>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a:t>
            </a:r>
            <a:endParaRPr lang="pt-BR"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pt-BR" sz="800" dirty="0" smtClean="0"/>
              <a:t>Health-</a:t>
            </a:r>
            <a:r>
              <a:rPr lang="pt-BR" sz="800" dirty="0" err="1" smtClean="0"/>
              <a:t>Check</a:t>
            </a:r>
            <a:endParaRPr lang="pt-BR" sz="800" dirty="0" smtClean="0"/>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pt-BR" sz="800" dirty="0" smtClean="0"/>
              <a:t>Métricas de </a:t>
            </a:r>
            <a:br>
              <a:rPr lang="pt-BR" sz="800" dirty="0" smtClean="0"/>
            </a:br>
            <a:r>
              <a:rPr lang="pt-BR" sz="800" dirty="0" smtClean="0"/>
              <a:t>Selección</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pt-BR" sz="800" dirty="0" smtClean="0"/>
              <a:t>Resultados</a:t>
            </a:r>
          </a:p>
          <a:p>
            <a:pPr algn="ctr"/>
            <a:r>
              <a:rPr lang="pt-BR" sz="800" dirty="0" smtClean="0"/>
              <a:t>Alcanzados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pt-BR" sz="800" dirty="0" smtClean="0"/>
              <a:t>Inversiones</a:t>
            </a:r>
          </a:p>
          <a:p>
            <a:pPr algn="ctr"/>
            <a:r>
              <a:rPr lang="pt-BR" sz="800" dirty="0" smtClean="0"/>
              <a:t>Global</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pt-BR" sz="800" dirty="0" smtClean="0"/>
              <a:t>Capacidad </a:t>
            </a:r>
          </a:p>
          <a:p>
            <a:pPr algn="ctr"/>
            <a:r>
              <a:rPr lang="pt-BR" sz="800" dirty="0" smtClean="0"/>
              <a:t>de Ejecución</a:t>
            </a:r>
          </a:p>
          <a:p>
            <a:pPr algn="ctr"/>
            <a:r>
              <a:rPr lang="pt-BR" sz="800" dirty="0" smtClean="0"/>
              <a:t>(CAPEX y </a:t>
            </a:r>
            <a:br>
              <a:rPr lang="pt-BR" sz="800" dirty="0" smtClean="0"/>
            </a:br>
            <a:r>
              <a:rPr lang="pt-BR"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pt-BR" sz="800" dirty="0" smtClean="0"/>
              <a:t>Consumo de</a:t>
            </a:r>
            <a:br>
              <a:rPr lang="pt-BR" sz="800" dirty="0" smtClean="0"/>
            </a:br>
            <a:r>
              <a:rPr lang="pt-BR" sz="800" dirty="0" smtClean="0"/>
              <a:t>Recursos</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pt-BR" sz="800" dirty="0" smtClean="0"/>
              <a:t>Selección Basada </a:t>
            </a:r>
            <a:br>
              <a:rPr lang="pt-BR" sz="800" dirty="0" smtClean="0"/>
            </a:br>
            <a:r>
              <a:rPr lang="pt-BR" sz="800" dirty="0" smtClean="0"/>
              <a:t>en Criterios </a:t>
            </a:r>
            <a:r>
              <a:rPr lang="pt-BR" sz="800" dirty="0"/>
              <a:t>y</a:t>
            </a:r>
            <a:r>
              <a:rPr lang="pt-BR" sz="800" dirty="0" smtClean="0"/>
              <a:t> </a:t>
            </a:r>
            <a:br>
              <a:rPr lang="pt-BR" sz="800" dirty="0" smtClean="0"/>
            </a:br>
            <a:r>
              <a:rPr lang="pt-BR" sz="800" dirty="0" smtClean="0"/>
              <a:t>Restricciones con  </a:t>
            </a:r>
            <a:br>
              <a:rPr lang="pt-BR" sz="800" dirty="0" smtClean="0"/>
            </a:br>
            <a:r>
              <a:rPr lang="pt-BR" sz="800" dirty="0" smtClean="0"/>
              <a:t>Métricas Objetivas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pt-BR" sz="800" dirty="0" smtClean="0"/>
              <a:t>Mediciones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3" b="7773"/>
          <a:stretch>
            <a:fillRect/>
          </a:stretch>
        </p:blipFill>
        <p:spPr/>
      </p:pic>
      <p:sp>
        <p:nvSpPr>
          <p:cNvPr id="5" name="Title 4"/>
          <p:cNvSpPr>
            <a:spLocks noGrp="1"/>
          </p:cNvSpPr>
          <p:nvPr>
            <p:ph type="title"/>
          </p:nvPr>
        </p:nvSpPr>
        <p:spPr>
          <a:xfrm>
            <a:off x="5496674" y="0"/>
            <a:ext cx="2631241" cy="3675888"/>
          </a:xfrm>
        </p:spPr>
        <p:txBody>
          <a:bodyPr/>
          <a:lstStyle/>
          <a:p>
            <a:r>
              <a:rPr lang="pt-BR" sz="2400" dirty="0" smtClean="0"/>
              <a:t>Acelerador</a:t>
            </a:r>
            <a:br>
              <a:rPr lang="pt-BR" sz="2400" dirty="0" smtClean="0"/>
            </a:br>
            <a:r>
              <a:rPr lang="pt-BR" sz="2400" dirty="0" smtClean="0"/>
              <a:t>CA PPM for </a:t>
            </a:r>
            <a:br>
              <a:rPr lang="pt-BR" sz="2400" dirty="0" smtClean="0"/>
            </a:br>
            <a:r>
              <a:rPr lang="pt-BR" sz="2400" dirty="0" err="1" smtClean="0"/>
              <a:t>Strategic</a:t>
            </a:r>
            <a:r>
              <a:rPr lang="pt-BR" sz="2400" dirty="0" smtClean="0"/>
              <a:t> Planning </a:t>
            </a:r>
            <a:r>
              <a:rPr lang="pt-BR" sz="2400" dirty="0" err="1" smtClean="0"/>
              <a:t>and</a:t>
            </a:r>
            <a:r>
              <a:rPr lang="pt-BR" sz="2400" dirty="0" smtClean="0"/>
              <a:t> </a:t>
            </a:r>
            <a:r>
              <a:rPr lang="pt-BR" sz="2400" dirty="0" err="1" smtClean="0"/>
              <a:t>Execution</a:t>
            </a:r>
            <a:r>
              <a:rPr lang="pt-BR" sz="2400" dirty="0" smtClean="0"/>
              <a:t/>
            </a:r>
            <a:br>
              <a:rPr lang="pt-BR" sz="2400" dirty="0" smtClean="0"/>
            </a:br>
            <a:r>
              <a:rPr lang="pt-BR" sz="2400" dirty="0" smtClean="0"/>
              <a:t/>
            </a:r>
            <a:br>
              <a:rPr lang="pt-BR" sz="2400" dirty="0" smtClean="0"/>
            </a:br>
            <a:r>
              <a:rPr lang="pt-BR" sz="2400" dirty="0"/>
              <a:t>Características</a:t>
            </a:r>
            <a:br>
              <a:rPr lang="pt-BR" sz="2400" dirty="0"/>
            </a:br>
            <a:r>
              <a:rPr lang="pt-BR" sz="2400" dirty="0" err="1"/>
              <a:t>Principales</a:t>
            </a:r>
            <a:endParaRPr lang="en-US" sz="2400" dirty="0"/>
          </a:p>
        </p:txBody>
      </p:sp>
    </p:spTree>
    <p:extLst>
      <p:ext uri="{BB962C8B-B14F-4D97-AF65-F5344CB8AC3E}">
        <p14:creationId xmlns:p14="http://schemas.microsoft.com/office/powerpoint/2010/main" val="418764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latin typeface="+mn-lt"/>
              </a:rPr>
              <a:t>CA PPM para Ejecución Estratégica</a:t>
            </a:r>
            <a:br>
              <a:rPr lang="pt-BR" sz="2400" dirty="0" smtClean="0">
                <a:latin typeface="+mn-lt"/>
              </a:rPr>
            </a:br>
            <a:endParaRPr lang="pt-BR"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pt-BR" sz="1501" dirty="0" smtClean="0"/>
              <a:t>A continuación algunos ejemplos extraídos de CA PPM, que fue </a:t>
            </a:r>
            <a:r>
              <a:rPr lang="pt-BR" sz="1501" b="1" i="1" dirty="0" smtClean="0">
                <a:solidFill>
                  <a:schemeClr val="accent1"/>
                </a:solidFill>
              </a:rPr>
              <a:t>configurado</a:t>
            </a:r>
            <a:r>
              <a:rPr lang="pt-BR" sz="1501" dirty="0" smtClean="0">
                <a:solidFill>
                  <a:schemeClr val="accent1"/>
                </a:solidFill>
              </a:rPr>
              <a:t> </a:t>
            </a:r>
            <a:r>
              <a:rPr lang="pt-BR" sz="1501" dirty="0" smtClean="0"/>
              <a:t>para disponibilizar funcionalidades específicas para el </a:t>
            </a:r>
            <a:r>
              <a:rPr lang="pt-BR" sz="1501" b="1" i="1" dirty="0" smtClean="0">
                <a:solidFill>
                  <a:schemeClr val="accent1"/>
                </a:solidFill>
              </a:rPr>
              <a:t>planeamiento </a:t>
            </a:r>
            <a:r>
              <a:rPr lang="pt-BR" sz="1501" dirty="0"/>
              <a:t>y</a:t>
            </a:r>
            <a:r>
              <a:rPr lang="pt-BR" sz="1501" dirty="0" smtClean="0"/>
              <a:t> </a:t>
            </a:r>
            <a:r>
              <a:rPr lang="pt-BR" sz="1501" b="1" i="1" dirty="0" smtClean="0">
                <a:solidFill>
                  <a:schemeClr val="accent1"/>
                </a:solidFill>
              </a:rPr>
              <a:t>seguimiento </a:t>
            </a:r>
            <a:r>
              <a:rPr lang="pt-BR" sz="1501" dirty="0" smtClean="0"/>
              <a:t>de la </a:t>
            </a:r>
            <a:r>
              <a:rPr lang="pt-BR" sz="1501" b="1" i="1" dirty="0" smtClean="0">
                <a:solidFill>
                  <a:schemeClr val="accent1"/>
                </a:solidFill>
              </a:rPr>
              <a:t>Ejecución Estratégica</a:t>
            </a:r>
            <a:r>
              <a:rPr lang="pt-BR" sz="1501" dirty="0" smtClean="0"/>
              <a:t>. </a:t>
            </a:r>
          </a:p>
          <a:p>
            <a:pPr marL="0" indent="0" algn="just">
              <a:spcBef>
                <a:spcPts val="450"/>
              </a:spcBef>
              <a:buNone/>
            </a:pPr>
            <a:endParaRPr lang="pt-BR" sz="1126" dirty="0" smtClean="0"/>
          </a:p>
          <a:p>
            <a:pPr marL="0" indent="0" algn="just">
              <a:spcBef>
                <a:spcPts val="450"/>
              </a:spcBef>
              <a:buNone/>
            </a:pPr>
            <a:r>
              <a:rPr lang="pt-BR" sz="1126" dirty="0" smtClean="0"/>
              <a:t>Nota: Las funcionalidades que usted verá a continuación no son parte nativa de las funcionalidades “Core” de CA PPM, sin embargo pueden ser implementadas a través de componentes configurados y customizados. Ajustes para adherencia al proceso real de cada organización pueden </a:t>
            </a:r>
            <a:r>
              <a:rPr lang="pt-BR" sz="1126" dirty="0"/>
              <a:t>y</a:t>
            </a:r>
            <a:r>
              <a:rPr lang="pt-BR" sz="1126" dirty="0" smtClean="0"/>
              <a:t> deben ser realizados a través de contratación de servicios especializados con CA Services o con alguno de nuestros socios de negocios.</a:t>
            </a:r>
            <a:endParaRPr lang="pt-BR" sz="1126" dirty="0"/>
          </a:p>
        </p:txBody>
      </p:sp>
      <p:sp>
        <p:nvSpPr>
          <p:cNvPr id="14339" name="Content Placeholder 12"/>
          <p:cNvSpPr>
            <a:spLocks noGrp="1"/>
          </p:cNvSpPr>
          <p:nvPr>
            <p:ph sz="quarter" idx="11"/>
          </p:nvPr>
        </p:nvSpPr>
        <p:spPr/>
        <p:txBody>
          <a:bodyPr/>
          <a:lstStyle/>
          <a:p>
            <a:pPr marL="175186" indent="-175186">
              <a:spcBef>
                <a:spcPts val="450"/>
              </a:spcBef>
            </a:pPr>
            <a:r>
              <a:rPr lang="pt-BR" sz="1600" b="1" dirty="0">
                <a:solidFill>
                  <a:schemeClr val="tx2"/>
                </a:solidFill>
              </a:rPr>
              <a:t>Visión general para soportar la ejecución estratégica con CA PPM</a:t>
            </a:r>
            <a:endParaRPr lang="pt-BR" sz="1600" dirty="0"/>
          </a:p>
        </p:txBody>
      </p:sp>
    </p:spTree>
    <p:extLst>
      <p:ext uri="{BB962C8B-B14F-4D97-AF65-F5344CB8AC3E}">
        <p14:creationId xmlns:p14="http://schemas.microsoft.com/office/powerpoint/2010/main" val="236471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Configure </a:t>
            </a:r>
            <a:r>
              <a:rPr lang="en-US" sz="1600" dirty="0" err="1" smtClean="0"/>
              <a:t>sus</a:t>
            </a:r>
            <a:r>
              <a:rPr lang="en-US" sz="1600" dirty="0" smtClean="0"/>
              <a:t> Planes </a:t>
            </a:r>
            <a:r>
              <a:rPr lang="en-US" sz="1600" dirty="0" err="1" smtClean="0"/>
              <a:t>Estratégicos</a:t>
            </a:r>
            <a:r>
              <a:rPr lang="en-US" sz="1600" dirty="0" smtClean="0"/>
              <a:t> </a:t>
            </a:r>
            <a:r>
              <a:rPr lang="en-US" sz="1600" dirty="0" err="1" smtClean="0"/>
              <a:t>usando</a:t>
            </a:r>
            <a:r>
              <a:rPr lang="en-US" sz="1600" dirty="0" smtClean="0"/>
              <a:t> </a:t>
            </a:r>
            <a:r>
              <a:rPr lang="en-US" sz="1600" dirty="0" err="1" smtClean="0"/>
              <a:t>los</a:t>
            </a:r>
            <a:r>
              <a:rPr lang="en-US" sz="1600" dirty="0" smtClean="0"/>
              <a:t> </a:t>
            </a:r>
            <a:r>
              <a:rPr lang="en-US" sz="1600" dirty="0" smtClean="0">
                <a:solidFill>
                  <a:srgbClr val="53BBD4"/>
                </a:solidFill>
              </a:rPr>
              <a:t>Strategic Items </a:t>
            </a:r>
            <a:r>
              <a:rPr lang="en-US" sz="1600" dirty="0" smtClean="0"/>
              <a:t>multi-</a:t>
            </a:r>
            <a:r>
              <a:rPr lang="en-US" sz="1600" dirty="0" err="1" smtClean="0"/>
              <a:t>nivel</a:t>
            </a:r>
            <a:r>
              <a:rPr lang="en-US" sz="1600" dirty="0" smtClean="0"/>
              <a:t> (</a:t>
            </a:r>
            <a:r>
              <a:rPr lang="en-US" sz="1600" dirty="0" err="1" smtClean="0"/>
              <a:t>Temas</a:t>
            </a:r>
            <a:r>
              <a:rPr lang="en-US" sz="1600" dirty="0" smtClean="0"/>
              <a:t>, </a:t>
            </a:r>
            <a:r>
              <a:rPr lang="en-US" sz="1600" dirty="0" err="1" smtClean="0"/>
              <a:t>Metas</a:t>
            </a:r>
            <a:r>
              <a:rPr lang="en-US" sz="1600" dirty="0" smtClean="0"/>
              <a:t>, </a:t>
            </a:r>
            <a:r>
              <a:rPr lang="en-US" sz="1600" dirty="0" err="1" smtClean="0"/>
              <a:t>Objetivos</a:t>
            </a:r>
            <a:r>
              <a:rPr lang="en-US" sz="1600" dirty="0" smtClean="0"/>
              <a:t>, </a:t>
            </a:r>
            <a:r>
              <a:rPr lang="en-US" sz="1600" dirty="0" err="1" smtClean="0"/>
              <a:t>Iniciativas</a:t>
            </a:r>
            <a:r>
              <a:rPr lang="en-US" sz="1600" dirty="0" smtClean="0"/>
              <a:t>, … );</a:t>
            </a:r>
            <a:endParaRPr lang="en-US" sz="1600" dirty="0"/>
          </a:p>
          <a:p>
            <a:pPr>
              <a:lnSpc>
                <a:spcPts val="1800"/>
              </a:lnSpc>
              <a:spcAft>
                <a:spcPts val="300"/>
              </a:spcAft>
            </a:pPr>
            <a:r>
              <a:rPr lang="en-US" sz="1600" dirty="0" err="1" smtClean="0"/>
              <a:t>Crie</a:t>
            </a:r>
            <a:r>
              <a:rPr lang="en-US" sz="1600" dirty="0" smtClean="0"/>
              <a:t> </a:t>
            </a:r>
            <a:r>
              <a:rPr lang="en-US" sz="1600" dirty="0" smtClean="0">
                <a:solidFill>
                  <a:srgbClr val="53BBD4"/>
                </a:solidFill>
              </a:rPr>
              <a:t>Planes </a:t>
            </a:r>
            <a:r>
              <a:rPr lang="en-US" sz="1600" dirty="0" err="1" smtClean="0">
                <a:solidFill>
                  <a:srgbClr val="53BBD4"/>
                </a:solidFill>
              </a:rPr>
              <a:t>Relacionados</a:t>
            </a:r>
            <a:r>
              <a:rPr lang="en-US" sz="1600" dirty="0" smtClean="0"/>
              <a:t>, tales </a:t>
            </a:r>
            <a:r>
              <a:rPr lang="en-US" sz="1600" dirty="0" err="1" smtClean="0"/>
              <a:t>como</a:t>
            </a:r>
            <a:r>
              <a:rPr lang="en-US" sz="1600" dirty="0" smtClean="0"/>
              <a:t>:</a:t>
            </a:r>
          </a:p>
          <a:p>
            <a:pPr lvl="1">
              <a:lnSpc>
                <a:spcPts val="1800"/>
              </a:lnSpc>
              <a:spcAft>
                <a:spcPts val="300"/>
              </a:spcAft>
            </a:pPr>
            <a:r>
              <a:rPr lang="pt-BR" sz="1200" dirty="0" smtClean="0"/>
              <a:t>Um </a:t>
            </a:r>
            <a:r>
              <a:rPr lang="pt-BR" sz="1200" dirty="0" err="1" smtClean="0"/>
              <a:t>Plan</a:t>
            </a:r>
            <a:r>
              <a:rPr lang="pt-BR" sz="1200" dirty="0" smtClean="0"/>
              <a:t> Corporativo a largo </a:t>
            </a:r>
            <a:r>
              <a:rPr lang="pt-BR" sz="1200" dirty="0" err="1" smtClean="0"/>
              <a:t>plazo</a:t>
            </a:r>
            <a:r>
              <a:rPr lang="en-US" sz="1200" dirty="0" smtClean="0"/>
              <a:t>;</a:t>
            </a:r>
          </a:p>
          <a:p>
            <a:pPr lvl="1">
              <a:lnSpc>
                <a:spcPts val="1800"/>
              </a:lnSpc>
              <a:spcAft>
                <a:spcPts val="300"/>
              </a:spcAft>
            </a:pPr>
            <a:r>
              <a:rPr lang="en-US" sz="1200" dirty="0" smtClean="0"/>
              <a:t>Planes de </a:t>
            </a:r>
            <a:r>
              <a:rPr lang="en-US" sz="1200" dirty="0" err="1" smtClean="0"/>
              <a:t>Unidades</a:t>
            </a:r>
            <a:r>
              <a:rPr lang="en-US" sz="1200" dirty="0" smtClean="0"/>
              <a:t> de </a:t>
            </a:r>
            <a:r>
              <a:rPr lang="en-US" sz="1200" dirty="0" err="1" smtClean="0"/>
              <a:t>Negócios</a:t>
            </a:r>
            <a:r>
              <a:rPr lang="en-US" sz="1200" dirty="0" smtClean="0"/>
              <a:t> de </a:t>
            </a:r>
            <a:r>
              <a:rPr lang="en-US" sz="1200" dirty="0" err="1" smtClean="0"/>
              <a:t>mediano</a:t>
            </a:r>
            <a:r>
              <a:rPr lang="en-US" sz="1200" dirty="0" smtClean="0"/>
              <a:t> </a:t>
            </a:r>
            <a:r>
              <a:rPr lang="en-US" sz="1200" dirty="0" err="1" smtClean="0"/>
              <a:t>plazo</a:t>
            </a:r>
            <a:r>
              <a:rPr lang="en-US" sz="1200" dirty="0" smtClean="0"/>
              <a:t>;</a:t>
            </a:r>
          </a:p>
          <a:p>
            <a:pPr lvl="1">
              <a:lnSpc>
                <a:spcPts val="1800"/>
              </a:lnSpc>
              <a:spcAft>
                <a:spcPts val="300"/>
              </a:spcAft>
            </a:pPr>
            <a:r>
              <a:rPr lang="en-US" sz="1200" dirty="0" smtClean="0"/>
              <a:t>Planes </a:t>
            </a:r>
            <a:r>
              <a:rPr lang="en-US" sz="1200" dirty="0" err="1" smtClean="0"/>
              <a:t>Departamentales</a:t>
            </a:r>
            <a:r>
              <a:rPr lang="en-US" sz="1200" dirty="0" smtClean="0"/>
              <a:t> de </a:t>
            </a:r>
            <a:r>
              <a:rPr lang="en-US" sz="1200" dirty="0" err="1" smtClean="0"/>
              <a:t>corto</a:t>
            </a:r>
            <a:r>
              <a:rPr lang="en-US" sz="1200" dirty="0" smtClean="0"/>
              <a:t> </a:t>
            </a:r>
            <a:r>
              <a:rPr lang="en-US" sz="1200" dirty="0" err="1" smtClean="0"/>
              <a:t>plazo</a:t>
            </a:r>
            <a:r>
              <a:rPr lang="en-US" sz="1200" dirty="0" smtClean="0"/>
              <a:t>.</a:t>
            </a:r>
          </a:p>
        </p:txBody>
      </p:sp>
      <p:pic>
        <p:nvPicPr>
          <p:cNvPr id="8" name="Content Placeholder 7"/>
          <p:cNvPicPr>
            <a:picLocks noGrp="1" noChangeAspect="1"/>
          </p:cNvPicPr>
          <p:nvPr>
            <p:ph sz="half" idx="2"/>
          </p:nvPr>
        </p:nvPicPr>
        <p:blipFill>
          <a:blip r:embed="rId3"/>
          <a:stretch>
            <a:fillRect/>
          </a:stretch>
        </p:blipFill>
        <p:spPr>
          <a:xfrm>
            <a:off x="3975925" y="858045"/>
            <a:ext cx="4710875" cy="2765506"/>
          </a:xfrm>
          <a:prstGeom prst="rect">
            <a:avLst/>
          </a:prstGeom>
        </p:spPr>
      </p:pic>
    </p:spTree>
    <p:extLst>
      <p:ext uri="{BB962C8B-B14F-4D97-AF65-F5344CB8AC3E}">
        <p14:creationId xmlns:p14="http://schemas.microsoft.com/office/powerpoint/2010/main" val="3693209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err="1" smtClean="0"/>
              <a:t>Múltiples</a:t>
            </a:r>
            <a:r>
              <a:rPr lang="en-US" sz="1600" dirty="0" smtClean="0"/>
              <a:t> visions </a:t>
            </a:r>
            <a:r>
              <a:rPr lang="en-US" sz="1600" dirty="0" err="1" smtClean="0"/>
              <a:t>gráficas</a:t>
            </a:r>
            <a:r>
              <a:rPr lang="en-US" sz="1600" dirty="0" smtClean="0"/>
              <a:t> de </a:t>
            </a:r>
            <a:r>
              <a:rPr lang="en-US" sz="1600" dirty="0" err="1" smtClean="0"/>
              <a:t>sus</a:t>
            </a:r>
            <a:r>
              <a:rPr lang="en-US" sz="1600" dirty="0" smtClean="0"/>
              <a:t> </a:t>
            </a:r>
            <a:r>
              <a:rPr lang="en-US" sz="1600" dirty="0" smtClean="0">
                <a:solidFill>
                  <a:schemeClr val="accent1"/>
                </a:solidFill>
              </a:rPr>
              <a:t>Planes </a:t>
            </a:r>
            <a:r>
              <a:rPr lang="en-US" sz="1600" dirty="0" err="1" smtClean="0">
                <a:solidFill>
                  <a:schemeClr val="accent1"/>
                </a:solidFill>
              </a:rPr>
              <a:t>Estratégicos</a:t>
            </a:r>
            <a:r>
              <a:rPr lang="en-US" sz="1600" dirty="0" smtClean="0"/>
              <a:t>;</a:t>
            </a:r>
            <a:endParaRPr lang="en-US" sz="1600" dirty="0"/>
          </a:p>
          <a:p>
            <a:pPr>
              <a:lnSpc>
                <a:spcPts val="1800"/>
              </a:lnSpc>
              <a:spcAft>
                <a:spcPts val="300"/>
              </a:spcAft>
            </a:pPr>
            <a:r>
              <a:rPr lang="pt-BR" sz="1600" dirty="0" smtClean="0"/>
              <a:t>Use una </a:t>
            </a:r>
            <a:r>
              <a:rPr lang="pt-BR" sz="1600" dirty="0" err="1" smtClean="0"/>
              <a:t>imagen</a:t>
            </a:r>
            <a:r>
              <a:rPr lang="pt-BR" sz="1600" dirty="0" smtClean="0"/>
              <a:t>  de </a:t>
            </a:r>
            <a:r>
              <a:rPr lang="pt-BR" sz="1600" dirty="0" err="1" smtClean="0"/>
              <a:t>su</a:t>
            </a:r>
            <a:r>
              <a:rPr lang="pt-BR" sz="1600" dirty="0" smtClean="0"/>
              <a:t> </a:t>
            </a:r>
            <a:r>
              <a:rPr lang="pt-BR" sz="1600" dirty="0" smtClean="0">
                <a:solidFill>
                  <a:schemeClr val="accent1"/>
                </a:solidFill>
              </a:rPr>
              <a:t>Mapa Estratégico </a:t>
            </a:r>
            <a:r>
              <a:rPr lang="pt-BR" sz="1600" dirty="0" smtClean="0"/>
              <a:t>y </a:t>
            </a:r>
            <a:r>
              <a:rPr lang="pt-BR" sz="1600" dirty="0" err="1" smtClean="0"/>
              <a:t>fácilmente</a:t>
            </a:r>
            <a:r>
              <a:rPr lang="pt-BR" sz="1600" dirty="0" smtClean="0"/>
              <a:t> se </a:t>
            </a:r>
            <a:r>
              <a:rPr lang="pt-BR" sz="1600" dirty="0" err="1" smtClean="0"/>
              <a:t>le</a:t>
            </a:r>
            <a:r>
              <a:rPr lang="pt-BR" sz="1600" dirty="0" smtClean="0"/>
              <a:t> agregue uma capa de </a:t>
            </a:r>
            <a:r>
              <a:rPr lang="pt-BR" sz="1600" dirty="0" err="1" smtClean="0"/>
              <a:t>información</a:t>
            </a:r>
            <a:r>
              <a:rPr lang="pt-BR" sz="1600" dirty="0" smtClean="0"/>
              <a:t>, demostrando </a:t>
            </a:r>
            <a:r>
              <a:rPr lang="pt-BR" sz="1600" dirty="0" err="1" smtClean="0"/>
              <a:t>el</a:t>
            </a:r>
            <a:r>
              <a:rPr lang="pt-BR" sz="1600" dirty="0" smtClean="0"/>
              <a:t> status de cada Iniciativa u Objetivo Estratégico.</a:t>
            </a:r>
            <a:endParaRPr lang="pt-BR" sz="1600" dirty="0"/>
          </a:p>
          <a:p>
            <a:pPr marL="175186" indent="-175186">
              <a:spcBef>
                <a:spcPts val="450"/>
              </a:spcBef>
            </a:pPr>
            <a:endParaRPr lang="en-US" sz="1600" b="1" dirty="0">
              <a:solidFill>
                <a:schemeClr val="tx2"/>
              </a:solidFill>
            </a:endParaRPr>
          </a:p>
        </p:txBody>
      </p:sp>
      <p:pic>
        <p:nvPicPr>
          <p:cNvPr id="5" name="Content Placeholder 4"/>
          <p:cNvPicPr>
            <a:picLocks noGrp="1" noChangeAspect="1"/>
          </p:cNvPicPr>
          <p:nvPr>
            <p:ph sz="half" idx="2"/>
          </p:nvPr>
        </p:nvPicPr>
        <p:blipFill>
          <a:blip r:embed="rId3"/>
          <a:stretch>
            <a:fillRect/>
          </a:stretch>
        </p:blipFill>
        <p:spPr>
          <a:xfrm>
            <a:off x="3837467" y="661628"/>
            <a:ext cx="4038600" cy="2266790"/>
          </a:xfrm>
          <a:prstGeom prst="rect">
            <a:avLst/>
          </a:prstGeom>
        </p:spPr>
      </p:pic>
      <p:pic>
        <p:nvPicPr>
          <p:cNvPr id="8" name="Picture 7"/>
          <p:cNvPicPr>
            <a:picLocks noChangeAspect="1"/>
          </p:cNvPicPr>
          <p:nvPr/>
        </p:nvPicPr>
        <p:blipFill rotWithShape="1">
          <a:blip r:embed="rId4"/>
          <a:srcRect l="-327" t="-525" r="12267" b="525"/>
          <a:stretch/>
        </p:blipFill>
        <p:spPr>
          <a:xfrm>
            <a:off x="6072156" y="1915002"/>
            <a:ext cx="2855727" cy="2026831"/>
          </a:xfrm>
          <a:prstGeom prst="rect">
            <a:avLst/>
          </a:prstGeom>
        </p:spPr>
      </p:pic>
      <p:pic>
        <p:nvPicPr>
          <p:cNvPr id="9" name="Picture 8"/>
          <p:cNvPicPr>
            <a:picLocks noChangeAspect="1"/>
          </p:cNvPicPr>
          <p:nvPr/>
        </p:nvPicPr>
        <p:blipFill>
          <a:blip r:embed="rId5"/>
          <a:stretch>
            <a:fillRect/>
          </a:stretch>
        </p:blipFill>
        <p:spPr>
          <a:xfrm>
            <a:off x="2479973" y="3344525"/>
            <a:ext cx="4184054" cy="1384023"/>
          </a:xfrm>
          <a:prstGeom prst="rect">
            <a:avLst/>
          </a:prstGeom>
        </p:spPr>
      </p:pic>
    </p:spTree>
    <p:extLst>
      <p:ext uri="{BB962C8B-B14F-4D97-AF65-F5344CB8AC3E}">
        <p14:creationId xmlns:p14="http://schemas.microsoft.com/office/powerpoint/2010/main" val="2275955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pic>
        <p:nvPicPr>
          <p:cNvPr id="4" name="Content Placeholder 3"/>
          <p:cNvPicPr>
            <a:picLocks noGrp="1" noChangeAspect="1"/>
          </p:cNvPicPr>
          <p:nvPr>
            <p:ph sz="half" idx="1"/>
          </p:nvPr>
        </p:nvPicPr>
        <p:blipFill>
          <a:blip r:embed="rId3"/>
          <a:stretch>
            <a:fillRect/>
          </a:stretch>
        </p:blipFill>
        <p:spPr>
          <a:xfrm>
            <a:off x="457200" y="858045"/>
            <a:ext cx="4038600" cy="2457423"/>
          </a:xfrm>
          <a:prstGeom prst="rect">
            <a:avLst/>
          </a:prstGeom>
        </p:spPr>
      </p:pic>
      <p:sp>
        <p:nvSpPr>
          <p:cNvPr id="3" name="Text Placeholder 2"/>
          <p:cNvSpPr>
            <a:spLocks noGrp="1"/>
          </p:cNvSpPr>
          <p:nvPr>
            <p:ph sz="half" idx="2"/>
          </p:nvPr>
        </p:nvSpPr>
        <p:spPr/>
        <p:txBody>
          <a:bodyPr/>
          <a:lstStyle/>
          <a:p>
            <a:pPr>
              <a:lnSpc>
                <a:spcPts val="1800"/>
              </a:lnSpc>
              <a:spcAft>
                <a:spcPts val="300"/>
              </a:spcAft>
            </a:pPr>
            <a:r>
              <a:rPr lang="pt-BR" sz="1600" dirty="0" smtClean="0"/>
              <a:t>Conecte Sus </a:t>
            </a:r>
            <a:r>
              <a:rPr lang="pt-BR" sz="1600" dirty="0" err="1" smtClean="0">
                <a:solidFill>
                  <a:schemeClr val="accent1"/>
                </a:solidFill>
              </a:rPr>
              <a:t>Proyectos</a:t>
            </a:r>
            <a:r>
              <a:rPr lang="pt-BR" sz="1600" dirty="0" smtClean="0">
                <a:solidFill>
                  <a:schemeClr val="accent1"/>
                </a:solidFill>
              </a:rPr>
              <a:t> Estratégicos </a:t>
            </a:r>
            <a:r>
              <a:rPr lang="pt-BR" sz="1600" dirty="0" smtClean="0"/>
              <a:t>a sus Planes Estratégicos;</a:t>
            </a:r>
            <a:endParaRPr lang="en-US" sz="1600" dirty="0" smtClean="0"/>
          </a:p>
          <a:p>
            <a:pPr>
              <a:lnSpc>
                <a:spcPts val="1800"/>
              </a:lnSpc>
              <a:spcAft>
                <a:spcPts val="300"/>
              </a:spcAft>
            </a:pPr>
            <a:r>
              <a:rPr lang="en-US" sz="1600" dirty="0" err="1" smtClean="0"/>
              <a:t>Acompañe</a:t>
            </a:r>
            <a:r>
              <a:rPr lang="en-US" sz="1600" dirty="0" smtClean="0"/>
              <a:t> el </a:t>
            </a:r>
            <a:r>
              <a:rPr lang="en-US" sz="1600" dirty="0" smtClean="0">
                <a:solidFill>
                  <a:schemeClr val="accent1"/>
                </a:solidFill>
              </a:rPr>
              <a:t>Health-Check del Plan </a:t>
            </a:r>
            <a:r>
              <a:rPr lang="en-US" sz="1600" dirty="0" err="1" smtClean="0">
                <a:solidFill>
                  <a:schemeClr val="accent1"/>
                </a:solidFill>
              </a:rPr>
              <a:t>Estratégico</a:t>
            </a:r>
            <a:r>
              <a:rPr lang="en-US" sz="1600" dirty="0" smtClean="0"/>
              <a:t>,</a:t>
            </a:r>
            <a:r>
              <a:rPr lang="en-US" sz="1600" dirty="0" smtClean="0">
                <a:solidFill>
                  <a:schemeClr val="accent1"/>
                </a:solidFill>
              </a:rPr>
              <a:t> </a:t>
            </a:r>
            <a:r>
              <a:rPr lang="en-US" sz="1600" dirty="0" err="1" smtClean="0"/>
              <a:t>es</a:t>
            </a:r>
            <a:r>
              <a:rPr lang="en-US" sz="1600" dirty="0" smtClean="0"/>
              <a:t> </a:t>
            </a:r>
            <a:r>
              <a:rPr lang="en-US" sz="1600" dirty="0" err="1" smtClean="0"/>
              <a:t>decir</a:t>
            </a:r>
            <a:r>
              <a:rPr lang="en-US" sz="1600" dirty="0" smtClean="0"/>
              <a:t>, </a:t>
            </a:r>
            <a:r>
              <a:rPr lang="en-US" sz="1600" dirty="0" err="1" smtClean="0"/>
              <a:t>como</a:t>
            </a:r>
            <a:r>
              <a:rPr lang="en-US" sz="1600" dirty="0" smtClean="0"/>
              <a:t> </a:t>
            </a:r>
            <a:r>
              <a:rPr lang="en-US" sz="1600" dirty="0" err="1" smtClean="0"/>
              <a:t>los</a:t>
            </a:r>
            <a:r>
              <a:rPr lang="en-US" sz="1600" dirty="0" smtClean="0"/>
              <a:t> </a:t>
            </a:r>
            <a:r>
              <a:rPr lang="en-US" sz="1600" dirty="0" err="1" smtClean="0"/>
              <a:t>proyectos</a:t>
            </a:r>
            <a:r>
              <a:rPr lang="en-US" sz="1600" dirty="0" smtClean="0"/>
              <a:t> </a:t>
            </a:r>
            <a:r>
              <a:rPr lang="en-US" sz="1600" dirty="0" err="1" smtClean="0"/>
              <a:t>estratégicos</a:t>
            </a:r>
            <a:r>
              <a:rPr lang="en-US" sz="1600" dirty="0" smtClean="0"/>
              <a:t> </a:t>
            </a:r>
            <a:r>
              <a:rPr lang="en-US" sz="1600" dirty="0" err="1" smtClean="0"/>
              <a:t>pueden</a:t>
            </a:r>
            <a:r>
              <a:rPr lang="en-US" sz="1600" dirty="0" smtClean="0"/>
              <a:t> </a:t>
            </a:r>
            <a:r>
              <a:rPr lang="en-US" sz="1600" dirty="0" err="1" smtClean="0"/>
              <a:t>impactar</a:t>
            </a:r>
            <a:r>
              <a:rPr lang="en-US" sz="1600" dirty="0" smtClean="0"/>
              <a:t> a </a:t>
            </a:r>
            <a:r>
              <a:rPr lang="en-US" sz="1600" dirty="0" err="1" smtClean="0"/>
              <a:t>su</a:t>
            </a:r>
            <a:r>
              <a:rPr lang="en-US" sz="1600" dirty="0" smtClean="0"/>
              <a:t> plan;</a:t>
            </a:r>
          </a:p>
          <a:p>
            <a:pPr>
              <a:lnSpc>
                <a:spcPts val="1800"/>
              </a:lnSpc>
              <a:spcAft>
                <a:spcPts val="300"/>
              </a:spcAft>
            </a:pPr>
            <a:r>
              <a:rPr lang="en-US" sz="1600" dirty="0" err="1" smtClean="0"/>
              <a:t>Acompañe</a:t>
            </a:r>
            <a:r>
              <a:rPr lang="en-US" sz="1600" dirty="0" smtClean="0"/>
              <a:t> el </a:t>
            </a:r>
            <a:r>
              <a:rPr lang="en-US" sz="1600" dirty="0" smtClean="0">
                <a:solidFill>
                  <a:schemeClr val="accent1"/>
                </a:solidFill>
              </a:rPr>
              <a:t>Roadmap de </a:t>
            </a:r>
            <a:r>
              <a:rPr lang="en-US" sz="1600" dirty="0" err="1" smtClean="0">
                <a:solidFill>
                  <a:schemeClr val="accent1"/>
                </a:solidFill>
              </a:rPr>
              <a:t>Entrega</a:t>
            </a:r>
            <a:r>
              <a:rPr lang="en-US" sz="1600" dirty="0" smtClean="0">
                <a:solidFill>
                  <a:schemeClr val="accent1"/>
                </a:solidFill>
              </a:rPr>
              <a:t> del Plan </a:t>
            </a:r>
            <a:r>
              <a:rPr lang="en-US" sz="1600" dirty="0" err="1" smtClean="0">
                <a:solidFill>
                  <a:schemeClr val="accent1"/>
                </a:solidFill>
              </a:rPr>
              <a:t>Estratégico</a:t>
            </a:r>
            <a:r>
              <a:rPr lang="en-US" sz="1600" dirty="0" smtClean="0">
                <a:solidFill>
                  <a:schemeClr val="accent1"/>
                </a:solidFill>
              </a:rPr>
              <a:t> </a:t>
            </a:r>
            <a:r>
              <a:rPr lang="en-US" sz="1600" dirty="0" smtClean="0"/>
              <a:t>para </a:t>
            </a:r>
            <a:r>
              <a:rPr lang="en-US" sz="1600" dirty="0" err="1" smtClean="0"/>
              <a:t>ver</a:t>
            </a:r>
            <a:r>
              <a:rPr lang="en-US" sz="1600" dirty="0" smtClean="0"/>
              <a:t> </a:t>
            </a:r>
            <a:r>
              <a:rPr lang="en-US" sz="1600" dirty="0" err="1" smtClean="0"/>
              <a:t>cuando</a:t>
            </a:r>
            <a:r>
              <a:rPr lang="en-US" sz="1600" dirty="0" smtClean="0"/>
              <a:t> </a:t>
            </a:r>
            <a:r>
              <a:rPr lang="en-US" sz="1600" dirty="0" err="1" smtClean="0"/>
              <a:t>sus</a:t>
            </a:r>
            <a:r>
              <a:rPr lang="en-US" sz="1600" dirty="0" smtClean="0"/>
              <a:t> </a:t>
            </a:r>
            <a:r>
              <a:rPr lang="en-US" sz="1600" dirty="0" err="1" smtClean="0"/>
              <a:t>objetivos</a:t>
            </a:r>
            <a:r>
              <a:rPr lang="en-US" sz="1600" dirty="0" smtClean="0"/>
              <a:t> </a:t>
            </a:r>
            <a:r>
              <a:rPr lang="en-US" sz="1600" dirty="0" err="1" smtClean="0"/>
              <a:t>deben</a:t>
            </a:r>
            <a:r>
              <a:rPr lang="en-US" sz="1600" dirty="0" smtClean="0"/>
              <a:t> de </a:t>
            </a:r>
            <a:r>
              <a:rPr lang="en-US" sz="1600" dirty="0" err="1" smtClean="0"/>
              <a:t>ser</a:t>
            </a:r>
            <a:r>
              <a:rPr lang="en-US" sz="1600" dirty="0" smtClean="0"/>
              <a:t> </a:t>
            </a:r>
            <a:r>
              <a:rPr lang="en-US" sz="1600" dirty="0" err="1" smtClean="0"/>
              <a:t>atingidos</a:t>
            </a:r>
            <a:r>
              <a:rPr lang="en-US" sz="1600" dirty="0" smtClean="0"/>
              <a:t>.</a:t>
            </a:r>
            <a:endParaRPr lang="en-US" sz="1600" dirty="0"/>
          </a:p>
          <a:p>
            <a:pPr>
              <a:lnSpc>
                <a:spcPts val="1800"/>
              </a:lnSpc>
              <a:spcAft>
                <a:spcPts val="300"/>
              </a:spcAft>
            </a:pPr>
            <a:endParaRPr lang="en-US" sz="1600" dirty="0" smtClean="0"/>
          </a:p>
        </p:txBody>
      </p:sp>
      <p:pic>
        <p:nvPicPr>
          <p:cNvPr id="5" name="Picture 4"/>
          <p:cNvPicPr>
            <a:picLocks noChangeAspect="1"/>
          </p:cNvPicPr>
          <p:nvPr/>
        </p:nvPicPr>
        <p:blipFill>
          <a:blip r:embed="rId4"/>
          <a:stretch>
            <a:fillRect/>
          </a:stretch>
        </p:blipFill>
        <p:spPr>
          <a:xfrm>
            <a:off x="2180798" y="3315468"/>
            <a:ext cx="4784653" cy="1640358"/>
          </a:xfrm>
          <a:prstGeom prst="rect">
            <a:avLst/>
          </a:prstGeom>
        </p:spPr>
      </p:pic>
    </p:spTree>
    <p:extLst>
      <p:ext uri="{BB962C8B-B14F-4D97-AF65-F5344CB8AC3E}">
        <p14:creationId xmlns:p14="http://schemas.microsoft.com/office/powerpoint/2010/main" val="979744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C0CDD92-BFA8-487A-886A-AB5CA827D790}">
  <ds:schemaRefs>
    <ds:schemaRef ds:uri="dc8eff60-28dd-4404-9dba-e6ba6c545568"/>
    <ds:schemaRef ds:uri="http://purl.org/dc/elements/1.1/"/>
    <ds:schemaRef ds:uri="http://schemas.microsoft.com/office/2006/documentManagement/types"/>
    <ds:schemaRef ds:uri="http://schemas.microsoft.com/sharepoint/v3"/>
    <ds:schemaRef ds:uri="http://schemas.openxmlformats.org/package/2006/metadata/core-properties"/>
    <ds:schemaRef ds:uri="http://purl.org/dc/term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C7E8C9B-B55C-4026-A315-0168911168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1864</TotalTime>
  <Words>1816</Words>
  <Application>Microsoft Office PowerPoint</Application>
  <PresentationFormat>Custom</PresentationFormat>
  <Paragraphs>147</Paragraphs>
  <Slides>18</Slides>
  <Notes>15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18</vt:i4>
      </vt:variant>
    </vt:vector>
  </HeadingPairs>
  <TitlesOfParts>
    <vt:vector size="2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CA PPM para Ejecución Estratégica </vt:lpstr>
      <vt:lpstr>Expandiendo las capacidades de CA PPM</vt:lpstr>
      <vt:lpstr>CA PPM para Ejecución Estratégica</vt:lpstr>
      <vt:lpstr>Acelerador CA PPM for  Strategic Planning and Execution  Características Principales</vt:lpstr>
      <vt:lpstr>CA PPM para Ejecución Estratégica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Accelerator  Implementación</vt:lpstr>
      <vt:lpstr>CA PPM para Ejecución Estratégica </vt:lpstr>
      <vt:lpstr>CA PPM for Strategic Planning and Execution </vt:lpstr>
      <vt:lpstr>CA PPM for Strategic Planning and Execution </vt:lpstr>
      <vt:lpstr>CA PPM for Strategic Planning and Execution </vt:lpstr>
      <vt:lpstr>CA PPM for Strategic Planning and Execution </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105</cp:revision>
  <dcterms:created xsi:type="dcterms:W3CDTF">2015-01-14T21:06:15Z</dcterms:created>
  <dcterms:modified xsi:type="dcterms:W3CDTF">2016-09-13T18:51:41Z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