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3" r:id="rId28"/>
    <p:sldId id="282" r:id="rId29"/>
    <p:sldId id="285" r:id="rId30"/>
    <p:sldId id="286" r:id="rId31"/>
    <p:sldId id="287" r:id="rId32"/>
    <p:sldId id="288" r:id="rId33"/>
    <p:sldId id="289" r:id="rId34"/>
    <p:sldId id="290" r:id="rId35"/>
    <p:sldId id="258" r:id="rId36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E7"/>
    <a:srgbClr val="FD9B88"/>
    <a:srgbClr val="FDC2B5"/>
    <a:srgbClr val="E75B3C"/>
    <a:srgbClr val="A5F0E4"/>
    <a:srgbClr val="70E4D2"/>
    <a:srgbClr val="ACEBED"/>
    <a:srgbClr val="7BDDE2"/>
    <a:srgbClr val="B1E1F3"/>
    <a:srgbClr val="7FC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77" y="6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11/26/2019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11/26/2019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75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298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776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503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pag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828800" y="1812900"/>
            <a:ext cx="85344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presentation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493962"/>
            <a:ext cx="85344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Lecturer</a:t>
            </a:r>
            <a:endParaRPr lang="sv-SE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0" y="5929764"/>
            <a:ext cx="3013532" cy="5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3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913435" y="999226"/>
            <a:ext cx="10316784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6"/>
            <a:ext cx="5715000" cy="3945398"/>
          </a:xfrm>
          <a:prstGeom prst="rect">
            <a:avLst/>
          </a:prstGeom>
        </p:spPr>
        <p:txBody>
          <a:bodyPr vert="horz"/>
          <a:lstStyle/>
          <a:p>
            <a:endParaRPr lang="sv-SE" dirty="0"/>
          </a:p>
        </p:txBody>
      </p:sp>
      <p:sp>
        <p:nvSpPr>
          <p:cNvPr id="17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8882792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100" cap="all"/>
            </a:lvl1pPr>
          </a:lstStyle>
          <a:p>
            <a:fld id="{F6B7F8B9-F73A-4735-B245-50B8FBF148C4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1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616347" y="361655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9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791151" y="361000"/>
            <a:ext cx="7782556" cy="265340"/>
          </a:xfrm>
          <a:prstGeom prst="rect">
            <a:avLst/>
          </a:prstGeom>
        </p:spPr>
        <p:txBody>
          <a:bodyPr anchor="b"/>
          <a:lstStyle>
            <a:lvl1pPr>
              <a:defRPr sz="1100"/>
            </a:lvl1pPr>
          </a:lstStyle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913435" y="1843587"/>
            <a:ext cx="4421615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16" y="6255786"/>
            <a:ext cx="1874485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3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913435" y="999226"/>
            <a:ext cx="10316784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914401" y="1905000"/>
            <a:ext cx="10316633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/>
            </a:lvl1pPr>
          </a:lstStyle>
          <a:p>
            <a:endParaRPr lang="sv-SE" dirty="0"/>
          </a:p>
        </p:txBody>
      </p:sp>
      <p:sp>
        <p:nvSpPr>
          <p:cNvPr id="1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8882792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100" cap="all"/>
            </a:lvl1pPr>
          </a:lstStyle>
          <a:p>
            <a:fld id="{7BD9BE58-9407-4206-8D26-BC28795111D2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1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616347" y="361655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7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791151" y="361000"/>
            <a:ext cx="7782556" cy="265340"/>
          </a:xfrm>
          <a:prstGeom prst="rect">
            <a:avLst/>
          </a:prstGeom>
        </p:spPr>
        <p:txBody>
          <a:bodyPr anchor="b"/>
          <a:lstStyle>
            <a:lvl1pPr>
              <a:defRPr sz="1100"/>
            </a:lvl1pPr>
          </a:lstStyle>
          <a:p>
            <a:r>
              <a:rPr lang="sv-SE"/>
              <a:t>Introduction to blockmodeling</a:t>
            </a:r>
            <a:endParaRPr lang="sv-SE" dirty="0"/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16" y="6255786"/>
            <a:ext cx="1874485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tro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 userDrawn="1"/>
        </p:nvSpPr>
        <p:spPr>
          <a:xfrm>
            <a:off x="2424183" y="3670051"/>
            <a:ext cx="736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>
                <a:solidFill>
                  <a:schemeClr val="bg1"/>
                </a:solidFill>
              </a:rPr>
              <a:t>www.liu.se</a:t>
            </a:r>
            <a:endParaRPr lang="sv-SE" sz="2800" dirty="0">
              <a:solidFill>
                <a:schemeClr val="bg1"/>
              </a:solidFill>
            </a:endParaRP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7" y="1814513"/>
            <a:ext cx="8868717" cy="1230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Text/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lecturer</a:t>
            </a:r>
            <a:endParaRPr lang="sv-SE" dirty="0"/>
          </a:p>
          <a:p>
            <a:r>
              <a:rPr lang="sv-SE" dirty="0"/>
              <a:t>Contact information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0" y="5929764"/>
            <a:ext cx="3013532" cy="5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tro Turquoise">
    <p:bg>
      <p:bgPr>
        <a:solidFill>
          <a:srgbClr val="17C7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 userDrawn="1"/>
        </p:nvSpPr>
        <p:spPr>
          <a:xfrm>
            <a:off x="2424183" y="3670051"/>
            <a:ext cx="736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>
                <a:solidFill>
                  <a:schemeClr val="bg1"/>
                </a:solidFill>
              </a:rPr>
              <a:t>www.liu.se</a:t>
            </a:r>
            <a:endParaRPr lang="sv-SE" sz="2800" dirty="0">
              <a:solidFill>
                <a:schemeClr val="bg1"/>
              </a:solidFill>
            </a:endParaRPr>
          </a:p>
        </p:txBody>
      </p:sp>
      <p:sp>
        <p:nvSpPr>
          <p:cNvPr id="5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7" y="1814513"/>
            <a:ext cx="8868717" cy="1230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Text/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lecturer</a:t>
            </a:r>
            <a:endParaRPr lang="sv-SE" dirty="0"/>
          </a:p>
          <a:p>
            <a:r>
              <a:rPr lang="sv-SE" dirty="0"/>
              <a:t>Contact information</a:t>
            </a:r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0" y="5929764"/>
            <a:ext cx="3013532" cy="5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tro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 userDrawn="1"/>
        </p:nvSpPr>
        <p:spPr>
          <a:xfrm>
            <a:off x="2424183" y="3670051"/>
            <a:ext cx="736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>
                <a:solidFill>
                  <a:schemeClr val="bg1"/>
                </a:solidFill>
              </a:rPr>
              <a:t>www.liu.se</a:t>
            </a:r>
            <a:endParaRPr lang="sv-SE" sz="2800" dirty="0">
              <a:solidFill>
                <a:schemeClr val="bg1"/>
              </a:solidFill>
            </a:endParaRPr>
          </a:p>
        </p:txBody>
      </p:sp>
      <p:sp>
        <p:nvSpPr>
          <p:cNvPr id="5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7" y="1814513"/>
            <a:ext cx="8868717" cy="1230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Text/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lecturer</a:t>
            </a:r>
            <a:endParaRPr lang="sv-SE" dirty="0"/>
          </a:p>
          <a:p>
            <a:r>
              <a:rPr lang="sv-SE" dirty="0"/>
              <a:t>Contact information</a:t>
            </a:r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0" y="5929764"/>
            <a:ext cx="3013532" cy="5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 Turquoise">
    <p:bg>
      <p:bgPr>
        <a:solidFill>
          <a:srgbClr val="17C7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1"/>
          <p:cNvSpPr>
            <a:spLocks noGrp="1"/>
          </p:cNvSpPr>
          <p:nvPr>
            <p:ph type="ctrTitle" hasCustomPrompt="1"/>
          </p:nvPr>
        </p:nvSpPr>
        <p:spPr>
          <a:xfrm>
            <a:off x="1828800" y="1812900"/>
            <a:ext cx="85344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presentation</a:t>
            </a:r>
          </a:p>
        </p:txBody>
      </p:sp>
      <p:sp>
        <p:nvSpPr>
          <p:cNvPr id="9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493962"/>
            <a:ext cx="85344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Lecturer</a:t>
            </a:r>
            <a:endParaRPr lang="sv-SE" dirty="0"/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0" y="5929764"/>
            <a:ext cx="3013532" cy="5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1"/>
          <p:cNvSpPr>
            <a:spLocks noGrp="1"/>
          </p:cNvSpPr>
          <p:nvPr>
            <p:ph type="ctrTitle" hasCustomPrompt="1"/>
          </p:nvPr>
        </p:nvSpPr>
        <p:spPr>
          <a:xfrm>
            <a:off x="1828800" y="1812900"/>
            <a:ext cx="85344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presentation</a:t>
            </a:r>
          </a:p>
        </p:txBody>
      </p:sp>
      <p:sp>
        <p:nvSpPr>
          <p:cNvPr id="9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493962"/>
            <a:ext cx="85344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Lecturer</a:t>
            </a:r>
            <a:endParaRPr lang="sv-SE" dirty="0"/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0" y="5929764"/>
            <a:ext cx="3013532" cy="5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34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08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Turquoise">
    <p:bg>
      <p:bgPr>
        <a:solidFill>
          <a:srgbClr val="17C7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12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12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3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objekt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16" y="6255786"/>
            <a:ext cx="1874485" cy="369724"/>
          </a:xfrm>
          <a:prstGeom prst="rect">
            <a:avLst/>
          </a:prstGeom>
        </p:spPr>
      </p:pic>
      <p:sp>
        <p:nvSpPr>
          <p:cNvPr id="2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8882792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100" cap="all"/>
            </a:lvl1pPr>
          </a:lstStyle>
          <a:p>
            <a:fld id="{889EB391-8C3E-4E1D-A8A8-783131F3E679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2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616347" y="361655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7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791151" y="361000"/>
            <a:ext cx="7782556" cy="265340"/>
          </a:xfrm>
          <a:prstGeom prst="rect">
            <a:avLst/>
          </a:prstGeom>
        </p:spPr>
        <p:txBody>
          <a:bodyPr anchor="b"/>
          <a:lstStyle>
            <a:lvl1pPr>
              <a:defRPr sz="1100"/>
            </a:lvl1pPr>
          </a:lstStyle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913435" y="999226"/>
            <a:ext cx="10316784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/>
            </a:lvl1pPr>
          </a:lstStyle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59931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3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913435" y="999226"/>
            <a:ext cx="10316784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17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8882792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100" cap="all"/>
            </a:lvl1pPr>
          </a:lstStyle>
          <a:p>
            <a:fld id="{BFC29CC9-159E-4AD3-93FB-940E145A1D49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1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616347" y="361655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9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791151" y="361000"/>
            <a:ext cx="7782556" cy="265340"/>
          </a:xfrm>
          <a:prstGeom prst="rect">
            <a:avLst/>
          </a:prstGeom>
        </p:spPr>
        <p:txBody>
          <a:bodyPr anchor="b"/>
          <a:lstStyle>
            <a:lvl1pPr>
              <a:defRPr sz="1100"/>
            </a:lvl1pPr>
          </a:lstStyle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913435" y="1843587"/>
            <a:ext cx="10316783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16" y="6255786"/>
            <a:ext cx="1874485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09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68" r:id="rId4"/>
    <p:sldLayoutId id="2147483669" r:id="rId5"/>
    <p:sldLayoutId id="2147483670" r:id="rId6"/>
    <p:sldLayoutId id="2147483671" r:id="rId7"/>
    <p:sldLayoutId id="2147483651" r:id="rId8"/>
    <p:sldLayoutId id="2147483660" r:id="rId9"/>
    <p:sldLayoutId id="2147483661" r:id="rId10"/>
    <p:sldLayoutId id="2147483663" r:id="rId11"/>
    <p:sldLayoutId id="2147483662" r:id="rId12"/>
    <p:sldLayoutId id="2147483666" r:id="rId13"/>
    <p:sldLayoutId id="2147483667" r:id="rId14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rvar.fdv.uni-lj.si/paje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sites.google.com/site/ucinetsoftware/home" TargetMode="External"/><Relationship Id="rId5" Type="http://schemas.openxmlformats.org/officeDocument/2006/relationships/hyperlink" Target="https://cran.r-project.org/web/packages/blockmodeling/index.html" TargetMode="Externa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nslabs.ceu.edu/software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demesta.com/page1.php?page=academia#softwar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carl.nordlund71@gmail.com" TargetMode="External"/><Relationship Id="rId2" Type="http://schemas.openxmlformats.org/officeDocument/2006/relationships/hyperlink" Target="mailto:carl.nordlund@liu.se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sv-SE" dirty="0"/>
              <a:t>An introduction to blockmodeling</a:t>
            </a:r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>
          <a:xfrm>
            <a:off x="1828800" y="3493961"/>
            <a:ext cx="8534400" cy="1609883"/>
          </a:xfrm>
        </p:spPr>
        <p:txBody>
          <a:bodyPr/>
          <a:lstStyle/>
          <a:p>
            <a:r>
              <a:rPr lang="sv-SE" dirty="0"/>
              <a:t>Carl Nordlund</a:t>
            </a:r>
          </a:p>
          <a:p>
            <a:r>
              <a:rPr lang="sv-SE" sz="2000" dirty="0"/>
              <a:t>Carl.nordlund@liu.se</a:t>
            </a:r>
          </a:p>
          <a:p>
            <a:r>
              <a:rPr lang="sv-SE" sz="2000" dirty="0"/>
              <a:t>www.carlnordlund.net</a:t>
            </a:r>
          </a:p>
        </p:txBody>
      </p:sp>
      <p:sp>
        <p:nvSpPr>
          <p:cNvPr id="5" name="Underrubrik 1"/>
          <p:cNvSpPr txBox="1">
            <a:spLocks/>
          </p:cNvSpPr>
          <p:nvPr/>
        </p:nvSpPr>
        <p:spPr>
          <a:xfrm>
            <a:off x="6303264" y="6120861"/>
            <a:ext cx="4273296" cy="413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err="1">
                <a:latin typeface="Gulim" panose="020B0600000101010101" pitchFamily="34" charset="-127"/>
                <a:ea typeface="Gulim" panose="020B0600000101010101" pitchFamily="34" charset="-127"/>
              </a:rPr>
              <a:t>Institute</a:t>
            </a:r>
            <a:r>
              <a:rPr lang="sv-SE" sz="2000" dirty="0">
                <a:latin typeface="Gulim" panose="020B0600000101010101" pitchFamily="34" charset="-127"/>
                <a:ea typeface="Gulim" panose="020B0600000101010101" pitchFamily="34" charset="-127"/>
              </a:rPr>
              <a:t> for </a:t>
            </a:r>
            <a:r>
              <a:rPr lang="sv-SE" sz="2000" dirty="0" err="1">
                <a:latin typeface="Gulim" panose="020B0600000101010101" pitchFamily="34" charset="-127"/>
                <a:ea typeface="Gulim" panose="020B0600000101010101" pitchFamily="34" charset="-127"/>
              </a:rPr>
              <a:t>Analytical</a:t>
            </a:r>
            <a:r>
              <a:rPr lang="sv-SE" sz="20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sv-SE" sz="2000" dirty="0" err="1">
                <a:latin typeface="Gulim" panose="020B0600000101010101" pitchFamily="34" charset="-127"/>
                <a:ea typeface="Gulim" panose="020B0600000101010101" pitchFamily="34" charset="-127"/>
              </a:rPr>
              <a:t>Sociology</a:t>
            </a:r>
            <a:endParaRPr lang="sv-SE" sz="2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2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754E-ACED-482E-8727-E5600FFA8183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9836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Georgia"/>
                <a:cs typeface="Georgia"/>
              </a:rPr>
              <a:t>Quick’n’dirty</a:t>
            </a:r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 example: Galtung’s feudal interaction structure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8B09B-157C-4A51-9A53-A2EBE994A5A6}"/>
              </a:ext>
            </a:extLst>
          </p:cNvPr>
          <p:cNvSpPr txBox="1"/>
          <p:nvPr/>
        </p:nvSpPr>
        <p:spPr>
          <a:xfrm>
            <a:off x="7621533" y="1627511"/>
            <a:ext cx="3694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Intuitive understanding of this network</a:t>
            </a:r>
            <a:endParaRPr lang="en-SE" sz="20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AAC151-1297-4EC1-B3DA-BA6552694F03}"/>
              </a:ext>
            </a:extLst>
          </p:cNvPr>
          <p:cNvSpPr txBox="1"/>
          <p:nvPr/>
        </p:nvSpPr>
        <p:spPr>
          <a:xfrm>
            <a:off x="7621533" y="2287454"/>
            <a:ext cx="4191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A set of 4 “central” and connected actors in the middle. Remaining actors hanging on to these, otherwise poorly connected.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B0749D-8A4A-4B03-9DA2-F9D471B8A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60" y="1505901"/>
            <a:ext cx="2010646" cy="20106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881837-5C78-42CB-956B-16E6F785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449" y="1579894"/>
            <a:ext cx="3051066" cy="1808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E00F35-5402-4030-8DA3-7A9E5999FEBF}"/>
              </a:ext>
            </a:extLst>
          </p:cNvPr>
          <p:cNvSpPr txBox="1"/>
          <p:nvPr/>
        </p:nvSpPr>
        <p:spPr>
          <a:xfrm>
            <a:off x="1002160" y="3609117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/>
                <a:cs typeface="Georgia"/>
              </a:rPr>
              <a:t>(Galtung 1971)</a:t>
            </a:r>
            <a:endParaRPr lang="en-SE" sz="1200" dirty="0">
              <a:latin typeface="Georgia"/>
              <a:cs typeface="Georgia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D8C66A8-56BA-4B7C-BE96-5C863EE93DDA}"/>
              </a:ext>
            </a:extLst>
          </p:cNvPr>
          <p:cNvSpPr/>
          <p:nvPr/>
        </p:nvSpPr>
        <p:spPr>
          <a:xfrm>
            <a:off x="3308031" y="2296014"/>
            <a:ext cx="914400" cy="37666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BA4D25-0F41-478E-B3B8-11F77114B46F}"/>
              </a:ext>
            </a:extLst>
          </p:cNvPr>
          <p:cNvSpPr txBox="1"/>
          <p:nvPr/>
        </p:nvSpPr>
        <p:spPr>
          <a:xfrm>
            <a:off x="4570466" y="3424451"/>
            <a:ext cx="305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Georgia"/>
                <a:cs typeface="Georgia"/>
              </a:rPr>
              <a:t>Sociomatrix</a:t>
            </a: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 representation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00ED3A-9AE0-4173-B5AD-28E0D7CAF487}"/>
              </a:ext>
            </a:extLst>
          </p:cNvPr>
          <p:cNvSpPr txBox="1"/>
          <p:nvPr/>
        </p:nvSpPr>
        <p:spPr>
          <a:xfrm>
            <a:off x="945388" y="3978686"/>
            <a:ext cx="3511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So let’s hypothesize that these two represent two different positions: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P1={</a:t>
            </a:r>
            <a:r>
              <a:rPr lang="en-US" dirty="0" err="1">
                <a:solidFill>
                  <a:srgbClr val="002060"/>
                </a:solidFill>
                <a:latin typeface="Georgia"/>
                <a:cs typeface="Georgia"/>
              </a:rPr>
              <a:t>a,c,g,k</a:t>
            </a: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}</a:t>
            </a: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P2={</a:t>
            </a:r>
            <a:r>
              <a:rPr lang="en-US" dirty="0" err="1">
                <a:solidFill>
                  <a:srgbClr val="002060"/>
                </a:solidFill>
                <a:latin typeface="Georgia"/>
                <a:cs typeface="Georgia"/>
              </a:rPr>
              <a:t>b,d,e,f,h,i,j,l,m</a:t>
            </a: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}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EF9CE84-F081-47A7-8D04-8FDD428F1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467" y="3978686"/>
            <a:ext cx="3258931" cy="187245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15C4950E-2C9F-44B0-B890-8A50774D7339}"/>
              </a:ext>
            </a:extLst>
          </p:cNvPr>
          <p:cNvSpPr/>
          <p:nvPr/>
        </p:nvSpPr>
        <p:spPr>
          <a:xfrm rot="1607764">
            <a:off x="5708692" y="4073798"/>
            <a:ext cx="1533406" cy="36245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7DBF77-9E4C-4D66-A681-7657D643B1E8}"/>
              </a:ext>
            </a:extLst>
          </p:cNvPr>
          <p:cNvSpPr txBox="1"/>
          <p:nvPr/>
        </p:nvSpPr>
        <p:spPr>
          <a:xfrm rot="1092947">
            <a:off x="4644817" y="4352828"/>
            <a:ext cx="2216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We sort the original matrix according to these positions</a:t>
            </a:r>
          </a:p>
        </p:txBody>
      </p:sp>
    </p:spTree>
    <p:extLst>
      <p:ext uri="{BB962C8B-B14F-4D97-AF65-F5344CB8AC3E}">
        <p14:creationId xmlns:p14="http://schemas.microsoft.com/office/powerpoint/2010/main" val="231085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7" grpId="0"/>
      <p:bldP spid="10" grpId="0" animBg="1"/>
      <p:bldP spid="22" grpId="0"/>
      <p:bldP spid="23" grpId="0"/>
      <p:bldP spid="25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5BD4-A12B-43D7-AD94-40DF0CB987DA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6155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Galtung’s feudal interaction structure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B0749D-8A4A-4B03-9DA2-F9D471B8A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068" y="893908"/>
            <a:ext cx="1339539" cy="13395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F9CE84-F081-47A7-8D04-8FDD428F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41" y="1765517"/>
            <a:ext cx="4045329" cy="23242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43828D-03C3-43E6-9100-CEFA3914E388}"/>
              </a:ext>
            </a:extLst>
          </p:cNvPr>
          <p:cNvSpPr txBox="1"/>
          <p:nvPr/>
        </p:nvSpPr>
        <p:spPr>
          <a:xfrm>
            <a:off x="791151" y="1303852"/>
            <a:ext cx="715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A hypothetical blockmodel of the Galtung network</a:t>
            </a:r>
            <a:endParaRPr lang="en-SE" sz="20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1E93-EB50-42EC-AC5D-4CB5942055CF}"/>
              </a:ext>
            </a:extLst>
          </p:cNvPr>
          <p:cNvSpPr txBox="1"/>
          <p:nvPr/>
        </p:nvSpPr>
        <p:spPr>
          <a:xfrm>
            <a:off x="961341" y="4150079"/>
            <a:ext cx="419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I.e. a specific partition of the actors (with the </a:t>
            </a:r>
            <a:r>
              <a:rPr lang="en-US" dirty="0" err="1">
                <a:solidFill>
                  <a:srgbClr val="002060"/>
                </a:solidFill>
                <a:latin typeface="Georgia"/>
                <a:cs typeface="Georgia"/>
              </a:rPr>
              <a:t>sociomatrix</a:t>
            </a: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 ordered according this this partition)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32EF64-197D-4647-87C1-395CA721E9C2}"/>
              </a:ext>
            </a:extLst>
          </p:cNvPr>
          <p:cNvSpPr txBox="1"/>
          <p:nvPr/>
        </p:nvSpPr>
        <p:spPr>
          <a:xfrm>
            <a:off x="5247997" y="2320416"/>
            <a:ext cx="61067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Having sorted the original </a:t>
            </a:r>
            <a:r>
              <a:rPr lang="en-US" dirty="0" err="1">
                <a:solidFill>
                  <a:srgbClr val="002060"/>
                </a:solidFill>
                <a:latin typeface="Georgia"/>
                <a:cs typeface="Georgia"/>
              </a:rPr>
              <a:t>sociomatrix</a:t>
            </a: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 according to our 2 positions (P1 and P2), a total of four (2x2) blocks can be delineated, capturing the ties within and between actors of the positions.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Blocks: P1-P1, P1-P2, P2-P1, P2-P2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In this state, we observe certain patterns in these blocks!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P1-P1: completely filled with ties (except for the diagonal)</a:t>
            </a: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P2-P2: totally missing ties</a:t>
            </a: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P1-P2, P2-p1: not empty, not filled, something in-between (with ties on each row and each column of the blocks)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6A9546-D02D-4819-AB3E-BB06C056127C}"/>
              </a:ext>
            </a:extLst>
          </p:cNvPr>
          <p:cNvSpPr txBox="1"/>
          <p:nvPr/>
        </p:nvSpPr>
        <p:spPr>
          <a:xfrm>
            <a:off x="5247997" y="1926745"/>
            <a:ext cx="465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Georgia"/>
                <a:cs typeface="Georgia"/>
              </a:rPr>
              <a:t>Two (2) positions, four (2x2) blocks</a:t>
            </a:r>
            <a:endParaRPr lang="en-SE" b="1" dirty="0">
              <a:solidFill>
                <a:srgbClr val="7030A0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1375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uiExpand="1" build="p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6B4C-AD7B-4840-8C52-D49552245D43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6155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Galtung’s feudal interaction structure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B0749D-8A4A-4B03-9DA2-F9D471B8A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068" y="893908"/>
            <a:ext cx="1339539" cy="13395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F9CE84-F081-47A7-8D04-8FDD428F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41" y="1765517"/>
            <a:ext cx="4045329" cy="23242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43828D-03C3-43E6-9100-CEFA3914E388}"/>
              </a:ext>
            </a:extLst>
          </p:cNvPr>
          <p:cNvSpPr txBox="1"/>
          <p:nvPr/>
        </p:nvSpPr>
        <p:spPr>
          <a:xfrm>
            <a:off x="791151" y="1303852"/>
            <a:ext cx="715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A hypothetical blockmodel of the Galtung network</a:t>
            </a:r>
            <a:endParaRPr lang="en-SE" sz="20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32EF64-197D-4647-87C1-395CA721E9C2}"/>
              </a:ext>
            </a:extLst>
          </p:cNvPr>
          <p:cNvSpPr txBox="1"/>
          <p:nvPr/>
        </p:nvSpPr>
        <p:spPr>
          <a:xfrm>
            <a:off x="5247997" y="2320416"/>
            <a:ext cx="6106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Turns out that the blocks we identify in this hypothetical blockmodel represent three ideal blocks in blockmodeling: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6A9546-D02D-4819-AB3E-BB06C056127C}"/>
              </a:ext>
            </a:extLst>
          </p:cNvPr>
          <p:cNvSpPr txBox="1"/>
          <p:nvPr/>
        </p:nvSpPr>
        <p:spPr>
          <a:xfrm>
            <a:off x="5247997" y="1984861"/>
            <a:ext cx="465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Georgia"/>
                <a:cs typeface="Georgia"/>
              </a:rPr>
              <a:t>Interpreting the blocks</a:t>
            </a:r>
            <a:endParaRPr lang="en-SE" b="1" dirty="0">
              <a:solidFill>
                <a:srgbClr val="7030A0"/>
              </a:solidFill>
              <a:latin typeface="Georgia"/>
              <a:cs typeface="Georgi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EEA4FE-5024-4F0D-BE37-0B0446E3593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99117"/>
            <a:ext cx="1438910" cy="659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19E9BA-3D22-444D-9904-8E84431EC69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44590"/>
            <a:ext cx="1438910" cy="6597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2AD8F7-1770-45EF-A1C4-616ED2B04D28}"/>
              </a:ext>
            </a:extLst>
          </p:cNvPr>
          <p:cNvSpPr txBox="1"/>
          <p:nvPr/>
        </p:nvSpPr>
        <p:spPr>
          <a:xfrm>
            <a:off x="7643453" y="3250304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The complete block (com)</a:t>
            </a:r>
            <a:endParaRPr lang="en-SE" dirty="0">
              <a:latin typeface="Georgia"/>
              <a:cs typeface="Georgi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CDBD8D-34AC-4151-B23F-111E1FDCFFE7}"/>
              </a:ext>
            </a:extLst>
          </p:cNvPr>
          <p:cNvSpPr txBox="1"/>
          <p:nvPr/>
        </p:nvSpPr>
        <p:spPr>
          <a:xfrm>
            <a:off x="7702981" y="408980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The null block (</a:t>
            </a:r>
            <a:r>
              <a:rPr lang="en-US" dirty="0" err="1">
                <a:latin typeface="Georgia"/>
                <a:cs typeface="Georgia"/>
              </a:rPr>
              <a:t>nul</a:t>
            </a:r>
            <a:r>
              <a:rPr lang="en-US" dirty="0">
                <a:latin typeface="Georgia"/>
                <a:cs typeface="Georgia"/>
              </a:rPr>
              <a:t>)</a:t>
            </a:r>
            <a:endParaRPr lang="en-SE" dirty="0">
              <a:latin typeface="Georgia"/>
              <a:cs typeface="Georgi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AE344E-B0C5-4E67-8DD2-4BA59BBD7424}"/>
              </a:ext>
            </a:extLst>
          </p:cNvPr>
          <p:cNvSpPr txBox="1"/>
          <p:nvPr/>
        </p:nvSpPr>
        <p:spPr>
          <a:xfrm>
            <a:off x="7702981" y="5039599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The regular block (reg)</a:t>
            </a:r>
            <a:endParaRPr lang="en-SE" dirty="0">
              <a:latin typeface="Georgia"/>
              <a:cs typeface="Georgia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1BA3F36-64F3-4A25-84DE-903D47A3A76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94383"/>
            <a:ext cx="1438910" cy="6597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2FAD24C-213C-4A4C-977A-5ACB75A5462D}"/>
              </a:ext>
            </a:extLst>
          </p:cNvPr>
          <p:cNvSpPr/>
          <p:nvPr/>
        </p:nvSpPr>
        <p:spPr>
          <a:xfrm>
            <a:off x="5743074" y="3099117"/>
            <a:ext cx="192505" cy="15623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8E5CD56C-F5A0-4230-8BC4-09097D77F346}"/>
              </a:ext>
            </a:extLst>
          </p:cNvPr>
          <p:cNvSpPr/>
          <p:nvPr/>
        </p:nvSpPr>
        <p:spPr>
          <a:xfrm flipH="1">
            <a:off x="10598470" y="3944590"/>
            <a:ext cx="342245" cy="15623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003566-74E0-4774-89A7-2BCFE882C845}"/>
              </a:ext>
            </a:extLst>
          </p:cNvPr>
          <p:cNvSpPr txBox="1"/>
          <p:nvPr/>
        </p:nvSpPr>
        <p:spPr>
          <a:xfrm rot="16200000">
            <a:off x="4284399" y="3629643"/>
            <a:ext cx="222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/>
                <a:cs typeface="Georgia"/>
              </a:rPr>
              <a:t>Structural equivalence blockmodeling</a:t>
            </a:r>
            <a:endParaRPr lang="en-SE" sz="1400" dirty="0">
              <a:latin typeface="Georgia"/>
              <a:cs typeface="Georgi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0A2845-D793-45F0-9805-614CF475D7B8}"/>
              </a:ext>
            </a:extLst>
          </p:cNvPr>
          <p:cNvSpPr txBox="1"/>
          <p:nvPr/>
        </p:nvSpPr>
        <p:spPr>
          <a:xfrm rot="5400000">
            <a:off x="10166972" y="4471057"/>
            <a:ext cx="222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/>
                <a:cs typeface="Georgia"/>
              </a:rPr>
              <a:t>Regular equivalence blockmodeling</a:t>
            </a:r>
            <a:endParaRPr lang="en-SE" sz="1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3036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16" grpId="0"/>
      <p:bldP spid="17" grpId="0"/>
      <p:bldP spid="6" grpId="0" animBg="1"/>
      <p:bldP spid="22" grpId="0" animBg="1"/>
      <p:bldP spid="2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91C5-8498-4074-8872-9F64AFAE9CE6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6155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Galtung’s feudal interaction structure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B0749D-8A4A-4B03-9DA2-F9D471B8A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068" y="893908"/>
            <a:ext cx="1339539" cy="13395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F9CE84-F081-47A7-8D04-8FDD428F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41" y="1765517"/>
            <a:ext cx="4045329" cy="23242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43828D-03C3-43E6-9100-CEFA3914E388}"/>
              </a:ext>
            </a:extLst>
          </p:cNvPr>
          <p:cNvSpPr txBox="1"/>
          <p:nvPr/>
        </p:nvSpPr>
        <p:spPr>
          <a:xfrm>
            <a:off x="791151" y="1303852"/>
            <a:ext cx="715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A hypothetical blockmodel of the Galtung network</a:t>
            </a:r>
            <a:endParaRPr lang="en-SE" sz="20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32EF64-197D-4647-87C1-395CA721E9C2}"/>
              </a:ext>
            </a:extLst>
          </p:cNvPr>
          <p:cNvSpPr txBox="1"/>
          <p:nvPr/>
        </p:nvSpPr>
        <p:spPr>
          <a:xfrm>
            <a:off x="5247997" y="2320416"/>
            <a:ext cx="6106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Having modeled each empirical block in terms of an ideal block, we can now “collapse” the blockmodel into a block image, or an image graph.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Here, nodes represent positions (subsets of equivalent actors)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6A9546-D02D-4819-AB3E-BB06C056127C}"/>
              </a:ext>
            </a:extLst>
          </p:cNvPr>
          <p:cNvSpPr txBox="1"/>
          <p:nvPr/>
        </p:nvSpPr>
        <p:spPr>
          <a:xfrm>
            <a:off x="5247997" y="1984861"/>
            <a:ext cx="465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Georgia"/>
                <a:cs typeface="Georgia"/>
              </a:rPr>
              <a:t>Collapsing the blockmodel</a:t>
            </a:r>
            <a:endParaRPr lang="en-SE" b="1" dirty="0">
              <a:solidFill>
                <a:srgbClr val="7030A0"/>
              </a:solidFill>
              <a:latin typeface="Georgia"/>
              <a:cs typeface="Georgi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9627DD-D7F6-4745-8CD2-F8A6B79498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84"/>
          <a:stretch/>
        </p:blipFill>
        <p:spPr>
          <a:xfrm>
            <a:off x="961341" y="4838180"/>
            <a:ext cx="2457653" cy="995985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F0D32855-6CA0-4716-B6D0-E798CB70A7E9}"/>
              </a:ext>
            </a:extLst>
          </p:cNvPr>
          <p:cNvSpPr/>
          <p:nvPr/>
        </p:nvSpPr>
        <p:spPr>
          <a:xfrm rot="5010945">
            <a:off x="3208920" y="4279236"/>
            <a:ext cx="748687" cy="52322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07E559-CC05-484C-A6D8-4F2963AC8465}"/>
              </a:ext>
            </a:extLst>
          </p:cNvPr>
          <p:cNvGrpSpPr/>
          <p:nvPr/>
        </p:nvGrpSpPr>
        <p:grpSpPr>
          <a:xfrm>
            <a:off x="4099246" y="5042742"/>
            <a:ext cx="2297502" cy="759124"/>
            <a:chOff x="5914845" y="4658264"/>
            <a:chExt cx="2297502" cy="75912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7B0B3F3-4CA8-4BEE-9683-EED93BD202BE}"/>
                </a:ext>
              </a:extLst>
            </p:cNvPr>
            <p:cNvSpPr/>
            <p:nvPr/>
          </p:nvSpPr>
          <p:spPr>
            <a:xfrm>
              <a:off x="7453223" y="4658264"/>
              <a:ext cx="759124" cy="75912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P1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09DE37D-5EA0-4461-BCB3-DEE81D138E33}"/>
                </a:ext>
              </a:extLst>
            </p:cNvPr>
            <p:cNvSpPr/>
            <p:nvPr/>
          </p:nvSpPr>
          <p:spPr>
            <a:xfrm>
              <a:off x="5914845" y="4658264"/>
              <a:ext cx="759124" cy="759124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P2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9627A25-0161-4174-80A0-DBF41FB5009C}"/>
                </a:ext>
              </a:extLst>
            </p:cNvPr>
            <p:cNvCxnSpPr>
              <a:stCxn id="29" idx="6"/>
              <a:endCxn id="28" idx="2"/>
            </p:cNvCxnSpPr>
            <p:nvPr/>
          </p:nvCxnSpPr>
          <p:spPr>
            <a:xfrm>
              <a:off x="6673969" y="5037826"/>
              <a:ext cx="779254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urved Connector 11">
              <a:extLst>
                <a:ext uri="{FF2B5EF4-FFF2-40B4-BE49-F238E27FC236}">
                  <a16:creationId xmlns:a16="http://schemas.microsoft.com/office/drawing/2014/main" id="{E22AD114-2532-48B0-BC46-FDDDC73EE6CF}"/>
                </a:ext>
              </a:extLst>
            </p:cNvPr>
            <p:cNvCxnSpPr>
              <a:stCxn id="28" idx="1"/>
              <a:endCxn id="28" idx="0"/>
            </p:cNvCxnSpPr>
            <p:nvPr/>
          </p:nvCxnSpPr>
          <p:spPr>
            <a:xfrm rot="5400000" flipH="1" flipV="1">
              <a:off x="7643004" y="4579655"/>
              <a:ext cx="111171" cy="268391"/>
            </a:xfrm>
            <a:prstGeom prst="curvedConnector3">
              <a:avLst>
                <a:gd name="adj1" fmla="val 39098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BCE18BC-8392-4FC5-BB5C-0C17A9CA8C11}"/>
              </a:ext>
            </a:extLst>
          </p:cNvPr>
          <p:cNvSpPr txBox="1"/>
          <p:nvPr/>
        </p:nvSpPr>
        <p:spPr>
          <a:xfrm>
            <a:off x="1627823" y="4496765"/>
            <a:ext cx="17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Block image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20DC65-9A07-402B-8787-68A64C409B79}"/>
              </a:ext>
            </a:extLst>
          </p:cNvPr>
          <p:cNvSpPr txBox="1"/>
          <p:nvPr/>
        </p:nvSpPr>
        <p:spPr>
          <a:xfrm>
            <a:off x="4240840" y="4587407"/>
            <a:ext cx="17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Image graph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8DBA84-4E65-4F6C-B70B-131BFFEF06F8}"/>
              </a:ext>
            </a:extLst>
          </p:cNvPr>
          <p:cNvSpPr txBox="1"/>
          <p:nvPr/>
        </p:nvSpPr>
        <p:spPr>
          <a:xfrm>
            <a:off x="6659897" y="3961017"/>
            <a:ext cx="47781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Georgia"/>
                <a:cs typeface="Georgia"/>
              </a:rPr>
              <a:t>From this: roles</a:t>
            </a: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Role of P1 is to be connected other in P1, and having sporadic ties to and from P2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Role of P2 is to have sporadic ties with P1, but lack ties to other in P2</a:t>
            </a:r>
          </a:p>
        </p:txBody>
      </p:sp>
    </p:spTree>
    <p:extLst>
      <p:ext uri="{BB962C8B-B14F-4D97-AF65-F5344CB8AC3E}">
        <p14:creationId xmlns:p14="http://schemas.microsoft.com/office/powerpoint/2010/main" val="391172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31" grpId="0" animBg="1"/>
      <p:bldP spid="34" grpId="0"/>
      <p:bldP spid="35" grpId="0"/>
      <p:bldP spid="3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D0E3-5D41-4227-A397-302E888BE9C5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14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6155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Galtung’s feudal interaction structure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B0749D-8A4A-4B03-9DA2-F9D471B8A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068" y="893908"/>
            <a:ext cx="1339539" cy="13395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F9CE84-F081-47A7-8D04-8FDD428F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41" y="1765517"/>
            <a:ext cx="4045329" cy="23242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43828D-03C3-43E6-9100-CEFA3914E388}"/>
              </a:ext>
            </a:extLst>
          </p:cNvPr>
          <p:cNvSpPr txBox="1"/>
          <p:nvPr/>
        </p:nvSpPr>
        <p:spPr>
          <a:xfrm>
            <a:off x="791151" y="1303852"/>
            <a:ext cx="715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But why do we do blockmodeling?</a:t>
            </a:r>
            <a:endParaRPr lang="en-SE" sz="20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32EF64-197D-4647-87C1-395CA721E9C2}"/>
              </a:ext>
            </a:extLst>
          </p:cNvPr>
          <p:cNvSpPr txBox="1"/>
          <p:nvPr/>
        </p:nvSpPr>
        <p:spPr>
          <a:xfrm>
            <a:off x="5247997" y="2320416"/>
            <a:ext cx="61067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A blockmodel reduces a complex network into its fundamental structure. We tease out the “functional anatomy”.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In the Galtung network, we find a blockimage that corresponds to a classical core-periphery structure.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For a network twice (or 100 times) the size, the same block image could appear, with different relative sizes of P1 and P2. Still the same underlying functional anatomy.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Allows for comparing complex networks: finding similarities in what could appear as dissimilar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6A9546-D02D-4819-AB3E-BB06C056127C}"/>
              </a:ext>
            </a:extLst>
          </p:cNvPr>
          <p:cNvSpPr txBox="1"/>
          <p:nvPr/>
        </p:nvSpPr>
        <p:spPr>
          <a:xfrm>
            <a:off x="5247997" y="1984861"/>
            <a:ext cx="465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Georgia"/>
                <a:cs typeface="Georgia"/>
              </a:rPr>
              <a:t>Reduction of complexity</a:t>
            </a:r>
            <a:endParaRPr lang="en-SE" b="1" dirty="0">
              <a:solidFill>
                <a:srgbClr val="7030A0"/>
              </a:solidFill>
              <a:latin typeface="Georgia"/>
              <a:cs typeface="Georgi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9627DD-D7F6-4745-8CD2-F8A6B79498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84"/>
          <a:stretch/>
        </p:blipFill>
        <p:spPr>
          <a:xfrm>
            <a:off x="961342" y="4838181"/>
            <a:ext cx="1981416" cy="8029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107E559-CC05-484C-A6D8-4F2963AC8465}"/>
              </a:ext>
            </a:extLst>
          </p:cNvPr>
          <p:cNvGrpSpPr/>
          <p:nvPr/>
        </p:nvGrpSpPr>
        <p:grpSpPr>
          <a:xfrm>
            <a:off x="3405669" y="5099395"/>
            <a:ext cx="1387154" cy="458333"/>
            <a:chOff x="5914845" y="4658264"/>
            <a:chExt cx="2297502" cy="75912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7B0B3F3-4CA8-4BEE-9683-EED93BD202BE}"/>
                </a:ext>
              </a:extLst>
            </p:cNvPr>
            <p:cNvSpPr/>
            <p:nvPr/>
          </p:nvSpPr>
          <p:spPr>
            <a:xfrm>
              <a:off x="7453223" y="4658264"/>
              <a:ext cx="759124" cy="75912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050" dirty="0"/>
                <a:t>P1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09DE37D-5EA0-4461-BCB3-DEE81D138E33}"/>
                </a:ext>
              </a:extLst>
            </p:cNvPr>
            <p:cNvSpPr/>
            <p:nvPr/>
          </p:nvSpPr>
          <p:spPr>
            <a:xfrm>
              <a:off x="5914845" y="4658264"/>
              <a:ext cx="759124" cy="759124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050" dirty="0"/>
                <a:t>P2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9627A25-0161-4174-80A0-DBF41FB5009C}"/>
                </a:ext>
              </a:extLst>
            </p:cNvPr>
            <p:cNvCxnSpPr>
              <a:stCxn id="29" idx="6"/>
              <a:endCxn id="28" idx="2"/>
            </p:cNvCxnSpPr>
            <p:nvPr/>
          </p:nvCxnSpPr>
          <p:spPr>
            <a:xfrm>
              <a:off x="6673969" y="5037826"/>
              <a:ext cx="779254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urved Connector 11">
              <a:extLst>
                <a:ext uri="{FF2B5EF4-FFF2-40B4-BE49-F238E27FC236}">
                  <a16:creationId xmlns:a16="http://schemas.microsoft.com/office/drawing/2014/main" id="{E22AD114-2532-48B0-BC46-FDDDC73EE6CF}"/>
                </a:ext>
              </a:extLst>
            </p:cNvPr>
            <p:cNvCxnSpPr>
              <a:stCxn id="28" idx="1"/>
              <a:endCxn id="28" idx="0"/>
            </p:cNvCxnSpPr>
            <p:nvPr/>
          </p:nvCxnSpPr>
          <p:spPr>
            <a:xfrm rot="5400000" flipH="1" flipV="1">
              <a:off x="7643004" y="4579655"/>
              <a:ext cx="111171" cy="268391"/>
            </a:xfrm>
            <a:prstGeom prst="curvedConnector3">
              <a:avLst>
                <a:gd name="adj1" fmla="val 39098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840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912-2E9D-4216-A05A-3319BD5ED00D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6155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Galtung’s feudal interaction structure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B0749D-8A4A-4B03-9DA2-F9D471B8A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068" y="893908"/>
            <a:ext cx="1339539" cy="13395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F9CE84-F081-47A7-8D04-8FDD428F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41" y="1765517"/>
            <a:ext cx="4045329" cy="23242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43828D-03C3-43E6-9100-CEFA3914E388}"/>
              </a:ext>
            </a:extLst>
          </p:cNvPr>
          <p:cNvSpPr txBox="1"/>
          <p:nvPr/>
        </p:nvSpPr>
        <p:spPr>
          <a:xfrm>
            <a:off x="791151" y="1303852"/>
            <a:ext cx="715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But why do we do blockmodeling?</a:t>
            </a:r>
            <a:endParaRPr lang="en-SE" sz="20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32EF64-197D-4647-87C1-395CA721E9C2}"/>
              </a:ext>
            </a:extLst>
          </p:cNvPr>
          <p:cNvSpPr txBox="1"/>
          <p:nvPr/>
        </p:nvSpPr>
        <p:spPr>
          <a:xfrm>
            <a:off x="5247997" y="2320416"/>
            <a:ext cx="6106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The Galtung network turned out to be a core-periphery structure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…but there are a multitude of other possibilities: hierarchies, transitive structures, cohesive subgroups.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6A9546-D02D-4819-AB3E-BB06C056127C}"/>
              </a:ext>
            </a:extLst>
          </p:cNvPr>
          <p:cNvSpPr txBox="1"/>
          <p:nvPr/>
        </p:nvSpPr>
        <p:spPr>
          <a:xfrm>
            <a:off x="5247997" y="1984861"/>
            <a:ext cx="465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Georgia"/>
                <a:cs typeface="Georgia"/>
              </a:rPr>
              <a:t>Comparisons with structural types</a:t>
            </a:r>
            <a:endParaRPr lang="en-SE" b="1" dirty="0">
              <a:solidFill>
                <a:srgbClr val="7030A0"/>
              </a:solidFill>
              <a:latin typeface="Georgia"/>
              <a:cs typeface="Georgi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9627DD-D7F6-4745-8CD2-F8A6B79498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84"/>
          <a:stretch/>
        </p:blipFill>
        <p:spPr>
          <a:xfrm>
            <a:off x="961342" y="4838181"/>
            <a:ext cx="1981416" cy="8029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107E559-CC05-484C-A6D8-4F2963AC8465}"/>
              </a:ext>
            </a:extLst>
          </p:cNvPr>
          <p:cNvGrpSpPr/>
          <p:nvPr/>
        </p:nvGrpSpPr>
        <p:grpSpPr>
          <a:xfrm>
            <a:off x="3405669" y="5099395"/>
            <a:ext cx="1387154" cy="458333"/>
            <a:chOff x="5914845" y="4658264"/>
            <a:chExt cx="2297502" cy="75912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7B0B3F3-4CA8-4BEE-9683-EED93BD202BE}"/>
                </a:ext>
              </a:extLst>
            </p:cNvPr>
            <p:cNvSpPr/>
            <p:nvPr/>
          </p:nvSpPr>
          <p:spPr>
            <a:xfrm>
              <a:off x="7453223" y="4658264"/>
              <a:ext cx="759124" cy="759124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050" dirty="0"/>
                <a:t>P1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09DE37D-5EA0-4461-BCB3-DEE81D138E33}"/>
                </a:ext>
              </a:extLst>
            </p:cNvPr>
            <p:cNvSpPr/>
            <p:nvPr/>
          </p:nvSpPr>
          <p:spPr>
            <a:xfrm>
              <a:off x="5914845" y="4658264"/>
              <a:ext cx="759124" cy="759124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050" dirty="0"/>
                <a:t>P2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9627A25-0161-4174-80A0-DBF41FB5009C}"/>
                </a:ext>
              </a:extLst>
            </p:cNvPr>
            <p:cNvCxnSpPr>
              <a:stCxn id="29" idx="6"/>
              <a:endCxn id="28" idx="2"/>
            </p:cNvCxnSpPr>
            <p:nvPr/>
          </p:nvCxnSpPr>
          <p:spPr>
            <a:xfrm>
              <a:off x="6673969" y="5037826"/>
              <a:ext cx="779254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urved Connector 11">
              <a:extLst>
                <a:ext uri="{FF2B5EF4-FFF2-40B4-BE49-F238E27FC236}">
                  <a16:creationId xmlns:a16="http://schemas.microsoft.com/office/drawing/2014/main" id="{E22AD114-2532-48B0-BC46-FDDDC73EE6CF}"/>
                </a:ext>
              </a:extLst>
            </p:cNvPr>
            <p:cNvCxnSpPr>
              <a:stCxn id="28" idx="1"/>
              <a:endCxn id="28" idx="0"/>
            </p:cNvCxnSpPr>
            <p:nvPr/>
          </p:nvCxnSpPr>
          <p:spPr>
            <a:xfrm rot="5400000" flipH="1" flipV="1">
              <a:off x="7643004" y="4579655"/>
              <a:ext cx="111171" cy="268391"/>
            </a:xfrm>
            <a:prstGeom prst="curvedConnector3">
              <a:avLst>
                <a:gd name="adj1" fmla="val 39098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0DD510A-DBE7-43F2-B8B9-CC595D6CE9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07"/>
          <a:stretch/>
        </p:blipFill>
        <p:spPr>
          <a:xfrm>
            <a:off x="8039905" y="4573872"/>
            <a:ext cx="3190753" cy="118528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E8CC16-157D-40F4-811B-BB66DF223582}"/>
              </a:ext>
            </a:extLst>
          </p:cNvPr>
          <p:cNvCxnSpPr>
            <a:cxnSpLocks/>
          </p:cNvCxnSpPr>
          <p:nvPr/>
        </p:nvCxnSpPr>
        <p:spPr>
          <a:xfrm>
            <a:off x="9442580" y="3797744"/>
            <a:ext cx="65314" cy="776128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91A7A8-F7C8-4C95-8166-93F3E09E25FE}"/>
              </a:ext>
            </a:extLst>
          </p:cNvPr>
          <p:cNvSpPr txBox="1"/>
          <p:nvPr/>
        </p:nvSpPr>
        <p:spPr>
          <a:xfrm rot="21034481">
            <a:off x="5456273" y="4079509"/>
            <a:ext cx="2875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orgia"/>
                <a:cs typeface="Georgia"/>
              </a:rPr>
              <a:t>Community structures: a special case (one possible outcome) of blockmodeling!</a:t>
            </a:r>
            <a:endParaRPr lang="en-SE" sz="1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5815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4EEA-3CE8-4953-80F6-FB470FAB8643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16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361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Types of equivalences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43828D-03C3-43E6-9100-CEFA3914E388}"/>
              </a:ext>
            </a:extLst>
          </p:cNvPr>
          <p:cNvSpPr txBox="1"/>
          <p:nvPr/>
        </p:nvSpPr>
        <p:spPr>
          <a:xfrm>
            <a:off x="791151" y="1786857"/>
            <a:ext cx="715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Structural equivalence</a:t>
            </a:r>
            <a:endParaRPr lang="en-SE" sz="20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32EF64-197D-4647-87C1-395CA721E9C2}"/>
              </a:ext>
            </a:extLst>
          </p:cNvPr>
          <p:cNvSpPr txBox="1"/>
          <p:nvPr/>
        </p:nvSpPr>
        <p:spPr>
          <a:xfrm>
            <a:off x="810637" y="1272275"/>
            <a:ext cx="1042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What is meant by equivalence in a network? Different notions and usages exist.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8B255-D6FD-4A22-911A-DBD5565620FB}"/>
              </a:ext>
            </a:extLst>
          </p:cNvPr>
          <p:cNvSpPr txBox="1"/>
          <p:nvPr/>
        </p:nvSpPr>
        <p:spPr>
          <a:xfrm>
            <a:off x="791151" y="2155390"/>
            <a:ext cx="8784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Two actors are structurally equivalent if they have identical sets of ties to the other actors.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Under this notion of equivalence, blockmodels would ideally consist of complete and null blocks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2D8F17-4567-4B3D-B105-4BC77DB35F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262" y="2087852"/>
            <a:ext cx="1438910" cy="659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A5193E5-1B47-4FC7-92DA-C1483BF0F0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262" y="2837325"/>
            <a:ext cx="1438910" cy="65976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A7CA476-4FBC-4DE8-949A-2E13D09C0DD0}"/>
              </a:ext>
            </a:extLst>
          </p:cNvPr>
          <p:cNvSpPr txBox="1"/>
          <p:nvPr/>
        </p:nvSpPr>
        <p:spPr>
          <a:xfrm>
            <a:off x="791151" y="3858314"/>
            <a:ext cx="715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Regular equivalence</a:t>
            </a:r>
            <a:endParaRPr lang="en-SE" sz="20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27F009-9A86-4266-9294-D92C1A19B855}"/>
              </a:ext>
            </a:extLst>
          </p:cNvPr>
          <p:cNvSpPr txBox="1"/>
          <p:nvPr/>
        </p:nvSpPr>
        <p:spPr>
          <a:xfrm>
            <a:off x="791151" y="4195806"/>
            <a:ext cx="8765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Two actors are regular equivalent if they have ties to actors that in turn are also regular equivalent (!?)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Under this notion of equivalence, blockmodels would ideally consist of null blocks and regular blocks (at least one tie in each row, and at least one tie in each column)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6C2BEC5-8FF2-46DB-91EF-CB9D3D8424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262" y="4938062"/>
            <a:ext cx="1438910" cy="659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990628F-9FFC-4FB6-B50D-3F4324994FB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748" y="4103500"/>
            <a:ext cx="1438910" cy="659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15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uiExpand="1" build="p"/>
      <p:bldP spid="25" grpId="0"/>
      <p:bldP spid="2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B09B-8D84-4D0B-831F-A6012FBF7048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17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361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Types of equivalences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43828D-03C3-43E6-9100-CEFA3914E388}"/>
              </a:ext>
            </a:extLst>
          </p:cNvPr>
          <p:cNvSpPr txBox="1"/>
          <p:nvPr/>
        </p:nvSpPr>
        <p:spPr>
          <a:xfrm>
            <a:off x="791151" y="1786857"/>
            <a:ext cx="715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Generalized equivalence</a:t>
            </a:r>
            <a:endParaRPr lang="en-SE" sz="20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32EF64-197D-4647-87C1-395CA721E9C2}"/>
              </a:ext>
            </a:extLst>
          </p:cNvPr>
          <p:cNvSpPr txBox="1"/>
          <p:nvPr/>
        </p:nvSpPr>
        <p:spPr>
          <a:xfrm>
            <a:off x="810637" y="1272275"/>
            <a:ext cx="1042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What is meant by equivalence in a network? Different notions and usages exist.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8B255-D6FD-4A22-911A-DBD5565620FB}"/>
              </a:ext>
            </a:extLst>
          </p:cNvPr>
          <p:cNvSpPr txBox="1"/>
          <p:nvPr/>
        </p:nvSpPr>
        <p:spPr>
          <a:xfrm>
            <a:off x="791151" y="2155390"/>
            <a:ext cx="8784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Anything goes! In generalized blockmodeling, ideal blocks consists of null, complete and regular blocks – and a host of other block types: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2D8F17-4567-4B3D-B105-4BC77DB35F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262" y="1879306"/>
            <a:ext cx="1438910" cy="659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A5193E5-1B47-4FC7-92DA-C1483BF0F0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262" y="2628779"/>
            <a:ext cx="1438910" cy="659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990628F-9FFC-4FB6-B50D-3F4324994FB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262" y="3390113"/>
            <a:ext cx="1438910" cy="659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8C749E-72C4-45EC-A4F5-AC379E838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198" y="3170255"/>
            <a:ext cx="6553455" cy="21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7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706F-5301-430C-A2A8-C146F8491DA7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18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361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Types of equivalences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43828D-03C3-43E6-9100-CEFA3914E388}"/>
              </a:ext>
            </a:extLst>
          </p:cNvPr>
          <p:cNvSpPr txBox="1"/>
          <p:nvPr/>
        </p:nvSpPr>
        <p:spPr>
          <a:xfrm>
            <a:off x="791151" y="1786857"/>
            <a:ext cx="715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Structural, regular, generalized equivalence</a:t>
            </a:r>
            <a:endParaRPr lang="en-SE" sz="20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32EF64-197D-4647-87C1-395CA721E9C2}"/>
              </a:ext>
            </a:extLst>
          </p:cNvPr>
          <p:cNvSpPr txBox="1"/>
          <p:nvPr/>
        </p:nvSpPr>
        <p:spPr>
          <a:xfrm>
            <a:off x="810637" y="1272275"/>
            <a:ext cx="1042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What is meant by equivalence in a network? Different notions and usages exist.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8B255-D6FD-4A22-911A-DBD5565620FB}"/>
              </a:ext>
            </a:extLst>
          </p:cNvPr>
          <p:cNvSpPr txBox="1"/>
          <p:nvPr/>
        </p:nvSpPr>
        <p:spPr>
          <a:xfrm>
            <a:off x="791151" y="2155390"/>
            <a:ext cx="8784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Depending on the notion of equivalence that is used, different outcomes will likely emerge. Most common: structural equivalence, then regular equivalence. Sometimes special blockimages need specific ideal blocks (e.g. power-relational core-periphery structures have complete, null and regular blocks)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Different notions of equivalence =&gt; Different outcomes and interpretations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3D4DA-033E-4C4C-AE0B-B6E04537EF82}"/>
              </a:ext>
            </a:extLst>
          </p:cNvPr>
          <p:cNvSpPr txBox="1"/>
          <p:nvPr/>
        </p:nvSpPr>
        <p:spPr>
          <a:xfrm>
            <a:off x="791151" y="4241100"/>
            <a:ext cx="715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Ideal vs. Real world</a:t>
            </a:r>
            <a:endParaRPr lang="en-SE" sz="20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9715A0-6F04-4490-A0B9-7F46774A2FA5}"/>
              </a:ext>
            </a:extLst>
          </p:cNvPr>
          <p:cNvSpPr txBox="1"/>
          <p:nvPr/>
        </p:nvSpPr>
        <p:spPr>
          <a:xfrm>
            <a:off x="791150" y="4564463"/>
            <a:ext cx="9235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In the Galtung network, we managed to perfectly fit the network to ideal blocks (and on first attempt as well!). This is typically rare! Real-world networks are more messy!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Thus: ambition is to find the best possible fit (but we are likely to find inconsistencies)</a:t>
            </a:r>
          </a:p>
        </p:txBody>
      </p:sp>
    </p:spTree>
    <p:extLst>
      <p:ext uri="{BB962C8B-B14F-4D97-AF65-F5344CB8AC3E}">
        <p14:creationId xmlns:p14="http://schemas.microsoft.com/office/powerpoint/2010/main" val="181804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4" grpId="0"/>
      <p:bldP spid="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582C-E80F-41F2-BC7F-CF9D36EFDA86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19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295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Finding positions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43828D-03C3-43E6-9100-CEFA3914E388}"/>
              </a:ext>
            </a:extLst>
          </p:cNvPr>
          <p:cNvSpPr txBox="1"/>
          <p:nvPr/>
        </p:nvSpPr>
        <p:spPr>
          <a:xfrm>
            <a:off x="791151" y="1952352"/>
            <a:ext cx="715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Direct blockmodeling (semi-supervised)</a:t>
            </a:r>
            <a:endParaRPr lang="en-SE" sz="20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8B255-D6FD-4A22-911A-DBD5565620FB}"/>
              </a:ext>
            </a:extLst>
          </p:cNvPr>
          <p:cNvSpPr txBox="1"/>
          <p:nvPr/>
        </p:nvSpPr>
        <p:spPr>
          <a:xfrm>
            <a:off x="791151" y="2320885"/>
            <a:ext cx="8784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Given a random starting partition, given number of positions, and a set of ideal blocks, the direct approach uses genetic algorithms (local optimization) to move/swap actors between positions. A criteria function is used (e.g. number of inconsistencies), testing among the various types of ideal blocks.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3088D-4334-45B3-AD01-6CD944D4C2D9}"/>
              </a:ext>
            </a:extLst>
          </p:cNvPr>
          <p:cNvSpPr txBox="1"/>
          <p:nvPr/>
        </p:nvSpPr>
        <p:spPr>
          <a:xfrm>
            <a:off x="791151" y="1158287"/>
            <a:ext cx="8784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There are two broad approaches for finding equivalent partitions in a network: direct and indirect methods.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B825C81-4CB1-47BF-A9A2-014B2E88B8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7" t="41141" r="57333" b="9261"/>
          <a:stretch/>
        </p:blipFill>
        <p:spPr bwMode="auto">
          <a:xfrm>
            <a:off x="1994329" y="3651848"/>
            <a:ext cx="2509936" cy="230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038FC8A-0AE0-4A6B-A9CE-EE7B97ACE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71" t="41141" r="21575" b="17927"/>
          <a:stretch/>
        </p:blipFill>
        <p:spPr bwMode="auto">
          <a:xfrm>
            <a:off x="4593346" y="3673614"/>
            <a:ext cx="2708989" cy="189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0A12215-DBFB-444E-9A99-B48E75D5CF95}"/>
              </a:ext>
            </a:extLst>
          </p:cNvPr>
          <p:cNvSpPr/>
          <p:nvPr/>
        </p:nvSpPr>
        <p:spPr>
          <a:xfrm>
            <a:off x="1527111" y="4378928"/>
            <a:ext cx="581405" cy="288861"/>
          </a:xfrm>
          <a:custGeom>
            <a:avLst/>
            <a:gdLst>
              <a:gd name="connsiteX0" fmla="*/ 233326 w 251987"/>
              <a:gd name="connsiteY0" fmla="*/ 0 h 363894"/>
              <a:gd name="connsiteX1" fmla="*/ 60 w 251987"/>
              <a:gd name="connsiteY1" fmla="*/ 242596 h 363894"/>
              <a:gd name="connsiteX2" fmla="*/ 251987 w 251987"/>
              <a:gd name="connsiteY2" fmla="*/ 363894 h 36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987" h="363894">
                <a:moveTo>
                  <a:pt x="233326" y="0"/>
                </a:moveTo>
                <a:cubicBezTo>
                  <a:pt x="115138" y="90973"/>
                  <a:pt x="-3050" y="181947"/>
                  <a:pt x="60" y="242596"/>
                </a:cubicBezTo>
                <a:cubicBezTo>
                  <a:pt x="3170" y="303245"/>
                  <a:pt x="127578" y="333569"/>
                  <a:pt x="251987" y="363894"/>
                </a:cubicBezTo>
              </a:path>
            </a:pathLst>
          </a:custGeom>
          <a:noFill/>
          <a:ln>
            <a:solidFill>
              <a:schemeClr val="accent6">
                <a:shade val="95000"/>
                <a:satMod val="105000"/>
              </a:schemeClr>
            </a:solidFill>
            <a:headEnd type="arrow" w="lg" len="lg"/>
            <a:tailEnd type="arrow" w="lg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595D7C-6A9C-4443-B74C-39D99C11CCC7}"/>
              </a:ext>
            </a:extLst>
          </p:cNvPr>
          <p:cNvSpPr txBox="1"/>
          <p:nvPr/>
        </p:nvSpPr>
        <p:spPr>
          <a:xfrm rot="16200000">
            <a:off x="472392" y="4431816"/>
            <a:ext cx="145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eorgia"/>
                <a:cs typeface="Georgia"/>
              </a:rPr>
              <a:t>Swap or move</a:t>
            </a:r>
            <a:endParaRPr lang="en-SE" sz="1600" dirty="0">
              <a:latin typeface="Georgia"/>
              <a:cs typeface="Georgi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ECE9D2-06AD-4905-A7A7-491D64E13FE6}"/>
              </a:ext>
            </a:extLst>
          </p:cNvPr>
          <p:cNvSpPr txBox="1"/>
          <p:nvPr/>
        </p:nvSpPr>
        <p:spPr>
          <a:xfrm>
            <a:off x="7391417" y="3673614"/>
            <a:ext cx="42727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Georgia"/>
                <a:cs typeface="Georgia"/>
              </a:rPr>
              <a:t>Advantage:</a:t>
            </a:r>
          </a:p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Deemed better</a:t>
            </a:r>
          </a:p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Allows for capturing complicated ideal blocks (generalized blockmodeling)</a:t>
            </a:r>
          </a:p>
          <a:p>
            <a:endParaRPr lang="en-US" sz="1600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Georgia"/>
                <a:cs typeface="Georgia"/>
              </a:rPr>
              <a:t>Disadvantage:</a:t>
            </a:r>
          </a:p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Computationally heavy</a:t>
            </a:r>
          </a:p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Potentially finding local minima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843D3F-922B-406A-9635-C9034576F7CC}"/>
              </a:ext>
            </a:extLst>
          </p:cNvPr>
          <p:cNvSpPr txBox="1"/>
          <p:nvPr/>
        </p:nvSpPr>
        <p:spPr>
          <a:xfrm rot="1580869">
            <a:off x="9595123" y="1246156"/>
            <a:ext cx="2275982" cy="523220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/>
                <a:cs typeface="Georgia"/>
              </a:rPr>
              <a:t>Actually three ways: hypothesis testing as well</a:t>
            </a:r>
            <a:endParaRPr lang="en-SE" sz="1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4209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19" grpId="0" animBg="1"/>
      <p:bldP spid="22" grpId="0"/>
      <p:bldP spid="24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B63C-43E4-428B-B1D5-D1456971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to lecture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C30-2E23-40EC-9942-843DC8E0865D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D80703-1AAE-4F79-BDFE-7555CE1BB9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3435" y="1791231"/>
            <a:ext cx="10316783" cy="4066288"/>
          </a:xfrm>
        </p:spPr>
        <p:txBody>
          <a:bodyPr/>
          <a:lstStyle/>
          <a:p>
            <a:r>
              <a:rPr lang="en-US" dirty="0"/>
              <a:t>Role-analysis: theoretical considerations and sociological origins</a:t>
            </a:r>
          </a:p>
          <a:p>
            <a:r>
              <a:rPr lang="en-US" dirty="0"/>
              <a:t>Conceptual examples</a:t>
            </a:r>
          </a:p>
          <a:p>
            <a:r>
              <a:rPr lang="en-US" dirty="0"/>
              <a:t>Learn about positions, roles, blocks</a:t>
            </a:r>
          </a:p>
          <a:p>
            <a:r>
              <a:rPr lang="en-US" dirty="0"/>
              <a:t>Equivalences: core concept</a:t>
            </a:r>
          </a:p>
          <a:p>
            <a:pPr lvl="1"/>
            <a:r>
              <a:rPr lang="en-US" dirty="0"/>
              <a:t>Focus on structural equivalence</a:t>
            </a:r>
          </a:p>
          <a:p>
            <a:r>
              <a:rPr lang="en-US" dirty="0"/>
              <a:t>Blockmodeling heuristics</a:t>
            </a:r>
          </a:p>
          <a:p>
            <a:pPr lvl="1"/>
            <a:r>
              <a:rPr lang="en-US" dirty="0"/>
              <a:t>Focus on indirect approaches</a:t>
            </a:r>
          </a:p>
          <a:p>
            <a:r>
              <a:rPr lang="en-US" dirty="0"/>
              <a:t>Run through examples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65D1AF-EA83-4BB2-BC14-CD15C0F1A44A}"/>
              </a:ext>
            </a:extLst>
          </p:cNvPr>
          <p:cNvSpPr txBox="1"/>
          <p:nvPr/>
        </p:nvSpPr>
        <p:spPr>
          <a:xfrm rot="20850219">
            <a:off x="6058316" y="4393798"/>
            <a:ext cx="5423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Followed by a short interactive session</a:t>
            </a:r>
          </a:p>
          <a:p>
            <a:pPr algn="ctr"/>
            <a:r>
              <a:rPr lang="en-US" sz="2400" dirty="0">
                <a:latin typeface="Georgia"/>
                <a:cs typeface="Georgia"/>
              </a:rPr>
              <a:t>Python notebook on blockmodeling</a:t>
            </a:r>
            <a:endParaRPr lang="en-SE"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5474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86F9-CB9D-412C-B8DB-F60E7E8FD170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20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295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Finding positions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43828D-03C3-43E6-9100-CEFA3914E388}"/>
              </a:ext>
            </a:extLst>
          </p:cNvPr>
          <p:cNvSpPr txBox="1"/>
          <p:nvPr/>
        </p:nvSpPr>
        <p:spPr>
          <a:xfrm>
            <a:off x="791151" y="1952352"/>
            <a:ext cx="715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Indirect blockmodeling</a:t>
            </a:r>
            <a:endParaRPr lang="en-SE" sz="20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8B255-D6FD-4A22-911A-DBD5565620FB}"/>
              </a:ext>
            </a:extLst>
          </p:cNvPr>
          <p:cNvSpPr txBox="1"/>
          <p:nvPr/>
        </p:nvSpPr>
        <p:spPr>
          <a:xfrm>
            <a:off x="791151" y="2320885"/>
            <a:ext cx="8784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First, calculate/determine a suitable indirect measure of equivalence. How these are calculated depend on the notion of equivalence we are interested in.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This yields a new matrix (distances or correlations)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Apply hierarchical clustering to this matrix,</a:t>
            </a: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Choose suitable number of positions</a:t>
            </a: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Create blockmodel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3088D-4334-45B3-AD01-6CD944D4C2D9}"/>
              </a:ext>
            </a:extLst>
          </p:cNvPr>
          <p:cNvSpPr txBox="1"/>
          <p:nvPr/>
        </p:nvSpPr>
        <p:spPr>
          <a:xfrm>
            <a:off x="791151" y="1158287"/>
            <a:ext cx="8784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There are two broad approaches for finding equivalent partitions in a network: direct and indirect methods.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ECE9D2-06AD-4905-A7A7-491D64E13FE6}"/>
              </a:ext>
            </a:extLst>
          </p:cNvPr>
          <p:cNvSpPr txBox="1"/>
          <p:nvPr/>
        </p:nvSpPr>
        <p:spPr>
          <a:xfrm>
            <a:off x="7391417" y="3673614"/>
            <a:ext cx="42727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Georgia"/>
                <a:cs typeface="Georgia"/>
              </a:rPr>
              <a:t>Advantage:</a:t>
            </a:r>
          </a:p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Works for large networks</a:t>
            </a:r>
          </a:p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Analytical, not computational</a:t>
            </a:r>
          </a:p>
          <a:p>
            <a:endParaRPr lang="en-US" sz="1600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Georgia"/>
                <a:cs typeface="Georgia"/>
              </a:rPr>
              <a:t>Disadvantage:</a:t>
            </a:r>
          </a:p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Restricted to certain notions of equivalence</a:t>
            </a:r>
          </a:p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Generalized blockmodeling: nope!</a:t>
            </a:r>
          </a:p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Lots of choices in the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68E6E-A2C9-4865-9C86-4F1CF5804D51}"/>
              </a:ext>
            </a:extLst>
          </p:cNvPr>
          <p:cNvSpPr txBox="1"/>
          <p:nvPr/>
        </p:nvSpPr>
        <p:spPr>
          <a:xfrm>
            <a:off x="1784884" y="5053382"/>
            <a:ext cx="3398687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eorgia"/>
                <a:cs typeface="Georgia"/>
              </a:rPr>
              <a:t>In what follows:</a:t>
            </a:r>
          </a:p>
          <a:p>
            <a:pPr algn="ctr"/>
            <a:r>
              <a:rPr lang="en-US" dirty="0">
                <a:latin typeface="Georgia"/>
                <a:cs typeface="Georgia"/>
              </a:rPr>
              <a:t>Indirect structural equivalence!</a:t>
            </a:r>
            <a:endParaRPr lang="en-SE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00832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4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73BCA-7C0E-4E4A-8523-364A377A950B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21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510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Indirect structural equivalence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43828D-03C3-43E6-9100-CEFA3914E388}"/>
              </a:ext>
            </a:extLst>
          </p:cNvPr>
          <p:cNvSpPr txBox="1"/>
          <p:nvPr/>
        </p:nvSpPr>
        <p:spPr>
          <a:xfrm>
            <a:off x="791151" y="1425999"/>
            <a:ext cx="838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Little League Baseball (Transatlantic Industries team)</a:t>
            </a:r>
            <a:endParaRPr lang="en-SE" sz="20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8B255-D6FD-4A22-911A-DBD5565620FB}"/>
              </a:ext>
            </a:extLst>
          </p:cNvPr>
          <p:cNvSpPr txBox="1"/>
          <p:nvPr/>
        </p:nvSpPr>
        <p:spPr>
          <a:xfrm>
            <a:off x="791150" y="1826109"/>
            <a:ext cx="687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Reported friendships between kids playing baseball (Fine 1987)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8F5CC-AD58-4FAB-A1A5-5A3FB5682AE7}"/>
              </a:ext>
            </a:extLst>
          </p:cNvPr>
          <p:cNvSpPr txBox="1"/>
          <p:nvPr/>
        </p:nvSpPr>
        <p:spPr>
          <a:xfrm>
            <a:off x="4378014" y="2319187"/>
            <a:ext cx="6165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Georgia"/>
                <a:cs typeface="Georgia"/>
              </a:rPr>
              <a:t>What does structural equivalence mean?</a:t>
            </a:r>
          </a:p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That two actors have the same patterns of ties to the other actors!</a:t>
            </a:r>
          </a:p>
          <a:p>
            <a:endParaRPr lang="en-US" sz="1600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Let’s pick two actors (e.g. Tom_2 and Frank_3) and look at their respective rows (outbound ties):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D31496A-8A27-4F54-AFCE-EE1362688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1" y="2194344"/>
            <a:ext cx="3395482" cy="27083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844721-1E9F-4109-9B4B-14F43D42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825" y="3731732"/>
            <a:ext cx="4341612" cy="226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BCB3DE-8E4B-4CC0-BC60-0A634406A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825" y="4258655"/>
            <a:ext cx="4341612" cy="226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2EC5EC-6B0B-4DF5-9D88-1682A876A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437" y="5111640"/>
            <a:ext cx="4320000" cy="2343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E3C2BB-B347-41A5-B357-B7CC44884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3437" y="5652168"/>
            <a:ext cx="4320000" cy="2343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A6419AD-C5F8-408C-8A66-6156A5E60FBA}"/>
              </a:ext>
            </a:extLst>
          </p:cNvPr>
          <p:cNvSpPr txBox="1"/>
          <p:nvPr/>
        </p:nvSpPr>
        <p:spPr>
          <a:xfrm>
            <a:off x="4294497" y="4729559"/>
            <a:ext cx="337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…and columns (inbound ties):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61F0CC-5F57-4B4D-AB32-950078DA95C7}"/>
              </a:ext>
            </a:extLst>
          </p:cNvPr>
          <p:cNvSpPr txBox="1"/>
          <p:nvPr/>
        </p:nvSpPr>
        <p:spPr>
          <a:xfrm>
            <a:off x="1165054" y="5251873"/>
            <a:ext cx="297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Self-ties: non-existent: instead, check for reciprocity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9D1805-616C-4F36-B816-62630CD88772}"/>
              </a:ext>
            </a:extLst>
          </p:cNvPr>
          <p:cNvCxnSpPr/>
          <p:nvPr/>
        </p:nvCxnSpPr>
        <p:spPr>
          <a:xfrm flipV="1">
            <a:off x="6271099" y="3948802"/>
            <a:ext cx="0" cy="300123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B81082-F614-491C-AE4A-1919AE94565B}"/>
              </a:ext>
            </a:extLst>
          </p:cNvPr>
          <p:cNvCxnSpPr/>
          <p:nvPr/>
        </p:nvCxnSpPr>
        <p:spPr>
          <a:xfrm flipV="1">
            <a:off x="5470186" y="5352045"/>
            <a:ext cx="0" cy="300123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7DCA69-0387-4541-9CCE-EF48BC404CF5}"/>
              </a:ext>
            </a:extLst>
          </p:cNvPr>
          <p:cNvCxnSpPr/>
          <p:nvPr/>
        </p:nvCxnSpPr>
        <p:spPr>
          <a:xfrm flipV="1">
            <a:off x="6575897" y="5354383"/>
            <a:ext cx="0" cy="300123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B8B41D-DD9C-462F-8DDF-4B36709CA4A2}"/>
              </a:ext>
            </a:extLst>
          </p:cNvPr>
          <p:cNvCxnSpPr/>
          <p:nvPr/>
        </p:nvCxnSpPr>
        <p:spPr>
          <a:xfrm flipV="1">
            <a:off x="7101190" y="5345991"/>
            <a:ext cx="0" cy="300123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D844E9-0910-433E-B354-DCE3C26B8B70}"/>
              </a:ext>
            </a:extLst>
          </p:cNvPr>
          <p:cNvCxnSpPr/>
          <p:nvPr/>
        </p:nvCxnSpPr>
        <p:spPr>
          <a:xfrm flipV="1">
            <a:off x="7373564" y="5345990"/>
            <a:ext cx="0" cy="300123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62D8BB-E3D4-4F02-B943-DD04D54B4518}"/>
              </a:ext>
            </a:extLst>
          </p:cNvPr>
          <p:cNvCxnSpPr/>
          <p:nvPr/>
        </p:nvCxnSpPr>
        <p:spPr>
          <a:xfrm flipV="1">
            <a:off x="7668125" y="5345991"/>
            <a:ext cx="0" cy="300123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2D1D59-29E4-4403-A0C9-7DB9DB61C129}"/>
              </a:ext>
            </a:extLst>
          </p:cNvPr>
          <p:cNvCxnSpPr/>
          <p:nvPr/>
        </p:nvCxnSpPr>
        <p:spPr>
          <a:xfrm flipV="1">
            <a:off x="8229599" y="5347392"/>
            <a:ext cx="0" cy="300123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8CA79E-D44D-4E72-BBBB-E169BB7CB9AA}"/>
              </a:ext>
            </a:extLst>
          </p:cNvPr>
          <p:cNvCxnSpPr>
            <a:cxnSpLocks/>
          </p:cNvCxnSpPr>
          <p:nvPr/>
        </p:nvCxnSpPr>
        <p:spPr>
          <a:xfrm flipV="1">
            <a:off x="5739321" y="3973359"/>
            <a:ext cx="211274" cy="275566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EAB86B-C06B-41AB-AD9E-5E55771924EA}"/>
              </a:ext>
            </a:extLst>
          </p:cNvPr>
          <p:cNvCxnSpPr>
            <a:cxnSpLocks/>
          </p:cNvCxnSpPr>
          <p:nvPr/>
        </p:nvCxnSpPr>
        <p:spPr>
          <a:xfrm flipV="1">
            <a:off x="5765261" y="5361171"/>
            <a:ext cx="211274" cy="275566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591DFB5-7B5E-4544-9986-2ADAA13B31E5}"/>
              </a:ext>
            </a:extLst>
          </p:cNvPr>
          <p:cNvSpPr txBox="1"/>
          <p:nvPr/>
        </p:nvSpPr>
        <p:spPr>
          <a:xfrm>
            <a:off x="9338629" y="4111142"/>
            <a:ext cx="206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Georgia"/>
                <a:cs typeface="Georgia"/>
              </a:rPr>
              <a:t>Inconsistencies: 7 (+2)</a:t>
            </a:r>
          </a:p>
          <a:p>
            <a:r>
              <a:rPr lang="en-US" sz="1400" dirty="0">
                <a:solidFill>
                  <a:srgbClr val="002060"/>
                </a:solidFill>
                <a:latin typeface="Georgia"/>
                <a:cs typeface="Georgia"/>
              </a:rPr>
              <a:t>Similarities: 14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719D94-C956-411F-8FBC-F6C524814C92}"/>
              </a:ext>
            </a:extLst>
          </p:cNvPr>
          <p:cNvSpPr txBox="1"/>
          <p:nvPr/>
        </p:nvSpPr>
        <p:spPr>
          <a:xfrm>
            <a:off x="9338629" y="5219841"/>
            <a:ext cx="206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Georgia"/>
                <a:cs typeface="Georgia"/>
              </a:rPr>
              <a:t>Repeat for all pairs of actors!</a:t>
            </a:r>
          </a:p>
        </p:txBody>
      </p:sp>
    </p:spTree>
    <p:extLst>
      <p:ext uri="{BB962C8B-B14F-4D97-AF65-F5344CB8AC3E}">
        <p14:creationId xmlns:p14="http://schemas.microsoft.com/office/powerpoint/2010/main" val="43494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uiExpand="1" build="p"/>
      <p:bldP spid="28" grpId="0"/>
      <p:bldP spid="30" grpId="0"/>
      <p:bldP spid="52" grpId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6A30-17EC-4549-8FE2-2E65B1845B61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22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510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Indirect structural equivalence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43828D-03C3-43E6-9100-CEFA3914E388}"/>
              </a:ext>
            </a:extLst>
          </p:cNvPr>
          <p:cNvSpPr txBox="1"/>
          <p:nvPr/>
        </p:nvSpPr>
        <p:spPr>
          <a:xfrm>
            <a:off x="791151" y="1425999"/>
            <a:ext cx="838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Indirect measures of structural equivalence</a:t>
            </a:r>
            <a:endParaRPr lang="en-SE" sz="20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8F5CC-AD58-4FAB-A1A5-5A3FB5682AE7}"/>
              </a:ext>
            </a:extLst>
          </p:cNvPr>
          <p:cNvSpPr txBox="1"/>
          <p:nvPr/>
        </p:nvSpPr>
        <p:spPr>
          <a:xfrm>
            <a:off x="5257468" y="1884092"/>
            <a:ext cx="61657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Georgia"/>
                <a:cs typeface="Georgia"/>
              </a:rPr>
              <a:t>Different ways to compare these vectors</a:t>
            </a:r>
          </a:p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Hamming: number of inconsistencies</a:t>
            </a:r>
          </a:p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Euclidean distances</a:t>
            </a:r>
          </a:p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Correlations</a:t>
            </a:r>
          </a:p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(etc.)</a:t>
            </a:r>
          </a:p>
          <a:p>
            <a:endParaRPr lang="en-US" sz="1600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Georgia"/>
                <a:cs typeface="Georgia"/>
              </a:rPr>
              <a:t>Additional choices</a:t>
            </a:r>
          </a:p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Just rows, just columns or both</a:t>
            </a:r>
          </a:p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What to do with reciprocal ties (exclude, include once, include twice)?</a:t>
            </a:r>
          </a:p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Valued networks: correlations or Euclidean distances? (Dichotomization?)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844721-1E9F-4109-9B4B-14F43D42C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39" y="1905489"/>
            <a:ext cx="4341612" cy="226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BCB3DE-8E4B-4CC0-BC60-0A634406A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39" y="2432412"/>
            <a:ext cx="4341612" cy="226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2EC5EC-6B0B-4DF5-9D88-1682A876A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51" y="3285397"/>
            <a:ext cx="4320000" cy="2343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E3C2BB-B347-41A5-B357-B7CC44884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51" y="3825925"/>
            <a:ext cx="4320000" cy="23435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9D1805-616C-4F36-B816-62630CD88772}"/>
              </a:ext>
            </a:extLst>
          </p:cNvPr>
          <p:cNvCxnSpPr/>
          <p:nvPr/>
        </p:nvCxnSpPr>
        <p:spPr>
          <a:xfrm flipV="1">
            <a:off x="2448813" y="2122559"/>
            <a:ext cx="0" cy="300123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B81082-F614-491C-AE4A-1919AE94565B}"/>
              </a:ext>
            </a:extLst>
          </p:cNvPr>
          <p:cNvCxnSpPr/>
          <p:nvPr/>
        </p:nvCxnSpPr>
        <p:spPr>
          <a:xfrm flipV="1">
            <a:off x="1647900" y="3525802"/>
            <a:ext cx="0" cy="300123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7DCA69-0387-4541-9CCE-EF48BC404CF5}"/>
              </a:ext>
            </a:extLst>
          </p:cNvPr>
          <p:cNvCxnSpPr/>
          <p:nvPr/>
        </p:nvCxnSpPr>
        <p:spPr>
          <a:xfrm flipV="1">
            <a:off x="2753611" y="3528140"/>
            <a:ext cx="0" cy="300123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B8B41D-DD9C-462F-8DDF-4B36709CA4A2}"/>
              </a:ext>
            </a:extLst>
          </p:cNvPr>
          <p:cNvCxnSpPr/>
          <p:nvPr/>
        </p:nvCxnSpPr>
        <p:spPr>
          <a:xfrm flipV="1">
            <a:off x="3278904" y="3519748"/>
            <a:ext cx="0" cy="300123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D844E9-0910-433E-B354-DCE3C26B8B70}"/>
              </a:ext>
            </a:extLst>
          </p:cNvPr>
          <p:cNvCxnSpPr/>
          <p:nvPr/>
        </p:nvCxnSpPr>
        <p:spPr>
          <a:xfrm flipV="1">
            <a:off x="3551278" y="3519747"/>
            <a:ext cx="0" cy="300123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62D8BB-E3D4-4F02-B943-DD04D54B4518}"/>
              </a:ext>
            </a:extLst>
          </p:cNvPr>
          <p:cNvCxnSpPr/>
          <p:nvPr/>
        </p:nvCxnSpPr>
        <p:spPr>
          <a:xfrm flipV="1">
            <a:off x="3845839" y="3519748"/>
            <a:ext cx="0" cy="300123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2D1D59-29E4-4403-A0C9-7DB9DB61C129}"/>
              </a:ext>
            </a:extLst>
          </p:cNvPr>
          <p:cNvCxnSpPr/>
          <p:nvPr/>
        </p:nvCxnSpPr>
        <p:spPr>
          <a:xfrm flipV="1">
            <a:off x="4407313" y="3521149"/>
            <a:ext cx="0" cy="300123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8CA79E-D44D-4E72-BBBB-E169BB7CB9AA}"/>
              </a:ext>
            </a:extLst>
          </p:cNvPr>
          <p:cNvCxnSpPr>
            <a:cxnSpLocks/>
          </p:cNvCxnSpPr>
          <p:nvPr/>
        </p:nvCxnSpPr>
        <p:spPr>
          <a:xfrm flipV="1">
            <a:off x="1917035" y="2147116"/>
            <a:ext cx="211274" cy="275566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EAB86B-C06B-41AB-AD9E-5E55771924EA}"/>
              </a:ext>
            </a:extLst>
          </p:cNvPr>
          <p:cNvCxnSpPr>
            <a:cxnSpLocks/>
          </p:cNvCxnSpPr>
          <p:nvPr/>
        </p:nvCxnSpPr>
        <p:spPr>
          <a:xfrm flipV="1">
            <a:off x="1942975" y="3534928"/>
            <a:ext cx="211274" cy="275566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5024F7-EE2D-437B-93A4-A5E608C72094}"/>
              </a:ext>
            </a:extLst>
          </p:cNvPr>
          <p:cNvSpPr txBox="1"/>
          <p:nvPr/>
        </p:nvSpPr>
        <p:spPr>
          <a:xfrm>
            <a:off x="2154249" y="5237257"/>
            <a:ext cx="838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The provided Python code checks both rows and columns, including the </a:t>
            </a:r>
            <a:r>
              <a:rPr lang="en-US" dirty="0" err="1">
                <a:latin typeface="Georgia"/>
                <a:cs typeface="Georgia"/>
              </a:rPr>
              <a:t>recipcrocal</a:t>
            </a:r>
            <a:r>
              <a:rPr lang="en-US" dirty="0">
                <a:latin typeface="Georgia"/>
                <a:cs typeface="Georgia"/>
              </a:rPr>
              <a:t> once, and either using the Hamming distance or the correlation.</a:t>
            </a:r>
            <a:endParaRPr lang="en-SE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8861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8454-AF7B-4F11-B220-BE3FE28FD128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23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510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Indirect structural equivalence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43828D-03C3-43E6-9100-CEFA3914E388}"/>
              </a:ext>
            </a:extLst>
          </p:cNvPr>
          <p:cNvSpPr txBox="1"/>
          <p:nvPr/>
        </p:nvSpPr>
        <p:spPr>
          <a:xfrm>
            <a:off x="791151" y="1425999"/>
            <a:ext cx="838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Little League Baseball (Transatlantic Industries team)</a:t>
            </a:r>
            <a:endParaRPr lang="en-SE" sz="20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8B255-D6FD-4A22-911A-DBD5565620FB}"/>
              </a:ext>
            </a:extLst>
          </p:cNvPr>
          <p:cNvSpPr txBox="1"/>
          <p:nvPr/>
        </p:nvSpPr>
        <p:spPr>
          <a:xfrm>
            <a:off x="791150" y="1826109"/>
            <a:ext cx="687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Indirect structural equivalence (Hamming distances)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A4CD7E3-9226-4436-A5C7-9597A55EE2E7}"/>
              </a:ext>
            </a:extLst>
          </p:cNvPr>
          <p:cNvSpPr/>
          <p:nvPr/>
        </p:nvSpPr>
        <p:spPr>
          <a:xfrm>
            <a:off x="3630241" y="3161728"/>
            <a:ext cx="512551" cy="37666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8C5B749D-9311-43D9-A7B3-42C09AF41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22" y="2391599"/>
            <a:ext cx="3138080" cy="217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AA65A4C7-42E2-4122-A00E-424AA5EBCF94}"/>
              </a:ext>
            </a:extLst>
          </p:cNvPr>
          <p:cNvSpPr/>
          <p:nvPr/>
        </p:nvSpPr>
        <p:spPr>
          <a:xfrm>
            <a:off x="7225253" y="3161728"/>
            <a:ext cx="512551" cy="37666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1F65CD-146C-40F6-AC83-CA93E3F81BDF}"/>
              </a:ext>
            </a:extLst>
          </p:cNvPr>
          <p:cNvSpPr txBox="1"/>
          <p:nvPr/>
        </p:nvSpPr>
        <p:spPr>
          <a:xfrm>
            <a:off x="1279470" y="4567755"/>
            <a:ext cx="206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Georgia"/>
                <a:cs typeface="Georgia"/>
              </a:rPr>
              <a:t>Original </a:t>
            </a:r>
            <a:r>
              <a:rPr lang="en-US" sz="1400" dirty="0" err="1">
                <a:solidFill>
                  <a:srgbClr val="002060"/>
                </a:solidFill>
                <a:latin typeface="Georgia"/>
                <a:cs typeface="Georgia"/>
              </a:rPr>
              <a:t>sociomatrix</a:t>
            </a:r>
            <a:endParaRPr lang="en-US" sz="1400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C1D74A-E561-42AF-9740-253ECE98E301}"/>
              </a:ext>
            </a:extLst>
          </p:cNvPr>
          <p:cNvSpPr txBox="1"/>
          <p:nvPr/>
        </p:nvSpPr>
        <p:spPr>
          <a:xfrm>
            <a:off x="4602923" y="4567755"/>
            <a:ext cx="257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Georgia"/>
                <a:cs typeface="Georgia"/>
              </a:rPr>
              <a:t>Distance matrix (Hamming)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EDD56B-2101-4D86-9932-895FB02AE6FD}"/>
              </a:ext>
            </a:extLst>
          </p:cNvPr>
          <p:cNvSpPr txBox="1"/>
          <p:nvPr/>
        </p:nvSpPr>
        <p:spPr>
          <a:xfrm>
            <a:off x="7830922" y="4567755"/>
            <a:ext cx="330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Georgia"/>
                <a:cs typeface="Georgia"/>
              </a:rPr>
              <a:t>Hierarchical clustering (complete-link)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64D8A-95F2-4DE0-BF13-B11E66E66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657" y="2391600"/>
            <a:ext cx="2728219" cy="21761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4461E6-E6B6-4637-BB32-069E26CF4A6E}"/>
              </a:ext>
            </a:extLst>
          </p:cNvPr>
          <p:cNvSpPr txBox="1"/>
          <p:nvPr/>
        </p:nvSpPr>
        <p:spPr>
          <a:xfrm>
            <a:off x="5705555" y="5133245"/>
            <a:ext cx="3776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Georgia"/>
                <a:cs typeface="Georgia"/>
              </a:rPr>
              <a:t>Note how Jeff_7, Jay_8 and Sandy_9 are all perfectly structurally equivalent!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A0D6AA-83DC-4122-84AA-5D4F2653A105}"/>
              </a:ext>
            </a:extLst>
          </p:cNvPr>
          <p:cNvGrpSpPr/>
          <p:nvPr/>
        </p:nvGrpSpPr>
        <p:grpSpPr>
          <a:xfrm rot="219660">
            <a:off x="2129051" y="3676166"/>
            <a:ext cx="3387466" cy="2040114"/>
            <a:chOff x="2129051" y="3676166"/>
            <a:chExt cx="3387466" cy="20401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7586C8-9DE8-459E-97AE-363655764C43}"/>
                </a:ext>
              </a:extLst>
            </p:cNvPr>
            <p:cNvSpPr txBox="1"/>
            <p:nvPr/>
          </p:nvSpPr>
          <p:spPr>
            <a:xfrm>
              <a:off x="2129051" y="5408503"/>
              <a:ext cx="3387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>
                  <a:latin typeface="Georgia"/>
                  <a:cs typeface="Georgia"/>
                </a:rPr>
                <a:t>bm.indirectSE(mat,method='hamming')</a:t>
              </a:r>
              <a:endParaRPr lang="en-SE" sz="1400" dirty="0">
                <a:latin typeface="Georgia"/>
                <a:cs typeface="Georgia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A75234-11FC-4FE3-93C1-D1270C9243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2819" y="3676166"/>
              <a:ext cx="63732" cy="17323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2B5D0F6-62AE-49FF-8A99-CB8D5DF35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72" y="2226219"/>
            <a:ext cx="2984051" cy="23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/>
      <p:bldP spid="33" grpId="0"/>
      <p:bldP spid="34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4AEF-C5F9-4DBD-BA46-8DDBD7A20073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24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510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Indirect structural equivalence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43828D-03C3-43E6-9100-CEFA3914E388}"/>
              </a:ext>
            </a:extLst>
          </p:cNvPr>
          <p:cNvSpPr txBox="1"/>
          <p:nvPr/>
        </p:nvSpPr>
        <p:spPr>
          <a:xfrm>
            <a:off x="791151" y="1425999"/>
            <a:ext cx="838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Little League Baseball (Transatlantic Industries team)</a:t>
            </a:r>
            <a:endParaRPr lang="en-SE" sz="20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8B255-D6FD-4A22-911A-DBD5565620FB}"/>
              </a:ext>
            </a:extLst>
          </p:cNvPr>
          <p:cNvSpPr txBox="1"/>
          <p:nvPr/>
        </p:nvSpPr>
        <p:spPr>
          <a:xfrm>
            <a:off x="791150" y="1826109"/>
            <a:ext cx="687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Indirect structural equivalence (Hamming distances); cutting dendrogram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8C5B749D-9311-43D9-A7B3-42C09AF41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0" y="2486404"/>
            <a:ext cx="4581727" cy="317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CEDD56B-2101-4D86-9932-895FB02AE6FD}"/>
              </a:ext>
            </a:extLst>
          </p:cNvPr>
          <p:cNvSpPr txBox="1"/>
          <p:nvPr/>
        </p:nvSpPr>
        <p:spPr>
          <a:xfrm>
            <a:off x="5659466" y="2477392"/>
            <a:ext cx="552527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Georgia"/>
                <a:cs typeface="Georgia"/>
              </a:rPr>
              <a:t>Cutting the dendrogram: deciding on the number of positions!</a:t>
            </a:r>
          </a:p>
          <a:p>
            <a:endParaRPr lang="en-US" sz="1400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sz="1400" dirty="0">
                <a:solidFill>
                  <a:srgbClr val="002060"/>
                </a:solidFill>
                <a:latin typeface="Georgia"/>
                <a:cs typeface="Georgia"/>
              </a:rPr>
              <a:t>Further down (strict criteria for equivalence): many positions</a:t>
            </a:r>
          </a:p>
          <a:p>
            <a:r>
              <a:rPr lang="en-US" sz="1400" dirty="0">
                <a:solidFill>
                  <a:srgbClr val="002060"/>
                </a:solidFill>
                <a:latin typeface="Georgia"/>
                <a:cs typeface="Georgia"/>
              </a:rPr>
              <a:t>Further up (loose criteria for equivalence): few positions</a:t>
            </a:r>
          </a:p>
          <a:p>
            <a:endParaRPr lang="en-US" sz="1400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Georgia"/>
                <a:cs typeface="Georgia"/>
              </a:rPr>
              <a:t>Ways to decide</a:t>
            </a:r>
          </a:p>
          <a:p>
            <a:r>
              <a:rPr lang="en-US" sz="1400" dirty="0">
                <a:solidFill>
                  <a:srgbClr val="002060"/>
                </a:solidFill>
                <a:latin typeface="Georgia"/>
                <a:cs typeface="Georgia"/>
              </a:rPr>
              <a:t>Theoretically : Perhaps you know how many to expect (e.g. professions at a hospital)</a:t>
            </a:r>
          </a:p>
          <a:p>
            <a:r>
              <a:rPr lang="en-US" sz="1400" dirty="0">
                <a:solidFill>
                  <a:srgbClr val="002060"/>
                </a:solidFill>
                <a:latin typeface="Georgia"/>
                <a:cs typeface="Georgia"/>
              </a:rPr>
              <a:t>Test metrics (similar to modularity in Newman-Girvan)</a:t>
            </a:r>
          </a:p>
          <a:p>
            <a:r>
              <a:rPr lang="en-US" sz="1400" dirty="0">
                <a:solidFill>
                  <a:srgbClr val="002060"/>
                </a:solidFill>
                <a:latin typeface="Georgia"/>
                <a:cs typeface="Georgia"/>
              </a:rPr>
              <a:t>Or just try several, evaluate resulting blockmodel</a:t>
            </a:r>
          </a:p>
          <a:p>
            <a:endParaRPr lang="en-US" sz="1400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sz="1400" dirty="0">
                <a:solidFill>
                  <a:srgbClr val="002060"/>
                </a:solidFill>
                <a:latin typeface="Georgia"/>
                <a:cs typeface="Georgia"/>
              </a:rPr>
              <a:t>Cutting at 7: 6 positions</a:t>
            </a:r>
          </a:p>
          <a:p>
            <a:r>
              <a:rPr lang="en-US" sz="1400" dirty="0">
                <a:solidFill>
                  <a:srgbClr val="002060"/>
                </a:solidFill>
                <a:latin typeface="Georgia"/>
                <a:cs typeface="Georgia"/>
              </a:rPr>
              <a:t>Cutting at 10: 3 positions (We try this here)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3A09E9-4881-4456-8E19-CBB18CE8D633}"/>
              </a:ext>
            </a:extLst>
          </p:cNvPr>
          <p:cNvCxnSpPr/>
          <p:nvPr/>
        </p:nvCxnSpPr>
        <p:spPr>
          <a:xfrm>
            <a:off x="1054359" y="3602722"/>
            <a:ext cx="4142792" cy="0"/>
          </a:xfrm>
          <a:prstGeom prst="line">
            <a:avLst/>
          </a:prstGeom>
          <a:ln cap="rnd">
            <a:solidFill>
              <a:srgbClr val="7030A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5CB-6B02-41E3-96C6-44731B4CCCD5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510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Indirect structural equivalence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43828D-03C3-43E6-9100-CEFA3914E388}"/>
              </a:ext>
            </a:extLst>
          </p:cNvPr>
          <p:cNvSpPr txBox="1"/>
          <p:nvPr/>
        </p:nvSpPr>
        <p:spPr>
          <a:xfrm>
            <a:off x="791151" y="1425999"/>
            <a:ext cx="838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Little League Baseball (Transatlantic Industries team)</a:t>
            </a:r>
            <a:endParaRPr lang="en-SE" sz="20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8B255-D6FD-4A22-911A-DBD5565620FB}"/>
              </a:ext>
            </a:extLst>
          </p:cNvPr>
          <p:cNvSpPr txBox="1"/>
          <p:nvPr/>
        </p:nvSpPr>
        <p:spPr>
          <a:xfrm>
            <a:off x="791150" y="1826109"/>
            <a:ext cx="687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Indirect structural equivalence (Hamming distances)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A4CD7E3-9226-4436-A5C7-9597A55EE2E7}"/>
              </a:ext>
            </a:extLst>
          </p:cNvPr>
          <p:cNvSpPr/>
          <p:nvPr/>
        </p:nvSpPr>
        <p:spPr>
          <a:xfrm>
            <a:off x="3630241" y="3161728"/>
            <a:ext cx="512551" cy="37666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82499C-A21F-4465-969A-A8D1D2C2D294}"/>
              </a:ext>
            </a:extLst>
          </p:cNvPr>
          <p:cNvGrpSpPr/>
          <p:nvPr/>
        </p:nvGrpSpPr>
        <p:grpSpPr>
          <a:xfrm>
            <a:off x="4254758" y="2464949"/>
            <a:ext cx="3032307" cy="2102806"/>
            <a:chOff x="791150" y="2486404"/>
            <a:chExt cx="4581727" cy="3177278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8E5DB290-62DE-4F9E-9129-D7E95E51C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150" y="2486404"/>
              <a:ext cx="4581727" cy="317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FB8285A-497A-4336-9217-AD3C0AED9868}"/>
                </a:ext>
              </a:extLst>
            </p:cNvPr>
            <p:cNvCxnSpPr/>
            <p:nvPr/>
          </p:nvCxnSpPr>
          <p:spPr>
            <a:xfrm>
              <a:off x="1054359" y="3684002"/>
              <a:ext cx="4142792" cy="0"/>
            </a:xfrm>
            <a:prstGeom prst="line">
              <a:avLst/>
            </a:prstGeom>
            <a:ln cap="rnd">
              <a:solidFill>
                <a:srgbClr val="7030A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A43F464-F570-4DFE-A980-B50D2023E0FB}"/>
              </a:ext>
            </a:extLst>
          </p:cNvPr>
          <p:cNvSpPr txBox="1"/>
          <p:nvPr/>
        </p:nvSpPr>
        <p:spPr>
          <a:xfrm>
            <a:off x="1922144" y="4864562"/>
            <a:ext cx="6147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P1={Tom_2, Darrin_11, Jeff_7, Jay_8, Sandy_9}</a:t>
            </a:r>
          </a:p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P2={Ron_1, Frank_3, Boyd_4, Tim_5}</a:t>
            </a:r>
          </a:p>
          <a:p>
            <a:r>
              <a:rPr lang="en-US" sz="1600" dirty="0">
                <a:solidFill>
                  <a:srgbClr val="002060"/>
                </a:solidFill>
                <a:latin typeface="Georgia"/>
                <a:cs typeface="Georgia"/>
              </a:rPr>
              <a:t>P3={John_6, Ben_12, Arnie_13, Jerry_10}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C5B1A14-AB5D-41D4-9863-3E27DBDDC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99" y="2296704"/>
            <a:ext cx="2839090" cy="22645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531F28-9C3B-451F-9950-359EE3272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520" y="2282065"/>
            <a:ext cx="3600977" cy="328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3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C6A6-9A4D-41A0-9CF8-349326F6CEDF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26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510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Indirect structural equivalence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43828D-03C3-43E6-9100-CEFA3914E388}"/>
              </a:ext>
            </a:extLst>
          </p:cNvPr>
          <p:cNvSpPr txBox="1"/>
          <p:nvPr/>
        </p:nvSpPr>
        <p:spPr>
          <a:xfrm>
            <a:off x="791151" y="1425999"/>
            <a:ext cx="838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Little League Baseball (Transatlantic Industries team)</a:t>
            </a:r>
            <a:endParaRPr lang="en-SE" sz="20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8B255-D6FD-4A22-911A-DBD5565620FB}"/>
              </a:ext>
            </a:extLst>
          </p:cNvPr>
          <p:cNvSpPr txBox="1"/>
          <p:nvPr/>
        </p:nvSpPr>
        <p:spPr>
          <a:xfrm>
            <a:off x="791150" y="1826109"/>
            <a:ext cx="687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Indirect structural equivalence (Hamming distances)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531F28-9C3B-451F-9950-359EE327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67" y="2226219"/>
            <a:ext cx="3993862" cy="3642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BFCE9F-6210-4900-8EF7-F261A3901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514" y="3067116"/>
            <a:ext cx="2956732" cy="11198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75462F-3052-44D7-819B-31A8F34B02EA}"/>
              </a:ext>
            </a:extLst>
          </p:cNvPr>
          <p:cNvSpPr txBox="1"/>
          <p:nvPr/>
        </p:nvSpPr>
        <p:spPr>
          <a:xfrm>
            <a:off x="4983617" y="2379547"/>
            <a:ext cx="637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To assist in interpreting the blockmodel, we can calculate block densities: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66FF5E-0BF0-4CB5-B9DA-27241F35AAA7}"/>
              </a:ext>
            </a:extLst>
          </p:cNvPr>
          <p:cNvSpPr txBox="1"/>
          <p:nvPr/>
        </p:nvSpPr>
        <p:spPr>
          <a:xfrm>
            <a:off x="4983617" y="4295499"/>
            <a:ext cx="637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Although not very “crisp”, we could interpret it like: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E05FDE-E595-47CD-B9D3-6266FD688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514" y="4677468"/>
            <a:ext cx="2954850" cy="11191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875166-FD15-4BE5-AD14-94D848970418}"/>
              </a:ext>
            </a:extLst>
          </p:cNvPr>
          <p:cNvSpPr txBox="1"/>
          <p:nvPr/>
        </p:nvSpPr>
        <p:spPr>
          <a:xfrm rot="686474">
            <a:off x="8999621" y="4959530"/>
            <a:ext cx="1941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Which is a cohesive subgroup!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88D46C-AA81-41DC-BAFC-342EC1E2759C}"/>
              </a:ext>
            </a:extLst>
          </p:cNvPr>
          <p:cNvGrpSpPr/>
          <p:nvPr/>
        </p:nvGrpSpPr>
        <p:grpSpPr>
          <a:xfrm rot="219660">
            <a:off x="8429072" y="1385640"/>
            <a:ext cx="3065263" cy="1080372"/>
            <a:chOff x="2290152" y="5423892"/>
            <a:chExt cx="3065263" cy="10803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182E8F-EE37-4E6F-B077-1B91690DFE0C}"/>
                </a:ext>
              </a:extLst>
            </p:cNvPr>
            <p:cNvSpPr txBox="1"/>
            <p:nvPr/>
          </p:nvSpPr>
          <p:spPr>
            <a:xfrm>
              <a:off x="2290152" y="5423892"/>
              <a:ext cx="30652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>
                  <a:latin typeface="Georgia"/>
                  <a:cs typeface="Georgia"/>
                </a:rPr>
                <a:t>bm.calcDensityBlockimage(mat,blockdict)</a:t>
              </a:r>
              <a:endParaRPr lang="en-SE" sz="1200" dirty="0">
                <a:latin typeface="Georgia"/>
                <a:cs typeface="Georgia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6FF9FE3-F236-428C-B64A-D6A81DFF557F}"/>
                </a:ext>
              </a:extLst>
            </p:cNvPr>
            <p:cNvCxnSpPr>
              <a:cxnSpLocks/>
            </p:cNvCxnSpPr>
            <p:nvPr/>
          </p:nvCxnSpPr>
          <p:spPr>
            <a:xfrm rot="21380340" flipH="1">
              <a:off x="2896268" y="5786684"/>
              <a:ext cx="535526" cy="7175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2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960F-475F-41BC-82D6-D63892A85257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27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510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Indirect structural equivalence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43828D-03C3-43E6-9100-CEFA3914E388}"/>
              </a:ext>
            </a:extLst>
          </p:cNvPr>
          <p:cNvSpPr txBox="1"/>
          <p:nvPr/>
        </p:nvSpPr>
        <p:spPr>
          <a:xfrm>
            <a:off x="791151" y="1425999"/>
            <a:ext cx="838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What to do with these results?</a:t>
            </a:r>
            <a:endParaRPr lang="en-SE" sz="20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8B255-D6FD-4A22-911A-DBD5565620FB}"/>
              </a:ext>
            </a:extLst>
          </p:cNvPr>
          <p:cNvSpPr txBox="1"/>
          <p:nvPr/>
        </p:nvSpPr>
        <p:spPr>
          <a:xfrm>
            <a:off x="791150" y="1826109"/>
            <a:ext cx="98251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Georgia"/>
                <a:cs typeface="Georgia"/>
              </a:rPr>
              <a:t>Interpret block image</a:t>
            </a:r>
            <a:br>
              <a:rPr lang="en-US" dirty="0">
                <a:solidFill>
                  <a:srgbClr val="002060"/>
                </a:solidFill>
                <a:latin typeface="Georgia"/>
                <a:cs typeface="Georgia"/>
              </a:rPr>
            </a:b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What is the functional anatomy of the network at large?</a:t>
            </a:r>
            <a:br>
              <a:rPr lang="en-US" dirty="0">
                <a:solidFill>
                  <a:srgbClr val="002060"/>
                </a:solidFill>
                <a:latin typeface="Georgia"/>
                <a:cs typeface="Georgia"/>
              </a:rPr>
            </a:b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Does it follow a given structural template (e.g. cohesive groups, core-periphery </a:t>
            </a:r>
            <a:r>
              <a:rPr lang="en-US" dirty="0" err="1">
                <a:solidFill>
                  <a:srgbClr val="002060"/>
                </a:solidFill>
                <a:latin typeface="Georgia"/>
                <a:cs typeface="Georgia"/>
              </a:rPr>
              <a:t>etc</a:t>
            </a: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) or is it best explained with a “custom” solution?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Georgia"/>
                <a:cs typeface="Georgia"/>
              </a:rPr>
              <a:t>Compare position/role with other nodal attributes</a:t>
            </a:r>
            <a:br>
              <a:rPr lang="en-US" dirty="0">
                <a:solidFill>
                  <a:srgbClr val="002060"/>
                </a:solidFill>
                <a:latin typeface="Georgia"/>
                <a:cs typeface="Georgia"/>
              </a:rPr>
            </a:b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In the early blockmodeling studies of international trade networks, identified roles of countries were connected to country developmental attributes (GDP/cap, </a:t>
            </a:r>
            <a:r>
              <a:rPr lang="en-US" dirty="0" err="1">
                <a:solidFill>
                  <a:srgbClr val="002060"/>
                </a:solidFill>
                <a:latin typeface="Georgia"/>
                <a:cs typeface="Georgia"/>
              </a:rPr>
              <a:t>gini</a:t>
            </a: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 coefficients </a:t>
            </a:r>
            <a:r>
              <a:rPr lang="en-US" dirty="0" err="1">
                <a:solidFill>
                  <a:srgbClr val="002060"/>
                </a:solidFill>
                <a:latin typeface="Georgia"/>
                <a:cs typeface="Georgia"/>
              </a:rPr>
              <a:t>etc</a:t>
            </a: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Georgia"/>
                <a:cs typeface="Georgia"/>
              </a:rPr>
              <a:t>Test goodness-of-fit measures for solution</a:t>
            </a:r>
            <a:br>
              <a:rPr lang="en-US" dirty="0">
                <a:solidFill>
                  <a:srgbClr val="002060"/>
                </a:solidFill>
                <a:latin typeface="Georgia"/>
                <a:cs typeface="Georgia"/>
              </a:rPr>
            </a:b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Test with different number of positions (k=2,3,4…)</a:t>
            </a:r>
            <a:br>
              <a:rPr lang="en-US" dirty="0">
                <a:solidFill>
                  <a:srgbClr val="002060"/>
                </a:solidFill>
                <a:latin typeface="Georgia"/>
                <a:cs typeface="Georgia"/>
              </a:rPr>
            </a:b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Test with other notions of equivalence (but ok, in this course only structural equivalence)</a:t>
            </a:r>
            <a:br>
              <a:rPr lang="en-US" dirty="0">
                <a:solidFill>
                  <a:srgbClr val="002060"/>
                </a:solidFill>
                <a:latin typeface="Georgia"/>
                <a:cs typeface="Georgia"/>
              </a:rPr>
            </a:b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Make different choices along the way (clustering approach, indirect measures </a:t>
            </a:r>
            <a:r>
              <a:rPr lang="en-US" dirty="0" err="1">
                <a:solidFill>
                  <a:srgbClr val="002060"/>
                </a:solidFill>
                <a:latin typeface="Georgia"/>
                <a:cs typeface="Georgia"/>
              </a:rPr>
              <a:t>etc</a:t>
            </a: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)</a:t>
            </a:r>
            <a:br>
              <a:rPr lang="en-US" dirty="0">
                <a:solidFill>
                  <a:srgbClr val="002060"/>
                </a:solidFill>
                <a:latin typeface="Georgia"/>
                <a:cs typeface="Georgia"/>
              </a:rPr>
            </a:b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…all to examine the “stability” of your finding</a:t>
            </a:r>
          </a:p>
        </p:txBody>
      </p:sp>
    </p:spTree>
    <p:extLst>
      <p:ext uri="{BB962C8B-B14F-4D97-AF65-F5344CB8AC3E}">
        <p14:creationId xmlns:p14="http://schemas.microsoft.com/office/powerpoint/2010/main" val="46463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C778-D07F-4051-BF02-4AE2E6472A33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28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Python exercises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43828D-03C3-43E6-9100-CEFA3914E388}"/>
              </a:ext>
            </a:extLst>
          </p:cNvPr>
          <p:cNvSpPr txBox="1"/>
          <p:nvPr/>
        </p:nvSpPr>
        <p:spPr>
          <a:xfrm>
            <a:off x="791151" y="1425999"/>
            <a:ext cx="9219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Python resources for blockmodeling and structural equivalence</a:t>
            </a:r>
            <a:endParaRPr lang="en-SE" sz="20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8B255-D6FD-4A22-911A-DBD5565620FB}"/>
              </a:ext>
            </a:extLst>
          </p:cNvPr>
          <p:cNvSpPr txBox="1"/>
          <p:nvPr/>
        </p:nvSpPr>
        <p:spPr>
          <a:xfrm>
            <a:off x="791150" y="1826109"/>
            <a:ext cx="98251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Virtually non-existent (there is some functions for collapsing blockmodels)</a:t>
            </a: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R is the go-to environment for role-analysis (</a:t>
            </a:r>
            <a:r>
              <a:rPr lang="en-US" dirty="0" err="1">
                <a:solidFill>
                  <a:srgbClr val="002060"/>
                </a:solidFill>
                <a:latin typeface="Georgia"/>
                <a:cs typeface="Georgia"/>
              </a:rPr>
              <a:t>sna</a:t>
            </a: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, blockmodeling </a:t>
            </a:r>
            <a:r>
              <a:rPr lang="en-US" dirty="0" err="1">
                <a:solidFill>
                  <a:srgbClr val="002060"/>
                </a:solidFill>
                <a:latin typeface="Georgia"/>
                <a:cs typeface="Georgia"/>
              </a:rPr>
              <a:t>etc</a:t>
            </a: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)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For this course, I have however coded together functionality for doing indirect structural equivalence (although I’m not an active Python user)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Notebook:</a:t>
            </a:r>
          </a:p>
          <a:p>
            <a:r>
              <a:rPr lang="en-US" i="1" dirty="0" err="1">
                <a:solidFill>
                  <a:srgbClr val="002060"/>
                </a:solidFill>
                <a:latin typeface="Georgia"/>
                <a:cs typeface="Georgia"/>
              </a:rPr>
              <a:t>Lab_Blockmodeling.ipynb</a:t>
            </a:r>
            <a:endParaRPr lang="en-US" i="1" dirty="0">
              <a:solidFill>
                <a:srgbClr val="002060"/>
              </a:solidFill>
              <a:latin typeface="Georgia"/>
              <a:cs typeface="Georgia"/>
            </a:endParaRP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Module:</a:t>
            </a:r>
          </a:p>
          <a:p>
            <a:r>
              <a:rPr lang="en-US" i="1" dirty="0">
                <a:solidFill>
                  <a:srgbClr val="002060"/>
                </a:solidFill>
                <a:latin typeface="Georgia"/>
                <a:cs typeface="Georgia"/>
              </a:rPr>
              <a:t>blockmodeling.py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i="1" dirty="0">
                <a:solidFill>
                  <a:srgbClr val="002060"/>
                </a:solidFill>
                <a:latin typeface="Georgia"/>
                <a:cs typeface="Georgia"/>
              </a:rPr>
              <a:t>/</a:t>
            </a:r>
            <a:r>
              <a:rPr lang="en-US" i="1" dirty="0" err="1">
                <a:solidFill>
                  <a:srgbClr val="002060"/>
                </a:solidFill>
                <a:latin typeface="Georgia"/>
                <a:cs typeface="Georgia"/>
              </a:rPr>
              <a:t>bm_examples</a:t>
            </a: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 : folder with data</a:t>
            </a:r>
          </a:p>
        </p:txBody>
      </p:sp>
    </p:spTree>
    <p:extLst>
      <p:ext uri="{BB962C8B-B14F-4D97-AF65-F5344CB8AC3E}">
        <p14:creationId xmlns:p14="http://schemas.microsoft.com/office/powerpoint/2010/main" val="855243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CD3B-D5D3-44A2-A5A5-28F4BCB4FEAF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29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7213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Other software resources for Blockmodeling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43828D-03C3-43E6-9100-CEFA3914E388}"/>
              </a:ext>
            </a:extLst>
          </p:cNvPr>
          <p:cNvSpPr txBox="1"/>
          <p:nvPr/>
        </p:nvSpPr>
        <p:spPr>
          <a:xfrm>
            <a:off x="791151" y="1425999"/>
            <a:ext cx="7470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B0F0"/>
                </a:solidFill>
                <a:latin typeface="Georgia"/>
                <a:cs typeface="Georgia"/>
              </a:rPr>
              <a:t>Pajek</a:t>
            </a:r>
            <a:endParaRPr lang="en-US" sz="2000" b="1" dirty="0">
              <a:solidFill>
                <a:srgbClr val="00B0F0"/>
              </a:solidFill>
              <a:latin typeface="Georgia"/>
              <a:cs typeface="Georgia"/>
            </a:endParaRPr>
          </a:p>
          <a:p>
            <a:r>
              <a:rPr lang="en-US" sz="2000" dirty="0">
                <a:latin typeface="Georgia"/>
                <a:cs typeface="Georgia"/>
              </a:rPr>
              <a:t>Developed by Ljubljana scholars: fast, complicated to use, direct blockmodeling</a:t>
            </a:r>
          </a:p>
          <a:p>
            <a:r>
              <a:rPr lang="sv-SE" sz="2000" dirty="0">
                <a:latin typeface="Georgia"/>
                <a:cs typeface="Georgia"/>
                <a:hlinkClick r:id="rId3"/>
              </a:rPr>
              <a:t>http://mrvar.fdv.uni-lj.si/pajek/</a:t>
            </a:r>
            <a:r>
              <a:rPr lang="sv-SE" sz="2000" dirty="0">
                <a:latin typeface="Georgia"/>
                <a:cs typeface="Georgia"/>
              </a:rPr>
              <a:t> </a:t>
            </a:r>
            <a:endParaRPr lang="en-SE" sz="2000" dirty="0">
              <a:latin typeface="Georgia"/>
              <a:cs typeface="Georgi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42344-BE0A-425E-8C13-27707C517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792" y="1425999"/>
            <a:ext cx="2686660" cy="2210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EE0D9A-E7F6-4320-AAD3-96FF497DED8A}"/>
              </a:ext>
            </a:extLst>
          </p:cNvPr>
          <p:cNvSpPr txBox="1"/>
          <p:nvPr/>
        </p:nvSpPr>
        <p:spPr>
          <a:xfrm>
            <a:off x="791151" y="3028281"/>
            <a:ext cx="8091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R</a:t>
            </a:r>
          </a:p>
          <a:p>
            <a:r>
              <a:rPr lang="en-US" sz="2000" dirty="0">
                <a:latin typeface="Georgia"/>
                <a:cs typeface="Georgia"/>
              </a:rPr>
              <a:t>Also Ljubljana: </a:t>
            </a:r>
            <a:r>
              <a:rPr lang="en-US" sz="2000" dirty="0" err="1">
                <a:latin typeface="Georgia"/>
                <a:cs typeface="Georgia"/>
              </a:rPr>
              <a:t>Ziberna’s</a:t>
            </a:r>
            <a:r>
              <a:rPr lang="en-US" sz="2000" dirty="0">
                <a:latin typeface="Georgia"/>
                <a:cs typeface="Georgia"/>
              </a:rPr>
              <a:t> valued blockmodeling approach but also other related direct/indirect approaches:</a:t>
            </a:r>
          </a:p>
          <a:p>
            <a:r>
              <a:rPr lang="en-US" sz="2000" dirty="0">
                <a:latin typeface="Georgia"/>
                <a:cs typeface="Georgia"/>
                <a:hlinkClick r:id="rId5"/>
              </a:rPr>
              <a:t>https://cran.r-project.org/web/packages/blockmodeling/index.html</a:t>
            </a:r>
            <a:r>
              <a:rPr lang="en-US" sz="2000" dirty="0">
                <a:latin typeface="Georgia"/>
                <a:cs typeface="Georgia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F185B-A2F6-44BF-BCA4-BE28941CFA05}"/>
              </a:ext>
            </a:extLst>
          </p:cNvPr>
          <p:cNvSpPr txBox="1"/>
          <p:nvPr/>
        </p:nvSpPr>
        <p:spPr>
          <a:xfrm>
            <a:off x="791151" y="4661523"/>
            <a:ext cx="8091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B0F0"/>
                </a:solidFill>
                <a:latin typeface="Georgia"/>
                <a:cs typeface="Georgia"/>
              </a:rPr>
              <a:t>Ucinet</a:t>
            </a:r>
            <a:endParaRPr lang="en-US" sz="2000" b="1" dirty="0">
              <a:solidFill>
                <a:srgbClr val="00B0F0"/>
              </a:solidFill>
              <a:latin typeface="Georgia"/>
              <a:cs typeface="Georgia"/>
            </a:endParaRPr>
          </a:p>
          <a:p>
            <a:r>
              <a:rPr lang="en-US" sz="2000" dirty="0" err="1">
                <a:latin typeface="Georgia"/>
                <a:cs typeface="Georgia"/>
              </a:rPr>
              <a:t>Borgatti</a:t>
            </a:r>
            <a:r>
              <a:rPr lang="en-US" sz="2000" dirty="0">
                <a:latin typeface="Georgia"/>
                <a:cs typeface="Georgia"/>
              </a:rPr>
              <a:t>/Everett/Freeman – classic piece of software (Fortran…). Contains many indirect approaches:</a:t>
            </a:r>
          </a:p>
          <a:p>
            <a:r>
              <a:rPr lang="en-US" sz="2000" dirty="0">
                <a:latin typeface="Georgia"/>
                <a:cs typeface="Georgia"/>
                <a:hlinkClick r:id="rId6"/>
              </a:rPr>
              <a:t>https://sites.google.com/site/ucinetsoftware/home</a:t>
            </a:r>
            <a:r>
              <a:rPr lang="en-US" sz="2000" dirty="0">
                <a:latin typeface="Georgia"/>
                <a:cs typeface="Georgi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695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486D-6A31-4E0C-ACC5-70A63A52A167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D80703-1AAE-4F79-BDFE-7555CE1BB9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3435" y="1058779"/>
            <a:ext cx="10316783" cy="174538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Terminology and network formats</a:t>
            </a:r>
          </a:p>
          <a:p>
            <a:r>
              <a:rPr lang="en-US" dirty="0"/>
              <a:t>Nodes: “actors” (classical SNA notion) – here, interchangeably</a:t>
            </a:r>
          </a:p>
          <a:p>
            <a:r>
              <a:rPr lang="en-US" dirty="0"/>
              <a:t>Data formats: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B7D666-C07F-40A0-B813-DBDC2AF5F45F}"/>
              </a:ext>
            </a:extLst>
          </p:cNvPr>
          <p:cNvGrpSpPr/>
          <p:nvPr/>
        </p:nvGrpSpPr>
        <p:grpSpPr>
          <a:xfrm>
            <a:off x="1272167" y="3244334"/>
            <a:ext cx="1756513" cy="2616454"/>
            <a:chOff x="1272167" y="3244334"/>
            <a:chExt cx="1756513" cy="261645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F756F92-D20C-48A9-B3C6-06C29DA48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39" t="1911"/>
            <a:stretch/>
          </p:blipFill>
          <p:spPr>
            <a:xfrm>
              <a:off x="1272167" y="3665105"/>
              <a:ext cx="1756513" cy="21956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F2A005-51C0-48AE-B089-9682146F6103}"/>
                </a:ext>
              </a:extLst>
            </p:cNvPr>
            <p:cNvSpPr txBox="1"/>
            <p:nvPr/>
          </p:nvSpPr>
          <p:spPr>
            <a:xfrm>
              <a:off x="1430714" y="3244334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Georgia"/>
                  <a:cs typeface="Georgia"/>
                </a:rPr>
                <a:t>Edgelist</a:t>
              </a:r>
              <a:endParaRPr lang="en-SE" dirty="0">
                <a:latin typeface="Georgia"/>
                <a:cs typeface="Georgi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59129A-E268-4FC1-AAD7-D9A38022C75F}"/>
              </a:ext>
            </a:extLst>
          </p:cNvPr>
          <p:cNvGrpSpPr/>
          <p:nvPr/>
        </p:nvGrpSpPr>
        <p:grpSpPr>
          <a:xfrm>
            <a:off x="6071826" y="3175415"/>
            <a:ext cx="4450682" cy="2715500"/>
            <a:chOff x="6071826" y="3175415"/>
            <a:chExt cx="4450682" cy="27155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29E5EA-A7A5-4520-9B78-00AF9D650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6071826" y="3602444"/>
              <a:ext cx="4450682" cy="22884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3F77BD-C43A-45CF-B1C8-12287668286B}"/>
                </a:ext>
              </a:extLst>
            </p:cNvPr>
            <p:cNvSpPr txBox="1"/>
            <p:nvPr/>
          </p:nvSpPr>
          <p:spPr>
            <a:xfrm>
              <a:off x="7467020" y="3175415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Georgia"/>
                  <a:cs typeface="Georgia"/>
                </a:rPr>
                <a:t>Sociomatrix</a:t>
              </a:r>
              <a:endParaRPr lang="en-SE" dirty="0">
                <a:latin typeface="Georgia"/>
                <a:cs typeface="Georgi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4BDB53C-C1D1-4386-B3FA-14F6D6488849}"/>
              </a:ext>
            </a:extLst>
          </p:cNvPr>
          <p:cNvSpPr txBox="1"/>
          <p:nvPr/>
        </p:nvSpPr>
        <p:spPr>
          <a:xfrm rot="813314">
            <a:off x="8066084" y="2475696"/>
            <a:ext cx="313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eorgia"/>
                <a:cs typeface="Georgia"/>
              </a:rPr>
              <a:t>Blockmodeling: exclusively in </a:t>
            </a:r>
            <a:r>
              <a:rPr lang="en-US" dirty="0" err="1">
                <a:latin typeface="Georgia"/>
                <a:cs typeface="Georgia"/>
              </a:rPr>
              <a:t>sociomatrix</a:t>
            </a:r>
            <a:r>
              <a:rPr lang="en-US" dirty="0">
                <a:latin typeface="Georgia"/>
                <a:cs typeface="Georgia"/>
              </a:rPr>
              <a:t> format</a:t>
            </a:r>
            <a:endParaRPr lang="en-SE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1893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ACFA-0108-4A38-8B15-F590502B51FF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30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7213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Other software resources for Blockmodeling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43828D-03C3-43E6-9100-CEFA3914E388}"/>
              </a:ext>
            </a:extLst>
          </p:cNvPr>
          <p:cNvSpPr txBox="1"/>
          <p:nvPr/>
        </p:nvSpPr>
        <p:spPr>
          <a:xfrm>
            <a:off x="791151" y="1425999"/>
            <a:ext cx="74705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B0F0"/>
                </a:solidFill>
                <a:latin typeface="Georgia"/>
                <a:cs typeface="Georgia"/>
              </a:rPr>
              <a:t>KrishKrosh</a:t>
            </a:r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, </a:t>
            </a:r>
            <a:r>
              <a:rPr lang="en-US" sz="2000" b="1" dirty="0" err="1">
                <a:solidFill>
                  <a:srgbClr val="00B0F0"/>
                </a:solidFill>
                <a:latin typeface="Georgia"/>
                <a:cs typeface="Georgia"/>
              </a:rPr>
              <a:t>BEblocker</a:t>
            </a:r>
            <a:r>
              <a:rPr lang="en-US" sz="2000" b="1" dirty="0">
                <a:solidFill>
                  <a:srgbClr val="00B0F0"/>
                </a:solidFill>
                <a:latin typeface="Georgia"/>
                <a:cs typeface="Georgia"/>
              </a:rPr>
              <a:t>, </a:t>
            </a:r>
            <a:r>
              <a:rPr lang="en-US" sz="2000" b="1" dirty="0" err="1">
                <a:solidFill>
                  <a:srgbClr val="00B0F0"/>
                </a:solidFill>
                <a:latin typeface="Georgia"/>
                <a:cs typeface="Georgia"/>
              </a:rPr>
              <a:t>Ceunet</a:t>
            </a:r>
            <a:endParaRPr lang="en-US" sz="2000" b="1" dirty="0">
              <a:solidFill>
                <a:srgbClr val="00B0F0"/>
              </a:solidFill>
              <a:latin typeface="Georgia"/>
              <a:cs typeface="Georgia"/>
            </a:endParaRPr>
          </a:p>
          <a:p>
            <a:r>
              <a:rPr lang="en-US" sz="2000" dirty="0">
                <a:latin typeface="Georgia"/>
                <a:cs typeface="Georgia"/>
              </a:rPr>
              <a:t>Developed by myself (C#) – fast, not very stable, direct and indirect methods. </a:t>
            </a:r>
            <a:r>
              <a:rPr lang="en-US" sz="2000" dirty="0" err="1">
                <a:latin typeface="Georgia"/>
                <a:cs typeface="Georgia"/>
              </a:rPr>
              <a:t>Ceunet</a:t>
            </a:r>
            <a:r>
              <a:rPr lang="en-US" sz="2000" dirty="0">
                <a:latin typeface="Georgia"/>
                <a:cs typeface="Georgia"/>
              </a:rPr>
              <a:t> has indirect methods, hierarchical clustering functionality; </a:t>
            </a:r>
            <a:r>
              <a:rPr lang="en-US" sz="2000" dirty="0" err="1">
                <a:latin typeface="Georgia"/>
                <a:cs typeface="Georgia"/>
              </a:rPr>
              <a:t>KrishKrosh</a:t>
            </a:r>
            <a:r>
              <a:rPr lang="en-US" sz="2000" dirty="0">
                <a:latin typeface="Georgia"/>
                <a:cs typeface="Georgia"/>
              </a:rPr>
              <a:t>/</a:t>
            </a:r>
            <a:r>
              <a:rPr lang="en-US" sz="2000" dirty="0" err="1">
                <a:latin typeface="Georgia"/>
                <a:cs typeface="Georgia"/>
              </a:rPr>
              <a:t>BEblocker</a:t>
            </a:r>
            <a:r>
              <a:rPr lang="en-US" sz="2000" dirty="0">
                <a:latin typeface="Georgia"/>
                <a:cs typeface="Georgia"/>
              </a:rPr>
              <a:t> has direct methods.</a:t>
            </a:r>
          </a:p>
          <a:p>
            <a:r>
              <a:rPr lang="sv-SE" sz="2000" dirty="0">
                <a:latin typeface="Georgia"/>
                <a:cs typeface="Georgia"/>
                <a:hlinkClick r:id="rId3"/>
              </a:rPr>
              <a:t>http://cnslabs.ceu.edu/software.php</a:t>
            </a:r>
            <a:r>
              <a:rPr lang="sv-SE" sz="2000" dirty="0">
                <a:latin typeface="Georgia"/>
                <a:cs typeface="Georgia"/>
              </a:rPr>
              <a:t> </a:t>
            </a:r>
          </a:p>
          <a:p>
            <a:r>
              <a:rPr lang="sv-SE" sz="2000" dirty="0">
                <a:latin typeface="Georgia"/>
                <a:cs typeface="Georgia"/>
                <a:hlinkClick r:id="rId4"/>
              </a:rPr>
              <a:t>https://demesta.com/page1.php?page=academia#software</a:t>
            </a:r>
            <a:r>
              <a:rPr lang="sv-SE" sz="2000" dirty="0">
                <a:latin typeface="Georgia"/>
                <a:cs typeface="Georgia"/>
              </a:rPr>
              <a:t> </a:t>
            </a:r>
            <a:endParaRPr lang="en-SE" sz="2000" dirty="0">
              <a:latin typeface="Georgia"/>
              <a:cs typeface="Georgi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1153C-1CFC-445E-ADB2-9E17507BA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063" y="1613760"/>
            <a:ext cx="3198902" cy="1871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578C6-2B26-457D-9326-4469E583B5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6063" y="3672768"/>
            <a:ext cx="3198902" cy="19280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1336BA-12CD-4575-9F46-8FE3F24AC222}"/>
              </a:ext>
            </a:extLst>
          </p:cNvPr>
          <p:cNvSpPr txBox="1"/>
          <p:nvPr/>
        </p:nvSpPr>
        <p:spPr>
          <a:xfrm rot="21265763">
            <a:off x="1258628" y="4589854"/>
            <a:ext cx="5974080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Direct blockmodeling needs more computational power, thus preferably more low-level languages (C/C#)</a:t>
            </a:r>
            <a:endParaRPr lang="en-SE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081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51D0-F9CE-40E5-B066-EDC5ED83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3FA4C-93C7-42E4-954E-B3A106D2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5C9B-5472-42AF-975A-5F3EC6F4BA09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75C65-2F86-42EB-B725-19C3879D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31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1A58-557A-4CEF-B9CF-340A30C5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3CECF5-EA08-47D4-96D4-1BBA9DE863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And for future blockmodeling questions (software, projects, ideas, questions </a:t>
            </a:r>
            <a:r>
              <a:rPr lang="en-US" dirty="0" err="1"/>
              <a:t>etc</a:t>
            </a:r>
            <a:r>
              <a:rPr lang="en-US" dirty="0"/>
              <a:t>):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carl.nordlund@liu.se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or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carl.nordlund71@gmail.com</a:t>
            </a:r>
            <a:r>
              <a:rPr lang="en-US" dirty="0"/>
              <a:t>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507520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/>
          <p:cNvSpPr>
            <a:spLocks noGrp="1"/>
          </p:cNvSpPr>
          <p:nvPr>
            <p:ph type="body" sz="quarter" idx="10"/>
          </p:nvPr>
        </p:nvSpPr>
        <p:spPr>
          <a:xfrm>
            <a:off x="2844800" y="999745"/>
            <a:ext cx="6651538" cy="1520825"/>
          </a:xfrm>
        </p:spPr>
        <p:txBody>
          <a:bodyPr>
            <a:normAutofit fontScale="92500"/>
          </a:bodyPr>
          <a:lstStyle/>
          <a:p>
            <a:r>
              <a:rPr lang="en-US" sz="4000" b="1" dirty="0"/>
              <a:t>Linköping University</a:t>
            </a:r>
          </a:p>
          <a:p>
            <a:r>
              <a:rPr lang="en-US" sz="4000" dirty="0"/>
              <a:t>Institute for Analytical Sociology</a:t>
            </a:r>
          </a:p>
          <a:p>
            <a:endParaRPr lang="sv-SE" dirty="0"/>
          </a:p>
        </p:txBody>
      </p:sp>
      <p:sp>
        <p:nvSpPr>
          <p:cNvPr id="3" name="Platshållare för text 1"/>
          <p:cNvSpPr txBox="1">
            <a:spLocks/>
          </p:cNvSpPr>
          <p:nvPr/>
        </p:nvSpPr>
        <p:spPr>
          <a:xfrm>
            <a:off x="4241386" y="2849754"/>
            <a:ext cx="3858367" cy="788479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400" dirty="0"/>
              <a:t>analytical.sociology@liu.se</a:t>
            </a:r>
          </a:p>
          <a:p>
            <a:r>
              <a:rPr lang="sv-SE" sz="2400" dirty="0"/>
              <a:t>www.liu.se/ias</a:t>
            </a:r>
          </a:p>
        </p:txBody>
      </p:sp>
    </p:spTree>
    <p:extLst>
      <p:ext uri="{BB962C8B-B14F-4D97-AF65-F5344CB8AC3E}">
        <p14:creationId xmlns:p14="http://schemas.microsoft.com/office/powerpoint/2010/main" val="142721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745F-CB95-4205-977D-5151CDEBBE6B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D80703-1AAE-4F79-BDFE-7555CE1BB9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3435" y="1058779"/>
            <a:ext cx="10316783" cy="198922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Limitations in this introduction</a:t>
            </a:r>
          </a:p>
          <a:p>
            <a:r>
              <a:rPr lang="en-US" dirty="0"/>
              <a:t>Single-layer (no multilayer/plex)</a:t>
            </a:r>
          </a:p>
          <a:p>
            <a:r>
              <a:rPr lang="en-US" dirty="0"/>
              <a:t>1-mode/</a:t>
            </a:r>
            <a:r>
              <a:rPr lang="en-US" dirty="0" err="1"/>
              <a:t>unipartite</a:t>
            </a:r>
            <a:r>
              <a:rPr lang="en-US" dirty="0"/>
              <a:t> (no 2-mode/bipartite)</a:t>
            </a:r>
          </a:p>
          <a:p>
            <a:r>
              <a:rPr lang="en-US" dirty="0"/>
              <a:t>Binary (not valued, not signed)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BCE38B-A980-492E-845E-04475287A253}"/>
              </a:ext>
            </a:extLst>
          </p:cNvPr>
          <p:cNvGrpSpPr/>
          <p:nvPr/>
        </p:nvGrpSpPr>
        <p:grpSpPr>
          <a:xfrm rot="21008848">
            <a:off x="7879502" y="1858862"/>
            <a:ext cx="3106034" cy="1801054"/>
            <a:chOff x="5776758" y="4134030"/>
            <a:chExt cx="3382174" cy="19611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29E5EA-A7A5-4520-9B78-00AF9D650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 rot="20888923">
              <a:off x="5776758" y="4134030"/>
              <a:ext cx="2924974" cy="150397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9E7233D-1213-4139-B934-595BE86790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 rot="20888923">
              <a:off x="5929158" y="4286430"/>
              <a:ext cx="2924974" cy="150397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246082-26FE-475E-B397-3BEA910DC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 rot="20888923">
              <a:off x="6081558" y="4438830"/>
              <a:ext cx="2924974" cy="150397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DDC5A55-01D4-45FD-BD7F-8F16FB35B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 rot="20888923">
              <a:off x="6233958" y="4591230"/>
              <a:ext cx="2924974" cy="150397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BD17EFC-E527-42B3-ADD2-ABC38DB4AB3F}"/>
              </a:ext>
            </a:extLst>
          </p:cNvPr>
          <p:cNvSpPr txBox="1"/>
          <p:nvPr/>
        </p:nvSpPr>
        <p:spPr>
          <a:xfrm>
            <a:off x="2044250" y="5337556"/>
            <a:ext cx="8103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Aim: provide fundamentals, opening up for future studies!</a:t>
            </a:r>
            <a:endParaRPr lang="en-SE" sz="2400" dirty="0">
              <a:latin typeface="Georgia"/>
              <a:cs typeface="Georgia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39BBE2-378A-473B-AC7D-B3EDE261795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4282">
            <a:off x="2817705" y="3048833"/>
            <a:ext cx="3104872" cy="2039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882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E747-A0BB-4B11-B71A-1E63AF2388FE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29E5EA-A7A5-4520-9B78-00AF9D650C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583801" y="2716036"/>
            <a:ext cx="5968568" cy="30689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1082351" y="1073020"/>
            <a:ext cx="3719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Georgia"/>
                <a:cs typeface="Georgia"/>
              </a:rPr>
              <a:t>Reading a </a:t>
            </a:r>
            <a:r>
              <a:rPr lang="en-US" sz="2400" b="1" dirty="0" err="1">
                <a:solidFill>
                  <a:srgbClr val="7030A0"/>
                </a:solidFill>
                <a:latin typeface="Georgia"/>
                <a:cs typeface="Georgia"/>
              </a:rPr>
              <a:t>sociomatrix</a:t>
            </a:r>
            <a:endParaRPr lang="en-SE" sz="2400" b="1" dirty="0">
              <a:solidFill>
                <a:srgbClr val="7030A0"/>
              </a:solidFill>
              <a:latin typeface="Georgia"/>
              <a:cs typeface="Georgi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2A8FF4-DAB3-46DF-8795-53E8B3E172F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4295">
            <a:off x="7896912" y="1174220"/>
            <a:ext cx="2828612" cy="28286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95D7A0-B97B-4097-A463-94D0B8F99F65}"/>
              </a:ext>
            </a:extLst>
          </p:cNvPr>
          <p:cNvSpPr txBox="1"/>
          <p:nvPr/>
        </p:nvSpPr>
        <p:spPr>
          <a:xfrm rot="16200000">
            <a:off x="678239" y="4077477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“from”</a:t>
            </a:r>
            <a:endParaRPr lang="en-SE" sz="2400" dirty="0">
              <a:latin typeface="Georgia"/>
              <a:cs typeface="Georgi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5D08D-29AE-422B-A9DE-808506228D7F}"/>
              </a:ext>
            </a:extLst>
          </p:cNvPr>
          <p:cNvSpPr txBox="1"/>
          <p:nvPr/>
        </p:nvSpPr>
        <p:spPr>
          <a:xfrm>
            <a:off x="4327203" y="2153493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“to”</a:t>
            </a:r>
            <a:endParaRPr lang="en-SE" sz="2400" dirty="0">
              <a:latin typeface="Georgia"/>
              <a:cs typeface="Georgia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D23BF-A49F-411E-BD93-1F7C52B479D4}"/>
              </a:ext>
            </a:extLst>
          </p:cNvPr>
          <p:cNvGrpSpPr/>
          <p:nvPr/>
        </p:nvGrpSpPr>
        <p:grpSpPr>
          <a:xfrm>
            <a:off x="4832380" y="3102429"/>
            <a:ext cx="4050412" cy="326571"/>
            <a:chOff x="4832380" y="3102429"/>
            <a:chExt cx="4050412" cy="32657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62265B-85D4-48EE-A774-AAF10240AE25}"/>
                </a:ext>
              </a:extLst>
            </p:cNvPr>
            <p:cNvSpPr/>
            <p:nvPr/>
          </p:nvSpPr>
          <p:spPr>
            <a:xfrm>
              <a:off x="4832380" y="3102429"/>
              <a:ext cx="410547" cy="32657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7F1B97D-CB52-49C0-8CE3-68420949A09E}"/>
                </a:ext>
              </a:extLst>
            </p:cNvPr>
            <p:cNvCxnSpPr>
              <a:stCxn id="17" idx="6"/>
            </p:cNvCxnSpPr>
            <p:nvPr/>
          </p:nvCxnSpPr>
          <p:spPr>
            <a:xfrm>
              <a:off x="5242927" y="3265715"/>
              <a:ext cx="3639865" cy="163285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67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A7C0-F710-4BA7-B0AD-58A87604CBC8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Role-analysis?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E40E1-209A-402F-912E-A023E49D8872}"/>
              </a:ext>
            </a:extLst>
          </p:cNvPr>
          <p:cNvSpPr txBox="1"/>
          <p:nvPr/>
        </p:nvSpPr>
        <p:spPr>
          <a:xfrm>
            <a:off x="791151" y="1519699"/>
            <a:ext cx="1056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Georgia"/>
                <a:cs typeface="Georgia"/>
              </a:rPr>
              <a:t>“3</a:t>
            </a:r>
            <a:r>
              <a:rPr lang="en-US" sz="2400" b="1" baseline="30000" dirty="0">
                <a:solidFill>
                  <a:srgbClr val="00B0F0"/>
                </a:solidFill>
                <a:latin typeface="Georgia"/>
                <a:cs typeface="Georgia"/>
              </a:rPr>
              <a:t>rd</a:t>
            </a:r>
            <a:r>
              <a:rPr lang="en-US" sz="2400" b="1" dirty="0">
                <a:solidFill>
                  <a:srgbClr val="00B0F0"/>
                </a:solidFill>
                <a:latin typeface="Georgia"/>
                <a:cs typeface="Georgia"/>
              </a:rPr>
              <a:t> pillar” of Social Network Analysis</a:t>
            </a:r>
            <a:endParaRPr lang="en-SE" sz="24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8DBCF-BF5C-45B1-BC89-9CD15E632E13}"/>
              </a:ext>
            </a:extLst>
          </p:cNvPr>
          <p:cNvSpPr txBox="1"/>
          <p:nvPr/>
        </p:nvSpPr>
        <p:spPr>
          <a:xfrm>
            <a:off x="791150" y="2133764"/>
            <a:ext cx="10563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1</a:t>
            </a:r>
            <a:r>
              <a:rPr lang="en-US" baseline="30000" dirty="0">
                <a:solidFill>
                  <a:srgbClr val="002060"/>
                </a:solidFill>
                <a:latin typeface="Georgia"/>
                <a:cs typeface="Georgia"/>
              </a:rPr>
              <a:t>st</a:t>
            </a: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: Node-centric properties and metrics (micro-level)</a:t>
            </a: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Measures and metrics that say something about individual actors, e.g. centrality measures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2</a:t>
            </a:r>
            <a:r>
              <a:rPr lang="en-US" baseline="30000" dirty="0">
                <a:solidFill>
                  <a:srgbClr val="002060"/>
                </a:solidFill>
                <a:latin typeface="Georgia"/>
                <a:cs typeface="Georgia"/>
              </a:rPr>
              <a:t>nd</a:t>
            </a: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: Cohesive subgroups, triadic analysis </a:t>
            </a:r>
            <a:r>
              <a:rPr lang="en-US" dirty="0" err="1">
                <a:solidFill>
                  <a:srgbClr val="002060"/>
                </a:solidFill>
                <a:latin typeface="Georgia"/>
                <a:cs typeface="Georgia"/>
              </a:rPr>
              <a:t>etc</a:t>
            </a: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 (meso-level)</a:t>
            </a: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Measures and metrics relating to sets of actors (or more often: the sets themselves)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3</a:t>
            </a:r>
            <a:r>
              <a:rPr lang="en-US" baseline="30000" dirty="0">
                <a:solidFill>
                  <a:srgbClr val="002060"/>
                </a:solidFill>
                <a:latin typeface="Georgia"/>
                <a:cs typeface="Georgia"/>
              </a:rPr>
              <a:t>rd</a:t>
            </a: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: Macro-level: measures and metrics that say something about the whole network</a:t>
            </a: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Density! Average betweenness centrality! </a:t>
            </a:r>
            <a:r>
              <a:rPr lang="en-US" dirty="0" err="1">
                <a:solidFill>
                  <a:srgbClr val="002060"/>
                </a:solidFill>
                <a:latin typeface="Georgia"/>
                <a:cs typeface="Georgia"/>
              </a:rPr>
              <a:t>Etc</a:t>
            </a:r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But more overarching and relevant: role analysis and blockmodeling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Indeed dealing with individual actors and subsets of actors, but the analysis and approach is about the network as a whole</a:t>
            </a:r>
            <a:endParaRPr lang="en-SE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C395CC-5C15-4AFE-B90D-A42AE7BA9E93}"/>
              </a:ext>
            </a:extLst>
          </p:cNvPr>
          <p:cNvGrpSpPr/>
          <p:nvPr/>
        </p:nvGrpSpPr>
        <p:grpSpPr>
          <a:xfrm>
            <a:off x="7571874" y="1519697"/>
            <a:ext cx="3606829" cy="923330"/>
            <a:chOff x="7571874" y="1519697"/>
            <a:chExt cx="3606829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08904-CF43-4765-A15D-0791F56FE379}"/>
                </a:ext>
              </a:extLst>
            </p:cNvPr>
            <p:cNvSpPr txBox="1"/>
            <p:nvPr/>
          </p:nvSpPr>
          <p:spPr>
            <a:xfrm rot="21060220">
              <a:off x="8495137" y="1519697"/>
              <a:ext cx="26835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"/>
                  <a:cs typeface="Georgia"/>
                </a:rPr>
                <a:t>See what I did there? I used the word “actor” instead of “node”!</a:t>
              </a:r>
              <a:endParaRPr lang="en-SE" dirty="0">
                <a:latin typeface="Georgia"/>
                <a:cs typeface="Georgia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7B4697C-BBF6-46F8-B677-2336FAE894A5}"/>
                </a:ext>
              </a:extLst>
            </p:cNvPr>
            <p:cNvCxnSpPr/>
            <p:nvPr/>
          </p:nvCxnSpPr>
          <p:spPr>
            <a:xfrm flipH="1">
              <a:off x="7571874" y="1981364"/>
              <a:ext cx="867578" cy="4409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383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F216-1B10-44CD-AFF8-E701B63ED641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Historical roots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E40E1-209A-402F-912E-A023E49D8872}"/>
              </a:ext>
            </a:extLst>
          </p:cNvPr>
          <p:cNvSpPr txBox="1"/>
          <p:nvPr/>
        </p:nvSpPr>
        <p:spPr>
          <a:xfrm>
            <a:off x="791151" y="1519699"/>
            <a:ext cx="1056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Georgia"/>
                <a:cs typeface="Georgia"/>
              </a:rPr>
              <a:t>Harrison White</a:t>
            </a:r>
            <a:endParaRPr lang="en-SE" sz="24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8DBCF-BF5C-45B1-BC89-9CD15E632E13}"/>
              </a:ext>
            </a:extLst>
          </p:cNvPr>
          <p:cNvSpPr txBox="1"/>
          <p:nvPr/>
        </p:nvSpPr>
        <p:spPr>
          <a:xfrm>
            <a:off x="791150" y="2197210"/>
            <a:ext cx="85322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With colleagues, asked whether sociologists can define the “role concept” in a purely relational form?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Society IS social structure: a multiplex network of inter-personal relations (friendships, kinships, dialogue, interaction, exchange, affiliation networks </a:t>
            </a:r>
            <a:r>
              <a:rPr lang="en-US" dirty="0" err="1">
                <a:solidFill>
                  <a:srgbClr val="002060"/>
                </a:solidFill>
                <a:latin typeface="Georgia"/>
                <a:cs typeface="Georgia"/>
              </a:rPr>
              <a:t>etc</a:t>
            </a: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)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Roles and identities in society are “reciprocally defined”: only emerges in the interactions. How we relate to each other.</a:t>
            </a:r>
          </a:p>
          <a:p>
            <a:endParaRPr lang="en-US" dirty="0">
              <a:solidFill>
                <a:srgbClr val="002060"/>
              </a:solidFill>
              <a:latin typeface="Georgia"/>
              <a:cs typeface="Georgia"/>
            </a:endParaRPr>
          </a:p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Robinson Crusoe didn’t have a role!</a:t>
            </a:r>
            <a:endParaRPr lang="en-SE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88DD7BE-9C26-4308-9194-245A91D12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30500"/>
          <a:stretch>
            <a:fillRect/>
          </a:stretch>
        </p:blipFill>
        <p:spPr bwMode="auto">
          <a:xfrm>
            <a:off x="9323422" y="1588835"/>
            <a:ext cx="1662114" cy="1899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3701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5A4-0F15-4E18-A7F7-7A48B804667E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4600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Notions of role and position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E40E1-209A-402F-912E-A023E49D8872}"/>
              </a:ext>
            </a:extLst>
          </p:cNvPr>
          <p:cNvSpPr txBox="1"/>
          <p:nvPr/>
        </p:nvSpPr>
        <p:spPr>
          <a:xfrm>
            <a:off x="814212" y="1514743"/>
            <a:ext cx="664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Georgia"/>
                <a:cs typeface="Georgia"/>
              </a:rPr>
              <a:t>At a hospital!</a:t>
            </a:r>
            <a:endParaRPr lang="en-SE" sz="24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8DBCF-BF5C-45B1-BC89-9CD15E632E13}"/>
              </a:ext>
            </a:extLst>
          </p:cNvPr>
          <p:cNvSpPr txBox="1"/>
          <p:nvPr/>
        </p:nvSpPr>
        <p:spPr>
          <a:xfrm>
            <a:off x="814212" y="1931870"/>
            <a:ext cx="8532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We have patients, nurses, doctors, and admin personnel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Different attributes: work descriptions, salaries, tasks, educations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But also different roles: different types of relations with each other: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Doctors relate to each other, and to patients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Nurses relate to doctors, patients and to admin personnel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Admin personnel relate to patients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Patients relate to all, except other patients</a:t>
            </a:r>
            <a:endParaRPr lang="en-SE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pic>
        <p:nvPicPr>
          <p:cNvPr id="1026" name="Picture 2" descr="Image result for hospital cartoon">
            <a:extLst>
              <a:ext uri="{FF2B5EF4-FFF2-40B4-BE49-F238E27FC236}">
                <a16:creationId xmlns:a16="http://schemas.microsoft.com/office/drawing/2014/main" id="{43A94637-59EC-4771-92EB-FD6BC0AAF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661" y="1303853"/>
            <a:ext cx="2101456" cy="174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30474F-7673-4432-BDA2-CFBA86A88B38}"/>
              </a:ext>
            </a:extLst>
          </p:cNvPr>
          <p:cNvSpPr txBox="1"/>
          <p:nvPr/>
        </p:nvSpPr>
        <p:spPr>
          <a:xfrm>
            <a:off x="791151" y="4149489"/>
            <a:ext cx="664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Georgia"/>
                <a:cs typeface="Georgia"/>
              </a:rPr>
              <a:t>Parents, kids, school teachers</a:t>
            </a:r>
            <a:endParaRPr lang="en-SE" sz="24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44458-DE21-4C34-B23B-F3DA4195DE17}"/>
              </a:ext>
            </a:extLst>
          </p:cNvPr>
          <p:cNvSpPr txBox="1"/>
          <p:nvPr/>
        </p:nvSpPr>
        <p:spPr>
          <a:xfrm>
            <a:off x="814212" y="4538484"/>
            <a:ext cx="8532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The parents in a family relate with each other, some of other parents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Parents relate to their kids, not other kids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Teachers relate to all kids, some parents, some teachers</a:t>
            </a:r>
            <a:endParaRPr lang="en-SE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pic>
        <p:nvPicPr>
          <p:cNvPr id="1028" name="Picture 4" descr="Image result for family school teacher kids">
            <a:extLst>
              <a:ext uri="{FF2B5EF4-FFF2-40B4-BE49-F238E27FC236}">
                <a16:creationId xmlns:a16="http://schemas.microsoft.com/office/drawing/2014/main" id="{165FD9E4-B8DD-4A2B-99CF-FF1EA43E4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992" y="3676018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73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build="p" bldLvl="2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2A3C-3684-41D5-B067-4C79016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545C-0F5E-4EC1-8371-04B2289E0C7E}" type="datetime4">
              <a:rPr lang="en-US" smtClean="0"/>
              <a:t>November 27, 2019</a:t>
            </a:fld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77A3-E111-40D5-B949-3788CA2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22C1-7F38-43A2-935E-499A655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Introduction to blockmodeling</a:t>
            </a:r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64A32-B5C7-4890-AD90-3A7E618E8505}"/>
              </a:ext>
            </a:extLst>
          </p:cNvPr>
          <p:cNvSpPr txBox="1"/>
          <p:nvPr/>
        </p:nvSpPr>
        <p:spPr>
          <a:xfrm>
            <a:off x="791151" y="842187"/>
            <a:ext cx="4600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/>
                <a:cs typeface="Georgia"/>
              </a:rPr>
              <a:t>Notions of role and position</a:t>
            </a:r>
            <a:endParaRPr lang="en-SE" sz="2400" b="1" dirty="0">
              <a:solidFill>
                <a:srgbClr val="002060"/>
              </a:solidFill>
              <a:latin typeface="Georgia"/>
              <a:cs typeface="Georgi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E40E1-209A-402F-912E-A023E49D8872}"/>
              </a:ext>
            </a:extLst>
          </p:cNvPr>
          <p:cNvSpPr txBox="1"/>
          <p:nvPr/>
        </p:nvSpPr>
        <p:spPr>
          <a:xfrm>
            <a:off x="814212" y="1514743"/>
            <a:ext cx="7759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Georgia"/>
                <a:cs typeface="Georgia"/>
              </a:rPr>
              <a:t>Identifying and operationalizing positions</a:t>
            </a:r>
            <a:endParaRPr lang="en-SE" sz="24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8DBCF-BF5C-45B1-BC89-9CD15E632E13}"/>
              </a:ext>
            </a:extLst>
          </p:cNvPr>
          <p:cNvSpPr txBox="1"/>
          <p:nvPr/>
        </p:nvSpPr>
        <p:spPr>
          <a:xfrm>
            <a:off x="814212" y="1931870"/>
            <a:ext cx="853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Somehow we want to partition the actors (nodes) in a network into subsets (positions/clusters) based on some notion of </a:t>
            </a:r>
            <a:r>
              <a:rPr lang="en-US" u="sng" dirty="0">
                <a:solidFill>
                  <a:srgbClr val="002060"/>
                </a:solidFill>
                <a:latin typeface="Georgia"/>
                <a:cs typeface="Georgia"/>
              </a:rPr>
              <a:t>equivalence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C8EC0-20AF-4566-B5E6-FF97994F9E08}"/>
              </a:ext>
            </a:extLst>
          </p:cNvPr>
          <p:cNvSpPr txBox="1"/>
          <p:nvPr/>
        </p:nvSpPr>
        <p:spPr>
          <a:xfrm rot="20866760">
            <a:off x="5678905" y="2995328"/>
            <a:ext cx="3203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eorgia"/>
                <a:cs typeface="Georgia"/>
              </a:rPr>
              <a:t>Having similar patterns of relations somehow…</a:t>
            </a:r>
            <a:endParaRPr lang="en-SE" dirty="0">
              <a:latin typeface="Georgia"/>
              <a:cs typeface="Georgia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0C2C8C-9D4E-4215-8223-589B175AA614}"/>
              </a:ext>
            </a:extLst>
          </p:cNvPr>
          <p:cNvCxnSpPr>
            <a:cxnSpLocks/>
          </p:cNvCxnSpPr>
          <p:nvPr/>
        </p:nvCxnSpPr>
        <p:spPr>
          <a:xfrm flipH="1" flipV="1">
            <a:off x="6304547" y="2663555"/>
            <a:ext cx="401053" cy="464657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08B09B-157C-4A51-9A53-A2EBE994A5A6}"/>
              </a:ext>
            </a:extLst>
          </p:cNvPr>
          <p:cNvSpPr txBox="1"/>
          <p:nvPr/>
        </p:nvSpPr>
        <p:spPr>
          <a:xfrm>
            <a:off x="814212" y="3816899"/>
            <a:ext cx="664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Georgia"/>
                <a:cs typeface="Georgia"/>
              </a:rPr>
              <a:t>Mapping role-structure</a:t>
            </a:r>
            <a:endParaRPr lang="en-SE" sz="2400" b="1" dirty="0">
              <a:solidFill>
                <a:srgbClr val="00B0F0"/>
              </a:solidFill>
              <a:latin typeface="Georgia"/>
              <a:cs typeface="Georgi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AAC151-1297-4EC1-B3DA-BA6552694F03}"/>
              </a:ext>
            </a:extLst>
          </p:cNvPr>
          <p:cNvSpPr txBox="1"/>
          <p:nvPr/>
        </p:nvSpPr>
        <p:spPr>
          <a:xfrm>
            <a:off x="814212" y="4235262"/>
            <a:ext cx="853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eorgia"/>
                <a:cs typeface="Georgia"/>
              </a:rPr>
              <a:t>Mapping overall relationships of actors within and between such positions</a:t>
            </a:r>
          </a:p>
        </p:txBody>
      </p:sp>
      <p:pic>
        <p:nvPicPr>
          <p:cNvPr id="20" name="Picture 2" descr="Image result for hospital cartoon">
            <a:extLst>
              <a:ext uri="{FF2B5EF4-FFF2-40B4-BE49-F238E27FC236}">
                <a16:creationId xmlns:a16="http://schemas.microsoft.com/office/drawing/2014/main" id="{AB8407D5-98E4-44EF-90AC-0DD6E9D47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342" y="3142907"/>
            <a:ext cx="1443707" cy="119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family school teacher kids">
            <a:extLst>
              <a:ext uri="{FF2B5EF4-FFF2-40B4-BE49-F238E27FC236}">
                <a16:creationId xmlns:a16="http://schemas.microsoft.com/office/drawing/2014/main" id="{2F6A6FB4-76C2-4942-BB9F-2150E6AE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899" y="4538138"/>
            <a:ext cx="1449886" cy="144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FE7650-A73F-49A4-B2A9-BDB1E71DC633}"/>
              </a:ext>
            </a:extLst>
          </p:cNvPr>
          <p:cNvSpPr txBox="1"/>
          <p:nvPr/>
        </p:nvSpPr>
        <p:spPr>
          <a:xfrm>
            <a:off x="2667666" y="4967251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eorgia"/>
                <a:cs typeface="Georgia"/>
              </a:rPr>
              <a:t>Quintessential technique for doing the above:</a:t>
            </a:r>
          </a:p>
          <a:p>
            <a:pPr algn="ctr"/>
            <a:r>
              <a:rPr lang="en-US" b="1" dirty="0">
                <a:solidFill>
                  <a:srgbClr val="7030A0"/>
                </a:solidFill>
                <a:latin typeface="Georgia"/>
                <a:cs typeface="Georgia"/>
              </a:rPr>
              <a:t>BLOCKMODELING</a:t>
            </a:r>
            <a:endParaRPr lang="en-SE" b="1" dirty="0">
              <a:solidFill>
                <a:srgbClr val="7030A0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6499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/>
      <p:bldP spid="17" grpId="0"/>
      <p:bldP spid="19" grpId="0"/>
      <p:bldP spid="14" grpId="0"/>
    </p:bldLst>
  </p:timing>
</p:sld>
</file>

<file path=ppt/theme/theme1.xml><?xml version="1.0" encoding="utf-8"?>
<a:theme xmlns:a="http://schemas.openxmlformats.org/drawingml/2006/main" name="Office-tema">
  <a:themeElements>
    <a:clrScheme name="LIU Färger 3">
      <a:dk1>
        <a:sysClr val="windowText" lastClr="000000"/>
      </a:dk1>
      <a:lt1>
        <a:sysClr val="window" lastClr="FFFFFF"/>
      </a:lt1>
      <a:dk2>
        <a:srgbClr val="646464"/>
      </a:dk2>
      <a:lt2>
        <a:srgbClr val="C8C8C8"/>
      </a:lt2>
      <a:accent1>
        <a:srgbClr val="1BC8A6"/>
      </a:accent1>
      <a:accent2>
        <a:srgbClr val="43D9C0"/>
      </a:accent2>
      <a:accent3>
        <a:srgbClr val="70E4D2"/>
      </a:accent3>
      <a:accent4>
        <a:srgbClr val="A5F0E4"/>
      </a:accent4>
      <a:accent5>
        <a:srgbClr val="C3F3EC"/>
      </a:accent5>
      <a:accent6>
        <a:srgbClr val="1EBCC8"/>
      </a:accent6>
      <a:hlink>
        <a:srgbClr val="14A3E1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9E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>
            <a:latin typeface="Georgia"/>
            <a:cs typeface="Georgi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8528AB2143574188C4DC7C8F19831A" ma:contentTypeVersion="5" ma:contentTypeDescription="Create a new document." ma:contentTypeScope="" ma:versionID="f6640c29beb401aaba40da6e0efd37bd">
  <xsd:schema xmlns:xsd="http://www.w3.org/2001/XMLSchema" xmlns:xs="http://www.w3.org/2001/XMLSchema" xmlns:p="http://schemas.microsoft.com/office/2006/metadata/properties" xmlns:ns2="57864b92-a1bd-4566-bd42-43e554f670a1" xmlns:ns3="bd39f62a-f5f1-4097-b7c4-efa6582293a3" xmlns:ns4="d8db703a-6b1b-498e-89f8-3a54f15e6b50" targetNamespace="http://schemas.microsoft.com/office/2006/metadata/properties" ma:root="true" ma:fieldsID="197e2327866cbafb709dd8a24df0670a" ns2:_="" ns3:_="" ns4:_="">
    <xsd:import namespace="57864b92-a1bd-4566-bd42-43e554f670a1"/>
    <xsd:import namespace="bd39f62a-f5f1-4097-b7c4-efa6582293a3"/>
    <xsd:import namespace="d8db703a-6b1b-498e-89f8-3a54f15e6b50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864b92-a1bd-4566-bd42-43e554f670a1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Beskrivning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9f62a-f5f1-4097-b7c4-efa6582293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b703a-6b1b-498e-89f8-3a54f15e6b5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57864b92-a1bd-4566-bd42-43e554f670a1" xsi:nil="true"/>
  </documentManagement>
</p:properties>
</file>

<file path=customXml/itemProps1.xml><?xml version="1.0" encoding="utf-8"?>
<ds:datastoreItem xmlns:ds="http://schemas.openxmlformats.org/officeDocument/2006/customXml" ds:itemID="{128CBFCB-B8B2-425C-BDCB-65995120FE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864b92-a1bd-4566-bd42-43e554f670a1"/>
    <ds:schemaRef ds:uri="bd39f62a-f5f1-4097-b7c4-efa6582293a3"/>
    <ds:schemaRef ds:uri="d8db703a-6b1b-498e-89f8-3a54f15e6b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C6318C-E4F3-437F-8980-3C20D1E9E1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52B892-C64C-4CE8-A161-234907708B9F}">
  <ds:schemaRefs>
    <ds:schemaRef ds:uri="http://purl.org/dc/dcmitype/"/>
    <ds:schemaRef ds:uri="d8db703a-6b1b-498e-89f8-3a54f15e6b50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bd39f62a-f5f1-4097-b7c4-efa6582293a3"/>
    <ds:schemaRef ds:uri="57864b92-a1bd-4566-bd42-43e554f670a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2719</Words>
  <Application>Microsoft Office PowerPoint</Application>
  <PresentationFormat>Widescreen</PresentationFormat>
  <Paragraphs>398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Gulim</vt:lpstr>
      <vt:lpstr>Arial</vt:lpstr>
      <vt:lpstr>Calibri</vt:lpstr>
      <vt:lpstr>Georgia</vt:lpstr>
      <vt:lpstr>Office-tema</vt:lpstr>
      <vt:lpstr>An introduction to blockmodeling</vt:lpstr>
      <vt:lpstr>Roadmap to lecture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PowerPoint Presentation</vt:lpstr>
    </vt:vector>
  </TitlesOfParts>
  <Company>Linkin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Henrik Ringbert</dc:creator>
  <cp:lastModifiedBy>Carl Nordlund</cp:lastModifiedBy>
  <cp:revision>92</cp:revision>
  <dcterms:created xsi:type="dcterms:W3CDTF">2015-04-20T13:23:52Z</dcterms:created>
  <dcterms:modified xsi:type="dcterms:W3CDTF">2019-11-27T07:39:18Z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0x0101003F8528AB2143574188C4DC7C8F19831A</vt:lpwstr>
  </property>
  <property fmtid="{D5CDD505-2E9C-101B-9397-08002B2CF9AE}" pid="3" name="AuthorIds_UIVersion_11264">
    <vt:lpwstr>12659</vt:lpwstr>
  </property>
</Properties>
</file>