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04faaf35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04faaf3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04faaf35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04faaf35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d9414ce884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d9414ce884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880e2dc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880e2dc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d9414ce884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d9414ce884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9414ce884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9414ce884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880e2dc32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f880e2dc32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d9414ce884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d9414ce884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f880e2dc32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f880e2dc32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04faaf35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e04faaf35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d9414ce884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d9414ce884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e04faaf35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e04faaf35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e04faaf35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e04faaf35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f880e2dc3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f880e2dc3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d9414ce884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d9414ce884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880e2dc32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880e2dc32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d9414ce884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d9414ce884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9414ce884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9414ce884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d9414ce884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d9414ce884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04faaf35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04faaf3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d9414ce884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d9414ce884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18.png"/><Relationship Id="rId6"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31.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7.png"/><Relationship Id="rId5" Type="http://schemas.openxmlformats.org/officeDocument/2006/relationships/image" Target="../media/image10.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Big Data Project :</a:t>
            </a:r>
            <a:endParaRPr/>
          </a:p>
          <a:p>
            <a:pPr indent="0" lvl="0" marL="0" rtl="0" algn="ctr">
              <a:spcBef>
                <a:spcPts val="0"/>
              </a:spcBef>
              <a:spcAft>
                <a:spcPts val="0"/>
              </a:spcAft>
              <a:buNone/>
            </a:pPr>
            <a:r>
              <a:rPr lang="fr"/>
              <a:t>Ocean Warming</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687200" y="3194726"/>
            <a:ext cx="6338400" cy="1032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fr"/>
              <a:t>Carlos Freiji</a:t>
            </a:r>
            <a:endParaRPr/>
          </a:p>
          <a:p>
            <a:pPr indent="0" lvl="0" marL="0" rtl="0" algn="ctr">
              <a:spcBef>
                <a:spcPts val="0"/>
              </a:spcBef>
              <a:spcAft>
                <a:spcPts val="0"/>
              </a:spcAft>
              <a:buNone/>
            </a:pPr>
            <a:r>
              <a:rPr lang="fr"/>
              <a:t>Dhia Znaidi</a:t>
            </a:r>
            <a:endParaRPr/>
          </a:p>
          <a:p>
            <a:pPr indent="0" lvl="0" marL="0" rtl="0" algn="ctr">
              <a:spcBef>
                <a:spcPts val="0"/>
              </a:spcBef>
              <a:spcAft>
                <a:spcPts val="0"/>
              </a:spcAft>
              <a:buNone/>
            </a:pPr>
            <a:r>
              <a:rPr lang="fr"/>
              <a:t>Rayen Ben Ismail</a:t>
            </a:r>
            <a:endParaRPr/>
          </a:p>
          <a:p>
            <a:pPr indent="0" lvl="0" marL="0" rtl="0" algn="ctr">
              <a:spcBef>
                <a:spcPts val="0"/>
              </a:spcBef>
              <a:spcAft>
                <a:spcPts val="0"/>
              </a:spcAft>
              <a:buNone/>
            </a:pPr>
            <a:r>
              <a:rPr lang="fr"/>
              <a:t>Lucas Ye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769775" y="4543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Adding new features : cos and sin (seasons)</a:t>
            </a:r>
            <a:endParaRPr/>
          </a:p>
          <a:p>
            <a:pPr indent="0" lvl="0" marL="0" rtl="0" algn="l">
              <a:spcBef>
                <a:spcPts val="0"/>
              </a:spcBef>
              <a:spcAft>
                <a:spcPts val="0"/>
              </a:spcAft>
              <a:buNone/>
            </a:pPr>
            <a:r>
              <a:t/>
            </a:r>
            <a:endParaRPr/>
          </a:p>
        </p:txBody>
      </p:sp>
      <p:sp>
        <p:nvSpPr>
          <p:cNvPr id="203" name="Google Shape;203;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04" name="Google Shape;204;p22"/>
          <p:cNvPicPr preferRelativeResize="0"/>
          <p:nvPr/>
        </p:nvPicPr>
        <p:blipFill>
          <a:blip r:embed="rId3">
            <a:alphaModFix/>
          </a:blip>
          <a:stretch>
            <a:fillRect/>
          </a:stretch>
        </p:blipFill>
        <p:spPr>
          <a:xfrm>
            <a:off x="228063" y="1297425"/>
            <a:ext cx="8687875" cy="31731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769775" y="4543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Linear regression - dataset separation</a:t>
            </a:r>
            <a:endParaRPr/>
          </a:p>
          <a:p>
            <a:pPr indent="0" lvl="0" marL="0" rtl="0" algn="l">
              <a:spcBef>
                <a:spcPts val="0"/>
              </a:spcBef>
              <a:spcAft>
                <a:spcPts val="0"/>
              </a:spcAft>
              <a:buNone/>
            </a:pPr>
            <a:r>
              <a:t/>
            </a:r>
            <a:endParaRPr/>
          </a:p>
        </p:txBody>
      </p:sp>
      <p:pic>
        <p:nvPicPr>
          <p:cNvPr id="210" name="Google Shape;210;p23"/>
          <p:cNvPicPr preferRelativeResize="0"/>
          <p:nvPr/>
        </p:nvPicPr>
        <p:blipFill>
          <a:blip r:embed="rId3">
            <a:alphaModFix/>
          </a:blip>
          <a:stretch>
            <a:fillRect/>
          </a:stretch>
        </p:blipFill>
        <p:spPr>
          <a:xfrm>
            <a:off x="376900" y="1267775"/>
            <a:ext cx="8462299" cy="3147575"/>
          </a:xfrm>
          <a:prstGeom prst="rect">
            <a:avLst/>
          </a:prstGeom>
          <a:noFill/>
          <a:ln>
            <a:noFill/>
          </a:ln>
        </p:spPr>
      </p:pic>
      <p:sp>
        <p:nvSpPr>
          <p:cNvPr id="211" name="Google Shape;211;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819150" y="3738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Linear regression - dataset separation</a:t>
            </a:r>
            <a:endParaRPr/>
          </a:p>
          <a:p>
            <a:pPr indent="0" lvl="0" marL="0" rtl="0" algn="l">
              <a:spcBef>
                <a:spcPts val="0"/>
              </a:spcBef>
              <a:spcAft>
                <a:spcPts val="0"/>
              </a:spcAft>
              <a:buNone/>
            </a:pPr>
            <a:r>
              <a:rPr lang="fr"/>
              <a:t>Comparison with IPCC predictions</a:t>
            </a:r>
            <a:endParaRPr/>
          </a:p>
        </p:txBody>
      </p:sp>
      <p:sp>
        <p:nvSpPr>
          <p:cNvPr id="217" name="Google Shape;217;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18" name="Google Shape;218;p24"/>
          <p:cNvPicPr preferRelativeResize="0"/>
          <p:nvPr/>
        </p:nvPicPr>
        <p:blipFill>
          <a:blip r:embed="rId3">
            <a:alphaModFix/>
          </a:blip>
          <a:stretch>
            <a:fillRect/>
          </a:stretch>
        </p:blipFill>
        <p:spPr>
          <a:xfrm>
            <a:off x="234113" y="1402850"/>
            <a:ext cx="8675776" cy="321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955525" y="188825"/>
            <a:ext cx="7505700" cy="67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Confidence intervals</a:t>
            </a:r>
            <a:endParaRPr/>
          </a:p>
        </p:txBody>
      </p:sp>
      <p:pic>
        <p:nvPicPr>
          <p:cNvPr id="224" name="Google Shape;224;p25"/>
          <p:cNvPicPr preferRelativeResize="0"/>
          <p:nvPr/>
        </p:nvPicPr>
        <p:blipFill>
          <a:blip r:embed="rId3">
            <a:alphaModFix/>
          </a:blip>
          <a:stretch>
            <a:fillRect/>
          </a:stretch>
        </p:blipFill>
        <p:spPr>
          <a:xfrm>
            <a:off x="226550" y="859725"/>
            <a:ext cx="4989963" cy="3332350"/>
          </a:xfrm>
          <a:prstGeom prst="rect">
            <a:avLst/>
          </a:prstGeom>
          <a:noFill/>
          <a:ln>
            <a:noFill/>
          </a:ln>
        </p:spPr>
      </p:pic>
      <p:sp>
        <p:nvSpPr>
          <p:cNvPr id="225" name="Google Shape;225;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26" name="Google Shape;226;p25"/>
          <p:cNvPicPr preferRelativeResize="0"/>
          <p:nvPr/>
        </p:nvPicPr>
        <p:blipFill>
          <a:blip r:embed="rId4">
            <a:alphaModFix/>
          </a:blip>
          <a:stretch>
            <a:fillRect/>
          </a:stretch>
        </p:blipFill>
        <p:spPr>
          <a:xfrm>
            <a:off x="3965475" y="4137350"/>
            <a:ext cx="4648200" cy="523875"/>
          </a:xfrm>
          <a:prstGeom prst="rect">
            <a:avLst/>
          </a:prstGeom>
          <a:noFill/>
          <a:ln>
            <a:noFill/>
          </a:ln>
        </p:spPr>
      </p:pic>
      <p:sp>
        <p:nvSpPr>
          <p:cNvPr id="227" name="Google Shape;227;p25"/>
          <p:cNvSpPr txBox="1"/>
          <p:nvPr/>
        </p:nvSpPr>
        <p:spPr>
          <a:xfrm>
            <a:off x="2157750" y="859625"/>
            <a:ext cx="1334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Calibri"/>
                <a:ea typeface="Calibri"/>
                <a:cs typeface="Calibri"/>
                <a:sym typeface="Calibri"/>
              </a:rPr>
              <a:t>Global OHC (1950-2019)</a:t>
            </a:r>
            <a:endParaRPr sz="900">
              <a:latin typeface="Calibri"/>
              <a:ea typeface="Calibri"/>
              <a:cs typeface="Calibri"/>
              <a:sym typeface="Calibri"/>
            </a:endParaRPr>
          </a:p>
        </p:txBody>
      </p:sp>
      <p:sp>
        <p:nvSpPr>
          <p:cNvPr id="228" name="Google Shape;228;p25"/>
          <p:cNvSpPr txBox="1"/>
          <p:nvPr/>
        </p:nvSpPr>
        <p:spPr>
          <a:xfrm>
            <a:off x="2667325" y="4064125"/>
            <a:ext cx="1334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latin typeface="Calibri"/>
                <a:ea typeface="Calibri"/>
                <a:cs typeface="Calibri"/>
                <a:sym typeface="Calibri"/>
              </a:rPr>
              <a:t>Time</a:t>
            </a:r>
            <a:endParaRPr sz="9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899675" y="385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Adaboost regressor</a:t>
            </a:r>
            <a:r>
              <a:rPr lang="fr"/>
              <a:t> </a:t>
            </a:r>
            <a:endParaRPr/>
          </a:p>
        </p:txBody>
      </p:sp>
      <p:sp>
        <p:nvSpPr>
          <p:cNvPr id="234" name="Google Shape;234;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35" name="Google Shape;235;p26"/>
          <p:cNvPicPr preferRelativeResize="0"/>
          <p:nvPr/>
        </p:nvPicPr>
        <p:blipFill>
          <a:blip r:embed="rId3">
            <a:alphaModFix/>
          </a:blip>
          <a:stretch>
            <a:fillRect/>
          </a:stretch>
        </p:blipFill>
        <p:spPr>
          <a:xfrm>
            <a:off x="235950" y="1211925"/>
            <a:ext cx="8672099" cy="316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819150" y="431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Random forest regressor</a:t>
            </a:r>
            <a:endParaRPr/>
          </a:p>
        </p:txBody>
      </p:sp>
      <p:sp>
        <p:nvSpPr>
          <p:cNvPr id="241" name="Google Shape;241;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42" name="Google Shape;242;p27"/>
          <p:cNvPicPr preferRelativeResize="0"/>
          <p:nvPr/>
        </p:nvPicPr>
        <p:blipFill>
          <a:blip r:embed="rId3">
            <a:alphaModFix/>
          </a:blip>
          <a:stretch>
            <a:fillRect/>
          </a:stretch>
        </p:blipFill>
        <p:spPr>
          <a:xfrm>
            <a:off x="266700" y="1226875"/>
            <a:ext cx="8610600" cy="314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819150" y="1700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RNN Model</a:t>
            </a:r>
            <a:endParaRPr/>
          </a:p>
        </p:txBody>
      </p:sp>
      <p:sp>
        <p:nvSpPr>
          <p:cNvPr id="248" name="Google Shape;248;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49" name="Google Shape;249;p28"/>
          <p:cNvPicPr preferRelativeResize="0"/>
          <p:nvPr/>
        </p:nvPicPr>
        <p:blipFill>
          <a:blip r:embed="rId3">
            <a:alphaModFix/>
          </a:blip>
          <a:stretch>
            <a:fillRect/>
          </a:stretch>
        </p:blipFill>
        <p:spPr>
          <a:xfrm>
            <a:off x="387125" y="1550113"/>
            <a:ext cx="3727700" cy="2210000"/>
          </a:xfrm>
          <a:prstGeom prst="rect">
            <a:avLst/>
          </a:prstGeom>
          <a:noFill/>
          <a:ln>
            <a:noFill/>
          </a:ln>
        </p:spPr>
      </p:pic>
      <p:pic>
        <p:nvPicPr>
          <p:cNvPr id="250" name="Google Shape;250;p28"/>
          <p:cNvPicPr preferRelativeResize="0"/>
          <p:nvPr/>
        </p:nvPicPr>
        <p:blipFill>
          <a:blip r:embed="rId4">
            <a:alphaModFix/>
          </a:blip>
          <a:stretch>
            <a:fillRect/>
          </a:stretch>
        </p:blipFill>
        <p:spPr>
          <a:xfrm>
            <a:off x="4572000" y="1042275"/>
            <a:ext cx="3991533" cy="32256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819150" y="1700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RNN approach</a:t>
            </a:r>
            <a:endParaRPr/>
          </a:p>
        </p:txBody>
      </p:sp>
      <p:pic>
        <p:nvPicPr>
          <p:cNvPr id="256" name="Google Shape;256;p29"/>
          <p:cNvPicPr preferRelativeResize="0"/>
          <p:nvPr/>
        </p:nvPicPr>
        <p:blipFill>
          <a:blip r:embed="rId3">
            <a:alphaModFix/>
          </a:blip>
          <a:stretch>
            <a:fillRect/>
          </a:stretch>
        </p:blipFill>
        <p:spPr>
          <a:xfrm>
            <a:off x="267725" y="741550"/>
            <a:ext cx="3915900" cy="2343225"/>
          </a:xfrm>
          <a:prstGeom prst="rect">
            <a:avLst/>
          </a:prstGeom>
          <a:noFill/>
          <a:ln>
            <a:noFill/>
          </a:ln>
        </p:spPr>
      </p:pic>
      <p:pic>
        <p:nvPicPr>
          <p:cNvPr id="257" name="Google Shape;257;p29"/>
          <p:cNvPicPr preferRelativeResize="0"/>
          <p:nvPr/>
        </p:nvPicPr>
        <p:blipFill>
          <a:blip r:embed="rId4">
            <a:alphaModFix/>
          </a:blip>
          <a:stretch>
            <a:fillRect/>
          </a:stretch>
        </p:blipFill>
        <p:spPr>
          <a:xfrm>
            <a:off x="4410551" y="1422875"/>
            <a:ext cx="4252675" cy="2544750"/>
          </a:xfrm>
          <a:prstGeom prst="rect">
            <a:avLst/>
          </a:prstGeom>
          <a:noFill/>
          <a:ln>
            <a:noFill/>
          </a:ln>
        </p:spPr>
      </p:pic>
      <p:pic>
        <p:nvPicPr>
          <p:cNvPr id="258" name="Google Shape;258;p29"/>
          <p:cNvPicPr preferRelativeResize="0"/>
          <p:nvPr/>
        </p:nvPicPr>
        <p:blipFill>
          <a:blip r:embed="rId5">
            <a:alphaModFix/>
          </a:blip>
          <a:stretch>
            <a:fillRect/>
          </a:stretch>
        </p:blipFill>
        <p:spPr>
          <a:xfrm>
            <a:off x="434650" y="3012400"/>
            <a:ext cx="3748975" cy="1905200"/>
          </a:xfrm>
          <a:prstGeom prst="rect">
            <a:avLst/>
          </a:prstGeom>
          <a:noFill/>
          <a:ln>
            <a:noFill/>
          </a:ln>
        </p:spPr>
      </p:pic>
      <p:sp>
        <p:nvSpPr>
          <p:cNvPr id="259" name="Google Shape;259;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60" name="Google Shape;260;p29"/>
          <p:cNvPicPr preferRelativeResize="0"/>
          <p:nvPr/>
        </p:nvPicPr>
        <p:blipFill>
          <a:blip r:embed="rId6">
            <a:alphaModFix/>
          </a:blip>
          <a:stretch>
            <a:fillRect/>
          </a:stretch>
        </p:blipFill>
        <p:spPr>
          <a:xfrm>
            <a:off x="6030125" y="1318100"/>
            <a:ext cx="1219200" cy="104775"/>
          </a:xfrm>
          <a:prstGeom prst="rect">
            <a:avLst/>
          </a:prstGeom>
          <a:noFill/>
          <a:ln>
            <a:noFill/>
          </a:ln>
        </p:spPr>
      </p:pic>
      <p:pic>
        <p:nvPicPr>
          <p:cNvPr id="261" name="Google Shape;261;p29"/>
          <p:cNvPicPr preferRelativeResize="0"/>
          <p:nvPr/>
        </p:nvPicPr>
        <p:blipFill>
          <a:blip r:embed="rId6">
            <a:alphaModFix/>
          </a:blip>
          <a:stretch>
            <a:fillRect/>
          </a:stretch>
        </p:blipFill>
        <p:spPr>
          <a:xfrm>
            <a:off x="1616075" y="636775"/>
            <a:ext cx="1219200" cy="10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819150" y="1700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RNN approach</a:t>
            </a:r>
            <a:endParaRPr/>
          </a:p>
        </p:txBody>
      </p:sp>
      <p:pic>
        <p:nvPicPr>
          <p:cNvPr id="267" name="Google Shape;267;p30"/>
          <p:cNvPicPr preferRelativeResize="0"/>
          <p:nvPr/>
        </p:nvPicPr>
        <p:blipFill>
          <a:blip r:embed="rId3">
            <a:alphaModFix/>
          </a:blip>
          <a:stretch>
            <a:fillRect/>
          </a:stretch>
        </p:blipFill>
        <p:spPr>
          <a:xfrm>
            <a:off x="210063" y="3084775"/>
            <a:ext cx="4031225" cy="1753925"/>
          </a:xfrm>
          <a:prstGeom prst="rect">
            <a:avLst/>
          </a:prstGeom>
          <a:noFill/>
          <a:ln>
            <a:noFill/>
          </a:ln>
        </p:spPr>
      </p:pic>
      <p:pic>
        <p:nvPicPr>
          <p:cNvPr id="268" name="Google Shape;268;p30"/>
          <p:cNvPicPr preferRelativeResize="0"/>
          <p:nvPr/>
        </p:nvPicPr>
        <p:blipFill>
          <a:blip r:embed="rId4">
            <a:alphaModFix/>
          </a:blip>
          <a:stretch>
            <a:fillRect/>
          </a:stretch>
        </p:blipFill>
        <p:spPr>
          <a:xfrm>
            <a:off x="374325" y="671525"/>
            <a:ext cx="3932424" cy="2353100"/>
          </a:xfrm>
          <a:prstGeom prst="rect">
            <a:avLst/>
          </a:prstGeom>
          <a:noFill/>
          <a:ln>
            <a:noFill/>
          </a:ln>
        </p:spPr>
      </p:pic>
      <p:pic>
        <p:nvPicPr>
          <p:cNvPr id="269" name="Google Shape;269;p30"/>
          <p:cNvPicPr preferRelativeResize="0"/>
          <p:nvPr/>
        </p:nvPicPr>
        <p:blipFill>
          <a:blip r:embed="rId5">
            <a:alphaModFix/>
          </a:blip>
          <a:stretch>
            <a:fillRect/>
          </a:stretch>
        </p:blipFill>
        <p:spPr>
          <a:xfrm>
            <a:off x="4378424" y="1277000"/>
            <a:ext cx="4532451" cy="2712160"/>
          </a:xfrm>
          <a:prstGeom prst="rect">
            <a:avLst/>
          </a:prstGeom>
          <a:noFill/>
          <a:ln>
            <a:noFill/>
          </a:ln>
        </p:spPr>
      </p:pic>
      <p:sp>
        <p:nvSpPr>
          <p:cNvPr id="270" name="Google Shape;270;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71" name="Google Shape;271;p30"/>
          <p:cNvPicPr preferRelativeResize="0"/>
          <p:nvPr/>
        </p:nvPicPr>
        <p:blipFill>
          <a:blip r:embed="rId6">
            <a:alphaModFix/>
          </a:blip>
          <a:stretch>
            <a:fillRect/>
          </a:stretch>
        </p:blipFill>
        <p:spPr>
          <a:xfrm>
            <a:off x="6200037" y="1172235"/>
            <a:ext cx="1219200" cy="104775"/>
          </a:xfrm>
          <a:prstGeom prst="rect">
            <a:avLst/>
          </a:prstGeom>
          <a:noFill/>
          <a:ln>
            <a:noFill/>
          </a:ln>
        </p:spPr>
      </p:pic>
      <p:pic>
        <p:nvPicPr>
          <p:cNvPr id="272" name="Google Shape;272;p30"/>
          <p:cNvPicPr preferRelativeResize="0"/>
          <p:nvPr/>
        </p:nvPicPr>
        <p:blipFill>
          <a:blip r:embed="rId6">
            <a:alphaModFix/>
          </a:blip>
          <a:stretch>
            <a:fillRect/>
          </a:stretch>
        </p:blipFill>
        <p:spPr>
          <a:xfrm>
            <a:off x="1730950" y="594923"/>
            <a:ext cx="1219200" cy="10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459725" y="349850"/>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Locally</a:t>
            </a:r>
            <a:endParaRPr/>
          </a:p>
        </p:txBody>
      </p:sp>
      <p:pic>
        <p:nvPicPr>
          <p:cNvPr id="278" name="Google Shape;278;p31"/>
          <p:cNvPicPr preferRelativeResize="0"/>
          <p:nvPr/>
        </p:nvPicPr>
        <p:blipFill>
          <a:blip r:embed="rId3">
            <a:alphaModFix/>
          </a:blip>
          <a:stretch>
            <a:fillRect/>
          </a:stretch>
        </p:blipFill>
        <p:spPr>
          <a:xfrm>
            <a:off x="2267725" y="2571750"/>
            <a:ext cx="6180301" cy="2545501"/>
          </a:xfrm>
          <a:prstGeom prst="rect">
            <a:avLst/>
          </a:prstGeom>
          <a:noFill/>
          <a:ln>
            <a:noFill/>
          </a:ln>
        </p:spPr>
      </p:pic>
      <p:pic>
        <p:nvPicPr>
          <p:cNvPr id="279" name="Google Shape;279;p31"/>
          <p:cNvPicPr preferRelativeResize="0"/>
          <p:nvPr/>
        </p:nvPicPr>
        <p:blipFill>
          <a:blip r:embed="rId4">
            <a:alphaModFix/>
          </a:blip>
          <a:stretch>
            <a:fillRect/>
          </a:stretch>
        </p:blipFill>
        <p:spPr>
          <a:xfrm>
            <a:off x="2267725" y="0"/>
            <a:ext cx="6180299" cy="2560150"/>
          </a:xfrm>
          <a:prstGeom prst="rect">
            <a:avLst/>
          </a:prstGeom>
          <a:noFill/>
          <a:ln>
            <a:noFill/>
          </a:ln>
        </p:spPr>
      </p:pic>
      <p:sp>
        <p:nvSpPr>
          <p:cNvPr id="280" name="Google Shape;280;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81" name="Google Shape;281;p31"/>
          <p:cNvSpPr txBox="1"/>
          <p:nvPr/>
        </p:nvSpPr>
        <p:spPr>
          <a:xfrm>
            <a:off x="272675" y="1239400"/>
            <a:ext cx="205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Mean OHC, for the years 1950-58, at lon=50W</a:t>
            </a:r>
            <a:endParaRPr>
              <a:latin typeface="Calibri"/>
              <a:ea typeface="Calibri"/>
              <a:cs typeface="Calibri"/>
              <a:sym typeface="Calibri"/>
            </a:endParaRPr>
          </a:p>
        </p:txBody>
      </p:sp>
      <p:sp>
        <p:nvSpPr>
          <p:cNvPr id="282" name="Google Shape;282;p31"/>
          <p:cNvSpPr txBox="1"/>
          <p:nvPr/>
        </p:nvSpPr>
        <p:spPr>
          <a:xfrm>
            <a:off x="272675" y="3259600"/>
            <a:ext cx="200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Mean OHC, for the years 2010-18, at lon=50W</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4800"/>
              <a:t>Content</a:t>
            </a:r>
            <a:endParaRPr sz="4800"/>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Char char="●"/>
            </a:pPr>
            <a:r>
              <a:rPr lang="fr" sz="3000"/>
              <a:t>Background</a:t>
            </a:r>
            <a:endParaRPr sz="3000"/>
          </a:p>
          <a:p>
            <a:pPr indent="-419100" lvl="0" marL="457200" rtl="0" algn="l">
              <a:spcBef>
                <a:spcPts val="0"/>
              </a:spcBef>
              <a:spcAft>
                <a:spcPts val="0"/>
              </a:spcAft>
              <a:buSzPts val="3000"/>
              <a:buChar char="●"/>
            </a:pPr>
            <a:r>
              <a:rPr lang="fr" sz="3000"/>
              <a:t>Ocean Heat Content (OHC)</a:t>
            </a:r>
            <a:endParaRPr sz="3000"/>
          </a:p>
          <a:p>
            <a:pPr indent="-419100" lvl="0" marL="457200" rtl="0" algn="l">
              <a:spcBef>
                <a:spcPts val="0"/>
              </a:spcBef>
              <a:spcAft>
                <a:spcPts val="0"/>
              </a:spcAft>
              <a:buSzPts val="3000"/>
              <a:buChar char="●"/>
            </a:pPr>
            <a:r>
              <a:rPr lang="fr" sz="3000"/>
              <a:t>Regression</a:t>
            </a:r>
            <a:endParaRPr sz="3000"/>
          </a:p>
          <a:p>
            <a:pPr indent="-419100" lvl="0" marL="457200" rtl="0" algn="l">
              <a:spcBef>
                <a:spcPts val="0"/>
              </a:spcBef>
              <a:spcAft>
                <a:spcPts val="0"/>
              </a:spcAft>
              <a:buSzPts val="3000"/>
              <a:buChar char="●"/>
            </a:pPr>
            <a:r>
              <a:rPr lang="fr" sz="3000"/>
              <a:t>Conclusion</a:t>
            </a:r>
            <a:endParaRPr sz="3000"/>
          </a:p>
        </p:txBody>
      </p:sp>
      <p:sp>
        <p:nvSpPr>
          <p:cNvPr id="136" name="Google Shape;136;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819150" y="349850"/>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Locally</a:t>
            </a:r>
            <a:endParaRPr/>
          </a:p>
        </p:txBody>
      </p:sp>
      <p:sp>
        <p:nvSpPr>
          <p:cNvPr id="288" name="Google Shape;288;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32"/>
          <p:cNvPicPr preferRelativeResize="0"/>
          <p:nvPr/>
        </p:nvPicPr>
        <p:blipFill>
          <a:blip r:embed="rId3">
            <a:alphaModFix/>
          </a:blip>
          <a:stretch>
            <a:fillRect/>
          </a:stretch>
        </p:blipFill>
        <p:spPr>
          <a:xfrm>
            <a:off x="204113" y="1090675"/>
            <a:ext cx="8735774" cy="3594250"/>
          </a:xfrm>
          <a:prstGeom prst="rect">
            <a:avLst/>
          </a:prstGeom>
          <a:noFill/>
          <a:ln>
            <a:noFill/>
          </a:ln>
        </p:spPr>
      </p:pic>
      <p:sp>
        <p:nvSpPr>
          <p:cNvPr id="290" name="Google Shape;290;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91" name="Google Shape;291;p32"/>
          <p:cNvSpPr txBox="1"/>
          <p:nvPr/>
        </p:nvSpPr>
        <p:spPr>
          <a:xfrm>
            <a:off x="2325000" y="690475"/>
            <a:ext cx="449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OHC difference between 2010-18 and 1950-58, at lon=50W</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819150" y="349850"/>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Locally</a:t>
            </a:r>
            <a:endParaRPr/>
          </a:p>
        </p:txBody>
      </p:sp>
      <p:sp>
        <p:nvSpPr>
          <p:cNvPr id="297" name="Google Shape;297;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8" name="Google Shape;298;p33"/>
          <p:cNvPicPr preferRelativeResize="0"/>
          <p:nvPr/>
        </p:nvPicPr>
        <p:blipFill>
          <a:blip r:embed="rId3">
            <a:alphaModFix/>
          </a:blip>
          <a:stretch>
            <a:fillRect/>
          </a:stretch>
        </p:blipFill>
        <p:spPr>
          <a:xfrm>
            <a:off x="211363" y="1165050"/>
            <a:ext cx="8721276" cy="3557050"/>
          </a:xfrm>
          <a:prstGeom prst="rect">
            <a:avLst/>
          </a:prstGeom>
          <a:noFill/>
          <a:ln>
            <a:noFill/>
          </a:ln>
        </p:spPr>
      </p:pic>
      <p:sp>
        <p:nvSpPr>
          <p:cNvPr id="299" name="Google Shape;299;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00" name="Google Shape;300;p33"/>
          <p:cNvSpPr txBox="1"/>
          <p:nvPr/>
        </p:nvSpPr>
        <p:spPr>
          <a:xfrm>
            <a:off x="2144150" y="879975"/>
            <a:ext cx="451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OHC difference between 2010-18 and 1950-58, at lon=30W</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819150" y="349850"/>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Conclusion</a:t>
            </a:r>
            <a:endParaRPr/>
          </a:p>
        </p:txBody>
      </p:sp>
      <p:sp>
        <p:nvSpPr>
          <p:cNvPr id="306" name="Google Shape;306;p34"/>
          <p:cNvSpPr txBox="1"/>
          <p:nvPr>
            <p:ph idx="1" type="body"/>
          </p:nvPr>
        </p:nvSpPr>
        <p:spPr>
          <a:xfrm>
            <a:off x="819150" y="1264175"/>
            <a:ext cx="7785900" cy="34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t>Linear Regression : </a:t>
            </a:r>
            <a:endParaRPr sz="1800"/>
          </a:p>
          <a:p>
            <a:pPr indent="-342900" lvl="0" marL="457200" rtl="0" algn="l">
              <a:spcBef>
                <a:spcPts val="1200"/>
              </a:spcBef>
              <a:spcAft>
                <a:spcPts val="0"/>
              </a:spcAft>
              <a:buSzPts val="1800"/>
              <a:buChar char="-"/>
            </a:pPr>
            <a:r>
              <a:rPr lang="fr" sz="1800"/>
              <a:t>Global trend seems to be well represented</a:t>
            </a:r>
            <a:endParaRPr sz="1800"/>
          </a:p>
          <a:p>
            <a:pPr indent="-342900" lvl="0" marL="457200" rtl="0" algn="l">
              <a:spcBef>
                <a:spcPts val="0"/>
              </a:spcBef>
              <a:spcAft>
                <a:spcPts val="0"/>
              </a:spcAft>
              <a:buSzPts val="1800"/>
              <a:buChar char="-"/>
            </a:pPr>
            <a:r>
              <a:rPr lang="fr" sz="1800"/>
              <a:t>However, not very complex : local variations</a:t>
            </a:r>
            <a:endParaRPr sz="1800"/>
          </a:p>
          <a:p>
            <a:pPr indent="0" lvl="0" marL="0" rtl="0" algn="l">
              <a:spcBef>
                <a:spcPts val="1200"/>
              </a:spcBef>
              <a:spcAft>
                <a:spcPts val="0"/>
              </a:spcAft>
              <a:buNone/>
            </a:pPr>
            <a:r>
              <a:rPr lang="fr" sz="1800"/>
              <a:t>Other models didn’t produce </a:t>
            </a:r>
            <a:r>
              <a:rPr lang="fr" sz="1800"/>
              <a:t>results and forecasts as expected.</a:t>
            </a:r>
            <a:endParaRPr sz="1800"/>
          </a:p>
          <a:p>
            <a:pPr indent="0" lvl="0" marL="0" rtl="0" algn="l">
              <a:spcBef>
                <a:spcPts val="1200"/>
              </a:spcBef>
              <a:spcAft>
                <a:spcPts val="0"/>
              </a:spcAft>
              <a:buNone/>
            </a:pPr>
            <a:r>
              <a:rPr lang="fr" sz="1800"/>
              <a:t>The problem may be as follows:</a:t>
            </a:r>
            <a:endParaRPr sz="1800"/>
          </a:p>
          <a:p>
            <a:pPr indent="-342900" lvl="0" marL="457200" rtl="0" algn="l">
              <a:spcBef>
                <a:spcPts val="1200"/>
              </a:spcBef>
              <a:spcAft>
                <a:spcPts val="0"/>
              </a:spcAft>
              <a:buSzPts val="1800"/>
              <a:buAutoNum type="arabicPeriod"/>
            </a:pPr>
            <a:r>
              <a:rPr lang="fr" sz="1800"/>
              <a:t>Lack of sufficient information</a:t>
            </a:r>
            <a:endParaRPr sz="1800"/>
          </a:p>
          <a:p>
            <a:pPr indent="-342900" lvl="0" marL="457200" rtl="0" algn="l">
              <a:spcBef>
                <a:spcPts val="0"/>
              </a:spcBef>
              <a:spcAft>
                <a:spcPts val="0"/>
              </a:spcAft>
              <a:buSzPts val="1800"/>
              <a:buAutoNum type="arabicPeriod"/>
            </a:pPr>
            <a:r>
              <a:rPr lang="fr" sz="1800"/>
              <a:t>Overfitting over the training examples</a:t>
            </a:r>
            <a:endParaRPr sz="1800"/>
          </a:p>
          <a:p>
            <a:pPr indent="-342900" lvl="0" marL="457200" rtl="0" algn="l">
              <a:spcBef>
                <a:spcPts val="0"/>
              </a:spcBef>
              <a:spcAft>
                <a:spcPts val="0"/>
              </a:spcAft>
              <a:buSzPts val="1800"/>
              <a:buAutoNum type="arabicPeriod"/>
            </a:pPr>
            <a:r>
              <a:rPr lang="fr" sz="1800"/>
              <a:t>Too complex models for the forecasting task</a:t>
            </a:r>
            <a:endParaRPr sz="1800"/>
          </a:p>
        </p:txBody>
      </p:sp>
      <p:sp>
        <p:nvSpPr>
          <p:cNvPr id="307" name="Google Shape;307;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Overview</a:t>
            </a:r>
            <a:endParaRPr/>
          </a:p>
        </p:txBody>
      </p:sp>
      <p:sp>
        <p:nvSpPr>
          <p:cNvPr id="142" name="Google Shape;142;p15"/>
          <p:cNvSpPr txBox="1"/>
          <p:nvPr>
            <p:ph idx="1" type="body"/>
          </p:nvPr>
        </p:nvSpPr>
        <p:spPr>
          <a:xfrm>
            <a:off x="819150" y="1639125"/>
            <a:ext cx="3865200" cy="27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600"/>
              <a:t>Because of the greenhouse effect, ocean is warming. </a:t>
            </a:r>
            <a:endParaRPr sz="1600"/>
          </a:p>
          <a:p>
            <a:pPr indent="0" lvl="0" marL="0" rtl="0" algn="l">
              <a:spcBef>
                <a:spcPts val="1200"/>
              </a:spcBef>
              <a:spcAft>
                <a:spcPts val="0"/>
              </a:spcAft>
              <a:buNone/>
            </a:pPr>
            <a:r>
              <a:rPr lang="fr" sz="1600"/>
              <a:t>In this project, we calculate the Ocean Heat Content </a:t>
            </a:r>
            <a:r>
              <a:rPr lang="fr" sz="1600"/>
              <a:t>using the sea temperature recorded from 1950 to 2019.</a:t>
            </a:r>
            <a:endParaRPr sz="1600"/>
          </a:p>
          <a:p>
            <a:pPr indent="0" lvl="0" marL="0" rtl="0" algn="l">
              <a:spcBef>
                <a:spcPts val="1200"/>
              </a:spcBef>
              <a:spcAft>
                <a:spcPts val="1200"/>
              </a:spcAft>
              <a:buNone/>
            </a:pPr>
            <a:r>
              <a:rPr lang="fr" sz="1600"/>
              <a:t>And then, we estimate the trend with the result of regression.</a:t>
            </a:r>
            <a:endParaRPr sz="1600"/>
          </a:p>
        </p:txBody>
      </p:sp>
      <p:pic>
        <p:nvPicPr>
          <p:cNvPr id="143" name="Google Shape;143;p15"/>
          <p:cNvPicPr preferRelativeResize="0"/>
          <p:nvPr/>
        </p:nvPicPr>
        <p:blipFill rotWithShape="1">
          <a:blip r:embed="rId3">
            <a:alphaModFix/>
          </a:blip>
          <a:srcRect b="72922" l="3958" r="3977" t="0"/>
          <a:stretch/>
        </p:blipFill>
        <p:spPr>
          <a:xfrm>
            <a:off x="4867350" y="1800200"/>
            <a:ext cx="3811500" cy="1999824"/>
          </a:xfrm>
          <a:prstGeom prst="rect">
            <a:avLst/>
          </a:prstGeom>
          <a:noFill/>
          <a:ln>
            <a:noFill/>
          </a:ln>
        </p:spPr>
      </p:pic>
      <p:sp>
        <p:nvSpPr>
          <p:cNvPr id="144" name="Google Shape;144;p15"/>
          <p:cNvSpPr/>
          <p:nvPr/>
        </p:nvSpPr>
        <p:spPr>
          <a:xfrm>
            <a:off x="4568175" y="1472850"/>
            <a:ext cx="506400" cy="667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4568175" y="3483425"/>
            <a:ext cx="506400" cy="667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227225" y="284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Background</a:t>
            </a:r>
            <a:endParaRPr/>
          </a:p>
        </p:txBody>
      </p:sp>
      <p:sp>
        <p:nvSpPr>
          <p:cNvPr id="152" name="Google Shape;152;p16"/>
          <p:cNvSpPr txBox="1"/>
          <p:nvPr>
            <p:ph idx="1" type="body"/>
          </p:nvPr>
        </p:nvSpPr>
        <p:spPr>
          <a:xfrm>
            <a:off x="551100" y="1374800"/>
            <a:ext cx="4726800" cy="3033000"/>
          </a:xfrm>
          <a:prstGeom prst="rect">
            <a:avLst/>
          </a:prstGeom>
        </p:spPr>
        <p:txBody>
          <a:bodyPr anchorCtr="0" anchor="t" bIns="91425" lIns="91425" spcFirstLastPara="1" rIns="91425" wrap="square" tIns="91425">
            <a:normAutofit fontScale="92500" lnSpcReduction="10000"/>
          </a:bodyPr>
          <a:lstStyle/>
          <a:p>
            <a:pPr indent="-304958" lvl="0" marL="457200" rtl="0" algn="l">
              <a:lnSpc>
                <a:spcPct val="100000"/>
              </a:lnSpc>
              <a:spcBef>
                <a:spcPts val="0"/>
              </a:spcBef>
              <a:spcAft>
                <a:spcPts val="0"/>
              </a:spcAft>
              <a:buSzPct val="100000"/>
              <a:buFont typeface="Georgia"/>
              <a:buChar char="●"/>
            </a:pPr>
            <a:r>
              <a:rPr lang="fr">
                <a:latin typeface="Georgia"/>
                <a:ea typeface="Georgia"/>
                <a:cs typeface="Georgia"/>
                <a:sym typeface="Georgia"/>
              </a:rPr>
              <a:t>The warming of the oceans has accounted for approximately 93 % of the warming of the Earth since the 1950s. Warming of the upper (0–700 m) ocean accounted for about 64 % of the total heat uptake.</a:t>
            </a:r>
            <a:endParaRPr>
              <a:latin typeface="Georgia"/>
              <a:ea typeface="Georgia"/>
              <a:cs typeface="Georgia"/>
              <a:sym typeface="Georgia"/>
            </a:endParaRPr>
          </a:p>
          <a:p>
            <a:pPr indent="0" lvl="0" marL="0" rtl="0" algn="l">
              <a:lnSpc>
                <a:spcPct val="100000"/>
              </a:lnSpc>
              <a:spcBef>
                <a:spcPts val="0"/>
              </a:spcBef>
              <a:spcAft>
                <a:spcPts val="0"/>
              </a:spcAft>
              <a:buNone/>
            </a:pPr>
            <a:r>
              <a:t/>
            </a:r>
            <a:endParaRPr>
              <a:latin typeface="Georgia"/>
              <a:ea typeface="Georgia"/>
              <a:cs typeface="Georgia"/>
              <a:sym typeface="Georgia"/>
            </a:endParaRPr>
          </a:p>
          <a:p>
            <a:pPr indent="-304958" lvl="0" marL="457200" rtl="0" algn="l">
              <a:lnSpc>
                <a:spcPct val="100000"/>
              </a:lnSpc>
              <a:spcBef>
                <a:spcPts val="0"/>
              </a:spcBef>
              <a:spcAft>
                <a:spcPts val="0"/>
              </a:spcAft>
              <a:buSzPct val="100000"/>
              <a:buFont typeface="Georgia"/>
              <a:buChar char="●"/>
            </a:pPr>
            <a:r>
              <a:rPr lang="fr">
                <a:latin typeface="Georgia"/>
                <a:ea typeface="Georgia"/>
                <a:cs typeface="Georgia"/>
                <a:sym typeface="Georgia"/>
              </a:rPr>
              <a:t>A trend for increasing heat content in the upper ocean has become evident since the 1950s. Recent observations also show substantial warming of the deeper ocean (between depths of 700 and 2 000 m and below 3 000 m).</a:t>
            </a:r>
            <a:endParaRPr>
              <a:latin typeface="Georgia"/>
              <a:ea typeface="Georgia"/>
              <a:cs typeface="Georgia"/>
              <a:sym typeface="Georgia"/>
            </a:endParaRPr>
          </a:p>
          <a:p>
            <a:pPr indent="0" lvl="0" marL="457200" rtl="0" algn="l">
              <a:lnSpc>
                <a:spcPct val="100000"/>
              </a:lnSpc>
              <a:spcBef>
                <a:spcPts val="0"/>
              </a:spcBef>
              <a:spcAft>
                <a:spcPts val="0"/>
              </a:spcAft>
              <a:buNone/>
            </a:pPr>
            <a:r>
              <a:t/>
            </a:r>
            <a:endParaRPr>
              <a:latin typeface="Georgia"/>
              <a:ea typeface="Georgia"/>
              <a:cs typeface="Georgia"/>
              <a:sym typeface="Georgia"/>
            </a:endParaRPr>
          </a:p>
          <a:p>
            <a:pPr indent="-304958" lvl="0" marL="457200" rtl="0" algn="l">
              <a:lnSpc>
                <a:spcPct val="100000"/>
              </a:lnSpc>
              <a:spcBef>
                <a:spcPts val="0"/>
              </a:spcBef>
              <a:spcAft>
                <a:spcPts val="0"/>
              </a:spcAft>
              <a:buSzPct val="100000"/>
              <a:buFont typeface="Georgia"/>
              <a:buChar char="●"/>
            </a:pPr>
            <a:r>
              <a:rPr lang="fr">
                <a:latin typeface="Georgia"/>
                <a:ea typeface="Georgia"/>
                <a:cs typeface="Georgia"/>
                <a:sym typeface="Georgia"/>
              </a:rPr>
              <a:t>Ocean heat content (OHC) is a measure of the amount of heat stored in the ocean. It is an important indicator of climate change because the ocean absorbs more than 90% of the heat added to the Earth's system by human activities. An increase in OHC can lead to changes in ocean circulation, sea level, and weather patterns, and can also have impacts on marine ecosystems.</a:t>
            </a:r>
            <a:endParaRPr>
              <a:latin typeface="Georgia"/>
              <a:ea typeface="Georgia"/>
              <a:cs typeface="Georgia"/>
              <a:sym typeface="Georgia"/>
            </a:endParaRPr>
          </a:p>
        </p:txBody>
      </p:sp>
      <p:sp>
        <p:nvSpPr>
          <p:cNvPr id="153" name="Google Shape;153;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4" name="Google Shape;154;p16"/>
          <p:cNvPicPr preferRelativeResize="0"/>
          <p:nvPr/>
        </p:nvPicPr>
        <p:blipFill>
          <a:blip r:embed="rId3">
            <a:alphaModFix/>
          </a:blip>
          <a:stretch>
            <a:fillRect/>
          </a:stretch>
        </p:blipFill>
        <p:spPr>
          <a:xfrm>
            <a:off x="5355475" y="1466675"/>
            <a:ext cx="3285901" cy="2464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216000" y="216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Background - Dataset</a:t>
            </a:r>
            <a:endParaRPr/>
          </a:p>
        </p:txBody>
      </p:sp>
      <p:pic>
        <p:nvPicPr>
          <p:cNvPr id="160" name="Google Shape;160;p17"/>
          <p:cNvPicPr preferRelativeResize="0"/>
          <p:nvPr/>
        </p:nvPicPr>
        <p:blipFill>
          <a:blip r:embed="rId3">
            <a:alphaModFix/>
          </a:blip>
          <a:stretch>
            <a:fillRect/>
          </a:stretch>
        </p:blipFill>
        <p:spPr>
          <a:xfrm>
            <a:off x="1488025" y="990350"/>
            <a:ext cx="6167948" cy="3734775"/>
          </a:xfrm>
          <a:prstGeom prst="rect">
            <a:avLst/>
          </a:prstGeom>
          <a:noFill/>
          <a:ln>
            <a:noFill/>
          </a:ln>
        </p:spPr>
      </p:pic>
      <p:sp>
        <p:nvSpPr>
          <p:cNvPr id="161" name="Google Shape;161;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216000" y="216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Background - Dataset</a:t>
            </a:r>
            <a:endParaRPr/>
          </a:p>
        </p:txBody>
      </p:sp>
      <p:pic>
        <p:nvPicPr>
          <p:cNvPr id="167" name="Google Shape;167;p18"/>
          <p:cNvPicPr preferRelativeResize="0"/>
          <p:nvPr/>
        </p:nvPicPr>
        <p:blipFill>
          <a:blip r:embed="rId3">
            <a:alphaModFix/>
          </a:blip>
          <a:stretch>
            <a:fillRect/>
          </a:stretch>
        </p:blipFill>
        <p:spPr>
          <a:xfrm>
            <a:off x="845600" y="2792900"/>
            <a:ext cx="3026975" cy="2090300"/>
          </a:xfrm>
          <a:prstGeom prst="rect">
            <a:avLst/>
          </a:prstGeom>
          <a:noFill/>
          <a:ln>
            <a:noFill/>
          </a:ln>
        </p:spPr>
      </p:pic>
      <p:pic>
        <p:nvPicPr>
          <p:cNvPr id="168" name="Google Shape;168;p18"/>
          <p:cNvPicPr preferRelativeResize="0"/>
          <p:nvPr/>
        </p:nvPicPr>
        <p:blipFill>
          <a:blip r:embed="rId4">
            <a:alphaModFix/>
          </a:blip>
          <a:stretch>
            <a:fillRect/>
          </a:stretch>
        </p:blipFill>
        <p:spPr>
          <a:xfrm>
            <a:off x="4779875" y="1015275"/>
            <a:ext cx="2713226" cy="1932825"/>
          </a:xfrm>
          <a:prstGeom prst="rect">
            <a:avLst/>
          </a:prstGeom>
          <a:noFill/>
          <a:ln>
            <a:noFill/>
          </a:ln>
        </p:spPr>
      </p:pic>
      <p:pic>
        <p:nvPicPr>
          <p:cNvPr id="169" name="Google Shape;169;p18"/>
          <p:cNvPicPr preferRelativeResize="0"/>
          <p:nvPr/>
        </p:nvPicPr>
        <p:blipFill>
          <a:blip r:embed="rId5">
            <a:alphaModFix/>
          </a:blip>
          <a:stretch>
            <a:fillRect/>
          </a:stretch>
        </p:blipFill>
        <p:spPr>
          <a:xfrm>
            <a:off x="772475" y="907225"/>
            <a:ext cx="3233125" cy="1932825"/>
          </a:xfrm>
          <a:prstGeom prst="rect">
            <a:avLst/>
          </a:prstGeom>
          <a:noFill/>
          <a:ln>
            <a:noFill/>
          </a:ln>
        </p:spPr>
      </p:pic>
      <p:pic>
        <p:nvPicPr>
          <p:cNvPr id="170" name="Google Shape;170;p18"/>
          <p:cNvPicPr preferRelativeResize="0"/>
          <p:nvPr/>
        </p:nvPicPr>
        <p:blipFill>
          <a:blip r:embed="rId6">
            <a:alphaModFix/>
          </a:blip>
          <a:stretch>
            <a:fillRect/>
          </a:stretch>
        </p:blipFill>
        <p:spPr>
          <a:xfrm>
            <a:off x="4696269" y="2885444"/>
            <a:ext cx="3138050" cy="2024700"/>
          </a:xfrm>
          <a:prstGeom prst="rect">
            <a:avLst/>
          </a:prstGeom>
          <a:noFill/>
          <a:ln>
            <a:noFill/>
          </a:ln>
        </p:spPr>
      </p:pic>
      <p:sp>
        <p:nvSpPr>
          <p:cNvPr id="171" name="Google Shape;171;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216000" y="21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Ocean Heat Content (OHC)</a:t>
            </a:r>
            <a:endParaRPr/>
          </a:p>
        </p:txBody>
      </p:sp>
      <p:sp>
        <p:nvSpPr>
          <p:cNvPr id="177" name="Google Shape;177;p19"/>
          <p:cNvSpPr txBox="1"/>
          <p:nvPr>
            <p:ph idx="1" type="body"/>
          </p:nvPr>
        </p:nvSpPr>
        <p:spPr>
          <a:xfrm>
            <a:off x="819150" y="1633000"/>
            <a:ext cx="6212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400"/>
              <a:t>OHC(x,y,z,t) = ρ · Cp · dV(x,y,z) · T(x,y,z,t)</a:t>
            </a:r>
            <a:endParaRPr sz="2400"/>
          </a:p>
          <a:p>
            <a:pPr indent="0" lvl="0" marL="0" rtl="0" algn="l">
              <a:spcBef>
                <a:spcPts val="1200"/>
              </a:spcBef>
              <a:spcAft>
                <a:spcPts val="0"/>
              </a:spcAft>
              <a:buNone/>
            </a:pPr>
            <a:r>
              <a:rPr lang="fr" sz="2400"/>
              <a:t>dV(x,y,z) = dA(x,y) · dH(z)</a:t>
            </a:r>
            <a:endParaRPr sz="2400"/>
          </a:p>
          <a:p>
            <a:pPr indent="0" lvl="0" marL="0" rtl="0" algn="l">
              <a:spcBef>
                <a:spcPts val="1200"/>
              </a:spcBef>
              <a:spcAft>
                <a:spcPts val="0"/>
              </a:spcAft>
              <a:buNone/>
            </a:pPr>
            <a:r>
              <a:rPr lang="fr" sz="2400"/>
              <a:t>dA(x,y) = R^2 ⋅ dϕ ⋅ dλ ⋅ cos(lat[rad])</a:t>
            </a:r>
            <a:endParaRPr sz="2400"/>
          </a:p>
          <a:p>
            <a:pPr indent="0" lvl="0" marL="0" rtl="0" algn="l">
              <a:spcBef>
                <a:spcPts val="1200"/>
              </a:spcBef>
              <a:spcAft>
                <a:spcPts val="1200"/>
              </a:spcAft>
              <a:buNone/>
            </a:pPr>
            <a:r>
              <a:rPr lang="fr" sz="2400"/>
              <a:t>dϕ = dλ = np.deg2rad(1.)</a:t>
            </a:r>
            <a:endParaRPr sz="2400"/>
          </a:p>
        </p:txBody>
      </p:sp>
      <p:pic>
        <p:nvPicPr>
          <p:cNvPr id="178" name="Google Shape;178;p19"/>
          <p:cNvPicPr preferRelativeResize="0"/>
          <p:nvPr/>
        </p:nvPicPr>
        <p:blipFill>
          <a:blip r:embed="rId3">
            <a:alphaModFix/>
          </a:blip>
          <a:stretch>
            <a:fillRect/>
          </a:stretch>
        </p:blipFill>
        <p:spPr>
          <a:xfrm>
            <a:off x="5893475" y="80913"/>
            <a:ext cx="2320850" cy="2467825"/>
          </a:xfrm>
          <a:prstGeom prst="rect">
            <a:avLst/>
          </a:prstGeom>
          <a:noFill/>
          <a:ln>
            <a:noFill/>
          </a:ln>
        </p:spPr>
      </p:pic>
      <p:pic>
        <p:nvPicPr>
          <p:cNvPr id="179" name="Google Shape;179;p19"/>
          <p:cNvPicPr preferRelativeResize="0"/>
          <p:nvPr/>
        </p:nvPicPr>
        <p:blipFill>
          <a:blip r:embed="rId4">
            <a:alphaModFix/>
          </a:blip>
          <a:stretch>
            <a:fillRect/>
          </a:stretch>
        </p:blipFill>
        <p:spPr>
          <a:xfrm>
            <a:off x="5677740" y="2571750"/>
            <a:ext cx="3015930" cy="2085975"/>
          </a:xfrm>
          <a:prstGeom prst="rect">
            <a:avLst/>
          </a:prstGeom>
          <a:noFill/>
          <a:ln>
            <a:noFill/>
          </a:ln>
        </p:spPr>
      </p:pic>
      <p:pic>
        <p:nvPicPr>
          <p:cNvPr id="180" name="Google Shape;180;p19"/>
          <p:cNvPicPr preferRelativeResize="0"/>
          <p:nvPr/>
        </p:nvPicPr>
        <p:blipFill>
          <a:blip r:embed="rId5">
            <a:alphaModFix/>
          </a:blip>
          <a:stretch>
            <a:fillRect/>
          </a:stretch>
        </p:blipFill>
        <p:spPr>
          <a:xfrm>
            <a:off x="819150" y="4003275"/>
            <a:ext cx="1857587" cy="757700"/>
          </a:xfrm>
          <a:prstGeom prst="rect">
            <a:avLst/>
          </a:prstGeom>
          <a:noFill/>
          <a:ln>
            <a:noFill/>
          </a:ln>
        </p:spPr>
      </p:pic>
      <p:sp>
        <p:nvSpPr>
          <p:cNvPr id="181" name="Google Shape;181;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79700" y="720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Ocean Heat Content (OHC)</a:t>
            </a:r>
            <a:endParaRPr/>
          </a:p>
        </p:txBody>
      </p:sp>
      <p:pic>
        <p:nvPicPr>
          <p:cNvPr id="187" name="Google Shape;187;p20"/>
          <p:cNvPicPr preferRelativeResize="0"/>
          <p:nvPr/>
        </p:nvPicPr>
        <p:blipFill>
          <a:blip r:embed="rId3">
            <a:alphaModFix/>
          </a:blip>
          <a:stretch>
            <a:fillRect/>
          </a:stretch>
        </p:blipFill>
        <p:spPr>
          <a:xfrm>
            <a:off x="247275" y="1935875"/>
            <a:ext cx="8647875" cy="2974475"/>
          </a:xfrm>
          <a:prstGeom prst="rect">
            <a:avLst/>
          </a:prstGeom>
          <a:noFill/>
          <a:ln>
            <a:noFill/>
          </a:ln>
        </p:spPr>
      </p:pic>
      <p:pic>
        <p:nvPicPr>
          <p:cNvPr id="188" name="Google Shape;188;p20"/>
          <p:cNvPicPr preferRelativeResize="0"/>
          <p:nvPr/>
        </p:nvPicPr>
        <p:blipFill>
          <a:blip r:embed="rId4">
            <a:alphaModFix/>
          </a:blip>
          <a:stretch>
            <a:fillRect/>
          </a:stretch>
        </p:blipFill>
        <p:spPr>
          <a:xfrm>
            <a:off x="5772300" y="227875"/>
            <a:ext cx="2962700" cy="1817125"/>
          </a:xfrm>
          <a:prstGeom prst="rect">
            <a:avLst/>
          </a:prstGeom>
          <a:noFill/>
          <a:ln>
            <a:noFill/>
          </a:ln>
        </p:spPr>
      </p:pic>
      <p:sp>
        <p:nvSpPr>
          <p:cNvPr id="189" name="Google Shape;189;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0" name="Google Shape;190;p20"/>
          <p:cNvSpPr txBox="1"/>
          <p:nvPr/>
        </p:nvSpPr>
        <p:spPr>
          <a:xfrm>
            <a:off x="4943825" y="320425"/>
            <a:ext cx="120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Calibri"/>
                <a:ea typeface="Calibri"/>
                <a:cs typeface="Calibri"/>
                <a:sym typeface="Calibri"/>
              </a:rPr>
              <a:t>Global OHC</a:t>
            </a:r>
            <a:endParaRPr>
              <a:latin typeface="Calibri"/>
              <a:ea typeface="Calibri"/>
              <a:cs typeface="Calibri"/>
              <a:sym typeface="Calibri"/>
            </a:endParaRPr>
          </a:p>
          <a:p>
            <a:pPr indent="0" lvl="0" marL="0" rtl="0" algn="l">
              <a:spcBef>
                <a:spcPts val="0"/>
              </a:spcBef>
              <a:spcAft>
                <a:spcPts val="0"/>
              </a:spcAft>
              <a:buNone/>
            </a:pPr>
            <a:r>
              <a:rPr lang="fr">
                <a:latin typeface="Calibri"/>
                <a:ea typeface="Calibri"/>
                <a:cs typeface="Calibri"/>
                <a:sym typeface="Calibri"/>
              </a:rPr>
              <a:t>(1950-2019)</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975450" y="354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Regression Models : Linear regression</a:t>
            </a:r>
            <a:endParaRPr/>
          </a:p>
        </p:txBody>
      </p:sp>
      <p:sp>
        <p:nvSpPr>
          <p:cNvPr id="196" name="Google Shape;196;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97" name="Google Shape;197;p21"/>
          <p:cNvPicPr preferRelativeResize="0"/>
          <p:nvPr/>
        </p:nvPicPr>
        <p:blipFill>
          <a:blip r:embed="rId3">
            <a:alphaModFix/>
          </a:blip>
          <a:stretch>
            <a:fillRect/>
          </a:stretch>
        </p:blipFill>
        <p:spPr>
          <a:xfrm>
            <a:off x="226817" y="1407825"/>
            <a:ext cx="8690383" cy="323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